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36" r:id="rId2"/>
    <p:sldId id="261" r:id="rId3"/>
    <p:sldId id="260" r:id="rId4"/>
    <p:sldId id="334" r:id="rId5"/>
    <p:sldId id="263" r:id="rId6"/>
    <p:sldId id="272" r:id="rId7"/>
    <p:sldId id="391" r:id="rId8"/>
    <p:sldId id="376" r:id="rId9"/>
    <p:sldId id="377" r:id="rId10"/>
    <p:sldId id="399" r:id="rId11"/>
    <p:sldId id="400" r:id="rId12"/>
    <p:sldId id="401" r:id="rId13"/>
    <p:sldId id="259" r:id="rId14"/>
    <p:sldId id="378" r:id="rId15"/>
    <p:sldId id="407" r:id="rId16"/>
    <p:sldId id="266" r:id="rId17"/>
    <p:sldId id="333" r:id="rId18"/>
    <p:sldId id="335" r:id="rId19"/>
    <p:sldId id="392" r:id="rId20"/>
    <p:sldId id="403" r:id="rId21"/>
    <p:sldId id="396" r:id="rId22"/>
    <p:sldId id="360" r:id="rId23"/>
    <p:sldId id="380" r:id="rId24"/>
    <p:sldId id="369" r:id="rId25"/>
    <p:sldId id="395" r:id="rId26"/>
    <p:sldId id="328" r:id="rId27"/>
    <p:sldId id="409" r:id="rId28"/>
    <p:sldId id="386" r:id="rId29"/>
    <p:sldId id="405" r:id="rId30"/>
    <p:sldId id="387" r:id="rId31"/>
    <p:sldId id="389" r:id="rId32"/>
    <p:sldId id="390" r:id="rId33"/>
    <p:sldId id="406" r:id="rId34"/>
    <p:sldId id="270" r:id="rId35"/>
    <p:sldId id="375" r:id="rId36"/>
  </p:sldIdLst>
  <p:sldSz cx="6858000" cy="9144000" type="letter"/>
  <p:notesSz cx="6954838" cy="919956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3" pos="3022" userDrawn="1">
          <p15:clr>
            <a:srgbClr val="A4A3A4"/>
          </p15:clr>
        </p15:guide>
        <p15:guide id="7" orient="horz" pos="706">
          <p15:clr>
            <a:srgbClr val="A4A3A4"/>
          </p15:clr>
        </p15:guide>
        <p15:guide id="8" orient="horz" pos="5715">
          <p15:clr>
            <a:srgbClr val="A4A3A4"/>
          </p15:clr>
        </p15:guide>
        <p15:guide id="11" pos="2976" userDrawn="1">
          <p15:clr>
            <a:srgbClr val="A4A3A4"/>
          </p15:clr>
        </p15:guide>
        <p15:guide id="13" orient="horz" pos="29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B2B2B2"/>
    <a:srgbClr val="CC3300"/>
    <a:srgbClr val="5F5F5F"/>
    <a:srgbClr val="006600"/>
    <a:srgbClr val="008000"/>
    <a:srgbClr val="FF33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472" autoAdjust="0"/>
    <p:restoredTop sz="94061" autoAdjust="0"/>
  </p:normalViewPr>
  <p:slideViewPr>
    <p:cSldViewPr snapToGrid="0" showGuides="1">
      <p:cViewPr>
        <p:scale>
          <a:sx n="148" d="100"/>
          <a:sy n="148" d="100"/>
        </p:scale>
        <p:origin x="-840" y="2472"/>
      </p:cViewPr>
      <p:guideLst>
        <p:guide orient="horz" pos="706"/>
        <p:guide orient="horz" pos="5715"/>
        <p:guide orient="horz" pos="3351"/>
        <p:guide orient="horz" pos="3786"/>
        <p:guide orient="horz" pos="4212"/>
        <p:guide pos="2209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1"/>
            <a:ext cx="3014565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7" tIns="46519" rIns="93037" bIns="46519" numCol="1" anchor="t" anchorCtr="0" compatLnSpc="1">
            <a:prstTxWarp prst="textNoShape">
              <a:avLst/>
            </a:prstTxWarp>
          </a:bodyPr>
          <a:lstStyle>
            <a:lvl1pPr defTabSz="930464"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728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0276" y="1"/>
            <a:ext cx="3014565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7" tIns="46519" rIns="93037" bIns="46519" numCol="1" anchor="t" anchorCtr="0" compatLnSpc="1">
            <a:prstTxWarp prst="textNoShape">
              <a:avLst/>
            </a:prstTxWarp>
          </a:bodyPr>
          <a:lstStyle>
            <a:lvl1pPr algn="r" defTabSz="930464"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728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739275"/>
            <a:ext cx="3014565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7" tIns="46519" rIns="93037" bIns="46519" numCol="1" anchor="b" anchorCtr="0" compatLnSpc="1">
            <a:prstTxWarp prst="textNoShape">
              <a:avLst/>
            </a:prstTxWarp>
          </a:bodyPr>
          <a:lstStyle>
            <a:lvl1pPr defTabSz="930464"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728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0276" y="8739275"/>
            <a:ext cx="3014565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7" tIns="46519" rIns="93037" bIns="46519" numCol="1" anchor="b" anchorCtr="0" compatLnSpc="1">
            <a:prstTxWarp prst="textNoShape">
              <a:avLst/>
            </a:prstTxWarp>
          </a:bodyPr>
          <a:lstStyle>
            <a:lvl1pPr algn="r" defTabSz="930464">
              <a:defRPr>
                <a:latin typeface="Arial" charset="0"/>
              </a:defRPr>
            </a:lvl1pPr>
          </a:lstStyle>
          <a:p>
            <a:pPr>
              <a:defRPr/>
            </a:pPr>
            <a:fld id="{C50A15A3-4D66-4637-9C30-40CE70BBA11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8755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24192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2" tIns="45651" rIns="91302" bIns="4565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0646" y="1"/>
            <a:ext cx="3024192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2" tIns="45651" rIns="91302" bIns="45651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76463" y="676275"/>
            <a:ext cx="2603500" cy="3471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62" y="4373564"/>
            <a:ext cx="5138719" cy="414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2" tIns="45651" rIns="91302" bIns="456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47127"/>
            <a:ext cx="3024192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2" tIns="45651" rIns="91302" bIns="45651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0646" y="8747127"/>
            <a:ext cx="3024192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2" tIns="45651" rIns="91302" bIns="45651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</a:defRPr>
            </a:lvl1pPr>
          </a:lstStyle>
          <a:p>
            <a:pPr>
              <a:defRPr/>
            </a:pPr>
            <a:fld id="{3EEDFB61-B8A8-4A24-922B-6A07137EB5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65522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B98214-DD8A-4843-B596-58C4C3D1C233}" type="slidenum">
              <a:rPr lang="es-ES" smtClean="0"/>
              <a:pPr/>
              <a:t>1</a:t>
            </a:fld>
            <a:endParaRPr lang="es-E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699683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18F1D6-1010-4E3B-84C4-53FB4A8F6272}" type="slidenum">
              <a:rPr lang="es-ES" smtClean="0"/>
              <a:pPr/>
              <a:t>3</a:t>
            </a:fld>
            <a:endParaRPr lang="es-ES" smtClean="0"/>
          </a:p>
        </p:txBody>
      </p:sp>
      <p:sp>
        <p:nvSpPr>
          <p:cNvPr id="28675" name="Rectangle 4098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4099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487093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dirty="0"/>
              <a:t>Despacho de la </a:t>
            </a:r>
            <a:r>
              <a:rPr lang="es-ES_tradnl" dirty="0" err="1"/>
              <a:t>SubSecretaría</a:t>
            </a:r>
            <a:r>
              <a:rPr lang="es-ES_tradnl" dirty="0"/>
              <a:t> de Gobernación.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89A9B-0068-4B71-A64E-E18AE353B9F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BD2F-10FD-437E-B774-356F97B2FB1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3E0DA-D45E-4301-9416-054B7A05D36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F559A-AC65-4272-8D21-42B0D5C3F77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AC013-FC6B-4984-AE59-E182C14727F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F5B75-1C7F-4E07-B196-5A7B5C91D2A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573C2-6785-4A80-8636-A9D279F862D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BD369-EE05-4169-820E-810C7C7156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B646A-E46B-422F-BD1C-CBD993BEA9A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ECED0-F76C-4908-91E4-EA88B73087A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DC04A-F3B8-4EC4-AA2B-3B30D3EA723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198A6-FD8D-4535-A979-41865C47281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03525" y="8940800"/>
            <a:ext cx="21717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600" i="1">
                <a:latin typeface="Arial" charset="0"/>
              </a:defRPr>
            </a:lvl1pPr>
          </a:lstStyle>
          <a:p>
            <a:pPr>
              <a:defRPr/>
            </a:pPr>
            <a:r>
              <a:rPr lang="es-ES_tradnl" dirty="0" smtClean="0"/>
              <a:t>Despacho de la Subsecretaría de Gobernación.</a:t>
            </a:r>
            <a:endParaRPr lang="es-ES_tradnl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0FFF77B3-9CBE-472A-87C0-1691F5195488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pic>
        <p:nvPicPr>
          <p:cNvPr id="1027" name="Imagen 2" descr="Descripción: E:\LOGO\Secretaría General de Gobierno-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28" y="477573"/>
            <a:ext cx="4557713" cy="133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1676400" y="4038600"/>
            <a:ext cx="4652963" cy="1192213"/>
            <a:chOff x="1228" y="2513"/>
            <a:chExt cx="2931" cy="751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228" y="2513"/>
              <a:ext cx="150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_tradnl" sz="4000" b="1" dirty="0">
                  <a:latin typeface="Arial" charset="0"/>
                </a:rPr>
                <a:t>MANUAL</a:t>
              </a:r>
              <a:endParaRPr lang="es-ES_tradnl" sz="3600" b="1" dirty="0">
                <a:latin typeface="Arial" charset="0"/>
              </a:endParaRP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1712" y="2822"/>
              <a:ext cx="244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_tradnl" sz="4000">
                  <a:latin typeface="Arial" charset="0"/>
                </a:rPr>
                <a:t>de Organización</a:t>
              </a:r>
              <a:endParaRPr lang="es-ES_tradnl" sz="4000" b="1">
                <a:latin typeface="Arial" charset="0"/>
              </a:endParaRPr>
            </a:p>
          </p:txBody>
        </p:sp>
      </p:grp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0" y="8839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1962361" y="6732588"/>
            <a:ext cx="43239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200" b="1" dirty="0">
                <a:latin typeface="Arial" charset="0"/>
              </a:rPr>
              <a:t>APLICADO A</a:t>
            </a:r>
            <a:r>
              <a:rPr lang="es-ES_tradnl" sz="1200" b="1" dirty="0" smtClean="0">
                <a:latin typeface="Arial" charset="0"/>
              </a:rPr>
              <a:t>:</a:t>
            </a:r>
          </a:p>
          <a:p>
            <a:pPr algn="ctr"/>
            <a:r>
              <a:rPr lang="es-ES_tradnl" b="1" dirty="0" smtClean="0"/>
              <a:t>DESPACHO DE LA SUBSECRETARÍA DE GOBERNACIÓN</a:t>
            </a:r>
            <a:endParaRPr lang="es-ES_tradnl" sz="1200" b="1" dirty="0">
              <a:latin typeface="Arial" charset="0"/>
            </a:endParaRP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650769" y="8172450"/>
            <a:ext cx="28328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000" b="1" dirty="0">
                <a:latin typeface="Arial" charset="0"/>
              </a:rPr>
              <a:t>SAN LUIS POTOSÍ, S.L.P., </a:t>
            </a:r>
            <a:r>
              <a:rPr lang="es-ES_tradnl" sz="1000" b="1" dirty="0" smtClean="0"/>
              <a:t>DICIEMBRE 2020</a:t>
            </a:r>
            <a:endParaRPr lang="es-ES_tradnl" sz="10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75" y="53975"/>
            <a:ext cx="1709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 i="1">
                <a:latin typeface="Arial" charset="0"/>
              </a:rPr>
              <a:t>CONTENIDO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571625" y="1151550"/>
            <a:ext cx="5078413" cy="784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Introducción			 	1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Directorio					2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Legislación o Base legal			3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Misión					4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Visión					5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Código de </a:t>
            </a:r>
            <a:r>
              <a:rPr lang="es-ES_tradnl" sz="1200" b="1" dirty="0" smtClean="0">
                <a:latin typeface="Arial" charset="0"/>
              </a:rPr>
              <a:t>Ética</a:t>
            </a:r>
            <a:r>
              <a:rPr lang="es-ES_tradnl" sz="1200" b="1" dirty="0">
                <a:latin typeface="Arial" charset="0"/>
              </a:rPr>
              <a:t>				6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Estructura Orgánica				7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Organigrama				8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Descripción de Funciones			9	             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Autorización			                     10</a:t>
            </a:r>
          </a:p>
          <a:p>
            <a:pPr>
              <a:buFontTx/>
              <a:buChar char="•"/>
            </a:pPr>
            <a:endParaRPr lang="es-ES_tradnl" sz="1200" b="1" dirty="0">
              <a:latin typeface="Arial" charset="0"/>
            </a:endParaRPr>
          </a:p>
          <a:p>
            <a:pPr>
              <a:buFontTx/>
              <a:buChar char="•"/>
            </a:pPr>
            <a:endParaRPr lang="es-ES_tradnl" sz="1200" b="1" dirty="0">
              <a:latin typeface="Arial" charset="0"/>
            </a:endParaRPr>
          </a:p>
          <a:p>
            <a:pPr>
              <a:buFontTx/>
              <a:buChar char="•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Control de  Actualizaciones			11</a:t>
            </a:r>
            <a:endParaRPr lang="es-ES_tradnl" sz="1200" dirty="0">
              <a:latin typeface="Arial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879733" y="757238"/>
            <a:ext cx="811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200" b="1" i="1" dirty="0">
                <a:latin typeface="Arial" charset="0"/>
              </a:rPr>
              <a:t>Sección </a:t>
            </a:r>
            <a:endParaRPr lang="es-ES_tradnl" sz="1200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4925" y="50800"/>
            <a:ext cx="21820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 i="1" dirty="0" smtClean="0"/>
              <a:t>INTRODUCCIÓN</a:t>
            </a:r>
            <a:endParaRPr lang="es-ES_tradnl" sz="2000" b="1" i="1" dirty="0"/>
          </a:p>
        </p:txBody>
      </p:sp>
      <p:sp>
        <p:nvSpPr>
          <p:cNvPr id="4100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101" name="Text Box 41"/>
          <p:cNvSpPr txBox="1">
            <a:spLocks noChangeArrowheads="1"/>
          </p:cNvSpPr>
          <p:nvPr/>
        </p:nvSpPr>
        <p:spPr bwMode="auto">
          <a:xfrm>
            <a:off x="1563906" y="1111076"/>
            <a:ext cx="5143500" cy="750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dirty="0"/>
              <a:t>El presente manual se elaboró con el objeto de que los servidores públicos del Gobierno del Estado cuenten con una fuente de información que les permita conocer la organización </a:t>
            </a:r>
            <a:r>
              <a:rPr lang="es-ES" dirty="0">
                <a:cs typeface="Times New Roman" pitchFamily="18" charset="0"/>
              </a:rPr>
              <a:t>del </a:t>
            </a:r>
            <a:r>
              <a:rPr lang="es-ES" b="1" i="1" u="sng" dirty="0">
                <a:cs typeface="Times New Roman" pitchFamily="18" charset="0"/>
              </a:rPr>
              <a:t>Despacho del Titular de la Subsecretaría de Gobernación</a:t>
            </a:r>
            <a:r>
              <a:rPr lang="es-ES" u="sng" dirty="0">
                <a:cs typeface="Times New Roman" pitchFamily="18" charset="0"/>
              </a:rPr>
              <a:t> </a:t>
            </a:r>
            <a:r>
              <a:rPr lang="es-ES" b="1" i="1" u="sng" dirty="0">
                <a:cs typeface="Times New Roman" pitchFamily="18" charset="0"/>
              </a:rPr>
              <a:t>adscrita a la Secretaria General de Gobierno</a:t>
            </a:r>
            <a:r>
              <a:rPr lang="es-ES_tradnl" dirty="0"/>
              <a:t>, así como las funciones a su cargo.</a:t>
            </a:r>
          </a:p>
          <a:p>
            <a:pPr algn="just">
              <a:lnSpc>
                <a:spcPct val="150000"/>
              </a:lnSpc>
            </a:pPr>
            <a:endParaRPr lang="es-ES_tradnl" dirty="0"/>
          </a:p>
          <a:p>
            <a:pPr algn="just">
              <a:lnSpc>
                <a:spcPct val="150000"/>
              </a:lnSpc>
            </a:pPr>
            <a:r>
              <a:rPr lang="es-ES_tradnl" dirty="0"/>
              <a:t>Este documento presenta la estructura orgánica actualizada y autorizada, el marco jurídico en el que sustentan su actualización y funcionamiento, los objetivos que tienen encomendados y la descripción de las funciones que debe realizar para alcanzarlos.</a:t>
            </a:r>
          </a:p>
          <a:p>
            <a:pPr algn="just">
              <a:lnSpc>
                <a:spcPct val="150000"/>
              </a:lnSpc>
            </a:pPr>
            <a:endParaRPr lang="es-ES_tradnl" dirty="0"/>
          </a:p>
          <a:p>
            <a:pPr algn="just">
              <a:lnSpc>
                <a:spcPct val="150000"/>
              </a:lnSpc>
            </a:pPr>
            <a:r>
              <a:rPr lang="es-ES_tradnl" dirty="0"/>
              <a:t>Además el manual de organización facilita a </a:t>
            </a:r>
            <a:r>
              <a:rPr lang="es-ES_tradnl" dirty="0" smtClean="0"/>
              <a:t>los empleados y funcionarios </a:t>
            </a:r>
            <a:r>
              <a:rPr lang="es-ES_tradnl" dirty="0"/>
              <a:t>el conocimiento de sus obligaciones en el ámbito de su competencia, así mismo ayuda entre otras </a:t>
            </a:r>
            <a:r>
              <a:rPr lang="es-ES_tradnl" dirty="0" smtClean="0"/>
              <a:t>cosas, </a:t>
            </a:r>
            <a:r>
              <a:rPr lang="es-ES_tradnl" dirty="0"/>
              <a:t>a integrar y orientar al nuevo personal y es un instrumento valioso de datos para estudios de productividad, reorganización y de recursos humanos.</a:t>
            </a:r>
          </a:p>
          <a:p>
            <a:pPr algn="just">
              <a:lnSpc>
                <a:spcPct val="150000"/>
              </a:lnSpc>
            </a:pPr>
            <a:endParaRPr lang="es-ES_tradnl" dirty="0"/>
          </a:p>
          <a:p>
            <a:pPr algn="just">
              <a:lnSpc>
                <a:spcPct val="150000"/>
              </a:lnSpc>
            </a:pPr>
            <a:r>
              <a:rPr lang="es-ES_tradnl" dirty="0"/>
              <a:t>La aplicación del presente manual es únicamente para el personal que integra el </a:t>
            </a:r>
            <a:r>
              <a:rPr lang="es-ES_tradnl" b="1" i="1" u="sng" dirty="0"/>
              <a:t>Despacho del Titular de la </a:t>
            </a:r>
            <a:r>
              <a:rPr lang="es-ES" b="1" i="1" u="sng" dirty="0">
                <a:cs typeface="Times New Roman" pitchFamily="18" charset="0"/>
              </a:rPr>
              <a:t>Subsecretaría de Gobernación</a:t>
            </a:r>
            <a:r>
              <a:rPr lang="es-ES" dirty="0">
                <a:cs typeface="Times New Roman" pitchFamily="18" charset="0"/>
              </a:rPr>
              <a:t> adscrita a la Secretaría General de Gobierno</a:t>
            </a:r>
            <a:r>
              <a:rPr lang="es-ES" dirty="0"/>
              <a:t> </a:t>
            </a:r>
            <a:r>
              <a:rPr lang="es-ES_tradnl" dirty="0"/>
              <a:t>y será la misma Subsecretaría la responsable de actualizar o modificar su contenido.  </a:t>
            </a:r>
          </a:p>
          <a:p>
            <a:pPr algn="just">
              <a:lnSpc>
                <a:spcPct val="150000"/>
              </a:lnSpc>
            </a:pPr>
            <a:endParaRPr lang="es-ES_tradnl" dirty="0"/>
          </a:p>
          <a:p>
            <a:pPr algn="just">
              <a:lnSpc>
                <a:spcPct val="150000"/>
              </a:lnSpc>
            </a:pPr>
            <a:r>
              <a:rPr lang="es-ES_tradnl" dirty="0"/>
              <a:t>Dada la naturaleza dinámica del Gobierno del Estado, es necesario que cualquier cambio que se presente en la organización de las áreas, se comunique a la brevedad a la Dirección de Organización y </a:t>
            </a:r>
            <a:r>
              <a:rPr lang="es-ES_tradnl" dirty="0" smtClean="0"/>
              <a:t>Métodos de Oficialía Mayor, </a:t>
            </a:r>
            <a:r>
              <a:rPr lang="es-ES_tradnl" dirty="0"/>
              <a:t>con el objeto de revisarlos y mantener actualizada la estructura orgánica de la Administración Pública Estatal.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5123" name="Text Box 1027"/>
          <p:cNvSpPr txBox="1">
            <a:spLocks noChangeArrowheads="1"/>
          </p:cNvSpPr>
          <p:nvPr/>
        </p:nvSpPr>
        <p:spPr bwMode="auto">
          <a:xfrm>
            <a:off x="44450" y="49213"/>
            <a:ext cx="2478088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 i="1"/>
              <a:t>D I R E C T O R I O </a:t>
            </a:r>
          </a:p>
        </p:txBody>
      </p:sp>
      <p:sp>
        <p:nvSpPr>
          <p:cNvPr id="5124" name="Line 102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126" name="Text Box 1029"/>
          <p:cNvSpPr txBox="1">
            <a:spLocks noChangeArrowheads="1"/>
          </p:cNvSpPr>
          <p:nvPr/>
        </p:nvSpPr>
        <p:spPr bwMode="auto">
          <a:xfrm>
            <a:off x="1552906" y="1112177"/>
            <a:ext cx="5143500" cy="33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s-MX" b="1" dirty="0"/>
              <a:t>SECRETARIO GENERAL DE GOBIERNO</a:t>
            </a:r>
          </a:p>
          <a:p>
            <a:pPr>
              <a:lnSpc>
                <a:spcPct val="120000"/>
              </a:lnSpc>
              <a:defRPr/>
            </a:pPr>
            <a:endParaRPr lang="es-MX" dirty="0" smtClean="0"/>
          </a:p>
          <a:p>
            <a:pPr>
              <a:lnSpc>
                <a:spcPct val="120000"/>
              </a:lnSpc>
              <a:defRPr/>
            </a:pPr>
            <a:endParaRPr lang="es-MX" dirty="0"/>
          </a:p>
          <a:p>
            <a:pPr>
              <a:lnSpc>
                <a:spcPct val="120000"/>
              </a:lnSpc>
              <a:defRPr/>
            </a:pPr>
            <a:r>
              <a:rPr lang="es-MX" b="1" dirty="0"/>
              <a:t>SUBSECRETARIO DE GOBERNACIÓN</a:t>
            </a:r>
          </a:p>
          <a:p>
            <a:pPr>
              <a:lnSpc>
                <a:spcPct val="120000"/>
              </a:lnSpc>
              <a:defRPr/>
            </a:pPr>
            <a:endParaRPr lang="es-MX" b="1" dirty="0" smtClean="0"/>
          </a:p>
          <a:p>
            <a:pPr>
              <a:lnSpc>
                <a:spcPct val="120000"/>
              </a:lnSpc>
              <a:defRPr/>
            </a:pPr>
            <a:endParaRPr lang="es-MX" b="1" dirty="0"/>
          </a:p>
          <a:p>
            <a:pPr>
              <a:lnSpc>
                <a:spcPct val="120000"/>
              </a:lnSpc>
              <a:defRPr/>
            </a:pPr>
            <a:r>
              <a:rPr lang="es-MX" b="1" dirty="0" smtClean="0"/>
              <a:t>SUBDIRECCIÓN</a:t>
            </a:r>
            <a:endParaRPr lang="es-MX" b="1" dirty="0"/>
          </a:p>
          <a:p>
            <a:pPr>
              <a:defRPr/>
            </a:pPr>
            <a:endParaRPr lang="es-MX" dirty="0" smtClean="0"/>
          </a:p>
          <a:p>
            <a:pPr>
              <a:lnSpc>
                <a:spcPct val="120000"/>
              </a:lnSpc>
              <a:defRPr/>
            </a:pPr>
            <a:endParaRPr lang="es-MX" dirty="0" smtClean="0"/>
          </a:p>
          <a:p>
            <a:pPr>
              <a:lnSpc>
                <a:spcPct val="120000"/>
              </a:lnSpc>
              <a:defRPr/>
            </a:pPr>
            <a:r>
              <a:rPr lang="es-MX" b="1" dirty="0"/>
              <a:t>SUBDIRECCIÓN DE ASUNTOS AGRARIOS</a:t>
            </a:r>
          </a:p>
          <a:p>
            <a:pPr>
              <a:lnSpc>
                <a:spcPct val="120000"/>
              </a:lnSpc>
              <a:defRPr/>
            </a:pPr>
            <a:r>
              <a:rPr lang="es-MX" dirty="0"/>
              <a:t>Horacio Lobo Ramírez.</a:t>
            </a:r>
          </a:p>
          <a:p>
            <a:pPr>
              <a:lnSpc>
                <a:spcPct val="120000"/>
              </a:lnSpc>
              <a:defRPr/>
            </a:pPr>
            <a:endParaRPr lang="es-MX" dirty="0" smtClean="0"/>
          </a:p>
          <a:p>
            <a:pPr>
              <a:lnSpc>
                <a:spcPct val="120000"/>
              </a:lnSpc>
              <a:defRPr/>
            </a:pPr>
            <a:endParaRPr lang="es-MX" dirty="0" smtClean="0"/>
          </a:p>
          <a:p>
            <a:pPr>
              <a:lnSpc>
                <a:spcPct val="120000"/>
              </a:lnSpc>
              <a:defRPr/>
            </a:pPr>
            <a:r>
              <a:rPr lang="es-MX" b="1" dirty="0" smtClean="0"/>
              <a:t>SUBDIRECCIÓN DE ATENCIÓN A GRUPOS SOCIALES</a:t>
            </a:r>
          </a:p>
          <a:p>
            <a:pPr>
              <a:lnSpc>
                <a:spcPct val="120000"/>
              </a:lnSpc>
              <a:defRPr/>
            </a:pPr>
            <a:r>
              <a:rPr lang="es-MX" dirty="0" smtClean="0"/>
              <a:t>José </a:t>
            </a:r>
            <a:r>
              <a:rPr lang="es-MX" dirty="0" err="1" smtClean="0"/>
              <a:t>Grimaldo</a:t>
            </a:r>
            <a:r>
              <a:rPr lang="es-MX" dirty="0" smtClean="0"/>
              <a:t> López. 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6988" y="53975"/>
            <a:ext cx="655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/>
              <a:t>LEGISLACION O BASE LEGAL</a:t>
            </a:r>
          </a:p>
        </p:txBody>
      </p:sp>
      <p:sp>
        <p:nvSpPr>
          <p:cNvPr id="614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149" name="Text Box 44"/>
          <p:cNvSpPr txBox="1">
            <a:spLocks noChangeArrowheads="1"/>
          </p:cNvSpPr>
          <p:nvPr/>
        </p:nvSpPr>
        <p:spPr bwMode="auto">
          <a:xfrm>
            <a:off x="682625" y="1133475"/>
            <a:ext cx="532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000"/>
          </a:p>
        </p:txBody>
      </p:sp>
      <p:sp>
        <p:nvSpPr>
          <p:cNvPr id="6150" name="Text Box 45"/>
          <p:cNvSpPr txBox="1">
            <a:spLocks noChangeArrowheads="1"/>
          </p:cNvSpPr>
          <p:nvPr/>
        </p:nvSpPr>
        <p:spPr bwMode="auto">
          <a:xfrm>
            <a:off x="1595438" y="1112177"/>
            <a:ext cx="5143500" cy="803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374650"/>
            <a:r>
              <a:rPr lang="es-MX" b="1" i="1" dirty="0" smtClean="0">
                <a:cs typeface="Times New Roman" pitchFamily="18" charset="0"/>
              </a:rPr>
              <a:t>Los </a:t>
            </a:r>
            <a:r>
              <a:rPr lang="es-MX" b="1" i="1" dirty="0">
                <a:cs typeface="Times New Roman" pitchFamily="18" charset="0"/>
              </a:rPr>
              <a:t>ordenamientos o normas jurídicas que rigen la operación del </a:t>
            </a:r>
            <a:r>
              <a:rPr lang="es-ES_tradnl" b="1" i="1" dirty="0"/>
              <a:t>Despacho del Titular de la </a:t>
            </a:r>
            <a:r>
              <a:rPr lang="es-ES" b="1" i="1" dirty="0">
                <a:cs typeface="Times New Roman" pitchFamily="18" charset="0"/>
              </a:rPr>
              <a:t>Subsecretaría de Gobernación</a:t>
            </a:r>
            <a:r>
              <a:rPr lang="es-MX" b="1" i="1" dirty="0">
                <a:cs typeface="Times New Roman" pitchFamily="18" charset="0"/>
              </a:rPr>
              <a:t> son las siguientes:</a:t>
            </a:r>
          </a:p>
          <a:p>
            <a:pPr marL="180975" indent="-180975" algn="just" defTabSz="374650"/>
            <a:endParaRPr lang="es-MX" b="1" i="1" dirty="0">
              <a:cs typeface="Times New Roman" pitchFamily="18" charset="0"/>
            </a:endParaRPr>
          </a:p>
          <a:p>
            <a:pPr marL="180975" indent="-180975" algn="just" defTabSz="374650"/>
            <a:endParaRPr lang="es-MX" b="1" i="1" dirty="0">
              <a:cs typeface="Times New Roman" pitchFamily="18" charset="0"/>
            </a:endParaRPr>
          </a:p>
          <a:p>
            <a:pPr marL="180975" indent="-180975" algn="just" defTabSz="374650"/>
            <a:r>
              <a:rPr lang="es-MX" b="1" i="1" dirty="0">
                <a:cs typeface="Times New Roman" pitchFamily="18" charset="0"/>
              </a:rPr>
              <a:t>Normatividad Interna:</a:t>
            </a:r>
            <a:endParaRPr lang="es-ES" i="1" dirty="0"/>
          </a:p>
          <a:p>
            <a:pPr marL="180975" indent="-180975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Constitución Política de los Estados Unidos Mexicanos.</a:t>
            </a:r>
            <a:endParaRPr lang="es-ES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None/>
            </a:pPr>
            <a:r>
              <a:rPr lang="es-MX" dirty="0">
                <a:cs typeface="Times New Roman" pitchFamily="18" charset="0"/>
              </a:rPr>
              <a:t> </a:t>
            </a:r>
            <a:endParaRPr lang="es-ES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Constitución Política del Estado Libre y Soberano de San Luis Potosí.</a:t>
            </a:r>
            <a:endParaRPr lang="es-ES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None/>
            </a:pPr>
            <a:r>
              <a:rPr lang="es-MX" dirty="0">
                <a:cs typeface="Times New Roman" pitchFamily="18" charset="0"/>
              </a:rPr>
              <a:t>  </a:t>
            </a:r>
            <a:endParaRPr lang="es-ES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Orgánica de la Administración Publica del Estado de San Luis Potosí.</a:t>
            </a:r>
          </a:p>
          <a:p>
            <a:pPr marL="95250" indent="-95250" algn="just" defTabSz="374650">
              <a:buFont typeface="Wingdings" pitchFamily="2" charset="2"/>
              <a:buNone/>
            </a:pPr>
            <a:endParaRPr lang="es-ES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Reglamento Interior de la Secretaría General de Gobierno. </a:t>
            </a: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r>
              <a:rPr lang="es-MX" b="1" i="1" dirty="0">
                <a:cs typeface="Times New Roman" pitchFamily="18" charset="0"/>
              </a:rPr>
              <a:t>Normatividad Externa</a:t>
            </a:r>
            <a:r>
              <a:rPr lang="es-MX" b="1" dirty="0">
                <a:cs typeface="Times New Roman" pitchFamily="18" charset="0"/>
              </a:rPr>
              <a:t>:</a:t>
            </a:r>
          </a:p>
          <a:p>
            <a:pPr marL="180975" indent="-180975" algn="just" defTabSz="374650">
              <a:buFont typeface="Wingdings" pitchFamily="2" charset="2"/>
              <a:buNone/>
            </a:pPr>
            <a:endParaRPr lang="es-MX" b="1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Bebidas Alcohólicas del Estado.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Peritos del Estado.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Agraria.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Amparo.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Salud del Estado.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Transparencia Administrativa y Acceso a la Información Pública del Estado.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Electoral del Estado.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Entrega Recepción de los Servicios Públicos del Estado.</a:t>
            </a: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Char char="§"/>
            </a:pPr>
            <a:endParaRPr lang="es-ES" dirty="0">
              <a:cs typeface="Times New Roman" pitchFamily="18" charset="0"/>
            </a:endParaRPr>
          </a:p>
          <a:p>
            <a:pPr marL="180975" indent="-180975" algn="just" defTabSz="374650"/>
            <a:endParaRPr lang="es-E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6988" y="46027"/>
            <a:ext cx="42164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/>
              <a:t>M I S I </a:t>
            </a:r>
            <a:r>
              <a:rPr lang="es-ES_tradnl" sz="2000" b="1" i="1" dirty="0" smtClean="0"/>
              <a:t>Ó </a:t>
            </a:r>
            <a:r>
              <a:rPr lang="es-ES_tradnl" sz="2000" b="1" i="1" dirty="0"/>
              <a:t>N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695325" y="887413"/>
            <a:ext cx="5554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400"/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1563906" y="3370277"/>
            <a:ext cx="51435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9163">
              <a:lnSpc>
                <a:spcPct val="150000"/>
              </a:lnSpc>
              <a:tabLst>
                <a:tab pos="0" algn="l"/>
              </a:tabLst>
            </a:pPr>
            <a:r>
              <a:rPr lang="es-ES" dirty="0" smtClean="0"/>
              <a:t>Atender, operar </a:t>
            </a:r>
            <a:r>
              <a:rPr lang="es-ES" dirty="0"/>
              <a:t>y </a:t>
            </a:r>
            <a:r>
              <a:rPr lang="es-ES" dirty="0" smtClean="0"/>
              <a:t>controlar las </a:t>
            </a:r>
            <a:r>
              <a:rPr lang="es-ES" dirty="0"/>
              <a:t>diversas organizaciones, movimientos y grupos sociales del Estado, así como la gestión para la atención de sus demandas ante las diversas dependencias y entidades de los tres órdenes de Gobierno, Federal, Estatal y Municipal, con el propósito de evitar conflictos y manifestaciones que desestabilicen la política interna del Estado. </a:t>
            </a:r>
            <a:r>
              <a:rPr lang="es-ES" dirty="0">
                <a:cs typeface="Times New Roman" pitchFamily="18" charset="0"/>
              </a:rPr>
              <a:t> 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988" y="55559"/>
            <a:ext cx="42164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V </a:t>
            </a:r>
            <a:r>
              <a:rPr lang="es-ES_tradnl" sz="2000" b="1" i="1" dirty="0"/>
              <a:t>I S I </a:t>
            </a:r>
            <a:r>
              <a:rPr lang="es-ES_tradnl" sz="2000" b="1" i="1" dirty="0" smtClean="0"/>
              <a:t>Ó </a:t>
            </a:r>
            <a:r>
              <a:rPr lang="es-ES_tradnl" sz="2000" b="1" i="1" dirty="0"/>
              <a:t>N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95325" y="887413"/>
            <a:ext cx="5554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40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563906" y="3780193"/>
            <a:ext cx="51435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9163">
              <a:lnSpc>
                <a:spcPct val="150000"/>
              </a:lnSpc>
              <a:tabLst>
                <a:tab pos="0" algn="l"/>
              </a:tabLst>
            </a:pPr>
            <a:r>
              <a:rPr lang="es-ES" dirty="0" smtClean="0">
                <a:cs typeface="Times New Roman" pitchFamily="18" charset="0"/>
              </a:rPr>
              <a:t>Mantener </a:t>
            </a:r>
            <a:r>
              <a:rPr lang="es-ES" dirty="0">
                <a:cs typeface="Times New Roman" pitchFamily="18" charset="0"/>
              </a:rPr>
              <a:t>la estrecha coordinación con las dependencias y entidades con los tres órdenes de Gobierno, en materia agraria, seguridad, alcoholes, culto religioso, detonadores, pirotecnia y explosivos</a:t>
            </a:r>
            <a:r>
              <a:rPr lang="es-ES" dirty="0" smtClean="0">
                <a:cs typeface="Times New Roman" pitchFamily="18" charset="0"/>
              </a:rPr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558925" y="1120775"/>
            <a:ext cx="5186363" cy="747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b="1" i="1" dirty="0">
                <a:solidFill>
                  <a:srgbClr val="000000"/>
                </a:solidFill>
                <a:cs typeface="Arial" charset="0"/>
              </a:rPr>
              <a:t>De los Principios Rectores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b="1" i="1" dirty="0">
              <a:solidFill>
                <a:srgbClr val="000000"/>
              </a:solidFill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alphaLcParenR"/>
              <a:defRPr/>
            </a:pPr>
            <a:r>
              <a:rPr lang="es-MX" altLang="es-MX" b="1" i="1" dirty="0">
                <a:solidFill>
                  <a:srgbClr val="000000"/>
                </a:solidFill>
                <a:cs typeface="Arial" charset="0"/>
              </a:rPr>
              <a:t> Legalidad: </a:t>
            </a:r>
            <a:r>
              <a:rPr lang="es-MX" altLang="es-MX" dirty="0">
                <a:solidFill>
                  <a:srgbClr val="000000"/>
                </a:solidFill>
                <a:cs typeface="Arial" charset="0"/>
              </a:rPr>
              <a:t>Las personas servidoras públicas hacen sólo aquello que las normas expresamente les  confieren y en todo momento someten su actuación a las facultades que las leyes, reglamentos y demás disposiciones jurídicas atribuyen a su empleo, cargo o comisión, por lo que conocen y cumplen las disposiciones que regulan el ejercicio de sus funciones, facultades y atribuciones.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dirty="0">
              <a:solidFill>
                <a:srgbClr val="000000"/>
              </a:solidFill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b="1" i="1" dirty="0">
                <a:solidFill>
                  <a:srgbClr val="000000"/>
                </a:solidFill>
                <a:cs typeface="Arial" charset="0"/>
              </a:rPr>
              <a:t>b) Honradez: </a:t>
            </a:r>
            <a:r>
              <a:rPr lang="es-MX" altLang="es-MX" dirty="0">
                <a:solidFill>
                  <a:srgbClr val="000000"/>
                </a:solidFill>
                <a:cs typeface="Arial" charset="0"/>
              </a:rPr>
              <a:t>Las personas servidoras públicas se conducen con rectitud sin utilizar su empleo, cargo o comisión para obtener o pretender obtener algún beneficio, provecho o ventaja personal o a favor de terceros, ni buscan o aceptan compensaciones, prestaciones, dádivas, obsequios o regalos de cualquier persona u organización, debido a que están conscientes que ello compromete sus funciones y que el ejercicio de cualquier cargo público implica un alto sentido de austeridad y vocación de servicio.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dirty="0">
              <a:solidFill>
                <a:srgbClr val="000000"/>
              </a:solidFill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b="1" i="1" dirty="0">
                <a:solidFill>
                  <a:srgbClr val="000000"/>
                </a:solidFill>
                <a:cs typeface="Arial" charset="0"/>
              </a:rPr>
              <a:t>c) Lealtad: </a:t>
            </a:r>
            <a:r>
              <a:rPr lang="es-MX" altLang="es-MX" dirty="0">
                <a:solidFill>
                  <a:srgbClr val="000000"/>
                </a:solidFill>
                <a:cs typeface="Arial" charset="0"/>
              </a:rPr>
              <a:t>Las personas servidoras públicas corresponden a la confianza que el Estado les ha conferido; tienen una vocación absoluta de servicio a la sociedad, y satisfacen el interés superior de las necesidades colectivas por encima de intereses particulares, personales o ajenos al interés general y bienestar de la población.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dirty="0">
              <a:solidFill>
                <a:srgbClr val="000000"/>
              </a:solidFill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b="1" i="1" dirty="0">
                <a:solidFill>
                  <a:srgbClr val="000000"/>
                </a:solidFill>
                <a:cs typeface="Arial" charset="0"/>
              </a:rPr>
              <a:t>d) Imparcialidad:  </a:t>
            </a:r>
            <a:r>
              <a:rPr lang="es-MX" altLang="es-MX" dirty="0">
                <a:solidFill>
                  <a:srgbClr val="000000"/>
                </a:solidFill>
                <a:cs typeface="Arial" charset="0"/>
              </a:rPr>
              <a:t>Las personas servidoras públicas dan a la ciudadanía, y a la población en general, el mismo trato, sin conceder privilegios o preferencias a organizaciones o personas, ni permiten que influencias, intereses o prejuicios indebidos afecten su compromiso para tomar decisiones o ejercer sus funciones de manera objetiva.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dirty="0">
              <a:solidFill>
                <a:srgbClr val="000000"/>
              </a:solidFill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b="1" i="1" dirty="0">
                <a:solidFill>
                  <a:srgbClr val="000000"/>
                </a:solidFill>
                <a:cs typeface="Arial" charset="0"/>
              </a:rPr>
              <a:t>e) Eficiencia: </a:t>
            </a:r>
            <a:r>
              <a:rPr lang="es-MX" altLang="es-MX" dirty="0">
                <a:solidFill>
                  <a:srgbClr val="000000"/>
                </a:solidFill>
                <a:cs typeface="Arial" charset="0"/>
              </a:rPr>
              <a:t>Las personas servidoras públicas actúan en apego a los planes y programas previamente establecidos y optimizan el uso y la asignación de los recursos públicos en el desarrollo de sus actividades para lograr los objetivos propuestos.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b="1" i="1" dirty="0">
              <a:solidFill>
                <a:srgbClr val="000000"/>
              </a:solidFill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b="1" i="1" dirty="0">
                <a:solidFill>
                  <a:srgbClr val="000000"/>
                </a:solidFill>
                <a:cs typeface="Arial" charset="0"/>
              </a:rPr>
              <a:t> f) Economía: </a:t>
            </a:r>
            <a:r>
              <a:rPr lang="es-MX" altLang="es-MX" dirty="0">
                <a:solidFill>
                  <a:srgbClr val="000000"/>
                </a:solidFill>
                <a:cs typeface="Arial" charset="0"/>
              </a:rPr>
              <a:t>Las personas servidoras públicas en el ejercicio del gasto público administrarán los bienes, recursos y servicios públicos con legalidad, austeridad y disciplina, satisfaciendo los objetivos y metas a los que estén destinados, siendo éstos de interés social.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-11113" y="68263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 dirty="0">
                <a:latin typeface="Arial" charset="0"/>
                <a:cs typeface="Arial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135983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519238" y="1106488"/>
            <a:ext cx="5129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endParaRPr lang="es-MX" altLang="es-MX" sz="120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558925" y="1120775"/>
            <a:ext cx="5186363" cy="803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g) Disciplina: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desempeñarán su empleo, cargo o comisión, de manera ordenada, metódica y perseverante, con el propósito de obtener los mejores resultados en el servicio o bienes ofrecidos.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h) Profesionalismo: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conocer, actuar y cumplir con las funciones, atribuciones y comisiones encomendadas de conformidad con las leyes, reglamentos y demás disposiciones jurídicas atribuibles a su empleo, cargo o comisión, observando en todo momento disciplina, integridad y respeto, tanto a las demás personas servidoras públicas como a las y los particulares con los que llegare a tratar.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roman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Objetividad: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preservar el interés superior de las necesidades colectivas por encima de intereses particulares, particulares, personales o ajenos al interés general, actuando de manera neutral e imparcial en la toma de decisiones, que a su vez deberán de ser informadas en estricto apego a la legalidad.</a:t>
            </a: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j) Transparencia: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en el ejercicio de sus funciones privilegian el principio de máxima publicidad de la información pública, atendiendo con diligencia los requerimientos de acceso y proporcionando la documentación que generan, obtienen, adquieren, transforman o conservan; y en el ámbito de su competencia, difunden de manera proactiva información gubernamental, como un elemento que genera valor a la sociedad y promueve un gobierno abierto, protegiendo los datos personales que estén bajo su custodia.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k) Rendición de cuentas: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asumen plenamente ante la sociedad y sus autoridades la responsabilidad que deriva del ejercicio de su empleo, cargo o comisión, por lo que informan, explican y justifican sus decisiones y acciones, y se sujetan a un sistema de sanciones, así como a la evaluación y al escrutinio público de sus funciones por parte de la ciudadanía.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l) Competencia por mérito: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deberán ser seleccionados para sus puestos de acuerdo a su habilidad profesional, capacidad y experiencia, garantizando la igualdad de oportunidad, atrayendo a los mejores candidatos para ocupar los puestos mediante procedimientos transparentes, objetivos y equitativos.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11113" y="68263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 dirty="0">
                <a:latin typeface="Arial" charset="0"/>
                <a:cs typeface="Arial" charset="0"/>
              </a:rPr>
              <a:t>CÓDIGO DE ÉTICA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519238" y="1106488"/>
            <a:ext cx="5129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endParaRPr lang="es-MX" altLang="es-MX" sz="120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558925" y="1120775"/>
            <a:ext cx="51863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MX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m) Eficacia: </a:t>
            </a:r>
            <a:r>
              <a:rPr lang="es-MX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conforme a una cultura de servicio orientada al logro de resultados, procurando en todo momento un mejor desempeño de sus funciones a fin de alcanzar las metas institucionales según sus responsabilidades y mediante el uso responsable y claro de los recursos públicos, eliminando cualquier ostentación y discrecionalidad indebida en su aplicación.</a:t>
            </a:r>
          </a:p>
          <a:p>
            <a:pPr algn="just"/>
            <a:endParaRPr lang="es-MX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n) Integridad: </a:t>
            </a:r>
            <a:r>
              <a:rPr lang="es-MX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siempre de manera congruente con los principios que se deben observar en el desempeño de un empleo, cargo, comisión o función, convencidas en el compromiso de ajustar su conducta para que impere en su desempeño una ética que responda al interés público y generen certeza plena de su conducta frente a todas las personas con las que se vinculen u observen su actuar.</a:t>
            </a:r>
          </a:p>
          <a:p>
            <a:pPr algn="just"/>
            <a:endParaRPr lang="es-MX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o) Equidad: </a:t>
            </a:r>
            <a:r>
              <a:rPr lang="es-MX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procurarán que toda persona acceda con justicia e igualdad al uso, disfrute y beneficio de los bienes, servicios, recursos y oportunidades.</a:t>
            </a:r>
          </a:p>
          <a:p>
            <a:pPr algn="just"/>
            <a:endParaRPr lang="es-MX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-11113" y="68263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 dirty="0">
                <a:latin typeface="Arial" charset="0"/>
                <a:cs typeface="Arial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337774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519238" y="1106488"/>
            <a:ext cx="5129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endParaRPr lang="es-MX" altLang="es-MX" sz="120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558925" y="1120775"/>
            <a:ext cx="5186363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Valores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a) Interés público: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buscando en todo momento la máxima atención de las necesidades y demandas de la sociedad por encima de intereses y beneficios particulares, ajenos a la satisfacción colectiva.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Respeto: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austeridad y sin ostentación, y otorgan un trato digno y cordial a las personas en general y a sus compañeros y compañeras de trabajo, superiores y subordinados, considerando sus derechos, de tal manera que propician el diálogo cortés y la aplicación armónica de instrumentos que conduzcan al entendimiento, a través de la eficacia y el interés público.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Respeto a los Derechos Humanos: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respetan los derechos humanos, y en el ámbito de sus competencias y atribuciones, los garantizan, promueven y protegen de conformidad con los Principios de: universalidad que establece que los derechos humanos corresponden a toda persona por el simple hecho de serlo; de interdependencia que implica que los derechos humanos se encuentran vinculados íntimamente entre sí; de indivisibilidad que refiere que los derechos humanos conforman una totalidad de tal forma que son complementarios e inseparables, y de progresividad que prevé que los derechos humanos están en constante evolución y bajo ninguna circunstancia se justifica un retroceso en su protección.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Igualdad y no discriminación: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prestan sus servicios a todas las personas sin distinción, exclusión, restricción, o preferencia basada en el origen étnico o nacional, el color de piel, la cultura, el sexo, el género, la edad, las discapacidades, la condición social, económica, de salud o jurídica, la religión, la apariencia física, las características genéticas, la situación migratoria, el embarazo, la lengua, las opiniones, las preferencias sexuales, la identidad o filiación política, el estado civil, la situación familiar, las responsabilidades familiares, el idioma, los antecedentes penales o en cualquier otro motivo.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11113" y="68263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 dirty="0">
                <a:latin typeface="Arial" charset="0"/>
                <a:cs typeface="Arial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185938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519238" y="1106488"/>
            <a:ext cx="5129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endParaRPr lang="es-MX" altLang="es-MX" sz="120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558925" y="1120775"/>
            <a:ext cx="5186363" cy="602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es-MX" altLang="es-MX" sz="12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Equidad de género: </a:t>
            </a: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públicas, en el ámbito de sus competencias y atribuciones, garantizan que tanto mujeres como hombres accedan con las mismas condiciones, posibilidades y oportunidades a los bienes y servicios públicos; a los programas y beneficios institucionales, y a los empleos, cargos y comisiones gubernamentales.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Entorno cultural y ecológico: </a:t>
            </a: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en el desarrollo de sus actividades evitan la afectación del patrimonio cultural de cualquier nación y de los ecosistemas del planeta; asumen una férrea voluntad de respeto, defensa y preservación de la cultura y del medio ambiente, y en el ejercicio de sus funciones y conforme a sus atribuciones, promueven en la sociedad la protección y conservación de la cultura y el medio ambiente, al ser el principal legado para las generaciones futuras.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 Cooperación: </a:t>
            </a: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colaboran entre sí y propician el trabajo en equipo para alcanzar los objetivos comunes previstos en los planes y programas gubernamentales, generando así una plena vocación de servicio público en beneficio de la colectividad y confianza de la ciudadanía en sus instituciones.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h) Liderazgo:  </a:t>
            </a: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son guía, ejemplo y promotoras del Código de Ética y las Reglas de Integridad; fomentan y aplican en el desempeño de sus funciones los principios que la Constitución y la ley les imponen, así como aquellos valores adicionales que por su importancia son intrínsecos a la función pública.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-11113" y="68263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 dirty="0">
                <a:latin typeface="Arial" charset="0"/>
                <a:cs typeface="Arial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121625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8195" name="Text Box 75"/>
          <p:cNvSpPr txBox="1">
            <a:spLocks noChangeArrowheads="1"/>
          </p:cNvSpPr>
          <p:nvPr/>
        </p:nvSpPr>
        <p:spPr bwMode="auto">
          <a:xfrm>
            <a:off x="22225" y="55563"/>
            <a:ext cx="3673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/>
              <a:t>ESTRUCTURA ORGANICA</a:t>
            </a:r>
          </a:p>
        </p:txBody>
      </p:sp>
      <p:sp>
        <p:nvSpPr>
          <p:cNvPr id="8196" name="Line 111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8197" name="Text Box 114"/>
          <p:cNvSpPr txBox="1">
            <a:spLocks noChangeArrowheads="1"/>
          </p:cNvSpPr>
          <p:nvPr/>
        </p:nvSpPr>
        <p:spPr bwMode="auto">
          <a:xfrm>
            <a:off x="1491926" y="1121702"/>
            <a:ext cx="51435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s-ES" b="1" dirty="0">
                <a:cs typeface="Times New Roman" pitchFamily="18" charset="0"/>
              </a:rPr>
              <a:t>1.0 Secretaría General de Gobierno</a:t>
            </a:r>
            <a:r>
              <a:rPr lang="es-MX" b="1" dirty="0">
                <a:cs typeface="Times New Roman" pitchFamily="18" charset="0"/>
              </a:rPr>
              <a:t> </a:t>
            </a:r>
          </a:p>
          <a:p>
            <a:pPr marL="457200" indent="-457200" algn="just"/>
            <a:endParaRPr lang="es-MX" b="1" dirty="0">
              <a:cs typeface="Times New Roman" pitchFamily="18" charset="0"/>
            </a:endParaRPr>
          </a:p>
          <a:p>
            <a:pPr marL="457200" indent="-457200" algn="just"/>
            <a:endParaRPr lang="es-MX" b="1" dirty="0">
              <a:cs typeface="Times New Roman" pitchFamily="18" charset="0"/>
            </a:endParaRPr>
          </a:p>
          <a:p>
            <a:pPr marL="457200" indent="-457200" algn="just"/>
            <a:r>
              <a:rPr lang="es-MX" b="1" dirty="0">
                <a:cs typeface="Times New Roman" pitchFamily="18" charset="0"/>
              </a:rPr>
              <a:t>      1.1 Subsecretaría de Gobernación</a:t>
            </a:r>
          </a:p>
          <a:p>
            <a:pPr marL="457200" indent="-457200" algn="just"/>
            <a:endParaRPr lang="es-MX" b="1" dirty="0">
              <a:cs typeface="Times New Roman" pitchFamily="18" charset="0"/>
            </a:endParaRPr>
          </a:p>
          <a:p>
            <a:pPr marL="457200" indent="-457200" algn="just"/>
            <a:endParaRPr lang="es-MX" b="1" dirty="0">
              <a:cs typeface="Times New Roman" pitchFamily="18" charset="0"/>
            </a:endParaRPr>
          </a:p>
          <a:p>
            <a:pPr marL="457200" indent="-457200" algn="just"/>
            <a:r>
              <a:rPr lang="es-MX" b="1" dirty="0">
                <a:cs typeface="Times New Roman" pitchFamily="18" charset="0"/>
              </a:rPr>
              <a:t>	  1.1.1 </a:t>
            </a:r>
            <a:r>
              <a:rPr lang="es-MX" b="1" dirty="0" smtClean="0">
                <a:cs typeface="Times New Roman" pitchFamily="18" charset="0"/>
              </a:rPr>
              <a:t>Subdirección</a:t>
            </a:r>
            <a:endParaRPr lang="es-MX" b="1" dirty="0">
              <a:cs typeface="Times New Roman" pitchFamily="18" charset="0"/>
            </a:endParaRPr>
          </a:p>
          <a:p>
            <a:pPr marL="457200" indent="-457200" algn="just"/>
            <a:r>
              <a:rPr lang="es-MX" b="1" dirty="0">
                <a:cs typeface="Times New Roman" pitchFamily="18" charset="0"/>
              </a:rPr>
              <a:t>		</a:t>
            </a:r>
          </a:p>
          <a:p>
            <a:pPr marL="914400" lvl="1" indent="-457200" algn="just"/>
            <a:r>
              <a:rPr lang="es-MX" b="1" dirty="0">
                <a:cs typeface="Times New Roman" pitchFamily="18" charset="0"/>
              </a:rPr>
              <a:t>	</a:t>
            </a:r>
          </a:p>
          <a:p>
            <a:pPr marL="914400" lvl="1" indent="-457200" algn="just"/>
            <a:r>
              <a:rPr lang="es-MX" b="1" dirty="0">
                <a:cs typeface="Times New Roman" pitchFamily="18" charset="0"/>
              </a:rPr>
              <a:t>  1.1.2 Subdirección de Asuntos Agrarios</a:t>
            </a:r>
          </a:p>
          <a:p>
            <a:pPr marL="914400" lvl="1" indent="-457200" algn="just"/>
            <a:endParaRPr lang="es-MX" b="1" dirty="0">
              <a:cs typeface="Times New Roman" pitchFamily="18" charset="0"/>
            </a:endParaRPr>
          </a:p>
          <a:p>
            <a:pPr marL="914400" lvl="1" indent="-457200" algn="just"/>
            <a:endParaRPr lang="es-MX" b="1" dirty="0">
              <a:cs typeface="Times New Roman" pitchFamily="18" charset="0"/>
            </a:endParaRPr>
          </a:p>
          <a:p>
            <a:pPr marL="914400" lvl="1" indent="-457200" algn="just"/>
            <a:r>
              <a:rPr lang="es-MX" b="1" dirty="0">
                <a:cs typeface="Times New Roman" pitchFamily="18" charset="0"/>
              </a:rPr>
              <a:t>  1.1.3 </a:t>
            </a:r>
            <a:r>
              <a:rPr lang="es-MX" b="1" dirty="0" smtClean="0">
                <a:cs typeface="Times New Roman" pitchFamily="18" charset="0"/>
              </a:rPr>
              <a:t>Subdirección de </a:t>
            </a:r>
            <a:r>
              <a:rPr lang="es-MX" b="1" dirty="0" smtClean="0"/>
              <a:t>Atención </a:t>
            </a:r>
            <a:r>
              <a:rPr lang="es-MX" b="1" dirty="0"/>
              <a:t>a Grupos Sociales</a:t>
            </a:r>
          </a:p>
          <a:p>
            <a:pPr marL="914400" lvl="1" indent="-457200" algn="just"/>
            <a:endParaRPr lang="es-MX" dirty="0">
              <a:cs typeface="Times New Roman" pitchFamily="18" charset="0"/>
            </a:endParaRPr>
          </a:p>
          <a:p>
            <a:pPr marL="914400" lvl="1" indent="-457200" algn="just"/>
            <a:r>
              <a:rPr lang="es-MX" dirty="0">
                <a:cs typeface="Times New Roman" pitchFamily="18" charset="0"/>
              </a:rPr>
              <a:t>	</a:t>
            </a:r>
          </a:p>
          <a:p>
            <a:pPr marL="914400" lvl="1" indent="-457200" algn="just"/>
            <a:r>
              <a:rPr lang="es-MX" dirty="0">
                <a:cs typeface="Times New Roman" pitchFamily="18" charset="0"/>
              </a:rPr>
              <a:t>	</a:t>
            </a:r>
          </a:p>
          <a:p>
            <a:pPr marL="914400" lvl="1" indent="-457200" algn="just"/>
            <a:r>
              <a:rPr lang="es-MX" dirty="0">
                <a:cs typeface="Times New Roman" pitchFamily="18" charset="0"/>
              </a:rPr>
              <a:t>	</a:t>
            </a:r>
          </a:p>
          <a:p>
            <a:pPr marL="457200" indent="-457200" algn="just"/>
            <a:r>
              <a:rPr lang="es-MX" dirty="0">
                <a:cs typeface="Times New Roman" pitchFamily="18" charset="0"/>
              </a:rPr>
              <a:t>    </a:t>
            </a:r>
          </a:p>
          <a:p>
            <a:pPr marL="457200" indent="-457200" algn="just"/>
            <a:endParaRPr lang="es-MX" dirty="0">
              <a:cs typeface="Times New Roman" pitchFamily="18" charset="0"/>
            </a:endParaRPr>
          </a:p>
          <a:p>
            <a:pPr marL="457200" indent="-457200" algn="just"/>
            <a:endParaRPr lang="es-MX" dirty="0">
              <a:cs typeface="Times New Roman" pitchFamily="18" charset="0"/>
            </a:endParaRPr>
          </a:p>
          <a:p>
            <a:pPr marL="457200" indent="-457200" algn="just"/>
            <a:r>
              <a:rPr lang="es-MX" dirty="0">
                <a:cs typeface="Times New Roman" pitchFamily="18" charset="0"/>
              </a:rPr>
              <a:t>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4 Conector recto"/>
          <p:cNvCxnSpPr>
            <a:cxnSpLocks noChangeShapeType="1"/>
          </p:cNvCxnSpPr>
          <p:nvPr/>
        </p:nvCxnSpPr>
        <p:spPr bwMode="auto">
          <a:xfrm>
            <a:off x="4125349" y="1739295"/>
            <a:ext cx="0" cy="2307801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3377208" y="2290842"/>
            <a:ext cx="1503363" cy="542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ffectLst>
            <a:outerShdw dist="35921" dir="2700000" sx="103000" sy="10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ORGANIGRAMA</a:t>
            </a: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817233" y="1113466"/>
            <a:ext cx="4591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altLang="es-MX" sz="1200" b="1" i="1" dirty="0" smtClean="0"/>
              <a:t>Subsecretaría de Gobernación</a:t>
            </a:r>
            <a:endParaRPr lang="es-ES" altLang="es-MX" sz="1200" b="1" i="1" dirty="0"/>
          </a:p>
        </p:txBody>
      </p: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3333187" y="2467338"/>
            <a:ext cx="159226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700" b="1" dirty="0" smtClean="0"/>
              <a:t>Subsecretaria de Gobernación</a:t>
            </a:r>
            <a:endParaRPr lang="es-ES" sz="700" b="1" dirty="0"/>
          </a:p>
        </p:txBody>
      </p:sp>
      <p:sp>
        <p:nvSpPr>
          <p:cNvPr id="45" name="Rectangle 15"/>
          <p:cNvSpPr>
            <a:spLocks noChangeArrowheads="1"/>
          </p:cNvSpPr>
          <p:nvPr/>
        </p:nvSpPr>
        <p:spPr bwMode="auto">
          <a:xfrm>
            <a:off x="3372874" y="1571648"/>
            <a:ext cx="1503363" cy="542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ffectLst>
            <a:outerShdw dist="35921" dir="2700000" sx="103000" sy="10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3337092" y="1743098"/>
            <a:ext cx="1592263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700" b="1" dirty="0" smtClean="0"/>
              <a:t>Secretaría General de Gobierno</a:t>
            </a:r>
            <a:endParaRPr lang="es-ES" altLang="es-MX" sz="700" b="1" dirty="0"/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3377208" y="3030589"/>
            <a:ext cx="1503363" cy="542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ffectLst>
            <a:outerShdw dist="35921" dir="2700000" sx="103000" sy="10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3377208" y="3769647"/>
            <a:ext cx="1503363" cy="542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ffectLst>
            <a:outerShdw dist="35921" dir="2700000" sx="103000" sy="10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3360456" y="3154905"/>
            <a:ext cx="15367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700" b="1" dirty="0" smtClean="0"/>
              <a:t>Dirección General de Asuntos Agrarios y Sociales</a:t>
            </a:r>
            <a:endParaRPr lang="es-ES" altLang="es-MX" sz="700" b="1" dirty="0"/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3360456" y="3884370"/>
            <a:ext cx="15367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700" b="1" dirty="0" smtClean="0"/>
              <a:t>Dirección Agraria y </a:t>
            </a:r>
          </a:p>
          <a:p>
            <a:pPr algn="ctr"/>
            <a:r>
              <a:rPr lang="es-MX" altLang="es-MX" sz="700" b="1" dirty="0" smtClean="0"/>
              <a:t>de Atención a Grupos Sociales</a:t>
            </a:r>
            <a:endParaRPr lang="es-ES" altLang="es-MX" sz="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3" name="88 Conector recto"/>
          <p:cNvCxnSpPr>
            <a:cxnSpLocks noChangeShapeType="1"/>
          </p:cNvCxnSpPr>
          <p:nvPr/>
        </p:nvCxnSpPr>
        <p:spPr bwMode="auto">
          <a:xfrm>
            <a:off x="3426459" y="4284381"/>
            <a:ext cx="1444734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" name="88 Conector recto"/>
          <p:cNvCxnSpPr>
            <a:cxnSpLocks noChangeShapeType="1"/>
          </p:cNvCxnSpPr>
          <p:nvPr/>
        </p:nvCxnSpPr>
        <p:spPr bwMode="auto">
          <a:xfrm flipV="1">
            <a:off x="3426090" y="1565797"/>
            <a:ext cx="0" cy="286468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5" name="88 Conector recto"/>
          <p:cNvCxnSpPr>
            <a:cxnSpLocks noChangeShapeType="1"/>
          </p:cNvCxnSpPr>
          <p:nvPr/>
        </p:nvCxnSpPr>
        <p:spPr bwMode="auto">
          <a:xfrm>
            <a:off x="4199146" y="2617449"/>
            <a:ext cx="24288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6" name="88 Conector recto"/>
          <p:cNvCxnSpPr>
            <a:cxnSpLocks noChangeShapeType="1"/>
          </p:cNvCxnSpPr>
          <p:nvPr/>
        </p:nvCxnSpPr>
        <p:spPr bwMode="auto">
          <a:xfrm>
            <a:off x="2590380" y="4870714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07" name="Rectangle 20"/>
          <p:cNvSpPr>
            <a:spLocks noChangeArrowheads="1"/>
          </p:cNvSpPr>
          <p:nvPr/>
        </p:nvSpPr>
        <p:spPr bwMode="auto">
          <a:xfrm>
            <a:off x="2652795" y="4498801"/>
            <a:ext cx="1542179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cxnSp>
        <p:nvCxnSpPr>
          <p:cNvPr id="208" name="88 Conector recto"/>
          <p:cNvCxnSpPr>
            <a:cxnSpLocks noChangeShapeType="1"/>
          </p:cNvCxnSpPr>
          <p:nvPr/>
        </p:nvCxnSpPr>
        <p:spPr bwMode="auto">
          <a:xfrm>
            <a:off x="2590967" y="5889773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9" name="88 Conector recto"/>
          <p:cNvCxnSpPr>
            <a:cxnSpLocks noChangeShapeType="1"/>
          </p:cNvCxnSpPr>
          <p:nvPr/>
        </p:nvCxnSpPr>
        <p:spPr bwMode="auto">
          <a:xfrm>
            <a:off x="2590967" y="6393248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0" name="88 Conector recto"/>
          <p:cNvCxnSpPr>
            <a:cxnSpLocks noChangeShapeType="1"/>
          </p:cNvCxnSpPr>
          <p:nvPr/>
        </p:nvCxnSpPr>
        <p:spPr bwMode="auto">
          <a:xfrm>
            <a:off x="2591291" y="6894084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1" name="88 Conector recto"/>
          <p:cNvCxnSpPr>
            <a:cxnSpLocks noChangeShapeType="1"/>
          </p:cNvCxnSpPr>
          <p:nvPr/>
        </p:nvCxnSpPr>
        <p:spPr bwMode="auto">
          <a:xfrm>
            <a:off x="2590967" y="7385528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12" name="Rectangle 40"/>
          <p:cNvSpPr>
            <a:spLocks noChangeArrowheads="1"/>
          </p:cNvSpPr>
          <p:nvPr/>
        </p:nvSpPr>
        <p:spPr bwMode="auto">
          <a:xfrm>
            <a:off x="-954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MX"/>
          </a:p>
        </p:txBody>
      </p:sp>
      <p:cxnSp>
        <p:nvCxnSpPr>
          <p:cNvPr id="213" name="88 Conector recto"/>
          <p:cNvCxnSpPr>
            <a:cxnSpLocks noChangeShapeType="1"/>
          </p:cNvCxnSpPr>
          <p:nvPr/>
        </p:nvCxnSpPr>
        <p:spPr bwMode="auto">
          <a:xfrm flipV="1">
            <a:off x="2668245" y="2644299"/>
            <a:ext cx="0" cy="530454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4" name="88 Conector recto"/>
          <p:cNvCxnSpPr>
            <a:cxnSpLocks noChangeShapeType="1"/>
          </p:cNvCxnSpPr>
          <p:nvPr/>
        </p:nvCxnSpPr>
        <p:spPr bwMode="auto">
          <a:xfrm>
            <a:off x="2425807" y="3174440"/>
            <a:ext cx="24288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" name="88 Conector recto"/>
          <p:cNvCxnSpPr>
            <a:cxnSpLocks noChangeShapeType="1"/>
          </p:cNvCxnSpPr>
          <p:nvPr/>
        </p:nvCxnSpPr>
        <p:spPr bwMode="auto">
          <a:xfrm>
            <a:off x="2424228" y="2643160"/>
            <a:ext cx="24288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16" name="Text Box 3"/>
          <p:cNvSpPr txBox="1">
            <a:spLocks noChangeArrowheads="1"/>
          </p:cNvSpPr>
          <p:nvPr/>
        </p:nvSpPr>
        <p:spPr bwMode="auto">
          <a:xfrm>
            <a:off x="62546" y="508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ORGANIGRAMA</a:t>
            </a:r>
          </a:p>
        </p:txBody>
      </p:sp>
      <p:sp>
        <p:nvSpPr>
          <p:cNvPr id="217" name="Line 4"/>
          <p:cNvSpPr>
            <a:spLocks noChangeShapeType="1"/>
          </p:cNvSpPr>
          <p:nvPr/>
        </p:nvSpPr>
        <p:spPr bwMode="auto">
          <a:xfrm>
            <a:off x="-954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18" name="Text Box 5"/>
          <p:cNvSpPr txBox="1">
            <a:spLocks noChangeArrowheads="1"/>
          </p:cNvSpPr>
          <p:nvPr/>
        </p:nvSpPr>
        <p:spPr bwMode="auto">
          <a:xfrm>
            <a:off x="1133004" y="821468"/>
            <a:ext cx="4591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MX" sz="1200" b="1" i="1" dirty="0" smtClean="0"/>
              <a:t>Subsecretaría de Gobernación</a:t>
            </a:r>
            <a:endParaRPr lang="es-ES" altLang="es-MX" sz="1200" b="1" i="1" dirty="0"/>
          </a:p>
        </p:txBody>
      </p:sp>
      <p:sp>
        <p:nvSpPr>
          <p:cNvPr id="219" name="Rectangle 20"/>
          <p:cNvSpPr>
            <a:spLocks noChangeArrowheads="1"/>
          </p:cNvSpPr>
          <p:nvPr/>
        </p:nvSpPr>
        <p:spPr bwMode="auto">
          <a:xfrm>
            <a:off x="4249662" y="2266361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20" name="Text Box 21"/>
          <p:cNvSpPr txBox="1">
            <a:spLocks noChangeArrowheads="1"/>
          </p:cNvSpPr>
          <p:nvPr/>
        </p:nvSpPr>
        <p:spPr bwMode="auto">
          <a:xfrm>
            <a:off x="4258229" y="2220817"/>
            <a:ext cx="15367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s-MX" sz="700" b="1" dirty="0" smtClean="0"/>
              <a:t>Subdirección de </a:t>
            </a:r>
          </a:p>
          <a:p>
            <a:pPr algn="ctr"/>
            <a:r>
              <a:rPr lang="es-MX" sz="700" b="1" dirty="0" smtClean="0"/>
              <a:t>Atención Asuntos Agrarios</a:t>
            </a:r>
            <a:endParaRPr lang="es-MX" sz="700" b="1" dirty="0"/>
          </a:p>
        </p:txBody>
      </p:sp>
      <p:sp>
        <p:nvSpPr>
          <p:cNvPr id="221" name="Text Box 24"/>
          <p:cNvSpPr txBox="1">
            <a:spLocks noChangeArrowheads="1"/>
          </p:cNvSpPr>
          <p:nvPr/>
        </p:nvSpPr>
        <p:spPr bwMode="auto">
          <a:xfrm>
            <a:off x="4210996" y="2477363"/>
            <a:ext cx="1604963" cy="2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ts val="700"/>
              </a:lnSpc>
              <a:defRPr/>
            </a:pPr>
            <a:r>
              <a:rPr lang="es-MX" sz="700" dirty="0" smtClean="0"/>
              <a:t>Horacio Lobo Ramírez</a:t>
            </a:r>
          </a:p>
          <a:p>
            <a:pPr algn="ctr">
              <a:lnSpc>
                <a:spcPts val="700"/>
              </a:lnSpc>
              <a:defRPr/>
            </a:pPr>
            <a:r>
              <a:rPr lang="es-MX" sz="700" dirty="0" smtClean="0"/>
              <a:t>Subdirector (14-05)</a:t>
            </a:r>
            <a:endParaRPr lang="es-MX" sz="700" dirty="0"/>
          </a:p>
        </p:txBody>
      </p:sp>
      <p:sp>
        <p:nvSpPr>
          <p:cNvPr id="222" name="Rectangle 20"/>
          <p:cNvSpPr>
            <a:spLocks noChangeArrowheads="1"/>
          </p:cNvSpPr>
          <p:nvPr/>
        </p:nvSpPr>
        <p:spPr bwMode="auto">
          <a:xfrm>
            <a:off x="2651019" y="3427435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23" name="Text Box 21"/>
          <p:cNvSpPr txBox="1">
            <a:spLocks noChangeArrowheads="1"/>
          </p:cNvSpPr>
          <p:nvPr/>
        </p:nvSpPr>
        <p:spPr bwMode="auto">
          <a:xfrm>
            <a:off x="2706065" y="3392876"/>
            <a:ext cx="14382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700" b="1" dirty="0" smtClean="0"/>
              <a:t>Subdirección de </a:t>
            </a:r>
          </a:p>
          <a:p>
            <a:pPr algn="ctr">
              <a:defRPr/>
            </a:pPr>
            <a:r>
              <a:rPr lang="es-MX" sz="700" b="1" dirty="0" smtClean="0"/>
              <a:t>Atención a Grupos Sociales</a:t>
            </a:r>
            <a:endParaRPr lang="es-MX" sz="700" b="1" dirty="0"/>
          </a:p>
        </p:txBody>
      </p:sp>
      <p:sp>
        <p:nvSpPr>
          <p:cNvPr id="224" name="Line 22"/>
          <p:cNvSpPr>
            <a:spLocks noChangeShapeType="1"/>
          </p:cNvSpPr>
          <p:nvPr/>
        </p:nvSpPr>
        <p:spPr bwMode="auto">
          <a:xfrm>
            <a:off x="2655215" y="3665104"/>
            <a:ext cx="1538288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25" name="Text Box 24"/>
          <p:cNvSpPr txBox="1">
            <a:spLocks noChangeArrowheads="1"/>
          </p:cNvSpPr>
          <p:nvPr/>
        </p:nvSpPr>
        <p:spPr bwMode="auto">
          <a:xfrm>
            <a:off x="2640493" y="3643673"/>
            <a:ext cx="1568450" cy="2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ts val="700"/>
              </a:lnSpc>
              <a:defRPr/>
            </a:pPr>
            <a:r>
              <a:rPr lang="es-MX" sz="700" dirty="0" smtClean="0"/>
              <a:t>José Grimaldo López</a:t>
            </a:r>
          </a:p>
          <a:p>
            <a:pPr algn="ctr">
              <a:lnSpc>
                <a:spcPts val="700"/>
              </a:lnSpc>
              <a:defRPr/>
            </a:pPr>
            <a:r>
              <a:rPr lang="es-MX" sz="700" dirty="0" smtClean="0"/>
              <a:t>Subdirector (14-05)</a:t>
            </a:r>
            <a:endParaRPr lang="es-MX" sz="700" dirty="0"/>
          </a:p>
        </p:txBody>
      </p:sp>
      <p:sp>
        <p:nvSpPr>
          <p:cNvPr id="226" name="Line 22"/>
          <p:cNvSpPr>
            <a:spLocks noChangeShapeType="1"/>
          </p:cNvSpPr>
          <p:nvPr/>
        </p:nvSpPr>
        <p:spPr bwMode="auto">
          <a:xfrm flipV="1">
            <a:off x="4261797" y="2491361"/>
            <a:ext cx="1554162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27" name="Rectangle 15"/>
          <p:cNvSpPr>
            <a:spLocks noChangeArrowheads="1"/>
          </p:cNvSpPr>
          <p:nvPr/>
        </p:nvSpPr>
        <p:spPr bwMode="auto">
          <a:xfrm>
            <a:off x="2668556" y="1751405"/>
            <a:ext cx="1503363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28" name="Text Box 16"/>
          <p:cNvSpPr txBox="1">
            <a:spLocks noChangeArrowheads="1"/>
          </p:cNvSpPr>
          <p:nvPr/>
        </p:nvSpPr>
        <p:spPr bwMode="auto">
          <a:xfrm>
            <a:off x="2624918" y="1760930"/>
            <a:ext cx="159226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s-MX" altLang="es-MX" sz="700" b="1" dirty="0" smtClean="0"/>
              <a:t>Subsecretaria de Gobernación</a:t>
            </a:r>
            <a:endParaRPr lang="es-ES" altLang="es-MX" sz="700" b="1" dirty="0"/>
          </a:p>
        </p:txBody>
      </p:sp>
      <p:sp>
        <p:nvSpPr>
          <p:cNvPr id="229" name="Line 17"/>
          <p:cNvSpPr>
            <a:spLocks noChangeShapeType="1"/>
          </p:cNvSpPr>
          <p:nvPr/>
        </p:nvSpPr>
        <p:spPr bwMode="auto">
          <a:xfrm>
            <a:off x="2679793" y="1972068"/>
            <a:ext cx="1520825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MX"/>
          </a:p>
        </p:txBody>
      </p:sp>
      <p:sp>
        <p:nvSpPr>
          <p:cNvPr id="230" name="Text Box 19"/>
          <p:cNvSpPr txBox="1">
            <a:spLocks noChangeArrowheads="1"/>
          </p:cNvSpPr>
          <p:nvPr/>
        </p:nvSpPr>
        <p:spPr bwMode="auto">
          <a:xfrm>
            <a:off x="2513363" y="1923239"/>
            <a:ext cx="1816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 smtClean="0"/>
              <a:t>Aureliano Gama </a:t>
            </a:r>
            <a:r>
              <a:rPr lang="es-ES_tradnl" sz="700" dirty="0" err="1" smtClean="0"/>
              <a:t>Bazarte</a:t>
            </a:r>
            <a:endParaRPr lang="es-ES_tradnl" sz="700" dirty="0" smtClean="0"/>
          </a:p>
          <a:p>
            <a:pPr algn="ctr"/>
            <a:r>
              <a:rPr lang="es-ES_tradnl" sz="700" dirty="0" smtClean="0"/>
              <a:t>Subsecretario (18-01)</a:t>
            </a:r>
            <a:endParaRPr lang="es-MX" sz="700" dirty="0">
              <a:latin typeface="Times New Roman" pitchFamily="18" charset="0"/>
            </a:endParaRPr>
          </a:p>
        </p:txBody>
      </p:sp>
      <p:sp>
        <p:nvSpPr>
          <p:cNvPr id="231" name="Rectangle 20"/>
          <p:cNvSpPr>
            <a:spLocks noChangeArrowheads="1"/>
          </p:cNvSpPr>
          <p:nvPr/>
        </p:nvSpPr>
        <p:spPr bwMode="auto">
          <a:xfrm>
            <a:off x="1053147" y="2266002"/>
            <a:ext cx="1547812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996633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996633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32" name="Text Box 21"/>
          <p:cNvSpPr txBox="1">
            <a:spLocks noChangeArrowheads="1"/>
          </p:cNvSpPr>
          <p:nvPr/>
        </p:nvSpPr>
        <p:spPr bwMode="auto">
          <a:xfrm>
            <a:off x="1441406" y="2398115"/>
            <a:ext cx="75213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s-MX" altLang="es-MX" sz="700" b="1" dirty="0" smtClean="0"/>
              <a:t>Subdirección</a:t>
            </a:r>
            <a:endParaRPr lang="es-ES" altLang="es-MX" sz="700" b="1" dirty="0"/>
          </a:p>
        </p:txBody>
      </p:sp>
      <p:sp>
        <p:nvSpPr>
          <p:cNvPr id="233" name="Rectangle 15"/>
          <p:cNvSpPr>
            <a:spLocks noChangeArrowheads="1"/>
          </p:cNvSpPr>
          <p:nvPr/>
        </p:nvSpPr>
        <p:spPr bwMode="auto">
          <a:xfrm>
            <a:off x="2669683" y="1190217"/>
            <a:ext cx="1503363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34" name="Text Box 16"/>
          <p:cNvSpPr txBox="1">
            <a:spLocks noChangeArrowheads="1"/>
          </p:cNvSpPr>
          <p:nvPr/>
        </p:nvSpPr>
        <p:spPr bwMode="auto">
          <a:xfrm>
            <a:off x="2624643" y="1315985"/>
            <a:ext cx="1592263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s-MX" altLang="es-MX" sz="700" b="1" dirty="0" smtClean="0"/>
              <a:t>Secretaria General de Gobierno</a:t>
            </a:r>
            <a:endParaRPr lang="es-ES" altLang="es-MX" sz="700" b="1" dirty="0"/>
          </a:p>
        </p:txBody>
      </p:sp>
      <p:sp>
        <p:nvSpPr>
          <p:cNvPr id="235" name="Rectangle 20"/>
          <p:cNvSpPr>
            <a:spLocks noChangeArrowheads="1"/>
          </p:cNvSpPr>
          <p:nvPr/>
        </p:nvSpPr>
        <p:spPr bwMode="auto">
          <a:xfrm>
            <a:off x="1049726" y="2799148"/>
            <a:ext cx="1547812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36" name="Text Box 21"/>
          <p:cNvSpPr txBox="1">
            <a:spLocks noChangeArrowheads="1"/>
          </p:cNvSpPr>
          <p:nvPr/>
        </p:nvSpPr>
        <p:spPr bwMode="auto">
          <a:xfrm>
            <a:off x="1276261" y="2801782"/>
            <a:ext cx="111761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s-MX" sz="700" b="1" dirty="0" smtClean="0"/>
              <a:t>Apoyo Administrativo</a:t>
            </a:r>
            <a:endParaRPr lang="es-ES" sz="700" b="1" dirty="0"/>
          </a:p>
        </p:txBody>
      </p:sp>
      <p:sp>
        <p:nvSpPr>
          <p:cNvPr id="237" name="Line 22"/>
          <p:cNvSpPr>
            <a:spLocks noChangeShapeType="1"/>
          </p:cNvSpPr>
          <p:nvPr/>
        </p:nvSpPr>
        <p:spPr bwMode="auto">
          <a:xfrm>
            <a:off x="1050678" y="3002592"/>
            <a:ext cx="154781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38" name="Text Box 24"/>
          <p:cNvSpPr txBox="1">
            <a:spLocks noChangeArrowheads="1"/>
          </p:cNvSpPr>
          <p:nvPr/>
        </p:nvSpPr>
        <p:spPr bwMode="auto">
          <a:xfrm>
            <a:off x="1086868" y="2971236"/>
            <a:ext cx="14782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s-MX" sz="700" dirty="0" smtClean="0">
                <a:cs typeface="Arial" charset="0"/>
              </a:rPr>
              <a:t>Jaime Flores Martínez</a:t>
            </a:r>
          </a:p>
          <a:p>
            <a:pPr algn="ctr"/>
            <a:r>
              <a:rPr lang="es-MX" sz="700" dirty="0" smtClean="0">
                <a:cs typeface="Arial" charset="0"/>
              </a:rPr>
              <a:t>Encargado de Programa (12-09)</a:t>
            </a:r>
            <a:endParaRPr lang="es-MX" sz="700" dirty="0">
              <a:cs typeface="Arial" charset="0"/>
            </a:endParaRPr>
          </a:p>
        </p:txBody>
      </p:sp>
      <p:sp>
        <p:nvSpPr>
          <p:cNvPr id="239" name="Text Box 17"/>
          <p:cNvSpPr txBox="1">
            <a:spLocks noChangeArrowheads="1"/>
          </p:cNvSpPr>
          <p:nvPr/>
        </p:nvSpPr>
        <p:spPr bwMode="auto">
          <a:xfrm>
            <a:off x="4481841" y="7774916"/>
            <a:ext cx="2133912" cy="1341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600" b="1" i="1" u="sng" dirty="0" smtClean="0"/>
              <a:t>Ana María Carrera Martel</a:t>
            </a:r>
            <a:r>
              <a:rPr lang="es-MX" sz="600" b="1" u="sng" dirty="0" smtClean="0"/>
              <a:t>,</a:t>
            </a:r>
            <a:r>
              <a:rPr lang="es-MX" sz="600" dirty="0" smtClean="0"/>
              <a:t> </a:t>
            </a:r>
            <a:r>
              <a:rPr lang="es-MX" sz="600" dirty="0"/>
              <a:t>Titular de la </a:t>
            </a:r>
            <a:r>
              <a:rPr lang="es-MX" sz="600" b="1" u="sng" dirty="0" smtClean="0"/>
              <a:t>Dirección General Administrativa</a:t>
            </a:r>
            <a:r>
              <a:rPr lang="es-MX" sz="600" b="1" i="1" u="sng" dirty="0" smtClean="0"/>
              <a:t>, </a:t>
            </a:r>
            <a:r>
              <a:rPr lang="es-MX" sz="600" b="1" i="1" u="sng" dirty="0"/>
              <a:t>de la Secretaría General de Gobierno</a:t>
            </a:r>
            <a:r>
              <a:rPr lang="es-MX" sz="600" i="1" dirty="0"/>
              <a:t>,</a:t>
            </a:r>
            <a:r>
              <a:rPr lang="es-MX" sz="600" dirty="0"/>
              <a:t> Certifica que el presente organigrama refleja el personal; así como los puestos y nombramientos que integran la estructura vigente al mes de </a:t>
            </a:r>
            <a:r>
              <a:rPr lang="es-MX" sz="600" dirty="0" smtClean="0"/>
              <a:t> </a:t>
            </a:r>
            <a:r>
              <a:rPr lang="es-MX" sz="600" b="1" i="1" u="sng" dirty="0" smtClean="0"/>
              <a:t>Noviembre de año </a:t>
            </a:r>
            <a:r>
              <a:rPr lang="es-MX" sz="600" b="1" u="sng" dirty="0" smtClean="0"/>
              <a:t>2020.</a:t>
            </a:r>
          </a:p>
          <a:p>
            <a:pPr algn="just">
              <a:spcBef>
                <a:spcPct val="50000"/>
              </a:spcBef>
            </a:pPr>
            <a:endParaRPr lang="es-MX" sz="600" b="1" u="sng" dirty="0" smtClean="0"/>
          </a:p>
          <a:p>
            <a:pPr algn="just">
              <a:spcBef>
                <a:spcPct val="50000"/>
              </a:spcBef>
            </a:pPr>
            <a:endParaRPr lang="es-MX" sz="600" b="1" u="sng" dirty="0"/>
          </a:p>
          <a:p>
            <a:pPr algn="just">
              <a:spcBef>
                <a:spcPct val="50000"/>
              </a:spcBef>
            </a:pPr>
            <a:endParaRPr lang="es-MX" sz="600" b="1" u="sng" dirty="0" smtClean="0"/>
          </a:p>
          <a:p>
            <a:pPr algn="just">
              <a:spcBef>
                <a:spcPct val="50000"/>
              </a:spcBef>
            </a:pPr>
            <a:endParaRPr lang="es-MX" sz="600" b="1" u="sng" dirty="0"/>
          </a:p>
          <a:p>
            <a:pPr algn="just">
              <a:spcBef>
                <a:spcPct val="50000"/>
              </a:spcBef>
            </a:pPr>
            <a:r>
              <a:rPr lang="es-MX" sz="600" b="1" i="1" dirty="0" smtClean="0"/>
              <a:t>Firma:_________________________________</a:t>
            </a:r>
            <a:endParaRPr lang="es-MX" sz="600" b="1" i="1" dirty="0"/>
          </a:p>
        </p:txBody>
      </p:sp>
      <p:sp>
        <p:nvSpPr>
          <p:cNvPr id="240" name="Text Box 41"/>
          <p:cNvSpPr txBox="1">
            <a:spLocks noChangeArrowheads="1"/>
          </p:cNvSpPr>
          <p:nvPr/>
        </p:nvSpPr>
        <p:spPr bwMode="auto">
          <a:xfrm>
            <a:off x="1369572" y="8555650"/>
            <a:ext cx="2300287" cy="55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lnSpc>
                <a:spcPts val="700"/>
              </a:lnSpc>
              <a:defRPr/>
            </a:pPr>
            <a:r>
              <a:rPr lang="es-MX" sz="700" dirty="0" smtClean="0"/>
              <a:t>05 Puesto de confianza</a:t>
            </a:r>
            <a:endParaRPr lang="es-MX" sz="700" dirty="0"/>
          </a:p>
          <a:p>
            <a:pPr>
              <a:lnSpc>
                <a:spcPts val="700"/>
              </a:lnSpc>
              <a:defRPr/>
            </a:pPr>
            <a:r>
              <a:rPr lang="es-MX" sz="700" dirty="0" smtClean="0"/>
              <a:t>07 Puesto de base</a:t>
            </a:r>
            <a:endParaRPr lang="es-MX" sz="700" dirty="0"/>
          </a:p>
          <a:p>
            <a:pPr>
              <a:lnSpc>
                <a:spcPts val="700"/>
              </a:lnSpc>
              <a:defRPr/>
            </a:pPr>
            <a:r>
              <a:rPr lang="es-MX" sz="700" dirty="0" smtClean="0"/>
              <a:t>01 Puesto de seguridad</a:t>
            </a:r>
          </a:p>
          <a:p>
            <a:pPr>
              <a:lnSpc>
                <a:spcPts val="700"/>
              </a:lnSpc>
              <a:defRPr/>
            </a:pPr>
            <a:r>
              <a:rPr lang="es-MX" sz="700" dirty="0" smtClean="0"/>
              <a:t>03 Contrato por tiempo determinado </a:t>
            </a:r>
          </a:p>
          <a:p>
            <a:pPr>
              <a:defRPr/>
            </a:pPr>
            <a:r>
              <a:rPr lang="es-MX" sz="700" b="1" i="1" dirty="0" smtClean="0"/>
              <a:t>Total 16</a:t>
            </a:r>
            <a:endParaRPr lang="es-MX" sz="700" b="1" i="1" dirty="0"/>
          </a:p>
        </p:txBody>
      </p:sp>
      <p:sp>
        <p:nvSpPr>
          <p:cNvPr id="241" name="Line 42"/>
          <p:cNvSpPr>
            <a:spLocks noChangeShapeType="1"/>
          </p:cNvSpPr>
          <p:nvPr/>
        </p:nvSpPr>
        <p:spPr bwMode="auto">
          <a:xfrm>
            <a:off x="2955640" y="8672307"/>
            <a:ext cx="628650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42" name="Line 42"/>
          <p:cNvSpPr>
            <a:spLocks noChangeShapeType="1"/>
          </p:cNvSpPr>
          <p:nvPr/>
        </p:nvSpPr>
        <p:spPr bwMode="auto">
          <a:xfrm>
            <a:off x="2950925" y="8750831"/>
            <a:ext cx="6286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43" name="Line 42"/>
          <p:cNvSpPr>
            <a:spLocks noChangeShapeType="1"/>
          </p:cNvSpPr>
          <p:nvPr/>
        </p:nvSpPr>
        <p:spPr bwMode="auto">
          <a:xfrm>
            <a:off x="2950925" y="8846442"/>
            <a:ext cx="628650" cy="0"/>
          </a:xfrm>
          <a:prstGeom prst="line">
            <a:avLst/>
          </a:prstGeom>
          <a:noFill/>
          <a:ln w="6350">
            <a:solidFill>
              <a:schemeClr val="bg2"/>
            </a:solidFill>
            <a:prstDash val="lgDashDot"/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cxnSp>
        <p:nvCxnSpPr>
          <p:cNvPr id="244" name="88 Conector recto"/>
          <p:cNvCxnSpPr>
            <a:cxnSpLocks noChangeShapeType="1"/>
          </p:cNvCxnSpPr>
          <p:nvPr/>
        </p:nvCxnSpPr>
        <p:spPr bwMode="auto">
          <a:xfrm>
            <a:off x="4200864" y="3235873"/>
            <a:ext cx="191631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45" name="Rectangle 20"/>
          <p:cNvSpPr>
            <a:spLocks noChangeArrowheads="1"/>
          </p:cNvSpPr>
          <p:nvPr/>
        </p:nvSpPr>
        <p:spPr bwMode="auto">
          <a:xfrm>
            <a:off x="4249472" y="2889001"/>
            <a:ext cx="1547812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46" name="Line 22"/>
          <p:cNvSpPr>
            <a:spLocks noChangeShapeType="1"/>
          </p:cNvSpPr>
          <p:nvPr/>
        </p:nvSpPr>
        <p:spPr bwMode="auto">
          <a:xfrm>
            <a:off x="4249472" y="3063811"/>
            <a:ext cx="1547813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47" name="Text Box 21"/>
          <p:cNvSpPr txBox="1">
            <a:spLocks noChangeArrowheads="1"/>
          </p:cNvSpPr>
          <p:nvPr/>
        </p:nvSpPr>
        <p:spPr bwMode="auto">
          <a:xfrm>
            <a:off x="4745073" y="2876676"/>
            <a:ext cx="588623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s-MX" altLang="es-MX" sz="700" b="1" dirty="0" smtClean="0"/>
              <a:t>Asistente</a:t>
            </a:r>
            <a:endParaRPr lang="es-ES" altLang="es-MX" sz="700" b="1" dirty="0"/>
          </a:p>
        </p:txBody>
      </p:sp>
      <p:sp>
        <p:nvSpPr>
          <p:cNvPr id="248" name="Text Box 24"/>
          <p:cNvSpPr txBox="1">
            <a:spLocks noChangeArrowheads="1"/>
          </p:cNvSpPr>
          <p:nvPr/>
        </p:nvSpPr>
        <p:spPr bwMode="auto">
          <a:xfrm>
            <a:off x="4334550" y="3052419"/>
            <a:ext cx="138050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s-MX" sz="700" dirty="0" smtClean="0">
                <a:cs typeface="Arial" charset="0"/>
              </a:rPr>
              <a:t>Julia Gámez Rodríguez (TM)</a:t>
            </a:r>
          </a:p>
          <a:p>
            <a:pPr algn="ctr"/>
            <a:r>
              <a:rPr lang="es-MX" sz="700" dirty="0">
                <a:cs typeface="Arial" charset="0"/>
              </a:rPr>
              <a:t>Auxiliar </a:t>
            </a:r>
            <a:r>
              <a:rPr lang="es-MX" sz="700" dirty="0" smtClean="0">
                <a:cs typeface="Arial" charset="0"/>
              </a:rPr>
              <a:t>Administrativo (05-21)</a:t>
            </a:r>
          </a:p>
        </p:txBody>
      </p:sp>
      <p:sp>
        <p:nvSpPr>
          <p:cNvPr id="249" name="Rectangle 20"/>
          <p:cNvSpPr>
            <a:spLocks noChangeArrowheads="1"/>
          </p:cNvSpPr>
          <p:nvPr/>
        </p:nvSpPr>
        <p:spPr bwMode="auto">
          <a:xfrm>
            <a:off x="4250110" y="3960238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50" name="Line 22"/>
          <p:cNvSpPr>
            <a:spLocks noChangeShapeType="1"/>
          </p:cNvSpPr>
          <p:nvPr/>
        </p:nvSpPr>
        <p:spPr bwMode="auto">
          <a:xfrm>
            <a:off x="4252801" y="4168339"/>
            <a:ext cx="155210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51" name="Text Box 21"/>
          <p:cNvSpPr txBox="1">
            <a:spLocks noChangeArrowheads="1"/>
          </p:cNvSpPr>
          <p:nvPr/>
        </p:nvSpPr>
        <p:spPr bwMode="auto">
          <a:xfrm>
            <a:off x="4712096" y="3963051"/>
            <a:ext cx="61908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MX" sz="700" b="1" dirty="0">
                <a:solidFill>
                  <a:srgbClr val="000000"/>
                </a:solidFill>
              </a:rPr>
              <a:t>Secretaria</a:t>
            </a:r>
          </a:p>
        </p:txBody>
      </p:sp>
      <p:sp>
        <p:nvSpPr>
          <p:cNvPr id="252" name="Text Box 24"/>
          <p:cNvSpPr txBox="1">
            <a:spLocks noChangeArrowheads="1"/>
          </p:cNvSpPr>
          <p:nvPr/>
        </p:nvSpPr>
        <p:spPr bwMode="auto">
          <a:xfrm>
            <a:off x="4336957" y="4134496"/>
            <a:ext cx="13740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MX" sz="700" dirty="0">
                <a:solidFill>
                  <a:srgbClr val="000000"/>
                </a:solidFill>
              </a:rPr>
              <a:t>Rosalba Méndez Izaguirre</a:t>
            </a:r>
          </a:p>
          <a:p>
            <a:pPr lvl="0" algn="ctr">
              <a:defRPr/>
            </a:pPr>
            <a:r>
              <a:rPr lang="es-MX" sz="700" dirty="0">
                <a:solidFill>
                  <a:srgbClr val="000000"/>
                </a:solidFill>
              </a:rPr>
              <a:t>Secretaria de Director (08-07)</a:t>
            </a:r>
          </a:p>
        </p:txBody>
      </p:sp>
      <p:sp>
        <p:nvSpPr>
          <p:cNvPr id="253" name="Rectangle 20"/>
          <p:cNvSpPr>
            <a:spLocks noChangeArrowheads="1"/>
          </p:cNvSpPr>
          <p:nvPr/>
        </p:nvSpPr>
        <p:spPr bwMode="auto">
          <a:xfrm>
            <a:off x="2651530" y="5512562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54" name="Line 22"/>
          <p:cNvSpPr>
            <a:spLocks noChangeShapeType="1"/>
          </p:cNvSpPr>
          <p:nvPr/>
        </p:nvSpPr>
        <p:spPr bwMode="auto">
          <a:xfrm>
            <a:off x="2654221" y="5720663"/>
            <a:ext cx="155210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55" name="Text Box 21"/>
          <p:cNvSpPr txBox="1">
            <a:spLocks noChangeArrowheads="1"/>
          </p:cNvSpPr>
          <p:nvPr/>
        </p:nvSpPr>
        <p:spPr bwMode="auto">
          <a:xfrm>
            <a:off x="2696739" y="5515375"/>
            <a:ext cx="145264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Operador de Grupos Sociales</a:t>
            </a:r>
            <a:endParaRPr lang="es-MX" sz="700" b="1" dirty="0">
              <a:solidFill>
                <a:srgbClr val="000000"/>
              </a:solidFill>
            </a:endParaRPr>
          </a:p>
        </p:txBody>
      </p:sp>
      <p:sp>
        <p:nvSpPr>
          <p:cNvPr id="256" name="Rectangle 20"/>
          <p:cNvSpPr>
            <a:spLocks noChangeArrowheads="1"/>
          </p:cNvSpPr>
          <p:nvPr/>
        </p:nvSpPr>
        <p:spPr bwMode="auto">
          <a:xfrm>
            <a:off x="2651530" y="6015990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57" name="Line 22"/>
          <p:cNvSpPr>
            <a:spLocks noChangeShapeType="1"/>
          </p:cNvSpPr>
          <p:nvPr/>
        </p:nvSpPr>
        <p:spPr bwMode="auto">
          <a:xfrm>
            <a:off x="2654221" y="6224091"/>
            <a:ext cx="155210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58" name="Rectangle 20"/>
          <p:cNvSpPr>
            <a:spLocks noChangeArrowheads="1"/>
          </p:cNvSpPr>
          <p:nvPr/>
        </p:nvSpPr>
        <p:spPr bwMode="auto">
          <a:xfrm>
            <a:off x="2651530" y="6517390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59" name="Line 22"/>
          <p:cNvSpPr>
            <a:spLocks noChangeShapeType="1"/>
          </p:cNvSpPr>
          <p:nvPr/>
        </p:nvSpPr>
        <p:spPr bwMode="auto">
          <a:xfrm>
            <a:off x="2654221" y="6725491"/>
            <a:ext cx="155210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60" name="Text Box 21"/>
          <p:cNvSpPr txBox="1">
            <a:spLocks noChangeArrowheads="1"/>
          </p:cNvSpPr>
          <p:nvPr/>
        </p:nvSpPr>
        <p:spPr bwMode="auto">
          <a:xfrm>
            <a:off x="2870096" y="5966703"/>
            <a:ext cx="11544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Auxiliar en Atención a </a:t>
            </a:r>
          </a:p>
          <a:p>
            <a:pPr lvl="0" algn="ctr"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Grupos Sociales</a:t>
            </a:r>
            <a:endParaRPr lang="es-MX" sz="700" b="1" dirty="0">
              <a:solidFill>
                <a:srgbClr val="000000"/>
              </a:solidFill>
            </a:endParaRPr>
          </a:p>
        </p:txBody>
      </p:sp>
      <p:sp>
        <p:nvSpPr>
          <p:cNvPr id="261" name="Text Box 24"/>
          <p:cNvSpPr txBox="1">
            <a:spLocks noChangeArrowheads="1"/>
          </p:cNvSpPr>
          <p:nvPr/>
        </p:nvSpPr>
        <p:spPr bwMode="auto">
          <a:xfrm>
            <a:off x="2646616" y="5691516"/>
            <a:ext cx="1568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700" dirty="0" smtClean="0">
                <a:cs typeface="Arial" charset="0"/>
              </a:rPr>
              <a:t>Martín Castillo Ochoa  </a:t>
            </a:r>
          </a:p>
          <a:p>
            <a:pPr algn="ctr">
              <a:defRPr/>
            </a:pPr>
            <a:r>
              <a:rPr lang="es-MX" sz="700" dirty="0" smtClean="0">
                <a:cs typeface="Arial" charset="0"/>
              </a:rPr>
              <a:t>Jefe de Departamento (13-07)</a:t>
            </a:r>
          </a:p>
        </p:txBody>
      </p:sp>
      <p:sp>
        <p:nvSpPr>
          <p:cNvPr id="262" name="Text Box 24"/>
          <p:cNvSpPr txBox="1">
            <a:spLocks noChangeArrowheads="1"/>
          </p:cNvSpPr>
          <p:nvPr/>
        </p:nvSpPr>
        <p:spPr bwMode="auto">
          <a:xfrm>
            <a:off x="2653927" y="6691530"/>
            <a:ext cx="1568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700" dirty="0" smtClean="0">
                <a:cs typeface="Arial" charset="0"/>
              </a:rPr>
              <a:t>Elpidio Gerardo Salinas Galarza</a:t>
            </a:r>
          </a:p>
          <a:p>
            <a:pPr algn="ctr">
              <a:defRPr/>
            </a:pPr>
            <a:r>
              <a:rPr lang="es-MX" sz="700" dirty="0" smtClean="0">
                <a:cs typeface="Arial" charset="0"/>
              </a:rPr>
              <a:t>Auxiliar en Administración (07-02)</a:t>
            </a:r>
          </a:p>
        </p:txBody>
      </p:sp>
      <p:sp>
        <p:nvSpPr>
          <p:cNvPr id="263" name="Text Box 24"/>
          <p:cNvSpPr txBox="1">
            <a:spLocks noChangeArrowheads="1"/>
          </p:cNvSpPr>
          <p:nvPr/>
        </p:nvSpPr>
        <p:spPr bwMode="auto">
          <a:xfrm>
            <a:off x="2645416" y="6184438"/>
            <a:ext cx="1568450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ts val="700"/>
              </a:lnSpc>
              <a:defRPr/>
            </a:pPr>
            <a:r>
              <a:rPr lang="es-MX" sz="700" dirty="0" smtClean="0">
                <a:cs typeface="Arial" charset="0"/>
              </a:rPr>
              <a:t>Juan Pablo Lara Rubio</a:t>
            </a:r>
          </a:p>
          <a:p>
            <a:pPr algn="ctr">
              <a:lnSpc>
                <a:spcPts val="700"/>
              </a:lnSpc>
              <a:defRPr/>
            </a:pPr>
            <a:r>
              <a:rPr lang="es-MX" sz="700" dirty="0" smtClean="0">
                <a:cs typeface="Arial" charset="0"/>
              </a:rPr>
              <a:t>Jefe de Grupo (08-11)</a:t>
            </a:r>
          </a:p>
          <a:p>
            <a:pPr algn="ctr">
              <a:lnSpc>
                <a:spcPts val="500"/>
              </a:lnSpc>
              <a:defRPr/>
            </a:pPr>
            <a:r>
              <a:rPr lang="es-MX" sz="500" dirty="0" smtClean="0">
                <a:cs typeface="Arial" charset="0"/>
              </a:rPr>
              <a:t>Com. Comisión Estatal del Agua</a:t>
            </a:r>
          </a:p>
        </p:txBody>
      </p:sp>
      <p:sp>
        <p:nvSpPr>
          <p:cNvPr id="264" name="Rectangle 20"/>
          <p:cNvSpPr>
            <a:spLocks noChangeArrowheads="1"/>
          </p:cNvSpPr>
          <p:nvPr/>
        </p:nvSpPr>
        <p:spPr bwMode="auto">
          <a:xfrm>
            <a:off x="2651530" y="7019898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65" name="Line 22"/>
          <p:cNvSpPr>
            <a:spLocks noChangeShapeType="1"/>
          </p:cNvSpPr>
          <p:nvPr/>
        </p:nvSpPr>
        <p:spPr bwMode="auto">
          <a:xfrm>
            <a:off x="2654221" y="7227999"/>
            <a:ext cx="155210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66" name="Text Box 21"/>
          <p:cNvSpPr txBox="1">
            <a:spLocks noChangeArrowheads="1"/>
          </p:cNvSpPr>
          <p:nvPr/>
        </p:nvSpPr>
        <p:spPr bwMode="auto">
          <a:xfrm>
            <a:off x="2694892" y="6971912"/>
            <a:ext cx="1507144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lvl="0" algn="ctr">
              <a:lnSpc>
                <a:spcPts val="800"/>
              </a:lnSpc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Auxiliar Administrativo </a:t>
            </a:r>
          </a:p>
          <a:p>
            <a:pPr lvl="0" algn="ctr">
              <a:lnSpc>
                <a:spcPts val="800"/>
              </a:lnSpc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en Atención a Grupos Sociales</a:t>
            </a:r>
            <a:endParaRPr lang="es-MX" sz="700" b="1" dirty="0">
              <a:solidFill>
                <a:srgbClr val="000000"/>
              </a:solidFill>
            </a:endParaRPr>
          </a:p>
        </p:txBody>
      </p:sp>
      <p:sp>
        <p:nvSpPr>
          <p:cNvPr id="267" name="Text Box 24"/>
          <p:cNvSpPr txBox="1">
            <a:spLocks noChangeArrowheads="1"/>
          </p:cNvSpPr>
          <p:nvPr/>
        </p:nvSpPr>
        <p:spPr bwMode="auto">
          <a:xfrm>
            <a:off x="2649456" y="7186419"/>
            <a:ext cx="1568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700" dirty="0" smtClean="0">
                <a:cs typeface="Arial" charset="0"/>
              </a:rPr>
              <a:t>Enrique Calderón Otero</a:t>
            </a:r>
          </a:p>
          <a:p>
            <a:pPr algn="ctr">
              <a:defRPr/>
            </a:pPr>
            <a:r>
              <a:rPr lang="es-MX" sz="700" dirty="0" smtClean="0">
                <a:cs typeface="Arial" charset="0"/>
              </a:rPr>
              <a:t>Auxiliar Administrativo (05-21)</a:t>
            </a:r>
          </a:p>
        </p:txBody>
      </p:sp>
      <p:sp>
        <p:nvSpPr>
          <p:cNvPr id="268" name="Text Box 21"/>
          <p:cNvSpPr txBox="1">
            <a:spLocks noChangeArrowheads="1"/>
          </p:cNvSpPr>
          <p:nvPr/>
        </p:nvSpPr>
        <p:spPr bwMode="auto">
          <a:xfrm>
            <a:off x="2767126" y="6499436"/>
            <a:ext cx="1350050" cy="2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lvl="0" algn="ctr">
              <a:lnSpc>
                <a:spcPts val="700"/>
              </a:lnSpc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Auxiliar en Administración </a:t>
            </a:r>
          </a:p>
          <a:p>
            <a:pPr lvl="0" algn="ctr">
              <a:lnSpc>
                <a:spcPts val="700"/>
              </a:lnSpc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de Grupos Sociales</a:t>
            </a:r>
            <a:endParaRPr lang="es-MX" sz="700" b="1" dirty="0">
              <a:solidFill>
                <a:srgbClr val="000000"/>
              </a:solidFill>
            </a:endParaRPr>
          </a:p>
        </p:txBody>
      </p:sp>
      <p:cxnSp>
        <p:nvCxnSpPr>
          <p:cNvPr id="269" name="54 Conector recto"/>
          <p:cNvCxnSpPr>
            <a:cxnSpLocks noChangeShapeType="1"/>
          </p:cNvCxnSpPr>
          <p:nvPr/>
        </p:nvCxnSpPr>
        <p:spPr bwMode="auto">
          <a:xfrm>
            <a:off x="2588857" y="4430486"/>
            <a:ext cx="0" cy="3969657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0" name="88 Conector recto"/>
          <p:cNvCxnSpPr>
            <a:cxnSpLocks noChangeShapeType="1"/>
          </p:cNvCxnSpPr>
          <p:nvPr/>
        </p:nvCxnSpPr>
        <p:spPr bwMode="auto">
          <a:xfrm>
            <a:off x="2587332" y="4429292"/>
            <a:ext cx="84144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71" name="Line 22"/>
          <p:cNvSpPr>
            <a:spLocks noChangeShapeType="1"/>
          </p:cNvSpPr>
          <p:nvPr/>
        </p:nvSpPr>
        <p:spPr bwMode="auto">
          <a:xfrm flipV="1">
            <a:off x="2652795" y="4715417"/>
            <a:ext cx="1554162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72" name="Line 42"/>
          <p:cNvSpPr>
            <a:spLocks noChangeShapeType="1"/>
          </p:cNvSpPr>
          <p:nvPr/>
        </p:nvSpPr>
        <p:spPr bwMode="auto">
          <a:xfrm>
            <a:off x="2950925" y="8937188"/>
            <a:ext cx="628650" cy="0"/>
          </a:xfrm>
          <a:prstGeom prst="line">
            <a:avLst/>
          </a:prstGeom>
          <a:noFill/>
          <a:ln w="9525">
            <a:solidFill>
              <a:srgbClr val="996633"/>
            </a:solidFill>
            <a:prstDash val="sysDash"/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cxnSp>
        <p:nvCxnSpPr>
          <p:cNvPr id="273" name="88 Conector recto"/>
          <p:cNvCxnSpPr>
            <a:cxnSpLocks noChangeShapeType="1"/>
          </p:cNvCxnSpPr>
          <p:nvPr/>
        </p:nvCxnSpPr>
        <p:spPr bwMode="auto">
          <a:xfrm>
            <a:off x="2590083" y="7889283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74" name="Rectangle 20"/>
          <p:cNvSpPr>
            <a:spLocks noChangeArrowheads="1"/>
          </p:cNvSpPr>
          <p:nvPr/>
        </p:nvSpPr>
        <p:spPr bwMode="auto">
          <a:xfrm>
            <a:off x="2651530" y="7523653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  <a:miter lim="800000"/>
            <a:headEnd/>
            <a:tailEnd/>
          </a:ln>
          <a:effectLst>
            <a:outerShdw dist="35921" dir="27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75" name="Line 22"/>
          <p:cNvSpPr>
            <a:spLocks noChangeShapeType="1"/>
          </p:cNvSpPr>
          <p:nvPr/>
        </p:nvSpPr>
        <p:spPr bwMode="auto">
          <a:xfrm>
            <a:off x="2654221" y="7722163"/>
            <a:ext cx="1552101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76" name="Text Box 21"/>
          <p:cNvSpPr txBox="1">
            <a:spLocks noChangeArrowheads="1"/>
          </p:cNvSpPr>
          <p:nvPr/>
        </p:nvSpPr>
        <p:spPr bwMode="auto">
          <a:xfrm>
            <a:off x="2935342" y="7469273"/>
            <a:ext cx="102624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lvl="0" algn="ctr">
              <a:lnSpc>
                <a:spcPts val="800"/>
              </a:lnSpc>
              <a:defRPr/>
            </a:pPr>
            <a:r>
              <a:rPr lang="es-MX" sz="700" b="1" dirty="0">
                <a:solidFill>
                  <a:srgbClr val="000000"/>
                </a:solidFill>
              </a:rPr>
              <a:t>Apoyo en Atención </a:t>
            </a:r>
          </a:p>
          <a:p>
            <a:pPr lvl="0" algn="ctr">
              <a:lnSpc>
                <a:spcPts val="800"/>
              </a:lnSpc>
              <a:defRPr/>
            </a:pPr>
            <a:r>
              <a:rPr lang="es-MX" sz="700" b="1" dirty="0">
                <a:solidFill>
                  <a:srgbClr val="000000"/>
                </a:solidFill>
              </a:rPr>
              <a:t>a Grupos Sociales</a:t>
            </a:r>
          </a:p>
        </p:txBody>
      </p:sp>
      <p:sp>
        <p:nvSpPr>
          <p:cNvPr id="277" name="Text Box 24"/>
          <p:cNvSpPr txBox="1">
            <a:spLocks noChangeArrowheads="1"/>
          </p:cNvSpPr>
          <p:nvPr/>
        </p:nvSpPr>
        <p:spPr bwMode="auto">
          <a:xfrm>
            <a:off x="2649269" y="7699765"/>
            <a:ext cx="1568450" cy="310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ts val="600"/>
              </a:lnSpc>
              <a:defRPr/>
            </a:pPr>
            <a:r>
              <a:rPr lang="es-MX" sz="700" dirty="0">
                <a:cs typeface="Arial" charset="0"/>
              </a:rPr>
              <a:t>Juan Castillo Orozco</a:t>
            </a:r>
          </a:p>
          <a:p>
            <a:pPr algn="ctr">
              <a:lnSpc>
                <a:spcPts val="600"/>
              </a:lnSpc>
              <a:defRPr/>
            </a:pPr>
            <a:r>
              <a:rPr lang="es-MX" sz="700" dirty="0">
                <a:cs typeface="Arial" charset="0"/>
              </a:rPr>
              <a:t>Custodio A (08-10)</a:t>
            </a:r>
          </a:p>
          <a:p>
            <a:pPr algn="ctr">
              <a:lnSpc>
                <a:spcPts val="500"/>
              </a:lnSpc>
              <a:defRPr/>
            </a:pPr>
            <a:r>
              <a:rPr lang="es-MX" sz="500" dirty="0">
                <a:cs typeface="Arial" charset="0"/>
              </a:rPr>
              <a:t>Com. </a:t>
            </a:r>
            <a:r>
              <a:rPr lang="es-MX" sz="500" dirty="0" err="1">
                <a:cs typeface="Arial" charset="0"/>
              </a:rPr>
              <a:t>Sria</a:t>
            </a:r>
            <a:r>
              <a:rPr lang="es-MX" sz="500" dirty="0">
                <a:cs typeface="Arial" charset="0"/>
              </a:rPr>
              <a:t>. de Seguridad </a:t>
            </a:r>
            <a:r>
              <a:rPr lang="es-MX" sz="500" dirty="0" smtClean="0">
                <a:cs typeface="Arial" charset="0"/>
              </a:rPr>
              <a:t>Pública</a:t>
            </a:r>
            <a:endParaRPr lang="es-MX" sz="500" dirty="0">
              <a:cs typeface="Arial" charset="0"/>
            </a:endParaRPr>
          </a:p>
        </p:txBody>
      </p:sp>
      <p:sp>
        <p:nvSpPr>
          <p:cNvPr id="278" name="Text Box 24"/>
          <p:cNvSpPr txBox="1">
            <a:spLocks noChangeArrowheads="1"/>
          </p:cNvSpPr>
          <p:nvPr/>
        </p:nvSpPr>
        <p:spPr bwMode="auto">
          <a:xfrm>
            <a:off x="2642315" y="4675883"/>
            <a:ext cx="1568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700" dirty="0"/>
              <a:t>Josué Alonso Flores</a:t>
            </a:r>
          </a:p>
          <a:p>
            <a:pPr algn="ctr">
              <a:defRPr/>
            </a:pPr>
            <a:r>
              <a:rPr lang="es-MX" sz="700" dirty="0"/>
              <a:t>Subdirector (14-05)</a:t>
            </a:r>
          </a:p>
        </p:txBody>
      </p:sp>
      <p:cxnSp>
        <p:nvCxnSpPr>
          <p:cNvPr id="279" name="88 Conector recto"/>
          <p:cNvCxnSpPr>
            <a:cxnSpLocks noChangeShapeType="1"/>
          </p:cNvCxnSpPr>
          <p:nvPr/>
        </p:nvCxnSpPr>
        <p:spPr bwMode="auto">
          <a:xfrm>
            <a:off x="2590083" y="8399954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80" name="Rectangle 20"/>
          <p:cNvSpPr>
            <a:spLocks noChangeArrowheads="1"/>
          </p:cNvSpPr>
          <p:nvPr/>
        </p:nvSpPr>
        <p:spPr bwMode="auto">
          <a:xfrm>
            <a:off x="2651530" y="8024958"/>
            <a:ext cx="1546225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996633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996633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81" name="Text Box 21"/>
          <p:cNvSpPr txBox="1">
            <a:spLocks noChangeArrowheads="1"/>
          </p:cNvSpPr>
          <p:nvPr/>
        </p:nvSpPr>
        <p:spPr bwMode="auto">
          <a:xfrm>
            <a:off x="2871222" y="8096622"/>
            <a:ext cx="11544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lvl="0" algn="ctr">
              <a:lnSpc>
                <a:spcPts val="800"/>
              </a:lnSpc>
              <a:defRPr/>
            </a:pPr>
            <a:r>
              <a:rPr lang="es-MX" sz="700" b="1" dirty="0">
                <a:solidFill>
                  <a:srgbClr val="000000"/>
                </a:solidFill>
              </a:rPr>
              <a:t>Apoyo en Atención </a:t>
            </a:r>
          </a:p>
          <a:p>
            <a:pPr lvl="0" algn="ctr">
              <a:lnSpc>
                <a:spcPts val="800"/>
              </a:lnSpc>
              <a:defRPr/>
            </a:pPr>
            <a:r>
              <a:rPr lang="es-MX" sz="700" b="1" dirty="0">
                <a:solidFill>
                  <a:srgbClr val="000000"/>
                </a:solidFill>
              </a:rPr>
              <a:t>a Grupos </a:t>
            </a:r>
            <a:r>
              <a:rPr lang="es-MX" sz="700" b="1" dirty="0" smtClean="0">
                <a:solidFill>
                  <a:srgbClr val="000000"/>
                </a:solidFill>
              </a:rPr>
              <a:t>Sociales (02)</a:t>
            </a:r>
            <a:endParaRPr lang="es-MX" sz="700" b="1" dirty="0">
              <a:solidFill>
                <a:srgbClr val="000000"/>
              </a:solidFill>
            </a:endParaRPr>
          </a:p>
        </p:txBody>
      </p:sp>
      <p:sp>
        <p:nvSpPr>
          <p:cNvPr id="282" name="Text Box 21"/>
          <p:cNvSpPr txBox="1">
            <a:spLocks noChangeArrowheads="1"/>
          </p:cNvSpPr>
          <p:nvPr/>
        </p:nvSpPr>
        <p:spPr bwMode="auto">
          <a:xfrm>
            <a:off x="2718404" y="4511550"/>
            <a:ext cx="1438275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700" b="1" dirty="0" smtClean="0"/>
              <a:t>Atención a Grupos Sociales</a:t>
            </a:r>
            <a:endParaRPr lang="es-MX" sz="700" b="1" dirty="0"/>
          </a:p>
        </p:txBody>
      </p:sp>
      <p:cxnSp>
        <p:nvCxnSpPr>
          <p:cNvPr id="283" name="88 Conector recto"/>
          <p:cNvCxnSpPr>
            <a:cxnSpLocks noChangeShapeType="1"/>
          </p:cNvCxnSpPr>
          <p:nvPr/>
        </p:nvCxnSpPr>
        <p:spPr bwMode="auto">
          <a:xfrm>
            <a:off x="2664973" y="2932128"/>
            <a:ext cx="1539601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4" name="88 Conector recto"/>
          <p:cNvCxnSpPr>
            <a:cxnSpLocks noChangeShapeType="1"/>
          </p:cNvCxnSpPr>
          <p:nvPr/>
        </p:nvCxnSpPr>
        <p:spPr bwMode="auto">
          <a:xfrm flipV="1">
            <a:off x="4201813" y="2618589"/>
            <a:ext cx="0" cy="61872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5" name="88 Conector recto"/>
          <p:cNvCxnSpPr>
            <a:cxnSpLocks noChangeShapeType="1"/>
          </p:cNvCxnSpPr>
          <p:nvPr/>
        </p:nvCxnSpPr>
        <p:spPr bwMode="auto">
          <a:xfrm>
            <a:off x="2590380" y="5380325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86" name="Rectangle 20"/>
          <p:cNvSpPr>
            <a:spLocks noChangeArrowheads="1"/>
          </p:cNvSpPr>
          <p:nvPr/>
        </p:nvSpPr>
        <p:spPr bwMode="auto">
          <a:xfrm>
            <a:off x="2652795" y="5008412"/>
            <a:ext cx="1542179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altLang="es-MX"/>
          </a:p>
        </p:txBody>
      </p:sp>
      <p:sp>
        <p:nvSpPr>
          <p:cNvPr id="287" name="Line 22"/>
          <p:cNvSpPr>
            <a:spLocks noChangeShapeType="1"/>
          </p:cNvSpPr>
          <p:nvPr/>
        </p:nvSpPr>
        <p:spPr bwMode="auto">
          <a:xfrm flipV="1">
            <a:off x="2652795" y="5225028"/>
            <a:ext cx="1554162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88" name="Text Box 24"/>
          <p:cNvSpPr txBox="1">
            <a:spLocks noChangeArrowheads="1"/>
          </p:cNvSpPr>
          <p:nvPr/>
        </p:nvSpPr>
        <p:spPr bwMode="auto">
          <a:xfrm>
            <a:off x="2642315" y="5185494"/>
            <a:ext cx="1568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700" dirty="0" smtClean="0"/>
              <a:t>Santos Gonzalo Guzmán Salinas</a:t>
            </a:r>
            <a:endParaRPr lang="es-MX" sz="700" dirty="0"/>
          </a:p>
          <a:p>
            <a:pPr algn="ctr">
              <a:defRPr/>
            </a:pPr>
            <a:r>
              <a:rPr lang="es-MX" sz="700" dirty="0"/>
              <a:t>Subdirector (14-05)</a:t>
            </a:r>
          </a:p>
        </p:txBody>
      </p:sp>
      <p:sp>
        <p:nvSpPr>
          <p:cNvPr id="289" name="Text Box 21"/>
          <p:cNvSpPr txBox="1">
            <a:spLocks noChangeArrowheads="1"/>
          </p:cNvSpPr>
          <p:nvPr/>
        </p:nvSpPr>
        <p:spPr bwMode="auto">
          <a:xfrm>
            <a:off x="2718404" y="4963097"/>
            <a:ext cx="14382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700" b="1" dirty="0" smtClean="0"/>
              <a:t>Apoyo en Atención </a:t>
            </a:r>
          </a:p>
          <a:p>
            <a:pPr algn="ctr">
              <a:defRPr/>
            </a:pPr>
            <a:r>
              <a:rPr lang="es-MX" sz="700" b="1" dirty="0" smtClean="0"/>
              <a:t>a Grupos Sociales</a:t>
            </a:r>
            <a:endParaRPr lang="es-MX" sz="700" b="1" dirty="0"/>
          </a:p>
        </p:txBody>
      </p:sp>
    </p:spTree>
    <p:extLst>
      <p:ext uri="{BB962C8B-B14F-4D97-AF65-F5344CB8AC3E}">
        <p14:creationId xmlns:p14="http://schemas.microsoft.com/office/powerpoint/2010/main" val="162416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11267" name="Text Box 40"/>
          <p:cNvSpPr txBox="1">
            <a:spLocks noChangeArrowheads="1"/>
          </p:cNvSpPr>
          <p:nvPr/>
        </p:nvSpPr>
        <p:spPr bwMode="auto">
          <a:xfrm>
            <a:off x="26988" y="47625"/>
            <a:ext cx="60325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1126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1269" name="Text Box 77"/>
          <p:cNvSpPr txBox="1">
            <a:spLocks noChangeArrowheads="1"/>
          </p:cNvSpPr>
          <p:nvPr/>
        </p:nvSpPr>
        <p:spPr bwMode="auto">
          <a:xfrm>
            <a:off x="1558863" y="1109001"/>
            <a:ext cx="5143500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indent="-180975" algn="ctr">
              <a:spcAft>
                <a:spcPts val="0"/>
              </a:spcAft>
            </a:pPr>
            <a:r>
              <a:rPr lang="es-MX" b="1" i="1" dirty="0"/>
              <a:t>SUBSECRETARIA DE GOBERNACIÓN</a:t>
            </a:r>
            <a:endParaRPr lang="es-ES" b="1" i="1" dirty="0"/>
          </a:p>
          <a:p>
            <a:pPr marL="4479925" lvl="2">
              <a:spcAft>
                <a:spcPts val="0"/>
              </a:spcAft>
            </a:pPr>
            <a:endParaRPr lang="es-ES" b="1" dirty="0"/>
          </a:p>
          <a:p>
            <a:pPr marL="4479925" lvl="2">
              <a:spcAft>
                <a:spcPts val="0"/>
              </a:spcAft>
            </a:pPr>
            <a:endParaRPr lang="es-ES" b="1" dirty="0" smtClean="0"/>
          </a:p>
          <a:p>
            <a:pPr marL="4479925" lvl="2">
              <a:spcAft>
                <a:spcPts val="0"/>
              </a:spcAft>
            </a:pPr>
            <a:endParaRPr lang="es-ES" b="1" dirty="0"/>
          </a:p>
          <a:p>
            <a:pPr marL="180975" indent="-180975">
              <a:spcAft>
                <a:spcPts val="0"/>
              </a:spcAft>
            </a:pPr>
            <a:r>
              <a:rPr lang="es-ES" b="1" i="1" dirty="0"/>
              <a:t>OBJETIVO</a:t>
            </a:r>
            <a:r>
              <a:rPr lang="es-MX" b="1" i="1" dirty="0"/>
              <a:t>:</a:t>
            </a:r>
          </a:p>
          <a:p>
            <a:pPr marL="180975" indent="-180975">
              <a:spcAft>
                <a:spcPts val="0"/>
              </a:spcAft>
            </a:pPr>
            <a:endParaRPr lang="es-ES" b="1" i="1" dirty="0"/>
          </a:p>
          <a:p>
            <a:pPr algn="just">
              <a:spcAft>
                <a:spcPts val="0"/>
              </a:spcAft>
            </a:pPr>
            <a:r>
              <a:rPr lang="es-MX" dirty="0" smtClean="0"/>
              <a:t>Atender </a:t>
            </a:r>
            <a:r>
              <a:rPr lang="es-MX" dirty="0"/>
              <a:t>asuntos de gobernabilidad y estabilidad política dentro y fuera del Estado</a:t>
            </a:r>
            <a:r>
              <a:rPr lang="es-MX" dirty="0" smtClean="0"/>
              <a:t>, </a:t>
            </a:r>
            <a:r>
              <a:rPr lang="es-MX" dirty="0"/>
              <a:t>la atención a personas físicas, operación y control de organizaciones; así como movimientos sociales. </a:t>
            </a:r>
          </a:p>
          <a:p>
            <a:pPr marL="180975" indent="-180975" algn="just">
              <a:spcAft>
                <a:spcPts val="0"/>
              </a:spcAft>
            </a:pPr>
            <a:endParaRPr lang="es-MX" dirty="0" smtClean="0">
              <a:solidFill>
                <a:srgbClr val="C00000"/>
              </a:solidFill>
            </a:endParaRPr>
          </a:p>
          <a:p>
            <a:pPr marL="180975" indent="-180975" algn="just">
              <a:spcAft>
                <a:spcPts val="0"/>
              </a:spcAft>
            </a:pPr>
            <a:endParaRPr lang="es-ES" b="1" dirty="0"/>
          </a:p>
          <a:p>
            <a:pPr marL="180975" indent="-180975">
              <a:spcAft>
                <a:spcPts val="0"/>
              </a:spcAft>
            </a:pPr>
            <a:r>
              <a:rPr lang="es-ES" b="1" i="1" dirty="0"/>
              <a:t>FUNCIONES</a:t>
            </a:r>
          </a:p>
          <a:p>
            <a:pPr marL="180975" indent="-180975" algn="just">
              <a:spcAft>
                <a:spcPts val="0"/>
              </a:spcAft>
            </a:pPr>
            <a:endParaRPr lang="es-ES" b="1" i="1" dirty="0"/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Realizar las gestiones correspondientes ante las diversas dependencias y entidades de los tres órdenes de Gobierno: Federal, Estatal y Municipal, según la naturaleza de las demandas y éstas sean atendidas conforme a derecho.</a:t>
            </a:r>
            <a:endParaRPr lang="es-ES" b="1" dirty="0"/>
          </a:p>
          <a:p>
            <a:pPr marL="87313" indent="-87313" algn="just">
              <a:spcAft>
                <a:spcPts val="0"/>
              </a:spcAft>
            </a:pPr>
            <a:endParaRPr lang="es-ES" b="1" i="1" dirty="0"/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Acordar con el Secretario General, el despacho de los asuntos que le encomiende.</a:t>
            </a:r>
          </a:p>
          <a:p>
            <a:pPr marL="87313" indent="-87313" algn="just">
              <a:spcAft>
                <a:spcPts val="0"/>
              </a:spcAft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Someter a aprobación del Secretario </a:t>
            </a:r>
            <a:r>
              <a:rPr lang="es-MX" dirty="0" smtClean="0">
                <a:cs typeface="Times New Roman" pitchFamily="18" charset="0"/>
              </a:rPr>
              <a:t>General de Gobierno, </a:t>
            </a:r>
            <a:r>
              <a:rPr lang="es-MX" dirty="0">
                <a:cs typeface="Times New Roman" pitchFamily="18" charset="0"/>
              </a:rPr>
              <a:t>los estudios y proyectos que se elaboren. </a:t>
            </a: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Coordinar con otros servidores públicos de la Secretaría General las actividades que le hayan sido encomendadas. </a:t>
            </a: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Desempeñar las comisiones que el Secretario General le encomiende y representar a la Secretaría o al titular del Poder Ejecutivo, cuando así  lo determinen.</a:t>
            </a: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Suscribir los documentos relativos al ejercicio de sus atribuciones, así como lo concerniente a los asuntos que le sean delegados o les correspondan por suplencia</a:t>
            </a:r>
            <a:r>
              <a:rPr lang="es-MX" dirty="0" smtClean="0">
                <a:cs typeface="Times New Roman" pitchFamily="18" charset="0"/>
              </a:rPr>
              <a:t>.</a:t>
            </a: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Proporcionar previo acuerdo con el Secretario la información, los datos o la cooperación que les sean requeridos internamente o por otras dependencias del Ejecutivo del Estado, conforme a las políticas establecidas al </a:t>
            </a:r>
            <a:r>
              <a:rPr lang="es-MX" dirty="0" smtClean="0">
                <a:cs typeface="Times New Roman" pitchFamily="18" charset="0"/>
              </a:rPr>
              <a:t>respecto.</a:t>
            </a:r>
            <a:endParaRPr lang="es-MX" dirty="0">
              <a:cs typeface="Times New Roman" pitchFamily="18" charset="0"/>
            </a:endParaRPr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" name="Text Box 50"/>
            <p:cNvSpPr txBox="1">
              <a:spLocks noChangeArrowheads="1"/>
            </p:cNvSpPr>
            <p:nvPr/>
          </p:nvSpPr>
          <p:spPr bwMode="auto">
            <a:xfrm>
              <a:off x="4176364" y="8523288"/>
              <a:ext cx="2502608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Secretario General de Gobierno</a:t>
              </a:r>
              <a:endParaRPr lang="es-ES" b="1"/>
            </a:p>
          </p:txBody>
        </p:sp>
        <p:sp>
          <p:nvSpPr>
            <p:cNvPr id="21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altLang="es-MX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altLang="es-MX"/>
                <a:t>Alejandro Leal Tovías</a:t>
              </a:r>
              <a:endParaRPr lang="es-ES" alt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286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DESCRIPCIÓN DE FUNCIONES.</a:t>
            </a:r>
            <a:endParaRPr lang="es-ES_tradnl" sz="2000" b="1" i="1" dirty="0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595438" y="1109001"/>
            <a:ext cx="51435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 algn="ctr" defTabSz="663575"/>
            <a:r>
              <a:rPr lang="es-MX" b="1" i="1" dirty="0"/>
              <a:t>SUBSECRETARIA DE GOBERNACIÓN</a:t>
            </a:r>
          </a:p>
          <a:p>
            <a:pPr marL="180975" indent="-180975" algn="ctr" defTabSz="663575"/>
            <a:r>
              <a:rPr lang="es-MX" b="1" i="1" dirty="0"/>
              <a:t>(Continua)</a:t>
            </a:r>
            <a:endParaRPr lang="es-ES" b="1" i="1" dirty="0"/>
          </a:p>
          <a:p>
            <a:pPr marL="180975" indent="-180975" algn="just" defTabSz="663575"/>
            <a:endParaRPr lang="es-MX" dirty="0">
              <a:cs typeface="Times New Roman" pitchFamily="18" charset="0"/>
            </a:endParaRPr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Expedir cuando así proceda, los documentos, certificaciones y constancias relativos al área a su </a:t>
            </a:r>
            <a:r>
              <a:rPr lang="es-MX" dirty="0" smtClean="0">
                <a:cs typeface="Times New Roman" pitchFamily="18" charset="0"/>
              </a:rPr>
              <a:t>cargo.</a:t>
            </a:r>
            <a:endParaRPr lang="es-MX" dirty="0">
              <a:cs typeface="Times New Roman" pitchFamily="18" charset="0"/>
            </a:endParaRPr>
          </a:p>
          <a:p>
            <a:pPr marL="95250" indent="-95250" algn="just" defTabSz="6635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Recibir en acuerdo ordinario a los servidores públicos que dependan del área a su cargo y conceder audiencia al público, conforme a los manuales administrativos que autorice el Secretario.</a:t>
            </a:r>
          </a:p>
          <a:p>
            <a:pPr marL="95250" indent="-95250" algn="just" defTabSz="6635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Promover, formular e instrumentar en las áreas a su cargo, el programa de Modernización Administrativa, conforme a los lineamientos emitidos al respecto.</a:t>
            </a:r>
          </a:p>
          <a:p>
            <a:pPr marL="95250" indent="-95250" algn="just" defTabSz="6635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ES" dirty="0"/>
              <a:t>Formular los anteproyectos de actividades que les correspondan;</a:t>
            </a:r>
          </a:p>
          <a:p>
            <a:pPr marL="95250" indent="-95250" algn="just" defTabSz="663575">
              <a:buFont typeface="Wingdings" pitchFamily="2" charset="2"/>
              <a:buChar char="§"/>
            </a:pPr>
            <a:endParaRPr lang="es-ES" dirty="0"/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ES" dirty="0"/>
              <a:t>Presentar al Secretario General, el informe ejecutivo de la actividades diarias.</a:t>
            </a:r>
            <a:endParaRPr lang="es-MX" dirty="0"/>
          </a:p>
          <a:p>
            <a:pPr marL="95250" indent="-95250" algn="just" defTabSz="663575">
              <a:buFont typeface="Wingdings" pitchFamily="2" charset="2"/>
              <a:buChar char="§"/>
            </a:pPr>
            <a:endParaRPr lang="es-MX" dirty="0"/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Estas funciones son enunciativas más no limitativas. </a:t>
            </a:r>
            <a:endParaRPr lang="es-ES_tradnl" b="1" i="1" dirty="0"/>
          </a:p>
        </p:txBody>
      </p:sp>
      <p:grpSp>
        <p:nvGrpSpPr>
          <p:cNvPr id="14" name="13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5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5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26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7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8" name="Text Box 50"/>
            <p:cNvSpPr txBox="1">
              <a:spLocks noChangeArrowheads="1"/>
            </p:cNvSpPr>
            <p:nvPr/>
          </p:nvSpPr>
          <p:spPr bwMode="auto">
            <a:xfrm>
              <a:off x="4176364" y="8523288"/>
              <a:ext cx="2502608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Secretario General de Gobierno</a:t>
              </a:r>
              <a:endParaRPr lang="es-ES" b="1"/>
            </a:p>
          </p:txBody>
        </p:sp>
        <p:sp>
          <p:nvSpPr>
            <p:cNvPr id="29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altLang="es-MX" dirty="0"/>
            </a:p>
          </p:txBody>
        </p:sp>
        <p:sp>
          <p:nvSpPr>
            <p:cNvPr id="30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altLang="es-MX"/>
                <a:t>Alejandro Leal Tovías</a:t>
              </a:r>
              <a:endParaRPr lang="es-ES" alt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849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3317" name="Text Box 15"/>
          <p:cNvSpPr txBox="1">
            <a:spLocks noChangeArrowheads="1"/>
          </p:cNvSpPr>
          <p:nvPr/>
        </p:nvSpPr>
        <p:spPr bwMode="auto">
          <a:xfrm>
            <a:off x="1595438" y="1112177"/>
            <a:ext cx="5143500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80975"/>
            <a:r>
              <a:rPr lang="es-MX" b="1" i="1" dirty="0" smtClean="0">
                <a:cs typeface="Times New Roman" pitchFamily="18" charset="0"/>
              </a:rPr>
              <a:t>SUBDIRECCIÓN</a:t>
            </a:r>
            <a:endParaRPr lang="es-MX" b="1" i="1" dirty="0">
              <a:cs typeface="Times New Roman" pitchFamily="18" charset="0"/>
            </a:endParaRPr>
          </a:p>
          <a:p>
            <a:pPr algn="just" defTabSz="180975"/>
            <a:endParaRPr lang="es-MX" b="1" i="1" dirty="0" smtClean="0">
              <a:cs typeface="Times New Roman" pitchFamily="18" charset="0"/>
            </a:endParaRPr>
          </a:p>
          <a:p>
            <a:pPr algn="just" defTabSz="180975"/>
            <a:endParaRPr lang="es-MX" b="1" i="1" dirty="0" smtClean="0">
              <a:cs typeface="Times New Roman" pitchFamily="18" charset="0"/>
            </a:endParaRPr>
          </a:p>
          <a:p>
            <a:pPr algn="just" defTabSz="180975"/>
            <a:endParaRPr lang="es-MX" b="1" i="1" dirty="0">
              <a:cs typeface="Times New Roman" pitchFamily="18" charset="0"/>
            </a:endParaRPr>
          </a:p>
          <a:p>
            <a:pPr algn="just" defTabSz="180975"/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algn="just" defTabSz="180975"/>
            <a:endParaRPr lang="es-MX" b="1" i="1" dirty="0">
              <a:cs typeface="Times New Roman" pitchFamily="18" charset="0"/>
            </a:endParaRPr>
          </a:p>
          <a:p>
            <a:pPr lvl="0" algn="just"/>
            <a:r>
              <a:rPr lang="es-MX" dirty="0" smtClean="0"/>
              <a:t>Apoyar al Subsecretario en la administración de la Dependencia, así como atender y desahogar los asuntos que no requieran su intervención directa.</a:t>
            </a:r>
          </a:p>
          <a:p>
            <a:pPr lvl="0"/>
            <a:r>
              <a:rPr lang="es-MX" dirty="0" smtClean="0"/>
              <a:t> </a:t>
            </a:r>
          </a:p>
          <a:p>
            <a:pPr lvl="0"/>
            <a:endParaRPr lang="es-MX" dirty="0" smtClean="0"/>
          </a:p>
          <a:p>
            <a:pPr algn="just" defTabSz="180975"/>
            <a:r>
              <a:rPr lang="es-MX" b="1" i="1" dirty="0" smtClean="0">
                <a:cs typeface="Times New Roman" pitchFamily="18" charset="0"/>
              </a:rPr>
              <a:t>FUNCIONES</a:t>
            </a:r>
            <a:r>
              <a:rPr lang="es-MX" b="1" i="1" dirty="0">
                <a:cs typeface="Times New Roman" pitchFamily="18" charset="0"/>
              </a:rPr>
              <a:t>:</a:t>
            </a:r>
          </a:p>
          <a:p>
            <a:pPr algn="just" defTabSz="180975"/>
            <a:endParaRPr lang="es-MX" b="1" i="1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Llevar </a:t>
            </a:r>
            <a:r>
              <a:rPr lang="es-MX" dirty="0" smtClean="0">
                <a:cs typeface="Times New Roman" pitchFamily="18" charset="0"/>
              </a:rPr>
              <a:t>la </a:t>
            </a:r>
            <a:r>
              <a:rPr lang="es-MX" dirty="0">
                <a:cs typeface="Times New Roman" pitchFamily="18" charset="0"/>
              </a:rPr>
              <a:t>agenda </a:t>
            </a:r>
            <a:r>
              <a:rPr lang="es-MX" dirty="0" smtClean="0">
                <a:cs typeface="Times New Roman" pitchFamily="18" charset="0"/>
              </a:rPr>
              <a:t>de reuniones y eventos de acuerdo a instrucciones del Subsecretario. </a:t>
            </a: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lvl="0" indent="-95250" algn="just" defTabSz="180975">
              <a:buFont typeface="Wingdings" pitchFamily="2" charset="2"/>
              <a:buChar char="§"/>
            </a:pPr>
            <a:r>
              <a:rPr lang="es-MX" dirty="0" smtClean="0"/>
              <a:t>Mantener organizado y controlar las audiencias, correspondencia, agenda de trabajo y archivo del Subsecretario;</a:t>
            </a: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Informar a los operadores políticos  de las acciones a realizar de acuerdo a </a:t>
            </a:r>
            <a:r>
              <a:rPr lang="es-MX" dirty="0">
                <a:cs typeface="Times New Roman" pitchFamily="18" charset="0"/>
              </a:rPr>
              <a:t>las indicaciones </a:t>
            </a:r>
            <a:r>
              <a:rPr lang="es-MX" dirty="0" smtClean="0">
                <a:cs typeface="Times New Roman" pitchFamily="18" charset="0"/>
              </a:rPr>
              <a:t>del Subsecretario. </a:t>
            </a: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Acordar con </a:t>
            </a:r>
            <a:r>
              <a:rPr lang="es-MX" dirty="0" smtClean="0">
                <a:cs typeface="Times New Roman" pitchFamily="18" charset="0"/>
              </a:rPr>
              <a:t>otras dependencias ó entidades  </a:t>
            </a:r>
            <a:r>
              <a:rPr lang="es-MX" dirty="0">
                <a:cs typeface="Times New Roman" pitchFamily="18" charset="0"/>
              </a:rPr>
              <a:t>los asuntos </a:t>
            </a:r>
            <a:r>
              <a:rPr lang="es-MX" dirty="0" smtClean="0">
                <a:cs typeface="Times New Roman" pitchFamily="18" charset="0"/>
              </a:rPr>
              <a:t>encomendados </a:t>
            </a:r>
            <a:r>
              <a:rPr lang="es-MX" dirty="0">
                <a:cs typeface="Times New Roman" pitchFamily="18" charset="0"/>
              </a:rPr>
              <a:t>por el Subsecretario.</a:t>
            </a: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Gestionar </a:t>
            </a:r>
            <a:r>
              <a:rPr lang="es-MX" dirty="0">
                <a:cs typeface="Times New Roman" pitchFamily="18" charset="0"/>
              </a:rPr>
              <a:t>vía </a:t>
            </a:r>
            <a:r>
              <a:rPr lang="es-MX" dirty="0" smtClean="0">
                <a:cs typeface="Times New Roman" pitchFamily="18" charset="0"/>
              </a:rPr>
              <a:t>telefónica o </a:t>
            </a:r>
            <a:r>
              <a:rPr lang="es-MX" dirty="0">
                <a:cs typeface="Times New Roman" pitchFamily="18" charset="0"/>
              </a:rPr>
              <a:t>a través de oficio, según la </a:t>
            </a:r>
            <a:r>
              <a:rPr lang="es-MX" dirty="0" smtClean="0">
                <a:cs typeface="Times New Roman" pitchFamily="18" charset="0"/>
              </a:rPr>
              <a:t>urgencia o necesidad, </a:t>
            </a:r>
            <a:r>
              <a:rPr lang="es-MX" dirty="0">
                <a:cs typeface="Times New Roman" pitchFamily="18" charset="0"/>
              </a:rPr>
              <a:t>ante las diversas dependencias y entidades, de conformidad a las solicitudes presentadas por particulares o por organizaciones sociales. </a:t>
            </a: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5725" indent="-85725" algn="just" defTabSz="180975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Atender a instancias públicas y privadas, organizaciones, movimientos y grupos sociales, que solicitan audiencia con el Subsecretario de Gobernación.</a:t>
            </a:r>
            <a:endParaRPr lang="es-ES" dirty="0" smtClean="0"/>
          </a:p>
          <a:p>
            <a:pPr marL="95250" indent="-95250" algn="just" defTabSz="180975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Establecer comunicación </a:t>
            </a:r>
            <a:r>
              <a:rPr lang="es-MX" dirty="0">
                <a:cs typeface="Times New Roman" pitchFamily="18" charset="0"/>
              </a:rPr>
              <a:t>con </a:t>
            </a:r>
            <a:r>
              <a:rPr lang="es-MX" dirty="0" smtClean="0">
                <a:cs typeface="Times New Roman" pitchFamily="18" charset="0"/>
              </a:rPr>
              <a:t>las dependencias </a:t>
            </a:r>
            <a:r>
              <a:rPr lang="es-MX" dirty="0">
                <a:cs typeface="Times New Roman" pitchFamily="18" charset="0"/>
              </a:rPr>
              <a:t>del Estado, que el Subsecretario indique.</a:t>
            </a:r>
          </a:p>
          <a:p>
            <a:pPr marL="95250" indent="-95250" algn="just" defTabSz="180975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Elaborar el informe ejecutivo diario para el Subsecretario de Gobernación y Secretario General de Gobierno</a:t>
            </a:r>
            <a:r>
              <a:rPr lang="es-MX" dirty="0" smtClean="0">
                <a:cs typeface="Times New Roman" pitchFamily="18" charset="0"/>
              </a:rPr>
              <a:t>.</a:t>
            </a:r>
            <a:endParaRPr lang="es-MX" dirty="0">
              <a:cs typeface="Times New Roman" pitchFamily="18" charset="0"/>
            </a:endParaRPr>
          </a:p>
        </p:txBody>
      </p:sp>
      <p:grpSp>
        <p:nvGrpSpPr>
          <p:cNvPr id="14" name="6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24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dirty="0" smtClean="0"/>
            </a:p>
          </p:txBody>
        </p:sp>
        <p:sp>
          <p:nvSpPr>
            <p:cNvPr id="25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6" name="Text Box 50"/>
            <p:cNvSpPr txBox="1">
              <a:spLocks noChangeArrowheads="1"/>
            </p:cNvSpPr>
            <p:nvPr/>
          </p:nvSpPr>
          <p:spPr bwMode="auto">
            <a:xfrm>
              <a:off x="2809214" y="8508785"/>
              <a:ext cx="2425664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7" name="Text Box 56"/>
            <p:cNvSpPr txBox="1">
              <a:spLocks noChangeArrowheads="1"/>
            </p:cNvSpPr>
            <p:nvPr/>
          </p:nvSpPr>
          <p:spPr bwMode="auto">
            <a:xfrm>
              <a:off x="2758527" y="8737600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1574172" y="1112177"/>
            <a:ext cx="51435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80975"/>
            <a:r>
              <a:rPr lang="es-MX" b="1" i="1" dirty="0" smtClean="0">
                <a:cs typeface="Times New Roman" pitchFamily="18" charset="0"/>
              </a:rPr>
              <a:t>SUBDIRECCIÓN</a:t>
            </a:r>
            <a:endParaRPr lang="es-MX" b="1" i="1" dirty="0">
              <a:cs typeface="Times New Roman" pitchFamily="18" charset="0"/>
            </a:endParaRPr>
          </a:p>
          <a:p>
            <a:pPr algn="ctr" defTabSz="180975"/>
            <a:r>
              <a:rPr lang="es-MX" b="1" i="1" dirty="0" smtClean="0">
                <a:cs typeface="Times New Roman" pitchFamily="18" charset="0"/>
              </a:rPr>
              <a:t>(Continúa)</a:t>
            </a: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ES" dirty="0" smtClean="0">
              <a:cs typeface="Times New Roman" pitchFamily="18" charset="0"/>
            </a:endParaRPr>
          </a:p>
          <a:p>
            <a:pPr marL="85725" lvl="0" indent="-85725" algn="just">
              <a:buFont typeface="Wingdings" pitchFamily="2" charset="2"/>
              <a:buChar char="§"/>
            </a:pPr>
            <a:r>
              <a:rPr lang="es-MX" dirty="0" smtClean="0"/>
              <a:t>Tramitar y solicitar a la Dirección General Administrativa , los recursos y servicios necesarios para el cumplimiento de las funciones del Subsecretario. </a:t>
            </a:r>
          </a:p>
          <a:p>
            <a:pPr marL="85725" lvl="0" indent="-85725" algn="just">
              <a:buFont typeface="Wingdings" pitchFamily="2" charset="2"/>
              <a:buChar char="§"/>
            </a:pPr>
            <a:endParaRPr lang="es-MX" dirty="0" smtClean="0"/>
          </a:p>
          <a:p>
            <a:pPr marL="85725" lvl="0" indent="-85725" algn="just">
              <a:buFont typeface="Wingdings" pitchFamily="2" charset="2"/>
              <a:buChar char="§"/>
            </a:pPr>
            <a:r>
              <a:rPr lang="es-MX" dirty="0" smtClean="0"/>
              <a:t>Ser enlace informativo entre los servidores públicos de la Subsecretaría y del Sector a su cargo, para dar a conocer y se cumplan las instrucciones que gire el Subsecretario. </a:t>
            </a:r>
          </a:p>
          <a:p>
            <a:pPr marL="85725" lvl="0" indent="-85725" algn="just">
              <a:buFont typeface="Wingdings" pitchFamily="2" charset="2"/>
              <a:buChar char="§"/>
            </a:pPr>
            <a:endParaRPr lang="es-MX" dirty="0" smtClean="0"/>
          </a:p>
          <a:p>
            <a:pPr marL="85725" lvl="0" indent="-85725" algn="just">
              <a:buFont typeface="Wingdings" pitchFamily="2" charset="2"/>
              <a:buChar char="§"/>
            </a:pPr>
            <a:r>
              <a:rPr lang="es-MX" dirty="0" smtClean="0"/>
              <a:t>Representar al Subsecretario en las comisiones que éste le asigne, manteniéndolo informado oportunamente de los pormenores de su actividad. </a:t>
            </a:r>
          </a:p>
          <a:p>
            <a:pPr marL="85725" lvl="0" indent="-85725" algn="just">
              <a:buFont typeface="Wingdings" pitchFamily="2" charset="2"/>
              <a:buChar char="§"/>
            </a:pPr>
            <a:endParaRPr lang="es-MX" dirty="0" smtClean="0"/>
          </a:p>
          <a:p>
            <a:pPr marL="85725" indent="-85725" algn="just">
              <a:buFont typeface="Wingdings" pitchFamily="2" charset="2"/>
              <a:buChar char="§"/>
            </a:pPr>
            <a:r>
              <a:rPr lang="es-ES" dirty="0" smtClean="0"/>
              <a:t>Estas funciones son enunciativas más no limitativas.</a:t>
            </a:r>
            <a:endParaRPr lang="es-MX" dirty="0">
              <a:cs typeface="Times New Roman" pitchFamily="18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849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7" name="6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8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1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Text Box 50"/>
            <p:cNvSpPr txBox="1">
              <a:spLocks noChangeArrowheads="1"/>
            </p:cNvSpPr>
            <p:nvPr/>
          </p:nvSpPr>
          <p:spPr bwMode="auto">
            <a:xfrm>
              <a:off x="2952404" y="8524521"/>
              <a:ext cx="2425664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14" name="Text Box 56"/>
            <p:cNvSpPr txBox="1">
              <a:spLocks noChangeArrowheads="1"/>
            </p:cNvSpPr>
            <p:nvPr/>
          </p:nvSpPr>
          <p:spPr bwMode="auto">
            <a:xfrm>
              <a:off x="2851031" y="8748416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609725" y="1112177"/>
            <a:ext cx="5129213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algn="ctr"/>
            <a:r>
              <a:rPr lang="es-MX" b="1" i="1" dirty="0">
                <a:cs typeface="Times New Roman" pitchFamily="18" charset="0"/>
              </a:rPr>
              <a:t>SUBDIRECCIÓN </a:t>
            </a:r>
            <a:r>
              <a:rPr lang="es-MX" b="1" i="1" dirty="0" smtClean="0">
                <a:cs typeface="Times New Roman" pitchFamily="18" charset="0"/>
              </a:rPr>
              <a:t>DE </a:t>
            </a:r>
            <a:endParaRPr lang="es-MX" b="1" i="1" dirty="0">
              <a:cs typeface="Times New Roman" pitchFamily="18" charset="0"/>
            </a:endParaRPr>
          </a:p>
          <a:p>
            <a:pPr marL="180975" algn="ctr"/>
            <a:r>
              <a:rPr lang="es-MX" b="1" i="1" dirty="0" smtClean="0">
                <a:cs typeface="Times New Roman" pitchFamily="18" charset="0"/>
              </a:rPr>
              <a:t>ATENCIÓN ASUNTOS </a:t>
            </a:r>
            <a:r>
              <a:rPr lang="es-MX" b="1" i="1" dirty="0">
                <a:cs typeface="Times New Roman" pitchFamily="18" charset="0"/>
              </a:rPr>
              <a:t>AGRARIOS</a:t>
            </a:r>
          </a:p>
          <a:p>
            <a:pPr marL="180975" algn="just"/>
            <a:endParaRPr lang="es-MX" b="1" i="1" dirty="0">
              <a:cs typeface="Times New Roman" pitchFamily="18" charset="0"/>
            </a:endParaRPr>
          </a:p>
          <a:p>
            <a:pPr marL="180975" algn="just"/>
            <a:endParaRPr lang="es-MX" b="1" i="1" dirty="0" smtClean="0">
              <a:cs typeface="Times New Roman" pitchFamily="18" charset="0"/>
            </a:endParaRPr>
          </a:p>
          <a:p>
            <a:pPr marL="180975" algn="just"/>
            <a:endParaRPr lang="es-MX" b="1" i="1" dirty="0">
              <a:cs typeface="Times New Roman" pitchFamily="18" charset="0"/>
            </a:endParaRPr>
          </a:p>
          <a:p>
            <a:pPr algn="just"/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algn="just"/>
            <a:endParaRPr lang="es-MX" i="1" dirty="0">
              <a:cs typeface="Times New Roman" pitchFamily="18" charset="0"/>
            </a:endParaRPr>
          </a:p>
          <a:p>
            <a:pPr algn="just"/>
            <a:r>
              <a:rPr lang="es-MX" dirty="0" smtClean="0"/>
              <a:t>Brindar </a:t>
            </a:r>
            <a:r>
              <a:rPr lang="es-MX" dirty="0"/>
              <a:t>atención a </a:t>
            </a:r>
            <a:r>
              <a:rPr lang="es-MX" dirty="0" smtClean="0"/>
              <a:t>instancias públicas, privadas y </a:t>
            </a:r>
            <a:r>
              <a:rPr lang="es-MX" dirty="0"/>
              <a:t>grupos sociales, que requieran orientación ante la problemática agraria suscitadas dentro y fuera del Estado, así como enlaces y gestiones con las dependencias involucradas en las peticiones de la ciudadanía.</a:t>
            </a:r>
          </a:p>
          <a:p>
            <a:pPr marL="180975" algn="just"/>
            <a:endParaRPr lang="es-MX" dirty="0">
              <a:solidFill>
                <a:srgbClr val="FF3300"/>
              </a:solidFill>
              <a:cs typeface="Times New Roman" pitchFamily="18" charset="0"/>
            </a:endParaRPr>
          </a:p>
          <a:p>
            <a:pPr marL="180975" algn="just"/>
            <a:endParaRPr lang="es-MX" dirty="0" smtClean="0">
              <a:cs typeface="Times New Roman" pitchFamily="18" charset="0"/>
            </a:endParaRPr>
          </a:p>
          <a:p>
            <a:pPr marL="180975" algn="just"/>
            <a:endParaRPr lang="es-MX" dirty="0">
              <a:cs typeface="Times New Roman" pitchFamily="18" charset="0"/>
            </a:endParaRPr>
          </a:p>
          <a:p>
            <a:pPr algn="just"/>
            <a:r>
              <a:rPr lang="es-MX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FUNCIONES:</a:t>
            </a:r>
          </a:p>
          <a:p>
            <a:pPr marL="180975" algn="just"/>
            <a:endParaRPr lang="es-MX" b="1" i="1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Atender a los grupos sociales que solicitan audiencia con </a:t>
            </a:r>
            <a:r>
              <a:rPr lang="es-MX" dirty="0" smtClean="0">
                <a:cs typeface="Times New Roman" pitchFamily="18" charset="0"/>
              </a:rPr>
              <a:t>el. </a:t>
            </a:r>
            <a:r>
              <a:rPr lang="es-MX" dirty="0">
                <a:cs typeface="Times New Roman" pitchFamily="18" charset="0"/>
              </a:rPr>
              <a:t>Gobernador </a:t>
            </a:r>
            <a:r>
              <a:rPr lang="es-MX" dirty="0" smtClean="0">
                <a:cs typeface="Times New Roman" pitchFamily="18" charset="0"/>
              </a:rPr>
              <a:t>Constitucional del Estado relacionados </a:t>
            </a:r>
            <a:r>
              <a:rPr lang="es-MX" dirty="0">
                <a:cs typeface="Times New Roman" pitchFamily="18" charset="0"/>
              </a:rPr>
              <a:t>con la actividad agraria en peticiones y demandas.</a:t>
            </a:r>
          </a:p>
          <a:p>
            <a:pPr marL="87313" indent="-87313" algn="just"/>
            <a:endParaRPr lang="es-MX" b="1" i="1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Analizar y dar trámite a la correspondencia que le es turnada por el Subsecretario o </a:t>
            </a:r>
            <a:r>
              <a:rPr lang="es-MX" dirty="0" smtClean="0">
                <a:cs typeface="Times New Roman" pitchFamily="18" charset="0"/>
              </a:rPr>
              <a:t>la Subdirección y </a:t>
            </a:r>
            <a:r>
              <a:rPr lang="es-MX" dirty="0">
                <a:cs typeface="Times New Roman" pitchFamily="18" charset="0"/>
              </a:rPr>
              <a:t>otras dependencias involucradas.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Realizar físicamente gestiones correspondientes ante las diversas dependencias y entidades del Gobierno, según la naturaleza del asunto encomendado.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Dar seguimiento a las gestiones realizadas ante las dependencias y entidades, para la pronta solución de los peticionarios.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Acordar con el Subsecretario, lo relativo a los proyectos de contestación que se dará a los diversos peticionarios. 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Analizar y dictaminar asuntos agrarios que le son turnados.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Estas funciones son enunciativas más no limitativas.</a:t>
            </a:r>
          </a:p>
        </p:txBody>
      </p:sp>
      <p:grpSp>
        <p:nvGrpSpPr>
          <p:cNvPr id="8" name="7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9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1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Text Box 50"/>
            <p:cNvSpPr txBox="1">
              <a:spLocks noChangeArrowheads="1"/>
            </p:cNvSpPr>
            <p:nvPr/>
          </p:nvSpPr>
          <p:spPr bwMode="auto">
            <a:xfrm>
              <a:off x="4167554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14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Horacio Lobo Ramírez</a:t>
              </a:r>
              <a:endParaRPr lang="es-MX" dirty="0"/>
            </a:p>
          </p:txBody>
        </p:sp>
        <p:sp>
          <p:nvSpPr>
            <p:cNvPr id="15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409416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1595438" y="1112177"/>
            <a:ext cx="51435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 dirty="0"/>
              <a:t>APOYO ADMINISTRATIVO</a:t>
            </a:r>
          </a:p>
          <a:p>
            <a:pPr algn="ctr">
              <a:defRPr/>
            </a:pPr>
            <a:endParaRPr lang="es-MX" b="1" i="1" dirty="0" smtClean="0"/>
          </a:p>
          <a:p>
            <a:pPr algn="ctr">
              <a:defRPr/>
            </a:pPr>
            <a:endParaRPr lang="es-MX" b="1" i="1" dirty="0" smtClean="0"/>
          </a:p>
          <a:p>
            <a:pPr algn="ctr">
              <a:defRPr/>
            </a:pPr>
            <a:endParaRPr lang="es-MX" b="1" i="1" dirty="0"/>
          </a:p>
          <a:p>
            <a:pPr marL="180975" indent="-180975">
              <a:defRPr/>
            </a:pPr>
            <a:r>
              <a:rPr lang="es-MX" b="1" i="1" dirty="0"/>
              <a:t>OBJETIVO:</a:t>
            </a:r>
          </a:p>
          <a:p>
            <a:pPr marL="180975" indent="-180975">
              <a:defRPr/>
            </a:pPr>
            <a:endParaRPr lang="es-MX" b="1" i="1" dirty="0"/>
          </a:p>
          <a:p>
            <a:pPr algn="just">
              <a:defRPr/>
            </a:pPr>
            <a:r>
              <a:rPr lang="es-MX" dirty="0" smtClean="0"/>
              <a:t>Mantener actualizado el archivo conforme a los lineamientos establecidos y apoyar en actividades administrativas y operativas que se le encomienden</a:t>
            </a:r>
            <a:endParaRPr lang="es-MX" b="1" i="1" dirty="0"/>
          </a:p>
          <a:p>
            <a:pPr marL="180975" indent="-180975">
              <a:defRPr/>
            </a:pPr>
            <a:endParaRPr lang="es-MX" b="1" i="1" dirty="0"/>
          </a:p>
          <a:p>
            <a:pPr marL="180975" indent="-180975">
              <a:defRPr/>
            </a:pPr>
            <a:endParaRPr lang="es-MX" b="1" i="1" dirty="0" smtClean="0"/>
          </a:p>
          <a:p>
            <a:pPr marL="180975" indent="-180975">
              <a:defRPr/>
            </a:pPr>
            <a:endParaRPr lang="es-MX" b="1" i="1" dirty="0"/>
          </a:p>
          <a:p>
            <a:pPr marL="180975" indent="-180975">
              <a:defRPr/>
            </a:pPr>
            <a:r>
              <a:rPr lang="es-MX" b="1" i="1" dirty="0" smtClean="0"/>
              <a:t>FUNCIONES:</a:t>
            </a:r>
          </a:p>
          <a:p>
            <a:pPr marL="180975" indent="-180975">
              <a:defRPr/>
            </a:pPr>
            <a:endParaRPr lang="es-MX" b="1" i="1" dirty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Mantener actualizado y en orden los expedientes de trámite y concentración los expediente de archivo de la Subsecretaría conforme a la Ley de Archivos CEGAIP</a:t>
            </a:r>
          </a:p>
          <a:p>
            <a:pPr algn="just"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Apoyar en la entrega de correspondencia en tiempo y forma a </a:t>
            </a:r>
            <a:r>
              <a:rPr lang="es-MX" dirty="0"/>
              <a:t>las </a:t>
            </a:r>
            <a:r>
              <a:rPr lang="es-MX" dirty="0" smtClean="0"/>
              <a:t>instancias que correspondan, recabando los acuses de recibo;</a:t>
            </a:r>
          </a:p>
          <a:p>
            <a:pPr algn="just"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Turnar a la Asistente a la brevedad los acuses de recibo para archivo.   </a:t>
            </a:r>
          </a:p>
          <a:p>
            <a:pPr marL="87313" indent="-87313" algn="just">
              <a:buFont typeface="Wingdings" pitchFamily="2" charset="2"/>
              <a:buChar char="§"/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Apoyar en el inventario </a:t>
            </a:r>
            <a:r>
              <a:rPr lang="es-MX" dirty="0"/>
              <a:t>del mobiliario y </a:t>
            </a:r>
            <a:r>
              <a:rPr lang="es-MX" dirty="0" smtClean="0"/>
              <a:t>equipo del Despacho de la Subsecretaría.</a:t>
            </a:r>
          </a:p>
          <a:p>
            <a:pPr algn="just"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Fotocopiar documentos que le sean solicitados.</a:t>
            </a:r>
          </a:p>
          <a:p>
            <a:pPr marL="87313" indent="-87313" algn="just">
              <a:buFont typeface="Wingdings" pitchFamily="2" charset="2"/>
              <a:buChar char="§"/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Recoger en el Almacén de la Dirección General Administrativa el material de oficina y resguardarlo.</a:t>
            </a:r>
          </a:p>
          <a:p>
            <a:pPr algn="just">
              <a:defRPr/>
            </a:pPr>
            <a:endParaRPr lang="es-MX" dirty="0"/>
          </a:p>
          <a:p>
            <a:pPr marL="87313" indent="-87313">
              <a:buFont typeface="Wingdings" pitchFamily="2" charset="2"/>
              <a:buChar char="§"/>
              <a:defRPr/>
            </a:pPr>
            <a:r>
              <a:rPr lang="es-MX" dirty="0" smtClean="0"/>
              <a:t>Estas </a:t>
            </a:r>
            <a:r>
              <a:rPr lang="es-MX" dirty="0"/>
              <a:t>funciones son enunciativas más no limitativas</a:t>
            </a:r>
            <a:r>
              <a:rPr lang="es-MX" dirty="0" smtClean="0"/>
              <a:t>.</a:t>
            </a:r>
            <a:endParaRPr lang="es-MX" sz="1400" dirty="0">
              <a:solidFill>
                <a:srgbClr val="FF3300"/>
              </a:solidFill>
            </a:endParaRPr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50800" y="47625"/>
            <a:ext cx="6299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grpSp>
        <p:nvGrpSpPr>
          <p:cNvPr id="19" name="18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20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22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3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5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Jaime Flores Martínez</a:t>
              </a:r>
              <a:endParaRPr lang="es-MX" dirty="0"/>
            </a:p>
          </p:txBody>
        </p:sp>
        <p:sp>
          <p:nvSpPr>
            <p:cNvPr id="26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299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595438" y="1120087"/>
            <a:ext cx="5143500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algn="ctr"/>
            <a:r>
              <a:rPr lang="es-MX" b="1" i="1" dirty="0" smtClean="0">
                <a:cs typeface="Times New Roman" pitchFamily="18" charset="0"/>
              </a:rPr>
              <a:t>ASISTENTE</a:t>
            </a:r>
            <a:endParaRPr lang="es-MX" b="1" i="1" dirty="0">
              <a:cs typeface="Times New Roman" pitchFamily="18" charset="0"/>
            </a:endParaRPr>
          </a:p>
          <a:p>
            <a:pPr marL="180975" algn="ctr"/>
            <a:endParaRPr lang="es-ES" i="1" dirty="0" smtClean="0">
              <a:cs typeface="Times New Roman" pitchFamily="18" charset="0"/>
            </a:endParaRPr>
          </a:p>
          <a:p>
            <a:pPr marL="180975" algn="ctr"/>
            <a:endParaRPr lang="es-ES" i="1" dirty="0" smtClean="0">
              <a:cs typeface="Times New Roman" pitchFamily="18" charset="0"/>
            </a:endParaRPr>
          </a:p>
          <a:p>
            <a:pPr marL="180975" algn="ctr"/>
            <a:endParaRPr lang="es-ES" i="1" dirty="0">
              <a:cs typeface="Times New Roman" pitchFamily="18" charset="0"/>
            </a:endParaRPr>
          </a:p>
          <a:p>
            <a:pPr algn="just"/>
            <a:r>
              <a:rPr lang="es-MX" b="1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algn="just"/>
            <a:endParaRPr lang="es-MX" i="1" dirty="0">
              <a:cs typeface="Times New Roman" pitchFamily="18" charset="0"/>
            </a:endParaRPr>
          </a:p>
          <a:p>
            <a:pPr algn="just"/>
            <a:r>
              <a:rPr lang="es-MX" dirty="0" smtClean="0">
                <a:cs typeface="Times New Roman" pitchFamily="18" charset="0"/>
              </a:rPr>
              <a:t>Realizar </a:t>
            </a:r>
            <a:r>
              <a:rPr lang="es-MX" dirty="0">
                <a:cs typeface="Times New Roman" pitchFamily="18" charset="0"/>
              </a:rPr>
              <a:t>funciones </a:t>
            </a:r>
            <a:r>
              <a:rPr lang="es-MX" dirty="0" smtClean="0">
                <a:cs typeface="Times New Roman" pitchFamily="18" charset="0"/>
              </a:rPr>
              <a:t>operativas y administrativas</a:t>
            </a:r>
            <a:r>
              <a:rPr lang="es-MX" dirty="0">
                <a:cs typeface="Times New Roman" pitchFamily="18" charset="0"/>
              </a:rPr>
              <a:t>, </a:t>
            </a:r>
            <a:r>
              <a:rPr lang="es-MX" dirty="0" smtClean="0">
                <a:cs typeface="Times New Roman" pitchFamily="18" charset="0"/>
              </a:rPr>
              <a:t>secretariales de la  Subsecretaría.</a:t>
            </a:r>
            <a:endParaRPr lang="es-MX" b="1" i="1" dirty="0">
              <a:cs typeface="Times New Roman" pitchFamily="18" charset="0"/>
            </a:endParaRPr>
          </a:p>
          <a:p>
            <a:pPr marL="180975" algn="just"/>
            <a:endParaRPr lang="es-MX" b="1" i="1" dirty="0" smtClean="0">
              <a:cs typeface="Times New Roman" pitchFamily="18" charset="0"/>
            </a:endParaRPr>
          </a:p>
          <a:p>
            <a:pPr marL="180975" algn="just"/>
            <a:endParaRPr lang="es-MX" b="1" i="1" dirty="0" smtClean="0">
              <a:cs typeface="Times New Roman" pitchFamily="18" charset="0"/>
            </a:endParaRPr>
          </a:p>
          <a:p>
            <a:pPr marL="180975" algn="just"/>
            <a:endParaRPr lang="es-MX" b="1" i="1" dirty="0" smtClean="0">
              <a:cs typeface="Times New Roman" pitchFamily="18" charset="0"/>
            </a:endParaRPr>
          </a:p>
          <a:p>
            <a:pPr algn="just"/>
            <a:r>
              <a:rPr lang="es-MX" b="1" i="1" dirty="0" smtClean="0">
                <a:cs typeface="Times New Roman" pitchFamily="18" charset="0"/>
              </a:rPr>
              <a:t>FUNCIONES</a:t>
            </a:r>
            <a:r>
              <a:rPr lang="es-MX" b="1" i="1" dirty="0">
                <a:cs typeface="Times New Roman" pitchFamily="18" charset="0"/>
              </a:rPr>
              <a:t>:</a:t>
            </a:r>
          </a:p>
          <a:p>
            <a:pPr marL="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/>
              <a:t>Elaborar documentos oficiales del Subsecretario y/o Subdirección.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Recibir y registrar en base de datos la correspondencia e información para control </a:t>
            </a:r>
            <a:r>
              <a:rPr lang="es-MX" dirty="0" smtClean="0">
                <a:cs typeface="Times New Roman" pitchFamily="18" charset="0"/>
              </a:rPr>
              <a:t>de </a:t>
            </a:r>
            <a:r>
              <a:rPr lang="es-MX" dirty="0">
                <a:cs typeface="Times New Roman" pitchFamily="18" charset="0"/>
              </a:rPr>
              <a:t>la documentación que se reciba en la </a:t>
            </a:r>
            <a:r>
              <a:rPr lang="es-MX" dirty="0" smtClean="0">
                <a:cs typeface="Times New Roman" pitchFamily="18" charset="0"/>
              </a:rPr>
              <a:t>Subsecretaria.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ES" dirty="0" smtClean="0"/>
              <a:t>Realizar, canalizar y/o enlazar llamadas telefónicas al Subsecretario.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Registrar los oficios que se emitan y turnar de acuerdo a instrucciones a la instancia que corresponda, recabando acuse de recibo. 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Elaborar y turnar oficios de asuntos que competen a otras dependencias y/o en su caso respuesta al peticionario.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Enviar </a:t>
            </a:r>
            <a:r>
              <a:rPr lang="es-MX" dirty="0">
                <a:cs typeface="Times New Roman" pitchFamily="18" charset="0"/>
              </a:rPr>
              <a:t>correspondencia autorizada </a:t>
            </a:r>
            <a:r>
              <a:rPr lang="es-MX" dirty="0" smtClean="0">
                <a:cs typeface="Times New Roman" pitchFamily="18" charset="0"/>
              </a:rPr>
              <a:t>a </a:t>
            </a:r>
            <a:r>
              <a:rPr lang="es-MX" dirty="0">
                <a:cs typeface="Times New Roman" pitchFamily="18" charset="0"/>
              </a:rPr>
              <a:t>las </a:t>
            </a:r>
            <a:r>
              <a:rPr lang="es-MX" dirty="0" smtClean="0">
                <a:cs typeface="Times New Roman" pitchFamily="18" charset="0"/>
              </a:rPr>
              <a:t>instancias públicas y privadas. 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/>
          </a:p>
          <a:p>
            <a:pPr marL="95250" indent="-95250" algn="just">
              <a:buFont typeface="Wingdings" pitchFamily="2" charset="2"/>
              <a:buChar char="§"/>
            </a:pPr>
            <a:r>
              <a:rPr lang="es-ES" dirty="0" smtClean="0"/>
              <a:t>Turnar al Apoyo Administrativo la correspondencia para su archivo y concentración de acuerdo a la Ley de Archivos CEGAIP.</a:t>
            </a:r>
            <a:endParaRPr lang="es-ES" dirty="0"/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Controlar el uso del auditorio y sala de juntas de las Subsecretarias.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Reportar cuando lo solicite la </a:t>
            </a:r>
            <a:r>
              <a:rPr lang="es-MX" dirty="0" smtClean="0">
                <a:cs typeface="Times New Roman" pitchFamily="18" charset="0"/>
              </a:rPr>
              <a:t>Dirección General Administrativa </a:t>
            </a:r>
            <a:r>
              <a:rPr lang="es-MX" dirty="0">
                <a:cs typeface="Times New Roman" pitchFamily="18" charset="0"/>
              </a:rPr>
              <a:t>la actualización de mobiliario y equipo.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</p:txBody>
      </p:sp>
      <p:sp>
        <p:nvSpPr>
          <p:cNvPr id="14342" name="Text Box 34"/>
          <p:cNvSpPr txBox="1">
            <a:spLocks noChangeArrowheads="1"/>
          </p:cNvSpPr>
          <p:nvPr/>
        </p:nvSpPr>
        <p:spPr bwMode="auto">
          <a:xfrm>
            <a:off x="5603875" y="6300788"/>
            <a:ext cx="184150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MX"/>
          </a:p>
          <a:p>
            <a:endParaRPr lang="es-MX" sz="1000"/>
          </a:p>
          <a:p>
            <a:endParaRPr lang="es-MX" sz="1000"/>
          </a:p>
          <a:p>
            <a:endParaRPr lang="es-MX"/>
          </a:p>
          <a:p>
            <a:endParaRPr lang="es-MX"/>
          </a:p>
        </p:txBody>
      </p:sp>
      <p:grpSp>
        <p:nvGrpSpPr>
          <p:cNvPr id="17" name="16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8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9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20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 Julia Gámez Rodríguez</a:t>
              </a:r>
              <a:endParaRPr lang="es-MX" dirty="0"/>
            </a:p>
          </p:txBody>
        </p:sp>
        <p:sp>
          <p:nvSpPr>
            <p:cNvPr id="24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299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595438" y="1120087"/>
            <a:ext cx="51435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 algn="ctr"/>
            <a:r>
              <a:rPr lang="es-MX" b="1" i="1" dirty="0" smtClean="0">
                <a:cs typeface="Times New Roman" pitchFamily="18" charset="0"/>
              </a:rPr>
              <a:t>ASISTENTE</a:t>
            </a:r>
            <a:endParaRPr lang="es-MX" b="1" i="1" dirty="0">
              <a:cs typeface="Times New Roman" pitchFamily="18" charset="0"/>
            </a:endParaRPr>
          </a:p>
          <a:p>
            <a:pPr marL="180975" indent="-180975" algn="ctr"/>
            <a:r>
              <a:rPr lang="es-MX" b="1" i="1" dirty="0" smtClean="0">
                <a:cs typeface="Times New Roman" pitchFamily="18" charset="0"/>
              </a:rPr>
              <a:t>(Continúa)</a:t>
            </a:r>
            <a:r>
              <a:rPr lang="es-MX" b="1" i="1" dirty="0">
                <a:cs typeface="Times New Roman" pitchFamily="18" charset="0"/>
              </a:rPr>
              <a:t> </a:t>
            </a:r>
            <a:endParaRPr lang="es-MX" b="1" i="1" dirty="0" smtClean="0">
              <a:cs typeface="Times New Roman" pitchFamily="18" charset="0"/>
            </a:endParaRPr>
          </a:p>
          <a:p>
            <a:pPr marL="180975" indent="-180975" algn="ctr"/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Solicitar y tramitar ante la Dirección General Administrativa las siguientes operaciones: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228600" indent="-14287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Transferencias de partidas presupuestales.</a:t>
            </a:r>
          </a:p>
          <a:p>
            <a:pPr marL="228600" indent="-14287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Mantenimiento correctivo y preventivos de los vehículos oficiales.</a:t>
            </a:r>
          </a:p>
          <a:p>
            <a:pPr marL="228600" indent="-14287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Solicitud de viáticos y comprobación de los mismos.</a:t>
            </a:r>
          </a:p>
          <a:p>
            <a:pPr marL="228600" indent="-14287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Requisición de materiales de oficina.</a:t>
            </a:r>
          </a:p>
          <a:p>
            <a:pPr marL="228600" indent="-14287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Vacaciones del personal en los dos periodos.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ES" dirty="0" smtClean="0"/>
              <a:t>Estas funciones son enunciativas más no limitativas.</a:t>
            </a:r>
            <a:endParaRPr lang="es-MX" dirty="0"/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5603875" y="6300788"/>
            <a:ext cx="184150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MX"/>
          </a:p>
          <a:p>
            <a:endParaRPr lang="es-MX" sz="1000"/>
          </a:p>
          <a:p>
            <a:endParaRPr lang="es-MX" sz="1000"/>
          </a:p>
          <a:p>
            <a:endParaRPr lang="es-MX"/>
          </a:p>
          <a:p>
            <a:endParaRPr lang="es-MX"/>
          </a:p>
        </p:txBody>
      </p:sp>
      <p:grpSp>
        <p:nvGrpSpPr>
          <p:cNvPr id="15" name="14 Grupo"/>
          <p:cNvGrpSpPr/>
          <p:nvPr/>
        </p:nvGrpSpPr>
        <p:grpSpPr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20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22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3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5" name="Text Box 56"/>
            <p:cNvSpPr txBox="1">
              <a:spLocks noChangeArrowheads="1"/>
            </p:cNvSpPr>
            <p:nvPr/>
          </p:nvSpPr>
          <p:spPr bwMode="auto">
            <a:xfrm>
              <a:off x="1606723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Julia Gámez Rodríguez</a:t>
              </a:r>
              <a:endParaRPr lang="es-MX" dirty="0"/>
            </a:p>
          </p:txBody>
        </p:sp>
        <p:sp>
          <p:nvSpPr>
            <p:cNvPr id="26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1571625" y="1112177"/>
            <a:ext cx="5167313" cy="7287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b="1" i="1" dirty="0" smtClean="0"/>
              <a:t>SUBDIRECCIÓN DE ATENCIÓN </a:t>
            </a:r>
            <a:r>
              <a:rPr lang="es-MX" b="1" i="1" dirty="0"/>
              <a:t>A GRUPOS SOCIALES</a:t>
            </a:r>
          </a:p>
          <a:p>
            <a:pPr marL="180975" indent="-180975" algn="just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just"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defRPr/>
            </a:pPr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indent="-180975" algn="just">
              <a:defRPr/>
            </a:pPr>
            <a:endParaRPr lang="es-MX" b="1" i="1" dirty="0">
              <a:cs typeface="Times New Roman" pitchFamily="18" charset="0"/>
            </a:endParaRPr>
          </a:p>
          <a:p>
            <a:pPr algn="just">
              <a:defRPr/>
            </a:pPr>
            <a:r>
              <a:rPr lang="es-MX" dirty="0" smtClean="0"/>
              <a:t>Supervisar </a:t>
            </a:r>
            <a:r>
              <a:rPr lang="es-MX" dirty="0"/>
              <a:t>las acciones emprendidas por los Operadores Políticos, apoyar y auxiliar en la atención a la ciudadanía en general.</a:t>
            </a:r>
          </a:p>
          <a:p>
            <a:pPr marL="180975" indent="-180975" algn="just"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defRPr/>
            </a:pPr>
            <a:endParaRPr lang="es-MX" dirty="0">
              <a:cs typeface="Times New Roman" pitchFamily="18" charset="0"/>
            </a:endParaRPr>
          </a:p>
          <a:p>
            <a:pPr marL="180975" indent="-180975" algn="just">
              <a:defRPr/>
            </a:pPr>
            <a:r>
              <a:rPr lang="es-MX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FUNCIONES:</a:t>
            </a:r>
          </a:p>
          <a:p>
            <a:pPr marL="180975" indent="-180975" algn="just">
              <a:defRPr/>
            </a:pPr>
            <a:endParaRPr lang="es-MX" b="1" i="1" dirty="0">
              <a:cs typeface="Times New Roman" pitchFamily="18" charset="0"/>
            </a:endParaRPr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Convenir y acordar mancomunadamente con el grupo, respecto de audiencias con el C. Gobernador del Estado y Secretario General de Gobierno.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Sugerir en caso de considerarlo conveniente, la realización de mesas de trabajo a través de funcionarios involucrados en las peticiones solicitadas en sus demandas. </a:t>
            </a:r>
            <a:endParaRPr lang="es-MX" b="1" i="1" dirty="0">
              <a:cs typeface="Times New Roman" pitchFamily="18" charset="0"/>
            </a:endParaRPr>
          </a:p>
          <a:p>
            <a:pPr marL="85725" indent="-85725" algn="just">
              <a:defRPr/>
            </a:pPr>
            <a:endParaRPr lang="es-MX" b="1" i="1" dirty="0">
              <a:cs typeface="Times New Roman" pitchFamily="18" charset="0"/>
            </a:endParaRPr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18" charset="0"/>
              </a:rPr>
              <a:t>Estar atento a las diligencias de los Operadores Políticos respecto de las organizaciones y ciudadanía en general.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18" charset="0"/>
            </a:endParaRPr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18" charset="0"/>
              </a:rPr>
              <a:t>Convocar a reuniones periódicas para informarse de los resultados de las gestiones  canalizadas a las diferentes dependencias, todas acordes a la naturaleza de la petición.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18" charset="0"/>
            </a:endParaRPr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18" charset="0"/>
              </a:rPr>
              <a:t>Analizar y desahogar la correspondencia </a:t>
            </a:r>
            <a:r>
              <a:rPr lang="es-MX" dirty="0" smtClean="0">
                <a:cs typeface="Times New Roman" pitchFamily="18" charset="0"/>
              </a:rPr>
              <a:t>de otras Dependencias y/o Entidades que </a:t>
            </a:r>
            <a:r>
              <a:rPr lang="es-MX" dirty="0">
                <a:cs typeface="Times New Roman" pitchFamily="18" charset="0"/>
              </a:rPr>
              <a:t>le ha sido turnada por el </a:t>
            </a:r>
            <a:r>
              <a:rPr lang="es-MX" dirty="0" smtClean="0">
                <a:cs typeface="Times New Roman" pitchFamily="18" charset="0"/>
              </a:rPr>
              <a:t>Subsecretario.</a:t>
            </a:r>
            <a:endParaRPr lang="es-MX" dirty="0">
              <a:cs typeface="Times New Roman" pitchFamily="18" charset="0"/>
            </a:endParaRP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18" charset="0"/>
            </a:endParaRPr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18" charset="0"/>
              </a:rPr>
              <a:t>Organizar mediante reuniones urgentes, al grupo de Operadores Políticos para en caso de presentarse alguna contingencia; respecto a horarios, guardias y sugerencias para abordar el diálogo con los manifestantes.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Acordar con el Subsecretario, lo relativo a los proyectos de contestación que se emitirán a los diversos peticionarios.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Estas funciones son enunciativas más no limitativas</a:t>
            </a:r>
            <a:r>
              <a:rPr lang="es-MX" dirty="0" smtClean="0"/>
              <a:t>.</a:t>
            </a:r>
            <a:endParaRPr lang="es-MX" dirty="0"/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" name="Text Box 50"/>
            <p:cNvSpPr txBox="1">
              <a:spLocks noChangeArrowheads="1"/>
            </p:cNvSpPr>
            <p:nvPr/>
          </p:nvSpPr>
          <p:spPr bwMode="auto">
            <a:xfrm>
              <a:off x="4167554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1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dirty="0" smtClean="0"/>
                <a:t>José </a:t>
              </a:r>
              <a:r>
                <a:rPr lang="es-ES" dirty="0" err="1" smtClean="0"/>
                <a:t>Grimaldo</a:t>
              </a:r>
              <a:r>
                <a:rPr lang="es-ES" dirty="0" smtClean="0"/>
                <a:t> López</a:t>
              </a:r>
              <a:endParaRPr lang="es-MX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0800" y="47625"/>
            <a:ext cx="6299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1563906" y="1105943"/>
            <a:ext cx="5170487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 dirty="0"/>
              <a:t>SECRETARIA</a:t>
            </a:r>
          </a:p>
          <a:p>
            <a:pPr>
              <a:defRPr/>
            </a:pPr>
            <a:endParaRPr lang="es-MX" b="1" i="1" dirty="0"/>
          </a:p>
          <a:p>
            <a:pPr>
              <a:defRPr/>
            </a:pPr>
            <a:endParaRPr lang="es-MX" b="1" i="1" dirty="0" smtClean="0"/>
          </a:p>
          <a:p>
            <a:pPr algn="ctr">
              <a:defRPr/>
            </a:pPr>
            <a:endParaRPr lang="es-MX" b="1" i="1" dirty="0"/>
          </a:p>
          <a:p>
            <a:pPr>
              <a:defRPr/>
            </a:pPr>
            <a:r>
              <a:rPr lang="es-MX" b="1" i="1" dirty="0"/>
              <a:t>OBJETIVO:</a:t>
            </a:r>
          </a:p>
          <a:p>
            <a:pPr marL="180975">
              <a:defRPr/>
            </a:pPr>
            <a:endParaRPr lang="es-MX" b="1" i="1" dirty="0"/>
          </a:p>
          <a:p>
            <a:pPr algn="just">
              <a:defRPr/>
            </a:pPr>
            <a:r>
              <a:rPr lang="es-MX" dirty="0" smtClean="0"/>
              <a:t>Apoyar </a:t>
            </a:r>
            <a:r>
              <a:rPr lang="es-MX" dirty="0"/>
              <a:t>a los operadores políticos en asuntos secretariales y administrativos.</a:t>
            </a:r>
            <a:endParaRPr lang="es-MX" b="1" i="1" dirty="0"/>
          </a:p>
          <a:p>
            <a:pPr marL="180975">
              <a:defRPr/>
            </a:pPr>
            <a:endParaRPr lang="es-MX" b="1" i="1" dirty="0"/>
          </a:p>
          <a:p>
            <a:pPr marL="180975">
              <a:defRPr/>
            </a:pPr>
            <a:endParaRPr lang="es-MX" b="1" i="1" dirty="0"/>
          </a:p>
          <a:p>
            <a:pPr marL="180975">
              <a:defRPr/>
            </a:pPr>
            <a:endParaRPr lang="es-MX" b="1" i="1" dirty="0"/>
          </a:p>
          <a:p>
            <a:pPr>
              <a:defRPr/>
            </a:pPr>
            <a:r>
              <a:rPr lang="es-MX" b="1" i="1" dirty="0"/>
              <a:t>FUNCIONES:</a:t>
            </a:r>
          </a:p>
          <a:p>
            <a:pPr marL="180975">
              <a:defRPr/>
            </a:pPr>
            <a:endParaRPr lang="es-MX" b="1" i="1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Recibir y registrar la correspondencia en la base de datos.</a:t>
            </a:r>
          </a:p>
          <a:p>
            <a:pPr marL="85725" indent="-85725" algn="just">
              <a:buFont typeface="Wingdings" pitchFamily="2" charset="2"/>
              <a:buNone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Solicitar y tramitar ante la Dirección General Administrativa las siguientes operaciones:</a:t>
            </a:r>
          </a:p>
          <a:p>
            <a:pPr marL="85725" indent="-85725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8572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Solicitud de viáticos y comprobación de los mismos.</a:t>
            </a:r>
          </a:p>
          <a:p>
            <a:pPr marL="8572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Requisición de materiales de oficina.</a:t>
            </a:r>
          </a:p>
          <a:p>
            <a:pPr marL="8572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Vacaciones del personal en los dos periodos.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Elaborar documentos oficiales de acuerdo a instrucciones. </a:t>
            </a:r>
          </a:p>
          <a:p>
            <a:pPr marL="85725" indent="-85725" algn="just">
              <a:buFont typeface="Wingdings" pitchFamily="2" charset="2"/>
              <a:buNone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 smtClean="0"/>
              <a:t>Recibir </a:t>
            </a:r>
            <a:r>
              <a:rPr lang="es-MX" dirty="0"/>
              <a:t>y realizar llamadas telefónicas.</a:t>
            </a:r>
          </a:p>
          <a:p>
            <a:pPr marL="85725" indent="-85725" algn="just">
              <a:buFont typeface="Wingdings" pitchFamily="2" charset="2"/>
              <a:buNone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Archivar y mantener en orden la documentación.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Estas funciones son enunciativas más no limitativas</a:t>
            </a:r>
            <a:r>
              <a:rPr lang="es-MX" dirty="0" smtClean="0"/>
              <a:t>.</a:t>
            </a:r>
            <a:endParaRPr lang="es-MX" dirty="0"/>
          </a:p>
        </p:txBody>
      </p:sp>
      <p:grpSp>
        <p:nvGrpSpPr>
          <p:cNvPr id="7" name="6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8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0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13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Rosalba Méndez Izaguirre</a:t>
              </a:r>
              <a:endParaRPr lang="es-MX" dirty="0"/>
            </a:p>
          </p:txBody>
        </p:sp>
        <p:sp>
          <p:nvSpPr>
            <p:cNvPr id="14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1595438" y="1107312"/>
            <a:ext cx="5143500" cy="729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  <a:defRPr/>
            </a:pPr>
            <a:r>
              <a:rPr lang="es-MX" b="1" i="1" dirty="0" smtClean="0"/>
              <a:t>ATENCIÓN A GRUPOS SOCIALES</a:t>
            </a:r>
            <a:endParaRPr lang="es-MX" b="1" i="1" dirty="0"/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dirty="0" smtClean="0"/>
              <a:t>Brindar </a:t>
            </a:r>
            <a:r>
              <a:rPr lang="es-MX" dirty="0"/>
              <a:t>atención a las personas físicas, organizaciones, movimientos y grupos sociales, que solicitan audiencia con el C. Gobernador del Estado y Secretario General de Gobierno.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FUNCIONES: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a organizaciones sociales, asesorarlos y canalizarlos a las diferentes dependencias en relación a las peticiones formuladas.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solidFill>
                  <a:schemeClr val="tx2"/>
                </a:solidFill>
              </a:rPr>
              <a:t>Concertar con </a:t>
            </a:r>
            <a:r>
              <a:rPr lang="es-MX" dirty="0" smtClean="0">
                <a:solidFill>
                  <a:schemeClr val="tx2"/>
                </a:solidFill>
              </a:rPr>
              <a:t>la Subdirección de Atención a Grupos Sociales, </a:t>
            </a:r>
            <a:r>
              <a:rPr lang="es-MX" dirty="0">
                <a:solidFill>
                  <a:schemeClr val="tx2"/>
                </a:solidFill>
              </a:rPr>
              <a:t>la realización de mesas de trabajo a través de funcionarios involucrados en las peticiones solicitadas en sus demandas.</a:t>
            </a:r>
            <a:endParaRPr lang="es-MX" b="1" i="1" dirty="0">
              <a:solidFill>
                <a:schemeClr val="tx2"/>
              </a:solidFill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Analizar y dar respuesta a la correspondencia que le ha sido turnada por el </a:t>
            </a:r>
            <a:r>
              <a:rPr lang="es-MX" dirty="0" smtClean="0">
                <a:cs typeface="Times New Roman" pitchFamily="18" charset="0"/>
              </a:rPr>
              <a:t>Subsecretario y la Subdirección de Atención a Grupos Sociales.</a:t>
            </a: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Realizar las gestiones y dar el seguimiento correspondiente ante las diversas dependencias y entidades del Gobierno, según la naturaleza del asunto encomendado, lo anterior para la pronta respuesta de lo peticionado.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88900" lvl="0" indent="-88900" algn="just">
              <a:buFont typeface="Wingdings" pitchFamily="2" charset="2"/>
              <a:buChar char="§"/>
              <a:defRPr/>
            </a:pPr>
            <a:r>
              <a:rPr lang="es-MX" dirty="0" smtClean="0"/>
              <a:t>Acordar con el Subsecretario y la </a:t>
            </a:r>
            <a:r>
              <a:rPr lang="es-MX" dirty="0" smtClean="0">
                <a:solidFill>
                  <a:srgbClr val="000000"/>
                </a:solidFill>
              </a:rPr>
              <a:t>Subdirección </a:t>
            </a:r>
            <a:r>
              <a:rPr lang="es-MX" dirty="0">
                <a:solidFill>
                  <a:srgbClr val="000000"/>
                </a:solidFill>
              </a:rPr>
              <a:t>de </a:t>
            </a:r>
            <a:r>
              <a:rPr lang="es-MX" dirty="0" smtClean="0">
                <a:solidFill>
                  <a:srgbClr val="000000"/>
                </a:solidFill>
              </a:rPr>
              <a:t>Atención </a:t>
            </a:r>
            <a:r>
              <a:rPr lang="es-MX" dirty="0">
                <a:solidFill>
                  <a:srgbClr val="000000"/>
                </a:solidFill>
              </a:rPr>
              <a:t>a Grupos </a:t>
            </a:r>
            <a:r>
              <a:rPr lang="es-MX" dirty="0" smtClean="0">
                <a:solidFill>
                  <a:srgbClr val="000000"/>
                </a:solidFill>
              </a:rPr>
              <a:t>Sociales</a:t>
            </a:r>
            <a:r>
              <a:rPr lang="es-MX" dirty="0" smtClean="0"/>
              <a:t> lo relativo a los proyectos de contestación que se emitirán a los diversos peticionarios.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a servidores públicos respecto a los acuerdos derivados de reuniones con el Subsecretario.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y mantener la comunicación autoridades municipales, estatales y dependencias descentralizadas.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Estas funciones son enunciativas más no </a:t>
            </a:r>
            <a:r>
              <a:rPr lang="es-MX" dirty="0" smtClean="0"/>
              <a:t>limitativas.</a:t>
            </a: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15" name="Rectangle 43"/>
          <p:cNvSpPr>
            <a:spLocks noChangeArrowheads="1"/>
          </p:cNvSpPr>
          <p:nvPr/>
        </p:nvSpPr>
        <p:spPr bwMode="auto">
          <a:xfrm>
            <a:off x="1586402" y="8505019"/>
            <a:ext cx="5153025" cy="536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 smtClean="0"/>
          </a:p>
          <a:p>
            <a:r>
              <a:rPr lang="es-MX" dirty="0" smtClean="0"/>
              <a:t>            </a:t>
            </a:r>
            <a:endParaRPr lang="es-MX" dirty="0"/>
          </a:p>
        </p:txBody>
      </p:sp>
      <p:sp>
        <p:nvSpPr>
          <p:cNvPr id="18" name="Line 47"/>
          <p:cNvSpPr>
            <a:spLocks noChangeShapeType="1"/>
          </p:cNvSpPr>
          <p:nvPr/>
        </p:nvSpPr>
        <p:spPr bwMode="auto">
          <a:xfrm>
            <a:off x="1577975" y="8737600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4174770" y="8508677"/>
            <a:ext cx="2520242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MX" b="1" dirty="0" smtClean="0"/>
              <a:t>Subsecretario de Gobernación</a:t>
            </a:r>
            <a:endParaRPr lang="es-ES" b="1" dirty="0"/>
          </a:p>
        </p:txBody>
      </p:sp>
      <p:sp>
        <p:nvSpPr>
          <p:cNvPr id="21" name="Text Box 56"/>
          <p:cNvSpPr txBox="1">
            <a:spLocks noChangeArrowheads="1"/>
          </p:cNvSpPr>
          <p:nvPr/>
        </p:nvSpPr>
        <p:spPr bwMode="auto">
          <a:xfrm>
            <a:off x="4203963" y="8757549"/>
            <a:ext cx="2527037" cy="27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dirty="0" smtClean="0"/>
              <a:t>Aureliano Gama </a:t>
            </a:r>
            <a:r>
              <a:rPr lang="es-MX" dirty="0" err="1" smtClean="0"/>
              <a:t>Bazarte</a:t>
            </a:r>
            <a:endParaRPr lang="es-MX" dirty="0"/>
          </a:p>
        </p:txBody>
      </p:sp>
      <p:cxnSp>
        <p:nvCxnSpPr>
          <p:cNvPr id="3" name="Conector recto 2"/>
          <p:cNvCxnSpPr/>
          <p:nvPr/>
        </p:nvCxnSpPr>
        <p:spPr bwMode="auto">
          <a:xfrm flipH="1">
            <a:off x="4162915" y="8484113"/>
            <a:ext cx="8545" cy="5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CuadroTexto 6"/>
          <p:cNvSpPr txBox="1"/>
          <p:nvPr/>
        </p:nvSpPr>
        <p:spPr>
          <a:xfrm>
            <a:off x="2227999" y="8484113"/>
            <a:ext cx="1605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Responsable</a:t>
            </a:r>
            <a:endParaRPr lang="es-MX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2068083" y="8757549"/>
            <a:ext cx="1765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Josué Alonso Flores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584961" y="1120699"/>
            <a:ext cx="5164974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i="1" dirty="0"/>
              <a:t>APOYO EN ATENCIÓN A GRUPOS SOCIALES</a:t>
            </a:r>
            <a:endParaRPr lang="es-MX" dirty="0"/>
          </a:p>
          <a:p>
            <a:r>
              <a:rPr lang="es-MX" b="1" i="1" dirty="0"/>
              <a:t> </a:t>
            </a:r>
            <a:endParaRPr lang="es-MX" dirty="0"/>
          </a:p>
          <a:p>
            <a:r>
              <a:rPr lang="es-MX" b="1" i="1" dirty="0"/>
              <a:t> </a:t>
            </a:r>
            <a:endParaRPr lang="es-MX" b="1" i="1" dirty="0" smtClean="0"/>
          </a:p>
          <a:p>
            <a:endParaRPr lang="es-MX" dirty="0"/>
          </a:p>
          <a:p>
            <a:r>
              <a:rPr lang="es-MX" b="1" i="1" dirty="0"/>
              <a:t>OBJETIVO</a:t>
            </a:r>
            <a:r>
              <a:rPr lang="es-MX" b="1" i="1" dirty="0" smtClean="0"/>
              <a:t>:</a:t>
            </a:r>
          </a:p>
          <a:p>
            <a:endParaRPr lang="es-MX" dirty="0"/>
          </a:p>
          <a:p>
            <a:pPr algn="just"/>
            <a:r>
              <a:rPr lang="es-MX" dirty="0"/>
              <a:t>Apoyar en la atención a las personas físicas, organizaciones,         movimientos y grupos sociales, que solicitan audiencia con el C.     Gobernador del Estado y Secretario General de Gobierno.</a:t>
            </a:r>
          </a:p>
          <a:p>
            <a:r>
              <a:rPr lang="es-MX" dirty="0"/>
              <a:t> </a:t>
            </a:r>
          </a:p>
          <a:p>
            <a:r>
              <a:rPr lang="es-MX" dirty="0"/>
              <a:t>      </a:t>
            </a:r>
            <a:endParaRPr lang="es-MX" dirty="0" smtClean="0"/>
          </a:p>
          <a:p>
            <a:endParaRPr lang="es-MX" dirty="0" smtClean="0"/>
          </a:p>
          <a:p>
            <a:r>
              <a:rPr lang="es-MX" b="1" i="1" dirty="0" smtClean="0"/>
              <a:t>FUNCIONES:</a:t>
            </a:r>
          </a:p>
          <a:p>
            <a:endParaRPr lang="es-MX" dirty="0"/>
          </a:p>
          <a:p>
            <a:pPr marL="88900" lvl="0" indent="-88900" algn="just">
              <a:buFont typeface="Wingdings" pitchFamily="2" charset="2"/>
              <a:buChar char="§"/>
            </a:pPr>
            <a:r>
              <a:rPr lang="es-MX" dirty="0"/>
              <a:t>Apoyar en la atención a organizaciones sociales, asesorarlos y canalizarlos a las diferentes dependencias en relación a las peticiones formuladas</a:t>
            </a:r>
            <a:r>
              <a:rPr lang="es-MX" dirty="0" smtClean="0"/>
              <a:t>.</a:t>
            </a:r>
          </a:p>
          <a:p>
            <a:pPr marL="88900" lvl="0" indent="-88900" algn="just">
              <a:buFont typeface="Wingdings" pitchFamily="2" charset="2"/>
              <a:buChar char="§"/>
            </a:pPr>
            <a:endParaRPr lang="es-MX" dirty="0"/>
          </a:p>
          <a:p>
            <a:pPr marL="88900" lvl="0" indent="-88900" algn="just">
              <a:buFont typeface="Wingdings" pitchFamily="2" charset="2"/>
              <a:buChar char="§"/>
            </a:pPr>
            <a:r>
              <a:rPr lang="es-MX" dirty="0"/>
              <a:t>Apoyar en la concertación con </a:t>
            </a:r>
            <a:r>
              <a:rPr lang="es-MX" dirty="0" smtClean="0"/>
              <a:t>la Subdirección de Atención a Grupos Sociales, </a:t>
            </a:r>
            <a:r>
              <a:rPr lang="es-MX" dirty="0"/>
              <a:t>la realización de mesas de trabajo a través de funcionarios involucrados en las peticiones solicitadas en sus demandas</a:t>
            </a:r>
            <a:r>
              <a:rPr lang="es-MX" dirty="0" smtClean="0"/>
              <a:t>.</a:t>
            </a:r>
          </a:p>
          <a:p>
            <a:pPr marL="88900" lvl="0" indent="-88900" algn="just">
              <a:buFont typeface="Wingdings" pitchFamily="2" charset="2"/>
              <a:buChar char="§"/>
            </a:pPr>
            <a:endParaRPr lang="es-MX" dirty="0"/>
          </a:p>
          <a:p>
            <a:pPr marL="88900" lvl="0" indent="-88900" algn="just">
              <a:buFont typeface="Wingdings" pitchFamily="2" charset="2"/>
              <a:buChar char="§"/>
            </a:pPr>
            <a:r>
              <a:rPr lang="es-MX" dirty="0"/>
              <a:t>Apoyar en las giras de trabajo del C. Gobernador</a:t>
            </a:r>
            <a:r>
              <a:rPr lang="es-MX" b="1" i="1" dirty="0"/>
              <a:t> </a:t>
            </a:r>
            <a:r>
              <a:rPr lang="es-MX" dirty="0"/>
              <a:t>en la atención a organizaciones sociales, asociaciones civiles y ciudadanos en general, según la naturaleza del asunto, canalizarlos a la dependencia correspondiente</a:t>
            </a:r>
            <a:r>
              <a:rPr lang="es-MX" dirty="0" smtClean="0"/>
              <a:t>.</a:t>
            </a:r>
          </a:p>
          <a:p>
            <a:pPr marL="88900" lvl="0" indent="-88900" algn="just">
              <a:buFont typeface="Wingdings" pitchFamily="2" charset="2"/>
              <a:buChar char="§"/>
            </a:pPr>
            <a:endParaRPr lang="es-MX" dirty="0"/>
          </a:p>
          <a:p>
            <a:pPr marL="88900" lvl="0" indent="-88900" algn="just">
              <a:buFont typeface="Wingdings" pitchFamily="2" charset="2"/>
              <a:buChar char="§"/>
            </a:pPr>
            <a:r>
              <a:rPr lang="es-MX" dirty="0"/>
              <a:t>Apoyar en el análisis y dar respuesta a la correspondencia que le ha sido turnada por el </a:t>
            </a:r>
            <a:r>
              <a:rPr lang="es-MX" dirty="0" smtClean="0"/>
              <a:t>Subsecretario y la Subdirección de Atención a Grupos Sociales.</a:t>
            </a:r>
          </a:p>
          <a:p>
            <a:pPr marL="88900" lvl="0" indent="-88900" algn="just">
              <a:buFont typeface="Wingdings" pitchFamily="2" charset="2"/>
              <a:buChar char="§"/>
            </a:pPr>
            <a:endParaRPr lang="es-MX" dirty="0"/>
          </a:p>
          <a:p>
            <a:pPr marL="88900" lvl="0" indent="-88900" algn="just">
              <a:buFont typeface="Wingdings" pitchFamily="2" charset="2"/>
              <a:buChar char="§"/>
            </a:pPr>
            <a:r>
              <a:rPr lang="es-MX" dirty="0"/>
              <a:t>Realizar las gestiones y dar el seguimiento correspondiente ante las diversas dependencias y entidades del Gobierno, según la naturaleza del asunto encomendado, lo anterior para la pronta respuesta de lo peticionado</a:t>
            </a:r>
            <a:r>
              <a:rPr lang="es-MX" dirty="0" smtClean="0"/>
              <a:t>.</a:t>
            </a:r>
          </a:p>
          <a:p>
            <a:pPr marL="88900" lvl="0" indent="-88900" algn="just">
              <a:buFont typeface="Wingdings" pitchFamily="2" charset="2"/>
              <a:buChar char="§"/>
            </a:pPr>
            <a:endParaRPr lang="es-MX" dirty="0"/>
          </a:p>
          <a:p>
            <a:pPr marL="88900" lvl="0" indent="-88900" algn="just">
              <a:buFont typeface="Wingdings" pitchFamily="2" charset="2"/>
              <a:buChar char="§"/>
            </a:pPr>
            <a:r>
              <a:rPr lang="es-MX" dirty="0"/>
              <a:t>Elaborar informe ejecutivo diario para el Subsecretario de </a:t>
            </a:r>
            <a:r>
              <a:rPr lang="es-MX" dirty="0" smtClean="0"/>
              <a:t>Gobernación</a:t>
            </a:r>
          </a:p>
          <a:p>
            <a:pPr marL="88900" lvl="0" indent="-88900" algn="just">
              <a:buFont typeface="Wingdings" pitchFamily="2" charset="2"/>
              <a:buChar char="§"/>
            </a:pPr>
            <a:endParaRPr lang="es-MX" dirty="0"/>
          </a:p>
          <a:p>
            <a:pPr marL="88900" lvl="0" indent="-88900" algn="just">
              <a:buFont typeface="Wingdings" pitchFamily="2" charset="2"/>
              <a:buChar char="§"/>
            </a:pPr>
            <a:r>
              <a:rPr lang="es-MX" dirty="0" smtClean="0"/>
              <a:t>Estas funciones son enunciativas mas no limitativas.</a:t>
            </a:r>
            <a:endParaRPr lang="es-MX" dirty="0"/>
          </a:p>
        </p:txBody>
      </p:sp>
      <p:sp>
        <p:nvSpPr>
          <p:cNvPr id="5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8" name="7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9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1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Text Box 50"/>
            <p:cNvSpPr txBox="1">
              <a:spLocks noChangeArrowheads="1"/>
            </p:cNvSpPr>
            <p:nvPr/>
          </p:nvSpPr>
          <p:spPr bwMode="auto">
            <a:xfrm>
              <a:off x="4167554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14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dirty="0" smtClean="0"/>
                <a:t>Santos Gonzalo Guzmán Salinas</a:t>
              </a:r>
              <a:endParaRPr lang="es-MX" dirty="0"/>
            </a:p>
          </p:txBody>
        </p:sp>
        <p:sp>
          <p:nvSpPr>
            <p:cNvPr id="15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357384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1577975" y="1116413"/>
            <a:ext cx="5143500" cy="650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 dirty="0"/>
              <a:t>OPERADOR </a:t>
            </a:r>
            <a:r>
              <a:rPr lang="es-MX" b="1" i="1" dirty="0" smtClean="0"/>
              <a:t>DE GRUPOS SOCIALES</a:t>
            </a:r>
            <a:endParaRPr lang="es-MX" b="1" i="1" dirty="0"/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/>
              <a:t>Brindar </a:t>
            </a:r>
            <a:r>
              <a:rPr lang="es-MX" dirty="0"/>
              <a:t>atención </a:t>
            </a:r>
            <a:r>
              <a:rPr lang="es-MX" dirty="0" smtClean="0"/>
              <a:t>en la operación a las personas físicas</a:t>
            </a:r>
            <a:r>
              <a:rPr lang="es-MX" dirty="0"/>
              <a:t>, organizaciones, movimientos y grupos sociales, que solicitan audiencia con el C. Gobernador del Estado y Secretario General de Gobierno.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FUNCIONES: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a organizaciones sociales, asesorarlos y canalizarlos a las diferentes dependencias en relación a las peticiones formuladas</a:t>
            </a:r>
            <a:r>
              <a:rPr lang="es-MX" dirty="0" smtClean="0">
                <a:cs typeface="Times New Roman" pitchFamily="18" charset="0"/>
              </a:rPr>
              <a:t>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Analizar y dar respuesta a la correspondencia que le ha sido turnada por el Subsecretario y la Subdirección de Atención a Grupos Sociales.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Realizar las gestiones y dar el seguimiento correspondiente ante las diversas dependencias y entidades del Gobierno, según la naturaleza del asunto encomendado, lo anterior para la pronta respuesta de lo peticionado.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Acordar con el Subsecretario y </a:t>
            </a:r>
            <a:r>
              <a:rPr lang="es-MX" dirty="0" smtClean="0"/>
              <a:t>la Subdirección </a:t>
            </a:r>
            <a:r>
              <a:rPr lang="es-MX" dirty="0"/>
              <a:t>de Atención a Grupos Sociales lo relativo a los proyectos de contestación que se emitirán a los diversos peticionarios.</a:t>
            </a:r>
          </a:p>
          <a:p>
            <a:pPr marL="87313" indent="-87313" algn="just"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Estas funciones son enunciativas más no limitativas.</a:t>
            </a:r>
            <a:endParaRPr lang="es-ES" dirty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87313" indent="-87313" algn="just">
              <a:buFont typeface="Wingdings" pitchFamily="2" charset="2"/>
              <a:buChar char="§"/>
              <a:defRPr/>
            </a:pPr>
            <a:endParaRPr lang="es-MX" dirty="0">
              <a:solidFill>
                <a:srgbClr val="FF0000"/>
              </a:solidFill>
            </a:endParaRPr>
          </a:p>
          <a:p>
            <a:pPr marL="87313" indent="-87313" algn="just">
              <a:buFont typeface="Wingdings" pitchFamily="2" charset="2"/>
              <a:buChar char="§"/>
              <a:defRPr/>
            </a:pPr>
            <a:endParaRPr lang="es-MX" dirty="0">
              <a:solidFill>
                <a:srgbClr val="FF0000"/>
              </a:solidFill>
            </a:endParaRPr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Text Box 50"/>
            <p:cNvSpPr txBox="1">
              <a:spLocks noChangeArrowheads="1"/>
            </p:cNvSpPr>
            <p:nvPr/>
          </p:nvSpPr>
          <p:spPr bwMode="auto">
            <a:xfrm>
              <a:off x="4167551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Martín Castillo Ochoa</a:t>
              </a:r>
              <a:endParaRPr lang="es-MX" dirty="0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364028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6" name="5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12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Juan Pablo Lara Rubio</a:t>
              </a:r>
              <a:endParaRPr lang="es-MX" dirty="0"/>
            </a:p>
          </p:txBody>
        </p:sp>
        <p:sp>
          <p:nvSpPr>
            <p:cNvPr id="13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563906" y="1107312"/>
            <a:ext cx="5143500" cy="484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b="1" i="1" dirty="0" smtClean="0"/>
              <a:t>AUXILIAR EN ATENCIÓN A GRUPOS SOCILAES</a:t>
            </a: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b="1" i="1" dirty="0" smtClean="0">
                <a:cs typeface="Times New Roman" pitchFamily="18" charset="0"/>
              </a:rPr>
              <a:t>OBJETIVO: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/>
              <a:t>Auxiliar en la atención a las personas físicas, organizaciones, movimientos y grupos sociales, que solicitan audiencia con el C. Gobernador del Estado y Secretario General de Gobierno.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 </a:t>
            </a:r>
            <a:r>
              <a:rPr lang="es-MX" b="1" i="1" dirty="0" smtClean="0">
                <a:cs typeface="Times New Roman" pitchFamily="18" charset="0"/>
              </a:rPr>
              <a:t>FUNCIONES: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a servidores públicos respecto a los acuerdos derivados de reuniones con el Subsecretario.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Dar </a:t>
            </a:r>
            <a:r>
              <a:rPr lang="es-MX" dirty="0">
                <a:cs typeface="Times New Roman" pitchFamily="18" charset="0"/>
              </a:rPr>
              <a:t>seguimiento públicos respecto a los acuerdos derivados de reuniones con el Subsecretario. </a:t>
            </a:r>
          </a:p>
          <a:p>
            <a:pPr algn="just"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y mantener la comunicación autoridades municipales, estatales y dependencias descentralizadas.</a:t>
            </a:r>
          </a:p>
          <a:p>
            <a:pPr marL="87313" indent="-87313" algn="just"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Estas funciones son enunciativas más no limitativas.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4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1563906" y="1107312"/>
            <a:ext cx="5143500" cy="595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b="1" i="1" dirty="0" smtClean="0"/>
              <a:t>AUXILIAR EN ADMINISTRACIÓN DE GRUPOS SOCIALES</a:t>
            </a: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b="1" i="1" dirty="0" smtClean="0">
                <a:cs typeface="Times New Roman" pitchFamily="18" charset="0"/>
              </a:rPr>
              <a:t>OBJETIVO: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/>
              <a:t>Auxiliar en la atención a las personas físicas, organizaciones, movimientos y grupos sociales, que solicitan audiencia con el C. Gobernador del Estado y Secretario General de Gobierno.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 </a:t>
            </a:r>
            <a:r>
              <a:rPr lang="es-MX" b="1" i="1" dirty="0" smtClean="0">
                <a:cs typeface="Times New Roman" pitchFamily="18" charset="0"/>
              </a:rPr>
              <a:t>FUNCIONES: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a organizaciones sociales, asesorarlos y canalizarlos a las diferentes dependencias en relación a las peticiones formuladas.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solidFill>
                  <a:schemeClr val="tx2"/>
                </a:solidFill>
              </a:rPr>
              <a:t>Concertar con la Subdirección de Atención a Grupos Sociales, la realización de mesas de trabajo a través de funcionarios involucrados en las peticiones solicitadas en sus demandas.</a:t>
            </a:r>
            <a:endParaRPr lang="es-MX" b="1" i="1" dirty="0" smtClean="0">
              <a:solidFill>
                <a:schemeClr val="tx2"/>
              </a:solidFill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Analizar y dar respuesta a la correspondencia que le ha sido turnada por el Subsecretario y la Subdirección de Atención a Grupos Sociales.</a:t>
            </a:r>
          </a:p>
          <a:p>
            <a:pPr algn="just"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a servidores públicos respecto a los acuerdos derivados de reuniones con el Subsecretario.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y mantener la comunicación autoridades municipales, estatales y dependencias descentralizadas.</a:t>
            </a:r>
          </a:p>
          <a:p>
            <a:pPr algn="just"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Estas funciones son enunciativas más no limitativas.</a:t>
            </a:r>
            <a:endParaRPr lang="es-MX" dirty="0">
              <a:solidFill>
                <a:srgbClr val="FF0000"/>
              </a:solidFill>
            </a:endParaRPr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Elpidio Gerardo Salinas Galarza</a:t>
              </a:r>
              <a:endParaRPr lang="es-MX" dirty="0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60463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Enrique Calderón Otero</a:t>
              </a:r>
              <a:endParaRPr lang="es-MX" dirty="0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1563906" y="1107312"/>
            <a:ext cx="5143500" cy="542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b="1" i="1" dirty="0" smtClean="0"/>
              <a:t>AUXILIAR ADMINISTRATIVO EN ATENCIÓN A GRUPOS SOCIALES</a:t>
            </a: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b="1" i="1" dirty="0" smtClean="0">
                <a:cs typeface="Times New Roman" pitchFamily="18" charset="0"/>
              </a:rPr>
              <a:t>OBJETIVO: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/>
              <a:t>Brindar atención a las personas físicas, organizaciones, movimientos y grupos sociales, que solicitan audiencia con el C. Gobernador del Estado y Secretario General de Gobierno.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 </a:t>
            </a:r>
            <a:r>
              <a:rPr lang="es-MX" b="1" i="1" dirty="0" smtClean="0">
                <a:cs typeface="Times New Roman" pitchFamily="18" charset="0"/>
              </a:rPr>
              <a:t>FUNCIONES: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a organizaciones sociales, asesorarlos y canalizarlos a las diferentes dependencias en relación a las peticiones formuladas.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solidFill>
                  <a:schemeClr val="tx2"/>
                </a:solidFill>
              </a:rPr>
              <a:t>Concertar con la Subdirección de Atención a Grupos Sociales, la realización de mesas de trabajo a través de funcionarios involucrados en las peticiones solicitadas en sus demandas.</a:t>
            </a:r>
            <a:endParaRPr lang="es-MX" b="1" i="1" dirty="0" smtClean="0">
              <a:solidFill>
                <a:schemeClr val="tx2"/>
              </a:solidFill>
            </a:endParaRPr>
          </a:p>
          <a:p>
            <a:pPr algn="just"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Realizar las gestiones y dar el seguimiento correspondiente ante las diversas dependencias y entidades del Gobierno, según la naturaleza del asunto encomendado, lo anterior para la pronta respuesta de lo peticionado.</a:t>
            </a:r>
          </a:p>
          <a:p>
            <a:pPr marL="87313" indent="-87313" algn="just"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Estas funciones son enunciativas más no limitativas.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32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Text Box 50"/>
            <p:cNvSpPr txBox="1">
              <a:spLocks noChangeArrowheads="1"/>
            </p:cNvSpPr>
            <p:nvPr/>
          </p:nvSpPr>
          <p:spPr bwMode="auto">
            <a:xfrm>
              <a:off x="4167554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Juan Castillo Orozco</a:t>
              </a:r>
              <a:endParaRPr lang="es-MX" dirty="0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1565555" y="1118097"/>
            <a:ext cx="5143500" cy="724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b="1" i="1" dirty="0" smtClean="0"/>
              <a:t>APOYO EN ATENCIÓN A GRUPOS SOCIALES</a:t>
            </a: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b="1" i="1" dirty="0" smtClean="0">
                <a:cs typeface="Times New Roman" pitchFamily="18" charset="0"/>
              </a:rPr>
              <a:t>OBJETIVO: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/>
              <a:t>Apoyar en la atención a las personas físicas, organizaciones, movimientos y grupos sociales, que solicitan audiencia con el C. Gobernador del Estado y Secretario General de Gobierno.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 </a:t>
            </a:r>
            <a:r>
              <a:rPr lang="es-MX" b="1" i="1" dirty="0" smtClean="0">
                <a:cs typeface="Times New Roman" pitchFamily="18" charset="0"/>
              </a:rPr>
              <a:t>FUNCIONES: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Apoyar en la atención a organizaciones sociales, asesorarlos y canalizarlos a las diferentes dependencias en relación a las peticiones formuladas.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solidFill>
                  <a:schemeClr val="tx2"/>
                </a:solidFill>
              </a:rPr>
              <a:t>Apoyar en la concertación con la Subdirección de Atención a Grupos Sociales, la realización de mesas de trabajo a través de funcionarios involucrados en las peticiones solicitadas en sus demandas.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Apoyar en las giras de trabajo del C. Gobernador</a:t>
            </a:r>
            <a:r>
              <a:rPr lang="es-MX" b="1" i="1" dirty="0" smtClean="0"/>
              <a:t> </a:t>
            </a:r>
            <a:r>
              <a:rPr lang="es-MX" dirty="0">
                <a:cs typeface="Times New Roman" pitchFamily="18" charset="0"/>
              </a:rPr>
              <a:t>en la atención a organizaciones </a:t>
            </a:r>
            <a:r>
              <a:rPr lang="es-MX" dirty="0" smtClean="0">
                <a:cs typeface="Times New Roman" pitchFamily="18" charset="0"/>
              </a:rPr>
              <a:t>sociales, asociaciones civiles y ciudadanos en general </a:t>
            </a:r>
            <a:r>
              <a:rPr lang="es-MX" dirty="0">
                <a:cs typeface="Times New Roman" pitchFamily="18" charset="0"/>
              </a:rPr>
              <a:t>, según la naturaleza del </a:t>
            </a:r>
            <a:r>
              <a:rPr lang="es-MX" dirty="0" smtClean="0">
                <a:cs typeface="Times New Roman" pitchFamily="18" charset="0"/>
              </a:rPr>
              <a:t>asunto, canalizarlos a la dependencia correspondiente.</a:t>
            </a:r>
            <a:endParaRPr lang="es-MX" b="1" i="1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Apoyar en el análisis y dar respuesta a la correspondencia que le ha sido turnada por el Subsecretario y la Subdirección de Atención a Grupos Sociales.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Realizar las gestiones y dar el seguimiento correspondiente ante las diversas dependencias y entidades del Gobierno, según la naturaleza del asunto encomendado, lo anterior para la pronta respuesta de lo peticionado.</a:t>
            </a:r>
          </a:p>
          <a:p>
            <a:pPr marL="87313" indent="-87313" algn="just"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Estas funciones son enunciativas más no limitativas.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26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95438" y="1107312"/>
            <a:ext cx="5143500" cy="709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  <a:defRPr/>
            </a:pPr>
            <a:r>
              <a:rPr lang="es-MX" b="1" i="1" dirty="0" smtClean="0"/>
              <a:t>APOYO EN ATENCIÓN A GRUPOS SOCIALES</a:t>
            </a:r>
            <a:endParaRPr lang="es-MX" b="1" i="1" dirty="0"/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dirty="0" smtClean="0"/>
              <a:t>Brindar </a:t>
            </a:r>
            <a:r>
              <a:rPr lang="es-MX" dirty="0"/>
              <a:t>atención a las personas físicas, organizaciones, movimientos y grupos sociales, que solicitan audiencia con el C. Gobernador del Estado y Secretario General de Gobierno.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FUNCIONES: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a organizaciones sociales, asesorarlos y canalizarlos a las diferentes dependencias en relación a las peticiones formuladas.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solidFill>
                  <a:schemeClr val="tx2"/>
                </a:solidFill>
              </a:rPr>
              <a:t>Concertar con </a:t>
            </a:r>
            <a:r>
              <a:rPr lang="es-MX" dirty="0" smtClean="0">
                <a:solidFill>
                  <a:schemeClr val="tx2"/>
                </a:solidFill>
              </a:rPr>
              <a:t>la Subdirección de Atención a Grupos Sociales, </a:t>
            </a:r>
            <a:r>
              <a:rPr lang="es-MX" dirty="0">
                <a:solidFill>
                  <a:schemeClr val="tx2"/>
                </a:solidFill>
              </a:rPr>
              <a:t>la realización de mesas de trabajo a través de funcionarios involucrados en las peticiones solicitadas en sus demandas.</a:t>
            </a:r>
            <a:endParaRPr lang="es-MX" b="1" i="1" dirty="0">
              <a:solidFill>
                <a:schemeClr val="tx2"/>
              </a:solidFill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Analizar y dar respuesta a la correspondencia que le ha sido turnada por el </a:t>
            </a:r>
            <a:r>
              <a:rPr lang="es-MX" dirty="0" smtClean="0">
                <a:cs typeface="Times New Roman" pitchFamily="18" charset="0"/>
              </a:rPr>
              <a:t>Subsecretario y la Subdirección de Atención a Grupos Sociales. 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Realizar las gestiones y dar el seguimiento correspondiente ante las diversas dependencias y entidades del Gobierno, según la naturaleza del asunto encomendado, lo anterior para la pronta respuesta de lo peticionado.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Acordar con el Subsecretario y </a:t>
            </a:r>
            <a:r>
              <a:rPr lang="es-MX" dirty="0" smtClean="0"/>
              <a:t>la Subdirección </a:t>
            </a:r>
            <a:r>
              <a:rPr lang="es-MX" dirty="0"/>
              <a:t>de Atención a Grupos Sociales lo relativo a los proyectos de contestación que se emitirán a los diversos peticionarios.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a servidores públicos respecto a los acuerdos derivados de reuniones con el Subsecretario.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y mantener la comunicación autoridades municipales, estatales y dependencias descentralizadas.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Estas funciones son enunciativas más no </a:t>
            </a:r>
            <a:r>
              <a:rPr lang="es-MX" dirty="0" smtClean="0"/>
              <a:t>limitativas.</a:t>
            </a: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7" name="Rectangle 43"/>
          <p:cNvSpPr>
            <a:spLocks noChangeArrowheads="1"/>
          </p:cNvSpPr>
          <p:nvPr/>
        </p:nvSpPr>
        <p:spPr bwMode="auto">
          <a:xfrm>
            <a:off x="1586402" y="8505019"/>
            <a:ext cx="5153025" cy="536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 smtClean="0"/>
          </a:p>
          <a:p>
            <a:r>
              <a:rPr lang="es-MX" dirty="0" smtClean="0"/>
              <a:t>            </a:t>
            </a:r>
            <a:endParaRPr lang="es-MX" dirty="0"/>
          </a:p>
        </p:txBody>
      </p:sp>
      <p:sp>
        <p:nvSpPr>
          <p:cNvPr id="8" name="Line 47"/>
          <p:cNvSpPr>
            <a:spLocks noChangeShapeType="1"/>
          </p:cNvSpPr>
          <p:nvPr/>
        </p:nvSpPr>
        <p:spPr bwMode="auto">
          <a:xfrm>
            <a:off x="1577975" y="8737600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9" name="Text Box 50"/>
          <p:cNvSpPr txBox="1">
            <a:spLocks noChangeArrowheads="1"/>
          </p:cNvSpPr>
          <p:nvPr/>
        </p:nvSpPr>
        <p:spPr bwMode="auto">
          <a:xfrm>
            <a:off x="2894366" y="8497534"/>
            <a:ext cx="2520242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MX" b="1" dirty="0" smtClean="0"/>
              <a:t>Subsecretario de Gobernación</a:t>
            </a:r>
            <a:endParaRPr lang="es-ES" b="1" dirty="0"/>
          </a:p>
        </p:txBody>
      </p:sp>
      <p:sp>
        <p:nvSpPr>
          <p:cNvPr id="10" name="Text Box 56"/>
          <p:cNvSpPr txBox="1">
            <a:spLocks noChangeArrowheads="1"/>
          </p:cNvSpPr>
          <p:nvPr/>
        </p:nvSpPr>
        <p:spPr bwMode="auto">
          <a:xfrm>
            <a:off x="2751002" y="8734996"/>
            <a:ext cx="2527037" cy="27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dirty="0" smtClean="0"/>
              <a:t>Aureliano Gama </a:t>
            </a:r>
            <a:r>
              <a:rPr lang="es-MX" dirty="0" err="1" smtClean="0"/>
              <a:t>Bazarte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8491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0" y="47625"/>
            <a:ext cx="39624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AUTORIZACIÓN</a:t>
            </a:r>
            <a:endParaRPr lang="es-ES_tradnl" sz="2000" b="1" i="1" dirty="0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74787" y="1185766"/>
            <a:ext cx="59176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600" b="1" i="1" dirty="0"/>
              <a:t>RESPONSABLE DE LA FORMULACIÓN Y ELABORACIÓN DEL </a:t>
            </a:r>
            <a:r>
              <a:rPr lang="es-ES_tradnl" sz="1600" b="1" i="1" dirty="0" smtClean="0"/>
              <a:t>MANUAL </a:t>
            </a:r>
            <a:r>
              <a:rPr lang="es-ES_tradnl" sz="1600" b="1" i="1" dirty="0"/>
              <a:t>DE ORGANIZACIÓN </a:t>
            </a:r>
            <a:r>
              <a:rPr lang="es-ES_tradnl" sz="1600" b="1" i="1" dirty="0" smtClean="0"/>
              <a:t>DEL</a:t>
            </a:r>
          </a:p>
          <a:p>
            <a:pPr algn="ctr"/>
            <a:r>
              <a:rPr lang="es-ES_tradnl" sz="1600" b="1" i="1" dirty="0" smtClean="0"/>
              <a:t> </a:t>
            </a:r>
            <a:r>
              <a:rPr lang="es-ES_tradnl" sz="1600" b="1" i="1" dirty="0"/>
              <a:t>DESPACHO </a:t>
            </a:r>
            <a:r>
              <a:rPr lang="es-ES_tradnl" sz="1600" b="1" i="1" dirty="0" smtClean="0"/>
              <a:t>DE </a:t>
            </a:r>
            <a:r>
              <a:rPr lang="es-ES_tradnl" sz="1600" b="1" i="1" dirty="0"/>
              <a:t>LA </a:t>
            </a:r>
            <a:r>
              <a:rPr lang="es-ES_tradnl" sz="1600" b="1" i="1" dirty="0" smtClean="0"/>
              <a:t>SUBSECRETARIA </a:t>
            </a:r>
            <a:r>
              <a:rPr lang="es-ES_tradnl" sz="1600" b="1" i="1" dirty="0"/>
              <a:t>DE GOBERNACIÓN</a:t>
            </a:r>
          </a:p>
        </p:txBody>
      </p:sp>
      <p:sp>
        <p:nvSpPr>
          <p:cNvPr id="24582" name="Text Box 9"/>
          <p:cNvSpPr txBox="1">
            <a:spLocks noChangeArrowheads="1"/>
          </p:cNvSpPr>
          <p:nvPr/>
        </p:nvSpPr>
        <p:spPr bwMode="auto">
          <a:xfrm>
            <a:off x="2215171" y="2944468"/>
            <a:ext cx="2425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b="1" dirty="0" smtClean="0"/>
              <a:t>Aureliano Gama </a:t>
            </a:r>
            <a:r>
              <a:rPr lang="es-ES_tradnl" b="1" dirty="0" err="1" smtClean="0"/>
              <a:t>Bazarte</a:t>
            </a:r>
            <a:endParaRPr lang="es-ES_tradnl" b="1" dirty="0"/>
          </a:p>
          <a:p>
            <a:pPr algn="ctr"/>
            <a:r>
              <a:rPr lang="es-ES_tradnl" b="1" dirty="0"/>
              <a:t>Subsecretario de Gobernación</a:t>
            </a:r>
          </a:p>
        </p:txBody>
      </p:sp>
      <p:sp>
        <p:nvSpPr>
          <p:cNvPr id="24583" name="Text Box 10"/>
          <p:cNvSpPr txBox="1">
            <a:spLocks noChangeArrowheads="1"/>
          </p:cNvSpPr>
          <p:nvPr/>
        </p:nvSpPr>
        <p:spPr bwMode="auto">
          <a:xfrm>
            <a:off x="2009474" y="4104720"/>
            <a:ext cx="2820003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600" b="1" i="1" dirty="0"/>
              <a:t>REVISÓ</a:t>
            </a:r>
          </a:p>
          <a:p>
            <a:pPr algn="ctr"/>
            <a:endParaRPr lang="es-ES_tradnl" sz="1600" b="1" i="1" dirty="0"/>
          </a:p>
          <a:p>
            <a:pPr algn="ctr"/>
            <a:endParaRPr lang="es-ES_tradnl" sz="1600" b="1" i="1" dirty="0"/>
          </a:p>
          <a:p>
            <a:pPr algn="ctr"/>
            <a:endParaRPr lang="es-ES_tradnl" sz="1600" b="1" i="1" dirty="0"/>
          </a:p>
          <a:p>
            <a:pPr algn="ctr"/>
            <a:endParaRPr lang="es-ES_tradnl" sz="1600" b="1" i="1" dirty="0"/>
          </a:p>
          <a:p>
            <a:pPr algn="ctr"/>
            <a:r>
              <a:rPr lang="es-ES_tradnl" b="1" dirty="0" smtClean="0"/>
              <a:t>Gonzalo </a:t>
            </a:r>
            <a:r>
              <a:rPr lang="es-ES_tradnl" b="1" dirty="0"/>
              <a:t>Ortuño Castro</a:t>
            </a:r>
          </a:p>
          <a:p>
            <a:pPr algn="ctr"/>
            <a:r>
              <a:rPr lang="es-ES_tradnl" b="1" dirty="0"/>
              <a:t>Director de Organización y Métodos</a:t>
            </a:r>
            <a:endParaRPr lang="es-ES_tradnl" sz="1600" b="1" i="1" dirty="0"/>
          </a:p>
        </p:txBody>
      </p:sp>
      <p:sp>
        <p:nvSpPr>
          <p:cNvPr id="24584" name="Text Box 11"/>
          <p:cNvSpPr txBox="1">
            <a:spLocks noChangeArrowheads="1"/>
          </p:cNvSpPr>
          <p:nvPr/>
        </p:nvSpPr>
        <p:spPr bwMode="auto">
          <a:xfrm>
            <a:off x="2738780" y="6372056"/>
            <a:ext cx="1377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600" b="1" i="1" dirty="0"/>
              <a:t>AUTORIZAN</a:t>
            </a:r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724678" y="7038806"/>
            <a:ext cx="1970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b="1" dirty="0"/>
              <a:t>SECRETARIO GENERAL</a:t>
            </a:r>
          </a:p>
          <a:p>
            <a:pPr algn="ctr"/>
            <a:r>
              <a:rPr lang="es-ES_tradnl" b="1" dirty="0"/>
              <a:t> DE GOBIERNO</a:t>
            </a:r>
          </a:p>
        </p:txBody>
      </p:sp>
      <p:sp>
        <p:nvSpPr>
          <p:cNvPr id="24586" name="Text Box 13"/>
          <p:cNvSpPr txBox="1">
            <a:spLocks noChangeArrowheads="1"/>
          </p:cNvSpPr>
          <p:nvPr/>
        </p:nvSpPr>
        <p:spPr bwMode="auto">
          <a:xfrm>
            <a:off x="4266780" y="7070556"/>
            <a:ext cx="17515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b="1" dirty="0" smtClean="0"/>
              <a:t>OFICIAL </a:t>
            </a:r>
            <a:r>
              <a:rPr lang="es-ES_tradnl" b="1" dirty="0"/>
              <a:t>MAYOR DEL</a:t>
            </a:r>
          </a:p>
          <a:p>
            <a:pPr algn="ctr"/>
            <a:r>
              <a:rPr lang="es-ES_tradnl" b="1" dirty="0"/>
              <a:t>PODER EJECUTIVO</a:t>
            </a:r>
          </a:p>
        </p:txBody>
      </p:sp>
      <p:sp>
        <p:nvSpPr>
          <p:cNvPr id="24587" name="Text Box 14"/>
          <p:cNvSpPr txBox="1">
            <a:spLocks noChangeArrowheads="1"/>
          </p:cNvSpPr>
          <p:nvPr/>
        </p:nvSpPr>
        <p:spPr bwMode="auto">
          <a:xfrm>
            <a:off x="842303" y="8353758"/>
            <a:ext cx="17650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b="1" dirty="0" smtClean="0"/>
              <a:t>Alejandro Leal </a:t>
            </a:r>
            <a:r>
              <a:rPr lang="es-ES_tradnl" b="1" dirty="0" err="1" smtClean="0"/>
              <a:t>Tovías</a:t>
            </a:r>
            <a:endParaRPr lang="es-ES_tradnl" b="1" dirty="0"/>
          </a:p>
        </p:txBody>
      </p:sp>
      <p:sp>
        <p:nvSpPr>
          <p:cNvPr id="24588" name="Text Box 15"/>
          <p:cNvSpPr txBox="1">
            <a:spLocks noChangeArrowheads="1"/>
          </p:cNvSpPr>
          <p:nvPr/>
        </p:nvSpPr>
        <p:spPr bwMode="auto">
          <a:xfrm>
            <a:off x="3809412" y="8353758"/>
            <a:ext cx="27174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b="1" dirty="0" smtClean="0"/>
              <a:t>Jorge Daniel Hernández Delgadillo</a:t>
            </a:r>
            <a:endParaRPr lang="es-ES_tradnl" b="1" dirty="0"/>
          </a:p>
        </p:txBody>
      </p:sp>
      <p:sp>
        <p:nvSpPr>
          <p:cNvPr id="24589" name="Line 20"/>
          <p:cNvSpPr>
            <a:spLocks noChangeShapeType="1"/>
          </p:cNvSpPr>
          <p:nvPr/>
        </p:nvSpPr>
        <p:spPr bwMode="auto">
          <a:xfrm>
            <a:off x="2146787" y="2940394"/>
            <a:ext cx="256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590" name="Line 21"/>
          <p:cNvSpPr>
            <a:spLocks noChangeShapeType="1"/>
          </p:cNvSpPr>
          <p:nvPr/>
        </p:nvSpPr>
        <p:spPr bwMode="auto">
          <a:xfrm>
            <a:off x="2132223" y="5332698"/>
            <a:ext cx="256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591" name="Line 22"/>
          <p:cNvSpPr>
            <a:spLocks noChangeShapeType="1"/>
          </p:cNvSpPr>
          <p:nvPr/>
        </p:nvSpPr>
        <p:spPr bwMode="auto">
          <a:xfrm>
            <a:off x="425450" y="8341896"/>
            <a:ext cx="256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592" name="Line 23"/>
          <p:cNvSpPr>
            <a:spLocks noChangeShapeType="1"/>
          </p:cNvSpPr>
          <p:nvPr/>
        </p:nvSpPr>
        <p:spPr bwMode="auto">
          <a:xfrm>
            <a:off x="3859002" y="8341896"/>
            <a:ext cx="256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55"/>
          <p:cNvSpPr>
            <a:spLocks noChangeArrowheads="1"/>
          </p:cNvSpPr>
          <p:nvPr/>
        </p:nvSpPr>
        <p:spPr bwMode="auto">
          <a:xfrm>
            <a:off x="0" y="57150"/>
            <a:ext cx="1443038" cy="9086850"/>
          </a:xfrm>
          <a:prstGeom prst="rect">
            <a:avLst/>
          </a:prstGeom>
          <a:solidFill>
            <a:srgbClr val="F8F8F8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1" name="Rectangle 5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2" name="Text Box 57"/>
          <p:cNvSpPr txBox="1">
            <a:spLocks noChangeArrowheads="1"/>
          </p:cNvSpPr>
          <p:nvPr/>
        </p:nvSpPr>
        <p:spPr bwMode="auto">
          <a:xfrm>
            <a:off x="63500" y="57150"/>
            <a:ext cx="684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>
                <a:latin typeface="Arial" charset="0"/>
              </a:rPr>
              <a:t>CONTROL DE ACTUALIZACIONES</a:t>
            </a:r>
          </a:p>
        </p:txBody>
      </p:sp>
      <p:sp>
        <p:nvSpPr>
          <p:cNvPr id="33" name="Line 5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" name="Text Box 59"/>
          <p:cNvSpPr txBox="1">
            <a:spLocks noChangeArrowheads="1"/>
          </p:cNvSpPr>
          <p:nvPr/>
        </p:nvSpPr>
        <p:spPr bwMode="auto">
          <a:xfrm>
            <a:off x="423863" y="965200"/>
            <a:ext cx="9541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200" b="1" i="1" dirty="0" smtClean="0">
                <a:latin typeface="Arial" charset="0"/>
              </a:rPr>
              <a:t>ELABORÓ</a:t>
            </a:r>
            <a:endParaRPr lang="es-ES_tradnl" sz="1200" b="1" i="1" dirty="0">
              <a:latin typeface="Arial" charset="0"/>
            </a:endParaRPr>
          </a:p>
        </p:txBody>
      </p:sp>
      <p:sp>
        <p:nvSpPr>
          <p:cNvPr id="35" name="Text Box 60"/>
          <p:cNvSpPr txBox="1">
            <a:spLocks noChangeArrowheads="1"/>
          </p:cNvSpPr>
          <p:nvPr/>
        </p:nvSpPr>
        <p:spPr bwMode="auto">
          <a:xfrm>
            <a:off x="3308350" y="1587500"/>
            <a:ext cx="6270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>
                <a:latin typeface="Arial" charset="0"/>
              </a:rPr>
              <a:t>FECHA</a:t>
            </a:r>
          </a:p>
        </p:txBody>
      </p:sp>
      <p:sp>
        <p:nvSpPr>
          <p:cNvPr id="36" name="Text Box 61"/>
          <p:cNvSpPr txBox="1">
            <a:spLocks noChangeArrowheads="1"/>
          </p:cNvSpPr>
          <p:nvPr/>
        </p:nvSpPr>
        <p:spPr bwMode="auto">
          <a:xfrm>
            <a:off x="403225" y="2286000"/>
            <a:ext cx="755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>
                <a:latin typeface="Arial" charset="0"/>
              </a:rPr>
              <a:t>NOMBRE</a:t>
            </a:r>
          </a:p>
        </p:txBody>
      </p:sp>
      <p:sp>
        <p:nvSpPr>
          <p:cNvPr id="37" name="Text Box 62"/>
          <p:cNvSpPr txBox="1">
            <a:spLocks noChangeArrowheads="1"/>
          </p:cNvSpPr>
          <p:nvPr/>
        </p:nvSpPr>
        <p:spPr bwMode="auto">
          <a:xfrm>
            <a:off x="3978275" y="2286000"/>
            <a:ext cx="5921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>
                <a:latin typeface="Arial" charset="0"/>
              </a:rPr>
              <a:t>FIRMA</a:t>
            </a:r>
          </a:p>
        </p:txBody>
      </p:sp>
      <p:sp>
        <p:nvSpPr>
          <p:cNvPr id="38" name="Line 63"/>
          <p:cNvSpPr>
            <a:spLocks noChangeShapeType="1"/>
          </p:cNvSpPr>
          <p:nvPr/>
        </p:nvSpPr>
        <p:spPr bwMode="auto">
          <a:xfrm>
            <a:off x="501650" y="2356757"/>
            <a:ext cx="3117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9" name="Line 64"/>
          <p:cNvSpPr>
            <a:spLocks noChangeShapeType="1"/>
          </p:cNvSpPr>
          <p:nvPr/>
        </p:nvSpPr>
        <p:spPr bwMode="auto">
          <a:xfrm>
            <a:off x="4064000" y="23241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0" name="Text Box 65"/>
          <p:cNvSpPr txBox="1">
            <a:spLocks noChangeArrowheads="1"/>
          </p:cNvSpPr>
          <p:nvPr/>
        </p:nvSpPr>
        <p:spPr bwMode="auto">
          <a:xfrm>
            <a:off x="403225" y="2905125"/>
            <a:ext cx="6619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>
                <a:latin typeface="Arial" charset="0"/>
              </a:rPr>
              <a:t>CARGO</a:t>
            </a:r>
          </a:p>
        </p:txBody>
      </p:sp>
      <p:sp>
        <p:nvSpPr>
          <p:cNvPr id="41" name="Line 66"/>
          <p:cNvSpPr>
            <a:spLocks noChangeShapeType="1"/>
          </p:cNvSpPr>
          <p:nvPr/>
        </p:nvSpPr>
        <p:spPr bwMode="auto">
          <a:xfrm>
            <a:off x="501650" y="2943225"/>
            <a:ext cx="3127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2" name="Line 67"/>
          <p:cNvSpPr>
            <a:spLocks noChangeShapeType="1"/>
          </p:cNvSpPr>
          <p:nvPr/>
        </p:nvSpPr>
        <p:spPr bwMode="auto">
          <a:xfrm>
            <a:off x="3416300" y="160972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3" name="Text Box 68"/>
          <p:cNvSpPr txBox="1">
            <a:spLocks noChangeArrowheads="1"/>
          </p:cNvSpPr>
          <p:nvPr/>
        </p:nvSpPr>
        <p:spPr bwMode="auto">
          <a:xfrm>
            <a:off x="2171700" y="3530600"/>
            <a:ext cx="14493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200" b="1" i="1">
                <a:latin typeface="Arial" charset="0"/>
              </a:rPr>
              <a:t>ACTUALIZACION</a:t>
            </a:r>
          </a:p>
        </p:txBody>
      </p:sp>
      <p:sp>
        <p:nvSpPr>
          <p:cNvPr id="44" name="Text Box 70"/>
          <p:cNvSpPr txBox="1">
            <a:spLocks noChangeArrowheads="1"/>
          </p:cNvSpPr>
          <p:nvPr/>
        </p:nvSpPr>
        <p:spPr bwMode="auto">
          <a:xfrm>
            <a:off x="263525" y="3960813"/>
            <a:ext cx="27924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 dirty="0">
                <a:latin typeface="Arial" charset="0"/>
              </a:rPr>
              <a:t>PARTE DEL MANUAL QUE SE ACTUALIZA</a:t>
            </a:r>
          </a:p>
        </p:txBody>
      </p:sp>
      <p:sp>
        <p:nvSpPr>
          <p:cNvPr id="45" name="Line 71"/>
          <p:cNvSpPr>
            <a:spLocks noChangeShapeType="1"/>
          </p:cNvSpPr>
          <p:nvPr/>
        </p:nvSpPr>
        <p:spPr bwMode="auto">
          <a:xfrm>
            <a:off x="361950" y="444023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6" name="Text Box 72"/>
          <p:cNvSpPr txBox="1">
            <a:spLocks noChangeArrowheads="1"/>
          </p:cNvSpPr>
          <p:nvPr/>
        </p:nvSpPr>
        <p:spPr bwMode="auto">
          <a:xfrm>
            <a:off x="263525" y="5462588"/>
            <a:ext cx="23050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>
                <a:latin typeface="Arial" charset="0"/>
              </a:rPr>
              <a:t>SECCIONES QUE SE MODIFICA(N)</a:t>
            </a:r>
          </a:p>
        </p:txBody>
      </p:sp>
      <p:sp>
        <p:nvSpPr>
          <p:cNvPr id="47" name="Text Box 75"/>
          <p:cNvSpPr txBox="1">
            <a:spLocks noChangeArrowheads="1"/>
          </p:cNvSpPr>
          <p:nvPr/>
        </p:nvSpPr>
        <p:spPr bwMode="auto">
          <a:xfrm>
            <a:off x="854972" y="6938963"/>
            <a:ext cx="76655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200" b="1" i="1" dirty="0" smtClean="0">
                <a:latin typeface="Arial" charset="0"/>
              </a:rPr>
              <a:t>REVISÓ</a:t>
            </a:r>
            <a:endParaRPr lang="es-ES_tradnl" sz="1200" b="1" i="1" dirty="0">
              <a:latin typeface="Arial" charset="0"/>
            </a:endParaRPr>
          </a:p>
        </p:txBody>
      </p:sp>
      <p:sp>
        <p:nvSpPr>
          <p:cNvPr id="48" name="Line 78"/>
          <p:cNvSpPr>
            <a:spLocks noChangeShapeType="1"/>
          </p:cNvSpPr>
          <p:nvPr/>
        </p:nvSpPr>
        <p:spPr bwMode="auto">
          <a:xfrm>
            <a:off x="104775" y="8202613"/>
            <a:ext cx="210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9" name="Line 79"/>
          <p:cNvSpPr>
            <a:spLocks noChangeShapeType="1"/>
          </p:cNvSpPr>
          <p:nvPr/>
        </p:nvSpPr>
        <p:spPr bwMode="auto">
          <a:xfrm>
            <a:off x="2336800" y="82026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0" name="Line 80"/>
          <p:cNvSpPr>
            <a:spLocks noChangeShapeType="1"/>
          </p:cNvSpPr>
          <p:nvPr/>
        </p:nvSpPr>
        <p:spPr bwMode="auto">
          <a:xfrm flipV="1">
            <a:off x="4629150" y="8201025"/>
            <a:ext cx="2095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1" name="35 CuadroTexto"/>
          <p:cNvSpPr txBox="1">
            <a:spLocks noChangeArrowheads="1"/>
          </p:cNvSpPr>
          <p:nvPr/>
        </p:nvSpPr>
        <p:spPr bwMode="auto">
          <a:xfrm>
            <a:off x="325438" y="8212138"/>
            <a:ext cx="166211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s-MX" sz="1000" b="1">
              <a:latin typeface="Arial" charset="0"/>
              <a:cs typeface="Arial" charset="0"/>
            </a:endParaRPr>
          </a:p>
          <a:p>
            <a:pPr algn="ctr"/>
            <a:r>
              <a:rPr lang="es-MX" sz="1000" b="1">
                <a:latin typeface="Arial" charset="0"/>
                <a:cs typeface="Arial" charset="0"/>
              </a:rPr>
              <a:t>Director de </a:t>
            </a:r>
          </a:p>
          <a:p>
            <a:pPr algn="ctr"/>
            <a:r>
              <a:rPr lang="es-MX" sz="1000" b="1">
                <a:latin typeface="Arial" charset="0"/>
                <a:cs typeface="Arial" charset="0"/>
              </a:rPr>
              <a:t>Organización y Métodos</a:t>
            </a:r>
          </a:p>
        </p:txBody>
      </p:sp>
      <p:sp>
        <p:nvSpPr>
          <p:cNvPr id="52" name="Text Box 77"/>
          <p:cNvSpPr txBox="1">
            <a:spLocks noChangeArrowheads="1"/>
          </p:cNvSpPr>
          <p:nvPr/>
        </p:nvSpPr>
        <p:spPr bwMode="auto">
          <a:xfrm>
            <a:off x="3786188" y="6910388"/>
            <a:ext cx="1419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200" b="1" i="1">
                <a:latin typeface="Arial" charset="0"/>
              </a:rPr>
              <a:t>A U T O R I Z A N</a:t>
            </a:r>
          </a:p>
        </p:txBody>
      </p:sp>
      <p:sp>
        <p:nvSpPr>
          <p:cNvPr id="53" name="Line 71"/>
          <p:cNvSpPr>
            <a:spLocks noChangeShapeType="1"/>
          </p:cNvSpPr>
          <p:nvPr/>
        </p:nvSpPr>
        <p:spPr bwMode="auto">
          <a:xfrm>
            <a:off x="361950" y="46926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4" name="Line 71"/>
          <p:cNvSpPr>
            <a:spLocks noChangeShapeType="1"/>
          </p:cNvSpPr>
          <p:nvPr/>
        </p:nvSpPr>
        <p:spPr bwMode="auto">
          <a:xfrm>
            <a:off x="361950" y="494506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5" name="Line 71"/>
          <p:cNvSpPr>
            <a:spLocks noChangeShapeType="1"/>
          </p:cNvSpPr>
          <p:nvPr/>
        </p:nvSpPr>
        <p:spPr bwMode="auto">
          <a:xfrm>
            <a:off x="361950" y="51816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6" name="Line 71"/>
          <p:cNvSpPr>
            <a:spLocks noChangeShapeType="1"/>
          </p:cNvSpPr>
          <p:nvPr/>
        </p:nvSpPr>
        <p:spPr bwMode="auto">
          <a:xfrm>
            <a:off x="361950" y="595471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7" name="Line 71"/>
          <p:cNvSpPr>
            <a:spLocks noChangeShapeType="1"/>
          </p:cNvSpPr>
          <p:nvPr/>
        </p:nvSpPr>
        <p:spPr bwMode="auto">
          <a:xfrm>
            <a:off x="361950" y="620712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58" name="Line 71"/>
          <p:cNvSpPr>
            <a:spLocks noChangeShapeType="1"/>
          </p:cNvSpPr>
          <p:nvPr/>
        </p:nvSpPr>
        <p:spPr bwMode="auto">
          <a:xfrm>
            <a:off x="361950" y="64579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9" name="Line 71"/>
          <p:cNvSpPr>
            <a:spLocks noChangeShapeType="1"/>
          </p:cNvSpPr>
          <p:nvPr/>
        </p:nvSpPr>
        <p:spPr bwMode="auto">
          <a:xfrm>
            <a:off x="361950" y="669448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12961</TotalTime>
  <Words>3583</Words>
  <Application>Microsoft Office PowerPoint</Application>
  <PresentationFormat>Carta (216 x 279 mm)</PresentationFormat>
  <Paragraphs>804</Paragraphs>
  <Slides>35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Carolina</cp:lastModifiedBy>
  <cp:revision>1045</cp:revision>
  <cp:lastPrinted>2020-11-24T21:59:38Z</cp:lastPrinted>
  <dcterms:created xsi:type="dcterms:W3CDTF">2001-05-29T01:41:44Z</dcterms:created>
  <dcterms:modified xsi:type="dcterms:W3CDTF">2021-07-07T13:59:45Z</dcterms:modified>
</cp:coreProperties>
</file>