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477" r:id="rId2"/>
    <p:sldId id="486" r:id="rId3"/>
    <p:sldId id="504" r:id="rId4"/>
    <p:sldId id="505" r:id="rId5"/>
    <p:sldId id="506" r:id="rId6"/>
    <p:sldId id="507" r:id="rId7"/>
    <p:sldId id="508" r:id="rId8"/>
    <p:sldId id="509" r:id="rId9"/>
    <p:sldId id="510" r:id="rId10"/>
    <p:sldId id="511" r:id="rId11"/>
    <p:sldId id="512" r:id="rId12"/>
    <p:sldId id="513" r:id="rId13"/>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368" autoAdjust="0"/>
    <p:restoredTop sz="94660"/>
  </p:normalViewPr>
  <p:slideViewPr>
    <p:cSldViewPr>
      <p:cViewPr varScale="1">
        <p:scale>
          <a:sx n="73" d="100"/>
          <a:sy n="73" d="100"/>
        </p:scale>
        <p:origin x="1098" y="78"/>
      </p:cViewPr>
      <p:guideLst>
        <p:guide orient="horz" pos="2880"/>
        <p:guide pos="2160"/>
        <p:guide orient="horz" pos="2160"/>
        <p:guide pos="288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559739-29CE-4B55-960B-69DC385DA664}" type="datetimeFigureOut">
              <a:rPr lang="es-MX" smtClean="0"/>
              <a:t>07/07/2021</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C515F6-BF71-4D9F-9455-B9531D04099F}" type="slidenum">
              <a:rPr lang="es-MX" smtClean="0"/>
              <a:t>‹Nº›</a:t>
            </a:fld>
            <a:endParaRPr lang="es-MX"/>
          </a:p>
        </p:txBody>
      </p:sp>
    </p:spTree>
    <p:extLst>
      <p:ext uri="{BB962C8B-B14F-4D97-AF65-F5344CB8AC3E}">
        <p14:creationId xmlns:p14="http://schemas.microsoft.com/office/powerpoint/2010/main" val="1665888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6"/>
            <a:ext cx="7772400" cy="1470025"/>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a:xfrm>
            <a:off x="457200" y="6356351"/>
            <a:ext cx="2133600" cy="365125"/>
          </a:xfrm>
          <a:prstGeom prst="rect">
            <a:avLst/>
          </a:prstGeom>
        </p:spPr>
        <p:txBody>
          <a:bodyPr/>
          <a:lstStyle/>
          <a:p>
            <a:fld id="{DBB5AEE6-4026-4ECB-A824-DA533AA42C06}" type="datetimeFigureOut">
              <a:rPr lang="es-MX" smtClean="0"/>
              <a:pPr/>
              <a:t>07/07/2021</a:t>
            </a:fld>
            <a:endParaRPr lang="es-MX"/>
          </a:p>
        </p:txBody>
      </p:sp>
      <p:sp>
        <p:nvSpPr>
          <p:cNvPr id="5" name="4 Marcador de pie de página"/>
          <p:cNvSpPr>
            <a:spLocks noGrp="1"/>
          </p:cNvSpPr>
          <p:nvPr>
            <p:ph type="ftr" sz="quarter" idx="11"/>
          </p:nvPr>
        </p:nvSpPr>
        <p:spPr>
          <a:xfrm>
            <a:off x="3124200" y="6356351"/>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1"/>
            <a:ext cx="2133600" cy="365125"/>
          </a:xfrm>
          <a:prstGeom prst="rect">
            <a:avLst/>
          </a:prstGeom>
        </p:spPr>
        <p:txBody>
          <a:bodyPr/>
          <a:lstStyle/>
          <a:p>
            <a:fld id="{C43D4DDE-D639-4598-9608-E1960C94A28B}" type="slidenum">
              <a:rPr lang="es-MX" smtClean="0"/>
              <a:pPr/>
              <a:t>‹Nº›</a:t>
            </a:fld>
            <a:endParaRPr lang="es-MX"/>
          </a:p>
        </p:txBody>
      </p:sp>
    </p:spTree>
    <p:extLst>
      <p:ext uri="{BB962C8B-B14F-4D97-AF65-F5344CB8AC3E}">
        <p14:creationId xmlns:p14="http://schemas.microsoft.com/office/powerpoint/2010/main" val="16021956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352" y="-15863"/>
            <a:ext cx="9137648" cy="798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agen 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353" y="6393396"/>
            <a:ext cx="9137652" cy="46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205302"/>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544512"/>
          <a:ext cx="7886699" cy="2913564"/>
        </p:xfrm>
        <a:graphic>
          <a:graphicData uri="http://schemas.openxmlformats.org/drawingml/2006/table">
            <a:tbl>
              <a:tblPr firstRow="1" firstCol="1" bandRow="1"/>
              <a:tblGrid>
                <a:gridCol w="1205587">
                  <a:extLst>
                    <a:ext uri="{9D8B030D-6E8A-4147-A177-3AD203B41FA5}">
                      <a16:colId xmlns:a16="http://schemas.microsoft.com/office/drawing/2014/main" val="941291171"/>
                    </a:ext>
                  </a:extLst>
                </a:gridCol>
                <a:gridCol w="1074232">
                  <a:extLst>
                    <a:ext uri="{9D8B030D-6E8A-4147-A177-3AD203B41FA5}">
                      <a16:colId xmlns:a16="http://schemas.microsoft.com/office/drawing/2014/main" val="2590779155"/>
                    </a:ext>
                  </a:extLst>
                </a:gridCol>
                <a:gridCol w="1155204">
                  <a:extLst>
                    <a:ext uri="{9D8B030D-6E8A-4147-A177-3AD203B41FA5}">
                      <a16:colId xmlns:a16="http://schemas.microsoft.com/office/drawing/2014/main" val="337590487"/>
                    </a:ext>
                  </a:extLst>
                </a:gridCol>
                <a:gridCol w="4451676">
                  <a:extLst>
                    <a:ext uri="{9D8B030D-6E8A-4147-A177-3AD203B41FA5}">
                      <a16:colId xmlns:a16="http://schemas.microsoft.com/office/drawing/2014/main" val="733099777"/>
                    </a:ext>
                  </a:extLst>
                </a:gridCol>
              </a:tblGrid>
              <a:tr h="182098">
                <a:tc gridSpan="4">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JUNIO 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606901219"/>
                  </a:ext>
                </a:extLst>
              </a:tr>
              <a:tr h="182098">
                <a:tc>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Municipio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Fecha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No. De Acuerdo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Acuerdos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658704486"/>
                  </a:ext>
                </a:extLst>
              </a:tr>
              <a:tr h="1274684">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SALINAS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06/06/2021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CM/25/64.- Por conducto de la Dirección de Seguridad Pública Municipal y Seguridad Pública del Estado, presentaran en la próxima sesión el plan operativo “Verano 2021”.</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CM/25/65.- El compromiso de seguridad pública municipal, seguridad pública del estado, SEDENA y Guardia Nacional de realizar recorridos de seguridad y vigilancia en cabecera municipal a fin de hacer presencia y prevenir hechos delictivos.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6114418"/>
                  </a:ext>
                </a:extLst>
              </a:tr>
              <a:tr h="1274684">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AQUISMON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28/06/2021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CM/03/45.- El compromiso de la Dirección de Seguridad Pública Municipal y Seguridad Pública del Estado, presentaran en la próxima sesión el plan operativo “Verano 2021”.</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CM/03/46.- El compromiso de las autoridades municipales, de apoyar con la difusión del folleto con la guía para configurar la privacidad de Facebook, el cual fue donado y elaborado por el Secretariado Ejecutivo del Consejo Estatal de Seguridad Publica.</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3172232"/>
                  </a:ext>
                </a:extLst>
              </a:tr>
            </a:tbl>
          </a:graphicData>
        </a:graphic>
      </p:graphicFrame>
    </p:spTree>
    <p:extLst>
      <p:ext uri="{BB962C8B-B14F-4D97-AF65-F5344CB8AC3E}">
        <p14:creationId xmlns:p14="http://schemas.microsoft.com/office/powerpoint/2010/main" val="6713439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453463"/>
          <a:ext cx="7886700" cy="3095661"/>
        </p:xfrm>
        <a:graphic>
          <a:graphicData uri="http://schemas.openxmlformats.org/drawingml/2006/table">
            <a:tbl>
              <a:tblPr firstRow="1" firstCol="1" bandRow="1"/>
              <a:tblGrid>
                <a:gridCol w="1205587">
                  <a:extLst>
                    <a:ext uri="{9D8B030D-6E8A-4147-A177-3AD203B41FA5}">
                      <a16:colId xmlns:a16="http://schemas.microsoft.com/office/drawing/2014/main" val="1498938506"/>
                    </a:ext>
                  </a:extLst>
                </a:gridCol>
                <a:gridCol w="1074232">
                  <a:extLst>
                    <a:ext uri="{9D8B030D-6E8A-4147-A177-3AD203B41FA5}">
                      <a16:colId xmlns:a16="http://schemas.microsoft.com/office/drawing/2014/main" val="4037167757"/>
                    </a:ext>
                  </a:extLst>
                </a:gridCol>
                <a:gridCol w="1155205">
                  <a:extLst>
                    <a:ext uri="{9D8B030D-6E8A-4147-A177-3AD203B41FA5}">
                      <a16:colId xmlns:a16="http://schemas.microsoft.com/office/drawing/2014/main" val="2703856824"/>
                    </a:ext>
                  </a:extLst>
                </a:gridCol>
                <a:gridCol w="4451676">
                  <a:extLst>
                    <a:ext uri="{9D8B030D-6E8A-4147-A177-3AD203B41FA5}">
                      <a16:colId xmlns:a16="http://schemas.microsoft.com/office/drawing/2014/main" val="2876751459"/>
                    </a:ext>
                  </a:extLst>
                </a:gridCol>
              </a:tblGrid>
              <a:tr h="1274684">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MATLAPA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25/06/2021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CM/57/49.- Por conducto de La Dirección de Seguridad Pública Municipal elaboraran y presentaran en próxima sesión el Plan Operativo de verano 2021, el cual será implementado en coordinación con las demás corporaciones policiales.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CM/57/50.- El compromiso de la Autoridad Municipal de colaborar en la difusión del folleto “guía para configurar la privacidad de Facebook, elaborado por el Secretariado Ejecutivo del Consejo Estatal de Seguridad Pública.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5112908"/>
                  </a:ext>
                </a:extLst>
              </a:tr>
              <a:tr h="1820977">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 ANTONIO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10/06/2021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CM/38/51.- El compromiso de Seguridad Pública Municipal, Seguridad Pública del Estado y Policía de Métodos de investigación, de implementar operatividad de seguridad y vigilancia durante la Feria Nacional del Artesano, así como la celebración a San Antonio de Padua, a llevarse a cabo durante los días 11, 12 y 13 del presente mes y año, (iniciando el día de hoy), presentando los resultados de los mismos en la siguiente Sesión de este Consejo.</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CM/38/52.- El compromiso del Inspector de Alcoholes, en coordinación con Seguridad Pública Municipal y Seguridad Pública del Estado, de implementar operativo anti alcohol en la comunidad de “</a:t>
                      </a:r>
                      <a:r>
                        <a:rPr lang="es-MX" sz="10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Lejem</a:t>
                      </a: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con la finalidad de prevenir la venta clandestina de bebidas embriagantes.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6645115"/>
                  </a:ext>
                </a:extLst>
              </a:tr>
            </a:tbl>
          </a:graphicData>
        </a:graphic>
      </p:graphicFrame>
    </p:spTree>
    <p:extLst>
      <p:ext uri="{BB962C8B-B14F-4D97-AF65-F5344CB8AC3E}">
        <p14:creationId xmlns:p14="http://schemas.microsoft.com/office/powerpoint/2010/main" val="3260771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544513"/>
          <a:ext cx="7886699" cy="2913562"/>
        </p:xfrm>
        <a:graphic>
          <a:graphicData uri="http://schemas.openxmlformats.org/drawingml/2006/table">
            <a:tbl>
              <a:tblPr firstRow="1" firstCol="1" bandRow="1"/>
              <a:tblGrid>
                <a:gridCol w="1205587">
                  <a:extLst>
                    <a:ext uri="{9D8B030D-6E8A-4147-A177-3AD203B41FA5}">
                      <a16:colId xmlns:a16="http://schemas.microsoft.com/office/drawing/2014/main" val="3870139991"/>
                    </a:ext>
                  </a:extLst>
                </a:gridCol>
                <a:gridCol w="1074232">
                  <a:extLst>
                    <a:ext uri="{9D8B030D-6E8A-4147-A177-3AD203B41FA5}">
                      <a16:colId xmlns:a16="http://schemas.microsoft.com/office/drawing/2014/main" val="1636961408"/>
                    </a:ext>
                  </a:extLst>
                </a:gridCol>
                <a:gridCol w="1155204">
                  <a:extLst>
                    <a:ext uri="{9D8B030D-6E8A-4147-A177-3AD203B41FA5}">
                      <a16:colId xmlns:a16="http://schemas.microsoft.com/office/drawing/2014/main" val="3347086413"/>
                    </a:ext>
                  </a:extLst>
                </a:gridCol>
                <a:gridCol w="4451676">
                  <a:extLst>
                    <a:ext uri="{9D8B030D-6E8A-4147-A177-3AD203B41FA5}">
                      <a16:colId xmlns:a16="http://schemas.microsoft.com/office/drawing/2014/main" val="995840201"/>
                    </a:ext>
                  </a:extLst>
                </a:gridCol>
              </a:tblGrid>
              <a:tr h="910488">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 VICENTE TANCUAYALAB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23/06/2021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CM/34/46.- El compromiso de la Autoridad Municipal de colaborar en la difusión del folleto “guía para configurar la privacidad de Facebook, elaborado por el Secretariado Ejecutivo del Consejo Estatal de Seguridad Pública. CM/34/45: Por conducto de La Dirección de Seguridad Pública Municipal implementaran el plan operativo de verano 2021.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17369228"/>
                  </a:ext>
                </a:extLst>
              </a:tr>
              <a:tr h="2003074">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TAMASOPO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29/06/2021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CMSP/36/64.- El compromiso de la Dirección de Seguridad Pública Municipal y Seguridad Pública del Estado, presentaran en la próxima sesión el plan operativo “Verano 2021”.</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CMSP/36/65.- El compromiso de las autoridades municipales, de apoyar con la difusión del folleto con la guía para configurar la privacidad de Facebook, el cual fue donado y elaborado por el Secretariado Ejecutivo del Consejo Estatal de Seguridad Publica.</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CMSP/36/66.- Se asienta el compromiso del H. Ayuntamiento, a través de la Dirección de Obras Púbicas Municipal, a quitar los topes de la calle Cuauhtémoc de la zona centro, a solicitud de las corporaciones policiales y del centro de salud.</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7811744"/>
                  </a:ext>
                </a:extLst>
              </a:tr>
            </a:tbl>
          </a:graphicData>
        </a:graphic>
      </p:graphicFrame>
    </p:spTree>
    <p:extLst>
      <p:ext uri="{BB962C8B-B14F-4D97-AF65-F5344CB8AC3E}">
        <p14:creationId xmlns:p14="http://schemas.microsoft.com/office/powerpoint/2010/main" val="3972616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1998220"/>
          <a:ext cx="7886699" cy="4006148"/>
        </p:xfrm>
        <a:graphic>
          <a:graphicData uri="http://schemas.openxmlformats.org/drawingml/2006/table">
            <a:tbl>
              <a:tblPr firstRow="1" firstCol="1" bandRow="1"/>
              <a:tblGrid>
                <a:gridCol w="1205587">
                  <a:extLst>
                    <a:ext uri="{9D8B030D-6E8A-4147-A177-3AD203B41FA5}">
                      <a16:colId xmlns:a16="http://schemas.microsoft.com/office/drawing/2014/main" val="2639914759"/>
                    </a:ext>
                  </a:extLst>
                </a:gridCol>
                <a:gridCol w="1074232">
                  <a:extLst>
                    <a:ext uri="{9D8B030D-6E8A-4147-A177-3AD203B41FA5}">
                      <a16:colId xmlns:a16="http://schemas.microsoft.com/office/drawing/2014/main" val="1908857025"/>
                    </a:ext>
                  </a:extLst>
                </a:gridCol>
                <a:gridCol w="1155204">
                  <a:extLst>
                    <a:ext uri="{9D8B030D-6E8A-4147-A177-3AD203B41FA5}">
                      <a16:colId xmlns:a16="http://schemas.microsoft.com/office/drawing/2014/main" val="3209927262"/>
                    </a:ext>
                  </a:extLst>
                </a:gridCol>
                <a:gridCol w="4451676">
                  <a:extLst>
                    <a:ext uri="{9D8B030D-6E8A-4147-A177-3AD203B41FA5}">
                      <a16:colId xmlns:a16="http://schemas.microsoft.com/office/drawing/2014/main" val="1418373995"/>
                    </a:ext>
                  </a:extLst>
                </a:gridCol>
              </a:tblGrid>
              <a:tr h="2549367">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TAMPAMOLON CORONA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25/06/2021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CMSP/39/57.- El compromiso de la Dirección de Seguridad Pública Municipal y Seguridad Pública del Estado, presentaran en la próxima sesión el plan operativo “Verano 2021”.</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CMSP/39/58.- El compromiso de las autoridades municipales, de apoyar con la difusión del folleto con la guía para configurar la privacidad de Facebook, el cual fue donado y elaborado por el Secretariado Ejecutivo del Consejo Estatal de Seguridad Publica.</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CMSP/39/59.- El compromiso de la Dirección de Seguridad Pública Municipal y Seguridad Pública del Estado, de presentar en la próxima sesión el plan operativo “Fiestas Patronales en su edición 2021”, la cual se estará celebrando durante los días 22, 23 y 24 de Julio del presente año.</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CMSP/39/60.- El compromiso de las autoridades municipales de reforzar los protocolos de acción en relación a las medidas sanitarias para prevenir la pandemia del COVID 19, ya que hubo rebrote dentro del municipio.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1163517"/>
                  </a:ext>
                </a:extLst>
              </a:tr>
              <a:tr h="1456781">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CEDRAL</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29/06/2021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CM/07/57.- El compromiso del director de Seguridad Pública Municipal de implementar el operativo de verano 2021.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CM/07/58.-  El compromiso del Ayuntamiento de implementar campana de prevención de medidas de configuración de Facebook, que por parte del SECESP se entregó al Municipio.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CM/07/57.- El compromiso del director de Seguridad Pública Municipal de presentar en la próxima sesión de consejo, el plan operativo de seguridad y vigilancia de la feria regional de </a:t>
                      </a:r>
                      <a:r>
                        <a:rPr lang="es-MX" sz="10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Cedral</a:t>
                      </a: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2021.</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1369504"/>
                  </a:ext>
                </a:extLst>
              </a:tr>
            </a:tbl>
          </a:graphicData>
        </a:graphic>
      </p:graphicFrame>
    </p:spTree>
    <p:extLst>
      <p:ext uri="{BB962C8B-B14F-4D97-AF65-F5344CB8AC3E}">
        <p14:creationId xmlns:p14="http://schemas.microsoft.com/office/powerpoint/2010/main" val="1299759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1907171"/>
          <a:ext cx="7886700" cy="4188246"/>
        </p:xfrm>
        <a:graphic>
          <a:graphicData uri="http://schemas.openxmlformats.org/drawingml/2006/table">
            <a:tbl>
              <a:tblPr firstRow="1" firstCol="1" bandRow="1"/>
              <a:tblGrid>
                <a:gridCol w="1205587">
                  <a:extLst>
                    <a:ext uri="{9D8B030D-6E8A-4147-A177-3AD203B41FA5}">
                      <a16:colId xmlns:a16="http://schemas.microsoft.com/office/drawing/2014/main" val="1152661631"/>
                    </a:ext>
                  </a:extLst>
                </a:gridCol>
                <a:gridCol w="1074232">
                  <a:extLst>
                    <a:ext uri="{9D8B030D-6E8A-4147-A177-3AD203B41FA5}">
                      <a16:colId xmlns:a16="http://schemas.microsoft.com/office/drawing/2014/main" val="309635903"/>
                    </a:ext>
                  </a:extLst>
                </a:gridCol>
                <a:gridCol w="1155205">
                  <a:extLst>
                    <a:ext uri="{9D8B030D-6E8A-4147-A177-3AD203B41FA5}">
                      <a16:colId xmlns:a16="http://schemas.microsoft.com/office/drawing/2014/main" val="625850058"/>
                    </a:ext>
                  </a:extLst>
                </a:gridCol>
                <a:gridCol w="4451676">
                  <a:extLst>
                    <a:ext uri="{9D8B030D-6E8A-4147-A177-3AD203B41FA5}">
                      <a16:colId xmlns:a16="http://schemas.microsoft.com/office/drawing/2014/main" val="3791810517"/>
                    </a:ext>
                  </a:extLst>
                </a:gridCol>
              </a:tblGrid>
              <a:tr h="364195">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CHARCAS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25/06/2021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CM/15/50.- El compromiso de parte de la Dirección de Seguridad Pública Municipal de implementar el plan operativo verano 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0657282"/>
                  </a:ext>
                </a:extLst>
              </a:tr>
              <a:tr h="1274684">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VILLA DE LA PAZ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30/06/2021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CM/07/59.- El compromiso del director de Seguridad Pública Municipal de implementar el operativo verano 2021.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CM/07/60.- El compromiso del ayuntamiento de difundir campaña impresa con información para configurar Facebook, que por parte del SECESP, se entregó. CM/07/61.- El compromiso del director de seguridad de coordinar operativo en relación a la fiesta patronal de la comunidad de la boca, los días 2 al 4 de julio, en coordinación con SEDENA, policía del estado.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8894615"/>
                  </a:ext>
                </a:extLst>
              </a:tr>
              <a:tr h="2549367">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CERRITOS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09/06/2021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CMSP/08/071.- Por conducto de presidencia municipal en coordinación con instancias de atención a las mujeres, implementaran una campaña y acciones de prevención para las mujeres víctimas de violencia en el hogar.</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CMSP/08/072.- Por conducto de la Comisión Estatal de los Derechos Humanos en la Zona Media, se realizara una capacitación al personal de la Dirección de Seguridad Pública Municipal, con tema de “Derechos Humanos” </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CMSP/08/073.- Por conducto de la Dirección de Seguridad Pública Municipal y Seguridad Pública del Estado, presentaran en la próxima sesión el plan operativo “Verano 2021”.</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CMSP/08/074</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Por conducto de la Dirección de Seguridad Pública Municipal y Seguridad Pública del Estado, implementaran operativos de seguridad y vigilancia durante las fiestas patronales y feria regional del Municipio.</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8058725"/>
                  </a:ext>
                </a:extLst>
              </a:tr>
            </a:tbl>
          </a:graphicData>
        </a:graphic>
      </p:graphicFrame>
    </p:spTree>
    <p:extLst>
      <p:ext uri="{BB962C8B-B14F-4D97-AF65-F5344CB8AC3E}">
        <p14:creationId xmlns:p14="http://schemas.microsoft.com/office/powerpoint/2010/main" val="3299481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089268"/>
          <a:ext cx="7886699" cy="3824051"/>
        </p:xfrm>
        <a:graphic>
          <a:graphicData uri="http://schemas.openxmlformats.org/drawingml/2006/table">
            <a:tbl>
              <a:tblPr firstRow="1" firstCol="1" bandRow="1"/>
              <a:tblGrid>
                <a:gridCol w="1205587">
                  <a:extLst>
                    <a:ext uri="{9D8B030D-6E8A-4147-A177-3AD203B41FA5}">
                      <a16:colId xmlns:a16="http://schemas.microsoft.com/office/drawing/2014/main" val="2415967156"/>
                    </a:ext>
                  </a:extLst>
                </a:gridCol>
                <a:gridCol w="1074232">
                  <a:extLst>
                    <a:ext uri="{9D8B030D-6E8A-4147-A177-3AD203B41FA5}">
                      <a16:colId xmlns:a16="http://schemas.microsoft.com/office/drawing/2014/main" val="1436209955"/>
                    </a:ext>
                  </a:extLst>
                </a:gridCol>
                <a:gridCol w="1155204">
                  <a:extLst>
                    <a:ext uri="{9D8B030D-6E8A-4147-A177-3AD203B41FA5}">
                      <a16:colId xmlns:a16="http://schemas.microsoft.com/office/drawing/2014/main" val="837839176"/>
                    </a:ext>
                  </a:extLst>
                </a:gridCol>
                <a:gridCol w="4451676">
                  <a:extLst>
                    <a:ext uri="{9D8B030D-6E8A-4147-A177-3AD203B41FA5}">
                      <a16:colId xmlns:a16="http://schemas.microsoft.com/office/drawing/2014/main" val="1012156481"/>
                    </a:ext>
                  </a:extLst>
                </a:gridCol>
              </a:tblGrid>
              <a:tr h="2185172">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CIUDAD FERNANDEZ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10/06/2021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CMSP/11/073.- Por conducto de presidencia municipal en coordinación con instancias de atención a las mujeres, implementaran una campaña y acciones de prevención para las mujeres víctimas de violencia en el hogar.</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CMSP/11/074.- Por conducto de la Comisión Estatal de los Derechos Humanos en la Zona Media, se realizara una capacitación al personal de la Dirección de Seguridad Pública Municipal, con tema de “Derechos Humanos” </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CMSP/11/075.- Por conducto de la Dirección de Seguridad Pública Municipal y Seguridad Pública del Estado, presentaran en la próxima sesión el plan operativo “Verano 2021”.</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CMSP/11/076.- Por conducto de la Dirección de Seguridad Pública Municipal y Seguridad Pública del Estado, implementaran operativos de seguridad y vigilancia durante la Feria Regional de el Ejido El Refugio.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085079"/>
                  </a:ext>
                </a:extLst>
              </a:tr>
              <a:tr h="1638879">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RAYON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07/06/2021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CMSP/23/075.- Por conducto de presidencia municipal en coordinación con instancias de atención a las mujeres, implementaran una campaña y acciones de prevención para las mujeres víctimas de violencia en el hogar.</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CMSP/23/076.- Por conducto de la Comisión Estatal de los Derechos Humanos en la Zona Media, se realizara una capacitación al personal de la Dirección de Seguridad Pública Municipal, con tema de “Derechos Humanos”</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CMSP/23/077.- Por conducto de la Dirección de Seguridad Pública Municipal y Seguridad Pública del Estado, presentaran en la próxima sesión el plan operativo “Verano 2021”.</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5141538"/>
                  </a:ext>
                </a:extLst>
              </a:tr>
            </a:tbl>
          </a:graphicData>
        </a:graphic>
      </p:graphicFrame>
    </p:spTree>
    <p:extLst>
      <p:ext uri="{BB962C8B-B14F-4D97-AF65-F5344CB8AC3E}">
        <p14:creationId xmlns:p14="http://schemas.microsoft.com/office/powerpoint/2010/main" val="13563786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1998219"/>
          <a:ext cx="7886699" cy="4006149"/>
        </p:xfrm>
        <a:graphic>
          <a:graphicData uri="http://schemas.openxmlformats.org/drawingml/2006/table">
            <a:tbl>
              <a:tblPr firstRow="1" firstCol="1" bandRow="1"/>
              <a:tblGrid>
                <a:gridCol w="1205587">
                  <a:extLst>
                    <a:ext uri="{9D8B030D-6E8A-4147-A177-3AD203B41FA5}">
                      <a16:colId xmlns:a16="http://schemas.microsoft.com/office/drawing/2014/main" val="640956105"/>
                    </a:ext>
                  </a:extLst>
                </a:gridCol>
                <a:gridCol w="1074232">
                  <a:extLst>
                    <a:ext uri="{9D8B030D-6E8A-4147-A177-3AD203B41FA5}">
                      <a16:colId xmlns:a16="http://schemas.microsoft.com/office/drawing/2014/main" val="4181612965"/>
                    </a:ext>
                  </a:extLst>
                </a:gridCol>
                <a:gridCol w="1155204">
                  <a:extLst>
                    <a:ext uri="{9D8B030D-6E8A-4147-A177-3AD203B41FA5}">
                      <a16:colId xmlns:a16="http://schemas.microsoft.com/office/drawing/2014/main" val="2374895343"/>
                    </a:ext>
                  </a:extLst>
                </a:gridCol>
                <a:gridCol w="4451676">
                  <a:extLst>
                    <a:ext uri="{9D8B030D-6E8A-4147-A177-3AD203B41FA5}">
                      <a16:colId xmlns:a16="http://schemas.microsoft.com/office/drawing/2014/main" val="2861198864"/>
                    </a:ext>
                  </a:extLst>
                </a:gridCol>
              </a:tblGrid>
              <a:tr h="1638879">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 CIRO DE ACOSTA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08/06/2021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CMSP/27/068.- Por conducto de presidencia municipal en coordinación con instancias de atención a las mujeres, implementaran una campaña y acciones de prevención para las mujeres víctimas de violencia en el hogar.</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CMSP/27/069.- Por conducto de la Comisión Estatal de los Derechos Humanos en la Zona Media, se realizara una capacitación al personal de la Dirección de Seguridad Pública Municipal, con tema de “Derechos Humanos”</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CMSP/27/070.- Por conducto de la Dirección de Seguridad Pública Municipal y Seguridad Pública del Estado, presentaran en la próxima sesión el plan operativo “Verano 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4181646"/>
                  </a:ext>
                </a:extLst>
              </a:tr>
              <a:tr h="2367270">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ALAQUINES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25/06/2021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20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CM/02/076.- Por conducto del Director de Protección Civil Municipal, se implemente un plan de contingencias para la prevención de las incidencias que pueden causar la temporada de ciclones que inicio el pasado 15 de mayo del presente año.</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CM/02/077.- Por conducto de la Dirección de Seguridad Pública Municipal y Seguridad Pública del Estado, presentaran en la próxima sesión el plan operativo “Verano 2021”.</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CM/02/078.- Las autoridades municipales apoyaran con la difusión del folleto con la guía para configurar la privacidad de Facebook, elaborado por el Secretariado Ejecutivo del Consejo Estatal de Seguridad Publica.</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CM/02/079.- Las autoridades municipales le darán seguimiento a la implementación de las recomendaciones para prevenir la pandemia del COVID 19, durante la etapa de semáforo verde.</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6470636"/>
                  </a:ext>
                </a:extLst>
              </a:tr>
            </a:tbl>
          </a:graphicData>
        </a:graphic>
      </p:graphicFrame>
    </p:spTree>
    <p:extLst>
      <p:ext uri="{BB962C8B-B14F-4D97-AF65-F5344CB8AC3E}">
        <p14:creationId xmlns:p14="http://schemas.microsoft.com/office/powerpoint/2010/main" val="22101366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635561"/>
          <a:ext cx="7886699" cy="2731465"/>
        </p:xfrm>
        <a:graphic>
          <a:graphicData uri="http://schemas.openxmlformats.org/drawingml/2006/table">
            <a:tbl>
              <a:tblPr firstRow="1" firstCol="1" bandRow="1"/>
              <a:tblGrid>
                <a:gridCol w="1205587">
                  <a:extLst>
                    <a:ext uri="{9D8B030D-6E8A-4147-A177-3AD203B41FA5}">
                      <a16:colId xmlns:a16="http://schemas.microsoft.com/office/drawing/2014/main" val="802393707"/>
                    </a:ext>
                  </a:extLst>
                </a:gridCol>
                <a:gridCol w="1074232">
                  <a:extLst>
                    <a:ext uri="{9D8B030D-6E8A-4147-A177-3AD203B41FA5}">
                      <a16:colId xmlns:a16="http://schemas.microsoft.com/office/drawing/2014/main" val="435435726"/>
                    </a:ext>
                  </a:extLst>
                </a:gridCol>
                <a:gridCol w="1155204">
                  <a:extLst>
                    <a:ext uri="{9D8B030D-6E8A-4147-A177-3AD203B41FA5}">
                      <a16:colId xmlns:a16="http://schemas.microsoft.com/office/drawing/2014/main" val="3982354940"/>
                    </a:ext>
                  </a:extLst>
                </a:gridCol>
                <a:gridCol w="4451676">
                  <a:extLst>
                    <a:ext uri="{9D8B030D-6E8A-4147-A177-3AD203B41FA5}">
                      <a16:colId xmlns:a16="http://schemas.microsoft.com/office/drawing/2014/main" val="1073600808"/>
                    </a:ext>
                  </a:extLst>
                </a:gridCol>
              </a:tblGrid>
              <a:tr h="2731465">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CARDENAS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15/06/2021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CM/05/085.- Por conducto de la Dirección de Seguridad Pública Municipal y Seguridad Pública del Estado, se implementarán rondines de seguridad y vigilancia en los planteles educativos y comercios de la zona del mercado municipal de la cabecera municipal, con el fin de prevenir el robo al interior de los mismos.</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CM/05/086.- Por conducto del responsable de la Dirección de Seguridad Pública Municipal, se coordinará y supervisara el trabajo de los veladores que se encargan de la vigilancia de planteles educativos y comercios de la zona del mercado municipal.</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CM/05/087.- Por conducto de la Dirección de Seguridad Pública Municipal y Seguridad Pública del Estado, presentaran en la próxima sesión el plan operativo “Verano 2021”.</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CM/05/088.- Por conducto de las autoridades municipales se buscará el apoyo de un médico para que certifique los detenidos por parte de las corporaciones policiales establecidas en el municipio.</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39988599"/>
                  </a:ext>
                </a:extLst>
              </a:tr>
            </a:tbl>
          </a:graphicData>
        </a:graphic>
      </p:graphicFrame>
    </p:spTree>
    <p:extLst>
      <p:ext uri="{BB962C8B-B14F-4D97-AF65-F5344CB8AC3E}">
        <p14:creationId xmlns:p14="http://schemas.microsoft.com/office/powerpoint/2010/main" val="1821529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1907171"/>
          <a:ext cx="7886700" cy="4188246"/>
        </p:xfrm>
        <a:graphic>
          <a:graphicData uri="http://schemas.openxmlformats.org/drawingml/2006/table">
            <a:tbl>
              <a:tblPr firstRow="1" firstCol="1" bandRow="1"/>
              <a:tblGrid>
                <a:gridCol w="1205587">
                  <a:extLst>
                    <a:ext uri="{9D8B030D-6E8A-4147-A177-3AD203B41FA5}">
                      <a16:colId xmlns:a16="http://schemas.microsoft.com/office/drawing/2014/main" val="3196348041"/>
                    </a:ext>
                  </a:extLst>
                </a:gridCol>
                <a:gridCol w="1074232">
                  <a:extLst>
                    <a:ext uri="{9D8B030D-6E8A-4147-A177-3AD203B41FA5}">
                      <a16:colId xmlns:a16="http://schemas.microsoft.com/office/drawing/2014/main" val="4163747901"/>
                    </a:ext>
                  </a:extLst>
                </a:gridCol>
                <a:gridCol w="1155205">
                  <a:extLst>
                    <a:ext uri="{9D8B030D-6E8A-4147-A177-3AD203B41FA5}">
                      <a16:colId xmlns:a16="http://schemas.microsoft.com/office/drawing/2014/main" val="3543107749"/>
                    </a:ext>
                  </a:extLst>
                </a:gridCol>
                <a:gridCol w="4451676">
                  <a:extLst>
                    <a:ext uri="{9D8B030D-6E8A-4147-A177-3AD203B41FA5}">
                      <a16:colId xmlns:a16="http://schemas.microsoft.com/office/drawing/2014/main" val="3484085686"/>
                    </a:ext>
                  </a:extLst>
                </a:gridCol>
              </a:tblGrid>
              <a:tr h="2003074">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CIUDAD MAIZ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18/06/2021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20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CM/10/080.- Por conducto de la Dirección de Seguridad Pública Municipal y Seguridad Pública del Estado, presentaran en la próxima sesión el plan operativo “Verano 2021”.</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CM/10/081.- Por conducto de la Dirección de Protección Civil Municipal en coordinación con las corporaciones de los tres niveles de gobierno se realizará un simulacro de sismo a solicitud del plantel del CBTA 159 ubicado en la cabecera municipal, el lunes 21 de junio del 2021.</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CM/10/082.- Por conducto de la Sindicatura Municipal y Dirección de Comercio se convocará a una reunión de trabajo con los Jueces Auxiliares, autoridades y corporaciones que integran este consejo para tratar temas relacionados con la prevención del delito en las comunidades, el 25 de junio de 2021 a las 11:00 hrs.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29565710"/>
                  </a:ext>
                </a:extLst>
              </a:tr>
              <a:tr h="2185172">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GUADALCAZAR</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16/06/2021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20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CM/17/075.- Las corporaciones de los tres niveles de gobierno en forma coordinada fortalecerán los rondines de seguridad y vigilancia para prevenir y combatir los robos y asaltos, sobre la carretera federal 57 en su tramo del km 94 al 120.</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CM/17/076.- Por conducto de la Dirección de Seguridad Pública Municipal y Seguridad Pública del Estado, presentaran en la próxima sesión el plan operativo “Verano 2021”.</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CM/17/077.- Por conducto de la Dirección de Seguridad Pública Municipal y Seguridad Pública del Estado, implementaran un dispositivo de seguridad y vigilancia en la fiesta patronal del municipio a celebrarse el próximo 29 de junio y en la fiesta patronal de la comunidad de Buena Vista a celebrarse del 15 al 18 de julio del 2021, respetando las medidas sanitarias del </a:t>
                      </a:r>
                      <a:r>
                        <a:rPr lang="es-MX" sz="10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Covid</a:t>
                      </a: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19.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7379584"/>
                  </a:ext>
                </a:extLst>
              </a:tr>
            </a:tbl>
          </a:graphicData>
        </a:graphic>
      </p:graphicFrame>
    </p:spTree>
    <p:extLst>
      <p:ext uri="{BB962C8B-B14F-4D97-AF65-F5344CB8AC3E}">
        <p14:creationId xmlns:p14="http://schemas.microsoft.com/office/powerpoint/2010/main" val="115121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1998220"/>
          <a:ext cx="7886699" cy="4006148"/>
        </p:xfrm>
        <a:graphic>
          <a:graphicData uri="http://schemas.openxmlformats.org/drawingml/2006/table">
            <a:tbl>
              <a:tblPr firstRow="1" firstCol="1" bandRow="1"/>
              <a:tblGrid>
                <a:gridCol w="1205587">
                  <a:extLst>
                    <a:ext uri="{9D8B030D-6E8A-4147-A177-3AD203B41FA5}">
                      <a16:colId xmlns:a16="http://schemas.microsoft.com/office/drawing/2014/main" val="4070073177"/>
                    </a:ext>
                  </a:extLst>
                </a:gridCol>
                <a:gridCol w="1074232">
                  <a:extLst>
                    <a:ext uri="{9D8B030D-6E8A-4147-A177-3AD203B41FA5}">
                      <a16:colId xmlns:a16="http://schemas.microsoft.com/office/drawing/2014/main" val="3857050287"/>
                    </a:ext>
                  </a:extLst>
                </a:gridCol>
                <a:gridCol w="1155204">
                  <a:extLst>
                    <a:ext uri="{9D8B030D-6E8A-4147-A177-3AD203B41FA5}">
                      <a16:colId xmlns:a16="http://schemas.microsoft.com/office/drawing/2014/main" val="1708725340"/>
                    </a:ext>
                  </a:extLst>
                </a:gridCol>
                <a:gridCol w="4451676">
                  <a:extLst>
                    <a:ext uri="{9D8B030D-6E8A-4147-A177-3AD203B41FA5}">
                      <a16:colId xmlns:a16="http://schemas.microsoft.com/office/drawing/2014/main" val="3580264788"/>
                    </a:ext>
                  </a:extLst>
                </a:gridCol>
              </a:tblGrid>
              <a:tr h="4006148">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RIOVERDE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24/06/2021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7</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20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CM/24/100.- Las autoridades municipales en coordinación con la Fiscalía General del Estado, se coordinarán para implementar una campaña sobre el uso responsable de las líneas de emergencia.</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CM/24/101.- Por conducto de la Dirección de Seguridad Pública Municipal y Seguridad Pública del Estado, presentaran en la próxima sesión el plan operativo “Verano 2021”.</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CM/24/102.- Las autoridades municipales apoyaran con la difusión del folleto con la guía para configurar la privacidad de Facebook, elaborado por el Secretariado Ejecutivo del Consejo Estatal de Seguridad Publica.</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CM/24/103.- Por conducto de la Dirección de Seguridad Pública Municipal y Seguridad Pública del Estado, se implementará un dispositivo de seguridad y vigilancia durante el desarrollo del Festival de la Naranja, donde se festeja el 404 Aniversario de la Fundación de </a:t>
                      </a:r>
                      <a:r>
                        <a:rPr lang="es-MX" sz="10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Rioverde</a:t>
                      </a: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CM/24/104.- Por conducto de la Comisión Estatal de Derechos Humanos en la Zona Media, se realizará una capacitación a los elementos de Seguridad Pública Municipal, con el tema “Derechos Humanos”.</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CM/24/105.- Por conducto de la Fiscalía General del Estado, se realizará una capacitación a las unidades de genero de la Dirección de Seguridad Pública Municipal y Seguridad Pública del Estado, con el tema “Medidas de Protección”.</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CM/24/106.- Por conducto de las autoridades municipales, se elaborará un folleto con medidas para prevenir accidentes en motocicletas y se solicitará el apoyo de las empresas que venden motocicletas para su distribución.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7237820"/>
                  </a:ext>
                </a:extLst>
              </a:tr>
            </a:tbl>
          </a:graphicData>
        </a:graphic>
      </p:graphicFrame>
    </p:spTree>
    <p:extLst>
      <p:ext uri="{BB962C8B-B14F-4D97-AF65-F5344CB8AC3E}">
        <p14:creationId xmlns:p14="http://schemas.microsoft.com/office/powerpoint/2010/main" val="26703469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1998220"/>
          <a:ext cx="7886699" cy="4006148"/>
        </p:xfrm>
        <a:graphic>
          <a:graphicData uri="http://schemas.openxmlformats.org/drawingml/2006/table">
            <a:tbl>
              <a:tblPr firstRow="1" firstCol="1" bandRow="1"/>
              <a:tblGrid>
                <a:gridCol w="1205587">
                  <a:extLst>
                    <a:ext uri="{9D8B030D-6E8A-4147-A177-3AD203B41FA5}">
                      <a16:colId xmlns:a16="http://schemas.microsoft.com/office/drawing/2014/main" val="3609847778"/>
                    </a:ext>
                  </a:extLst>
                </a:gridCol>
                <a:gridCol w="1074232">
                  <a:extLst>
                    <a:ext uri="{9D8B030D-6E8A-4147-A177-3AD203B41FA5}">
                      <a16:colId xmlns:a16="http://schemas.microsoft.com/office/drawing/2014/main" val="3420950166"/>
                    </a:ext>
                  </a:extLst>
                </a:gridCol>
                <a:gridCol w="1155204">
                  <a:extLst>
                    <a:ext uri="{9D8B030D-6E8A-4147-A177-3AD203B41FA5}">
                      <a16:colId xmlns:a16="http://schemas.microsoft.com/office/drawing/2014/main" val="3272510892"/>
                    </a:ext>
                  </a:extLst>
                </a:gridCol>
                <a:gridCol w="4451676">
                  <a:extLst>
                    <a:ext uri="{9D8B030D-6E8A-4147-A177-3AD203B41FA5}">
                      <a16:colId xmlns:a16="http://schemas.microsoft.com/office/drawing/2014/main" val="1598115705"/>
                    </a:ext>
                  </a:extLst>
                </a:gridCol>
              </a:tblGrid>
              <a:tr h="4006148">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VILLA HIDALGO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30/06/2021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6</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20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CM/51/068.- Por conducto de la Dirección de Seguridad Pública Municipal y Seguridad Pública del Estado, se implemente un dispositivo de seguridad y vigilancia para prevenir y combatir el robo de trasformadores en los ranchos de la comunidad de Valle de San Juan.</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CM/51/069.- Por conducto del Director de Protección Civil Municipal, se implemente un plan de contingencias para la prevención de las incidencias que pueden causar la temporada de ciclones que inicio el pasado 15 de mayo del presente año.</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CM/51/070.- Las autoridades municipales le darán seguimiento a la implementación de las recomendaciones para prevenir la pandemia del COVID 19, durante la etapa de semáforo verde.</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CM/51/071.- Por conducto de la Dirección de Seguridad Pública Municipal y Seguridad Pública del Estado, presentaran en la próxima sesión el plan operativo “Verano 2021”.</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CM/51/072.- Las autoridades municipales apoyaran con la difusión del folleto con la guía para configurar la privacidad de Facebook, elaborado por el Secretariado Ejecutivo del Consejo Estatal de Seguridad Publica.</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CM/51/073.- Por conducto de la Dirección de Seguridad Pública Municipal y Seguridad Pública del Estado, se implemente un dispositivo de seguridad y vigilancia en las Fiestas Patronales de las comunidades de Leoncito, Rincón del Refugio, el Venadito y Zapotillo a celebrarse el día 04 de julio y en la comunidad de la Redonda a celebrarse el día 16 de julio del presente año.</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13000140"/>
                  </a:ext>
                </a:extLst>
              </a:tr>
            </a:tbl>
          </a:graphicData>
        </a:graphic>
      </p:graphicFrame>
    </p:spTree>
    <p:extLst>
      <p:ext uri="{BB962C8B-B14F-4D97-AF65-F5344CB8AC3E}">
        <p14:creationId xmlns:p14="http://schemas.microsoft.com/office/powerpoint/2010/main" val="4124442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3363952"/>
          <a:ext cx="7886700" cy="1274684"/>
        </p:xfrm>
        <a:graphic>
          <a:graphicData uri="http://schemas.openxmlformats.org/drawingml/2006/table">
            <a:tbl>
              <a:tblPr firstRow="1" firstCol="1" bandRow="1"/>
              <a:tblGrid>
                <a:gridCol w="1205587">
                  <a:extLst>
                    <a:ext uri="{9D8B030D-6E8A-4147-A177-3AD203B41FA5}">
                      <a16:colId xmlns:a16="http://schemas.microsoft.com/office/drawing/2014/main" val="3127958545"/>
                    </a:ext>
                  </a:extLst>
                </a:gridCol>
                <a:gridCol w="1074232">
                  <a:extLst>
                    <a:ext uri="{9D8B030D-6E8A-4147-A177-3AD203B41FA5}">
                      <a16:colId xmlns:a16="http://schemas.microsoft.com/office/drawing/2014/main" val="2431142088"/>
                    </a:ext>
                  </a:extLst>
                </a:gridCol>
                <a:gridCol w="1155205">
                  <a:extLst>
                    <a:ext uri="{9D8B030D-6E8A-4147-A177-3AD203B41FA5}">
                      <a16:colId xmlns:a16="http://schemas.microsoft.com/office/drawing/2014/main" val="841219018"/>
                    </a:ext>
                  </a:extLst>
                </a:gridCol>
                <a:gridCol w="4451676">
                  <a:extLst>
                    <a:ext uri="{9D8B030D-6E8A-4147-A177-3AD203B41FA5}">
                      <a16:colId xmlns:a16="http://schemas.microsoft.com/office/drawing/2014/main" val="2896312704"/>
                    </a:ext>
                  </a:extLst>
                </a:gridCol>
              </a:tblGrid>
              <a:tr h="1274684">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VILLA JUAREZ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22/06/2021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20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CM/52/081.- Por conducto de la Dirección de Seguridad Pública Municipal y Seguridad Pública del Estado, presentaran en la próxima sesión el plan operativo “Verano 2021”.</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CM/52/082.- Por conducto de la Dirección de Seguridad Pública Municipal y Seguridad Pública del Estado, implementaran rondines de seguridad y vigilancia los fines de semana en la comunidad de </a:t>
                      </a:r>
                      <a:r>
                        <a:rPr lang="es-MX" sz="10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Grangenal</a:t>
                      </a: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con el fin de prevenir y combatir las faltas administrativas causadas por jóvenes.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11627744"/>
                  </a:ext>
                </a:extLst>
              </a:tr>
            </a:tbl>
          </a:graphicData>
        </a:graphic>
      </p:graphicFrame>
    </p:spTree>
    <p:extLst>
      <p:ext uri="{BB962C8B-B14F-4D97-AF65-F5344CB8AC3E}">
        <p14:creationId xmlns:p14="http://schemas.microsoft.com/office/powerpoint/2010/main" val="247335687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868</TotalTime>
  <Words>1002</Words>
  <Application>Microsoft Office PowerPoint</Application>
  <PresentationFormat>Presentación en pantalla (4:3)</PresentationFormat>
  <Paragraphs>93</Paragraphs>
  <Slides>12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12</vt:i4>
      </vt:variant>
    </vt:vector>
  </HeadingPairs>
  <TitlesOfParts>
    <vt:vector size="16" baseType="lpstr">
      <vt:lpstr>Arial</vt:lpstr>
      <vt:lpstr>Calibri</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Angelica Armadillo</dc:creator>
  <cp:lastModifiedBy>Windows User</cp:lastModifiedBy>
  <cp:revision>114</cp:revision>
  <dcterms:created xsi:type="dcterms:W3CDTF">2018-10-26T21:26:18Z</dcterms:created>
  <dcterms:modified xsi:type="dcterms:W3CDTF">2021-07-07T17:23:14Z</dcterms:modified>
</cp:coreProperties>
</file>