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66" r:id="rId2"/>
    <p:sldId id="477" r:id="rId3"/>
    <p:sldId id="486" r:id="rId4"/>
    <p:sldId id="487" r:id="rId5"/>
    <p:sldId id="488" r:id="rId6"/>
    <p:sldId id="489" r:id="rId7"/>
    <p:sldId id="490" r:id="rId8"/>
    <p:sldId id="491" r:id="rId9"/>
    <p:sldId id="492" r:id="rId10"/>
    <p:sldId id="493" r:id="rId11"/>
    <p:sldId id="494" r:id="rId12"/>
    <p:sldId id="495" r:id="rId13"/>
    <p:sldId id="496" r:id="rId14"/>
    <p:sldId id="497" r:id="rId15"/>
    <p:sldId id="498" r:id="rId1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8" autoAdjust="0"/>
    <p:restoredTop sz="94660"/>
  </p:normalViewPr>
  <p:slideViewPr>
    <p:cSldViewPr>
      <p:cViewPr varScale="1">
        <p:scale>
          <a:sx n="73" d="100"/>
          <a:sy n="73" d="100"/>
        </p:scale>
        <p:origin x="1098" y="78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06/05/2021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06/05/2021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28650" y="2180317"/>
          <a:ext cx="7886700" cy="3641954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009226002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166755289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3642839601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657203145"/>
                    </a:ext>
                  </a:extLst>
                </a:gridCol>
              </a:tblGrid>
              <a:tr h="182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 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20400"/>
                  </a:ext>
                </a:extLst>
              </a:tr>
              <a:tr h="18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Municipio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De Acuerdo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Acuerdos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577025"/>
                  </a:ext>
                </a:extLst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CERRO DE SAN PEDRO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CM/09/52.-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CM/09/53.- Por conducto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361642"/>
                  </a:ext>
                </a:extLst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SALINAS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CM/25/60.-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CM/25/61.- Por conducto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80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425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45799" y="1825625"/>
          <a:ext cx="7852402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200344">
                  <a:extLst>
                    <a:ext uri="{9D8B030D-6E8A-4147-A177-3AD203B41FA5}">
                      <a16:colId xmlns:a16="http://schemas.microsoft.com/office/drawing/2014/main" val="360424480"/>
                    </a:ext>
                  </a:extLst>
                </a:gridCol>
                <a:gridCol w="1069561">
                  <a:extLst>
                    <a:ext uri="{9D8B030D-6E8A-4147-A177-3AD203B41FA5}">
                      <a16:colId xmlns:a16="http://schemas.microsoft.com/office/drawing/2014/main" val="2496986392"/>
                    </a:ext>
                  </a:extLst>
                </a:gridCol>
                <a:gridCol w="1150181">
                  <a:extLst>
                    <a:ext uri="{9D8B030D-6E8A-4147-A177-3AD203B41FA5}">
                      <a16:colId xmlns:a16="http://schemas.microsoft.com/office/drawing/2014/main" val="3996452192"/>
                    </a:ext>
                  </a:extLst>
                </a:gridCol>
                <a:gridCol w="4432316">
                  <a:extLst>
                    <a:ext uri="{9D8B030D-6E8A-4147-A177-3AD203B41FA5}">
                      <a16:colId xmlns:a16="http://schemas.microsoft.com/office/drawing/2014/main" val="2976328275"/>
                    </a:ext>
                  </a:extLst>
                </a:gridCol>
              </a:tblGrid>
              <a:tr h="145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SANTA MARIA DEL RIO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CM/32/64.- Por Conducto de la Autoridad Municipal realizara la difusión a través de los portales, redes sociales, ligas, medios electrónicos y/o impresos, de la Campaña de Prevención en materia de Secuestro y Extorsión, diseñada por la Coordinación Nacional Antisecuestro CONASE con la participación del SESNSP.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CM/32/65.- Por Conducto de la Dirección de Seguridad Pública Municipal y Seguridad Pública del Estado de implementar operativo de seguridad y vigilancia, durante el proceso electoral que estará desarrollando en el Estado, en los meses de abril, mayo y junio del año en curso.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555717"/>
                  </a:ext>
                </a:extLst>
              </a:tr>
              <a:tr h="2900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TIERRA NUEVA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CM/43/64.-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CM/43/65.- Por conducto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CM/43/66.- El compromiso de Seguridad pública municipal y seguridad pública del estado implementar recorridos de seguridad festejo de la santa cruz el 3 de mayo en las comunidades de Cruz de Cantera, campo deportivo. Y el 15 de Mayo  en la comunidad el camarón y el vallecito, san Isidro labrador.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CM/43/67.- El compromiso de seguridad pública municipal en coordinación con guardia nacional de realizar recorridos de seguridad y vigilancia para prevenir robos en casa habitación en los barrios de Ánimas y Santuario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428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343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45799" y="1825625"/>
          <a:ext cx="7852402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200344">
                  <a:extLst>
                    <a:ext uri="{9D8B030D-6E8A-4147-A177-3AD203B41FA5}">
                      <a16:colId xmlns:a16="http://schemas.microsoft.com/office/drawing/2014/main" val="3120273452"/>
                    </a:ext>
                  </a:extLst>
                </a:gridCol>
                <a:gridCol w="1069561">
                  <a:extLst>
                    <a:ext uri="{9D8B030D-6E8A-4147-A177-3AD203B41FA5}">
                      <a16:colId xmlns:a16="http://schemas.microsoft.com/office/drawing/2014/main" val="3739646963"/>
                    </a:ext>
                  </a:extLst>
                </a:gridCol>
                <a:gridCol w="1150181">
                  <a:extLst>
                    <a:ext uri="{9D8B030D-6E8A-4147-A177-3AD203B41FA5}">
                      <a16:colId xmlns:a16="http://schemas.microsoft.com/office/drawing/2014/main" val="3683646841"/>
                    </a:ext>
                  </a:extLst>
                </a:gridCol>
                <a:gridCol w="4432316">
                  <a:extLst>
                    <a:ext uri="{9D8B030D-6E8A-4147-A177-3AD203B41FA5}">
                      <a16:colId xmlns:a16="http://schemas.microsoft.com/office/drawing/2014/main" val="985283837"/>
                    </a:ext>
                  </a:extLst>
                </a:gridCol>
              </a:tblGrid>
              <a:tr h="23569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REYES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CM/56/73.-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CM/56/74.Por conducto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CM/56/75. El compromiso de Seguridad pública municipal y seguridad pública del estado implementar recorridos de seguridad en la comunidad de la Ventilla, en cabecera municipal y la fiesta más grande es en la comunidad de Jesús María, festejo de la santa cruz el 3 de mayo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500569"/>
                  </a:ext>
                </a:extLst>
              </a:tr>
              <a:tr h="19943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ZARAGOZA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CM/55/43.-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CM/55/44.- Por conducto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CM/55/45.- El compromiso del ayuntamiento de realizar el proyecto de inversión en materia de seguridad pública 2021.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301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77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45799" y="1825625"/>
          <a:ext cx="7852402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200344">
                  <a:extLst>
                    <a:ext uri="{9D8B030D-6E8A-4147-A177-3AD203B41FA5}">
                      <a16:colId xmlns:a16="http://schemas.microsoft.com/office/drawing/2014/main" val="1815920967"/>
                    </a:ext>
                  </a:extLst>
                </a:gridCol>
                <a:gridCol w="1069561">
                  <a:extLst>
                    <a:ext uri="{9D8B030D-6E8A-4147-A177-3AD203B41FA5}">
                      <a16:colId xmlns:a16="http://schemas.microsoft.com/office/drawing/2014/main" val="846651686"/>
                    </a:ext>
                  </a:extLst>
                </a:gridCol>
                <a:gridCol w="1150181">
                  <a:extLst>
                    <a:ext uri="{9D8B030D-6E8A-4147-A177-3AD203B41FA5}">
                      <a16:colId xmlns:a16="http://schemas.microsoft.com/office/drawing/2014/main" val="1386652615"/>
                    </a:ext>
                  </a:extLst>
                </a:gridCol>
                <a:gridCol w="4432316">
                  <a:extLst>
                    <a:ext uri="{9D8B030D-6E8A-4147-A177-3AD203B41FA5}">
                      <a16:colId xmlns:a16="http://schemas.microsoft.com/office/drawing/2014/main" val="3445472246"/>
                    </a:ext>
                  </a:extLst>
                </a:gridCol>
              </a:tblGrid>
              <a:tr h="1450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AXTLA DE TERRAZAS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CM/53/56.- el compromiso de la Autoridad Municipal de realizar difusión a través de los portales, redes sociales, ligas, medios electrónicos y /o impresos de la Campaña de Prevención en materia de Secuestro y Extorsión, diseñada por la Coordinación Nacional Antisecuestro, con la participación del SESNSP. CM/53/57.- Por conducto de La Dirección de Seguridad Pública Municipal y la Dirección de Seguridad Pública del Estado, implementaran operativo de seguridad y vigilancia durante el proceso electoral que estará desarrollando en el Estado, en los meses de Abril, Mayo y Junio del Presente año.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175796"/>
                  </a:ext>
                </a:extLst>
              </a:tr>
              <a:tr h="2900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 NARANJO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CMSP/58/44.- El compromiso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CMSP/58/45.-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CMSP/58/46.- El compromiso de las corporaciones Policiales, de implementar operatividad de Seguridad y Vigilancia en la cabecera municipal para prevenir y atacar la incidencia delictiva.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CMSP/58/47.- El compromiso de la Presidenta Municipal Interina, de enviar oficio al Fiscal General del Estado, solicitándole capacitación para la policía municipal, sobre el llenado de IPH, Cadena de Custodia y Preservación del Lugar de los Hechos.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7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67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135677687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283550047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3924662644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28663579"/>
                    </a:ext>
                  </a:extLst>
                </a:gridCol>
              </a:tblGrid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ANTONIO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CM/38/49.- El compromiso de Presidencia Municipal de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CM/38/50.-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683144"/>
                  </a:ext>
                </a:extLst>
              </a:tr>
              <a:tr h="1820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MARTIN CHALCHICUAUTLA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CM/29/33.-  el compromiso de la Dirección de Seguridad Pública Municipal de elaborar el Proyecto de Inversión en materia de Seguridad Pública 2021. CM/29/34.-  el compromiso de la Autoridad Municipal de realizar difusión a través de los portales, redes sociales, ligas, medios electrónicos y /o impresos de la Campaña de Prevención en materia de Secuestro y Extorsión, diseñada por la Coordinación Nacional Antisecuestro, con la participación del SESNSP. CM/29/35.- Por conducto de La Dirección de Seguridad Pública Municipal y la Dirección de Seguridad Pública del Estado, implementaran operativo de seguridad y vigilancia durante el proceso electoral que estará desarrollando en el Estado, en los meses de Abril, Mayo y Junio del Presente año.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478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65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180317"/>
          <a:ext cx="7886700" cy="3641953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79560845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334890080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1526622996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1795689822"/>
                    </a:ext>
                  </a:extLst>
                </a:gridCol>
              </a:tblGrid>
              <a:tr h="145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VICENTE TANCUAYALAB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CM/34/42.- El compromiso de la Autoridad Municipal de realizar difusión a través de los portales, redes sociales, ligas, medios electrónicos y /o impresos de la Campaña de Prevención en materia de Secuestro y Extorsión, diseñada por la Coordinación Nacional Antisecuestro, con la participación del SESNSP. CM/34/43.- Por conducto de La Dirección de Seguridad Pública Municipal y la Dirección de Seguridad Pública del Estado, implementaran operativo de seguridad y vigilancia durante el proceso electoral que estará desarrollando en el Estado, en los meses de Abril, Mayo y Junio del Presente año.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710180"/>
                  </a:ext>
                </a:extLst>
              </a:tr>
              <a:tr h="2185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TAMASOPO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CMSP/36/61.- El compromiso de la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CMSP/36/62.-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CMSP/36/63.- El compromiso del H. Ayuntamiento, enviará oficio al CEEPAC, para que regule las reglas de los partidos políticos en cuanto a la propaganda y publicidad de los mismos.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070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344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23434"/>
              </p:ext>
            </p:extLst>
          </p:nvPr>
        </p:nvGraphicFramePr>
        <p:xfrm>
          <a:off x="467544" y="620688"/>
          <a:ext cx="8424935" cy="6438896"/>
        </p:xfrm>
        <a:graphic>
          <a:graphicData uri="http://schemas.openxmlformats.org/drawingml/2006/table">
            <a:tbl>
              <a:tblPr firstRow="1" firstCol="1" bandRow="1"/>
              <a:tblGrid>
                <a:gridCol w="1287864">
                  <a:extLst>
                    <a:ext uri="{9D8B030D-6E8A-4147-A177-3AD203B41FA5}">
                      <a16:colId xmlns:a16="http://schemas.microsoft.com/office/drawing/2014/main" val="1569508281"/>
                    </a:ext>
                  </a:extLst>
                </a:gridCol>
                <a:gridCol w="1147544">
                  <a:extLst>
                    <a:ext uri="{9D8B030D-6E8A-4147-A177-3AD203B41FA5}">
                      <a16:colId xmlns:a16="http://schemas.microsoft.com/office/drawing/2014/main" val="1823828669"/>
                    </a:ext>
                  </a:extLst>
                </a:gridCol>
                <a:gridCol w="1234042">
                  <a:extLst>
                    <a:ext uri="{9D8B030D-6E8A-4147-A177-3AD203B41FA5}">
                      <a16:colId xmlns:a16="http://schemas.microsoft.com/office/drawing/2014/main" val="2514023149"/>
                    </a:ext>
                  </a:extLst>
                </a:gridCol>
                <a:gridCol w="4755485">
                  <a:extLst>
                    <a:ext uri="{9D8B030D-6E8A-4147-A177-3AD203B41FA5}">
                      <a16:colId xmlns:a16="http://schemas.microsoft.com/office/drawing/2014/main" val="4286333674"/>
                    </a:ext>
                  </a:extLst>
                </a:gridCol>
              </a:tblGrid>
              <a:tr h="24116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TAMPAMOLON CORONA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CMSP/39/52.- El compromiso de la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CMSP/39/53.-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CMSP/39/54.- El compromiso de las corporaciones Policiales, de implementar operatividad de Seguridad y Vigilancia en la cabecera municipal para prevenir y atacar la incidencia delictiva.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756603"/>
                  </a:ext>
                </a:extLst>
              </a:tr>
              <a:tr h="40272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TAMUIN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CM/40/41.- El compromiso de Seguridad Pública Municipal y Seguridad Pública del Estado, de implementar operativos de Seguridad y Vigilancia en las comunidades de Santa Martha, Huastecos y  Carrizos, con la finalidad de prevenir la incidencia delictiva que predomina en esos lugares.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CM/40/42.- El compromiso de la Lic. Eva Paisano Galindo, Síndico Municipal, de citar a las personas vendedoras de bebidas embriagantes de manera clandestina de las comunidades de Santa Martha, Huastecos y  Carrizos.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CM/40/43.- El compromiso del Director de Comercio Municipal,  en coordinación con Seguridad Pública Municipal y Seguridad Pública del Estado, de implementar operativos anti alcohol en las comunidades de Santa Martha, Huastecos y  Carrizos, con la finalidad de hacer cumplir la normativa de ley.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CM/40/44.- El compromiso de Presidencia Municipal de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CM/40/45.-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72" marR="483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7921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84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1907171"/>
          <a:ext cx="7886700" cy="418824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845048854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780512424"/>
                    </a:ext>
                  </a:extLst>
                </a:gridCol>
                <a:gridCol w="1155205">
                  <a:extLst>
                    <a:ext uri="{9D8B030D-6E8A-4147-A177-3AD203B41FA5}">
                      <a16:colId xmlns:a16="http://schemas.microsoft.com/office/drawing/2014/main" val="1836371787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956872746"/>
                    </a:ext>
                  </a:extLst>
                </a:gridCol>
              </a:tblGrid>
              <a:tr h="2003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TANLAJAS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CM/41/39.- El compromiso de la Dirección de Seguridad Pública Municipal de elaborar y presentar en próxima sesión de este Consejo, el Proyecto de Inversión en materia de Seguridad Pública 2021.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CM/41/40.- El compromiso de la Autoridad Municipal de realizar difusión a través de los portales, redes sociales, ligas, medios electrónicos y /o impresos de la Campaña de Prevención en materia de Secuestro y Extorsión, diseñada por la Coordinación Nacional Antisecuestro, con la participación del SESNSP.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CM/41/41.- La Dirección de seguridad pública municipal en coordinación con las demás corporaciones policiales realizara recorridos de vigilancia en caminos rurales que conducen a Municipios de Tamuin, Tanquian de Escobedo, San Vicente Tancuayalab, para disminuir hechos delictivos.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296598"/>
                  </a:ext>
                </a:extLst>
              </a:tr>
              <a:tr h="2185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XILITLA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CMSP/54/71.- El compromiso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CMSP/54/72.- El compromiso de la Dirección de Seguridad Pública Municipal y Seguridad Pública del Estado, de implementar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CMSP/54/73.- El compromiso de las corporaciones Policiales, de implementar operatividad de Seguridad y Vigilancia en la zona centro de la cabecera municipal para prevenir y atacar el delito de robo.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48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611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3125515257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847229501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818766974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2864734877"/>
                    </a:ext>
                  </a:extLst>
                </a:gridCol>
              </a:tblGrid>
              <a:tr h="1820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CEDRAL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13/4/2021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CM/07/52.- El compromiso del director de seguridad pública municipal de implementar el operativo elecciones 2021, durante el proceso y la jornada electoral.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CM/07/53.- El compromiso del director de protección civil municipal de implementar campana de prevención de accidentes en motocicletas, invitando a conductores que porten casco protector.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CM/07/54.- El compromiso del Secretario del Ayuntamiento de implementar a través de las redes sociales del Municipio y también por medios impresos, la campana de prevención de secuestro y extorsión, que se diseñó por parte de la Conase y SESNSP.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981968"/>
                  </a:ext>
                </a:extLst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VANEGAS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13/abril/2021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CM/44/40.- El compromiso del director de seguridad pública municipal de implementar el operativo elecciones 2021, durante el proceso y la jornada electoral.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CM/44/41.- El compromiso del director de protección civil municipal de implementar campana de prevención de incendios forestales. 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CM/44/42.- El compromiso del Secretario del Ayuntamiento de implementar a través de las redes sociales del Municipio y también por medios impresos, la campana de prevención de secuestro y extorsión, que se diseñó por parte de la </a:t>
                      </a:r>
                      <a:r>
                        <a:rPr lang="es-MX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Conase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y SESNSP.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749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517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271366"/>
          <a:ext cx="7886699" cy="3459856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2649198390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3007302002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3838607392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516910770"/>
                    </a:ext>
                  </a:extLst>
                </a:gridCol>
              </a:tblGrid>
              <a:tr h="18209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DE LA PAZ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CM/07/55.- El compromiso del director de seguridad pública municipal de implementar el operativo elecciones 2021, durante el proceso y la jornada electoral.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CM/07/56.- El compromiso del director de protección civil municipal de implementar campana de prevención de accidentes en motocicletas, invitando a conductores que porten casco protector. 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CM/07/57.- El compromiso del Secretario del Ayuntamiento de implementar a través de las redes sociales del Municipio y también por medios impresos, la campana de prevención de secuestro y extorsión, que se diseñó por parte de la Conase y SESNSP.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935485"/>
                  </a:ext>
                </a:extLst>
              </a:tr>
              <a:tr h="16388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CERRITOS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CMSP/08/067.-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CMSP/08/068.- Por conducto de la Dirección de Seguridad Pública Municipal y Seguridad Pública del Estado, se implementara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98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646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947814" y="1372394"/>
          <a:ext cx="7248371" cy="5257800"/>
        </p:xfrm>
        <a:graphic>
          <a:graphicData uri="http://schemas.openxmlformats.org/drawingml/2006/table">
            <a:tbl>
              <a:tblPr firstRow="1" firstCol="1" bandRow="1"/>
              <a:tblGrid>
                <a:gridCol w="1108010">
                  <a:extLst>
                    <a:ext uri="{9D8B030D-6E8A-4147-A177-3AD203B41FA5}">
                      <a16:colId xmlns:a16="http://schemas.microsoft.com/office/drawing/2014/main" val="2878988613"/>
                    </a:ext>
                  </a:extLst>
                </a:gridCol>
                <a:gridCol w="987287">
                  <a:extLst>
                    <a:ext uri="{9D8B030D-6E8A-4147-A177-3AD203B41FA5}">
                      <a16:colId xmlns:a16="http://schemas.microsoft.com/office/drawing/2014/main" val="1228295036"/>
                    </a:ext>
                  </a:extLst>
                </a:gridCol>
                <a:gridCol w="1061705">
                  <a:extLst>
                    <a:ext uri="{9D8B030D-6E8A-4147-A177-3AD203B41FA5}">
                      <a16:colId xmlns:a16="http://schemas.microsoft.com/office/drawing/2014/main" val="3717346571"/>
                    </a:ext>
                  </a:extLst>
                </a:gridCol>
                <a:gridCol w="4091369">
                  <a:extLst>
                    <a:ext uri="{9D8B030D-6E8A-4147-A177-3AD203B41FA5}">
                      <a16:colId xmlns:a16="http://schemas.microsoft.com/office/drawing/2014/main" val="3601214837"/>
                    </a:ext>
                  </a:extLst>
                </a:gridCol>
              </a:tblGrid>
              <a:tr h="21756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CIUDAD FERNANDEZ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CMSP/11/068.- Por conducto de la Dirección de Seguridad Pública Municipal, Seguridad Pública del Estado y Policía de Métodos de Investigación, participaran en la capacitación que realizara el Instituto de la Mujer Municipal y Estatal, con el tema “La actuación policial en materia de género”.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CMSP/11/069.-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CMSP/11/070.- Por conducto de la Dirección de Seguridad Pública Municipal y Seguridad Pública del Estado, se implementara operativo de seguridad y vigilancia durante el proceso electoral que se estará desarrollando en el estado, en los meses de abril, mayo y junio del año en curso.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834626"/>
                  </a:ext>
                </a:extLst>
              </a:tr>
              <a:tr h="21756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RAYON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05/04/2021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CMSP/23/070.- Por conducto de la Guardia Nacional División Caminos, Seguridad Pública del Estado y Dirección de Seguridad Pública Municipal, implementara recorridos de seguridad y vigilancia sobre la carretera federal No. 70 en el tramos de Rayón a Vicente Guerrero, para la prevención de asaltos.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CMSP/23/071.- Por conducto de la Dirección de Seguridad Pública Municipal y Seguridad Pública del Estado, se implementara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CMSP/23/072.-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416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363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805345"/>
              </p:ext>
            </p:extLst>
          </p:nvPr>
        </p:nvGraphicFramePr>
        <p:xfrm>
          <a:off x="755577" y="836712"/>
          <a:ext cx="7776863" cy="5373183"/>
        </p:xfrm>
        <a:graphic>
          <a:graphicData uri="http://schemas.openxmlformats.org/drawingml/2006/table">
            <a:tbl>
              <a:tblPr firstRow="1" firstCol="1" bandRow="1"/>
              <a:tblGrid>
                <a:gridCol w="1188798">
                  <a:extLst>
                    <a:ext uri="{9D8B030D-6E8A-4147-A177-3AD203B41FA5}">
                      <a16:colId xmlns:a16="http://schemas.microsoft.com/office/drawing/2014/main" val="1004625191"/>
                    </a:ext>
                  </a:extLst>
                </a:gridCol>
                <a:gridCol w="1059271">
                  <a:extLst>
                    <a:ext uri="{9D8B030D-6E8A-4147-A177-3AD203B41FA5}">
                      <a16:colId xmlns:a16="http://schemas.microsoft.com/office/drawing/2014/main" val="889726651"/>
                    </a:ext>
                  </a:extLst>
                </a:gridCol>
                <a:gridCol w="1139116">
                  <a:extLst>
                    <a:ext uri="{9D8B030D-6E8A-4147-A177-3AD203B41FA5}">
                      <a16:colId xmlns:a16="http://schemas.microsoft.com/office/drawing/2014/main" val="23588498"/>
                    </a:ext>
                  </a:extLst>
                </a:gridCol>
                <a:gridCol w="4389678">
                  <a:extLst>
                    <a:ext uri="{9D8B030D-6E8A-4147-A177-3AD203B41FA5}">
                      <a16:colId xmlns:a16="http://schemas.microsoft.com/office/drawing/2014/main" val="2159769980"/>
                    </a:ext>
                  </a:extLst>
                </a:gridCol>
              </a:tblGrid>
              <a:tr h="18949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SAN CIRO DE ACOSTA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06/04/2021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CMSP/27/063.- Por conducto de Presidencia Municipal se designara un Inspector de Alcoholes Municipal.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CMSP/27/064.- Por conducto de Presidencia Municipal se realizar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CMSP/27/065.- Por conducto de la Dirección de Seguridad Pública Municipal y Seguridad Pública del Estado, se implementara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221226"/>
                  </a:ext>
                </a:extLst>
              </a:tr>
              <a:tr h="34453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ALAQUINES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09/04/2021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CM/02/071.- Por conducto del Inspector de Alcoholes del Municipio y en coordinación con seguridad pública municipal y estatal, se realicen rondines de inspección de los comercios con venta de cerveza, que no respetan la Ley de Alcoholes del Estado.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CM/02/072.- Por conducto de las autoridades municipales, se gestione el apoyo de un médico que certifique los detenidos de las corporaciones que integran este consejo.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CM/02/073.- Por conducto de las autoridades municipales se realizará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CM/02/074.- Por conducto de la Dirección de Seguridad Pública Municipal, se solicitará por escrito a la Fiscalía General del Estado, una capacitación sobre los delitos electorales.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CM/02/075.-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932" marR="499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521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854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947814" y="1635284"/>
          <a:ext cx="7248371" cy="4732020"/>
        </p:xfrm>
        <a:graphic>
          <a:graphicData uri="http://schemas.openxmlformats.org/drawingml/2006/table">
            <a:tbl>
              <a:tblPr firstRow="1" firstCol="1" bandRow="1"/>
              <a:tblGrid>
                <a:gridCol w="1108010">
                  <a:extLst>
                    <a:ext uri="{9D8B030D-6E8A-4147-A177-3AD203B41FA5}">
                      <a16:colId xmlns:a16="http://schemas.microsoft.com/office/drawing/2014/main" val="1986648900"/>
                    </a:ext>
                  </a:extLst>
                </a:gridCol>
                <a:gridCol w="987287">
                  <a:extLst>
                    <a:ext uri="{9D8B030D-6E8A-4147-A177-3AD203B41FA5}">
                      <a16:colId xmlns:a16="http://schemas.microsoft.com/office/drawing/2014/main" val="851522364"/>
                    </a:ext>
                  </a:extLst>
                </a:gridCol>
                <a:gridCol w="1061705">
                  <a:extLst>
                    <a:ext uri="{9D8B030D-6E8A-4147-A177-3AD203B41FA5}">
                      <a16:colId xmlns:a16="http://schemas.microsoft.com/office/drawing/2014/main" val="2254640269"/>
                    </a:ext>
                  </a:extLst>
                </a:gridCol>
                <a:gridCol w="4091369">
                  <a:extLst>
                    <a:ext uri="{9D8B030D-6E8A-4147-A177-3AD203B41FA5}">
                      <a16:colId xmlns:a16="http://schemas.microsoft.com/office/drawing/2014/main" val="360816180"/>
                    </a:ext>
                  </a:extLst>
                </a:gridCol>
              </a:tblGrid>
              <a:tr h="26777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CARDENAS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CM/05/079.- Las autoridades municipales en coordinación con los integrantes de este consejo emprenderán una campaña para prevenir y combatir el delito de violencia familiar en el municipio.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CM/05/080.- Por conducto de la Dirección de Seguridad Pública Municipal se buscará el apoyo y convenios con Centros de Prevención y Rehabilitación de Adicciones, para canalizar los casos que se están presentando en el municipio.  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CM/05/081.- Por conducto de las autoridades municipales se realizará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CM/05/082.-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779636"/>
                  </a:ext>
                </a:extLst>
              </a:tr>
              <a:tr h="1673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CIUDAD MAIZ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CM/10/074.- Por conducto de las autoridades municipales se realizara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CM/10/075.- 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35" marR="595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943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96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84620"/>
              </p:ext>
            </p:extLst>
          </p:nvPr>
        </p:nvGraphicFramePr>
        <p:xfrm>
          <a:off x="611560" y="980729"/>
          <a:ext cx="8208911" cy="5783580"/>
        </p:xfrm>
        <a:graphic>
          <a:graphicData uri="http://schemas.openxmlformats.org/drawingml/2006/table">
            <a:tbl>
              <a:tblPr firstRow="1" firstCol="1" bandRow="1"/>
              <a:tblGrid>
                <a:gridCol w="936104">
                  <a:extLst>
                    <a:ext uri="{9D8B030D-6E8A-4147-A177-3AD203B41FA5}">
                      <a16:colId xmlns:a16="http://schemas.microsoft.com/office/drawing/2014/main" val="417465031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205741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614916436"/>
                    </a:ext>
                  </a:extLst>
                </a:gridCol>
                <a:gridCol w="5616623">
                  <a:extLst>
                    <a:ext uri="{9D8B030D-6E8A-4147-A177-3AD203B41FA5}">
                      <a16:colId xmlns:a16="http://schemas.microsoft.com/office/drawing/2014/main" val="3650225382"/>
                    </a:ext>
                  </a:extLst>
                </a:gridCol>
              </a:tblGrid>
              <a:tr h="2135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RIOVERDE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CM/24/093.- Por conducto de las autoridades municipales se realizará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CM/24/094.-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CM/24/095.- Por conducto de la Fiscalía General del Estado, se capacitará y asesorara sobre los delitos electorales a las corporaciones que integran el consejo, en la presente jornada electoral que se desarrollara en los meses de abril, mayo y junio.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CM/24/096.- Por conducto de la Dirección de Seguridad Pública Municipal y Seguridad Pública del Estado, se implementará una campaña de concientización para que los motociclistas respeten el reglamento de tránsito y con esto prevenir los delitos de daños y lesiones.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657421"/>
                  </a:ext>
                </a:extLst>
              </a:tr>
              <a:tr h="32654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HIDALGO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30/04/2021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CM/51/062.- El compromiso de Seguridad Pública Municipal de elaborar y presentar en sesión de Consejo de Seguridad, el proyecto de inversión en materia de seguridad pública 2021.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CM/51/063.- Por conducto de las autoridades municipales se realizará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CM/51/064.-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CM/51/065.- Por conducto de la Dirección de Seguridad Pública Municipal y Seguridad Pública del Estado, se implementará un operativo de seguridad y vigilancia durante la Fiesta Patronal de la comunidad de Pedrera del </a:t>
                      </a:r>
                      <a:r>
                        <a:rPr lang="es-MX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Tanquito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y Tanque de Luna a Celebrarse, los días 03 y 08 de mayo respectivamente., tomando en cuenta las recomendaciones para prevenir el COVID 19.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CM/51/066.- Por conducto de la Dirección de Seguridad Pública Municipal, Seguridad Pública del Estado y SEDENA se implementará un operativo de seguridad y vigilancia, en el tramo de la Carretera Federal No. 57, que cruza el municipio, con el fin de prevenir y combatir el delito de robo de vehículos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CM/51/067.- Por conducto del Inspector de Alcoholes del municipio en coordinación con la Dirección de Seguridad Pública Municipal y Seguridad Pública del Estado, implementen recorridos de inspección en Cabecera Municipal y Comunidades para que los comercios con venta de cerveza respeten los horarios de cierre y respeten las medidas para prevenir la pandemia del COVID 19.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50" marR="33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130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453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628650" y="2635561"/>
          <a:ext cx="7886699" cy="2731465"/>
        </p:xfrm>
        <a:graphic>
          <a:graphicData uri="http://schemas.openxmlformats.org/drawingml/2006/table">
            <a:tbl>
              <a:tblPr firstRow="1" firstCol="1" bandRow="1"/>
              <a:tblGrid>
                <a:gridCol w="1205587">
                  <a:extLst>
                    <a:ext uri="{9D8B030D-6E8A-4147-A177-3AD203B41FA5}">
                      <a16:colId xmlns:a16="http://schemas.microsoft.com/office/drawing/2014/main" val="548381234"/>
                    </a:ext>
                  </a:extLst>
                </a:gridCol>
                <a:gridCol w="1074232">
                  <a:extLst>
                    <a:ext uri="{9D8B030D-6E8A-4147-A177-3AD203B41FA5}">
                      <a16:colId xmlns:a16="http://schemas.microsoft.com/office/drawing/2014/main" val="2449718846"/>
                    </a:ext>
                  </a:extLst>
                </a:gridCol>
                <a:gridCol w="1155204">
                  <a:extLst>
                    <a:ext uri="{9D8B030D-6E8A-4147-A177-3AD203B41FA5}">
                      <a16:colId xmlns:a16="http://schemas.microsoft.com/office/drawing/2014/main" val="363518988"/>
                    </a:ext>
                  </a:extLst>
                </a:gridCol>
                <a:gridCol w="4451676">
                  <a:extLst>
                    <a:ext uri="{9D8B030D-6E8A-4147-A177-3AD203B41FA5}">
                      <a16:colId xmlns:a16="http://schemas.microsoft.com/office/drawing/2014/main" val="3393989082"/>
                    </a:ext>
                  </a:extLst>
                </a:gridCol>
              </a:tblGrid>
              <a:tr h="27314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VILLA JUAREZ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20/04/2021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CM/52/075.- Por conducto de las autoridades municipales se realizará la difusión a través de los portales, redes sociales, ligas, medios electrónicos y/o impresos de la Campaña de Prevención en materia de Secuestro y Extorsión, diseñada por la Coordinación Nacional Antisecuestro (CONASE) con la participación de Secretariado Ejecutivo del Sistema Nacional de Seguridad Pública (SESNSP).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CM/52/076.- Por conducto de la Dirección de Seguridad Pública Municipal y Seguridad Pública del Estado, se implementará operativo de seguridad y vigilancia durante el proceso electoral que se estará desarrollando en el estado, en los meses de abril, mayo y junio del año en curso.</a:t>
                      </a:r>
                      <a:b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CM/52/077.- Por conducto de la Dirección de Seguridad Pública Municipal y Seguridad Pública del Estado, se implementará un operativo de seguridad y vigilancia durante la Fiesta Patronal a San Isidro a Celebrarse, el próximo 15 de mayo del 2021, tomando en cuenta las recomendaciones para prevenir el COVID 19.</a:t>
                      </a:r>
                      <a:endParaRPr lang="es-MX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8" marR="64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198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7957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2055</Words>
  <Application>Microsoft Office PowerPoint</Application>
  <PresentationFormat>Presentación en pantalla (4:3)</PresentationFormat>
  <Paragraphs>129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Windows User</cp:lastModifiedBy>
  <cp:revision>112</cp:revision>
  <dcterms:created xsi:type="dcterms:W3CDTF">2018-10-26T21:26:18Z</dcterms:created>
  <dcterms:modified xsi:type="dcterms:W3CDTF">2021-05-06T16:44:34Z</dcterms:modified>
</cp:coreProperties>
</file>