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6858000" cy="9144000" type="letter"/>
  <p:notesSz cx="6881813"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67" d="100"/>
          <a:sy n="67" d="100"/>
        </p:scale>
        <p:origin x="3330"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A6DC5EDC-3A41-49A5-8628-178D62B7D4EB}" type="datetimeFigureOut">
              <a:rPr lang="es-MX" smtClean="0"/>
              <a:t>10/11/2021</a:t>
            </a:fld>
            <a:endParaRPr lang="es-MX"/>
          </a:p>
        </p:txBody>
      </p:sp>
      <p:sp>
        <p:nvSpPr>
          <p:cNvPr id="4" name="Marcador de imagen de diapositiva 3"/>
          <p:cNvSpPr>
            <a:spLocks noGrp="1" noRot="1" noChangeAspect="1"/>
          </p:cNvSpPr>
          <p:nvPr>
            <p:ph type="sldImg" idx="2"/>
          </p:nvPr>
        </p:nvSpPr>
        <p:spPr>
          <a:xfrm>
            <a:off x="2265363" y="1162050"/>
            <a:ext cx="2352675" cy="31369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930F44B3-9D5F-4B35-90BC-AD7B1C84292E}" type="slidenum">
              <a:rPr lang="es-MX" smtClean="0"/>
              <a:t>‹Nº›</a:t>
            </a:fld>
            <a:endParaRPr lang="es-MX"/>
          </a:p>
        </p:txBody>
      </p:sp>
    </p:spTree>
    <p:extLst>
      <p:ext uri="{BB962C8B-B14F-4D97-AF65-F5344CB8AC3E}">
        <p14:creationId xmlns:p14="http://schemas.microsoft.com/office/powerpoint/2010/main" val="2947772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930F44B3-9D5F-4B35-90BC-AD7B1C84292E}" type="slidenum">
              <a:rPr lang="es-MX" smtClean="0"/>
              <a:t>1</a:t>
            </a:fld>
            <a:endParaRPr lang="es-MX"/>
          </a:p>
        </p:txBody>
      </p:sp>
    </p:spTree>
    <p:extLst>
      <p:ext uri="{BB962C8B-B14F-4D97-AF65-F5344CB8AC3E}">
        <p14:creationId xmlns:p14="http://schemas.microsoft.com/office/powerpoint/2010/main" val="2819578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10/11/2021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141551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10/11/2021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54600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85C6445-515A-4731-BA66-7E2B00D51250}" type="datetimeFigureOut">
              <a:rPr lang="es-MX" smtClean="0"/>
              <a:t>10/11/2021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277414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85C6445-515A-4731-BA66-7E2B00D51250}" type="datetimeFigureOut">
              <a:rPr lang="es-MX" smtClean="0"/>
              <a:t>10/11/2021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810767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472381" y="3340100"/>
            <a:ext cx="2901255" cy="4912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3471863" y="3340100"/>
            <a:ext cx="2915543" cy="4912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85C6445-515A-4731-BA66-7E2B00D51250}" type="datetimeFigureOut">
              <a:rPr lang="es-MX" smtClean="0"/>
              <a:t>10/11/2021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143262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85C6445-515A-4731-BA66-7E2B00D51250}" type="datetimeFigureOut">
              <a:rPr lang="es-MX" smtClean="0"/>
              <a:t>10/11/2021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54429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C6445-515A-4731-BA66-7E2B00D51250}" type="datetimeFigureOut">
              <a:rPr lang="es-MX" smtClean="0"/>
              <a:t>10/11/2021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159287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85C6445-515A-4731-BA66-7E2B00D51250}" type="datetimeFigureOut">
              <a:rPr lang="es-MX" smtClean="0"/>
              <a:t>10/11/2021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618663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85C6445-515A-4731-BA66-7E2B00D51250}" type="datetimeFigureOut">
              <a:rPr lang="es-MX" smtClean="0"/>
              <a:t>10/11/2021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174990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10/11/2021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98768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10/11/2021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96766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85C6445-515A-4731-BA66-7E2B00D51250}" type="datetimeFigureOut">
              <a:rPr lang="es-MX" smtClean="0"/>
              <a:t>10/11/2021</a:t>
            </a:fld>
            <a:endParaRPr lang="es-MX"/>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2400FF5-59E5-4FDA-86B1-535D8A9F8417}" type="slidenum">
              <a:rPr lang="es-MX" smtClean="0"/>
              <a:t>‹Nº›</a:t>
            </a:fld>
            <a:endParaRPr lang="es-MX"/>
          </a:p>
        </p:txBody>
      </p:sp>
    </p:spTree>
    <p:extLst>
      <p:ext uri="{BB962C8B-B14F-4D97-AF65-F5344CB8AC3E}">
        <p14:creationId xmlns:p14="http://schemas.microsoft.com/office/powerpoint/2010/main" val="1292704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o 19"/>
          <p:cNvGrpSpPr/>
          <p:nvPr/>
        </p:nvGrpSpPr>
        <p:grpSpPr>
          <a:xfrm>
            <a:off x="771662" y="250048"/>
            <a:ext cx="7086520" cy="8381082"/>
            <a:chOff x="771662" y="228600"/>
            <a:chExt cx="7086520" cy="8381082"/>
          </a:xfrm>
        </p:grpSpPr>
        <p:pic>
          <p:nvPicPr>
            <p:cNvPr id="2065" name="Imagen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662" y="228600"/>
              <a:ext cx="4689475" cy="1247775"/>
            </a:xfrm>
            <a:prstGeom prst="rect">
              <a:avLst/>
            </a:prstGeom>
            <a:noFill/>
            <a:extLst>
              <a:ext uri="{909E8E84-426E-40DD-AFC4-6F175D3DCCD1}">
                <a14:hiddenFill xmlns:a14="http://schemas.microsoft.com/office/drawing/2010/main">
                  <a:solidFill>
                    <a:srgbClr val="FFFFFF"/>
                  </a:solidFill>
                </a14:hiddenFill>
              </a:ext>
            </a:extLst>
          </p:spPr>
        </p:pic>
        <p:sp>
          <p:nvSpPr>
            <p:cNvPr id="21" name="object 3"/>
            <p:cNvSpPr/>
            <p:nvPr/>
          </p:nvSpPr>
          <p:spPr>
            <a:xfrm>
              <a:off x="771662" y="8338040"/>
              <a:ext cx="5511800" cy="132715"/>
            </a:xfrm>
            <a:prstGeom prst="rect">
              <a:avLst/>
            </a:prstGeom>
            <a:blipFill>
              <a:blip r:embed="rId4" cstate="print"/>
              <a:stretch>
                <a:fillRect/>
              </a:stretch>
            </a:blipFill>
          </p:spPr>
          <p:txBody>
            <a:bodyPr wrap="square" lIns="0" tIns="0" rIns="0" bIns="0" rtlCol="0"/>
            <a:lstStyle/>
            <a:p>
              <a:endParaRPr lang="es-MX"/>
            </a:p>
          </p:txBody>
        </p:sp>
        <p:sp>
          <p:nvSpPr>
            <p:cNvPr id="25" name="Rectangle 20"/>
            <p:cNvSpPr>
              <a:spLocks noChangeArrowheads="1"/>
            </p:cNvSpPr>
            <p:nvPr/>
          </p:nvSpPr>
          <p:spPr bwMode="auto">
            <a:xfrm>
              <a:off x="1000181" y="8609682"/>
              <a:ext cx="685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1pPr>
              <a:lvl2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2pPr>
              <a:lvl3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3pPr>
              <a:lvl4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4pPr>
              <a:lvl5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5pPr>
              <a:lvl6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6pPr>
              <a:lvl7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7pPr>
              <a:lvl8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8pPr>
              <a:lvl9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06700" algn="ctr"/>
                  <a:tab pos="5611813" algn="r"/>
                </a:tabLst>
              </a:pPr>
              <a:r>
                <a:rPr kumimoji="0" lang="es-MX" altLang="es-MX" sz="700" b="0" i="0" u="none" strike="noStrike" cap="none" normalizeH="0" baseline="0" dirty="0" smtClean="0">
                  <a:ln>
                    <a:noFill/>
                  </a:ln>
                  <a:solidFill>
                    <a:srgbClr val="808080"/>
                  </a:solidFill>
                  <a:effectLst/>
                  <a:latin typeface="TheSans 5-Regular" charset="0"/>
                  <a:ea typeface="Calibri" panose="020F0502020204030204" pitchFamily="34" charset="0"/>
                  <a:cs typeface="Times New Roman" panose="02020603050405020304" pitchFamily="18" charset="0"/>
                </a:rPr>
                <a:t> </a:t>
              </a:r>
              <a:r>
                <a:rPr kumimoji="0" lang="es-MX" altLang="es-MX" sz="700" b="0" i="0" u="none" strike="noStrike" cap="none" normalizeH="0" baseline="0" dirty="0" smtClean="0">
                  <a:ln>
                    <a:noFill/>
                  </a:ln>
                  <a:solidFill>
                    <a:srgbClr val="808080"/>
                  </a:solidFill>
                  <a:effectLst/>
                  <a:latin typeface="Montserrat" charset="0"/>
                  <a:ea typeface="Calibri" panose="020F0502020204030204" pitchFamily="34" charset="0"/>
                  <a:cs typeface="Times New Roman" panose="02020603050405020304" pitchFamily="18" charset="0"/>
                </a:rPr>
                <a:t>Alfredo M. Terrazas #640.  Barrio de Tequisquiapan    San Luis Potos</a:t>
              </a:r>
              <a:r>
                <a:rPr kumimoji="0" lang="es-MX" altLang="es-MX" sz="700" b="0" i="0" u="none" strike="noStrike" cap="none" normalizeH="0" baseline="0" dirty="0" smtClean="0">
                  <a:ln>
                    <a:noFill/>
                  </a:ln>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es-MX" altLang="es-MX" sz="700" b="0" i="0" u="none" strike="noStrike" cap="none" normalizeH="0" baseline="0" dirty="0" smtClean="0">
                  <a:ln>
                    <a:noFill/>
                  </a:ln>
                  <a:solidFill>
                    <a:srgbClr val="808080"/>
                  </a:solidFill>
                  <a:effectLst/>
                  <a:latin typeface="Montserrat" charset="0"/>
                  <a:ea typeface="Calibri" panose="020F0502020204030204" pitchFamily="34" charset="0"/>
                  <a:cs typeface="Times New Roman" panose="02020603050405020304" pitchFamily="18" charset="0"/>
                </a:rPr>
                <a:t>, S.L.P.    Tel. 01 (444) 834 01 52     www.slp.gob.mx</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grpSp>
      <p:sp>
        <p:nvSpPr>
          <p:cNvPr id="17" name="Rectangle 18"/>
          <p:cNvSpPr>
            <a:spLocks noChangeArrowheads="1"/>
          </p:cNvSpPr>
          <p:nvPr/>
        </p:nvSpPr>
        <p:spPr bwMode="auto">
          <a:xfrm>
            <a:off x="-121186" y="-4572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18" name="Rectangle 19"/>
          <p:cNvSpPr>
            <a:spLocks noChangeArrowheads="1"/>
          </p:cNvSpPr>
          <p:nvPr/>
        </p:nvSpPr>
        <p:spPr bwMode="auto">
          <a:xfrm>
            <a:off x="-121186"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28" name="Rectángulo 27"/>
          <p:cNvSpPr/>
          <p:nvPr/>
        </p:nvSpPr>
        <p:spPr>
          <a:xfrm>
            <a:off x="977474" y="1933608"/>
            <a:ext cx="5305988" cy="5724644"/>
          </a:xfrm>
          <a:prstGeom prst="rect">
            <a:avLst/>
          </a:prstGeom>
        </p:spPr>
        <p:txBody>
          <a:bodyPr wrap="square">
            <a:spAutoFit/>
          </a:bodyPr>
          <a:lstStyle/>
          <a:p>
            <a:r>
              <a:rPr lang="es-MX" sz="1600" b="1" dirty="0"/>
              <a:t>Art. 84 – Fracción XXI A </a:t>
            </a:r>
            <a:endParaRPr lang="es-MX" sz="1600" dirty="0"/>
          </a:p>
          <a:p>
            <a:pPr algn="just"/>
            <a:endParaRPr lang="es-MX" sz="1400" dirty="0"/>
          </a:p>
          <a:p>
            <a:pPr algn="just"/>
            <a:r>
              <a:rPr lang="es-MX" sz="1400" dirty="0"/>
              <a:t>Es importante precisar que anteriormente el Secretariado Ejecutivo formaba parte de la estructura orgánica de la Secretaría de Seguridad Pública, dependiendo en el ámbito presupuestal de la misma, incluyendo la plantilla de personal que lo conformaba, sin embargo, como se puede apreciar en el Reglamento Interior del Secretariado Ejecutivo del Consejo Estatal de Seguridad Pública, publicado en el Periódico Oficial del Estado el 5 de agosto de 2016, se dispone su desincorporación de la Secretaría de Seguridad Pública del Estado y de conformidad con lo señalado en el Artículo 45 de la Ley del Sistema de Seguridad Pública del Estado, se determina su adscripción al Despacho del Ejecutivo del Estado, para la debida coordinación, planeación y supervisión de las acciones que se realicen en materia de seguridad pública.</a:t>
            </a:r>
          </a:p>
          <a:p>
            <a:pPr algn="just"/>
            <a:r>
              <a:rPr lang="es-MX" sz="1400" dirty="0"/>
              <a:t>Es así, que al ser una Institución de reciente creación, y al encontrarnos frente a un contexto de austeridad, mismo que se formalizó mediante el Acuerdo para la Austeridad Gubernamental en el Estado de San Luis Potosí, publicado en el Periódico Oficial del Estado, el 13 de enero de 2017, específicamente en su artículo 5º, a través de las Instancias gubernamentales competentes se determinó que la plantilla de personal existente, que presupuestalmente depende de la Secretaría de Seguridad Pública, continuara sus labores en las diversas áreas que conforman al Secretariado Ejecutivo, por lo que la normatividad laboral que aplica a dicho personal es aquella que rige a la Secretaría de Seguridad Pública. </a:t>
            </a:r>
            <a:endParaRPr lang="es-MX" sz="1400" i="1" dirty="0"/>
          </a:p>
        </p:txBody>
      </p:sp>
    </p:spTree>
    <p:extLst>
      <p:ext uri="{BB962C8B-B14F-4D97-AF65-F5344CB8AC3E}">
        <p14:creationId xmlns:p14="http://schemas.microsoft.com/office/powerpoint/2010/main" val="1081789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TotalTime>
  <Words>296</Words>
  <Application>Microsoft Office PowerPoint</Application>
  <PresentationFormat>Carta (216 x 279 mm)</PresentationFormat>
  <Paragraphs>6</Paragraphs>
  <Slides>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Calibri</vt:lpstr>
      <vt:lpstr>Calibri Light</vt:lpstr>
      <vt:lpstr>Montserrat</vt:lpstr>
      <vt:lpstr>TheSans 5-Regular</vt:lpstr>
      <vt:lpstr>Times New Roman</vt:lpstr>
      <vt:lpstr>Tema de Office</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Diana Patricia Campos Martinez</dc:creator>
  <cp:lastModifiedBy>Iris Adriana Rivera Nava</cp:lastModifiedBy>
  <cp:revision>17</cp:revision>
  <cp:lastPrinted>2021-10-04T17:38:14Z</cp:lastPrinted>
  <dcterms:created xsi:type="dcterms:W3CDTF">2021-10-04T17:26:23Z</dcterms:created>
  <dcterms:modified xsi:type="dcterms:W3CDTF">2021-11-10T16:26:35Z</dcterms:modified>
</cp:coreProperties>
</file>