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477" r:id="rId2"/>
    <p:sldId id="486" r:id="rId3"/>
    <p:sldId id="499" r:id="rId4"/>
    <p:sldId id="500" r:id="rId5"/>
    <p:sldId id="501" r:id="rId6"/>
    <p:sldId id="502" r:id="rId7"/>
    <p:sldId id="503" r:id="rId8"/>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368" autoAdjust="0"/>
    <p:restoredTop sz="94660"/>
  </p:normalViewPr>
  <p:slideViewPr>
    <p:cSldViewPr>
      <p:cViewPr varScale="1">
        <p:scale>
          <a:sx n="73" d="100"/>
          <a:sy n="73" d="100"/>
        </p:scale>
        <p:origin x="1098" y="78"/>
      </p:cViewPr>
      <p:guideLst>
        <p:guide orient="horz" pos="2880"/>
        <p:guide pos="2160"/>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559739-29CE-4B55-960B-69DC385DA664}" type="datetimeFigureOut">
              <a:rPr lang="es-MX" smtClean="0"/>
              <a:t>04/06/2021</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C515F6-BF71-4D9F-9455-B9531D04099F}" type="slidenum">
              <a:rPr lang="es-MX" smtClean="0"/>
              <a:t>‹Nº›</a:t>
            </a:fld>
            <a:endParaRPr lang="es-MX"/>
          </a:p>
        </p:txBody>
      </p:sp>
    </p:spTree>
    <p:extLst>
      <p:ext uri="{BB962C8B-B14F-4D97-AF65-F5344CB8AC3E}">
        <p14:creationId xmlns:p14="http://schemas.microsoft.com/office/powerpoint/2010/main" val="1665888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457200" y="6356351"/>
            <a:ext cx="2133600" cy="365125"/>
          </a:xfrm>
          <a:prstGeom prst="rect">
            <a:avLst/>
          </a:prstGeom>
        </p:spPr>
        <p:txBody>
          <a:bodyPr/>
          <a:lstStyle/>
          <a:p>
            <a:fld id="{DBB5AEE6-4026-4ECB-A824-DA533AA42C06}" type="datetimeFigureOut">
              <a:rPr lang="es-MX" smtClean="0"/>
              <a:pPr/>
              <a:t>04/06/2021</a:t>
            </a:fld>
            <a:endParaRPr lang="es-MX"/>
          </a:p>
        </p:txBody>
      </p:sp>
      <p:sp>
        <p:nvSpPr>
          <p:cNvPr id="5" name="4 Marcador de pie de página"/>
          <p:cNvSpPr>
            <a:spLocks noGrp="1"/>
          </p:cNvSpPr>
          <p:nvPr>
            <p:ph type="ftr" sz="quarter" idx="11"/>
          </p:nvPr>
        </p:nvSpPr>
        <p:spPr>
          <a:xfrm>
            <a:off x="3124200" y="6356351"/>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1"/>
            <a:ext cx="2133600" cy="365125"/>
          </a:xfrm>
          <a:prstGeom prst="rect">
            <a:avLst/>
          </a:prstGeom>
        </p:spPr>
        <p:txBody>
          <a:bodyPr/>
          <a:lstStyle/>
          <a:p>
            <a:fld id="{C43D4DDE-D639-4598-9608-E1960C94A28B}" type="slidenum">
              <a:rPr lang="es-MX" smtClean="0"/>
              <a:pPr/>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52" y="-15863"/>
            <a:ext cx="9137648" cy="798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353" y="6393396"/>
            <a:ext cx="9137652" cy="46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nvGraphicFramePr>
        <p:xfrm>
          <a:off x="628650" y="1998219"/>
          <a:ext cx="7886699" cy="4006149"/>
        </p:xfrm>
        <a:graphic>
          <a:graphicData uri="http://schemas.openxmlformats.org/drawingml/2006/table">
            <a:tbl>
              <a:tblPr firstRow="1" firstCol="1" bandRow="1"/>
              <a:tblGrid>
                <a:gridCol w="1205587">
                  <a:extLst>
                    <a:ext uri="{9D8B030D-6E8A-4147-A177-3AD203B41FA5}">
                      <a16:colId xmlns:a16="http://schemas.microsoft.com/office/drawing/2014/main" val="2005098298"/>
                    </a:ext>
                  </a:extLst>
                </a:gridCol>
                <a:gridCol w="1074232">
                  <a:extLst>
                    <a:ext uri="{9D8B030D-6E8A-4147-A177-3AD203B41FA5}">
                      <a16:colId xmlns:a16="http://schemas.microsoft.com/office/drawing/2014/main" val="2559174305"/>
                    </a:ext>
                  </a:extLst>
                </a:gridCol>
                <a:gridCol w="1155204">
                  <a:extLst>
                    <a:ext uri="{9D8B030D-6E8A-4147-A177-3AD203B41FA5}">
                      <a16:colId xmlns:a16="http://schemas.microsoft.com/office/drawing/2014/main" val="1726714953"/>
                    </a:ext>
                  </a:extLst>
                </a:gridCol>
                <a:gridCol w="4451676">
                  <a:extLst>
                    <a:ext uri="{9D8B030D-6E8A-4147-A177-3AD203B41FA5}">
                      <a16:colId xmlns:a16="http://schemas.microsoft.com/office/drawing/2014/main" val="54300327"/>
                    </a:ext>
                  </a:extLst>
                </a:gridCol>
              </a:tblGrid>
              <a:tr h="182098">
                <a:tc gridSpan="4">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MAYO 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429041636"/>
                  </a:ext>
                </a:extLst>
              </a:tr>
              <a:tr h="182098">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Municipio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Fecha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No. De Acuerdo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Acuerdos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206463756"/>
                  </a:ext>
                </a:extLst>
              </a:tr>
              <a:tr h="1456781">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SALINAS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07/05/2021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CM/25/62.-Se vota y se aprueba por unanimidad el compromiso de la Dirección de Seguridad Pública Municipal y Seguridad Pública del Estado, se implementara operativo de seguridad y vigilancia el día 06 de junio de 2021, con motivo de las elecciones federal, estatal y municipal, entregando resultados en la próxima sesión.</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CM/25/63.- El compromiso de seguridad pública municipal y seguridad pública del estado de redoblar esfuerzos de coordinación y vigilancia para prevenir robos de instituciones educativas.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8342561"/>
                  </a:ext>
                </a:extLst>
              </a:tr>
              <a:tr h="2185172">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ZARAGOZA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21/05/2021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CM/55/46.-Se vota y se aprueba por unanimidad el compromiso de la Dirección de Seguridad Pública Municipal y Seguridad Pública del Estado, se implementara operativo de seguridad y vigilancia el día 06 de junio de 2021, con motivo de las elecciones federal, estatal y municipal, entregando resultados en la próxima sesión.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CM/55/47.-Se vota y se acuerdo x unanimidad el compromiso de presentar e implementar el Plan operativo fiesta patronal y feria regional de Zaragoza del 7 al 14 de junio 2021.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CM/55/48.-Se irá y se acuerda por unanimidad el compromiso de Presidencia Municipal de enviar oficio a seguridad pública del estado y guardia nacional para solicitar apoyo para recorridos de seguridad y vigilancia para la feria regional del 7 al 14 de junio 2021.</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9079885"/>
                  </a:ext>
                </a:extLst>
              </a:tr>
            </a:tbl>
          </a:graphicData>
        </a:graphic>
      </p:graphicFrame>
    </p:spTree>
    <p:extLst>
      <p:ext uri="{BB962C8B-B14F-4D97-AF65-F5344CB8AC3E}">
        <p14:creationId xmlns:p14="http://schemas.microsoft.com/office/powerpoint/2010/main" val="671343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5"/>
          <p:cNvGraphicFramePr>
            <a:graphicFrameLocks noGrp="1"/>
          </p:cNvGraphicFramePr>
          <p:nvPr/>
        </p:nvGraphicFramePr>
        <p:xfrm>
          <a:off x="628650" y="2544513"/>
          <a:ext cx="7886699" cy="2913562"/>
        </p:xfrm>
        <a:graphic>
          <a:graphicData uri="http://schemas.openxmlformats.org/drawingml/2006/table">
            <a:tbl>
              <a:tblPr firstRow="1" firstCol="1" bandRow="1"/>
              <a:tblGrid>
                <a:gridCol w="1205587">
                  <a:extLst>
                    <a:ext uri="{9D8B030D-6E8A-4147-A177-3AD203B41FA5}">
                      <a16:colId xmlns:a16="http://schemas.microsoft.com/office/drawing/2014/main" val="2836199597"/>
                    </a:ext>
                  </a:extLst>
                </a:gridCol>
                <a:gridCol w="1074232">
                  <a:extLst>
                    <a:ext uri="{9D8B030D-6E8A-4147-A177-3AD203B41FA5}">
                      <a16:colId xmlns:a16="http://schemas.microsoft.com/office/drawing/2014/main" val="2284602017"/>
                    </a:ext>
                  </a:extLst>
                </a:gridCol>
                <a:gridCol w="1155204">
                  <a:extLst>
                    <a:ext uri="{9D8B030D-6E8A-4147-A177-3AD203B41FA5}">
                      <a16:colId xmlns:a16="http://schemas.microsoft.com/office/drawing/2014/main" val="199313441"/>
                    </a:ext>
                  </a:extLst>
                </a:gridCol>
                <a:gridCol w="4451676">
                  <a:extLst>
                    <a:ext uri="{9D8B030D-6E8A-4147-A177-3AD203B41FA5}">
                      <a16:colId xmlns:a16="http://schemas.microsoft.com/office/drawing/2014/main" val="772277210"/>
                    </a:ext>
                  </a:extLst>
                </a:gridCol>
              </a:tblGrid>
              <a:tr h="1456781">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HUEHUETLAN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21/05/2021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CM/18/43.- Por conducto de las corporaciones policiales, implementaran operativo de seguridad y vigilancia de manera coordinada durante el proceso electoral que estará desarrollando en el Estado del presente año.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CM/18/44.- Por conducto del inspector de alcoholes del Municipio en coordinación con la Dirección de Seguridad Pública Municipal, realizaran inspección a negocios con venta de bebidas alcohólicas, con el objeto de que no rebasen el porcentaje de afluencia en su interior, respecto a lo establecido  por la pandemia, así como respeten el horario de cierre.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5283097"/>
                  </a:ext>
                </a:extLst>
              </a:tr>
              <a:tr h="546293">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VICENTE TANCUAYALAB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20/05/2021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 CM/34/44.- Por conducto de La Dirección de Seguridad Pública Municipal y elaboraran el plan operativo de verano 2021, presentándolo en próxima sesión para su aprobación.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577183"/>
                  </a:ext>
                </a:extLst>
              </a:tr>
              <a:tr h="910488">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CEDRAL</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12/05/21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CM/07/55.- El compromiso del director de seguridad pública municipal de implementar el operativo del día del maestro.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CM/07/56.- El compromiso del Ayuntamiento de implementar campana de prevención de medidas para evitar propagación de coronavirus, con semáforo verde.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9500738"/>
                  </a:ext>
                </a:extLst>
              </a:tr>
            </a:tbl>
          </a:graphicData>
        </a:graphic>
      </p:graphicFrame>
    </p:spTree>
    <p:extLst>
      <p:ext uri="{BB962C8B-B14F-4D97-AF65-F5344CB8AC3E}">
        <p14:creationId xmlns:p14="http://schemas.microsoft.com/office/powerpoint/2010/main" val="3260771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635561"/>
          <a:ext cx="7886699" cy="2731465"/>
        </p:xfrm>
        <a:graphic>
          <a:graphicData uri="http://schemas.openxmlformats.org/drawingml/2006/table">
            <a:tbl>
              <a:tblPr firstRow="1" firstCol="1" bandRow="1"/>
              <a:tblGrid>
                <a:gridCol w="1205587">
                  <a:extLst>
                    <a:ext uri="{9D8B030D-6E8A-4147-A177-3AD203B41FA5}">
                      <a16:colId xmlns:a16="http://schemas.microsoft.com/office/drawing/2014/main" val="173899199"/>
                    </a:ext>
                  </a:extLst>
                </a:gridCol>
                <a:gridCol w="1074232">
                  <a:extLst>
                    <a:ext uri="{9D8B030D-6E8A-4147-A177-3AD203B41FA5}">
                      <a16:colId xmlns:a16="http://schemas.microsoft.com/office/drawing/2014/main" val="600525096"/>
                    </a:ext>
                  </a:extLst>
                </a:gridCol>
                <a:gridCol w="1155204">
                  <a:extLst>
                    <a:ext uri="{9D8B030D-6E8A-4147-A177-3AD203B41FA5}">
                      <a16:colId xmlns:a16="http://schemas.microsoft.com/office/drawing/2014/main" val="176483781"/>
                    </a:ext>
                  </a:extLst>
                </a:gridCol>
                <a:gridCol w="4451676">
                  <a:extLst>
                    <a:ext uri="{9D8B030D-6E8A-4147-A177-3AD203B41FA5}">
                      <a16:colId xmlns:a16="http://schemas.microsoft.com/office/drawing/2014/main" val="3928250550"/>
                    </a:ext>
                  </a:extLst>
                </a:gridCol>
              </a:tblGrid>
              <a:tr h="546293">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VANEGAS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20-may-21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CM/44/43.- El compromiso del director de seguridad pública municipal de implementar el operativo fiesta patronal 2021, que se celebra del 9 al 16 de junio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523990"/>
                  </a:ext>
                </a:extLst>
              </a:tr>
              <a:tr h="728391">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LA PAZ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18-may-21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CM/07/58.- El compromiso del director de seguridad pública municipal de implementar el operativo por festejos de los 100 años de fundación del Municipio, como pueblo libre, durante las actividades que se estarán desarrollando para tal festividad.</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5724940"/>
                  </a:ext>
                </a:extLst>
              </a:tr>
              <a:tr h="1456781">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CERRITOS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05/05/2021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CM/08/069.- Por conducto de la Delegación de la Fiscalía No. XII, se realizará una capacitación sobre delitos electorales al personal de la Dirección de Seguridad Pública Municipal, Seguridad Pública del Estado y Policía de Métodos de Investigación.</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CM/08/070.- Por conducto de la Dirección de Seguridad Pública Municipal y Seguridad Pública del Estado, se implementara operativo de seguridad y vigilancia el día 06 de junio de 2021, con motivo de las elecciones federal, estatal y municipal.</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7413912"/>
                  </a:ext>
                </a:extLst>
              </a:tr>
            </a:tbl>
          </a:graphicData>
        </a:graphic>
      </p:graphicFrame>
    </p:spTree>
    <p:extLst>
      <p:ext uri="{BB962C8B-B14F-4D97-AF65-F5344CB8AC3E}">
        <p14:creationId xmlns:p14="http://schemas.microsoft.com/office/powerpoint/2010/main" val="1280309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45799" y="1825625"/>
          <a:ext cx="7852402" cy="4351338"/>
        </p:xfrm>
        <a:graphic>
          <a:graphicData uri="http://schemas.openxmlformats.org/drawingml/2006/table">
            <a:tbl>
              <a:tblPr firstRow="1" firstCol="1" bandRow="1"/>
              <a:tblGrid>
                <a:gridCol w="1200344">
                  <a:extLst>
                    <a:ext uri="{9D8B030D-6E8A-4147-A177-3AD203B41FA5}">
                      <a16:colId xmlns:a16="http://schemas.microsoft.com/office/drawing/2014/main" val="1013184029"/>
                    </a:ext>
                  </a:extLst>
                </a:gridCol>
                <a:gridCol w="1069561">
                  <a:extLst>
                    <a:ext uri="{9D8B030D-6E8A-4147-A177-3AD203B41FA5}">
                      <a16:colId xmlns:a16="http://schemas.microsoft.com/office/drawing/2014/main" val="3104821752"/>
                    </a:ext>
                  </a:extLst>
                </a:gridCol>
                <a:gridCol w="1150181">
                  <a:extLst>
                    <a:ext uri="{9D8B030D-6E8A-4147-A177-3AD203B41FA5}">
                      <a16:colId xmlns:a16="http://schemas.microsoft.com/office/drawing/2014/main" val="1864757850"/>
                    </a:ext>
                  </a:extLst>
                </a:gridCol>
                <a:gridCol w="4432316">
                  <a:extLst>
                    <a:ext uri="{9D8B030D-6E8A-4147-A177-3AD203B41FA5}">
                      <a16:colId xmlns:a16="http://schemas.microsoft.com/office/drawing/2014/main" val="1578037733"/>
                    </a:ext>
                  </a:extLst>
                </a:gridCol>
              </a:tblGrid>
              <a:tr h="1450446">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CIUDAD FERNANDEZ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06/05/2021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CM/11/071.- Por conducto de la Delegación de la Fiscalía No. IV, se realizará una capacitación sobre delitos electorales al personal de la Dirección de Seguridad Pública Municipal, Seguridad Pública del Estado y Policía de Métodos de Investigación.</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CM/11/072.-  Por conducto de la Dirección de Seguridad Pública Municipal y Seguridad Pública del Estado, se implementara operativo de seguridad y vigilancia el día 06 de junio de 2021, con motivo de las elecciones federal, estatal y municipal.</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1617113"/>
                  </a:ext>
                </a:extLst>
              </a:tr>
              <a:tr h="1450446">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RAYON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03/05/2021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CM/23/073.- Por conducto de la Delegación de la Fiscalía No. V, se realizará una capacitación sobre delitos electorales al personal de la Dirección de Seguridad Pública Municipal, Seguridad Pública del Estado y Policía de Métodos de Investigación.</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CM/23/074.- Por conducto de la Dirección de Seguridad Pública Municipal y Seguridad Pública del Estado, se implementara operativo de seguridad y vigilancia el día 06 de junio de 2021, con motivo de las elecciones federal, estatal y municipal.</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6873440"/>
                  </a:ext>
                </a:extLst>
              </a:tr>
              <a:tr h="1450446">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CIRO DE ACOSTA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04/05/2021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CM/27/066.- Por conducto de la Delegación de la Fiscalía No. IV, se realizará una capacitación sobre delitos electorales al personal de la Dirección de Seguridad Pública Municipal, Seguridad Pública del Estado y Policía de Métodos de Investigación.</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CM/27/067.- Por conducto de la Dirección de Seguridad Pública Municipal y Seguridad Pública del Estado, se implementara operativo de seguridad y vigilancia el día 06 de junio de 2021, con motivo de las elecciones federal, estatal y municipal.</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2269888"/>
                  </a:ext>
                </a:extLst>
              </a:tr>
            </a:tbl>
          </a:graphicData>
        </a:graphic>
      </p:graphicFrame>
    </p:spTree>
    <p:extLst>
      <p:ext uri="{BB962C8B-B14F-4D97-AF65-F5344CB8AC3E}">
        <p14:creationId xmlns:p14="http://schemas.microsoft.com/office/powerpoint/2010/main" val="1524429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1907170"/>
          <a:ext cx="7886700" cy="4188247"/>
        </p:xfrm>
        <a:graphic>
          <a:graphicData uri="http://schemas.openxmlformats.org/drawingml/2006/table">
            <a:tbl>
              <a:tblPr firstRow="1" firstCol="1" bandRow="1"/>
              <a:tblGrid>
                <a:gridCol w="1205587">
                  <a:extLst>
                    <a:ext uri="{9D8B030D-6E8A-4147-A177-3AD203B41FA5}">
                      <a16:colId xmlns:a16="http://schemas.microsoft.com/office/drawing/2014/main" val="126952181"/>
                    </a:ext>
                  </a:extLst>
                </a:gridCol>
                <a:gridCol w="1074232">
                  <a:extLst>
                    <a:ext uri="{9D8B030D-6E8A-4147-A177-3AD203B41FA5}">
                      <a16:colId xmlns:a16="http://schemas.microsoft.com/office/drawing/2014/main" val="3533926668"/>
                    </a:ext>
                  </a:extLst>
                </a:gridCol>
                <a:gridCol w="1155205">
                  <a:extLst>
                    <a:ext uri="{9D8B030D-6E8A-4147-A177-3AD203B41FA5}">
                      <a16:colId xmlns:a16="http://schemas.microsoft.com/office/drawing/2014/main" val="1882312693"/>
                    </a:ext>
                  </a:extLst>
                </a:gridCol>
                <a:gridCol w="4451676">
                  <a:extLst>
                    <a:ext uri="{9D8B030D-6E8A-4147-A177-3AD203B41FA5}">
                      <a16:colId xmlns:a16="http://schemas.microsoft.com/office/drawing/2014/main" val="3484872510"/>
                    </a:ext>
                  </a:extLst>
                </a:gridCol>
              </a:tblGrid>
              <a:tr h="1274684">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CARDENAS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18/05/2021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CM/05/083.- Las autoridades municipales le darán seguimiento a la implementación de las recomendaciones para prevenir la pandemia del COVID 19, durante la etapa de semáforo verde.</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CM/05/084.- Por conducto del Director de Protección Civil Municipal, se implementará un plan de contingencias para la prevención de las incidencias que pueden causar la temporada de ciclones que inicio el pasado 15 de mayo del presente año.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998223"/>
                  </a:ext>
                </a:extLst>
              </a:tr>
              <a:tr h="2913563">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CIUDAD MAIZ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21/05/2021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CM/10/076.-  Las autoridades municipales solicitaran a Seguridad Pública del Estado, el incremento del estado de fuerza en su base operativa de este municipio durante la próxima jornada electoral del 06 de junio, esto debido a las incidencias que puede llegar a presentarse entre los simpatizantes de los candidatos a la Presidencia Municipal.</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CM/10/077.-  Por conducto de la Dirección de Seguridad Pública Municipal y Seguridad Pública del Estado, se implementarán rondines de seguridad y vigilancia para prevenir y combatir el robo a interior de casa habitación en Cabecera Municipal.</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CM/10/078.- Las autoridades municipales le darán seguimiento a la implementación de las recomendaciones para prevenir la pandemia del COVID 19, durante la etapa de semáforo verde.</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CM/10/079.- Por conducto del Director de Protección Civil Municipal, se implementará un plan de contingencias para la prevención de las incidencias que pueden causar la temporada de ciclones que inicio el pasado 15 de mayo del presente año.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0601774"/>
                  </a:ext>
                </a:extLst>
              </a:tr>
            </a:tbl>
          </a:graphicData>
        </a:graphic>
      </p:graphicFrame>
    </p:spTree>
    <p:extLst>
      <p:ext uri="{BB962C8B-B14F-4D97-AF65-F5344CB8AC3E}">
        <p14:creationId xmlns:p14="http://schemas.microsoft.com/office/powerpoint/2010/main" val="2240546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45799" y="1825625"/>
          <a:ext cx="7852402" cy="4351338"/>
        </p:xfrm>
        <a:graphic>
          <a:graphicData uri="http://schemas.openxmlformats.org/drawingml/2006/table">
            <a:tbl>
              <a:tblPr firstRow="1" firstCol="1" bandRow="1"/>
              <a:tblGrid>
                <a:gridCol w="1200344">
                  <a:extLst>
                    <a:ext uri="{9D8B030D-6E8A-4147-A177-3AD203B41FA5}">
                      <a16:colId xmlns:a16="http://schemas.microsoft.com/office/drawing/2014/main" val="1065912730"/>
                    </a:ext>
                  </a:extLst>
                </a:gridCol>
                <a:gridCol w="1069561">
                  <a:extLst>
                    <a:ext uri="{9D8B030D-6E8A-4147-A177-3AD203B41FA5}">
                      <a16:colId xmlns:a16="http://schemas.microsoft.com/office/drawing/2014/main" val="1534869533"/>
                    </a:ext>
                  </a:extLst>
                </a:gridCol>
                <a:gridCol w="1150181">
                  <a:extLst>
                    <a:ext uri="{9D8B030D-6E8A-4147-A177-3AD203B41FA5}">
                      <a16:colId xmlns:a16="http://schemas.microsoft.com/office/drawing/2014/main" val="115013614"/>
                    </a:ext>
                  </a:extLst>
                </a:gridCol>
                <a:gridCol w="4432316">
                  <a:extLst>
                    <a:ext uri="{9D8B030D-6E8A-4147-A177-3AD203B41FA5}">
                      <a16:colId xmlns:a16="http://schemas.microsoft.com/office/drawing/2014/main" val="1680905905"/>
                    </a:ext>
                  </a:extLst>
                </a:gridCol>
              </a:tblGrid>
              <a:tr h="4351338">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GUADALCAZAR</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11/05/2021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6</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CM/17/069.- El compromiso de Seguridad Pública Municipal de elaborar y presentar en sesión de Consejo de Seguridad, el proyecto de inversión en materia de seguridad pública 2021.</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CM/17/070.- Por conducto del Director de Protección Civil Municipal, se implemente un plan de contingencias para la prevención y combate de incendios forestales.</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CM/17/071.- Las autoridades municipales le darán seguimiento a la implementación de las recomendaciones para prevenir la pandemia del COVID 19, durante la etapa de semáforo verde.</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CM/17/072.- Por conducto de las autoridades municipales se realizará la difusión a través de los portales, redes sociales, ligas, medios electrónicos y/o impresos de la Campaña de Prevención en materia de Secuestro y Extorsión, diseñada por la Coordinación Nacional Antisecuestro (CONASE) con la participación de Secretariado Ejecutivo del Sistema Nacional de Seguridad Pública (SESNSP).</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CM/17/073.- Por conducto de la Dirección de Seguridad Pública Municipal y Seguridad Pública del Estado, se implementará operativo de seguridad y vigilancia durante el proceso electoral que se estará desarrollando en el estado, en los meses de abril, mayo y junio del año en curso.</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CM/17/074.- Por conducto de la Dirección de Seguridad Pública Municipal, Seguridad Pública del Estado y SEDENA se implementarán recorridos de seguridad y vigilancia, en el confinamiento de residuos industriales ubicado en la comunidad de Amoles, con el fin de prevenir y combatir el delito de robo de sus instalaciones.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969116"/>
                  </a:ext>
                </a:extLst>
              </a:tr>
            </a:tbl>
          </a:graphicData>
        </a:graphic>
      </p:graphicFrame>
    </p:spTree>
    <p:extLst>
      <p:ext uri="{BB962C8B-B14F-4D97-AF65-F5344CB8AC3E}">
        <p14:creationId xmlns:p14="http://schemas.microsoft.com/office/powerpoint/2010/main" val="3828742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1998220"/>
          <a:ext cx="7886699" cy="4006148"/>
        </p:xfrm>
        <a:graphic>
          <a:graphicData uri="http://schemas.openxmlformats.org/drawingml/2006/table">
            <a:tbl>
              <a:tblPr firstRow="1" firstCol="1" bandRow="1"/>
              <a:tblGrid>
                <a:gridCol w="1205587">
                  <a:extLst>
                    <a:ext uri="{9D8B030D-6E8A-4147-A177-3AD203B41FA5}">
                      <a16:colId xmlns:a16="http://schemas.microsoft.com/office/drawing/2014/main" val="2385737899"/>
                    </a:ext>
                  </a:extLst>
                </a:gridCol>
                <a:gridCol w="1074232">
                  <a:extLst>
                    <a:ext uri="{9D8B030D-6E8A-4147-A177-3AD203B41FA5}">
                      <a16:colId xmlns:a16="http://schemas.microsoft.com/office/drawing/2014/main" val="3290154491"/>
                    </a:ext>
                  </a:extLst>
                </a:gridCol>
                <a:gridCol w="1155204">
                  <a:extLst>
                    <a:ext uri="{9D8B030D-6E8A-4147-A177-3AD203B41FA5}">
                      <a16:colId xmlns:a16="http://schemas.microsoft.com/office/drawing/2014/main" val="2918462080"/>
                    </a:ext>
                  </a:extLst>
                </a:gridCol>
                <a:gridCol w="4451676">
                  <a:extLst>
                    <a:ext uri="{9D8B030D-6E8A-4147-A177-3AD203B41FA5}">
                      <a16:colId xmlns:a16="http://schemas.microsoft.com/office/drawing/2014/main" val="3383037658"/>
                    </a:ext>
                  </a:extLst>
                </a:gridCol>
              </a:tblGrid>
              <a:tr h="2003074">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RIOVERDE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20/05/2021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CM/24/097.- Por conducto de la Dirección de Seguridad Pública Municipal y Seguridad Pública del Estado, se implementarán acciones para que los motociclistas respeten el reglamento de tránsito y con esto prevenir los delitos de homicidios por culpa.</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CM/24/098.- Las autoridades municipales le darán seguimiento a la implementación de las recomendaciones para prevenir la pandemia del COVID 19, durante la etapa de semáforo verde.</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CM/24/099.- Por conducto del Director de Protección Civil Municipal, se implementará un plan de contingencias para la prevención de las incidencias que pueden causar la temporada de ciclones que inicio el pasado 15 de mayo del presente año.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467108"/>
                  </a:ext>
                </a:extLst>
              </a:tr>
              <a:tr h="2003074">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JUAREZ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19/05/2021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CM/52/078.- Las autoridades municipales le darán seguimiento a la implementación de las recomendaciones para prevenir la pandemia del COVID 19, durante la etapa de semáforo verde.</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CM/52/079.- Por conducto del Director de Protección Civil Municipal, se implemente un plan de contingencias para la prevención de las incidencias que pueden causar la temporada de ciclones que inicio el pasado 15 de mayo del presente año.</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CM/52/080.- Por conducto de la Delegación de la Fiscalía No. XII, se realizará una capacitación sobre delitos electorales al personal de la Dirección de Seguridad Pública Municipal, Seguridad Pública del Estado y Policía de Métodos de Investigación.</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1126456"/>
                  </a:ext>
                </a:extLst>
              </a:tr>
            </a:tbl>
          </a:graphicData>
        </a:graphic>
      </p:graphicFrame>
    </p:spTree>
    <p:extLst>
      <p:ext uri="{BB962C8B-B14F-4D97-AF65-F5344CB8AC3E}">
        <p14:creationId xmlns:p14="http://schemas.microsoft.com/office/powerpoint/2010/main" val="258147165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862</TotalTime>
  <Words>765</Words>
  <Application>Microsoft Office PowerPoint</Application>
  <PresentationFormat>Presentación en pantalla (4:3)</PresentationFormat>
  <Paragraphs>71</Paragraphs>
  <Slides>7</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vt:i4>
      </vt:variant>
    </vt:vector>
  </HeadingPairs>
  <TitlesOfParts>
    <vt:vector size="11" baseType="lpstr">
      <vt:lpstr>Arial</vt:lpstr>
      <vt:lpstr>Calibri</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Windows User</cp:lastModifiedBy>
  <cp:revision>113</cp:revision>
  <dcterms:created xsi:type="dcterms:W3CDTF">2018-10-26T21:26:18Z</dcterms:created>
  <dcterms:modified xsi:type="dcterms:W3CDTF">2021-06-04T17:20:27Z</dcterms:modified>
</cp:coreProperties>
</file>