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523" r:id="rId2"/>
    <p:sldId id="524" r:id="rId3"/>
    <p:sldId id="525" r:id="rId4"/>
    <p:sldId id="526" r:id="rId5"/>
    <p:sldId id="527" r:id="rId6"/>
    <p:sldId id="528" r:id="rId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06/09/2021</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06/09/2021</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271366"/>
          <a:ext cx="7886699" cy="3459856"/>
        </p:xfrm>
        <a:graphic>
          <a:graphicData uri="http://schemas.openxmlformats.org/drawingml/2006/table">
            <a:tbl>
              <a:tblPr firstRow="1" firstCol="1" bandRow="1"/>
              <a:tblGrid>
                <a:gridCol w="1205587">
                  <a:extLst>
                    <a:ext uri="{9D8B030D-6E8A-4147-A177-3AD203B41FA5}">
                      <a16:colId xmlns:a16="http://schemas.microsoft.com/office/drawing/2014/main" val="3960843666"/>
                    </a:ext>
                  </a:extLst>
                </a:gridCol>
                <a:gridCol w="1074232">
                  <a:extLst>
                    <a:ext uri="{9D8B030D-6E8A-4147-A177-3AD203B41FA5}">
                      <a16:colId xmlns:a16="http://schemas.microsoft.com/office/drawing/2014/main" val="2499440029"/>
                    </a:ext>
                  </a:extLst>
                </a:gridCol>
                <a:gridCol w="1155204">
                  <a:extLst>
                    <a:ext uri="{9D8B030D-6E8A-4147-A177-3AD203B41FA5}">
                      <a16:colId xmlns:a16="http://schemas.microsoft.com/office/drawing/2014/main" val="1750546395"/>
                    </a:ext>
                  </a:extLst>
                </a:gridCol>
                <a:gridCol w="4451676">
                  <a:extLst>
                    <a:ext uri="{9D8B030D-6E8A-4147-A177-3AD203B41FA5}">
                      <a16:colId xmlns:a16="http://schemas.microsoft.com/office/drawing/2014/main" val="2835754528"/>
                    </a:ext>
                  </a:extLst>
                </a:gridCol>
              </a:tblGrid>
              <a:tr h="182098">
                <a:tc gridSpan="4">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AGOSTO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651657229"/>
                  </a:ext>
                </a:extLst>
              </a:tr>
              <a:tr h="182098">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10335138"/>
                  </a:ext>
                </a:extLst>
              </a:tr>
              <a:tr h="3095660">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27/08/2021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CM/25/71.- Se aprueba por conducto del secretario ejecutivo del consejo municipal de seguridad pública, presentará en la próxima sesión el informe de actividades de este consejo, correspondiente a la presente administración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CM/25/72.- Se acuerda el compromiso de las autoridades municipales de apoyar con la difusión de la campaña federal de Gobierno Federal, con los temas 089 denuncia anónima, recomendaciones durante vacaciones de verano y conmemoración del día mundial contra la trata de personas.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CM/25/73.- Se acuerda el compromiso de Seguridad Pública municipal, seguridad pública del estado y Guardia Nacional para la elaboración e implementación del Plan Operativo 16 de septiembre.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CM/25/74.- El compromiso de seguridad pública municipal y seguridad pública del estado de difundir la guía básica para configurar controles parentales.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CM/25/75.- Se acuerda el compromiso de seguridad pública municipal, seguridad pública del estado y guardia nacional de realizar recorridos de seguridad y vigilancia el día 17 de septiembre para el tercer informe de Gobierno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1226423"/>
                  </a:ext>
                </a:extLst>
              </a:tr>
            </a:tbl>
          </a:graphicData>
        </a:graphic>
      </p:graphicFrame>
    </p:spTree>
    <p:extLst>
      <p:ext uri="{BB962C8B-B14F-4D97-AF65-F5344CB8AC3E}">
        <p14:creationId xmlns:p14="http://schemas.microsoft.com/office/powerpoint/2010/main" val="1792005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635561"/>
          <a:ext cx="7886699" cy="2731465"/>
        </p:xfrm>
        <a:graphic>
          <a:graphicData uri="http://schemas.openxmlformats.org/drawingml/2006/table">
            <a:tbl>
              <a:tblPr firstRow="1" firstCol="1" bandRow="1"/>
              <a:tblGrid>
                <a:gridCol w="1205587">
                  <a:extLst>
                    <a:ext uri="{9D8B030D-6E8A-4147-A177-3AD203B41FA5}">
                      <a16:colId xmlns:a16="http://schemas.microsoft.com/office/drawing/2014/main" val="2385466553"/>
                    </a:ext>
                  </a:extLst>
                </a:gridCol>
                <a:gridCol w="1074232">
                  <a:extLst>
                    <a:ext uri="{9D8B030D-6E8A-4147-A177-3AD203B41FA5}">
                      <a16:colId xmlns:a16="http://schemas.microsoft.com/office/drawing/2014/main" val="1586618107"/>
                    </a:ext>
                  </a:extLst>
                </a:gridCol>
                <a:gridCol w="1155204">
                  <a:extLst>
                    <a:ext uri="{9D8B030D-6E8A-4147-A177-3AD203B41FA5}">
                      <a16:colId xmlns:a16="http://schemas.microsoft.com/office/drawing/2014/main" val="2392542859"/>
                    </a:ext>
                  </a:extLst>
                </a:gridCol>
                <a:gridCol w="4451676">
                  <a:extLst>
                    <a:ext uri="{9D8B030D-6E8A-4147-A177-3AD203B41FA5}">
                      <a16:colId xmlns:a16="http://schemas.microsoft.com/office/drawing/2014/main" val="2390965910"/>
                    </a:ext>
                  </a:extLst>
                </a:gridCol>
              </a:tblGrid>
              <a:tr h="18209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SANTA MARIA DEL RIO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31/08/2021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CM/32/73.- Se acuerda el compromiso de Seguridad Pública municipal, seguridad pública del estado y Guardia Nacional para la elaboración e implementación del Plan Operativo 16 de septiembre.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CM/32/74.- Se acuerda el compromiso de seguridad pública municipal y seguridad pública del estado de difundir la guía básica para configurar controles parentales.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CM/32/75.- Se acuerda el compromiso de seguridad pública municipal, seguridad pública del estado y guardia nacional de realizar recorridos de seguridad y vigilancia el día 17 de septiembre para el tercer informe de Gobierno Municipal.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2784276"/>
                  </a:ext>
                </a:extLst>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ZARAGOZA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CM/55/55.- Se acuerda el compromiso de las autoridades municipales de apoyar con la difusión de la Campaña de Prevención de Gobierno Federal, con los temas, Número 089 de Denuncia Anónima, Recomendaciones durante Vacaciones de verano y Conmemoración del Día Mundial contra la Trata de Personas.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0885744"/>
                  </a:ext>
                </a:extLst>
              </a:tr>
            </a:tbl>
          </a:graphicData>
        </a:graphic>
      </p:graphicFrame>
    </p:spTree>
    <p:extLst>
      <p:ext uri="{BB962C8B-B14F-4D97-AF65-F5344CB8AC3E}">
        <p14:creationId xmlns:p14="http://schemas.microsoft.com/office/powerpoint/2010/main" val="599839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180317"/>
          <a:ext cx="7886700" cy="3641953"/>
        </p:xfrm>
        <a:graphic>
          <a:graphicData uri="http://schemas.openxmlformats.org/drawingml/2006/table">
            <a:tbl>
              <a:tblPr firstRow="1" firstCol="1" bandRow="1"/>
              <a:tblGrid>
                <a:gridCol w="1205587">
                  <a:extLst>
                    <a:ext uri="{9D8B030D-6E8A-4147-A177-3AD203B41FA5}">
                      <a16:colId xmlns:a16="http://schemas.microsoft.com/office/drawing/2014/main" val="4260728131"/>
                    </a:ext>
                  </a:extLst>
                </a:gridCol>
                <a:gridCol w="1074232">
                  <a:extLst>
                    <a:ext uri="{9D8B030D-6E8A-4147-A177-3AD203B41FA5}">
                      <a16:colId xmlns:a16="http://schemas.microsoft.com/office/drawing/2014/main" val="3932899416"/>
                    </a:ext>
                  </a:extLst>
                </a:gridCol>
                <a:gridCol w="1155205">
                  <a:extLst>
                    <a:ext uri="{9D8B030D-6E8A-4147-A177-3AD203B41FA5}">
                      <a16:colId xmlns:a16="http://schemas.microsoft.com/office/drawing/2014/main" val="294103437"/>
                    </a:ext>
                  </a:extLst>
                </a:gridCol>
                <a:gridCol w="4451676">
                  <a:extLst>
                    <a:ext uri="{9D8B030D-6E8A-4147-A177-3AD203B41FA5}">
                      <a16:colId xmlns:a16="http://schemas.microsoft.com/office/drawing/2014/main" val="465461534"/>
                    </a:ext>
                  </a:extLst>
                </a:gridCol>
              </a:tblGrid>
              <a:tr h="163887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CM/38/57.- El compromiso de la Dirección de Seguridad Pública Municipal y Seguridad Pública del Estado, de implementar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CM/38/58.- El compromiso de las autoridades municipales de difundir los Stickers de Whats App para prevención de los ciberdelitos, elaborados por el Secretariado Ejecutivo del Consejo Estatal de Seguridad Publica.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CMSP/38/59.- El compromiso de las autoridades municipales de apoyar con la difusión de la Campaña de Prevención de Gobierno Federal, con los temas, Número 089 de Denuncia Anónima, Recomendaciones durante Vacaciones de Verano y Conmemoración del Día Mundial contra la Trata de Personas.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9644552"/>
                  </a:ext>
                </a:extLst>
              </a:tr>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CMSP/36/67.- El compromiso de la Dirección de Seguridad Pública Municipal y Seguridad Pública del Estado, de implementar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CMSP/36/68: Se asienta el compromiso de las autoridades municipales de difundir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Stickers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Whats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App para prevención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ciberdelitos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elaborados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CMSP/36/69.- Se asienta el compromiso de las autoridades municipales de apoyar con la difusión de la Campaña de Prevención de Gobierno Federal, con los temas, Número 089 de Denuncia Anónima, Recomendaciones durante Vacaciones de Verano y Conmemoración del Día Mundial contra la Trata de Personas.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5441309"/>
                  </a:ext>
                </a:extLst>
              </a:tr>
            </a:tbl>
          </a:graphicData>
        </a:graphic>
      </p:graphicFrame>
    </p:spTree>
    <p:extLst>
      <p:ext uri="{BB962C8B-B14F-4D97-AF65-F5344CB8AC3E}">
        <p14:creationId xmlns:p14="http://schemas.microsoft.com/office/powerpoint/2010/main" val="896604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362415"/>
          <a:ext cx="7886699" cy="3277758"/>
        </p:xfrm>
        <a:graphic>
          <a:graphicData uri="http://schemas.openxmlformats.org/drawingml/2006/table">
            <a:tbl>
              <a:tblPr firstRow="1" firstCol="1" bandRow="1"/>
              <a:tblGrid>
                <a:gridCol w="1205587">
                  <a:extLst>
                    <a:ext uri="{9D8B030D-6E8A-4147-A177-3AD203B41FA5}">
                      <a16:colId xmlns:a16="http://schemas.microsoft.com/office/drawing/2014/main" val="1296012319"/>
                    </a:ext>
                  </a:extLst>
                </a:gridCol>
                <a:gridCol w="1074232">
                  <a:extLst>
                    <a:ext uri="{9D8B030D-6E8A-4147-A177-3AD203B41FA5}">
                      <a16:colId xmlns:a16="http://schemas.microsoft.com/office/drawing/2014/main" val="1530225010"/>
                    </a:ext>
                  </a:extLst>
                </a:gridCol>
                <a:gridCol w="1155204">
                  <a:extLst>
                    <a:ext uri="{9D8B030D-6E8A-4147-A177-3AD203B41FA5}">
                      <a16:colId xmlns:a16="http://schemas.microsoft.com/office/drawing/2014/main" val="3226500210"/>
                    </a:ext>
                  </a:extLst>
                </a:gridCol>
                <a:gridCol w="4451676">
                  <a:extLst>
                    <a:ext uri="{9D8B030D-6E8A-4147-A177-3AD203B41FA5}">
                      <a16:colId xmlns:a16="http://schemas.microsoft.com/office/drawing/2014/main" val="582628890"/>
                    </a:ext>
                  </a:extLst>
                </a:gridCol>
              </a:tblGrid>
              <a:tr h="218517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CMSP/54/77.- Se asienta el compromiso de la Dirección de Seguridad Pública Municipal y Seguridad Pública del Estado, de implementar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CMSP/54/78.- Se asienta el compromiso de las autoridades municipales de difundir los Stickers de Whats App para prevención de los ciberdelitos, elaborados por el Secretariado Ejecutivo del Consejo Estatal de Seguridad Publica.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CMSP/54/79.- Se asienta el compromiso de las autoridades municipales de apoyar con la difusión de la Campaña de Prevención de Gobierno Federal, con los temas, Número 089 de Denuncia Anónima, Recomendaciones durante Vacaciones de Verano y Conmemoración del Día Mundial contra la Trata de Personas.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717689"/>
                  </a:ext>
                </a:extLst>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CM/07/62.- El compromiso del Secretario General del Ayuntamiento de difundir campañas de prevención del delito en el internet, con el contenido que se entregó por parte del consejo estatal de seguridad pública.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CM/07/63, El compromiso del secretario general del ayuntamiento de dar a conocer en la próxima sesión, el informe de resultado y gestión que se ha tenido durante este consejo de seguridad en la presente administración.</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0745508"/>
                  </a:ext>
                </a:extLst>
              </a:tr>
            </a:tbl>
          </a:graphicData>
        </a:graphic>
      </p:graphicFrame>
    </p:spTree>
    <p:extLst>
      <p:ext uri="{BB962C8B-B14F-4D97-AF65-F5344CB8AC3E}">
        <p14:creationId xmlns:p14="http://schemas.microsoft.com/office/powerpoint/2010/main" val="4510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908708"/>
          <a:ext cx="7886699" cy="2185172"/>
        </p:xfrm>
        <a:graphic>
          <a:graphicData uri="http://schemas.openxmlformats.org/drawingml/2006/table">
            <a:tbl>
              <a:tblPr firstRow="1" firstCol="1" bandRow="1"/>
              <a:tblGrid>
                <a:gridCol w="1205587">
                  <a:extLst>
                    <a:ext uri="{9D8B030D-6E8A-4147-A177-3AD203B41FA5}">
                      <a16:colId xmlns:a16="http://schemas.microsoft.com/office/drawing/2014/main" val="1569300520"/>
                    </a:ext>
                  </a:extLst>
                </a:gridCol>
                <a:gridCol w="1074232">
                  <a:extLst>
                    <a:ext uri="{9D8B030D-6E8A-4147-A177-3AD203B41FA5}">
                      <a16:colId xmlns:a16="http://schemas.microsoft.com/office/drawing/2014/main" val="1720238337"/>
                    </a:ext>
                  </a:extLst>
                </a:gridCol>
                <a:gridCol w="1155204">
                  <a:extLst>
                    <a:ext uri="{9D8B030D-6E8A-4147-A177-3AD203B41FA5}">
                      <a16:colId xmlns:a16="http://schemas.microsoft.com/office/drawing/2014/main" val="3279249499"/>
                    </a:ext>
                  </a:extLst>
                </a:gridCol>
                <a:gridCol w="4451676">
                  <a:extLst>
                    <a:ext uri="{9D8B030D-6E8A-4147-A177-3AD203B41FA5}">
                      <a16:colId xmlns:a16="http://schemas.microsoft.com/office/drawing/2014/main" val="4230610043"/>
                    </a:ext>
                  </a:extLst>
                </a:gridCol>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MATEHUALA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30/08/202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CM/20/33.- El compromiso de parte del Secretario General del Ayuntamiento y Secretario Ejecutivo, dar a conocer en la próxima sesión, el informe de actividades de este consejo durante la administración 2018-2021.                                         CM/20/34.- El compromiso de parte de la Dirección de Seguridad Publica Municipal, de implementar operativo en el regreso a clases presenciales, en el exterior de las escuelas, así como durante los festejos patrios.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2495869"/>
                  </a:ext>
                </a:extLst>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CMSP/08/078.- Por conducto de la Secretaria Ejecutiva del Consejo Municipal de Seguridad Pública, presentará en la próxima sesión el informe de actividades de este consejo, correspondiente a la presente administración municipal.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3928145"/>
                  </a:ext>
                </a:extLst>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CMSP/11/079.- Por conducto de la Secretaria Ejecutiva del Consejo Municipal de Seguridad Pública, presentará en la próxima sesión el informe de actividades de este consejo, correspondiente a la presente administración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9468833"/>
                  </a:ext>
                </a:extLst>
              </a:tr>
            </a:tbl>
          </a:graphicData>
        </a:graphic>
      </p:graphicFrame>
    </p:spTree>
    <p:extLst>
      <p:ext uri="{BB962C8B-B14F-4D97-AF65-F5344CB8AC3E}">
        <p14:creationId xmlns:p14="http://schemas.microsoft.com/office/powerpoint/2010/main" val="3477542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271366"/>
          <a:ext cx="7886699" cy="3459856"/>
        </p:xfrm>
        <a:graphic>
          <a:graphicData uri="http://schemas.openxmlformats.org/drawingml/2006/table">
            <a:tbl>
              <a:tblPr firstRow="1" firstCol="1" bandRow="1"/>
              <a:tblGrid>
                <a:gridCol w="1205587">
                  <a:extLst>
                    <a:ext uri="{9D8B030D-6E8A-4147-A177-3AD203B41FA5}">
                      <a16:colId xmlns:a16="http://schemas.microsoft.com/office/drawing/2014/main" val="548183149"/>
                    </a:ext>
                  </a:extLst>
                </a:gridCol>
                <a:gridCol w="1074232">
                  <a:extLst>
                    <a:ext uri="{9D8B030D-6E8A-4147-A177-3AD203B41FA5}">
                      <a16:colId xmlns:a16="http://schemas.microsoft.com/office/drawing/2014/main" val="1518933973"/>
                    </a:ext>
                  </a:extLst>
                </a:gridCol>
                <a:gridCol w="1155204">
                  <a:extLst>
                    <a:ext uri="{9D8B030D-6E8A-4147-A177-3AD203B41FA5}">
                      <a16:colId xmlns:a16="http://schemas.microsoft.com/office/drawing/2014/main" val="1675708771"/>
                    </a:ext>
                  </a:extLst>
                </a:gridCol>
                <a:gridCol w="4451676">
                  <a:extLst>
                    <a:ext uri="{9D8B030D-6E8A-4147-A177-3AD203B41FA5}">
                      <a16:colId xmlns:a16="http://schemas.microsoft.com/office/drawing/2014/main" val="244152602"/>
                    </a:ext>
                  </a:extLst>
                </a:gridCol>
              </a:tblGrid>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09/08/2021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CMSP/23/080.- Por conducto de la Comisión Estatal de los Derechos Humanos en la Zona Media, realizara una capacitación al personal de la Dirección de Seguridad Pública Municipal, con el tema de “Aplicación del código de conducta para funcionarios encargados de hacer cumplir la ley”.</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CMSP/23/081.- Por conducto de la Secretaria Ejecutiva del Consejo Municipal de Seguridad Pública, presentará en la próxima sesión el informe de actividades de este consejo, correspondiente a la presente administración municipal.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0517775"/>
                  </a:ext>
                </a:extLst>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CMSP/27/075.- Por conducto del secretario ejecutivo del consejo municipal de seguridad pública, presentará en la próxima sesión el informe de actividades de este consejo, correspondiente a la presente administración municipal.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8463480"/>
                  </a:ext>
                </a:extLst>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CM/17/082.- Por conducto de la Dirección de Métodos de Investigación en coordinación con Dirección de Seguridad Pública Municipal, Seguridad Pública del Estado, Dirección General de Seguridad en Carreteras y SEDENA, implementaran operativos en la región del Crucero del Huizache, con el fin de ejecutar ordenes de aprehensión pendientes de cumplir.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4170817"/>
                  </a:ext>
                </a:extLst>
              </a:tr>
              <a:tr h="72839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19/08/2021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CMSP/24/113.- Se vota y se aprueba por unanimidad que, por conducto del Secretario Ejecutivo del Consejo Municipal de Seguridad Pública, se presentará en la próxima sesión el informe de actividades de este consejo, correspondiente a la presente administración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6566354"/>
                  </a:ext>
                </a:extLst>
              </a:tr>
            </a:tbl>
          </a:graphicData>
        </a:graphic>
      </p:graphicFrame>
      <p:sp>
        <p:nvSpPr>
          <p:cNvPr id="3" name="Rectangle 1"/>
          <p:cNvSpPr>
            <a:spLocks noChangeArrowheads="1"/>
          </p:cNvSpPr>
          <p:nvPr/>
        </p:nvSpPr>
        <p:spPr bwMode="auto">
          <a:xfrm>
            <a:off x="628650" y="22717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2895698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877</TotalTime>
  <Words>718</Words>
  <Application>Microsoft Office PowerPoint</Application>
  <PresentationFormat>Presentación en pantalla (4:3)</PresentationFormat>
  <Paragraphs>64</Paragraphs>
  <Slides>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116</cp:revision>
  <dcterms:created xsi:type="dcterms:W3CDTF">2018-10-26T21:26:18Z</dcterms:created>
  <dcterms:modified xsi:type="dcterms:W3CDTF">2021-09-06T15:05:11Z</dcterms:modified>
</cp:coreProperties>
</file>