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7" r:id="rId2"/>
    <p:sldId id="257" r:id="rId3"/>
    <p:sldId id="258" r:id="rId4"/>
    <p:sldId id="259" r:id="rId5"/>
    <p:sldId id="260" r:id="rId6"/>
    <p:sldId id="261" r:id="rId7"/>
    <p:sldId id="274" r:id="rId8"/>
    <p:sldId id="291" r:id="rId9"/>
    <p:sldId id="292" r:id="rId10"/>
    <p:sldId id="293" r:id="rId11"/>
    <p:sldId id="294" r:id="rId12"/>
    <p:sldId id="295" r:id="rId13"/>
    <p:sldId id="262" r:id="rId14"/>
    <p:sldId id="298" r:id="rId15"/>
    <p:sldId id="264" r:id="rId16"/>
    <p:sldId id="265" r:id="rId17"/>
    <p:sldId id="266" r:id="rId18"/>
    <p:sldId id="270" r:id="rId19"/>
    <p:sldId id="290" r:id="rId20"/>
    <p:sldId id="284" r:id="rId21"/>
    <p:sldId id="280" r:id="rId22"/>
    <p:sldId id="286" r:id="rId23"/>
    <p:sldId id="268" r:id="rId24"/>
    <p:sldId id="269" r:id="rId25"/>
    <p:sldId id="296" r:id="rId26"/>
    <p:sldId id="285" r:id="rId27"/>
    <p:sldId id="297" r:id="rId28"/>
    <p:sldId id="271" r:id="rId29"/>
    <p:sldId id="273" r:id="rId30"/>
  </p:sldIdLst>
  <p:sldSz cx="6858000" cy="9144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3" userDrawn="1">
          <p15:clr>
            <a:srgbClr val="A4A3A4"/>
          </p15:clr>
        </p15:guide>
        <p15:guide id="2" orient="horz" pos="2880" userDrawn="1">
          <p15:clr>
            <a:srgbClr val="A4A3A4"/>
          </p15:clr>
        </p15:guide>
        <p15:guide id="3" orient="horz" pos="564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797" userDrawn="1">
          <p15:clr>
            <a:srgbClr val="A4A3A4"/>
          </p15:clr>
        </p15:guide>
        <p15:guide id="7" orient="horz" pos="5076" userDrawn="1">
          <p15:clr>
            <a:srgbClr val="A4A3A4"/>
          </p15:clr>
        </p15:guide>
        <p15:guide id="8" pos="4224" userDrawn="1">
          <p15:clr>
            <a:srgbClr val="A4A3A4"/>
          </p15:clr>
        </p15:guide>
        <p15:guide id="9" pos="2523" userDrawn="1">
          <p15:clr>
            <a:srgbClr val="A4A3A4"/>
          </p15:clr>
        </p15:guide>
        <p15:guide id="10" orient="horz" pos="2470">
          <p15:clr>
            <a:srgbClr val="A4A3A4"/>
          </p15:clr>
        </p15:guide>
        <p15:guide id="11" orient="horz" pos="4372">
          <p15:clr>
            <a:srgbClr val="A4A3A4"/>
          </p15:clr>
        </p15:guide>
        <p15:guide id="12" pos="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91" autoAdjust="0"/>
    <p:restoredTop sz="94849" autoAdjust="0"/>
  </p:normalViewPr>
  <p:slideViewPr>
    <p:cSldViewPr snapToGrid="0">
      <p:cViewPr varScale="1">
        <p:scale>
          <a:sx n="64" d="100"/>
          <a:sy n="64" d="100"/>
        </p:scale>
        <p:origin x="1548" y="66"/>
      </p:cViewPr>
      <p:guideLst>
        <p:guide orient="horz" pos="793"/>
        <p:guide orient="horz" pos="2880"/>
        <p:guide orient="horz" pos="5647"/>
        <p:guide pos="2160"/>
        <p:guide pos="1797"/>
        <p:guide orient="horz" pos="5076"/>
        <p:guide pos="4224"/>
        <p:guide pos="2523"/>
        <p:guide orient="horz" pos="2470"/>
        <p:guide orient="horz" pos="4372"/>
        <p:guide pos="368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-3300" y="-114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r">
              <a:defRPr sz="1200"/>
            </a:lvl1pPr>
          </a:lstStyle>
          <a:p>
            <a:fld id="{30B3FBA9-5D43-45F8-9D9D-F2F510C19CB0}" type="datetimeFigureOut">
              <a:rPr lang="es-MX" smtClean="0"/>
              <a:t>10/09/2021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2" tIns="46582" rIns="93162" bIns="46582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3"/>
            <a:ext cx="5608320" cy="4183380"/>
          </a:xfrm>
          <a:prstGeom prst="rect">
            <a:avLst/>
          </a:prstGeom>
        </p:spPr>
        <p:txBody>
          <a:bodyPr vert="horz" lIns="93162" tIns="46582" rIns="93162" bIns="4658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r">
              <a:defRPr sz="1200"/>
            </a:lvl1pPr>
          </a:lstStyle>
          <a:p>
            <a:fld id="{D714C5AC-5D4D-4FAD-BAF1-6A7E713D5E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017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C5AC-5D4D-4FAD-BAF1-6A7E713D5EDB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39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C5AC-5D4D-4FAD-BAF1-6A7E713D5EDB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010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C5AC-5D4D-4FAD-BAF1-6A7E713D5EDB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4100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C5AC-5D4D-4FAD-BAF1-6A7E713D5EDB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336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57655" y="8748394"/>
            <a:ext cx="5300345" cy="0"/>
          </a:xfrm>
          <a:custGeom>
            <a:avLst/>
            <a:gdLst/>
            <a:ahLst/>
            <a:cxnLst/>
            <a:rect l="l" t="t" r="r" b="b"/>
            <a:pathLst>
              <a:path w="5300345">
                <a:moveTo>
                  <a:pt x="0" y="0"/>
                </a:moveTo>
                <a:lnTo>
                  <a:pt x="5300345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557655" cy="9144000"/>
          </a:xfrm>
          <a:custGeom>
            <a:avLst/>
            <a:gdLst/>
            <a:ahLst/>
            <a:cxnLst/>
            <a:rect l="l" t="t" r="r" b="b"/>
            <a:pathLst>
              <a:path w="1557655" h="9144000">
                <a:moveTo>
                  <a:pt x="0" y="9144000"/>
                </a:moveTo>
                <a:lnTo>
                  <a:pt x="1557655" y="9144000"/>
                </a:lnTo>
                <a:lnTo>
                  <a:pt x="1557655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04B9BF-BFFA-4E99-8284-77D5DC7042FE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412875" cy="9144000"/>
          </a:xfrm>
          <a:custGeom>
            <a:avLst/>
            <a:gdLst/>
            <a:ahLst/>
            <a:cxnLst/>
            <a:rect l="l" t="t" r="r" b="b"/>
            <a:pathLst>
              <a:path w="1412875" h="9144000">
                <a:moveTo>
                  <a:pt x="0" y="9144000"/>
                </a:moveTo>
                <a:lnTo>
                  <a:pt x="1412875" y="9144000"/>
                </a:lnTo>
                <a:lnTo>
                  <a:pt x="1412875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7D7D7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766" y="3459607"/>
            <a:ext cx="6284467" cy="1233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s-ES_tradnl" altLang="es-MX" sz="4000" dirty="0">
                  <a:latin typeface="Arial" panose="020B0604020202020204" pitchFamily="34" charset="0"/>
                </a:rPr>
                <a:t>de 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2719940" y="6732588"/>
            <a:ext cx="28087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APLICADO A</a:t>
            </a:r>
            <a:r>
              <a:rPr lang="es-ES_tradnl" altLang="es-MX" sz="1200" b="1" dirty="0" smtClean="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 smtClean="0">
                <a:latin typeface="Arial" panose="020B0604020202020204" pitchFamily="34" charset="0"/>
              </a:rPr>
              <a:t>DIRECCIÓN DE GESTIÓN JURÍDICA</a:t>
            </a:r>
            <a:endParaRPr lang="es-ES_tradnl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2626721" y="8172450"/>
            <a:ext cx="28809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000" b="1" dirty="0">
                <a:latin typeface="Arial" panose="020B0604020202020204" pitchFamily="34" charset="0"/>
              </a:rPr>
              <a:t>SAN LUIS POTOSÍ, S.L.P., </a:t>
            </a:r>
            <a:r>
              <a:rPr lang="es-ES_tradnl" altLang="es-MX" sz="1000" b="1" dirty="0" smtClean="0">
                <a:latin typeface="Arial" panose="020B0604020202020204" pitchFamily="34" charset="0"/>
              </a:rPr>
              <a:t>AGOSTO DE 2021</a:t>
            </a:r>
            <a:endParaRPr lang="es-ES_tradnl" altLang="es-MX" sz="1000" b="1" dirty="0">
              <a:latin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1809750" y="393235"/>
            <a:ext cx="4686300" cy="1524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329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89497" y="1010666"/>
            <a:ext cx="61023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i="1" spc="-5" dirty="0">
                <a:latin typeface="Arial"/>
                <a:cs typeface="Arial"/>
              </a:rPr>
              <a:t>Sección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71625" y="1268413"/>
            <a:ext cx="5078413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Introducción			 	1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Directorio					2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Legislación o Base legal			3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Misión					4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Visión					5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 smtClean="0">
                <a:latin typeface="Arial" panose="020B0604020202020204" pitchFamily="34" charset="0"/>
              </a:rPr>
              <a:t>Código de Ética</a:t>
            </a:r>
            <a:r>
              <a:rPr lang="es-ES_tradnl" altLang="es-MX" sz="1200" b="1" dirty="0">
                <a:latin typeface="Arial" panose="020B0604020202020204" pitchFamily="34" charset="0"/>
              </a:rPr>
              <a:t>				6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Estructura Orgánica				7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Organigrama				8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Descripción de Funciones			9            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Autorización			                     10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ES_tradnl" altLang="es-MX" sz="1200" b="1" dirty="0">
                <a:latin typeface="Arial" panose="020B0604020202020204" pitchFamily="34" charset="0"/>
              </a:rPr>
              <a:t>Control de  Actualizaciones			11</a:t>
            </a:r>
            <a:endParaRPr lang="es-ES_tradnl" altLang="es-MX" sz="1200" dirty="0">
              <a:latin typeface="Arial" panose="020B0604020202020204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CONTENIDO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0888" y="1261720"/>
            <a:ext cx="5221287" cy="7167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</a:pP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presente manual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elaboró con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objeto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servidores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públicos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Gobierno del Estado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cuenten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con una fuente de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les permita conocer la organización de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b="1" i="1" u="sng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MX" sz="12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Gestión </a:t>
            </a:r>
            <a:r>
              <a:rPr sz="12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Jurídica, </a:t>
            </a:r>
            <a:r>
              <a:rPr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adscrita </a:t>
            </a:r>
            <a:r>
              <a:rPr sz="12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a la Secretaría </a:t>
            </a:r>
            <a:r>
              <a:rPr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b="1" i="1" u="sng" spc="-5" dirty="0" err="1"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r>
              <a:rPr sz="12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i="1" u="sng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b="1" i="1" u="sng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Transportes</a:t>
            </a:r>
            <a:r>
              <a:rPr lang="es-MX"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así como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las funciones a su</a:t>
            </a:r>
            <a:r>
              <a:rPr sz="12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cargo.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5"/>
              </a:spcBef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0795" algn="just">
              <a:lnSpc>
                <a:spcPct val="150000"/>
              </a:lnSpc>
            </a:pP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documento presenta la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structura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rgánica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actualizada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autorizada, el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marco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jurídico en el que sustentan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actualización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, los objetivos que tienen encomendados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descripción de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funciones que debe realizar para</a:t>
            </a:r>
            <a:r>
              <a:rPr sz="12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alcanzarlos.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5"/>
              </a:spcBef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0160" algn="just">
              <a:lnSpc>
                <a:spcPct val="150000"/>
              </a:lnSpc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Además el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rganización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facilita a los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trabajadores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servidores públicos el conocimiento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sus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obligaciones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ámbito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competencia, así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mismo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ayuda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entre otras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cosas, a integrar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orientar al nuevo personal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es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un instrumento valioso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estudios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productividad, reorganización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de recursos</a:t>
            </a:r>
            <a:r>
              <a:rPr sz="12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humanos.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0"/>
              </a:spcBef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50000"/>
              </a:lnSpc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La aplicación del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únicamente para el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integra la </a:t>
            </a:r>
            <a:r>
              <a:rPr sz="1200" b="1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r>
              <a:rPr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i="1" u="sng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Jurídica</a:t>
            </a:r>
            <a:r>
              <a:rPr lang="es-MX"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será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misma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la  responsable de actualizar o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modificar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1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contenido.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5"/>
              </a:spcBef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50000"/>
              </a:lnSpc>
            </a:pP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Dada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naturaleza dinámica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Gobierno del Estado,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que cualquier cambio que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presente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la organización de </a:t>
            </a:r>
            <a:r>
              <a:rPr sz="1200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MX" sz="1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áreas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, se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comunique a la brevedad, a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Organización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 Métodos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de Oficialía Mayor, con el objeto de revisarlos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actualizada la Estructura Orgánica de la Administración Pública 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Estatal.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3175" y="47625"/>
            <a:ext cx="2181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INTRODUCCIÓN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8125" y="1258888"/>
            <a:ext cx="4988306" cy="19877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Arial"/>
                <a:cs typeface="Arial"/>
              </a:rPr>
              <a:t>SECRETAR</a:t>
            </a:r>
            <a:r>
              <a:rPr lang="es-MX" sz="1200" b="1" spc="-5" dirty="0" smtClean="0">
                <a:latin typeface="Arial"/>
                <a:cs typeface="Arial"/>
              </a:rPr>
              <a:t>ÍA</a:t>
            </a:r>
            <a:r>
              <a:rPr sz="1200" b="1" spc="-5" dirty="0" smtClean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 </a:t>
            </a:r>
            <a:r>
              <a:rPr sz="1200" b="1" spc="-5" dirty="0">
                <a:latin typeface="Arial"/>
                <a:cs typeface="Arial"/>
              </a:rPr>
              <a:t>COMUNICACIONES </a:t>
            </a:r>
            <a:r>
              <a:rPr sz="1200" b="1" dirty="0">
                <a:latin typeface="Arial"/>
                <a:cs typeface="Arial"/>
              </a:rPr>
              <a:t>Y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TRANSPORTES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MX" sz="12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 smtClean="0">
                <a:latin typeface="Arial"/>
                <a:cs typeface="Arial"/>
              </a:rPr>
              <a:t>DIREC</a:t>
            </a:r>
            <a:r>
              <a:rPr lang="es-MX" sz="1200" b="1" dirty="0" smtClean="0">
                <a:latin typeface="Arial"/>
                <a:cs typeface="Arial"/>
              </a:rPr>
              <a:t>CIÓN</a:t>
            </a:r>
            <a:r>
              <a:rPr sz="1200" b="1" dirty="0" smtClean="0">
                <a:latin typeface="Arial"/>
                <a:cs typeface="Arial"/>
              </a:rPr>
              <a:t> DE </a:t>
            </a:r>
            <a:r>
              <a:rPr sz="1200" b="1" spc="-5" dirty="0" smtClean="0">
                <a:latin typeface="Arial"/>
                <a:cs typeface="Arial"/>
              </a:rPr>
              <a:t>GESTIÓN</a:t>
            </a:r>
            <a:r>
              <a:rPr sz="1200" b="1" spc="-70" dirty="0" smtClean="0">
                <a:latin typeface="Arial"/>
                <a:cs typeface="Arial"/>
              </a:rPr>
              <a:t> </a:t>
            </a:r>
            <a:r>
              <a:rPr sz="1200" b="1" dirty="0" smtClean="0">
                <a:latin typeface="Arial"/>
                <a:cs typeface="Arial"/>
              </a:rPr>
              <a:t>JURÍDICA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s-MX" sz="1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Arial"/>
                <a:cs typeface="Arial"/>
              </a:rPr>
              <a:t>SUBDIREC</a:t>
            </a:r>
            <a:r>
              <a:rPr lang="es-MX" sz="1200" b="1" spc="-5" dirty="0" smtClean="0">
                <a:latin typeface="Arial"/>
                <a:cs typeface="Arial"/>
              </a:rPr>
              <a:t>CIÓN</a:t>
            </a:r>
            <a:r>
              <a:rPr sz="1200" b="1" spc="-5" dirty="0" smtClean="0">
                <a:latin typeface="Arial"/>
                <a:cs typeface="Arial"/>
              </a:rPr>
              <a:t>  </a:t>
            </a:r>
            <a:r>
              <a:rPr sz="1200" b="1" dirty="0">
                <a:latin typeface="Arial"/>
                <a:cs typeface="Arial"/>
              </a:rPr>
              <a:t>DE  GESTIÓN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JURÍDICA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 smtClean="0">
                <a:latin typeface="Arial"/>
                <a:cs typeface="Arial"/>
              </a:rPr>
              <a:t>Raquel </a:t>
            </a:r>
            <a:r>
              <a:rPr sz="1200" spc="-5" dirty="0" err="1">
                <a:latin typeface="Arial"/>
                <a:cs typeface="Arial"/>
              </a:rPr>
              <a:t>García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 err="1" smtClean="0">
                <a:latin typeface="Arial"/>
                <a:cs typeface="Arial"/>
              </a:rPr>
              <a:t>Hamvacuan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4763" y="50800"/>
            <a:ext cx="2478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 I R E C T O R I 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504950" y="1262341"/>
            <a:ext cx="5181600" cy="76559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12700" algn="just">
              <a:lnSpc>
                <a:spcPts val="1500"/>
              </a:lnSpc>
            </a:pPr>
            <a:r>
              <a:rPr lang="es-MX" sz="1200" b="1" i="1" dirty="0" smtClean="0">
                <a:latin typeface="Arial"/>
                <a:cs typeface="Arial"/>
              </a:rPr>
              <a:t>Los </a:t>
            </a:r>
            <a:r>
              <a:rPr lang="es-MX" sz="1200" b="1" i="1" spc="-5" dirty="0" smtClean="0">
                <a:latin typeface="Arial"/>
                <a:cs typeface="Arial"/>
              </a:rPr>
              <a:t>ordenamientos </a:t>
            </a:r>
            <a:r>
              <a:rPr lang="es-MX" sz="1200" b="1" i="1" dirty="0" smtClean="0">
                <a:latin typeface="Arial"/>
                <a:cs typeface="Arial"/>
              </a:rPr>
              <a:t>o normas </a:t>
            </a:r>
            <a:r>
              <a:rPr lang="es-MX" sz="1200" b="1" i="1" spc="-5" dirty="0" smtClean="0">
                <a:latin typeface="Arial"/>
                <a:cs typeface="Arial"/>
              </a:rPr>
              <a:t>jurídicas que </a:t>
            </a:r>
            <a:r>
              <a:rPr lang="es-MX" sz="1200" b="1" i="1" dirty="0" smtClean="0">
                <a:latin typeface="Arial"/>
                <a:cs typeface="Arial"/>
              </a:rPr>
              <a:t>rigen la </a:t>
            </a:r>
            <a:r>
              <a:rPr lang="es-MX" sz="1200" b="1" i="1" spc="-5" dirty="0" smtClean="0">
                <a:latin typeface="Arial"/>
                <a:cs typeface="Arial"/>
              </a:rPr>
              <a:t>operación </a:t>
            </a:r>
            <a:r>
              <a:rPr lang="es-MX" sz="1200" b="1" i="1" dirty="0" smtClean="0">
                <a:latin typeface="Arial"/>
                <a:cs typeface="Arial"/>
              </a:rPr>
              <a:t>de la  Dirección de </a:t>
            </a:r>
            <a:r>
              <a:rPr lang="es-MX" sz="1200" b="1" i="1" spc="-5" dirty="0" smtClean="0">
                <a:latin typeface="Arial"/>
                <a:cs typeface="Arial"/>
              </a:rPr>
              <a:t>Gestión Jurídica </a:t>
            </a:r>
            <a:r>
              <a:rPr lang="es-MX" sz="1200" b="1" i="1" dirty="0" smtClean="0">
                <a:latin typeface="Arial"/>
                <a:cs typeface="Arial"/>
              </a:rPr>
              <a:t>son </a:t>
            </a:r>
            <a:r>
              <a:rPr lang="es-MX" sz="1200" b="1" i="1" spc="-5" dirty="0" smtClean="0">
                <a:latin typeface="Arial"/>
                <a:cs typeface="Arial"/>
              </a:rPr>
              <a:t>las</a:t>
            </a:r>
            <a:r>
              <a:rPr lang="es-MX" sz="1200" b="1" i="1" spc="-20" dirty="0" smtClean="0">
                <a:latin typeface="Arial"/>
                <a:cs typeface="Arial"/>
              </a:rPr>
              <a:t> </a:t>
            </a:r>
            <a:r>
              <a:rPr lang="es-MX" sz="1200" b="1" i="1" spc="-5" dirty="0" smtClean="0">
                <a:latin typeface="Arial"/>
                <a:cs typeface="Arial"/>
              </a:rPr>
              <a:t>siguientes;</a:t>
            </a:r>
            <a:endParaRPr lang="es-MX" sz="1200" dirty="0" smtClean="0">
              <a:latin typeface="Arial"/>
              <a:cs typeface="Arial"/>
            </a:endParaRPr>
          </a:p>
          <a:p>
            <a:pPr marL="180975" indent="-168275" algn="just">
              <a:lnSpc>
                <a:spcPts val="1500"/>
              </a:lnSpc>
              <a:buFont typeface="Wingdings" pitchFamily="2" charset="2"/>
              <a:buChar char="§"/>
            </a:pPr>
            <a:endParaRPr lang="es-MX" sz="1200" spc="-5" dirty="0" smtClean="0">
              <a:latin typeface="Wingdings"/>
              <a:cs typeface="Wingdings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spc="-5" dirty="0" err="1" smtClean="0">
                <a:latin typeface="Arial"/>
                <a:cs typeface="Arial"/>
              </a:rPr>
              <a:t>Constitución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Política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los Estados Unidos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Mexicanos.</a:t>
            </a:r>
            <a:endParaRPr sz="1200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  <a:tabLst>
                <a:tab pos="4401185" algn="l"/>
              </a:tabLst>
            </a:pPr>
            <a:r>
              <a:rPr sz="1200" spc="-5" dirty="0" err="1" smtClean="0">
                <a:latin typeface="Arial"/>
                <a:cs typeface="Arial"/>
              </a:rPr>
              <a:t>Constitución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Política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Estado </a:t>
            </a:r>
            <a:r>
              <a:rPr sz="1200" dirty="0">
                <a:latin typeface="Arial"/>
                <a:cs typeface="Arial"/>
              </a:rPr>
              <a:t>Libre y </a:t>
            </a:r>
            <a:r>
              <a:rPr sz="1200" spc="-5" dirty="0">
                <a:latin typeface="Arial"/>
                <a:cs typeface="Arial"/>
              </a:rPr>
              <a:t>Soberano 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San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Lu</a:t>
            </a:r>
            <a:r>
              <a:rPr lang="es-MX" sz="1200" spc="-5" dirty="0" smtClean="0">
                <a:latin typeface="Arial"/>
                <a:cs typeface="Arial"/>
              </a:rPr>
              <a:t>i</a:t>
            </a:r>
            <a:r>
              <a:rPr sz="1200" spc="-5" dirty="0" smtClean="0">
                <a:latin typeface="Arial"/>
                <a:cs typeface="Arial"/>
              </a:rPr>
              <a:t>s</a:t>
            </a:r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Potosí</a:t>
            </a:r>
            <a:r>
              <a:rPr sz="1200" spc="-5" dirty="0"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spc="-5" dirty="0">
                <a:latin typeface="Arial"/>
                <a:cs typeface="Arial"/>
              </a:rPr>
              <a:t>Orgánica de la Administración Pública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Estatal</a:t>
            </a:r>
            <a:r>
              <a:rPr sz="1200" dirty="0" smtClean="0">
                <a:latin typeface="Arial"/>
                <a:cs typeface="Arial"/>
              </a:rPr>
              <a:t>.</a:t>
            </a:r>
            <a:endParaRPr lang="es-MX" sz="1200" dirty="0" smtClean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lang="es-MX" sz="1200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lang="es-MX" sz="1200" dirty="0" smtClean="0">
                <a:latin typeface="Arial"/>
                <a:cs typeface="Arial"/>
              </a:rPr>
              <a:t>Ley Orgánica del Tribunal Estatal de Justicia Administrativa de San Luis Potosí.</a:t>
            </a:r>
            <a:endParaRPr sz="1200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Transporte Público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Estado de </a:t>
            </a:r>
            <a:r>
              <a:rPr sz="1200" spc="-10" dirty="0">
                <a:latin typeface="Arial"/>
                <a:cs typeface="Arial"/>
              </a:rPr>
              <a:t>San </a:t>
            </a:r>
            <a:r>
              <a:rPr sz="1200" spc="-5" dirty="0" smtClean="0">
                <a:latin typeface="Arial"/>
                <a:cs typeface="Arial"/>
              </a:rPr>
              <a:t>Lu</a:t>
            </a:r>
            <a:r>
              <a:rPr lang="es-MX" sz="1200" spc="-5" dirty="0" smtClean="0">
                <a:latin typeface="Arial"/>
                <a:cs typeface="Arial"/>
              </a:rPr>
              <a:t>i</a:t>
            </a:r>
            <a:r>
              <a:rPr sz="1200" spc="-5" dirty="0" smtClean="0">
                <a:latin typeface="Arial"/>
                <a:cs typeface="Arial"/>
              </a:rPr>
              <a:t>s</a:t>
            </a:r>
            <a:r>
              <a:rPr sz="1200" spc="1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Potosí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sz="1200" dirty="0">
              <a:latin typeface="Arial"/>
              <a:cs typeface="Arial"/>
            </a:endParaRPr>
          </a:p>
          <a:p>
            <a:pPr marL="82550" marR="112395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lang="es-MX" sz="1200" spc="-5" dirty="0">
                <a:latin typeface="Arial"/>
                <a:cs typeface="Arial"/>
              </a:rPr>
              <a:t>T</a:t>
            </a:r>
            <a:r>
              <a:rPr sz="1200" spc="-5" dirty="0" err="1" smtClean="0">
                <a:latin typeface="Arial"/>
                <a:cs typeface="Arial"/>
              </a:rPr>
              <a:t>ransparencia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Administrativa </a:t>
            </a:r>
            <a:r>
              <a:rPr sz="1200" dirty="0">
                <a:latin typeface="Arial"/>
                <a:cs typeface="Arial"/>
              </a:rPr>
              <a:t>y Acceso </a:t>
            </a:r>
            <a:r>
              <a:rPr sz="1200" spc="-5" dirty="0">
                <a:latin typeface="Arial"/>
                <a:cs typeface="Arial"/>
              </a:rPr>
              <a:t>a la Información Pública  del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Estado</a:t>
            </a:r>
            <a:r>
              <a:rPr lang="es-MX" sz="1200" spc="-5" dirty="0" smtClean="0">
                <a:latin typeface="Arial"/>
                <a:cs typeface="Arial"/>
              </a:rPr>
              <a:t> de San Luis Potosí.</a:t>
            </a:r>
          </a:p>
          <a:p>
            <a:pPr marL="82550" marR="112395" indent="-69850" algn="just">
              <a:buFont typeface="Wingdings" pitchFamily="2" charset="2"/>
              <a:buChar char="§"/>
            </a:pPr>
            <a:endParaRPr lang="es-MX" sz="1200" spc="-5" dirty="0">
              <a:latin typeface="Arial"/>
              <a:cs typeface="Arial"/>
            </a:endParaRPr>
          </a:p>
          <a:p>
            <a:pPr marL="82550" marR="112395" indent="-69850" algn="just">
              <a:buFont typeface="Wingdings" pitchFamily="2" charset="2"/>
              <a:buChar char="§"/>
            </a:pPr>
            <a:r>
              <a:rPr lang="es-MX" sz="1200" spc="-5" dirty="0" smtClean="0">
                <a:latin typeface="Arial"/>
                <a:cs typeface="Arial"/>
              </a:rPr>
              <a:t>Ley de Responsabilidades Administrativas para el Estado de San Luis Potosí.</a:t>
            </a:r>
            <a:endParaRPr sz="1200" dirty="0">
              <a:latin typeface="Arial"/>
              <a:cs typeface="Arial"/>
            </a:endParaRPr>
          </a:p>
          <a:p>
            <a:pPr marL="12700" algn="just"/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Amparo.</a:t>
            </a:r>
            <a:endParaRPr sz="1200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Hacienda 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Estado de San </a:t>
            </a:r>
            <a:r>
              <a:rPr sz="1200" spc="-10" dirty="0">
                <a:latin typeface="Arial"/>
                <a:cs typeface="Arial"/>
              </a:rPr>
              <a:t>Luis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Potosí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endParaRPr lang="es-MX" sz="1200" spc="-5" dirty="0">
              <a:latin typeface="Arial"/>
              <a:cs typeface="Arial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lang="es-MX" sz="1200" spc="-5" dirty="0" smtClean="0">
                <a:latin typeface="Arial"/>
                <a:cs typeface="Arial"/>
              </a:rPr>
              <a:t>Ley de Mejora Regulatoria del Estado y Municipios de San Luis Potosí.</a:t>
            </a:r>
          </a:p>
          <a:p>
            <a:pPr marL="82550" indent="-69850" algn="just">
              <a:buFont typeface="Wingdings" pitchFamily="2" charset="2"/>
              <a:buChar char="§"/>
            </a:pPr>
            <a:endParaRPr sz="1200" dirty="0">
              <a:latin typeface="Arial"/>
              <a:cs typeface="Arial"/>
            </a:endParaRPr>
          </a:p>
          <a:p>
            <a:pPr marL="82550" marR="16510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Entrega-Recepción de los Recursos Públicos del </a:t>
            </a:r>
            <a:r>
              <a:rPr sz="1200" spc="-5" dirty="0" smtClean="0">
                <a:latin typeface="Arial"/>
                <a:cs typeface="Arial"/>
              </a:rPr>
              <a:t>Estado</a:t>
            </a:r>
            <a:r>
              <a:rPr lang="es-MX" sz="1200" spc="-5" dirty="0" smtClean="0">
                <a:latin typeface="Arial"/>
                <a:cs typeface="Arial"/>
              </a:rPr>
              <a:t> y Municipios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 </a:t>
            </a:r>
            <a:r>
              <a:rPr sz="1200" spc="-5" dirty="0" smtClean="0">
                <a:latin typeface="Arial"/>
                <a:cs typeface="Arial"/>
              </a:rPr>
              <a:t>San </a:t>
            </a:r>
            <a:r>
              <a:rPr sz="1200" spc="-5" dirty="0">
                <a:latin typeface="Arial"/>
                <a:cs typeface="Arial"/>
              </a:rPr>
              <a:t>Luis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Potosí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82550" marR="16510" indent="-69850" algn="just">
              <a:buFont typeface="Wingdings" pitchFamily="2" charset="2"/>
              <a:buChar char="§"/>
            </a:pPr>
            <a:endParaRPr sz="1200" dirty="0">
              <a:latin typeface="Arial"/>
              <a:cs typeface="Arial"/>
            </a:endParaRPr>
          </a:p>
          <a:p>
            <a:pPr marL="82550" marR="280035" indent="-69850" algn="just">
              <a:buFont typeface="Wingdings" pitchFamily="2" charset="2"/>
              <a:buChar char="§"/>
            </a:pPr>
            <a:r>
              <a:rPr sz="1200" dirty="0" smtClean="0">
                <a:latin typeface="Arial"/>
                <a:cs typeface="Arial"/>
              </a:rPr>
              <a:t>Ley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los Trabajadores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-5" dirty="0">
                <a:latin typeface="Arial"/>
                <a:cs typeface="Arial"/>
              </a:rPr>
              <a:t>Servicio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las Instituciones Públicas </a:t>
            </a:r>
            <a:r>
              <a:rPr sz="1200" spc="-10" dirty="0">
                <a:latin typeface="Arial"/>
                <a:cs typeface="Arial"/>
              </a:rPr>
              <a:t>del  </a:t>
            </a:r>
            <a:r>
              <a:rPr sz="1200" spc="-5" dirty="0">
                <a:latin typeface="Arial"/>
                <a:cs typeface="Arial"/>
              </a:rPr>
              <a:t>Estado de San Luis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Potosí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82550" marR="280035" indent="-69850" algn="just">
              <a:buFont typeface="Wingdings" pitchFamily="2" charset="2"/>
              <a:buChar char="§"/>
            </a:pPr>
            <a:endParaRPr lang="es-MX" sz="1200" spc="-5" dirty="0" smtClean="0">
              <a:latin typeface="Arial"/>
              <a:cs typeface="Arial"/>
            </a:endParaRPr>
          </a:p>
          <a:p>
            <a:pPr marL="82550" marR="280035" indent="-69850" algn="just">
              <a:buFont typeface="Wingdings" pitchFamily="2" charset="2"/>
              <a:buChar char="§"/>
            </a:pPr>
            <a:r>
              <a:rPr lang="es-MX" sz="1200" dirty="0">
                <a:latin typeface="Arial"/>
                <a:cs typeface="Arial"/>
              </a:rPr>
              <a:t>Código Procesal Administrativo para el Estado de San Luis Potosí</a:t>
            </a:r>
            <a:r>
              <a:rPr lang="es-MX" sz="1200" spc="-5" dirty="0">
                <a:latin typeface="Arial"/>
                <a:cs typeface="Arial"/>
              </a:rPr>
              <a:t>.</a:t>
            </a:r>
            <a:endParaRPr lang="es-MX" sz="1200" dirty="0">
              <a:latin typeface="Arial"/>
              <a:cs typeface="Arial"/>
            </a:endParaRPr>
          </a:p>
          <a:p>
            <a:pPr marL="82550" marR="280035" indent="-69850" algn="just">
              <a:buFont typeface="Wingdings" pitchFamily="2" charset="2"/>
              <a:buChar char="§"/>
            </a:pPr>
            <a:endParaRPr lang="es-MX" sz="1200" spc="-5" dirty="0">
              <a:latin typeface="Arial"/>
              <a:cs typeface="Arial"/>
            </a:endParaRPr>
          </a:p>
          <a:p>
            <a:pPr marL="82550" marR="280035" indent="-69850" algn="just">
              <a:buFont typeface="Wingdings" pitchFamily="2" charset="2"/>
              <a:buChar char="§"/>
            </a:pPr>
            <a:r>
              <a:rPr lang="es-MX" sz="1200" spc="-5" dirty="0">
                <a:latin typeface="Arial"/>
                <a:cs typeface="Arial"/>
              </a:rPr>
              <a:t>Código </a:t>
            </a:r>
            <a:r>
              <a:rPr lang="es-MX" sz="1200" dirty="0">
                <a:latin typeface="Arial"/>
                <a:cs typeface="Arial"/>
              </a:rPr>
              <a:t>de </a:t>
            </a:r>
            <a:r>
              <a:rPr lang="es-MX" sz="1200" spc="-5" dirty="0">
                <a:latin typeface="Arial"/>
                <a:cs typeface="Arial"/>
              </a:rPr>
              <a:t>Procedimientos Civiles </a:t>
            </a:r>
            <a:r>
              <a:rPr lang="es-MX" sz="1200" dirty="0">
                <a:latin typeface="Arial"/>
                <a:cs typeface="Arial"/>
              </a:rPr>
              <a:t>del </a:t>
            </a:r>
            <a:r>
              <a:rPr lang="es-MX" sz="1200" spc="-5" dirty="0">
                <a:latin typeface="Arial"/>
                <a:cs typeface="Arial"/>
              </a:rPr>
              <a:t>Estado </a:t>
            </a:r>
            <a:r>
              <a:rPr lang="es-MX" sz="1200" dirty="0">
                <a:latin typeface="Arial"/>
                <a:cs typeface="Arial"/>
              </a:rPr>
              <a:t>de </a:t>
            </a:r>
            <a:r>
              <a:rPr lang="es-MX" sz="1200" spc="-5" dirty="0">
                <a:latin typeface="Arial"/>
                <a:cs typeface="Arial"/>
              </a:rPr>
              <a:t>San Luis</a:t>
            </a:r>
            <a:r>
              <a:rPr lang="es-MX" sz="1200" spc="55" dirty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Potosí.</a:t>
            </a:r>
            <a:endParaRPr lang="es-MX" sz="1200" dirty="0">
              <a:latin typeface="Arial"/>
              <a:cs typeface="Arial"/>
            </a:endParaRPr>
          </a:p>
          <a:p>
            <a:pPr marL="12700" algn="just"/>
            <a:endParaRPr sz="1250" dirty="0" smtClean="0">
              <a:latin typeface="Times New Roman"/>
              <a:cs typeface="Times New Roman"/>
            </a:endParaRPr>
          </a:p>
          <a:p>
            <a:pPr marL="82550" marR="240029" indent="-69850" algn="just">
              <a:buFont typeface="Wingdings" pitchFamily="2" charset="2"/>
              <a:buChar char="§"/>
            </a:pPr>
            <a:r>
              <a:rPr sz="1200" spc="-5" dirty="0" err="1" smtClean="0">
                <a:latin typeface="Arial"/>
                <a:cs typeface="Arial"/>
              </a:rPr>
              <a:t>Reglamento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 la </a:t>
            </a:r>
            <a:r>
              <a:rPr sz="1200" dirty="0">
                <a:latin typeface="Arial"/>
                <a:cs typeface="Arial"/>
              </a:rPr>
              <a:t>Ley de </a:t>
            </a:r>
            <a:r>
              <a:rPr sz="1200" spc="-5" dirty="0" err="1">
                <a:latin typeface="Arial"/>
                <a:cs typeface="Arial"/>
              </a:rPr>
              <a:t>Transporte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P</a:t>
            </a:r>
            <a:r>
              <a:rPr lang="es-MX" sz="1200" spc="-5" dirty="0" smtClean="0">
                <a:latin typeface="Arial"/>
                <a:cs typeface="Arial"/>
              </a:rPr>
              <a:t>ú</a:t>
            </a:r>
            <a:r>
              <a:rPr sz="1200" spc="-5" dirty="0" err="1" smtClean="0">
                <a:latin typeface="Arial"/>
                <a:cs typeface="Arial"/>
              </a:rPr>
              <a:t>blico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Estado de San </a:t>
            </a:r>
            <a:r>
              <a:rPr sz="1200" spc="-10" dirty="0">
                <a:latin typeface="Arial"/>
                <a:cs typeface="Arial"/>
              </a:rPr>
              <a:t>Luis  </a:t>
            </a:r>
            <a:r>
              <a:rPr sz="1200" spc="-5" dirty="0">
                <a:latin typeface="Arial"/>
                <a:cs typeface="Arial"/>
              </a:rPr>
              <a:t>Potosí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12700" algn="just"/>
            <a:endParaRPr sz="1250" dirty="0">
              <a:latin typeface="Times New Roman"/>
              <a:cs typeface="Times New Roman"/>
            </a:endParaRPr>
          </a:p>
          <a:p>
            <a:pPr marL="82550" indent="-69850" algn="just">
              <a:buFont typeface="Wingdings" pitchFamily="2" charset="2"/>
              <a:buChar char="§"/>
            </a:pPr>
            <a:r>
              <a:rPr sz="1200" spc="-5" dirty="0" err="1" smtClean="0">
                <a:latin typeface="Arial"/>
                <a:cs typeface="Arial"/>
              </a:rPr>
              <a:t>Reglamento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Interno de la Secretaría de Comunicaciones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Transportes.</a:t>
            </a:r>
            <a:endParaRPr sz="1200" dirty="0">
              <a:latin typeface="Arial"/>
              <a:cs typeface="Arial"/>
            </a:endParaRPr>
          </a:p>
          <a:p>
            <a:pPr marL="180975" indent="-168275" algn="just">
              <a:lnSpc>
                <a:spcPts val="1500"/>
              </a:lnSpc>
              <a:buFont typeface="Wingdings" pitchFamily="2" charset="2"/>
              <a:buChar char="§"/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1588" y="49213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LEGISLACIÓN O BASE LEGAL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51709" y="3760470"/>
            <a:ext cx="5167745" cy="1627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Aplicar las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Normas y Políticas de funcionamiento de la Administración Pública Estatal en la adquisición, provisión oportuna y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control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de los suministros de bienes y servicios que se requieran para el buen funcionamiento de las unidades administrativas que conforman esta Secretaría, así como vigilar el óptimo desarrollo en las relaciones laborales y las condiciones de trabajo de nuestros empleados.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350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M I S I </a:t>
            </a:r>
            <a:r>
              <a:rPr lang="es-ES_tradnl" altLang="es-MX" sz="2000" b="1" i="1" dirty="0" err="1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>
                <a:latin typeface="Arial" panose="020B0604020202020204" pitchFamily="34" charset="0"/>
              </a:rPr>
              <a:t>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1521630" y="3742119"/>
            <a:ext cx="5197825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Ser una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Dirección eficiente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que atienda las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necesidades de asesoramiento jurídico y substanciación de procedimientos competencia del área, en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el ámbito de las comunicaciones y el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transporte,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así como vigilar el óptimo desarrollo en las relaciones laborales y las condiciones de trabajo de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los empleados, para que con el espíritu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de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servir, se impulse el correcto desarrollo de esta Secretaría.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350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V I S I </a:t>
            </a:r>
            <a:r>
              <a:rPr lang="es-ES_tradnl" altLang="es-MX" sz="2000" b="1" i="1" dirty="0" err="1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>
                <a:latin typeface="Arial" panose="020B0604020202020204" pitchFamily="34" charset="0"/>
              </a:rPr>
              <a:t> N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</a:t>
            </a:r>
            <a:r>
              <a:rPr lang="es-MX" altLang="es-MX" sz="1200" dirty="0" smtClean="0">
                <a:latin typeface="Arial" charset="0"/>
                <a:cs typeface="Arial" charset="0"/>
              </a:rPr>
              <a:t>confieren </a:t>
            </a:r>
            <a:r>
              <a:rPr lang="es-MX" altLang="es-MX" sz="1200" dirty="0">
                <a:latin typeface="Arial" charset="0"/>
                <a:cs typeface="Arial" charset="0"/>
              </a:rPr>
              <a:t>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508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59610" y="1263650"/>
            <a:ext cx="5186363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3491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552295" y="1263650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16157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52295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2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8140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559610" y="1263650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6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298124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506007" y="1241552"/>
            <a:ext cx="4988306" cy="17953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200" b="1" spc="-15" dirty="0" smtClean="0">
                <a:latin typeface="Arial"/>
                <a:cs typeface="Arial"/>
              </a:rPr>
              <a:t>1.</a:t>
            </a:r>
            <a:r>
              <a:rPr lang="es-MX" sz="1200" b="1" spc="-15" dirty="0" smtClean="0">
                <a:latin typeface="Arial"/>
                <a:cs typeface="Arial"/>
              </a:rPr>
              <a:t>0</a:t>
            </a:r>
            <a:r>
              <a:rPr sz="1200" b="1" spc="-15" dirty="0" smtClean="0">
                <a:latin typeface="Arial"/>
                <a:cs typeface="Arial"/>
              </a:rPr>
              <a:t>  </a:t>
            </a:r>
            <a:r>
              <a:rPr sz="1200" b="1" spc="-5" dirty="0" err="1" smtClean="0">
                <a:latin typeface="Arial"/>
                <a:cs typeface="Arial"/>
              </a:rPr>
              <a:t>Secretar</a:t>
            </a:r>
            <a:r>
              <a:rPr lang="es-MX" sz="1200" b="1" spc="-5" dirty="0">
                <a:latin typeface="Arial"/>
                <a:cs typeface="Arial"/>
              </a:rPr>
              <a:t>í</a:t>
            </a:r>
            <a:r>
              <a:rPr sz="1200" b="1" spc="-5" dirty="0" smtClean="0">
                <a:latin typeface="Arial"/>
                <a:cs typeface="Arial"/>
              </a:rPr>
              <a:t>a </a:t>
            </a:r>
            <a:r>
              <a:rPr sz="1200" b="1" spc="-5" dirty="0">
                <a:latin typeface="Arial"/>
                <a:cs typeface="Arial"/>
              </a:rPr>
              <a:t>de Comunicaciones </a:t>
            </a:r>
            <a:r>
              <a:rPr sz="1200" b="1" dirty="0">
                <a:latin typeface="Arial"/>
                <a:cs typeface="Arial"/>
              </a:rPr>
              <a:t>y</a:t>
            </a:r>
            <a:r>
              <a:rPr sz="1200" b="1" spc="-95" dirty="0">
                <a:latin typeface="Arial"/>
                <a:cs typeface="Arial"/>
              </a:rPr>
              <a:t> </a:t>
            </a:r>
            <a:r>
              <a:rPr sz="1200" b="1" spc="-5" dirty="0" err="1" smtClean="0">
                <a:latin typeface="Arial"/>
                <a:cs typeface="Arial"/>
              </a:rPr>
              <a:t>Transportes</a:t>
            </a:r>
            <a:r>
              <a:rPr lang="es-MX" sz="1200" b="1" spc="-5" dirty="0" smtClean="0">
                <a:latin typeface="Arial"/>
                <a:cs typeface="Arial"/>
              </a:rPr>
              <a:t>.</a:t>
            </a:r>
          </a:p>
          <a:p>
            <a:pPr marL="12700">
              <a:lnSpc>
                <a:spcPts val="2000"/>
              </a:lnSpc>
            </a:pPr>
            <a:endParaRPr lang="es-MX" sz="1200" b="1" spc="-5" dirty="0">
              <a:latin typeface="Arial"/>
              <a:cs typeface="Arial"/>
            </a:endParaRPr>
          </a:p>
          <a:p>
            <a:pPr marL="241300" indent="-228600">
              <a:lnSpc>
                <a:spcPts val="2000"/>
              </a:lnSpc>
            </a:pPr>
            <a:r>
              <a:rPr lang="es-MX" sz="1200" b="1" spc="-5" dirty="0" smtClean="0">
                <a:latin typeface="Arial"/>
                <a:cs typeface="Arial"/>
              </a:rPr>
              <a:t>	  1.1 Dirección de Gestión</a:t>
            </a:r>
            <a:r>
              <a:rPr lang="es-MX" sz="1200" b="1" spc="320" dirty="0" smtClean="0">
                <a:latin typeface="Arial"/>
                <a:cs typeface="Arial"/>
              </a:rPr>
              <a:t> </a:t>
            </a:r>
            <a:r>
              <a:rPr lang="es-MX" sz="1200" b="1" spc="-5" dirty="0" smtClean="0">
                <a:latin typeface="Arial"/>
                <a:cs typeface="Arial"/>
              </a:rPr>
              <a:t>Jurídica</a:t>
            </a:r>
          </a:p>
          <a:p>
            <a:pPr marL="241300" indent="-228600">
              <a:lnSpc>
                <a:spcPts val="2000"/>
              </a:lnSpc>
              <a:buAutoNum type="arabicPeriod"/>
            </a:pPr>
            <a:endParaRPr lang="es-MX" sz="1200" b="1" spc="-5" dirty="0">
              <a:latin typeface="Arial"/>
              <a:cs typeface="Arial"/>
            </a:endParaRPr>
          </a:p>
          <a:p>
            <a:pPr marL="241300" indent="-228600" defTabSz="539750">
              <a:lnSpc>
                <a:spcPts val="2000"/>
              </a:lnSpc>
            </a:pPr>
            <a:r>
              <a:rPr lang="es-MX" sz="1200" b="1" spc="-15" dirty="0" smtClean="0">
                <a:latin typeface="Arial"/>
                <a:cs typeface="Arial"/>
              </a:rPr>
              <a:t>		1. </a:t>
            </a:r>
            <a:r>
              <a:rPr lang="es-MX" sz="1200" b="1" dirty="0" smtClean="0">
                <a:latin typeface="Arial"/>
                <a:cs typeface="Arial"/>
              </a:rPr>
              <a:t>1. </a:t>
            </a:r>
            <a:r>
              <a:rPr lang="es-MX" sz="1200" b="1" spc="-5" dirty="0" smtClean="0">
                <a:latin typeface="Arial"/>
                <a:cs typeface="Arial"/>
              </a:rPr>
              <a:t>1 Subdirección de Gestión</a:t>
            </a:r>
            <a:r>
              <a:rPr lang="es-MX" sz="1200" b="1" spc="285" dirty="0" smtClean="0">
                <a:latin typeface="Arial"/>
                <a:cs typeface="Arial"/>
              </a:rPr>
              <a:t> </a:t>
            </a:r>
            <a:r>
              <a:rPr lang="es-MX" sz="1200" b="1" spc="-5" dirty="0" smtClean="0">
                <a:latin typeface="Arial"/>
                <a:cs typeface="Arial"/>
              </a:rPr>
              <a:t>Jurídica.</a:t>
            </a:r>
            <a:endParaRPr lang="es-MX" sz="1200" b="1" dirty="0" smtClean="0">
              <a:latin typeface="Arial"/>
              <a:cs typeface="Arial"/>
            </a:endParaRPr>
          </a:p>
          <a:p>
            <a:pPr marL="241300" indent="-228600">
              <a:lnSpc>
                <a:spcPts val="2000"/>
              </a:lnSpc>
              <a:buAutoNum type="arabicPeriod"/>
            </a:pPr>
            <a:endParaRPr lang="es-MX" sz="1200" b="1" dirty="0" smtClean="0">
              <a:latin typeface="Arial"/>
              <a:cs typeface="Arial"/>
            </a:endParaRPr>
          </a:p>
          <a:p>
            <a:pPr marL="12700">
              <a:lnSpc>
                <a:spcPts val="2000"/>
              </a:lnSpc>
            </a:pPr>
            <a:endParaRPr sz="1200" b="1" dirty="0">
              <a:latin typeface="Arial"/>
              <a:cs typeface="Arial"/>
            </a:endParaRPr>
          </a:p>
        </p:txBody>
      </p:sp>
      <p:sp>
        <p:nvSpPr>
          <p:cNvPr id="5" name="Text Box 75"/>
          <p:cNvSpPr txBox="1">
            <a:spLocks noChangeArrowheads="1"/>
          </p:cNvSpPr>
          <p:nvPr/>
        </p:nvSpPr>
        <p:spPr bwMode="auto">
          <a:xfrm>
            <a:off x="1588" y="50800"/>
            <a:ext cx="3932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ESTRUCTURA ORGÁNICA</a:t>
            </a:r>
          </a:p>
        </p:txBody>
      </p:sp>
      <p:sp>
        <p:nvSpPr>
          <p:cNvPr id="6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Conector recto 57"/>
          <p:cNvCxnSpPr/>
          <p:nvPr/>
        </p:nvCxnSpPr>
        <p:spPr>
          <a:xfrm>
            <a:off x="1379567" y="3331678"/>
            <a:ext cx="0" cy="192736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Conector recto 57"/>
          <p:cNvCxnSpPr/>
          <p:nvPr/>
        </p:nvCxnSpPr>
        <p:spPr>
          <a:xfrm flipH="1">
            <a:off x="2015005" y="4328555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Conector recto 57"/>
          <p:cNvCxnSpPr/>
          <p:nvPr/>
        </p:nvCxnSpPr>
        <p:spPr>
          <a:xfrm>
            <a:off x="4655129" y="4098477"/>
            <a:ext cx="0" cy="2092168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recto 57"/>
          <p:cNvCxnSpPr/>
          <p:nvPr/>
        </p:nvCxnSpPr>
        <p:spPr>
          <a:xfrm flipH="1">
            <a:off x="4650410" y="4542322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Conector recto 57"/>
          <p:cNvCxnSpPr/>
          <p:nvPr/>
        </p:nvCxnSpPr>
        <p:spPr>
          <a:xfrm flipH="1">
            <a:off x="4650410" y="5077581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Conector recto 57"/>
          <p:cNvCxnSpPr/>
          <p:nvPr/>
        </p:nvCxnSpPr>
        <p:spPr>
          <a:xfrm flipH="1">
            <a:off x="4650410" y="5631425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Conector recto 57"/>
          <p:cNvCxnSpPr/>
          <p:nvPr/>
        </p:nvCxnSpPr>
        <p:spPr>
          <a:xfrm flipH="1">
            <a:off x="4650410" y="6192703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Conector recto 57"/>
          <p:cNvCxnSpPr/>
          <p:nvPr/>
        </p:nvCxnSpPr>
        <p:spPr>
          <a:xfrm>
            <a:off x="2240656" y="3786828"/>
            <a:ext cx="0" cy="1093269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Conector recto 57"/>
          <p:cNvCxnSpPr/>
          <p:nvPr/>
        </p:nvCxnSpPr>
        <p:spPr>
          <a:xfrm flipH="1">
            <a:off x="2015005" y="3791473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Conector recto 57"/>
          <p:cNvCxnSpPr/>
          <p:nvPr/>
        </p:nvCxnSpPr>
        <p:spPr>
          <a:xfrm flipH="1">
            <a:off x="2015005" y="4878778"/>
            <a:ext cx="222781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Line 64"/>
          <p:cNvSpPr>
            <a:spLocks noChangeShapeType="1"/>
          </p:cNvSpPr>
          <p:nvPr/>
        </p:nvSpPr>
        <p:spPr bwMode="auto">
          <a:xfrm rot="16200000" flipV="1">
            <a:off x="2865050" y="2766280"/>
            <a:ext cx="11308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581357" y="3426374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630596" y="1818070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630596" y="2524433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84036" y="3966211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2649877" y="2662271"/>
            <a:ext cx="15494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Arial" panose="020B0604020202020204" pitchFamily="34" charset="0"/>
              </a:rPr>
              <a:t>Dirección de Gestión Jurídica</a:t>
            </a:r>
            <a:endParaRPr lang="es-MX" altLang="es-MX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520213" y="3437293"/>
            <a:ext cx="1689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s-MX" sz="700" b="1" spc="-5" dirty="0">
                <a:latin typeface="Arial"/>
                <a:cs typeface="Arial"/>
              </a:rPr>
              <a:t>Subdirección </a:t>
            </a:r>
            <a:r>
              <a:rPr lang="es-MX" sz="700" b="1" spc="-5" dirty="0" smtClean="0">
                <a:latin typeface="Arial"/>
                <a:cs typeface="Arial"/>
              </a:rPr>
              <a:t>de Gestión Jurídica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580620" y="3642897"/>
            <a:ext cx="1587500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5" name="79 Rectángulo"/>
          <p:cNvSpPr>
            <a:spLocks noChangeArrowheads="1"/>
          </p:cNvSpPr>
          <p:nvPr/>
        </p:nvSpPr>
        <p:spPr bwMode="auto">
          <a:xfrm>
            <a:off x="532995" y="3623152"/>
            <a:ext cx="169703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Raquel García </a:t>
            </a:r>
            <a:r>
              <a:rPr lang="es-MX" sz="700" spc="-5" dirty="0" err="1">
                <a:latin typeface="Arial"/>
                <a:cs typeface="Arial"/>
              </a:rPr>
              <a:t>Hamvacuan</a:t>
            </a:r>
            <a:r>
              <a:rPr lang="es-MX" sz="700" spc="-5" dirty="0">
                <a:latin typeface="Arial"/>
                <a:cs typeface="Arial"/>
              </a:rPr>
              <a:t>  </a:t>
            </a:r>
          </a:p>
          <a:p>
            <a:pPr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Subdirector de Área</a:t>
            </a:r>
            <a:r>
              <a:rPr lang="es-MX" sz="700" spc="-40" dirty="0">
                <a:latin typeface="Arial"/>
                <a:cs typeface="Arial"/>
              </a:rPr>
              <a:t> </a:t>
            </a:r>
            <a:r>
              <a:rPr lang="es-MX" sz="700" spc="-5" dirty="0">
                <a:latin typeface="Arial"/>
                <a:cs typeface="Arial"/>
              </a:rPr>
              <a:t>(</a:t>
            </a:r>
            <a:r>
              <a:rPr lang="es-MX" sz="700" spc="-5" dirty="0" smtClean="0">
                <a:latin typeface="Arial"/>
                <a:cs typeface="Arial"/>
              </a:rPr>
              <a:t>14-05)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2646145" y="1897224"/>
            <a:ext cx="1549400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ct val="100000"/>
              </a:lnSpc>
              <a:buNone/>
            </a:pPr>
            <a:r>
              <a:rPr lang="es-MX" sz="700" b="1" spc="-5" dirty="0" smtClean="0">
                <a:latin typeface="Arial"/>
                <a:cs typeface="Arial"/>
              </a:rPr>
              <a:t>Secretaría </a:t>
            </a:r>
            <a:r>
              <a:rPr lang="es-MX" sz="700" b="1" spc="-5" dirty="0">
                <a:latin typeface="Arial"/>
                <a:cs typeface="Arial"/>
              </a:rPr>
              <a:t>de </a:t>
            </a:r>
            <a:endParaRPr lang="es-MX" sz="700" b="1" spc="-5" dirty="0" smtClean="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buNone/>
            </a:pPr>
            <a:r>
              <a:rPr lang="es-MX" sz="700" b="1" spc="-5" dirty="0" smtClean="0">
                <a:latin typeface="Arial"/>
                <a:cs typeface="Arial"/>
              </a:rPr>
              <a:t>Comunicaciones </a:t>
            </a:r>
            <a:r>
              <a:rPr lang="es-MX" sz="700" b="1" spc="-5" dirty="0">
                <a:latin typeface="Arial"/>
                <a:cs typeface="Arial"/>
              </a:rPr>
              <a:t>y Transportes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714212" y="4164391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4715800" y="4385178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9" name="79 Rectángulo"/>
          <p:cNvSpPr>
            <a:spLocks noChangeArrowheads="1"/>
          </p:cNvSpPr>
          <p:nvPr/>
        </p:nvSpPr>
        <p:spPr bwMode="auto">
          <a:xfrm>
            <a:off x="4665374" y="4349501"/>
            <a:ext cx="1697037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Mayra Guadalupe Cantú Bravo  </a:t>
            </a:r>
          </a:p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 smtClean="0">
                <a:latin typeface="Arial"/>
                <a:cs typeface="Arial"/>
              </a:rPr>
              <a:t>Jefe de Sección (10-04)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>
            <a:off x="586479" y="417258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1" name="79 Rectángulo"/>
          <p:cNvSpPr>
            <a:spLocks noChangeArrowheads="1"/>
          </p:cNvSpPr>
          <p:nvPr/>
        </p:nvSpPr>
        <p:spPr bwMode="auto">
          <a:xfrm>
            <a:off x="553439" y="4160753"/>
            <a:ext cx="169703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800" spc="-5" dirty="0" smtClean="0">
                <a:latin typeface="Arial"/>
                <a:cs typeface="Arial"/>
              </a:rPr>
              <a:t> </a:t>
            </a:r>
            <a:r>
              <a:rPr lang="es-MX" sz="700" spc="-5" dirty="0" err="1">
                <a:latin typeface="Arial"/>
                <a:cs typeface="Arial"/>
              </a:rPr>
              <a:t>Hortencia</a:t>
            </a:r>
            <a:r>
              <a:rPr lang="es-MX" sz="700" spc="-5" dirty="0">
                <a:latin typeface="Arial"/>
                <a:cs typeface="Arial"/>
              </a:rPr>
              <a:t> de Jesús Martínez Morales</a:t>
            </a:r>
          </a:p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15" dirty="0">
                <a:latin typeface="Arial"/>
                <a:cs typeface="Arial"/>
              </a:rPr>
              <a:t>Jefe de Oficina  (</a:t>
            </a:r>
            <a:r>
              <a:rPr lang="es-MX" sz="700" spc="-15" dirty="0" smtClean="0">
                <a:latin typeface="Arial"/>
                <a:cs typeface="Arial"/>
              </a:rPr>
              <a:t>12-05</a:t>
            </a:r>
            <a:r>
              <a:rPr lang="es-MX" sz="700" spc="-5" dirty="0" smtClean="0">
                <a:latin typeface="Arial"/>
                <a:cs typeface="Arial"/>
              </a:rPr>
              <a:t>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4714213" y="4174796"/>
            <a:ext cx="159116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Arial" panose="020B0604020202020204" pitchFamily="34" charset="0"/>
              </a:rPr>
              <a:t>Apoyo Jurídico</a:t>
            </a:r>
            <a:endParaRPr lang="es-MX" altLang="es-MX" sz="700" b="1" dirty="0">
              <a:latin typeface="Arial" panose="020B0604020202020204" pitchFamily="34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4710633" y="5259266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4706475" y="5467753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4711874" y="5818783"/>
            <a:ext cx="158750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21"/>
          <p:cNvSpPr>
            <a:spLocks noChangeShapeType="1"/>
          </p:cNvSpPr>
          <p:nvPr/>
        </p:nvSpPr>
        <p:spPr bwMode="auto">
          <a:xfrm>
            <a:off x="4715392" y="6027932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7" name="79 Rectángulo"/>
          <p:cNvSpPr>
            <a:spLocks noChangeArrowheads="1"/>
          </p:cNvSpPr>
          <p:nvPr/>
        </p:nvSpPr>
        <p:spPr bwMode="auto">
          <a:xfrm>
            <a:off x="4661718" y="5463836"/>
            <a:ext cx="1697037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Pablo Ramírez Puerta</a:t>
            </a:r>
          </a:p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15" dirty="0">
                <a:latin typeface="Arial"/>
                <a:cs typeface="Arial"/>
              </a:rPr>
              <a:t>Auxiliar Administrativo </a:t>
            </a:r>
            <a:r>
              <a:rPr lang="es-MX" sz="700" spc="-15" dirty="0" smtClean="0">
                <a:latin typeface="Arial"/>
                <a:cs typeface="Arial"/>
              </a:rPr>
              <a:t>(05-21</a:t>
            </a:r>
            <a:r>
              <a:rPr lang="es-MX" sz="700" spc="-5" dirty="0" smtClean="0">
                <a:latin typeface="Arial"/>
                <a:cs typeface="Arial"/>
              </a:rPr>
              <a:t>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4859616" y="5264574"/>
            <a:ext cx="12937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sz="700" b="1" spc="-15" dirty="0">
                <a:latin typeface="Arial"/>
                <a:cs typeface="Arial"/>
              </a:rPr>
              <a:t>Auxiliar Administrativo</a:t>
            </a:r>
            <a:endParaRPr lang="es-MX" altLang="es-MX" sz="700" b="1" dirty="0">
              <a:latin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712114" y="4708737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4713915" y="4923312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1" name="79 Rectángulo"/>
          <p:cNvSpPr>
            <a:spLocks noChangeArrowheads="1"/>
          </p:cNvSpPr>
          <p:nvPr/>
        </p:nvSpPr>
        <p:spPr bwMode="auto">
          <a:xfrm>
            <a:off x="4663269" y="4907009"/>
            <a:ext cx="1697038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Blanca  Estela Cuellar Castillo</a:t>
            </a:r>
          </a:p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  Secretaria de Director</a:t>
            </a:r>
            <a:r>
              <a:rPr lang="es-MX" sz="700" spc="-15" dirty="0">
                <a:latin typeface="Arial"/>
                <a:cs typeface="Arial"/>
              </a:rPr>
              <a:t> </a:t>
            </a:r>
            <a:r>
              <a:rPr lang="es-MX" sz="700" spc="-5" dirty="0">
                <a:latin typeface="Arial"/>
                <a:cs typeface="Arial"/>
              </a:rPr>
              <a:t>(</a:t>
            </a:r>
            <a:r>
              <a:rPr lang="es-MX" sz="700" spc="-5" dirty="0" smtClean="0">
                <a:latin typeface="Arial"/>
                <a:cs typeface="Arial"/>
              </a:rPr>
              <a:t>08-07)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32" name="Rectangle 42"/>
          <p:cNvSpPr>
            <a:spLocks noChangeArrowheads="1"/>
          </p:cNvSpPr>
          <p:nvPr/>
        </p:nvSpPr>
        <p:spPr bwMode="auto">
          <a:xfrm>
            <a:off x="4681517" y="4717023"/>
            <a:ext cx="16383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Arial" panose="020B0604020202020204" pitchFamily="34" charset="0"/>
              </a:rPr>
              <a:t>Secretaria</a:t>
            </a:r>
            <a:endParaRPr lang="es-MX" altLang="es-MX" sz="700" dirty="0">
              <a:latin typeface="Arial" panose="020B0604020202020204" pitchFamily="34" charset="0"/>
            </a:endParaRPr>
          </a:p>
        </p:txBody>
      </p:sp>
      <p:sp>
        <p:nvSpPr>
          <p:cNvPr id="33" name="79 Rectángulo"/>
          <p:cNvSpPr>
            <a:spLocks noChangeArrowheads="1"/>
          </p:cNvSpPr>
          <p:nvPr/>
        </p:nvSpPr>
        <p:spPr bwMode="auto">
          <a:xfrm>
            <a:off x="4672184" y="6012900"/>
            <a:ext cx="1697037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dirty="0">
                <a:latin typeface="Arial"/>
                <a:cs typeface="Arial"/>
              </a:rPr>
              <a:t>Juan Gumaro </a:t>
            </a:r>
            <a:r>
              <a:rPr lang="es-MX" sz="700" dirty="0" smtClean="0">
                <a:latin typeface="Arial"/>
                <a:cs typeface="Arial"/>
              </a:rPr>
              <a:t>Zarazúa </a:t>
            </a:r>
            <a:r>
              <a:rPr lang="es-MX" sz="700" dirty="0">
                <a:latin typeface="Arial"/>
                <a:cs typeface="Arial"/>
              </a:rPr>
              <a:t>Cortés</a:t>
            </a:r>
          </a:p>
          <a:p>
            <a:pPr marR="5080" algn="ctr">
              <a:lnSpc>
                <a:spcPts val="800"/>
              </a:lnSpc>
              <a:spcBef>
                <a:spcPts val="0"/>
              </a:spcBef>
              <a:buNone/>
            </a:pPr>
            <a:r>
              <a:rPr lang="es-MX" sz="700" dirty="0">
                <a:latin typeface="Arial"/>
                <a:cs typeface="Arial"/>
              </a:rPr>
              <a:t>Chofer de Segunda (</a:t>
            </a:r>
            <a:r>
              <a:rPr lang="es-MX" sz="700" dirty="0" smtClean="0">
                <a:latin typeface="Arial"/>
                <a:cs typeface="Arial"/>
              </a:rPr>
              <a:t>03-04)</a:t>
            </a:r>
            <a:endParaRPr lang="es-MX" sz="700" dirty="0">
              <a:latin typeface="Arial"/>
              <a:cs typeface="Arial"/>
            </a:endParaRPr>
          </a:p>
        </p:txBody>
      </p:sp>
      <p:sp>
        <p:nvSpPr>
          <p:cNvPr id="34" name="Rectangle 42"/>
          <p:cNvSpPr>
            <a:spLocks noChangeArrowheads="1"/>
          </p:cNvSpPr>
          <p:nvPr/>
        </p:nvSpPr>
        <p:spPr bwMode="auto">
          <a:xfrm>
            <a:off x="4859208" y="5822923"/>
            <a:ext cx="129416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sz="700" b="1" dirty="0" smtClean="0">
                <a:latin typeface="Arial"/>
                <a:cs typeface="Arial"/>
              </a:rPr>
              <a:t>Chofer</a:t>
            </a:r>
            <a:endParaRPr lang="es-MX" altLang="es-MX" sz="700" b="1" dirty="0">
              <a:latin typeface="Arial" panose="020B0604020202020204" pitchFamily="34" charset="0"/>
            </a:endParaRPr>
          </a:p>
        </p:txBody>
      </p:sp>
      <p:sp>
        <p:nvSpPr>
          <p:cNvPr id="35" name="Rectangle 42"/>
          <p:cNvSpPr>
            <a:spLocks noChangeArrowheads="1"/>
          </p:cNvSpPr>
          <p:nvPr/>
        </p:nvSpPr>
        <p:spPr bwMode="auto">
          <a:xfrm>
            <a:off x="553439" y="3981479"/>
            <a:ext cx="1689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s-MX" sz="700" b="1" spc="-5" dirty="0" smtClean="0">
                <a:latin typeface="Arial"/>
                <a:cs typeface="Arial"/>
              </a:rPr>
              <a:t>Asistente</a:t>
            </a:r>
            <a:endParaRPr lang="es-MX" sz="700" b="1" spc="-5" dirty="0">
              <a:latin typeface="Arial"/>
              <a:cs typeface="Arial"/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583729" y="4526410"/>
            <a:ext cx="1587500" cy="46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>
            <a:lvl1pPr defTabSz="12176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176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17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17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176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pt-BR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endParaRPr lang="es-MX" altLang="es-MX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>
            <a:off x="593150" y="4732517"/>
            <a:ext cx="158750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9" name="79 Rectángulo"/>
          <p:cNvSpPr>
            <a:spLocks noChangeArrowheads="1"/>
          </p:cNvSpPr>
          <p:nvPr/>
        </p:nvSpPr>
        <p:spPr bwMode="auto">
          <a:xfrm>
            <a:off x="871067" y="4701891"/>
            <a:ext cx="1051872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R="5080" algn="ctr">
              <a:lnSpc>
                <a:spcPts val="700"/>
              </a:lnSpc>
              <a:spcBef>
                <a:spcPts val="0"/>
              </a:spcBef>
              <a:buNone/>
            </a:pPr>
            <a:r>
              <a:rPr lang="es-MX" sz="700" spc="-5" dirty="0" smtClean="0">
                <a:latin typeface="Arial"/>
                <a:cs typeface="Arial"/>
              </a:rPr>
              <a:t>Daniel Martínez Ruíz</a:t>
            </a:r>
            <a:endParaRPr lang="es-MX" sz="700" spc="-5" dirty="0">
              <a:latin typeface="Arial"/>
              <a:cs typeface="Arial"/>
            </a:endParaRPr>
          </a:p>
          <a:p>
            <a:pPr marR="5080" algn="ctr">
              <a:lnSpc>
                <a:spcPts val="700"/>
              </a:lnSpc>
              <a:spcBef>
                <a:spcPts val="0"/>
              </a:spcBef>
              <a:buNone/>
            </a:pPr>
            <a:r>
              <a:rPr lang="es-MX" sz="700" spc="-5" dirty="0">
                <a:latin typeface="Arial"/>
                <a:cs typeface="Arial"/>
              </a:rPr>
              <a:t>  </a:t>
            </a:r>
            <a:r>
              <a:rPr lang="es-MX" sz="700" spc="-5" dirty="0" smtClean="0">
                <a:latin typeface="Arial"/>
                <a:cs typeface="Arial"/>
              </a:rPr>
              <a:t>Policía “A” (08-08)</a:t>
            </a:r>
          </a:p>
          <a:p>
            <a:pPr marR="5080" algn="ctr">
              <a:lnSpc>
                <a:spcPts val="500"/>
              </a:lnSpc>
              <a:spcBef>
                <a:spcPts val="0"/>
              </a:spcBef>
              <a:buNone/>
            </a:pPr>
            <a:r>
              <a:rPr lang="es-MX" sz="600" spc="-5" dirty="0">
                <a:latin typeface="Arial"/>
                <a:cs typeface="Arial"/>
              </a:rPr>
              <a:t>Com. </a:t>
            </a:r>
            <a:r>
              <a:rPr lang="es-MX" sz="600" spc="-5" dirty="0" smtClean="0">
                <a:latin typeface="Arial"/>
                <a:cs typeface="Arial"/>
              </a:rPr>
              <a:t>SSP</a:t>
            </a:r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560752" y="4530596"/>
            <a:ext cx="16383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Arial" panose="020B0604020202020204" pitchFamily="34" charset="0"/>
              </a:rPr>
              <a:t>Apoyo</a:t>
            </a:r>
            <a:endParaRPr lang="es-MX" altLang="es-MX" sz="700" b="1" dirty="0">
              <a:latin typeface="Arial" panose="020B0604020202020204" pitchFamily="34" charset="0"/>
            </a:endParaRPr>
          </a:p>
        </p:txBody>
      </p:sp>
      <p:cxnSp>
        <p:nvCxnSpPr>
          <p:cNvPr id="56" name="Conector recto 57"/>
          <p:cNvCxnSpPr/>
          <p:nvPr/>
        </p:nvCxnSpPr>
        <p:spPr>
          <a:xfrm flipH="1">
            <a:off x="4649909" y="4093807"/>
            <a:ext cx="865456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Conector recto 57"/>
          <p:cNvCxnSpPr/>
          <p:nvPr/>
        </p:nvCxnSpPr>
        <p:spPr>
          <a:xfrm flipV="1">
            <a:off x="1374187" y="3332954"/>
            <a:ext cx="4136816" cy="1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Conector recto 57"/>
          <p:cNvCxnSpPr/>
          <p:nvPr/>
        </p:nvCxnSpPr>
        <p:spPr>
          <a:xfrm>
            <a:off x="5512814" y="3327593"/>
            <a:ext cx="0" cy="770884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" name="object 35"/>
          <p:cNvSpPr txBox="1"/>
          <p:nvPr/>
        </p:nvSpPr>
        <p:spPr>
          <a:xfrm>
            <a:off x="1436877" y="8544115"/>
            <a:ext cx="1261873" cy="426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8700"/>
              </a:lnSpc>
            </a:pPr>
            <a:r>
              <a:rPr sz="700" spc="-5" dirty="0" smtClean="0">
                <a:latin typeface="Arial"/>
                <a:cs typeface="Arial"/>
              </a:rPr>
              <a:t>0</a:t>
            </a:r>
            <a:r>
              <a:rPr lang="es-MX" sz="700" spc="-5" dirty="0">
                <a:latin typeface="Arial"/>
                <a:cs typeface="Arial"/>
              </a:rPr>
              <a:t>1</a:t>
            </a:r>
            <a:r>
              <a:rPr sz="700" spc="-5" dirty="0" smtClean="0">
                <a:solidFill>
                  <a:srgbClr val="00AE50"/>
                </a:solidFill>
                <a:latin typeface="Arial"/>
                <a:cs typeface="Arial"/>
              </a:rPr>
              <a:t> </a:t>
            </a:r>
            <a:r>
              <a:rPr lang="es-MX" sz="700" spc="-5" dirty="0" smtClean="0">
                <a:latin typeface="Arial"/>
                <a:cs typeface="Arial"/>
              </a:rPr>
              <a:t>Puestos</a:t>
            </a:r>
            <a:r>
              <a:rPr sz="700" spc="-5" dirty="0" smtClean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de </a:t>
            </a:r>
            <a:r>
              <a:rPr lang="es-MX" sz="700" spc="-5" dirty="0" smtClean="0">
                <a:latin typeface="Arial"/>
                <a:cs typeface="Arial"/>
              </a:rPr>
              <a:t>C</a:t>
            </a:r>
            <a:r>
              <a:rPr sz="700" spc="-5" dirty="0" err="1" smtClean="0">
                <a:latin typeface="Arial"/>
                <a:cs typeface="Arial"/>
              </a:rPr>
              <a:t>onfianza</a:t>
            </a:r>
            <a:r>
              <a:rPr sz="700" spc="-5" dirty="0" smtClean="0">
                <a:latin typeface="Arial"/>
                <a:cs typeface="Arial"/>
              </a:rPr>
              <a:t>  </a:t>
            </a:r>
            <a:endParaRPr lang="es-MX" sz="700" spc="-5" dirty="0" smtClean="0">
              <a:latin typeface="Arial"/>
              <a:cs typeface="Arial"/>
            </a:endParaRPr>
          </a:p>
          <a:p>
            <a:pPr marL="12700" marR="5080">
              <a:lnSpc>
                <a:spcPct val="98700"/>
              </a:lnSpc>
            </a:pPr>
            <a:r>
              <a:rPr sz="700" spc="-5" dirty="0" smtClean="0">
                <a:latin typeface="Arial"/>
                <a:cs typeface="Arial"/>
              </a:rPr>
              <a:t>0</a:t>
            </a:r>
            <a:r>
              <a:rPr lang="es-MX" sz="700" spc="-5" dirty="0" smtClean="0">
                <a:latin typeface="Arial"/>
                <a:cs typeface="Arial"/>
              </a:rPr>
              <a:t>5</a:t>
            </a:r>
            <a:r>
              <a:rPr sz="700" spc="-5" dirty="0" smtClean="0">
                <a:latin typeface="Arial"/>
                <a:cs typeface="Arial"/>
              </a:rPr>
              <a:t> P</a:t>
            </a:r>
            <a:r>
              <a:rPr lang="es-MX" sz="700" spc="-5" dirty="0" err="1" smtClean="0">
                <a:latin typeface="Arial"/>
                <a:cs typeface="Arial"/>
              </a:rPr>
              <a:t>uestos</a:t>
            </a:r>
            <a:r>
              <a:rPr sz="700" spc="-5" dirty="0" smtClean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de </a:t>
            </a:r>
            <a:r>
              <a:rPr lang="es-MX" sz="700" spc="-5" dirty="0" smtClean="0">
                <a:latin typeface="Arial"/>
                <a:cs typeface="Arial"/>
              </a:rPr>
              <a:t>Ba</a:t>
            </a:r>
            <a:r>
              <a:rPr sz="700" spc="-5" dirty="0" smtClean="0">
                <a:latin typeface="Arial"/>
                <a:cs typeface="Arial"/>
              </a:rPr>
              <a:t>se  </a:t>
            </a:r>
            <a:endParaRPr lang="es-MX" sz="700" spc="-5" dirty="0" smtClean="0">
              <a:latin typeface="Arial"/>
              <a:cs typeface="Arial"/>
            </a:endParaRPr>
          </a:p>
          <a:p>
            <a:pPr marL="12700" marR="5080">
              <a:lnSpc>
                <a:spcPct val="98700"/>
              </a:lnSpc>
            </a:pPr>
            <a:r>
              <a:rPr lang="es-MX" sz="700" spc="-5" dirty="0" smtClean="0">
                <a:latin typeface="Arial"/>
                <a:cs typeface="Arial"/>
              </a:rPr>
              <a:t>01 Puesto de Seguridad</a:t>
            </a:r>
          </a:p>
          <a:p>
            <a:pPr marL="12700" marR="5080"/>
            <a:r>
              <a:rPr sz="700" b="1" i="1" dirty="0" err="1" smtClean="0">
                <a:latin typeface="Arial"/>
                <a:cs typeface="Arial"/>
              </a:rPr>
              <a:t>Tota</a:t>
            </a:r>
            <a:r>
              <a:rPr lang="es-MX" sz="700" b="1" i="1" dirty="0" smtClean="0">
                <a:latin typeface="Arial"/>
                <a:cs typeface="Arial"/>
              </a:rPr>
              <a:t>l</a:t>
            </a:r>
            <a:r>
              <a:rPr sz="700" b="1" i="1" spc="-90" dirty="0" smtClean="0">
                <a:latin typeface="Arial"/>
                <a:cs typeface="Arial"/>
              </a:rPr>
              <a:t> </a:t>
            </a:r>
            <a:r>
              <a:rPr lang="es-MX" sz="700" b="1" i="1" spc="-90" dirty="0" smtClean="0">
                <a:latin typeface="Arial"/>
                <a:cs typeface="Arial"/>
              </a:rPr>
              <a:t>: 07</a:t>
            </a:r>
            <a:endParaRPr sz="700" b="1" dirty="0">
              <a:latin typeface="Arial"/>
              <a:cs typeface="Arial"/>
            </a:endParaRPr>
          </a:p>
        </p:txBody>
      </p:sp>
      <p:sp>
        <p:nvSpPr>
          <p:cNvPr id="72" name="object 37"/>
          <p:cNvSpPr txBox="1"/>
          <p:nvPr/>
        </p:nvSpPr>
        <p:spPr>
          <a:xfrm>
            <a:off x="4572797" y="7679834"/>
            <a:ext cx="1936922" cy="1280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99400"/>
              </a:lnSpc>
            </a:pPr>
            <a:r>
              <a:rPr lang="es-MX" sz="600" b="1" i="1" u="sng" spc="-5" dirty="0" smtClean="0">
                <a:latin typeface="Arial"/>
                <a:cs typeface="Arial"/>
              </a:rPr>
              <a:t>Blanca Aurora Ríos Fernández</a:t>
            </a:r>
            <a:r>
              <a:rPr sz="600" b="1" i="1" u="sng" spc="-5" dirty="0" smtClean="0">
                <a:latin typeface="Arial"/>
                <a:cs typeface="Arial"/>
              </a:rPr>
              <a:t>, </a:t>
            </a:r>
            <a:r>
              <a:rPr lang="es-MX" sz="600" b="1" i="1" u="sng" spc="-5" dirty="0" smtClean="0">
                <a:latin typeface="Arial"/>
                <a:cs typeface="Arial"/>
              </a:rPr>
              <a:t>T</a:t>
            </a:r>
            <a:r>
              <a:rPr sz="600" b="1" i="1" u="sng" spc="-5" dirty="0" err="1" smtClean="0">
                <a:latin typeface="Arial"/>
                <a:cs typeface="Arial"/>
              </a:rPr>
              <a:t>itular</a:t>
            </a:r>
            <a:r>
              <a:rPr sz="600" b="1" i="1" u="sng" spc="-5" dirty="0" smtClean="0">
                <a:latin typeface="Arial"/>
                <a:cs typeface="Arial"/>
              </a:rPr>
              <a:t> </a:t>
            </a:r>
            <a:r>
              <a:rPr lang="es-MX" sz="600" b="1" i="1" u="sng" spc="-5" dirty="0" smtClean="0">
                <a:latin typeface="Arial"/>
                <a:cs typeface="Arial"/>
              </a:rPr>
              <a:t>A</a:t>
            </a:r>
            <a:r>
              <a:rPr sz="600" b="1" i="1" u="sng" spc="-5" dirty="0" err="1" smtClean="0">
                <a:latin typeface="Arial"/>
                <a:cs typeface="Arial"/>
              </a:rPr>
              <a:t>dministrativo</a:t>
            </a:r>
            <a:r>
              <a:rPr sz="600" b="1" i="1" u="sng" spc="-5" dirty="0" smtClean="0">
                <a:latin typeface="Arial"/>
                <a:cs typeface="Arial"/>
              </a:rPr>
              <a:t> de </a:t>
            </a:r>
            <a:r>
              <a:rPr sz="600" b="1" i="1" u="sng" dirty="0">
                <a:latin typeface="Arial"/>
                <a:cs typeface="Arial"/>
              </a:rPr>
              <a:t>la </a:t>
            </a:r>
            <a:r>
              <a:rPr sz="600" b="1" i="1" u="sng" spc="-5" dirty="0" err="1" smtClean="0">
                <a:latin typeface="Arial"/>
                <a:cs typeface="Arial"/>
              </a:rPr>
              <a:t>Secretar</a:t>
            </a:r>
            <a:r>
              <a:rPr lang="es-MX" sz="600" b="1" i="1" u="sng" spc="-5" dirty="0" smtClean="0">
                <a:latin typeface="Arial"/>
                <a:cs typeface="Arial"/>
              </a:rPr>
              <a:t>í</a:t>
            </a:r>
            <a:r>
              <a:rPr sz="600" b="1" i="1" u="sng" spc="-5" dirty="0" smtClean="0">
                <a:latin typeface="Arial"/>
                <a:cs typeface="Arial"/>
              </a:rPr>
              <a:t>a </a:t>
            </a:r>
            <a:r>
              <a:rPr sz="600" b="1" i="1" u="sng" spc="-5" dirty="0">
                <a:latin typeface="Arial"/>
                <a:cs typeface="Arial"/>
              </a:rPr>
              <a:t>de Comunicaciones </a:t>
            </a:r>
            <a:r>
              <a:rPr sz="600" b="1" i="1" u="sng" dirty="0">
                <a:latin typeface="Arial"/>
                <a:cs typeface="Arial"/>
              </a:rPr>
              <a:t>y </a:t>
            </a:r>
            <a:r>
              <a:rPr sz="600" b="1" i="1" u="sng" spc="-5" dirty="0">
                <a:latin typeface="Arial"/>
                <a:cs typeface="Arial"/>
              </a:rPr>
              <a:t>Transportes</a:t>
            </a:r>
            <a:r>
              <a:rPr sz="600" b="1" i="1" spc="-5" dirty="0">
                <a:latin typeface="Arial"/>
                <a:cs typeface="Arial"/>
              </a:rPr>
              <a:t>,  </a:t>
            </a:r>
            <a:r>
              <a:rPr sz="600" spc="-5" dirty="0">
                <a:latin typeface="Arial"/>
                <a:cs typeface="Arial"/>
              </a:rPr>
              <a:t>Certifica  que  el  presente  organigrama </a:t>
            </a:r>
            <a:r>
              <a:rPr sz="600" dirty="0">
                <a:latin typeface="Arial"/>
                <a:cs typeface="Arial"/>
              </a:rPr>
              <a:t>refleja </a:t>
            </a:r>
            <a:r>
              <a:rPr sz="600" spc="-5" dirty="0">
                <a:latin typeface="Arial"/>
                <a:cs typeface="Arial"/>
              </a:rPr>
              <a:t>el</a:t>
            </a:r>
            <a:r>
              <a:rPr sz="600" spc="-10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personal</a:t>
            </a:r>
            <a:r>
              <a:rPr lang="es-MX" sz="600" spc="-5" dirty="0" smtClean="0">
                <a:latin typeface="Arial"/>
                <a:cs typeface="Arial"/>
              </a:rPr>
              <a:t> </a:t>
            </a:r>
            <a:r>
              <a:rPr sz="600" dirty="0" smtClean="0">
                <a:latin typeface="Arial"/>
                <a:cs typeface="Arial"/>
              </a:rPr>
              <a:t>as</a:t>
            </a:r>
            <a:r>
              <a:rPr lang="es-MX" sz="600" dirty="0" smtClean="0">
                <a:latin typeface="Arial"/>
                <a:cs typeface="Arial"/>
              </a:rPr>
              <a:t>í</a:t>
            </a:r>
            <a:r>
              <a:rPr sz="600" dirty="0" smtClean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como los puestos </a:t>
            </a:r>
            <a:r>
              <a:rPr sz="600" dirty="0">
                <a:latin typeface="Arial"/>
                <a:cs typeface="Arial"/>
              </a:rPr>
              <a:t>y </a:t>
            </a:r>
            <a:r>
              <a:rPr sz="600" spc="-5" dirty="0">
                <a:latin typeface="Arial"/>
                <a:cs typeface="Arial"/>
              </a:rPr>
              <a:t>nombramientos que integran </a:t>
            </a:r>
            <a:r>
              <a:rPr sz="600" dirty="0">
                <a:latin typeface="Arial"/>
                <a:cs typeface="Arial"/>
              </a:rPr>
              <a:t>la  </a:t>
            </a:r>
            <a:r>
              <a:rPr sz="600" spc="-5" dirty="0">
                <a:latin typeface="Arial"/>
                <a:cs typeface="Arial"/>
              </a:rPr>
              <a:t>estructura vigente al mes de </a:t>
            </a:r>
            <a:r>
              <a:rPr lang="es-MX" sz="600" b="1" i="1" u="sng" spc="-5" dirty="0" smtClean="0">
                <a:latin typeface="Arial"/>
                <a:cs typeface="Arial"/>
              </a:rPr>
              <a:t>agosto </a:t>
            </a:r>
            <a:r>
              <a:rPr sz="600" b="1" i="1" u="sng" spc="-10" dirty="0" smtClean="0">
                <a:latin typeface="Arial"/>
                <a:cs typeface="Arial"/>
              </a:rPr>
              <a:t>del </a:t>
            </a:r>
            <a:r>
              <a:rPr sz="600" b="1" i="1" u="sng" spc="-5" dirty="0" err="1">
                <a:latin typeface="Arial"/>
                <a:cs typeface="Arial"/>
              </a:rPr>
              <a:t>año</a:t>
            </a:r>
            <a:r>
              <a:rPr sz="600" b="1" i="1" u="sng" spc="80" dirty="0">
                <a:latin typeface="Arial"/>
                <a:cs typeface="Arial"/>
              </a:rPr>
              <a:t> </a:t>
            </a:r>
            <a:r>
              <a:rPr sz="600" b="1" i="1" u="sng" spc="-5" dirty="0" smtClean="0">
                <a:latin typeface="Arial"/>
                <a:cs typeface="Arial"/>
              </a:rPr>
              <a:t>20</a:t>
            </a:r>
            <a:r>
              <a:rPr lang="es-MX" sz="600" b="1" i="1" u="sng" spc="-5" dirty="0" smtClean="0">
                <a:latin typeface="Arial"/>
                <a:cs typeface="Arial"/>
              </a:rPr>
              <a:t>21.</a:t>
            </a: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endParaRPr lang="es-MX" sz="600" b="1" i="1" u="sng" spc="-5" dirty="0">
              <a:latin typeface="Arial"/>
              <a:cs typeface="Arial"/>
            </a:endParaRPr>
          </a:p>
          <a:p>
            <a:pPr marL="12700" marR="5080" algn="just">
              <a:lnSpc>
                <a:spcPct val="99400"/>
              </a:lnSpc>
            </a:pPr>
            <a:r>
              <a:rPr lang="es-MX" sz="600" b="1" i="1" u="sng" spc="-5" dirty="0" smtClean="0">
                <a:latin typeface="Arial"/>
                <a:cs typeface="Arial"/>
              </a:rPr>
              <a:t>Firma _______________________________________</a:t>
            </a:r>
            <a:endParaRPr sz="600" b="1" i="1" u="sng" dirty="0">
              <a:latin typeface="Arial"/>
              <a:cs typeface="Arial"/>
            </a:endParaRPr>
          </a:p>
        </p:txBody>
      </p:sp>
      <p:cxnSp>
        <p:nvCxnSpPr>
          <p:cNvPr id="73" name="Conector recto 3"/>
          <p:cNvCxnSpPr/>
          <p:nvPr/>
        </p:nvCxnSpPr>
        <p:spPr>
          <a:xfrm>
            <a:off x="2551892" y="8731418"/>
            <a:ext cx="6781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51"/>
          <p:cNvCxnSpPr/>
          <p:nvPr/>
        </p:nvCxnSpPr>
        <p:spPr>
          <a:xfrm>
            <a:off x="2545080" y="8627162"/>
            <a:ext cx="67818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58"/>
          <p:cNvCxnSpPr/>
          <p:nvPr/>
        </p:nvCxnSpPr>
        <p:spPr>
          <a:xfrm>
            <a:off x="2545080" y="8837290"/>
            <a:ext cx="678180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Box 7"/>
          <p:cNvSpPr txBox="1">
            <a:spLocks noChangeArrowheads="1"/>
          </p:cNvSpPr>
          <p:nvPr/>
        </p:nvSpPr>
        <p:spPr bwMode="auto">
          <a:xfrm>
            <a:off x="1531049" y="1268543"/>
            <a:ext cx="379888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100" b="1" i="1" dirty="0" smtClean="0">
                <a:latin typeface="Arial" panose="020B0604020202020204" pitchFamily="34" charset="0"/>
              </a:rPr>
              <a:t>Dirección de Gestión Jurídica</a:t>
            </a:r>
            <a:endParaRPr lang="es-ES" altLang="es-MX" sz="1100" b="1" i="1" dirty="0">
              <a:latin typeface="Arial" panose="020B0604020202020204" pitchFamily="34" charset="0"/>
            </a:endParaRPr>
          </a:p>
        </p:txBody>
      </p: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34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7953" y="1254666"/>
            <a:ext cx="5205668" cy="68557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6660">
              <a:lnSpc>
                <a:spcPct val="100000"/>
              </a:lnSpc>
            </a:pPr>
            <a:r>
              <a:rPr sz="1200" b="1" i="1" dirty="0" smtClean="0">
                <a:latin typeface="Arial"/>
                <a:cs typeface="Arial"/>
              </a:rPr>
              <a:t>DIREC</a:t>
            </a:r>
            <a:r>
              <a:rPr lang="es-MX" sz="1200" b="1" i="1" dirty="0" smtClean="0">
                <a:latin typeface="Arial"/>
                <a:cs typeface="Arial"/>
              </a:rPr>
              <a:t>CIÓN</a:t>
            </a:r>
            <a:r>
              <a:rPr sz="1200" b="1" i="1" dirty="0" smtClean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DE </a:t>
            </a:r>
            <a:r>
              <a:rPr sz="1200" b="1" i="1" spc="-5" dirty="0">
                <a:latin typeface="Arial"/>
                <a:cs typeface="Arial"/>
              </a:rPr>
              <a:t>GESTIÓN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JURÍDICA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180975" indent="-168275">
              <a:lnSpc>
                <a:spcPct val="100000"/>
              </a:lnSpc>
              <a:tabLst>
                <a:tab pos="180975" algn="l"/>
              </a:tabLst>
            </a:pPr>
            <a:endParaRPr lang="es-MX" sz="1200" b="1" i="1" dirty="0" smtClean="0">
              <a:latin typeface="Arial"/>
              <a:cs typeface="Arial"/>
            </a:endParaRPr>
          </a:p>
          <a:p>
            <a:pPr marL="180975" indent="-168275">
              <a:lnSpc>
                <a:spcPct val="100000"/>
              </a:lnSpc>
              <a:tabLst>
                <a:tab pos="180975" algn="l"/>
              </a:tabLst>
            </a:pPr>
            <a:endParaRPr lang="es-MX" sz="1200" b="1" i="1" dirty="0" smtClean="0">
              <a:latin typeface="Arial"/>
              <a:cs typeface="Arial"/>
            </a:endParaRPr>
          </a:p>
          <a:p>
            <a:pPr marL="180975" indent="-168275">
              <a:lnSpc>
                <a:spcPct val="100000"/>
              </a:lnSpc>
              <a:tabLst>
                <a:tab pos="180975" algn="l"/>
              </a:tabLst>
            </a:pPr>
            <a:r>
              <a:rPr sz="1200" b="1" i="1" dirty="0" smtClean="0">
                <a:latin typeface="Arial"/>
                <a:cs typeface="Arial"/>
              </a:rPr>
              <a:t>OBJETIVO</a:t>
            </a:r>
            <a:endParaRPr sz="1200" dirty="0">
              <a:latin typeface="Arial"/>
              <a:cs typeface="Arial"/>
            </a:endParaRPr>
          </a:p>
          <a:p>
            <a:pPr marL="180975" indent="-168275">
              <a:lnSpc>
                <a:spcPct val="100000"/>
              </a:lnSpc>
              <a:tabLst>
                <a:tab pos="180975" algn="l"/>
              </a:tabLst>
            </a:pPr>
            <a:endParaRPr sz="1250" dirty="0">
              <a:latin typeface="Times New Roman"/>
              <a:cs typeface="Times New Roman"/>
            </a:endParaRPr>
          </a:p>
          <a:p>
            <a:pPr marR="5080" indent="12700" algn="just">
              <a:lnSpc>
                <a:spcPct val="100000"/>
              </a:lnSpc>
              <a:tabLst>
                <a:tab pos="180975" algn="l"/>
              </a:tabLst>
            </a:pPr>
            <a:r>
              <a:rPr sz="1200" spc="-5" dirty="0" err="1" smtClean="0">
                <a:latin typeface="Arial"/>
                <a:cs typeface="Arial"/>
              </a:rPr>
              <a:t>Atender</a:t>
            </a:r>
            <a:r>
              <a:rPr sz="1200" spc="-5" dirty="0">
                <a:latin typeface="Arial"/>
                <a:cs typeface="Arial"/>
              </a:rPr>
              <a:t>, dirigir, </a:t>
            </a:r>
            <a:r>
              <a:rPr sz="1200" dirty="0">
                <a:latin typeface="Arial"/>
                <a:cs typeface="Arial"/>
              </a:rPr>
              <a:t>coordinar, </a:t>
            </a:r>
            <a:r>
              <a:rPr sz="1200" spc="-5" dirty="0">
                <a:latin typeface="Arial"/>
                <a:cs typeface="Arial"/>
              </a:rPr>
              <a:t>supervisar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5" dirty="0" err="1" smtClean="0">
                <a:latin typeface="Arial"/>
                <a:cs typeface="Arial"/>
              </a:rPr>
              <a:t>representar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 </a:t>
            </a:r>
            <a:r>
              <a:rPr sz="1200" spc="-5" dirty="0" smtClean="0">
                <a:latin typeface="Arial"/>
                <a:cs typeface="Arial"/>
              </a:rPr>
              <a:t>la</a:t>
            </a:r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sz="1200" spc="-5" dirty="0" err="1" smtClean="0">
                <a:latin typeface="Arial"/>
                <a:cs typeface="Arial"/>
              </a:rPr>
              <a:t>Secretaría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 los asuntos </a:t>
            </a:r>
            <a:r>
              <a:rPr sz="1200" spc="-5" dirty="0" err="1">
                <a:latin typeface="Arial"/>
                <a:cs typeface="Arial"/>
              </a:rPr>
              <a:t>Jurídicos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en que ésta sea parte</a:t>
            </a:r>
            <a:r>
              <a:rPr sz="1200" spc="-5" dirty="0" smtClean="0">
                <a:latin typeface="Arial"/>
                <a:cs typeface="Arial"/>
              </a:rPr>
              <a:t>.</a:t>
            </a:r>
            <a:endParaRPr lang="es-MX" sz="1200" spc="-5" dirty="0" smtClean="0">
              <a:latin typeface="Arial"/>
              <a:cs typeface="Arial"/>
            </a:endParaRPr>
          </a:p>
          <a:p>
            <a:pPr marL="180975" marR="5080" indent="-168275">
              <a:lnSpc>
                <a:spcPct val="100000"/>
              </a:lnSpc>
              <a:tabLst>
                <a:tab pos="180975" algn="l"/>
              </a:tabLst>
            </a:pPr>
            <a:endParaRPr lang="es-MX" sz="1200" spc="-5" dirty="0" smtClean="0">
              <a:latin typeface="Arial"/>
              <a:cs typeface="Arial"/>
            </a:endParaRPr>
          </a:p>
          <a:p>
            <a:pPr marL="180975" marR="5080" indent="-168275">
              <a:lnSpc>
                <a:spcPct val="100000"/>
              </a:lnSpc>
              <a:tabLst>
                <a:tab pos="180975" algn="l"/>
              </a:tabLst>
            </a:pPr>
            <a:endParaRPr lang="es-MX" sz="1200" spc="-5" dirty="0" smtClean="0">
              <a:latin typeface="Arial"/>
              <a:cs typeface="Arial"/>
            </a:endParaRPr>
          </a:p>
          <a:p>
            <a:pPr marL="180975" marR="5080" indent="-168275">
              <a:lnSpc>
                <a:spcPct val="100000"/>
              </a:lnSpc>
              <a:tabLst>
                <a:tab pos="180975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180975" indent="-168275">
              <a:lnSpc>
                <a:spcPct val="100000"/>
              </a:lnSpc>
              <a:tabLst>
                <a:tab pos="180975" algn="l"/>
              </a:tabLst>
            </a:pPr>
            <a:r>
              <a:rPr lang="es-MX" sz="1200" b="1" i="1" spc="-5" dirty="0" smtClean="0">
                <a:latin typeface="Arial"/>
                <a:cs typeface="Arial"/>
              </a:rPr>
              <a:t>FUNCIONES</a:t>
            </a:r>
            <a:endParaRPr lang="es-MX" sz="1200" dirty="0" smtClean="0">
              <a:latin typeface="Arial"/>
              <a:cs typeface="Arial"/>
            </a:endParaRPr>
          </a:p>
          <a:p>
            <a:pPr marL="180975" indent="-168275">
              <a:lnSpc>
                <a:spcPct val="100000"/>
              </a:lnSpc>
              <a:spcBef>
                <a:spcPts val="10"/>
              </a:spcBef>
              <a:tabLst>
                <a:tab pos="180975" algn="l"/>
              </a:tabLst>
            </a:pPr>
            <a:endParaRPr lang="es-MX" sz="1250" dirty="0" smtClean="0">
              <a:latin typeface="Times New Roman"/>
              <a:cs typeface="Times New Roman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Asesorar en materia jurídica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a la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Secretaría, así como a las unidades administrativas con las que cuente la Secretaría de Comunicaciones y Transportes para la atención, trámite y resolución de los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asuntos;</a:t>
            </a: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Actuar como órgano de consulta atendiendo a los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usuarios, fijando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y sistematizando los criterios para la adecuada aplicación de las disposiciones legales y reglamentarias, competencia de la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Secretaría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;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Asesorar a las unidades administrativas de la Secretaría en la revisión que lleven a cabo, de las escrituras constitutivas de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sociedades, los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documentos que acrediten la personalidad de los solicitantes o bien en los procedimientos de concurso para otorgar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concesiones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;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Representar a la Secretaría ante las autoridades judiciales, administrativas o del trabajo, ya en los procedimientos en los que ésta sea parte o en aquellos en que tenga intervención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Coadyuvar en la presentación de denuncias o querellas ante la Agencia del Ministerio Público competente, respecto de hechos que lo ameriten y en los que la Secretaría haya resultado ofendida o tenga interés. Asimismo, cuando proceda, y con autorización del Secretario, otorgar el perdón o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gestionar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desistimientos y acordar conciliaciones en beneficio de la Secretaría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es-MX" sz="1200" dirty="0" smtClean="0">
              <a:latin typeface="Times New Roman"/>
              <a:cs typeface="Times New Roman"/>
            </a:endParaRPr>
          </a:p>
        </p:txBody>
      </p:sp>
      <p:sp>
        <p:nvSpPr>
          <p:cNvPr id="7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" name="Rectangle 43"/>
          <p:cNvSpPr>
            <a:spLocks noChangeArrowheads="1"/>
          </p:cNvSpPr>
          <p:nvPr/>
        </p:nvSpPr>
        <p:spPr bwMode="auto">
          <a:xfrm>
            <a:off x="1577975" y="8496300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25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2416412" y="8523288"/>
            <a:ext cx="3483198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Secretario de Comunicaciones y Transportes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27" name="CuadroTexto 12"/>
          <p:cNvSpPr txBox="1"/>
          <p:nvPr/>
        </p:nvSpPr>
        <p:spPr>
          <a:xfrm>
            <a:off x="3052761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19989" y="1254666"/>
            <a:ext cx="5217695" cy="6450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6660">
              <a:lnSpc>
                <a:spcPct val="100000"/>
              </a:lnSpc>
            </a:pPr>
            <a:r>
              <a:rPr lang="es-MX" sz="1200" b="1" i="1" dirty="0" smtClean="0">
                <a:latin typeface="Arial"/>
                <a:cs typeface="Arial"/>
              </a:rPr>
              <a:t>DIRECCIÓN DE </a:t>
            </a:r>
            <a:r>
              <a:rPr lang="es-MX" sz="1200" b="1" i="1" spc="-5" dirty="0" smtClean="0">
                <a:latin typeface="Arial"/>
                <a:cs typeface="Arial"/>
              </a:rPr>
              <a:t>GESTIÓN</a:t>
            </a:r>
            <a:r>
              <a:rPr lang="es-MX" sz="1200" b="1" i="1" spc="-45" dirty="0" smtClean="0">
                <a:latin typeface="Arial"/>
                <a:cs typeface="Arial"/>
              </a:rPr>
              <a:t> </a:t>
            </a:r>
            <a:r>
              <a:rPr lang="es-MX" sz="1200" b="1" i="1" spc="-5" dirty="0" smtClean="0">
                <a:latin typeface="Arial"/>
                <a:cs typeface="Arial"/>
              </a:rPr>
              <a:t>JURÍDICA</a:t>
            </a:r>
            <a:endParaRPr lang="es-MX" sz="1200" dirty="0" smtClean="0">
              <a:latin typeface="Arial"/>
              <a:cs typeface="Arial"/>
            </a:endParaRPr>
          </a:p>
          <a:p>
            <a:pPr marR="182245" algn="ctr">
              <a:lnSpc>
                <a:spcPts val="1370"/>
              </a:lnSpc>
            </a:pPr>
            <a:r>
              <a:rPr sz="1200" b="1" i="1" spc="-5" dirty="0" smtClean="0">
                <a:latin typeface="Arial"/>
                <a:cs typeface="Arial"/>
              </a:rPr>
              <a:t>(</a:t>
            </a:r>
            <a:r>
              <a:rPr sz="1200" b="1" i="1" spc="-5" dirty="0">
                <a:latin typeface="Arial"/>
                <a:cs typeface="Arial"/>
              </a:rPr>
              <a:t>Continua)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s-MX" sz="1150" dirty="0" smtClean="0">
              <a:latin typeface="Times New Roman"/>
              <a:cs typeface="Times New Roman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Elaborar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y proponer los informes previos y justificados que en materia de juicios de amparo deban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rendir a la Secretaría,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Directores Generales, Directores de Área, así como los relativos a los demás servidores públicos que sean señalados como autoridades responsables en los juicios de amparo y que sean parte de la Secretaría; asimismo, los escritos y/o contestación de demandas civiles, penales, laborales y/o administrativas; intervenir cuando la Secretaría tenga carácter de tercero perjudicado en los juicios de amparo, y formular, en general, los recursos y todas las promociones que a dichos juicios se refieran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Desahogar el procedimiento de cesión de derechos y elaborar las opiniones que correspondan a la Secretaría en los procedimientos de cesión de derechos de concesiones de servicio público de transporte, así como proponer al Secretario los dictámenes de transmisión de derechos de concesión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Formular anteproyectos de iniciativas de leyes o decretos, así como los proyectos de reglamentos, decretos, acuerdos, circulares y demás disposiciones de carácter general y pronunciarse sobre las que se propongan a la Secretaría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Compilar las leyes, decretos, reglamentos, acuerdos y demás disposiciones legales reglamentarias y administrativas competencia de la Secretaría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Asesorar a los usuarios en los procedimientos de transmisión de derechos y obligaciones de concesión previstos en la Ley de Transporte Público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84138" algn="just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Solicitar la comparecencia de los particulares que tengan interés jurídico en lo relativo a la prestación del servicio público de transporte, previa citación en la que conste expresamente el lugar, fecha, hora y objeto de la comparecencia, así como los efectos de no atenderla;</a:t>
            </a:r>
            <a:endParaRPr sz="11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Rectangle 43"/>
          <p:cNvSpPr>
            <a:spLocks noChangeArrowheads="1"/>
          </p:cNvSpPr>
          <p:nvPr/>
        </p:nvSpPr>
        <p:spPr bwMode="auto">
          <a:xfrm>
            <a:off x="1577975" y="8496300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29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2416412" y="8523288"/>
            <a:ext cx="3483198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Secretario de Comunicaciones y Transportes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32" name="CuadroTexto 12"/>
          <p:cNvSpPr txBox="1"/>
          <p:nvPr/>
        </p:nvSpPr>
        <p:spPr>
          <a:xfrm>
            <a:off x="3052761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49400" y="1258146"/>
            <a:ext cx="5156200" cy="6853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6660">
              <a:lnSpc>
                <a:spcPct val="100000"/>
              </a:lnSpc>
            </a:pPr>
            <a:r>
              <a:rPr lang="es-MX" sz="1200" b="1" i="1" dirty="0" smtClean="0">
                <a:latin typeface="Arial"/>
                <a:cs typeface="Arial"/>
              </a:rPr>
              <a:t>DIRECCIÓN DE </a:t>
            </a:r>
            <a:r>
              <a:rPr lang="es-MX" sz="1200" b="1" i="1" spc="-5" dirty="0" smtClean="0">
                <a:latin typeface="Arial"/>
                <a:cs typeface="Arial"/>
              </a:rPr>
              <a:t>GESTIÓN</a:t>
            </a:r>
            <a:r>
              <a:rPr lang="es-MX" sz="1200" b="1" i="1" spc="-45" dirty="0" smtClean="0">
                <a:latin typeface="Arial"/>
                <a:cs typeface="Arial"/>
              </a:rPr>
              <a:t> </a:t>
            </a:r>
            <a:r>
              <a:rPr lang="es-MX" sz="1200" b="1" i="1" spc="-5" dirty="0" smtClean="0">
                <a:latin typeface="Arial"/>
                <a:cs typeface="Arial"/>
              </a:rPr>
              <a:t>JURÍDICA</a:t>
            </a:r>
            <a:endParaRPr lang="es-MX" sz="1200" dirty="0" smtClean="0">
              <a:latin typeface="Arial"/>
              <a:cs typeface="Arial"/>
            </a:endParaRPr>
          </a:p>
          <a:p>
            <a:pPr marR="182880" algn="ctr">
              <a:lnSpc>
                <a:spcPts val="1370"/>
              </a:lnSpc>
            </a:pPr>
            <a:r>
              <a:rPr sz="1200" b="1" i="1" spc="-5" dirty="0" smtClean="0">
                <a:latin typeface="Arial"/>
                <a:cs typeface="Arial"/>
              </a:rPr>
              <a:t>(</a:t>
            </a:r>
            <a:r>
              <a:rPr sz="1200" b="1" i="1" spc="-5" dirty="0">
                <a:latin typeface="Arial"/>
                <a:cs typeface="Arial"/>
              </a:rPr>
              <a:t>Continua</a:t>
            </a:r>
            <a:r>
              <a:rPr sz="1200" b="1" i="1" spc="-5" dirty="0" smtClean="0">
                <a:latin typeface="Arial"/>
                <a:cs typeface="Arial"/>
              </a:rPr>
              <a:t>)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84138" algn="l"/>
              </a:tabLst>
            </a:pPr>
            <a:endParaRPr sz="1400" dirty="0">
              <a:latin typeface="Times New Roman"/>
              <a:cs typeface="Times New Roman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Registrar e integrar los expedientes relativos a los trámites que se lleven en la Dirección y en su caso emitir las opiniones que le sean solicitadas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80975" indent="-168275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Requerir informes y/o documentos necesarios para la integración de los expedientes y/o  continuidad de los trámites que se lleven en la Dirección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Desahogar las diligencias administrativas correspondientes para las enmiendas en las concesiones, auxiliando a las áreas administrativas que corresponda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2700" algn="just">
              <a:lnSpc>
                <a:spcPct val="100000"/>
              </a:lnSpc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Presentar las denuncias o querellas ante el Ministerio Público competente respecto de hechos que lo ameriten y en los que la Secretaría haya resultado ofendida o tenga interés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Asimismo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, cuando proceda, brindar la asesoría para otorgar perdón o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gestionar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desistimientos y acordar conciliaciones en beneficio de la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Secretaría;</a:t>
            </a: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Asesorar a los concesionarios para llevar a cabo la designación de beneficiarios prevista en la Ley de Transporte Público del Estado, desahogar su procedimiento y poner en estado de resolución del Secretario, para que, en caso de ser aprobado, remitir al Registro de Transporte Público la documentación para su registro y resguardo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Desahogar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el procedimiento de enmienda de concesiones y elaborar el acuerdo que corresponda para la resolución del Secretario, 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y</a:t>
            </a: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indent="-71438" algn="just">
              <a:spcBef>
                <a:spcPts val="5"/>
              </a:spcBef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Las demás que específicamente le señalen las leyes, reglamentos, decretos, acuerdos, reglas de aplicación general, manuales y demás disposiciones jurídicas o  administrativas aplicables, así como aquellas que le confiera su superior jerárquico.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80975" algn="l"/>
              </a:tabLst>
            </a:pPr>
            <a:endParaRPr lang="es-MX" sz="1200" dirty="0">
              <a:latin typeface="Arial"/>
              <a:cs typeface="Arial"/>
            </a:endParaRPr>
          </a:p>
          <a:p>
            <a:pPr marL="84138" indent="-71438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80975" algn="l"/>
              </a:tabLst>
            </a:pPr>
            <a:r>
              <a:rPr lang="es-MX" sz="1200" dirty="0">
                <a:latin typeface="Arial"/>
                <a:cs typeface="Arial"/>
              </a:rPr>
              <a:t>Estas </a:t>
            </a:r>
            <a:r>
              <a:rPr lang="es-MX" sz="1200" spc="-5" dirty="0">
                <a:latin typeface="Arial"/>
                <a:cs typeface="Arial"/>
              </a:rPr>
              <a:t>funciones son enunciativas </a:t>
            </a:r>
            <a:r>
              <a:rPr lang="es-MX" sz="1200" dirty="0">
                <a:latin typeface="Arial"/>
                <a:cs typeface="Arial"/>
              </a:rPr>
              <a:t>mas </a:t>
            </a:r>
            <a:r>
              <a:rPr lang="es-MX" sz="1200" spc="-5" dirty="0">
                <a:latin typeface="Arial"/>
                <a:cs typeface="Arial"/>
              </a:rPr>
              <a:t>no</a:t>
            </a:r>
            <a:r>
              <a:rPr lang="es-MX" sz="1200" spc="-110" dirty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limitativas</a:t>
            </a:r>
            <a:r>
              <a:rPr lang="es-MX" sz="1200" spc="-5" dirty="0" smtClean="0">
                <a:latin typeface="Arial"/>
                <a:cs typeface="Arial"/>
              </a:rPr>
              <a:t>.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8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5" name="Rectangle 43"/>
          <p:cNvSpPr>
            <a:spLocks noChangeArrowheads="1"/>
          </p:cNvSpPr>
          <p:nvPr/>
        </p:nvSpPr>
        <p:spPr bwMode="auto">
          <a:xfrm>
            <a:off x="1577975" y="8496300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33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2416412" y="8523288"/>
            <a:ext cx="3483198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Secretario de Comunicaciones y Transportes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36" name="CuadroTexto 12"/>
          <p:cNvSpPr txBox="1"/>
          <p:nvPr/>
        </p:nvSpPr>
        <p:spPr>
          <a:xfrm>
            <a:off x="3052761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4072" y="1245911"/>
            <a:ext cx="5191125" cy="6978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APOYO JURIDICO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1460">
              <a:lnSpc>
                <a:spcPts val="1435"/>
              </a:lnSpc>
            </a:pP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1460">
              <a:lnSpc>
                <a:spcPts val="1435"/>
              </a:lnSpc>
            </a:pP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1460">
              <a:lnSpc>
                <a:spcPts val="1435"/>
              </a:lnSpc>
            </a:pP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435"/>
              </a:lnSpc>
            </a:pPr>
            <a:r>
              <a:rPr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just">
              <a:lnSpc>
                <a:spcPts val="1430"/>
              </a:lnSpc>
            </a:pP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Brindar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asesoría y </a:t>
            </a:r>
            <a:r>
              <a:rPr sz="12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apoyo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asuntos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de naturaleza </a:t>
            </a: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jurídica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asignados</a:t>
            </a:r>
            <a:r>
              <a:rPr lang="es-MX" sz="1200" spc="-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1200" spc="-10" dirty="0">
                <a:latin typeface="Arial" panose="020B0604020202020204" pitchFamily="34" charset="0"/>
                <a:cs typeface="Arial" panose="020B0604020202020204" pitchFamily="34" charset="0"/>
              </a:rPr>
              <a:t>Dirección y 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Subdirección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5080" indent="25400">
              <a:lnSpc>
                <a:spcPts val="1430"/>
              </a:lnSpc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5080" indent="25400">
              <a:lnSpc>
                <a:spcPts val="1430"/>
              </a:lnSpc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5080" indent="25400">
              <a:lnSpc>
                <a:spcPts val="1430"/>
              </a:lnSpc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es-MX"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marL="12700">
              <a:lnSpc>
                <a:spcPct val="100000"/>
              </a:lnSpc>
            </a:pPr>
            <a:endParaRPr lang="es-MX" sz="1200" b="1" i="1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Orientar a los concesionarios y permisionarios del servicio de transporte público, así como al público en general respecto a los  trámites de Cesiones de Derecho, Designación de beneficiarios, Enmiendas y Sucesiones de derechos de concesión.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>
              <a:lnSpc>
                <a:spcPct val="100000"/>
              </a:lnSpc>
              <a:tabLst>
                <a:tab pos="180975" algn="l"/>
                <a:tab pos="265113" algn="l"/>
              </a:tabLst>
            </a:pPr>
            <a:endParaRPr lang="es-MX" sz="1200" b="1" i="1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Revisar y recibir documentación de los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concesionarios y permisionarios del servicio de transporte público,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para dar inicio a los trámites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de Cesiones de Derecho, Designación de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beneficiarios, Enmiendas y Sucesiones de derechos de concesión, a fin de que cumplan con los requisitos establecidos en la Ley de Transporte Público del Estado.</a:t>
            </a:r>
          </a:p>
          <a:p>
            <a:pPr marL="84138" marR="7620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Integrar los expedientes a fin de dar seguimiento a los trámites de Cesiones de Derecho, Designación de beneficiarios, Enmiendas y sucesiones de derechos de concesión.</a:t>
            </a:r>
          </a:p>
          <a:p>
            <a:pPr marL="12700" marR="7620" algn="just">
              <a:lnSpc>
                <a:spcPct val="100000"/>
              </a:lnSpc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Elaborar oficios, memorándums y demás constancias relativas al trámite de cesiones de derechos de concesión de servicio de transporte público.</a:t>
            </a:r>
          </a:p>
          <a:p>
            <a:pPr marL="84138" marR="7620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Compilar documentación inherente a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Cesiones de Derecho, Designación de beneficiarios, Enmiendas y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Sucesiones de derechos de concesión, a fin de enviarla para registro y folio al Archivo General del Estado.</a:t>
            </a:r>
          </a:p>
          <a:p>
            <a:pPr marL="84138" marR="7620" indent="-71438" algn="just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Capturar y dar seguimiento al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Programa de la Base de Datos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relativa a los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trámites de Cesiones de Derecho, Designación de beneficiarios, Enmiendas y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Sucesiones de derechos de concesión.</a:t>
            </a:r>
          </a:p>
        </p:txBody>
      </p:sp>
      <p:sp>
        <p:nvSpPr>
          <p:cNvPr id="15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6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7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1702174" y="8752384"/>
            <a:ext cx="2324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Mayra </a:t>
            </a:r>
            <a:r>
              <a:rPr lang="es-MX" sz="1200" spc="-5" dirty="0">
                <a:latin typeface="Arial"/>
                <a:cs typeface="Arial"/>
              </a:rPr>
              <a:t>Guadalupe </a:t>
            </a:r>
            <a:r>
              <a:rPr lang="es-MX" sz="1200" dirty="0">
                <a:latin typeface="Arial"/>
                <a:cs typeface="Arial"/>
              </a:rPr>
              <a:t>Cantú</a:t>
            </a:r>
            <a:r>
              <a:rPr lang="es-MX" sz="1200" spc="-25" dirty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Bravo</a:t>
            </a:r>
            <a:endParaRPr lang="es-MX" sz="1200" dirty="0"/>
          </a:p>
        </p:txBody>
      </p:sp>
      <p:sp>
        <p:nvSpPr>
          <p:cNvPr id="23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10408" y="1250240"/>
            <a:ext cx="5223327" cy="660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" algn="ctr">
              <a:lnSpc>
                <a:spcPts val="1500"/>
              </a:lnSpc>
            </a:pPr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APOYO JURIDICO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905" algn="ctr">
              <a:lnSpc>
                <a:spcPts val="1500"/>
              </a:lnSpc>
            </a:pPr>
            <a:r>
              <a:rPr lang="es-MX" sz="1200" b="1" i="1" spc="-5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MX" sz="1200" b="1" i="1" spc="-5" dirty="0">
                <a:latin typeface="Arial" pitchFamily="34" charset="0"/>
                <a:cs typeface="Arial" pitchFamily="34" charset="0"/>
              </a:rPr>
              <a:t>Continúa)</a:t>
            </a:r>
          </a:p>
          <a:p>
            <a:pPr marL="12700" marR="7620" algn="just">
              <a:tabLst>
                <a:tab pos="180975" algn="l"/>
                <a:tab pos="265113" algn="l"/>
              </a:tabLst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informes cuando son requeridos, relacionados al estado actual de los trámites de Cesiones de Derecho, Designación de beneficiarios, Enmiendas y Sucesiones de derechos de concesión. </a:t>
            </a:r>
          </a:p>
          <a:p>
            <a:pPr marL="12700" marR="7620" algn="just"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informe mensual de trámites de cesiones de derecho de concesión de servicio de transporte público, mismos que son ingresados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y concluidos, así como los ingresos recaudados durante el mes, de pagos realizados por este concepto.</a:t>
            </a:r>
          </a:p>
          <a:p>
            <a:pPr marL="12700" marR="7620" algn="just">
              <a:tabLst>
                <a:tab pos="180975" algn="l"/>
                <a:tab pos="265113" algn="l"/>
              </a:tabLst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0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>
                <a:latin typeface="Arial"/>
                <a:cs typeface="Arial"/>
              </a:rPr>
              <a:t>Dar  seguimiento  a  las  contestaciones de juicios en contra de  la  Secretaría;</a:t>
            </a:r>
          </a:p>
          <a:p>
            <a:pPr marL="12700" algn="just">
              <a:tabLst>
                <a:tab pos="84138" algn="l"/>
              </a:tabLst>
            </a:pPr>
            <a:endParaRPr lang="es-MX" sz="1200" dirty="0">
              <a:latin typeface="Times New Roman"/>
              <a:cs typeface="Times New Roman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Rendir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informes previos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MX" sz="12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justificados a las Autoridades solicitantes (Comisión Estatal de Derechos Humanos, Tribunales Estatales de Distrito, Poder Judicial de la Federación y Juzgados Colegiados).</a:t>
            </a: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Asistir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al desahogo de audiencias </a:t>
            </a:r>
            <a:r>
              <a:rPr lang="es-MX" sz="12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los juicios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MX" sz="12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trámite, ante Autoridades Estatales (Comisión Estatal de Derechos Humanos, Tribunales Estatales de Distrito, Poder Judicial de la Federación y Juzgados Colegiados).</a:t>
            </a:r>
            <a:endParaRPr lang="es-MX" sz="1200" spc="-5" dirty="0">
              <a:latin typeface="Arial"/>
              <a:cs typeface="Arial"/>
            </a:endParaRPr>
          </a:p>
          <a:p>
            <a:pPr marL="84138" indent="-71438" algn="just">
              <a:tabLst>
                <a:tab pos="84138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/>
                <a:cs typeface="Arial"/>
              </a:rPr>
              <a:t>Elaborar oficios y documentación oficial que se requiera para los asuntos de aspecto jurídico.</a:t>
            </a: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endParaRPr lang="es-MX" sz="1200" dirty="0">
              <a:latin typeface="Arial"/>
              <a:cs typeface="Arial"/>
            </a:endParaRPr>
          </a:p>
          <a:p>
            <a:pPr marL="84138" indent="-7143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>
                <a:latin typeface="Arial"/>
                <a:cs typeface="Arial"/>
              </a:rPr>
              <a:t>Acordar </a:t>
            </a:r>
            <a:r>
              <a:rPr lang="es-MX" sz="1200" spc="-10" dirty="0">
                <a:latin typeface="Arial"/>
                <a:cs typeface="Arial"/>
              </a:rPr>
              <a:t>con </a:t>
            </a:r>
            <a:r>
              <a:rPr lang="es-MX" sz="1200" dirty="0">
                <a:latin typeface="Arial"/>
                <a:cs typeface="Arial"/>
              </a:rPr>
              <a:t>la Dirección</a:t>
            </a:r>
            <a:r>
              <a:rPr lang="es-MX" sz="1200" spc="-5" dirty="0">
                <a:latin typeface="Arial"/>
                <a:cs typeface="Arial"/>
              </a:rPr>
              <a:t>, la resolución </a:t>
            </a:r>
            <a:r>
              <a:rPr lang="es-MX" sz="1200" spc="-10" dirty="0">
                <a:latin typeface="Arial"/>
                <a:cs typeface="Arial"/>
              </a:rPr>
              <a:t>de los </a:t>
            </a:r>
            <a:r>
              <a:rPr lang="es-MX" sz="1200" spc="-5" dirty="0">
                <a:latin typeface="Arial"/>
                <a:cs typeface="Arial"/>
              </a:rPr>
              <a:t>asuntos jurídicos cuyo trámite </a:t>
            </a:r>
            <a:r>
              <a:rPr lang="es-MX" sz="1200" dirty="0">
                <a:latin typeface="Arial"/>
                <a:cs typeface="Arial"/>
              </a:rPr>
              <a:t>se </a:t>
            </a:r>
            <a:r>
              <a:rPr lang="es-MX" sz="1200" spc="-5" dirty="0">
                <a:latin typeface="Arial"/>
                <a:cs typeface="Arial"/>
              </a:rPr>
              <a:t>encuentre dentro de la competencia del área a </a:t>
            </a:r>
            <a:r>
              <a:rPr lang="es-MX" sz="1200" dirty="0">
                <a:latin typeface="Arial"/>
                <a:cs typeface="Arial"/>
              </a:rPr>
              <a:t>su</a:t>
            </a:r>
            <a:r>
              <a:rPr lang="es-MX" sz="1200" spc="-80" dirty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cargo.</a:t>
            </a:r>
            <a:endParaRPr lang="es-MX" sz="1200" dirty="0">
              <a:latin typeface="Arial"/>
              <a:cs typeface="Arial"/>
            </a:endParaRPr>
          </a:p>
          <a:p>
            <a:pPr marL="84138" indent="-71438">
              <a:lnSpc>
                <a:spcPts val="1500"/>
              </a:lnSpc>
              <a:tabLst>
                <a:tab pos="84138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marR="71120" indent="-71438" algn="just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Emitir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los dictámenes, opiniones e informes sobre los asuntos jurídicos  que le sean solicitados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por su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superior</a:t>
            </a:r>
            <a:r>
              <a:rPr lang="es-MX" sz="1200" spc="-105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jerárquico.</a:t>
            </a:r>
          </a:p>
          <a:p>
            <a:pPr marL="84138" marR="762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>
              <a:lnSpc>
                <a:spcPct val="100000"/>
              </a:lnSpc>
              <a:spcBef>
                <a:spcPts val="45"/>
              </a:spcBef>
              <a:tabLst>
                <a:tab pos="180975" algn="l"/>
                <a:tab pos="265113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>
              <a:lnSpc>
                <a:spcPct val="100000"/>
              </a:lnSpc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son enunciativas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MX" sz="12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limitativas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1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22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23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24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5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7" name="CuadroTexto 12"/>
          <p:cNvSpPr txBox="1"/>
          <p:nvPr/>
        </p:nvSpPr>
        <p:spPr>
          <a:xfrm>
            <a:off x="1702174" y="8752384"/>
            <a:ext cx="2324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Mayra </a:t>
            </a:r>
            <a:r>
              <a:rPr lang="es-MX" sz="1200" spc="-5" dirty="0">
                <a:latin typeface="Arial"/>
                <a:cs typeface="Arial"/>
              </a:rPr>
              <a:t>Guadalupe </a:t>
            </a:r>
            <a:r>
              <a:rPr lang="es-MX" sz="1200" dirty="0">
                <a:latin typeface="Arial"/>
                <a:cs typeface="Arial"/>
              </a:rPr>
              <a:t>Cantú</a:t>
            </a:r>
            <a:r>
              <a:rPr lang="es-MX" sz="1200" spc="-25" dirty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Bravo</a:t>
            </a:r>
            <a:endParaRPr lang="es-MX" sz="1200" dirty="0"/>
          </a:p>
        </p:txBody>
      </p:sp>
      <p:sp>
        <p:nvSpPr>
          <p:cNvPr id="28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94259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1529283" y="1265730"/>
            <a:ext cx="5221287" cy="4372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1460" algn="just">
              <a:lnSpc>
                <a:spcPts val="1435"/>
              </a:lnSpc>
            </a:pPr>
            <a:r>
              <a:rPr lang="es-MX" sz="1200" b="1" i="1" dirty="0" smtClean="0">
                <a:latin typeface="Arial"/>
                <a:cs typeface="Arial"/>
              </a:rPr>
              <a:t>         SECRETARIA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endParaRPr lang="es-MX" sz="1200" b="1" i="1" dirty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endParaRPr lang="es-MX" sz="1200" b="1" i="1" dirty="0" smtClean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endParaRPr lang="es-MX" sz="1200" b="1" i="1" dirty="0" smtClean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r>
              <a:rPr sz="1200" b="1" i="1" dirty="0" smtClean="0">
                <a:latin typeface="Arial"/>
                <a:cs typeface="Arial"/>
              </a:rPr>
              <a:t>OBJETIVO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R="5080" algn="just"/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Realizar actividades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secretariales,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administrativas y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operativas inherentes al funcionamiento de la Dirección de Gestión Jurídica.</a:t>
            </a:r>
            <a:endParaRPr lang="es-MX" sz="1200" spc="-5" dirty="0">
              <a:latin typeface="Arial"/>
              <a:cs typeface="Arial"/>
            </a:endParaRPr>
          </a:p>
          <a:p>
            <a:pPr marR="5080" algn="just"/>
            <a:endParaRPr lang="es-MX" sz="1200" spc="-5" dirty="0" smtClean="0">
              <a:latin typeface="Arial"/>
              <a:cs typeface="Arial"/>
            </a:endParaRPr>
          </a:p>
          <a:p>
            <a:pPr marL="114300" marR="5080" indent="25400">
              <a:lnSpc>
                <a:spcPts val="1430"/>
              </a:lnSpc>
            </a:pPr>
            <a:endParaRPr lang="es-MX" sz="1200" spc="-5" dirty="0" smtClean="0">
              <a:latin typeface="Arial"/>
              <a:cs typeface="Arial"/>
            </a:endParaRPr>
          </a:p>
          <a:p>
            <a:pPr marL="114300" marR="5080" indent="25400">
              <a:lnSpc>
                <a:spcPts val="1430"/>
              </a:lnSpc>
            </a:pPr>
            <a:endParaRPr lang="es-MX" sz="12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s-MX" sz="1200" b="1" i="1" spc="-5" dirty="0" smtClean="0">
                <a:latin typeface="Arial"/>
                <a:cs typeface="Arial"/>
              </a:rPr>
              <a:t>FUNCIONES</a:t>
            </a:r>
            <a:endParaRPr lang="es-MX" sz="12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s-MX" sz="1650" dirty="0" smtClean="0">
              <a:latin typeface="Times New Roman"/>
              <a:cs typeface="Times New Roman"/>
            </a:endParaRPr>
          </a:p>
          <a:p>
            <a:pPr marL="84138" indent="-71438" algn="just">
              <a:lnSpc>
                <a:spcPct val="1000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Recibir y registrar la documentación que ingresa en la Dirección.</a:t>
            </a:r>
          </a:p>
          <a:p>
            <a:pPr marL="12700">
              <a:lnSpc>
                <a:spcPct val="100000"/>
              </a:lnSpc>
              <a:tabLst>
                <a:tab pos="84138" algn="l"/>
              </a:tabLst>
            </a:pPr>
            <a:endParaRPr lang="es-MX" sz="1250" dirty="0" smtClean="0">
              <a:latin typeface="Times New Roman"/>
              <a:cs typeface="Times New Roman"/>
            </a:endParaRPr>
          </a:p>
          <a:p>
            <a:pPr marL="84138" marR="6985" indent="-71438" algn="just">
              <a:lnSpc>
                <a:spcPct val="996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/>
                <a:cs typeface="Arial"/>
              </a:rPr>
              <a:t>Elaborar reporte mensual de los documentos ingresados en la Dirección.</a:t>
            </a:r>
          </a:p>
          <a:p>
            <a:pPr marL="84138" marR="6985" indent="-71438" algn="just">
              <a:lnSpc>
                <a:spcPct val="99600"/>
              </a:lnSpc>
              <a:buFont typeface="Wingdings"/>
              <a:buChar char=""/>
              <a:tabLst>
                <a:tab pos="84138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marR="6985" indent="-71438" algn="just">
              <a:lnSpc>
                <a:spcPct val="996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Archivar la correspondencia ingresada en la Dirección</a:t>
            </a:r>
            <a:r>
              <a:rPr lang="es-MX" sz="1200" spc="-5" dirty="0">
                <a:latin typeface="Arial"/>
                <a:cs typeface="Arial"/>
              </a:rPr>
              <a:t>.</a:t>
            </a:r>
            <a:endParaRPr lang="es-MX" sz="1200" spc="-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84138" marR="5080" indent="-71438" algn="just">
              <a:lnSpc>
                <a:spcPct val="100000"/>
              </a:lnSpc>
              <a:buFont typeface="Wingdings"/>
              <a:buChar char=""/>
              <a:tabLst>
                <a:tab pos="84138" algn="l"/>
              </a:tabLst>
            </a:pPr>
            <a:endParaRPr lang="es-MX" sz="1200" spc="-5" dirty="0" smtClean="0">
              <a:latin typeface="Arial"/>
              <a:cs typeface="Arial"/>
            </a:endParaRPr>
          </a:p>
          <a:p>
            <a:pPr marL="84138" marR="9525" indent="-71438" algn="just">
              <a:lnSpc>
                <a:spcPct val="996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Atender y realizar llamadas telefónicas, por instrucciones de la Dirección. </a:t>
            </a:r>
          </a:p>
          <a:p>
            <a:pPr marL="84138" marR="9525" indent="-71438" algn="just">
              <a:lnSpc>
                <a:spcPct val="99600"/>
              </a:lnSpc>
              <a:tabLst>
                <a:tab pos="84138" algn="l"/>
              </a:tabLst>
            </a:pPr>
            <a:endParaRPr lang="es-MX" sz="1200" spc="-5" dirty="0" smtClean="0">
              <a:latin typeface="Arial"/>
              <a:cs typeface="Arial"/>
            </a:endParaRPr>
          </a:p>
          <a:p>
            <a:pPr marL="84138" indent="-71438">
              <a:lnSpc>
                <a:spcPct val="1000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/>
                <a:cs typeface="Arial"/>
              </a:rPr>
              <a:t>Estas </a:t>
            </a:r>
            <a:r>
              <a:rPr lang="es-MX" sz="1200" spc="-5" dirty="0" smtClean="0">
                <a:latin typeface="Arial"/>
                <a:cs typeface="Arial"/>
              </a:rPr>
              <a:t>funciones son enunciativas </a:t>
            </a:r>
            <a:r>
              <a:rPr lang="es-MX" sz="1200" dirty="0" smtClean="0">
                <a:latin typeface="Arial"/>
                <a:cs typeface="Arial"/>
              </a:rPr>
              <a:t>más </a:t>
            </a:r>
            <a:r>
              <a:rPr lang="es-MX" sz="1200" spc="-5" dirty="0" smtClean="0">
                <a:latin typeface="Arial"/>
                <a:cs typeface="Arial"/>
              </a:rPr>
              <a:t>no</a:t>
            </a:r>
            <a:r>
              <a:rPr lang="es-MX" sz="1200" spc="-85" dirty="0" smtClean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limitativas.</a:t>
            </a:r>
            <a:endParaRPr lang="es-MX" sz="1200" dirty="0" smtClean="0">
              <a:latin typeface="Arial"/>
              <a:cs typeface="Arial"/>
            </a:endParaRPr>
          </a:p>
          <a:p>
            <a:pPr marL="180975" marR="5080" indent="-168275">
              <a:lnSpc>
                <a:spcPts val="1430"/>
              </a:lnSpc>
              <a:tabLst>
                <a:tab pos="180975" algn="l"/>
              </a:tabLst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11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3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4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19" name="CuadroTexto 12"/>
          <p:cNvSpPr txBox="1"/>
          <p:nvPr/>
        </p:nvSpPr>
        <p:spPr>
          <a:xfrm>
            <a:off x="1755554" y="8752384"/>
            <a:ext cx="221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Blanca Estela Cuellar Castillo</a:t>
            </a:r>
            <a:endParaRPr lang="es-MX" sz="1200" dirty="0"/>
          </a:p>
        </p:txBody>
      </p:sp>
      <p:sp>
        <p:nvSpPr>
          <p:cNvPr id="20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32212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34097" y="1265730"/>
            <a:ext cx="5201483" cy="525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1460"/>
            <a:r>
              <a:rPr lang="es-MX" sz="1200" b="1" i="1" dirty="0" smtClean="0">
                <a:latin typeface="Arial"/>
                <a:cs typeface="Arial"/>
              </a:rPr>
              <a:t>AUXILIAR </a:t>
            </a:r>
            <a:r>
              <a:rPr sz="1200" b="1" i="1" spc="-5" dirty="0" smtClean="0">
                <a:latin typeface="Arial"/>
                <a:cs typeface="Arial"/>
              </a:rPr>
              <a:t>ADMINISTRATIVO</a:t>
            </a:r>
            <a:endParaRPr sz="1200" dirty="0">
              <a:latin typeface="Arial"/>
              <a:cs typeface="Arial"/>
            </a:endParaRPr>
          </a:p>
          <a:p>
            <a:pPr marL="12700"/>
            <a:endParaRPr lang="es-MX" sz="1200" b="1" i="1" dirty="0" smtClean="0">
              <a:latin typeface="Arial"/>
              <a:cs typeface="Arial"/>
            </a:endParaRPr>
          </a:p>
          <a:p>
            <a:pPr marL="12700"/>
            <a:endParaRPr lang="es-MX" sz="1200" b="1" i="1" dirty="0">
              <a:latin typeface="Arial"/>
              <a:cs typeface="Arial"/>
            </a:endParaRPr>
          </a:p>
          <a:p>
            <a:pPr marL="12700"/>
            <a:endParaRPr lang="es-MX" sz="1200" b="1" i="1" dirty="0" smtClean="0">
              <a:latin typeface="Arial"/>
              <a:cs typeface="Arial"/>
            </a:endParaRPr>
          </a:p>
          <a:p>
            <a:pPr marL="12700"/>
            <a:r>
              <a:rPr sz="1200" b="1" i="1" dirty="0" smtClean="0">
                <a:latin typeface="Arial"/>
                <a:cs typeface="Arial"/>
              </a:rPr>
              <a:t>OBJETIVO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R="5080" algn="just"/>
            <a:r>
              <a:rPr sz="1200" spc="-5" dirty="0">
                <a:latin typeface="Arial"/>
                <a:cs typeface="Arial"/>
              </a:rPr>
              <a:t>Brindar </a:t>
            </a:r>
            <a:r>
              <a:rPr sz="1200" spc="-10" dirty="0" err="1">
                <a:latin typeface="Arial"/>
                <a:cs typeface="Arial"/>
              </a:rPr>
              <a:t>apoyo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en </a:t>
            </a:r>
            <a:r>
              <a:rPr sz="1200" dirty="0" err="1" smtClean="0">
                <a:latin typeface="Arial"/>
                <a:cs typeface="Arial"/>
              </a:rPr>
              <a:t>asuntos</a:t>
            </a:r>
            <a:r>
              <a:rPr sz="1200" dirty="0" smtClean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administrativos y operativos,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demás que </a:t>
            </a:r>
            <a:r>
              <a:rPr lang="es-MX" sz="1200" spc="-10" dirty="0">
                <a:latin typeface="Arial" panose="020B0604020202020204" pitchFamily="34" charset="0"/>
                <a:cs typeface="Arial" panose="020B0604020202020204" pitchFamily="34" charset="0"/>
              </a:rPr>
              <a:t>sean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asignados por </a:t>
            </a:r>
            <a:r>
              <a:rPr lang="es-MX" sz="1200" spc="-10" dirty="0">
                <a:latin typeface="Arial" panose="020B0604020202020204" pitchFamily="34" charset="0"/>
                <a:cs typeface="Arial" panose="020B0604020202020204" pitchFamily="34" charset="0"/>
              </a:rPr>
              <a:t>la Dirección y 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Subdirección.</a:t>
            </a: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just"/>
            <a:r>
              <a:rPr lang="es-MX" sz="1200" spc="-5" dirty="0" smtClean="0">
                <a:latin typeface="Arial"/>
                <a:cs typeface="Arial"/>
              </a:rPr>
              <a:t> </a:t>
            </a:r>
          </a:p>
          <a:p>
            <a:pPr marL="114300" marR="5080" indent="25400"/>
            <a:endParaRPr lang="es-MX" sz="1200" spc="-5" dirty="0" smtClean="0">
              <a:latin typeface="Arial"/>
              <a:cs typeface="Arial"/>
            </a:endParaRPr>
          </a:p>
          <a:p>
            <a:pPr marL="114300" marR="5080" indent="25400"/>
            <a:endParaRPr lang="es-MX" sz="1200" spc="-5" dirty="0" smtClean="0">
              <a:latin typeface="Arial"/>
              <a:cs typeface="Arial"/>
            </a:endParaRPr>
          </a:p>
          <a:p>
            <a:pPr marL="12700"/>
            <a:r>
              <a:rPr lang="es-MX" sz="1200" b="1" i="1" spc="-5" dirty="0" smtClean="0">
                <a:latin typeface="Arial"/>
                <a:cs typeface="Arial"/>
              </a:rPr>
              <a:t>FUNCIONES</a:t>
            </a:r>
          </a:p>
          <a:p>
            <a:pPr marL="12700"/>
            <a:endParaRPr lang="es-MX" sz="1200" b="1" i="1" spc="-5" dirty="0" smtClean="0">
              <a:latin typeface="Arial"/>
              <a:cs typeface="Arial"/>
            </a:endParaRPr>
          </a:p>
          <a:p>
            <a:pPr marL="84138" indent="-71438" algn="just"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Entregar</a:t>
            </a:r>
            <a:r>
              <a:rPr lang="es-ES" altLang="es-MX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en las diversas Direcciones y áreas de la Secretaría,</a:t>
            </a:r>
            <a:r>
              <a:rPr lang="es-ES" altLang="es-MX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documentación oficial que le es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encomendada; </a:t>
            </a:r>
            <a:endParaRPr lang="es-ES" altLang="es-MX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2700"/>
            <a:endParaRPr lang="es-MX" sz="1200" dirty="0" smtClean="0">
              <a:latin typeface="Arial"/>
              <a:cs typeface="Arial"/>
            </a:endParaRP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Auxiliar</a:t>
            </a:r>
            <a:r>
              <a:rPr lang="es-MX" sz="1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a la Subdirección,</a:t>
            </a:r>
            <a:r>
              <a:rPr lang="es-MX" sz="1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en </a:t>
            </a:r>
            <a:r>
              <a:rPr lang="es-MX" sz="1200" spc="-5" dirty="0">
                <a:latin typeface="Arial"/>
                <a:cs typeface="Arial"/>
              </a:rPr>
              <a:t>la atención al público en </a:t>
            </a:r>
            <a:r>
              <a:rPr lang="es-MX" sz="1200" spc="-5" dirty="0" smtClean="0">
                <a:latin typeface="Arial"/>
                <a:cs typeface="Arial"/>
              </a:rPr>
              <a:t>general, que </a:t>
            </a:r>
            <a:r>
              <a:rPr lang="es-MX" sz="1200" spc="-5" dirty="0">
                <a:latin typeface="Arial"/>
                <a:cs typeface="Arial"/>
              </a:rPr>
              <a:t>requieren información relativa a los diversos trámites que se llevan a cabo en la </a:t>
            </a:r>
            <a:r>
              <a:rPr lang="es-MX" sz="1200" spc="-5" dirty="0" smtClean="0">
                <a:latin typeface="Arial"/>
                <a:cs typeface="Arial"/>
              </a:rPr>
              <a:t>misma.</a:t>
            </a:r>
            <a:endParaRPr lang="es-MX" sz="1200" spc="-5" dirty="0">
              <a:latin typeface="Arial"/>
              <a:cs typeface="Arial"/>
            </a:endParaRP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Auxiliar </a:t>
            </a:r>
            <a:r>
              <a:rPr lang="es-MX" sz="1200" spc="-5" dirty="0">
                <a:latin typeface="Arial"/>
                <a:cs typeface="Arial"/>
              </a:rPr>
              <a:t>a la Secretaria de la Dirección, </a:t>
            </a:r>
            <a:r>
              <a:rPr lang="es-MX" sz="1200" spc="-5" dirty="0" smtClean="0">
                <a:latin typeface="Arial"/>
                <a:cs typeface="Arial"/>
              </a:rPr>
              <a:t>en la recepción de llamadas telefónicas.</a:t>
            </a:r>
            <a:endParaRPr lang="es-MX" sz="1200" spc="-5" dirty="0">
              <a:latin typeface="Arial"/>
              <a:cs typeface="Arial"/>
            </a:endParaRPr>
          </a:p>
          <a:p>
            <a:pPr marL="84138" indent="-84138" algn="just">
              <a:tabLst>
                <a:tab pos="180975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Auxiliar</a:t>
            </a:r>
            <a:r>
              <a:rPr lang="es-MX" sz="1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a la Dirección y Subdirección,</a:t>
            </a:r>
            <a:r>
              <a:rPr lang="es-MX" sz="1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en la obtención de fotocopiado de </a:t>
            </a:r>
            <a:r>
              <a:rPr lang="es-MX" sz="1200" spc="-5" dirty="0">
                <a:latin typeface="Arial"/>
                <a:cs typeface="Arial"/>
              </a:rPr>
              <a:t>documentos</a:t>
            </a:r>
            <a:r>
              <a:rPr lang="es-MX" sz="1200" spc="-5" dirty="0" smtClean="0">
                <a:latin typeface="Arial"/>
                <a:cs typeface="Arial"/>
              </a:rPr>
              <a:t>.</a:t>
            </a: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indent="-84138" algn="just">
              <a:buFont typeface="Wingdings"/>
              <a:buChar char=""/>
              <a:tabLst>
                <a:tab pos="180975" algn="l"/>
              </a:tabLst>
            </a:pPr>
            <a:r>
              <a:rPr lang="es-MX" sz="1200" dirty="0" smtClean="0">
                <a:latin typeface="Arial"/>
                <a:cs typeface="Arial"/>
              </a:rPr>
              <a:t>Estas </a:t>
            </a:r>
            <a:r>
              <a:rPr lang="es-MX" sz="1200" spc="-5" dirty="0" smtClean="0">
                <a:latin typeface="Arial"/>
                <a:cs typeface="Arial"/>
              </a:rPr>
              <a:t>funciones son enunciativas </a:t>
            </a:r>
            <a:r>
              <a:rPr lang="es-MX" sz="1200" dirty="0" smtClean="0">
                <a:latin typeface="Arial"/>
                <a:cs typeface="Arial"/>
              </a:rPr>
              <a:t>más </a:t>
            </a:r>
            <a:r>
              <a:rPr lang="es-MX" sz="1200" spc="-5" dirty="0" smtClean="0">
                <a:latin typeface="Arial"/>
                <a:cs typeface="Arial"/>
              </a:rPr>
              <a:t>no</a:t>
            </a:r>
            <a:r>
              <a:rPr lang="es-MX" sz="1200" spc="-85" dirty="0" smtClean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limitativas.</a:t>
            </a:r>
            <a:endParaRPr lang="es-MX" sz="1200" dirty="0" smtClean="0">
              <a:latin typeface="Arial"/>
              <a:cs typeface="Arial"/>
            </a:endParaRPr>
          </a:p>
          <a:p>
            <a:pPr marL="84138" marR="5080" indent="-84138">
              <a:lnSpc>
                <a:spcPts val="1430"/>
              </a:lnSpc>
              <a:tabLst>
                <a:tab pos="180975" algn="l"/>
              </a:tabLst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15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6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7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3" name="CuadroTexto 12"/>
          <p:cNvSpPr txBox="1"/>
          <p:nvPr/>
        </p:nvSpPr>
        <p:spPr>
          <a:xfrm>
            <a:off x="2002416" y="8752384"/>
            <a:ext cx="1724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Pablo Ramírez Puerta</a:t>
            </a:r>
          </a:p>
        </p:txBody>
      </p:sp>
      <p:sp>
        <p:nvSpPr>
          <p:cNvPr id="24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23542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3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482115" y="1262156"/>
            <a:ext cx="5294147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 algn="ctr" defTabSz="266700">
              <a:spcBef>
                <a:spcPts val="0"/>
              </a:spcBef>
              <a:defRPr/>
            </a:pPr>
            <a:r>
              <a:rPr lang="es-ES" altLang="es-MX" sz="1200" b="1" i="1" dirty="0">
                <a:latin typeface="Arial" pitchFamily="34" charset="0"/>
                <a:cs typeface="Arial" pitchFamily="34" charset="0"/>
              </a:rPr>
              <a:t>CHOFER</a:t>
            </a:r>
          </a:p>
          <a:p>
            <a:pPr marL="180975" indent="-180975" algn="l" defTabSz="266700">
              <a:spcBef>
                <a:spcPts val="0"/>
              </a:spcBef>
              <a:defRPr/>
            </a:pPr>
            <a:endParaRPr lang="es-ES" altLang="es-MX" sz="1200" dirty="0" smtClean="0">
              <a:latin typeface="Arial" pitchFamily="34" charset="0"/>
              <a:cs typeface="Arial" pitchFamily="34" charset="0"/>
            </a:endParaRPr>
          </a:p>
          <a:p>
            <a:pPr marL="180975" indent="-180975" algn="l" defTabSz="266700">
              <a:spcBef>
                <a:spcPts val="0"/>
              </a:spcBef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180975" indent="-180975" algn="l" defTabSz="266700">
              <a:spcBef>
                <a:spcPts val="0"/>
              </a:spcBef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180975" indent="-180975" algn="just" defTabSz="266700">
              <a:spcBef>
                <a:spcPts val="0"/>
              </a:spcBef>
              <a:defRPr/>
            </a:pPr>
            <a:r>
              <a:rPr lang="es-ES" altLang="es-MX" sz="1200" b="1" i="1" dirty="0">
                <a:latin typeface="Arial" pitchFamily="34" charset="0"/>
                <a:cs typeface="Arial" pitchFamily="34" charset="0"/>
              </a:rPr>
              <a:t>OBJETIVO:</a:t>
            </a:r>
          </a:p>
          <a:p>
            <a:pPr marL="180975" indent="-180975" algn="just" defTabSz="266700">
              <a:spcBef>
                <a:spcPts val="0"/>
              </a:spcBef>
              <a:buFontTx/>
              <a:buChar char="•"/>
              <a:defRPr/>
            </a:pPr>
            <a:endParaRPr lang="es-MX" altLang="es-MX" sz="1200" dirty="0">
              <a:latin typeface="Arial" pitchFamily="34" charset="0"/>
              <a:cs typeface="Arial" pitchFamily="34" charset="0"/>
            </a:endParaRPr>
          </a:p>
          <a:p>
            <a:pPr algn="just" defTabSz="266700">
              <a:spcBef>
                <a:spcPts val="0"/>
              </a:spcBef>
              <a:defRPr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Apoyar en el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traslado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personal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de la Dirección, a distintos eventos y/o reuniones de carácter oficial.</a:t>
            </a:r>
            <a:endParaRPr lang="es-ES" altLang="es-MX" sz="1200" b="1" dirty="0" smtClean="0">
              <a:latin typeface="Arial" pitchFamily="34" charset="0"/>
              <a:cs typeface="Arial" pitchFamily="34" charset="0"/>
            </a:endParaRPr>
          </a:p>
          <a:p>
            <a:pPr marL="180975" indent="-180975" algn="just" defTabSz="266700">
              <a:spcBef>
                <a:spcPts val="0"/>
              </a:spcBef>
              <a:defRPr/>
            </a:pPr>
            <a:endParaRPr lang="es-ES" altLang="es-MX" sz="1200" b="1" dirty="0" smtClean="0">
              <a:latin typeface="Arial" pitchFamily="34" charset="0"/>
              <a:cs typeface="Arial" pitchFamily="34" charset="0"/>
            </a:endParaRPr>
          </a:p>
          <a:p>
            <a:pPr marL="180975" indent="-180975" algn="just" defTabSz="266700">
              <a:spcBef>
                <a:spcPts val="0"/>
              </a:spcBef>
              <a:defRPr/>
            </a:pPr>
            <a:endParaRPr lang="es-ES" altLang="es-MX" sz="1200" b="1" dirty="0" smtClean="0">
              <a:latin typeface="Arial" pitchFamily="34" charset="0"/>
              <a:cs typeface="Arial" pitchFamily="34" charset="0"/>
            </a:endParaRPr>
          </a:p>
          <a:p>
            <a:pPr marL="180975" indent="-180975" algn="just" defTabSz="266700">
              <a:spcBef>
                <a:spcPts val="0"/>
              </a:spcBef>
              <a:defRPr/>
            </a:pPr>
            <a:endParaRPr lang="es-ES" altLang="es-MX" sz="1200" b="1" dirty="0">
              <a:latin typeface="Arial" pitchFamily="34" charset="0"/>
              <a:cs typeface="Arial" pitchFamily="34" charset="0"/>
            </a:endParaRPr>
          </a:p>
          <a:p>
            <a:pPr marL="180975" indent="-180975" algn="just" defTabSz="266700">
              <a:spcBef>
                <a:spcPts val="0"/>
              </a:spcBef>
              <a:defRPr/>
            </a:pPr>
            <a:r>
              <a:rPr lang="es-ES" altLang="es-MX" sz="1200" b="1" i="1" dirty="0" smtClean="0">
                <a:latin typeface="Arial" pitchFamily="34" charset="0"/>
                <a:cs typeface="Arial" pitchFamily="34" charset="0"/>
              </a:rPr>
              <a:t>FUNCIONES</a:t>
            </a:r>
            <a:r>
              <a:rPr lang="es-ES" altLang="es-MX" sz="1200" b="1" i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180975" indent="-180975" algn="just" defTabSz="266700">
              <a:spcBef>
                <a:spcPts val="0"/>
              </a:spcBef>
              <a:defRPr/>
            </a:pPr>
            <a:endParaRPr lang="es-ES" altLang="es-MX" sz="1200" b="1" i="1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Trasladar al personal a diferentes actividades inherentes a la Dirección, dentro del Estado.</a:t>
            </a: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Entregar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la documentación oficial que le sea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encomendada, en las distintas áreas de la Secretaría.</a:t>
            </a: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defRPr/>
            </a:pPr>
            <a:endParaRPr lang="es-ES" altLang="es-MX" sz="1200" b="1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Mantener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limpio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_tradnl" altLang="es-MX" sz="1200" dirty="0" smtClean="0">
                <a:latin typeface="Arial" pitchFamily="34" charset="0"/>
                <a:cs typeface="Arial" pitchFamily="34" charset="0"/>
              </a:rPr>
              <a:t>en </a:t>
            </a:r>
            <a:r>
              <a:rPr lang="es-ES_tradnl" altLang="es-MX" sz="1200" dirty="0">
                <a:latin typeface="Arial" pitchFamily="34" charset="0"/>
                <a:cs typeface="Arial" pitchFamily="34" charset="0"/>
              </a:rPr>
              <a:t>buenas condiciones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el vehículo oficial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a su cargo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ES" altLang="es-MX" sz="1200" dirty="0" smtClean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ES_tradnl" altLang="es-MX" sz="1200" dirty="0" smtClean="0">
                <a:latin typeface="Arial" pitchFamily="34" charset="0"/>
                <a:cs typeface="Arial" pitchFamily="34" charset="0"/>
              </a:rPr>
              <a:t>Vigilar </a:t>
            </a:r>
            <a:r>
              <a:rPr lang="es-ES_tradnl" altLang="es-MX" sz="1200" dirty="0">
                <a:latin typeface="Arial" pitchFamily="34" charset="0"/>
                <a:cs typeface="Arial" pitchFamily="34" charset="0"/>
              </a:rPr>
              <a:t>que el mantenimiento preventivo y correctivo de la unidad </a:t>
            </a:r>
            <a:r>
              <a:rPr lang="es-ES_tradnl" altLang="es-MX" sz="1200" dirty="0" smtClean="0">
                <a:latin typeface="Arial" pitchFamily="34" charset="0"/>
                <a:cs typeface="Arial" pitchFamily="34" charset="0"/>
              </a:rPr>
              <a:t>  asignada </a:t>
            </a:r>
            <a:r>
              <a:rPr lang="es-ES_tradnl" altLang="es-MX" sz="1200" dirty="0">
                <a:latin typeface="Arial" pitchFamily="34" charset="0"/>
                <a:cs typeface="Arial" pitchFamily="34" charset="0"/>
              </a:rPr>
              <a:t>a la </a:t>
            </a:r>
            <a:r>
              <a:rPr lang="es-ES_tradnl" altLang="es-MX" sz="1200" dirty="0" smtClean="0">
                <a:latin typeface="Arial" pitchFamily="34" charset="0"/>
                <a:cs typeface="Arial" pitchFamily="34" charset="0"/>
              </a:rPr>
              <a:t>Dirección, se </a:t>
            </a:r>
            <a:r>
              <a:rPr lang="es-ES_tradnl" altLang="es-MX" sz="1200" dirty="0">
                <a:latin typeface="Arial" pitchFamily="34" charset="0"/>
                <a:cs typeface="Arial" pitchFamily="34" charset="0"/>
              </a:rPr>
              <a:t>lleve a cabo en tiempo y forma</a:t>
            </a:r>
            <a:r>
              <a:rPr lang="es-ES_tradnl" altLang="es-MX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ES_tradnl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Verificar y gestionar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que 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el vehículo oficial, se mantenga en disposición para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su uso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MX" altLang="es-MX" sz="1200" dirty="0" smtClean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Verificar que el vehículo oficial contenga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la 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documentación actualizada: tarjeta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de 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circulación,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póliza de 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seguro, </a:t>
            </a:r>
            <a:r>
              <a:rPr lang="es-MX" altLang="es-MX" sz="1200" dirty="0">
                <a:latin typeface="Arial" pitchFamily="34" charset="0"/>
                <a:cs typeface="Arial" pitchFamily="34" charset="0"/>
              </a:rPr>
              <a:t>licencia de </a:t>
            </a:r>
            <a:r>
              <a:rPr lang="es-MX" altLang="es-MX" sz="1200" dirty="0" smtClean="0">
                <a:latin typeface="Arial" pitchFamily="34" charset="0"/>
                <a:cs typeface="Arial" pitchFamily="34" charset="0"/>
              </a:rPr>
              <a:t>conducir, etc.</a:t>
            </a: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Reportar a la Dirección el estatus de los mantenimientos preventivos y correctivos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del vehículo oficial.</a:t>
            </a: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buFont typeface="Wingdings" pitchFamily="2" charset="2"/>
              <a:buChar char="§"/>
              <a:defRPr/>
            </a:pPr>
            <a:r>
              <a:rPr lang="es-ES" altLang="es-MX" sz="1200" dirty="0">
                <a:latin typeface="Arial" pitchFamily="34" charset="0"/>
                <a:cs typeface="Arial" pitchFamily="34" charset="0"/>
              </a:rPr>
              <a:t>Realizar traslados de funcionarios con </a:t>
            </a:r>
            <a:r>
              <a:rPr lang="es-ES" altLang="es-MX" sz="1200" dirty="0" smtClean="0">
                <a:latin typeface="Arial" pitchFamily="34" charset="0"/>
                <a:cs typeface="Arial" pitchFamily="34" charset="0"/>
              </a:rPr>
              <a:t>autorización de la </a:t>
            </a:r>
            <a:r>
              <a:rPr lang="es-ES" altLang="es-MX" sz="1200" dirty="0">
                <a:latin typeface="Arial" pitchFamily="34" charset="0"/>
                <a:cs typeface="Arial" pitchFamily="34" charset="0"/>
              </a:rPr>
              <a:t>Dirección.</a:t>
            </a:r>
          </a:p>
          <a:p>
            <a:pPr marL="85725" indent="-85725" algn="just" defTabSz="266700">
              <a:spcBef>
                <a:spcPts val="0"/>
              </a:spcBef>
              <a:defRPr/>
            </a:pPr>
            <a:endParaRPr lang="es-ES" altLang="es-MX" sz="1200" dirty="0">
              <a:latin typeface="Arial" pitchFamily="34" charset="0"/>
              <a:cs typeface="Arial" pitchFamily="34" charset="0"/>
            </a:endParaRPr>
          </a:p>
          <a:p>
            <a:pPr marL="85725" indent="-85725" algn="just" defTabSz="26670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itchFamily="34" charset="0"/>
                <a:cs typeface="Arial" pitchFamily="34" charset="0"/>
              </a:rPr>
              <a:t>Estas funciones son enunciativas más no limitativas.</a:t>
            </a:r>
            <a:endParaRPr lang="es-ES" altLang="es-MX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0" name="CuadroTexto 12"/>
          <p:cNvSpPr txBox="1"/>
          <p:nvPr/>
        </p:nvSpPr>
        <p:spPr>
          <a:xfrm>
            <a:off x="1743857" y="8752384"/>
            <a:ext cx="2241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Juan Gumaro Zarazúa Cortés</a:t>
            </a:r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1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3459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52074" y="1261670"/>
            <a:ext cx="5153526" cy="7048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8545"/>
            <a:r>
              <a:rPr sz="1200" b="1" i="1" spc="-5" dirty="0" smtClean="0">
                <a:latin typeface="Arial"/>
                <a:cs typeface="Arial"/>
              </a:rPr>
              <a:t>SUBDIREC</a:t>
            </a:r>
            <a:r>
              <a:rPr lang="es-MX" sz="1200" b="1" i="1" spc="-5" dirty="0" smtClean="0">
                <a:latin typeface="Arial"/>
                <a:cs typeface="Arial"/>
              </a:rPr>
              <a:t>CIÓN</a:t>
            </a:r>
            <a:r>
              <a:rPr sz="1200" b="1" i="1" spc="-5" dirty="0" smtClean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DE GESTIÓN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JURÍDICA</a:t>
            </a:r>
            <a:endParaRPr sz="1200" dirty="0">
              <a:latin typeface="Arial"/>
              <a:cs typeface="Arial"/>
            </a:endParaRPr>
          </a:p>
          <a:p>
            <a:endParaRPr lang="es-MX" sz="1200" dirty="0" smtClean="0">
              <a:latin typeface="Times New Roman"/>
              <a:cs typeface="Times New Roman"/>
            </a:endParaRPr>
          </a:p>
          <a:p>
            <a:endParaRPr lang="es-MX" sz="1200" dirty="0" smtClean="0">
              <a:latin typeface="Times New Roman"/>
              <a:cs typeface="Times New Roman"/>
            </a:endParaRPr>
          </a:p>
          <a:p>
            <a:endParaRPr sz="1200" dirty="0">
              <a:latin typeface="Times New Roman"/>
              <a:cs typeface="Times New Roman"/>
            </a:endParaRPr>
          </a:p>
          <a:p>
            <a:pPr marL="12700"/>
            <a:r>
              <a:rPr sz="1200" b="1" i="1" dirty="0">
                <a:latin typeface="Arial"/>
                <a:cs typeface="Arial"/>
              </a:rPr>
              <a:t>OBJETIVO</a:t>
            </a:r>
            <a:endParaRPr sz="1200" dirty="0">
              <a:latin typeface="Arial"/>
              <a:cs typeface="Arial"/>
            </a:endParaRPr>
          </a:p>
          <a:p>
            <a:endParaRPr sz="1000" dirty="0">
              <a:latin typeface="Times New Roman"/>
              <a:cs typeface="Times New Roman"/>
            </a:endParaRPr>
          </a:p>
          <a:p>
            <a:pPr indent="12700" algn="just"/>
            <a:r>
              <a:rPr lang="es-MX" sz="1200" dirty="0" smtClean="0">
                <a:latin typeface="Arial"/>
                <a:cs typeface="Arial"/>
              </a:rPr>
              <a:t>Ejecutar las acciones que conduzcan a la atención de los requerimientos de las áreas dependientes de la Secretaría de Comunicaciones y Transportes, en lo concerniente a la Dirección de Gestión Jurídica.</a:t>
            </a:r>
            <a:endParaRPr lang="es-MX" sz="1200" spc="-5" dirty="0" smtClean="0">
              <a:latin typeface="Arial"/>
              <a:cs typeface="Arial"/>
            </a:endParaRPr>
          </a:p>
          <a:p>
            <a:pPr marL="180975" indent="-168275">
              <a:tabLst>
                <a:tab pos="180975" algn="l"/>
              </a:tabLst>
            </a:pPr>
            <a:endParaRPr lang="es-MX" sz="1200" spc="-5" dirty="0" smtClean="0">
              <a:latin typeface="Arial"/>
              <a:cs typeface="Arial"/>
            </a:endParaRPr>
          </a:p>
          <a:p>
            <a:pPr marL="180975" indent="-168275">
              <a:tabLst>
                <a:tab pos="180975" algn="l"/>
              </a:tabLst>
            </a:pPr>
            <a:r>
              <a:rPr lang="es-MX" sz="1200" b="1" i="1" spc="-5" dirty="0" smtClean="0">
                <a:latin typeface="Arial"/>
                <a:cs typeface="Arial"/>
              </a:rPr>
              <a:t>FUNCIONES</a:t>
            </a:r>
            <a:endParaRPr lang="es-MX" sz="1200" dirty="0" smtClean="0">
              <a:latin typeface="Arial"/>
              <a:cs typeface="Arial"/>
            </a:endParaRPr>
          </a:p>
          <a:p>
            <a:pPr marL="180975" indent="-168275">
              <a:tabLst>
                <a:tab pos="180975" algn="l"/>
              </a:tabLst>
            </a:pPr>
            <a:endParaRPr lang="es-MX" sz="1250" dirty="0" smtClean="0">
              <a:latin typeface="Times New Roman"/>
              <a:cs typeface="Times New Roman"/>
            </a:endParaRPr>
          </a:p>
          <a:p>
            <a:pPr marL="84138" marR="76200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Atender a los concesionarios y permisionarios del servicio de transporte público, así como al público en general, brindando orientación </a:t>
            </a:r>
            <a:r>
              <a:rPr lang="es-MX" sz="1200" dirty="0" smtClean="0">
                <a:latin typeface="Arial"/>
                <a:cs typeface="Arial"/>
              </a:rPr>
              <a:t>para </a:t>
            </a:r>
            <a:r>
              <a:rPr lang="es-MX" sz="1200" spc="-10" dirty="0" smtClean="0">
                <a:latin typeface="Arial"/>
                <a:cs typeface="Arial"/>
              </a:rPr>
              <a:t>la </a:t>
            </a:r>
            <a:r>
              <a:rPr lang="es-MX" sz="1200" spc="-5" dirty="0" smtClean="0">
                <a:latin typeface="Arial"/>
                <a:cs typeface="Arial"/>
              </a:rPr>
              <a:t>realización de</a:t>
            </a:r>
            <a:r>
              <a:rPr lang="es-MX" sz="1200" spc="-55" dirty="0" smtClean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trámites competencia de la Dirección. </a:t>
            </a:r>
          </a:p>
          <a:p>
            <a:pPr marL="12700">
              <a:tabLst>
                <a:tab pos="84138" algn="l"/>
              </a:tabLst>
            </a:pPr>
            <a:endParaRPr lang="es-MX" sz="1250" dirty="0" smtClean="0">
              <a:latin typeface="Times New Roman"/>
              <a:cs typeface="Times New Roman"/>
            </a:endParaRPr>
          </a:p>
          <a:p>
            <a:pPr marL="84138" marR="76200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/>
                <a:cs typeface="Arial"/>
              </a:rPr>
              <a:t>Dar  seguimiento  </a:t>
            </a:r>
            <a:r>
              <a:rPr lang="es-MX" sz="1200" spc="-5" dirty="0">
                <a:latin typeface="Arial"/>
                <a:cs typeface="Arial"/>
              </a:rPr>
              <a:t>a  las  contestaciones de juicios en contra de  la  Secretaría;</a:t>
            </a:r>
          </a:p>
          <a:p>
            <a:pPr marL="12700" algn="just">
              <a:tabLst>
                <a:tab pos="84138" algn="l"/>
              </a:tabLst>
            </a:pPr>
            <a:endParaRPr lang="es-MX" sz="1200" dirty="0" smtClean="0">
              <a:latin typeface="Times New Roman"/>
              <a:cs typeface="Times New Roman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Rendir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informes previos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MX" sz="1200" spc="-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justificados a las Autoridades solicitantes (Comisión Estatal de Derechos Humanos, Tribunales Estatales de Distrito, Poder Judicial de la Federación y Juzgados Colegiados).</a:t>
            </a: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al desahogo de audiencias </a:t>
            </a:r>
            <a:r>
              <a:rPr lang="es-MX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los juicios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MX" sz="1200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trámite, ante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Autoridades Estatales (Comisión Estatal de Derechos Humanos, Tribunales Estatales de Distrito, Poder Judicial de la Federación y Juzgados Colegiados).</a:t>
            </a: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endParaRPr lang="es-MX" sz="1250" dirty="0" smtClean="0">
              <a:latin typeface="Times New Roman"/>
              <a:cs typeface="Times New Roman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/>
                <a:cs typeface="Arial"/>
              </a:rPr>
              <a:t>Realizar proyecciones de </a:t>
            </a:r>
            <a:r>
              <a:rPr lang="es-MX" sz="1200" spc="-5" dirty="0" smtClean="0">
                <a:latin typeface="Arial"/>
                <a:cs typeface="Arial"/>
              </a:rPr>
              <a:t>resoluciones de enmienda de las concesiones;</a:t>
            </a:r>
          </a:p>
          <a:p>
            <a:pPr marL="84138" indent="-71438" algn="just">
              <a:tabLst>
                <a:tab pos="84138" algn="l"/>
              </a:tabLst>
            </a:pPr>
            <a:endParaRPr lang="es-MX" sz="1200" spc="-5" dirty="0">
              <a:latin typeface="Arial"/>
              <a:cs typeface="Arial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/>
                <a:cs typeface="Arial"/>
              </a:rPr>
              <a:t>Elaborar oficios y documentación oficial que se requiera para los asuntos de </a:t>
            </a:r>
            <a:r>
              <a:rPr lang="es-MX" sz="1200" dirty="0" smtClean="0">
                <a:latin typeface="Arial"/>
                <a:cs typeface="Arial"/>
              </a:rPr>
              <a:t>aspecto jurídico</a:t>
            </a:r>
            <a:r>
              <a:rPr lang="es-MX" sz="1200" dirty="0">
                <a:latin typeface="Arial"/>
                <a:cs typeface="Arial"/>
              </a:rPr>
              <a:t>.</a:t>
            </a:r>
            <a:endParaRPr lang="es-MX" sz="1200" dirty="0" smtClean="0">
              <a:latin typeface="Arial"/>
              <a:cs typeface="Arial"/>
            </a:endParaRPr>
          </a:p>
          <a:p>
            <a:pPr marL="84138" indent="-71438" algn="just">
              <a:buFont typeface="Wingdings"/>
              <a:buChar char=""/>
              <a:tabLst>
                <a:tab pos="84138" algn="l"/>
              </a:tabLst>
            </a:pPr>
            <a:endParaRPr lang="es-MX" sz="1200" dirty="0">
              <a:latin typeface="Arial"/>
              <a:cs typeface="Arial"/>
            </a:endParaRPr>
          </a:p>
          <a:p>
            <a:pPr marL="84138" indent="-7143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>
                <a:latin typeface="Arial"/>
                <a:cs typeface="Arial"/>
              </a:rPr>
              <a:t>Acordar </a:t>
            </a:r>
            <a:r>
              <a:rPr lang="es-MX" sz="1200" spc="-10" dirty="0">
                <a:latin typeface="Arial"/>
                <a:cs typeface="Arial"/>
              </a:rPr>
              <a:t>con </a:t>
            </a:r>
            <a:r>
              <a:rPr lang="es-MX" sz="1200" dirty="0">
                <a:latin typeface="Arial"/>
                <a:cs typeface="Arial"/>
              </a:rPr>
              <a:t>la Dirección</a:t>
            </a:r>
            <a:r>
              <a:rPr lang="es-MX" sz="1200" spc="-5" dirty="0">
                <a:latin typeface="Arial"/>
                <a:cs typeface="Arial"/>
              </a:rPr>
              <a:t>, la resolución </a:t>
            </a:r>
            <a:r>
              <a:rPr lang="es-MX" sz="1200" spc="-10" dirty="0">
                <a:latin typeface="Arial"/>
                <a:cs typeface="Arial"/>
              </a:rPr>
              <a:t>de los </a:t>
            </a:r>
            <a:r>
              <a:rPr lang="es-MX" sz="1200" spc="-5" dirty="0" smtClean="0">
                <a:latin typeface="Arial"/>
                <a:cs typeface="Arial"/>
              </a:rPr>
              <a:t>asuntos jurídicos cuyo trámite </a:t>
            </a:r>
            <a:r>
              <a:rPr lang="es-MX" sz="1200" dirty="0" smtClean="0">
                <a:latin typeface="Arial"/>
                <a:cs typeface="Arial"/>
              </a:rPr>
              <a:t>se </a:t>
            </a:r>
            <a:r>
              <a:rPr lang="es-MX" sz="1200" spc="-5" dirty="0" smtClean="0">
                <a:latin typeface="Arial"/>
                <a:cs typeface="Arial"/>
              </a:rPr>
              <a:t>encuentre dentro </a:t>
            </a:r>
            <a:r>
              <a:rPr lang="es-MX" sz="1200" spc="-5" dirty="0">
                <a:latin typeface="Arial"/>
                <a:cs typeface="Arial"/>
              </a:rPr>
              <a:t>de la competencia </a:t>
            </a:r>
            <a:r>
              <a:rPr lang="es-MX" sz="1200" spc="-5" dirty="0" smtClean="0">
                <a:latin typeface="Arial"/>
                <a:cs typeface="Arial"/>
              </a:rPr>
              <a:t>del </a:t>
            </a:r>
            <a:r>
              <a:rPr lang="es-MX" sz="1200" spc="-5" dirty="0">
                <a:latin typeface="Arial"/>
                <a:cs typeface="Arial"/>
              </a:rPr>
              <a:t>área a </a:t>
            </a:r>
            <a:r>
              <a:rPr lang="es-MX" sz="1200" dirty="0">
                <a:latin typeface="Arial"/>
                <a:cs typeface="Arial"/>
              </a:rPr>
              <a:t>su</a:t>
            </a:r>
            <a:r>
              <a:rPr lang="es-MX" sz="1200" spc="-80" dirty="0">
                <a:latin typeface="Arial"/>
                <a:cs typeface="Arial"/>
              </a:rPr>
              <a:t> </a:t>
            </a:r>
            <a:r>
              <a:rPr lang="es-MX" sz="1200" spc="-5" dirty="0" smtClean="0">
                <a:latin typeface="Arial"/>
                <a:cs typeface="Arial"/>
              </a:rPr>
              <a:t>cargo.</a:t>
            </a:r>
            <a:endParaRPr lang="es-MX" sz="1200" dirty="0">
              <a:latin typeface="Arial"/>
              <a:cs typeface="Arial"/>
            </a:endParaRPr>
          </a:p>
          <a:p>
            <a:pPr marL="84138" indent="-71438">
              <a:lnSpc>
                <a:spcPts val="1500"/>
              </a:lnSpc>
              <a:tabLst>
                <a:tab pos="84138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84138" marR="71120" indent="-71438" algn="just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Emitir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los dictámenes, opiniones e informes sobre los asuntos jurídicos  que le sean solicitados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por su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superior</a:t>
            </a:r>
            <a:r>
              <a:rPr lang="es-MX" sz="1200" spc="-105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jerárquico.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7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3" name="CuadroTexto 12"/>
          <p:cNvSpPr txBox="1"/>
          <p:nvPr/>
        </p:nvSpPr>
        <p:spPr>
          <a:xfrm>
            <a:off x="1833465" y="8752384"/>
            <a:ext cx="206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Raquel García </a:t>
            </a:r>
            <a:r>
              <a:rPr lang="es-MX" sz="1200" spc="-5" dirty="0" err="1">
                <a:latin typeface="Arial"/>
                <a:cs typeface="Arial"/>
              </a:rPr>
              <a:t>Hamvacuan</a:t>
            </a:r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4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62986" y="1265730"/>
            <a:ext cx="5159708" cy="6917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8545">
              <a:lnSpc>
                <a:spcPts val="1500"/>
              </a:lnSpc>
            </a:pPr>
            <a:r>
              <a:rPr lang="es-MX" sz="1200" b="1" i="1" spc="-5" dirty="0" smtClean="0">
                <a:latin typeface="Arial" pitchFamily="34" charset="0"/>
                <a:cs typeface="Arial" pitchFamily="34" charset="0"/>
              </a:rPr>
              <a:t>SUBDIRECCIÓN </a:t>
            </a:r>
            <a:r>
              <a:rPr lang="es-MX" sz="1200" b="1" i="1" dirty="0" smtClean="0">
                <a:latin typeface="Arial" pitchFamily="34" charset="0"/>
                <a:cs typeface="Arial" pitchFamily="34" charset="0"/>
              </a:rPr>
              <a:t>DE GESTIÓN</a:t>
            </a:r>
            <a:r>
              <a:rPr lang="es-MX" sz="1200" b="1" i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b="1" i="1" spc="-5" dirty="0" smtClean="0">
                <a:latin typeface="Arial" pitchFamily="34" charset="0"/>
                <a:cs typeface="Arial" pitchFamily="34" charset="0"/>
              </a:rPr>
              <a:t>JURÍDICA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R="1905" algn="ctr">
              <a:lnSpc>
                <a:spcPts val="1500"/>
              </a:lnSpc>
            </a:pPr>
            <a:r>
              <a:rPr sz="1200" b="1" i="1" spc="-5" dirty="0" smtClean="0">
                <a:latin typeface="Arial" pitchFamily="34" charset="0"/>
                <a:cs typeface="Arial" pitchFamily="34" charset="0"/>
              </a:rPr>
              <a:t>(</a:t>
            </a:r>
            <a:r>
              <a:rPr sz="1200" b="1" i="1" spc="-5" dirty="0" err="1">
                <a:latin typeface="Arial" pitchFamily="34" charset="0"/>
                <a:cs typeface="Arial" pitchFamily="34" charset="0"/>
              </a:rPr>
              <a:t>Continúa</a:t>
            </a:r>
            <a:r>
              <a:rPr sz="1200" b="1" i="1" spc="-5" dirty="0" smtClean="0">
                <a:latin typeface="Arial" pitchFamily="34" charset="0"/>
                <a:cs typeface="Arial" pitchFamily="34" charset="0"/>
              </a:rPr>
              <a:t>)</a:t>
            </a:r>
            <a:endParaRPr lang="es-MX" sz="1200" b="1" i="1" spc="-5" dirty="0" smtClean="0">
              <a:latin typeface="Arial" pitchFamily="34" charset="0"/>
              <a:cs typeface="Arial" pitchFamily="34" charset="0"/>
            </a:endParaRPr>
          </a:p>
          <a:p>
            <a:pPr marR="1905" algn="ctr">
              <a:lnSpc>
                <a:spcPts val="1500"/>
              </a:lnSpc>
            </a:pP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Coordinar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sus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actividades </a:t>
            </a:r>
            <a:r>
              <a:rPr lang="es-MX" sz="1200" spc="-10" dirty="0">
                <a:latin typeface="Arial" pitchFamily="34" charset="0"/>
                <a:cs typeface="Arial" pitchFamily="34" charset="0"/>
              </a:rPr>
              <a:t>con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las demás unidades administrativas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cuando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así se 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requiera.</a:t>
            </a: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90488" indent="-77788" algn="just">
              <a:buFont typeface="Wingdings" pitchFamily="2" charset="2"/>
              <a:buChar char="§"/>
              <a:tabLst>
                <a:tab pos="84138" algn="l"/>
              </a:tabLst>
            </a:pPr>
            <a:endParaRPr lang="es-MX" sz="1200" dirty="0">
              <a:latin typeface="Times New Roman"/>
              <a:cs typeface="Times New Roman"/>
            </a:endParaRPr>
          </a:p>
          <a:p>
            <a:pPr marL="90488" marR="13335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sz="1200" spc="-5" dirty="0" err="1" smtClean="0">
                <a:latin typeface="Arial" pitchFamily="34" charset="0"/>
                <a:cs typeface="Arial" pitchFamily="34" charset="0"/>
              </a:rPr>
              <a:t>Firmar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dirty="0">
                <a:latin typeface="Arial" pitchFamily="34" charset="0"/>
                <a:cs typeface="Arial" pitchFamily="34" charset="0"/>
              </a:rPr>
              <a:t>y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notificar los acuerdos de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trámite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s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jurídicos, las resoluciones o  acuerdos 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de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las autoridades superiores </a:t>
            </a:r>
            <a:r>
              <a:rPr sz="1200" dirty="0">
                <a:latin typeface="Arial" pitchFamily="34" charset="0"/>
                <a:cs typeface="Arial" pitchFamily="34" charset="0"/>
              </a:rPr>
              <a:t>y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aquellos que 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se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emitan con  fundamento en las atribuciones que le</a:t>
            </a:r>
            <a:r>
              <a:rPr sz="1200" spc="-85" dirty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correspondan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.</a:t>
            </a:r>
            <a:endParaRPr sz="1200" dirty="0">
              <a:latin typeface="Arial" pitchFamily="34" charset="0"/>
              <a:cs typeface="Arial" pitchFamily="34" charset="0"/>
            </a:endParaRPr>
          </a:p>
          <a:p>
            <a:pPr marL="90488" indent="-77788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sz="1200" dirty="0">
              <a:latin typeface="Arial" pitchFamily="34" charset="0"/>
              <a:cs typeface="Arial" pitchFamily="34" charset="0"/>
            </a:endParaRPr>
          </a:p>
          <a:p>
            <a:pPr marL="90488" marR="508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sz="1200" spc="-5" dirty="0">
                <a:latin typeface="Arial" pitchFamily="34" charset="0"/>
                <a:cs typeface="Arial" pitchFamily="34" charset="0"/>
              </a:rPr>
              <a:t>Proporcionar 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de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conformidad con 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la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Secretaría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,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lineamientos  establecidos, la información, datos </a:t>
            </a:r>
            <a:r>
              <a:rPr sz="1200" dirty="0">
                <a:latin typeface="Arial" pitchFamily="34" charset="0"/>
                <a:cs typeface="Arial" pitchFamily="34" charset="0"/>
              </a:rPr>
              <a:t>y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cooperación jurídica que 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le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sea  requerida por </a:t>
            </a:r>
            <a:r>
              <a:rPr sz="1200" dirty="0" err="1">
                <a:latin typeface="Arial" pitchFamily="34" charset="0"/>
                <a:cs typeface="Arial" pitchFamily="34" charset="0"/>
              </a:rPr>
              <a:t>otras</a:t>
            </a:r>
            <a:r>
              <a:rPr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D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ependencias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o por unidades administrativas 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de la 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propia</a:t>
            </a: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.</a:t>
            </a:r>
            <a:endParaRPr sz="1200" dirty="0">
              <a:latin typeface="Arial" pitchFamily="34" charset="0"/>
              <a:cs typeface="Arial" pitchFamily="34" charset="0"/>
            </a:endParaRPr>
          </a:p>
          <a:p>
            <a:pPr marL="90488" indent="-77788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sz="1200" dirty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sz="1200" spc="-15" dirty="0">
                <a:latin typeface="Arial" pitchFamily="34" charset="0"/>
                <a:cs typeface="Arial" pitchFamily="34" charset="0"/>
              </a:rPr>
              <a:t>Planear,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programar, </a:t>
            </a:r>
            <a:r>
              <a:rPr sz="1200" spc="-15" dirty="0">
                <a:latin typeface="Arial" pitchFamily="34" charset="0"/>
                <a:cs typeface="Arial" pitchFamily="34" charset="0"/>
              </a:rPr>
              <a:t>organizar, dirigir,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controlar </a:t>
            </a:r>
            <a:r>
              <a:rPr sz="1200" dirty="0">
                <a:latin typeface="Arial" pitchFamily="34" charset="0"/>
                <a:cs typeface="Arial" pitchFamily="34" charset="0"/>
              </a:rPr>
              <a:t>y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evaluar el </a:t>
            </a:r>
            <a:r>
              <a:rPr sz="1200" spc="-5" dirty="0" err="1">
                <a:latin typeface="Arial" pitchFamily="34" charset="0"/>
                <a:cs typeface="Arial" pitchFamily="34" charset="0"/>
              </a:rPr>
              <a:t>desempeño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de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las labores encomendadas </a:t>
            </a:r>
            <a:r>
              <a:rPr sz="1200" dirty="0">
                <a:latin typeface="Arial" pitchFamily="34" charset="0"/>
                <a:cs typeface="Arial" pitchFamily="34" charset="0"/>
              </a:rPr>
              <a:t>al </a:t>
            </a:r>
            <a:r>
              <a:rPr sz="1200" spc="-5" dirty="0">
                <a:latin typeface="Arial" pitchFamily="34" charset="0"/>
                <a:cs typeface="Arial" pitchFamily="34" charset="0"/>
              </a:rPr>
              <a:t>área a </a:t>
            </a:r>
            <a:r>
              <a:rPr sz="1200" spc="-5" dirty="0" err="1">
                <a:latin typeface="Arial" pitchFamily="34" charset="0"/>
                <a:cs typeface="Arial" pitchFamily="34" charset="0"/>
              </a:rPr>
              <a:t>su</a:t>
            </a:r>
            <a:r>
              <a:rPr sz="1200" spc="-130" dirty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cargo</a:t>
            </a:r>
            <a:r>
              <a:rPr lang="es-MX" sz="1200" spc="-5" dirty="0">
                <a:latin typeface="Arial" pitchFamily="34" charset="0"/>
                <a:cs typeface="Arial" pitchFamily="34" charset="0"/>
              </a:rPr>
              <a:t>.</a:t>
            </a:r>
            <a:endParaRPr lang="es-MX" sz="1200" spc="-5" dirty="0" smtClean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lang="es-MX" sz="1200" spc="-5" dirty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Revisar y recibir documentación de los concesionarios y permisionarios del servicio de transporte público, para dar inicio a los trámites de Cesiones de Derecho, Designación de beneficiarios, Enmiendas y Sucesiones de derechos de concesión, a fin de que cumplan con los requisitos establecidos en la Ley de Transporte Público del Estado.</a:t>
            </a: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lang="es-MX" sz="1200" spc="-5" dirty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Integrar los expedientes a fin de dar seguimiento a los trámites de Cesiones de Derecho, Designación de beneficiarios, Enmiendas y Sucesiones de derechos de concesión.</a:t>
            </a: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Revisar Poderes Notariales y Contratos de Trámite de las Cesiones de Derecho.</a:t>
            </a: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90488" marR="12700" indent="-77788" algn="just">
              <a:lnSpc>
                <a:spcPts val="1500"/>
              </a:lnSpc>
              <a:buFont typeface="Wingdings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Elaborar diversos formatos como Auto de Radicación, memorándums, Comparecencias, Oficios, Constancias y demás documentación necesaria para la debida integración y conclusión de los expedientes de trámites de Cesiones de Derecho, Designación de beneficiarios, Enmiendas y Sucesiones de derechos de concesión.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6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2" name="CuadroTexto 12"/>
          <p:cNvSpPr txBox="1"/>
          <p:nvPr/>
        </p:nvSpPr>
        <p:spPr>
          <a:xfrm>
            <a:off x="1833465" y="8752384"/>
            <a:ext cx="206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Raquel García </a:t>
            </a:r>
            <a:r>
              <a:rPr lang="es-MX" sz="1200" spc="-5" dirty="0" err="1">
                <a:latin typeface="Arial"/>
                <a:cs typeface="Arial"/>
              </a:rPr>
              <a:t>Hamvacuan</a:t>
            </a:r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3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7956" y="1265730"/>
            <a:ext cx="5229728" cy="3070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8545">
              <a:lnSpc>
                <a:spcPts val="1500"/>
              </a:lnSpc>
            </a:pPr>
            <a:r>
              <a:rPr lang="es-MX" sz="1200" b="1" i="1" spc="-5" dirty="0" smtClean="0">
                <a:latin typeface="Arial" pitchFamily="34" charset="0"/>
                <a:cs typeface="Arial" pitchFamily="34" charset="0"/>
              </a:rPr>
              <a:t>SUBDIRECCIÓN </a:t>
            </a:r>
            <a:r>
              <a:rPr lang="es-MX" sz="1200" b="1" i="1" dirty="0" smtClean="0">
                <a:latin typeface="Arial" pitchFamily="34" charset="0"/>
                <a:cs typeface="Arial" pitchFamily="34" charset="0"/>
              </a:rPr>
              <a:t>DE GESTIÓN</a:t>
            </a:r>
            <a:r>
              <a:rPr lang="es-MX" sz="1200" b="1" i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b="1" i="1" spc="-5" dirty="0" smtClean="0">
                <a:latin typeface="Arial" pitchFamily="34" charset="0"/>
                <a:cs typeface="Arial" pitchFamily="34" charset="0"/>
              </a:rPr>
              <a:t>JURÍDICA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R="1905" algn="ctr">
              <a:lnSpc>
                <a:spcPts val="1500"/>
              </a:lnSpc>
            </a:pPr>
            <a:r>
              <a:rPr sz="1200" b="1" i="1" spc="-5" dirty="0" smtClean="0">
                <a:latin typeface="Arial" pitchFamily="34" charset="0"/>
                <a:cs typeface="Arial" pitchFamily="34" charset="0"/>
              </a:rPr>
              <a:t>(</a:t>
            </a:r>
            <a:r>
              <a:rPr sz="1200" b="1" i="1" spc="-5" dirty="0" err="1">
                <a:latin typeface="Arial" pitchFamily="34" charset="0"/>
                <a:cs typeface="Arial" pitchFamily="34" charset="0"/>
              </a:rPr>
              <a:t>Continúa</a:t>
            </a:r>
            <a:r>
              <a:rPr sz="1200" b="1" i="1" spc="-5" dirty="0" smtClean="0">
                <a:latin typeface="Arial" pitchFamily="34" charset="0"/>
                <a:cs typeface="Arial" pitchFamily="34" charset="0"/>
              </a:rPr>
              <a:t>)</a:t>
            </a:r>
            <a:endParaRPr lang="es-MX" sz="1200" b="1" i="1" spc="-5" dirty="0" smtClean="0">
              <a:latin typeface="Arial" pitchFamily="34" charset="0"/>
              <a:cs typeface="Arial" pitchFamily="34" charset="0"/>
            </a:endParaRPr>
          </a:p>
          <a:p>
            <a:pPr marR="1905" algn="ctr">
              <a:lnSpc>
                <a:spcPts val="1500"/>
              </a:lnSpc>
            </a:pP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L="84138" marR="12700" indent="-71438" algn="just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Compilar documentación inherente a Cesiones de Derecho, Designación de beneficiarios, Enmiendas y Sucesiones de derechos de concesión, a fin de enviarla para registro y folio al Archivo General del Estado.</a:t>
            </a: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12700" algn="just">
              <a:tabLst>
                <a:tab pos="84138" algn="l"/>
              </a:tabLst>
            </a:pPr>
            <a:endParaRPr lang="es-MX" sz="1200" dirty="0">
              <a:latin typeface="Times New Roman"/>
              <a:cs typeface="Times New Roman"/>
            </a:endParaRPr>
          </a:p>
          <a:p>
            <a:pPr marL="84138" marR="13335" indent="-71438" algn="just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Capturar y dar seguimiento al Programa de la Base de Datos relativa a los trámites de Cesiones de Derecho, Designación de beneficiarios, Enmiendas y Sucesiones de derechos de concesión.</a:t>
            </a:r>
            <a:endParaRPr sz="1200" dirty="0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ts val="1500"/>
              </a:lnSpc>
              <a:tabLst>
                <a:tab pos="84138" algn="l"/>
              </a:tabLst>
            </a:pPr>
            <a:endParaRPr sz="1200" dirty="0">
              <a:latin typeface="Arial" pitchFamily="34" charset="0"/>
              <a:cs typeface="Arial" pitchFamily="34" charset="0"/>
            </a:endParaRPr>
          </a:p>
          <a:p>
            <a:pPr marL="84138" marR="5080" indent="-71438" algn="just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 pitchFamily="34" charset="0"/>
                <a:cs typeface="Arial" pitchFamily="34" charset="0"/>
              </a:rPr>
              <a:t>Elaborar informes cuando son solicitados, relacionados al estado actual de los trámites de Cesiones de Derecho, Designación de beneficiarios, Enmiendas y Sucesiones de derechos de concesión.</a:t>
            </a:r>
            <a:endParaRPr sz="1200" dirty="0">
              <a:latin typeface="Arial" pitchFamily="34" charset="0"/>
              <a:cs typeface="Arial" pitchFamily="34" charset="0"/>
            </a:endParaRPr>
          </a:p>
          <a:p>
            <a:pPr marL="84138" indent="-71438">
              <a:lnSpc>
                <a:spcPts val="1500"/>
              </a:lnSpc>
              <a:tabLst>
                <a:tab pos="84138" algn="l"/>
              </a:tabLst>
            </a:pPr>
            <a:endParaRPr sz="1200" dirty="0">
              <a:latin typeface="Arial" pitchFamily="34" charset="0"/>
              <a:cs typeface="Arial" pitchFamily="34" charset="0"/>
            </a:endParaRPr>
          </a:p>
          <a:p>
            <a:pPr marL="84138" indent="-71438">
              <a:lnSpc>
                <a:spcPts val="1500"/>
              </a:lnSpc>
              <a:buFont typeface="Wingdings"/>
              <a:buChar char=""/>
              <a:tabLst>
                <a:tab pos="84138" algn="l"/>
              </a:tabLst>
            </a:pPr>
            <a:r>
              <a:rPr sz="1200" dirty="0" err="1" smtClean="0">
                <a:latin typeface="Arial" pitchFamily="34" charset="0"/>
                <a:cs typeface="Arial" pitchFamily="34" charset="0"/>
              </a:rPr>
              <a:t>Estas</a:t>
            </a:r>
            <a:r>
              <a:rPr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200" spc="-5" dirty="0" err="1">
                <a:latin typeface="Arial" pitchFamily="34" charset="0"/>
                <a:cs typeface="Arial" pitchFamily="34" charset="0"/>
              </a:rPr>
              <a:t>f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unciones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 son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enunciativas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dirty="0" err="1" smtClean="0">
                <a:latin typeface="Arial" pitchFamily="34" charset="0"/>
                <a:cs typeface="Arial" pitchFamily="34" charset="0"/>
              </a:rPr>
              <a:t>más</a:t>
            </a:r>
            <a:r>
              <a:rPr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no</a:t>
            </a:r>
            <a:r>
              <a:rPr sz="1200" spc="-8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200" spc="-5" dirty="0" err="1" smtClean="0">
                <a:latin typeface="Arial" pitchFamily="34" charset="0"/>
                <a:cs typeface="Arial" pitchFamily="34" charset="0"/>
              </a:rPr>
              <a:t>limitativas</a:t>
            </a:r>
            <a:r>
              <a:rPr sz="1200" spc="-5" dirty="0" smtClean="0">
                <a:latin typeface="Arial" pitchFamily="34" charset="0"/>
                <a:cs typeface="Arial" pitchFamily="34" charset="0"/>
              </a:rPr>
              <a:t>.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20" name="CuadroTexto 12"/>
          <p:cNvSpPr txBox="1"/>
          <p:nvPr/>
        </p:nvSpPr>
        <p:spPr>
          <a:xfrm>
            <a:off x="1833465" y="8752384"/>
            <a:ext cx="206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Raquel García </a:t>
            </a:r>
            <a:r>
              <a:rPr lang="es-MX" sz="1200" spc="-5" dirty="0" err="1">
                <a:latin typeface="Arial"/>
                <a:cs typeface="Arial"/>
              </a:rPr>
              <a:t>Hamvacuan</a:t>
            </a:r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1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391235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1529847" y="1258712"/>
            <a:ext cx="5201153" cy="6676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s-MX" sz="1200" b="1" i="1" dirty="0" smtClean="0">
                <a:latin typeface="Arial"/>
                <a:cs typeface="Arial"/>
              </a:rPr>
              <a:t> ASISTENTE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marL="12700"/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5"/>
              </a:spcBef>
            </a:pPr>
            <a:endParaRPr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just"/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Realizar actividades secretariales, administrativas y operativas, para el cumplimiento de sus funciones.</a:t>
            </a:r>
          </a:p>
          <a:p>
            <a:pPr marL="114300" marR="5080" indent="25400"/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marR="5080" indent="25400"/>
            <a:endParaRPr lang="es-MX" sz="6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endParaRPr lang="es-MX" sz="1200" b="1" i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lang="es-MX" sz="1200" b="1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marL="12700"/>
            <a:endParaRPr lang="es-MX" sz="1200" b="1" i="1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Formular, los formatos requeridos por parte de la Comisión Estatal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Garantía y Acceso a la Información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(CEGAIP) y turnarlos a la Subdirección y Dirección para su aprobación.</a:t>
            </a: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Subir de forma mensual,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formatos 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plataforma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transparencia de la Comisión Estatal de Garantía y Acceso a la Información Pública.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(CEGAIP).</a:t>
            </a:r>
          </a:p>
          <a:p>
            <a:pPr marL="12700" marR="6985">
              <a:tabLst>
                <a:tab pos="84138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Elaborar, registrar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actualizar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Manuales de Organización y Procedimientos de la Dirección, conforme a la metodología instituida por Gobierno del Estado.</a:t>
            </a:r>
          </a:p>
          <a:p>
            <a:pPr marL="84138" marR="6985" indent="-71438">
              <a:buFont typeface="Wingdings"/>
              <a:buChar char=""/>
              <a:tabLst>
                <a:tab pos="84138" algn="l"/>
              </a:tabLst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oficios, memorándums, formatos y documentos oficiales de acuerdo a instrucciones de la Dirección y Subdirección.</a:t>
            </a:r>
          </a:p>
          <a:p>
            <a:pPr marL="84138" marR="6985" indent="-71438">
              <a:buFont typeface="Wingdings"/>
              <a:buChar char=""/>
              <a:tabLst>
                <a:tab pos="84138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>
              <a:buFont typeface="Wingdings"/>
              <a:buChar char="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Organizar y mantener ordenado el archivo de la Dirección y Subdirección.</a:t>
            </a:r>
          </a:p>
          <a:p>
            <a:pPr marL="12700" marR="6985">
              <a:tabLst>
                <a:tab pos="84138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6985" indent="-71438" algn="just">
              <a:buFont typeface="Wingdings"/>
              <a:buChar char=""/>
              <a:tabLst>
                <a:tab pos="84138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Asistir a la Dirección en las gestiones de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material de trabajo necesario para el buen desempeño de las actividades de la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misma, ante la Dirección de Administración y Finanzas de la Secretaría.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>
              <a:tabLst>
                <a:tab pos="84138" algn="l"/>
              </a:tabLst>
            </a:pPr>
            <a:endParaRPr lang="es-MX" sz="12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9525" indent="-71438">
              <a:buFont typeface="Wingdings" panose="05000000000000000000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unciones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son enunciativas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MX" sz="12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9525" indent="-71438">
              <a:buFont typeface="+mj-lt"/>
              <a:buAutoNum type="alphaLcParenR"/>
              <a:tabLst>
                <a:tab pos="84138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9525" indent="-71438">
              <a:buFont typeface="Wingdings"/>
              <a:buChar char=""/>
              <a:tabLst>
                <a:tab pos="84138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3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4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19" name="CuadroTexto 12"/>
          <p:cNvSpPr txBox="1"/>
          <p:nvPr/>
        </p:nvSpPr>
        <p:spPr>
          <a:xfrm>
            <a:off x="1491073" y="8752384"/>
            <a:ext cx="2747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 err="1" smtClean="0">
                <a:latin typeface="Arial"/>
                <a:cs typeface="Arial"/>
              </a:rPr>
              <a:t>Hortencia</a:t>
            </a:r>
            <a:r>
              <a:rPr lang="es-MX" sz="1200" spc="-5" dirty="0" smtClean="0">
                <a:latin typeface="Arial"/>
                <a:cs typeface="Arial"/>
              </a:rPr>
              <a:t> de Jesús Martínez Morales</a:t>
            </a:r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0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88891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1529847" y="1258712"/>
            <a:ext cx="5201153" cy="6301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s-MX" sz="1200" b="1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MX" sz="1200" b="1" i="1" dirty="0" smtClean="0">
                <a:latin typeface="Arial"/>
                <a:cs typeface="Arial"/>
              </a:rPr>
              <a:t>APOYO</a:t>
            </a:r>
          </a:p>
          <a:p>
            <a:pPr marL="1521460"/>
            <a:endParaRPr lang="es-MX" sz="1200" b="1" i="1" dirty="0">
              <a:latin typeface="Arial"/>
              <a:cs typeface="Arial"/>
            </a:endParaRPr>
          </a:p>
          <a:p>
            <a:pPr marL="1521460"/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1460"/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5"/>
              </a:spcBef>
            </a:pPr>
            <a:endParaRPr sz="7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just">
              <a:lnSpc>
                <a:spcPts val="1430"/>
              </a:lnSpc>
            </a:pP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Brindar asesoría y </a:t>
            </a:r>
            <a:r>
              <a:rPr lang="es-MX" sz="1200" spc="-10" dirty="0">
                <a:latin typeface="Arial" panose="020B0604020202020204" pitchFamily="34" charset="0"/>
                <a:cs typeface="Arial" panose="020B0604020202020204" pitchFamily="34" charset="0"/>
              </a:rPr>
              <a:t>apoyo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asuntos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de cesiones de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derecho. </a:t>
            </a: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25400"/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25400"/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25400"/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25400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marL="114300" marR="5080" indent="25400"/>
            <a:endParaRPr lang="es-MX" sz="600" spc="-5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Orientar</a:t>
            </a:r>
            <a:r>
              <a:rPr lang="es-MX" sz="12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al público 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especto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al trámite a realizar o seguimiento de cesiones de derecho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revisar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documentación de los concesionarios y permisionarios del servicio de transporte público, para dar inicio a los trámites de Cesiones de Derecho, Designación de beneficiarios, Enmiendas y Sucesiones de derechos de concesión, a fin de que cumplan con los requisitos establecidos en la Ley de Transporte Público del Estado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endParaRPr lang="es-MX" sz="12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Elaborar oficios, memorándums y demás constancias relativas al trámite de cesiones de derechos de concesión de servicio de transporte público.</a:t>
            </a: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Compilar documentación inherente a Cesiones de Derecho, Designación de beneficiarios, Enmiendas y Sucesiones de derechos de </a:t>
            </a:r>
            <a:r>
              <a:rPr lang="es-MX" sz="1200" spc="-5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concesión.</a:t>
            </a:r>
            <a:endParaRPr lang="es-MX" sz="1200" spc="-5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Capturar y dar seguimiento al Programa de la Base de Datos relativa a los trámites de Cesiones de Derecho, Designación de beneficiarios, Enmiendas y Sucesiones de derechos de concesión</a:t>
            </a:r>
            <a:r>
              <a:rPr lang="es-MX" sz="1200" spc="-5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endParaRPr lang="es-MX" sz="1200" spc="-5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7620" lvl="0" indent="-71438" algn="just">
              <a:buFont typeface="Wingdings"/>
              <a:buChar char=""/>
              <a:tabLst>
                <a:tab pos="180975" algn="l"/>
                <a:tab pos="265113" algn="l"/>
              </a:tabLst>
            </a:pPr>
            <a:r>
              <a:rPr lang="es-MX" sz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Elaborar informe mensual de trámites de cesiones de derecho de concesión de servicio de transporte público, mismos que son ingresados y </a:t>
            </a:r>
            <a:r>
              <a:rPr lang="es-MX" sz="1200" spc="-5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concluidos.</a:t>
            </a:r>
            <a:endParaRPr lang="es-MX" sz="1200" spc="-5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indent="-71438" algn="just">
              <a:buFont typeface="Wingdings" panose="05000000000000000000" pitchFamily="2" charset="2"/>
              <a:buChar char="§"/>
              <a:tabLst>
                <a:tab pos="180975" algn="l"/>
                <a:tab pos="265113" algn="l"/>
              </a:tabLst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marR="9525" indent="-71438">
              <a:buFont typeface="Wingdings" panose="05000000000000000000" pitchFamily="2" charset="2"/>
              <a:buChar char="§"/>
              <a:tabLst>
                <a:tab pos="84138" algn="l"/>
              </a:tabLst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Funciones son enunciativas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MX" sz="12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spc="-5" dirty="0">
                <a:latin typeface="Arial" panose="020B0604020202020204" pitchFamily="34" charset="0"/>
                <a:cs typeface="Arial" panose="020B0604020202020204" pitchFamily="34" charset="0"/>
              </a:rPr>
              <a:t>limitativas</a:t>
            </a:r>
            <a:r>
              <a:rPr lang="es-MX"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spc="-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40"/>
          <p:cNvSpPr txBox="1">
            <a:spLocks noChangeArrowheads="1"/>
          </p:cNvSpPr>
          <p:nvPr/>
        </p:nvSpPr>
        <p:spPr bwMode="auto">
          <a:xfrm>
            <a:off x="-4763" y="55563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3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4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altLang="es-MX"/>
            </a:p>
          </p:txBody>
        </p: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>
                  <a:latin typeface="Arial" charset="0"/>
                </a:rPr>
                <a:t>Responsable</a:t>
              </a:r>
              <a:endParaRPr lang="es-ES" altLang="es-MX" sz="1200" b="1">
                <a:latin typeface="Arial" charset="0"/>
              </a:endParaRPr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3123" y="5129"/>
              <a:ext cx="58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s-MX" altLang="es-MX" sz="1200" b="1" dirty="0" smtClean="0">
                  <a:latin typeface="Arial" charset="0"/>
                </a:rPr>
                <a:t>Secretario</a:t>
              </a:r>
              <a:endParaRPr lang="es-ES" altLang="es-MX" sz="1200" b="1" dirty="0">
                <a:latin typeface="Arial" charset="0"/>
              </a:endParaRPr>
            </a:p>
          </p:txBody>
        </p:sp>
      </p:grpSp>
      <p:sp>
        <p:nvSpPr>
          <p:cNvPr id="19" name="CuadroTexto 12"/>
          <p:cNvSpPr txBox="1"/>
          <p:nvPr/>
        </p:nvSpPr>
        <p:spPr>
          <a:xfrm>
            <a:off x="2045712" y="8752384"/>
            <a:ext cx="1637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</a:t>
            </a:r>
            <a:r>
              <a:rPr lang="es-MX" sz="1200" spc="-5" dirty="0">
                <a:latin typeface="Arial"/>
                <a:cs typeface="Arial"/>
              </a:rPr>
              <a:t>Daniel Martínez Ruiz</a:t>
            </a:r>
          </a:p>
          <a:p>
            <a:pPr algn="ctr"/>
            <a:endParaRPr lang="es-MX" sz="1200" spc="-5" dirty="0">
              <a:latin typeface="Arial"/>
              <a:cs typeface="Arial"/>
            </a:endParaRPr>
          </a:p>
        </p:txBody>
      </p:sp>
      <p:sp>
        <p:nvSpPr>
          <p:cNvPr id="20" name="CuadroTexto 12"/>
          <p:cNvSpPr txBox="1"/>
          <p:nvPr/>
        </p:nvSpPr>
        <p:spPr>
          <a:xfrm>
            <a:off x="4346078" y="8752384"/>
            <a:ext cx="2212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spc="-5" dirty="0" smtClean="0">
                <a:latin typeface="Arial"/>
                <a:cs typeface="Arial"/>
              </a:rPr>
              <a:t> Urbano Menchaca Velázquez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28650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43355" cy="9144000"/>
          </a:xfrm>
          <a:custGeom>
            <a:avLst/>
            <a:gdLst/>
            <a:ahLst/>
            <a:cxnLst/>
            <a:rect l="l" t="t" r="r" b="b"/>
            <a:pathLst>
              <a:path w="1443355" h="9144000">
                <a:moveTo>
                  <a:pt x="0" y="9144000"/>
                </a:moveTo>
                <a:lnTo>
                  <a:pt x="1443355" y="9144000"/>
                </a:lnTo>
                <a:lnTo>
                  <a:pt x="1443355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20700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34129" y="8512966"/>
            <a:ext cx="2496820" cy="0"/>
          </a:xfrm>
          <a:custGeom>
            <a:avLst/>
            <a:gdLst/>
            <a:ahLst/>
            <a:cxnLst/>
            <a:rect l="l" t="t" r="r" b="b"/>
            <a:pathLst>
              <a:path w="2496820">
                <a:moveTo>
                  <a:pt x="0" y="0"/>
                </a:moveTo>
                <a:lnTo>
                  <a:pt x="249682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18275" y="5400848"/>
            <a:ext cx="2744470" cy="0"/>
          </a:xfrm>
          <a:custGeom>
            <a:avLst/>
            <a:gdLst/>
            <a:ahLst/>
            <a:cxnLst/>
            <a:rect l="l" t="t" r="r" b="b"/>
            <a:pathLst>
              <a:path w="2744470">
                <a:moveTo>
                  <a:pt x="0" y="0"/>
                </a:moveTo>
                <a:lnTo>
                  <a:pt x="274447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3943" y="8512966"/>
            <a:ext cx="2497455" cy="0"/>
          </a:xfrm>
          <a:custGeom>
            <a:avLst/>
            <a:gdLst/>
            <a:ahLst/>
            <a:cxnLst/>
            <a:rect l="l" t="t" r="r" b="b"/>
            <a:pathLst>
              <a:path w="2497455">
                <a:moveTo>
                  <a:pt x="0" y="0"/>
                </a:moveTo>
                <a:lnTo>
                  <a:pt x="249745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9519" y="3123362"/>
            <a:ext cx="2745105" cy="0"/>
          </a:xfrm>
          <a:custGeom>
            <a:avLst/>
            <a:gdLst/>
            <a:ahLst/>
            <a:cxnLst/>
            <a:rect l="l" t="t" r="r" b="b"/>
            <a:pathLst>
              <a:path w="2745104">
                <a:moveTo>
                  <a:pt x="0" y="0"/>
                </a:moveTo>
                <a:lnTo>
                  <a:pt x="274510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3172" y="1248286"/>
            <a:ext cx="623951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marR="5080" indent="125095" algn="ctr"/>
            <a:r>
              <a:rPr sz="1600" b="1" i="1" spc="-5" dirty="0" smtClean="0">
                <a:latin typeface="Arial"/>
                <a:cs typeface="Arial"/>
              </a:rPr>
              <a:t>RESPONSABLE </a:t>
            </a:r>
            <a:r>
              <a:rPr sz="1600" b="1" i="1" spc="-5" dirty="0">
                <a:latin typeface="Arial"/>
                <a:cs typeface="Arial"/>
              </a:rPr>
              <a:t>DE LA FORMULACIÓN </a:t>
            </a:r>
            <a:endParaRPr lang="es-MX" sz="1600" b="1" i="1" spc="-5" dirty="0" smtClean="0">
              <a:latin typeface="Arial"/>
              <a:cs typeface="Arial"/>
            </a:endParaRPr>
          </a:p>
          <a:p>
            <a:pPr marL="449580" marR="5080" indent="125095" algn="ctr"/>
            <a:r>
              <a:rPr sz="1600" b="1" i="1" dirty="0" smtClean="0">
                <a:latin typeface="Arial"/>
                <a:cs typeface="Arial"/>
              </a:rPr>
              <a:t>DEL </a:t>
            </a:r>
            <a:r>
              <a:rPr sz="1600" b="1" i="1" spc="-5" dirty="0">
                <a:latin typeface="Arial"/>
                <a:cs typeface="Arial"/>
              </a:rPr>
              <a:t>MANUAL DE  </a:t>
            </a:r>
            <a:r>
              <a:rPr sz="1600" b="1" i="1" spc="-5" dirty="0" smtClean="0">
                <a:latin typeface="Arial"/>
                <a:cs typeface="Arial"/>
              </a:rPr>
              <a:t>ORGANIZACIÓN </a:t>
            </a:r>
            <a:r>
              <a:rPr sz="1600" b="1" i="1" spc="-5" dirty="0">
                <a:latin typeface="Arial"/>
                <a:cs typeface="Arial"/>
              </a:rPr>
              <a:t>DE </a:t>
            </a:r>
            <a:endParaRPr lang="es-MX" sz="1600" b="1" i="1" spc="-5" dirty="0" smtClean="0">
              <a:latin typeface="Arial"/>
              <a:cs typeface="Arial"/>
            </a:endParaRPr>
          </a:p>
          <a:p>
            <a:pPr marL="449580" marR="5080" indent="125095" algn="ctr"/>
            <a:r>
              <a:rPr sz="1600" b="1" i="1" spc="-5" dirty="0" smtClean="0">
                <a:latin typeface="Arial"/>
                <a:cs typeface="Arial"/>
              </a:rPr>
              <a:t>LA </a:t>
            </a:r>
            <a:r>
              <a:rPr sz="1600" b="1" i="1" spc="-5" dirty="0">
                <a:latin typeface="Arial"/>
                <a:cs typeface="Arial"/>
              </a:rPr>
              <a:t>DIRECCIÓN DE GESTIÓN</a:t>
            </a:r>
            <a:r>
              <a:rPr sz="1600" b="1" i="1" spc="4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JURÍDICA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8920" y="3126927"/>
            <a:ext cx="274447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60350" algn="ctr">
              <a:lnSpc>
                <a:spcPts val="1430"/>
              </a:lnSpc>
            </a:pPr>
            <a:r>
              <a:rPr lang="es-MX" sz="1200" b="1" spc="-5" dirty="0">
                <a:latin typeface="Arial"/>
                <a:cs typeface="Arial"/>
              </a:rPr>
              <a:t>Raquel García </a:t>
            </a:r>
            <a:r>
              <a:rPr lang="es-MX" sz="1200" b="1" spc="-5" dirty="0" err="1">
                <a:latin typeface="Arial"/>
                <a:cs typeface="Arial"/>
              </a:rPr>
              <a:t>Hamvacuan</a:t>
            </a:r>
            <a:r>
              <a:rPr lang="es-MX" sz="1200" b="1" spc="-5" dirty="0">
                <a:latin typeface="Arial"/>
                <a:cs typeface="Arial"/>
              </a:rPr>
              <a:t> Subdirección de Gestión </a:t>
            </a:r>
            <a:r>
              <a:rPr lang="es-MX" sz="1200" b="1" spc="-5" dirty="0" smtClean="0">
                <a:latin typeface="Arial"/>
                <a:cs typeface="Arial"/>
              </a:rPr>
              <a:t>Jurídica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8314" y="3923808"/>
            <a:ext cx="79248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i="1" spc="-5" dirty="0" err="1" smtClean="0">
                <a:latin typeface="Arial"/>
                <a:cs typeface="Arial"/>
              </a:rPr>
              <a:t>REVIS</a:t>
            </a:r>
            <a:r>
              <a:rPr lang="es-MX" sz="1600" b="1" i="1" spc="-5" dirty="0" err="1">
                <a:latin typeface="Arial"/>
                <a:cs typeface="Arial"/>
              </a:rPr>
              <a:t>Ó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2541" y="5399239"/>
            <a:ext cx="3189391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32105" algn="ctr">
              <a:lnSpc>
                <a:spcPts val="1430"/>
              </a:lnSpc>
            </a:pPr>
            <a:r>
              <a:rPr lang="es-MX" sz="1200" b="1" spc="-5" dirty="0" smtClean="0">
                <a:latin typeface="Arial"/>
                <a:cs typeface="Arial"/>
              </a:rPr>
              <a:t>Jesús Iván Solano Díaz</a:t>
            </a:r>
          </a:p>
          <a:p>
            <a:pPr marL="12700" marR="5080" indent="332105" algn="ctr">
              <a:lnSpc>
                <a:spcPts val="1430"/>
              </a:lnSpc>
            </a:pPr>
            <a:r>
              <a:rPr lang="es-MX" sz="1200" b="1" spc="-5" dirty="0" smtClean="0">
                <a:latin typeface="Arial"/>
                <a:cs typeface="Arial"/>
              </a:rPr>
              <a:t>Director </a:t>
            </a:r>
            <a:r>
              <a:rPr sz="1200" b="1" dirty="0" smtClean="0">
                <a:latin typeface="Arial"/>
                <a:cs typeface="Arial"/>
              </a:rPr>
              <a:t>de </a:t>
            </a:r>
            <a:r>
              <a:rPr sz="1200" b="1" spc="-5" dirty="0">
                <a:latin typeface="Arial"/>
                <a:cs typeface="Arial"/>
              </a:rPr>
              <a:t>Organización y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Métodos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9526" y="6250663"/>
            <a:ext cx="12204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AU</a:t>
            </a:r>
            <a:r>
              <a:rPr sz="1600" b="1" i="1" dirty="0">
                <a:latin typeface="Arial"/>
                <a:cs typeface="Arial"/>
              </a:rPr>
              <a:t>T</a:t>
            </a:r>
            <a:r>
              <a:rPr sz="1600" b="1" i="1" spc="-15" dirty="0">
                <a:latin typeface="Arial"/>
                <a:cs typeface="Arial"/>
              </a:rPr>
              <a:t>O</a:t>
            </a:r>
            <a:r>
              <a:rPr sz="1600" b="1" i="1" spc="-5" dirty="0">
                <a:latin typeface="Arial"/>
                <a:cs typeface="Arial"/>
              </a:rPr>
              <a:t>R</a:t>
            </a:r>
            <a:r>
              <a:rPr sz="1600" b="1" i="1" spc="0" dirty="0">
                <a:latin typeface="Arial"/>
                <a:cs typeface="Arial"/>
              </a:rPr>
              <a:t>I</a:t>
            </a:r>
            <a:r>
              <a:rPr sz="1600" b="1" i="1" spc="-5" dirty="0">
                <a:latin typeface="Arial"/>
                <a:cs typeface="Arial"/>
              </a:rPr>
              <a:t>ZAN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590" y="6940401"/>
            <a:ext cx="320602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200" b="1" i="1" spc="-5" dirty="0">
                <a:latin typeface="Arial"/>
                <a:cs typeface="Arial"/>
              </a:rPr>
              <a:t>SECRETARIO </a:t>
            </a:r>
            <a:r>
              <a:rPr sz="1200" b="1" i="1" dirty="0">
                <a:latin typeface="Arial"/>
                <a:cs typeface="Arial"/>
              </a:rPr>
              <a:t>DE</a:t>
            </a:r>
            <a:r>
              <a:rPr sz="1200" b="1" i="1" spc="-30" dirty="0">
                <a:latin typeface="Arial"/>
                <a:cs typeface="Arial"/>
              </a:rPr>
              <a:t> </a:t>
            </a:r>
            <a:endParaRPr lang="es-MX" sz="1200" b="1" i="1" spc="-30" dirty="0" smtClean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</a:pPr>
            <a:r>
              <a:rPr sz="1200" b="1" i="1" spc="-5" dirty="0" smtClean="0">
                <a:latin typeface="Arial"/>
                <a:cs typeface="Arial"/>
              </a:rPr>
              <a:t>COMUNICACIONES</a:t>
            </a:r>
            <a:r>
              <a:rPr lang="es-MX" sz="1200" b="1" i="1" spc="-5" dirty="0" smtClean="0">
                <a:latin typeface="Arial"/>
                <a:cs typeface="Arial"/>
              </a:rPr>
              <a:t> </a:t>
            </a:r>
            <a:r>
              <a:rPr lang="es-MX" sz="1200" b="1" i="1" dirty="0" smtClean="0">
                <a:latin typeface="Arial"/>
                <a:cs typeface="Arial"/>
              </a:rPr>
              <a:t>Y </a:t>
            </a:r>
            <a:r>
              <a:rPr lang="es-MX" sz="1200" b="1" i="1" spc="-70" dirty="0" smtClean="0">
                <a:latin typeface="Arial"/>
                <a:cs typeface="Arial"/>
              </a:rPr>
              <a:t>T</a:t>
            </a:r>
            <a:r>
              <a:rPr lang="es-MX" sz="1200" b="1" i="1" spc="-5" dirty="0" smtClean="0">
                <a:latin typeface="Arial"/>
                <a:cs typeface="Arial"/>
              </a:rPr>
              <a:t>RANSPORTES</a:t>
            </a:r>
            <a:endParaRPr lang="es-MX" sz="1200" i="1" dirty="0" smtClean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4073" y="8522118"/>
            <a:ext cx="253266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200" b="1" dirty="0" smtClean="0">
                <a:latin typeface="Arial"/>
                <a:cs typeface="Arial"/>
              </a:rPr>
              <a:t> </a:t>
            </a:r>
            <a:r>
              <a:rPr lang="es-MX" sz="1200" b="1" spc="-5" dirty="0" smtClean="0">
                <a:latin typeface="Arial"/>
                <a:cs typeface="Arial"/>
              </a:rPr>
              <a:t>Urbano Menchaca Velázquez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67350" y="6939797"/>
            <a:ext cx="1771141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200" b="1" i="1" spc="-5" dirty="0">
                <a:latin typeface="Arial"/>
                <a:cs typeface="Arial"/>
              </a:rPr>
              <a:t>OFICIAL</a:t>
            </a:r>
            <a:r>
              <a:rPr sz="1200" b="1" i="1" spc="-70" dirty="0">
                <a:latin typeface="Arial"/>
                <a:cs typeface="Arial"/>
              </a:rPr>
              <a:t> </a:t>
            </a:r>
            <a:r>
              <a:rPr sz="1200" b="1" i="1" spc="-5" dirty="0" smtClean="0">
                <a:latin typeface="Arial"/>
                <a:cs typeface="Arial"/>
              </a:rPr>
              <a:t>MAYOR</a:t>
            </a:r>
            <a:r>
              <a:rPr lang="es-MX" sz="1200" b="1" i="1" spc="-5" dirty="0" smtClean="0">
                <a:latin typeface="Arial"/>
                <a:cs typeface="Arial"/>
              </a:rPr>
              <a:t> DEL PODER  EJECUTIVO</a:t>
            </a:r>
            <a:endParaRPr sz="1200" i="1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2023" y="8516558"/>
            <a:ext cx="258445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es-MX" sz="1200" b="1" spc="-5" dirty="0" smtClean="0">
                <a:latin typeface="Arial"/>
                <a:cs typeface="Arial"/>
              </a:rPr>
              <a:t>Miguel Ángel Carbajal Martínez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Line 1638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Text Box 16403"/>
          <p:cNvSpPr txBox="1">
            <a:spLocks noChangeArrowheads="1"/>
          </p:cNvSpPr>
          <p:nvPr/>
        </p:nvSpPr>
        <p:spPr bwMode="auto">
          <a:xfrm>
            <a:off x="-1588" y="50800"/>
            <a:ext cx="3962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AUTORIZACIÓN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34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5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</a:rPr>
              <a:t>CONTROL DE ACTUALIZACIONES</a:t>
            </a:r>
          </a:p>
        </p:txBody>
      </p:sp>
      <p:sp>
        <p:nvSpPr>
          <p:cNvPr id="41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200" b="1" i="1">
                <a:latin typeface="Arial" charset="0"/>
              </a:rPr>
              <a:t>ELABORO</a:t>
            </a:r>
          </a:p>
        </p:txBody>
      </p:sp>
      <p:sp>
        <p:nvSpPr>
          <p:cNvPr id="45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FECHA</a:t>
            </a:r>
          </a:p>
        </p:txBody>
      </p:sp>
      <p:sp>
        <p:nvSpPr>
          <p:cNvPr id="64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NOMBRE</a:t>
            </a:r>
          </a:p>
        </p:txBody>
      </p:sp>
      <p:sp>
        <p:nvSpPr>
          <p:cNvPr id="65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FIRMA</a:t>
            </a:r>
          </a:p>
        </p:txBody>
      </p:sp>
      <p:sp>
        <p:nvSpPr>
          <p:cNvPr id="66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7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8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CARGO</a:t>
            </a:r>
          </a:p>
        </p:txBody>
      </p:sp>
      <p:sp>
        <p:nvSpPr>
          <p:cNvPr id="69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200" b="1" i="1">
                <a:latin typeface="Arial" charset="0"/>
              </a:rPr>
              <a:t>ACTUALIZACION</a:t>
            </a:r>
          </a:p>
        </p:txBody>
      </p:sp>
      <p:sp>
        <p:nvSpPr>
          <p:cNvPr id="72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PARTE DEL MANUAL QUE SE ACTUALIZA</a:t>
            </a:r>
          </a:p>
        </p:txBody>
      </p:sp>
      <p:sp>
        <p:nvSpPr>
          <p:cNvPr id="73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4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SECCIONES QUE SE MODIFICA(N)</a:t>
            </a:r>
          </a:p>
        </p:txBody>
      </p:sp>
      <p:sp>
        <p:nvSpPr>
          <p:cNvPr id="75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_tradnl" altLang="es-MX" sz="1200" b="1" i="1">
                <a:latin typeface="Arial" charset="0"/>
              </a:rPr>
              <a:t>REVISO</a:t>
            </a:r>
          </a:p>
        </p:txBody>
      </p:sp>
      <p:sp>
        <p:nvSpPr>
          <p:cNvPr id="76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8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9" name="35 CuadroTexto"/>
          <p:cNvSpPr txBox="1">
            <a:spLocks noChangeArrowheads="1"/>
          </p:cNvSpPr>
          <p:nvPr/>
        </p:nvSpPr>
        <p:spPr bwMode="auto">
          <a:xfrm>
            <a:off x="325176" y="8212138"/>
            <a:ext cx="166263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MX" sz="1000" b="1" spc="-5" dirty="0">
                <a:latin typeface="Arial"/>
                <a:cs typeface="Arial"/>
              </a:rPr>
              <a:t>Jesús Iván Solano Díaz</a:t>
            </a:r>
          </a:p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Director </a:t>
            </a:r>
            <a:r>
              <a:rPr lang="es-MX" altLang="es-MX" sz="1000" b="1" dirty="0">
                <a:latin typeface="Arial" charset="0"/>
                <a:cs typeface="Arial" charset="0"/>
              </a:rPr>
              <a:t>de </a:t>
            </a:r>
          </a:p>
          <a:p>
            <a:pPr algn="ctr"/>
            <a:r>
              <a:rPr lang="es-MX" altLang="es-MX" sz="1000" b="1" dirty="0">
                <a:latin typeface="Arial" charset="0"/>
                <a:cs typeface="Arial" charset="0"/>
              </a:rPr>
              <a:t>Organización y Métodos</a:t>
            </a:r>
          </a:p>
        </p:txBody>
      </p:sp>
      <p:sp>
        <p:nvSpPr>
          <p:cNvPr id="80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_tradnl" altLang="es-MX" sz="1200" b="1" i="1">
                <a:latin typeface="Arial" charset="0"/>
              </a:rPr>
              <a:t>A U T O R I Z A N</a:t>
            </a:r>
          </a:p>
        </p:txBody>
      </p:sp>
      <p:sp>
        <p:nvSpPr>
          <p:cNvPr id="81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2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3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4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5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6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7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35 CuadroTexto"/>
          <p:cNvSpPr txBox="1">
            <a:spLocks noChangeArrowheads="1"/>
          </p:cNvSpPr>
          <p:nvPr/>
        </p:nvSpPr>
        <p:spPr bwMode="auto">
          <a:xfrm>
            <a:off x="4629150" y="8243119"/>
            <a:ext cx="20746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Miguel </a:t>
            </a:r>
            <a:r>
              <a:rPr lang="es-MX" altLang="es-MX" sz="1000" b="1" dirty="0" err="1" smtClean="0">
                <a:latin typeface="Arial" charset="0"/>
                <a:cs typeface="Arial" charset="0"/>
              </a:rPr>
              <a:t>Angel</a:t>
            </a:r>
            <a:r>
              <a:rPr lang="es-MX" altLang="es-MX" sz="1000" b="1" dirty="0" smtClean="0">
                <a:latin typeface="Arial" charset="0"/>
                <a:cs typeface="Arial" charset="0"/>
              </a:rPr>
              <a:t> Carbajal Martínez</a:t>
            </a:r>
            <a:endParaRPr lang="es-MX" altLang="es-MX" sz="1000" b="1" dirty="0">
              <a:latin typeface="Arial" charset="0"/>
              <a:cs typeface="Arial" charset="0"/>
            </a:endParaRPr>
          </a:p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Oficial Mayor del </a:t>
            </a:r>
          </a:p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Poder Ejecutivo  </a:t>
            </a:r>
            <a:endParaRPr lang="es-MX" altLang="es-MX" sz="1000" b="1" dirty="0">
              <a:latin typeface="Arial" charset="0"/>
              <a:cs typeface="Arial" charset="0"/>
            </a:endParaRPr>
          </a:p>
        </p:txBody>
      </p:sp>
      <p:sp>
        <p:nvSpPr>
          <p:cNvPr id="36" name="35 CuadroTexto"/>
          <p:cNvSpPr txBox="1">
            <a:spLocks noChangeArrowheads="1"/>
          </p:cNvSpPr>
          <p:nvPr/>
        </p:nvSpPr>
        <p:spPr bwMode="auto">
          <a:xfrm>
            <a:off x="2230177" y="8212138"/>
            <a:ext cx="215636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Urbano Menchaca Velázquez</a:t>
            </a:r>
            <a:endParaRPr lang="es-MX" altLang="es-MX" sz="1000" b="1" dirty="0">
              <a:latin typeface="Arial" charset="0"/>
              <a:cs typeface="Arial" charset="0"/>
            </a:endParaRPr>
          </a:p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Secretario de Comunicaciones y</a:t>
            </a:r>
          </a:p>
          <a:p>
            <a:pPr algn="ctr"/>
            <a:r>
              <a:rPr lang="es-MX" altLang="es-MX" sz="1000" b="1" dirty="0" smtClean="0">
                <a:latin typeface="Arial" charset="0"/>
                <a:cs typeface="Arial" charset="0"/>
              </a:rPr>
              <a:t>Transportes</a:t>
            </a:r>
            <a:endParaRPr lang="es-MX" altLang="es-MX" sz="10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3159</TotalTime>
  <Words>4990</Words>
  <Application>Microsoft Office PowerPoint</Application>
  <PresentationFormat>Presentación en pantalla (4:3)</PresentationFormat>
  <Paragraphs>572</Paragraphs>
  <Slides>29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de Organización</dc:title>
  <dc:creator>Ricardo Melendez Gonzalez</dc:creator>
  <cp:lastModifiedBy>SCT</cp:lastModifiedBy>
  <cp:revision>369</cp:revision>
  <cp:lastPrinted>2021-09-10T19:27:36Z</cp:lastPrinted>
  <dcterms:created xsi:type="dcterms:W3CDTF">2016-11-16T17:13:13Z</dcterms:created>
  <dcterms:modified xsi:type="dcterms:W3CDTF">2021-09-10T19:28:21Z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2016-11-16T00:00:00Z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2016-11-16T00:00:00Z</vt:filetime>
  </property>
</Properties>
</file>