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477" r:id="rId2"/>
    <p:sldId id="486" r:id="rId3"/>
    <p:sldId id="514" r:id="rId4"/>
    <p:sldId id="515" r:id="rId5"/>
    <p:sldId id="517" r:id="rId6"/>
    <p:sldId id="518" r:id="rId7"/>
    <p:sldId id="519" r:id="rId8"/>
    <p:sldId id="516" r:id="rId9"/>
    <p:sldId id="504" r:id="rId10"/>
    <p:sldId id="520" r:id="rId11"/>
    <p:sldId id="521" r:id="rId12"/>
    <p:sldId id="522" r:id="rId1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04/08/2021</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04/08/2021</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1082043" y="1825625"/>
          <a:ext cx="6979914" cy="4351339"/>
        </p:xfrm>
        <a:graphic>
          <a:graphicData uri="http://schemas.openxmlformats.org/drawingml/2006/table">
            <a:tbl>
              <a:tblPr firstRow="1" firstCol="1" bandRow="1"/>
              <a:tblGrid>
                <a:gridCol w="1066973">
                  <a:extLst>
                    <a:ext uri="{9D8B030D-6E8A-4147-A177-3AD203B41FA5}">
                      <a16:colId xmlns:a16="http://schemas.microsoft.com/office/drawing/2014/main" val="3928315286"/>
                    </a:ext>
                  </a:extLst>
                </a:gridCol>
                <a:gridCol w="950721">
                  <a:extLst>
                    <a:ext uri="{9D8B030D-6E8A-4147-A177-3AD203B41FA5}">
                      <a16:colId xmlns:a16="http://schemas.microsoft.com/office/drawing/2014/main" val="1414836264"/>
                    </a:ext>
                  </a:extLst>
                </a:gridCol>
                <a:gridCol w="1022383">
                  <a:extLst>
                    <a:ext uri="{9D8B030D-6E8A-4147-A177-3AD203B41FA5}">
                      <a16:colId xmlns:a16="http://schemas.microsoft.com/office/drawing/2014/main" val="3772311693"/>
                    </a:ext>
                  </a:extLst>
                </a:gridCol>
                <a:gridCol w="3939837">
                  <a:extLst>
                    <a:ext uri="{9D8B030D-6E8A-4147-A177-3AD203B41FA5}">
                      <a16:colId xmlns:a16="http://schemas.microsoft.com/office/drawing/2014/main" val="2571931884"/>
                    </a:ext>
                  </a:extLst>
                </a:gridCol>
              </a:tblGrid>
              <a:tr h="161161">
                <a:tc gridSpan="4">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JULIO 2021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4254907178"/>
                  </a:ext>
                </a:extLst>
              </a:tr>
              <a:tr h="161161">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Fecha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068600828"/>
                  </a:ext>
                </a:extLst>
              </a:tr>
              <a:tr h="4029017">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CERRO DE SAN PEDRO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27/07/2021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8</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CM/09/54.-  El compromiso del Ayuntamiento de realizar una reunión de trabajo con Secretaria de Salud, Seguridad Pública Municipal, para acordar sobre las medidas de prevención sanitaria ´para el evento de muestra artesanal "manos mágicas" que se realizara este fin de semana.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CM/09/55.-  El compromiso de Seguridad Pública Municipal Seguridad Pública del Estado y SEDENA de realizar operativo para la Fiesta Patronal de Portezuelo. CM/09/56.- El compromiso de Seguridad Pública Municipal, Seguridad Pública del Estado de realizar recorridos de Seguridad y Vigilancia el 1 de agosto en la casilla que se instala en la Comunidad de Portezuelo de acuerdo a la consulta popular.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CM/09/57.- El compromiso de Seguridad Pública Municipal, Seguridad Pública del Estado, SEDENA de implementar en conjunto recorridos de seguridad y vigilancia en las Comunidades Monte Caldera, Jesús María, y cabecera Municipal para prevenir riñas los fines de semana.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CM/09/58.- El compromiso de Ayuntamiento de seguir implementando las recomendaciones para prevenir el COVID-19.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CM/09/59.- El compromiso de Protección Civil de implementar Plan de Contingencia para prevenir incidencias por temporada de ciclones.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CM/09/60.- El compromiso del Ayuntamiento de difundir el folleto con la Guía para configurar la privacidad de Facebook elaborado por el Secretariado Ejecutivo del Consejo Estatal de Seguridad Publico.</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CM/09/61.- El compromiso del Ayuntamiento de difundir los temas de prevención: numero 089 denuncia anónima, recomendaciones durante vacaciones de Verano, conmemoración del Día Mundial contra la trata de personas.</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945342"/>
                  </a:ext>
                </a:extLst>
              </a:tr>
            </a:tbl>
          </a:graphicData>
        </a:graphic>
      </p:graphicFrame>
    </p:spTree>
    <p:extLst>
      <p:ext uri="{BB962C8B-B14F-4D97-AF65-F5344CB8AC3E}">
        <p14:creationId xmlns:p14="http://schemas.microsoft.com/office/powerpoint/2010/main" val="671343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1532360" y="1825625"/>
          <a:ext cx="6079280" cy="4351338"/>
        </p:xfrm>
        <a:graphic>
          <a:graphicData uri="http://schemas.openxmlformats.org/drawingml/2006/table">
            <a:tbl>
              <a:tblPr firstRow="1" firstCol="1" bandRow="1"/>
              <a:tblGrid>
                <a:gridCol w="929299">
                  <a:extLst>
                    <a:ext uri="{9D8B030D-6E8A-4147-A177-3AD203B41FA5}">
                      <a16:colId xmlns:a16="http://schemas.microsoft.com/office/drawing/2014/main" val="269754794"/>
                    </a:ext>
                  </a:extLst>
                </a:gridCol>
                <a:gridCol w="828047">
                  <a:extLst>
                    <a:ext uri="{9D8B030D-6E8A-4147-A177-3AD203B41FA5}">
                      <a16:colId xmlns:a16="http://schemas.microsoft.com/office/drawing/2014/main" val="3321847386"/>
                    </a:ext>
                  </a:extLst>
                </a:gridCol>
                <a:gridCol w="890463">
                  <a:extLst>
                    <a:ext uri="{9D8B030D-6E8A-4147-A177-3AD203B41FA5}">
                      <a16:colId xmlns:a16="http://schemas.microsoft.com/office/drawing/2014/main" val="1387180100"/>
                    </a:ext>
                  </a:extLst>
                </a:gridCol>
                <a:gridCol w="3431471">
                  <a:extLst>
                    <a:ext uri="{9D8B030D-6E8A-4147-A177-3AD203B41FA5}">
                      <a16:colId xmlns:a16="http://schemas.microsoft.com/office/drawing/2014/main" val="3965621471"/>
                    </a:ext>
                  </a:extLst>
                </a:gridCol>
              </a:tblGrid>
              <a:tr h="1544023">
                <a:tc>
                  <a:txBody>
                    <a:bodyPr/>
                    <a:lstStyle/>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23/07/2021</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CM/25/65.- El compromiso de Seguridad Pública Municipal, Seguridad Pública del Estado, Guardia Nacional, SEDENA de implementar en conjunto recorridos de Seguridad y Vigilancia y filtro de revisiones las comunidades de Peñón Blanco, Conejillo, Noria de Cañas. </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CM/25/66.-  El compromiso de Ayuntamiento de seguir implementando las recomendaciones para prevenir el COVID-19. </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CM/25/67.- El compromiso de Protección Civil de implementar Plan de Contingencia para prevenir incidencias por temporada de ciclones. </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CM/25/68.- El compromiso del Ayuntamiento de difundir el folleto con la Guía para configurar la privacidad de Facebook elaborado por el Secretariado Ejecutivo del Consejo Estatal de Seguridad Publico.</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5402811"/>
                  </a:ext>
                </a:extLst>
              </a:tr>
              <a:tr h="2807315">
                <a:tc>
                  <a:txBody>
                    <a:bodyPr/>
                    <a:lstStyle/>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SANTA MARIA DEL RIO</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29/07/2021</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800">
                          <a:solidFill>
                            <a:srgbClr val="000000"/>
                          </a:solidFill>
                          <a:effectLst/>
                          <a:latin typeface="Calibri" panose="020F0502020204030204" pitchFamily="34" charset="0"/>
                          <a:ea typeface="Calibri" panose="020F0502020204030204" pitchFamily="34" charset="0"/>
                          <a:cs typeface="Arial" panose="020B0604020202020204" pitchFamily="34" charset="0"/>
                        </a:rPr>
                        <a:t>7</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CM/32/66.- El compromiso de Seguridad Pública Municipal, Seguridad Pública, de Estado, Protección Civil, Dirección de Alcoholes y Guardia Nacional de coordinarse para acudir a verificar medidas preventivas para eventos del 1,13 y 15 de agosto. </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CM/32/67.- El compromiso de Protección Civil de implementar Plan de Contingencia para prevenir incidencias por temporada de ciclones. </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CM/32/68.-El compromiso de Ayuntamiento de seguir implementando las recomendaciones para prevenir el COVID-19.  </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CM/32/69.-El compromiso de Seguridad Pública Municipal, Seguridad Pública del Estado de implementar el Plan Operativo de Verano 2021. </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CM/32/70.- El compromiso del Ayuntamiento de difundir el folleto con la Guía para configurar la privacidad de Facebook elaborado por el Secretariado Ejecutivo del Consejo Estatal de Seguridad Publico. </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CM/32/71.- El compromiso del Secretario Ejecutivo del Consejo Municipal de Seguridad Publica de presentar en la próxima sesión el Informe de Actividades de este Consejo correspondiente a la presente administración Municipal. CM/32/72.- El compromiso del Ayuntamiento de difundir los temas de prevención: numero 089 denuncia anónima, recomendaciones durante vacaciones de Verano, conmemoración del Día Mundial contra la trata de personas.</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265308"/>
                  </a:ext>
                </a:extLst>
              </a:tr>
            </a:tbl>
          </a:graphicData>
        </a:graphic>
      </p:graphicFrame>
    </p:spTree>
    <p:extLst>
      <p:ext uri="{BB962C8B-B14F-4D97-AF65-F5344CB8AC3E}">
        <p14:creationId xmlns:p14="http://schemas.microsoft.com/office/powerpoint/2010/main" val="326077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802846" y="1810544"/>
          <a:ext cx="7538307" cy="4381500"/>
        </p:xfrm>
        <a:graphic>
          <a:graphicData uri="http://schemas.openxmlformats.org/drawingml/2006/table">
            <a:tbl>
              <a:tblPr firstRow="1" firstCol="1" bandRow="1"/>
              <a:tblGrid>
                <a:gridCol w="1152331">
                  <a:extLst>
                    <a:ext uri="{9D8B030D-6E8A-4147-A177-3AD203B41FA5}">
                      <a16:colId xmlns:a16="http://schemas.microsoft.com/office/drawing/2014/main" val="4159695532"/>
                    </a:ext>
                  </a:extLst>
                </a:gridCol>
                <a:gridCol w="1026778">
                  <a:extLst>
                    <a:ext uri="{9D8B030D-6E8A-4147-A177-3AD203B41FA5}">
                      <a16:colId xmlns:a16="http://schemas.microsoft.com/office/drawing/2014/main" val="4239462139"/>
                    </a:ext>
                  </a:extLst>
                </a:gridCol>
                <a:gridCol w="1104174">
                  <a:extLst>
                    <a:ext uri="{9D8B030D-6E8A-4147-A177-3AD203B41FA5}">
                      <a16:colId xmlns:a16="http://schemas.microsoft.com/office/drawing/2014/main" val="868529948"/>
                    </a:ext>
                  </a:extLst>
                </a:gridCol>
                <a:gridCol w="4255024">
                  <a:extLst>
                    <a:ext uri="{9D8B030D-6E8A-4147-A177-3AD203B41FA5}">
                      <a16:colId xmlns:a16="http://schemas.microsoft.com/office/drawing/2014/main" val="2013306428"/>
                    </a:ext>
                  </a:extLst>
                </a:gridCol>
              </a:tblGrid>
              <a:tr h="174053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CM/43/68.- El compromiso de Seguridad Pública Municipal, Seguridad Pública del Estado, de implementar el Plan Operativo de Verano 2021.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CM/43/69.- El compromiso de Ayuntamiento de seguir implementando las recomendaciones para prevenir el COVID-19.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CM/43/70.-  El compromiso de Protección Civil de implementar Plan de Contingencia para prevenir incidencias por temporada de ciclones.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CM/43/71.-  El compromiso de Seguridad Pública Municipal, Seguridad Pública del Estado, Guardia Nacional, de realizar recorridos de Seguridad y Vigilancia los días 11 y 25 de julio fiesta patronal de Barrio de Santiago y 13 y 15 de agosto fiesta patronal en Hacienda Vieja.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0374328"/>
                  </a:ext>
                </a:extLst>
              </a:tr>
              <a:tr h="261080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ZARAGOZA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02/07/2021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CM/55/49.- El compromiso de Seguridad Pública Municipal, Seguridad Pública del Estado, SEDENA, Guardia Nacional, de implementar operatividad de Seguridad Y vigilancia derivado de las incidencias ocurridas en la semana pasada. CM/55/50.- El compromiso de Seguridad Pública Municipal, Seguridad Pública del Estado, de implementar el Plan Operativo de Verano 2021. CM/55/51.- El compromiso del Ayuntamiento de difundir el folleto con la Guía para configurar la privacidad de Facebook elaborado por el Secretariado Ejecutivo del Consejo Estatal de Seguridad Publico.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CM/55/52.- El compromiso de Ayuntamiento de seguir implementando las recomendaciones para prevenir el COVID-19.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CM/55/53.- El compromiso de Protección Civil de implementar Plan de Contingencia para prevenir incidencias por temporada de ciclones.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CM/55/54.- El compromiso del Ayuntamiento de invitar en la próxima sesión de Seguridad a la Asociación Ganadera para toar puntos sobre el ganado suelto sobre la carretera federal.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51248"/>
                  </a:ext>
                </a:extLst>
              </a:tr>
            </a:tbl>
          </a:graphicData>
        </a:graphic>
      </p:graphicFrame>
    </p:spTree>
    <p:extLst>
      <p:ext uri="{BB962C8B-B14F-4D97-AF65-F5344CB8AC3E}">
        <p14:creationId xmlns:p14="http://schemas.microsoft.com/office/powerpoint/2010/main" val="381217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947814" y="1722914"/>
          <a:ext cx="7248371" cy="4556760"/>
        </p:xfrm>
        <a:graphic>
          <a:graphicData uri="http://schemas.openxmlformats.org/drawingml/2006/table">
            <a:tbl>
              <a:tblPr firstRow="1" firstCol="1" bandRow="1"/>
              <a:tblGrid>
                <a:gridCol w="1108010">
                  <a:extLst>
                    <a:ext uri="{9D8B030D-6E8A-4147-A177-3AD203B41FA5}">
                      <a16:colId xmlns:a16="http://schemas.microsoft.com/office/drawing/2014/main" val="2095800642"/>
                    </a:ext>
                  </a:extLst>
                </a:gridCol>
                <a:gridCol w="987287">
                  <a:extLst>
                    <a:ext uri="{9D8B030D-6E8A-4147-A177-3AD203B41FA5}">
                      <a16:colId xmlns:a16="http://schemas.microsoft.com/office/drawing/2014/main" val="2767269818"/>
                    </a:ext>
                  </a:extLst>
                </a:gridCol>
                <a:gridCol w="1061705">
                  <a:extLst>
                    <a:ext uri="{9D8B030D-6E8A-4147-A177-3AD203B41FA5}">
                      <a16:colId xmlns:a16="http://schemas.microsoft.com/office/drawing/2014/main" val="3414745779"/>
                    </a:ext>
                  </a:extLst>
                </a:gridCol>
                <a:gridCol w="4091369">
                  <a:extLst>
                    <a:ext uri="{9D8B030D-6E8A-4147-A177-3AD203B41FA5}">
                      <a16:colId xmlns:a16="http://schemas.microsoft.com/office/drawing/2014/main" val="1010504284"/>
                    </a:ext>
                  </a:extLst>
                </a:gridCol>
              </a:tblGrid>
              <a:tr h="167359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COXCATLAN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02/07/2021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CMSP/14/32: El compromiso de la Dirección de Seguridad Pública Municipal y Seguridad Pública del Estado, presentaran en la próxima sesión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CMSP/14/33: El compromiso de las autoridades municipales, de apoyar con la difusión del folleto con la guía para configurar la privacidad de Facebook, el cual fue donado y elaborado por el Secretariado Ejecutivo del Consejo Estatal de Seguridad Publica.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CMSP/14/34: El compromiso de las corporaciones policiales, en coordinación con el Ejército Mexicano de implementar operatividad de Seguridad y Vigilancia, derivado de la incidencia delictiva presentada.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0643573"/>
                  </a:ext>
                </a:extLst>
              </a:tr>
              <a:tr h="267774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CM/38/53: Se establece el compromiso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CM/38/54: Se establece el compromiso de las autoridades municipales, de apoyar con la difusión del folleto con la guía para configurar la privacidad de Facebook, el cual fue donado y elaborado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CM/38/55: Se establece el compromiso de la Dirección de Seguridad Pública Municipal y Seguridad Pública del Estado, implementar operatividad de Seguridad y Vigilancia en las fiestas patronales de Santa Martha, a celebrarse durante los días del 26, 27 y 28 del presente mes y año.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CM/38/56: Se establece el compromiso del H Ayuntamiento, de enviar oficio a los presidentes municipales de los municipios de la zona Huasteca Centro, solicitándoles apoyo con elementos policiales para resguardo de las fiestas patronales de Santa Martha, a celebrarse durante los días del 26, 27 y 28 del presente mes y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2817702"/>
                  </a:ext>
                </a:extLst>
              </a:tr>
            </a:tbl>
          </a:graphicData>
        </a:graphic>
      </p:graphicFrame>
    </p:spTree>
    <p:extLst>
      <p:ext uri="{BB962C8B-B14F-4D97-AF65-F5344CB8AC3E}">
        <p14:creationId xmlns:p14="http://schemas.microsoft.com/office/powerpoint/2010/main" val="4108697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180317"/>
          <a:ext cx="7886700" cy="3641954"/>
        </p:xfrm>
        <a:graphic>
          <a:graphicData uri="http://schemas.openxmlformats.org/drawingml/2006/table">
            <a:tbl>
              <a:tblPr firstRow="1" firstCol="1" bandRow="1"/>
              <a:tblGrid>
                <a:gridCol w="1205587">
                  <a:extLst>
                    <a:ext uri="{9D8B030D-6E8A-4147-A177-3AD203B41FA5}">
                      <a16:colId xmlns:a16="http://schemas.microsoft.com/office/drawing/2014/main" val="2007739204"/>
                    </a:ext>
                  </a:extLst>
                </a:gridCol>
                <a:gridCol w="1074232">
                  <a:extLst>
                    <a:ext uri="{9D8B030D-6E8A-4147-A177-3AD203B41FA5}">
                      <a16:colId xmlns:a16="http://schemas.microsoft.com/office/drawing/2014/main" val="1687476665"/>
                    </a:ext>
                  </a:extLst>
                </a:gridCol>
                <a:gridCol w="1155205">
                  <a:extLst>
                    <a:ext uri="{9D8B030D-6E8A-4147-A177-3AD203B41FA5}">
                      <a16:colId xmlns:a16="http://schemas.microsoft.com/office/drawing/2014/main" val="4016748265"/>
                    </a:ext>
                  </a:extLst>
                </a:gridCol>
                <a:gridCol w="4451676">
                  <a:extLst>
                    <a:ext uri="{9D8B030D-6E8A-4147-A177-3AD203B41FA5}">
                      <a16:colId xmlns:a16="http://schemas.microsoft.com/office/drawing/2014/main" val="2253784871"/>
                    </a:ext>
                  </a:extLst>
                </a:gridCol>
              </a:tblGrid>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CMSP/54/74: Se establece el compromiso de la Dirección de Seguridad Pública Municipal y Seguridad Pública del Estado, presentaran en la próxima sesión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CMSP/54/75: Se establece el compromiso de las autoridades municipales, de apoyar con la difusión del folleto con la guía para configurar la privacidad de Facebook, el cual fue donado y elaborado por el Secretariado Ejecutivo del Consejo Estatal de Seguridad Publica.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CMSP/54/76: Se establece el compromiso de las corporaciones policiales de implementar operativos de Seguridad y Vigilancia para prevenir la incidencia delictiva que se está presentando.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7594389"/>
                  </a:ext>
                </a:extLst>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28/07/2021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CM/07/60, El compromiso del Secretario General del Ayuntamiento de difundir campañas de prevención con los temas de trata de personas, 089 denuncia anónima y prevención durante el verano.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CM/07/61, El compromiso del director de seguridad pública municipal de implementar el plan operativo de seguridad y vigilancia de la feria regional de cedral 2021. del 10 al 15 de agosto de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1074424"/>
                  </a:ext>
                </a:extLst>
              </a:tr>
              <a:tr h="72839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21/07/2021w</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CM/07/62, , El compromiso del ayuntamiento de reforzar medidas de prevención de acuerdo al semáforo amarillo y su difusión a través de redes sociales, haciendo recomendaciones a quien solicite permiso para organización de eventos sociales en donde existe la aglomeración de personas.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9276976"/>
                  </a:ext>
                </a:extLst>
              </a:tr>
            </a:tbl>
          </a:graphicData>
        </a:graphic>
      </p:graphicFrame>
    </p:spTree>
    <p:extLst>
      <p:ext uri="{BB962C8B-B14F-4D97-AF65-F5344CB8AC3E}">
        <p14:creationId xmlns:p14="http://schemas.microsoft.com/office/powerpoint/2010/main" val="3206021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544512"/>
          <a:ext cx="7886699" cy="2913563"/>
        </p:xfrm>
        <a:graphic>
          <a:graphicData uri="http://schemas.openxmlformats.org/drawingml/2006/table">
            <a:tbl>
              <a:tblPr firstRow="1" firstCol="1" bandRow="1"/>
              <a:tblGrid>
                <a:gridCol w="1205587">
                  <a:extLst>
                    <a:ext uri="{9D8B030D-6E8A-4147-A177-3AD203B41FA5}">
                      <a16:colId xmlns:a16="http://schemas.microsoft.com/office/drawing/2014/main" val="2284644565"/>
                    </a:ext>
                  </a:extLst>
                </a:gridCol>
                <a:gridCol w="1074232">
                  <a:extLst>
                    <a:ext uri="{9D8B030D-6E8A-4147-A177-3AD203B41FA5}">
                      <a16:colId xmlns:a16="http://schemas.microsoft.com/office/drawing/2014/main" val="8315357"/>
                    </a:ext>
                  </a:extLst>
                </a:gridCol>
                <a:gridCol w="1155204">
                  <a:extLst>
                    <a:ext uri="{9D8B030D-6E8A-4147-A177-3AD203B41FA5}">
                      <a16:colId xmlns:a16="http://schemas.microsoft.com/office/drawing/2014/main" val="2247861421"/>
                    </a:ext>
                  </a:extLst>
                </a:gridCol>
                <a:gridCol w="4451676">
                  <a:extLst>
                    <a:ext uri="{9D8B030D-6E8A-4147-A177-3AD203B41FA5}">
                      <a16:colId xmlns:a16="http://schemas.microsoft.com/office/drawing/2014/main" val="92936685"/>
                    </a:ext>
                  </a:extLst>
                </a:gridCol>
              </a:tblGrid>
              <a:tr h="163887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07/07/2021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CMSP/08/075.- Por conducto de la Dirección de Seguridad Pública Municipal, Seguridad Pública del Estado, Policía de Métodos de Investigación y Ejército, incrementarán las acciones de seguridad y vigilancia en el municipio, para la prevención de delitos de alto impacto.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CMSP/08/076.- Por conducto de la Dirección de Seguridad Pública Municipal y Seguridad Pública del Estado, se implementara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CMSP/08/077.- Por conducto de Presidencia Municipal se difundirá el folleto con la guía para configurar la privacidad de Facebook, elaborado por el Secretariado Ejecutivo del Consejo Estatal de Seguridad Pública.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0746216"/>
                  </a:ext>
                </a:extLst>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01/07/2021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CMSP/11/077.- Por conducto de la Dirección de Seguridad Pública Municipal y Seguridad Pública del Estado, se implementara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CMSP/11/078.- Por conducto de Presidencia Municipal en coordinación con los organismos municipales de agua potable se distribuirán en los recibos de cobro de agua potable, el folleto con la guía para configurar la privacidad de Facebook, elaborado por el Secretariado Ejecutivo del Consejo Estatal de Seguridad Pública.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6426514"/>
                  </a:ext>
                </a:extLst>
              </a:tr>
            </a:tbl>
          </a:graphicData>
        </a:graphic>
      </p:graphicFrame>
    </p:spTree>
    <p:extLst>
      <p:ext uri="{BB962C8B-B14F-4D97-AF65-F5344CB8AC3E}">
        <p14:creationId xmlns:p14="http://schemas.microsoft.com/office/powerpoint/2010/main" val="3219669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635561"/>
          <a:ext cx="7886699" cy="2731465"/>
        </p:xfrm>
        <a:graphic>
          <a:graphicData uri="http://schemas.openxmlformats.org/drawingml/2006/table">
            <a:tbl>
              <a:tblPr firstRow="1" firstCol="1" bandRow="1"/>
              <a:tblGrid>
                <a:gridCol w="1205587">
                  <a:extLst>
                    <a:ext uri="{9D8B030D-6E8A-4147-A177-3AD203B41FA5}">
                      <a16:colId xmlns:a16="http://schemas.microsoft.com/office/drawing/2014/main" val="2693004133"/>
                    </a:ext>
                  </a:extLst>
                </a:gridCol>
                <a:gridCol w="1074232">
                  <a:extLst>
                    <a:ext uri="{9D8B030D-6E8A-4147-A177-3AD203B41FA5}">
                      <a16:colId xmlns:a16="http://schemas.microsoft.com/office/drawing/2014/main" val="1202949096"/>
                    </a:ext>
                  </a:extLst>
                </a:gridCol>
                <a:gridCol w="1155204">
                  <a:extLst>
                    <a:ext uri="{9D8B030D-6E8A-4147-A177-3AD203B41FA5}">
                      <a16:colId xmlns:a16="http://schemas.microsoft.com/office/drawing/2014/main" val="3264514466"/>
                    </a:ext>
                  </a:extLst>
                </a:gridCol>
                <a:gridCol w="4451676">
                  <a:extLst>
                    <a:ext uri="{9D8B030D-6E8A-4147-A177-3AD203B41FA5}">
                      <a16:colId xmlns:a16="http://schemas.microsoft.com/office/drawing/2014/main" val="1256487338"/>
                    </a:ext>
                  </a:extLst>
                </a:gridCol>
              </a:tblGrid>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CMSP/23/078.- Por conducto de la Dirección de Seguridad Pública Municipal y Seguridad Pública del Estado, se implementara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CMSP/23/079.- Por conducto de Presidencia Municipal se difundirá el folleto con la guía para configurar la privacidad de Facebook, elaborado por el Secretariado Ejecutivo del Consejo Estatal de Seguridad Pública.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4167897"/>
                  </a:ext>
                </a:extLst>
              </a:tr>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CMSP/27/071.- Por conducto de la Dirección de Seguridad Pública Municipal y Seguridad Pública del Estado, se implementara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CMSP/27/072.- Por conducto de Presidencia Municipal, se le solicitará a la Dirección de Alcoholes de Gobernación del Estado, se capacite sobre sus funciones al Inspector de Alcoholes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CMSP/27/073.- Por conducto de Presidencia Municipal, se implementará una campaña de prevención contra las extorsiones telefónicas.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CMSP/27/074.- Por conducto de Presidencia Municipal se difundirá el folleto con la guía para configurar la privacidad de Facebook, elaborado por el Secretariado Ejecutivo del Consejo Estatal de Seguridad Pública.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9960392"/>
                  </a:ext>
                </a:extLst>
              </a:tr>
            </a:tbl>
          </a:graphicData>
        </a:graphic>
      </p:graphicFrame>
    </p:spTree>
    <p:extLst>
      <p:ext uri="{BB962C8B-B14F-4D97-AF65-F5344CB8AC3E}">
        <p14:creationId xmlns:p14="http://schemas.microsoft.com/office/powerpoint/2010/main" val="3685850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908708"/>
          <a:ext cx="7886699" cy="2185172"/>
        </p:xfrm>
        <a:graphic>
          <a:graphicData uri="http://schemas.openxmlformats.org/drawingml/2006/table">
            <a:tbl>
              <a:tblPr firstRow="1" firstCol="1" bandRow="1"/>
              <a:tblGrid>
                <a:gridCol w="1205587">
                  <a:extLst>
                    <a:ext uri="{9D8B030D-6E8A-4147-A177-3AD203B41FA5}">
                      <a16:colId xmlns:a16="http://schemas.microsoft.com/office/drawing/2014/main" val="1753431819"/>
                    </a:ext>
                  </a:extLst>
                </a:gridCol>
                <a:gridCol w="1074232">
                  <a:extLst>
                    <a:ext uri="{9D8B030D-6E8A-4147-A177-3AD203B41FA5}">
                      <a16:colId xmlns:a16="http://schemas.microsoft.com/office/drawing/2014/main" val="3622048480"/>
                    </a:ext>
                  </a:extLst>
                </a:gridCol>
                <a:gridCol w="1155204">
                  <a:extLst>
                    <a:ext uri="{9D8B030D-6E8A-4147-A177-3AD203B41FA5}">
                      <a16:colId xmlns:a16="http://schemas.microsoft.com/office/drawing/2014/main" val="3798741515"/>
                    </a:ext>
                  </a:extLst>
                </a:gridCol>
                <a:gridCol w="4451676">
                  <a:extLst>
                    <a:ext uri="{9D8B030D-6E8A-4147-A177-3AD203B41FA5}">
                      <a16:colId xmlns:a16="http://schemas.microsoft.com/office/drawing/2014/main" val="2349613301"/>
                    </a:ext>
                  </a:extLst>
                </a:gridCol>
              </a:tblGrid>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28/07/2021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CM/02/080.- Por conducto de la Dirección de Seguridad Pública Municipal y Seguridad Pública del Estado, se implementará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CM/02/081.- Las autoridades municipales apoyaran con la difusión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Stickers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WhatsApp para prevención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ciberdelitos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elaborados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CM/02/082.- Las autoridades municipales le darán seguimiento a la implementación de las recomendaciones para prevenir la pandemia del COVID 19, durante la etapa de semáforo amarillo.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CM/02/083.- Las autoridades municipales apoyaran con la difusión de la Campaña de Prevención de Gobierno Federal, con los temas, Número 089 de Denuncia Anónima, Recomendaciones durante Vacaciones de Verano y Conmemoración del Día Mundial contra la Trata de Personas.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0577956"/>
                  </a:ext>
                </a:extLst>
              </a:tr>
            </a:tbl>
          </a:graphicData>
        </a:graphic>
      </p:graphicFrame>
    </p:spTree>
    <p:extLst>
      <p:ext uri="{BB962C8B-B14F-4D97-AF65-F5344CB8AC3E}">
        <p14:creationId xmlns:p14="http://schemas.microsoft.com/office/powerpoint/2010/main" val="1113982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2544513"/>
          <a:ext cx="7886699" cy="2913562"/>
        </p:xfrm>
        <a:graphic>
          <a:graphicData uri="http://schemas.openxmlformats.org/drawingml/2006/table">
            <a:tbl>
              <a:tblPr firstRow="1" firstCol="1" bandRow="1"/>
              <a:tblGrid>
                <a:gridCol w="1205587">
                  <a:extLst>
                    <a:ext uri="{9D8B030D-6E8A-4147-A177-3AD203B41FA5}">
                      <a16:colId xmlns:a16="http://schemas.microsoft.com/office/drawing/2014/main" val="3268663492"/>
                    </a:ext>
                  </a:extLst>
                </a:gridCol>
                <a:gridCol w="1074232">
                  <a:extLst>
                    <a:ext uri="{9D8B030D-6E8A-4147-A177-3AD203B41FA5}">
                      <a16:colId xmlns:a16="http://schemas.microsoft.com/office/drawing/2014/main" val="610823476"/>
                    </a:ext>
                  </a:extLst>
                </a:gridCol>
                <a:gridCol w="1155204">
                  <a:extLst>
                    <a:ext uri="{9D8B030D-6E8A-4147-A177-3AD203B41FA5}">
                      <a16:colId xmlns:a16="http://schemas.microsoft.com/office/drawing/2014/main" val="82322676"/>
                    </a:ext>
                  </a:extLst>
                </a:gridCol>
                <a:gridCol w="4451676">
                  <a:extLst>
                    <a:ext uri="{9D8B030D-6E8A-4147-A177-3AD203B41FA5}">
                      <a16:colId xmlns:a16="http://schemas.microsoft.com/office/drawing/2014/main" val="1492952091"/>
                    </a:ext>
                  </a:extLst>
                </a:gridCol>
              </a:tblGrid>
              <a:tr h="291356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CM/05/089.- Por conducto de la Dirección de Seguridad Pública Municipal y Seguridad Pública del Estado, se implementarán rondines de seguridad y vigilancia para prevenir y combatir el robo a interior de casa habitación en las colonias Buena Vista y Buenos Aires.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CM/05/090.- Por conducto de las autoridades municipales se realizará una reunión de trabajo con los Directores de los planteles educativos del municipio, para establecer puntos de acuerdo relacionados con la prevención del robo al interior de los mismos.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CM/05/091.- Por conducto de la Dirección de Seguridad Pública Municipal y Seguridad Pública del Estado, se implementará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CM/05/092.- Las autoridades municipales apoyaran con la difusión del folleto con la guía para configurar la privacidad de Facebook, elaborado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CM/05/093.- Las autoridades municipales apoyaran con la difusión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Stickers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WhatsApp para prevención del delito, elaborados por el Secretariado Ejecutivo del Consejo Estatal de Seguridad Publica.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323484"/>
                  </a:ext>
                </a:extLst>
              </a:tr>
            </a:tbl>
          </a:graphicData>
        </a:graphic>
      </p:graphicFrame>
    </p:spTree>
    <p:extLst>
      <p:ext uri="{BB962C8B-B14F-4D97-AF65-F5344CB8AC3E}">
        <p14:creationId xmlns:p14="http://schemas.microsoft.com/office/powerpoint/2010/main" val="3972616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947814" y="1460024"/>
          <a:ext cx="7248371" cy="5082540"/>
        </p:xfrm>
        <a:graphic>
          <a:graphicData uri="http://schemas.openxmlformats.org/drawingml/2006/table">
            <a:tbl>
              <a:tblPr firstRow="1" firstCol="1" bandRow="1"/>
              <a:tblGrid>
                <a:gridCol w="1108010">
                  <a:extLst>
                    <a:ext uri="{9D8B030D-6E8A-4147-A177-3AD203B41FA5}">
                      <a16:colId xmlns:a16="http://schemas.microsoft.com/office/drawing/2014/main" val="3379564168"/>
                    </a:ext>
                  </a:extLst>
                </a:gridCol>
                <a:gridCol w="987287">
                  <a:extLst>
                    <a:ext uri="{9D8B030D-6E8A-4147-A177-3AD203B41FA5}">
                      <a16:colId xmlns:a16="http://schemas.microsoft.com/office/drawing/2014/main" val="430919611"/>
                    </a:ext>
                  </a:extLst>
                </a:gridCol>
                <a:gridCol w="1061705">
                  <a:extLst>
                    <a:ext uri="{9D8B030D-6E8A-4147-A177-3AD203B41FA5}">
                      <a16:colId xmlns:a16="http://schemas.microsoft.com/office/drawing/2014/main" val="1573797018"/>
                    </a:ext>
                  </a:extLst>
                </a:gridCol>
                <a:gridCol w="4091369">
                  <a:extLst>
                    <a:ext uri="{9D8B030D-6E8A-4147-A177-3AD203B41FA5}">
                      <a16:colId xmlns:a16="http://schemas.microsoft.com/office/drawing/2014/main" val="1263852359"/>
                    </a:ext>
                  </a:extLst>
                </a:gridCol>
              </a:tblGrid>
              <a:tr h="217566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CM/10/083.- Por conducto de la Dirección de Seguridad Pública Municipal y Seguridad Pública del Estado, se implementará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CM/10/084.- Las autoridades municipales apoyaran con la difusión del folleto con la guía para configurar la privacidad de Facebook y con la difusión de los Stickers de WhatsApp para prevención de los ciberdelitos, elaborados por el Secretariado Ejecutivo del Consejo Estatal de Seguridad Publica.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CM/10/085.- Las autoridades municipales le darán seguimiento a la implementación de las recomendaciones para prevenir la pandemia del COVID 19, durante la etapa de semáforo amarillo.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CM/10/086.- Por conducto de la Dirección de Seguridad Pública Municipal y Seguridad Pública del Estado, se implementará un dispositivo de seguridad y vigilancia en las fiestas patronales de las comunidades de Barrio del Pueblo y Colonia Italiana a celebrarse los días 25 de julio y 01 de agosto respectivamente.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0014068"/>
                  </a:ext>
                </a:extLst>
              </a:tr>
              <a:tr h="217566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CM/17/078.- Por conducto de la Dirección de Seguridad Pública Municipal y Seguridad Pública del Estado, se implementará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CM/17/079.- Las autoridades municipales apoyaran con la difusión del folleto con la guía para configurar la privacidad de Facebook y con la difusión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Stickers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WhatsApp para prevención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ciberdelitos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elaborados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CM/17/080.- Las autoridades municipales le darán seguimiento a la implementación de las recomendaciones para prevenir la pandemia del COVID 19, durante la etapa de semáforo amarillo.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CM/17/081.- Por conducto de la Dirección de Seguridad Pública Municipal y Seguridad Pública del Estado, se implementará un dispositivo de seguridad y vigilancia en las fiestas patronales de las comunidades de Abrego y Pozas de Santa Ana a celebrarse los días 23 y 26 de julio respectivamente.</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66898"/>
                  </a:ext>
                </a:extLst>
              </a:tr>
            </a:tbl>
          </a:graphicData>
        </a:graphic>
      </p:graphicFrame>
    </p:spTree>
    <p:extLst>
      <p:ext uri="{BB962C8B-B14F-4D97-AF65-F5344CB8AC3E}">
        <p14:creationId xmlns:p14="http://schemas.microsoft.com/office/powerpoint/2010/main" val="982251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362415"/>
          <a:ext cx="7886699" cy="3277758"/>
        </p:xfrm>
        <a:graphic>
          <a:graphicData uri="http://schemas.openxmlformats.org/drawingml/2006/table">
            <a:tbl>
              <a:tblPr firstRow="1" firstCol="1" bandRow="1"/>
              <a:tblGrid>
                <a:gridCol w="1205587">
                  <a:extLst>
                    <a:ext uri="{9D8B030D-6E8A-4147-A177-3AD203B41FA5}">
                      <a16:colId xmlns:a16="http://schemas.microsoft.com/office/drawing/2014/main" val="2225166609"/>
                    </a:ext>
                  </a:extLst>
                </a:gridCol>
                <a:gridCol w="1074232">
                  <a:extLst>
                    <a:ext uri="{9D8B030D-6E8A-4147-A177-3AD203B41FA5}">
                      <a16:colId xmlns:a16="http://schemas.microsoft.com/office/drawing/2014/main" val="2058743399"/>
                    </a:ext>
                  </a:extLst>
                </a:gridCol>
                <a:gridCol w="1155204">
                  <a:extLst>
                    <a:ext uri="{9D8B030D-6E8A-4147-A177-3AD203B41FA5}">
                      <a16:colId xmlns:a16="http://schemas.microsoft.com/office/drawing/2014/main" val="3614809409"/>
                    </a:ext>
                  </a:extLst>
                </a:gridCol>
                <a:gridCol w="4451676">
                  <a:extLst>
                    <a:ext uri="{9D8B030D-6E8A-4147-A177-3AD203B41FA5}">
                      <a16:colId xmlns:a16="http://schemas.microsoft.com/office/drawing/2014/main" val="3901153358"/>
                    </a:ext>
                  </a:extLst>
                </a:gridCol>
              </a:tblGrid>
              <a:tr h="327775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22/07/2021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CM/24/107.- Las corporaciones policiales que atiendan casos de violencia de genero den parte al Centro de Justicia Para Mujeres para que esta Institución le dé seguimiento a los casos que no lleguen a presentar su denuncia.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CM/24/108.-Las autoridades municipales por medio de su Departamento de Comunicación Social emprenderán una campaña para prevenir y combatir la incidencia del delito de violencia familiar.</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CM/24/109.- Por conducto de la Dirección de Seguridad Pública Municipal y Seguridad Pública del Estado, se implementará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CM/24/110.- Las autoridades municipales le darán seguimiento a la implementación de las recomendaciones para prevenir la pandemia del COVID 19, durante la etapa de semáforo amarillo.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CM/24/111.- La Asociación Ganadera Local, convocara a una reunión de trabajo con Seguridad Pública Municipal, Estatal, Policía de Métodos de Investigación y Guardia Nacional Sección Caminos, con el fin de establecer puntos de acuerdo relacionados con los formatos para el traslado y compra venta de ganado.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CM/24/112.- La Fiscalía General del Estado, dará a conocer a los integrantes este Consejo los protocolos que deben de seguir los familiares de las personas desaparecidas y las corporaciones de primer contacto con la parte afectada.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717495"/>
                  </a:ext>
                </a:extLst>
              </a:tr>
            </a:tbl>
          </a:graphicData>
        </a:graphic>
      </p:graphicFrame>
    </p:spTree>
    <p:extLst>
      <p:ext uri="{BB962C8B-B14F-4D97-AF65-F5344CB8AC3E}">
        <p14:creationId xmlns:p14="http://schemas.microsoft.com/office/powerpoint/2010/main" val="3183797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453464"/>
          <a:ext cx="7886700" cy="3095660"/>
        </p:xfrm>
        <a:graphic>
          <a:graphicData uri="http://schemas.openxmlformats.org/drawingml/2006/table">
            <a:tbl>
              <a:tblPr firstRow="1" firstCol="1" bandRow="1"/>
              <a:tblGrid>
                <a:gridCol w="1205587">
                  <a:extLst>
                    <a:ext uri="{9D8B030D-6E8A-4147-A177-3AD203B41FA5}">
                      <a16:colId xmlns:a16="http://schemas.microsoft.com/office/drawing/2014/main" val="1598663581"/>
                    </a:ext>
                  </a:extLst>
                </a:gridCol>
                <a:gridCol w="1074232">
                  <a:extLst>
                    <a:ext uri="{9D8B030D-6E8A-4147-A177-3AD203B41FA5}">
                      <a16:colId xmlns:a16="http://schemas.microsoft.com/office/drawing/2014/main" val="390077501"/>
                    </a:ext>
                  </a:extLst>
                </a:gridCol>
                <a:gridCol w="1155205">
                  <a:extLst>
                    <a:ext uri="{9D8B030D-6E8A-4147-A177-3AD203B41FA5}">
                      <a16:colId xmlns:a16="http://schemas.microsoft.com/office/drawing/2014/main" val="2680695931"/>
                    </a:ext>
                  </a:extLst>
                </a:gridCol>
                <a:gridCol w="4451676">
                  <a:extLst>
                    <a:ext uri="{9D8B030D-6E8A-4147-A177-3AD203B41FA5}">
                      <a16:colId xmlns:a16="http://schemas.microsoft.com/office/drawing/2014/main" val="2305012178"/>
                    </a:ext>
                  </a:extLst>
                </a:gridCol>
              </a:tblGrid>
              <a:tr h="309566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27/07/2021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CM/52/083.- Por conducto de la Dirección de Seguridad Pública Municipal y Seguridad Pública del Estado, se implementara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CM/52/084.- Las autoridades municipales apoyaran con la difusión del folleto con la guía para configurar la privacidad de Facebook y con la difusión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Stickers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WhatsApp para prevención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ciberdelitos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elaborados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CM/52/085.- Las autoridades municipales le darán seguimiento a la implementación de las recomendaciones para prevenir la pandemia del COVID 19, durante la etapa de semáforo amarillo.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CM/52/086.- Las autoridades municipales apoyaran con la difusión de la Campaña de Prevención de Gobierno Federal, con los temas, Número 089 de Denuncia Anónima, Recomendaciones durante Vacaciones de Verano y Conmemoración del Día Mundial contra la Trata de Personas.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CM/52/087.- Por conducto de la Dirección de Seguridad Pública Municipal y Seguridad Pública del Estado, implementaran rondines de seguridad y vigilancia los fines de semana en la comunidad de Palo Seco y Santo Domingo, con el fin de prevenir y combatir las faltas administrativas causadas por jóvenes.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9266517"/>
                  </a:ext>
                </a:extLst>
              </a:tr>
            </a:tbl>
          </a:graphicData>
        </a:graphic>
      </p:graphicFrame>
    </p:spTree>
    <p:extLst>
      <p:ext uri="{BB962C8B-B14F-4D97-AF65-F5344CB8AC3E}">
        <p14:creationId xmlns:p14="http://schemas.microsoft.com/office/powerpoint/2010/main" val="358265199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874</TotalTime>
  <Words>1428</Words>
  <Application>Microsoft Office PowerPoint</Application>
  <PresentationFormat>Presentación en pantalla (4:3)</PresentationFormat>
  <Paragraphs>106</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115</cp:revision>
  <dcterms:created xsi:type="dcterms:W3CDTF">2018-10-26T21:26:18Z</dcterms:created>
  <dcterms:modified xsi:type="dcterms:W3CDTF">2021-08-04T23:25:27Z</dcterms:modified>
</cp:coreProperties>
</file>