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7" r:id="rId2"/>
    <p:sldId id="258" r:id="rId3"/>
    <p:sldId id="261" r:id="rId4"/>
    <p:sldId id="260" r:id="rId5"/>
    <p:sldId id="264" r:id="rId6"/>
    <p:sldId id="347" r:id="rId7"/>
    <p:sldId id="349" r:id="rId8"/>
    <p:sldId id="266" r:id="rId9"/>
    <p:sldId id="313" r:id="rId10"/>
    <p:sldId id="354" r:id="rId11"/>
    <p:sldId id="355" r:id="rId12"/>
    <p:sldId id="356" r:id="rId13"/>
    <p:sldId id="357" r:id="rId14"/>
    <p:sldId id="358" r:id="rId15"/>
    <p:sldId id="272" r:id="rId16"/>
    <p:sldId id="318" r:id="rId17"/>
    <p:sldId id="270" r:id="rId18"/>
    <p:sldId id="269" r:id="rId19"/>
    <p:sldId id="344" r:id="rId20"/>
    <p:sldId id="345" r:id="rId21"/>
    <p:sldId id="336" r:id="rId22"/>
    <p:sldId id="334" r:id="rId23"/>
    <p:sldId id="338" r:id="rId24"/>
    <p:sldId id="340" r:id="rId25"/>
    <p:sldId id="351" r:id="rId26"/>
    <p:sldId id="350" r:id="rId27"/>
    <p:sldId id="314" r:id="rId28"/>
    <p:sldId id="290" r:id="rId29"/>
  </p:sldIdLst>
  <p:sldSz cx="6858000" cy="9144000" type="letter"/>
  <p:notesSz cx="6881813"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guide id="3" orient="horz" pos="612" userDrawn="1">
          <p15:clr>
            <a:srgbClr val="A4A3A4"/>
          </p15:clr>
        </p15:guide>
        <p15:guide id="8" orient="horz" pos="5692" userDrawn="1">
          <p15:clr>
            <a:srgbClr val="A4A3A4"/>
          </p15:clr>
        </p15:guide>
        <p15:guide id="9" pos="2659" userDrawn="1">
          <p15:clr>
            <a:srgbClr val="A4A3A4"/>
          </p15:clr>
        </p15:guide>
        <p15:guide id="10" pos="16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18" autoAdjust="0"/>
    <p:restoredTop sz="94937" autoAdjust="0"/>
  </p:normalViewPr>
  <p:slideViewPr>
    <p:cSldViewPr snapToGrid="0">
      <p:cViewPr>
        <p:scale>
          <a:sx n="80" d="100"/>
          <a:sy n="80" d="100"/>
        </p:scale>
        <p:origin x="3456" y="198"/>
      </p:cViewPr>
      <p:guideLst>
        <p:guide orient="horz" pos="2880"/>
        <p:guide pos="2160"/>
        <p:guide orient="horz" pos="612"/>
        <p:guide orient="horz" pos="5692"/>
        <p:guide pos="2659"/>
        <p:guide pos="1661"/>
      </p:guideLst>
    </p:cSldViewPr>
  </p:slideViewPr>
  <p:notesTextViewPr>
    <p:cViewPr>
      <p:scale>
        <a:sx n="1" d="1"/>
        <a:sy n="1" d="1"/>
      </p:scale>
      <p:origin x="0" y="0"/>
    </p:cViewPr>
  </p:notesTextViewPr>
  <p:sorterViewPr>
    <p:cViewPr>
      <p:scale>
        <a:sx n="100" d="100"/>
        <a:sy n="100" d="100"/>
      </p:scale>
      <p:origin x="0" y="-6144"/>
    </p:cViewPr>
  </p:sorterViewPr>
  <p:gridSpacing cx="1080136" cy="108013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97313" y="0"/>
            <a:ext cx="2982912" cy="466725"/>
          </a:xfrm>
          <a:prstGeom prst="rect">
            <a:avLst/>
          </a:prstGeom>
        </p:spPr>
        <p:txBody>
          <a:bodyPr vert="horz" lIns="91440" tIns="45720" rIns="91440" bIns="45720" rtlCol="0"/>
          <a:lstStyle>
            <a:lvl1pPr algn="r">
              <a:defRPr sz="1200"/>
            </a:lvl1pPr>
          </a:lstStyle>
          <a:p>
            <a:fld id="{9FBB5676-C582-4A65-B6AC-C885F74A0DF2}" type="datetimeFigureOut">
              <a:rPr lang="es-MX" smtClean="0"/>
              <a:t>03/03/2020</a:t>
            </a:fld>
            <a:endParaRPr lang="es-MX"/>
          </a:p>
        </p:txBody>
      </p:sp>
      <p:sp>
        <p:nvSpPr>
          <p:cNvPr id="4" name="Marcador de imagen de diapositiva 3"/>
          <p:cNvSpPr>
            <a:spLocks noGrp="1" noRot="1" noChangeAspect="1"/>
          </p:cNvSpPr>
          <p:nvPr>
            <p:ph type="sldImg" idx="2"/>
          </p:nvPr>
        </p:nvSpPr>
        <p:spPr>
          <a:xfrm>
            <a:off x="2265363" y="1162050"/>
            <a:ext cx="2352675" cy="31369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8975" y="4473575"/>
            <a:ext cx="5505450" cy="3660775"/>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829675"/>
            <a:ext cx="2982913" cy="466725"/>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97313" y="8829675"/>
            <a:ext cx="2982912" cy="466725"/>
          </a:xfrm>
          <a:prstGeom prst="rect">
            <a:avLst/>
          </a:prstGeom>
        </p:spPr>
        <p:txBody>
          <a:bodyPr vert="horz" lIns="91440" tIns="45720" rIns="91440" bIns="45720" rtlCol="0" anchor="b"/>
          <a:lstStyle>
            <a:lvl1pPr algn="r">
              <a:defRPr sz="1200"/>
            </a:lvl1pPr>
          </a:lstStyle>
          <a:p>
            <a:fld id="{94FD7703-5E37-46FD-B3D5-0D60E0CA330D}" type="slidenum">
              <a:rPr lang="es-MX" smtClean="0"/>
              <a:t>‹Nº›</a:t>
            </a:fld>
            <a:endParaRPr lang="es-MX"/>
          </a:p>
        </p:txBody>
      </p:sp>
    </p:spTree>
    <p:extLst>
      <p:ext uri="{BB962C8B-B14F-4D97-AF65-F5344CB8AC3E}">
        <p14:creationId xmlns:p14="http://schemas.microsoft.com/office/powerpoint/2010/main" val="3199025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FD7703-5E37-46FD-B3D5-0D60E0CA330D}" type="slidenum">
              <a:rPr lang="es-MX" smtClean="0"/>
              <a:t>16</a:t>
            </a:fld>
            <a:endParaRPr lang="es-MX"/>
          </a:p>
        </p:txBody>
      </p:sp>
    </p:spTree>
    <p:extLst>
      <p:ext uri="{BB962C8B-B14F-4D97-AF65-F5344CB8AC3E}">
        <p14:creationId xmlns:p14="http://schemas.microsoft.com/office/powerpoint/2010/main" val="2085951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FD7703-5E37-46FD-B3D5-0D60E0CA330D}" type="slidenum">
              <a:rPr lang="es-MX" smtClean="0"/>
              <a:t>21</a:t>
            </a:fld>
            <a:endParaRPr lang="es-MX"/>
          </a:p>
        </p:txBody>
      </p:sp>
    </p:spTree>
    <p:extLst>
      <p:ext uri="{BB962C8B-B14F-4D97-AF65-F5344CB8AC3E}">
        <p14:creationId xmlns:p14="http://schemas.microsoft.com/office/powerpoint/2010/main" val="3144846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A93AB88-CEE4-4EC4-B089-7B3A31A64485}" type="datetimeFigureOut">
              <a:rPr lang="es-MX" smtClean="0"/>
              <a:pPr/>
              <a:t>03/03/2020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93D7EBF-70B1-459C-8E59-25CFD6F6A06A}" type="slidenum">
              <a:rPr lang="es-MX" smtClean="0"/>
              <a:pPr/>
              <a:t>‹Nº›</a:t>
            </a:fld>
            <a:endParaRPr lang="es-MX"/>
          </a:p>
        </p:txBody>
      </p:sp>
    </p:spTree>
    <p:extLst>
      <p:ext uri="{BB962C8B-B14F-4D97-AF65-F5344CB8AC3E}">
        <p14:creationId xmlns:p14="http://schemas.microsoft.com/office/powerpoint/2010/main" val="1189283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A93AB88-CEE4-4EC4-B089-7B3A31A64485}" type="datetimeFigureOut">
              <a:rPr lang="es-MX" smtClean="0"/>
              <a:pPr/>
              <a:t>03/03/2020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93D7EBF-70B1-459C-8E59-25CFD6F6A06A}" type="slidenum">
              <a:rPr lang="es-MX" smtClean="0"/>
              <a:pPr/>
              <a:t>‹Nº›</a:t>
            </a:fld>
            <a:endParaRPr lang="es-MX"/>
          </a:p>
        </p:txBody>
      </p:sp>
    </p:spTree>
    <p:extLst>
      <p:ext uri="{BB962C8B-B14F-4D97-AF65-F5344CB8AC3E}">
        <p14:creationId xmlns:p14="http://schemas.microsoft.com/office/powerpoint/2010/main" val="2990467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A93AB88-CEE4-4EC4-B089-7B3A31A64485}" type="datetimeFigureOut">
              <a:rPr lang="es-MX" smtClean="0"/>
              <a:pPr/>
              <a:t>03/03/2020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93D7EBF-70B1-459C-8E59-25CFD6F6A06A}" type="slidenum">
              <a:rPr lang="es-MX" smtClean="0"/>
              <a:pPr/>
              <a:t>‹Nº›</a:t>
            </a:fld>
            <a:endParaRPr lang="es-MX"/>
          </a:p>
        </p:txBody>
      </p:sp>
    </p:spTree>
    <p:extLst>
      <p:ext uri="{BB962C8B-B14F-4D97-AF65-F5344CB8AC3E}">
        <p14:creationId xmlns:p14="http://schemas.microsoft.com/office/powerpoint/2010/main" val="279562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A93AB88-CEE4-4EC4-B089-7B3A31A64485}" type="datetimeFigureOut">
              <a:rPr lang="es-MX" smtClean="0"/>
              <a:pPr/>
              <a:t>03/03/2020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93D7EBF-70B1-459C-8E59-25CFD6F6A06A}" type="slidenum">
              <a:rPr lang="es-MX" smtClean="0"/>
              <a:pPr/>
              <a:t>‹Nº›</a:t>
            </a:fld>
            <a:endParaRPr lang="es-MX"/>
          </a:p>
        </p:txBody>
      </p:sp>
    </p:spTree>
    <p:extLst>
      <p:ext uri="{BB962C8B-B14F-4D97-AF65-F5344CB8AC3E}">
        <p14:creationId xmlns:p14="http://schemas.microsoft.com/office/powerpoint/2010/main" val="288378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72381" y="3340100"/>
            <a:ext cx="2901255" cy="491278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3471863" y="3340100"/>
            <a:ext cx="2915543" cy="491278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A93AB88-CEE4-4EC4-B089-7B3A31A64485}" type="datetimeFigureOut">
              <a:rPr lang="es-MX" smtClean="0"/>
              <a:pPr/>
              <a:t>03/03/2020</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293D7EBF-70B1-459C-8E59-25CFD6F6A06A}" type="slidenum">
              <a:rPr lang="es-MX" smtClean="0"/>
              <a:pPr/>
              <a:t>‹Nº›</a:t>
            </a:fld>
            <a:endParaRPr lang="es-MX"/>
          </a:p>
        </p:txBody>
      </p:sp>
    </p:spTree>
    <p:extLst>
      <p:ext uri="{BB962C8B-B14F-4D97-AF65-F5344CB8AC3E}">
        <p14:creationId xmlns:p14="http://schemas.microsoft.com/office/powerpoint/2010/main" val="201354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6A93AB88-CEE4-4EC4-B089-7B3A31A64485}" type="datetimeFigureOut">
              <a:rPr lang="es-MX" smtClean="0"/>
              <a:pPr/>
              <a:t>03/03/2020</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293D7EBF-70B1-459C-8E59-25CFD6F6A06A}" type="slidenum">
              <a:rPr lang="es-MX" smtClean="0"/>
              <a:pPr/>
              <a:t>‹Nº›</a:t>
            </a:fld>
            <a:endParaRPr lang="es-MX"/>
          </a:p>
        </p:txBody>
      </p:sp>
    </p:spTree>
    <p:extLst>
      <p:ext uri="{BB962C8B-B14F-4D97-AF65-F5344CB8AC3E}">
        <p14:creationId xmlns:p14="http://schemas.microsoft.com/office/powerpoint/2010/main" val="304926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93AB88-CEE4-4EC4-B089-7B3A31A64485}" type="datetimeFigureOut">
              <a:rPr lang="es-MX" smtClean="0"/>
              <a:pPr/>
              <a:t>03/03/2020</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293D7EBF-70B1-459C-8E59-25CFD6F6A06A}" type="slidenum">
              <a:rPr lang="es-MX" smtClean="0"/>
              <a:pPr/>
              <a:t>‹Nº›</a:t>
            </a:fld>
            <a:endParaRPr lang="es-MX"/>
          </a:p>
        </p:txBody>
      </p:sp>
    </p:spTree>
    <p:extLst>
      <p:ext uri="{BB962C8B-B14F-4D97-AF65-F5344CB8AC3E}">
        <p14:creationId xmlns:p14="http://schemas.microsoft.com/office/powerpoint/2010/main" val="2769393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A93AB88-CEE4-4EC4-B089-7B3A31A64485}" type="datetimeFigureOut">
              <a:rPr lang="es-MX" smtClean="0"/>
              <a:pPr/>
              <a:t>03/03/2020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93D7EBF-70B1-459C-8E59-25CFD6F6A06A}" type="slidenum">
              <a:rPr lang="es-MX" smtClean="0"/>
              <a:pPr/>
              <a:t>‹Nº›</a:t>
            </a:fld>
            <a:endParaRPr lang="es-MX"/>
          </a:p>
        </p:txBody>
      </p:sp>
    </p:spTree>
    <p:extLst>
      <p:ext uri="{BB962C8B-B14F-4D97-AF65-F5344CB8AC3E}">
        <p14:creationId xmlns:p14="http://schemas.microsoft.com/office/powerpoint/2010/main" val="1138866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A93AB88-CEE4-4EC4-B089-7B3A31A64485}" type="datetimeFigureOut">
              <a:rPr lang="es-MX" smtClean="0"/>
              <a:pPr/>
              <a:t>03/03/2020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93D7EBF-70B1-459C-8E59-25CFD6F6A06A}" type="slidenum">
              <a:rPr lang="es-MX" smtClean="0"/>
              <a:pPr/>
              <a:t>‹Nº›</a:t>
            </a:fld>
            <a:endParaRPr lang="es-MX"/>
          </a:p>
        </p:txBody>
      </p:sp>
    </p:spTree>
    <p:extLst>
      <p:ext uri="{BB962C8B-B14F-4D97-AF65-F5344CB8AC3E}">
        <p14:creationId xmlns:p14="http://schemas.microsoft.com/office/powerpoint/2010/main" val="2369296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A93AB88-CEE4-4EC4-B089-7B3A31A64485}" type="datetimeFigureOut">
              <a:rPr lang="es-MX" smtClean="0"/>
              <a:pPr/>
              <a:t>03/03/2020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93D7EBF-70B1-459C-8E59-25CFD6F6A06A}" type="slidenum">
              <a:rPr lang="es-MX" smtClean="0"/>
              <a:pPr/>
              <a:t>‹Nº›</a:t>
            </a:fld>
            <a:endParaRPr lang="es-MX"/>
          </a:p>
        </p:txBody>
      </p:sp>
    </p:spTree>
    <p:extLst>
      <p:ext uri="{BB962C8B-B14F-4D97-AF65-F5344CB8AC3E}">
        <p14:creationId xmlns:p14="http://schemas.microsoft.com/office/powerpoint/2010/main" val="480580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A93AB88-CEE4-4EC4-B089-7B3A31A64485}" type="datetimeFigureOut">
              <a:rPr lang="es-MX" smtClean="0"/>
              <a:pPr/>
              <a:t>03/03/2020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93D7EBF-70B1-459C-8E59-25CFD6F6A06A}" type="slidenum">
              <a:rPr lang="es-MX" smtClean="0"/>
              <a:pPr/>
              <a:t>‹Nº›</a:t>
            </a:fld>
            <a:endParaRPr lang="es-MX"/>
          </a:p>
        </p:txBody>
      </p:sp>
    </p:spTree>
    <p:extLst>
      <p:ext uri="{BB962C8B-B14F-4D97-AF65-F5344CB8AC3E}">
        <p14:creationId xmlns:p14="http://schemas.microsoft.com/office/powerpoint/2010/main" val="1937622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6A93AB88-CEE4-4EC4-B089-7B3A31A64485}" type="datetimeFigureOut">
              <a:rPr lang="es-MX" smtClean="0"/>
              <a:pPr/>
              <a:t>03/03/2020</a:t>
            </a:fld>
            <a:endParaRPr lang="es-MX"/>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293D7EBF-70B1-459C-8E59-25CFD6F6A06A}" type="slidenum">
              <a:rPr lang="es-MX" smtClean="0"/>
              <a:pPr/>
              <a:t>‹Nº›</a:t>
            </a:fld>
            <a:endParaRPr lang="es-MX"/>
          </a:p>
        </p:txBody>
      </p:sp>
    </p:spTree>
    <p:extLst>
      <p:ext uri="{BB962C8B-B14F-4D97-AF65-F5344CB8AC3E}">
        <p14:creationId xmlns:p14="http://schemas.microsoft.com/office/powerpoint/2010/main" val="6348380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0" y="0"/>
            <a:ext cx="1447800" cy="9144000"/>
          </a:xfrm>
          <a:prstGeom prst="rect">
            <a:avLst/>
          </a:prstGeom>
          <a:gradFill rotWithShape="0">
            <a:gsLst>
              <a:gs pos="0">
                <a:srgbClr val="B2B2B2"/>
              </a:gs>
              <a:gs pos="50000">
                <a:srgbClr val="525252"/>
              </a:gs>
              <a:gs pos="100000">
                <a:srgbClr val="B2B2B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s-MX" altLang="es-MX"/>
          </a:p>
        </p:txBody>
      </p:sp>
      <p:grpSp>
        <p:nvGrpSpPr>
          <p:cNvPr id="2051" name="Group 7"/>
          <p:cNvGrpSpPr>
            <a:grpSpLocks/>
          </p:cNvGrpSpPr>
          <p:nvPr/>
        </p:nvGrpSpPr>
        <p:grpSpPr bwMode="auto">
          <a:xfrm>
            <a:off x="1628775" y="4211638"/>
            <a:ext cx="4675190" cy="1198562"/>
            <a:chOff x="1228" y="2513"/>
            <a:chExt cx="2945" cy="755"/>
          </a:xfrm>
        </p:grpSpPr>
        <p:sp>
          <p:nvSpPr>
            <p:cNvPr id="2058" name="Text Box 8"/>
            <p:cNvSpPr txBox="1">
              <a:spLocks noChangeArrowheads="1"/>
            </p:cNvSpPr>
            <p:nvPr/>
          </p:nvSpPr>
          <p:spPr bwMode="auto">
            <a:xfrm>
              <a:off x="1228" y="2513"/>
              <a:ext cx="150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s-ES_tradnl" altLang="es-MX" sz="4000" b="1" dirty="0">
                  <a:latin typeface="Arial" panose="020B0604020202020204" pitchFamily="34" charset="0"/>
                </a:rPr>
                <a:t>MANUAL</a:t>
              </a:r>
              <a:endParaRPr lang="es-ES_tradnl" altLang="es-MX" sz="3600" b="1" dirty="0">
                <a:latin typeface="Arial" panose="020B0604020202020204" pitchFamily="34" charset="0"/>
              </a:endParaRPr>
            </a:p>
          </p:txBody>
        </p:sp>
        <p:sp>
          <p:nvSpPr>
            <p:cNvPr id="2059" name="Text Box 9"/>
            <p:cNvSpPr txBox="1">
              <a:spLocks noChangeArrowheads="1"/>
            </p:cNvSpPr>
            <p:nvPr/>
          </p:nvSpPr>
          <p:spPr bwMode="auto">
            <a:xfrm>
              <a:off x="1703" y="2822"/>
              <a:ext cx="2470"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s-ES_tradnl" altLang="es-MX" sz="4000" dirty="0">
                  <a:latin typeface="Arial" panose="020B0604020202020204" pitchFamily="34" charset="0"/>
                </a:rPr>
                <a:t>de </a:t>
              </a:r>
              <a:r>
                <a:rPr lang="es-ES_tradnl" altLang="es-MX" sz="4000" dirty="0" smtClean="0">
                  <a:latin typeface="Arial" panose="020B0604020202020204" pitchFamily="34" charset="0"/>
                </a:rPr>
                <a:t>Organización</a:t>
              </a:r>
              <a:endParaRPr lang="es-ES_tradnl" altLang="es-MX" sz="4000" b="1" dirty="0">
                <a:latin typeface="Arial" panose="020B0604020202020204" pitchFamily="34" charset="0"/>
              </a:endParaRPr>
            </a:p>
          </p:txBody>
        </p:sp>
      </p:grpSp>
      <p:sp>
        <p:nvSpPr>
          <p:cNvPr id="2053" name="Text Box 15"/>
          <p:cNvSpPr txBox="1">
            <a:spLocks noChangeArrowheads="1"/>
          </p:cNvSpPr>
          <p:nvPr/>
        </p:nvSpPr>
        <p:spPr bwMode="auto">
          <a:xfrm>
            <a:off x="1913074" y="2142116"/>
            <a:ext cx="44729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s-ES_tradnl" altLang="es-MX" sz="1400" b="1" dirty="0" smtClean="0">
                <a:latin typeface="Arial" panose="020B0604020202020204" pitchFamily="34" charset="0"/>
              </a:rPr>
              <a:t>COORDINACION GENERAL DE LA </a:t>
            </a:r>
          </a:p>
          <a:p>
            <a:pPr algn="ctr"/>
            <a:r>
              <a:rPr lang="es-ES_tradnl" altLang="es-MX" sz="1400" b="1" dirty="0" smtClean="0">
                <a:latin typeface="Arial" panose="020B0604020202020204" pitchFamily="34" charset="0"/>
              </a:rPr>
              <a:t>DEFENSORÍA PÚBLICA DEL ESTADO</a:t>
            </a:r>
            <a:endParaRPr lang="es-ES_tradnl" altLang="es-MX" sz="1400" b="1" dirty="0">
              <a:latin typeface="Arial" panose="020B0604020202020204" pitchFamily="34" charset="0"/>
            </a:endParaRPr>
          </a:p>
        </p:txBody>
      </p:sp>
      <p:sp>
        <p:nvSpPr>
          <p:cNvPr id="2055" name="Text Box 18"/>
          <p:cNvSpPr txBox="1">
            <a:spLocks noChangeArrowheads="1"/>
          </p:cNvSpPr>
          <p:nvPr/>
        </p:nvSpPr>
        <p:spPr bwMode="auto">
          <a:xfrm>
            <a:off x="1878713" y="6732588"/>
            <a:ext cx="45726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s-MX" sz="1200" b="1" dirty="0">
                <a:latin typeface="Arial" panose="020B0604020202020204" pitchFamily="34" charset="0"/>
                <a:cs typeface="Arial" panose="020B0604020202020204" pitchFamily="34" charset="0"/>
              </a:rPr>
              <a:t>APLICADO A</a:t>
            </a:r>
            <a:r>
              <a:rPr lang="es-MX" sz="1200" b="1" dirty="0" smtClean="0">
                <a:latin typeface="Arial" panose="020B0604020202020204" pitchFamily="34" charset="0"/>
                <a:cs typeface="Arial" panose="020B0604020202020204" pitchFamily="34" charset="0"/>
              </a:rPr>
              <a:t>: </a:t>
            </a:r>
          </a:p>
          <a:p>
            <a:pPr algn="ctr"/>
            <a:r>
              <a:rPr lang="es-MX" sz="1200" b="1" dirty="0" smtClean="0">
                <a:latin typeface="Arial" panose="020B0604020202020204" pitchFamily="34" charset="0"/>
                <a:cs typeface="Arial" panose="020B0604020202020204" pitchFamily="34" charset="0"/>
              </a:rPr>
              <a:t>SUBDIRECCIÓN REGIONAL ZONA HUASTECA</a:t>
            </a:r>
          </a:p>
          <a:p>
            <a:pPr algn="ctr"/>
            <a:endParaRPr lang="es-MX" sz="1200" b="1" dirty="0" smtClean="0">
              <a:latin typeface="Arial" panose="020B0604020202020204" pitchFamily="34" charset="0"/>
              <a:cs typeface="Arial" panose="020B0604020202020204" pitchFamily="34" charset="0"/>
            </a:endParaRPr>
          </a:p>
        </p:txBody>
      </p:sp>
      <p:sp>
        <p:nvSpPr>
          <p:cNvPr id="2056" name="Text Box 19"/>
          <p:cNvSpPr txBox="1">
            <a:spLocks noChangeArrowheads="1"/>
          </p:cNvSpPr>
          <p:nvPr/>
        </p:nvSpPr>
        <p:spPr bwMode="auto">
          <a:xfrm>
            <a:off x="1604556" y="8156252"/>
            <a:ext cx="50895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s-ES_tradnl" altLang="es-MX" sz="1000" b="1" dirty="0">
                <a:latin typeface="Arial" panose="020B0604020202020204" pitchFamily="34" charset="0"/>
              </a:rPr>
              <a:t>SAN LUIS POTOSÍ, S.L.P., </a:t>
            </a:r>
            <a:r>
              <a:rPr lang="es-ES_tradnl" altLang="es-MX" sz="1000" b="1" dirty="0" smtClean="0">
                <a:latin typeface="Arial" panose="020B0604020202020204" pitchFamily="34" charset="0"/>
              </a:rPr>
              <a:t>FEBRERO 2020</a:t>
            </a:r>
            <a:endParaRPr lang="es-ES_tradnl" altLang="es-MX" sz="1000" b="1" dirty="0">
              <a:latin typeface="Arial" panose="020B0604020202020204" pitchFamily="34" charset="0"/>
            </a:endParaRPr>
          </a:p>
        </p:txBody>
      </p:sp>
      <p:pic>
        <p:nvPicPr>
          <p:cNvPr id="12" name="1 Imagen"/>
          <p:cNvPicPr/>
          <p:nvPr/>
        </p:nvPicPr>
        <p:blipFill>
          <a:blip r:embed="rId2" cstate="print">
            <a:extLst>
              <a:ext uri="{28A0092B-C50C-407E-A947-70E740481C1C}">
                <a14:useLocalDpi xmlns:a14="http://schemas.microsoft.com/office/drawing/2010/main" val="0"/>
              </a:ext>
            </a:extLst>
          </a:blip>
          <a:stretch>
            <a:fillRect/>
          </a:stretch>
        </p:blipFill>
        <p:spPr>
          <a:xfrm>
            <a:off x="1785531" y="383880"/>
            <a:ext cx="4765040" cy="1290320"/>
          </a:xfrm>
          <a:prstGeom prst="rect">
            <a:avLst/>
          </a:prstGeom>
        </p:spPr>
      </p:pic>
      <p:sp>
        <p:nvSpPr>
          <p:cNvPr id="16" name="Line 13"/>
          <p:cNvSpPr>
            <a:spLocks noChangeShapeType="1"/>
          </p:cNvSpPr>
          <p:nvPr/>
        </p:nvSpPr>
        <p:spPr bwMode="auto">
          <a:xfrm>
            <a:off x="0" y="8773236"/>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6816793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 name="Text Box 3"/>
          <p:cNvSpPr txBox="1">
            <a:spLocks noChangeArrowheads="1"/>
          </p:cNvSpPr>
          <p:nvPr/>
        </p:nvSpPr>
        <p:spPr bwMode="auto">
          <a:xfrm>
            <a:off x="3175" y="53975"/>
            <a:ext cx="17097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a:latin typeface="Arial" panose="020B0604020202020204" pitchFamily="34" charset="0"/>
              </a:rPr>
              <a:t>CONTENIDO</a:t>
            </a:r>
          </a:p>
        </p:txBody>
      </p:sp>
      <p:sp>
        <p:nvSpPr>
          <p:cNvPr id="7" name="Text Box 7"/>
          <p:cNvSpPr txBox="1">
            <a:spLocks noChangeArrowheads="1"/>
          </p:cNvSpPr>
          <p:nvPr/>
        </p:nvSpPr>
        <p:spPr bwMode="auto">
          <a:xfrm>
            <a:off x="1660524" y="1454150"/>
            <a:ext cx="5010151" cy="7405688"/>
          </a:xfrm>
          <a:prstGeom prst="rect">
            <a:avLst/>
          </a:prstGeom>
          <a:noFill/>
          <a:ln w="9525">
            <a:noFill/>
            <a:miter lim="800000"/>
            <a:headEnd/>
            <a:tailEnd/>
          </a:ln>
        </p:spPr>
        <p:txBody>
          <a:bodyPr wrap="square">
            <a:spAutoFit/>
          </a:bodyPr>
          <a:lstStyle/>
          <a:p>
            <a:pPr marL="92075" indent="-92075" eaLnBrk="0" hangingPunct="0">
              <a:lnSpc>
                <a:spcPct val="120000"/>
              </a:lnSpc>
              <a:buFont typeface="Wingdings" pitchFamily="2" charset="2"/>
              <a:buChar char="§"/>
            </a:pPr>
            <a:r>
              <a:rPr lang="es-ES_tradnl" altLang="es-MX" sz="1200" b="1" dirty="0">
                <a:latin typeface="Arial" charset="0"/>
              </a:rPr>
              <a:t>Introducción			 	1</a:t>
            </a: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r>
              <a:rPr lang="es-ES_tradnl" altLang="es-MX" sz="1200" b="1" dirty="0">
                <a:latin typeface="Arial" charset="0"/>
              </a:rPr>
              <a:t>Directorio					2</a:t>
            </a: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r>
              <a:rPr lang="es-ES_tradnl" altLang="es-MX" sz="1200" b="1" dirty="0">
                <a:latin typeface="Arial" charset="0"/>
              </a:rPr>
              <a:t>Legislación o Base legal			3</a:t>
            </a: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r>
              <a:rPr lang="es-ES_tradnl" altLang="es-MX" sz="1200" b="1" dirty="0">
                <a:latin typeface="Arial" charset="0"/>
              </a:rPr>
              <a:t>Misión					4</a:t>
            </a: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r>
              <a:rPr lang="es-ES_tradnl" altLang="es-MX" sz="1200" b="1" dirty="0">
                <a:latin typeface="Arial" charset="0"/>
              </a:rPr>
              <a:t>Visión					5</a:t>
            </a: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r>
              <a:rPr lang="es-ES_tradnl" altLang="es-MX" sz="1200" b="1" dirty="0">
                <a:latin typeface="Arial" charset="0"/>
              </a:rPr>
              <a:t>Código de </a:t>
            </a:r>
            <a:r>
              <a:rPr lang="es-ES_tradnl" altLang="es-MX" sz="1200" b="1" dirty="0" smtClean="0">
                <a:latin typeface="Arial" charset="0"/>
              </a:rPr>
              <a:t>Ética</a:t>
            </a:r>
            <a:r>
              <a:rPr lang="es-ES_tradnl" altLang="es-MX" sz="1200" b="1" dirty="0">
                <a:latin typeface="Arial" charset="0"/>
              </a:rPr>
              <a:t>				6</a:t>
            </a: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r>
              <a:rPr lang="es-ES_tradnl" altLang="es-MX" sz="1200" b="1" dirty="0">
                <a:latin typeface="Arial" charset="0"/>
              </a:rPr>
              <a:t>Estructura Orgánica				7</a:t>
            </a: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r>
              <a:rPr lang="es-ES_tradnl" altLang="es-MX" sz="1200" b="1" dirty="0">
                <a:latin typeface="Arial" charset="0"/>
              </a:rPr>
              <a:t>Organigrama				8</a:t>
            </a: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r>
              <a:rPr lang="es-ES_tradnl" altLang="es-MX" sz="1200" b="1" dirty="0">
                <a:latin typeface="Arial" charset="0"/>
              </a:rPr>
              <a:t>Descripción de Funciones			9</a:t>
            </a:r>
          </a:p>
          <a:p>
            <a:pPr marL="92075" indent="-92075" eaLnBrk="0" hangingPunct="0">
              <a:lnSpc>
                <a:spcPct val="120000"/>
              </a:lnSpc>
              <a:buFont typeface="Wingdings" pitchFamily="2" charset="2"/>
              <a:buNone/>
            </a:pPr>
            <a:r>
              <a:rPr lang="es-ES_tradnl" altLang="es-MX" sz="1200" b="1" dirty="0">
                <a:latin typeface="Arial" charset="0"/>
              </a:rPr>
              <a:t>     </a:t>
            </a:r>
          </a:p>
          <a:p>
            <a:pPr marL="92075" indent="-92075" eaLnBrk="0" hangingPunct="0">
              <a:lnSpc>
                <a:spcPct val="120000"/>
              </a:lnSpc>
              <a:buFont typeface="Wingdings" pitchFamily="2" charset="2"/>
              <a:buNone/>
            </a:pPr>
            <a:r>
              <a:rPr lang="es-ES_tradnl" altLang="es-MX" sz="1200" b="1" dirty="0">
                <a:latin typeface="Arial" charset="0"/>
              </a:rPr>
              <a:t>             </a:t>
            </a:r>
          </a:p>
          <a:p>
            <a:pPr marL="92075" indent="-92075" eaLnBrk="0" hangingPunct="0">
              <a:lnSpc>
                <a:spcPct val="120000"/>
              </a:lnSpc>
              <a:buFont typeface="Wingdings" pitchFamily="2" charset="2"/>
              <a:buChar char="§"/>
            </a:pPr>
            <a:r>
              <a:rPr lang="es-ES_tradnl" altLang="es-MX" sz="1200" b="1" dirty="0">
                <a:latin typeface="Arial" charset="0"/>
              </a:rPr>
              <a:t>Autorización			                     10</a:t>
            </a: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endParaRPr lang="es-ES_tradnl" altLang="es-MX" sz="1200" b="1" dirty="0">
              <a:latin typeface="Arial" charset="0"/>
            </a:endParaRPr>
          </a:p>
          <a:p>
            <a:pPr marL="92075" indent="-92075" eaLnBrk="0" hangingPunct="0">
              <a:lnSpc>
                <a:spcPct val="120000"/>
              </a:lnSpc>
              <a:buFont typeface="Wingdings" pitchFamily="2" charset="2"/>
              <a:buChar char="§"/>
            </a:pPr>
            <a:r>
              <a:rPr lang="es-ES_tradnl" altLang="es-MX" sz="1200" b="1" dirty="0">
                <a:latin typeface="Arial" charset="0"/>
              </a:rPr>
              <a:t>Control de Actualizaciones		                     11</a:t>
            </a:r>
          </a:p>
          <a:p>
            <a:pPr marL="92075" indent="-92075" eaLnBrk="0" hangingPunct="0">
              <a:lnSpc>
                <a:spcPct val="120000"/>
              </a:lnSpc>
              <a:buFont typeface="Wingdings" pitchFamily="2" charset="2"/>
              <a:buChar char="§"/>
            </a:pPr>
            <a:endParaRPr lang="es-ES_tradnl" altLang="es-MX" sz="1200" b="1" dirty="0">
              <a:latin typeface="Arial" charset="0"/>
            </a:endParaRPr>
          </a:p>
        </p:txBody>
      </p:sp>
      <p:sp>
        <p:nvSpPr>
          <p:cNvPr id="8" name="Text Box 8"/>
          <p:cNvSpPr txBox="1">
            <a:spLocks noChangeArrowheads="1"/>
          </p:cNvSpPr>
          <p:nvPr/>
        </p:nvSpPr>
        <p:spPr bwMode="auto">
          <a:xfrm>
            <a:off x="5946144" y="1068388"/>
            <a:ext cx="811212" cy="274637"/>
          </a:xfrm>
          <a:prstGeom prst="rect">
            <a:avLst/>
          </a:prstGeom>
          <a:noFill/>
          <a:ln w="9525">
            <a:noFill/>
            <a:miter lim="800000"/>
            <a:headEnd/>
            <a:tailEnd/>
          </a:ln>
        </p:spPr>
        <p:txBody>
          <a:bodyPr wrap="none">
            <a:spAutoFit/>
          </a:bodyPr>
          <a:lstStyle/>
          <a:p>
            <a:pPr eaLnBrk="0" hangingPunct="0"/>
            <a:r>
              <a:rPr lang="es-ES_tradnl" altLang="es-MX" sz="1200" b="1" i="1" dirty="0">
                <a:latin typeface="Arial" charset="0"/>
              </a:rPr>
              <a:t>Sección </a:t>
            </a:r>
            <a:endParaRPr lang="es-ES_tradnl" altLang="es-MX" sz="1200" i="1" dirty="0">
              <a:latin typeface="Arial" charset="0"/>
            </a:endParaRPr>
          </a:p>
        </p:txBody>
      </p:sp>
    </p:spTree>
    <p:extLst>
      <p:ext uri="{BB962C8B-B14F-4D97-AF65-F5344CB8AC3E}">
        <p14:creationId xmlns:p14="http://schemas.microsoft.com/office/powerpoint/2010/main" val="35389634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 name="Text Box 3"/>
          <p:cNvSpPr txBox="1">
            <a:spLocks noChangeArrowheads="1"/>
          </p:cNvSpPr>
          <p:nvPr/>
        </p:nvSpPr>
        <p:spPr bwMode="auto">
          <a:xfrm>
            <a:off x="3175" y="53975"/>
            <a:ext cx="21820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INTRODUCCIÓN</a:t>
            </a:r>
            <a:endParaRPr lang="es-ES_tradnl" altLang="es-MX" sz="2000" b="1" i="1" dirty="0">
              <a:latin typeface="Arial" panose="020B0604020202020204" pitchFamily="34" charset="0"/>
            </a:endParaRPr>
          </a:p>
        </p:txBody>
      </p:sp>
      <p:sp>
        <p:nvSpPr>
          <p:cNvPr id="7" name="CuadroTexto 4"/>
          <p:cNvSpPr txBox="1"/>
          <p:nvPr/>
        </p:nvSpPr>
        <p:spPr>
          <a:xfrm>
            <a:off x="1634399" y="988430"/>
            <a:ext cx="5010150" cy="7571303"/>
          </a:xfrm>
          <a:prstGeom prst="rect">
            <a:avLst/>
          </a:prstGeom>
          <a:noFill/>
        </p:spPr>
        <p:txBody>
          <a:bodyPr wrap="square" rtlCol="0">
            <a:spAutoFit/>
          </a:bodyPr>
          <a:lstStyle/>
          <a:p>
            <a:pPr algn="just">
              <a:lnSpc>
                <a:spcPct val="150000"/>
              </a:lnSpc>
            </a:pPr>
            <a:r>
              <a:rPr lang="es-ES_tradnl" sz="1200" dirty="0">
                <a:latin typeface="Arial" panose="020B0604020202020204" pitchFamily="34" charset="0"/>
                <a:cs typeface="Arial" panose="020B0604020202020204" pitchFamily="34" charset="0"/>
              </a:rPr>
              <a:t>El presente manual se elaboró con el objeto de que las y los Servidores Públicos del Gobierno del Estado cuenten con una fuente de información que les permita conocer la organización de </a:t>
            </a:r>
            <a:r>
              <a:rPr lang="es-ES_tradnl" sz="1200" b="1" i="1" dirty="0" smtClean="0">
                <a:latin typeface="Arial" panose="020B0604020202020204" pitchFamily="34" charset="0"/>
                <a:cs typeface="Arial" panose="020B0604020202020204" pitchFamily="34" charset="0"/>
              </a:rPr>
              <a:t>la Subdirección Regional Zona Huasteca adscrita a la </a:t>
            </a:r>
            <a:r>
              <a:rPr lang="es-ES_tradnl" sz="1200" b="1" i="1" dirty="0" smtClean="0">
                <a:latin typeface="Arial" panose="020B0604020202020204" pitchFamily="34" charset="0"/>
                <a:cs typeface="Arial" panose="020B0604020202020204" pitchFamily="34" charset="0"/>
              </a:rPr>
              <a:t>Defensoría Pública del Estado de San Luis Potosí</a:t>
            </a:r>
            <a:r>
              <a:rPr lang="es-ES_tradnl" sz="1200" b="1" dirty="0" smtClean="0">
                <a:latin typeface="Arial" panose="020B0604020202020204" pitchFamily="34" charset="0"/>
                <a:cs typeface="Arial" panose="020B0604020202020204" pitchFamily="34" charset="0"/>
              </a:rPr>
              <a:t>,  </a:t>
            </a:r>
            <a:r>
              <a:rPr lang="es-ES_tradnl" sz="1200" dirty="0">
                <a:latin typeface="Arial" panose="020B0604020202020204" pitchFamily="34" charset="0"/>
                <a:cs typeface="Arial" panose="020B0604020202020204" pitchFamily="34" charset="0"/>
              </a:rPr>
              <a:t>así como las funciones a su cargo</a:t>
            </a:r>
            <a:r>
              <a:rPr lang="es-ES_tradnl" sz="1200" dirty="0" smtClean="0">
                <a:latin typeface="Arial" panose="020B0604020202020204" pitchFamily="34" charset="0"/>
                <a:cs typeface="Arial" panose="020B0604020202020204" pitchFamily="34" charset="0"/>
              </a:rPr>
              <a:t>.</a:t>
            </a:r>
          </a:p>
          <a:p>
            <a:pPr algn="just">
              <a:lnSpc>
                <a:spcPct val="150000"/>
              </a:lnSpc>
            </a:pPr>
            <a:endParaRPr lang="es-MX" sz="1200" dirty="0">
              <a:latin typeface="Arial" panose="020B0604020202020204" pitchFamily="34" charset="0"/>
              <a:cs typeface="Arial" panose="020B0604020202020204" pitchFamily="34" charset="0"/>
            </a:endParaRPr>
          </a:p>
          <a:p>
            <a:pPr algn="just">
              <a:lnSpc>
                <a:spcPct val="150000"/>
              </a:lnSpc>
            </a:pPr>
            <a:r>
              <a:rPr lang="es-ES_tradnl" sz="1200" dirty="0">
                <a:latin typeface="Arial" panose="020B0604020202020204" pitchFamily="34" charset="0"/>
                <a:cs typeface="Arial" panose="020B0604020202020204" pitchFamily="34" charset="0"/>
              </a:rPr>
              <a:t>Este documento presenta la Estructura Orgánica </a:t>
            </a:r>
            <a:r>
              <a:rPr lang="es-ES_tradnl" sz="1200" dirty="0" smtClean="0">
                <a:latin typeface="Arial" panose="020B0604020202020204" pitchFamily="34" charset="0"/>
                <a:cs typeface="Arial" panose="020B0604020202020204" pitchFamily="34" charset="0"/>
              </a:rPr>
              <a:t>actualizada y autorizada</a:t>
            </a:r>
            <a:r>
              <a:rPr lang="es-ES_tradnl" sz="1200" dirty="0">
                <a:latin typeface="Arial" panose="020B0604020202020204" pitchFamily="34" charset="0"/>
                <a:cs typeface="Arial" panose="020B0604020202020204" pitchFamily="34" charset="0"/>
              </a:rPr>
              <a:t>, el marco jurídico en el que sustentan su actualización y funcionamiento, los objetivos que tienen encomendados y la descripción de las funciones que debe realizar para alcanzarlos</a:t>
            </a:r>
            <a:r>
              <a:rPr lang="es-ES_tradnl" sz="1200" dirty="0" smtClean="0">
                <a:latin typeface="Arial" panose="020B0604020202020204" pitchFamily="34" charset="0"/>
                <a:cs typeface="Arial" panose="020B0604020202020204" pitchFamily="34" charset="0"/>
              </a:rPr>
              <a:t>.</a:t>
            </a:r>
          </a:p>
          <a:p>
            <a:pPr algn="just">
              <a:lnSpc>
                <a:spcPct val="150000"/>
              </a:lnSpc>
            </a:pPr>
            <a:endParaRPr lang="es-MX" sz="1200" dirty="0">
              <a:latin typeface="Arial" panose="020B0604020202020204" pitchFamily="34" charset="0"/>
              <a:cs typeface="Arial" panose="020B0604020202020204" pitchFamily="34" charset="0"/>
            </a:endParaRPr>
          </a:p>
          <a:p>
            <a:pPr algn="just">
              <a:lnSpc>
                <a:spcPct val="150000"/>
              </a:lnSpc>
            </a:pPr>
            <a:r>
              <a:rPr lang="es-ES_tradnl" sz="1200" dirty="0">
                <a:latin typeface="Arial" panose="020B0604020202020204" pitchFamily="34" charset="0"/>
                <a:cs typeface="Arial" panose="020B0604020202020204" pitchFamily="34" charset="0"/>
              </a:rPr>
              <a:t>Además el manual de organización facilita a las y los empleados y las y los funcionarios, el conocimiento de sus obligaciones en el ámbito de su competencia, así mismo ayuda entre otras cosas, a integrar y orientar al nuevo personal y es un instrumento valioso de datos para estudios de productividad, reorganización y de recursos humanos</a:t>
            </a:r>
            <a:r>
              <a:rPr lang="es-ES_tradnl" sz="1200" dirty="0" smtClean="0">
                <a:latin typeface="Arial" panose="020B0604020202020204" pitchFamily="34" charset="0"/>
                <a:cs typeface="Arial" panose="020B0604020202020204" pitchFamily="34" charset="0"/>
              </a:rPr>
              <a:t>.</a:t>
            </a:r>
          </a:p>
          <a:p>
            <a:pPr algn="just">
              <a:lnSpc>
                <a:spcPct val="150000"/>
              </a:lnSpc>
            </a:pPr>
            <a:endParaRPr lang="es-MX" sz="1200" dirty="0">
              <a:latin typeface="Arial" panose="020B0604020202020204" pitchFamily="34" charset="0"/>
              <a:cs typeface="Arial" panose="020B0604020202020204" pitchFamily="34" charset="0"/>
            </a:endParaRPr>
          </a:p>
          <a:p>
            <a:pPr algn="just">
              <a:lnSpc>
                <a:spcPct val="150000"/>
              </a:lnSpc>
            </a:pPr>
            <a:r>
              <a:rPr lang="es-ES_tradnl" sz="1200" dirty="0">
                <a:latin typeface="Arial" panose="020B0604020202020204" pitchFamily="34" charset="0"/>
                <a:cs typeface="Arial" panose="020B0604020202020204" pitchFamily="34" charset="0"/>
              </a:rPr>
              <a:t>La aplicación del presente manual es únicamente para el personal que </a:t>
            </a:r>
            <a:r>
              <a:rPr lang="es-ES_tradnl" sz="1200" dirty="0" smtClean="0">
                <a:latin typeface="Arial" panose="020B0604020202020204" pitchFamily="34" charset="0"/>
                <a:cs typeface="Arial" panose="020B0604020202020204" pitchFamily="34" charset="0"/>
              </a:rPr>
              <a:t>integra la </a:t>
            </a:r>
            <a:r>
              <a:rPr lang="es-ES_tradnl" sz="1200" b="1" i="1" dirty="0" smtClean="0">
                <a:latin typeface="Arial" panose="020B0604020202020204" pitchFamily="34" charset="0"/>
                <a:cs typeface="Arial" panose="020B0604020202020204" pitchFamily="34" charset="0"/>
              </a:rPr>
              <a:t>Subdirección Regional Zona Huasteca</a:t>
            </a:r>
            <a:r>
              <a:rPr lang="es-ES_tradnl" sz="1200" b="1" dirty="0" smtClean="0">
                <a:latin typeface="Arial" panose="020B0604020202020204" pitchFamily="34" charset="0"/>
                <a:cs typeface="Arial" panose="020B0604020202020204" pitchFamily="34" charset="0"/>
              </a:rPr>
              <a:t>, </a:t>
            </a:r>
            <a:r>
              <a:rPr lang="es-ES_tradnl" sz="1200" dirty="0">
                <a:latin typeface="Arial" panose="020B0604020202020204" pitchFamily="34" charset="0"/>
                <a:cs typeface="Arial" panose="020B0604020202020204" pitchFamily="34" charset="0"/>
              </a:rPr>
              <a:t>y será la misma la responsable de actualizar o modificar su contenido</a:t>
            </a:r>
            <a:r>
              <a:rPr lang="es-ES_tradnl" sz="1200" dirty="0" smtClean="0">
                <a:latin typeface="Arial" panose="020B0604020202020204" pitchFamily="34" charset="0"/>
                <a:cs typeface="Arial" panose="020B0604020202020204" pitchFamily="34" charset="0"/>
              </a:rPr>
              <a:t>.</a:t>
            </a:r>
          </a:p>
          <a:p>
            <a:pPr algn="just">
              <a:lnSpc>
                <a:spcPct val="150000"/>
              </a:lnSpc>
            </a:pPr>
            <a:endParaRPr lang="es-MX" sz="1200" dirty="0">
              <a:latin typeface="Arial" panose="020B0604020202020204" pitchFamily="34" charset="0"/>
              <a:cs typeface="Arial" panose="020B0604020202020204" pitchFamily="34" charset="0"/>
            </a:endParaRPr>
          </a:p>
          <a:p>
            <a:pPr algn="just">
              <a:lnSpc>
                <a:spcPct val="150000"/>
              </a:lnSpc>
            </a:pPr>
            <a:r>
              <a:rPr lang="es-ES_tradnl" sz="1200" dirty="0">
                <a:latin typeface="Arial" panose="020B0604020202020204" pitchFamily="34" charset="0"/>
                <a:cs typeface="Arial" panose="020B0604020202020204" pitchFamily="34" charset="0"/>
              </a:rPr>
              <a:t>Desde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r>
              <a:rPr lang="es-ES_tradnl" sz="1200" dirty="0" smtClean="0">
                <a:latin typeface="Arial" panose="020B0604020202020204" pitchFamily="34" charset="0"/>
                <a:cs typeface="Arial" panose="020B0604020202020204" pitchFamily="34" charset="0"/>
              </a:rPr>
              <a:t>.</a:t>
            </a:r>
            <a:endParaRPr lang="es-MX"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95605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0"/>
          <p:cNvSpPr>
            <a:spLocks noChangeArrowheads="1"/>
          </p:cNvSpPr>
          <p:nvPr/>
        </p:nvSpPr>
        <p:spPr bwMode="auto">
          <a:xfrm>
            <a:off x="0" y="14288"/>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 name="Text Box 3"/>
          <p:cNvSpPr txBox="1">
            <a:spLocks noChangeArrowheads="1"/>
          </p:cNvSpPr>
          <p:nvPr/>
        </p:nvSpPr>
        <p:spPr bwMode="auto">
          <a:xfrm>
            <a:off x="3175" y="53975"/>
            <a:ext cx="1791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DIRECTORIO</a:t>
            </a:r>
            <a:endParaRPr lang="es-ES_tradnl" altLang="es-MX" sz="2000" b="1" i="1" dirty="0">
              <a:latin typeface="Arial" panose="020B0604020202020204" pitchFamily="34" charset="0"/>
            </a:endParaRPr>
          </a:p>
        </p:txBody>
      </p:sp>
      <p:sp>
        <p:nvSpPr>
          <p:cNvPr id="5" name="CuadroTexto 4"/>
          <p:cNvSpPr txBox="1"/>
          <p:nvPr/>
        </p:nvSpPr>
        <p:spPr>
          <a:xfrm>
            <a:off x="1673452" y="988014"/>
            <a:ext cx="4913194" cy="2308324"/>
          </a:xfrm>
          <a:prstGeom prst="rect">
            <a:avLst/>
          </a:prstGeom>
          <a:noFill/>
        </p:spPr>
        <p:txBody>
          <a:bodyPr wrap="square" rtlCol="0">
            <a:spAutoFit/>
          </a:bodyPr>
          <a:lstStyle/>
          <a:p>
            <a:pPr algn="just">
              <a:lnSpc>
                <a:spcPct val="150000"/>
              </a:lnSpc>
            </a:pPr>
            <a:r>
              <a:rPr lang="es-ES_tradnl" sz="1200" b="1" dirty="0" smtClean="0">
                <a:latin typeface="Arial" panose="020B0604020202020204" pitchFamily="34" charset="0"/>
                <a:cs typeface="Arial" panose="020B0604020202020204" pitchFamily="34" charset="0"/>
              </a:rPr>
              <a:t>COORDINACIÓN </a:t>
            </a:r>
            <a:r>
              <a:rPr lang="es-ES_tradnl" sz="1200" b="1" dirty="0">
                <a:latin typeface="Arial" panose="020B0604020202020204" pitchFamily="34" charset="0"/>
                <a:cs typeface="Arial" panose="020B0604020202020204" pitchFamily="34" charset="0"/>
              </a:rPr>
              <a:t>GENERAL DE LA DEFENSORÍA </a:t>
            </a:r>
            <a:r>
              <a:rPr lang="es-ES_tradnl" sz="1200" b="1" dirty="0" smtClean="0">
                <a:latin typeface="Arial" panose="020B0604020202020204" pitchFamily="34" charset="0"/>
                <a:cs typeface="Arial" panose="020B0604020202020204" pitchFamily="34" charset="0"/>
              </a:rPr>
              <a:t>PÚBLICA DEL ESTADO DE SAN LUIS POTOSÍ</a:t>
            </a:r>
            <a:endParaRPr lang="es-MX" sz="1200" dirty="0">
              <a:latin typeface="Arial" panose="020B0604020202020204" pitchFamily="34" charset="0"/>
              <a:cs typeface="Arial" panose="020B0604020202020204" pitchFamily="34" charset="0"/>
            </a:endParaRPr>
          </a:p>
          <a:p>
            <a:pPr>
              <a:lnSpc>
                <a:spcPct val="150000"/>
              </a:lnSpc>
            </a:pPr>
            <a:endParaRPr lang="es-ES_tradnl" sz="1200" dirty="0" smtClean="0">
              <a:latin typeface="Arial" panose="020B0604020202020204" pitchFamily="34" charset="0"/>
              <a:cs typeface="Arial" panose="020B0604020202020204" pitchFamily="34" charset="0"/>
            </a:endParaRPr>
          </a:p>
          <a:p>
            <a:pPr>
              <a:lnSpc>
                <a:spcPct val="150000"/>
              </a:lnSpc>
            </a:pPr>
            <a:endParaRPr lang="es-MX" sz="1200" dirty="0">
              <a:latin typeface="Arial" panose="020B0604020202020204" pitchFamily="34" charset="0"/>
              <a:cs typeface="Arial" panose="020B0604020202020204" pitchFamily="34" charset="0"/>
            </a:endParaRPr>
          </a:p>
          <a:p>
            <a:pPr algn="just">
              <a:lnSpc>
                <a:spcPct val="150000"/>
              </a:lnSpc>
            </a:pPr>
            <a:r>
              <a:rPr lang="es-ES_tradnl" sz="1200" b="1" dirty="0" smtClean="0">
                <a:latin typeface="Arial" panose="020B0604020202020204" pitchFamily="34" charset="0"/>
                <a:cs typeface="Arial" panose="020B0604020202020204" pitchFamily="34" charset="0"/>
              </a:rPr>
              <a:t>SUBDIRECCIÓN REGIONAL ZONA HUASTECA</a:t>
            </a:r>
          </a:p>
          <a:p>
            <a:pPr>
              <a:lnSpc>
                <a:spcPct val="150000"/>
              </a:lnSpc>
            </a:pPr>
            <a:r>
              <a:rPr lang="es-ES_tradnl" sz="1200" dirty="0" smtClean="0">
                <a:latin typeface="Arial" panose="020B0604020202020204" pitchFamily="34" charset="0"/>
                <a:cs typeface="Arial" panose="020B0604020202020204" pitchFamily="34" charset="0"/>
              </a:rPr>
              <a:t>Marisa Muñoz </a:t>
            </a:r>
            <a:r>
              <a:rPr lang="es-ES_tradnl" sz="1200" dirty="0" err="1" smtClean="0">
                <a:latin typeface="Arial" panose="020B0604020202020204" pitchFamily="34" charset="0"/>
                <a:cs typeface="Arial" panose="020B0604020202020204" pitchFamily="34" charset="0"/>
              </a:rPr>
              <a:t>Landaverde</a:t>
            </a:r>
            <a:endParaRPr lang="es-ES_tradnl" sz="1200" dirty="0" smtClean="0">
              <a:latin typeface="Arial" panose="020B0604020202020204" pitchFamily="34" charset="0"/>
              <a:cs typeface="Arial" panose="020B0604020202020204" pitchFamily="34" charset="0"/>
            </a:endParaRPr>
          </a:p>
          <a:p>
            <a:pPr>
              <a:lnSpc>
                <a:spcPct val="150000"/>
              </a:lnSpc>
            </a:pPr>
            <a:endParaRPr lang="es-ES_tradnl" sz="1200" b="1" dirty="0">
              <a:latin typeface="Arial" panose="020B0604020202020204" pitchFamily="34" charset="0"/>
              <a:cs typeface="Arial" panose="020B0604020202020204" pitchFamily="34" charset="0"/>
            </a:endParaRPr>
          </a:p>
          <a:p>
            <a:pPr>
              <a:lnSpc>
                <a:spcPct val="150000"/>
              </a:lnSpc>
            </a:pPr>
            <a:endParaRPr lang="es-MX"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19688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 name="Text Box 3"/>
          <p:cNvSpPr txBox="1">
            <a:spLocks noChangeArrowheads="1"/>
          </p:cNvSpPr>
          <p:nvPr/>
        </p:nvSpPr>
        <p:spPr bwMode="auto">
          <a:xfrm>
            <a:off x="3175" y="53975"/>
            <a:ext cx="39340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LEGISLACIÓN O BASE LEGAL</a:t>
            </a:r>
            <a:endParaRPr lang="es-ES_tradnl" altLang="es-MX" sz="2000" b="1" i="1" dirty="0">
              <a:latin typeface="Arial" panose="020B0604020202020204" pitchFamily="34" charset="0"/>
            </a:endParaRPr>
          </a:p>
        </p:txBody>
      </p:sp>
      <p:sp>
        <p:nvSpPr>
          <p:cNvPr id="5" name="CuadroTexto 4"/>
          <p:cNvSpPr txBox="1"/>
          <p:nvPr/>
        </p:nvSpPr>
        <p:spPr>
          <a:xfrm>
            <a:off x="1580607" y="982457"/>
            <a:ext cx="5151120" cy="7827784"/>
          </a:xfrm>
          <a:prstGeom prst="rect">
            <a:avLst/>
          </a:prstGeom>
          <a:noFill/>
        </p:spPr>
        <p:txBody>
          <a:bodyPr wrap="square" rtlCol="0">
            <a:spAutoFit/>
          </a:bodyPr>
          <a:lstStyle/>
          <a:p>
            <a:pPr algn="just">
              <a:lnSpc>
                <a:spcPts val="1440"/>
              </a:lnSpc>
            </a:pPr>
            <a:r>
              <a:rPr lang="es-ES_tradnl" sz="1200" b="1" i="1" dirty="0" smtClean="0">
                <a:latin typeface="Arial" panose="020B0604020202020204" pitchFamily="34" charset="0"/>
                <a:cs typeface="Arial" panose="020B0604020202020204" pitchFamily="34" charset="0"/>
              </a:rPr>
              <a:t>Los ordenamientos </a:t>
            </a:r>
            <a:r>
              <a:rPr lang="es-ES_tradnl" sz="1200" b="1" i="1" dirty="0">
                <a:latin typeface="Arial" panose="020B0604020202020204" pitchFamily="34" charset="0"/>
                <a:cs typeface="Arial" panose="020B0604020202020204" pitchFamily="34" charset="0"/>
              </a:rPr>
              <a:t>o Normas Jurídicas que rigen la operación de la </a:t>
            </a:r>
            <a:r>
              <a:rPr lang="es-ES_tradnl" sz="1200" b="1" i="1" dirty="0" smtClean="0">
                <a:latin typeface="Arial" panose="020B0604020202020204" pitchFamily="34" charset="0"/>
                <a:cs typeface="Arial" panose="020B0604020202020204" pitchFamily="34" charset="0"/>
              </a:rPr>
              <a:t>Subdirección Regional Zona Huasteca de la Defensoría </a:t>
            </a:r>
            <a:r>
              <a:rPr lang="es-ES_tradnl" sz="1200" b="1" i="1" dirty="0" smtClean="0">
                <a:latin typeface="Arial" panose="020B0604020202020204" pitchFamily="34" charset="0"/>
                <a:cs typeface="Arial" panose="020B0604020202020204" pitchFamily="34" charset="0"/>
              </a:rPr>
              <a:t>Pública del Estado de San Luis Potosí, </a:t>
            </a:r>
            <a:r>
              <a:rPr lang="es-ES_tradnl" sz="1200" b="1" i="1" dirty="0" smtClean="0">
                <a:latin typeface="Arial" panose="020B0604020202020204" pitchFamily="34" charset="0"/>
                <a:cs typeface="Arial" panose="020B0604020202020204" pitchFamily="34" charset="0"/>
              </a:rPr>
              <a:t>son las siguientes:</a:t>
            </a:r>
          </a:p>
          <a:p>
            <a:pPr algn="just">
              <a:lnSpc>
                <a:spcPts val="1440"/>
              </a:lnSpc>
            </a:pPr>
            <a:endParaRPr lang="es-ES_tradnl" sz="1200" b="1" i="1" dirty="0" smtClean="0">
              <a:latin typeface="Arial" panose="020B0604020202020204" pitchFamily="34" charset="0"/>
              <a:cs typeface="Arial" panose="020B0604020202020204" pitchFamily="34" charset="0"/>
            </a:endParaRPr>
          </a:p>
          <a:p>
            <a:pPr lvl="0" algn="just"/>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Constitución Política de los Estados Unidos Mexicanos. </a:t>
            </a:r>
          </a:p>
          <a:p>
            <a:pPr lvl="0" algn="just"/>
            <a:endParaRPr lang="es-ES_tradnl" sz="1200" dirty="0">
              <a:latin typeface="Arial" panose="020B0604020202020204" pitchFamily="34" charset="0"/>
              <a:cs typeface="Arial" panose="020B0604020202020204" pitchFamily="34" charset="0"/>
            </a:endParaRPr>
          </a:p>
          <a:p>
            <a:pPr marL="100013" lvl="0"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Constitución Política del Estado de San Luis Potosí.</a:t>
            </a:r>
          </a:p>
          <a:p>
            <a:pPr marL="100013" lvl="0"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Ley de la Defensoría  Pública del Estado de San Luis Potosí.</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Código Penal para el Estado de San Luis Potosí.</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Código Nacional de Procedimientos Penales.</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Ley de Justicia Administrativa del Estado de San Luis Potosí.</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Ley de Justicia para Menores del Estado de San Luis Potosí.</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Ley de los Derechos de Niñas, Niños y Adolescentes.</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Ley de Asistencia Social para el Estado de San Luis Potosí.</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Ley de Acceso de las Mujeres a una vida digna de violencia.</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Ley de Responsabilidad Patrimonial del Estado y Municipios de San Luis Potosí.</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Ley del Registro Civil del Estado de San Luis Potosí.</a:t>
            </a:r>
          </a:p>
          <a:p>
            <a:pPr marL="100013" indent="-107950" algn="just">
              <a:buFont typeface="Wingdings" panose="05000000000000000000" pitchFamily="2" charset="2"/>
              <a:buChar char="§"/>
            </a:pPr>
            <a:endParaRPr lang="es-ES_tradnl" sz="1200" dirty="0">
              <a:solidFill>
                <a:srgbClr val="7030A0"/>
              </a:solidFill>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Ley General de Sociedades Mercantiles.</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Ley Nacional de Mecanismos Alternos de Solución de Controversias.</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Código Familiar del Estado de San Luis Potosí.</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Código Civil del Estado de San Luis Potosí.</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Código de Procedimientos Civiles del Estado de San Luis Potosí.</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Código Procesal Administrativo para el Estado de San Luis Potosí.</a:t>
            </a:r>
          </a:p>
          <a:p>
            <a:pPr lvl="0" algn="just"/>
            <a:endParaRPr lang="es-ES_tradnl" sz="1200" dirty="0" smtClean="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31198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 name="Text Box 3"/>
          <p:cNvSpPr txBox="1">
            <a:spLocks noChangeArrowheads="1"/>
          </p:cNvSpPr>
          <p:nvPr/>
        </p:nvSpPr>
        <p:spPr bwMode="auto">
          <a:xfrm>
            <a:off x="3175" y="53975"/>
            <a:ext cx="39340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LEGISLACIÓN O BASE LEGAL</a:t>
            </a:r>
            <a:endParaRPr lang="es-ES_tradnl" altLang="es-MX" sz="2000" b="1" i="1" dirty="0">
              <a:latin typeface="Arial" panose="020B0604020202020204" pitchFamily="34" charset="0"/>
            </a:endParaRPr>
          </a:p>
        </p:txBody>
      </p:sp>
      <p:sp>
        <p:nvSpPr>
          <p:cNvPr id="5" name="CuadroTexto 4"/>
          <p:cNvSpPr txBox="1"/>
          <p:nvPr/>
        </p:nvSpPr>
        <p:spPr>
          <a:xfrm>
            <a:off x="1580607" y="982157"/>
            <a:ext cx="5151120" cy="7838043"/>
          </a:xfrm>
          <a:prstGeom prst="rect">
            <a:avLst/>
          </a:prstGeom>
          <a:noFill/>
        </p:spPr>
        <p:txBody>
          <a:bodyPr wrap="square" rtlCol="0">
            <a:spAutoFit/>
          </a:bodyPr>
          <a:lstStyle/>
          <a:p>
            <a:pPr algn="ctr">
              <a:lnSpc>
                <a:spcPts val="1440"/>
              </a:lnSpc>
            </a:pPr>
            <a:r>
              <a:rPr lang="es-MX" sz="1200" b="1" i="1" dirty="0" smtClean="0">
                <a:latin typeface="Arial" panose="020B0604020202020204" pitchFamily="34" charset="0"/>
                <a:cs typeface="Arial" panose="020B0604020202020204" pitchFamily="34" charset="0"/>
              </a:rPr>
              <a:t>(Continúa)</a:t>
            </a:r>
          </a:p>
          <a:p>
            <a:pPr algn="ctr">
              <a:lnSpc>
                <a:spcPts val="1440"/>
              </a:lnSpc>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smtClean="0">
                <a:latin typeface="Arial" panose="020B0604020202020204" pitchFamily="34" charset="0"/>
                <a:cs typeface="Arial" panose="020B0604020202020204" pitchFamily="34" charset="0"/>
              </a:rPr>
              <a:t>Tratados Internacionales en materia de Derechos Humanos.</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smtClean="0">
                <a:latin typeface="Arial" panose="020B0604020202020204" pitchFamily="34" charset="0"/>
                <a:cs typeface="Arial" panose="020B0604020202020204" pitchFamily="34" charset="0"/>
              </a:rPr>
              <a:t>Tratados Internacionales en materia de Igualdad.</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92075" lvl="0" indent="-92075" algn="just" eaLnBrk="0" fontAlgn="base" hangingPunct="0">
              <a:buFont typeface="Wingdings" panose="05000000000000000000" pitchFamily="2" charset="2"/>
              <a:buChar char="§"/>
            </a:pPr>
            <a:r>
              <a:rPr lang="es-ES_tradnl" sz="1200" dirty="0">
                <a:latin typeface="Arial" panose="020B0604020202020204" pitchFamily="34" charset="0"/>
                <a:cs typeface="Arial" panose="020B0604020202020204" pitchFamily="34" charset="0"/>
              </a:rPr>
              <a:t>Convención para la Eliminación de Todas las Formas de    Discriminación contra la Mujer, conocida como “La Carta Magna de las  Mujeres” Asamblea General de  Naciones Unidas.</a:t>
            </a:r>
          </a:p>
          <a:p>
            <a:pPr marL="92075" lvl="0" indent="-92075" algn="just" eaLnBrk="0" fontAlgn="base" hangingPunct="0">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92075" lvl="0" indent="-92075" algn="just" eaLnBrk="0" fontAlgn="base" hangingPunct="0">
              <a:buFont typeface="Wingdings" panose="05000000000000000000" pitchFamily="2" charset="2"/>
              <a:buChar char="§"/>
            </a:pPr>
            <a:r>
              <a:rPr lang="es-ES_tradnl" sz="1200" dirty="0">
                <a:latin typeface="Arial" panose="020B0604020202020204" pitchFamily="34" charset="0"/>
                <a:cs typeface="Arial" panose="020B0604020202020204" pitchFamily="34" charset="0"/>
              </a:rPr>
              <a:t>Declaración y Programa de Acción de la Conferencia Mundial de Derechos Humanos, “Sobre los Derechos Humanos de las Mujeres como parte inalienable, integral e indivisible de los Derechos Humanos.</a:t>
            </a:r>
          </a:p>
          <a:p>
            <a:pPr marL="92075" lvl="0" indent="-92075" algn="just" eaLnBrk="0" fontAlgn="base" hangingPunct="0">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92075" lvl="0" indent="-92075" algn="just" eaLnBrk="0" fontAlgn="base" hangingPunct="0">
              <a:buFont typeface="Wingdings" panose="05000000000000000000" pitchFamily="2" charset="2"/>
              <a:buChar char="§"/>
            </a:pPr>
            <a:r>
              <a:rPr lang="es-ES_tradnl" sz="1200" dirty="0">
                <a:latin typeface="Arial" panose="020B0604020202020204" pitchFamily="34" charset="0"/>
                <a:cs typeface="Arial" panose="020B0604020202020204" pitchFamily="34" charset="0"/>
              </a:rPr>
              <a:t>Declaración sobre la Eliminación de la Violencia contra la Mujer.</a:t>
            </a:r>
          </a:p>
          <a:p>
            <a:pPr marL="92075" lvl="0" indent="-92075" algn="just" eaLnBrk="0" fontAlgn="base" hangingPunct="0">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92075" lvl="0" indent="-92075" algn="just" eaLnBrk="0" fontAlgn="base" hangingPunct="0">
              <a:buFont typeface="Wingdings" panose="05000000000000000000" pitchFamily="2" charset="2"/>
              <a:buChar char="§"/>
            </a:pPr>
            <a:r>
              <a:rPr lang="es-ES_tradnl" sz="1200" dirty="0">
                <a:latin typeface="Arial" panose="020B0604020202020204" pitchFamily="34" charset="0"/>
                <a:cs typeface="Arial" panose="020B0604020202020204" pitchFamily="34" charset="0"/>
              </a:rPr>
              <a:t>Resolución 48/104 de la Asamblea General de Naciones Unidas.</a:t>
            </a:r>
          </a:p>
          <a:p>
            <a:pPr marL="92075" lvl="0" indent="-92075" algn="just" eaLnBrk="0" fontAlgn="base" hangingPunct="0">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92075" lvl="0" indent="-92075" algn="just" eaLnBrk="0" fontAlgn="base" hangingPunct="0">
              <a:buFont typeface="Wingdings" panose="05000000000000000000" pitchFamily="2" charset="2"/>
              <a:buChar char="§"/>
            </a:pPr>
            <a:r>
              <a:rPr lang="es-ES_tradnl" sz="1200" dirty="0">
                <a:latin typeface="Arial" panose="020B0604020202020204" pitchFamily="34" charset="0"/>
                <a:cs typeface="Arial" panose="020B0604020202020204" pitchFamily="34" charset="0"/>
              </a:rPr>
              <a:t>Convención Interamericana para “Prevenir, Sancionar y erradicar la Violencia contra la Mujer, “Convención de Belem Do Pará” Organización de Estados Americanos.</a:t>
            </a:r>
          </a:p>
          <a:p>
            <a:pPr marL="92075" lvl="0" indent="-92075" algn="just" eaLnBrk="0" fontAlgn="base" hangingPunct="0">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92075" lvl="0" indent="-92075" algn="just" eaLnBrk="0" fontAlgn="base" hangingPunct="0">
              <a:buFont typeface="Wingdings" panose="05000000000000000000" pitchFamily="2" charset="2"/>
              <a:buChar char="§"/>
            </a:pPr>
            <a:r>
              <a:rPr lang="es-ES_tradnl" sz="1200" dirty="0">
                <a:latin typeface="Arial" panose="020B0604020202020204" pitchFamily="34" charset="0"/>
                <a:cs typeface="Arial" panose="020B0604020202020204" pitchFamily="34" charset="0"/>
              </a:rPr>
              <a:t>Programa de Acción de la Conferencia Internacional sobre Población y Desarrollo de El Cairo.</a:t>
            </a:r>
          </a:p>
          <a:p>
            <a:pPr marL="92075" lvl="0" indent="-92075" algn="just" eaLnBrk="0" fontAlgn="base" hangingPunct="0">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92075" lvl="0" indent="-92075" algn="just" eaLnBrk="0" fontAlgn="base" hangingPunct="0">
              <a:buFont typeface="Wingdings" panose="05000000000000000000" pitchFamily="2" charset="2"/>
              <a:buChar char="§"/>
            </a:pPr>
            <a:r>
              <a:rPr lang="es-ES_tradnl" sz="1200" dirty="0">
                <a:latin typeface="Arial" panose="020B0604020202020204" pitchFamily="34" charset="0"/>
                <a:cs typeface="Arial" panose="020B0604020202020204" pitchFamily="34" charset="0"/>
              </a:rPr>
              <a:t>Declaración y Plataforma de Acción de la IV Conferencia Mundial de la Mujer, contiene el Capitulo D, denominado La Violencia contra la Mujer.</a:t>
            </a:r>
          </a:p>
          <a:p>
            <a:pPr marL="92075" lvl="0" indent="-92075" algn="just" eaLnBrk="0" fontAlgn="base" hangingPunct="0">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92075" lvl="0" indent="-92075" algn="just" eaLnBrk="0" fontAlgn="base" hangingPunct="0">
              <a:buFont typeface="Wingdings" panose="05000000000000000000" pitchFamily="2" charset="2"/>
              <a:buChar char="§"/>
            </a:pPr>
            <a:r>
              <a:rPr lang="es-ES_tradnl" sz="1200" dirty="0">
                <a:latin typeface="Arial" panose="020B0604020202020204" pitchFamily="34" charset="0"/>
                <a:cs typeface="Arial" panose="020B0604020202020204" pitchFamily="34" charset="0"/>
              </a:rPr>
              <a:t>Protocolo Facultativo de la  de la Convención sobre la Eliminación de todas las formas de discriminación contra la mujer,  Asamblea General de Naciones Unidas.</a:t>
            </a:r>
          </a:p>
          <a:p>
            <a:pPr marL="92075" lvl="0" indent="-92075" algn="just" eaLnBrk="0" fontAlgn="base" hangingPunct="0">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92075" lvl="0" indent="-92075" algn="just" eaLnBrk="0" fontAlgn="base" hangingPunct="0">
              <a:buFont typeface="Wingdings" panose="05000000000000000000" pitchFamily="2" charset="2"/>
              <a:buChar char="§"/>
            </a:pPr>
            <a:r>
              <a:rPr lang="es-ES_tradnl" sz="1200" dirty="0">
                <a:latin typeface="Arial" panose="020B0604020202020204" pitchFamily="34" charset="0"/>
                <a:cs typeface="Arial" panose="020B0604020202020204" pitchFamily="34" charset="0"/>
              </a:rPr>
              <a:t>Declaración de los Derechos del Niño.</a:t>
            </a:r>
          </a:p>
          <a:p>
            <a:pPr marL="92075" lvl="0" indent="-92075" algn="just" eaLnBrk="0" fontAlgn="base" hangingPunct="0">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92075" lvl="0" indent="-92075" algn="just" eaLnBrk="0" fontAlgn="base" hangingPunct="0">
              <a:buFont typeface="Wingdings" panose="05000000000000000000" pitchFamily="2" charset="2"/>
              <a:buChar char="§"/>
            </a:pPr>
            <a:r>
              <a:rPr lang="es-ES_tradnl" sz="1200" dirty="0">
                <a:latin typeface="Arial" panose="020B0604020202020204" pitchFamily="34" charset="0"/>
                <a:cs typeface="Arial" panose="020B0604020202020204" pitchFamily="34" charset="0"/>
              </a:rPr>
              <a:t>Protocolos de Actuación para quienes imparten justicia en casos que afecten a Niñas, Niños y Adolescentes</a:t>
            </a:r>
            <a:r>
              <a:rPr lang="es-ES_tradnl" sz="1200" dirty="0" smtClean="0">
                <a:latin typeface="Arial" panose="020B0604020202020204" pitchFamily="34" charset="0"/>
                <a:cs typeface="Arial" panose="020B0604020202020204" pitchFamily="34" charset="0"/>
              </a:rPr>
              <a:t>.</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smtClean="0">
                <a:latin typeface="Arial" panose="020B0604020202020204" pitchFamily="34" charset="0"/>
                <a:cs typeface="Arial" panose="020B0604020202020204" pitchFamily="34" charset="0"/>
              </a:rPr>
              <a:t>Ley de Responsabilidad Patrimonial del Estado y Municipios de San Luis Potosí.</a:t>
            </a:r>
          </a:p>
          <a:p>
            <a:pPr marL="100013"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smtClean="0">
                <a:latin typeface="Arial" panose="020B0604020202020204" pitchFamily="34" charset="0"/>
                <a:cs typeface="Arial" panose="020B0604020202020204" pitchFamily="34" charset="0"/>
              </a:rPr>
              <a:t>Ley de Justicia Indígena y Comunitaria para el Estado de San Luis Potosí.</a:t>
            </a:r>
          </a:p>
        </p:txBody>
      </p:sp>
    </p:spTree>
    <p:extLst>
      <p:ext uri="{BB962C8B-B14F-4D97-AF65-F5344CB8AC3E}">
        <p14:creationId xmlns:p14="http://schemas.microsoft.com/office/powerpoint/2010/main" val="15861328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 name="Text Box 3"/>
          <p:cNvSpPr txBox="1">
            <a:spLocks noChangeArrowheads="1"/>
          </p:cNvSpPr>
          <p:nvPr/>
        </p:nvSpPr>
        <p:spPr bwMode="auto">
          <a:xfrm>
            <a:off x="3175" y="53975"/>
            <a:ext cx="39340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LEGISLACIÓN O BASE LEGAL</a:t>
            </a:r>
            <a:endParaRPr lang="es-ES_tradnl" altLang="es-MX" sz="2000" b="1" i="1" dirty="0">
              <a:latin typeface="Arial" panose="020B0604020202020204" pitchFamily="34" charset="0"/>
            </a:endParaRPr>
          </a:p>
        </p:txBody>
      </p:sp>
      <p:sp>
        <p:nvSpPr>
          <p:cNvPr id="6" name="CuadroTexto 5"/>
          <p:cNvSpPr txBox="1"/>
          <p:nvPr/>
        </p:nvSpPr>
        <p:spPr>
          <a:xfrm>
            <a:off x="1580607" y="982157"/>
            <a:ext cx="5151120" cy="3041858"/>
          </a:xfrm>
          <a:prstGeom prst="rect">
            <a:avLst/>
          </a:prstGeom>
          <a:noFill/>
        </p:spPr>
        <p:txBody>
          <a:bodyPr wrap="square" rtlCol="0">
            <a:spAutoFit/>
          </a:bodyPr>
          <a:lstStyle/>
          <a:p>
            <a:pPr algn="ctr">
              <a:lnSpc>
                <a:spcPts val="1440"/>
              </a:lnSpc>
            </a:pPr>
            <a:r>
              <a:rPr lang="es-MX" sz="1200" b="1" i="1" dirty="0">
                <a:latin typeface="Arial" panose="020B0604020202020204" pitchFamily="34" charset="0"/>
                <a:cs typeface="Arial" panose="020B0604020202020204" pitchFamily="34" charset="0"/>
              </a:rPr>
              <a:t>(Continúa)</a:t>
            </a:r>
          </a:p>
          <a:p>
            <a:pPr algn="just"/>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ES_tradnl" sz="1200" dirty="0" smtClean="0">
                <a:latin typeface="Arial" panose="020B0604020202020204" pitchFamily="34" charset="0"/>
                <a:cs typeface="Arial" panose="020B0604020202020204" pitchFamily="34" charset="0"/>
              </a:rPr>
              <a:t>Ley de Ejecución de Medidas Cautelares, Penas y Medidas en Seguridad para el Estado de San Luis Potosí.</a:t>
            </a:r>
          </a:p>
          <a:p>
            <a:pPr algn="just"/>
            <a:endParaRPr lang="es-MX" sz="1200" dirty="0">
              <a:solidFill>
                <a:srgbClr val="7030A0"/>
              </a:solidFill>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MX" sz="1200" dirty="0" smtClean="0">
                <a:latin typeface="Arial" panose="020B0604020202020204" pitchFamily="34" charset="0"/>
                <a:cs typeface="Arial" panose="020B0604020202020204" pitchFamily="34" charset="0"/>
              </a:rPr>
              <a:t>Ley </a:t>
            </a:r>
            <a:r>
              <a:rPr lang="es-MX" sz="1200" dirty="0">
                <a:latin typeface="Arial" panose="020B0604020202020204" pitchFamily="34" charset="0"/>
                <a:cs typeface="Arial" panose="020B0604020202020204" pitchFamily="34" charset="0"/>
              </a:rPr>
              <a:t>General de Transparencia y Acceso a la Información Pública</a:t>
            </a:r>
            <a:r>
              <a:rPr lang="es-MX" sz="1200" dirty="0" smtClean="0">
                <a:latin typeface="Arial" panose="020B0604020202020204" pitchFamily="34" charset="0"/>
                <a:cs typeface="Arial" panose="020B0604020202020204" pitchFamily="34" charset="0"/>
              </a:rPr>
              <a:t>.</a:t>
            </a:r>
            <a:r>
              <a:rPr lang="es-MX" sz="1200" dirty="0">
                <a:latin typeface="Arial" panose="020B0604020202020204" pitchFamily="34" charset="0"/>
                <a:cs typeface="Arial" panose="020B0604020202020204" pitchFamily="34" charset="0"/>
              </a:rPr>
              <a:t> </a:t>
            </a:r>
            <a:endParaRPr lang="es-MX" sz="1200" dirty="0" smtClean="0">
              <a:latin typeface="Arial" panose="020B0604020202020204" pitchFamily="34" charset="0"/>
              <a:cs typeface="Arial" panose="020B0604020202020204" pitchFamily="34" charset="0"/>
            </a:endParaRPr>
          </a:p>
          <a:p>
            <a:pPr lvl="0" algn="just"/>
            <a:endParaRPr lang="es-ES_tradnl" sz="1200" dirty="0">
              <a:latin typeface="Arial" panose="020B0604020202020204" pitchFamily="34" charset="0"/>
              <a:cs typeface="Arial" panose="020B0604020202020204" pitchFamily="34" charset="0"/>
            </a:endParaRPr>
          </a:p>
          <a:p>
            <a:pPr marL="100013" lvl="0" indent="-107950" algn="just">
              <a:buFont typeface="Wingdings" panose="05000000000000000000" pitchFamily="2" charset="2"/>
              <a:buChar char="§"/>
            </a:pPr>
            <a:r>
              <a:rPr lang="es-ES_tradnl" sz="1200" dirty="0" smtClean="0">
                <a:latin typeface="Arial" panose="020B0604020202020204" pitchFamily="34" charset="0"/>
                <a:cs typeface="Arial" panose="020B0604020202020204" pitchFamily="34" charset="0"/>
              </a:rPr>
              <a:t>Ley de Transparencia y Acceso a la Información Pública del Estado de San Luis Potosí.</a:t>
            </a:r>
          </a:p>
          <a:p>
            <a:pPr marL="100013" lvl="0"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lvl="0" indent="-107950" algn="just">
              <a:buFont typeface="Wingdings" panose="05000000000000000000" pitchFamily="2" charset="2"/>
              <a:buChar char="§"/>
            </a:pPr>
            <a:r>
              <a:rPr lang="es-ES_tradnl" sz="1200" dirty="0" smtClean="0">
                <a:latin typeface="Arial" panose="020B0604020202020204" pitchFamily="34" charset="0"/>
                <a:cs typeface="Arial" panose="020B0604020202020204" pitchFamily="34" charset="0"/>
              </a:rPr>
              <a:t>Ley de Protección de Datos Personales para el Estado de San Luis Potosí.</a:t>
            </a:r>
          </a:p>
          <a:p>
            <a:pPr marL="100013" lvl="0" indent="-107950"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100013" indent="-107950"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Reglamento Interior de la Ley de la Defensoría Pública del Estado de San Luis Potosí</a:t>
            </a:r>
            <a:r>
              <a:rPr lang="es-MX" sz="1200" dirty="0" smtClean="0">
                <a:latin typeface="Arial" panose="020B0604020202020204" pitchFamily="34" charset="0"/>
                <a:cs typeface="Arial" panose="020B0604020202020204" pitchFamily="34" charset="0"/>
              </a:rPr>
              <a:t>.</a:t>
            </a:r>
            <a:endParaRPr lang="es-ES_tradnl" sz="1200" dirty="0" smtClean="0">
              <a:latin typeface="Arial" panose="020B0604020202020204" pitchFamily="34" charset="0"/>
              <a:cs typeface="Arial" panose="020B0604020202020204" pitchFamily="34" charset="0"/>
            </a:endParaRPr>
          </a:p>
          <a:p>
            <a:pPr marL="100013" lvl="0" indent="-107950" algn="just">
              <a:buFont typeface="Wingdings" panose="05000000000000000000" pitchFamily="2" charset="2"/>
              <a:buChar char="§"/>
            </a:pPr>
            <a:endParaRPr lang="es-ES_tradnl" sz="1200" dirty="0" smtClean="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02811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 name="Text Box 3"/>
          <p:cNvSpPr txBox="1">
            <a:spLocks noChangeArrowheads="1"/>
          </p:cNvSpPr>
          <p:nvPr/>
        </p:nvSpPr>
        <p:spPr bwMode="auto">
          <a:xfrm>
            <a:off x="3175" y="53975"/>
            <a:ext cx="14478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M I S I </a:t>
            </a:r>
            <a:r>
              <a:rPr lang="es-ES_tradnl" altLang="es-MX" sz="2000" b="1" i="1" dirty="0" err="1" smtClean="0">
                <a:latin typeface="Arial" panose="020B0604020202020204" pitchFamily="34" charset="0"/>
              </a:rPr>
              <a:t>Ó</a:t>
            </a:r>
            <a:r>
              <a:rPr lang="es-ES_tradnl" altLang="es-MX" sz="2000" b="1" i="1" dirty="0" smtClean="0">
                <a:latin typeface="Arial" panose="020B0604020202020204" pitchFamily="34" charset="0"/>
              </a:rPr>
              <a:t> N</a:t>
            </a:r>
            <a:endParaRPr lang="es-ES_tradnl" altLang="es-MX" sz="2000" b="1" i="1" dirty="0">
              <a:latin typeface="Arial" panose="020B0604020202020204" pitchFamily="34" charset="0"/>
            </a:endParaRPr>
          </a:p>
        </p:txBody>
      </p:sp>
      <p:sp>
        <p:nvSpPr>
          <p:cNvPr id="5" name="CuadroTexto 4"/>
          <p:cNvSpPr txBox="1"/>
          <p:nvPr/>
        </p:nvSpPr>
        <p:spPr>
          <a:xfrm>
            <a:off x="1630363" y="3549839"/>
            <a:ext cx="5040312" cy="2031325"/>
          </a:xfrm>
          <a:prstGeom prst="rect">
            <a:avLst/>
          </a:prstGeom>
          <a:noFill/>
        </p:spPr>
        <p:txBody>
          <a:bodyPr wrap="square" rtlCol="0">
            <a:spAutoFit/>
          </a:bodyPr>
          <a:lstStyle/>
          <a:p>
            <a:pPr algn="just">
              <a:lnSpc>
                <a:spcPct val="150000"/>
              </a:lnSpc>
            </a:pPr>
            <a:r>
              <a:rPr lang="es-ES" sz="1200" dirty="0">
                <a:latin typeface="Arial" panose="020B0604020202020204" pitchFamily="34" charset="0"/>
                <a:cs typeface="Arial" panose="020B0604020202020204" pitchFamily="34" charset="0"/>
              </a:rPr>
              <a:t>Garantizar el acceso al derecho a una adecuada defensa, de manera gratuita, a las personas físicas o colectivos de los sectores de población, que por su condición económica o vulnerabilidad </a:t>
            </a:r>
            <a:r>
              <a:rPr lang="es-ES" sz="1200" dirty="0" smtClean="0">
                <a:latin typeface="Arial" panose="020B0604020202020204" pitchFamily="34" charset="0"/>
                <a:cs typeface="Arial" panose="020B0604020202020204" pitchFamily="34" charset="0"/>
              </a:rPr>
              <a:t>requieran </a:t>
            </a:r>
            <a:r>
              <a:rPr lang="es-ES" sz="1200" dirty="0">
                <a:latin typeface="Arial" panose="020B0604020202020204" pitchFamily="34" charset="0"/>
                <a:cs typeface="Arial" panose="020B0604020202020204" pitchFamily="34" charset="0"/>
              </a:rPr>
              <a:t>del servicio, en materia familiar, civil, mercantil, administrativa y penal, mediante la asesoría, gestión y representación legal ante las autoridades administrativas que procuran justicia y los órganos jurisdiccionales.</a:t>
            </a:r>
          </a:p>
        </p:txBody>
      </p:sp>
    </p:spTree>
    <p:extLst>
      <p:ext uri="{BB962C8B-B14F-4D97-AF65-F5344CB8AC3E}">
        <p14:creationId xmlns:p14="http://schemas.microsoft.com/office/powerpoint/2010/main" val="28259256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 name="Text Box 3"/>
          <p:cNvSpPr txBox="1">
            <a:spLocks noChangeArrowheads="1"/>
          </p:cNvSpPr>
          <p:nvPr/>
        </p:nvSpPr>
        <p:spPr bwMode="auto">
          <a:xfrm>
            <a:off x="3175" y="53975"/>
            <a:ext cx="14061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V I S I </a:t>
            </a:r>
            <a:r>
              <a:rPr lang="es-ES_tradnl" altLang="es-MX" sz="2000" b="1" i="1" dirty="0" err="1" smtClean="0">
                <a:latin typeface="Arial" panose="020B0604020202020204" pitchFamily="34" charset="0"/>
              </a:rPr>
              <a:t>Ó</a:t>
            </a:r>
            <a:r>
              <a:rPr lang="es-ES_tradnl" altLang="es-MX" sz="2000" b="1" i="1" dirty="0" smtClean="0">
                <a:latin typeface="Arial" panose="020B0604020202020204" pitchFamily="34" charset="0"/>
              </a:rPr>
              <a:t> N</a:t>
            </a:r>
            <a:endParaRPr lang="es-ES_tradnl" altLang="es-MX" sz="2000" b="1" i="1" dirty="0">
              <a:latin typeface="Arial" panose="020B0604020202020204" pitchFamily="34" charset="0"/>
            </a:endParaRPr>
          </a:p>
        </p:txBody>
      </p:sp>
      <p:sp>
        <p:nvSpPr>
          <p:cNvPr id="6" name="CuadroTexto 5"/>
          <p:cNvSpPr txBox="1"/>
          <p:nvPr/>
        </p:nvSpPr>
        <p:spPr>
          <a:xfrm>
            <a:off x="1630363" y="3571992"/>
            <a:ext cx="5040312" cy="1997150"/>
          </a:xfrm>
          <a:prstGeom prst="rect">
            <a:avLst/>
          </a:prstGeom>
          <a:noFill/>
        </p:spPr>
        <p:txBody>
          <a:bodyPr wrap="square" rtlCol="0">
            <a:spAutoFit/>
          </a:bodyPr>
          <a:lstStyle/>
          <a:p>
            <a:pPr algn="just">
              <a:lnSpc>
                <a:spcPct val="150000"/>
              </a:lnSpc>
            </a:pPr>
            <a:r>
              <a:rPr lang="es-MX" sz="1200" dirty="0">
                <a:latin typeface="Arial" panose="020B0604020202020204" pitchFamily="34" charset="0"/>
                <a:cs typeface="Arial" panose="020B0604020202020204" pitchFamily="34" charset="0"/>
              </a:rPr>
              <a:t>Ser una Defensoría Pública que brinda asesoría, gestión y representación legal eficiente y gratuita, en materia familiar, civil, mercantil, administrativa y penal, formada por profesionales con sentido ético y responsabilidad social, en constante capacitación frente a los nuevos retos jurídicos, con el único propósito de servir a las personas que por su condición étnica, social, cultural o cualquier condición de vulnerabilidad, requieran del servicio.</a:t>
            </a:r>
          </a:p>
        </p:txBody>
      </p:sp>
    </p:spTree>
    <p:extLst>
      <p:ext uri="{BB962C8B-B14F-4D97-AF65-F5344CB8AC3E}">
        <p14:creationId xmlns:p14="http://schemas.microsoft.com/office/powerpoint/2010/main" val="35650279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Text Box 3"/>
          <p:cNvSpPr txBox="1">
            <a:spLocks noChangeArrowheads="1"/>
          </p:cNvSpPr>
          <p:nvPr/>
        </p:nvSpPr>
        <p:spPr bwMode="auto">
          <a:xfrm>
            <a:off x="1530350" y="1263650"/>
            <a:ext cx="5186363" cy="7478713"/>
          </a:xfrm>
          <a:prstGeom prst="rect">
            <a:avLst/>
          </a:prstGeom>
          <a:noFill/>
          <a:ln w="9525">
            <a:noFill/>
            <a:miter lim="800000"/>
            <a:headEnd/>
            <a:tailEnd/>
          </a:ln>
        </p:spPr>
        <p:txBody>
          <a:bodyPr>
            <a:spAutoFit/>
          </a:bodyPr>
          <a:lstStyle/>
          <a:p>
            <a:pPr algn="ctr">
              <a:spcBef>
                <a:spcPts val="0"/>
              </a:spcBef>
              <a:defRPr/>
            </a:pPr>
            <a:r>
              <a:rPr lang="es-MX" altLang="es-MX" sz="1200" b="1" i="1" dirty="0">
                <a:latin typeface="Arial" charset="0"/>
                <a:cs typeface="Arial" charset="0"/>
              </a:rPr>
              <a:t>De los Principios Rectores</a:t>
            </a:r>
          </a:p>
          <a:p>
            <a:pPr marL="182563" indent="-182563" algn="just">
              <a:spcBef>
                <a:spcPts val="0"/>
              </a:spcBef>
              <a:buFontTx/>
              <a:buAutoNum type="alphaLcParenR"/>
              <a:defRPr/>
            </a:pPr>
            <a:endParaRPr lang="es-MX" altLang="es-MX" sz="1200" b="1" i="1" dirty="0">
              <a:latin typeface="Arial" charset="0"/>
              <a:cs typeface="Arial" charset="0"/>
            </a:endParaRPr>
          </a:p>
          <a:p>
            <a:pPr algn="just">
              <a:spcBef>
                <a:spcPts val="0"/>
              </a:spcBef>
              <a:buFontTx/>
              <a:buAutoNum type="alphaLcParenR"/>
              <a:defRPr/>
            </a:pPr>
            <a:r>
              <a:rPr lang="es-MX" altLang="es-MX" sz="1200" b="1" i="1" dirty="0">
                <a:latin typeface="Arial" charset="0"/>
                <a:cs typeface="Arial" charset="0"/>
              </a:rPr>
              <a:t> Legalidad: </a:t>
            </a:r>
            <a:r>
              <a:rPr lang="es-MX" altLang="es-MX" sz="1200" dirty="0">
                <a:latin typeface="Arial" charset="0"/>
                <a:cs typeface="Arial" charset="0"/>
              </a:rPr>
              <a:t>Las personas servidoras públicas hacen sólo aquello que las normas expresamente les  confieren y en todo momento someten su actuación a las facultades que las leyes, reglamentos y demás disposiciones jurídicas atribuyen a su empleo, cargo o comisión, por lo que conocen y cumplen las disposiciones que regulan el ejercicio de sus funciones, facultades y atribuciones.</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b) Honradez: </a:t>
            </a:r>
            <a:r>
              <a:rPr lang="es-MX" altLang="es-MX" sz="1200" dirty="0">
                <a:latin typeface="Arial" charset="0"/>
                <a:cs typeface="Arial" charset="0"/>
              </a:rPr>
              <a:t>Las personas servidoras públicas se conducen con rectitud sin utilizar su empleo, cargo o comisión para obtener o pretender obtener algún beneficio, provecho o ventaja personal o a favor de terceros, ni buscan o aceptan compensaciones, prestaciones, dádivas, obsequios o regalos de cualquier persona u organización, debido a que están conscientes que ello compromete sus funciones y que el ejercicio de cualquier cargo público implica un alto sentido de austeridad y vocación de servicio.</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c) Lealtad: </a:t>
            </a:r>
            <a:r>
              <a:rPr lang="es-MX" altLang="es-MX" sz="1200" dirty="0">
                <a:latin typeface="Arial" charset="0"/>
                <a:cs typeface="Arial" charset="0"/>
              </a:rPr>
              <a:t>Las personas servidoras públicas corresponden a la confianza que el Estado les ha conferido; tienen una vocación absoluta de servicio a la sociedad, y satisfacen el interés superior de las necesidades colectivas por encima de intereses particulares, personales o ajenos al interés general y bienestar de la población.</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d) Imparcialidad:  </a:t>
            </a:r>
            <a:r>
              <a:rPr lang="es-MX" altLang="es-MX" sz="1200" dirty="0">
                <a:latin typeface="Arial" charset="0"/>
                <a:cs typeface="Arial" charset="0"/>
              </a:rPr>
              <a:t>Las personas servidoras públicas dan a la ciudadanía, y a la población en general, el mismo trato, sin conceder privilegios o preferencias a organizaciones o personas, ni permiten que influencias, intereses o prejuicios indebidos afecten su compromiso para tomar decisiones o ejercer sus funciones de manera objetiva.</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e) Eficiencia: </a:t>
            </a:r>
            <a:r>
              <a:rPr lang="es-MX" altLang="es-MX" sz="1200" dirty="0">
                <a:latin typeface="Arial" charset="0"/>
                <a:cs typeface="Arial" charset="0"/>
              </a:rPr>
              <a:t>Las personas servidoras públicas actúan en apego a los planes y programas previamente establecidos y optimizan el uso y la asignación de los recursos públicos en el desarrollo de sus actividades para lograr los objetivos propuestos.</a:t>
            </a:r>
          </a:p>
          <a:p>
            <a:pPr algn="just">
              <a:spcBef>
                <a:spcPts val="0"/>
              </a:spcBef>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 f) Economía: </a:t>
            </a:r>
            <a:r>
              <a:rPr lang="es-MX" altLang="es-MX" sz="1200" dirty="0">
                <a:latin typeface="Arial" charset="0"/>
                <a:cs typeface="Arial" charset="0"/>
              </a:rPr>
              <a:t>Las personas servidoras públicas en el ejercicio del gasto público administrarán los bienes, recursos y servicios públicos con legalidad, austeridad y disciplina, satisfaciendo los objetivos y metas a los que estén destinados, siendo éstos de interés social. </a:t>
            </a:r>
          </a:p>
          <a:p>
            <a:pPr algn="just">
              <a:spcBef>
                <a:spcPts val="0"/>
              </a:spcBef>
              <a:defRPr/>
            </a:pPr>
            <a:endParaRPr lang="es-MX" altLang="es-MX" sz="1200" dirty="0">
              <a:latin typeface="Arial" charset="0"/>
              <a:cs typeface="Arial" charset="0"/>
            </a:endParaRPr>
          </a:p>
        </p:txBody>
      </p:sp>
      <p:sp>
        <p:nvSpPr>
          <p:cNvPr id="9220"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221" name="Text Box 3"/>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s-ES_tradnl" altLang="es-MX" sz="2000" b="1" i="1">
                <a:latin typeface="Arial" panose="020B0604020202020204" pitchFamily="34" charset="0"/>
                <a:cs typeface="Arial" panose="020B0604020202020204" pitchFamily="34" charset="0"/>
              </a:rPr>
              <a:t>CÓDIGO DE ÉTICA</a:t>
            </a:r>
          </a:p>
        </p:txBody>
      </p:sp>
    </p:spTree>
    <p:extLst>
      <p:ext uri="{BB962C8B-B14F-4D97-AF65-F5344CB8AC3E}">
        <p14:creationId xmlns:p14="http://schemas.microsoft.com/office/powerpoint/2010/main" val="314548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4" name="Text Box 3"/>
          <p:cNvSpPr txBox="1">
            <a:spLocks noChangeArrowheads="1"/>
          </p:cNvSpPr>
          <p:nvPr/>
        </p:nvSpPr>
        <p:spPr bwMode="auto">
          <a:xfrm>
            <a:off x="1530350" y="1275373"/>
            <a:ext cx="5186363" cy="7663636"/>
          </a:xfrm>
          <a:prstGeom prst="rect">
            <a:avLst/>
          </a:prstGeom>
          <a:noFill/>
          <a:ln w="9525">
            <a:noFill/>
            <a:miter lim="800000"/>
            <a:headEnd/>
            <a:tailEnd/>
          </a:ln>
        </p:spPr>
        <p:txBody>
          <a:bodyPr>
            <a:spAutoFit/>
          </a:bodyPr>
          <a:lstStyle/>
          <a:p>
            <a:pPr algn="just">
              <a:spcBef>
                <a:spcPts val="0"/>
              </a:spcBef>
              <a:defRPr/>
            </a:pPr>
            <a:r>
              <a:rPr lang="es-MX" altLang="es-MX" sz="1200" b="1" i="1" dirty="0">
                <a:latin typeface="Arial" charset="0"/>
                <a:cs typeface="Arial" charset="0"/>
              </a:rPr>
              <a:t>g) Disciplina: </a:t>
            </a:r>
            <a:r>
              <a:rPr lang="es-MX" altLang="es-MX" sz="1200" dirty="0">
                <a:latin typeface="Arial" charset="0"/>
                <a:cs typeface="Arial" charset="0"/>
              </a:rPr>
              <a:t>Las personas servidoras públicas desempeñarán su empleo, cargo o comisión, de manera ordenada, metódica y perseverante, con el propósito de obtener los mejores resultados en el servicio o bienes ofrecidos.</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h) Profesionalismo: </a:t>
            </a:r>
            <a:r>
              <a:rPr lang="es-MX" altLang="es-MX" sz="1200" dirty="0">
                <a:latin typeface="Arial" charset="0"/>
                <a:cs typeface="Arial" charset="0"/>
              </a:rPr>
              <a:t>Las personas servidoras públicas deberán conocer, actuar y cumplir con las funciones, atribuciones y comisiones encomendadas de conformidad con las leyes, reglamentos y demás disposiciones jurídicas atribuibles a su empleo, cargo o comisión, observando en todo momento disciplina, integridad y respeto, tanto a las demás personas servidoras públicas como a las y los particulares con los que llegare a tratar.</a:t>
            </a:r>
          </a:p>
          <a:p>
            <a:pPr algn="just">
              <a:spcBef>
                <a:spcPts val="0"/>
              </a:spcBef>
              <a:defRPr/>
            </a:pPr>
            <a:endParaRPr lang="es-MX" altLang="es-MX" sz="1200" dirty="0">
              <a:latin typeface="Arial" charset="0"/>
              <a:cs typeface="Arial" charset="0"/>
            </a:endParaRPr>
          </a:p>
          <a:p>
            <a:pPr algn="just">
              <a:spcBef>
                <a:spcPts val="0"/>
              </a:spcBef>
              <a:buFontTx/>
              <a:buAutoNum type="romanLcParenR"/>
              <a:defRPr/>
            </a:pPr>
            <a:r>
              <a:rPr lang="es-MX" altLang="es-MX" sz="1200" b="1" i="1" dirty="0">
                <a:latin typeface="Arial" charset="0"/>
                <a:cs typeface="Arial" charset="0"/>
              </a:rPr>
              <a:t> Objetividad: </a:t>
            </a:r>
            <a:r>
              <a:rPr lang="es-MX" altLang="es-MX" sz="1200" dirty="0">
                <a:latin typeface="Arial" charset="0"/>
                <a:cs typeface="Arial" charset="0"/>
              </a:rPr>
              <a:t>Las personas servidoras públicas deberán preservar el interés superior de las necesidades colectivas por encima de intereses particulares, particulares, personales o ajenos al interés general, actuando de manera neutral e imparcial en la toma de decisiones, que a su vez deberán de ser informadas en estricto apego a la legalidad.</a:t>
            </a:r>
          </a:p>
          <a:p>
            <a:pPr marL="285750" indent="-285750" algn="just">
              <a:spcBef>
                <a:spcPts val="0"/>
              </a:spcBef>
              <a:buFontTx/>
              <a:buAutoNum type="romanLcParenR"/>
              <a:defRPr/>
            </a:pPr>
            <a:endParaRPr lang="es-MX" altLang="es-MX" sz="1200" dirty="0">
              <a:latin typeface="Arial" charset="0"/>
              <a:cs typeface="Arial" charset="0"/>
            </a:endParaRPr>
          </a:p>
          <a:p>
            <a:pPr algn="just">
              <a:spcBef>
                <a:spcPts val="0"/>
              </a:spcBef>
              <a:defRPr/>
            </a:pPr>
            <a:r>
              <a:rPr lang="es-MX" altLang="es-MX" sz="1200" b="1" i="1" dirty="0">
                <a:solidFill>
                  <a:srgbClr val="000000"/>
                </a:solidFill>
                <a:latin typeface="Arial" charset="0"/>
                <a:cs typeface="Arial" charset="0"/>
              </a:rPr>
              <a:t>j) Transparencia: </a:t>
            </a:r>
            <a:r>
              <a:rPr lang="es-MX" altLang="es-MX" sz="1200" dirty="0">
                <a:solidFill>
                  <a:srgbClr val="000000"/>
                </a:solidFill>
                <a:latin typeface="Arial" charset="0"/>
                <a:cs typeface="Arial" charset="0"/>
              </a:rPr>
              <a:t>Las personas servidoras públicas en el ejercicio de sus funciones privilegian el principio de máxima publicidad de la información pública, atendiendo con diligencia los requerimientos de acceso y proporcionando la documentación que generan, obtienen, adquieren, transforman o conservan; y en el ámbito de su competencia, difunden de manera proactiva información gubernamental, como un elemento que genera valor a la sociedad y promueve un gobierno abierto, protegiendo los datos personales que estén bajo su custodia. </a:t>
            </a:r>
          </a:p>
          <a:p>
            <a:pPr algn="just">
              <a:spcBef>
                <a:spcPts val="0"/>
              </a:spcBef>
              <a:defRPr/>
            </a:pPr>
            <a:endParaRPr lang="es-MX" altLang="es-MX" sz="1200" b="1" i="1" dirty="0">
              <a:solidFill>
                <a:srgbClr val="000000"/>
              </a:solidFill>
              <a:latin typeface="Arial" charset="0"/>
              <a:cs typeface="Arial" charset="0"/>
            </a:endParaRPr>
          </a:p>
          <a:p>
            <a:pPr algn="just">
              <a:spcBef>
                <a:spcPts val="0"/>
              </a:spcBef>
              <a:defRPr/>
            </a:pPr>
            <a:r>
              <a:rPr lang="es-MX" altLang="es-MX" sz="1200" b="1" i="1" dirty="0">
                <a:solidFill>
                  <a:srgbClr val="000000"/>
                </a:solidFill>
                <a:latin typeface="Arial" charset="0"/>
                <a:cs typeface="Arial" charset="0"/>
              </a:rPr>
              <a:t>k) Rendición de cuentas: </a:t>
            </a:r>
            <a:r>
              <a:rPr lang="es-MX" altLang="es-MX" sz="1200" dirty="0">
                <a:solidFill>
                  <a:srgbClr val="000000"/>
                </a:solidFill>
                <a:latin typeface="Arial" charset="0"/>
                <a:cs typeface="Arial" charset="0"/>
              </a:rPr>
              <a:t>Las personas servidoras públicas asumen plenamente ante la sociedad y sus autoridades la responsabilidad que deriva del ejercicio de su empleo, cargo o comisión, por lo que informan, explican y justifican sus decisiones y acciones, y se sujetan a un sistema de sanciones, así como a la evaluación y al escrutinio público de sus funciones por parte de la ciudadanía.</a:t>
            </a:r>
          </a:p>
          <a:p>
            <a:pPr algn="just">
              <a:spcBef>
                <a:spcPts val="0"/>
              </a:spcBef>
              <a:defRPr/>
            </a:pPr>
            <a:endParaRPr lang="es-MX" altLang="es-MX" sz="1200" dirty="0">
              <a:solidFill>
                <a:srgbClr val="000000"/>
              </a:solidFill>
              <a:latin typeface="Arial" charset="0"/>
              <a:cs typeface="Arial" charset="0"/>
            </a:endParaRPr>
          </a:p>
          <a:p>
            <a:pPr algn="just">
              <a:defRPr/>
            </a:pPr>
            <a:r>
              <a:rPr lang="es-MX" altLang="es-MX" sz="1200" b="1" i="1" dirty="0">
                <a:solidFill>
                  <a:srgbClr val="000000"/>
                </a:solidFill>
                <a:latin typeface="Arial" charset="0"/>
                <a:cs typeface="Arial" charset="0"/>
              </a:rPr>
              <a:t>l) Competencia por mérito: </a:t>
            </a:r>
            <a:r>
              <a:rPr lang="es-MX" altLang="es-MX" sz="1200" dirty="0">
                <a:solidFill>
                  <a:srgbClr val="000000"/>
                </a:solidFill>
                <a:latin typeface="Arial" charset="0"/>
                <a:cs typeface="Arial" charset="0"/>
              </a:rPr>
              <a:t>Las personas servidoras públicas deberán ser seleccionados para sus puestos de acuerdo a su habilidad profesional, capacidad y experiencia, garantizando la igualdad de oportunidad, atrayendo a los mejores candidatos para ocupar los puestos mediante procedimientos transparentes, objetivos y equitativos.</a:t>
            </a:r>
          </a:p>
        </p:txBody>
      </p:sp>
      <p:sp>
        <p:nvSpPr>
          <p:cNvPr id="10244"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245" name="Text Box 3"/>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s-ES_tradnl" altLang="es-MX" sz="2000" b="1" i="1">
                <a:latin typeface="Arial" panose="020B0604020202020204" pitchFamily="34" charset="0"/>
                <a:cs typeface="Arial" panose="020B0604020202020204" pitchFamily="34" charset="0"/>
              </a:rPr>
              <a:t>CÓDIGO DE ÉTICA</a:t>
            </a:r>
          </a:p>
        </p:txBody>
      </p:sp>
    </p:spTree>
    <p:extLst>
      <p:ext uri="{BB962C8B-B14F-4D97-AF65-F5344CB8AC3E}">
        <p14:creationId xmlns:p14="http://schemas.microsoft.com/office/powerpoint/2010/main" val="2064551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1267" name="Text Box 3"/>
          <p:cNvSpPr txBox="1">
            <a:spLocks noChangeArrowheads="1"/>
          </p:cNvSpPr>
          <p:nvPr/>
        </p:nvSpPr>
        <p:spPr bwMode="auto">
          <a:xfrm>
            <a:off x="1530350" y="1263650"/>
            <a:ext cx="5186363"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r>
              <a:rPr lang="es-MX" altLang="es-MX" sz="1200" b="1" i="1">
                <a:latin typeface="Arial" panose="020B0604020202020204" pitchFamily="34" charset="0"/>
                <a:cs typeface="Arial" panose="020B0604020202020204" pitchFamily="34" charset="0"/>
              </a:rPr>
              <a:t>m) Eficacia: </a:t>
            </a:r>
            <a:r>
              <a:rPr lang="es-MX" altLang="es-MX" sz="1200">
                <a:latin typeface="Arial" panose="020B0604020202020204" pitchFamily="34" charset="0"/>
                <a:cs typeface="Arial" panose="020B0604020202020204" pitchFamily="34" charset="0"/>
              </a:rPr>
              <a:t>Las personas servidoras públicas actúan conforme a una cultura de servicio orientada al logro de resultados, procurando en todo momento un mejor desempeño de sus funciones a fin de alcanzar las metas institucionales según sus responsabilidades y mediante el uso responsable y claro de los recursos públicos, eliminando cualquier ostentación y discrecionalidad indebida en su aplicación.</a:t>
            </a:r>
          </a:p>
          <a:p>
            <a:pPr algn="just"/>
            <a:endParaRPr lang="es-MX" altLang="es-MX" sz="1200">
              <a:latin typeface="Arial" panose="020B0604020202020204" pitchFamily="34" charset="0"/>
              <a:cs typeface="Arial" panose="020B0604020202020204" pitchFamily="34" charset="0"/>
            </a:endParaRPr>
          </a:p>
          <a:p>
            <a:pPr algn="just"/>
            <a:r>
              <a:rPr lang="es-MX" altLang="es-MX" sz="1200" b="1" i="1">
                <a:latin typeface="Arial" panose="020B0604020202020204" pitchFamily="34" charset="0"/>
                <a:cs typeface="Arial" panose="020B0604020202020204" pitchFamily="34" charset="0"/>
              </a:rPr>
              <a:t>n) Integridad: </a:t>
            </a:r>
            <a:r>
              <a:rPr lang="es-MX" altLang="es-MX" sz="1200">
                <a:latin typeface="Arial" panose="020B0604020202020204" pitchFamily="34" charset="0"/>
                <a:cs typeface="Arial" panose="020B0604020202020204" pitchFamily="34" charset="0"/>
              </a:rPr>
              <a:t>Las personas servidoras públicas actúan siempre de manera congruente con los principios que se deben observar en el desempeño de un empleo, cargo, comisión o función, convencidas en el compromiso de ajustar su conducta para que impere en su desempeño una ética que responda al interés público y generen certeza plena de su conducta frente a todas las personas con las que se vinculen u observen su actuar.</a:t>
            </a:r>
          </a:p>
          <a:p>
            <a:pPr algn="just"/>
            <a:endParaRPr lang="es-MX" altLang="es-MX" sz="1200">
              <a:latin typeface="Arial" panose="020B0604020202020204" pitchFamily="34" charset="0"/>
              <a:cs typeface="Arial" panose="020B0604020202020204" pitchFamily="34" charset="0"/>
            </a:endParaRPr>
          </a:p>
          <a:p>
            <a:pPr algn="just"/>
            <a:r>
              <a:rPr lang="es-MX" altLang="es-MX" sz="1200" b="1" i="1">
                <a:latin typeface="Arial" panose="020B0604020202020204" pitchFamily="34" charset="0"/>
                <a:cs typeface="Arial" panose="020B0604020202020204" pitchFamily="34" charset="0"/>
              </a:rPr>
              <a:t>o) Equidad: </a:t>
            </a:r>
            <a:r>
              <a:rPr lang="es-MX" altLang="es-MX" sz="1200">
                <a:latin typeface="Arial" panose="020B0604020202020204" pitchFamily="34" charset="0"/>
                <a:cs typeface="Arial" panose="020B0604020202020204" pitchFamily="34" charset="0"/>
              </a:rPr>
              <a:t>Las personas servidoras públicas procurarán que toda persona acceda con justicia e igualdad al uso, disfrute y beneficio de los bienes, servicios, recursos y oportunidades.</a:t>
            </a:r>
          </a:p>
          <a:p>
            <a:pPr algn="just"/>
            <a:endParaRPr lang="es-MX" altLang="es-MX" sz="1200">
              <a:latin typeface="Arial" panose="020B0604020202020204" pitchFamily="34" charset="0"/>
              <a:cs typeface="Arial" panose="020B0604020202020204" pitchFamily="34" charset="0"/>
            </a:endParaRPr>
          </a:p>
        </p:txBody>
      </p:sp>
      <p:sp>
        <p:nvSpPr>
          <p:cNvPr id="11268"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1269" name="Text Box 3"/>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s-ES_tradnl" altLang="es-MX" sz="2000" b="1" i="1">
                <a:latin typeface="Arial" panose="020B0604020202020204" pitchFamily="34" charset="0"/>
                <a:cs typeface="Arial" panose="020B0604020202020204" pitchFamily="34" charset="0"/>
              </a:rPr>
              <a:t>CÓDIGO DE ÉTICA</a:t>
            </a:r>
          </a:p>
        </p:txBody>
      </p:sp>
    </p:spTree>
    <p:extLst>
      <p:ext uri="{BB962C8B-B14F-4D97-AF65-F5344CB8AC3E}">
        <p14:creationId xmlns:p14="http://schemas.microsoft.com/office/powerpoint/2010/main" val="3039184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4" name="Text Box 3"/>
          <p:cNvSpPr txBox="1">
            <a:spLocks noChangeArrowheads="1"/>
          </p:cNvSpPr>
          <p:nvPr/>
        </p:nvSpPr>
        <p:spPr bwMode="auto">
          <a:xfrm>
            <a:off x="1530350" y="1263650"/>
            <a:ext cx="5186363" cy="6924675"/>
          </a:xfrm>
          <a:prstGeom prst="rect">
            <a:avLst/>
          </a:prstGeom>
          <a:noFill/>
          <a:ln w="9525">
            <a:noFill/>
            <a:miter lim="800000"/>
            <a:headEnd/>
            <a:tailEnd/>
          </a:ln>
        </p:spPr>
        <p:txBody>
          <a:bodyPr>
            <a:spAutoFit/>
          </a:bodyPr>
          <a:lstStyle/>
          <a:p>
            <a:pPr algn="ctr">
              <a:spcBef>
                <a:spcPts val="0"/>
              </a:spcBef>
              <a:defRPr/>
            </a:pPr>
            <a:r>
              <a:rPr lang="es-MX" altLang="es-MX" sz="1200" b="1" i="1" dirty="0">
                <a:latin typeface="Arial" charset="0"/>
                <a:cs typeface="Arial" charset="0"/>
              </a:rPr>
              <a:t>De los Valores</a:t>
            </a:r>
          </a:p>
          <a:p>
            <a:pPr marL="182563" indent="-182563"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a) Interés público: </a:t>
            </a:r>
            <a:r>
              <a:rPr lang="es-MX" altLang="es-MX" sz="1200" dirty="0">
                <a:latin typeface="Arial" charset="0"/>
                <a:cs typeface="Arial" charset="0"/>
              </a:rPr>
              <a:t>Las personas servidoras públicas actúan buscando en todo momento la máxima atención de las necesidades y demandas de la sociedad por encima de intereses y beneficios particulares, ajenos a la satisfacción colectiva.</a:t>
            </a:r>
          </a:p>
          <a:p>
            <a:pPr marL="228600" indent="-228600"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b) Respeto: </a:t>
            </a:r>
            <a:r>
              <a:rPr lang="es-MX" altLang="es-MX" sz="1200" dirty="0">
                <a:latin typeface="Arial" charset="0"/>
                <a:cs typeface="Arial" charset="0"/>
              </a:rPr>
              <a:t>Las personas servidoras públicas se conducen con austeridad y sin ostentación, y otorgan un trato digno y cordial a las personas en general y a sus compañeros y compañeras de trabajo, superiores y subordinados, considerando sus derechos, de tal manera que propician el diálogo cortés y la aplicación armónica de instrumentos que conduzcan al entendimiento, a través de la eficacia y el interés público.</a:t>
            </a:r>
          </a:p>
          <a:p>
            <a:pPr marL="228600" indent="-228600"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c) Respeto a los Derechos Humanos: </a:t>
            </a:r>
            <a:r>
              <a:rPr lang="es-MX" altLang="es-MX" sz="1200" dirty="0">
                <a:latin typeface="Arial" charset="0"/>
                <a:cs typeface="Arial" charset="0"/>
              </a:rPr>
              <a:t>Las personas servidoras públicas respetan los derechos humanos, y en el ámbito de sus competencias y atribuciones, los garantizan, promueven y protegen de conformidad con los Principios de: universalidad que establece que los derechos humanos corresponden a toda persona por el simple hecho de serlo; de interdependencia que implica que los derechos humanos se encuentran vinculados íntimamente entre sí; de indivisibilidad que refiere que los derechos humanos conforman una totalidad de tal forma que son complementarios e inseparables, y de progresividad que prevé que los derechos humanos están en constante evolución y bajo ninguna circunstancia se justifica un retroceso en su protección.</a:t>
            </a:r>
          </a:p>
          <a:p>
            <a:pPr marL="228600" indent="-228600"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d) Igualdad y no discriminación: </a:t>
            </a:r>
            <a:r>
              <a:rPr lang="es-MX" altLang="es-MX" sz="1200" dirty="0">
                <a:latin typeface="Arial" charset="0"/>
                <a:cs typeface="Arial" charset="0"/>
              </a:rPr>
              <a:t>Las personas servidoras públicas prestan sus servicios a todas las personas sin distinción, exclusión, restricción, o preferencia basada en el origen étnico o nacional, el color de piel, la cultura, el sexo, el género, la edad, las discapacidades, la condición social, económica, de salud o jurídica, la religión, la apariencia física, las características genéticas, la situación migratoria, el embarazo, la lengua, las opiniones, las preferencias sexuales, la identidad o filiación política, el estado civil, la situación familiar, las responsabilidades familiares, el idioma, los antecedentes penales o en cualquier otro motivo.</a:t>
            </a:r>
          </a:p>
          <a:p>
            <a:pPr marL="228600" indent="-228600" algn="just">
              <a:spcBef>
                <a:spcPts val="0"/>
              </a:spcBef>
              <a:buFontTx/>
              <a:buAutoNum type="alphaLcParenR"/>
              <a:defRPr/>
            </a:pPr>
            <a:endParaRPr lang="es-MX" altLang="es-MX" sz="1200" dirty="0">
              <a:latin typeface="Arial" charset="0"/>
              <a:cs typeface="Arial" charset="0"/>
            </a:endParaRPr>
          </a:p>
        </p:txBody>
      </p:sp>
      <p:sp>
        <p:nvSpPr>
          <p:cNvPr id="12293"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2294" name="Text Box 3"/>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s-ES_tradnl" altLang="es-MX" sz="2000" b="1" i="1">
                <a:latin typeface="Arial" panose="020B0604020202020204" pitchFamily="34" charset="0"/>
                <a:cs typeface="Arial" panose="020B0604020202020204" pitchFamily="34" charset="0"/>
              </a:rPr>
              <a:t>CÓDIGO DE ÉTICA</a:t>
            </a:r>
          </a:p>
        </p:txBody>
      </p:sp>
    </p:spTree>
    <p:extLst>
      <p:ext uri="{BB962C8B-B14F-4D97-AF65-F5344CB8AC3E}">
        <p14:creationId xmlns:p14="http://schemas.microsoft.com/office/powerpoint/2010/main" val="2897821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3316" name="Text Box 3"/>
          <p:cNvSpPr txBox="1">
            <a:spLocks noChangeArrowheads="1"/>
          </p:cNvSpPr>
          <p:nvPr/>
        </p:nvSpPr>
        <p:spPr bwMode="auto">
          <a:xfrm>
            <a:off x="1530350" y="1263650"/>
            <a:ext cx="5186363" cy="602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lnSpc>
                <a:spcPct val="115000"/>
              </a:lnSpc>
            </a:pPr>
            <a:r>
              <a:rPr lang="es-MX" altLang="es-MX" sz="1200" b="1" i="1">
                <a:latin typeface="Arial" panose="020B0604020202020204" pitchFamily="34" charset="0"/>
                <a:ea typeface="Calibri" panose="020F0502020204030204" pitchFamily="34" charset="0"/>
                <a:cs typeface="Times New Roman" panose="02020603050405020304" pitchFamily="18" charset="0"/>
              </a:rPr>
              <a:t>e) Equidad de género: </a:t>
            </a:r>
            <a:r>
              <a:rPr lang="es-MX" altLang="es-MX" sz="1200">
                <a:latin typeface="Arial" panose="020B0604020202020204" pitchFamily="34" charset="0"/>
                <a:ea typeface="Calibri" panose="020F0502020204030204" pitchFamily="34" charset="0"/>
                <a:cs typeface="Times New Roman" panose="02020603050405020304" pitchFamily="18" charset="0"/>
              </a:rPr>
              <a:t>Las personas servidoras públicas, en el ámbito de sus competencias y atribuciones, garantizan que tanto mujeres como hombres accedan con las mismas condiciones, posibilidades y oportunidades a los bienes y servicios públicos; a los programas y beneficios institucionales, y a los empleos, cargos y comisiones gubernamentales.</a:t>
            </a:r>
            <a:endParaRPr lang="es-MX" altLang="es-MX" sz="11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es-MX" altLang="es-MX" sz="1200">
                <a:latin typeface="Arial" panose="020B0604020202020204" pitchFamily="34" charset="0"/>
                <a:ea typeface="Calibri" panose="020F0502020204030204" pitchFamily="34" charset="0"/>
                <a:cs typeface="Times New Roman" panose="02020603050405020304" pitchFamily="18" charset="0"/>
              </a:rPr>
              <a:t> </a:t>
            </a:r>
            <a:endParaRPr lang="es-MX" altLang="es-MX" sz="11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es-MX" altLang="es-MX" sz="1200" b="1" i="1">
                <a:latin typeface="Arial" panose="020B0604020202020204" pitchFamily="34" charset="0"/>
                <a:ea typeface="Calibri" panose="020F0502020204030204" pitchFamily="34" charset="0"/>
                <a:cs typeface="Times New Roman" panose="02020603050405020304" pitchFamily="18" charset="0"/>
              </a:rPr>
              <a:t>f) Entorno cultural y ecológico: </a:t>
            </a:r>
            <a:r>
              <a:rPr lang="es-MX" altLang="es-MX" sz="1200">
                <a:latin typeface="Arial" panose="020B0604020202020204" pitchFamily="34" charset="0"/>
                <a:ea typeface="Calibri" panose="020F0502020204030204" pitchFamily="34" charset="0"/>
                <a:cs typeface="Times New Roman" panose="02020603050405020304" pitchFamily="18" charset="0"/>
              </a:rPr>
              <a:t>Las personas servidoras públicas en el desarrollo de sus actividades evitan la afectación del patrimonio cultural de cualquier nación y de los ecosistemas del planeta; asumen una férrea voluntad de respeto, defensa y preservación de la cultura y del medio ambiente, y en el ejercicio de sus funciones y conforme a sus atribuciones, promueven en la sociedad la protección y conservación de la cultura y el medio ambiente, al ser el principal legado para las generaciones futuras.</a:t>
            </a:r>
            <a:endParaRPr lang="es-MX" altLang="es-MX" sz="11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es-MX" altLang="es-MX" sz="1200">
                <a:latin typeface="Arial" panose="020B0604020202020204" pitchFamily="34" charset="0"/>
                <a:ea typeface="Calibri" panose="020F0502020204030204" pitchFamily="34" charset="0"/>
                <a:cs typeface="Times New Roman" panose="02020603050405020304" pitchFamily="18" charset="0"/>
              </a:rPr>
              <a:t>  </a:t>
            </a:r>
            <a:endParaRPr lang="es-MX" altLang="es-MX" sz="11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es-MX" altLang="es-MX" sz="1200" b="1" i="1">
                <a:latin typeface="Arial" panose="020B0604020202020204" pitchFamily="34" charset="0"/>
                <a:ea typeface="Calibri" panose="020F0502020204030204" pitchFamily="34" charset="0"/>
                <a:cs typeface="Times New Roman" panose="02020603050405020304" pitchFamily="18" charset="0"/>
              </a:rPr>
              <a:t>g) Cooperación: </a:t>
            </a:r>
            <a:r>
              <a:rPr lang="es-MX" altLang="es-MX" sz="1200">
                <a:latin typeface="Arial" panose="020B0604020202020204" pitchFamily="34" charset="0"/>
                <a:ea typeface="Calibri" panose="020F0502020204030204" pitchFamily="34" charset="0"/>
                <a:cs typeface="Times New Roman" panose="02020603050405020304" pitchFamily="18" charset="0"/>
              </a:rPr>
              <a:t>Las personas servidoras públicas colaboran entre sí y propician el trabajo en equipo para alcanzar los objetivos comunes previstos en los planes y programas gubernamentales, generando así una plena vocación de servicio público en beneficio de la colectividad y confianza de la ciudadanía en sus instituciones.</a:t>
            </a:r>
            <a:endParaRPr lang="es-MX" altLang="es-MX" sz="11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es-MX" altLang="es-MX" sz="1200" b="1" i="1">
                <a:latin typeface="Arial" panose="020B0604020202020204" pitchFamily="34" charset="0"/>
                <a:ea typeface="Calibri" panose="020F0502020204030204" pitchFamily="34" charset="0"/>
                <a:cs typeface="Times New Roman" panose="02020603050405020304" pitchFamily="18" charset="0"/>
              </a:rPr>
              <a:t> </a:t>
            </a:r>
            <a:endParaRPr lang="es-MX" altLang="es-MX" sz="1100" b="1" i="1">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es-MX" altLang="es-MX" sz="1200" b="1" i="1">
                <a:latin typeface="Arial" panose="020B0604020202020204" pitchFamily="34" charset="0"/>
                <a:ea typeface="Calibri" panose="020F0502020204030204" pitchFamily="34" charset="0"/>
                <a:cs typeface="Times New Roman" panose="02020603050405020304" pitchFamily="18" charset="0"/>
              </a:rPr>
              <a:t>h) Liderazgo:  </a:t>
            </a:r>
            <a:r>
              <a:rPr lang="es-MX" altLang="es-MX" sz="1200">
                <a:latin typeface="Arial" panose="020B0604020202020204" pitchFamily="34" charset="0"/>
                <a:ea typeface="Calibri" panose="020F0502020204030204" pitchFamily="34" charset="0"/>
                <a:cs typeface="Times New Roman" panose="02020603050405020304" pitchFamily="18" charset="0"/>
              </a:rPr>
              <a:t>Las personas servidoras públicas son guía, ejemplo y promotoras del Código de Ética y las Reglas de Integridad; fomentan y aplican en el desempeño de sus funciones los principios que la Constitución y la ley les imponen, así como aquellos valores adicionales que por su importancia son intrínsecos a la función pública.</a:t>
            </a:r>
            <a:endParaRPr lang="es-MX" altLang="es-MX" sz="1100">
              <a:latin typeface="Calibri" panose="020F0502020204030204" pitchFamily="34" charset="0"/>
              <a:ea typeface="Calibri" panose="020F0502020204030204" pitchFamily="34" charset="0"/>
              <a:cs typeface="Times New Roman" panose="02020603050405020304" pitchFamily="18" charset="0"/>
            </a:endParaRPr>
          </a:p>
        </p:txBody>
      </p:sp>
      <p:sp>
        <p:nvSpPr>
          <p:cNvPr id="13317"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3318" name="Text Box 3"/>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s-ES_tradnl" altLang="es-MX" sz="2000" b="1" i="1">
                <a:latin typeface="Arial" panose="020B0604020202020204" pitchFamily="34" charset="0"/>
                <a:cs typeface="Arial" panose="020B0604020202020204" pitchFamily="34" charset="0"/>
              </a:rPr>
              <a:t>CÓDIGO DE ÉTICA</a:t>
            </a:r>
          </a:p>
        </p:txBody>
      </p:sp>
    </p:spTree>
    <p:extLst>
      <p:ext uri="{BB962C8B-B14F-4D97-AF65-F5344CB8AC3E}">
        <p14:creationId xmlns:p14="http://schemas.microsoft.com/office/powerpoint/2010/main" val="377699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 name="Text Box 3"/>
          <p:cNvSpPr txBox="1">
            <a:spLocks noChangeArrowheads="1"/>
          </p:cNvSpPr>
          <p:nvPr/>
        </p:nvSpPr>
        <p:spPr bwMode="auto">
          <a:xfrm>
            <a:off x="3175" y="53975"/>
            <a:ext cx="34164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ESTRUCTURA ORGÁNICA</a:t>
            </a:r>
            <a:endParaRPr lang="es-ES_tradnl" altLang="es-MX" sz="2000" b="1" i="1" dirty="0">
              <a:latin typeface="Arial" panose="020B0604020202020204" pitchFamily="34" charset="0"/>
            </a:endParaRPr>
          </a:p>
        </p:txBody>
      </p:sp>
      <p:sp>
        <p:nvSpPr>
          <p:cNvPr id="5" name="CuadroTexto 4"/>
          <p:cNvSpPr txBox="1"/>
          <p:nvPr/>
        </p:nvSpPr>
        <p:spPr>
          <a:xfrm>
            <a:off x="1503196" y="987669"/>
            <a:ext cx="5294646" cy="1384995"/>
          </a:xfrm>
          <a:prstGeom prst="rect">
            <a:avLst/>
          </a:prstGeom>
          <a:noFill/>
        </p:spPr>
        <p:txBody>
          <a:bodyPr wrap="square" rtlCol="0">
            <a:spAutoFit/>
          </a:bodyPr>
          <a:lstStyle/>
          <a:p>
            <a:r>
              <a:rPr lang="es-ES_tradnl" sz="1200" dirty="0" smtClean="0">
                <a:latin typeface="Arial" panose="020B0604020202020204" pitchFamily="34" charset="0"/>
                <a:cs typeface="Arial" panose="020B0604020202020204" pitchFamily="34" charset="0"/>
              </a:rPr>
              <a:t>1.0    </a:t>
            </a:r>
            <a:r>
              <a:rPr lang="es-ES_tradnl" sz="1200" dirty="0">
                <a:latin typeface="Arial" panose="020B0604020202020204" pitchFamily="34" charset="0"/>
                <a:cs typeface="Arial" panose="020B0604020202020204" pitchFamily="34" charset="0"/>
              </a:rPr>
              <a:t>Defensoría Pública del </a:t>
            </a:r>
            <a:r>
              <a:rPr lang="es-ES_tradnl" sz="1200" dirty="0" smtClean="0">
                <a:latin typeface="Arial" panose="020B0604020202020204" pitchFamily="34" charset="0"/>
                <a:cs typeface="Arial" panose="020B0604020202020204" pitchFamily="34" charset="0"/>
              </a:rPr>
              <a:t>Estado.</a:t>
            </a:r>
          </a:p>
          <a:p>
            <a:r>
              <a:rPr lang="es-ES_tradnl" sz="1200" dirty="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p>
            <a:r>
              <a:rPr lang="es-ES_tradnl" sz="1200" dirty="0">
                <a:latin typeface="Arial" panose="020B0604020202020204" pitchFamily="34" charset="0"/>
                <a:cs typeface="Arial" panose="020B0604020202020204" pitchFamily="34" charset="0"/>
              </a:rPr>
              <a:t>   </a:t>
            </a:r>
            <a:r>
              <a:rPr lang="es-ES_tradnl" sz="1200" dirty="0" smtClean="0">
                <a:latin typeface="Arial" panose="020B0604020202020204" pitchFamily="34" charset="0"/>
                <a:cs typeface="Arial" panose="020B0604020202020204" pitchFamily="34" charset="0"/>
              </a:rPr>
              <a:t>      1.1 Subdirección Regional Zona Huasteca. </a:t>
            </a:r>
          </a:p>
          <a:p>
            <a:r>
              <a:rPr lang="es-ES_tradnl" sz="1200" dirty="0" smtClean="0">
                <a:latin typeface="Arial" panose="020B0604020202020204" pitchFamily="34" charset="0"/>
                <a:cs typeface="Arial" panose="020B0604020202020204" pitchFamily="34" charset="0"/>
              </a:rPr>
              <a:t>	</a:t>
            </a:r>
            <a:endParaRPr lang="es-MX" sz="1200" dirty="0" smtClean="0">
              <a:latin typeface="Arial" panose="020B0604020202020204" pitchFamily="34" charset="0"/>
              <a:cs typeface="Arial" panose="020B0604020202020204" pitchFamily="34" charset="0"/>
            </a:endParaRPr>
          </a:p>
          <a:p>
            <a:pPr>
              <a:tabLst>
                <a:tab pos="719138" algn="l"/>
                <a:tab pos="901700" algn="l"/>
              </a:tabLst>
            </a:pPr>
            <a:r>
              <a:rPr lang="es-ES_tradnl" sz="1200" dirty="0" smtClean="0">
                <a:latin typeface="Arial" panose="020B0604020202020204" pitchFamily="34" charset="0"/>
                <a:cs typeface="Arial" panose="020B0604020202020204" pitchFamily="34" charset="0"/>
              </a:rPr>
              <a:t>               1.1.1.   Representación Legal.</a:t>
            </a:r>
          </a:p>
          <a:p>
            <a:pPr>
              <a:tabLst>
                <a:tab pos="719138" algn="l"/>
                <a:tab pos="901700" algn="l"/>
              </a:tabLst>
            </a:pPr>
            <a:r>
              <a:rPr lang="es-ES_tradnl" sz="1200" dirty="0" smtClean="0">
                <a:latin typeface="Arial" panose="020B0604020202020204" pitchFamily="34" charset="0"/>
                <a:cs typeface="Arial" panose="020B0604020202020204" pitchFamily="34" charset="0"/>
              </a:rPr>
              <a:t>               1.1.2.   Investigación.</a:t>
            </a:r>
            <a:endParaRPr lang="es-ES_tradnl" sz="1200" dirty="0">
              <a:latin typeface="Arial" panose="020B0604020202020204" pitchFamily="34" charset="0"/>
              <a:cs typeface="Arial" panose="020B0604020202020204" pitchFamily="34" charset="0"/>
            </a:endParaRPr>
          </a:p>
          <a:p>
            <a:pPr>
              <a:tabLst>
                <a:tab pos="719138" algn="l"/>
                <a:tab pos="901700" algn="l"/>
              </a:tabLst>
            </a:pPr>
            <a:r>
              <a:rPr lang="es-ES_tradnl" sz="1200" dirty="0" smtClean="0">
                <a:latin typeface="Arial" panose="020B0604020202020204" pitchFamily="34" charset="0"/>
                <a:cs typeface="Arial" panose="020B0604020202020204" pitchFamily="34" charset="0"/>
              </a:rPr>
              <a:t>      </a:t>
            </a:r>
            <a:endParaRPr lang="es-MX" sz="1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72190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Conector recto 20"/>
          <p:cNvCxnSpPr/>
          <p:nvPr/>
        </p:nvCxnSpPr>
        <p:spPr>
          <a:xfrm>
            <a:off x="5022484" y="3628987"/>
            <a:ext cx="0" cy="305601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a:off x="3429000" y="2767206"/>
            <a:ext cx="0" cy="864000"/>
          </a:xfrm>
          <a:prstGeom prst="line">
            <a:avLst/>
          </a:prstGeom>
        </p:spPr>
        <p:style>
          <a:lnRef idx="1">
            <a:schemeClr val="dk1"/>
          </a:lnRef>
          <a:fillRef idx="0">
            <a:schemeClr val="dk1"/>
          </a:fillRef>
          <a:effectRef idx="0">
            <a:schemeClr val="dk1"/>
          </a:effectRef>
          <a:fontRef idx="minor">
            <a:schemeClr val="tx1"/>
          </a:fontRef>
        </p:style>
      </p:cxnSp>
      <p:cxnSp>
        <p:nvCxnSpPr>
          <p:cNvPr id="4" name="Conector recto 3"/>
          <p:cNvCxnSpPr/>
          <p:nvPr/>
        </p:nvCxnSpPr>
        <p:spPr>
          <a:xfrm>
            <a:off x="2357232" y="3271417"/>
            <a:ext cx="1078850" cy="0"/>
          </a:xfrm>
          <a:prstGeom prst="line">
            <a:avLst/>
          </a:prstGeom>
        </p:spPr>
        <p:style>
          <a:lnRef idx="1">
            <a:schemeClr val="dk1"/>
          </a:lnRef>
          <a:fillRef idx="0">
            <a:schemeClr val="dk1"/>
          </a:fillRef>
          <a:effectRef idx="0">
            <a:schemeClr val="dk1"/>
          </a:effectRef>
          <a:fontRef idx="minor">
            <a:schemeClr val="tx1"/>
          </a:fontRef>
        </p:style>
      </p:cxnSp>
      <p:sp>
        <p:nvSpPr>
          <p:cNvPr id="2" name="Rectangle 40"/>
          <p:cNvSpPr>
            <a:spLocks noChangeArrowheads="1"/>
          </p:cNvSpPr>
          <p:nvPr/>
        </p:nvSpPr>
        <p:spPr bwMode="auto">
          <a:xfrm>
            <a:off x="-5315" y="-5574"/>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34" name="Rectángulo 33"/>
          <p:cNvSpPr/>
          <p:nvPr/>
        </p:nvSpPr>
        <p:spPr>
          <a:xfrm>
            <a:off x="1442161" y="1175040"/>
            <a:ext cx="3971190" cy="276999"/>
          </a:xfrm>
          <a:prstGeom prst="rect">
            <a:avLst/>
          </a:prstGeom>
        </p:spPr>
        <p:txBody>
          <a:bodyPr wrap="square">
            <a:spAutoFit/>
          </a:bodyPr>
          <a:lstStyle/>
          <a:p>
            <a:pPr algn="ctr"/>
            <a:r>
              <a:rPr lang="es-ES_tradnl" sz="1200" b="1" i="1" dirty="0" smtClean="0">
                <a:latin typeface="Arial" panose="020B0604020202020204" pitchFamily="34" charset="0"/>
                <a:cs typeface="Arial" panose="020B0604020202020204" pitchFamily="34" charset="0"/>
              </a:rPr>
              <a:t>Subdirección Regional Zona Huasteca</a:t>
            </a:r>
          </a:p>
        </p:txBody>
      </p:sp>
      <p:sp>
        <p:nvSpPr>
          <p:cNvPr id="35" name="Text Box 123"/>
          <p:cNvSpPr txBox="1">
            <a:spLocks noChangeArrowheads="1"/>
          </p:cNvSpPr>
          <p:nvPr/>
        </p:nvSpPr>
        <p:spPr bwMode="auto">
          <a:xfrm>
            <a:off x="1441300" y="8615802"/>
            <a:ext cx="1122423" cy="4154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28600" indent="-2286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700" dirty="0">
                <a:latin typeface="Arial" panose="020B0604020202020204" pitchFamily="34" charset="0"/>
                <a:cs typeface="Arial" panose="020B0604020202020204" pitchFamily="34" charset="0"/>
              </a:rPr>
              <a:t>0</a:t>
            </a:r>
            <a:r>
              <a:rPr lang="es-ES_tradnl" altLang="es-MX" sz="700" dirty="0" smtClean="0">
                <a:latin typeface="Arial" panose="020B0604020202020204" pitchFamily="34" charset="0"/>
                <a:cs typeface="Arial" panose="020B0604020202020204" pitchFamily="34" charset="0"/>
              </a:rPr>
              <a:t>1 Puesto de confianza</a:t>
            </a:r>
            <a:endParaRPr lang="es-ES_tradnl" altLang="es-MX" sz="700" dirty="0">
              <a:latin typeface="Arial" panose="020B0604020202020204" pitchFamily="34" charset="0"/>
              <a:cs typeface="Arial" panose="020B0604020202020204" pitchFamily="34" charset="0"/>
            </a:endParaRPr>
          </a:p>
          <a:p>
            <a:r>
              <a:rPr lang="es-ES_tradnl" altLang="es-MX" sz="700" dirty="0" smtClean="0">
                <a:latin typeface="Arial" panose="020B0604020202020204" pitchFamily="34" charset="0"/>
                <a:cs typeface="Arial" panose="020B0604020202020204" pitchFamily="34" charset="0"/>
              </a:rPr>
              <a:t>14 Puestos de base</a:t>
            </a:r>
          </a:p>
          <a:p>
            <a:r>
              <a:rPr lang="es-ES_tradnl" altLang="es-MX" sz="700" b="1" i="1" dirty="0" smtClean="0">
                <a:latin typeface="Arial" panose="020B0604020202020204" pitchFamily="34" charset="0"/>
                <a:cs typeface="Arial" panose="020B0604020202020204" pitchFamily="34" charset="0"/>
              </a:rPr>
              <a:t>Total</a:t>
            </a:r>
            <a:r>
              <a:rPr lang="es-ES_tradnl" altLang="es-MX" sz="700" b="1" i="1" dirty="0">
                <a:latin typeface="Arial" panose="020B0604020202020204" pitchFamily="34" charset="0"/>
                <a:cs typeface="Arial" panose="020B0604020202020204" pitchFamily="34" charset="0"/>
              </a:rPr>
              <a:t>: </a:t>
            </a:r>
            <a:r>
              <a:rPr lang="es-ES_tradnl" altLang="es-MX" sz="700" b="1" i="1" dirty="0" smtClean="0">
                <a:latin typeface="Arial" panose="020B0604020202020204" pitchFamily="34" charset="0"/>
                <a:cs typeface="Arial" panose="020B0604020202020204" pitchFamily="34" charset="0"/>
              </a:rPr>
              <a:t>15</a:t>
            </a:r>
            <a:endParaRPr lang="es-ES_tradnl" altLang="es-MX" sz="700" b="1" dirty="0">
              <a:solidFill>
                <a:srgbClr val="006600"/>
              </a:solidFill>
              <a:latin typeface="Arial" panose="020B0604020202020204" pitchFamily="34" charset="0"/>
              <a:cs typeface="Arial" panose="020B0604020202020204" pitchFamily="34" charset="0"/>
            </a:endParaRPr>
          </a:p>
        </p:txBody>
      </p:sp>
      <p:cxnSp>
        <p:nvCxnSpPr>
          <p:cNvPr id="36" name="47 Conector recto"/>
          <p:cNvCxnSpPr/>
          <p:nvPr/>
        </p:nvCxnSpPr>
        <p:spPr>
          <a:xfrm>
            <a:off x="2570936" y="8830925"/>
            <a:ext cx="645810" cy="0"/>
          </a:xfrm>
          <a:prstGeom prst="line">
            <a:avLst/>
          </a:prstGeom>
          <a:ln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54" name="Text Box 2"/>
          <p:cNvSpPr txBox="1">
            <a:spLocks noChangeArrowheads="1"/>
          </p:cNvSpPr>
          <p:nvPr/>
        </p:nvSpPr>
        <p:spPr bwMode="auto">
          <a:xfrm>
            <a:off x="4763" y="508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ORGANIGRAMA</a:t>
            </a:r>
          </a:p>
        </p:txBody>
      </p:sp>
      <p:sp>
        <p:nvSpPr>
          <p:cNvPr id="55" name="Line 4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56" name="Text Box 128"/>
          <p:cNvSpPr txBox="1">
            <a:spLocks noChangeArrowheads="1"/>
          </p:cNvSpPr>
          <p:nvPr/>
        </p:nvSpPr>
        <p:spPr bwMode="auto">
          <a:xfrm>
            <a:off x="4168350" y="7868711"/>
            <a:ext cx="2279650" cy="1130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round/>
                <a:headEnd/>
                <a:tailEnd/>
              </a14:hiddenLine>
            </a:ext>
          </a:extLst>
        </p:spPr>
        <p:txBody>
          <a:bodyPr lIns="90000" tIns="46800" rIns="90000" bIns="46800">
            <a:spAutoFit/>
          </a:bodyPr>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9pPr>
          </a:lstStyle>
          <a:p>
            <a:pPr algn="just">
              <a:spcBef>
                <a:spcPts val="375"/>
              </a:spcBef>
              <a:buClr>
                <a:srgbClr val="000000"/>
              </a:buClr>
              <a:buSzPct val="100000"/>
              <a:buFont typeface="Arial" panose="020B0604020202020204" pitchFamily="34" charset="0"/>
              <a:buNone/>
            </a:pPr>
            <a:r>
              <a:rPr lang="en-GB" altLang="es-MX" sz="600" b="1" i="1" u="sng" dirty="0"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Guadalupe </a:t>
            </a:r>
            <a:r>
              <a:rPr lang="en-GB" altLang="es-MX" sz="600" b="1" i="1" u="sng" dirty="0" err="1"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Jetzabel</a:t>
            </a:r>
            <a:r>
              <a:rPr lang="en-GB" altLang="es-MX" sz="600" b="1" i="1" u="sng" dirty="0"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 Sánchez Delgado, </a:t>
            </a:r>
            <a:r>
              <a:rPr lang="en-GB" altLang="es-MX" sz="600" b="1" i="1" u="sng"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Titular </a:t>
            </a:r>
            <a:r>
              <a:rPr lang="es-MX" altLang="es-MX" sz="600" b="1" i="1" u="sng"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Administrativo</a:t>
            </a:r>
            <a:r>
              <a:rPr lang="en-GB" altLang="es-MX" sz="600" b="1" i="1" u="sng"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 de </a:t>
            </a:r>
            <a:r>
              <a:rPr lang="en-GB" altLang="es-MX" sz="600" b="1" i="1" u="sng" dirty="0"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la </a:t>
            </a:r>
            <a:r>
              <a:rPr lang="en-GB" altLang="es-MX" sz="600" b="1" i="1" u="sng" dirty="0" err="1"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Defensoría</a:t>
            </a:r>
            <a:r>
              <a:rPr lang="en-GB" altLang="es-MX" sz="600" b="1" i="1" u="sng" dirty="0"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 </a:t>
            </a:r>
            <a:r>
              <a:rPr lang="en-GB" altLang="es-MX" sz="600" b="1" i="1" u="sng" dirty="0" err="1"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Pública</a:t>
            </a:r>
            <a:r>
              <a:rPr lang="en-GB" altLang="es-MX" sz="600" b="1" i="1" u="sng" dirty="0"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 del Estado</a:t>
            </a:r>
            <a:r>
              <a:rPr lang="en-GB" altLang="es-MX" sz="600" dirty="0"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 </a:t>
            </a:r>
            <a:r>
              <a:rPr lang="es-MX" altLang="es-MX" sz="600"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certifica que  el presente organigrama refleja el personal, así como puestos  y nombramientos que integran la estructura vigente al</a:t>
            </a:r>
            <a:r>
              <a:rPr lang="en-GB" altLang="es-MX" sz="600"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 </a:t>
            </a:r>
            <a:r>
              <a:rPr lang="en-GB" altLang="es-MX" sz="600" dirty="0"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 </a:t>
            </a:r>
            <a:r>
              <a:rPr lang="en-GB" altLang="es-MX" sz="600" b="1" i="1" u="sng" dirty="0" err="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m</a:t>
            </a:r>
            <a:r>
              <a:rPr lang="en-GB" altLang="es-MX" sz="600" b="1" i="1" u="sng" dirty="0" err="1"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es</a:t>
            </a:r>
            <a:r>
              <a:rPr lang="en-GB" altLang="es-MX" sz="600" b="1" i="1" u="sng" dirty="0"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 de </a:t>
            </a:r>
            <a:r>
              <a:rPr lang="en-GB" altLang="es-MX" sz="600" b="1" i="1" u="sng" dirty="0" err="1"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febrero</a:t>
            </a:r>
            <a:r>
              <a:rPr lang="en-GB" altLang="es-MX" sz="600" b="1" i="1" u="sng" dirty="0"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 de 2020.</a:t>
            </a:r>
            <a:endParaRPr lang="en-GB" altLang="es-MX" sz="600" b="1" i="1" u="sng"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a:p>
            <a:pPr algn="just">
              <a:spcBef>
                <a:spcPts val="375"/>
              </a:spcBef>
              <a:buClr>
                <a:srgbClr val="000000"/>
              </a:buClr>
              <a:buSzPct val="100000"/>
              <a:buFont typeface="Arial" panose="020B0604020202020204" pitchFamily="34" charset="0"/>
              <a:buNone/>
            </a:pPr>
            <a:endParaRPr lang="en-GB" altLang="es-MX" sz="600" b="1" i="1" u="sng"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a:p>
            <a:pPr algn="just">
              <a:spcBef>
                <a:spcPts val="375"/>
              </a:spcBef>
              <a:buClr>
                <a:srgbClr val="000000"/>
              </a:buClr>
              <a:buSzPct val="100000"/>
              <a:buFont typeface="Arial" panose="020B0604020202020204" pitchFamily="34" charset="0"/>
              <a:buNone/>
            </a:pPr>
            <a:endParaRPr lang="en-GB" altLang="es-MX" sz="600" dirty="0"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a:p>
            <a:pPr algn="just">
              <a:spcBef>
                <a:spcPts val="375"/>
              </a:spcBef>
              <a:buClr>
                <a:srgbClr val="000000"/>
              </a:buClr>
              <a:buSzPct val="100000"/>
              <a:buFont typeface="Arial" panose="020B0604020202020204" pitchFamily="34" charset="0"/>
              <a:buNone/>
            </a:pPr>
            <a:endParaRPr lang="en-GB" altLang="es-MX" sz="600"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a:p>
            <a:pPr>
              <a:spcBef>
                <a:spcPts val="375"/>
              </a:spcBef>
              <a:buClr>
                <a:srgbClr val="000000"/>
              </a:buClr>
              <a:buSzPct val="100000"/>
              <a:buFont typeface="Arial" panose="020B0604020202020204" pitchFamily="34" charset="0"/>
              <a:buNone/>
            </a:pPr>
            <a:r>
              <a:rPr lang="en-GB" altLang="es-MX" sz="600" b="1" i="1"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Firma:  </a:t>
            </a:r>
            <a:r>
              <a:rPr lang="en-GB" altLang="es-MX" sz="600" b="1" i="1" dirty="0" smtClean="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__________________________________________</a:t>
            </a:r>
            <a:endParaRPr lang="en-GB" altLang="es-MX" sz="600" b="1" i="1"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cxnSp>
        <p:nvCxnSpPr>
          <p:cNvPr id="57" name="47 Conector recto"/>
          <p:cNvCxnSpPr/>
          <p:nvPr/>
        </p:nvCxnSpPr>
        <p:spPr>
          <a:xfrm>
            <a:off x="2570936" y="8738630"/>
            <a:ext cx="645810" cy="0"/>
          </a:xfrm>
          <a:prstGeom prst="line">
            <a:avLst/>
          </a:prstGeom>
          <a:ln cmpd="sng">
            <a:solidFill>
              <a:srgbClr val="006600"/>
            </a:solidFill>
            <a:prstDash val="dash"/>
          </a:ln>
        </p:spPr>
        <p:style>
          <a:lnRef idx="1">
            <a:schemeClr val="accent1"/>
          </a:lnRef>
          <a:fillRef idx="0">
            <a:schemeClr val="accent1"/>
          </a:fillRef>
          <a:effectRef idx="0">
            <a:schemeClr val="accent1"/>
          </a:effectRef>
          <a:fontRef idx="minor">
            <a:schemeClr val="tx1"/>
          </a:fontRef>
        </p:style>
      </p:cxnSp>
      <p:cxnSp>
        <p:nvCxnSpPr>
          <p:cNvPr id="122" name="Conector recto 121"/>
          <p:cNvCxnSpPr/>
          <p:nvPr/>
        </p:nvCxnSpPr>
        <p:spPr>
          <a:xfrm flipH="1">
            <a:off x="3461791" y="2084395"/>
            <a:ext cx="212" cy="577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Rectangle 12"/>
          <p:cNvSpPr>
            <a:spLocks noChangeArrowheads="1"/>
          </p:cNvSpPr>
          <p:nvPr/>
        </p:nvSpPr>
        <p:spPr bwMode="auto">
          <a:xfrm>
            <a:off x="2639537" y="2322837"/>
            <a:ext cx="1584000" cy="450000"/>
          </a:xfrm>
          <a:prstGeom prst="rect">
            <a:avLst/>
          </a:prstGeom>
          <a:solidFill>
            <a:schemeClr val="bg1"/>
          </a:solidFill>
          <a:ln w="6350">
            <a:solidFill>
              <a:srgbClr val="006600"/>
            </a:solidFill>
            <a:prstDash val="dash"/>
            <a:miter lim="800000"/>
            <a:headEnd/>
            <a:tailEnd/>
          </a:ln>
          <a:effectLst>
            <a:outerShdw dist="35921" dir="2700000" algn="ctr" rotWithShape="0">
              <a:srgbClr val="006600"/>
            </a:outerShdw>
          </a:effectLst>
        </p:spPr>
        <p:txBody>
          <a:bodyPr wrap="none" anchor="ctr"/>
          <a:lstStyle/>
          <a:p>
            <a:pPr algn="ctr"/>
            <a:endParaRPr lang="es-MX" altLang="es-MX" sz="700">
              <a:latin typeface="Arial" charset="0"/>
              <a:cs typeface="Arial" charset="0"/>
            </a:endParaRPr>
          </a:p>
        </p:txBody>
      </p:sp>
      <p:sp>
        <p:nvSpPr>
          <p:cNvPr id="79" name="Rectangle 42"/>
          <p:cNvSpPr>
            <a:spLocks noChangeArrowheads="1"/>
          </p:cNvSpPr>
          <p:nvPr/>
        </p:nvSpPr>
        <p:spPr bwMode="auto">
          <a:xfrm>
            <a:off x="2600862" y="2514805"/>
            <a:ext cx="1722737" cy="297517"/>
          </a:xfrm>
          <a:prstGeom prst="rect">
            <a:avLst/>
          </a:prstGeom>
          <a:noFill/>
          <a:ln w="9525">
            <a:noFill/>
            <a:miter lim="800000"/>
            <a:headEnd/>
            <a:tailEnd/>
          </a:ln>
        </p:spPr>
        <p:txBody>
          <a:bodyPr wrap="square">
            <a:spAutoFit/>
          </a:bodyPr>
          <a:lstStyle/>
          <a:p>
            <a:pPr algn="ctr">
              <a:lnSpc>
                <a:spcPts val="800"/>
              </a:lnSpc>
            </a:pPr>
            <a:r>
              <a:rPr lang="de-DE" altLang="es-MX" sz="700" dirty="0" smtClean="0">
                <a:latin typeface="Arial" charset="0"/>
                <a:cs typeface="Arial" charset="0"/>
              </a:rPr>
              <a:t>Marisa Muñoz Landaverde</a:t>
            </a:r>
          </a:p>
          <a:p>
            <a:pPr algn="ctr">
              <a:lnSpc>
                <a:spcPts val="800"/>
              </a:lnSpc>
            </a:pPr>
            <a:r>
              <a:rPr lang="de-DE" altLang="es-MX" sz="700" dirty="0" smtClean="0">
                <a:latin typeface="Arial" charset="0"/>
                <a:cs typeface="Arial" charset="0"/>
              </a:rPr>
              <a:t> Subdirector de Área (14-05)</a:t>
            </a:r>
            <a:endParaRPr lang="es-MX" altLang="es-MX" sz="700" dirty="0">
              <a:latin typeface="Arial" charset="0"/>
              <a:cs typeface="Arial" charset="0"/>
            </a:endParaRPr>
          </a:p>
        </p:txBody>
      </p:sp>
      <p:sp>
        <p:nvSpPr>
          <p:cNvPr id="80" name="Line 21"/>
          <p:cNvSpPr>
            <a:spLocks noChangeShapeType="1"/>
          </p:cNvSpPr>
          <p:nvPr/>
        </p:nvSpPr>
        <p:spPr bwMode="auto">
          <a:xfrm flipV="1">
            <a:off x="2646315" y="2541900"/>
            <a:ext cx="1584000" cy="426"/>
          </a:xfrm>
          <a:prstGeom prst="line">
            <a:avLst/>
          </a:prstGeom>
          <a:noFill/>
          <a:ln w="6350">
            <a:solidFill>
              <a:srgbClr val="006600"/>
            </a:solidFill>
            <a:prstDash val="dash"/>
            <a:round/>
            <a:headEnd/>
            <a:tailEnd/>
          </a:ln>
        </p:spPr>
        <p:txBody>
          <a:bodyPr/>
          <a:lstStyle/>
          <a:p>
            <a:endParaRPr lang="es-MX"/>
          </a:p>
        </p:txBody>
      </p:sp>
      <p:sp>
        <p:nvSpPr>
          <p:cNvPr id="81" name="Rectangle 42"/>
          <p:cNvSpPr>
            <a:spLocks noChangeArrowheads="1"/>
          </p:cNvSpPr>
          <p:nvPr/>
        </p:nvSpPr>
        <p:spPr bwMode="auto">
          <a:xfrm>
            <a:off x="2522459" y="2279900"/>
            <a:ext cx="1846492" cy="307777"/>
          </a:xfrm>
          <a:prstGeom prst="rect">
            <a:avLst/>
          </a:prstGeom>
          <a:noFill/>
          <a:ln w="9525">
            <a:noFill/>
            <a:miter lim="800000"/>
            <a:headEnd/>
            <a:tailEnd/>
          </a:ln>
        </p:spPr>
        <p:txBody>
          <a:bodyPr wrap="square">
            <a:spAutoFit/>
          </a:bodyPr>
          <a:lstStyle/>
          <a:p>
            <a:pPr algn="ctr"/>
            <a:r>
              <a:rPr lang="es-ES_tradnl" altLang="es-MX" sz="700" b="1" dirty="0" smtClean="0">
                <a:latin typeface="Arial" charset="0"/>
              </a:rPr>
              <a:t>Subdirección Regional </a:t>
            </a:r>
          </a:p>
          <a:p>
            <a:pPr algn="ctr"/>
            <a:r>
              <a:rPr lang="es-ES_tradnl" altLang="es-MX" sz="700" b="1" dirty="0" smtClean="0">
                <a:latin typeface="Arial" charset="0"/>
              </a:rPr>
              <a:t>Zona Huasteca</a:t>
            </a:r>
          </a:p>
        </p:txBody>
      </p:sp>
      <p:sp>
        <p:nvSpPr>
          <p:cNvPr id="178" name="Rectangle 12"/>
          <p:cNvSpPr>
            <a:spLocks noChangeArrowheads="1"/>
          </p:cNvSpPr>
          <p:nvPr/>
        </p:nvSpPr>
        <p:spPr bwMode="auto">
          <a:xfrm>
            <a:off x="2639537" y="1728223"/>
            <a:ext cx="1584000" cy="450000"/>
          </a:xfrm>
          <a:prstGeom prst="rect">
            <a:avLst/>
          </a:prstGeom>
          <a:solidFill>
            <a:schemeClr val="bg1"/>
          </a:solidFill>
          <a:ln w="6350">
            <a:solidFill>
              <a:srgbClr val="006600"/>
            </a:solidFill>
            <a:prstDash val="dash"/>
            <a:miter lim="800000"/>
            <a:headEnd/>
            <a:tailEnd/>
          </a:ln>
          <a:effectLst>
            <a:outerShdw dist="35921" dir="2700000" algn="ctr" rotWithShape="0">
              <a:srgbClr val="006600"/>
            </a:outerShdw>
          </a:effectLst>
        </p:spPr>
        <p:txBody>
          <a:bodyPr wrap="none" anchor="ctr"/>
          <a:lstStyle/>
          <a:p>
            <a:pPr algn="ctr"/>
            <a:endParaRPr lang="es-MX" altLang="es-MX" sz="700">
              <a:latin typeface="Arial" charset="0"/>
              <a:cs typeface="Arial" charset="0"/>
            </a:endParaRPr>
          </a:p>
        </p:txBody>
      </p:sp>
      <p:sp>
        <p:nvSpPr>
          <p:cNvPr id="181" name="Rectangle 42"/>
          <p:cNvSpPr>
            <a:spLocks noChangeArrowheads="1"/>
          </p:cNvSpPr>
          <p:nvPr/>
        </p:nvSpPr>
        <p:spPr bwMode="auto">
          <a:xfrm>
            <a:off x="2622120" y="1866073"/>
            <a:ext cx="1645387" cy="200055"/>
          </a:xfrm>
          <a:prstGeom prst="rect">
            <a:avLst/>
          </a:prstGeom>
          <a:noFill/>
          <a:ln w="9525">
            <a:noFill/>
            <a:miter lim="800000"/>
            <a:headEnd/>
            <a:tailEnd/>
          </a:ln>
        </p:spPr>
        <p:txBody>
          <a:bodyPr wrap="square">
            <a:spAutoFit/>
          </a:bodyPr>
          <a:lstStyle/>
          <a:p>
            <a:pPr algn="ctr"/>
            <a:r>
              <a:rPr lang="es-ES_tradnl" altLang="es-MX" sz="700" b="1" dirty="0" smtClean="0">
                <a:latin typeface="Arial" charset="0"/>
              </a:rPr>
              <a:t>Coordinación General</a:t>
            </a:r>
          </a:p>
        </p:txBody>
      </p:sp>
      <p:sp>
        <p:nvSpPr>
          <p:cNvPr id="71" name="Rectangle 12"/>
          <p:cNvSpPr>
            <a:spLocks noChangeArrowheads="1"/>
          </p:cNvSpPr>
          <p:nvPr/>
        </p:nvSpPr>
        <p:spPr bwMode="auto">
          <a:xfrm>
            <a:off x="1023509" y="3007303"/>
            <a:ext cx="1584000" cy="448319"/>
          </a:xfrm>
          <a:prstGeom prst="rect">
            <a:avLst/>
          </a:prstGeom>
          <a:solidFill>
            <a:srgbClr val="FFFFFF"/>
          </a:solidFill>
          <a:ln w="6350">
            <a:solidFill>
              <a:srgbClr val="000000"/>
            </a:solidFill>
            <a:prstDash val="solid"/>
            <a:miter lim="800000"/>
            <a:headEnd/>
            <a:tailEnd/>
          </a:ln>
          <a:effectLst>
            <a:outerShdw dist="35921" dir="2700000" algn="ctr" rotWithShape="0">
              <a:srgbClr val="000000"/>
            </a:outerShdw>
          </a:effectLst>
        </p:spPr>
        <p:txBody>
          <a:bodyPr wrap="none" anchor="ctr"/>
          <a:lstStyle/>
          <a:p>
            <a:pPr algn="ctr" defTabSz="1217613" eaLnBrk="1" hangingPunct="1">
              <a:spcBef>
                <a:spcPts val="0"/>
              </a:spcBef>
              <a:defRPr/>
            </a:pPr>
            <a:endParaRPr lang="pt-BR" sz="700" kern="0" dirty="0">
              <a:solidFill>
                <a:srgbClr val="000000"/>
              </a:solidFill>
              <a:latin typeface="Arial" pitchFamily="34" charset="0"/>
              <a:cs typeface="Arial" pitchFamily="34" charset="0"/>
            </a:endParaRPr>
          </a:p>
          <a:p>
            <a:pPr algn="ctr" defTabSz="1217613" eaLnBrk="1" hangingPunct="1">
              <a:spcBef>
                <a:spcPts val="0"/>
              </a:spcBef>
              <a:defRPr/>
            </a:pPr>
            <a:endParaRPr lang="pt-BR" sz="700" kern="0" dirty="0">
              <a:solidFill>
                <a:srgbClr val="000000"/>
              </a:solidFill>
              <a:latin typeface="Arial" pitchFamily="34" charset="0"/>
              <a:cs typeface="Arial" pitchFamily="34" charset="0"/>
            </a:endParaRPr>
          </a:p>
          <a:p>
            <a:pPr algn="ctr" defTabSz="1217613" eaLnBrk="1" hangingPunct="1">
              <a:spcBef>
                <a:spcPts val="0"/>
              </a:spcBef>
              <a:defRPr/>
            </a:pPr>
            <a:endParaRPr lang="pt-BR" sz="700" kern="0" dirty="0">
              <a:solidFill>
                <a:srgbClr val="000000"/>
              </a:solidFill>
              <a:latin typeface="Arial" pitchFamily="34" charset="0"/>
              <a:cs typeface="Arial" pitchFamily="34" charset="0"/>
            </a:endParaRPr>
          </a:p>
          <a:p>
            <a:pPr algn="ctr" defTabSz="1217613" eaLnBrk="1" hangingPunct="1">
              <a:spcBef>
                <a:spcPts val="0"/>
              </a:spcBef>
              <a:defRPr/>
            </a:pPr>
            <a:endParaRPr lang="es-MX" sz="700" kern="0" dirty="0">
              <a:solidFill>
                <a:srgbClr val="000000"/>
              </a:solidFill>
              <a:latin typeface="Arial" pitchFamily="34" charset="0"/>
              <a:cs typeface="Arial" pitchFamily="34" charset="0"/>
            </a:endParaRPr>
          </a:p>
        </p:txBody>
      </p:sp>
      <p:sp>
        <p:nvSpPr>
          <p:cNvPr id="72" name="Line 21"/>
          <p:cNvSpPr>
            <a:spLocks noChangeShapeType="1"/>
          </p:cNvSpPr>
          <p:nvPr/>
        </p:nvSpPr>
        <p:spPr bwMode="auto">
          <a:xfrm>
            <a:off x="1025097" y="3175578"/>
            <a:ext cx="1587500" cy="0"/>
          </a:xfrm>
          <a:prstGeom prst="line">
            <a:avLst/>
          </a:prstGeom>
          <a:noFill/>
          <a:ln w="6350">
            <a:solidFill>
              <a:srgbClr val="000000"/>
            </a:solidFill>
            <a:round/>
            <a:headEnd/>
            <a:tailEnd/>
          </a:ln>
        </p:spPr>
        <p:txBody>
          <a:bodyPr/>
          <a:lstStyle/>
          <a:p>
            <a:pPr algn="ctr">
              <a:spcBef>
                <a:spcPts val="0"/>
              </a:spcBef>
              <a:defRPr/>
            </a:pPr>
            <a:endParaRPr lang="es-MX" sz="700" kern="0">
              <a:solidFill>
                <a:srgbClr val="000000"/>
              </a:solidFill>
              <a:latin typeface="Arial" charset="0"/>
            </a:endParaRPr>
          </a:p>
        </p:txBody>
      </p:sp>
      <p:sp>
        <p:nvSpPr>
          <p:cNvPr id="73" name="79 Rectángulo"/>
          <p:cNvSpPr>
            <a:spLocks noChangeArrowheads="1"/>
          </p:cNvSpPr>
          <p:nvPr/>
        </p:nvSpPr>
        <p:spPr bwMode="auto">
          <a:xfrm>
            <a:off x="950663" y="3162265"/>
            <a:ext cx="1697037" cy="19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800"/>
              </a:lnSpc>
              <a:buNone/>
            </a:pPr>
            <a:r>
              <a:rPr lang="es-MX" sz="500" dirty="0" smtClean="0"/>
              <a:t> </a:t>
            </a:r>
            <a:endParaRPr lang="es-MX" altLang="es-MX" sz="500" dirty="0">
              <a:solidFill>
                <a:srgbClr val="000000"/>
              </a:solidFill>
              <a:latin typeface="Arial" panose="020B0604020202020204" pitchFamily="34" charset="0"/>
            </a:endParaRPr>
          </a:p>
        </p:txBody>
      </p:sp>
      <p:sp>
        <p:nvSpPr>
          <p:cNvPr id="74" name="21 Rectángulo"/>
          <p:cNvSpPr>
            <a:spLocks noChangeArrowheads="1"/>
          </p:cNvSpPr>
          <p:nvPr/>
        </p:nvSpPr>
        <p:spPr bwMode="auto">
          <a:xfrm>
            <a:off x="1108337" y="2994718"/>
            <a:ext cx="1438568" cy="200055"/>
          </a:xfrm>
          <a:prstGeom prst="rect">
            <a:avLst/>
          </a:prstGeom>
          <a:noFill/>
          <a:ln w="9525">
            <a:noFill/>
            <a:miter lim="800000"/>
            <a:headEnd/>
            <a:tailEnd/>
          </a:ln>
        </p:spPr>
        <p:txBody>
          <a:bodyPr wrap="square">
            <a:spAutoFit/>
          </a:bodyPr>
          <a:lstStyle/>
          <a:p>
            <a:pPr algn="ctr"/>
            <a:r>
              <a:rPr lang="es-ES" altLang="es-MX" sz="700" b="1" dirty="0" smtClean="0">
                <a:latin typeface="Arial" charset="0"/>
                <a:cs typeface="Arial" charset="0"/>
              </a:rPr>
              <a:t>Apoyo Administrativo</a:t>
            </a:r>
            <a:endParaRPr lang="es-ES" altLang="es-MX" sz="700" b="1" dirty="0">
              <a:latin typeface="Arial" charset="0"/>
              <a:cs typeface="Arial" charset="0"/>
            </a:endParaRPr>
          </a:p>
        </p:txBody>
      </p:sp>
      <p:cxnSp>
        <p:nvCxnSpPr>
          <p:cNvPr id="47" name="Conector recto 46"/>
          <p:cNvCxnSpPr/>
          <p:nvPr/>
        </p:nvCxnSpPr>
        <p:spPr>
          <a:xfrm>
            <a:off x="3420736" y="3271417"/>
            <a:ext cx="1078850" cy="0"/>
          </a:xfrm>
          <a:prstGeom prst="line">
            <a:avLst/>
          </a:prstGeom>
        </p:spPr>
        <p:style>
          <a:lnRef idx="1">
            <a:schemeClr val="dk1"/>
          </a:lnRef>
          <a:fillRef idx="0">
            <a:schemeClr val="dk1"/>
          </a:fillRef>
          <a:effectRef idx="0">
            <a:schemeClr val="dk1"/>
          </a:effectRef>
          <a:fontRef idx="minor">
            <a:schemeClr val="tx1"/>
          </a:fontRef>
        </p:style>
      </p:cxnSp>
      <p:sp>
        <p:nvSpPr>
          <p:cNvPr id="65" name="21 Rectángulo"/>
          <p:cNvSpPr>
            <a:spLocks noChangeArrowheads="1"/>
          </p:cNvSpPr>
          <p:nvPr/>
        </p:nvSpPr>
        <p:spPr bwMode="auto">
          <a:xfrm>
            <a:off x="1017935" y="3190402"/>
            <a:ext cx="1601788" cy="271869"/>
          </a:xfrm>
          <a:prstGeom prst="rect">
            <a:avLst/>
          </a:prstGeom>
          <a:noFill/>
          <a:ln w="9525">
            <a:noFill/>
            <a:miter lim="800000"/>
            <a:headEnd/>
            <a:tailEnd/>
          </a:ln>
        </p:spPr>
        <p:txBody>
          <a:bodyPr>
            <a:spAutoFit/>
          </a:bodyPr>
          <a:lstStyle/>
          <a:p>
            <a:pPr algn="ctr">
              <a:lnSpc>
                <a:spcPts val="700"/>
              </a:lnSpc>
            </a:pPr>
            <a:r>
              <a:rPr lang="es-ES" altLang="es-MX" sz="700" dirty="0" smtClean="0">
                <a:latin typeface="Arial" charset="0"/>
                <a:cs typeface="Arial" charset="0"/>
              </a:rPr>
              <a:t>María del Pilar Rodríguez Muñoz</a:t>
            </a:r>
            <a:endParaRPr lang="es-ES" altLang="es-MX" sz="700" dirty="0">
              <a:latin typeface="Arial" charset="0"/>
              <a:cs typeface="Arial" charset="0"/>
            </a:endParaRPr>
          </a:p>
          <a:p>
            <a:pPr algn="ctr">
              <a:lnSpc>
                <a:spcPts val="700"/>
              </a:lnSpc>
            </a:pPr>
            <a:r>
              <a:rPr lang="es-ES" altLang="es-MX" sz="700" dirty="0" smtClean="0">
                <a:latin typeface="Arial" charset="0"/>
                <a:cs typeface="Arial" charset="0"/>
              </a:rPr>
              <a:t>Secretaria Capturista (06-24)</a:t>
            </a:r>
            <a:endParaRPr lang="es-ES" altLang="es-MX" sz="700" dirty="0">
              <a:latin typeface="Arial" charset="0"/>
              <a:cs typeface="Arial" charset="0"/>
            </a:endParaRPr>
          </a:p>
        </p:txBody>
      </p:sp>
      <p:sp>
        <p:nvSpPr>
          <p:cNvPr id="75" name="Rectangle 12"/>
          <p:cNvSpPr>
            <a:spLocks noChangeArrowheads="1"/>
          </p:cNvSpPr>
          <p:nvPr/>
        </p:nvSpPr>
        <p:spPr bwMode="auto">
          <a:xfrm>
            <a:off x="4223393" y="3011852"/>
            <a:ext cx="1584000" cy="450420"/>
          </a:xfrm>
          <a:prstGeom prst="rect">
            <a:avLst/>
          </a:prstGeom>
          <a:solidFill>
            <a:srgbClr val="FFFFFF"/>
          </a:solidFill>
          <a:ln w="6350">
            <a:solidFill>
              <a:srgbClr val="000000"/>
            </a:solidFill>
            <a:prstDash val="solid"/>
            <a:miter lim="800000"/>
            <a:headEnd/>
            <a:tailEnd/>
          </a:ln>
          <a:effectLst>
            <a:outerShdw dist="35921" dir="2700000" algn="ctr" rotWithShape="0">
              <a:srgbClr val="000000"/>
            </a:outerShdw>
          </a:effectLst>
        </p:spPr>
        <p:txBody>
          <a:bodyPr wrap="none" anchor="ctr"/>
          <a:lstStyle/>
          <a:p>
            <a:pPr algn="ctr" defTabSz="1217613" eaLnBrk="1" hangingPunct="1">
              <a:spcBef>
                <a:spcPts val="0"/>
              </a:spcBef>
              <a:defRPr/>
            </a:pPr>
            <a:endParaRPr lang="pt-BR" sz="700" kern="0" dirty="0">
              <a:solidFill>
                <a:srgbClr val="000000"/>
              </a:solidFill>
              <a:latin typeface="Arial" pitchFamily="34" charset="0"/>
              <a:cs typeface="Arial" pitchFamily="34" charset="0"/>
            </a:endParaRPr>
          </a:p>
          <a:p>
            <a:pPr algn="ctr" defTabSz="1217613" eaLnBrk="1" hangingPunct="1">
              <a:spcBef>
                <a:spcPts val="0"/>
              </a:spcBef>
              <a:defRPr/>
            </a:pPr>
            <a:endParaRPr lang="pt-BR" sz="700" kern="0" dirty="0">
              <a:solidFill>
                <a:srgbClr val="000000"/>
              </a:solidFill>
              <a:latin typeface="Arial" pitchFamily="34" charset="0"/>
              <a:cs typeface="Arial" pitchFamily="34" charset="0"/>
            </a:endParaRPr>
          </a:p>
          <a:p>
            <a:pPr algn="ctr" defTabSz="1217613" eaLnBrk="1" hangingPunct="1">
              <a:spcBef>
                <a:spcPts val="0"/>
              </a:spcBef>
              <a:defRPr/>
            </a:pPr>
            <a:endParaRPr lang="pt-BR" sz="700" kern="0" dirty="0">
              <a:solidFill>
                <a:srgbClr val="000000"/>
              </a:solidFill>
              <a:latin typeface="Arial" pitchFamily="34" charset="0"/>
              <a:cs typeface="Arial" pitchFamily="34" charset="0"/>
            </a:endParaRPr>
          </a:p>
          <a:p>
            <a:pPr algn="ctr" defTabSz="1217613" eaLnBrk="1" hangingPunct="1">
              <a:spcBef>
                <a:spcPts val="0"/>
              </a:spcBef>
              <a:defRPr/>
            </a:pPr>
            <a:endParaRPr lang="es-MX" sz="700" kern="0" dirty="0">
              <a:solidFill>
                <a:srgbClr val="000000"/>
              </a:solidFill>
              <a:latin typeface="Arial" pitchFamily="34" charset="0"/>
              <a:cs typeface="Arial" pitchFamily="34" charset="0"/>
            </a:endParaRPr>
          </a:p>
        </p:txBody>
      </p:sp>
      <p:sp>
        <p:nvSpPr>
          <p:cNvPr id="76" name="Line 21"/>
          <p:cNvSpPr>
            <a:spLocks noChangeShapeType="1"/>
          </p:cNvSpPr>
          <p:nvPr/>
        </p:nvSpPr>
        <p:spPr bwMode="auto">
          <a:xfrm>
            <a:off x="4224981" y="3188835"/>
            <a:ext cx="1587500" cy="0"/>
          </a:xfrm>
          <a:prstGeom prst="line">
            <a:avLst/>
          </a:prstGeom>
          <a:noFill/>
          <a:ln w="6350">
            <a:solidFill>
              <a:srgbClr val="000000"/>
            </a:solidFill>
            <a:round/>
            <a:headEnd/>
            <a:tailEnd/>
          </a:ln>
        </p:spPr>
        <p:txBody>
          <a:bodyPr/>
          <a:lstStyle/>
          <a:p>
            <a:pPr algn="ctr">
              <a:spcBef>
                <a:spcPts val="0"/>
              </a:spcBef>
              <a:defRPr/>
            </a:pPr>
            <a:endParaRPr lang="es-MX" sz="700" kern="0">
              <a:solidFill>
                <a:srgbClr val="000000"/>
              </a:solidFill>
              <a:latin typeface="Arial" charset="0"/>
            </a:endParaRPr>
          </a:p>
        </p:txBody>
      </p:sp>
      <p:sp>
        <p:nvSpPr>
          <p:cNvPr id="78" name="79 Rectángulo"/>
          <p:cNvSpPr>
            <a:spLocks noChangeArrowheads="1"/>
          </p:cNvSpPr>
          <p:nvPr/>
        </p:nvSpPr>
        <p:spPr bwMode="auto">
          <a:xfrm>
            <a:off x="4150547" y="3166813"/>
            <a:ext cx="1697037" cy="19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800"/>
              </a:lnSpc>
              <a:buNone/>
            </a:pPr>
            <a:r>
              <a:rPr lang="es-MX" sz="500" dirty="0" smtClean="0"/>
              <a:t> </a:t>
            </a:r>
            <a:endParaRPr lang="es-MX" altLang="es-MX" sz="500" dirty="0">
              <a:solidFill>
                <a:srgbClr val="000000"/>
              </a:solidFill>
              <a:latin typeface="Arial" panose="020B0604020202020204" pitchFamily="34" charset="0"/>
            </a:endParaRPr>
          </a:p>
        </p:txBody>
      </p:sp>
      <p:sp>
        <p:nvSpPr>
          <p:cNvPr id="82" name="21 Rectángulo"/>
          <p:cNvSpPr>
            <a:spLocks noChangeArrowheads="1"/>
          </p:cNvSpPr>
          <p:nvPr/>
        </p:nvSpPr>
        <p:spPr bwMode="auto">
          <a:xfrm>
            <a:off x="4308221" y="3007975"/>
            <a:ext cx="1438568" cy="200055"/>
          </a:xfrm>
          <a:prstGeom prst="rect">
            <a:avLst/>
          </a:prstGeom>
          <a:noFill/>
          <a:ln w="9525">
            <a:noFill/>
            <a:miter lim="800000"/>
            <a:headEnd/>
            <a:tailEnd/>
          </a:ln>
        </p:spPr>
        <p:txBody>
          <a:bodyPr wrap="square">
            <a:spAutoFit/>
          </a:bodyPr>
          <a:lstStyle/>
          <a:p>
            <a:pPr algn="ctr"/>
            <a:r>
              <a:rPr lang="es-ES" altLang="es-MX" sz="700" b="1" dirty="0" smtClean="0">
                <a:latin typeface="Arial" charset="0"/>
                <a:cs typeface="Arial" charset="0"/>
              </a:rPr>
              <a:t>Recepción</a:t>
            </a:r>
            <a:endParaRPr lang="es-ES" altLang="es-MX" sz="700" b="1" dirty="0">
              <a:latin typeface="Arial" charset="0"/>
              <a:cs typeface="Arial" charset="0"/>
            </a:endParaRPr>
          </a:p>
        </p:txBody>
      </p:sp>
      <p:sp>
        <p:nvSpPr>
          <p:cNvPr id="83" name="21 Rectángulo"/>
          <p:cNvSpPr>
            <a:spLocks noChangeArrowheads="1"/>
          </p:cNvSpPr>
          <p:nvPr/>
        </p:nvSpPr>
        <p:spPr bwMode="auto">
          <a:xfrm>
            <a:off x="4217819" y="3194950"/>
            <a:ext cx="1601788" cy="271869"/>
          </a:xfrm>
          <a:prstGeom prst="rect">
            <a:avLst/>
          </a:prstGeom>
          <a:noFill/>
          <a:ln w="9525">
            <a:noFill/>
            <a:miter lim="800000"/>
            <a:headEnd/>
            <a:tailEnd/>
          </a:ln>
        </p:spPr>
        <p:txBody>
          <a:bodyPr>
            <a:spAutoFit/>
          </a:bodyPr>
          <a:lstStyle/>
          <a:p>
            <a:pPr algn="ctr">
              <a:lnSpc>
                <a:spcPts val="700"/>
              </a:lnSpc>
            </a:pPr>
            <a:r>
              <a:rPr lang="es-ES" altLang="es-MX" sz="700" dirty="0" err="1" smtClean="0">
                <a:latin typeface="Arial" charset="0"/>
                <a:cs typeface="Arial" charset="0"/>
              </a:rPr>
              <a:t>Doraceli</a:t>
            </a:r>
            <a:r>
              <a:rPr lang="es-ES" altLang="es-MX" sz="700" dirty="0" smtClean="0">
                <a:latin typeface="Arial" charset="0"/>
                <a:cs typeface="Arial" charset="0"/>
              </a:rPr>
              <a:t> Morales Ramiro</a:t>
            </a:r>
            <a:endParaRPr lang="es-ES" altLang="es-MX" sz="700" dirty="0">
              <a:latin typeface="Arial" charset="0"/>
              <a:cs typeface="Arial" charset="0"/>
            </a:endParaRPr>
          </a:p>
          <a:p>
            <a:pPr algn="ctr">
              <a:lnSpc>
                <a:spcPts val="700"/>
              </a:lnSpc>
            </a:pPr>
            <a:r>
              <a:rPr lang="es-ES" altLang="es-MX" sz="700" dirty="0" smtClean="0">
                <a:latin typeface="Arial" charset="0"/>
                <a:cs typeface="Arial" charset="0"/>
              </a:rPr>
              <a:t>Secretaria Capturista (06-24)</a:t>
            </a:r>
            <a:endParaRPr lang="es-ES" altLang="es-MX" sz="700" dirty="0">
              <a:latin typeface="Arial" charset="0"/>
              <a:cs typeface="Arial" charset="0"/>
            </a:endParaRPr>
          </a:p>
        </p:txBody>
      </p:sp>
      <p:sp>
        <p:nvSpPr>
          <p:cNvPr id="88" name="Rectangle 12"/>
          <p:cNvSpPr>
            <a:spLocks noChangeArrowheads="1"/>
          </p:cNvSpPr>
          <p:nvPr/>
        </p:nvSpPr>
        <p:spPr bwMode="auto">
          <a:xfrm>
            <a:off x="1012961" y="3820470"/>
            <a:ext cx="1584325" cy="2173478"/>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p>
            <a:pPr algn="ctr"/>
            <a:endParaRPr lang="es-MX" altLang="es-MX" sz="700" dirty="0">
              <a:latin typeface="Arial" charset="0"/>
              <a:cs typeface="Arial" charset="0"/>
            </a:endParaRPr>
          </a:p>
        </p:txBody>
      </p:sp>
      <p:sp>
        <p:nvSpPr>
          <p:cNvPr id="89" name="21 Rectángulo"/>
          <p:cNvSpPr>
            <a:spLocks noChangeArrowheads="1"/>
          </p:cNvSpPr>
          <p:nvPr/>
        </p:nvSpPr>
        <p:spPr bwMode="auto">
          <a:xfrm>
            <a:off x="1005753" y="3797151"/>
            <a:ext cx="1624562" cy="307777"/>
          </a:xfrm>
          <a:prstGeom prst="rect">
            <a:avLst/>
          </a:prstGeom>
          <a:noFill/>
          <a:ln w="9525">
            <a:noFill/>
            <a:miter lim="800000"/>
            <a:headEnd/>
            <a:tailEnd/>
          </a:ln>
        </p:spPr>
        <p:txBody>
          <a:bodyPr wrap="square">
            <a:spAutoFit/>
          </a:bodyPr>
          <a:lstStyle/>
          <a:p>
            <a:pPr algn="ctr"/>
            <a:r>
              <a:rPr lang="es-ES" altLang="es-MX" sz="700" b="1" dirty="0" smtClean="0">
                <a:latin typeface="Arial" charset="0"/>
                <a:cs typeface="Arial" charset="0"/>
              </a:rPr>
              <a:t>Representación Legal </a:t>
            </a:r>
          </a:p>
          <a:p>
            <a:pPr algn="ctr"/>
            <a:r>
              <a:rPr lang="es-ES" altLang="es-MX" sz="700" b="1" dirty="0" smtClean="0">
                <a:latin typeface="Arial" charset="0"/>
                <a:cs typeface="Arial" charset="0"/>
              </a:rPr>
              <a:t>Municipio de Ciudad Valles</a:t>
            </a:r>
            <a:endParaRPr lang="es-ES" altLang="es-MX" sz="700" b="1" dirty="0">
              <a:latin typeface="Arial" charset="0"/>
              <a:cs typeface="Arial" charset="0"/>
            </a:endParaRPr>
          </a:p>
        </p:txBody>
      </p:sp>
      <p:sp>
        <p:nvSpPr>
          <p:cNvPr id="90" name="Line 21"/>
          <p:cNvSpPr>
            <a:spLocks noChangeShapeType="1"/>
          </p:cNvSpPr>
          <p:nvPr/>
        </p:nvSpPr>
        <p:spPr bwMode="auto">
          <a:xfrm>
            <a:off x="1013326" y="4078406"/>
            <a:ext cx="1587500" cy="0"/>
          </a:xfrm>
          <a:prstGeom prst="line">
            <a:avLst/>
          </a:prstGeom>
          <a:noFill/>
          <a:ln w="6350">
            <a:solidFill>
              <a:schemeClr val="tx1"/>
            </a:solidFill>
            <a:round/>
            <a:headEnd/>
            <a:tailEnd/>
          </a:ln>
        </p:spPr>
        <p:txBody>
          <a:bodyPr/>
          <a:lstStyle/>
          <a:p>
            <a:endParaRPr lang="es-MX" dirty="0"/>
          </a:p>
        </p:txBody>
      </p:sp>
      <p:sp>
        <p:nvSpPr>
          <p:cNvPr id="91" name="21 Rectángulo"/>
          <p:cNvSpPr>
            <a:spLocks noChangeArrowheads="1"/>
          </p:cNvSpPr>
          <p:nvPr/>
        </p:nvSpPr>
        <p:spPr bwMode="auto">
          <a:xfrm>
            <a:off x="1005753" y="4062441"/>
            <a:ext cx="1601788" cy="271869"/>
          </a:xfrm>
          <a:prstGeom prst="rect">
            <a:avLst/>
          </a:prstGeom>
          <a:noFill/>
          <a:ln w="9525">
            <a:noFill/>
            <a:miter lim="800000"/>
            <a:headEnd/>
            <a:tailEnd/>
          </a:ln>
        </p:spPr>
        <p:txBody>
          <a:bodyPr wrap="square">
            <a:spAutoFit/>
          </a:bodyPr>
          <a:lstStyle/>
          <a:p>
            <a:pPr algn="ctr">
              <a:lnSpc>
                <a:spcPts val="700"/>
              </a:lnSpc>
            </a:pPr>
            <a:r>
              <a:rPr lang="es-ES" altLang="es-MX" sz="700" dirty="0" smtClean="0">
                <a:latin typeface="Arial" charset="0"/>
                <a:cs typeface="Arial" charset="0"/>
              </a:rPr>
              <a:t>Luis Eduardo Ahumada Azuara</a:t>
            </a:r>
            <a:endParaRPr lang="es-ES" altLang="es-MX" sz="700" dirty="0">
              <a:latin typeface="Arial" charset="0"/>
              <a:cs typeface="Arial" charset="0"/>
            </a:endParaRPr>
          </a:p>
          <a:p>
            <a:pPr algn="ctr">
              <a:lnSpc>
                <a:spcPts val="700"/>
              </a:lnSpc>
            </a:pPr>
            <a:r>
              <a:rPr lang="es-ES" altLang="es-MX" sz="700" dirty="0">
                <a:latin typeface="Arial" charset="0"/>
                <a:cs typeface="Arial" charset="0"/>
              </a:rPr>
              <a:t>Defensor Público (13-43)</a:t>
            </a:r>
          </a:p>
        </p:txBody>
      </p:sp>
      <p:sp>
        <p:nvSpPr>
          <p:cNvPr id="92" name="Line 21"/>
          <p:cNvSpPr>
            <a:spLocks noChangeShapeType="1"/>
          </p:cNvSpPr>
          <p:nvPr/>
        </p:nvSpPr>
        <p:spPr bwMode="auto">
          <a:xfrm>
            <a:off x="1013326" y="4288947"/>
            <a:ext cx="1587500" cy="0"/>
          </a:xfrm>
          <a:prstGeom prst="line">
            <a:avLst/>
          </a:prstGeom>
          <a:noFill/>
          <a:ln w="6350">
            <a:solidFill>
              <a:schemeClr val="tx1"/>
            </a:solidFill>
            <a:round/>
            <a:headEnd/>
            <a:tailEnd/>
          </a:ln>
        </p:spPr>
        <p:txBody>
          <a:bodyPr/>
          <a:lstStyle/>
          <a:p>
            <a:endParaRPr lang="es-MX" dirty="0"/>
          </a:p>
        </p:txBody>
      </p:sp>
      <p:sp>
        <p:nvSpPr>
          <p:cNvPr id="93" name="21 Rectángulo"/>
          <p:cNvSpPr>
            <a:spLocks noChangeArrowheads="1"/>
          </p:cNvSpPr>
          <p:nvPr/>
        </p:nvSpPr>
        <p:spPr bwMode="auto">
          <a:xfrm>
            <a:off x="1005753" y="4263614"/>
            <a:ext cx="1601788" cy="271869"/>
          </a:xfrm>
          <a:prstGeom prst="rect">
            <a:avLst/>
          </a:prstGeom>
          <a:noFill/>
          <a:ln w="9525">
            <a:noFill/>
            <a:miter lim="800000"/>
            <a:headEnd/>
            <a:tailEnd/>
          </a:ln>
        </p:spPr>
        <p:txBody>
          <a:bodyPr wrap="square">
            <a:spAutoFit/>
          </a:bodyPr>
          <a:lstStyle/>
          <a:p>
            <a:pPr algn="ctr">
              <a:lnSpc>
                <a:spcPts val="700"/>
              </a:lnSpc>
            </a:pPr>
            <a:r>
              <a:rPr lang="es-ES" altLang="es-MX" sz="700" dirty="0" smtClean="0">
                <a:latin typeface="Arial" charset="0"/>
                <a:cs typeface="Arial" charset="0"/>
              </a:rPr>
              <a:t>Marcos Morales Herbert</a:t>
            </a:r>
            <a:endParaRPr lang="es-ES" altLang="es-MX" sz="700" dirty="0">
              <a:latin typeface="Arial" charset="0"/>
              <a:cs typeface="Arial" charset="0"/>
            </a:endParaRPr>
          </a:p>
          <a:p>
            <a:pPr algn="ctr">
              <a:lnSpc>
                <a:spcPts val="700"/>
              </a:lnSpc>
            </a:pPr>
            <a:r>
              <a:rPr lang="es-ES" altLang="es-MX" sz="700" dirty="0">
                <a:latin typeface="Arial" charset="0"/>
                <a:cs typeface="Arial" charset="0"/>
              </a:rPr>
              <a:t>Defensor Público (</a:t>
            </a:r>
            <a:r>
              <a:rPr lang="es-ES" altLang="es-MX" sz="700" dirty="0" smtClean="0">
                <a:latin typeface="Arial" charset="0"/>
                <a:cs typeface="Arial" charset="0"/>
              </a:rPr>
              <a:t>13-43)</a:t>
            </a:r>
            <a:endParaRPr lang="es-ES" altLang="es-MX" sz="700" dirty="0">
              <a:latin typeface="Arial" charset="0"/>
              <a:cs typeface="Arial" charset="0"/>
            </a:endParaRPr>
          </a:p>
        </p:txBody>
      </p:sp>
      <p:sp>
        <p:nvSpPr>
          <p:cNvPr id="94" name="21 Rectángulo"/>
          <p:cNvSpPr>
            <a:spLocks noChangeArrowheads="1"/>
          </p:cNvSpPr>
          <p:nvPr/>
        </p:nvSpPr>
        <p:spPr bwMode="auto">
          <a:xfrm>
            <a:off x="1005753" y="4473788"/>
            <a:ext cx="1601788" cy="271869"/>
          </a:xfrm>
          <a:prstGeom prst="rect">
            <a:avLst/>
          </a:prstGeom>
          <a:noFill/>
          <a:ln w="9525">
            <a:noFill/>
            <a:miter lim="800000"/>
            <a:headEnd/>
            <a:tailEnd/>
          </a:ln>
        </p:spPr>
        <p:txBody>
          <a:bodyPr wrap="square">
            <a:spAutoFit/>
          </a:bodyPr>
          <a:lstStyle/>
          <a:p>
            <a:pPr algn="ctr">
              <a:lnSpc>
                <a:spcPts val="700"/>
              </a:lnSpc>
            </a:pPr>
            <a:r>
              <a:rPr lang="pt-BR" altLang="es-MX" sz="700" dirty="0" smtClean="0">
                <a:latin typeface="Arial" charset="0"/>
                <a:cs typeface="Arial" charset="0"/>
              </a:rPr>
              <a:t>Sandra Martínez Valdez</a:t>
            </a:r>
            <a:endParaRPr lang="pt-BR" altLang="es-MX" sz="700" dirty="0">
              <a:latin typeface="Arial" charset="0"/>
              <a:cs typeface="Arial" charset="0"/>
            </a:endParaRPr>
          </a:p>
          <a:p>
            <a:pPr algn="ctr">
              <a:lnSpc>
                <a:spcPts val="700"/>
              </a:lnSpc>
            </a:pPr>
            <a:r>
              <a:rPr lang="pt-BR" altLang="es-MX" sz="700" dirty="0">
                <a:latin typeface="Arial" charset="0"/>
                <a:cs typeface="Arial" charset="0"/>
              </a:rPr>
              <a:t>Defensor Público (</a:t>
            </a:r>
            <a:r>
              <a:rPr lang="pt-BR" altLang="es-MX" sz="700" dirty="0" smtClean="0">
                <a:latin typeface="Arial" charset="0"/>
                <a:cs typeface="Arial" charset="0"/>
              </a:rPr>
              <a:t>13-43)</a:t>
            </a:r>
            <a:endParaRPr lang="pt-BR" altLang="es-MX" sz="700" dirty="0">
              <a:latin typeface="Arial" charset="0"/>
              <a:cs typeface="Arial" charset="0"/>
            </a:endParaRPr>
          </a:p>
        </p:txBody>
      </p:sp>
      <p:sp>
        <p:nvSpPr>
          <p:cNvPr id="95" name="Line 21"/>
          <p:cNvSpPr>
            <a:spLocks noChangeShapeType="1"/>
          </p:cNvSpPr>
          <p:nvPr/>
        </p:nvSpPr>
        <p:spPr bwMode="auto">
          <a:xfrm>
            <a:off x="1013326" y="4497236"/>
            <a:ext cx="1587500" cy="0"/>
          </a:xfrm>
          <a:prstGeom prst="line">
            <a:avLst/>
          </a:prstGeom>
          <a:noFill/>
          <a:ln w="6350">
            <a:solidFill>
              <a:schemeClr val="tx1"/>
            </a:solidFill>
            <a:round/>
            <a:headEnd/>
            <a:tailEnd/>
          </a:ln>
        </p:spPr>
        <p:txBody>
          <a:bodyPr/>
          <a:lstStyle/>
          <a:p>
            <a:endParaRPr lang="es-MX" dirty="0"/>
          </a:p>
        </p:txBody>
      </p:sp>
      <p:sp>
        <p:nvSpPr>
          <p:cNvPr id="96" name="Line 21"/>
          <p:cNvSpPr>
            <a:spLocks noChangeShapeType="1"/>
          </p:cNvSpPr>
          <p:nvPr/>
        </p:nvSpPr>
        <p:spPr bwMode="auto">
          <a:xfrm>
            <a:off x="1013326" y="4698267"/>
            <a:ext cx="1587500" cy="0"/>
          </a:xfrm>
          <a:prstGeom prst="line">
            <a:avLst/>
          </a:prstGeom>
          <a:noFill/>
          <a:ln w="6350">
            <a:solidFill>
              <a:schemeClr val="tx1"/>
            </a:solidFill>
            <a:round/>
            <a:headEnd/>
            <a:tailEnd/>
          </a:ln>
        </p:spPr>
        <p:txBody>
          <a:bodyPr/>
          <a:lstStyle/>
          <a:p>
            <a:endParaRPr lang="es-MX" dirty="0"/>
          </a:p>
        </p:txBody>
      </p:sp>
      <p:sp>
        <p:nvSpPr>
          <p:cNvPr id="97" name="Line 21"/>
          <p:cNvSpPr>
            <a:spLocks noChangeShapeType="1"/>
          </p:cNvSpPr>
          <p:nvPr/>
        </p:nvSpPr>
        <p:spPr bwMode="auto">
          <a:xfrm>
            <a:off x="1013326" y="4921801"/>
            <a:ext cx="1587500" cy="0"/>
          </a:xfrm>
          <a:prstGeom prst="line">
            <a:avLst/>
          </a:prstGeom>
          <a:noFill/>
          <a:ln w="6350">
            <a:solidFill>
              <a:schemeClr val="tx1"/>
            </a:solidFill>
            <a:round/>
            <a:headEnd/>
            <a:tailEnd/>
          </a:ln>
        </p:spPr>
        <p:txBody>
          <a:bodyPr/>
          <a:lstStyle/>
          <a:p>
            <a:endParaRPr lang="es-MX" dirty="0"/>
          </a:p>
        </p:txBody>
      </p:sp>
      <p:sp>
        <p:nvSpPr>
          <p:cNvPr id="98" name="21 Rectángulo"/>
          <p:cNvSpPr>
            <a:spLocks noChangeArrowheads="1"/>
          </p:cNvSpPr>
          <p:nvPr/>
        </p:nvSpPr>
        <p:spPr bwMode="auto">
          <a:xfrm>
            <a:off x="1005753" y="4690338"/>
            <a:ext cx="1601788" cy="271869"/>
          </a:xfrm>
          <a:prstGeom prst="rect">
            <a:avLst/>
          </a:prstGeom>
          <a:noFill/>
          <a:ln w="9525">
            <a:noFill/>
            <a:miter lim="800000"/>
            <a:headEnd/>
            <a:tailEnd/>
          </a:ln>
        </p:spPr>
        <p:txBody>
          <a:bodyPr wrap="square">
            <a:spAutoFit/>
          </a:bodyPr>
          <a:lstStyle/>
          <a:p>
            <a:pPr algn="ctr">
              <a:lnSpc>
                <a:spcPts val="700"/>
              </a:lnSpc>
            </a:pPr>
            <a:r>
              <a:rPr lang="es-ES" altLang="es-MX" sz="700" dirty="0" smtClean="0">
                <a:latin typeface="Arial" charset="0"/>
                <a:cs typeface="Arial" charset="0"/>
              </a:rPr>
              <a:t>Elías Ávila Luna</a:t>
            </a:r>
            <a:endParaRPr lang="es-ES" altLang="es-MX" sz="700" dirty="0">
              <a:latin typeface="Arial" charset="0"/>
              <a:cs typeface="Arial" charset="0"/>
            </a:endParaRPr>
          </a:p>
          <a:p>
            <a:pPr algn="ctr">
              <a:lnSpc>
                <a:spcPts val="700"/>
              </a:lnSpc>
            </a:pPr>
            <a:r>
              <a:rPr lang="es-ES" altLang="es-MX" sz="700" dirty="0">
                <a:latin typeface="Arial" charset="0"/>
                <a:cs typeface="Arial" charset="0"/>
              </a:rPr>
              <a:t>Defensor Público (</a:t>
            </a:r>
            <a:r>
              <a:rPr lang="es-ES" altLang="es-MX" sz="700" dirty="0" smtClean="0">
                <a:latin typeface="Arial" charset="0"/>
                <a:cs typeface="Arial" charset="0"/>
              </a:rPr>
              <a:t>13-43)</a:t>
            </a:r>
            <a:endParaRPr lang="es-ES" altLang="es-MX" sz="700" dirty="0">
              <a:latin typeface="Arial" charset="0"/>
              <a:cs typeface="Arial" charset="0"/>
            </a:endParaRPr>
          </a:p>
        </p:txBody>
      </p:sp>
      <p:sp>
        <p:nvSpPr>
          <p:cNvPr id="99" name="21 Rectángulo"/>
          <p:cNvSpPr>
            <a:spLocks noChangeArrowheads="1"/>
          </p:cNvSpPr>
          <p:nvPr/>
        </p:nvSpPr>
        <p:spPr bwMode="auto">
          <a:xfrm>
            <a:off x="1005753" y="4902504"/>
            <a:ext cx="1601788" cy="271869"/>
          </a:xfrm>
          <a:prstGeom prst="rect">
            <a:avLst/>
          </a:prstGeom>
          <a:noFill/>
          <a:ln w="9525">
            <a:noFill/>
            <a:miter lim="800000"/>
            <a:headEnd/>
            <a:tailEnd/>
          </a:ln>
        </p:spPr>
        <p:txBody>
          <a:bodyPr wrap="square">
            <a:spAutoFit/>
          </a:bodyPr>
          <a:lstStyle/>
          <a:p>
            <a:pPr algn="ctr">
              <a:lnSpc>
                <a:spcPts val="700"/>
              </a:lnSpc>
            </a:pPr>
            <a:r>
              <a:rPr lang="es-MX" altLang="es-MX" sz="700" dirty="0" smtClean="0">
                <a:latin typeface="Arial" charset="0"/>
                <a:cs typeface="Arial" charset="0"/>
              </a:rPr>
              <a:t>Epigmenio Zermeño López</a:t>
            </a:r>
            <a:endParaRPr lang="es-MX" altLang="es-MX" sz="700" dirty="0">
              <a:latin typeface="Arial" charset="0"/>
              <a:cs typeface="Arial" charset="0"/>
            </a:endParaRPr>
          </a:p>
          <a:p>
            <a:pPr algn="ctr">
              <a:lnSpc>
                <a:spcPts val="700"/>
              </a:lnSpc>
            </a:pPr>
            <a:r>
              <a:rPr lang="es-MX" altLang="es-MX" sz="700" dirty="0">
                <a:latin typeface="Arial" charset="0"/>
                <a:cs typeface="Arial" charset="0"/>
              </a:rPr>
              <a:t>Defensor Público (</a:t>
            </a:r>
            <a:r>
              <a:rPr lang="es-MX" altLang="es-MX" sz="700" dirty="0" smtClean="0">
                <a:latin typeface="Arial" charset="0"/>
                <a:cs typeface="Arial" charset="0"/>
              </a:rPr>
              <a:t>13-43)</a:t>
            </a:r>
            <a:endParaRPr lang="es-MX" altLang="es-MX" sz="700" dirty="0">
              <a:latin typeface="Arial" charset="0"/>
              <a:cs typeface="Arial" charset="0"/>
            </a:endParaRPr>
          </a:p>
        </p:txBody>
      </p:sp>
      <p:sp>
        <p:nvSpPr>
          <p:cNvPr id="100" name="Line 21"/>
          <p:cNvSpPr>
            <a:spLocks noChangeShapeType="1"/>
          </p:cNvSpPr>
          <p:nvPr/>
        </p:nvSpPr>
        <p:spPr bwMode="auto">
          <a:xfrm>
            <a:off x="1013326" y="5133130"/>
            <a:ext cx="1587500" cy="0"/>
          </a:xfrm>
          <a:prstGeom prst="line">
            <a:avLst/>
          </a:prstGeom>
          <a:noFill/>
          <a:ln w="6350">
            <a:solidFill>
              <a:schemeClr val="tx1"/>
            </a:solidFill>
            <a:round/>
            <a:headEnd/>
            <a:tailEnd/>
          </a:ln>
        </p:spPr>
        <p:txBody>
          <a:bodyPr/>
          <a:lstStyle/>
          <a:p>
            <a:endParaRPr lang="es-MX" dirty="0"/>
          </a:p>
        </p:txBody>
      </p:sp>
      <p:sp>
        <p:nvSpPr>
          <p:cNvPr id="101" name="21 Rectángulo"/>
          <p:cNvSpPr>
            <a:spLocks noChangeArrowheads="1"/>
          </p:cNvSpPr>
          <p:nvPr/>
        </p:nvSpPr>
        <p:spPr bwMode="auto">
          <a:xfrm>
            <a:off x="1005753" y="5112982"/>
            <a:ext cx="1601788" cy="271869"/>
          </a:xfrm>
          <a:prstGeom prst="rect">
            <a:avLst/>
          </a:prstGeom>
          <a:noFill/>
          <a:ln w="9525">
            <a:noFill/>
            <a:miter lim="800000"/>
            <a:headEnd/>
            <a:tailEnd/>
          </a:ln>
        </p:spPr>
        <p:txBody>
          <a:bodyPr wrap="square">
            <a:spAutoFit/>
          </a:bodyPr>
          <a:lstStyle/>
          <a:p>
            <a:pPr algn="ctr">
              <a:lnSpc>
                <a:spcPts val="700"/>
              </a:lnSpc>
            </a:pPr>
            <a:r>
              <a:rPr lang="es-MX" altLang="es-MX" sz="700" dirty="0" smtClean="0">
                <a:latin typeface="Arial" charset="0"/>
                <a:cs typeface="Arial" charset="0"/>
              </a:rPr>
              <a:t>David Fernando Ortega </a:t>
            </a:r>
            <a:r>
              <a:rPr lang="es-MX" altLang="es-MX" sz="700" dirty="0" err="1" smtClean="0">
                <a:latin typeface="Arial" charset="0"/>
                <a:cs typeface="Arial" charset="0"/>
              </a:rPr>
              <a:t>Lárraga</a:t>
            </a:r>
            <a:endParaRPr lang="es-MX" altLang="es-MX" sz="700" dirty="0">
              <a:latin typeface="Arial" charset="0"/>
              <a:cs typeface="Arial" charset="0"/>
            </a:endParaRPr>
          </a:p>
          <a:p>
            <a:pPr algn="ctr">
              <a:lnSpc>
                <a:spcPts val="700"/>
              </a:lnSpc>
            </a:pPr>
            <a:r>
              <a:rPr lang="es-MX" altLang="es-MX" sz="700" dirty="0">
                <a:latin typeface="Arial" charset="0"/>
                <a:cs typeface="Arial" charset="0"/>
              </a:rPr>
              <a:t>Defensor Público (</a:t>
            </a:r>
            <a:r>
              <a:rPr lang="es-MX" altLang="es-MX" sz="700" dirty="0" smtClean="0">
                <a:latin typeface="Arial" charset="0"/>
                <a:cs typeface="Arial" charset="0"/>
              </a:rPr>
              <a:t>13-43)</a:t>
            </a:r>
            <a:endParaRPr lang="es-MX" altLang="es-MX" sz="700" dirty="0">
              <a:latin typeface="Arial" charset="0"/>
              <a:cs typeface="Arial" charset="0"/>
            </a:endParaRPr>
          </a:p>
        </p:txBody>
      </p:sp>
      <p:sp>
        <p:nvSpPr>
          <p:cNvPr id="102" name="Line 21"/>
          <p:cNvSpPr>
            <a:spLocks noChangeShapeType="1"/>
          </p:cNvSpPr>
          <p:nvPr/>
        </p:nvSpPr>
        <p:spPr bwMode="auto">
          <a:xfrm>
            <a:off x="1013326" y="5343279"/>
            <a:ext cx="1587500" cy="0"/>
          </a:xfrm>
          <a:prstGeom prst="line">
            <a:avLst/>
          </a:prstGeom>
          <a:noFill/>
          <a:ln w="6350">
            <a:solidFill>
              <a:schemeClr val="tx1"/>
            </a:solidFill>
            <a:round/>
            <a:headEnd/>
            <a:tailEnd/>
          </a:ln>
        </p:spPr>
        <p:txBody>
          <a:bodyPr/>
          <a:lstStyle/>
          <a:p>
            <a:endParaRPr lang="es-MX" dirty="0"/>
          </a:p>
        </p:txBody>
      </p:sp>
      <p:sp>
        <p:nvSpPr>
          <p:cNvPr id="103" name="21 Rectángulo"/>
          <p:cNvSpPr>
            <a:spLocks noChangeArrowheads="1"/>
          </p:cNvSpPr>
          <p:nvPr/>
        </p:nvSpPr>
        <p:spPr bwMode="auto">
          <a:xfrm>
            <a:off x="1005752" y="5329922"/>
            <a:ext cx="1601788" cy="271869"/>
          </a:xfrm>
          <a:prstGeom prst="rect">
            <a:avLst/>
          </a:prstGeom>
          <a:noFill/>
          <a:ln w="9525">
            <a:noFill/>
            <a:miter lim="800000"/>
            <a:headEnd/>
            <a:tailEnd/>
          </a:ln>
        </p:spPr>
        <p:txBody>
          <a:bodyPr wrap="square">
            <a:spAutoFit/>
          </a:bodyPr>
          <a:lstStyle/>
          <a:p>
            <a:pPr algn="ctr">
              <a:lnSpc>
                <a:spcPts val="700"/>
              </a:lnSpc>
            </a:pPr>
            <a:r>
              <a:rPr lang="es-ES" altLang="es-MX" sz="700" dirty="0" smtClean="0">
                <a:latin typeface="Arial" charset="0"/>
                <a:cs typeface="Arial" charset="0"/>
              </a:rPr>
              <a:t>Marco Antonio Barragán Alvarado</a:t>
            </a:r>
            <a:endParaRPr lang="es-ES" altLang="es-MX" sz="700" dirty="0">
              <a:latin typeface="Arial" charset="0"/>
              <a:cs typeface="Arial" charset="0"/>
            </a:endParaRPr>
          </a:p>
          <a:p>
            <a:pPr algn="ctr">
              <a:lnSpc>
                <a:spcPts val="700"/>
              </a:lnSpc>
            </a:pPr>
            <a:r>
              <a:rPr lang="es-ES" altLang="es-MX" sz="700" dirty="0" smtClean="0">
                <a:latin typeface="Arial" charset="0"/>
                <a:cs typeface="Arial" charset="0"/>
              </a:rPr>
              <a:t>Defensor </a:t>
            </a:r>
            <a:r>
              <a:rPr lang="es-ES" altLang="es-MX" sz="700" dirty="0">
                <a:latin typeface="Arial" charset="0"/>
                <a:cs typeface="Arial" charset="0"/>
              </a:rPr>
              <a:t>Público (</a:t>
            </a:r>
            <a:r>
              <a:rPr lang="es-ES" altLang="es-MX" sz="700" dirty="0" smtClean="0">
                <a:latin typeface="Arial" charset="0"/>
                <a:cs typeface="Arial" charset="0"/>
              </a:rPr>
              <a:t>13-43)</a:t>
            </a:r>
            <a:endParaRPr lang="es-ES" altLang="es-MX" sz="700" dirty="0">
              <a:latin typeface="Arial" charset="0"/>
              <a:cs typeface="Arial" charset="0"/>
            </a:endParaRPr>
          </a:p>
        </p:txBody>
      </p:sp>
      <p:sp>
        <p:nvSpPr>
          <p:cNvPr id="104" name="Line 21"/>
          <p:cNvSpPr>
            <a:spLocks noChangeShapeType="1"/>
          </p:cNvSpPr>
          <p:nvPr/>
        </p:nvSpPr>
        <p:spPr bwMode="auto">
          <a:xfrm>
            <a:off x="1013326" y="5561710"/>
            <a:ext cx="1587500" cy="0"/>
          </a:xfrm>
          <a:prstGeom prst="line">
            <a:avLst/>
          </a:prstGeom>
          <a:noFill/>
          <a:ln w="6350">
            <a:solidFill>
              <a:schemeClr val="tx1"/>
            </a:solidFill>
            <a:round/>
            <a:headEnd/>
            <a:tailEnd/>
          </a:ln>
        </p:spPr>
        <p:txBody>
          <a:bodyPr/>
          <a:lstStyle/>
          <a:p>
            <a:endParaRPr lang="es-MX" dirty="0"/>
          </a:p>
        </p:txBody>
      </p:sp>
      <p:sp>
        <p:nvSpPr>
          <p:cNvPr id="105" name="21 Rectángulo"/>
          <p:cNvSpPr>
            <a:spLocks noChangeArrowheads="1"/>
          </p:cNvSpPr>
          <p:nvPr/>
        </p:nvSpPr>
        <p:spPr bwMode="auto">
          <a:xfrm>
            <a:off x="1005753" y="5544624"/>
            <a:ext cx="1601788" cy="271869"/>
          </a:xfrm>
          <a:prstGeom prst="rect">
            <a:avLst/>
          </a:prstGeom>
          <a:noFill/>
          <a:ln w="9525">
            <a:noFill/>
            <a:miter lim="800000"/>
            <a:headEnd/>
            <a:tailEnd/>
          </a:ln>
        </p:spPr>
        <p:txBody>
          <a:bodyPr wrap="square">
            <a:spAutoFit/>
          </a:bodyPr>
          <a:lstStyle/>
          <a:p>
            <a:pPr algn="ctr">
              <a:lnSpc>
                <a:spcPts val="700"/>
              </a:lnSpc>
            </a:pPr>
            <a:r>
              <a:rPr lang="es-ES" altLang="es-MX" sz="700" dirty="0" err="1" smtClean="0">
                <a:latin typeface="Arial" charset="0"/>
                <a:cs typeface="Arial" charset="0"/>
              </a:rPr>
              <a:t>Noralba</a:t>
            </a:r>
            <a:r>
              <a:rPr lang="es-ES" altLang="es-MX" sz="700" dirty="0" smtClean="0">
                <a:latin typeface="Arial" charset="0"/>
                <a:cs typeface="Arial" charset="0"/>
              </a:rPr>
              <a:t> Alfaro Maldonado</a:t>
            </a:r>
            <a:endParaRPr lang="es-ES" altLang="es-MX" sz="700" dirty="0">
              <a:latin typeface="Arial" charset="0"/>
              <a:cs typeface="Arial" charset="0"/>
            </a:endParaRPr>
          </a:p>
          <a:p>
            <a:pPr algn="ctr">
              <a:lnSpc>
                <a:spcPts val="700"/>
              </a:lnSpc>
            </a:pPr>
            <a:r>
              <a:rPr lang="es-ES" altLang="es-MX" sz="700" dirty="0">
                <a:latin typeface="Arial" charset="0"/>
                <a:cs typeface="Arial" charset="0"/>
              </a:rPr>
              <a:t>Defensor Público (</a:t>
            </a:r>
            <a:r>
              <a:rPr lang="es-ES" altLang="es-MX" sz="700" dirty="0" smtClean="0">
                <a:latin typeface="Arial" charset="0"/>
                <a:cs typeface="Arial" charset="0"/>
              </a:rPr>
              <a:t>13-43)</a:t>
            </a:r>
            <a:endParaRPr lang="es-ES" altLang="es-MX" sz="700" dirty="0">
              <a:latin typeface="Arial" charset="0"/>
              <a:cs typeface="Arial" charset="0"/>
            </a:endParaRPr>
          </a:p>
        </p:txBody>
      </p:sp>
      <p:sp>
        <p:nvSpPr>
          <p:cNvPr id="106" name="Line 21"/>
          <p:cNvSpPr>
            <a:spLocks noChangeShapeType="1"/>
          </p:cNvSpPr>
          <p:nvPr/>
        </p:nvSpPr>
        <p:spPr bwMode="auto">
          <a:xfrm>
            <a:off x="1013326" y="5772330"/>
            <a:ext cx="1587500" cy="0"/>
          </a:xfrm>
          <a:prstGeom prst="line">
            <a:avLst/>
          </a:prstGeom>
          <a:noFill/>
          <a:ln w="6350">
            <a:solidFill>
              <a:schemeClr val="tx1"/>
            </a:solidFill>
            <a:round/>
            <a:headEnd/>
            <a:tailEnd/>
          </a:ln>
        </p:spPr>
        <p:txBody>
          <a:bodyPr/>
          <a:lstStyle/>
          <a:p>
            <a:endParaRPr lang="es-MX" dirty="0"/>
          </a:p>
        </p:txBody>
      </p:sp>
      <p:sp>
        <p:nvSpPr>
          <p:cNvPr id="107" name="21 Rectángulo"/>
          <p:cNvSpPr>
            <a:spLocks noChangeArrowheads="1"/>
          </p:cNvSpPr>
          <p:nvPr/>
        </p:nvSpPr>
        <p:spPr bwMode="auto">
          <a:xfrm>
            <a:off x="998808" y="5753046"/>
            <a:ext cx="1623481" cy="271869"/>
          </a:xfrm>
          <a:prstGeom prst="rect">
            <a:avLst/>
          </a:prstGeom>
          <a:noFill/>
          <a:ln w="9525">
            <a:noFill/>
            <a:miter lim="800000"/>
            <a:headEnd/>
            <a:tailEnd/>
          </a:ln>
        </p:spPr>
        <p:txBody>
          <a:bodyPr wrap="square">
            <a:spAutoFit/>
          </a:bodyPr>
          <a:lstStyle/>
          <a:p>
            <a:pPr algn="ctr">
              <a:lnSpc>
                <a:spcPts val="700"/>
              </a:lnSpc>
            </a:pPr>
            <a:r>
              <a:rPr lang="es-ES" altLang="es-MX" sz="700" dirty="0" smtClean="0">
                <a:latin typeface="Arial" charset="0"/>
                <a:cs typeface="Arial" charset="0"/>
              </a:rPr>
              <a:t>María del Carmen Quiroz Rodríguez </a:t>
            </a:r>
            <a:endParaRPr lang="es-ES" altLang="es-MX" sz="700" dirty="0">
              <a:latin typeface="Arial" charset="0"/>
              <a:cs typeface="Arial" charset="0"/>
            </a:endParaRPr>
          </a:p>
          <a:p>
            <a:pPr algn="ctr">
              <a:lnSpc>
                <a:spcPts val="700"/>
              </a:lnSpc>
            </a:pPr>
            <a:r>
              <a:rPr lang="es-ES" altLang="es-MX" sz="700" dirty="0">
                <a:latin typeface="Arial" charset="0"/>
                <a:cs typeface="Arial" charset="0"/>
              </a:rPr>
              <a:t>Defensor Público (</a:t>
            </a:r>
            <a:r>
              <a:rPr lang="es-ES" altLang="es-MX" sz="700" dirty="0" smtClean="0">
                <a:latin typeface="Arial" charset="0"/>
                <a:cs typeface="Arial" charset="0"/>
              </a:rPr>
              <a:t>13-43)</a:t>
            </a:r>
            <a:endParaRPr lang="es-ES" altLang="es-MX" sz="700" dirty="0">
              <a:latin typeface="Arial" charset="0"/>
              <a:cs typeface="Arial" charset="0"/>
            </a:endParaRPr>
          </a:p>
        </p:txBody>
      </p:sp>
      <p:sp>
        <p:nvSpPr>
          <p:cNvPr id="124" name="Rectangle 12"/>
          <p:cNvSpPr>
            <a:spLocks noChangeArrowheads="1"/>
          </p:cNvSpPr>
          <p:nvPr/>
        </p:nvSpPr>
        <p:spPr bwMode="auto">
          <a:xfrm>
            <a:off x="4226946" y="6557836"/>
            <a:ext cx="1584325" cy="630418"/>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p>
            <a:pPr algn="ctr"/>
            <a:endParaRPr lang="es-MX" altLang="es-MX" sz="700" dirty="0">
              <a:latin typeface="Arial" charset="0"/>
              <a:cs typeface="Arial" charset="0"/>
            </a:endParaRPr>
          </a:p>
        </p:txBody>
      </p:sp>
      <p:sp>
        <p:nvSpPr>
          <p:cNvPr id="125" name="21 Rectángulo"/>
          <p:cNvSpPr>
            <a:spLocks noChangeArrowheads="1"/>
          </p:cNvSpPr>
          <p:nvPr/>
        </p:nvSpPr>
        <p:spPr bwMode="auto">
          <a:xfrm>
            <a:off x="4219738" y="6551935"/>
            <a:ext cx="1624562" cy="200055"/>
          </a:xfrm>
          <a:prstGeom prst="rect">
            <a:avLst/>
          </a:prstGeom>
          <a:noFill/>
          <a:ln w="9525">
            <a:noFill/>
            <a:miter lim="800000"/>
            <a:headEnd/>
            <a:tailEnd/>
          </a:ln>
        </p:spPr>
        <p:txBody>
          <a:bodyPr wrap="square">
            <a:spAutoFit/>
          </a:bodyPr>
          <a:lstStyle/>
          <a:p>
            <a:pPr algn="ctr"/>
            <a:r>
              <a:rPr lang="es-ES" altLang="es-MX" sz="700" b="1" dirty="0" smtClean="0">
                <a:latin typeface="Arial" charset="0"/>
                <a:cs typeface="Arial" charset="0"/>
              </a:rPr>
              <a:t>Investigación</a:t>
            </a:r>
            <a:endParaRPr lang="es-ES" altLang="es-MX" sz="700" b="1" dirty="0">
              <a:latin typeface="Arial" charset="0"/>
              <a:cs typeface="Arial" charset="0"/>
            </a:endParaRPr>
          </a:p>
        </p:txBody>
      </p:sp>
      <p:sp>
        <p:nvSpPr>
          <p:cNvPr id="126" name="Line 21"/>
          <p:cNvSpPr>
            <a:spLocks noChangeShapeType="1"/>
          </p:cNvSpPr>
          <p:nvPr/>
        </p:nvSpPr>
        <p:spPr bwMode="auto">
          <a:xfrm>
            <a:off x="4227311" y="6735995"/>
            <a:ext cx="1587500" cy="0"/>
          </a:xfrm>
          <a:prstGeom prst="line">
            <a:avLst/>
          </a:prstGeom>
          <a:noFill/>
          <a:ln w="6350">
            <a:solidFill>
              <a:schemeClr val="tx1"/>
            </a:solidFill>
            <a:round/>
            <a:headEnd/>
            <a:tailEnd/>
          </a:ln>
        </p:spPr>
        <p:txBody>
          <a:bodyPr/>
          <a:lstStyle/>
          <a:p>
            <a:endParaRPr lang="es-MX" dirty="0"/>
          </a:p>
        </p:txBody>
      </p:sp>
      <p:sp>
        <p:nvSpPr>
          <p:cNvPr id="127" name="21 Rectángulo"/>
          <p:cNvSpPr>
            <a:spLocks noChangeArrowheads="1"/>
          </p:cNvSpPr>
          <p:nvPr/>
        </p:nvSpPr>
        <p:spPr bwMode="auto">
          <a:xfrm>
            <a:off x="4219738" y="6726069"/>
            <a:ext cx="1601788" cy="271869"/>
          </a:xfrm>
          <a:prstGeom prst="rect">
            <a:avLst/>
          </a:prstGeom>
          <a:noFill/>
          <a:ln w="9525">
            <a:noFill/>
            <a:miter lim="800000"/>
            <a:headEnd/>
            <a:tailEnd/>
          </a:ln>
        </p:spPr>
        <p:txBody>
          <a:bodyPr>
            <a:spAutoFit/>
          </a:bodyPr>
          <a:lstStyle/>
          <a:p>
            <a:pPr algn="ctr">
              <a:lnSpc>
                <a:spcPts val="700"/>
              </a:lnSpc>
            </a:pPr>
            <a:r>
              <a:rPr lang="es-ES" altLang="es-MX" sz="700" dirty="0" smtClean="0">
                <a:latin typeface="Arial" charset="0"/>
                <a:cs typeface="Arial" charset="0"/>
              </a:rPr>
              <a:t>Mario Arturo Galván Curiel</a:t>
            </a:r>
            <a:endParaRPr lang="es-ES" altLang="es-MX" sz="700" dirty="0">
              <a:latin typeface="Arial" charset="0"/>
              <a:cs typeface="Arial" charset="0"/>
            </a:endParaRPr>
          </a:p>
          <a:p>
            <a:pPr algn="ctr">
              <a:lnSpc>
                <a:spcPts val="700"/>
              </a:lnSpc>
            </a:pPr>
            <a:r>
              <a:rPr lang="es-ES" altLang="es-MX" sz="700" dirty="0" smtClean="0">
                <a:latin typeface="Arial" charset="0"/>
                <a:cs typeface="Arial" charset="0"/>
              </a:rPr>
              <a:t>Asistente Administrativo (04-17)</a:t>
            </a:r>
            <a:endParaRPr lang="es-ES" altLang="es-MX" sz="700" dirty="0">
              <a:latin typeface="Arial" charset="0"/>
              <a:cs typeface="Arial" charset="0"/>
            </a:endParaRPr>
          </a:p>
        </p:txBody>
      </p:sp>
      <p:sp>
        <p:nvSpPr>
          <p:cNvPr id="128" name="Line 21"/>
          <p:cNvSpPr>
            <a:spLocks noChangeShapeType="1"/>
          </p:cNvSpPr>
          <p:nvPr/>
        </p:nvSpPr>
        <p:spPr bwMode="auto">
          <a:xfrm>
            <a:off x="4227311" y="6968112"/>
            <a:ext cx="1587500" cy="0"/>
          </a:xfrm>
          <a:prstGeom prst="line">
            <a:avLst/>
          </a:prstGeom>
          <a:noFill/>
          <a:ln w="6350">
            <a:solidFill>
              <a:schemeClr val="tx1"/>
            </a:solidFill>
            <a:round/>
            <a:headEnd/>
            <a:tailEnd/>
          </a:ln>
        </p:spPr>
        <p:txBody>
          <a:bodyPr/>
          <a:lstStyle/>
          <a:p>
            <a:endParaRPr lang="es-MX" dirty="0"/>
          </a:p>
        </p:txBody>
      </p:sp>
      <p:sp>
        <p:nvSpPr>
          <p:cNvPr id="129" name="21 Rectángulo"/>
          <p:cNvSpPr>
            <a:spLocks noChangeArrowheads="1"/>
          </p:cNvSpPr>
          <p:nvPr/>
        </p:nvSpPr>
        <p:spPr bwMode="auto">
          <a:xfrm>
            <a:off x="4219738" y="6946344"/>
            <a:ext cx="1601788" cy="271869"/>
          </a:xfrm>
          <a:prstGeom prst="rect">
            <a:avLst/>
          </a:prstGeom>
          <a:noFill/>
          <a:ln w="9525">
            <a:noFill/>
            <a:miter lim="800000"/>
            <a:headEnd/>
            <a:tailEnd/>
          </a:ln>
        </p:spPr>
        <p:txBody>
          <a:bodyPr>
            <a:spAutoFit/>
          </a:bodyPr>
          <a:lstStyle/>
          <a:p>
            <a:pPr algn="ctr">
              <a:lnSpc>
                <a:spcPts val="700"/>
              </a:lnSpc>
            </a:pPr>
            <a:r>
              <a:rPr lang="es-ES" altLang="es-MX" sz="700" dirty="0" smtClean="0">
                <a:latin typeface="Arial" charset="0"/>
                <a:cs typeface="Arial" charset="0"/>
              </a:rPr>
              <a:t>Armando Contreras Pérez</a:t>
            </a:r>
            <a:endParaRPr lang="es-ES" altLang="es-MX" sz="700" dirty="0">
              <a:latin typeface="Arial" charset="0"/>
              <a:cs typeface="Arial" charset="0"/>
            </a:endParaRPr>
          </a:p>
          <a:p>
            <a:pPr algn="ctr">
              <a:lnSpc>
                <a:spcPts val="700"/>
              </a:lnSpc>
            </a:pPr>
            <a:r>
              <a:rPr lang="es-ES" altLang="es-MX" sz="700" dirty="0" smtClean="0">
                <a:latin typeface="Arial" charset="0"/>
                <a:cs typeface="Arial" charset="0"/>
              </a:rPr>
              <a:t>Asistente Administrativo (04-17)</a:t>
            </a:r>
            <a:endParaRPr lang="es-ES" altLang="es-MX" sz="700" dirty="0">
              <a:latin typeface="Arial" charset="0"/>
              <a:cs typeface="Arial" charset="0"/>
            </a:endParaRPr>
          </a:p>
        </p:txBody>
      </p:sp>
      <p:cxnSp>
        <p:nvCxnSpPr>
          <p:cNvPr id="11" name="Conector recto 10"/>
          <p:cNvCxnSpPr/>
          <p:nvPr/>
        </p:nvCxnSpPr>
        <p:spPr>
          <a:xfrm>
            <a:off x="1819783" y="3620828"/>
            <a:ext cx="0" cy="192818"/>
          </a:xfrm>
          <a:prstGeom prst="line">
            <a:avLst/>
          </a:prstGeom>
        </p:spPr>
        <p:style>
          <a:lnRef idx="1">
            <a:schemeClr val="dk1"/>
          </a:lnRef>
          <a:fillRef idx="0">
            <a:schemeClr val="dk1"/>
          </a:fillRef>
          <a:effectRef idx="0">
            <a:schemeClr val="dk1"/>
          </a:effectRef>
          <a:fontRef idx="minor">
            <a:schemeClr val="tx1"/>
          </a:fontRef>
        </p:style>
      </p:cxnSp>
      <p:cxnSp>
        <p:nvCxnSpPr>
          <p:cNvPr id="15" name="Conector recto 14"/>
          <p:cNvCxnSpPr/>
          <p:nvPr/>
        </p:nvCxnSpPr>
        <p:spPr>
          <a:xfrm>
            <a:off x="1818777" y="3626360"/>
            <a:ext cx="320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Conector recto 65"/>
          <p:cNvCxnSpPr/>
          <p:nvPr/>
        </p:nvCxnSpPr>
        <p:spPr>
          <a:xfrm>
            <a:off x="735711" y="3715056"/>
            <a:ext cx="1078850" cy="0"/>
          </a:xfrm>
          <a:prstGeom prst="line">
            <a:avLst/>
          </a:prstGeom>
        </p:spPr>
        <p:style>
          <a:lnRef idx="1">
            <a:schemeClr val="dk1"/>
          </a:lnRef>
          <a:fillRef idx="0">
            <a:schemeClr val="dk1"/>
          </a:fillRef>
          <a:effectRef idx="0">
            <a:schemeClr val="dk1"/>
          </a:effectRef>
          <a:fontRef idx="minor">
            <a:schemeClr val="tx1"/>
          </a:fontRef>
        </p:style>
      </p:cxnSp>
      <p:cxnSp>
        <p:nvCxnSpPr>
          <p:cNvPr id="67" name="Conector recto 66"/>
          <p:cNvCxnSpPr/>
          <p:nvPr/>
        </p:nvCxnSpPr>
        <p:spPr>
          <a:xfrm>
            <a:off x="734397" y="3712321"/>
            <a:ext cx="0" cy="268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Conector recto 67"/>
          <p:cNvCxnSpPr/>
          <p:nvPr/>
        </p:nvCxnSpPr>
        <p:spPr>
          <a:xfrm>
            <a:off x="735711" y="6402795"/>
            <a:ext cx="1078850" cy="0"/>
          </a:xfrm>
          <a:prstGeom prst="line">
            <a:avLst/>
          </a:prstGeom>
        </p:spPr>
        <p:style>
          <a:lnRef idx="1">
            <a:schemeClr val="dk1"/>
          </a:lnRef>
          <a:fillRef idx="0">
            <a:schemeClr val="dk1"/>
          </a:fillRef>
          <a:effectRef idx="0">
            <a:schemeClr val="dk1"/>
          </a:effectRef>
          <a:fontRef idx="minor">
            <a:schemeClr val="tx1"/>
          </a:fontRef>
        </p:style>
      </p:cxnSp>
      <p:cxnSp>
        <p:nvCxnSpPr>
          <p:cNvPr id="144" name="97 Conector recto"/>
          <p:cNvCxnSpPr/>
          <p:nvPr/>
        </p:nvCxnSpPr>
        <p:spPr>
          <a:xfrm>
            <a:off x="1844207" y="6153395"/>
            <a:ext cx="0" cy="29286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Rectangle 12"/>
          <p:cNvSpPr>
            <a:spLocks noChangeArrowheads="1"/>
          </p:cNvSpPr>
          <p:nvPr/>
        </p:nvSpPr>
        <p:spPr bwMode="auto">
          <a:xfrm>
            <a:off x="1015810" y="6101074"/>
            <a:ext cx="1584325" cy="450000"/>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p>
            <a:pPr algn="ctr"/>
            <a:endParaRPr lang="es-MX" altLang="es-MX" sz="700" dirty="0">
              <a:latin typeface="Arial" charset="0"/>
              <a:cs typeface="Arial" charset="0"/>
            </a:endParaRPr>
          </a:p>
        </p:txBody>
      </p:sp>
      <p:sp>
        <p:nvSpPr>
          <p:cNvPr id="154" name="Line 21"/>
          <p:cNvSpPr>
            <a:spLocks noChangeShapeType="1"/>
          </p:cNvSpPr>
          <p:nvPr/>
        </p:nvSpPr>
        <p:spPr bwMode="auto">
          <a:xfrm>
            <a:off x="1016848" y="6282049"/>
            <a:ext cx="1587500" cy="0"/>
          </a:xfrm>
          <a:prstGeom prst="line">
            <a:avLst/>
          </a:prstGeom>
          <a:noFill/>
          <a:ln w="6350">
            <a:solidFill>
              <a:schemeClr val="tx1"/>
            </a:solidFill>
            <a:round/>
            <a:headEnd/>
            <a:tailEnd/>
          </a:ln>
        </p:spPr>
        <p:txBody>
          <a:bodyPr/>
          <a:lstStyle/>
          <a:p>
            <a:endParaRPr lang="es-MX" dirty="0"/>
          </a:p>
        </p:txBody>
      </p:sp>
      <p:sp>
        <p:nvSpPr>
          <p:cNvPr id="156" name="79 Rectángulo"/>
          <p:cNvSpPr>
            <a:spLocks noChangeArrowheads="1"/>
          </p:cNvSpPr>
          <p:nvPr/>
        </p:nvSpPr>
        <p:spPr bwMode="auto">
          <a:xfrm>
            <a:off x="984060" y="6258145"/>
            <a:ext cx="1655763" cy="297517"/>
          </a:xfrm>
          <a:prstGeom prst="rect">
            <a:avLst/>
          </a:prstGeom>
          <a:noFill/>
          <a:ln w="9525">
            <a:noFill/>
            <a:miter lim="800000"/>
            <a:headEnd/>
            <a:tailEnd/>
          </a:ln>
        </p:spPr>
        <p:txBody>
          <a:bodyPr>
            <a:spAutoFit/>
          </a:bodyPr>
          <a:lstStyle/>
          <a:p>
            <a:pPr algn="ctr">
              <a:lnSpc>
                <a:spcPts val="800"/>
              </a:lnSpc>
            </a:pPr>
            <a:r>
              <a:rPr lang="pt-BR" altLang="es-MX" sz="700" dirty="0" err="1" smtClean="0">
                <a:latin typeface="Arial" charset="0"/>
                <a:cs typeface="Arial" charset="0"/>
              </a:rPr>
              <a:t>Julio</a:t>
            </a:r>
            <a:r>
              <a:rPr lang="pt-BR" altLang="es-MX" sz="700" dirty="0" smtClean="0">
                <a:latin typeface="Arial" charset="0"/>
                <a:cs typeface="Arial" charset="0"/>
              </a:rPr>
              <a:t> César Cruz Rodríguez</a:t>
            </a:r>
            <a:endParaRPr lang="pt-BR" altLang="es-MX" sz="700" dirty="0">
              <a:latin typeface="Arial" charset="0"/>
              <a:cs typeface="Arial" charset="0"/>
            </a:endParaRPr>
          </a:p>
          <a:p>
            <a:pPr algn="ctr">
              <a:lnSpc>
                <a:spcPts val="800"/>
              </a:lnSpc>
            </a:pPr>
            <a:r>
              <a:rPr lang="pt-BR" altLang="es-MX" sz="700" dirty="0" err="1" smtClean="0">
                <a:latin typeface="Arial" charset="0"/>
                <a:cs typeface="Arial" charset="0"/>
              </a:rPr>
              <a:t>Abogado</a:t>
            </a:r>
            <a:r>
              <a:rPr lang="pt-BR" altLang="es-MX" sz="700" dirty="0" smtClean="0">
                <a:latin typeface="Arial" charset="0"/>
                <a:cs typeface="Arial" charset="0"/>
              </a:rPr>
              <a:t> (10-18)</a:t>
            </a:r>
            <a:endParaRPr lang="pt-BR" altLang="es-MX" sz="700" dirty="0">
              <a:latin typeface="Arial" charset="0"/>
              <a:cs typeface="Arial" charset="0"/>
            </a:endParaRPr>
          </a:p>
        </p:txBody>
      </p:sp>
      <p:sp>
        <p:nvSpPr>
          <p:cNvPr id="157" name="21 Rectángulo"/>
          <p:cNvSpPr>
            <a:spLocks noChangeArrowheads="1"/>
          </p:cNvSpPr>
          <p:nvPr/>
        </p:nvSpPr>
        <p:spPr bwMode="auto">
          <a:xfrm>
            <a:off x="1008464" y="6090629"/>
            <a:ext cx="1601788" cy="200025"/>
          </a:xfrm>
          <a:prstGeom prst="rect">
            <a:avLst/>
          </a:prstGeom>
          <a:noFill/>
          <a:ln w="9525">
            <a:noFill/>
            <a:miter lim="800000"/>
            <a:headEnd/>
            <a:tailEnd/>
          </a:ln>
        </p:spPr>
        <p:txBody>
          <a:bodyPr>
            <a:spAutoFit/>
          </a:bodyPr>
          <a:lstStyle/>
          <a:p>
            <a:pPr algn="ctr"/>
            <a:r>
              <a:rPr lang="es-ES" altLang="es-MX" sz="700" b="1" dirty="0" smtClean="0">
                <a:latin typeface="Arial" charset="0"/>
                <a:cs typeface="Arial" charset="0"/>
              </a:rPr>
              <a:t>Asistente</a:t>
            </a:r>
            <a:r>
              <a:rPr lang="es-ES" altLang="es-MX" sz="700" b="1" dirty="0" smtClean="0">
                <a:solidFill>
                  <a:srgbClr val="FF0000"/>
                </a:solidFill>
                <a:latin typeface="Arial" charset="0"/>
                <a:cs typeface="Arial" charset="0"/>
              </a:rPr>
              <a:t> </a:t>
            </a:r>
            <a:r>
              <a:rPr lang="es-ES" altLang="es-MX" sz="700" b="1" dirty="0" smtClean="0">
                <a:latin typeface="Arial" charset="0"/>
                <a:cs typeface="Arial" charset="0"/>
              </a:rPr>
              <a:t>Jurídico</a:t>
            </a:r>
            <a:endParaRPr lang="es-ES" altLang="es-MX" sz="700" b="1" dirty="0">
              <a:latin typeface="Arial" charset="0"/>
              <a:cs typeface="Arial" charset="0"/>
            </a:endParaRPr>
          </a:p>
        </p:txBody>
      </p:sp>
    </p:spTree>
    <p:extLst>
      <p:ext uri="{BB962C8B-B14F-4D97-AF65-F5344CB8AC3E}">
        <p14:creationId xmlns:p14="http://schemas.microsoft.com/office/powerpoint/2010/main" val="38744490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 name="Text Box 3"/>
          <p:cNvSpPr txBox="1">
            <a:spLocks noChangeArrowheads="1"/>
          </p:cNvSpPr>
          <p:nvPr/>
        </p:nvSpPr>
        <p:spPr bwMode="auto">
          <a:xfrm>
            <a:off x="3175" y="53975"/>
            <a:ext cx="39805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DESCRIPCIÓN DE FUNCIONES</a:t>
            </a:r>
            <a:endParaRPr lang="es-ES_tradnl" altLang="es-MX" sz="2000" b="1" i="1" dirty="0">
              <a:latin typeface="Arial" panose="020B0604020202020204" pitchFamily="34" charset="0"/>
            </a:endParaRPr>
          </a:p>
        </p:txBody>
      </p:sp>
      <p:sp>
        <p:nvSpPr>
          <p:cNvPr id="11" name="CuadroTexto 10"/>
          <p:cNvSpPr txBox="1"/>
          <p:nvPr/>
        </p:nvSpPr>
        <p:spPr>
          <a:xfrm>
            <a:off x="1556204" y="980042"/>
            <a:ext cx="5174796" cy="7663636"/>
          </a:xfrm>
          <a:prstGeom prst="rect">
            <a:avLst/>
          </a:prstGeom>
          <a:noFill/>
        </p:spPr>
        <p:txBody>
          <a:bodyPr wrap="square" rtlCol="0">
            <a:spAutoFit/>
          </a:bodyPr>
          <a:lstStyle/>
          <a:p>
            <a:pPr algn="ctr"/>
            <a:r>
              <a:rPr lang="es-ES_tradnl" sz="1200" b="1" i="1" dirty="0" smtClean="0">
                <a:latin typeface="Arial" panose="020B0604020202020204" pitchFamily="34" charset="0"/>
                <a:cs typeface="Arial" panose="020B0604020202020204" pitchFamily="34" charset="0"/>
              </a:rPr>
              <a:t>SUBDIRECCIÓN </a:t>
            </a:r>
            <a:r>
              <a:rPr lang="es-ES_tradnl" sz="1200" b="1" i="1" dirty="0" smtClean="0">
                <a:latin typeface="Arial" panose="020B0604020202020204" pitchFamily="34" charset="0"/>
                <a:cs typeface="Arial" panose="020B0604020202020204" pitchFamily="34" charset="0"/>
              </a:rPr>
              <a:t>REGIONAL</a:t>
            </a:r>
            <a:r>
              <a:rPr lang="es-ES_tradnl" sz="1200" b="1" i="1" dirty="0">
                <a:latin typeface="Arial" panose="020B0604020202020204" pitchFamily="34" charset="0"/>
                <a:cs typeface="Arial" panose="020B0604020202020204" pitchFamily="34" charset="0"/>
              </a:rPr>
              <a:t> </a:t>
            </a:r>
            <a:r>
              <a:rPr lang="es-ES_tradnl" sz="1200" b="1" i="1" dirty="0" smtClean="0">
                <a:latin typeface="Arial" panose="020B0604020202020204" pitchFamily="34" charset="0"/>
                <a:cs typeface="Arial" panose="020B0604020202020204" pitchFamily="34" charset="0"/>
              </a:rPr>
              <a:t>ZONA HUASTECA</a:t>
            </a:r>
          </a:p>
          <a:p>
            <a:pPr algn="just"/>
            <a:endParaRPr lang="es-ES_tradnl" sz="1200" b="1" i="1" dirty="0" smtClean="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r>
              <a:rPr lang="es-ES_tradnl" sz="1200" b="1" i="1" dirty="0" smtClean="0">
                <a:latin typeface="Arial" panose="020B0604020202020204" pitchFamily="34" charset="0"/>
                <a:cs typeface="Arial" panose="020B0604020202020204" pitchFamily="34" charset="0"/>
              </a:rPr>
              <a:t>OBJETIVO</a:t>
            </a:r>
          </a:p>
          <a:p>
            <a:pPr algn="just"/>
            <a:endParaRPr lang="es-MX" sz="1200" dirty="0">
              <a:latin typeface="Arial" panose="020B0604020202020204" pitchFamily="34" charset="0"/>
              <a:cs typeface="Arial" panose="020B0604020202020204" pitchFamily="34" charset="0"/>
            </a:endParaRPr>
          </a:p>
          <a:p>
            <a:pPr algn="just"/>
            <a:r>
              <a:rPr lang="es-MX" sz="1200" dirty="0" smtClean="0">
                <a:latin typeface="Arial" panose="020B0604020202020204" pitchFamily="34" charset="0"/>
                <a:cs typeface="Arial" panose="020B0604020202020204" pitchFamily="34" charset="0"/>
              </a:rPr>
              <a:t>Coadyuvar a las Direcciones de Defensoría Pública Social, Penal, Especializada en el Sistema Integral de Justicia Penal para Adolescentes y de Personas y Comunidades Indígenas, en la prestación de servicios de asesoría y/o representación jurídica técnica y de calidad a toda persona </a:t>
            </a:r>
            <a:r>
              <a:rPr lang="es-ES_tradnl" sz="1200" dirty="0">
                <a:latin typeface="Arial" panose="020B0604020202020204" pitchFamily="34" charset="0"/>
                <a:cs typeface="Arial" panose="020B0604020202020204" pitchFamily="34" charset="0"/>
              </a:rPr>
              <a:t>que por su condición socio económica, étnica, geográfica, cultural, de edad, género o </a:t>
            </a:r>
            <a:r>
              <a:rPr lang="es-ES_tradnl" sz="1200" dirty="0" smtClean="0">
                <a:latin typeface="Arial" panose="020B0604020202020204" pitchFamily="34" charset="0"/>
                <a:cs typeface="Arial" panose="020B0604020202020204" pitchFamily="34" charset="0"/>
              </a:rPr>
              <a:t>vulnerabilidad lo requiera, en los municipios que conforman la Región </a:t>
            </a:r>
            <a:r>
              <a:rPr lang="es-ES_tradnl" sz="1200" dirty="0">
                <a:latin typeface="Arial" panose="020B0604020202020204" pitchFamily="34" charset="0"/>
                <a:cs typeface="Arial" panose="020B0604020202020204" pitchFamily="34" charset="0"/>
              </a:rPr>
              <a:t>H</a:t>
            </a:r>
            <a:r>
              <a:rPr lang="es-ES_tradnl" sz="1200" dirty="0" smtClean="0">
                <a:latin typeface="Arial" panose="020B0604020202020204" pitchFamily="34" charset="0"/>
                <a:cs typeface="Arial" panose="020B0604020202020204" pitchFamily="34" charset="0"/>
              </a:rPr>
              <a:t>uasteca del Estado. </a:t>
            </a:r>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FUNCIONES</a:t>
            </a:r>
            <a:endParaRPr lang="es-MX" sz="1200"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Fungir como enlace y representación de las oficinas en las regiones del Estado en que se encuentren adscritos tanto de la Coordinación General como de las </a:t>
            </a:r>
            <a:r>
              <a:rPr lang="es-ES" sz="1200" dirty="0" smtClean="0">
                <a:latin typeface="Arial" panose="020B0604020202020204" pitchFamily="34" charset="0"/>
                <a:cs typeface="Arial" panose="020B0604020202020204" pitchFamily="34" charset="0"/>
              </a:rPr>
              <a:t>Direcciones de la Defensoría Pública. </a:t>
            </a:r>
            <a:endParaRPr lang="es-ES"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Dar atención a los asuntos de impacto social que se susciten en la región del estado al que se encuentren adscritos, dando cuenta a la dirección de área, para establecer las estrategias a seguir.</a:t>
            </a:r>
          </a:p>
          <a:p>
            <a:pPr marL="87313" lvl="0" indent="-8731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Vigilar el eficaz desempeño de las y los </a:t>
            </a:r>
            <a:r>
              <a:rPr lang="es-MX" sz="1200" dirty="0" smtClean="0">
                <a:latin typeface="Arial" panose="020B0604020202020204" pitchFamily="34" charset="0"/>
                <a:cs typeface="Arial" panose="020B0604020202020204" pitchFamily="34" charset="0"/>
              </a:rPr>
              <a:t>Defensores Públicos </a:t>
            </a:r>
            <a:r>
              <a:rPr lang="es-MX" sz="1200" dirty="0">
                <a:latin typeface="Arial" panose="020B0604020202020204" pitchFamily="34" charset="0"/>
                <a:cs typeface="Arial" panose="020B0604020202020204" pitchFamily="34" charset="0"/>
              </a:rPr>
              <a:t>en las distintas áreas que conforman la Defensoría, y demás personal subalterno.</a:t>
            </a:r>
          </a:p>
          <a:p>
            <a:pPr marL="87313" lvl="0" indent="-8731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Dar seguimiento a los asuntos encomendados por las direcciones de área.</a:t>
            </a:r>
          </a:p>
          <a:p>
            <a:pPr marL="87313" lvl="0" indent="-8731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Proponer a </a:t>
            </a:r>
            <a:r>
              <a:rPr lang="es-MX" sz="1200" dirty="0" smtClean="0">
                <a:latin typeface="Arial" panose="020B0604020202020204" pitchFamily="34" charset="0"/>
                <a:cs typeface="Arial" panose="020B0604020202020204" pitchFamily="34" charset="0"/>
              </a:rPr>
              <a:t>las Direcciones dela Defensoría Pública, </a:t>
            </a:r>
            <a:r>
              <a:rPr lang="es-MX" sz="1200" dirty="0">
                <a:latin typeface="Arial" panose="020B0604020202020204" pitchFamily="34" charset="0"/>
                <a:cs typeface="Arial" panose="020B0604020202020204" pitchFamily="34" charset="0"/>
              </a:rPr>
              <a:t>la celebración de convenios de colaboración con las autoridades federal, municipales y con particulares que tengan relación con las funciones de la dependencia.</a:t>
            </a:r>
          </a:p>
          <a:p>
            <a:pPr marL="87313" lvl="0" indent="-8731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Coordinarse con la Dirección Administrativa de la Defensoría Pública, para mantener actualizados los resguardos de bienes muebles conforme a los lineamientos emitidos por la Oficialía Mayor de Gobierno del Estado.</a:t>
            </a:r>
          </a:p>
          <a:p>
            <a:pPr marL="87313" indent="-8731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p:txBody>
      </p:sp>
      <p:grpSp>
        <p:nvGrpSpPr>
          <p:cNvPr id="7" name="Group 53"/>
          <p:cNvGrpSpPr>
            <a:grpSpLocks/>
          </p:cNvGrpSpPr>
          <p:nvPr/>
        </p:nvGrpSpPr>
        <p:grpSpPr bwMode="auto">
          <a:xfrm>
            <a:off x="1577975" y="8496300"/>
            <a:ext cx="5153025" cy="536575"/>
            <a:chOff x="994" y="5112"/>
            <a:chExt cx="3246" cy="338"/>
          </a:xfrm>
        </p:grpSpPr>
        <p:sp>
          <p:nvSpPr>
            <p:cNvPr id="8"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2400"/>
            </a:p>
          </p:txBody>
        </p:sp>
        <p:sp>
          <p:nvSpPr>
            <p:cNvPr id="9"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Arial" panose="020B0604020202020204" pitchFamily="34" charset="0"/>
                </a:rPr>
                <a:t>Responsable</a:t>
              </a:r>
              <a:endParaRPr lang="es-ES" altLang="es-MX" sz="1200" b="1">
                <a:latin typeface="Arial" panose="020B0604020202020204" pitchFamily="34" charset="0"/>
              </a:endParaRPr>
            </a:p>
          </p:txBody>
        </p:sp>
        <p:sp>
          <p:nvSpPr>
            <p:cNvPr id="10" name="Line 46"/>
            <p:cNvSpPr>
              <a:spLocks noChangeShapeType="1"/>
            </p:cNvSpPr>
            <p:nvPr/>
          </p:nvSpPr>
          <p:spPr bwMode="auto">
            <a:xfrm>
              <a:off x="2618" y="5112"/>
              <a:ext cx="0"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2" name="Line 47"/>
            <p:cNvSpPr>
              <a:spLocks noChangeShapeType="1"/>
            </p:cNvSpPr>
            <p:nvPr/>
          </p:nvSpPr>
          <p:spPr bwMode="auto">
            <a:xfrm>
              <a:off x="994" y="5264"/>
              <a:ext cx="3246"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3" name="Text Box 50"/>
            <p:cNvSpPr txBox="1">
              <a:spLocks noChangeArrowheads="1"/>
            </p:cNvSpPr>
            <p:nvPr/>
          </p:nvSpPr>
          <p:spPr bwMode="auto">
            <a:xfrm>
              <a:off x="2848" y="5129"/>
              <a:ext cx="113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smtClean="0">
                  <a:latin typeface="Arial" panose="020B0604020202020204" pitchFamily="34" charset="0"/>
                </a:rPr>
                <a:t>Coordinación General</a:t>
              </a:r>
              <a:endParaRPr lang="es-ES" altLang="es-MX" sz="1200" b="1" dirty="0">
                <a:latin typeface="Arial" panose="020B0604020202020204" pitchFamily="34" charset="0"/>
              </a:endParaRPr>
            </a:p>
          </p:txBody>
        </p:sp>
      </p:grpSp>
      <p:sp>
        <p:nvSpPr>
          <p:cNvPr id="14" name="CuadroTexto 13"/>
          <p:cNvSpPr txBox="1"/>
          <p:nvPr/>
        </p:nvSpPr>
        <p:spPr>
          <a:xfrm>
            <a:off x="4411298" y="8751681"/>
            <a:ext cx="2093394" cy="276999"/>
          </a:xfrm>
          <a:prstGeom prst="rect">
            <a:avLst/>
          </a:prstGeom>
          <a:noFill/>
        </p:spPr>
        <p:txBody>
          <a:bodyPr wrap="none" rtlCol="0">
            <a:spAutoFit/>
          </a:bodyPr>
          <a:lstStyle/>
          <a:p>
            <a:pPr algn="ctr" fontAlgn="t"/>
            <a:r>
              <a:rPr lang="es-ES_tradnl" sz="1200" dirty="0">
                <a:solidFill>
                  <a:srgbClr val="000000"/>
                </a:solidFill>
                <a:latin typeface="Arial" panose="020B0604020202020204" pitchFamily="34" charset="0"/>
                <a:cs typeface="Arial" panose="020B0604020202020204" pitchFamily="34" charset="0"/>
              </a:rPr>
              <a:t>Martha Luz Rosillo Iglesias</a:t>
            </a:r>
          </a:p>
        </p:txBody>
      </p:sp>
      <p:sp>
        <p:nvSpPr>
          <p:cNvPr id="15" name="CuadroTexto 14"/>
          <p:cNvSpPr txBox="1"/>
          <p:nvPr/>
        </p:nvSpPr>
        <p:spPr>
          <a:xfrm>
            <a:off x="1867395" y="8759439"/>
            <a:ext cx="1999266"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Marisa Muñoz </a:t>
            </a:r>
            <a:r>
              <a:rPr lang="es-ES_tradnl" sz="1200" dirty="0" err="1" smtClean="0">
                <a:solidFill>
                  <a:srgbClr val="000000"/>
                </a:solidFill>
                <a:latin typeface="Arial" panose="020B0604020202020204" pitchFamily="34" charset="0"/>
                <a:cs typeface="Arial" panose="020B0604020202020204" pitchFamily="34" charset="0"/>
              </a:rPr>
              <a:t>Landaverde</a:t>
            </a:r>
            <a:endParaRPr lang="es-ES_tradnl" sz="12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21801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 name="Text Box 3"/>
          <p:cNvSpPr txBox="1">
            <a:spLocks noChangeArrowheads="1"/>
          </p:cNvSpPr>
          <p:nvPr/>
        </p:nvSpPr>
        <p:spPr bwMode="auto">
          <a:xfrm>
            <a:off x="3175" y="53975"/>
            <a:ext cx="39805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DESCRIPCIÓN DE FUNCIONES</a:t>
            </a:r>
            <a:endParaRPr lang="es-ES_tradnl" altLang="es-MX" sz="2000" b="1" i="1" dirty="0">
              <a:latin typeface="Arial" panose="020B0604020202020204" pitchFamily="34" charset="0"/>
            </a:endParaRPr>
          </a:p>
        </p:txBody>
      </p:sp>
      <p:sp>
        <p:nvSpPr>
          <p:cNvPr id="6" name="CuadroTexto 5"/>
          <p:cNvSpPr txBox="1"/>
          <p:nvPr/>
        </p:nvSpPr>
        <p:spPr>
          <a:xfrm>
            <a:off x="1570378" y="977893"/>
            <a:ext cx="5160282" cy="5262979"/>
          </a:xfrm>
          <a:prstGeom prst="rect">
            <a:avLst/>
          </a:prstGeom>
          <a:noFill/>
        </p:spPr>
        <p:txBody>
          <a:bodyPr wrap="square" rtlCol="0">
            <a:spAutoFit/>
          </a:bodyPr>
          <a:lstStyle/>
          <a:p>
            <a:pPr algn="ctr"/>
            <a:r>
              <a:rPr lang="es-ES_tradnl" sz="1200" b="1" i="1" dirty="0" smtClean="0">
                <a:latin typeface="Arial" panose="020B0604020202020204" pitchFamily="34" charset="0"/>
                <a:cs typeface="Arial" panose="020B0604020202020204" pitchFamily="34" charset="0"/>
              </a:rPr>
              <a:t>SUBDIRECCIÓN REGIONAL ZONA HUASTECA</a:t>
            </a:r>
          </a:p>
          <a:p>
            <a:pPr algn="ctr"/>
            <a:r>
              <a:rPr lang="es-ES_tradnl" sz="1200" b="1" i="1" dirty="0" smtClean="0">
                <a:latin typeface="Arial" panose="020B0604020202020204" pitchFamily="34" charset="0"/>
                <a:cs typeface="Arial" panose="020B0604020202020204" pitchFamily="34" charset="0"/>
              </a:rPr>
              <a:t>(</a:t>
            </a:r>
            <a:r>
              <a:rPr lang="es-ES_tradnl" sz="1200" b="1" i="1" dirty="0">
                <a:latin typeface="Arial" panose="020B0604020202020204" pitchFamily="34" charset="0"/>
                <a:cs typeface="Arial" panose="020B0604020202020204" pitchFamily="34" charset="0"/>
              </a:rPr>
              <a:t>Continua)</a:t>
            </a:r>
          </a:p>
          <a:p>
            <a:pPr lvl="0" algn="just"/>
            <a:endParaRPr lang="es-ES"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Intervenir en los asuntos tramitados por las defensoras y defensores adscritos a su área.</a:t>
            </a:r>
          </a:p>
          <a:p>
            <a:pPr marL="87313" indent="-87313" algn="just">
              <a:buFont typeface="Wingdings" panose="05000000000000000000" pitchFamily="2" charset="2"/>
              <a:buChar char="§"/>
            </a:pPr>
            <a:endParaRPr lang="es-ES"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Intervenir en los procedimientos penales en los que la Defensoría represente a los inculpados.</a:t>
            </a:r>
          </a:p>
          <a:p>
            <a:pPr marL="87313" lvl="0" indent="-87313" algn="just">
              <a:buFont typeface="Wingdings" panose="05000000000000000000" pitchFamily="2" charset="2"/>
              <a:buChar char="§"/>
            </a:pPr>
            <a:endParaRPr lang="es-ES"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Dar cuenta a la </a:t>
            </a:r>
            <a:r>
              <a:rPr lang="es-ES" sz="1200" dirty="0" smtClean="0">
                <a:latin typeface="Arial" panose="020B0604020202020204" pitchFamily="34" charset="0"/>
                <a:cs typeface="Arial" panose="020B0604020202020204" pitchFamily="34" charset="0"/>
              </a:rPr>
              <a:t>Dirección </a:t>
            </a:r>
            <a:r>
              <a:rPr lang="es-ES" sz="1200" dirty="0">
                <a:latin typeface="Arial" panose="020B0604020202020204" pitchFamily="34" charset="0"/>
                <a:cs typeface="Arial" panose="020B0604020202020204" pitchFamily="34" charset="0"/>
              </a:rPr>
              <a:t>de área correspondiente de los asuntos de impactos social que se susciten en el territorio de su adscripción, mediante tarjeta informativa en la que se expongan los datos de identificación, hechos suscitados y la estrategia a seguir.</a:t>
            </a:r>
          </a:p>
          <a:p>
            <a:pPr marL="87313" lvl="0" indent="-87313" algn="just">
              <a:buFont typeface="Wingdings" panose="05000000000000000000" pitchFamily="2" charset="2"/>
              <a:buChar char="§"/>
            </a:pPr>
            <a:endParaRPr lang="es-ES"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Presentar ante la Coordinación General las propuestas de promociones y requerimientos de su área de adscripción, observando las políticas institucionales.</a:t>
            </a:r>
          </a:p>
          <a:p>
            <a:pPr marL="87313" lvl="0" indent="-87313" algn="just">
              <a:buFont typeface="Wingdings" panose="05000000000000000000" pitchFamily="2" charset="2"/>
              <a:buChar char="§"/>
            </a:pPr>
            <a:endParaRPr lang="es-ES"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Supervisar las funciones de los servidores públicos adscritos a su región.</a:t>
            </a: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endParaRPr lang="es-ES"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Estas funciones son enunciativas más no limitativas.</a:t>
            </a:r>
            <a:endParaRPr lang="es-MX" sz="1200" dirty="0">
              <a:latin typeface="Arial" panose="020B0604020202020204" pitchFamily="34" charset="0"/>
              <a:cs typeface="Arial" panose="020B0604020202020204" pitchFamily="34" charset="0"/>
            </a:endParaRPr>
          </a:p>
          <a:p>
            <a:pPr algn="just"/>
            <a:endParaRPr lang="es-ES_tradnl" sz="1200" dirty="0" smtClean="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smtClean="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p:txBody>
      </p:sp>
      <p:grpSp>
        <p:nvGrpSpPr>
          <p:cNvPr id="9" name="Group 53"/>
          <p:cNvGrpSpPr>
            <a:grpSpLocks/>
          </p:cNvGrpSpPr>
          <p:nvPr/>
        </p:nvGrpSpPr>
        <p:grpSpPr bwMode="auto">
          <a:xfrm>
            <a:off x="1577975" y="8496300"/>
            <a:ext cx="5153025" cy="536575"/>
            <a:chOff x="994" y="5112"/>
            <a:chExt cx="3246" cy="338"/>
          </a:xfrm>
        </p:grpSpPr>
        <p:sp>
          <p:nvSpPr>
            <p:cNvPr id="10"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2400"/>
            </a:p>
          </p:txBody>
        </p:sp>
        <p:sp>
          <p:nvSpPr>
            <p:cNvPr id="11"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Arial" panose="020B0604020202020204" pitchFamily="34" charset="0"/>
                </a:rPr>
                <a:t>Responsable</a:t>
              </a:r>
              <a:endParaRPr lang="es-ES" altLang="es-MX" sz="1200" b="1">
                <a:latin typeface="Arial" panose="020B0604020202020204" pitchFamily="34" charset="0"/>
              </a:endParaRPr>
            </a:p>
          </p:txBody>
        </p:sp>
        <p:sp>
          <p:nvSpPr>
            <p:cNvPr id="12" name="Line 46"/>
            <p:cNvSpPr>
              <a:spLocks noChangeShapeType="1"/>
            </p:cNvSpPr>
            <p:nvPr/>
          </p:nvSpPr>
          <p:spPr bwMode="auto">
            <a:xfrm>
              <a:off x="2618" y="5112"/>
              <a:ext cx="0"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3" name="Line 47"/>
            <p:cNvSpPr>
              <a:spLocks noChangeShapeType="1"/>
            </p:cNvSpPr>
            <p:nvPr/>
          </p:nvSpPr>
          <p:spPr bwMode="auto">
            <a:xfrm>
              <a:off x="994" y="5264"/>
              <a:ext cx="3246"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 name="Text Box 50"/>
            <p:cNvSpPr txBox="1">
              <a:spLocks noChangeArrowheads="1"/>
            </p:cNvSpPr>
            <p:nvPr/>
          </p:nvSpPr>
          <p:spPr bwMode="auto">
            <a:xfrm>
              <a:off x="2848" y="5129"/>
              <a:ext cx="113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smtClean="0">
                  <a:latin typeface="Arial" panose="020B0604020202020204" pitchFamily="34" charset="0"/>
                </a:rPr>
                <a:t>Coordinación General</a:t>
              </a:r>
              <a:endParaRPr lang="es-ES" altLang="es-MX" sz="1200" b="1" dirty="0">
                <a:latin typeface="Arial" panose="020B0604020202020204" pitchFamily="34" charset="0"/>
              </a:endParaRPr>
            </a:p>
          </p:txBody>
        </p:sp>
      </p:grpSp>
      <p:sp>
        <p:nvSpPr>
          <p:cNvPr id="15" name="CuadroTexto 14"/>
          <p:cNvSpPr txBox="1"/>
          <p:nvPr/>
        </p:nvSpPr>
        <p:spPr>
          <a:xfrm>
            <a:off x="1866605" y="8752314"/>
            <a:ext cx="1999266"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Marisa Muñoz </a:t>
            </a:r>
            <a:r>
              <a:rPr lang="es-ES_tradnl" sz="1200" dirty="0" err="1" smtClean="0">
                <a:solidFill>
                  <a:srgbClr val="000000"/>
                </a:solidFill>
                <a:latin typeface="Arial" panose="020B0604020202020204" pitchFamily="34" charset="0"/>
                <a:cs typeface="Arial" panose="020B0604020202020204" pitchFamily="34" charset="0"/>
              </a:rPr>
              <a:t>Landaverde</a:t>
            </a:r>
            <a:endParaRPr lang="es-MX" sz="1200" dirty="0"/>
          </a:p>
        </p:txBody>
      </p:sp>
      <p:sp>
        <p:nvSpPr>
          <p:cNvPr id="16" name="CuadroTexto 15"/>
          <p:cNvSpPr txBox="1"/>
          <p:nvPr/>
        </p:nvSpPr>
        <p:spPr>
          <a:xfrm>
            <a:off x="4411298" y="8751681"/>
            <a:ext cx="2093394" cy="276999"/>
          </a:xfrm>
          <a:prstGeom prst="rect">
            <a:avLst/>
          </a:prstGeom>
          <a:noFill/>
        </p:spPr>
        <p:txBody>
          <a:bodyPr wrap="none" rtlCol="0">
            <a:spAutoFit/>
          </a:bodyPr>
          <a:lstStyle/>
          <a:p>
            <a:pPr algn="ctr" fontAlgn="t"/>
            <a:r>
              <a:rPr lang="es-ES_tradnl" sz="1200" dirty="0">
                <a:solidFill>
                  <a:srgbClr val="000000"/>
                </a:solidFill>
                <a:latin typeface="Arial" panose="020B0604020202020204" pitchFamily="34" charset="0"/>
                <a:cs typeface="Arial" panose="020B0604020202020204" pitchFamily="34" charset="0"/>
              </a:rPr>
              <a:t>Martha Luz Rosillo Iglesias</a:t>
            </a:r>
          </a:p>
        </p:txBody>
      </p:sp>
    </p:spTree>
    <p:extLst>
      <p:ext uri="{BB962C8B-B14F-4D97-AF65-F5344CB8AC3E}">
        <p14:creationId xmlns:p14="http://schemas.microsoft.com/office/powerpoint/2010/main" val="41058566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 name="Text Box 3"/>
          <p:cNvSpPr txBox="1">
            <a:spLocks noChangeArrowheads="1"/>
          </p:cNvSpPr>
          <p:nvPr/>
        </p:nvSpPr>
        <p:spPr bwMode="auto">
          <a:xfrm>
            <a:off x="3175" y="53975"/>
            <a:ext cx="39805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DESCRIPCIÓN DE FUNCIONES</a:t>
            </a:r>
            <a:endParaRPr lang="es-ES_tradnl" altLang="es-MX" sz="2000" b="1" i="1" dirty="0">
              <a:latin typeface="Arial" panose="020B0604020202020204" pitchFamily="34" charset="0"/>
            </a:endParaRPr>
          </a:p>
        </p:txBody>
      </p:sp>
      <p:sp>
        <p:nvSpPr>
          <p:cNvPr id="5" name="CuadroTexto 4"/>
          <p:cNvSpPr txBox="1"/>
          <p:nvPr/>
        </p:nvSpPr>
        <p:spPr>
          <a:xfrm>
            <a:off x="1570378" y="979657"/>
            <a:ext cx="5160282" cy="7663636"/>
          </a:xfrm>
          <a:prstGeom prst="rect">
            <a:avLst/>
          </a:prstGeom>
          <a:noFill/>
        </p:spPr>
        <p:txBody>
          <a:bodyPr wrap="square" rtlCol="0">
            <a:spAutoFit/>
          </a:bodyPr>
          <a:lstStyle/>
          <a:p>
            <a:pPr algn="ctr"/>
            <a:r>
              <a:rPr lang="es-ES_tradnl" sz="1200" b="1" i="1" dirty="0" smtClean="0">
                <a:latin typeface="Arial" panose="020B0604020202020204" pitchFamily="34" charset="0"/>
                <a:cs typeface="Arial" panose="020B0604020202020204" pitchFamily="34" charset="0"/>
              </a:rPr>
              <a:t>APOYO ADMINISTRATIVO</a:t>
            </a:r>
          </a:p>
          <a:p>
            <a:pPr algn="ctr"/>
            <a:endParaRPr lang="es-ES_tradnl" sz="1200" b="1" i="1" dirty="0">
              <a:latin typeface="Arial" panose="020B0604020202020204" pitchFamily="34" charset="0"/>
              <a:cs typeface="Arial" panose="020B0604020202020204" pitchFamily="34" charset="0"/>
            </a:endParaRPr>
          </a:p>
          <a:p>
            <a:pPr lvl="0" algn="just"/>
            <a:endParaRPr lang="es-MX" sz="1200" dirty="0" smtClean="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OBJETIVO</a:t>
            </a:r>
            <a:endParaRPr lang="es-MX" sz="1200"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p>
            <a:pPr algn="just"/>
            <a:r>
              <a:rPr lang="es-ES" sz="1200" dirty="0">
                <a:latin typeface="Arial" panose="020B0604020202020204" pitchFamily="34" charset="0"/>
                <a:cs typeface="Arial" panose="020B0604020202020204" pitchFamily="34" charset="0"/>
              </a:rPr>
              <a:t>Atender a las usuarias y los usuarios revisando y recibiendo los documentos para integrar el folio interno y poder llevar a cabo su canalización al área de Representación Legal Municipio de </a:t>
            </a:r>
            <a:r>
              <a:rPr lang="es-ES" sz="1200" dirty="0" smtClean="0">
                <a:latin typeface="Arial" panose="020B0604020202020204" pitchFamily="34" charset="0"/>
                <a:cs typeface="Arial" panose="020B0604020202020204" pitchFamily="34" charset="0"/>
              </a:rPr>
              <a:t>Ciudad Valles.</a:t>
            </a:r>
            <a:endParaRPr lang="es-MX" sz="1200" dirty="0">
              <a:latin typeface="Arial" panose="020B0604020202020204" pitchFamily="34" charset="0"/>
              <a:cs typeface="Arial" panose="020B0604020202020204" pitchFamily="34" charset="0"/>
            </a:endParaRPr>
          </a:p>
          <a:p>
            <a:pPr algn="just"/>
            <a:r>
              <a:rPr lang="es-ES_tradnl" sz="1200" dirty="0">
                <a:latin typeface="Arial" panose="020B0604020202020204" pitchFamily="34" charset="0"/>
                <a:cs typeface="Arial" panose="020B0604020202020204" pitchFamily="34" charset="0"/>
              </a:rPr>
              <a:t> </a:t>
            </a:r>
          </a:p>
          <a:p>
            <a:pPr algn="just"/>
            <a:endParaRPr lang="es-MX" sz="1200"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FUNCIONES</a:t>
            </a:r>
            <a:endParaRPr lang="es-MX" sz="1200"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Recibir a las personas que solicitan los servicios de esta dependencia.</a:t>
            </a:r>
          </a:p>
          <a:p>
            <a:pPr marL="87313" indent="-8731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Recibir y revisar los documentos de las o los usuarios que serán representados  legalmente.</a:t>
            </a:r>
          </a:p>
          <a:p>
            <a:pPr marL="87313" lvl="0" indent="-87313" algn="just"/>
            <a:r>
              <a:rPr lang="es-ES_tradnl" sz="1200" dirty="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Atender las llamadas telefónicas para asignación de Defensor Público.</a:t>
            </a:r>
          </a:p>
          <a:p>
            <a:pPr marL="87313" indent="-87313" algn="just"/>
            <a:r>
              <a:rPr lang="es-ES_tradnl" sz="1200" dirty="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Asignar a las y los Defensores Públicos, los asuntos para su representación conforme a los mecanismos de asignación de la Subdirección.</a:t>
            </a:r>
          </a:p>
          <a:p>
            <a:pPr algn="just"/>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Registrar los asuntos en el Libro de Asignaciones, adjuntado los documentos correspondientes. </a:t>
            </a:r>
          </a:p>
          <a:p>
            <a:pPr marL="87313" lvl="0" indent="-8731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Entregar a las y los Defensores Públicos de la </a:t>
            </a:r>
            <a:r>
              <a:rPr lang="es-ES" sz="1200" dirty="0">
                <a:latin typeface="Arial" panose="020B0604020202020204" pitchFamily="34" charset="0"/>
                <a:cs typeface="Arial" panose="020B0604020202020204" pitchFamily="34" charset="0"/>
              </a:rPr>
              <a:t>Representación Legal Municipio de </a:t>
            </a:r>
            <a:r>
              <a:rPr lang="es-ES" sz="1200" dirty="0" smtClean="0">
                <a:latin typeface="Arial" panose="020B0604020202020204" pitchFamily="34" charset="0"/>
                <a:cs typeface="Arial" panose="020B0604020202020204" pitchFamily="34" charset="0"/>
              </a:rPr>
              <a:t>Ciudad Valles</a:t>
            </a:r>
            <a:r>
              <a:rPr lang="es-MX" sz="1200" dirty="0" smtClean="0">
                <a:latin typeface="Arial" panose="020B0604020202020204" pitchFamily="34" charset="0"/>
                <a:cs typeface="Arial" panose="020B0604020202020204" pitchFamily="34" charset="0"/>
              </a:rPr>
              <a:t>, </a:t>
            </a:r>
            <a:r>
              <a:rPr lang="es-MX" sz="1200" dirty="0">
                <a:latin typeface="Arial" panose="020B0604020202020204" pitchFamily="34" charset="0"/>
                <a:cs typeface="Arial" panose="020B0604020202020204" pitchFamily="34" charset="0"/>
              </a:rPr>
              <a:t>los folios internos asignados, recabando su recepción en el libro correspondiente.</a:t>
            </a: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Organizar y resguardar los expedientes de asuntos finalizados, concluidos o que causen baja de conformidad con las disposiciones de la Ley de Archivos del Estado de San Luis Potosí y los lineamientos de la Comisión Estatal de Garantía de Acceso a la Información Pública (CEGAIP).</a:t>
            </a:r>
            <a:endParaRPr lang="es-MX"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Estas funciones son enunciativas mas no limitativas. </a:t>
            </a:r>
            <a:endParaRPr lang="es-MX" sz="1200" dirty="0">
              <a:latin typeface="Arial" panose="020B0604020202020204" pitchFamily="34" charset="0"/>
              <a:cs typeface="Arial" panose="020B0604020202020204" pitchFamily="34" charset="0"/>
            </a:endParaRPr>
          </a:p>
          <a:p>
            <a:pPr algn="just"/>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smtClean="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p:txBody>
      </p:sp>
      <p:grpSp>
        <p:nvGrpSpPr>
          <p:cNvPr id="6" name="Group 53"/>
          <p:cNvGrpSpPr>
            <a:grpSpLocks/>
          </p:cNvGrpSpPr>
          <p:nvPr/>
        </p:nvGrpSpPr>
        <p:grpSpPr bwMode="auto">
          <a:xfrm>
            <a:off x="1577975" y="8496300"/>
            <a:ext cx="5153025" cy="536575"/>
            <a:chOff x="994" y="5112"/>
            <a:chExt cx="3246" cy="338"/>
          </a:xfrm>
        </p:grpSpPr>
        <p:sp>
          <p:nvSpPr>
            <p:cNvPr id="7"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2400"/>
            </a:p>
          </p:txBody>
        </p:sp>
        <p:sp>
          <p:nvSpPr>
            <p:cNvPr id="8"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Arial" panose="020B0604020202020204" pitchFamily="34" charset="0"/>
                </a:rPr>
                <a:t>Responsable</a:t>
              </a:r>
              <a:endParaRPr lang="es-ES" altLang="es-MX" sz="1200" b="1">
                <a:latin typeface="Arial" panose="020B0604020202020204" pitchFamily="34" charset="0"/>
              </a:endParaRPr>
            </a:p>
          </p:txBody>
        </p:sp>
        <p:sp>
          <p:nvSpPr>
            <p:cNvPr id="9" name="Line 46"/>
            <p:cNvSpPr>
              <a:spLocks noChangeShapeType="1"/>
            </p:cNvSpPr>
            <p:nvPr/>
          </p:nvSpPr>
          <p:spPr bwMode="auto">
            <a:xfrm>
              <a:off x="2618" y="5112"/>
              <a:ext cx="0"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0" name="Line 47"/>
            <p:cNvSpPr>
              <a:spLocks noChangeShapeType="1"/>
            </p:cNvSpPr>
            <p:nvPr/>
          </p:nvSpPr>
          <p:spPr bwMode="auto">
            <a:xfrm>
              <a:off x="994" y="5264"/>
              <a:ext cx="3246"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1" name="Text Box 50"/>
            <p:cNvSpPr txBox="1">
              <a:spLocks noChangeArrowheads="1"/>
            </p:cNvSpPr>
            <p:nvPr/>
          </p:nvSpPr>
          <p:spPr bwMode="auto">
            <a:xfrm>
              <a:off x="3048" y="5129"/>
              <a:ext cx="73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smtClean="0">
                  <a:latin typeface="Arial" panose="020B0604020202020204" pitchFamily="34" charset="0"/>
                </a:rPr>
                <a:t>Subdirección</a:t>
              </a:r>
              <a:endParaRPr lang="es-ES" altLang="es-MX" sz="1200" b="1" dirty="0">
                <a:latin typeface="Arial" panose="020B0604020202020204" pitchFamily="34" charset="0"/>
              </a:endParaRPr>
            </a:p>
          </p:txBody>
        </p:sp>
      </p:grpSp>
      <p:sp>
        <p:nvSpPr>
          <p:cNvPr id="13" name="CuadroTexto 12"/>
          <p:cNvSpPr txBox="1"/>
          <p:nvPr/>
        </p:nvSpPr>
        <p:spPr>
          <a:xfrm>
            <a:off x="4458364" y="8751681"/>
            <a:ext cx="1999266"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Marisa Muñoz </a:t>
            </a:r>
            <a:r>
              <a:rPr lang="es-ES_tradnl" sz="1200" dirty="0" err="1" smtClean="0">
                <a:solidFill>
                  <a:srgbClr val="000000"/>
                </a:solidFill>
                <a:latin typeface="Arial" panose="020B0604020202020204" pitchFamily="34" charset="0"/>
                <a:cs typeface="Arial" panose="020B0604020202020204" pitchFamily="34" charset="0"/>
              </a:rPr>
              <a:t>Landaverde</a:t>
            </a:r>
            <a:endParaRPr lang="es-ES_tradnl" sz="1200" dirty="0">
              <a:solidFill>
                <a:srgbClr val="000000"/>
              </a:solidFill>
              <a:latin typeface="Arial" panose="020B0604020202020204" pitchFamily="34" charset="0"/>
              <a:cs typeface="Arial" panose="020B0604020202020204" pitchFamily="34" charset="0"/>
            </a:endParaRPr>
          </a:p>
        </p:txBody>
      </p:sp>
      <p:sp>
        <p:nvSpPr>
          <p:cNvPr id="14" name="CuadroTexto 13"/>
          <p:cNvSpPr txBox="1"/>
          <p:nvPr/>
        </p:nvSpPr>
        <p:spPr>
          <a:xfrm>
            <a:off x="1631755" y="8767376"/>
            <a:ext cx="2470549"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María del Pilar Rodríguez Muñoz </a:t>
            </a:r>
            <a:endParaRPr lang="es-ES_tradnl" sz="12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44039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 name="Text Box 3"/>
          <p:cNvSpPr txBox="1">
            <a:spLocks noChangeArrowheads="1"/>
          </p:cNvSpPr>
          <p:nvPr/>
        </p:nvSpPr>
        <p:spPr bwMode="auto">
          <a:xfrm>
            <a:off x="3175" y="53975"/>
            <a:ext cx="39805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DESCRIPCIÓN DE FUNCIONES</a:t>
            </a:r>
            <a:endParaRPr lang="es-ES_tradnl" altLang="es-MX" sz="2000" b="1" i="1" dirty="0">
              <a:latin typeface="Arial" panose="020B0604020202020204" pitchFamily="34" charset="0"/>
            </a:endParaRPr>
          </a:p>
        </p:txBody>
      </p:sp>
      <p:sp>
        <p:nvSpPr>
          <p:cNvPr id="5" name="CuadroTexto 4"/>
          <p:cNvSpPr txBox="1"/>
          <p:nvPr/>
        </p:nvSpPr>
        <p:spPr>
          <a:xfrm>
            <a:off x="1570378" y="987566"/>
            <a:ext cx="5160282" cy="6924973"/>
          </a:xfrm>
          <a:prstGeom prst="rect">
            <a:avLst/>
          </a:prstGeom>
          <a:noFill/>
        </p:spPr>
        <p:txBody>
          <a:bodyPr wrap="square" rtlCol="0">
            <a:spAutoFit/>
          </a:bodyPr>
          <a:lstStyle/>
          <a:p>
            <a:pPr algn="ctr"/>
            <a:r>
              <a:rPr lang="es-ES_tradnl" sz="1200" b="1" i="1" dirty="0" smtClean="0">
                <a:latin typeface="Arial" panose="020B0604020202020204" pitchFamily="34" charset="0"/>
                <a:cs typeface="Arial" panose="020B0604020202020204" pitchFamily="34" charset="0"/>
              </a:rPr>
              <a:t>RECEPCIONISTA</a:t>
            </a:r>
            <a:endParaRPr lang="es-ES_tradnl" sz="1200" b="1" i="1" dirty="0">
              <a:latin typeface="Arial" panose="020B0604020202020204" pitchFamily="34" charset="0"/>
              <a:cs typeface="Arial" panose="020B0604020202020204" pitchFamily="34" charset="0"/>
            </a:endParaRPr>
          </a:p>
          <a:p>
            <a:pPr lvl="0" algn="just"/>
            <a:endParaRPr lang="es-MX" sz="1200" dirty="0">
              <a:latin typeface="Arial" panose="020B0604020202020204" pitchFamily="34" charset="0"/>
              <a:cs typeface="Arial" panose="020B0604020202020204" pitchFamily="34" charset="0"/>
            </a:endParaRPr>
          </a:p>
          <a:p>
            <a:pPr lvl="0" algn="just"/>
            <a:endParaRPr lang="es-MX" sz="1200"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OBJETIVO</a:t>
            </a:r>
            <a:endParaRPr lang="es-MX" sz="1200" b="1" i="1"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p>
            <a:pPr lvl="0" algn="just"/>
            <a:r>
              <a:rPr lang="es-MX" sz="1200" dirty="0">
                <a:latin typeface="Arial" panose="020B0604020202020204" pitchFamily="34" charset="0"/>
                <a:cs typeface="Arial" panose="020B0604020202020204" pitchFamily="34" charset="0"/>
              </a:rPr>
              <a:t>Dar atención</a:t>
            </a:r>
            <a:r>
              <a:rPr lang="es-ES_tradnl" sz="1200" dirty="0">
                <a:latin typeface="Arial" panose="020B0604020202020204" pitchFamily="34" charset="0"/>
                <a:cs typeface="Arial" panose="020B0604020202020204" pitchFamily="34" charset="0"/>
              </a:rPr>
              <a:t> a las y los ciudadanos que se presenten a solicitar los servicios de la </a:t>
            </a:r>
            <a:r>
              <a:rPr lang="es-ES_tradnl" sz="1200" dirty="0" smtClean="0">
                <a:latin typeface="Arial" panose="020B0604020202020204" pitchFamily="34" charset="0"/>
                <a:cs typeface="Arial" panose="020B0604020202020204" pitchFamily="34" charset="0"/>
              </a:rPr>
              <a:t>Subdirección, </a:t>
            </a:r>
            <a:r>
              <a:rPr lang="es-ES_tradnl" sz="1200" dirty="0">
                <a:latin typeface="Arial" panose="020B0604020202020204" pitchFamily="34" charset="0"/>
                <a:cs typeface="Arial" panose="020B0604020202020204" pitchFamily="34" charset="0"/>
              </a:rPr>
              <a:t>canalizándolos a las y los </a:t>
            </a:r>
            <a:r>
              <a:rPr lang="es-ES_tradnl" sz="1200" dirty="0" smtClean="0">
                <a:latin typeface="Arial" panose="020B0604020202020204" pitchFamily="34" charset="0"/>
                <a:cs typeface="Arial" panose="020B0604020202020204" pitchFamily="34" charset="0"/>
              </a:rPr>
              <a:t>Defensores Públicos de Representación Legal Municipio Ciudad Valles.</a:t>
            </a:r>
            <a:endParaRPr lang="es-MX" sz="1200"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 </a:t>
            </a:r>
          </a:p>
          <a:p>
            <a:pPr algn="just"/>
            <a:endParaRPr lang="es-MX" sz="1200"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FUNCIONES</a:t>
            </a:r>
            <a:endParaRPr lang="es-MX" sz="1200"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 </a:t>
            </a:r>
            <a:endParaRPr lang="es-MX" sz="1200" dirty="0" smtClean="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MX" sz="1200" dirty="0" smtClean="0">
                <a:latin typeface="Arial" panose="020B0604020202020204" pitchFamily="34" charset="0"/>
                <a:cs typeface="Arial" panose="020B0604020202020204" pitchFamily="34" charset="0"/>
              </a:rPr>
              <a:t>Atender a las personas que solicitan los servicios de esta Subdirección. </a:t>
            </a:r>
          </a:p>
          <a:p>
            <a:pPr marL="93663" indent="-9366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MX" sz="1200" dirty="0" smtClean="0">
                <a:latin typeface="Arial" panose="020B0604020202020204" pitchFamily="34" charset="0"/>
                <a:cs typeface="Arial" panose="020B0604020202020204" pitchFamily="34" charset="0"/>
              </a:rPr>
              <a:t>Atender </a:t>
            </a:r>
            <a:r>
              <a:rPr lang="es-MX" sz="1200" dirty="0">
                <a:latin typeface="Arial" panose="020B0604020202020204" pitchFamily="34" charset="0"/>
                <a:cs typeface="Arial" panose="020B0604020202020204" pitchFamily="34" charset="0"/>
              </a:rPr>
              <a:t>las llamadas telefónicas del </a:t>
            </a:r>
            <a:r>
              <a:rPr lang="es-MX" sz="1200" dirty="0" smtClean="0">
                <a:latin typeface="Arial" panose="020B0604020202020204" pitchFamily="34" charset="0"/>
                <a:cs typeface="Arial" panose="020B0604020202020204" pitchFamily="34" charset="0"/>
              </a:rPr>
              <a:t>conmutador y canalizarlas al Defensor o Defensora Público.</a:t>
            </a:r>
            <a:endParaRPr lang="es-MX" sz="1200" dirty="0">
              <a:latin typeface="Arial" panose="020B0604020202020204" pitchFamily="34" charset="0"/>
              <a:cs typeface="Arial" panose="020B0604020202020204" pitchFamily="34" charset="0"/>
            </a:endParaRPr>
          </a:p>
          <a:p>
            <a:pPr marL="93663" indent="-9366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Registrar en el </a:t>
            </a:r>
            <a:r>
              <a:rPr lang="es-MX" sz="1200" dirty="0" smtClean="0">
                <a:latin typeface="Arial" panose="020B0604020202020204" pitchFamily="34" charset="0"/>
                <a:cs typeface="Arial" panose="020B0604020202020204" pitchFamily="34" charset="0"/>
              </a:rPr>
              <a:t>Libro </a:t>
            </a:r>
            <a:r>
              <a:rPr lang="es-MX" sz="1200" dirty="0">
                <a:latin typeface="Arial" panose="020B0604020202020204" pitchFamily="34" charset="0"/>
                <a:cs typeface="Arial" panose="020B0604020202020204" pitchFamily="34" charset="0"/>
              </a:rPr>
              <a:t>de </a:t>
            </a:r>
            <a:r>
              <a:rPr lang="es-MX" sz="1200" dirty="0" smtClean="0">
                <a:latin typeface="Arial" panose="020B0604020202020204" pitchFamily="34" charset="0"/>
                <a:cs typeface="Arial" panose="020B0604020202020204" pitchFamily="34" charset="0"/>
              </a:rPr>
              <a:t>Gobierno </a:t>
            </a:r>
            <a:r>
              <a:rPr lang="es-MX" sz="1200" dirty="0">
                <a:latin typeface="Arial" panose="020B0604020202020204" pitchFamily="34" charset="0"/>
                <a:cs typeface="Arial" panose="020B0604020202020204" pitchFamily="34" charset="0"/>
              </a:rPr>
              <a:t>a las y los usuarios que soliciten audiencia pública.</a:t>
            </a:r>
          </a:p>
          <a:p>
            <a:pPr marL="93663" indent="-9366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Distribuir equitativamente a las y los usuarios que soliciten asesoría a las y </a:t>
            </a:r>
            <a:r>
              <a:rPr lang="es-MX" sz="1200" dirty="0" smtClean="0">
                <a:latin typeface="Arial" panose="020B0604020202020204" pitchFamily="34" charset="0"/>
                <a:cs typeface="Arial" panose="020B0604020202020204" pitchFamily="34" charset="0"/>
              </a:rPr>
              <a:t>los Defensores Públicos, </a:t>
            </a:r>
            <a:r>
              <a:rPr lang="es-MX" sz="1200" dirty="0">
                <a:latin typeface="Arial" panose="020B0604020202020204" pitchFamily="34" charset="0"/>
                <a:cs typeface="Arial" panose="020B0604020202020204" pitchFamily="34" charset="0"/>
              </a:rPr>
              <a:t>conforme  los  mecanismos de distribución  de esta </a:t>
            </a:r>
            <a:r>
              <a:rPr lang="es-MX" sz="1200" dirty="0" smtClean="0">
                <a:latin typeface="Arial" panose="020B0604020202020204" pitchFamily="34" charset="0"/>
                <a:cs typeface="Arial" panose="020B0604020202020204" pitchFamily="34" charset="0"/>
              </a:rPr>
              <a:t>Subdirección.</a:t>
            </a: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Redactar y elaborar los documentos que indique la </a:t>
            </a:r>
            <a:r>
              <a:rPr lang="es-ES" sz="1200" dirty="0" smtClean="0">
                <a:latin typeface="Arial" panose="020B0604020202020204" pitchFamily="34" charset="0"/>
                <a:cs typeface="Arial" panose="020B0604020202020204" pitchFamily="34" charset="0"/>
              </a:rPr>
              <a:t>Subdirección Regional.</a:t>
            </a:r>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Organizar y </a:t>
            </a:r>
            <a:r>
              <a:rPr lang="es-ES" sz="1200" dirty="0" smtClean="0">
                <a:latin typeface="Arial" panose="020B0604020202020204" pitchFamily="34" charset="0"/>
                <a:cs typeface="Arial" panose="020B0604020202020204" pitchFamily="34" charset="0"/>
              </a:rPr>
              <a:t>resguardar los expedientes de </a:t>
            </a:r>
            <a:r>
              <a:rPr lang="es-ES" sz="1200" dirty="0">
                <a:latin typeface="Arial" panose="020B0604020202020204" pitchFamily="34" charset="0"/>
                <a:cs typeface="Arial" panose="020B0604020202020204" pitchFamily="34" charset="0"/>
              </a:rPr>
              <a:t>asuntos finalizados, </a:t>
            </a:r>
            <a:r>
              <a:rPr lang="es-ES" sz="1200" dirty="0" smtClean="0">
                <a:latin typeface="Arial" panose="020B0604020202020204" pitchFamily="34" charset="0"/>
                <a:cs typeface="Arial" panose="020B0604020202020204" pitchFamily="34" charset="0"/>
              </a:rPr>
              <a:t>concluidos </a:t>
            </a:r>
            <a:r>
              <a:rPr lang="es-ES" sz="1200" dirty="0">
                <a:latin typeface="Arial" panose="020B0604020202020204" pitchFamily="34" charset="0"/>
                <a:cs typeface="Arial" panose="020B0604020202020204" pitchFamily="34" charset="0"/>
              </a:rPr>
              <a:t>o que causen baja de conformidad con las disposiciones de la Ley de Archivos del Estado de San Luis Potosí y los lineamientos de la Comisión Estatal de Garantía de Acceso a la Información Pública (CEGAIP).</a:t>
            </a:r>
            <a:endParaRPr lang="es-MX" sz="1200" dirty="0">
              <a:latin typeface="Arial" panose="020B0604020202020204" pitchFamily="34" charset="0"/>
              <a:cs typeface="Arial" panose="020B0604020202020204" pitchFamily="34" charset="0"/>
            </a:endParaRPr>
          </a:p>
          <a:p>
            <a:pPr marL="93663" indent="-9366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Estas funciones son enunciativas más no limitativas.</a:t>
            </a:r>
            <a:endParaRPr lang="es-MX"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smtClean="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p:txBody>
      </p:sp>
      <p:grpSp>
        <p:nvGrpSpPr>
          <p:cNvPr id="17" name="Group 53"/>
          <p:cNvGrpSpPr>
            <a:grpSpLocks/>
          </p:cNvGrpSpPr>
          <p:nvPr/>
        </p:nvGrpSpPr>
        <p:grpSpPr bwMode="auto">
          <a:xfrm>
            <a:off x="1577975" y="8496300"/>
            <a:ext cx="5153025" cy="536575"/>
            <a:chOff x="994" y="5112"/>
            <a:chExt cx="3246" cy="338"/>
          </a:xfrm>
        </p:grpSpPr>
        <p:sp>
          <p:nvSpPr>
            <p:cNvPr id="18"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2400"/>
            </a:p>
          </p:txBody>
        </p:sp>
        <p:sp>
          <p:nvSpPr>
            <p:cNvPr id="19"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Arial" panose="020B0604020202020204" pitchFamily="34" charset="0"/>
                </a:rPr>
                <a:t>Responsable</a:t>
              </a:r>
              <a:endParaRPr lang="es-ES" altLang="es-MX" sz="1200" b="1">
                <a:latin typeface="Arial" panose="020B0604020202020204" pitchFamily="34" charset="0"/>
              </a:endParaRPr>
            </a:p>
          </p:txBody>
        </p:sp>
        <p:sp>
          <p:nvSpPr>
            <p:cNvPr id="20" name="Line 46"/>
            <p:cNvSpPr>
              <a:spLocks noChangeShapeType="1"/>
            </p:cNvSpPr>
            <p:nvPr/>
          </p:nvSpPr>
          <p:spPr bwMode="auto">
            <a:xfrm>
              <a:off x="2618" y="5112"/>
              <a:ext cx="0"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1" name="Line 47"/>
            <p:cNvSpPr>
              <a:spLocks noChangeShapeType="1"/>
            </p:cNvSpPr>
            <p:nvPr/>
          </p:nvSpPr>
          <p:spPr bwMode="auto">
            <a:xfrm>
              <a:off x="994" y="5264"/>
              <a:ext cx="3246"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2" name="Text Box 50"/>
            <p:cNvSpPr txBox="1">
              <a:spLocks noChangeArrowheads="1"/>
            </p:cNvSpPr>
            <p:nvPr/>
          </p:nvSpPr>
          <p:spPr bwMode="auto">
            <a:xfrm>
              <a:off x="3048" y="5129"/>
              <a:ext cx="73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smtClean="0">
                  <a:latin typeface="Arial" panose="020B0604020202020204" pitchFamily="34" charset="0"/>
                </a:rPr>
                <a:t>Subdirección</a:t>
              </a:r>
              <a:endParaRPr lang="es-ES" altLang="es-MX" sz="1200" b="1" dirty="0">
                <a:latin typeface="Arial" panose="020B0604020202020204" pitchFamily="34" charset="0"/>
              </a:endParaRPr>
            </a:p>
          </p:txBody>
        </p:sp>
      </p:grpSp>
      <p:sp>
        <p:nvSpPr>
          <p:cNvPr id="23" name="CuadroTexto 22"/>
          <p:cNvSpPr txBox="1"/>
          <p:nvPr/>
        </p:nvSpPr>
        <p:spPr>
          <a:xfrm>
            <a:off x="4458364" y="8751681"/>
            <a:ext cx="1999266"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Marisa Muñoz </a:t>
            </a:r>
            <a:r>
              <a:rPr lang="es-ES_tradnl" sz="1200" dirty="0" err="1" smtClean="0">
                <a:solidFill>
                  <a:srgbClr val="000000"/>
                </a:solidFill>
                <a:latin typeface="Arial" panose="020B0604020202020204" pitchFamily="34" charset="0"/>
                <a:cs typeface="Arial" panose="020B0604020202020204" pitchFamily="34" charset="0"/>
              </a:rPr>
              <a:t>Landaverde</a:t>
            </a:r>
            <a:endParaRPr lang="es-ES_tradnl" sz="1200" dirty="0">
              <a:solidFill>
                <a:srgbClr val="000000"/>
              </a:solidFill>
              <a:latin typeface="Arial" panose="020B0604020202020204" pitchFamily="34" charset="0"/>
              <a:cs typeface="Arial" panose="020B0604020202020204" pitchFamily="34" charset="0"/>
            </a:endParaRPr>
          </a:p>
        </p:txBody>
      </p:sp>
      <p:sp>
        <p:nvSpPr>
          <p:cNvPr id="24" name="CuadroTexto 23"/>
          <p:cNvSpPr txBox="1"/>
          <p:nvPr/>
        </p:nvSpPr>
        <p:spPr>
          <a:xfrm>
            <a:off x="1909873" y="8767376"/>
            <a:ext cx="1914307" cy="276999"/>
          </a:xfrm>
          <a:prstGeom prst="rect">
            <a:avLst/>
          </a:prstGeom>
          <a:noFill/>
        </p:spPr>
        <p:txBody>
          <a:bodyPr wrap="none" rtlCol="0">
            <a:spAutoFit/>
          </a:bodyPr>
          <a:lstStyle/>
          <a:p>
            <a:pPr algn="ctr" fontAlgn="t"/>
            <a:r>
              <a:rPr lang="es-ES_tradnl" sz="1200" dirty="0" err="1" smtClean="0">
                <a:solidFill>
                  <a:srgbClr val="000000"/>
                </a:solidFill>
                <a:latin typeface="Arial" panose="020B0604020202020204" pitchFamily="34" charset="0"/>
                <a:cs typeface="Arial" panose="020B0604020202020204" pitchFamily="34" charset="0"/>
              </a:rPr>
              <a:t>Doraceli</a:t>
            </a:r>
            <a:r>
              <a:rPr lang="es-ES_tradnl" sz="1200" dirty="0" smtClean="0">
                <a:solidFill>
                  <a:srgbClr val="000000"/>
                </a:solidFill>
                <a:latin typeface="Arial" panose="020B0604020202020204" pitchFamily="34" charset="0"/>
                <a:cs typeface="Arial" panose="020B0604020202020204" pitchFamily="34" charset="0"/>
              </a:rPr>
              <a:t> Morales Ramiro </a:t>
            </a:r>
            <a:endParaRPr lang="es-ES_tradnl" sz="12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66675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 name="Text Box 3"/>
          <p:cNvSpPr txBox="1">
            <a:spLocks noChangeArrowheads="1"/>
          </p:cNvSpPr>
          <p:nvPr/>
        </p:nvSpPr>
        <p:spPr bwMode="auto">
          <a:xfrm>
            <a:off x="3175" y="53975"/>
            <a:ext cx="39805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DESCRIPCIÓN DE FUNCIONES</a:t>
            </a:r>
            <a:endParaRPr lang="es-ES_tradnl" altLang="es-MX" sz="2000" b="1" i="1" dirty="0">
              <a:latin typeface="Arial" panose="020B0604020202020204" pitchFamily="34" charset="0"/>
            </a:endParaRPr>
          </a:p>
        </p:txBody>
      </p:sp>
      <p:sp>
        <p:nvSpPr>
          <p:cNvPr id="5" name="CuadroTexto 4"/>
          <p:cNvSpPr txBox="1"/>
          <p:nvPr/>
        </p:nvSpPr>
        <p:spPr>
          <a:xfrm>
            <a:off x="1570378" y="899748"/>
            <a:ext cx="5160282" cy="6370975"/>
          </a:xfrm>
          <a:prstGeom prst="rect">
            <a:avLst/>
          </a:prstGeom>
          <a:noFill/>
        </p:spPr>
        <p:txBody>
          <a:bodyPr wrap="square" rtlCol="0">
            <a:spAutoFit/>
          </a:bodyPr>
          <a:lstStyle/>
          <a:p>
            <a:pPr algn="ctr"/>
            <a:r>
              <a:rPr lang="es-ES_tradnl" sz="1200" b="1" i="1" dirty="0" smtClean="0">
                <a:latin typeface="Arial" panose="020B0604020202020204" pitchFamily="34" charset="0"/>
                <a:cs typeface="Arial" panose="020B0604020202020204" pitchFamily="34" charset="0"/>
              </a:rPr>
              <a:t>REPRESENTACIÓN LEGAL MUNICIPIO DE CIUDAD VALLES</a:t>
            </a:r>
            <a:endParaRPr lang="es-ES_tradnl" sz="1200" b="1" i="1" dirty="0">
              <a:latin typeface="Arial" panose="020B0604020202020204" pitchFamily="34" charset="0"/>
              <a:cs typeface="Arial" panose="020B0604020202020204" pitchFamily="34" charset="0"/>
            </a:endParaRPr>
          </a:p>
          <a:p>
            <a:pPr lvl="0" algn="just"/>
            <a:endParaRPr lang="es-MX" sz="1200" dirty="0" smtClean="0">
              <a:latin typeface="Arial" panose="020B0604020202020204" pitchFamily="34" charset="0"/>
              <a:cs typeface="Arial" panose="020B0604020202020204" pitchFamily="34" charset="0"/>
            </a:endParaRPr>
          </a:p>
          <a:p>
            <a:pPr lvl="0" algn="just"/>
            <a:endParaRPr lang="es-MX" sz="1200" dirty="0" smtClean="0">
              <a:latin typeface="Arial" panose="020B0604020202020204" pitchFamily="34" charset="0"/>
              <a:cs typeface="Arial" panose="020B0604020202020204" pitchFamily="34" charset="0"/>
            </a:endParaRPr>
          </a:p>
          <a:p>
            <a:pPr algn="just"/>
            <a:r>
              <a:rPr lang="es-ES_tradnl" sz="1200" b="1" i="1" dirty="0" smtClean="0">
                <a:latin typeface="Arial" panose="020B0604020202020204" pitchFamily="34" charset="0"/>
                <a:cs typeface="Arial" panose="020B0604020202020204" pitchFamily="34" charset="0"/>
              </a:rPr>
              <a:t>OBJETIVO</a:t>
            </a:r>
            <a:endParaRPr lang="es-MX" sz="1200" dirty="0" smtClean="0">
              <a:latin typeface="Arial" panose="020B0604020202020204" pitchFamily="34" charset="0"/>
              <a:cs typeface="Arial" panose="020B0604020202020204" pitchFamily="34" charset="0"/>
            </a:endParaRPr>
          </a:p>
          <a:p>
            <a:pPr lvl="0" algn="just"/>
            <a:endParaRPr lang="es-MX" sz="1200" dirty="0" smtClean="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Brindar la prestación de servicios de asesoría y/o representación jurídica técnica y de calidad a toda persona </a:t>
            </a:r>
            <a:r>
              <a:rPr lang="es-ES_tradnl" sz="1200" dirty="0">
                <a:latin typeface="Arial" panose="020B0604020202020204" pitchFamily="34" charset="0"/>
                <a:cs typeface="Arial" panose="020B0604020202020204" pitchFamily="34" charset="0"/>
              </a:rPr>
              <a:t>que por su condición socio económica, étnica, geográfica, cultural, de edad, género o vulnerabilidad lo requiera, en los municipios que conforman la Región </a:t>
            </a:r>
            <a:r>
              <a:rPr lang="es-ES_tradnl" sz="1200" dirty="0" smtClean="0">
                <a:latin typeface="Arial" panose="020B0604020202020204" pitchFamily="34" charset="0"/>
                <a:cs typeface="Arial" panose="020B0604020202020204" pitchFamily="34" charset="0"/>
              </a:rPr>
              <a:t>Huasteca </a:t>
            </a:r>
            <a:r>
              <a:rPr lang="es-ES_tradnl" sz="1200" dirty="0">
                <a:latin typeface="Arial" panose="020B0604020202020204" pitchFamily="34" charset="0"/>
                <a:cs typeface="Arial" panose="020B0604020202020204" pitchFamily="34" charset="0"/>
              </a:rPr>
              <a:t>del Estado.  </a:t>
            </a:r>
            <a:endParaRPr lang="es-MX" sz="1200" dirty="0">
              <a:latin typeface="Arial" panose="020B0604020202020204" pitchFamily="34" charset="0"/>
              <a:cs typeface="Arial" panose="020B0604020202020204" pitchFamily="34" charset="0"/>
            </a:endParaRPr>
          </a:p>
          <a:p>
            <a:pPr lvl="0" algn="just"/>
            <a:endParaRPr lang="es-MX" sz="1200" dirty="0" smtClean="0">
              <a:latin typeface="Arial" panose="020B0604020202020204" pitchFamily="34" charset="0"/>
              <a:cs typeface="Arial" panose="020B0604020202020204" pitchFamily="34" charset="0"/>
            </a:endParaRPr>
          </a:p>
          <a:p>
            <a:pPr lvl="0" algn="just"/>
            <a:endParaRPr lang="es-MX" sz="1200" dirty="0">
              <a:latin typeface="Arial" panose="020B0604020202020204" pitchFamily="34" charset="0"/>
              <a:cs typeface="Arial" panose="020B0604020202020204" pitchFamily="34" charset="0"/>
            </a:endParaRPr>
          </a:p>
          <a:p>
            <a:pPr lvl="0" algn="just"/>
            <a:r>
              <a:rPr lang="es-MX" sz="1200" b="1" i="1" dirty="0" smtClean="0">
                <a:latin typeface="Arial" panose="020B0604020202020204" pitchFamily="34" charset="0"/>
                <a:cs typeface="Arial" panose="020B0604020202020204" pitchFamily="34" charset="0"/>
              </a:rPr>
              <a:t>FUNCIONES</a:t>
            </a:r>
          </a:p>
          <a:p>
            <a:pPr lvl="0" algn="just"/>
            <a:endParaRPr lang="es-MX" sz="1200" b="1" i="1" dirty="0" smtClean="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Atender las solicitudes que le sean turnadas por la Subdirección.</a:t>
            </a:r>
          </a:p>
          <a:p>
            <a:pPr algn="just"/>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Abrir un expediente de control de cada uno de los juicios a su cargo, que se integrará con cada una de las promociones, escritos o solicitudes derivados del asunto, así como una síntesis de los acuerdos, avances o resoluciones relevantes.</a:t>
            </a: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Llevar una relación de las fechas de audiencias de los juicios que tengan encomendados y remitirla </a:t>
            </a:r>
            <a:r>
              <a:rPr lang="es-ES_tradnl" sz="1200" dirty="0" smtClean="0">
                <a:latin typeface="Arial" panose="020B0604020202020204" pitchFamily="34" charset="0"/>
                <a:cs typeface="Arial" panose="020B0604020202020204" pitchFamily="34" charset="0"/>
              </a:rPr>
              <a:t>a la Dirección </a:t>
            </a:r>
            <a:r>
              <a:rPr lang="es-ES_tradnl" sz="1200" dirty="0">
                <a:latin typeface="Arial" panose="020B0604020202020204" pitchFamily="34" charset="0"/>
                <a:cs typeface="Arial" panose="020B0604020202020204" pitchFamily="34" charset="0"/>
              </a:rPr>
              <a:t>de área o </a:t>
            </a:r>
            <a:r>
              <a:rPr lang="es-ES_tradnl" sz="1200" dirty="0" smtClean="0">
                <a:latin typeface="Arial" panose="020B0604020202020204" pitchFamily="34" charset="0"/>
                <a:cs typeface="Arial" panose="020B0604020202020204" pitchFamily="34" charset="0"/>
              </a:rPr>
              <a:t>Subdirección </a:t>
            </a:r>
            <a:r>
              <a:rPr lang="es-ES_tradnl" sz="1200" dirty="0">
                <a:latin typeface="Arial" panose="020B0604020202020204" pitchFamily="34" charset="0"/>
                <a:cs typeface="Arial" panose="020B0604020202020204" pitchFamily="34" charset="0"/>
              </a:rPr>
              <a:t>regional que le corresponda de acuerdo con su adscripción, para el caso en que sea necesario sustituir a la defensora o defensor.</a:t>
            </a: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Elaborar un informe mensual sobre el estado que guardan los asuntos a su cargo, en el formato que se le proporcione y remitirlo dentro de los primeros cinco días de cada mes, a la </a:t>
            </a:r>
            <a:r>
              <a:rPr lang="es-ES_tradnl" sz="1200" dirty="0" smtClean="0">
                <a:latin typeface="Arial" panose="020B0604020202020204" pitchFamily="34" charset="0"/>
                <a:cs typeface="Arial" panose="020B0604020202020204" pitchFamily="34" charset="0"/>
              </a:rPr>
              <a:t>Dirección </a:t>
            </a:r>
            <a:r>
              <a:rPr lang="es-ES_tradnl" sz="1200" dirty="0">
                <a:latin typeface="Arial" panose="020B0604020202020204" pitchFamily="34" charset="0"/>
                <a:cs typeface="Arial" panose="020B0604020202020204" pitchFamily="34" charset="0"/>
              </a:rPr>
              <a:t>de área o </a:t>
            </a:r>
            <a:r>
              <a:rPr lang="es-ES_tradnl" sz="1200" dirty="0" smtClean="0">
                <a:latin typeface="Arial" panose="020B0604020202020204" pitchFamily="34" charset="0"/>
                <a:cs typeface="Arial" panose="020B0604020202020204" pitchFamily="34" charset="0"/>
              </a:rPr>
              <a:t>Subdirección </a:t>
            </a:r>
            <a:r>
              <a:rPr lang="es-ES_tradnl" sz="1200" dirty="0">
                <a:latin typeface="Arial" panose="020B0604020202020204" pitchFamily="34" charset="0"/>
                <a:cs typeface="Arial" panose="020B0604020202020204" pitchFamily="34" charset="0"/>
              </a:rPr>
              <a:t>regional que le corresponda, atendiendo también a las solicitudes de información que para ese efecto le sean requeridas.</a:t>
            </a:r>
          </a:p>
          <a:p>
            <a:pPr marL="87313" indent="-87313" algn="just">
              <a:buFont typeface="Wingdings" panose="05000000000000000000" pitchFamily="2" charset="2"/>
              <a:buChar char="§"/>
            </a:pPr>
            <a:endParaRPr lang="es-ES_tradnl" sz="1200" dirty="0" smtClean="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algn="just"/>
            <a:endParaRPr lang="es-ES_tradnl" sz="1200" dirty="0" smtClean="0">
              <a:latin typeface="Arial" panose="020B0604020202020204" pitchFamily="34" charset="0"/>
              <a:cs typeface="Arial" panose="020B0604020202020204" pitchFamily="34" charset="0"/>
            </a:endParaRPr>
          </a:p>
        </p:txBody>
      </p:sp>
      <p:grpSp>
        <p:nvGrpSpPr>
          <p:cNvPr id="40" name="Group 53"/>
          <p:cNvGrpSpPr>
            <a:grpSpLocks/>
          </p:cNvGrpSpPr>
          <p:nvPr/>
        </p:nvGrpSpPr>
        <p:grpSpPr bwMode="auto">
          <a:xfrm>
            <a:off x="1572860" y="6823709"/>
            <a:ext cx="5153025" cy="2212341"/>
            <a:chOff x="994" y="5112"/>
            <a:chExt cx="3246" cy="338"/>
          </a:xfrm>
        </p:grpSpPr>
        <p:sp>
          <p:nvSpPr>
            <p:cNvPr id="41"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2400"/>
            </a:p>
          </p:txBody>
        </p:sp>
        <p:sp>
          <p:nvSpPr>
            <p:cNvPr id="42" name="Text Box 44"/>
            <p:cNvSpPr txBox="1">
              <a:spLocks noChangeArrowheads="1"/>
            </p:cNvSpPr>
            <p:nvPr/>
          </p:nvSpPr>
          <p:spPr bwMode="auto">
            <a:xfrm>
              <a:off x="1446" y="511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Arial" panose="020B0604020202020204" pitchFamily="34" charset="0"/>
                </a:rPr>
                <a:t>Responsable</a:t>
              </a:r>
              <a:endParaRPr lang="es-ES" altLang="es-MX" sz="1200" b="1" dirty="0">
                <a:latin typeface="Arial" panose="020B0604020202020204" pitchFamily="34" charset="0"/>
              </a:endParaRPr>
            </a:p>
          </p:txBody>
        </p:sp>
        <p:sp>
          <p:nvSpPr>
            <p:cNvPr id="43"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44" name="Text Box 50"/>
            <p:cNvSpPr txBox="1">
              <a:spLocks noChangeArrowheads="1"/>
            </p:cNvSpPr>
            <p:nvPr/>
          </p:nvSpPr>
          <p:spPr bwMode="auto">
            <a:xfrm>
              <a:off x="3063" y="5120"/>
              <a:ext cx="73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smtClean="0">
                  <a:latin typeface="Arial" panose="020B0604020202020204" pitchFamily="34" charset="0"/>
                </a:rPr>
                <a:t>Subdirección</a:t>
              </a:r>
              <a:endParaRPr lang="es-ES" altLang="es-MX" sz="1200" b="1" dirty="0">
                <a:latin typeface="Arial" panose="020B0604020202020204" pitchFamily="34" charset="0"/>
              </a:endParaRPr>
            </a:p>
          </p:txBody>
        </p:sp>
      </p:grpSp>
      <p:sp>
        <p:nvSpPr>
          <p:cNvPr id="45" name="CuadroTexto 44"/>
          <p:cNvSpPr txBox="1"/>
          <p:nvPr/>
        </p:nvSpPr>
        <p:spPr>
          <a:xfrm>
            <a:off x="2241590" y="7743980"/>
            <a:ext cx="1284327"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Elías Ávila Luna</a:t>
            </a:r>
            <a:endParaRPr lang="es-MX" sz="1200" dirty="0"/>
          </a:p>
        </p:txBody>
      </p:sp>
      <p:sp>
        <p:nvSpPr>
          <p:cNvPr id="46" name="CuadroTexto 45"/>
          <p:cNvSpPr txBox="1"/>
          <p:nvPr/>
        </p:nvSpPr>
        <p:spPr>
          <a:xfrm>
            <a:off x="4452420" y="7957694"/>
            <a:ext cx="1999266"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Marisa Muñoz </a:t>
            </a:r>
            <a:r>
              <a:rPr lang="es-ES_tradnl" sz="1200" dirty="0" err="1" smtClean="0">
                <a:solidFill>
                  <a:srgbClr val="000000"/>
                </a:solidFill>
                <a:latin typeface="Arial" panose="020B0604020202020204" pitchFamily="34" charset="0"/>
                <a:cs typeface="Arial" panose="020B0604020202020204" pitchFamily="34" charset="0"/>
              </a:rPr>
              <a:t>Landaverde</a:t>
            </a:r>
            <a:endParaRPr lang="es-ES_tradnl" sz="1200" dirty="0">
              <a:solidFill>
                <a:srgbClr val="000000"/>
              </a:solidFill>
              <a:latin typeface="Arial" panose="020B0604020202020204" pitchFamily="34" charset="0"/>
              <a:cs typeface="Arial" panose="020B0604020202020204" pitchFamily="34" charset="0"/>
            </a:endParaRPr>
          </a:p>
        </p:txBody>
      </p:sp>
      <p:cxnSp>
        <p:nvCxnSpPr>
          <p:cNvPr id="47" name="Conector recto 46"/>
          <p:cNvCxnSpPr/>
          <p:nvPr/>
        </p:nvCxnSpPr>
        <p:spPr>
          <a:xfrm>
            <a:off x="1575153" y="7083539"/>
            <a:ext cx="5155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Conector recto 47"/>
          <p:cNvCxnSpPr/>
          <p:nvPr/>
        </p:nvCxnSpPr>
        <p:spPr>
          <a:xfrm>
            <a:off x="1572809" y="8200116"/>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CuadroTexto 48"/>
          <p:cNvSpPr txBox="1"/>
          <p:nvPr/>
        </p:nvSpPr>
        <p:spPr>
          <a:xfrm>
            <a:off x="1857201" y="7969435"/>
            <a:ext cx="2024913"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Epigmenio Zermeño López</a:t>
            </a:r>
            <a:endParaRPr lang="es-MX" sz="1200" dirty="0"/>
          </a:p>
        </p:txBody>
      </p:sp>
      <p:sp>
        <p:nvSpPr>
          <p:cNvPr id="50" name="CuadroTexto 49"/>
          <p:cNvSpPr txBox="1"/>
          <p:nvPr/>
        </p:nvSpPr>
        <p:spPr>
          <a:xfrm>
            <a:off x="1695241" y="8182429"/>
            <a:ext cx="2358338"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David Fernando Ortega </a:t>
            </a:r>
            <a:r>
              <a:rPr lang="es-ES_tradnl" sz="1200" dirty="0" err="1" smtClean="0">
                <a:solidFill>
                  <a:srgbClr val="000000"/>
                </a:solidFill>
                <a:latin typeface="Arial" panose="020B0604020202020204" pitchFamily="34" charset="0"/>
                <a:cs typeface="Arial" panose="020B0604020202020204" pitchFamily="34" charset="0"/>
              </a:rPr>
              <a:t>Lárraga</a:t>
            </a:r>
            <a:endParaRPr lang="es-MX" sz="1200" dirty="0"/>
          </a:p>
        </p:txBody>
      </p:sp>
      <p:sp>
        <p:nvSpPr>
          <p:cNvPr id="51" name="CuadroTexto 50"/>
          <p:cNvSpPr txBox="1"/>
          <p:nvPr/>
        </p:nvSpPr>
        <p:spPr>
          <a:xfrm>
            <a:off x="1623172" y="8399983"/>
            <a:ext cx="2477666"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Marco Antonio Barragán Alvarado</a:t>
            </a:r>
            <a:endParaRPr lang="es-MX" sz="1200" dirty="0"/>
          </a:p>
        </p:txBody>
      </p:sp>
      <p:sp>
        <p:nvSpPr>
          <p:cNvPr id="52" name="CuadroTexto 51"/>
          <p:cNvSpPr txBox="1"/>
          <p:nvPr/>
        </p:nvSpPr>
        <p:spPr>
          <a:xfrm>
            <a:off x="1900129" y="8610852"/>
            <a:ext cx="1955536" cy="276999"/>
          </a:xfrm>
          <a:prstGeom prst="rect">
            <a:avLst/>
          </a:prstGeom>
          <a:noFill/>
        </p:spPr>
        <p:txBody>
          <a:bodyPr wrap="none" rtlCol="0">
            <a:spAutoFit/>
          </a:bodyPr>
          <a:lstStyle/>
          <a:p>
            <a:pPr algn="ctr" fontAlgn="t"/>
            <a:r>
              <a:rPr lang="es-ES_tradnl" sz="1200" dirty="0" err="1" smtClean="0">
                <a:solidFill>
                  <a:srgbClr val="000000"/>
                </a:solidFill>
                <a:latin typeface="Arial" panose="020B0604020202020204" pitchFamily="34" charset="0"/>
                <a:cs typeface="Arial" panose="020B0604020202020204" pitchFamily="34" charset="0"/>
              </a:rPr>
              <a:t>Noralba</a:t>
            </a:r>
            <a:r>
              <a:rPr lang="es-ES_tradnl" sz="1200" dirty="0" smtClean="0">
                <a:solidFill>
                  <a:srgbClr val="000000"/>
                </a:solidFill>
                <a:latin typeface="Arial" panose="020B0604020202020204" pitchFamily="34" charset="0"/>
                <a:cs typeface="Arial" panose="020B0604020202020204" pitchFamily="34" charset="0"/>
              </a:rPr>
              <a:t> Alfaro Maldonado</a:t>
            </a:r>
            <a:endParaRPr lang="es-MX" sz="1200" dirty="0"/>
          </a:p>
        </p:txBody>
      </p:sp>
      <p:sp>
        <p:nvSpPr>
          <p:cNvPr id="53" name="CuadroTexto 52"/>
          <p:cNvSpPr txBox="1"/>
          <p:nvPr/>
        </p:nvSpPr>
        <p:spPr>
          <a:xfrm>
            <a:off x="1540601" y="8818068"/>
            <a:ext cx="2658100"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María del Carmen Quiroz Rodríguez</a:t>
            </a:r>
            <a:endParaRPr lang="es-MX" sz="1200" dirty="0"/>
          </a:p>
        </p:txBody>
      </p:sp>
      <p:cxnSp>
        <p:nvCxnSpPr>
          <p:cNvPr id="54" name="Conector recto 53"/>
          <p:cNvCxnSpPr/>
          <p:nvPr/>
        </p:nvCxnSpPr>
        <p:spPr>
          <a:xfrm>
            <a:off x="1581394" y="8840326"/>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Conector recto 54"/>
          <p:cNvCxnSpPr/>
          <p:nvPr/>
        </p:nvCxnSpPr>
        <p:spPr>
          <a:xfrm>
            <a:off x="1580023" y="8633712"/>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Conector recto 55"/>
          <p:cNvCxnSpPr/>
          <p:nvPr/>
        </p:nvCxnSpPr>
        <p:spPr>
          <a:xfrm>
            <a:off x="1572860" y="8416967"/>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Conector recto 56"/>
          <p:cNvCxnSpPr/>
          <p:nvPr/>
        </p:nvCxnSpPr>
        <p:spPr>
          <a:xfrm>
            <a:off x="1581770" y="7972593"/>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CuadroTexto 57"/>
          <p:cNvSpPr txBox="1"/>
          <p:nvPr/>
        </p:nvSpPr>
        <p:spPr>
          <a:xfrm>
            <a:off x="1968125" y="7527759"/>
            <a:ext cx="1819537"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Sandra Martínez Valdez</a:t>
            </a:r>
            <a:endParaRPr lang="es-MX" sz="1200" dirty="0"/>
          </a:p>
        </p:txBody>
      </p:sp>
      <p:sp>
        <p:nvSpPr>
          <p:cNvPr id="59" name="CuadroTexto 58"/>
          <p:cNvSpPr txBox="1"/>
          <p:nvPr/>
        </p:nvSpPr>
        <p:spPr>
          <a:xfrm>
            <a:off x="1969987" y="7316020"/>
            <a:ext cx="1830950"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Marcos Morales Herbert</a:t>
            </a:r>
            <a:endParaRPr lang="es-MX" sz="1200" dirty="0"/>
          </a:p>
        </p:txBody>
      </p:sp>
      <p:sp>
        <p:nvSpPr>
          <p:cNvPr id="60" name="CuadroTexto 59"/>
          <p:cNvSpPr txBox="1"/>
          <p:nvPr/>
        </p:nvSpPr>
        <p:spPr>
          <a:xfrm>
            <a:off x="1736402" y="7076121"/>
            <a:ext cx="2298130"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Luis Eduardo Ahumada Azuara</a:t>
            </a:r>
            <a:endParaRPr lang="es-MX" sz="1200" dirty="0"/>
          </a:p>
        </p:txBody>
      </p:sp>
      <p:cxnSp>
        <p:nvCxnSpPr>
          <p:cNvPr id="61" name="Conector recto 60"/>
          <p:cNvCxnSpPr/>
          <p:nvPr/>
        </p:nvCxnSpPr>
        <p:spPr>
          <a:xfrm>
            <a:off x="1572646" y="7312271"/>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Conector recto 61"/>
          <p:cNvCxnSpPr/>
          <p:nvPr/>
        </p:nvCxnSpPr>
        <p:spPr>
          <a:xfrm>
            <a:off x="1572646" y="7549418"/>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Conector recto 62"/>
          <p:cNvCxnSpPr/>
          <p:nvPr/>
        </p:nvCxnSpPr>
        <p:spPr>
          <a:xfrm>
            <a:off x="1581394" y="7757231"/>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17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 name="Text Box 3"/>
          <p:cNvSpPr txBox="1">
            <a:spLocks noChangeArrowheads="1"/>
          </p:cNvSpPr>
          <p:nvPr/>
        </p:nvSpPr>
        <p:spPr bwMode="auto">
          <a:xfrm>
            <a:off x="3175" y="53975"/>
            <a:ext cx="39805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DESCRIPCIÓN DE FUNCIONES</a:t>
            </a:r>
            <a:endParaRPr lang="es-ES_tradnl" altLang="es-MX" sz="2000" b="1" i="1" dirty="0">
              <a:latin typeface="Arial" panose="020B0604020202020204" pitchFamily="34" charset="0"/>
            </a:endParaRPr>
          </a:p>
        </p:txBody>
      </p:sp>
      <p:sp>
        <p:nvSpPr>
          <p:cNvPr id="15" name="CuadroTexto 14"/>
          <p:cNvSpPr txBox="1"/>
          <p:nvPr/>
        </p:nvSpPr>
        <p:spPr>
          <a:xfrm>
            <a:off x="1563121" y="904690"/>
            <a:ext cx="5174796" cy="6186309"/>
          </a:xfrm>
          <a:prstGeom prst="rect">
            <a:avLst/>
          </a:prstGeom>
          <a:noFill/>
        </p:spPr>
        <p:txBody>
          <a:bodyPr wrap="square" rtlCol="0">
            <a:spAutoFit/>
          </a:bodyPr>
          <a:lstStyle/>
          <a:p>
            <a:pPr algn="ctr"/>
            <a:r>
              <a:rPr lang="es-ES_tradnl" sz="1200" b="1" i="1" dirty="0">
                <a:latin typeface="Arial" panose="020B0604020202020204" pitchFamily="34" charset="0"/>
                <a:cs typeface="Arial" panose="020B0604020202020204" pitchFamily="34" charset="0"/>
              </a:rPr>
              <a:t>REPRESENTACIÓN LEGAL MUNICIPIO DE CIUDAD VALLES</a:t>
            </a:r>
          </a:p>
          <a:p>
            <a:pPr algn="ctr"/>
            <a:r>
              <a:rPr lang="es-MX" sz="1200" b="1" i="1" dirty="0" smtClean="0">
                <a:latin typeface="Arial" panose="020B0604020202020204" pitchFamily="34" charset="0"/>
                <a:cs typeface="Arial" panose="020B0604020202020204" pitchFamily="34" charset="0"/>
              </a:rPr>
              <a:t>(Continúa)</a:t>
            </a:r>
            <a:endParaRPr lang="es-MX" sz="1200" b="1" i="1"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 </a:t>
            </a:r>
            <a:endParaRPr lang="es-ES_tradnl" sz="1200" dirty="0" smtClean="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MX" sz="1200" dirty="0" smtClean="0">
                <a:latin typeface="Arial" panose="020B0604020202020204" pitchFamily="34" charset="0"/>
                <a:cs typeface="Arial" panose="020B0604020202020204" pitchFamily="34" charset="0"/>
              </a:rPr>
              <a:t>En </a:t>
            </a:r>
            <a:r>
              <a:rPr lang="es-MX" sz="1200" dirty="0">
                <a:latin typeface="Arial" panose="020B0604020202020204" pitchFamily="34" charset="0"/>
                <a:cs typeface="Arial" panose="020B0604020202020204" pitchFamily="34" charset="0"/>
              </a:rPr>
              <a:t>materia civil, familiar y administrativa, prestar la orientación, asesoría, y representación a las personas que solicitaron el servicio de la Defensoría.</a:t>
            </a:r>
          </a:p>
          <a:p>
            <a:pPr marL="87313" indent="-8731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Elaborar las demandas, contestaciones, reconvenciones, así como cualquier otra promoción que se requiera; ofrecer oportunamente las pruebas necesarias así como su desahogo; interponer recursos e incidentes que procedan y en su caso, el juicio de amparo y procurar la justicia restaurativa a través de los mecanismos alternativos de solución de controversias.</a:t>
            </a: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Representar a los usuarios y ejercer las acciones necesarias ante las autoridades competentes para hacer valer los intereses y los derechos jurídicos de los mismos, a cuyo efecto harán valer acciones, opondrán excepciones o defensas y realizará cualquier otro trámite o gestión que proceda conforme a derecho o que resulte en una eficaz defensa.</a:t>
            </a: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Vigilar el respeto de los derechos fundamentales de sus representados y promover los mecanismos de control respectivos, cuando dichos derechos se estimen violados.</a:t>
            </a:r>
          </a:p>
          <a:p>
            <a:pPr marL="87313" indent="-87313" algn="just">
              <a:buFont typeface="Wingdings" panose="05000000000000000000" pitchFamily="2" charset="2"/>
              <a:buChar char="§"/>
            </a:pPr>
            <a:endParaRPr lang="es-ES_tradnl" sz="1200" dirty="0" smtClean="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Comparecer a defender los intereses de las usuarias o usuarios en segunda </a:t>
            </a:r>
            <a:r>
              <a:rPr lang="es-ES_tradnl" sz="1200" dirty="0" smtClean="0">
                <a:latin typeface="Arial" panose="020B0604020202020204" pitchFamily="34" charset="0"/>
                <a:cs typeface="Arial" panose="020B0604020202020204" pitchFamily="34" charset="0"/>
              </a:rPr>
              <a:t>instancia.</a:t>
            </a: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MX" sz="1200" dirty="0" smtClean="0">
                <a:latin typeface="Arial" panose="020B0604020202020204" pitchFamily="34" charset="0"/>
                <a:cs typeface="Arial" panose="020B0604020202020204" pitchFamily="34" charset="0"/>
              </a:rPr>
              <a:t>Acudir </a:t>
            </a:r>
            <a:r>
              <a:rPr lang="es-MX" sz="1200" dirty="0">
                <a:latin typeface="Arial" panose="020B0604020202020204" pitchFamily="34" charset="0"/>
                <a:cs typeface="Arial" panose="020B0604020202020204" pitchFamily="34" charset="0"/>
              </a:rPr>
              <a:t>ordinariamente al Centro de Internamiento Juvenil, para informar a las y los menores que representan, el estado que guardan los procesos y los posibles beneficios a que tengan derecho, así como para recabar los requisitos necesarios para obtener su libertad cuando proceda, y elaborar la constancia correspondiente.</a:t>
            </a:r>
          </a:p>
          <a:p>
            <a:pPr algn="just"/>
            <a:endParaRPr lang="es-MX" sz="1200" dirty="0">
              <a:latin typeface="Arial" panose="020B0604020202020204" pitchFamily="34" charset="0"/>
              <a:cs typeface="Arial" panose="020B0604020202020204" pitchFamily="34" charset="0"/>
            </a:endParaRPr>
          </a:p>
        </p:txBody>
      </p:sp>
      <p:grpSp>
        <p:nvGrpSpPr>
          <p:cNvPr id="40" name="Group 53"/>
          <p:cNvGrpSpPr>
            <a:grpSpLocks/>
          </p:cNvGrpSpPr>
          <p:nvPr/>
        </p:nvGrpSpPr>
        <p:grpSpPr bwMode="auto">
          <a:xfrm>
            <a:off x="1572860" y="6823709"/>
            <a:ext cx="5153025" cy="2212341"/>
            <a:chOff x="994" y="5112"/>
            <a:chExt cx="3246" cy="338"/>
          </a:xfrm>
        </p:grpSpPr>
        <p:sp>
          <p:nvSpPr>
            <p:cNvPr id="41"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2400"/>
            </a:p>
          </p:txBody>
        </p:sp>
        <p:sp>
          <p:nvSpPr>
            <p:cNvPr id="42" name="Text Box 44"/>
            <p:cNvSpPr txBox="1">
              <a:spLocks noChangeArrowheads="1"/>
            </p:cNvSpPr>
            <p:nvPr/>
          </p:nvSpPr>
          <p:spPr bwMode="auto">
            <a:xfrm>
              <a:off x="1446" y="511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Arial" panose="020B0604020202020204" pitchFamily="34" charset="0"/>
                </a:rPr>
                <a:t>Responsable</a:t>
              </a:r>
              <a:endParaRPr lang="es-ES" altLang="es-MX" sz="1200" b="1" dirty="0">
                <a:latin typeface="Arial" panose="020B0604020202020204" pitchFamily="34" charset="0"/>
              </a:endParaRPr>
            </a:p>
          </p:txBody>
        </p:sp>
        <p:sp>
          <p:nvSpPr>
            <p:cNvPr id="43"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44" name="Text Box 50"/>
            <p:cNvSpPr txBox="1">
              <a:spLocks noChangeArrowheads="1"/>
            </p:cNvSpPr>
            <p:nvPr/>
          </p:nvSpPr>
          <p:spPr bwMode="auto">
            <a:xfrm>
              <a:off x="3063" y="5120"/>
              <a:ext cx="73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smtClean="0">
                  <a:latin typeface="Arial" panose="020B0604020202020204" pitchFamily="34" charset="0"/>
                </a:rPr>
                <a:t>Subdirección</a:t>
              </a:r>
              <a:endParaRPr lang="es-ES" altLang="es-MX" sz="1200" b="1" dirty="0">
                <a:latin typeface="Arial" panose="020B0604020202020204" pitchFamily="34" charset="0"/>
              </a:endParaRPr>
            </a:p>
          </p:txBody>
        </p:sp>
      </p:grpSp>
      <p:sp>
        <p:nvSpPr>
          <p:cNvPr id="45" name="CuadroTexto 44"/>
          <p:cNvSpPr txBox="1"/>
          <p:nvPr/>
        </p:nvSpPr>
        <p:spPr>
          <a:xfrm>
            <a:off x="2241590" y="7743980"/>
            <a:ext cx="1284327"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Elías Ávila Luna</a:t>
            </a:r>
            <a:endParaRPr lang="es-MX" sz="1200" dirty="0"/>
          </a:p>
        </p:txBody>
      </p:sp>
      <p:sp>
        <p:nvSpPr>
          <p:cNvPr id="46" name="CuadroTexto 45"/>
          <p:cNvSpPr txBox="1"/>
          <p:nvPr/>
        </p:nvSpPr>
        <p:spPr>
          <a:xfrm>
            <a:off x="4452420" y="7957694"/>
            <a:ext cx="1999266"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Marisa Muñoz </a:t>
            </a:r>
            <a:r>
              <a:rPr lang="es-ES_tradnl" sz="1200" dirty="0" err="1" smtClean="0">
                <a:solidFill>
                  <a:srgbClr val="000000"/>
                </a:solidFill>
                <a:latin typeface="Arial" panose="020B0604020202020204" pitchFamily="34" charset="0"/>
                <a:cs typeface="Arial" panose="020B0604020202020204" pitchFamily="34" charset="0"/>
              </a:rPr>
              <a:t>Landaverde</a:t>
            </a:r>
            <a:endParaRPr lang="es-ES_tradnl" sz="1200" dirty="0">
              <a:solidFill>
                <a:srgbClr val="000000"/>
              </a:solidFill>
              <a:latin typeface="Arial" panose="020B0604020202020204" pitchFamily="34" charset="0"/>
              <a:cs typeface="Arial" panose="020B0604020202020204" pitchFamily="34" charset="0"/>
            </a:endParaRPr>
          </a:p>
        </p:txBody>
      </p:sp>
      <p:cxnSp>
        <p:nvCxnSpPr>
          <p:cNvPr id="47" name="Conector recto 46"/>
          <p:cNvCxnSpPr/>
          <p:nvPr/>
        </p:nvCxnSpPr>
        <p:spPr>
          <a:xfrm>
            <a:off x="1575153" y="7083539"/>
            <a:ext cx="5155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Conector recto 47"/>
          <p:cNvCxnSpPr/>
          <p:nvPr/>
        </p:nvCxnSpPr>
        <p:spPr>
          <a:xfrm>
            <a:off x="1572809" y="8200116"/>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CuadroTexto 48"/>
          <p:cNvSpPr txBox="1"/>
          <p:nvPr/>
        </p:nvSpPr>
        <p:spPr>
          <a:xfrm>
            <a:off x="1857201" y="7969435"/>
            <a:ext cx="2024913"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Epigmenio Zermeño López</a:t>
            </a:r>
            <a:endParaRPr lang="es-MX" sz="1200" dirty="0"/>
          </a:p>
        </p:txBody>
      </p:sp>
      <p:sp>
        <p:nvSpPr>
          <p:cNvPr id="50" name="CuadroTexto 49"/>
          <p:cNvSpPr txBox="1"/>
          <p:nvPr/>
        </p:nvSpPr>
        <p:spPr>
          <a:xfrm>
            <a:off x="1695241" y="8182429"/>
            <a:ext cx="2358338"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David Fernando Ortega </a:t>
            </a:r>
            <a:r>
              <a:rPr lang="es-ES_tradnl" sz="1200" dirty="0" err="1" smtClean="0">
                <a:solidFill>
                  <a:srgbClr val="000000"/>
                </a:solidFill>
                <a:latin typeface="Arial" panose="020B0604020202020204" pitchFamily="34" charset="0"/>
                <a:cs typeface="Arial" panose="020B0604020202020204" pitchFamily="34" charset="0"/>
              </a:rPr>
              <a:t>Lárraga</a:t>
            </a:r>
            <a:endParaRPr lang="es-MX" sz="1200" dirty="0"/>
          </a:p>
        </p:txBody>
      </p:sp>
      <p:sp>
        <p:nvSpPr>
          <p:cNvPr id="51" name="CuadroTexto 50"/>
          <p:cNvSpPr txBox="1"/>
          <p:nvPr/>
        </p:nvSpPr>
        <p:spPr>
          <a:xfrm>
            <a:off x="1623172" y="8399983"/>
            <a:ext cx="2477666"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Marco Antonio Barragán Alvarado</a:t>
            </a:r>
            <a:endParaRPr lang="es-MX" sz="1200" dirty="0"/>
          </a:p>
        </p:txBody>
      </p:sp>
      <p:sp>
        <p:nvSpPr>
          <p:cNvPr id="52" name="CuadroTexto 51"/>
          <p:cNvSpPr txBox="1"/>
          <p:nvPr/>
        </p:nvSpPr>
        <p:spPr>
          <a:xfrm>
            <a:off x="1900129" y="8610852"/>
            <a:ext cx="1955536" cy="276999"/>
          </a:xfrm>
          <a:prstGeom prst="rect">
            <a:avLst/>
          </a:prstGeom>
          <a:noFill/>
        </p:spPr>
        <p:txBody>
          <a:bodyPr wrap="none" rtlCol="0">
            <a:spAutoFit/>
          </a:bodyPr>
          <a:lstStyle/>
          <a:p>
            <a:pPr algn="ctr" fontAlgn="t"/>
            <a:r>
              <a:rPr lang="es-ES_tradnl" sz="1200" dirty="0" err="1" smtClean="0">
                <a:solidFill>
                  <a:srgbClr val="000000"/>
                </a:solidFill>
                <a:latin typeface="Arial" panose="020B0604020202020204" pitchFamily="34" charset="0"/>
                <a:cs typeface="Arial" panose="020B0604020202020204" pitchFamily="34" charset="0"/>
              </a:rPr>
              <a:t>Noralba</a:t>
            </a:r>
            <a:r>
              <a:rPr lang="es-ES_tradnl" sz="1200" dirty="0" smtClean="0">
                <a:solidFill>
                  <a:srgbClr val="000000"/>
                </a:solidFill>
                <a:latin typeface="Arial" panose="020B0604020202020204" pitchFamily="34" charset="0"/>
                <a:cs typeface="Arial" panose="020B0604020202020204" pitchFamily="34" charset="0"/>
              </a:rPr>
              <a:t> Alfaro Maldonado</a:t>
            </a:r>
            <a:endParaRPr lang="es-MX" sz="1200" dirty="0"/>
          </a:p>
        </p:txBody>
      </p:sp>
      <p:sp>
        <p:nvSpPr>
          <p:cNvPr id="53" name="CuadroTexto 52"/>
          <p:cNvSpPr txBox="1"/>
          <p:nvPr/>
        </p:nvSpPr>
        <p:spPr>
          <a:xfrm>
            <a:off x="1540601" y="8818068"/>
            <a:ext cx="2658100"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María del Carmen Quiroz Rodríguez</a:t>
            </a:r>
            <a:endParaRPr lang="es-MX" sz="1200" dirty="0"/>
          </a:p>
        </p:txBody>
      </p:sp>
      <p:cxnSp>
        <p:nvCxnSpPr>
          <p:cNvPr id="54" name="Conector recto 53"/>
          <p:cNvCxnSpPr/>
          <p:nvPr/>
        </p:nvCxnSpPr>
        <p:spPr>
          <a:xfrm>
            <a:off x="1581394" y="8840326"/>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Conector recto 54"/>
          <p:cNvCxnSpPr/>
          <p:nvPr/>
        </p:nvCxnSpPr>
        <p:spPr>
          <a:xfrm>
            <a:off x="1580023" y="8633712"/>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Conector recto 55"/>
          <p:cNvCxnSpPr/>
          <p:nvPr/>
        </p:nvCxnSpPr>
        <p:spPr>
          <a:xfrm>
            <a:off x="1572860" y="8416967"/>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Conector recto 56"/>
          <p:cNvCxnSpPr/>
          <p:nvPr/>
        </p:nvCxnSpPr>
        <p:spPr>
          <a:xfrm>
            <a:off x="1581770" y="7972593"/>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CuadroTexto 57"/>
          <p:cNvSpPr txBox="1"/>
          <p:nvPr/>
        </p:nvSpPr>
        <p:spPr>
          <a:xfrm>
            <a:off x="1968125" y="7527759"/>
            <a:ext cx="1819537"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Sandra Martínez Valdez</a:t>
            </a:r>
            <a:endParaRPr lang="es-MX" sz="1200" dirty="0"/>
          </a:p>
        </p:txBody>
      </p:sp>
      <p:sp>
        <p:nvSpPr>
          <p:cNvPr id="59" name="CuadroTexto 58"/>
          <p:cNvSpPr txBox="1"/>
          <p:nvPr/>
        </p:nvSpPr>
        <p:spPr>
          <a:xfrm>
            <a:off x="1969987" y="7316020"/>
            <a:ext cx="1830950"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Marcos Morales Herbert</a:t>
            </a:r>
            <a:endParaRPr lang="es-MX" sz="1200" dirty="0"/>
          </a:p>
        </p:txBody>
      </p:sp>
      <p:sp>
        <p:nvSpPr>
          <p:cNvPr id="60" name="CuadroTexto 59"/>
          <p:cNvSpPr txBox="1"/>
          <p:nvPr/>
        </p:nvSpPr>
        <p:spPr>
          <a:xfrm>
            <a:off x="1736402" y="7076121"/>
            <a:ext cx="2298130"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Luis Eduardo Ahumada Azuara</a:t>
            </a:r>
            <a:endParaRPr lang="es-MX" sz="1200" dirty="0"/>
          </a:p>
        </p:txBody>
      </p:sp>
      <p:cxnSp>
        <p:nvCxnSpPr>
          <p:cNvPr id="61" name="Conector recto 60"/>
          <p:cNvCxnSpPr/>
          <p:nvPr/>
        </p:nvCxnSpPr>
        <p:spPr>
          <a:xfrm>
            <a:off x="1572646" y="7312271"/>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Conector recto 61"/>
          <p:cNvCxnSpPr/>
          <p:nvPr/>
        </p:nvCxnSpPr>
        <p:spPr>
          <a:xfrm>
            <a:off x="1572646" y="7549418"/>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Conector recto 62"/>
          <p:cNvCxnSpPr/>
          <p:nvPr/>
        </p:nvCxnSpPr>
        <p:spPr>
          <a:xfrm>
            <a:off x="1581394" y="7757231"/>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63890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 name="Text Box 3"/>
          <p:cNvSpPr txBox="1">
            <a:spLocks noChangeArrowheads="1"/>
          </p:cNvSpPr>
          <p:nvPr/>
        </p:nvSpPr>
        <p:spPr bwMode="auto">
          <a:xfrm>
            <a:off x="3175" y="53975"/>
            <a:ext cx="39805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DESCRIPCIÓN DE FUNCIONES</a:t>
            </a:r>
            <a:endParaRPr lang="es-ES_tradnl" altLang="es-MX" sz="2000" b="1" i="1" dirty="0">
              <a:latin typeface="Arial" panose="020B0604020202020204" pitchFamily="34" charset="0"/>
            </a:endParaRPr>
          </a:p>
        </p:txBody>
      </p:sp>
      <p:sp>
        <p:nvSpPr>
          <p:cNvPr id="5" name="CuadroTexto 4"/>
          <p:cNvSpPr txBox="1"/>
          <p:nvPr/>
        </p:nvSpPr>
        <p:spPr>
          <a:xfrm>
            <a:off x="1563121" y="904922"/>
            <a:ext cx="5174796" cy="6186309"/>
          </a:xfrm>
          <a:prstGeom prst="rect">
            <a:avLst/>
          </a:prstGeom>
          <a:noFill/>
        </p:spPr>
        <p:txBody>
          <a:bodyPr wrap="square" rtlCol="0">
            <a:spAutoFit/>
          </a:bodyPr>
          <a:lstStyle/>
          <a:p>
            <a:pPr algn="ctr"/>
            <a:r>
              <a:rPr lang="es-ES_tradnl" sz="1200" b="1" i="1" dirty="0">
                <a:latin typeface="Arial" panose="020B0604020202020204" pitchFamily="34" charset="0"/>
                <a:cs typeface="Arial" panose="020B0604020202020204" pitchFamily="34" charset="0"/>
              </a:rPr>
              <a:t>REPRESENTACIÓN LEGAL MUNICIPIO DE CIUDAD VALLES</a:t>
            </a:r>
          </a:p>
          <a:p>
            <a:pPr algn="ctr"/>
            <a:r>
              <a:rPr lang="es-MX" sz="1200" b="1" i="1" dirty="0" smtClean="0">
                <a:latin typeface="Arial" panose="020B0604020202020204" pitchFamily="34" charset="0"/>
                <a:cs typeface="Arial" panose="020B0604020202020204" pitchFamily="34" charset="0"/>
              </a:rPr>
              <a:t>(Continúa)</a:t>
            </a:r>
            <a:endParaRPr lang="es-MX" sz="1200" b="1" i="1"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 </a:t>
            </a: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Asistir a las Agencias del Ministerio Público, a los Juzgados de su adscripción o ante las instancias a las que sean turnados los asuntos que les asignen a fin de cumplir con las obligaciones inherentes a su cargo; o establecerse en dichas dependencias permanentemente cuando se les designe para el oportuno cumplimiento de sus obligaciones de asistencia y defensa.</a:t>
            </a:r>
          </a:p>
          <a:p>
            <a:pPr marL="87313" indent="-87313" algn="just">
              <a:buFont typeface="Wingdings" panose="05000000000000000000" pitchFamily="2" charset="2"/>
              <a:buChar char="§"/>
            </a:pPr>
            <a:endParaRPr lang="es-ES_tradnl" sz="1200" dirty="0" smtClean="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Estar presentes y asistir a las usuarias o usuarios en todas las audiencias y diligencias de carácter judicial en las que sean requeridos en el Sistema Tradicional Penal, ofreciendo y desahogando las pruebas pertinentes, formular alegatos en el momento en el que su defendida o defendido rinda su declaración ante la Representación Social, Juez o autoridad competente, formular las conclusiones de inculpabilidad, interponer los recursos conducentes, los incidentes que correspondan, y en su caso promover el Juicio de Amparo.</a:t>
            </a:r>
          </a:p>
          <a:p>
            <a:pPr marL="87313" indent="-87313" algn="just">
              <a:buFont typeface="Wingdings" panose="05000000000000000000" pitchFamily="2" charset="2"/>
              <a:buChar char="§"/>
            </a:pPr>
            <a:endParaRPr lang="es-ES_tradnl" sz="1200" dirty="0" smtClean="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Acudir ordinariamente a los Centros Estatales de Reinserción Social de su adscripción, para informar a los procesados, imputados o sentenciados que representan, el estado que guardan los procesos y sobre los posibles beneficios a que tengan derecho, así como para recabar los requisitos necesarios para obtener su libertad cuando proceda, y elaborar la constancia correspondiente</a:t>
            </a:r>
            <a:r>
              <a:rPr lang="es-ES_tradnl" sz="1200" dirty="0" smtClean="0">
                <a:latin typeface="Arial" panose="020B0604020202020204" pitchFamily="34" charset="0"/>
                <a:cs typeface="Arial" panose="020B0604020202020204" pitchFamily="34" charset="0"/>
              </a:rPr>
              <a:t>.</a:t>
            </a:r>
          </a:p>
          <a:p>
            <a:pPr algn="just"/>
            <a:endParaRPr lang="es-MX"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Prestar asesoría y orientación a los adolescentes sentenciados para la obtención de los beneficios señalados en la Ley Integral de Justicia para Adolescentes del Estado de San Luis Potosí.</a:t>
            </a: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smtClean="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smtClean="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smtClean="0">
              <a:latin typeface="Arial" panose="020B0604020202020204" pitchFamily="34" charset="0"/>
              <a:cs typeface="Arial" panose="020B0604020202020204" pitchFamily="34" charset="0"/>
            </a:endParaRPr>
          </a:p>
        </p:txBody>
      </p:sp>
      <p:grpSp>
        <p:nvGrpSpPr>
          <p:cNvPr id="39" name="Group 53"/>
          <p:cNvGrpSpPr>
            <a:grpSpLocks/>
          </p:cNvGrpSpPr>
          <p:nvPr/>
        </p:nvGrpSpPr>
        <p:grpSpPr bwMode="auto">
          <a:xfrm>
            <a:off x="1572860" y="6823709"/>
            <a:ext cx="5153025" cy="2212341"/>
            <a:chOff x="994" y="5112"/>
            <a:chExt cx="3246" cy="338"/>
          </a:xfrm>
        </p:grpSpPr>
        <p:sp>
          <p:nvSpPr>
            <p:cNvPr id="40"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2400"/>
            </a:p>
          </p:txBody>
        </p:sp>
        <p:sp>
          <p:nvSpPr>
            <p:cNvPr id="41" name="Text Box 44"/>
            <p:cNvSpPr txBox="1">
              <a:spLocks noChangeArrowheads="1"/>
            </p:cNvSpPr>
            <p:nvPr/>
          </p:nvSpPr>
          <p:spPr bwMode="auto">
            <a:xfrm>
              <a:off x="1446" y="511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Arial" panose="020B0604020202020204" pitchFamily="34" charset="0"/>
                </a:rPr>
                <a:t>Responsable</a:t>
              </a:r>
              <a:endParaRPr lang="es-ES" altLang="es-MX" sz="1200" b="1" dirty="0">
                <a:latin typeface="Arial" panose="020B0604020202020204" pitchFamily="34" charset="0"/>
              </a:endParaRPr>
            </a:p>
          </p:txBody>
        </p:sp>
        <p:sp>
          <p:nvSpPr>
            <p:cNvPr id="42"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43" name="Text Box 50"/>
            <p:cNvSpPr txBox="1">
              <a:spLocks noChangeArrowheads="1"/>
            </p:cNvSpPr>
            <p:nvPr/>
          </p:nvSpPr>
          <p:spPr bwMode="auto">
            <a:xfrm>
              <a:off x="3063" y="5120"/>
              <a:ext cx="73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smtClean="0">
                  <a:latin typeface="Arial" panose="020B0604020202020204" pitchFamily="34" charset="0"/>
                </a:rPr>
                <a:t>Subdirección</a:t>
              </a:r>
              <a:endParaRPr lang="es-ES" altLang="es-MX" sz="1200" b="1" dirty="0">
                <a:latin typeface="Arial" panose="020B0604020202020204" pitchFamily="34" charset="0"/>
              </a:endParaRPr>
            </a:p>
          </p:txBody>
        </p:sp>
      </p:grpSp>
      <p:sp>
        <p:nvSpPr>
          <p:cNvPr id="44" name="CuadroTexto 43"/>
          <p:cNvSpPr txBox="1"/>
          <p:nvPr/>
        </p:nvSpPr>
        <p:spPr>
          <a:xfrm>
            <a:off x="2241590" y="7743980"/>
            <a:ext cx="1284327"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Elías Ávila Luna</a:t>
            </a:r>
            <a:endParaRPr lang="es-MX" sz="1200" dirty="0"/>
          </a:p>
        </p:txBody>
      </p:sp>
      <p:sp>
        <p:nvSpPr>
          <p:cNvPr id="45" name="CuadroTexto 44"/>
          <p:cNvSpPr txBox="1"/>
          <p:nvPr/>
        </p:nvSpPr>
        <p:spPr>
          <a:xfrm>
            <a:off x="4452420" y="7957694"/>
            <a:ext cx="1999266"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Marisa Muñoz </a:t>
            </a:r>
            <a:r>
              <a:rPr lang="es-ES_tradnl" sz="1200" dirty="0" err="1" smtClean="0">
                <a:solidFill>
                  <a:srgbClr val="000000"/>
                </a:solidFill>
                <a:latin typeface="Arial" panose="020B0604020202020204" pitchFamily="34" charset="0"/>
                <a:cs typeface="Arial" panose="020B0604020202020204" pitchFamily="34" charset="0"/>
              </a:rPr>
              <a:t>Landaverde</a:t>
            </a:r>
            <a:endParaRPr lang="es-ES_tradnl" sz="1200" dirty="0">
              <a:solidFill>
                <a:srgbClr val="000000"/>
              </a:solidFill>
              <a:latin typeface="Arial" panose="020B0604020202020204" pitchFamily="34" charset="0"/>
              <a:cs typeface="Arial" panose="020B0604020202020204" pitchFamily="34" charset="0"/>
            </a:endParaRPr>
          </a:p>
        </p:txBody>
      </p:sp>
      <p:cxnSp>
        <p:nvCxnSpPr>
          <p:cNvPr id="46" name="Conector recto 45"/>
          <p:cNvCxnSpPr/>
          <p:nvPr/>
        </p:nvCxnSpPr>
        <p:spPr>
          <a:xfrm>
            <a:off x="1575153" y="7083539"/>
            <a:ext cx="5155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ector recto 46"/>
          <p:cNvCxnSpPr/>
          <p:nvPr/>
        </p:nvCxnSpPr>
        <p:spPr>
          <a:xfrm>
            <a:off x="1572809" y="8200116"/>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CuadroTexto 47"/>
          <p:cNvSpPr txBox="1"/>
          <p:nvPr/>
        </p:nvSpPr>
        <p:spPr>
          <a:xfrm>
            <a:off x="1857201" y="7969435"/>
            <a:ext cx="2024913"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Epigmenio Zermeño López</a:t>
            </a:r>
            <a:endParaRPr lang="es-MX" sz="1200" dirty="0"/>
          </a:p>
        </p:txBody>
      </p:sp>
      <p:sp>
        <p:nvSpPr>
          <p:cNvPr id="49" name="CuadroTexto 48"/>
          <p:cNvSpPr txBox="1"/>
          <p:nvPr/>
        </p:nvSpPr>
        <p:spPr>
          <a:xfrm>
            <a:off x="1695241" y="8182429"/>
            <a:ext cx="2358338"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David Fernando Ortega </a:t>
            </a:r>
            <a:r>
              <a:rPr lang="es-ES_tradnl" sz="1200" dirty="0" err="1" smtClean="0">
                <a:solidFill>
                  <a:srgbClr val="000000"/>
                </a:solidFill>
                <a:latin typeface="Arial" panose="020B0604020202020204" pitchFamily="34" charset="0"/>
                <a:cs typeface="Arial" panose="020B0604020202020204" pitchFamily="34" charset="0"/>
              </a:rPr>
              <a:t>Lárraga</a:t>
            </a:r>
            <a:endParaRPr lang="es-MX" sz="1200" dirty="0"/>
          </a:p>
        </p:txBody>
      </p:sp>
      <p:sp>
        <p:nvSpPr>
          <p:cNvPr id="50" name="CuadroTexto 49"/>
          <p:cNvSpPr txBox="1"/>
          <p:nvPr/>
        </p:nvSpPr>
        <p:spPr>
          <a:xfrm>
            <a:off x="1623172" y="8399983"/>
            <a:ext cx="2477666"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Marco Antonio Barragán Alvarado</a:t>
            </a:r>
            <a:endParaRPr lang="es-MX" sz="1200" dirty="0"/>
          </a:p>
        </p:txBody>
      </p:sp>
      <p:sp>
        <p:nvSpPr>
          <p:cNvPr id="51" name="CuadroTexto 50"/>
          <p:cNvSpPr txBox="1"/>
          <p:nvPr/>
        </p:nvSpPr>
        <p:spPr>
          <a:xfrm>
            <a:off x="1900129" y="8610852"/>
            <a:ext cx="1955536" cy="276999"/>
          </a:xfrm>
          <a:prstGeom prst="rect">
            <a:avLst/>
          </a:prstGeom>
          <a:noFill/>
        </p:spPr>
        <p:txBody>
          <a:bodyPr wrap="none" rtlCol="0">
            <a:spAutoFit/>
          </a:bodyPr>
          <a:lstStyle/>
          <a:p>
            <a:pPr algn="ctr" fontAlgn="t"/>
            <a:r>
              <a:rPr lang="es-ES_tradnl" sz="1200" dirty="0" err="1" smtClean="0">
                <a:solidFill>
                  <a:srgbClr val="000000"/>
                </a:solidFill>
                <a:latin typeface="Arial" panose="020B0604020202020204" pitchFamily="34" charset="0"/>
                <a:cs typeface="Arial" panose="020B0604020202020204" pitchFamily="34" charset="0"/>
              </a:rPr>
              <a:t>Noralba</a:t>
            </a:r>
            <a:r>
              <a:rPr lang="es-ES_tradnl" sz="1200" dirty="0" smtClean="0">
                <a:solidFill>
                  <a:srgbClr val="000000"/>
                </a:solidFill>
                <a:latin typeface="Arial" panose="020B0604020202020204" pitchFamily="34" charset="0"/>
                <a:cs typeface="Arial" panose="020B0604020202020204" pitchFamily="34" charset="0"/>
              </a:rPr>
              <a:t> Alfaro Maldonado</a:t>
            </a:r>
            <a:endParaRPr lang="es-MX" sz="1200" dirty="0"/>
          </a:p>
        </p:txBody>
      </p:sp>
      <p:sp>
        <p:nvSpPr>
          <p:cNvPr id="52" name="CuadroTexto 51"/>
          <p:cNvSpPr txBox="1"/>
          <p:nvPr/>
        </p:nvSpPr>
        <p:spPr>
          <a:xfrm>
            <a:off x="1540601" y="8818068"/>
            <a:ext cx="2658100"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María del Carmen Quiroz Rodríguez</a:t>
            </a:r>
            <a:endParaRPr lang="es-MX" sz="1200" dirty="0"/>
          </a:p>
        </p:txBody>
      </p:sp>
      <p:cxnSp>
        <p:nvCxnSpPr>
          <p:cNvPr id="53" name="Conector recto 52"/>
          <p:cNvCxnSpPr/>
          <p:nvPr/>
        </p:nvCxnSpPr>
        <p:spPr>
          <a:xfrm>
            <a:off x="1581394" y="8840326"/>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Conector recto 53"/>
          <p:cNvCxnSpPr/>
          <p:nvPr/>
        </p:nvCxnSpPr>
        <p:spPr>
          <a:xfrm>
            <a:off x="1580023" y="8633712"/>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Conector recto 54"/>
          <p:cNvCxnSpPr/>
          <p:nvPr/>
        </p:nvCxnSpPr>
        <p:spPr>
          <a:xfrm>
            <a:off x="1572860" y="8416967"/>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Conector recto 55"/>
          <p:cNvCxnSpPr/>
          <p:nvPr/>
        </p:nvCxnSpPr>
        <p:spPr>
          <a:xfrm>
            <a:off x="1581770" y="7972593"/>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CuadroTexto 56"/>
          <p:cNvSpPr txBox="1"/>
          <p:nvPr/>
        </p:nvSpPr>
        <p:spPr>
          <a:xfrm>
            <a:off x="1968125" y="7527759"/>
            <a:ext cx="1819537"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Sandra Martínez Valdez</a:t>
            </a:r>
            <a:endParaRPr lang="es-MX" sz="1200" dirty="0"/>
          </a:p>
        </p:txBody>
      </p:sp>
      <p:sp>
        <p:nvSpPr>
          <p:cNvPr id="58" name="CuadroTexto 57"/>
          <p:cNvSpPr txBox="1"/>
          <p:nvPr/>
        </p:nvSpPr>
        <p:spPr>
          <a:xfrm>
            <a:off x="1969987" y="7316020"/>
            <a:ext cx="1830950"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Marcos Morales Herbert</a:t>
            </a:r>
            <a:endParaRPr lang="es-MX" sz="1200" dirty="0"/>
          </a:p>
        </p:txBody>
      </p:sp>
      <p:sp>
        <p:nvSpPr>
          <p:cNvPr id="59" name="CuadroTexto 58"/>
          <p:cNvSpPr txBox="1"/>
          <p:nvPr/>
        </p:nvSpPr>
        <p:spPr>
          <a:xfrm>
            <a:off x="1736402" y="7076121"/>
            <a:ext cx="2298130"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Luis Eduardo Ahumada Azuara</a:t>
            </a:r>
            <a:endParaRPr lang="es-MX" sz="1200" dirty="0"/>
          </a:p>
        </p:txBody>
      </p:sp>
      <p:cxnSp>
        <p:nvCxnSpPr>
          <p:cNvPr id="60" name="Conector recto 59"/>
          <p:cNvCxnSpPr/>
          <p:nvPr/>
        </p:nvCxnSpPr>
        <p:spPr>
          <a:xfrm>
            <a:off x="1572646" y="7312271"/>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Conector recto 60"/>
          <p:cNvCxnSpPr/>
          <p:nvPr/>
        </p:nvCxnSpPr>
        <p:spPr>
          <a:xfrm>
            <a:off x="1572646" y="7549418"/>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Conector recto 61"/>
          <p:cNvCxnSpPr/>
          <p:nvPr/>
        </p:nvCxnSpPr>
        <p:spPr>
          <a:xfrm>
            <a:off x="1581394" y="7757231"/>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3728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 name="Text Box 3"/>
          <p:cNvSpPr txBox="1">
            <a:spLocks noChangeArrowheads="1"/>
          </p:cNvSpPr>
          <p:nvPr/>
        </p:nvSpPr>
        <p:spPr bwMode="auto">
          <a:xfrm>
            <a:off x="3175" y="53975"/>
            <a:ext cx="39805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DESCRIPCIÓN DE FUNCIONES</a:t>
            </a:r>
            <a:endParaRPr lang="es-ES_tradnl" altLang="es-MX" sz="2000" b="1" i="1" dirty="0">
              <a:latin typeface="Arial" panose="020B0604020202020204" pitchFamily="34" charset="0"/>
            </a:endParaRPr>
          </a:p>
        </p:txBody>
      </p:sp>
      <p:sp>
        <p:nvSpPr>
          <p:cNvPr id="5" name="CuadroTexto 4"/>
          <p:cNvSpPr txBox="1"/>
          <p:nvPr/>
        </p:nvSpPr>
        <p:spPr>
          <a:xfrm>
            <a:off x="1563121" y="902990"/>
            <a:ext cx="5174796" cy="4154984"/>
          </a:xfrm>
          <a:prstGeom prst="rect">
            <a:avLst/>
          </a:prstGeom>
          <a:noFill/>
        </p:spPr>
        <p:txBody>
          <a:bodyPr wrap="square" rtlCol="0">
            <a:spAutoFit/>
          </a:bodyPr>
          <a:lstStyle/>
          <a:p>
            <a:pPr algn="ctr"/>
            <a:r>
              <a:rPr lang="es-ES_tradnl" sz="1200" b="1" i="1" dirty="0">
                <a:latin typeface="Arial" panose="020B0604020202020204" pitchFamily="34" charset="0"/>
                <a:cs typeface="Arial" panose="020B0604020202020204" pitchFamily="34" charset="0"/>
              </a:rPr>
              <a:t>REPRESENTACIÓN LEGAL MUNICIPIO DE CIUDAD VALLES</a:t>
            </a:r>
          </a:p>
          <a:p>
            <a:pPr algn="ctr"/>
            <a:r>
              <a:rPr lang="es-MX" sz="1200" b="1" i="1" dirty="0" smtClean="0">
                <a:latin typeface="Arial" panose="020B0604020202020204" pitchFamily="34" charset="0"/>
                <a:cs typeface="Arial" panose="020B0604020202020204" pitchFamily="34" charset="0"/>
              </a:rPr>
              <a:t>(Continúa)</a:t>
            </a:r>
            <a:endParaRPr lang="es-MX" sz="1200" b="1" i="1"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 </a:t>
            </a: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Prestar asesoría y orientación a los sentenciados para la obtención de los beneficios señalados en la Ley de Ejecución de Medidas Cautelares, Penas, y Medidas de Seguridad para el Estado de San Luis Potosí.</a:t>
            </a: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smtClean="0">
                <a:latin typeface="Arial" panose="020B0604020202020204" pitchFamily="34" charset="0"/>
                <a:cs typeface="Arial" panose="020B0604020202020204" pitchFamily="34" charset="0"/>
              </a:rPr>
              <a:t>Notificar a los usuarios </a:t>
            </a:r>
            <a:r>
              <a:rPr lang="es-ES_tradnl" sz="1200" dirty="0">
                <a:latin typeface="Arial" panose="020B0604020202020204" pitchFamily="34" charset="0"/>
                <a:cs typeface="Arial" panose="020B0604020202020204" pitchFamily="34" charset="0"/>
              </a:rPr>
              <a:t>de las resoluciones emitidas por las autoridades ante las que se estén tramitando los procedimientos respectivos</a:t>
            </a:r>
            <a:r>
              <a:rPr lang="es-ES_tradnl" sz="1200" dirty="0" smtClean="0">
                <a:latin typeface="Arial" panose="020B0604020202020204" pitchFamily="34" charset="0"/>
                <a:cs typeface="Arial" panose="020B0604020202020204" pitchFamily="34" charset="0"/>
              </a:rPr>
              <a:t>.</a:t>
            </a: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Estar presente cuando la Representación Social pretenda entrevistar al inculpado, esto en el modelo del Nuevo Sistema de Justicia Penal.</a:t>
            </a: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Comparecer a todas las audiencias que establece el Código Nacional de Procedimientos Penales.</a:t>
            </a: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_tradnl" sz="1200" dirty="0">
                <a:latin typeface="Arial" panose="020B0604020202020204" pitchFamily="34" charset="0"/>
                <a:cs typeface="Arial" panose="020B0604020202020204" pitchFamily="34" charset="0"/>
              </a:rPr>
              <a:t>Intervenir a favor del imputado ante el Juez de Ejecución y promover los procedimientos para la obtención de algún beneficio.</a:t>
            </a:r>
          </a:p>
          <a:p>
            <a:pPr algn="just"/>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Estas funciones son enunciativas más no limitativas. </a:t>
            </a:r>
            <a:endParaRPr lang="es-MX" sz="1200" dirty="0">
              <a:latin typeface="Arial" panose="020B0604020202020204" pitchFamily="34" charset="0"/>
              <a:cs typeface="Arial" panose="020B0604020202020204" pitchFamily="34" charset="0"/>
            </a:endParaRPr>
          </a:p>
          <a:p>
            <a:pPr algn="just"/>
            <a:endParaRPr lang="es-ES_tradnl" sz="1200" dirty="0">
              <a:latin typeface="Arial" panose="020B0604020202020204" pitchFamily="34" charset="0"/>
              <a:cs typeface="Arial" panose="020B0604020202020204" pitchFamily="34" charset="0"/>
            </a:endParaRPr>
          </a:p>
          <a:p>
            <a:pPr marL="87313" indent="-87313" algn="just">
              <a:buFont typeface="Wingdings" panose="05000000000000000000" pitchFamily="2" charset="2"/>
              <a:buChar char="§"/>
            </a:pPr>
            <a:endParaRPr lang="es-ES_tradnl" sz="1200" dirty="0">
              <a:latin typeface="Arial" panose="020B0604020202020204" pitchFamily="34" charset="0"/>
              <a:cs typeface="Arial" panose="020B0604020202020204" pitchFamily="34" charset="0"/>
            </a:endParaRPr>
          </a:p>
        </p:txBody>
      </p:sp>
      <p:grpSp>
        <p:nvGrpSpPr>
          <p:cNvPr id="30" name="Group 53"/>
          <p:cNvGrpSpPr>
            <a:grpSpLocks/>
          </p:cNvGrpSpPr>
          <p:nvPr/>
        </p:nvGrpSpPr>
        <p:grpSpPr bwMode="auto">
          <a:xfrm>
            <a:off x="1572860" y="6823709"/>
            <a:ext cx="5153025" cy="2212341"/>
            <a:chOff x="994" y="5112"/>
            <a:chExt cx="3246" cy="338"/>
          </a:xfrm>
        </p:grpSpPr>
        <p:sp>
          <p:nvSpPr>
            <p:cNvPr id="31"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2400"/>
            </a:p>
          </p:txBody>
        </p:sp>
        <p:sp>
          <p:nvSpPr>
            <p:cNvPr id="56" name="Text Box 44"/>
            <p:cNvSpPr txBox="1">
              <a:spLocks noChangeArrowheads="1"/>
            </p:cNvSpPr>
            <p:nvPr/>
          </p:nvSpPr>
          <p:spPr bwMode="auto">
            <a:xfrm>
              <a:off x="1446" y="511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Arial" panose="020B0604020202020204" pitchFamily="34" charset="0"/>
                </a:rPr>
                <a:t>Responsable</a:t>
              </a:r>
              <a:endParaRPr lang="es-ES" altLang="es-MX" sz="1200" b="1" dirty="0">
                <a:latin typeface="Arial" panose="020B0604020202020204" pitchFamily="34" charset="0"/>
              </a:endParaRPr>
            </a:p>
          </p:txBody>
        </p:sp>
        <p:sp>
          <p:nvSpPr>
            <p:cNvPr id="57"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58" name="Text Box 50"/>
            <p:cNvSpPr txBox="1">
              <a:spLocks noChangeArrowheads="1"/>
            </p:cNvSpPr>
            <p:nvPr/>
          </p:nvSpPr>
          <p:spPr bwMode="auto">
            <a:xfrm>
              <a:off x="3063" y="5120"/>
              <a:ext cx="73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smtClean="0">
                  <a:latin typeface="Arial" panose="020B0604020202020204" pitchFamily="34" charset="0"/>
                </a:rPr>
                <a:t>Subdirección</a:t>
              </a:r>
              <a:endParaRPr lang="es-ES" altLang="es-MX" sz="1200" b="1" dirty="0">
                <a:latin typeface="Arial" panose="020B0604020202020204" pitchFamily="34" charset="0"/>
              </a:endParaRPr>
            </a:p>
          </p:txBody>
        </p:sp>
      </p:grpSp>
      <p:sp>
        <p:nvSpPr>
          <p:cNvPr id="59" name="CuadroTexto 58"/>
          <p:cNvSpPr txBox="1"/>
          <p:nvPr/>
        </p:nvSpPr>
        <p:spPr>
          <a:xfrm>
            <a:off x="2241590" y="7743980"/>
            <a:ext cx="1284327"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Elías Ávila Luna</a:t>
            </a:r>
            <a:endParaRPr lang="es-MX" sz="1200" dirty="0"/>
          </a:p>
        </p:txBody>
      </p:sp>
      <p:sp>
        <p:nvSpPr>
          <p:cNvPr id="60" name="CuadroTexto 59"/>
          <p:cNvSpPr txBox="1"/>
          <p:nvPr/>
        </p:nvSpPr>
        <p:spPr>
          <a:xfrm>
            <a:off x="4452420" y="7957694"/>
            <a:ext cx="1999266"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Marisa Muñoz </a:t>
            </a:r>
            <a:r>
              <a:rPr lang="es-ES_tradnl" sz="1200" dirty="0" err="1" smtClean="0">
                <a:solidFill>
                  <a:srgbClr val="000000"/>
                </a:solidFill>
                <a:latin typeface="Arial" panose="020B0604020202020204" pitchFamily="34" charset="0"/>
                <a:cs typeface="Arial" panose="020B0604020202020204" pitchFamily="34" charset="0"/>
              </a:rPr>
              <a:t>Landaverde</a:t>
            </a:r>
            <a:endParaRPr lang="es-ES_tradnl" sz="1200" dirty="0">
              <a:solidFill>
                <a:srgbClr val="000000"/>
              </a:solidFill>
              <a:latin typeface="Arial" panose="020B0604020202020204" pitchFamily="34" charset="0"/>
              <a:cs typeface="Arial" panose="020B0604020202020204" pitchFamily="34" charset="0"/>
            </a:endParaRPr>
          </a:p>
        </p:txBody>
      </p:sp>
      <p:cxnSp>
        <p:nvCxnSpPr>
          <p:cNvPr id="61" name="Conector recto 60"/>
          <p:cNvCxnSpPr/>
          <p:nvPr/>
        </p:nvCxnSpPr>
        <p:spPr>
          <a:xfrm>
            <a:off x="1575153" y="7083539"/>
            <a:ext cx="5155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Conector recto 61"/>
          <p:cNvCxnSpPr/>
          <p:nvPr/>
        </p:nvCxnSpPr>
        <p:spPr>
          <a:xfrm>
            <a:off x="1572809" y="8200116"/>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CuadroTexto 62"/>
          <p:cNvSpPr txBox="1"/>
          <p:nvPr/>
        </p:nvSpPr>
        <p:spPr>
          <a:xfrm>
            <a:off x="1857201" y="7969435"/>
            <a:ext cx="2024913"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Epigmenio Zermeño López</a:t>
            </a:r>
            <a:endParaRPr lang="es-MX" sz="1200" dirty="0"/>
          </a:p>
        </p:txBody>
      </p:sp>
      <p:sp>
        <p:nvSpPr>
          <p:cNvPr id="64" name="CuadroTexto 63"/>
          <p:cNvSpPr txBox="1"/>
          <p:nvPr/>
        </p:nvSpPr>
        <p:spPr>
          <a:xfrm>
            <a:off x="1695241" y="8182429"/>
            <a:ext cx="2358338"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David Fernando Ortega </a:t>
            </a:r>
            <a:r>
              <a:rPr lang="es-ES_tradnl" sz="1200" dirty="0" err="1" smtClean="0">
                <a:solidFill>
                  <a:srgbClr val="000000"/>
                </a:solidFill>
                <a:latin typeface="Arial" panose="020B0604020202020204" pitchFamily="34" charset="0"/>
                <a:cs typeface="Arial" panose="020B0604020202020204" pitchFamily="34" charset="0"/>
              </a:rPr>
              <a:t>Lárraga</a:t>
            </a:r>
            <a:endParaRPr lang="es-MX" sz="1200" dirty="0"/>
          </a:p>
        </p:txBody>
      </p:sp>
      <p:sp>
        <p:nvSpPr>
          <p:cNvPr id="65" name="CuadroTexto 64"/>
          <p:cNvSpPr txBox="1"/>
          <p:nvPr/>
        </p:nvSpPr>
        <p:spPr>
          <a:xfrm>
            <a:off x="1623172" y="8399983"/>
            <a:ext cx="2477666"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Marco Antonio Barragán Alvarado</a:t>
            </a:r>
            <a:endParaRPr lang="es-MX" sz="1200" dirty="0"/>
          </a:p>
        </p:txBody>
      </p:sp>
      <p:sp>
        <p:nvSpPr>
          <p:cNvPr id="66" name="CuadroTexto 65"/>
          <p:cNvSpPr txBox="1"/>
          <p:nvPr/>
        </p:nvSpPr>
        <p:spPr>
          <a:xfrm>
            <a:off x="1900129" y="8610852"/>
            <a:ext cx="1955536" cy="276999"/>
          </a:xfrm>
          <a:prstGeom prst="rect">
            <a:avLst/>
          </a:prstGeom>
          <a:noFill/>
        </p:spPr>
        <p:txBody>
          <a:bodyPr wrap="none" rtlCol="0">
            <a:spAutoFit/>
          </a:bodyPr>
          <a:lstStyle/>
          <a:p>
            <a:pPr algn="ctr" fontAlgn="t"/>
            <a:r>
              <a:rPr lang="es-ES_tradnl" sz="1200" dirty="0" err="1" smtClean="0">
                <a:solidFill>
                  <a:srgbClr val="000000"/>
                </a:solidFill>
                <a:latin typeface="Arial" panose="020B0604020202020204" pitchFamily="34" charset="0"/>
                <a:cs typeface="Arial" panose="020B0604020202020204" pitchFamily="34" charset="0"/>
              </a:rPr>
              <a:t>Noralba</a:t>
            </a:r>
            <a:r>
              <a:rPr lang="es-ES_tradnl" sz="1200" dirty="0" smtClean="0">
                <a:solidFill>
                  <a:srgbClr val="000000"/>
                </a:solidFill>
                <a:latin typeface="Arial" panose="020B0604020202020204" pitchFamily="34" charset="0"/>
                <a:cs typeface="Arial" panose="020B0604020202020204" pitchFamily="34" charset="0"/>
              </a:rPr>
              <a:t> Alfaro Maldonado</a:t>
            </a:r>
            <a:endParaRPr lang="es-MX" sz="1200" dirty="0"/>
          </a:p>
        </p:txBody>
      </p:sp>
      <p:sp>
        <p:nvSpPr>
          <p:cNvPr id="67" name="CuadroTexto 66"/>
          <p:cNvSpPr txBox="1"/>
          <p:nvPr/>
        </p:nvSpPr>
        <p:spPr>
          <a:xfrm>
            <a:off x="1540601" y="8818068"/>
            <a:ext cx="2658100"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María del Carmen Quiroz Rodríguez</a:t>
            </a:r>
            <a:endParaRPr lang="es-MX" sz="1200" dirty="0"/>
          </a:p>
        </p:txBody>
      </p:sp>
      <p:cxnSp>
        <p:nvCxnSpPr>
          <p:cNvPr id="68" name="Conector recto 67"/>
          <p:cNvCxnSpPr/>
          <p:nvPr/>
        </p:nvCxnSpPr>
        <p:spPr>
          <a:xfrm>
            <a:off x="1581394" y="8840326"/>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Conector recto 68"/>
          <p:cNvCxnSpPr/>
          <p:nvPr/>
        </p:nvCxnSpPr>
        <p:spPr>
          <a:xfrm>
            <a:off x="1580023" y="8633712"/>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Conector recto 69"/>
          <p:cNvCxnSpPr/>
          <p:nvPr/>
        </p:nvCxnSpPr>
        <p:spPr>
          <a:xfrm>
            <a:off x="1572860" y="8416967"/>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Conector recto 70"/>
          <p:cNvCxnSpPr/>
          <p:nvPr/>
        </p:nvCxnSpPr>
        <p:spPr>
          <a:xfrm>
            <a:off x="1581770" y="7972593"/>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CuadroTexto 71"/>
          <p:cNvSpPr txBox="1"/>
          <p:nvPr/>
        </p:nvSpPr>
        <p:spPr>
          <a:xfrm>
            <a:off x="1968125" y="7527759"/>
            <a:ext cx="1819537"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Sandra Martínez Valdez</a:t>
            </a:r>
            <a:endParaRPr lang="es-MX" sz="1200" dirty="0"/>
          </a:p>
        </p:txBody>
      </p:sp>
      <p:sp>
        <p:nvSpPr>
          <p:cNvPr id="73" name="CuadroTexto 72"/>
          <p:cNvSpPr txBox="1"/>
          <p:nvPr/>
        </p:nvSpPr>
        <p:spPr>
          <a:xfrm>
            <a:off x="1969987" y="7316020"/>
            <a:ext cx="1830950"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Marcos Morales Herbert</a:t>
            </a:r>
            <a:endParaRPr lang="es-MX" sz="1200" dirty="0"/>
          </a:p>
        </p:txBody>
      </p:sp>
      <p:sp>
        <p:nvSpPr>
          <p:cNvPr id="74" name="CuadroTexto 73"/>
          <p:cNvSpPr txBox="1"/>
          <p:nvPr/>
        </p:nvSpPr>
        <p:spPr>
          <a:xfrm>
            <a:off x="1736402" y="7076121"/>
            <a:ext cx="2298130"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Luis Eduardo Ahumada Azuara</a:t>
            </a:r>
            <a:endParaRPr lang="es-MX" sz="1200" dirty="0"/>
          </a:p>
        </p:txBody>
      </p:sp>
      <p:cxnSp>
        <p:nvCxnSpPr>
          <p:cNvPr id="75" name="Conector recto 74"/>
          <p:cNvCxnSpPr/>
          <p:nvPr/>
        </p:nvCxnSpPr>
        <p:spPr>
          <a:xfrm>
            <a:off x="1572646" y="7312271"/>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Conector recto 75"/>
          <p:cNvCxnSpPr/>
          <p:nvPr/>
        </p:nvCxnSpPr>
        <p:spPr>
          <a:xfrm>
            <a:off x="1572646" y="7549418"/>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Conector recto 76"/>
          <p:cNvCxnSpPr/>
          <p:nvPr/>
        </p:nvCxnSpPr>
        <p:spPr>
          <a:xfrm>
            <a:off x="1581394" y="7757231"/>
            <a:ext cx="25765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1231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 name="Text Box 3"/>
          <p:cNvSpPr txBox="1">
            <a:spLocks noChangeArrowheads="1"/>
          </p:cNvSpPr>
          <p:nvPr/>
        </p:nvSpPr>
        <p:spPr bwMode="auto">
          <a:xfrm>
            <a:off x="3175" y="53975"/>
            <a:ext cx="39805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DESCRIPCIÓN DE FUNCIONES</a:t>
            </a:r>
            <a:endParaRPr lang="es-ES_tradnl" altLang="es-MX" sz="2000" b="1" i="1" dirty="0">
              <a:latin typeface="Arial" panose="020B0604020202020204" pitchFamily="34" charset="0"/>
            </a:endParaRPr>
          </a:p>
        </p:txBody>
      </p:sp>
      <p:sp>
        <p:nvSpPr>
          <p:cNvPr id="5" name="CuadroTexto 4"/>
          <p:cNvSpPr txBox="1"/>
          <p:nvPr/>
        </p:nvSpPr>
        <p:spPr>
          <a:xfrm>
            <a:off x="1553135" y="981041"/>
            <a:ext cx="5218061" cy="8140690"/>
          </a:xfrm>
          <a:prstGeom prst="rect">
            <a:avLst/>
          </a:prstGeom>
          <a:noFill/>
        </p:spPr>
        <p:txBody>
          <a:bodyPr wrap="square" rtlCol="0">
            <a:spAutoFit/>
          </a:bodyPr>
          <a:lstStyle/>
          <a:p>
            <a:pPr algn="ctr"/>
            <a:r>
              <a:rPr lang="es-ES_tradnl" sz="1200" b="1" i="1" dirty="0">
                <a:solidFill>
                  <a:srgbClr val="FF0000"/>
                </a:solidFill>
              </a:rPr>
              <a:t> </a:t>
            </a:r>
            <a:r>
              <a:rPr lang="es-ES_tradnl" sz="1200" b="1" i="1" dirty="0" smtClean="0">
                <a:latin typeface="Arial" panose="020B0604020202020204" pitchFamily="34" charset="0"/>
                <a:cs typeface="Arial" panose="020B0604020202020204" pitchFamily="34" charset="0"/>
              </a:rPr>
              <a:t>ASISTENTE JURÍDICO</a:t>
            </a:r>
            <a:endParaRPr lang="es-MX" sz="1200" dirty="0">
              <a:latin typeface="Arial" panose="020B0604020202020204" pitchFamily="34" charset="0"/>
              <a:cs typeface="Arial" panose="020B0604020202020204" pitchFamily="34" charset="0"/>
            </a:endParaRPr>
          </a:p>
          <a:p>
            <a:pPr algn="just">
              <a:lnSpc>
                <a:spcPts val="1500"/>
              </a:lnSpc>
            </a:pPr>
            <a:r>
              <a:rPr lang="es-ES_tradnl" sz="1200" b="1" i="1" dirty="0">
                <a:latin typeface="Arial" panose="020B0604020202020204" pitchFamily="34" charset="0"/>
                <a:cs typeface="Arial" panose="020B0604020202020204" pitchFamily="34" charset="0"/>
              </a:rPr>
              <a:t> </a:t>
            </a:r>
            <a:endParaRPr lang="es-ES_tradnl" sz="1200" b="1" i="1" dirty="0" smtClean="0">
              <a:latin typeface="Arial" panose="020B0604020202020204" pitchFamily="34" charset="0"/>
              <a:cs typeface="Arial" panose="020B0604020202020204" pitchFamily="34" charset="0"/>
            </a:endParaRPr>
          </a:p>
          <a:p>
            <a:pPr algn="just">
              <a:lnSpc>
                <a:spcPts val="1500"/>
              </a:lnSpc>
            </a:pPr>
            <a:endParaRPr lang="es-MX" sz="1200" dirty="0">
              <a:latin typeface="Arial" panose="020B0604020202020204" pitchFamily="34" charset="0"/>
              <a:cs typeface="Arial" panose="020B0604020202020204" pitchFamily="34" charset="0"/>
            </a:endParaRPr>
          </a:p>
          <a:p>
            <a:pPr algn="just">
              <a:lnSpc>
                <a:spcPts val="1500"/>
              </a:lnSpc>
            </a:pPr>
            <a:r>
              <a:rPr lang="es-ES" sz="1200" b="1" i="1" dirty="0">
                <a:latin typeface="Arial" panose="020B0604020202020204" pitchFamily="34" charset="0"/>
                <a:cs typeface="Arial" panose="020B0604020202020204" pitchFamily="34" charset="0"/>
              </a:rPr>
              <a:t>OBJETIVO</a:t>
            </a:r>
            <a:endParaRPr lang="es-MX" sz="1200" dirty="0">
              <a:latin typeface="Arial" panose="020B0604020202020204" pitchFamily="34" charset="0"/>
              <a:cs typeface="Arial" panose="020B0604020202020204" pitchFamily="34" charset="0"/>
            </a:endParaRPr>
          </a:p>
          <a:p>
            <a:pPr algn="just">
              <a:lnSpc>
                <a:spcPts val="1500"/>
              </a:lnSpc>
            </a:pPr>
            <a:r>
              <a:rPr lang="es-ES_tradnl" sz="1200" b="1" i="1" dirty="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p>
            <a:pPr algn="just">
              <a:lnSpc>
                <a:spcPts val="1500"/>
              </a:lnSpc>
            </a:pPr>
            <a:r>
              <a:rPr lang="es-ES" sz="1200" dirty="0" smtClean="0">
                <a:latin typeface="Arial" panose="020B0604020202020204" pitchFamily="34" charset="0"/>
                <a:cs typeface="Arial" panose="020B0604020202020204" pitchFamily="34" charset="0"/>
              </a:rPr>
              <a:t>Asistir </a:t>
            </a:r>
            <a:r>
              <a:rPr lang="es-ES" sz="1200" dirty="0">
                <a:latin typeface="Arial" panose="020B0604020202020204" pitchFamily="34" charset="0"/>
                <a:cs typeface="Arial" panose="020B0604020202020204" pitchFamily="34" charset="0"/>
              </a:rPr>
              <a:t>a las y los Defensores Públicos de la Representación Legal Municipio de </a:t>
            </a:r>
            <a:r>
              <a:rPr lang="es-ES" sz="1200" dirty="0" smtClean="0">
                <a:latin typeface="Arial" panose="020B0604020202020204" pitchFamily="34" charset="0"/>
                <a:cs typeface="Arial" panose="020B0604020202020204" pitchFamily="34" charset="0"/>
              </a:rPr>
              <a:t>Ciudad Valles </a:t>
            </a:r>
            <a:r>
              <a:rPr lang="es-ES" sz="1200" dirty="0">
                <a:latin typeface="Arial" panose="020B0604020202020204" pitchFamily="34" charset="0"/>
                <a:cs typeface="Arial" panose="020B0604020202020204" pitchFamily="34" charset="0"/>
              </a:rPr>
              <a:t>en los procesos inherentes a la asesoría y representación legal de los usuarios, así como las demás actividades de tipo administrativo que correspondan.</a:t>
            </a:r>
            <a:endParaRPr lang="es-ES" sz="1200" b="1" i="1" dirty="0">
              <a:latin typeface="Arial" panose="020B0604020202020204" pitchFamily="34" charset="0"/>
              <a:cs typeface="Arial" panose="020B0604020202020204" pitchFamily="34" charset="0"/>
            </a:endParaRPr>
          </a:p>
          <a:p>
            <a:pPr algn="just">
              <a:lnSpc>
                <a:spcPts val="1500"/>
              </a:lnSpc>
            </a:pPr>
            <a:r>
              <a:rPr lang="es-ES" sz="1200" b="1" i="1" dirty="0" smtClean="0">
                <a:latin typeface="Arial" panose="020B0604020202020204" pitchFamily="34" charset="0"/>
                <a:cs typeface="Arial" panose="020B0604020202020204" pitchFamily="34" charset="0"/>
              </a:rPr>
              <a:t> </a:t>
            </a:r>
          </a:p>
          <a:p>
            <a:pPr algn="just">
              <a:lnSpc>
                <a:spcPts val="1500"/>
              </a:lnSpc>
            </a:pPr>
            <a:endParaRPr lang="es-MX" sz="1200" dirty="0">
              <a:latin typeface="Arial" panose="020B0604020202020204" pitchFamily="34" charset="0"/>
              <a:cs typeface="Arial" panose="020B0604020202020204" pitchFamily="34" charset="0"/>
            </a:endParaRPr>
          </a:p>
          <a:p>
            <a:pPr algn="just">
              <a:lnSpc>
                <a:spcPts val="1500"/>
              </a:lnSpc>
            </a:pPr>
            <a:r>
              <a:rPr lang="es-ES" sz="1200" b="1" i="1" dirty="0">
                <a:latin typeface="Arial" panose="020B0604020202020204" pitchFamily="34" charset="0"/>
                <a:cs typeface="Arial" panose="020B0604020202020204" pitchFamily="34" charset="0"/>
              </a:rPr>
              <a:t>FUNCIONES</a:t>
            </a:r>
            <a:endParaRPr lang="es-MX" sz="1200" dirty="0">
              <a:latin typeface="Arial" panose="020B0604020202020204" pitchFamily="34" charset="0"/>
              <a:cs typeface="Arial" panose="020B0604020202020204" pitchFamily="34" charset="0"/>
            </a:endParaRPr>
          </a:p>
          <a:p>
            <a:pPr algn="just">
              <a:lnSpc>
                <a:spcPts val="1500"/>
              </a:lnSpc>
            </a:pPr>
            <a:r>
              <a:rPr lang="es-ES_tradnl" sz="1200" b="1" i="1" dirty="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ES" sz="1200" dirty="0" smtClean="0">
                <a:latin typeface="Arial" panose="020B0604020202020204" pitchFamily="34" charset="0"/>
                <a:cs typeface="Arial" panose="020B0604020202020204" pitchFamily="34" charset="0"/>
              </a:rPr>
              <a:t>Asistir </a:t>
            </a:r>
            <a:r>
              <a:rPr lang="es-ES" sz="1200" dirty="0">
                <a:latin typeface="Arial" panose="020B0604020202020204" pitchFamily="34" charset="0"/>
                <a:cs typeface="Arial" panose="020B0604020202020204" pitchFamily="34" charset="0"/>
              </a:rPr>
              <a:t>a las y los Defensores Públicos </a:t>
            </a:r>
            <a:r>
              <a:rPr lang="es-ES" sz="1200" dirty="0" smtClean="0">
                <a:latin typeface="Arial" panose="020B0604020202020204" pitchFamily="34" charset="0"/>
                <a:cs typeface="Arial" panose="020B0604020202020204" pitchFamily="34" charset="0"/>
              </a:rPr>
              <a:t>de </a:t>
            </a:r>
            <a:r>
              <a:rPr lang="es-ES" sz="1200" dirty="0">
                <a:latin typeface="Arial" panose="020B0604020202020204" pitchFamily="34" charset="0"/>
                <a:cs typeface="Arial" panose="020B0604020202020204" pitchFamily="34" charset="0"/>
              </a:rPr>
              <a:t>Representación Legal Municipio de </a:t>
            </a:r>
            <a:r>
              <a:rPr lang="es-ES" sz="1200" dirty="0" smtClean="0">
                <a:latin typeface="Arial" panose="020B0604020202020204" pitchFamily="34" charset="0"/>
                <a:cs typeface="Arial" panose="020B0604020202020204" pitchFamily="34" charset="0"/>
              </a:rPr>
              <a:t>Ciudad Valles, </a:t>
            </a:r>
            <a:r>
              <a:rPr lang="es-ES" sz="1200" dirty="0">
                <a:latin typeface="Arial" panose="020B0604020202020204" pitchFamily="34" charset="0"/>
                <a:cs typeface="Arial" panose="020B0604020202020204" pitchFamily="34" charset="0"/>
              </a:rPr>
              <a:t>en la atención de usuarios que soliciten una  asesoría, escuchando su problema o inquietud.</a:t>
            </a:r>
          </a:p>
          <a:p>
            <a:pPr marL="87313" indent="-8731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ES" sz="1200" dirty="0" smtClean="0">
                <a:latin typeface="Arial" panose="020B0604020202020204" pitchFamily="34" charset="0"/>
                <a:cs typeface="Arial" panose="020B0604020202020204" pitchFamily="34" charset="0"/>
              </a:rPr>
              <a:t>Asistir </a:t>
            </a:r>
            <a:r>
              <a:rPr lang="es-ES" sz="1200" dirty="0">
                <a:latin typeface="Arial" panose="020B0604020202020204" pitchFamily="34" charset="0"/>
                <a:cs typeface="Arial" panose="020B0604020202020204" pitchFamily="34" charset="0"/>
              </a:rPr>
              <a:t>a las y los Defensores Públicos </a:t>
            </a:r>
            <a:r>
              <a:rPr lang="es-ES" sz="1200" dirty="0" smtClean="0">
                <a:latin typeface="Arial" panose="020B0604020202020204" pitchFamily="34" charset="0"/>
                <a:cs typeface="Arial" panose="020B0604020202020204" pitchFamily="34" charset="0"/>
              </a:rPr>
              <a:t>de </a:t>
            </a:r>
            <a:r>
              <a:rPr lang="es-ES" sz="1200" dirty="0">
                <a:latin typeface="Arial" panose="020B0604020202020204" pitchFamily="34" charset="0"/>
                <a:cs typeface="Arial" panose="020B0604020202020204" pitchFamily="34" charset="0"/>
              </a:rPr>
              <a:t>Representación Legal Municipio de </a:t>
            </a:r>
            <a:r>
              <a:rPr lang="es-ES" sz="1200" dirty="0" smtClean="0">
                <a:latin typeface="Arial" panose="020B0604020202020204" pitchFamily="34" charset="0"/>
                <a:cs typeface="Arial" panose="020B0604020202020204" pitchFamily="34" charset="0"/>
              </a:rPr>
              <a:t>Ciudad Valles, </a:t>
            </a:r>
            <a:r>
              <a:rPr lang="es-ES" sz="1200" dirty="0">
                <a:latin typeface="Arial" panose="020B0604020202020204" pitchFamily="34" charset="0"/>
                <a:cs typeface="Arial" panose="020B0604020202020204" pitchFamily="34" charset="0"/>
              </a:rPr>
              <a:t>en la representación legal de las y los usuarios en las instancias judiciales.</a:t>
            </a:r>
          </a:p>
          <a:p>
            <a:pPr marL="87313" lvl="0" indent="-87313" algn="just">
              <a:buFont typeface="Wingdings" panose="05000000000000000000" pitchFamily="2" charset="2"/>
              <a:buChar char="§"/>
            </a:pPr>
            <a:endParaRPr lang="es-ES"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ES" sz="1200" dirty="0" smtClean="0">
                <a:latin typeface="Arial" panose="020B0604020202020204" pitchFamily="34" charset="0"/>
                <a:cs typeface="Arial" panose="020B0604020202020204" pitchFamily="34" charset="0"/>
              </a:rPr>
              <a:t>Auxiliar </a:t>
            </a:r>
            <a:r>
              <a:rPr lang="es-ES" sz="1200" dirty="0">
                <a:latin typeface="Arial" panose="020B0604020202020204" pitchFamily="34" charset="0"/>
                <a:cs typeface="Arial" panose="020B0604020202020204" pitchFamily="34" charset="0"/>
              </a:rPr>
              <a:t>a las y los Defensores Públicos </a:t>
            </a:r>
            <a:r>
              <a:rPr lang="es-ES" sz="1200" dirty="0" smtClean="0">
                <a:latin typeface="Arial" panose="020B0604020202020204" pitchFamily="34" charset="0"/>
                <a:cs typeface="Arial" panose="020B0604020202020204" pitchFamily="34" charset="0"/>
              </a:rPr>
              <a:t>de </a:t>
            </a:r>
            <a:r>
              <a:rPr lang="es-ES" sz="1200" dirty="0">
                <a:latin typeface="Arial" panose="020B0604020202020204" pitchFamily="34" charset="0"/>
                <a:cs typeface="Arial" panose="020B0604020202020204" pitchFamily="34" charset="0"/>
              </a:rPr>
              <a:t>Representación Legal Municipio de </a:t>
            </a:r>
            <a:r>
              <a:rPr lang="es-ES" sz="1200" dirty="0" smtClean="0">
                <a:latin typeface="Arial" panose="020B0604020202020204" pitchFamily="34" charset="0"/>
                <a:cs typeface="Arial" panose="020B0604020202020204" pitchFamily="34" charset="0"/>
              </a:rPr>
              <a:t>Ciudad Valles, </a:t>
            </a:r>
            <a:r>
              <a:rPr lang="es-ES" sz="1200" dirty="0">
                <a:latin typeface="Arial" panose="020B0604020202020204" pitchFamily="34" charset="0"/>
                <a:cs typeface="Arial" panose="020B0604020202020204" pitchFamily="34" charset="0"/>
              </a:rPr>
              <a:t>en integrar los expedientes de control de cada uno de los juicios, mismas que se integrarán con cada una de las promociones derivadas del asunto, así como una síntesis de los acuerdos o resoluciones, actualizando su estatus. </a:t>
            </a:r>
          </a:p>
          <a:p>
            <a:pPr algn="just"/>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MX" sz="1200" dirty="0" smtClean="0">
                <a:latin typeface="Arial" panose="020B0604020202020204" pitchFamily="34" charset="0"/>
                <a:cs typeface="Arial" panose="020B0604020202020204" pitchFamily="34" charset="0"/>
              </a:rPr>
              <a:t>Auxiliar </a:t>
            </a:r>
            <a:r>
              <a:rPr lang="es-MX" sz="1200" dirty="0">
                <a:latin typeface="Arial" panose="020B0604020202020204" pitchFamily="34" charset="0"/>
                <a:cs typeface="Arial" panose="020B0604020202020204" pitchFamily="34" charset="0"/>
              </a:rPr>
              <a:t>a las y los </a:t>
            </a:r>
            <a:r>
              <a:rPr lang="es-ES" sz="1200" dirty="0">
                <a:latin typeface="Arial" panose="020B0604020202020204" pitchFamily="34" charset="0"/>
                <a:cs typeface="Arial" panose="020B0604020202020204" pitchFamily="34" charset="0"/>
              </a:rPr>
              <a:t>Defensores Públicos </a:t>
            </a:r>
            <a:r>
              <a:rPr lang="es-ES" sz="1200" dirty="0" smtClean="0">
                <a:latin typeface="Arial" panose="020B0604020202020204" pitchFamily="34" charset="0"/>
                <a:cs typeface="Arial" panose="020B0604020202020204" pitchFamily="34" charset="0"/>
              </a:rPr>
              <a:t>de </a:t>
            </a:r>
            <a:r>
              <a:rPr lang="es-ES" sz="1200" dirty="0">
                <a:latin typeface="Arial" panose="020B0604020202020204" pitchFamily="34" charset="0"/>
                <a:cs typeface="Arial" panose="020B0604020202020204" pitchFamily="34" charset="0"/>
              </a:rPr>
              <a:t>Representación Legal Municipio de </a:t>
            </a:r>
            <a:r>
              <a:rPr lang="es-ES" sz="1200" dirty="0" smtClean="0">
                <a:latin typeface="Arial" panose="020B0604020202020204" pitchFamily="34" charset="0"/>
                <a:cs typeface="Arial" panose="020B0604020202020204" pitchFamily="34" charset="0"/>
              </a:rPr>
              <a:t>Ciudad Valles,</a:t>
            </a:r>
            <a:r>
              <a:rPr lang="es-MX" sz="1200" dirty="0" smtClean="0">
                <a:latin typeface="Arial" panose="020B0604020202020204" pitchFamily="34" charset="0"/>
                <a:cs typeface="Arial" panose="020B0604020202020204" pitchFamily="34" charset="0"/>
              </a:rPr>
              <a:t> </a:t>
            </a:r>
            <a:r>
              <a:rPr lang="es-MX" sz="1200" dirty="0">
                <a:latin typeface="Arial" panose="020B0604020202020204" pitchFamily="34" charset="0"/>
                <a:cs typeface="Arial" panose="020B0604020202020204" pitchFamily="34" charset="0"/>
              </a:rPr>
              <a:t>en la elaboración de informes  sobre el estado que guardan las causas penales, civiles, familiares y mercantiles en las que intervenga, bajo los lineamientos y mecanismos de control y seguimiento establecidos.</a:t>
            </a:r>
          </a:p>
          <a:p>
            <a:pPr marL="87313" lvl="0" indent="-8731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Auxiliar a las y los Defensores Públicos </a:t>
            </a:r>
            <a:r>
              <a:rPr lang="es-ES" sz="1200" dirty="0" smtClean="0">
                <a:latin typeface="Arial" panose="020B0604020202020204" pitchFamily="34" charset="0"/>
                <a:cs typeface="Arial" panose="020B0604020202020204" pitchFamily="34" charset="0"/>
              </a:rPr>
              <a:t>de </a:t>
            </a:r>
            <a:r>
              <a:rPr lang="es-ES" sz="1200" dirty="0">
                <a:latin typeface="Arial" panose="020B0604020202020204" pitchFamily="34" charset="0"/>
                <a:cs typeface="Arial" panose="020B0604020202020204" pitchFamily="34" charset="0"/>
              </a:rPr>
              <a:t>Representación Legal Municipio de </a:t>
            </a:r>
            <a:r>
              <a:rPr lang="es-ES" sz="1200" dirty="0" smtClean="0">
                <a:latin typeface="Arial" panose="020B0604020202020204" pitchFamily="34" charset="0"/>
                <a:cs typeface="Arial" panose="020B0604020202020204" pitchFamily="34" charset="0"/>
              </a:rPr>
              <a:t>Ciudad Valles, </a:t>
            </a:r>
            <a:r>
              <a:rPr lang="es-ES" sz="1200" dirty="0">
                <a:latin typeface="Arial" panose="020B0604020202020204" pitchFamily="34" charset="0"/>
                <a:cs typeface="Arial" panose="020B0604020202020204" pitchFamily="34" charset="0"/>
              </a:rPr>
              <a:t>en organizar y resguardar los documentos que causen baja de conformidad con las disposiciones de la Ley de Archivos del Estado de San Luis Potosí y los lineamientos de la Comisión Estatal de Garantía de Acceso a la Información </a:t>
            </a:r>
            <a:r>
              <a:rPr lang="es-ES" sz="1200" dirty="0" smtClean="0">
                <a:latin typeface="Arial" panose="020B0604020202020204" pitchFamily="34" charset="0"/>
                <a:cs typeface="Arial" panose="020B0604020202020204" pitchFamily="34" charset="0"/>
              </a:rPr>
              <a:t>Pública.</a:t>
            </a: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87313" lvl="0" indent="-8731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Estas funciones son enunciativas más no limitativas.</a:t>
            </a:r>
            <a:endParaRPr lang="es-MX" sz="1200" dirty="0"/>
          </a:p>
          <a:p>
            <a:pPr marL="87313" lvl="0" indent="-87313" algn="just">
              <a:lnSpc>
                <a:spcPts val="1500"/>
              </a:lnSpc>
              <a:buFont typeface="Wingdings" panose="05000000000000000000" pitchFamily="2" charset="2"/>
              <a:buChar char="§"/>
            </a:pPr>
            <a:endParaRPr lang="es-MX" sz="1200" dirty="0" smtClean="0">
              <a:latin typeface="Arial" panose="020B0604020202020204" pitchFamily="34" charset="0"/>
              <a:cs typeface="Arial" panose="020B0604020202020204" pitchFamily="34" charset="0"/>
            </a:endParaRPr>
          </a:p>
          <a:p>
            <a:pPr marL="87313" lvl="0" indent="-87313" algn="just">
              <a:lnSpc>
                <a:spcPts val="1500"/>
              </a:lnSpc>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p:txBody>
      </p:sp>
      <p:grpSp>
        <p:nvGrpSpPr>
          <p:cNvPr id="6" name="Group 53"/>
          <p:cNvGrpSpPr>
            <a:grpSpLocks/>
          </p:cNvGrpSpPr>
          <p:nvPr/>
        </p:nvGrpSpPr>
        <p:grpSpPr bwMode="auto">
          <a:xfrm>
            <a:off x="1577975" y="8494071"/>
            <a:ext cx="5153025" cy="536575"/>
            <a:chOff x="994" y="5112"/>
            <a:chExt cx="3246" cy="338"/>
          </a:xfrm>
        </p:grpSpPr>
        <p:sp>
          <p:nvSpPr>
            <p:cNvPr id="7"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2400"/>
            </a:p>
          </p:txBody>
        </p:sp>
        <p:sp>
          <p:nvSpPr>
            <p:cNvPr id="8"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Arial" panose="020B0604020202020204" pitchFamily="34" charset="0"/>
                </a:rPr>
                <a:t>Responsable</a:t>
              </a:r>
              <a:endParaRPr lang="es-ES" altLang="es-MX" sz="1200" b="1" dirty="0">
                <a:latin typeface="Arial" panose="020B0604020202020204" pitchFamily="34" charset="0"/>
              </a:endParaRPr>
            </a:p>
          </p:txBody>
        </p:sp>
        <p:sp>
          <p:nvSpPr>
            <p:cNvPr id="9"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0" name="Line 47"/>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1" name="Text Box 50"/>
            <p:cNvSpPr txBox="1">
              <a:spLocks noChangeArrowheads="1"/>
            </p:cNvSpPr>
            <p:nvPr/>
          </p:nvSpPr>
          <p:spPr bwMode="auto">
            <a:xfrm>
              <a:off x="3052" y="5129"/>
              <a:ext cx="75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smtClean="0">
                  <a:latin typeface="Arial" panose="020B0604020202020204" pitchFamily="34" charset="0"/>
                </a:rPr>
                <a:t>Subdirección </a:t>
              </a:r>
              <a:endParaRPr lang="es-ES" altLang="es-MX" sz="1200" b="1" dirty="0">
                <a:latin typeface="Arial" panose="020B0604020202020204" pitchFamily="34" charset="0"/>
              </a:endParaRPr>
            </a:p>
          </p:txBody>
        </p:sp>
      </p:grpSp>
      <p:sp>
        <p:nvSpPr>
          <p:cNvPr id="12" name="CuadroTexto 11"/>
          <p:cNvSpPr txBox="1"/>
          <p:nvPr/>
        </p:nvSpPr>
        <p:spPr>
          <a:xfrm>
            <a:off x="1875150" y="8749452"/>
            <a:ext cx="2068195"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Julio César Cruz Rodríguez</a:t>
            </a:r>
            <a:endParaRPr lang="es-ES_tradnl" sz="1200" dirty="0">
              <a:solidFill>
                <a:srgbClr val="000000"/>
              </a:solidFill>
              <a:latin typeface="Arial" panose="020B0604020202020204" pitchFamily="34" charset="0"/>
              <a:cs typeface="Arial" panose="020B0604020202020204" pitchFamily="34" charset="0"/>
            </a:endParaRPr>
          </a:p>
        </p:txBody>
      </p:sp>
      <p:sp>
        <p:nvSpPr>
          <p:cNvPr id="13" name="CuadroTexto 12"/>
          <p:cNvSpPr txBox="1"/>
          <p:nvPr/>
        </p:nvSpPr>
        <p:spPr>
          <a:xfrm>
            <a:off x="4432712" y="8749452"/>
            <a:ext cx="2050561"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Marisa Muñoz </a:t>
            </a:r>
            <a:r>
              <a:rPr lang="es-ES_tradnl" sz="1200" dirty="0" err="1" smtClean="0">
                <a:solidFill>
                  <a:srgbClr val="000000"/>
                </a:solidFill>
                <a:latin typeface="Arial" panose="020B0604020202020204" pitchFamily="34" charset="0"/>
                <a:cs typeface="Arial" panose="020B0604020202020204" pitchFamily="34" charset="0"/>
              </a:rPr>
              <a:t>Landaverde</a:t>
            </a:r>
            <a:endParaRPr lang="es-ES_tradnl" sz="12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7170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5071"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3" name="Text Box 3"/>
          <p:cNvSpPr txBox="1">
            <a:spLocks noChangeArrowheads="1"/>
          </p:cNvSpPr>
          <p:nvPr/>
        </p:nvSpPr>
        <p:spPr bwMode="auto">
          <a:xfrm>
            <a:off x="3175" y="53975"/>
            <a:ext cx="39805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DESCRIPCIÓN DE FUNCIONES</a:t>
            </a:r>
            <a:endParaRPr lang="es-ES_tradnl" altLang="es-MX" sz="2000" b="1" i="1" dirty="0">
              <a:latin typeface="Arial" panose="020B0604020202020204" pitchFamily="34" charset="0"/>
            </a:endParaRPr>
          </a:p>
        </p:txBody>
      </p:sp>
      <p:sp>
        <p:nvSpPr>
          <p:cNvPr id="4" name="CuadroTexto 3"/>
          <p:cNvSpPr txBox="1"/>
          <p:nvPr/>
        </p:nvSpPr>
        <p:spPr>
          <a:xfrm>
            <a:off x="1574006" y="985187"/>
            <a:ext cx="5174796" cy="6924973"/>
          </a:xfrm>
          <a:prstGeom prst="rect">
            <a:avLst/>
          </a:prstGeom>
          <a:noFill/>
        </p:spPr>
        <p:txBody>
          <a:bodyPr wrap="square" rtlCol="0">
            <a:spAutoFit/>
          </a:bodyPr>
          <a:lstStyle/>
          <a:p>
            <a:pPr algn="ctr"/>
            <a:r>
              <a:rPr lang="es-ES_tradnl" sz="1200" b="1" i="1" dirty="0">
                <a:latin typeface="Arial" panose="020B0604020202020204" pitchFamily="34" charset="0"/>
                <a:cs typeface="Arial" panose="020B0604020202020204" pitchFamily="34" charset="0"/>
              </a:rPr>
              <a:t>INVESTIGACIÓN</a:t>
            </a:r>
          </a:p>
          <a:p>
            <a:pPr algn="ctr"/>
            <a:endParaRPr lang="es-MX" sz="1200" b="1" i="1"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p>
            <a:pPr algn="just"/>
            <a:r>
              <a:rPr lang="es-ES_tradnl" sz="1200" b="1" i="1" dirty="0">
                <a:latin typeface="Arial" panose="020B0604020202020204" pitchFamily="34" charset="0"/>
                <a:cs typeface="Arial" panose="020B0604020202020204" pitchFamily="34" charset="0"/>
              </a:rPr>
              <a:t>OBJETIVO</a:t>
            </a:r>
            <a:endParaRPr lang="es-MX" sz="1200" dirty="0">
              <a:latin typeface="Arial" panose="020B0604020202020204" pitchFamily="34" charset="0"/>
              <a:cs typeface="Arial" panose="020B0604020202020204" pitchFamily="34" charset="0"/>
            </a:endParaRPr>
          </a:p>
          <a:p>
            <a:pPr lvl="0" algn="just"/>
            <a:endParaRPr lang="es-MX" sz="1200" dirty="0">
              <a:solidFill>
                <a:srgbClr val="FF0000"/>
              </a:solidFill>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Realizar investigaciones respecto de las causas que tenga injerencia la Defensoría, solicitando autorización a la </a:t>
            </a:r>
            <a:r>
              <a:rPr lang="es-MX" sz="1200" dirty="0" smtClean="0">
                <a:latin typeface="Arial" panose="020B0604020202020204" pitchFamily="34" charset="0"/>
                <a:cs typeface="Arial" panose="020B0604020202020204" pitchFamily="34" charset="0"/>
              </a:rPr>
              <a:t>Subdirección </a:t>
            </a:r>
            <a:r>
              <a:rPr lang="es-MX" sz="1200" dirty="0">
                <a:latin typeface="Arial" panose="020B0604020202020204" pitchFamily="34" charset="0"/>
                <a:cs typeface="Arial" panose="020B0604020202020204" pitchFamily="34" charset="0"/>
              </a:rPr>
              <a:t>para realizar los actos de investigación dentro </a:t>
            </a:r>
            <a:r>
              <a:rPr lang="es-MX" sz="1200" dirty="0" smtClean="0">
                <a:latin typeface="Arial" panose="020B0604020202020204" pitchFamily="34" charset="0"/>
                <a:cs typeface="Arial" panose="020B0604020202020204" pitchFamily="34" charset="0"/>
              </a:rPr>
              <a:t>del municipio de Ciudad Valles y en los demás municipios que conforman la Zona Huasteca.</a:t>
            </a:r>
            <a:endParaRPr lang="es-MX" sz="1200" dirty="0">
              <a:latin typeface="Arial" panose="020B0604020202020204" pitchFamily="34" charset="0"/>
              <a:cs typeface="Arial" panose="020B0604020202020204" pitchFamily="34" charset="0"/>
            </a:endParaRPr>
          </a:p>
          <a:p>
            <a:pPr lvl="0" algn="just"/>
            <a:endParaRPr lang="es-MX" sz="1200" dirty="0">
              <a:latin typeface="Arial" panose="020B0604020202020204" pitchFamily="34" charset="0"/>
              <a:cs typeface="Arial" panose="020B0604020202020204" pitchFamily="34" charset="0"/>
            </a:endParaRPr>
          </a:p>
          <a:p>
            <a:pPr lvl="0" algn="just"/>
            <a:endParaRPr lang="es-MX" sz="1200" dirty="0">
              <a:latin typeface="Arial" panose="020B0604020202020204" pitchFamily="34" charset="0"/>
              <a:cs typeface="Arial" panose="020B0604020202020204" pitchFamily="34" charset="0"/>
            </a:endParaRPr>
          </a:p>
          <a:p>
            <a:pPr lvl="0" algn="just"/>
            <a:r>
              <a:rPr lang="es-MX" sz="1200" b="1" i="1" dirty="0">
                <a:latin typeface="Arial" panose="020B0604020202020204" pitchFamily="34" charset="0"/>
                <a:cs typeface="Arial" panose="020B0604020202020204" pitchFamily="34" charset="0"/>
              </a:rPr>
              <a:t>FUNCIONES</a:t>
            </a:r>
          </a:p>
          <a:p>
            <a:pPr algn="just"/>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Iniciar las investigaciones correspondientes cuando así lo soliciten las y los Defensores Públicos.</a:t>
            </a:r>
          </a:p>
          <a:p>
            <a:pPr marL="93663" lvl="0" indent="-9366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Recopilar los posibles indicios y medios de prueba que puedan servir para la integración de los actos de investigación. </a:t>
            </a:r>
          </a:p>
          <a:p>
            <a:pPr marL="93663" indent="-9366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Llevar a cabo la inspección del lugar del hecho o del hallazgo, así como  como la observación e inspección distinta al lugar de los hechos o del hallazgo.</a:t>
            </a:r>
          </a:p>
          <a:p>
            <a:pPr marL="93663" indent="-9366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Realizar entrevistas a las o los </a:t>
            </a:r>
            <a:r>
              <a:rPr lang="es-MX" sz="1200" dirty="0" smtClean="0">
                <a:latin typeface="Arial" panose="020B0604020202020204" pitchFamily="34" charset="0"/>
                <a:cs typeface="Arial" panose="020B0604020202020204" pitchFamily="34" charset="0"/>
              </a:rPr>
              <a:t>testigos involucrados en los hechos.</a:t>
            </a: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Realizar informes de las investigaciones realizadas e informar a la Subdirección y Defensor o Defensora solicitante.</a:t>
            </a:r>
          </a:p>
          <a:p>
            <a:pPr marL="93663" lvl="0" indent="-9366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Notificar a las personas que se encuentren sujetos a algún procedimiento.</a:t>
            </a:r>
          </a:p>
          <a:p>
            <a:pPr marL="93663" lvl="0" indent="-9366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MX" sz="1200" dirty="0">
                <a:latin typeface="Arial" panose="020B0604020202020204" pitchFamily="34" charset="0"/>
                <a:cs typeface="Arial" panose="020B0604020202020204" pitchFamily="34" charset="0"/>
              </a:rPr>
              <a:t>Organizar y resguardar los registros de investigación.</a:t>
            </a:r>
          </a:p>
          <a:p>
            <a:pPr marL="93663" lvl="0" indent="-93663" algn="just">
              <a:buFont typeface="Wingdings" panose="05000000000000000000" pitchFamily="2" charset="2"/>
              <a:buChar char="§"/>
            </a:pPr>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r>
              <a:rPr lang="es-ES" sz="1200" dirty="0">
                <a:latin typeface="Arial" panose="020B0604020202020204" pitchFamily="34" charset="0"/>
                <a:cs typeface="Arial" panose="020B0604020202020204" pitchFamily="34" charset="0"/>
              </a:rPr>
              <a:t>Estas funciones son enunciativas más no limitativas.</a:t>
            </a:r>
            <a:endParaRPr lang="es-ES_tradnl" sz="1200" dirty="0">
              <a:latin typeface="Arial" panose="020B0604020202020204" pitchFamily="34" charset="0"/>
              <a:cs typeface="Arial" panose="020B0604020202020204" pitchFamily="34" charset="0"/>
            </a:endParaRPr>
          </a:p>
          <a:p>
            <a:pPr lvl="0" algn="just"/>
            <a:endParaRPr lang="es-MX" sz="1200" dirty="0">
              <a:latin typeface="Arial" panose="020B0604020202020204" pitchFamily="34" charset="0"/>
              <a:cs typeface="Arial" panose="020B0604020202020204" pitchFamily="34" charset="0"/>
            </a:endParaRPr>
          </a:p>
          <a:p>
            <a:pPr marL="93663" lvl="0" indent="-93663" algn="just">
              <a:buFont typeface="Wingdings" panose="05000000000000000000" pitchFamily="2" charset="2"/>
              <a:buChar char="§"/>
            </a:pPr>
            <a:endParaRPr lang="es-ES" sz="1200" dirty="0">
              <a:latin typeface="Arial" panose="020B0604020202020204" pitchFamily="34" charset="0"/>
              <a:cs typeface="Arial" panose="020B0604020202020204" pitchFamily="34" charset="0"/>
            </a:endParaRPr>
          </a:p>
        </p:txBody>
      </p:sp>
      <p:sp>
        <p:nvSpPr>
          <p:cNvPr id="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pSp>
        <p:nvGrpSpPr>
          <p:cNvPr id="6" name="Group 53"/>
          <p:cNvGrpSpPr>
            <a:grpSpLocks/>
          </p:cNvGrpSpPr>
          <p:nvPr/>
        </p:nvGrpSpPr>
        <p:grpSpPr bwMode="auto">
          <a:xfrm>
            <a:off x="1595777" y="8278469"/>
            <a:ext cx="5153025" cy="750971"/>
            <a:chOff x="994" y="5112"/>
            <a:chExt cx="3246" cy="559"/>
          </a:xfrm>
        </p:grpSpPr>
        <p:sp>
          <p:nvSpPr>
            <p:cNvPr id="7" name="Rectangle 43"/>
            <p:cNvSpPr>
              <a:spLocks noChangeArrowheads="1"/>
            </p:cNvSpPr>
            <p:nvPr/>
          </p:nvSpPr>
          <p:spPr bwMode="auto">
            <a:xfrm>
              <a:off x="994" y="5112"/>
              <a:ext cx="3246" cy="559"/>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000" dirty="0" smtClean="0">
                <a:latin typeface="Arial" panose="020B0604020202020204" pitchFamily="34" charset="0"/>
                <a:cs typeface="Arial" panose="020B0604020202020204" pitchFamily="34" charset="0"/>
              </a:endParaRPr>
            </a:p>
            <a:p>
              <a:pPr>
                <a:spcBef>
                  <a:spcPct val="0"/>
                </a:spcBef>
                <a:buFontTx/>
                <a:buNone/>
              </a:pPr>
              <a:endParaRPr lang="es-MX" altLang="es-MX" sz="1000" dirty="0" smtClean="0">
                <a:latin typeface="Arial" panose="020B0604020202020204" pitchFamily="34" charset="0"/>
                <a:cs typeface="Arial" panose="020B0604020202020204" pitchFamily="34" charset="0"/>
              </a:endParaRPr>
            </a:p>
            <a:p>
              <a:pPr>
                <a:spcBef>
                  <a:spcPct val="0"/>
                </a:spcBef>
                <a:buFontTx/>
                <a:buNone/>
              </a:pPr>
              <a:r>
                <a:rPr lang="es-MX" altLang="es-MX" sz="1000" dirty="0" smtClean="0">
                  <a:latin typeface="Arial" panose="020B0604020202020204" pitchFamily="34" charset="0"/>
                  <a:cs typeface="Arial" panose="020B0604020202020204" pitchFamily="34" charset="0"/>
                </a:rPr>
                <a:t> </a:t>
              </a:r>
              <a:endParaRPr lang="es-MX" altLang="es-MX" sz="1000" dirty="0">
                <a:latin typeface="Arial" panose="020B0604020202020204" pitchFamily="34" charset="0"/>
                <a:cs typeface="Arial" panose="020B0604020202020204" pitchFamily="34" charset="0"/>
              </a:endParaRPr>
            </a:p>
          </p:txBody>
        </p:sp>
        <p:sp>
          <p:nvSpPr>
            <p:cNvPr id="8"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Arial" panose="020B0604020202020204" pitchFamily="34" charset="0"/>
                </a:rPr>
                <a:t>Responsable</a:t>
              </a:r>
              <a:endParaRPr lang="es-ES" altLang="es-MX" sz="1200" b="1">
                <a:latin typeface="Arial" panose="020B0604020202020204" pitchFamily="34" charset="0"/>
              </a:endParaRPr>
            </a:p>
          </p:txBody>
        </p:sp>
        <p:sp>
          <p:nvSpPr>
            <p:cNvPr id="9" name="Line 47"/>
            <p:cNvSpPr>
              <a:spLocks noChangeShapeType="1"/>
            </p:cNvSpPr>
            <p:nvPr/>
          </p:nvSpPr>
          <p:spPr bwMode="auto">
            <a:xfrm>
              <a:off x="994" y="5304"/>
              <a:ext cx="3246"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dirty="0"/>
            </a:p>
          </p:txBody>
        </p:sp>
        <p:sp>
          <p:nvSpPr>
            <p:cNvPr id="10" name="Text Box 50"/>
            <p:cNvSpPr txBox="1">
              <a:spLocks noChangeArrowheads="1"/>
            </p:cNvSpPr>
            <p:nvPr/>
          </p:nvSpPr>
          <p:spPr bwMode="auto">
            <a:xfrm>
              <a:off x="3072" y="5129"/>
              <a:ext cx="731"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smtClean="0">
                  <a:latin typeface="Arial" panose="020B0604020202020204" pitchFamily="34" charset="0"/>
                </a:rPr>
                <a:t>Subdirección</a:t>
              </a:r>
              <a:endParaRPr lang="es-ES" altLang="es-MX" sz="1200" b="1" dirty="0">
                <a:latin typeface="Arial" panose="020B0604020202020204" pitchFamily="34" charset="0"/>
              </a:endParaRPr>
            </a:p>
          </p:txBody>
        </p:sp>
      </p:grpSp>
      <p:sp>
        <p:nvSpPr>
          <p:cNvPr id="11" name="CuadroTexto 10"/>
          <p:cNvSpPr txBox="1"/>
          <p:nvPr/>
        </p:nvSpPr>
        <p:spPr>
          <a:xfrm>
            <a:off x="4445831" y="8619776"/>
            <a:ext cx="1999266" cy="276999"/>
          </a:xfrm>
          <a:prstGeom prst="rect">
            <a:avLst/>
          </a:prstGeom>
          <a:noFill/>
        </p:spPr>
        <p:txBody>
          <a:bodyPr wrap="non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Marisa Muñoz </a:t>
            </a:r>
            <a:r>
              <a:rPr lang="es-ES_tradnl" sz="1200" dirty="0" err="1" smtClean="0">
                <a:solidFill>
                  <a:srgbClr val="000000"/>
                </a:solidFill>
                <a:latin typeface="Arial" panose="020B0604020202020204" pitchFamily="34" charset="0"/>
                <a:cs typeface="Arial" panose="020B0604020202020204" pitchFamily="34" charset="0"/>
              </a:rPr>
              <a:t>Landaverde</a:t>
            </a:r>
            <a:endParaRPr lang="es-ES_tradnl" sz="1200" dirty="0">
              <a:solidFill>
                <a:srgbClr val="000000"/>
              </a:solidFill>
              <a:latin typeface="Arial" panose="020B0604020202020204" pitchFamily="34" charset="0"/>
              <a:cs typeface="Arial" panose="020B0604020202020204" pitchFamily="34" charset="0"/>
            </a:endParaRPr>
          </a:p>
        </p:txBody>
      </p:sp>
      <p:sp>
        <p:nvSpPr>
          <p:cNvPr id="13" name="CuadroTexto 12"/>
          <p:cNvSpPr txBox="1"/>
          <p:nvPr/>
        </p:nvSpPr>
        <p:spPr>
          <a:xfrm>
            <a:off x="1598070" y="8549113"/>
            <a:ext cx="2576513" cy="276999"/>
          </a:xfrm>
          <a:prstGeom prst="rect">
            <a:avLst/>
          </a:prstGeom>
          <a:noFill/>
        </p:spPr>
        <p:txBody>
          <a:bodyPr wrap="squar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Mario Arturo Galván Curiel</a:t>
            </a:r>
            <a:endParaRPr lang="es-ES_tradnl" sz="1200" dirty="0">
              <a:solidFill>
                <a:srgbClr val="000000"/>
              </a:solidFill>
              <a:latin typeface="Arial" panose="020B0604020202020204" pitchFamily="34" charset="0"/>
              <a:cs typeface="Arial" panose="020B0604020202020204" pitchFamily="34" charset="0"/>
            </a:endParaRPr>
          </a:p>
        </p:txBody>
      </p:sp>
      <p:cxnSp>
        <p:nvCxnSpPr>
          <p:cNvPr id="14" name="Conector recto 13"/>
          <p:cNvCxnSpPr>
            <a:stCxn id="7" idx="0"/>
            <a:endCxn id="7" idx="2"/>
          </p:cNvCxnSpPr>
          <p:nvPr/>
        </p:nvCxnSpPr>
        <p:spPr>
          <a:xfrm>
            <a:off x="4172290" y="8278469"/>
            <a:ext cx="0" cy="7509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CuadroTexto 14"/>
          <p:cNvSpPr txBox="1"/>
          <p:nvPr/>
        </p:nvSpPr>
        <p:spPr>
          <a:xfrm>
            <a:off x="1565614" y="8788173"/>
            <a:ext cx="2576513" cy="276999"/>
          </a:xfrm>
          <a:prstGeom prst="rect">
            <a:avLst/>
          </a:prstGeom>
          <a:noFill/>
        </p:spPr>
        <p:txBody>
          <a:bodyPr wrap="square" rtlCol="0">
            <a:spAutoFit/>
          </a:bodyPr>
          <a:lstStyle/>
          <a:p>
            <a:pPr algn="ctr" fontAlgn="t"/>
            <a:r>
              <a:rPr lang="es-ES_tradnl" sz="1200" dirty="0" smtClean="0">
                <a:solidFill>
                  <a:srgbClr val="000000"/>
                </a:solidFill>
                <a:latin typeface="Arial" panose="020B0604020202020204" pitchFamily="34" charset="0"/>
                <a:cs typeface="Arial" panose="020B0604020202020204" pitchFamily="34" charset="0"/>
              </a:rPr>
              <a:t>Armando Contreras Pérez</a:t>
            </a:r>
            <a:endParaRPr lang="es-ES_tradnl" sz="1200" dirty="0">
              <a:solidFill>
                <a:srgbClr val="000000"/>
              </a:solidFill>
              <a:latin typeface="Arial" panose="020B0604020202020204" pitchFamily="34" charset="0"/>
              <a:cs typeface="Arial" panose="020B0604020202020204" pitchFamily="34" charset="0"/>
            </a:endParaRPr>
          </a:p>
        </p:txBody>
      </p:sp>
      <p:cxnSp>
        <p:nvCxnSpPr>
          <p:cNvPr id="17" name="Conector recto 16"/>
          <p:cNvCxnSpPr/>
          <p:nvPr/>
        </p:nvCxnSpPr>
        <p:spPr>
          <a:xfrm>
            <a:off x="1595777" y="8785217"/>
            <a:ext cx="25765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621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 name="Text Box 3"/>
          <p:cNvSpPr txBox="1">
            <a:spLocks noChangeArrowheads="1"/>
          </p:cNvSpPr>
          <p:nvPr/>
        </p:nvSpPr>
        <p:spPr bwMode="auto">
          <a:xfrm>
            <a:off x="3175" y="53975"/>
            <a:ext cx="21485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tLang="es-MX" sz="2000" b="1" i="1" dirty="0" smtClean="0">
                <a:latin typeface="Arial" panose="020B0604020202020204" pitchFamily="34" charset="0"/>
              </a:rPr>
              <a:t>AUTORIZACIÓN</a:t>
            </a:r>
            <a:endParaRPr lang="es-ES_tradnl" altLang="es-MX" sz="2000" b="1" i="1" dirty="0">
              <a:latin typeface="Arial" panose="020B0604020202020204" pitchFamily="34" charset="0"/>
            </a:endParaRPr>
          </a:p>
        </p:txBody>
      </p:sp>
      <p:sp>
        <p:nvSpPr>
          <p:cNvPr id="6" name="CuadroTexto 5"/>
          <p:cNvSpPr txBox="1"/>
          <p:nvPr/>
        </p:nvSpPr>
        <p:spPr>
          <a:xfrm>
            <a:off x="1220469" y="2691742"/>
            <a:ext cx="4415051" cy="461665"/>
          </a:xfrm>
          <a:prstGeom prst="rect">
            <a:avLst/>
          </a:prstGeom>
          <a:noFill/>
        </p:spPr>
        <p:txBody>
          <a:bodyPr wrap="square" rtlCol="0">
            <a:spAutoFit/>
          </a:bodyPr>
          <a:lstStyle/>
          <a:p>
            <a:pPr algn="ctr"/>
            <a:r>
              <a:rPr lang="es-MX" sz="1200" b="1" dirty="0" smtClean="0">
                <a:latin typeface="Arial" panose="020B0604020202020204" pitchFamily="34" charset="0"/>
                <a:cs typeface="Arial" panose="020B0604020202020204" pitchFamily="34" charset="0"/>
              </a:rPr>
              <a:t>Marisa Muñoz </a:t>
            </a:r>
            <a:r>
              <a:rPr lang="es-MX" sz="1200" b="1" dirty="0" err="1" smtClean="0">
                <a:latin typeface="Arial" panose="020B0604020202020204" pitchFamily="34" charset="0"/>
                <a:cs typeface="Arial" panose="020B0604020202020204" pitchFamily="34" charset="0"/>
              </a:rPr>
              <a:t>Landaverde</a:t>
            </a:r>
            <a:r>
              <a:rPr lang="es-MX" sz="1200" b="1" dirty="0" smtClean="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p>
            <a:pPr algn="ctr"/>
            <a:r>
              <a:rPr lang="es-ES_tradnl" sz="1200" b="1" dirty="0" smtClean="0">
                <a:latin typeface="Arial" panose="020B0604020202020204" pitchFamily="34" charset="0"/>
                <a:cs typeface="Arial" panose="020B0604020202020204" pitchFamily="34" charset="0"/>
              </a:rPr>
              <a:t>Subdirectora Regional Zona Huasteca</a:t>
            </a:r>
          </a:p>
        </p:txBody>
      </p:sp>
      <p:sp>
        <p:nvSpPr>
          <p:cNvPr id="7" name="CuadroTexto 6"/>
          <p:cNvSpPr txBox="1"/>
          <p:nvPr/>
        </p:nvSpPr>
        <p:spPr>
          <a:xfrm>
            <a:off x="1815471" y="5039082"/>
            <a:ext cx="3231739" cy="461665"/>
          </a:xfrm>
          <a:prstGeom prst="rect">
            <a:avLst/>
          </a:prstGeom>
          <a:noFill/>
        </p:spPr>
        <p:txBody>
          <a:bodyPr wrap="square" rtlCol="0">
            <a:spAutoFit/>
          </a:bodyPr>
          <a:lstStyle/>
          <a:p>
            <a:pPr algn="ctr"/>
            <a:r>
              <a:rPr lang="es-ES_tradnl" sz="1200" b="1" dirty="0">
                <a:latin typeface="Arial" panose="020B0604020202020204" pitchFamily="34" charset="0"/>
                <a:cs typeface="Arial" panose="020B0604020202020204" pitchFamily="34" charset="0"/>
              </a:rPr>
              <a:t>Gonzalo Ortuño Castro</a:t>
            </a:r>
            <a:endParaRPr lang="es-MX" sz="1200" b="1" dirty="0">
              <a:latin typeface="Arial" panose="020B0604020202020204" pitchFamily="34" charset="0"/>
              <a:cs typeface="Arial" panose="020B0604020202020204" pitchFamily="34" charset="0"/>
            </a:endParaRPr>
          </a:p>
          <a:p>
            <a:pPr algn="ctr"/>
            <a:r>
              <a:rPr lang="es-ES_tradnl" sz="1200" b="1" dirty="0">
                <a:latin typeface="Arial" panose="020B0604020202020204" pitchFamily="34" charset="0"/>
                <a:cs typeface="Arial" panose="020B0604020202020204" pitchFamily="34" charset="0"/>
              </a:rPr>
              <a:t> </a:t>
            </a:r>
            <a:r>
              <a:rPr lang="es-ES_tradnl" sz="1200" b="1" dirty="0" smtClean="0">
                <a:latin typeface="Arial" panose="020B0604020202020204" pitchFamily="34" charset="0"/>
                <a:cs typeface="Arial" panose="020B0604020202020204" pitchFamily="34" charset="0"/>
              </a:rPr>
              <a:t>Director </a:t>
            </a:r>
            <a:r>
              <a:rPr lang="es-ES_tradnl" sz="1200" b="1" dirty="0">
                <a:latin typeface="Arial" panose="020B0604020202020204" pitchFamily="34" charset="0"/>
                <a:cs typeface="Arial" panose="020B0604020202020204" pitchFamily="34" charset="0"/>
              </a:rPr>
              <a:t>de Organización y Métodos</a:t>
            </a:r>
            <a:endParaRPr lang="es-MX" sz="1200" b="1" dirty="0">
              <a:latin typeface="Arial" panose="020B0604020202020204" pitchFamily="34" charset="0"/>
              <a:cs typeface="Arial" panose="020B0604020202020204" pitchFamily="34" charset="0"/>
            </a:endParaRPr>
          </a:p>
        </p:txBody>
      </p:sp>
      <p:sp>
        <p:nvSpPr>
          <p:cNvPr id="8" name="CuadroTexto 7"/>
          <p:cNvSpPr txBox="1"/>
          <p:nvPr/>
        </p:nvSpPr>
        <p:spPr>
          <a:xfrm>
            <a:off x="3683419" y="8437109"/>
            <a:ext cx="2924001" cy="276999"/>
          </a:xfrm>
          <a:prstGeom prst="rect">
            <a:avLst/>
          </a:prstGeom>
          <a:noFill/>
        </p:spPr>
        <p:txBody>
          <a:bodyPr wrap="square" rtlCol="0">
            <a:spAutoFit/>
          </a:bodyPr>
          <a:lstStyle/>
          <a:p>
            <a:pPr algn="ctr"/>
            <a:r>
              <a:rPr lang="es-ES_tradnl" sz="1200" b="1" dirty="0" smtClean="0">
                <a:latin typeface="Arial" panose="020B0604020202020204" pitchFamily="34" charset="0"/>
                <a:cs typeface="Arial" panose="020B0604020202020204" pitchFamily="34" charset="0"/>
              </a:rPr>
              <a:t>Ada Amelia Andrade Contreras</a:t>
            </a:r>
            <a:endParaRPr lang="es-MX" sz="1200" dirty="0">
              <a:latin typeface="Arial" panose="020B0604020202020204" pitchFamily="34" charset="0"/>
              <a:cs typeface="Arial" panose="020B0604020202020204" pitchFamily="34" charset="0"/>
            </a:endParaRPr>
          </a:p>
        </p:txBody>
      </p:sp>
      <p:sp>
        <p:nvSpPr>
          <p:cNvPr id="9" name="CuadroTexto 8"/>
          <p:cNvSpPr txBox="1"/>
          <p:nvPr/>
        </p:nvSpPr>
        <p:spPr>
          <a:xfrm>
            <a:off x="503324" y="8438932"/>
            <a:ext cx="2502761" cy="276999"/>
          </a:xfrm>
          <a:prstGeom prst="rect">
            <a:avLst/>
          </a:prstGeom>
          <a:noFill/>
        </p:spPr>
        <p:txBody>
          <a:bodyPr wrap="square" rtlCol="0">
            <a:spAutoFit/>
          </a:bodyPr>
          <a:lstStyle/>
          <a:p>
            <a:pPr algn="ctr"/>
            <a:r>
              <a:rPr lang="es-ES_tradnl" sz="1200" b="1" dirty="0" smtClean="0">
                <a:latin typeface="Arial" panose="020B0604020202020204" pitchFamily="34" charset="0"/>
                <a:cs typeface="Arial" panose="020B0604020202020204" pitchFamily="34" charset="0"/>
              </a:rPr>
              <a:t>Martha Luz Rosillo Iglesias</a:t>
            </a:r>
            <a:endParaRPr lang="es-MX" sz="1200" dirty="0">
              <a:latin typeface="Arial" panose="020B0604020202020204" pitchFamily="34" charset="0"/>
              <a:cs typeface="Arial" panose="020B0604020202020204" pitchFamily="34" charset="0"/>
            </a:endParaRPr>
          </a:p>
        </p:txBody>
      </p:sp>
      <p:sp>
        <p:nvSpPr>
          <p:cNvPr id="10" name="CuadroTexto 9"/>
          <p:cNvSpPr txBox="1"/>
          <p:nvPr/>
        </p:nvSpPr>
        <p:spPr>
          <a:xfrm>
            <a:off x="2813241" y="3803878"/>
            <a:ext cx="1228299" cy="338554"/>
          </a:xfrm>
          <a:prstGeom prst="rect">
            <a:avLst/>
          </a:prstGeom>
          <a:noFill/>
        </p:spPr>
        <p:txBody>
          <a:bodyPr wrap="square" rtlCol="0">
            <a:spAutoFit/>
          </a:bodyPr>
          <a:lstStyle/>
          <a:p>
            <a:pPr algn="ctr"/>
            <a:r>
              <a:rPr lang="es-ES_tradnl" sz="1600" b="1" i="1" dirty="0" smtClean="0">
                <a:latin typeface="Arial" panose="020B0604020202020204" pitchFamily="34" charset="0"/>
                <a:cs typeface="Arial" panose="020B0604020202020204" pitchFamily="34" charset="0"/>
              </a:rPr>
              <a:t>REVISÓ</a:t>
            </a:r>
            <a:endParaRPr lang="es-ES_tradnl" sz="1600" b="1" i="1" dirty="0">
              <a:latin typeface="Arial" panose="020B0604020202020204" pitchFamily="34" charset="0"/>
              <a:cs typeface="Arial" panose="020B0604020202020204" pitchFamily="34" charset="0"/>
            </a:endParaRPr>
          </a:p>
        </p:txBody>
      </p:sp>
      <p:sp>
        <p:nvSpPr>
          <p:cNvPr id="11" name="CuadroTexto 10"/>
          <p:cNvSpPr txBox="1"/>
          <p:nvPr/>
        </p:nvSpPr>
        <p:spPr>
          <a:xfrm>
            <a:off x="393122" y="6871331"/>
            <a:ext cx="2644144" cy="461665"/>
          </a:xfrm>
          <a:prstGeom prst="rect">
            <a:avLst/>
          </a:prstGeom>
          <a:noFill/>
        </p:spPr>
        <p:txBody>
          <a:bodyPr wrap="square" rtlCol="0">
            <a:spAutoFit/>
          </a:bodyPr>
          <a:lstStyle/>
          <a:p>
            <a:pPr algn="ctr"/>
            <a:r>
              <a:rPr lang="es-ES_tradnl" sz="1200" b="1" dirty="0" smtClean="0">
                <a:latin typeface="Arial" panose="020B0604020202020204" pitchFamily="34" charset="0"/>
                <a:cs typeface="Arial" panose="020B0604020202020204" pitchFamily="34" charset="0"/>
              </a:rPr>
              <a:t>COORDINADORA GENERAL</a:t>
            </a:r>
            <a:endParaRPr lang="es-MX" sz="1200" dirty="0">
              <a:latin typeface="Arial" panose="020B0604020202020204" pitchFamily="34" charset="0"/>
              <a:cs typeface="Arial" panose="020B0604020202020204" pitchFamily="34" charset="0"/>
            </a:endParaRPr>
          </a:p>
          <a:p>
            <a:pPr algn="ctr"/>
            <a:r>
              <a:rPr lang="es-ES_tradnl" sz="1200" b="1" dirty="0">
                <a:latin typeface="Arial" panose="020B0604020202020204" pitchFamily="34" charset="0"/>
                <a:cs typeface="Arial" panose="020B0604020202020204" pitchFamily="34" charset="0"/>
              </a:rPr>
              <a:t>DE LA DEFENSORÍA PÚBLICA</a:t>
            </a:r>
            <a:endParaRPr lang="es-MX" sz="1200" dirty="0">
              <a:latin typeface="Arial" panose="020B0604020202020204" pitchFamily="34" charset="0"/>
              <a:cs typeface="Arial" panose="020B0604020202020204" pitchFamily="34" charset="0"/>
            </a:endParaRPr>
          </a:p>
        </p:txBody>
      </p:sp>
      <p:sp>
        <p:nvSpPr>
          <p:cNvPr id="12" name="CuadroTexto 11"/>
          <p:cNvSpPr txBox="1"/>
          <p:nvPr/>
        </p:nvSpPr>
        <p:spPr>
          <a:xfrm>
            <a:off x="3827697" y="6884775"/>
            <a:ext cx="2640835" cy="461665"/>
          </a:xfrm>
          <a:prstGeom prst="rect">
            <a:avLst/>
          </a:prstGeom>
          <a:noFill/>
        </p:spPr>
        <p:txBody>
          <a:bodyPr wrap="square" rtlCol="0">
            <a:spAutoFit/>
          </a:bodyPr>
          <a:lstStyle/>
          <a:p>
            <a:pPr algn="ctr"/>
            <a:r>
              <a:rPr lang="es-ES_tradnl" sz="1200" b="1" dirty="0" smtClean="0">
                <a:latin typeface="Arial" panose="020B0604020202020204" pitchFamily="34" charset="0"/>
                <a:cs typeface="Arial" panose="020B0604020202020204" pitchFamily="34" charset="0"/>
              </a:rPr>
              <a:t>OFICIAL MAYOR </a:t>
            </a:r>
          </a:p>
          <a:p>
            <a:pPr algn="ctr"/>
            <a:r>
              <a:rPr lang="es-ES_tradnl" sz="1200" b="1" dirty="0" smtClean="0">
                <a:latin typeface="Arial" panose="020B0604020202020204" pitchFamily="34" charset="0"/>
                <a:cs typeface="Arial" panose="020B0604020202020204" pitchFamily="34" charset="0"/>
              </a:rPr>
              <a:t>DEL </a:t>
            </a:r>
            <a:r>
              <a:rPr lang="es-ES_tradnl" sz="1200" b="1" dirty="0">
                <a:latin typeface="Arial" panose="020B0604020202020204" pitchFamily="34" charset="0"/>
                <a:cs typeface="Arial" panose="020B0604020202020204" pitchFamily="34" charset="0"/>
              </a:rPr>
              <a:t>PODER </a:t>
            </a:r>
            <a:r>
              <a:rPr lang="es-ES_tradnl" sz="1200" b="1" dirty="0" smtClean="0">
                <a:latin typeface="Arial" panose="020B0604020202020204" pitchFamily="34" charset="0"/>
                <a:cs typeface="Arial" panose="020B0604020202020204" pitchFamily="34" charset="0"/>
              </a:rPr>
              <a:t>EJECUTIVO</a:t>
            </a:r>
            <a:endParaRPr lang="es-MX" sz="1200" dirty="0">
              <a:latin typeface="Arial" panose="020B0604020202020204" pitchFamily="34" charset="0"/>
              <a:cs typeface="Arial" panose="020B0604020202020204" pitchFamily="34" charset="0"/>
            </a:endParaRPr>
          </a:p>
        </p:txBody>
      </p:sp>
      <p:sp>
        <p:nvSpPr>
          <p:cNvPr id="14" name="CuadroTexto 13"/>
          <p:cNvSpPr txBox="1"/>
          <p:nvPr/>
        </p:nvSpPr>
        <p:spPr>
          <a:xfrm>
            <a:off x="919420" y="981121"/>
            <a:ext cx="5073500" cy="954107"/>
          </a:xfrm>
          <a:prstGeom prst="rect">
            <a:avLst/>
          </a:prstGeom>
          <a:noFill/>
        </p:spPr>
        <p:txBody>
          <a:bodyPr wrap="square" rtlCol="0">
            <a:spAutoFit/>
          </a:bodyPr>
          <a:lstStyle/>
          <a:p>
            <a:pPr algn="ctr"/>
            <a:r>
              <a:rPr lang="es-ES_tradnl" sz="1400" b="1" i="1" dirty="0" smtClean="0">
                <a:latin typeface="Arial" panose="020B0604020202020204" pitchFamily="34" charset="0"/>
                <a:cs typeface="Arial" panose="020B0604020202020204" pitchFamily="34" charset="0"/>
              </a:rPr>
              <a:t>RESPONSABLE DE LA FORMULACIÓN DEL </a:t>
            </a:r>
          </a:p>
          <a:p>
            <a:pPr algn="ctr"/>
            <a:r>
              <a:rPr lang="es-ES_tradnl" sz="1400" b="1" i="1" dirty="0" smtClean="0">
                <a:latin typeface="Arial" panose="020B0604020202020204" pitchFamily="34" charset="0"/>
                <a:cs typeface="Arial" panose="020B0604020202020204" pitchFamily="34" charset="0"/>
              </a:rPr>
              <a:t>MANUAL DE ORGANIZACIÓN DE LA </a:t>
            </a:r>
          </a:p>
          <a:p>
            <a:pPr algn="ctr"/>
            <a:r>
              <a:rPr lang="es-ES_tradnl" sz="1400" b="1" i="1" dirty="0" smtClean="0">
                <a:latin typeface="Arial" panose="020B0604020202020204" pitchFamily="34" charset="0"/>
                <a:cs typeface="Arial" panose="020B0604020202020204" pitchFamily="34" charset="0"/>
              </a:rPr>
              <a:t>SUBDIRECCIÓN REGIONAL ZONA HUASTECA</a:t>
            </a:r>
          </a:p>
          <a:p>
            <a:pPr algn="ctr"/>
            <a:endParaRPr lang="es-ES_tradnl" sz="1400" b="1" i="1" dirty="0" smtClean="0">
              <a:latin typeface="Arial" panose="020B0604020202020204" pitchFamily="34" charset="0"/>
              <a:cs typeface="Arial" panose="020B0604020202020204" pitchFamily="34" charset="0"/>
            </a:endParaRPr>
          </a:p>
        </p:txBody>
      </p:sp>
      <p:cxnSp>
        <p:nvCxnSpPr>
          <p:cNvPr id="18" name="Conector recto 17"/>
          <p:cNvCxnSpPr/>
          <p:nvPr/>
        </p:nvCxnSpPr>
        <p:spPr>
          <a:xfrm>
            <a:off x="1926170" y="2675864"/>
            <a:ext cx="306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a:off x="581489" y="8432357"/>
            <a:ext cx="23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a:off x="3952594" y="8432357"/>
            <a:ext cx="23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CuadroTexto 20"/>
          <p:cNvSpPr txBox="1"/>
          <p:nvPr/>
        </p:nvSpPr>
        <p:spPr>
          <a:xfrm>
            <a:off x="2656691" y="6027783"/>
            <a:ext cx="1545633" cy="338554"/>
          </a:xfrm>
          <a:prstGeom prst="rect">
            <a:avLst/>
          </a:prstGeom>
          <a:noFill/>
        </p:spPr>
        <p:txBody>
          <a:bodyPr wrap="square" rtlCol="0">
            <a:spAutoFit/>
          </a:bodyPr>
          <a:lstStyle/>
          <a:p>
            <a:pPr algn="ctr"/>
            <a:r>
              <a:rPr lang="es-ES_tradnl" sz="1600" b="1" i="1" dirty="0">
                <a:latin typeface="Arial" panose="020B0604020202020204" pitchFamily="34" charset="0"/>
                <a:cs typeface="Arial" panose="020B0604020202020204" pitchFamily="34" charset="0"/>
              </a:rPr>
              <a:t>AUTORIZAN</a:t>
            </a:r>
          </a:p>
        </p:txBody>
      </p:sp>
      <p:cxnSp>
        <p:nvCxnSpPr>
          <p:cNvPr id="17" name="Conector recto 17"/>
          <p:cNvCxnSpPr/>
          <p:nvPr/>
        </p:nvCxnSpPr>
        <p:spPr>
          <a:xfrm>
            <a:off x="1915029" y="5032448"/>
            <a:ext cx="306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92288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5"/>
          <p:cNvSpPr>
            <a:spLocks noChangeArrowheads="1"/>
          </p:cNvSpPr>
          <p:nvPr/>
        </p:nvSpPr>
        <p:spPr bwMode="auto">
          <a:xfrm>
            <a:off x="0" y="57150"/>
            <a:ext cx="1443038" cy="9086850"/>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2400"/>
          </a:p>
        </p:txBody>
      </p:sp>
      <p:sp>
        <p:nvSpPr>
          <p:cNvPr id="8" name="Rectangle 56"/>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9" name="Text Box 57"/>
          <p:cNvSpPr txBox="1">
            <a:spLocks noChangeArrowheads="1"/>
          </p:cNvSpPr>
          <p:nvPr/>
        </p:nvSpPr>
        <p:spPr bwMode="auto">
          <a:xfrm>
            <a:off x="63500" y="57150"/>
            <a:ext cx="6845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Arial" panose="020B0604020202020204" pitchFamily="34" charset="0"/>
              </a:rPr>
              <a:t>CONTROL DE ACTUALIZACIONES</a:t>
            </a:r>
          </a:p>
        </p:txBody>
      </p:sp>
      <p:sp>
        <p:nvSpPr>
          <p:cNvPr id="10" name="Line 5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1" name="Text Box 59"/>
          <p:cNvSpPr txBox="1">
            <a:spLocks noChangeArrowheads="1"/>
          </p:cNvSpPr>
          <p:nvPr/>
        </p:nvSpPr>
        <p:spPr bwMode="auto">
          <a:xfrm>
            <a:off x="423863" y="965200"/>
            <a:ext cx="9541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1200" b="1" i="1" dirty="0" smtClean="0">
                <a:latin typeface="Arial" panose="020B0604020202020204" pitchFamily="34" charset="0"/>
              </a:rPr>
              <a:t>ELABORÓ</a:t>
            </a:r>
            <a:endParaRPr lang="es-ES_tradnl" altLang="es-MX" sz="1200" b="1" i="1" dirty="0">
              <a:latin typeface="Arial" panose="020B0604020202020204" pitchFamily="34" charset="0"/>
            </a:endParaRPr>
          </a:p>
        </p:txBody>
      </p:sp>
      <p:sp>
        <p:nvSpPr>
          <p:cNvPr id="12" name="Text Box 60"/>
          <p:cNvSpPr txBox="1">
            <a:spLocks noChangeArrowheads="1"/>
          </p:cNvSpPr>
          <p:nvPr/>
        </p:nvSpPr>
        <p:spPr bwMode="auto">
          <a:xfrm>
            <a:off x="3308350" y="1587500"/>
            <a:ext cx="6270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1000" b="1">
                <a:latin typeface="Arial" panose="020B0604020202020204" pitchFamily="34" charset="0"/>
              </a:rPr>
              <a:t>FECHA</a:t>
            </a:r>
          </a:p>
        </p:txBody>
      </p:sp>
      <p:sp>
        <p:nvSpPr>
          <p:cNvPr id="13" name="Text Box 61"/>
          <p:cNvSpPr txBox="1">
            <a:spLocks noChangeArrowheads="1"/>
          </p:cNvSpPr>
          <p:nvPr/>
        </p:nvSpPr>
        <p:spPr bwMode="auto">
          <a:xfrm>
            <a:off x="403225" y="2286000"/>
            <a:ext cx="7556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1000" b="1">
                <a:latin typeface="Arial" panose="020B0604020202020204" pitchFamily="34" charset="0"/>
              </a:rPr>
              <a:t>NOMBRE</a:t>
            </a:r>
          </a:p>
        </p:txBody>
      </p:sp>
      <p:sp>
        <p:nvSpPr>
          <p:cNvPr id="14" name="Text Box 62"/>
          <p:cNvSpPr txBox="1">
            <a:spLocks noChangeArrowheads="1"/>
          </p:cNvSpPr>
          <p:nvPr/>
        </p:nvSpPr>
        <p:spPr bwMode="auto">
          <a:xfrm>
            <a:off x="3978275" y="2286000"/>
            <a:ext cx="5921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1000" b="1">
                <a:latin typeface="Arial" panose="020B0604020202020204" pitchFamily="34" charset="0"/>
              </a:rPr>
              <a:t>FIRMA</a:t>
            </a:r>
          </a:p>
        </p:txBody>
      </p:sp>
      <p:sp>
        <p:nvSpPr>
          <p:cNvPr id="15" name="Line 63"/>
          <p:cNvSpPr>
            <a:spLocks noChangeShapeType="1"/>
          </p:cNvSpPr>
          <p:nvPr/>
        </p:nvSpPr>
        <p:spPr bwMode="auto">
          <a:xfrm>
            <a:off x="501650" y="2324100"/>
            <a:ext cx="31178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 name="Line 64"/>
          <p:cNvSpPr>
            <a:spLocks noChangeShapeType="1"/>
          </p:cNvSpPr>
          <p:nvPr/>
        </p:nvSpPr>
        <p:spPr bwMode="auto">
          <a:xfrm>
            <a:off x="4064000" y="2324100"/>
            <a:ext cx="13144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7" name="Text Box 65"/>
          <p:cNvSpPr txBox="1">
            <a:spLocks noChangeArrowheads="1"/>
          </p:cNvSpPr>
          <p:nvPr/>
        </p:nvSpPr>
        <p:spPr bwMode="auto">
          <a:xfrm>
            <a:off x="403225" y="2905125"/>
            <a:ext cx="6619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1000" b="1">
                <a:latin typeface="Arial" panose="020B0604020202020204" pitchFamily="34" charset="0"/>
              </a:rPr>
              <a:t>CARGO</a:t>
            </a:r>
          </a:p>
        </p:txBody>
      </p:sp>
      <p:sp>
        <p:nvSpPr>
          <p:cNvPr id="18" name="Line 66"/>
          <p:cNvSpPr>
            <a:spLocks noChangeShapeType="1"/>
          </p:cNvSpPr>
          <p:nvPr/>
        </p:nvSpPr>
        <p:spPr bwMode="auto">
          <a:xfrm>
            <a:off x="501650" y="2943225"/>
            <a:ext cx="31273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9" name="Line 67"/>
          <p:cNvSpPr>
            <a:spLocks noChangeShapeType="1"/>
          </p:cNvSpPr>
          <p:nvPr/>
        </p:nvSpPr>
        <p:spPr bwMode="auto">
          <a:xfrm>
            <a:off x="3416300" y="1609725"/>
            <a:ext cx="19621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0" name="Text Box 68"/>
          <p:cNvSpPr txBox="1">
            <a:spLocks noChangeArrowheads="1"/>
          </p:cNvSpPr>
          <p:nvPr/>
        </p:nvSpPr>
        <p:spPr bwMode="auto">
          <a:xfrm>
            <a:off x="2171700" y="3530600"/>
            <a:ext cx="1449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1200" b="1" i="1" dirty="0" smtClean="0">
                <a:latin typeface="Arial" panose="020B0604020202020204" pitchFamily="34" charset="0"/>
              </a:rPr>
              <a:t>ACTUALIZACIÓN</a:t>
            </a:r>
            <a:endParaRPr lang="es-ES_tradnl" altLang="es-MX" sz="1200" b="1" i="1" dirty="0">
              <a:latin typeface="Arial" panose="020B0604020202020204" pitchFamily="34" charset="0"/>
            </a:endParaRPr>
          </a:p>
        </p:txBody>
      </p:sp>
      <p:sp>
        <p:nvSpPr>
          <p:cNvPr id="21" name="Text Box 70"/>
          <p:cNvSpPr txBox="1">
            <a:spLocks noChangeArrowheads="1"/>
          </p:cNvSpPr>
          <p:nvPr/>
        </p:nvSpPr>
        <p:spPr bwMode="auto">
          <a:xfrm>
            <a:off x="263525" y="3960813"/>
            <a:ext cx="27924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1000" b="1">
                <a:latin typeface="Arial" panose="020B0604020202020204" pitchFamily="34" charset="0"/>
              </a:rPr>
              <a:t>PARTE DEL MANUAL QUE SE ACTUALIZA</a:t>
            </a:r>
          </a:p>
        </p:txBody>
      </p:sp>
      <p:sp>
        <p:nvSpPr>
          <p:cNvPr id="22" name="Line 71"/>
          <p:cNvSpPr>
            <a:spLocks noChangeShapeType="1"/>
          </p:cNvSpPr>
          <p:nvPr/>
        </p:nvSpPr>
        <p:spPr bwMode="auto">
          <a:xfrm>
            <a:off x="361950" y="4440238"/>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3" name="Text Box 72"/>
          <p:cNvSpPr txBox="1">
            <a:spLocks noChangeArrowheads="1"/>
          </p:cNvSpPr>
          <p:nvPr/>
        </p:nvSpPr>
        <p:spPr bwMode="auto">
          <a:xfrm>
            <a:off x="263525" y="5462588"/>
            <a:ext cx="23050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1000" b="1">
                <a:latin typeface="Arial" panose="020B0604020202020204" pitchFamily="34" charset="0"/>
              </a:rPr>
              <a:t>SECCIONES QUE SE MODIFICA(N)</a:t>
            </a:r>
          </a:p>
        </p:txBody>
      </p:sp>
      <p:sp>
        <p:nvSpPr>
          <p:cNvPr id="24" name="Text Box 75"/>
          <p:cNvSpPr txBox="1">
            <a:spLocks noChangeArrowheads="1"/>
          </p:cNvSpPr>
          <p:nvPr/>
        </p:nvSpPr>
        <p:spPr bwMode="auto">
          <a:xfrm>
            <a:off x="854972" y="6938963"/>
            <a:ext cx="7665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smtClean="0">
                <a:latin typeface="Arial" panose="020B0604020202020204" pitchFamily="34" charset="0"/>
              </a:rPr>
              <a:t>REVISÓ</a:t>
            </a:r>
            <a:endParaRPr lang="es-ES_tradnl" altLang="es-MX" sz="1200" b="1" i="1" dirty="0">
              <a:latin typeface="Arial" panose="020B0604020202020204" pitchFamily="34" charset="0"/>
            </a:endParaRPr>
          </a:p>
        </p:txBody>
      </p:sp>
      <p:sp>
        <p:nvSpPr>
          <p:cNvPr id="25" name="Line 78"/>
          <p:cNvSpPr>
            <a:spLocks noChangeShapeType="1"/>
          </p:cNvSpPr>
          <p:nvPr/>
        </p:nvSpPr>
        <p:spPr bwMode="auto">
          <a:xfrm>
            <a:off x="104775" y="8202613"/>
            <a:ext cx="21050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6" name="Line 79"/>
          <p:cNvSpPr>
            <a:spLocks noChangeShapeType="1"/>
          </p:cNvSpPr>
          <p:nvPr/>
        </p:nvSpPr>
        <p:spPr bwMode="auto">
          <a:xfrm>
            <a:off x="2336800" y="8202613"/>
            <a:ext cx="2159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7" name="Line 80"/>
          <p:cNvSpPr>
            <a:spLocks noChangeShapeType="1"/>
          </p:cNvSpPr>
          <p:nvPr/>
        </p:nvSpPr>
        <p:spPr bwMode="auto">
          <a:xfrm flipV="1">
            <a:off x="4629150" y="8201025"/>
            <a:ext cx="20955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8" name="35 CuadroTexto"/>
          <p:cNvSpPr txBox="1">
            <a:spLocks noChangeArrowheads="1"/>
          </p:cNvSpPr>
          <p:nvPr/>
        </p:nvSpPr>
        <p:spPr bwMode="auto">
          <a:xfrm>
            <a:off x="325438" y="8212138"/>
            <a:ext cx="166211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000" b="1" dirty="0">
              <a:latin typeface="Arial" panose="020B0604020202020204" pitchFamily="34" charset="0"/>
              <a:cs typeface="Arial" panose="020B0604020202020204" pitchFamily="34" charset="0"/>
            </a:endParaRPr>
          </a:p>
          <a:p>
            <a:pPr algn="ctr">
              <a:spcBef>
                <a:spcPct val="0"/>
              </a:spcBef>
              <a:buFontTx/>
              <a:buNone/>
            </a:pPr>
            <a:r>
              <a:rPr lang="es-MX" altLang="es-MX" sz="1000" b="1" dirty="0">
                <a:latin typeface="Arial" panose="020B0604020202020204" pitchFamily="34" charset="0"/>
                <a:cs typeface="Arial" panose="020B0604020202020204" pitchFamily="34" charset="0"/>
              </a:rPr>
              <a:t>Director de </a:t>
            </a:r>
          </a:p>
          <a:p>
            <a:pPr algn="ctr">
              <a:spcBef>
                <a:spcPct val="0"/>
              </a:spcBef>
              <a:buFontTx/>
              <a:buNone/>
            </a:pPr>
            <a:r>
              <a:rPr lang="es-MX" altLang="es-MX" sz="1000" b="1" dirty="0">
                <a:latin typeface="Arial" panose="020B0604020202020204" pitchFamily="34" charset="0"/>
                <a:cs typeface="Arial" panose="020B0604020202020204" pitchFamily="34" charset="0"/>
              </a:rPr>
              <a:t>Organización y Métodos</a:t>
            </a:r>
          </a:p>
        </p:txBody>
      </p:sp>
      <p:sp>
        <p:nvSpPr>
          <p:cNvPr id="29" name="Text Box 77"/>
          <p:cNvSpPr txBox="1">
            <a:spLocks noChangeArrowheads="1"/>
          </p:cNvSpPr>
          <p:nvPr/>
        </p:nvSpPr>
        <p:spPr bwMode="auto">
          <a:xfrm>
            <a:off x="3786188" y="6910388"/>
            <a:ext cx="1419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a:latin typeface="Arial" panose="020B0604020202020204" pitchFamily="34" charset="0"/>
              </a:rPr>
              <a:t>A U T O R I Z A N</a:t>
            </a:r>
          </a:p>
        </p:txBody>
      </p:sp>
      <p:sp>
        <p:nvSpPr>
          <p:cNvPr id="30" name="Line 71"/>
          <p:cNvSpPr>
            <a:spLocks noChangeShapeType="1"/>
          </p:cNvSpPr>
          <p:nvPr/>
        </p:nvSpPr>
        <p:spPr bwMode="auto">
          <a:xfrm>
            <a:off x="361950" y="469265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1" name="Line 71"/>
          <p:cNvSpPr>
            <a:spLocks noChangeShapeType="1"/>
          </p:cNvSpPr>
          <p:nvPr/>
        </p:nvSpPr>
        <p:spPr bwMode="auto">
          <a:xfrm>
            <a:off x="361950" y="4945063"/>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2" name="Line 71"/>
          <p:cNvSpPr>
            <a:spLocks noChangeShapeType="1"/>
          </p:cNvSpPr>
          <p:nvPr/>
        </p:nvSpPr>
        <p:spPr bwMode="auto">
          <a:xfrm>
            <a:off x="361950" y="518160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3" name="Line 71"/>
          <p:cNvSpPr>
            <a:spLocks noChangeShapeType="1"/>
          </p:cNvSpPr>
          <p:nvPr/>
        </p:nvSpPr>
        <p:spPr bwMode="auto">
          <a:xfrm>
            <a:off x="361950" y="5954713"/>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4" name="Line 71"/>
          <p:cNvSpPr>
            <a:spLocks noChangeShapeType="1"/>
          </p:cNvSpPr>
          <p:nvPr/>
        </p:nvSpPr>
        <p:spPr bwMode="auto">
          <a:xfrm>
            <a:off x="361950" y="6207125"/>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5" name="Line 71"/>
          <p:cNvSpPr>
            <a:spLocks noChangeShapeType="1"/>
          </p:cNvSpPr>
          <p:nvPr/>
        </p:nvSpPr>
        <p:spPr bwMode="auto">
          <a:xfrm>
            <a:off x="361950" y="645795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6" name="Line 71"/>
          <p:cNvSpPr>
            <a:spLocks noChangeShapeType="1"/>
          </p:cNvSpPr>
          <p:nvPr/>
        </p:nvSpPr>
        <p:spPr bwMode="auto">
          <a:xfrm>
            <a:off x="361950" y="6694488"/>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125842693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25526</TotalTime>
  <Words>3269</Words>
  <Application>Microsoft Office PowerPoint</Application>
  <PresentationFormat>Carta (216 x 279 mm)</PresentationFormat>
  <Paragraphs>565</Paragraphs>
  <Slides>28</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28</vt:i4>
      </vt:variant>
    </vt:vector>
  </HeadingPairs>
  <TitlesOfParts>
    <vt:vector size="35" baseType="lpstr">
      <vt:lpstr>Arial Unicode MS</vt:lpstr>
      <vt:lpstr>Arial</vt:lpstr>
      <vt:lpstr>Calibri</vt:lpstr>
      <vt:lpstr>Calibri Light</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ALMA DURAN</dc:creator>
  <cp:lastModifiedBy>DEFPUB_PENAL12</cp:lastModifiedBy>
  <cp:revision>683</cp:revision>
  <cp:lastPrinted>2020-03-03T19:52:17Z</cp:lastPrinted>
  <dcterms:created xsi:type="dcterms:W3CDTF">2016-04-08T15:26:57Z</dcterms:created>
  <dcterms:modified xsi:type="dcterms:W3CDTF">2020-03-03T19:52:36Z</dcterms:modified>
</cp:coreProperties>
</file>