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6" r:id="rId5"/>
    <p:sldId id="259" r:id="rId6"/>
    <p:sldId id="260" r:id="rId7"/>
    <p:sldId id="262" r:id="rId8"/>
  </p:sldIdLst>
  <p:sldSz cx="12192000" cy="6858000"/>
  <p:notesSz cx="12192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33" autoAdjust="0"/>
  </p:normalViewPr>
  <p:slideViewPr>
    <p:cSldViewPr>
      <p:cViewPr>
        <p:scale>
          <a:sx n="230" d="100"/>
          <a:sy n="230" d="100"/>
        </p:scale>
        <p:origin x="-6480" y="-49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53"/>
          <p:cNvSpPr/>
          <p:nvPr/>
        </p:nvSpPr>
        <p:spPr>
          <a:xfrm>
            <a:off x="6071616" y="2979420"/>
            <a:ext cx="1150112" cy="1142"/>
          </a:xfrm>
          <a:custGeom>
            <a:avLst/>
            <a:gdLst/>
            <a:ahLst/>
            <a:cxnLst/>
            <a:rect l="l" t="t" r="r" b="b"/>
            <a:pathLst>
              <a:path w="1150112" h="1142">
                <a:moveTo>
                  <a:pt x="0" y="0"/>
                </a:moveTo>
                <a:lnTo>
                  <a:pt x="1150112" y="114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63996" y="1682496"/>
            <a:ext cx="1142" cy="2106041"/>
          </a:xfrm>
          <a:custGeom>
            <a:avLst/>
            <a:gdLst/>
            <a:ahLst/>
            <a:cxnLst/>
            <a:rect l="l" t="t" r="r" b="b"/>
            <a:pathLst>
              <a:path w="1142" h="2106041">
                <a:moveTo>
                  <a:pt x="1142" y="0"/>
                </a:moveTo>
                <a:lnTo>
                  <a:pt x="0" y="2106041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41264" y="1303020"/>
            <a:ext cx="1133856" cy="431291"/>
          </a:xfrm>
          <a:custGeom>
            <a:avLst/>
            <a:gdLst/>
            <a:ahLst/>
            <a:cxnLst/>
            <a:rect l="l" t="t" r="r" b="b"/>
            <a:pathLst>
              <a:path w="1133856" h="431291">
                <a:moveTo>
                  <a:pt x="1133856" y="431291"/>
                </a:moveTo>
                <a:lnTo>
                  <a:pt x="1133856" y="0"/>
                </a:lnTo>
                <a:lnTo>
                  <a:pt x="1095756" y="0"/>
                </a:lnTo>
                <a:lnTo>
                  <a:pt x="1095756" y="393191"/>
                </a:lnTo>
                <a:lnTo>
                  <a:pt x="0" y="393191"/>
                </a:lnTo>
                <a:lnTo>
                  <a:pt x="0" y="431291"/>
                </a:lnTo>
                <a:lnTo>
                  <a:pt x="1133856" y="431291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538216" y="1299972"/>
            <a:ext cx="1139952" cy="437388"/>
          </a:xfrm>
          <a:custGeom>
            <a:avLst/>
            <a:gdLst/>
            <a:ahLst/>
            <a:cxnLst/>
            <a:rect l="l" t="t" r="r" b="b"/>
            <a:pathLst>
              <a:path w="1139952" h="437388">
                <a:moveTo>
                  <a:pt x="6096" y="431291"/>
                </a:moveTo>
                <a:lnTo>
                  <a:pt x="6096" y="396239"/>
                </a:lnTo>
                <a:lnTo>
                  <a:pt x="0" y="396239"/>
                </a:lnTo>
                <a:lnTo>
                  <a:pt x="0" y="437388"/>
                </a:lnTo>
                <a:lnTo>
                  <a:pt x="1139952" y="437388"/>
                </a:lnTo>
                <a:lnTo>
                  <a:pt x="1139952" y="0"/>
                </a:lnTo>
                <a:lnTo>
                  <a:pt x="1098804" y="0"/>
                </a:lnTo>
                <a:lnTo>
                  <a:pt x="1098804" y="6095"/>
                </a:lnTo>
                <a:lnTo>
                  <a:pt x="1133856" y="6095"/>
                </a:lnTo>
                <a:lnTo>
                  <a:pt x="1133856" y="431291"/>
                </a:lnTo>
                <a:lnTo>
                  <a:pt x="6096" y="431291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03164" y="1264920"/>
            <a:ext cx="1133856" cy="431291"/>
          </a:xfrm>
          <a:custGeom>
            <a:avLst/>
            <a:gdLst/>
            <a:ahLst/>
            <a:cxnLst/>
            <a:rect l="l" t="t" r="r" b="b"/>
            <a:pathLst>
              <a:path w="1133856" h="431291">
                <a:moveTo>
                  <a:pt x="0" y="431291"/>
                </a:moveTo>
                <a:lnTo>
                  <a:pt x="1133856" y="431291"/>
                </a:lnTo>
                <a:lnTo>
                  <a:pt x="1133856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03164" y="1264920"/>
            <a:ext cx="1133856" cy="431291"/>
          </a:xfrm>
          <a:custGeom>
            <a:avLst/>
            <a:gdLst/>
            <a:ahLst/>
            <a:cxnLst/>
            <a:rect l="l" t="t" r="r" b="b"/>
            <a:pathLst>
              <a:path w="1133856" h="431291">
                <a:moveTo>
                  <a:pt x="0" y="431291"/>
                </a:moveTo>
                <a:lnTo>
                  <a:pt x="1133856" y="431291"/>
                </a:lnTo>
                <a:lnTo>
                  <a:pt x="1133856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6095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42026" y="1936115"/>
            <a:ext cx="1158240" cy="484631"/>
          </a:xfrm>
          <a:custGeom>
            <a:avLst/>
            <a:gdLst/>
            <a:ahLst/>
            <a:cxnLst/>
            <a:rect l="l" t="t" r="r" b="b"/>
            <a:pathLst>
              <a:path w="1158240" h="484631">
                <a:moveTo>
                  <a:pt x="1158240" y="484631"/>
                </a:moveTo>
                <a:lnTo>
                  <a:pt x="1158240" y="0"/>
                </a:lnTo>
                <a:lnTo>
                  <a:pt x="1119377" y="0"/>
                </a:lnTo>
                <a:lnTo>
                  <a:pt x="1119377" y="451992"/>
                </a:lnTo>
                <a:lnTo>
                  <a:pt x="0" y="451992"/>
                </a:lnTo>
                <a:lnTo>
                  <a:pt x="0" y="484631"/>
                </a:lnTo>
                <a:lnTo>
                  <a:pt x="1158240" y="4846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098286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34278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970270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906262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842254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778246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714238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650230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86222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37454" y="2388108"/>
            <a:ext cx="21336" cy="37211"/>
          </a:xfrm>
          <a:custGeom>
            <a:avLst/>
            <a:gdLst/>
            <a:ahLst/>
            <a:cxnLst/>
            <a:rect l="l" t="t" r="r" b="b"/>
            <a:pathLst>
              <a:path w="21336" h="37211">
                <a:moveTo>
                  <a:pt x="9144" y="0"/>
                </a:moveTo>
                <a:lnTo>
                  <a:pt x="0" y="0"/>
                </a:lnTo>
                <a:lnTo>
                  <a:pt x="0" y="23494"/>
                </a:lnTo>
                <a:lnTo>
                  <a:pt x="2159" y="28066"/>
                </a:lnTo>
                <a:lnTo>
                  <a:pt x="0" y="32638"/>
                </a:lnTo>
                <a:lnTo>
                  <a:pt x="2159" y="37211"/>
                </a:lnTo>
                <a:lnTo>
                  <a:pt x="19304" y="37211"/>
                </a:lnTo>
                <a:lnTo>
                  <a:pt x="21336" y="35178"/>
                </a:lnTo>
                <a:lnTo>
                  <a:pt x="21336" y="30099"/>
                </a:lnTo>
                <a:lnTo>
                  <a:pt x="19304" y="28066"/>
                </a:lnTo>
                <a:lnTo>
                  <a:pt x="7112" y="28066"/>
                </a:lnTo>
                <a:lnTo>
                  <a:pt x="9144" y="23494"/>
                </a:lnTo>
                <a:lnTo>
                  <a:pt x="9144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74358" y="2410079"/>
            <a:ext cx="30480" cy="15240"/>
          </a:xfrm>
          <a:custGeom>
            <a:avLst/>
            <a:gdLst/>
            <a:ahLst/>
            <a:cxnLst/>
            <a:rect l="l" t="t" r="r" b="b"/>
            <a:pathLst>
              <a:path w="30480" h="15240">
                <a:moveTo>
                  <a:pt x="30480" y="4572"/>
                </a:moveTo>
                <a:lnTo>
                  <a:pt x="30480" y="2032"/>
                </a:lnTo>
                <a:lnTo>
                  <a:pt x="28448" y="0"/>
                </a:lnTo>
                <a:lnTo>
                  <a:pt x="23495" y="0"/>
                </a:lnTo>
                <a:lnTo>
                  <a:pt x="21336" y="2032"/>
                </a:lnTo>
                <a:lnTo>
                  <a:pt x="21336" y="6096"/>
                </a:lnTo>
                <a:lnTo>
                  <a:pt x="2159" y="6096"/>
                </a:lnTo>
                <a:lnTo>
                  <a:pt x="0" y="10668"/>
                </a:lnTo>
                <a:lnTo>
                  <a:pt x="2159" y="15240"/>
                </a:lnTo>
                <a:lnTo>
                  <a:pt x="28448" y="15240"/>
                </a:lnTo>
                <a:lnTo>
                  <a:pt x="30480" y="10668"/>
                </a:lnTo>
                <a:lnTo>
                  <a:pt x="3048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95694" y="2346071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1" y="0"/>
                </a:lnTo>
                <a:lnTo>
                  <a:pt x="2158" y="0"/>
                </a:lnTo>
                <a:lnTo>
                  <a:pt x="0" y="4571"/>
                </a:lnTo>
                <a:lnTo>
                  <a:pt x="0" y="32003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5694" y="2282063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2"/>
                </a:moveTo>
                <a:lnTo>
                  <a:pt x="0" y="34544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4544"/>
                </a:lnTo>
                <a:lnTo>
                  <a:pt x="9144" y="2032"/>
                </a:lnTo>
                <a:lnTo>
                  <a:pt x="7111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695694" y="2218054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1" y="0"/>
                </a:lnTo>
                <a:lnTo>
                  <a:pt x="2158" y="0"/>
                </a:lnTo>
                <a:lnTo>
                  <a:pt x="0" y="4572"/>
                </a:lnTo>
                <a:lnTo>
                  <a:pt x="0" y="32004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695694" y="2154047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1"/>
                </a:lnTo>
                <a:lnTo>
                  <a:pt x="7111" y="0"/>
                </a:lnTo>
                <a:lnTo>
                  <a:pt x="2158" y="0"/>
                </a:lnTo>
                <a:lnTo>
                  <a:pt x="0" y="2031"/>
                </a:lnTo>
                <a:lnTo>
                  <a:pt x="0" y="32003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3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695694" y="2090039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2"/>
                </a:moveTo>
                <a:lnTo>
                  <a:pt x="0" y="34544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4544"/>
                </a:lnTo>
                <a:lnTo>
                  <a:pt x="9144" y="2032"/>
                </a:lnTo>
                <a:lnTo>
                  <a:pt x="7111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695694" y="2026030"/>
            <a:ext cx="9144" cy="36576"/>
          </a:xfrm>
          <a:custGeom>
            <a:avLst/>
            <a:gdLst/>
            <a:ahLst/>
            <a:cxnLst/>
            <a:rect l="l" t="t" r="r" b="b"/>
            <a:pathLst>
              <a:path w="9144" h="36576">
                <a:moveTo>
                  <a:pt x="9144" y="4572"/>
                </a:moveTo>
                <a:lnTo>
                  <a:pt x="9144" y="2032"/>
                </a:lnTo>
                <a:lnTo>
                  <a:pt x="7111" y="0"/>
                </a:lnTo>
                <a:lnTo>
                  <a:pt x="2158" y="0"/>
                </a:lnTo>
                <a:lnTo>
                  <a:pt x="0" y="4572"/>
                </a:lnTo>
                <a:lnTo>
                  <a:pt x="0" y="32004"/>
                </a:lnTo>
                <a:lnTo>
                  <a:pt x="2158" y="36576"/>
                </a:lnTo>
                <a:lnTo>
                  <a:pt x="7111" y="36576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695694" y="1962023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1"/>
                </a:lnTo>
                <a:lnTo>
                  <a:pt x="7111" y="0"/>
                </a:lnTo>
                <a:lnTo>
                  <a:pt x="2158" y="0"/>
                </a:lnTo>
                <a:lnTo>
                  <a:pt x="0" y="2031"/>
                </a:lnTo>
                <a:lnTo>
                  <a:pt x="0" y="32003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3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662166" y="1931542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610350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546342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82334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18326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354318" y="2416175"/>
            <a:ext cx="36576" cy="9144"/>
          </a:xfrm>
          <a:custGeom>
            <a:avLst/>
            <a:gdLst/>
            <a:ahLst/>
            <a:cxnLst/>
            <a:rect l="l" t="t" r="r" b="b"/>
            <a:pathLst>
              <a:path w="36576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6" y="7112"/>
                </a:lnTo>
                <a:lnTo>
                  <a:pt x="36576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290310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226302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162294" y="2416175"/>
            <a:ext cx="36575" cy="9144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503164" y="1903476"/>
            <a:ext cx="1158239" cy="484632"/>
          </a:xfrm>
          <a:custGeom>
            <a:avLst/>
            <a:gdLst/>
            <a:ahLst/>
            <a:cxnLst/>
            <a:rect l="l" t="t" r="r" b="b"/>
            <a:pathLst>
              <a:path w="1158239" h="484632">
                <a:moveTo>
                  <a:pt x="0" y="484632"/>
                </a:moveTo>
                <a:lnTo>
                  <a:pt x="1158239" y="484632"/>
                </a:lnTo>
                <a:lnTo>
                  <a:pt x="1158239" y="0"/>
                </a:lnTo>
                <a:lnTo>
                  <a:pt x="0" y="0"/>
                </a:lnTo>
                <a:lnTo>
                  <a:pt x="0" y="4846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503164" y="1903476"/>
            <a:ext cx="1158239" cy="484632"/>
          </a:xfrm>
          <a:custGeom>
            <a:avLst/>
            <a:gdLst/>
            <a:ahLst/>
            <a:cxnLst/>
            <a:rect l="l" t="t" r="r" b="b"/>
            <a:pathLst>
              <a:path w="1158239" h="484632">
                <a:moveTo>
                  <a:pt x="0" y="484632"/>
                </a:moveTo>
                <a:lnTo>
                  <a:pt x="1158239" y="484632"/>
                </a:lnTo>
                <a:lnTo>
                  <a:pt x="1158239" y="0"/>
                </a:lnTo>
                <a:lnTo>
                  <a:pt x="0" y="0"/>
                </a:lnTo>
                <a:lnTo>
                  <a:pt x="0" y="484632"/>
                </a:lnTo>
                <a:close/>
              </a:path>
            </a:pathLst>
          </a:custGeom>
          <a:ln w="9143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845046" y="2791079"/>
            <a:ext cx="1133855" cy="432815"/>
          </a:xfrm>
          <a:custGeom>
            <a:avLst/>
            <a:gdLst/>
            <a:ahLst/>
            <a:cxnLst/>
            <a:rect l="l" t="t" r="r" b="b"/>
            <a:pathLst>
              <a:path w="1133855" h="432815">
                <a:moveTo>
                  <a:pt x="1133855" y="432815"/>
                </a:moveTo>
                <a:lnTo>
                  <a:pt x="1133855" y="0"/>
                </a:lnTo>
                <a:lnTo>
                  <a:pt x="1094994" y="0"/>
                </a:lnTo>
                <a:lnTo>
                  <a:pt x="1094994" y="400176"/>
                </a:lnTo>
                <a:lnTo>
                  <a:pt x="0" y="400176"/>
                </a:lnTo>
                <a:lnTo>
                  <a:pt x="0" y="432815"/>
                </a:lnTo>
                <a:lnTo>
                  <a:pt x="1133855" y="432815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974330" y="3021203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2" y="0"/>
                </a:lnTo>
                <a:lnTo>
                  <a:pt x="2159" y="0"/>
                </a:lnTo>
                <a:lnTo>
                  <a:pt x="0" y="4572"/>
                </a:lnTo>
                <a:lnTo>
                  <a:pt x="0" y="32004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974330" y="2957195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lnTo>
                  <a:pt x="0" y="3200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974330" y="2893187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2" y="0"/>
                </a:lnTo>
                <a:lnTo>
                  <a:pt x="2159" y="0"/>
                </a:lnTo>
                <a:lnTo>
                  <a:pt x="0" y="4572"/>
                </a:lnTo>
                <a:lnTo>
                  <a:pt x="0" y="3200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3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974330" y="2829179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2" y="0"/>
                </a:lnTo>
                <a:lnTo>
                  <a:pt x="2159" y="0"/>
                </a:lnTo>
                <a:lnTo>
                  <a:pt x="0" y="4572"/>
                </a:lnTo>
                <a:lnTo>
                  <a:pt x="0" y="32004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952994" y="2786507"/>
            <a:ext cx="30479" cy="15239"/>
          </a:xfrm>
          <a:custGeom>
            <a:avLst/>
            <a:gdLst/>
            <a:ahLst/>
            <a:cxnLst/>
            <a:rect l="l" t="t" r="r" b="b"/>
            <a:pathLst>
              <a:path w="30479" h="15239">
                <a:moveTo>
                  <a:pt x="23495" y="15239"/>
                </a:moveTo>
                <a:lnTo>
                  <a:pt x="28448" y="15239"/>
                </a:lnTo>
                <a:lnTo>
                  <a:pt x="30479" y="10667"/>
                </a:lnTo>
                <a:lnTo>
                  <a:pt x="30479" y="2031"/>
                </a:lnTo>
                <a:lnTo>
                  <a:pt x="28448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21335" y="9143"/>
                </a:lnTo>
                <a:lnTo>
                  <a:pt x="21335" y="10667"/>
                </a:lnTo>
                <a:lnTo>
                  <a:pt x="23495" y="15239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888985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824978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760970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696961" y="3219323"/>
            <a:ext cx="36576" cy="9143"/>
          </a:xfrm>
          <a:custGeom>
            <a:avLst/>
            <a:gdLst/>
            <a:ahLst/>
            <a:cxnLst/>
            <a:rect l="l" t="t" r="r" b="b"/>
            <a:pathLst>
              <a:path w="36576" h="9143">
                <a:moveTo>
                  <a:pt x="0" y="2031"/>
                </a:moveTo>
                <a:lnTo>
                  <a:pt x="0" y="4572"/>
                </a:lnTo>
                <a:lnTo>
                  <a:pt x="2159" y="9143"/>
                </a:lnTo>
                <a:lnTo>
                  <a:pt x="34544" y="9143"/>
                </a:lnTo>
                <a:lnTo>
                  <a:pt x="36576" y="4572"/>
                </a:lnTo>
                <a:lnTo>
                  <a:pt x="36576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954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568946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504938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440930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376922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312914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248906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184898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120890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056882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992874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928866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864858" y="3219323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0" y="2031"/>
                </a:moveTo>
                <a:lnTo>
                  <a:pt x="0" y="457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4572"/>
                </a:ln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20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52994" y="3213227"/>
            <a:ext cx="30479" cy="15239"/>
          </a:xfrm>
          <a:custGeom>
            <a:avLst/>
            <a:gdLst/>
            <a:ahLst/>
            <a:cxnLst/>
            <a:rect l="l" t="t" r="r" b="b"/>
            <a:pathLst>
              <a:path w="30479" h="15239">
                <a:moveTo>
                  <a:pt x="30479" y="4572"/>
                </a:moveTo>
                <a:lnTo>
                  <a:pt x="30479" y="2032"/>
                </a:lnTo>
                <a:lnTo>
                  <a:pt x="28448" y="0"/>
                </a:lnTo>
                <a:lnTo>
                  <a:pt x="23495" y="0"/>
                </a:lnTo>
                <a:lnTo>
                  <a:pt x="21335" y="2032"/>
                </a:lnTo>
                <a:lnTo>
                  <a:pt x="21335" y="6096"/>
                </a:lnTo>
                <a:lnTo>
                  <a:pt x="2158" y="6096"/>
                </a:lnTo>
                <a:lnTo>
                  <a:pt x="0" y="8127"/>
                </a:lnTo>
                <a:lnTo>
                  <a:pt x="0" y="10668"/>
                </a:lnTo>
                <a:lnTo>
                  <a:pt x="2158" y="15239"/>
                </a:lnTo>
                <a:lnTo>
                  <a:pt x="28448" y="15239"/>
                </a:lnTo>
                <a:lnTo>
                  <a:pt x="30479" y="10668"/>
                </a:lnTo>
                <a:lnTo>
                  <a:pt x="30479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840474" y="3191255"/>
            <a:ext cx="9144" cy="28067"/>
          </a:xfrm>
          <a:custGeom>
            <a:avLst/>
            <a:gdLst/>
            <a:ahLst/>
            <a:cxnLst/>
            <a:rect l="l" t="t" r="r" b="b"/>
            <a:pathLst>
              <a:path w="9144" h="28067">
                <a:moveTo>
                  <a:pt x="9144" y="0"/>
                </a:moveTo>
                <a:lnTo>
                  <a:pt x="0" y="0"/>
                </a:lnTo>
                <a:lnTo>
                  <a:pt x="0" y="23495"/>
                </a:lnTo>
                <a:lnTo>
                  <a:pt x="2158" y="28067"/>
                </a:lnTo>
                <a:lnTo>
                  <a:pt x="7111" y="28067"/>
                </a:lnTo>
                <a:lnTo>
                  <a:pt x="9144" y="23495"/>
                </a:lnTo>
                <a:lnTo>
                  <a:pt x="9144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974330" y="3149219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lnTo>
                  <a:pt x="0" y="3200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974330" y="3085211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2031"/>
                </a:lnTo>
                <a:lnTo>
                  <a:pt x="0" y="3200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3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806183" y="2758440"/>
            <a:ext cx="1133855" cy="432815"/>
          </a:xfrm>
          <a:custGeom>
            <a:avLst/>
            <a:gdLst/>
            <a:ahLst/>
            <a:cxnLst/>
            <a:rect l="l" t="t" r="r" b="b"/>
            <a:pathLst>
              <a:path w="1133855" h="432815">
                <a:moveTo>
                  <a:pt x="0" y="432815"/>
                </a:moveTo>
                <a:lnTo>
                  <a:pt x="1133855" y="432815"/>
                </a:lnTo>
                <a:lnTo>
                  <a:pt x="1133855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806183" y="2758440"/>
            <a:ext cx="1133855" cy="432815"/>
          </a:xfrm>
          <a:custGeom>
            <a:avLst/>
            <a:gdLst/>
            <a:ahLst/>
            <a:cxnLst/>
            <a:rect l="l" t="t" r="r" b="b"/>
            <a:pathLst>
              <a:path w="1133855" h="432815">
                <a:moveTo>
                  <a:pt x="0" y="432815"/>
                </a:moveTo>
                <a:lnTo>
                  <a:pt x="1133855" y="432815"/>
                </a:lnTo>
                <a:lnTo>
                  <a:pt x="1133855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ln w="9144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818376" y="2991612"/>
            <a:ext cx="1121537" cy="1142"/>
          </a:xfrm>
          <a:custGeom>
            <a:avLst/>
            <a:gdLst/>
            <a:ahLst/>
            <a:cxnLst/>
            <a:rect l="l" t="t" r="r" b="b"/>
            <a:pathLst>
              <a:path w="1121537" h="1142">
                <a:moveTo>
                  <a:pt x="0" y="0"/>
                </a:moveTo>
                <a:lnTo>
                  <a:pt x="1121537" y="1142"/>
                </a:lnTo>
              </a:path>
            </a:pathLst>
          </a:custGeom>
          <a:ln w="6096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539740" y="2071115"/>
            <a:ext cx="1121537" cy="1143"/>
          </a:xfrm>
          <a:custGeom>
            <a:avLst/>
            <a:gdLst/>
            <a:ahLst/>
            <a:cxnLst/>
            <a:rect l="l" t="t" r="r" b="b"/>
            <a:pathLst>
              <a:path w="1121537" h="1143">
                <a:moveTo>
                  <a:pt x="0" y="0"/>
                </a:moveTo>
                <a:lnTo>
                  <a:pt x="1121537" y="1143"/>
                </a:lnTo>
              </a:path>
            </a:pathLst>
          </a:custGeom>
          <a:ln w="6096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430012" y="3805428"/>
            <a:ext cx="1142" cy="404876"/>
          </a:xfrm>
          <a:custGeom>
            <a:avLst/>
            <a:gdLst/>
            <a:ahLst/>
            <a:cxnLst/>
            <a:rect l="l" t="t" r="r" b="b"/>
            <a:pathLst>
              <a:path w="1142" h="404875">
                <a:moveTo>
                  <a:pt x="1142" y="0"/>
                </a:moveTo>
                <a:lnTo>
                  <a:pt x="0" y="404876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889754" y="4059047"/>
            <a:ext cx="1133855" cy="519683"/>
          </a:xfrm>
          <a:custGeom>
            <a:avLst/>
            <a:gdLst/>
            <a:ahLst/>
            <a:cxnLst/>
            <a:rect l="l" t="t" r="r" b="b"/>
            <a:pathLst>
              <a:path w="1133855" h="519683">
                <a:moveTo>
                  <a:pt x="1133855" y="519683"/>
                </a:moveTo>
                <a:lnTo>
                  <a:pt x="1133855" y="0"/>
                </a:lnTo>
                <a:lnTo>
                  <a:pt x="1094994" y="0"/>
                </a:lnTo>
                <a:lnTo>
                  <a:pt x="1094994" y="487044"/>
                </a:lnTo>
                <a:lnTo>
                  <a:pt x="0" y="487044"/>
                </a:lnTo>
                <a:lnTo>
                  <a:pt x="0" y="519683"/>
                </a:lnTo>
                <a:lnTo>
                  <a:pt x="1133855" y="519683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67350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03342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339334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75326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11318" y="4574158"/>
            <a:ext cx="36576" cy="9143"/>
          </a:xfrm>
          <a:custGeom>
            <a:avLst/>
            <a:gdLst/>
            <a:ahLst/>
            <a:cxnLst/>
            <a:rect l="l" t="t" r="r" b="b"/>
            <a:pathLst>
              <a:path w="36576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6" y="7112"/>
                </a:lnTo>
                <a:lnTo>
                  <a:pt x="36576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147310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083302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19294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955286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891278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885182" y="4546092"/>
            <a:ext cx="9143" cy="28066"/>
          </a:xfrm>
          <a:custGeom>
            <a:avLst/>
            <a:gdLst/>
            <a:ahLst/>
            <a:cxnLst/>
            <a:rect l="l" t="t" r="r" b="b"/>
            <a:pathLst>
              <a:path w="9143" h="28066">
                <a:moveTo>
                  <a:pt x="9143" y="0"/>
                </a:moveTo>
                <a:lnTo>
                  <a:pt x="0" y="0"/>
                </a:lnTo>
                <a:lnTo>
                  <a:pt x="0" y="23494"/>
                </a:lnTo>
                <a:lnTo>
                  <a:pt x="2158" y="28066"/>
                </a:lnTo>
                <a:lnTo>
                  <a:pt x="7112" y="28066"/>
                </a:lnTo>
                <a:lnTo>
                  <a:pt x="9143" y="23494"/>
                </a:lnTo>
                <a:lnTo>
                  <a:pt x="9143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019038" y="4522343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lnTo>
                  <a:pt x="0" y="3200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019038" y="4458335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1"/>
                </a:moveTo>
                <a:lnTo>
                  <a:pt x="0" y="3454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4543"/>
                </a:ln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019038" y="4394327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2031"/>
                </a:lnTo>
                <a:lnTo>
                  <a:pt x="0" y="32004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019038" y="4330319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2031"/>
                </a:lnTo>
                <a:lnTo>
                  <a:pt x="0" y="3200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019038" y="4266311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1"/>
                </a:moveTo>
                <a:lnTo>
                  <a:pt x="0" y="3454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4543"/>
                </a:ln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019038" y="4202303"/>
            <a:ext cx="9144" cy="36576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2"/>
                </a:moveTo>
                <a:lnTo>
                  <a:pt x="0" y="34544"/>
                </a:lnTo>
                <a:lnTo>
                  <a:pt x="2159" y="36576"/>
                </a:lnTo>
                <a:lnTo>
                  <a:pt x="7112" y="36576"/>
                </a:lnTo>
                <a:lnTo>
                  <a:pt x="9144" y="34544"/>
                </a:lnTo>
                <a:lnTo>
                  <a:pt x="9144" y="2032"/>
                </a:lnTo>
                <a:lnTo>
                  <a:pt x="7112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019038" y="4138295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2031"/>
                </a:lnTo>
                <a:lnTo>
                  <a:pt x="0" y="32003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19038" y="4074287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lnTo>
                  <a:pt x="0" y="32004"/>
                </a:lnTo>
                <a:lnTo>
                  <a:pt x="2159" y="36575"/>
                </a:lnTo>
                <a:lnTo>
                  <a:pt x="7112" y="36575"/>
                </a:lnTo>
                <a:lnTo>
                  <a:pt x="9144" y="32004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984748" y="4054475"/>
            <a:ext cx="26669" cy="9143"/>
          </a:xfrm>
          <a:custGeom>
            <a:avLst/>
            <a:gdLst/>
            <a:ahLst/>
            <a:cxnLst/>
            <a:rect l="l" t="t" r="r" b="b"/>
            <a:pathLst>
              <a:path w="26669" h="9144">
                <a:moveTo>
                  <a:pt x="24637" y="0"/>
                </a:moveTo>
                <a:lnTo>
                  <a:pt x="0" y="0"/>
                </a:lnTo>
                <a:lnTo>
                  <a:pt x="0" y="9143"/>
                </a:lnTo>
                <a:lnTo>
                  <a:pt x="24637" y="9143"/>
                </a:lnTo>
                <a:lnTo>
                  <a:pt x="26669" y="4572"/>
                </a:lnTo>
                <a:lnTo>
                  <a:pt x="26669" y="2031"/>
                </a:lnTo>
                <a:lnTo>
                  <a:pt x="24637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979414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915406" y="4574158"/>
            <a:ext cx="36576" cy="9143"/>
          </a:xfrm>
          <a:custGeom>
            <a:avLst/>
            <a:gdLst/>
            <a:ahLst/>
            <a:cxnLst/>
            <a:rect l="l" t="t" r="r" b="b"/>
            <a:pathLst>
              <a:path w="36576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6" y="7112"/>
                </a:lnTo>
                <a:lnTo>
                  <a:pt x="36576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851398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87390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382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59374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595366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531358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850892" y="4026408"/>
            <a:ext cx="1133856" cy="519683"/>
          </a:xfrm>
          <a:custGeom>
            <a:avLst/>
            <a:gdLst/>
            <a:ahLst/>
            <a:cxnLst/>
            <a:rect l="l" t="t" r="r" b="b"/>
            <a:pathLst>
              <a:path w="1133856" h="519684">
                <a:moveTo>
                  <a:pt x="0" y="519683"/>
                </a:moveTo>
                <a:lnTo>
                  <a:pt x="1133856" y="519683"/>
                </a:lnTo>
                <a:lnTo>
                  <a:pt x="1133856" y="0"/>
                </a:lnTo>
                <a:lnTo>
                  <a:pt x="0" y="0"/>
                </a:lnTo>
                <a:lnTo>
                  <a:pt x="0" y="5196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850892" y="4026408"/>
            <a:ext cx="1133856" cy="519683"/>
          </a:xfrm>
          <a:custGeom>
            <a:avLst/>
            <a:gdLst/>
            <a:ahLst/>
            <a:cxnLst/>
            <a:rect l="l" t="t" r="r" b="b"/>
            <a:pathLst>
              <a:path w="1133856" h="519684">
                <a:moveTo>
                  <a:pt x="0" y="519683"/>
                </a:moveTo>
                <a:lnTo>
                  <a:pt x="1133856" y="519683"/>
                </a:lnTo>
                <a:lnTo>
                  <a:pt x="1133856" y="0"/>
                </a:lnTo>
                <a:lnTo>
                  <a:pt x="0" y="0"/>
                </a:lnTo>
                <a:lnTo>
                  <a:pt x="0" y="519683"/>
                </a:lnTo>
                <a:close/>
              </a:path>
            </a:pathLst>
          </a:custGeom>
          <a:ln w="9144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863084" y="4238244"/>
            <a:ext cx="1121537" cy="1143"/>
          </a:xfrm>
          <a:custGeom>
            <a:avLst/>
            <a:gdLst/>
            <a:ahLst/>
            <a:cxnLst/>
            <a:rect l="l" t="t" r="r" b="b"/>
            <a:pathLst>
              <a:path w="1121537" h="1143">
                <a:moveTo>
                  <a:pt x="0" y="0"/>
                </a:moveTo>
                <a:lnTo>
                  <a:pt x="1121537" y="1142"/>
                </a:lnTo>
              </a:path>
            </a:pathLst>
          </a:custGeom>
          <a:ln w="6096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94932" y="3799331"/>
            <a:ext cx="1143" cy="404749"/>
          </a:xfrm>
          <a:custGeom>
            <a:avLst/>
            <a:gdLst/>
            <a:ahLst/>
            <a:cxnLst/>
            <a:rect l="l" t="t" r="r" b="b"/>
            <a:pathLst>
              <a:path w="1143" h="404749">
                <a:moveTo>
                  <a:pt x="1143" y="0"/>
                </a:moveTo>
                <a:lnTo>
                  <a:pt x="0" y="404749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162294" y="4060571"/>
            <a:ext cx="1133855" cy="518159"/>
          </a:xfrm>
          <a:custGeom>
            <a:avLst/>
            <a:gdLst/>
            <a:ahLst/>
            <a:cxnLst/>
            <a:rect l="l" t="t" r="r" b="b"/>
            <a:pathLst>
              <a:path w="1133855" h="518159">
                <a:moveTo>
                  <a:pt x="1133855" y="518159"/>
                </a:moveTo>
                <a:lnTo>
                  <a:pt x="1133855" y="0"/>
                </a:lnTo>
                <a:lnTo>
                  <a:pt x="1094994" y="0"/>
                </a:lnTo>
                <a:lnTo>
                  <a:pt x="1094994" y="485520"/>
                </a:lnTo>
                <a:lnTo>
                  <a:pt x="0" y="485520"/>
                </a:lnTo>
                <a:lnTo>
                  <a:pt x="0" y="518159"/>
                </a:lnTo>
                <a:lnTo>
                  <a:pt x="1133855" y="518159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672833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608826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544818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480810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416802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352794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288786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224778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57722" y="4546092"/>
            <a:ext cx="39624" cy="37210"/>
          </a:xfrm>
          <a:custGeom>
            <a:avLst/>
            <a:gdLst/>
            <a:ahLst/>
            <a:cxnLst/>
            <a:rect l="l" t="t" r="r" b="b"/>
            <a:pathLst>
              <a:path w="39624" h="37210">
                <a:moveTo>
                  <a:pt x="0" y="0"/>
                </a:moveTo>
                <a:lnTo>
                  <a:pt x="0" y="23494"/>
                </a:lnTo>
                <a:lnTo>
                  <a:pt x="2158" y="28066"/>
                </a:lnTo>
                <a:lnTo>
                  <a:pt x="5206" y="28066"/>
                </a:lnTo>
                <a:lnTo>
                  <a:pt x="3048" y="32638"/>
                </a:lnTo>
                <a:lnTo>
                  <a:pt x="5206" y="37210"/>
                </a:lnTo>
                <a:lnTo>
                  <a:pt x="37591" y="37210"/>
                </a:lnTo>
                <a:lnTo>
                  <a:pt x="39624" y="35178"/>
                </a:lnTo>
                <a:lnTo>
                  <a:pt x="39624" y="30098"/>
                </a:lnTo>
                <a:lnTo>
                  <a:pt x="37591" y="28066"/>
                </a:lnTo>
                <a:lnTo>
                  <a:pt x="7112" y="28066"/>
                </a:lnTo>
                <a:lnTo>
                  <a:pt x="9143" y="23494"/>
                </a:lnTo>
                <a:lnTo>
                  <a:pt x="914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291578" y="4525391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1"/>
                </a:moveTo>
                <a:lnTo>
                  <a:pt x="0" y="34543"/>
                </a:lnTo>
                <a:lnTo>
                  <a:pt x="2158" y="36575"/>
                </a:lnTo>
                <a:lnTo>
                  <a:pt x="7112" y="36575"/>
                </a:lnTo>
                <a:lnTo>
                  <a:pt x="9144" y="34543"/>
                </a:lnTo>
                <a:lnTo>
                  <a:pt x="9144" y="2031"/>
                </a:lnTo>
                <a:lnTo>
                  <a:pt x="7112" y="0"/>
                </a:lnTo>
                <a:lnTo>
                  <a:pt x="2158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291578" y="4461383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2" y="0"/>
                </a:lnTo>
                <a:lnTo>
                  <a:pt x="2158" y="0"/>
                </a:lnTo>
                <a:lnTo>
                  <a:pt x="0" y="2032"/>
                </a:lnTo>
                <a:lnTo>
                  <a:pt x="0" y="32004"/>
                </a:lnTo>
                <a:lnTo>
                  <a:pt x="2158" y="36576"/>
                </a:lnTo>
                <a:lnTo>
                  <a:pt x="7112" y="36576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291578" y="4397375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1"/>
                </a:lnTo>
                <a:lnTo>
                  <a:pt x="7112" y="0"/>
                </a:lnTo>
                <a:lnTo>
                  <a:pt x="2158" y="0"/>
                </a:lnTo>
                <a:lnTo>
                  <a:pt x="0" y="2031"/>
                </a:lnTo>
                <a:lnTo>
                  <a:pt x="0" y="32004"/>
                </a:lnTo>
                <a:lnTo>
                  <a:pt x="2158" y="36575"/>
                </a:lnTo>
                <a:lnTo>
                  <a:pt x="7112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291578" y="4333367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1"/>
                </a:moveTo>
                <a:lnTo>
                  <a:pt x="0" y="34543"/>
                </a:lnTo>
                <a:lnTo>
                  <a:pt x="2158" y="36575"/>
                </a:lnTo>
                <a:lnTo>
                  <a:pt x="7112" y="36575"/>
                </a:lnTo>
                <a:lnTo>
                  <a:pt x="9144" y="34543"/>
                </a:lnTo>
                <a:lnTo>
                  <a:pt x="9144" y="2031"/>
                </a:lnTo>
                <a:lnTo>
                  <a:pt x="7112" y="0"/>
                </a:lnTo>
                <a:lnTo>
                  <a:pt x="2158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291578" y="4269358"/>
            <a:ext cx="9144" cy="36576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2" y="0"/>
                </a:lnTo>
                <a:lnTo>
                  <a:pt x="2158" y="0"/>
                </a:lnTo>
                <a:lnTo>
                  <a:pt x="0" y="4572"/>
                </a:lnTo>
                <a:lnTo>
                  <a:pt x="0" y="32004"/>
                </a:lnTo>
                <a:lnTo>
                  <a:pt x="2158" y="36576"/>
                </a:lnTo>
                <a:lnTo>
                  <a:pt x="7112" y="36576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291578" y="4205351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1"/>
                </a:lnTo>
                <a:lnTo>
                  <a:pt x="7112" y="0"/>
                </a:lnTo>
                <a:lnTo>
                  <a:pt x="2158" y="0"/>
                </a:lnTo>
                <a:lnTo>
                  <a:pt x="0" y="2031"/>
                </a:lnTo>
                <a:lnTo>
                  <a:pt x="0" y="32004"/>
                </a:lnTo>
                <a:lnTo>
                  <a:pt x="2158" y="36575"/>
                </a:lnTo>
                <a:lnTo>
                  <a:pt x="7112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291578" y="4141343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2" y="0"/>
                </a:lnTo>
                <a:lnTo>
                  <a:pt x="2158" y="0"/>
                </a:lnTo>
                <a:lnTo>
                  <a:pt x="0" y="4571"/>
                </a:lnTo>
                <a:lnTo>
                  <a:pt x="0" y="32003"/>
                </a:lnTo>
                <a:lnTo>
                  <a:pt x="2158" y="36575"/>
                </a:lnTo>
                <a:lnTo>
                  <a:pt x="7112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91578" y="4077335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1"/>
                </a:moveTo>
                <a:lnTo>
                  <a:pt x="0" y="34543"/>
                </a:lnTo>
                <a:lnTo>
                  <a:pt x="2158" y="36575"/>
                </a:lnTo>
                <a:lnTo>
                  <a:pt x="7112" y="36575"/>
                </a:lnTo>
                <a:lnTo>
                  <a:pt x="9144" y="34543"/>
                </a:lnTo>
                <a:lnTo>
                  <a:pt x="9144" y="2031"/>
                </a:lnTo>
                <a:lnTo>
                  <a:pt x="7112" y="0"/>
                </a:lnTo>
                <a:lnTo>
                  <a:pt x="2158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257288" y="4055999"/>
            <a:ext cx="28193" cy="9143"/>
          </a:xfrm>
          <a:custGeom>
            <a:avLst/>
            <a:gdLst/>
            <a:ahLst/>
            <a:cxnLst/>
            <a:rect l="l" t="t" r="r" b="b"/>
            <a:pathLst>
              <a:path w="28193" h="9144">
                <a:moveTo>
                  <a:pt x="28193" y="4571"/>
                </a:moveTo>
                <a:lnTo>
                  <a:pt x="28193" y="2031"/>
                </a:lnTo>
                <a:lnTo>
                  <a:pt x="26161" y="0"/>
                </a:lnTo>
                <a:lnTo>
                  <a:pt x="0" y="0"/>
                </a:lnTo>
                <a:lnTo>
                  <a:pt x="0" y="9143"/>
                </a:lnTo>
                <a:lnTo>
                  <a:pt x="26161" y="9143"/>
                </a:lnTo>
                <a:lnTo>
                  <a:pt x="28193" y="7112"/>
                </a:lnTo>
                <a:lnTo>
                  <a:pt x="28193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248906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184898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120890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7056882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992874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928866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864858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800850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4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736842" y="4574158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0" y="4572"/>
                </a:move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123432" y="4027932"/>
            <a:ext cx="1133856" cy="518159"/>
          </a:xfrm>
          <a:custGeom>
            <a:avLst/>
            <a:gdLst/>
            <a:ahLst/>
            <a:cxnLst/>
            <a:rect l="l" t="t" r="r" b="b"/>
            <a:pathLst>
              <a:path w="1133856" h="518160">
                <a:moveTo>
                  <a:pt x="0" y="518159"/>
                </a:moveTo>
                <a:lnTo>
                  <a:pt x="1133856" y="518159"/>
                </a:lnTo>
                <a:lnTo>
                  <a:pt x="1133856" y="0"/>
                </a:lnTo>
                <a:lnTo>
                  <a:pt x="0" y="0"/>
                </a:lnTo>
                <a:lnTo>
                  <a:pt x="0" y="5181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123432" y="4027932"/>
            <a:ext cx="1133856" cy="518159"/>
          </a:xfrm>
          <a:custGeom>
            <a:avLst/>
            <a:gdLst/>
            <a:ahLst/>
            <a:cxnLst/>
            <a:rect l="l" t="t" r="r" b="b"/>
            <a:pathLst>
              <a:path w="1133856" h="518160">
                <a:moveTo>
                  <a:pt x="0" y="518159"/>
                </a:moveTo>
                <a:lnTo>
                  <a:pt x="1133856" y="518159"/>
                </a:lnTo>
                <a:lnTo>
                  <a:pt x="1133856" y="0"/>
                </a:lnTo>
                <a:lnTo>
                  <a:pt x="0" y="0"/>
                </a:lnTo>
                <a:lnTo>
                  <a:pt x="0" y="518159"/>
                </a:lnTo>
                <a:close/>
              </a:path>
            </a:pathLst>
          </a:custGeom>
          <a:ln w="9144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117336" y="4239768"/>
            <a:ext cx="1169162" cy="6476"/>
          </a:xfrm>
          <a:custGeom>
            <a:avLst/>
            <a:gdLst/>
            <a:ahLst/>
            <a:cxnLst/>
            <a:rect l="l" t="t" r="r" b="b"/>
            <a:pathLst>
              <a:path w="1169162" h="6476">
                <a:moveTo>
                  <a:pt x="0" y="6476"/>
                </a:moveTo>
                <a:lnTo>
                  <a:pt x="1169162" y="0"/>
                </a:lnTo>
              </a:path>
            </a:pathLst>
          </a:custGeom>
          <a:ln w="6096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8001874" y="3804617"/>
            <a:ext cx="735" cy="225711"/>
          </a:xfrm>
          <a:custGeom>
            <a:avLst/>
            <a:gdLst/>
            <a:ahLst/>
            <a:cxnLst/>
            <a:rect l="l" t="t" r="r" b="b"/>
            <a:pathLst>
              <a:path w="735" h="225711">
                <a:moveTo>
                  <a:pt x="735" y="0"/>
                </a:moveTo>
                <a:lnTo>
                  <a:pt x="0" y="225711"/>
                </a:lnTo>
              </a:path>
            </a:pathLst>
          </a:custGeom>
          <a:ln w="39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485126" y="4065143"/>
            <a:ext cx="1146048" cy="513588"/>
          </a:xfrm>
          <a:custGeom>
            <a:avLst/>
            <a:gdLst/>
            <a:ahLst/>
            <a:cxnLst/>
            <a:rect l="l" t="t" r="r" b="b"/>
            <a:pathLst>
              <a:path w="1146048" h="513588">
                <a:moveTo>
                  <a:pt x="1146048" y="513587"/>
                </a:moveTo>
                <a:lnTo>
                  <a:pt x="1146048" y="0"/>
                </a:lnTo>
                <a:lnTo>
                  <a:pt x="1107185" y="0"/>
                </a:lnTo>
                <a:lnTo>
                  <a:pt x="1107185" y="480948"/>
                </a:lnTo>
                <a:lnTo>
                  <a:pt x="0" y="480948"/>
                </a:lnTo>
                <a:lnTo>
                  <a:pt x="0" y="513587"/>
                </a:lnTo>
                <a:lnTo>
                  <a:pt x="1146048" y="513587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453883" y="4242816"/>
            <a:ext cx="1121537" cy="1142"/>
          </a:xfrm>
          <a:custGeom>
            <a:avLst/>
            <a:gdLst/>
            <a:ahLst/>
            <a:cxnLst/>
            <a:rect l="l" t="t" r="r" b="b"/>
            <a:pathLst>
              <a:path w="1121537" h="1142">
                <a:moveTo>
                  <a:pt x="0" y="0"/>
                </a:moveTo>
                <a:lnTo>
                  <a:pt x="1121537" y="1142"/>
                </a:lnTo>
              </a:path>
            </a:pathLst>
          </a:custGeom>
          <a:ln w="6096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149852" y="3797807"/>
            <a:ext cx="3861180" cy="1143"/>
          </a:xfrm>
          <a:custGeom>
            <a:avLst/>
            <a:gdLst/>
            <a:ahLst/>
            <a:cxnLst/>
            <a:rect l="l" t="t" r="r" b="b"/>
            <a:pathLst>
              <a:path w="3861180" h="1143">
                <a:moveTo>
                  <a:pt x="0" y="0"/>
                </a:moveTo>
                <a:lnTo>
                  <a:pt x="3861180" y="1143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8016105" y="4553165"/>
            <a:ext cx="892" cy="281190"/>
          </a:xfrm>
          <a:custGeom>
            <a:avLst/>
            <a:gdLst/>
            <a:ahLst/>
            <a:cxnLst/>
            <a:rect l="l" t="t" r="r" b="b"/>
            <a:pathLst>
              <a:path w="892" h="281190">
                <a:moveTo>
                  <a:pt x="0" y="0"/>
                </a:moveTo>
                <a:lnTo>
                  <a:pt x="892" y="28119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446264" y="4032504"/>
            <a:ext cx="1146048" cy="513588"/>
          </a:xfrm>
          <a:custGeom>
            <a:avLst/>
            <a:gdLst/>
            <a:ahLst/>
            <a:cxnLst/>
            <a:rect l="l" t="t" r="r" b="b"/>
            <a:pathLst>
              <a:path w="1146048" h="513588">
                <a:moveTo>
                  <a:pt x="0" y="513588"/>
                </a:moveTo>
                <a:lnTo>
                  <a:pt x="1146048" y="513588"/>
                </a:lnTo>
                <a:lnTo>
                  <a:pt x="1146048" y="0"/>
                </a:lnTo>
                <a:lnTo>
                  <a:pt x="0" y="0"/>
                </a:lnTo>
                <a:lnTo>
                  <a:pt x="0" y="513588"/>
                </a:lnTo>
                <a:close/>
              </a:path>
            </a:pathLst>
          </a:custGeom>
          <a:ln w="9143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515796" y="5061966"/>
            <a:ext cx="1121537" cy="1142"/>
          </a:xfrm>
          <a:custGeom>
            <a:avLst/>
            <a:gdLst/>
            <a:ahLst/>
            <a:cxnLst/>
            <a:rect l="l" t="t" r="r" b="b"/>
            <a:pathLst>
              <a:path w="1121537" h="1142">
                <a:moveTo>
                  <a:pt x="0" y="0"/>
                </a:moveTo>
                <a:lnTo>
                  <a:pt x="1121537" y="1142"/>
                </a:lnTo>
              </a:path>
            </a:pathLst>
          </a:custGeom>
          <a:ln w="6096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527988" y="4884293"/>
            <a:ext cx="1146048" cy="513588"/>
          </a:xfrm>
          <a:custGeom>
            <a:avLst/>
            <a:gdLst/>
            <a:ahLst/>
            <a:cxnLst/>
            <a:rect l="l" t="t" r="r" b="b"/>
            <a:pathLst>
              <a:path w="1146048" h="513588">
                <a:moveTo>
                  <a:pt x="1146048" y="513587"/>
                </a:moveTo>
                <a:lnTo>
                  <a:pt x="1146048" y="0"/>
                </a:lnTo>
                <a:lnTo>
                  <a:pt x="1107185" y="0"/>
                </a:lnTo>
                <a:lnTo>
                  <a:pt x="1107185" y="480948"/>
                </a:lnTo>
                <a:lnTo>
                  <a:pt x="0" y="480948"/>
                </a:lnTo>
                <a:lnTo>
                  <a:pt x="0" y="513587"/>
                </a:lnTo>
                <a:lnTo>
                  <a:pt x="1146048" y="513587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7498651" y="4837366"/>
            <a:ext cx="1146048" cy="513588"/>
          </a:xfrm>
          <a:custGeom>
            <a:avLst/>
            <a:gdLst/>
            <a:ahLst/>
            <a:cxnLst/>
            <a:rect l="l" t="t" r="r" b="b"/>
            <a:pathLst>
              <a:path w="1146048" h="513588">
                <a:moveTo>
                  <a:pt x="0" y="513588"/>
                </a:moveTo>
                <a:lnTo>
                  <a:pt x="1146048" y="513588"/>
                </a:lnTo>
                <a:lnTo>
                  <a:pt x="1146048" y="0"/>
                </a:lnTo>
                <a:lnTo>
                  <a:pt x="0" y="0"/>
                </a:lnTo>
                <a:lnTo>
                  <a:pt x="0" y="513588"/>
                </a:lnTo>
                <a:close/>
              </a:path>
            </a:pathLst>
          </a:custGeom>
          <a:ln w="9143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74664" y="4827841"/>
            <a:ext cx="1146048" cy="513588"/>
          </a:xfrm>
          <a:custGeom>
            <a:avLst/>
            <a:gdLst/>
            <a:ahLst/>
            <a:cxnLst/>
            <a:rect l="l" t="t" r="r" b="b"/>
            <a:pathLst>
              <a:path w="1146048" h="513588">
                <a:moveTo>
                  <a:pt x="0" y="513588"/>
                </a:moveTo>
                <a:lnTo>
                  <a:pt x="1146048" y="513588"/>
                </a:lnTo>
                <a:lnTo>
                  <a:pt x="1146048" y="0"/>
                </a:lnTo>
                <a:lnTo>
                  <a:pt x="0" y="0"/>
                </a:lnTo>
                <a:lnTo>
                  <a:pt x="0" y="513588"/>
                </a:lnTo>
                <a:close/>
              </a:path>
            </a:pathLst>
          </a:custGeom>
          <a:ln w="9143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571" y="5047678"/>
            <a:ext cx="1121537" cy="1142"/>
          </a:xfrm>
          <a:custGeom>
            <a:avLst/>
            <a:gdLst/>
            <a:ahLst/>
            <a:cxnLst/>
            <a:rect l="l" t="t" r="r" b="b"/>
            <a:pathLst>
              <a:path w="1121537" h="1142">
                <a:moveTo>
                  <a:pt x="0" y="0"/>
                </a:moveTo>
                <a:lnTo>
                  <a:pt x="1121537" y="1142"/>
                </a:lnTo>
              </a:path>
            </a:pathLst>
          </a:custGeom>
          <a:ln w="6096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146863" y="4889055"/>
            <a:ext cx="1146048" cy="513588"/>
          </a:xfrm>
          <a:custGeom>
            <a:avLst/>
            <a:gdLst/>
            <a:ahLst/>
            <a:cxnLst/>
            <a:rect l="l" t="t" r="r" b="b"/>
            <a:pathLst>
              <a:path w="1146048" h="513588">
                <a:moveTo>
                  <a:pt x="1146048" y="513587"/>
                </a:moveTo>
                <a:lnTo>
                  <a:pt x="1146048" y="0"/>
                </a:lnTo>
                <a:lnTo>
                  <a:pt x="1107185" y="0"/>
                </a:lnTo>
                <a:lnTo>
                  <a:pt x="1107185" y="480948"/>
                </a:lnTo>
                <a:lnTo>
                  <a:pt x="0" y="480948"/>
                </a:lnTo>
                <a:lnTo>
                  <a:pt x="0" y="513587"/>
                </a:lnTo>
                <a:lnTo>
                  <a:pt x="1146048" y="513587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701711" y="4590430"/>
            <a:ext cx="735" cy="225711"/>
          </a:xfrm>
          <a:custGeom>
            <a:avLst/>
            <a:gdLst/>
            <a:ahLst/>
            <a:cxnLst/>
            <a:rect l="l" t="t" r="r" b="b"/>
            <a:pathLst>
              <a:path w="735" h="225711">
                <a:moveTo>
                  <a:pt x="735" y="0"/>
                </a:moveTo>
                <a:lnTo>
                  <a:pt x="0" y="225711"/>
                </a:lnTo>
              </a:path>
            </a:pathLst>
          </a:custGeom>
          <a:ln w="39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48328" y="3803904"/>
            <a:ext cx="1143" cy="406019"/>
          </a:xfrm>
          <a:custGeom>
            <a:avLst/>
            <a:gdLst/>
            <a:ahLst/>
            <a:cxnLst/>
            <a:rect l="l" t="t" r="r" b="b"/>
            <a:pathLst>
              <a:path w="1143" h="406019">
                <a:moveTo>
                  <a:pt x="1143" y="0"/>
                </a:moveTo>
                <a:lnTo>
                  <a:pt x="0" y="406019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15690" y="4063618"/>
            <a:ext cx="1133856" cy="519684"/>
          </a:xfrm>
          <a:custGeom>
            <a:avLst/>
            <a:gdLst/>
            <a:ahLst/>
            <a:cxnLst/>
            <a:rect l="l" t="t" r="r" b="b"/>
            <a:pathLst>
              <a:path w="1133856" h="519684">
                <a:moveTo>
                  <a:pt x="1133856" y="519684"/>
                </a:moveTo>
                <a:lnTo>
                  <a:pt x="1133856" y="0"/>
                </a:lnTo>
                <a:lnTo>
                  <a:pt x="1094994" y="0"/>
                </a:lnTo>
                <a:lnTo>
                  <a:pt x="1094994" y="487045"/>
                </a:lnTo>
                <a:lnTo>
                  <a:pt x="0" y="487045"/>
                </a:lnTo>
                <a:lnTo>
                  <a:pt x="0" y="519684"/>
                </a:lnTo>
                <a:lnTo>
                  <a:pt x="1133856" y="519684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93286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29278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65270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lnTo>
                  <a:pt x="0" y="7112"/>
                </a:ln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01262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37254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73246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lnTo>
                  <a:pt x="0" y="7112"/>
                </a:ln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09238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45229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81222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lnTo>
                  <a:pt x="0" y="7112"/>
                </a:ln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617214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11117" y="4550664"/>
            <a:ext cx="9144" cy="28067"/>
          </a:xfrm>
          <a:custGeom>
            <a:avLst/>
            <a:gdLst/>
            <a:ahLst/>
            <a:cxnLst/>
            <a:rect l="l" t="t" r="r" b="b"/>
            <a:pathLst>
              <a:path w="9144" h="28066">
                <a:moveTo>
                  <a:pt x="9144" y="0"/>
                </a:moveTo>
                <a:lnTo>
                  <a:pt x="0" y="0"/>
                </a:lnTo>
                <a:lnTo>
                  <a:pt x="0" y="26035"/>
                </a:lnTo>
                <a:lnTo>
                  <a:pt x="2159" y="28067"/>
                </a:lnTo>
                <a:lnTo>
                  <a:pt x="7112" y="28067"/>
                </a:lnTo>
                <a:lnTo>
                  <a:pt x="9144" y="26035"/>
                </a:lnTo>
                <a:lnTo>
                  <a:pt x="9144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44974" y="4526915"/>
            <a:ext cx="9143" cy="36576"/>
          </a:xfrm>
          <a:custGeom>
            <a:avLst/>
            <a:gdLst/>
            <a:ahLst/>
            <a:cxnLst/>
            <a:rect l="l" t="t" r="r" b="b"/>
            <a:pathLst>
              <a:path w="9143" h="36576">
                <a:moveTo>
                  <a:pt x="9143" y="4572"/>
                </a:moveTo>
                <a:lnTo>
                  <a:pt x="9143" y="2032"/>
                </a:lnTo>
                <a:lnTo>
                  <a:pt x="7112" y="0"/>
                </a:lnTo>
                <a:lnTo>
                  <a:pt x="2159" y="0"/>
                </a:lnTo>
                <a:lnTo>
                  <a:pt x="0" y="4572"/>
                </a:lnTo>
                <a:lnTo>
                  <a:pt x="0" y="32004"/>
                </a:lnTo>
                <a:lnTo>
                  <a:pt x="2159" y="36576"/>
                </a:lnTo>
                <a:lnTo>
                  <a:pt x="7112" y="36576"/>
                </a:lnTo>
                <a:lnTo>
                  <a:pt x="9143" y="32004"/>
                </a:lnTo>
                <a:lnTo>
                  <a:pt x="9143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44974" y="4462907"/>
            <a:ext cx="9143" cy="36575"/>
          </a:xfrm>
          <a:custGeom>
            <a:avLst/>
            <a:gdLst/>
            <a:ahLst/>
            <a:cxnLst/>
            <a:rect l="l" t="t" r="r" b="b"/>
            <a:pathLst>
              <a:path w="9143" h="36575">
                <a:moveTo>
                  <a:pt x="9143" y="4572"/>
                </a:moveTo>
                <a:lnTo>
                  <a:pt x="9143" y="2032"/>
                </a:lnTo>
                <a:lnTo>
                  <a:pt x="7112" y="0"/>
                </a:lnTo>
                <a:lnTo>
                  <a:pt x="2159" y="0"/>
                </a:lnTo>
                <a:lnTo>
                  <a:pt x="0" y="2032"/>
                </a:lnTo>
                <a:lnTo>
                  <a:pt x="0" y="32004"/>
                </a:lnTo>
                <a:lnTo>
                  <a:pt x="2159" y="36576"/>
                </a:lnTo>
                <a:lnTo>
                  <a:pt x="7112" y="36576"/>
                </a:lnTo>
                <a:lnTo>
                  <a:pt x="9143" y="32004"/>
                </a:lnTo>
                <a:lnTo>
                  <a:pt x="9143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744974" y="4398899"/>
            <a:ext cx="9143" cy="36575"/>
          </a:xfrm>
          <a:custGeom>
            <a:avLst/>
            <a:gdLst/>
            <a:ahLst/>
            <a:cxnLst/>
            <a:rect l="l" t="t" r="r" b="b"/>
            <a:pathLst>
              <a:path w="9143" h="36575">
                <a:moveTo>
                  <a:pt x="0" y="4571"/>
                </a:moveTo>
                <a:lnTo>
                  <a:pt x="0" y="34543"/>
                </a:lnTo>
                <a:lnTo>
                  <a:pt x="2159" y="36575"/>
                </a:lnTo>
                <a:lnTo>
                  <a:pt x="7112" y="36575"/>
                </a:lnTo>
                <a:lnTo>
                  <a:pt x="9143" y="34543"/>
                </a:lnTo>
                <a:lnTo>
                  <a:pt x="9143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44974" y="4334891"/>
            <a:ext cx="9143" cy="36575"/>
          </a:xfrm>
          <a:custGeom>
            <a:avLst/>
            <a:gdLst/>
            <a:ahLst/>
            <a:cxnLst/>
            <a:rect l="l" t="t" r="r" b="b"/>
            <a:pathLst>
              <a:path w="9143" h="36575">
                <a:moveTo>
                  <a:pt x="0" y="4571"/>
                </a:moveTo>
                <a:lnTo>
                  <a:pt x="0" y="34543"/>
                </a:lnTo>
                <a:lnTo>
                  <a:pt x="2159" y="36575"/>
                </a:lnTo>
                <a:lnTo>
                  <a:pt x="7112" y="36575"/>
                </a:lnTo>
                <a:lnTo>
                  <a:pt x="9143" y="34543"/>
                </a:lnTo>
                <a:lnTo>
                  <a:pt x="9143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44974" y="4270883"/>
            <a:ext cx="9143" cy="36575"/>
          </a:xfrm>
          <a:custGeom>
            <a:avLst/>
            <a:gdLst/>
            <a:ahLst/>
            <a:cxnLst/>
            <a:rect l="l" t="t" r="r" b="b"/>
            <a:pathLst>
              <a:path w="9143" h="36575">
                <a:moveTo>
                  <a:pt x="9143" y="4572"/>
                </a:moveTo>
                <a:lnTo>
                  <a:pt x="9143" y="2032"/>
                </a:lnTo>
                <a:lnTo>
                  <a:pt x="7112" y="0"/>
                </a:lnTo>
                <a:lnTo>
                  <a:pt x="2159" y="0"/>
                </a:lnTo>
                <a:lnTo>
                  <a:pt x="0" y="2032"/>
                </a:lnTo>
                <a:lnTo>
                  <a:pt x="0" y="32004"/>
                </a:lnTo>
                <a:lnTo>
                  <a:pt x="2159" y="36576"/>
                </a:lnTo>
                <a:lnTo>
                  <a:pt x="7112" y="36576"/>
                </a:lnTo>
                <a:lnTo>
                  <a:pt x="9143" y="32004"/>
                </a:lnTo>
                <a:lnTo>
                  <a:pt x="9143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744974" y="4206875"/>
            <a:ext cx="9143" cy="36575"/>
          </a:xfrm>
          <a:custGeom>
            <a:avLst/>
            <a:gdLst/>
            <a:ahLst/>
            <a:cxnLst/>
            <a:rect l="l" t="t" r="r" b="b"/>
            <a:pathLst>
              <a:path w="9143" h="36575">
                <a:moveTo>
                  <a:pt x="9143" y="4572"/>
                </a:moveTo>
                <a:lnTo>
                  <a:pt x="9143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2031"/>
                </a:lnTo>
                <a:lnTo>
                  <a:pt x="0" y="32004"/>
                </a:lnTo>
                <a:lnTo>
                  <a:pt x="2159" y="36575"/>
                </a:lnTo>
                <a:lnTo>
                  <a:pt x="7112" y="36575"/>
                </a:lnTo>
                <a:lnTo>
                  <a:pt x="9143" y="32004"/>
                </a:lnTo>
                <a:lnTo>
                  <a:pt x="9143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44974" y="4142867"/>
            <a:ext cx="9143" cy="36575"/>
          </a:xfrm>
          <a:custGeom>
            <a:avLst/>
            <a:gdLst/>
            <a:ahLst/>
            <a:cxnLst/>
            <a:rect l="l" t="t" r="r" b="b"/>
            <a:pathLst>
              <a:path w="9143" h="36575">
                <a:moveTo>
                  <a:pt x="0" y="4571"/>
                </a:moveTo>
                <a:lnTo>
                  <a:pt x="0" y="34543"/>
                </a:lnTo>
                <a:lnTo>
                  <a:pt x="2159" y="36575"/>
                </a:lnTo>
                <a:lnTo>
                  <a:pt x="7112" y="36575"/>
                </a:lnTo>
                <a:lnTo>
                  <a:pt x="9143" y="34543"/>
                </a:lnTo>
                <a:lnTo>
                  <a:pt x="9143" y="2031"/>
                </a:lnTo>
                <a:lnTo>
                  <a:pt x="7112" y="0"/>
                </a:lnTo>
                <a:lnTo>
                  <a:pt x="2159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44974" y="4078858"/>
            <a:ext cx="9143" cy="36576"/>
          </a:xfrm>
          <a:custGeom>
            <a:avLst/>
            <a:gdLst/>
            <a:ahLst/>
            <a:cxnLst/>
            <a:rect l="l" t="t" r="r" b="b"/>
            <a:pathLst>
              <a:path w="9143" h="36575">
                <a:moveTo>
                  <a:pt x="9143" y="4572"/>
                </a:moveTo>
                <a:lnTo>
                  <a:pt x="9143" y="2032"/>
                </a:lnTo>
                <a:lnTo>
                  <a:pt x="7112" y="0"/>
                </a:lnTo>
                <a:lnTo>
                  <a:pt x="2159" y="0"/>
                </a:lnTo>
                <a:lnTo>
                  <a:pt x="0" y="4572"/>
                </a:lnTo>
                <a:lnTo>
                  <a:pt x="0" y="32004"/>
                </a:lnTo>
                <a:lnTo>
                  <a:pt x="2159" y="36576"/>
                </a:lnTo>
                <a:lnTo>
                  <a:pt x="7112" y="36576"/>
                </a:lnTo>
                <a:lnTo>
                  <a:pt x="9143" y="32004"/>
                </a:lnTo>
                <a:lnTo>
                  <a:pt x="9143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710684" y="4059047"/>
            <a:ext cx="26669" cy="9143"/>
          </a:xfrm>
          <a:custGeom>
            <a:avLst/>
            <a:gdLst/>
            <a:ahLst/>
            <a:cxnLst/>
            <a:rect l="l" t="t" r="r" b="b"/>
            <a:pathLst>
              <a:path w="26669" h="9144">
                <a:moveTo>
                  <a:pt x="24637" y="0"/>
                </a:moveTo>
                <a:lnTo>
                  <a:pt x="0" y="0"/>
                </a:lnTo>
                <a:lnTo>
                  <a:pt x="0" y="9143"/>
                </a:lnTo>
                <a:lnTo>
                  <a:pt x="24637" y="9143"/>
                </a:lnTo>
                <a:lnTo>
                  <a:pt x="26669" y="7111"/>
                </a:lnTo>
                <a:lnTo>
                  <a:pt x="26669" y="2031"/>
                </a:lnTo>
                <a:lnTo>
                  <a:pt x="24637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705350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641342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77334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lnTo>
                  <a:pt x="0" y="7112"/>
                </a:ln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513326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49318" y="4578731"/>
            <a:ext cx="36576" cy="9143"/>
          </a:xfrm>
          <a:custGeom>
            <a:avLst/>
            <a:gdLst/>
            <a:ahLst/>
            <a:cxnLst/>
            <a:rect l="l" t="t" r="r" b="b"/>
            <a:pathLst>
              <a:path w="36576" h="9144">
                <a:moveTo>
                  <a:pt x="36576" y="4572"/>
                </a:moveTo>
                <a:lnTo>
                  <a:pt x="36576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6" y="7112"/>
                </a:lnTo>
                <a:lnTo>
                  <a:pt x="36576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385310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3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321302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4" y="0"/>
                </a:lnTo>
                <a:lnTo>
                  <a:pt x="2159" y="0"/>
                </a:lnTo>
                <a:lnTo>
                  <a:pt x="0" y="4572"/>
                </a:lnTo>
                <a:lnTo>
                  <a:pt x="0" y="7112"/>
                </a:lnTo>
                <a:lnTo>
                  <a:pt x="2159" y="9144"/>
                </a:lnTo>
                <a:lnTo>
                  <a:pt x="34544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57294" y="4578731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4">
                <a:moveTo>
                  <a:pt x="36575" y="4572"/>
                </a:moveTo>
                <a:lnTo>
                  <a:pt x="36575" y="2032"/>
                </a:lnTo>
                <a:lnTo>
                  <a:pt x="34543" y="0"/>
                </a:lnTo>
                <a:lnTo>
                  <a:pt x="2158" y="0"/>
                </a:lnTo>
                <a:lnTo>
                  <a:pt x="0" y="4572"/>
                </a:lnTo>
                <a:lnTo>
                  <a:pt x="0" y="7112"/>
                </a:lnTo>
                <a:lnTo>
                  <a:pt x="2158" y="9144"/>
                </a:lnTo>
                <a:lnTo>
                  <a:pt x="34543" y="9144"/>
                </a:lnTo>
                <a:lnTo>
                  <a:pt x="36575" y="7112"/>
                </a:lnTo>
                <a:lnTo>
                  <a:pt x="36575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576828" y="4030979"/>
            <a:ext cx="1133855" cy="519684"/>
          </a:xfrm>
          <a:custGeom>
            <a:avLst/>
            <a:gdLst/>
            <a:ahLst/>
            <a:cxnLst/>
            <a:rect l="l" t="t" r="r" b="b"/>
            <a:pathLst>
              <a:path w="1133855" h="519684">
                <a:moveTo>
                  <a:pt x="0" y="519684"/>
                </a:moveTo>
                <a:lnTo>
                  <a:pt x="1133855" y="519684"/>
                </a:lnTo>
                <a:lnTo>
                  <a:pt x="1133855" y="0"/>
                </a:lnTo>
                <a:lnTo>
                  <a:pt x="0" y="0"/>
                </a:lnTo>
                <a:lnTo>
                  <a:pt x="0" y="5196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576828" y="4030979"/>
            <a:ext cx="1133855" cy="519684"/>
          </a:xfrm>
          <a:custGeom>
            <a:avLst/>
            <a:gdLst/>
            <a:ahLst/>
            <a:cxnLst/>
            <a:rect l="l" t="t" r="r" b="b"/>
            <a:pathLst>
              <a:path w="1133855" h="519684">
                <a:moveTo>
                  <a:pt x="0" y="519684"/>
                </a:moveTo>
                <a:lnTo>
                  <a:pt x="1133855" y="519684"/>
                </a:lnTo>
                <a:lnTo>
                  <a:pt x="1133855" y="0"/>
                </a:lnTo>
                <a:lnTo>
                  <a:pt x="0" y="0"/>
                </a:lnTo>
                <a:lnTo>
                  <a:pt x="0" y="519684"/>
                </a:lnTo>
                <a:close/>
              </a:path>
            </a:pathLst>
          </a:custGeom>
          <a:ln w="9144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572255" y="4238244"/>
            <a:ext cx="1121537" cy="1143"/>
          </a:xfrm>
          <a:custGeom>
            <a:avLst/>
            <a:gdLst/>
            <a:ahLst/>
            <a:cxnLst/>
            <a:rect l="l" t="t" r="r" b="b"/>
            <a:pathLst>
              <a:path w="1121537" h="1143">
                <a:moveTo>
                  <a:pt x="0" y="0"/>
                </a:moveTo>
                <a:lnTo>
                  <a:pt x="1121537" y="1142"/>
                </a:lnTo>
              </a:path>
            </a:pathLst>
          </a:custGeom>
          <a:ln w="6096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51859" y="609600"/>
            <a:ext cx="5143500" cy="0"/>
          </a:xfrm>
          <a:custGeom>
            <a:avLst/>
            <a:gdLst/>
            <a:ahLst/>
            <a:cxnLst/>
            <a:rect l="l" t="t" r="r" b="b"/>
            <a:pathLst>
              <a:path w="5143500">
                <a:moveTo>
                  <a:pt x="0" y="0"/>
                </a:moveTo>
                <a:lnTo>
                  <a:pt x="51435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7324" y="185927"/>
            <a:ext cx="1219200" cy="518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809141" y="268479"/>
            <a:ext cx="2491581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b="1" spc="-2" dirty="0">
                <a:latin typeface="Calibri"/>
                <a:cs typeface="Calibri"/>
              </a:rPr>
              <a:t>ORGANIGRAMA GENERAL INVIES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89837" y="4383405"/>
            <a:ext cx="909160" cy="113792"/>
          </a:xfrm>
          <a:prstGeom prst="rect">
            <a:avLst/>
          </a:prstGeom>
        </p:spPr>
        <p:txBody>
          <a:bodyPr wrap="square" lIns="0" tIns="5048" rIns="0" bIns="0" rtlCol="0">
            <a:noAutofit/>
          </a:bodyPr>
          <a:lstStyle/>
          <a:p>
            <a:pPr marL="12700">
              <a:lnSpc>
                <a:spcPts val="795"/>
              </a:lnSpc>
            </a:pPr>
            <a:r>
              <a:rPr sz="700" spc="-2" dirty="0">
                <a:latin typeface="Calibri"/>
                <a:cs typeface="Calibri"/>
              </a:rPr>
              <a:t>Director de Área (15-05)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69240" y="4434458"/>
            <a:ext cx="421592" cy="113792"/>
          </a:xfrm>
          <a:prstGeom prst="rect">
            <a:avLst/>
          </a:prstGeom>
        </p:spPr>
        <p:txBody>
          <a:bodyPr wrap="square" lIns="0" tIns="5048" rIns="0" bIns="0" rtlCol="0">
            <a:noAutofit/>
          </a:bodyPr>
          <a:lstStyle/>
          <a:p>
            <a:pPr marL="12700">
              <a:lnSpc>
                <a:spcPts val="795"/>
              </a:lnSpc>
            </a:pPr>
            <a:r>
              <a:rPr sz="700" spc="2" dirty="0">
                <a:latin typeface="Calibri"/>
                <a:cs typeface="Calibri"/>
              </a:rPr>
              <a:t>r de Área (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83433" y="5596985"/>
            <a:ext cx="1970627" cy="412496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 marR="1747" algn="just">
              <a:lnSpc>
                <a:spcPts val="632"/>
              </a:lnSpc>
            </a:pPr>
            <a:r>
              <a:rPr sz="550" b="1" spc="9" dirty="0">
                <a:latin typeface="Arial"/>
                <a:cs typeface="Arial"/>
              </a:rPr>
              <a:t>Jaime Macías Oviedo, Titular de la Unidad Administrativa del Instituto de Vivienda del Estado de San Luis Potosí, Certifica que el presente organigrama refleja el personal, así como los puestos y nombramientos que integran la estructura vigente al mes de </a:t>
            </a:r>
            <a:r>
              <a:rPr lang="es-MX" sz="550" b="1" spc="9" dirty="0">
                <a:latin typeface="Arial"/>
                <a:cs typeface="Arial"/>
              </a:rPr>
              <a:t>Julio del 2021</a:t>
            </a:r>
            <a:endParaRPr sz="5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6310" y="6094310"/>
            <a:ext cx="873038" cy="110743"/>
          </a:xfrm>
          <a:prstGeom prst="rect">
            <a:avLst/>
          </a:prstGeom>
        </p:spPr>
        <p:txBody>
          <a:bodyPr wrap="square" lIns="0" tIns="4857" rIns="0" bIns="0" rtlCol="0">
            <a:noAutofit/>
          </a:bodyPr>
          <a:lstStyle/>
          <a:p>
            <a:pPr marL="12700">
              <a:lnSpc>
                <a:spcPts val="765"/>
              </a:lnSpc>
            </a:pPr>
            <a:r>
              <a:rPr sz="650" spc="7" dirty="0">
                <a:solidFill>
                  <a:srgbClr val="006600"/>
                </a:solidFill>
                <a:latin typeface="Calibri"/>
                <a:cs typeface="Calibri"/>
              </a:rPr>
              <a:t>06 Puestos de confianza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83433" y="6156361"/>
            <a:ext cx="1143897" cy="92456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30300" algn="l"/>
              </a:tabLst>
            </a:pPr>
            <a:r>
              <a:rPr sz="550" b="1" spc="11" dirty="0">
                <a:latin typeface="Arial"/>
                <a:cs typeface="Arial"/>
              </a:rPr>
              <a:t>Firma:</a:t>
            </a:r>
            <a:r>
              <a:rPr sz="550" b="1" u="sng" spc="11" dirty="0">
                <a:latin typeface="Arial"/>
                <a:cs typeface="Arial"/>
              </a:rPr>
              <a:t> </a:t>
            </a:r>
            <a:r>
              <a:rPr sz="550" b="1" u="sng" spc="0" dirty="0">
                <a:latin typeface="Arial"/>
                <a:cs typeface="Arial"/>
              </a:rPr>
              <a:t>	</a:t>
            </a:r>
            <a:endParaRPr sz="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98651" y="4837366"/>
            <a:ext cx="1146048" cy="513588"/>
          </a:xfrm>
          <a:prstGeom prst="rect">
            <a:avLst/>
          </a:prstGeom>
        </p:spPr>
        <p:txBody>
          <a:bodyPr wrap="square" lIns="0" tIns="40005" rIns="0" bIns="0" rtlCol="0">
            <a:noAutofit/>
          </a:bodyPr>
          <a:lstStyle/>
          <a:p>
            <a:pPr marL="179577">
              <a:lnSpc>
                <a:spcPct val="101725"/>
              </a:lnSpc>
            </a:pPr>
            <a:r>
              <a:rPr sz="700" b="1" spc="-1" dirty="0">
                <a:latin typeface="Calibri"/>
                <a:cs typeface="Calibri"/>
              </a:rPr>
              <a:t>Subdirección Jurídica</a:t>
            </a:r>
            <a:endParaRPr sz="700">
              <a:latin typeface="Calibri"/>
              <a:cs typeface="Calibri"/>
            </a:endParaRPr>
          </a:p>
          <a:p>
            <a:pPr marL="134556">
              <a:lnSpc>
                <a:spcPct val="101725"/>
              </a:lnSpc>
              <a:spcBef>
                <a:spcPts val="580"/>
              </a:spcBef>
            </a:pPr>
            <a:r>
              <a:rPr sz="700" spc="2" dirty="0">
                <a:latin typeface="Calibri"/>
                <a:cs typeface="Calibri"/>
              </a:rPr>
              <a:t>Adriana  Alonso  ALvarez</a:t>
            </a:r>
            <a:endParaRPr sz="700">
              <a:latin typeface="Calibri"/>
              <a:cs typeface="Calibri"/>
            </a:endParaRPr>
          </a:p>
          <a:p>
            <a:pPr marL="146748">
              <a:lnSpc>
                <a:spcPts val="750"/>
              </a:lnSpc>
              <a:spcBef>
                <a:spcPts val="37"/>
              </a:spcBef>
            </a:pPr>
            <a:r>
              <a:rPr sz="700" spc="-2" dirty="0">
                <a:latin typeface="Calibri"/>
                <a:cs typeface="Calibri"/>
              </a:rPr>
              <a:t>Director de Área (14-05)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74664" y="4827841"/>
            <a:ext cx="1185558" cy="51358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144451" marR="222020" algn="ctr">
              <a:lnSpc>
                <a:spcPct val="101725"/>
              </a:lnSpc>
            </a:pPr>
            <a:r>
              <a:rPr sz="700" b="1" spc="-2" dirty="0">
                <a:latin typeface="Calibri"/>
                <a:cs typeface="Calibri"/>
              </a:rPr>
              <a:t>Subdirección de Área</a:t>
            </a:r>
            <a:endParaRPr sz="700">
              <a:latin typeface="Calibri"/>
              <a:cs typeface="Calibri"/>
            </a:endParaRPr>
          </a:p>
          <a:p>
            <a:pPr marL="48831">
              <a:lnSpc>
                <a:spcPct val="101725"/>
              </a:lnSpc>
              <a:spcBef>
                <a:spcPts val="480"/>
              </a:spcBef>
            </a:pPr>
            <a:r>
              <a:rPr sz="700" spc="2" dirty="0">
                <a:latin typeface="Calibri"/>
                <a:cs typeface="Calibri"/>
              </a:rPr>
              <a:t>Franco Alberto Luján Martínez</a:t>
            </a:r>
            <a:endParaRPr sz="700">
              <a:latin typeface="Calibri"/>
              <a:cs typeface="Calibri"/>
            </a:endParaRPr>
          </a:p>
          <a:p>
            <a:pPr marL="61023" marR="39510">
              <a:lnSpc>
                <a:spcPts val="840"/>
              </a:lnSpc>
              <a:spcBef>
                <a:spcPts val="42"/>
              </a:spcBef>
            </a:pPr>
            <a:r>
              <a:rPr sz="700" spc="-2" dirty="0">
                <a:latin typeface="Calibri"/>
                <a:cs typeface="Calibri"/>
              </a:rPr>
              <a:t>Director de Área (14-05)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46264" y="4032504"/>
            <a:ext cx="1146048" cy="513588"/>
          </a:xfrm>
          <a:prstGeom prst="rect">
            <a:avLst/>
          </a:prstGeom>
        </p:spPr>
        <p:txBody>
          <a:bodyPr wrap="square" lIns="0" tIns="30480" rIns="0" bIns="0" rtlCol="0">
            <a:noAutofit/>
          </a:bodyPr>
          <a:lstStyle/>
          <a:p>
            <a:pPr marL="222551" marR="234926" algn="ctr">
              <a:lnSpc>
                <a:spcPct val="101725"/>
              </a:lnSpc>
            </a:pPr>
            <a:r>
              <a:rPr sz="700" b="1" spc="-4" dirty="0">
                <a:latin typeface="Calibri"/>
                <a:cs typeface="Calibri"/>
              </a:rPr>
              <a:t>Dirección Jurídica</a:t>
            </a:r>
            <a:endParaRPr sz="700">
              <a:latin typeface="Calibri"/>
              <a:cs typeface="Calibri"/>
            </a:endParaRPr>
          </a:p>
          <a:p>
            <a:pPr marL="123189" marR="77415" algn="ctr">
              <a:lnSpc>
                <a:spcPct val="101725"/>
              </a:lnSpc>
              <a:spcBef>
                <a:spcPts val="768"/>
              </a:spcBef>
            </a:pPr>
            <a:r>
              <a:rPr sz="700" spc="0" dirty="0">
                <a:latin typeface="Calibri"/>
                <a:cs typeface="Calibri"/>
              </a:rPr>
              <a:t>José Isidro Bárcenas Díaz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3432" y="4027932"/>
            <a:ext cx="1133856" cy="518159"/>
          </a:xfrm>
          <a:prstGeom prst="rect">
            <a:avLst/>
          </a:prstGeom>
        </p:spPr>
        <p:txBody>
          <a:bodyPr wrap="square" lIns="0" tIns="44450" rIns="0" bIns="0" rtlCol="0">
            <a:noAutofit/>
          </a:bodyPr>
          <a:lstStyle/>
          <a:p>
            <a:pPr marL="152400">
              <a:lnSpc>
                <a:spcPct val="101725"/>
              </a:lnSpc>
            </a:pPr>
            <a:r>
              <a:rPr sz="700" b="1" spc="0" dirty="0">
                <a:latin typeface="Calibri"/>
                <a:cs typeface="Calibri"/>
              </a:rPr>
              <a:t>Unidad Administrativa</a:t>
            </a:r>
            <a:endParaRPr sz="700" dirty="0">
              <a:latin typeface="Calibri"/>
              <a:cs typeface="Calibri"/>
            </a:endParaRPr>
          </a:p>
          <a:p>
            <a:pPr marL="193547">
              <a:lnSpc>
                <a:spcPct val="101725"/>
              </a:lnSpc>
              <a:spcBef>
                <a:spcPts val="856"/>
              </a:spcBef>
            </a:pPr>
            <a:r>
              <a:rPr sz="700" spc="-1" dirty="0">
                <a:latin typeface="Calibri"/>
                <a:cs typeface="Calibri"/>
              </a:rPr>
              <a:t>Jaime Macías Oviedo</a:t>
            </a:r>
            <a:endParaRPr sz="700" dirty="0">
              <a:latin typeface="Calibri"/>
              <a:cs typeface="Calibri"/>
            </a:endParaRPr>
          </a:p>
          <a:p>
            <a:pPr marL="134112">
              <a:lnSpc>
                <a:spcPts val="840"/>
              </a:lnSpc>
              <a:spcBef>
                <a:spcPts val="42"/>
              </a:spcBef>
            </a:pPr>
            <a:r>
              <a:rPr sz="700" spc="0" dirty="0">
                <a:latin typeface="Calibri"/>
                <a:cs typeface="Calibri"/>
              </a:rPr>
              <a:t>Director de Área (15-05)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50892" y="4026408"/>
            <a:ext cx="1133856" cy="519683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226441" marR="98613" indent="-111252">
              <a:lnSpc>
                <a:spcPts val="854"/>
              </a:lnSpc>
            </a:pPr>
            <a:r>
              <a:rPr sz="700" b="1" spc="0" dirty="0">
                <a:latin typeface="Calibri"/>
                <a:cs typeface="Calibri"/>
              </a:rPr>
              <a:t>Dirección de Proyectos y Desarrollo Urbano </a:t>
            </a:r>
            <a:r>
              <a:rPr sz="700" spc="0" dirty="0">
                <a:latin typeface="Calibri"/>
                <a:cs typeface="Calibri"/>
              </a:rPr>
              <a:t>José Santos Zapata</a:t>
            </a:r>
            <a:endParaRPr sz="700">
              <a:latin typeface="Calibri"/>
              <a:cs typeface="Calibri"/>
            </a:endParaRPr>
          </a:p>
          <a:p>
            <a:pPr marL="167640">
              <a:lnSpc>
                <a:spcPts val="1155"/>
              </a:lnSpc>
              <a:spcBef>
                <a:spcPts val="115"/>
              </a:spcBef>
            </a:pPr>
            <a:r>
              <a:rPr sz="700" spc="-7" dirty="0">
                <a:latin typeface="Calibri"/>
                <a:cs typeface="Calibri"/>
              </a:rPr>
              <a:t>Directo </a:t>
            </a:r>
            <a:r>
              <a:rPr sz="1050" spc="-7" baseline="42910" dirty="0">
                <a:latin typeface="Calibri"/>
                <a:cs typeface="Calibri"/>
              </a:rPr>
              <a:t>Rodríguez </a:t>
            </a:r>
            <a:r>
              <a:rPr sz="700" spc="-7" dirty="0">
                <a:latin typeface="Calibri"/>
                <a:cs typeface="Calibri"/>
              </a:rPr>
              <a:t>15-05)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76828" y="4030979"/>
            <a:ext cx="1133855" cy="519684"/>
          </a:xfrm>
          <a:prstGeom prst="rect">
            <a:avLst/>
          </a:prstGeom>
        </p:spPr>
        <p:txBody>
          <a:bodyPr wrap="square" lIns="0" tIns="572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168529">
              <a:lnSpc>
                <a:spcPct val="101725"/>
              </a:lnSpc>
            </a:pPr>
            <a:r>
              <a:rPr sz="700" b="1" spc="-2" dirty="0">
                <a:latin typeface="Calibri"/>
                <a:cs typeface="Calibri"/>
              </a:rPr>
              <a:t>Dirección de Vivienda</a:t>
            </a:r>
            <a:endParaRPr sz="700">
              <a:latin typeface="Calibri"/>
              <a:cs typeface="Calibri"/>
            </a:endParaRPr>
          </a:p>
          <a:p>
            <a:pPr marL="140208">
              <a:lnSpc>
                <a:spcPct val="101725"/>
              </a:lnSpc>
              <a:spcBef>
                <a:spcPts val="623"/>
              </a:spcBef>
            </a:pPr>
            <a:r>
              <a:rPr sz="700" spc="-1" dirty="0">
                <a:latin typeface="Calibri"/>
                <a:cs typeface="Calibri"/>
              </a:rPr>
              <a:t>Liliana Muñoz Aguiñaga</a:t>
            </a:r>
            <a:endParaRPr sz="700">
              <a:latin typeface="Calibri"/>
              <a:cs typeface="Calibri"/>
            </a:endParaRPr>
          </a:p>
          <a:p>
            <a:pPr marL="128016">
              <a:lnSpc>
                <a:spcPts val="840"/>
              </a:lnSpc>
              <a:spcBef>
                <a:spcPts val="42"/>
              </a:spcBef>
            </a:pPr>
            <a:r>
              <a:rPr sz="700" spc="0" dirty="0">
                <a:latin typeface="Calibri"/>
                <a:cs typeface="Calibri"/>
              </a:rPr>
              <a:t>Director de Área (15-05)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06183" y="2758440"/>
            <a:ext cx="1133855" cy="432815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212332" marR="199084" algn="ctr">
              <a:lnSpc>
                <a:spcPct val="101725"/>
              </a:lnSpc>
            </a:pPr>
            <a:r>
              <a:rPr sz="700" b="1" spc="-1" dirty="0">
                <a:latin typeface="Calibri"/>
                <a:cs typeface="Calibri"/>
              </a:rPr>
              <a:t>Órgano de Control</a:t>
            </a:r>
            <a:endParaRPr sz="700" dirty="0">
              <a:latin typeface="Calibri"/>
              <a:cs typeface="Calibri"/>
            </a:endParaRPr>
          </a:p>
          <a:p>
            <a:pPr marL="419582" marR="403966" algn="ctr">
              <a:lnSpc>
                <a:spcPts val="840"/>
              </a:lnSpc>
              <a:spcBef>
                <a:spcPts val="42"/>
              </a:spcBef>
            </a:pPr>
            <a:r>
              <a:rPr sz="700" b="1" spc="-4" dirty="0">
                <a:latin typeface="Calibri"/>
                <a:cs typeface="Calibri"/>
              </a:rPr>
              <a:t>Interno</a:t>
            </a:r>
            <a:endParaRPr sz="700" dirty="0">
              <a:latin typeface="Calibri"/>
              <a:cs typeface="Calibri"/>
            </a:endParaRPr>
          </a:p>
          <a:p>
            <a:pPr marL="100465" marR="100362" algn="ctr">
              <a:lnSpc>
                <a:spcPct val="101725"/>
              </a:lnSpc>
              <a:spcBef>
                <a:spcPts val="83"/>
              </a:spcBef>
            </a:pPr>
            <a:r>
              <a:rPr sz="600" spc="0" dirty="0">
                <a:latin typeface="Calibri"/>
                <a:cs typeface="Calibri"/>
              </a:rPr>
              <a:t>Gerardo Cesar Orellana Ortiz</a:t>
            </a:r>
            <a:endParaRPr sz="600" dirty="0">
              <a:latin typeface="Calibri"/>
              <a:cs typeface="Calibri"/>
            </a:endParaRPr>
          </a:p>
          <a:p>
            <a:pPr marL="173354" marR="172651" algn="ctr">
              <a:lnSpc>
                <a:spcPts val="720"/>
              </a:lnSpc>
              <a:spcBef>
                <a:spcPts val="36"/>
              </a:spcBef>
            </a:pPr>
            <a:r>
              <a:rPr sz="600" spc="0" dirty="0">
                <a:latin typeface="Calibri"/>
                <a:cs typeface="Calibri"/>
              </a:rPr>
              <a:t>Director de Área (15-05)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03164" y="1903476"/>
            <a:ext cx="1158239" cy="484632"/>
          </a:xfrm>
          <a:prstGeom prst="rect">
            <a:avLst/>
          </a:prstGeom>
        </p:spPr>
        <p:txBody>
          <a:bodyPr wrap="square" lIns="0" tIns="24765" rIns="0" bIns="0" rtlCol="0">
            <a:noAutofit/>
          </a:bodyPr>
          <a:lstStyle/>
          <a:p>
            <a:pPr marL="242177" marR="219257" algn="ctr">
              <a:lnSpc>
                <a:spcPct val="101725"/>
              </a:lnSpc>
            </a:pPr>
            <a:r>
              <a:rPr sz="700" b="1" spc="-2" dirty="0">
                <a:latin typeface="Calibri"/>
                <a:cs typeface="Calibri"/>
              </a:rPr>
              <a:t>Dirección General</a:t>
            </a:r>
            <a:endParaRPr sz="700">
              <a:latin typeface="Calibri"/>
              <a:cs typeface="Calibri"/>
            </a:endParaRPr>
          </a:p>
          <a:p>
            <a:pPr marL="196457" marR="147153" algn="ctr">
              <a:lnSpc>
                <a:spcPct val="101725"/>
              </a:lnSpc>
              <a:spcBef>
                <a:spcPts val="160"/>
              </a:spcBef>
            </a:pPr>
            <a:r>
              <a:rPr sz="700" spc="0" dirty="0">
                <a:latin typeface="Calibri"/>
                <a:cs typeface="Calibri"/>
              </a:rPr>
              <a:t>Janeth Socorro López</a:t>
            </a:r>
            <a:endParaRPr sz="700">
              <a:latin typeface="Calibri"/>
              <a:cs typeface="Calibri"/>
            </a:endParaRPr>
          </a:p>
          <a:p>
            <a:pPr marL="391515" marR="339885" algn="ctr">
              <a:lnSpc>
                <a:spcPts val="840"/>
              </a:lnSpc>
              <a:spcBef>
                <a:spcPts val="42"/>
              </a:spcBef>
            </a:pPr>
            <a:r>
              <a:rPr sz="700" spc="-5" dirty="0">
                <a:latin typeface="Calibri"/>
                <a:cs typeface="Calibri"/>
              </a:rPr>
              <a:t>Hernández</a:t>
            </a:r>
            <a:endParaRPr sz="700">
              <a:latin typeface="Calibri"/>
              <a:cs typeface="Calibri"/>
            </a:endParaRPr>
          </a:p>
          <a:p>
            <a:pPr marL="143103" marR="93453" algn="ctr">
              <a:lnSpc>
                <a:spcPts val="840"/>
              </a:lnSpc>
            </a:pPr>
            <a:r>
              <a:rPr sz="700" spc="-1" dirty="0">
                <a:latin typeface="Calibri"/>
                <a:cs typeface="Calibri"/>
              </a:rPr>
              <a:t>Director General (17-02)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03164" y="1264920"/>
            <a:ext cx="1133856" cy="431291"/>
          </a:xfrm>
          <a:prstGeom prst="rect">
            <a:avLst/>
          </a:prstGeom>
        </p:spPr>
        <p:txBody>
          <a:bodyPr wrap="square" lIns="0" tIns="7557" rIns="0" bIns="0" rtlCol="0">
            <a:noAutofit/>
          </a:bodyPr>
          <a:lstStyle/>
          <a:p>
            <a:pPr>
              <a:lnSpc>
                <a:spcPts val="1200"/>
              </a:lnSpc>
            </a:pPr>
            <a:endParaRPr sz="1200"/>
          </a:p>
          <a:p>
            <a:pPr marL="77470">
              <a:lnSpc>
                <a:spcPct val="101725"/>
              </a:lnSpc>
            </a:pPr>
            <a:r>
              <a:rPr sz="700" b="1" spc="-1" dirty="0">
                <a:latin typeface="Calibri"/>
                <a:cs typeface="Calibri"/>
              </a:rPr>
              <a:t>Consejo de Administración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00247" y="6083697"/>
            <a:ext cx="91438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6082284" y="3287407"/>
            <a:ext cx="1070356" cy="863"/>
          </a:xfrm>
          <a:custGeom>
            <a:avLst/>
            <a:gdLst/>
            <a:ahLst/>
            <a:cxnLst/>
            <a:rect l="l" t="t" r="r" b="b"/>
            <a:pathLst>
              <a:path w="1070356" h="863">
                <a:moveTo>
                  <a:pt x="0" y="0"/>
                </a:moveTo>
                <a:lnTo>
                  <a:pt x="1070356" y="863"/>
                </a:lnTo>
              </a:path>
            </a:pathLst>
          </a:custGeom>
          <a:ln w="690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47894" y="3014801"/>
            <a:ext cx="531878" cy="863"/>
          </a:xfrm>
          <a:custGeom>
            <a:avLst/>
            <a:gdLst/>
            <a:ahLst/>
            <a:cxnLst/>
            <a:rect l="l" t="t" r="r" b="b"/>
            <a:pathLst>
              <a:path w="531878" h="863">
                <a:moveTo>
                  <a:pt x="0" y="0"/>
                </a:moveTo>
                <a:lnTo>
                  <a:pt x="531878" y="863"/>
                </a:lnTo>
              </a:path>
            </a:pathLst>
          </a:custGeom>
          <a:ln w="690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85332" y="1674876"/>
            <a:ext cx="1142" cy="2241042"/>
          </a:xfrm>
          <a:custGeom>
            <a:avLst/>
            <a:gdLst/>
            <a:ahLst/>
            <a:cxnLst/>
            <a:rect l="l" t="t" r="r" b="b"/>
            <a:pathLst>
              <a:path w="1142" h="2241042">
                <a:moveTo>
                  <a:pt x="1142" y="0"/>
                </a:moveTo>
                <a:lnTo>
                  <a:pt x="0" y="224104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54980" y="1303020"/>
            <a:ext cx="1133855" cy="431291"/>
          </a:xfrm>
          <a:custGeom>
            <a:avLst/>
            <a:gdLst/>
            <a:ahLst/>
            <a:cxnLst/>
            <a:rect l="l" t="t" r="r" b="b"/>
            <a:pathLst>
              <a:path w="1133855" h="431291">
                <a:moveTo>
                  <a:pt x="1133855" y="431291"/>
                </a:moveTo>
                <a:lnTo>
                  <a:pt x="1133855" y="0"/>
                </a:lnTo>
                <a:lnTo>
                  <a:pt x="1095755" y="0"/>
                </a:lnTo>
                <a:lnTo>
                  <a:pt x="1095755" y="393191"/>
                </a:lnTo>
                <a:lnTo>
                  <a:pt x="0" y="393191"/>
                </a:lnTo>
                <a:lnTo>
                  <a:pt x="0" y="431291"/>
                </a:lnTo>
                <a:lnTo>
                  <a:pt x="1133855" y="431291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51932" y="1299972"/>
            <a:ext cx="1139951" cy="437388"/>
          </a:xfrm>
          <a:custGeom>
            <a:avLst/>
            <a:gdLst/>
            <a:ahLst/>
            <a:cxnLst/>
            <a:rect l="l" t="t" r="r" b="b"/>
            <a:pathLst>
              <a:path w="1139951" h="437388">
                <a:moveTo>
                  <a:pt x="6095" y="431291"/>
                </a:moveTo>
                <a:lnTo>
                  <a:pt x="6095" y="396239"/>
                </a:lnTo>
                <a:lnTo>
                  <a:pt x="0" y="396239"/>
                </a:lnTo>
                <a:lnTo>
                  <a:pt x="0" y="437388"/>
                </a:lnTo>
                <a:lnTo>
                  <a:pt x="1139951" y="437388"/>
                </a:lnTo>
                <a:lnTo>
                  <a:pt x="1139951" y="0"/>
                </a:lnTo>
                <a:lnTo>
                  <a:pt x="1098803" y="0"/>
                </a:lnTo>
                <a:lnTo>
                  <a:pt x="1098803" y="6095"/>
                </a:lnTo>
                <a:lnTo>
                  <a:pt x="1133856" y="6095"/>
                </a:lnTo>
                <a:lnTo>
                  <a:pt x="1133856" y="431291"/>
                </a:lnTo>
                <a:lnTo>
                  <a:pt x="6095" y="431291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50735" y="1503045"/>
            <a:ext cx="29972" cy="49275"/>
          </a:xfrm>
          <a:custGeom>
            <a:avLst/>
            <a:gdLst/>
            <a:ahLst/>
            <a:cxnLst/>
            <a:rect l="l" t="t" r="r" b="b"/>
            <a:pathLst>
              <a:path w="29972" h="49275">
                <a:moveTo>
                  <a:pt x="18796" y="48767"/>
                </a:moveTo>
                <a:lnTo>
                  <a:pt x="21590" y="49275"/>
                </a:lnTo>
                <a:lnTo>
                  <a:pt x="26797" y="49149"/>
                </a:lnTo>
                <a:lnTo>
                  <a:pt x="29972" y="47370"/>
                </a:lnTo>
                <a:lnTo>
                  <a:pt x="29972" y="16637"/>
                </a:lnTo>
                <a:lnTo>
                  <a:pt x="29718" y="13842"/>
                </a:lnTo>
                <a:lnTo>
                  <a:pt x="28575" y="9270"/>
                </a:lnTo>
                <a:lnTo>
                  <a:pt x="26416" y="5587"/>
                </a:lnTo>
                <a:lnTo>
                  <a:pt x="23495" y="2539"/>
                </a:lnTo>
                <a:lnTo>
                  <a:pt x="19304" y="507"/>
                </a:lnTo>
                <a:lnTo>
                  <a:pt x="16764" y="0"/>
                </a:lnTo>
                <a:lnTo>
                  <a:pt x="10922" y="0"/>
                </a:lnTo>
                <a:lnTo>
                  <a:pt x="8255" y="634"/>
                </a:lnTo>
                <a:lnTo>
                  <a:pt x="5715" y="2031"/>
                </a:lnTo>
                <a:lnTo>
                  <a:pt x="3175" y="3301"/>
                </a:lnTo>
                <a:lnTo>
                  <a:pt x="0" y="6134"/>
                </a:lnTo>
                <a:lnTo>
                  <a:pt x="0" y="48005"/>
                </a:lnTo>
                <a:lnTo>
                  <a:pt x="127" y="47370"/>
                </a:lnTo>
                <a:lnTo>
                  <a:pt x="127" y="17779"/>
                </a:lnTo>
                <a:lnTo>
                  <a:pt x="1905" y="15493"/>
                </a:lnTo>
                <a:lnTo>
                  <a:pt x="5207" y="12700"/>
                </a:lnTo>
                <a:lnTo>
                  <a:pt x="8382" y="10921"/>
                </a:lnTo>
                <a:lnTo>
                  <a:pt x="11303" y="10921"/>
                </a:lnTo>
                <a:lnTo>
                  <a:pt x="13335" y="11683"/>
                </a:lnTo>
                <a:lnTo>
                  <a:pt x="16256" y="14604"/>
                </a:lnTo>
                <a:lnTo>
                  <a:pt x="17399" y="18160"/>
                </a:lnTo>
                <a:lnTo>
                  <a:pt x="17525" y="47370"/>
                </a:lnTo>
                <a:lnTo>
                  <a:pt x="18796" y="48767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16880" y="1264920"/>
            <a:ext cx="1133855" cy="431291"/>
          </a:xfrm>
          <a:custGeom>
            <a:avLst/>
            <a:gdLst/>
            <a:ahLst/>
            <a:cxnLst/>
            <a:rect l="l" t="t" r="r" b="b"/>
            <a:pathLst>
              <a:path w="1133855" h="431291">
                <a:moveTo>
                  <a:pt x="0" y="431291"/>
                </a:moveTo>
                <a:lnTo>
                  <a:pt x="1133855" y="431291"/>
                </a:lnTo>
                <a:lnTo>
                  <a:pt x="1133855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16880" y="1264920"/>
            <a:ext cx="1133855" cy="431291"/>
          </a:xfrm>
          <a:custGeom>
            <a:avLst/>
            <a:gdLst/>
            <a:ahLst/>
            <a:cxnLst/>
            <a:rect l="l" t="t" r="r" b="b"/>
            <a:pathLst>
              <a:path w="1133855" h="431291">
                <a:moveTo>
                  <a:pt x="0" y="431291"/>
                </a:moveTo>
                <a:lnTo>
                  <a:pt x="1133855" y="431291"/>
                </a:lnTo>
                <a:lnTo>
                  <a:pt x="1133855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6096">
            <a:solidFill>
              <a:srgbClr val="E7E6E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03344" y="2814828"/>
            <a:ext cx="1133855" cy="431291"/>
          </a:xfrm>
          <a:custGeom>
            <a:avLst/>
            <a:gdLst/>
            <a:ahLst/>
            <a:cxnLst/>
            <a:rect l="l" t="t" r="r" b="b"/>
            <a:pathLst>
              <a:path w="1133855" h="431291">
                <a:moveTo>
                  <a:pt x="1133855" y="431291"/>
                </a:moveTo>
                <a:lnTo>
                  <a:pt x="1133855" y="0"/>
                </a:lnTo>
                <a:lnTo>
                  <a:pt x="1083055" y="0"/>
                </a:lnTo>
                <a:lnTo>
                  <a:pt x="1083055" y="393191"/>
                </a:lnTo>
                <a:lnTo>
                  <a:pt x="0" y="393191"/>
                </a:lnTo>
                <a:lnTo>
                  <a:pt x="0" y="431291"/>
                </a:lnTo>
                <a:lnTo>
                  <a:pt x="1133855" y="4312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41664" y="3248501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77656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41080" y="3248501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77072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40496" y="324850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76488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39912" y="324850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75904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39328" y="3248501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75320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38744" y="324850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874736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838160" y="324850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774152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737576" y="3248501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673568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636992" y="3248501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72984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536408" y="324850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72400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435824" y="324850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525484" y="3231737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391628" y="3211925"/>
            <a:ext cx="16763" cy="41147"/>
          </a:xfrm>
          <a:custGeom>
            <a:avLst/>
            <a:gdLst/>
            <a:ahLst/>
            <a:cxnLst/>
            <a:rect l="l" t="t" r="r" b="b"/>
            <a:pathLst>
              <a:path w="16763" h="41147">
                <a:moveTo>
                  <a:pt x="4572" y="36575"/>
                </a:moveTo>
                <a:lnTo>
                  <a:pt x="4572" y="41147"/>
                </a:lnTo>
                <a:lnTo>
                  <a:pt x="16763" y="41147"/>
                </a:lnTo>
                <a:lnTo>
                  <a:pt x="16763" y="32003"/>
                </a:lnTo>
                <a:lnTo>
                  <a:pt x="9143" y="32003"/>
                </a:lnTo>
                <a:lnTo>
                  <a:pt x="9143" y="0"/>
                </a:lnTo>
                <a:lnTo>
                  <a:pt x="0" y="0"/>
                </a:lnTo>
                <a:lnTo>
                  <a:pt x="0" y="36575"/>
                </a:lnTo>
                <a:lnTo>
                  <a:pt x="4572" y="365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525484" y="318144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525484" y="3131153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25484" y="308086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525484" y="3030569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5484" y="2980277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5484" y="292998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5484" y="2879693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5484" y="282940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479262" y="2817209"/>
            <a:ext cx="30981" cy="0"/>
          </a:xfrm>
          <a:custGeom>
            <a:avLst/>
            <a:gdLst/>
            <a:ahLst/>
            <a:cxnLst/>
            <a:rect l="l" t="t" r="r" b="b"/>
            <a:pathLst>
              <a:path w="30981">
                <a:moveTo>
                  <a:pt x="0" y="0"/>
                </a:moveTo>
                <a:lnTo>
                  <a:pt x="30981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478240" y="3248501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345400" y="2779109"/>
            <a:ext cx="1133855" cy="431291"/>
          </a:xfrm>
          <a:custGeom>
            <a:avLst/>
            <a:gdLst/>
            <a:ahLst/>
            <a:cxnLst/>
            <a:rect l="l" t="t" r="r" b="b"/>
            <a:pathLst>
              <a:path w="1133855" h="431291">
                <a:moveTo>
                  <a:pt x="0" y="431291"/>
                </a:moveTo>
                <a:lnTo>
                  <a:pt x="1133855" y="431291"/>
                </a:lnTo>
                <a:lnTo>
                  <a:pt x="1133855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404931" y="2817209"/>
            <a:ext cx="1133855" cy="431291"/>
          </a:xfrm>
          <a:custGeom>
            <a:avLst/>
            <a:gdLst/>
            <a:ahLst/>
            <a:cxnLst/>
            <a:rect l="l" t="t" r="r" b="b"/>
            <a:pathLst>
              <a:path w="1133855" h="431291">
                <a:moveTo>
                  <a:pt x="0" y="431291"/>
                </a:moveTo>
                <a:lnTo>
                  <a:pt x="1133855" y="431291"/>
                </a:lnTo>
                <a:lnTo>
                  <a:pt x="1133855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748780" y="3087624"/>
            <a:ext cx="1132331" cy="432815"/>
          </a:xfrm>
          <a:custGeom>
            <a:avLst/>
            <a:gdLst/>
            <a:ahLst/>
            <a:cxnLst/>
            <a:rect l="l" t="t" r="r" b="b"/>
            <a:pathLst>
              <a:path w="1132331" h="432815">
                <a:moveTo>
                  <a:pt x="1132331" y="432815"/>
                </a:moveTo>
                <a:lnTo>
                  <a:pt x="1132331" y="0"/>
                </a:lnTo>
                <a:lnTo>
                  <a:pt x="1081531" y="0"/>
                </a:lnTo>
                <a:lnTo>
                  <a:pt x="1081531" y="394715"/>
                </a:lnTo>
                <a:lnTo>
                  <a:pt x="0" y="394715"/>
                </a:lnTo>
                <a:lnTo>
                  <a:pt x="0" y="432815"/>
                </a:lnTo>
                <a:lnTo>
                  <a:pt x="1132331" y="4328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94244" y="35204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730235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693659" y="35204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629652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593076" y="35204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529068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92492" y="352044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28483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391908" y="35204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27900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291324" y="35204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227316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190740" y="352044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126732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90156" y="35204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26148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989572" y="35204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925564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888988" y="352044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24980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88404" y="35204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76540" y="350215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744208" y="3483864"/>
            <a:ext cx="16764" cy="41148"/>
          </a:xfrm>
          <a:custGeom>
            <a:avLst/>
            <a:gdLst/>
            <a:ahLst/>
            <a:cxnLst/>
            <a:rect l="l" t="t" r="r" b="b"/>
            <a:pathLst>
              <a:path w="16764" h="41148">
                <a:moveTo>
                  <a:pt x="4572" y="36575"/>
                </a:moveTo>
                <a:lnTo>
                  <a:pt x="4572" y="41148"/>
                </a:lnTo>
                <a:lnTo>
                  <a:pt x="16764" y="41148"/>
                </a:lnTo>
                <a:lnTo>
                  <a:pt x="16764" y="32003"/>
                </a:lnTo>
                <a:lnTo>
                  <a:pt x="9144" y="32003"/>
                </a:lnTo>
                <a:lnTo>
                  <a:pt x="9144" y="0"/>
                </a:lnTo>
                <a:lnTo>
                  <a:pt x="0" y="0"/>
                </a:lnTo>
                <a:lnTo>
                  <a:pt x="0" y="36575"/>
                </a:lnTo>
                <a:lnTo>
                  <a:pt x="4572" y="365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876540" y="345186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876540" y="340156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876540" y="335127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876540" y="3300983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876540" y="3250691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876540" y="320040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876540" y="315010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876540" y="30998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30311" y="3087624"/>
            <a:ext cx="30988" cy="0"/>
          </a:xfrm>
          <a:custGeom>
            <a:avLst/>
            <a:gdLst/>
            <a:ahLst/>
            <a:cxnLst/>
            <a:rect l="l" t="t" r="r" b="b"/>
            <a:pathLst>
              <a:path w="30988">
                <a:moveTo>
                  <a:pt x="0" y="0"/>
                </a:moveTo>
                <a:lnTo>
                  <a:pt x="30988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30820" y="352044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697980" y="3049524"/>
            <a:ext cx="1132331" cy="432815"/>
          </a:xfrm>
          <a:custGeom>
            <a:avLst/>
            <a:gdLst/>
            <a:ahLst/>
            <a:cxnLst/>
            <a:rect l="l" t="t" r="r" b="b"/>
            <a:pathLst>
              <a:path w="1132331" h="432815">
                <a:moveTo>
                  <a:pt x="0" y="432815"/>
                </a:moveTo>
                <a:lnTo>
                  <a:pt x="1132331" y="432815"/>
                </a:lnTo>
                <a:lnTo>
                  <a:pt x="1132331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697980" y="3049524"/>
            <a:ext cx="1132331" cy="432815"/>
          </a:xfrm>
          <a:custGeom>
            <a:avLst/>
            <a:gdLst/>
            <a:ahLst/>
            <a:cxnLst/>
            <a:rect l="l" t="t" r="r" b="b"/>
            <a:pathLst>
              <a:path w="1132331" h="432815">
                <a:moveTo>
                  <a:pt x="0" y="432815"/>
                </a:moveTo>
                <a:lnTo>
                  <a:pt x="1132331" y="432815"/>
                </a:lnTo>
                <a:lnTo>
                  <a:pt x="1132331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ln w="9143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888992" y="3915155"/>
            <a:ext cx="1143" cy="522477"/>
          </a:xfrm>
          <a:custGeom>
            <a:avLst/>
            <a:gdLst/>
            <a:ahLst/>
            <a:cxnLst/>
            <a:rect l="l" t="t" r="r" b="b"/>
            <a:pathLst>
              <a:path w="1143" h="522477">
                <a:moveTo>
                  <a:pt x="1143" y="0"/>
                </a:moveTo>
                <a:lnTo>
                  <a:pt x="0" y="52247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403344" y="4155948"/>
            <a:ext cx="1133855" cy="432815"/>
          </a:xfrm>
          <a:custGeom>
            <a:avLst/>
            <a:gdLst/>
            <a:ahLst/>
            <a:cxnLst/>
            <a:rect l="l" t="t" r="r" b="b"/>
            <a:pathLst>
              <a:path w="1133855" h="432815">
                <a:moveTo>
                  <a:pt x="1133855" y="432815"/>
                </a:moveTo>
                <a:lnTo>
                  <a:pt x="1133855" y="0"/>
                </a:lnTo>
                <a:lnTo>
                  <a:pt x="1083055" y="0"/>
                </a:lnTo>
                <a:lnTo>
                  <a:pt x="1083055" y="394715"/>
                </a:lnTo>
                <a:lnTo>
                  <a:pt x="0" y="394715"/>
                </a:lnTo>
                <a:lnTo>
                  <a:pt x="0" y="432815"/>
                </a:lnTo>
                <a:lnTo>
                  <a:pt x="1133855" y="4328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451856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87848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351272" y="45887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287264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250688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186680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150104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86096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049520" y="45887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85512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948936" y="45887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84928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848352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784344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747768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683760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647184" y="45887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583176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546600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482592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446016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532628" y="456895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398772" y="4552188"/>
            <a:ext cx="19812" cy="41148"/>
          </a:xfrm>
          <a:custGeom>
            <a:avLst/>
            <a:gdLst/>
            <a:ahLst/>
            <a:cxnLst/>
            <a:rect l="l" t="t" r="r" b="b"/>
            <a:pathLst>
              <a:path w="19812" h="41148">
                <a:moveTo>
                  <a:pt x="4572" y="36575"/>
                </a:moveTo>
                <a:lnTo>
                  <a:pt x="4572" y="41148"/>
                </a:lnTo>
                <a:lnTo>
                  <a:pt x="19812" y="41148"/>
                </a:lnTo>
                <a:lnTo>
                  <a:pt x="19812" y="32004"/>
                </a:lnTo>
                <a:lnTo>
                  <a:pt x="9143" y="32004"/>
                </a:lnTo>
                <a:lnTo>
                  <a:pt x="9143" y="0"/>
                </a:lnTo>
                <a:lnTo>
                  <a:pt x="0" y="0"/>
                </a:lnTo>
                <a:lnTo>
                  <a:pt x="0" y="36575"/>
                </a:lnTo>
                <a:lnTo>
                  <a:pt x="4572" y="365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532628" y="451866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532628" y="446836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532628" y="441807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532628" y="436778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532628" y="431749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532628" y="4267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532628" y="4216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532628" y="4166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486400" y="4155948"/>
            <a:ext cx="29463" cy="0"/>
          </a:xfrm>
          <a:custGeom>
            <a:avLst/>
            <a:gdLst/>
            <a:ahLst/>
            <a:cxnLst/>
            <a:rect l="l" t="t" r="r" b="b"/>
            <a:pathLst>
              <a:path w="29463">
                <a:moveTo>
                  <a:pt x="0" y="0"/>
                </a:moveTo>
                <a:lnTo>
                  <a:pt x="2946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88432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486400" y="4433316"/>
            <a:ext cx="17907" cy="46355"/>
          </a:xfrm>
          <a:custGeom>
            <a:avLst/>
            <a:gdLst/>
            <a:ahLst/>
            <a:cxnLst/>
            <a:rect l="l" t="t" r="r" b="b"/>
            <a:pathLst>
              <a:path w="17907" h="46354">
                <a:moveTo>
                  <a:pt x="1270" y="16001"/>
                </a:moveTo>
                <a:lnTo>
                  <a:pt x="4825" y="1142"/>
                </a:lnTo>
                <a:lnTo>
                  <a:pt x="635" y="2158"/>
                </a:lnTo>
                <a:lnTo>
                  <a:pt x="0" y="2243"/>
                </a:lnTo>
                <a:lnTo>
                  <a:pt x="0" y="16670"/>
                </a:lnTo>
                <a:lnTo>
                  <a:pt x="1270" y="16001"/>
                </a:lnTo>
                <a:close/>
              </a:path>
              <a:path w="17907" h="46354">
                <a:moveTo>
                  <a:pt x="9778" y="-21590"/>
                </a:moveTo>
                <a:lnTo>
                  <a:pt x="4825" y="-23495"/>
                </a:lnTo>
                <a:lnTo>
                  <a:pt x="1650" y="-23876"/>
                </a:lnTo>
                <a:lnTo>
                  <a:pt x="0" y="-23876"/>
                </a:lnTo>
                <a:lnTo>
                  <a:pt x="0" y="-17526"/>
                </a:lnTo>
                <a:lnTo>
                  <a:pt x="508" y="-17526"/>
                </a:lnTo>
                <a:lnTo>
                  <a:pt x="3428" y="-16637"/>
                </a:lnTo>
                <a:lnTo>
                  <a:pt x="5461" y="-14859"/>
                </a:lnTo>
                <a:lnTo>
                  <a:pt x="7620" y="-11303"/>
                </a:lnTo>
                <a:lnTo>
                  <a:pt x="7620" y="-6096"/>
                </a:lnTo>
                <a:lnTo>
                  <a:pt x="4699" y="-5080"/>
                </a:lnTo>
                <a:lnTo>
                  <a:pt x="0" y="-4191"/>
                </a:lnTo>
                <a:lnTo>
                  <a:pt x="0" y="2243"/>
                </a:lnTo>
                <a:lnTo>
                  <a:pt x="635" y="2158"/>
                </a:lnTo>
                <a:lnTo>
                  <a:pt x="4825" y="1142"/>
                </a:lnTo>
                <a:lnTo>
                  <a:pt x="7620" y="0"/>
                </a:lnTo>
                <a:lnTo>
                  <a:pt x="7620" y="2793"/>
                </a:lnTo>
                <a:lnTo>
                  <a:pt x="7620" y="0"/>
                </a:lnTo>
                <a:lnTo>
                  <a:pt x="5334" y="12826"/>
                </a:lnTo>
                <a:lnTo>
                  <a:pt x="2666" y="21462"/>
                </a:lnTo>
                <a:lnTo>
                  <a:pt x="5334" y="19811"/>
                </a:lnTo>
                <a:lnTo>
                  <a:pt x="8254" y="17271"/>
                </a:lnTo>
                <a:lnTo>
                  <a:pt x="7238" y="8889"/>
                </a:lnTo>
                <a:lnTo>
                  <a:pt x="7620" y="6222"/>
                </a:lnTo>
                <a:lnTo>
                  <a:pt x="8254" y="17271"/>
                </a:lnTo>
                <a:lnTo>
                  <a:pt x="8509" y="19430"/>
                </a:lnTo>
                <a:lnTo>
                  <a:pt x="9778" y="22986"/>
                </a:lnTo>
                <a:lnTo>
                  <a:pt x="17907" y="22986"/>
                </a:lnTo>
                <a:lnTo>
                  <a:pt x="16255" y="19430"/>
                </a:lnTo>
                <a:lnTo>
                  <a:pt x="15621" y="15620"/>
                </a:lnTo>
                <a:lnTo>
                  <a:pt x="15494" y="-10033"/>
                </a:lnTo>
                <a:lnTo>
                  <a:pt x="15366" y="-12446"/>
                </a:lnTo>
                <a:lnTo>
                  <a:pt x="14604" y="-15875"/>
                </a:lnTo>
                <a:lnTo>
                  <a:pt x="12700" y="-19050"/>
                </a:lnTo>
                <a:lnTo>
                  <a:pt x="9778" y="-21590"/>
                </a:lnTo>
                <a:close/>
              </a:path>
              <a:path w="17907" h="46354">
                <a:moveTo>
                  <a:pt x="7238" y="8889"/>
                </a:moveTo>
                <a:lnTo>
                  <a:pt x="8254" y="17271"/>
                </a:lnTo>
                <a:lnTo>
                  <a:pt x="7620" y="6222"/>
                </a:lnTo>
                <a:lnTo>
                  <a:pt x="7238" y="8889"/>
                </a:lnTo>
                <a:close/>
              </a:path>
              <a:path w="17907" h="46354">
                <a:moveTo>
                  <a:pt x="7620" y="0"/>
                </a:moveTo>
                <a:lnTo>
                  <a:pt x="4825" y="1142"/>
                </a:lnTo>
                <a:lnTo>
                  <a:pt x="1270" y="16001"/>
                </a:lnTo>
                <a:lnTo>
                  <a:pt x="0" y="16670"/>
                </a:lnTo>
                <a:lnTo>
                  <a:pt x="0" y="22478"/>
                </a:lnTo>
                <a:lnTo>
                  <a:pt x="2666" y="21462"/>
                </a:lnTo>
                <a:lnTo>
                  <a:pt x="5334" y="12826"/>
                </a:lnTo>
                <a:lnTo>
                  <a:pt x="762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352544" y="4117848"/>
            <a:ext cx="1133855" cy="432815"/>
          </a:xfrm>
          <a:custGeom>
            <a:avLst/>
            <a:gdLst/>
            <a:ahLst/>
            <a:cxnLst/>
            <a:rect l="l" t="t" r="r" b="b"/>
            <a:pathLst>
              <a:path w="1133855" h="432815">
                <a:moveTo>
                  <a:pt x="0" y="432815"/>
                </a:moveTo>
                <a:lnTo>
                  <a:pt x="1133855" y="432815"/>
                </a:lnTo>
                <a:lnTo>
                  <a:pt x="1133855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352544" y="4117848"/>
            <a:ext cx="1133855" cy="432815"/>
          </a:xfrm>
          <a:custGeom>
            <a:avLst/>
            <a:gdLst/>
            <a:ahLst/>
            <a:cxnLst/>
            <a:rect l="l" t="t" r="r" b="b"/>
            <a:pathLst>
              <a:path w="1133855" h="432815">
                <a:moveTo>
                  <a:pt x="0" y="432815"/>
                </a:moveTo>
                <a:lnTo>
                  <a:pt x="1133855" y="432815"/>
                </a:lnTo>
                <a:lnTo>
                  <a:pt x="1133855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289292" y="3915155"/>
            <a:ext cx="1142" cy="522477"/>
          </a:xfrm>
          <a:custGeom>
            <a:avLst/>
            <a:gdLst/>
            <a:ahLst/>
            <a:cxnLst/>
            <a:rect l="l" t="t" r="r" b="b"/>
            <a:pathLst>
              <a:path w="1142" h="522477">
                <a:moveTo>
                  <a:pt x="1142" y="0"/>
                </a:moveTo>
                <a:lnTo>
                  <a:pt x="0" y="52247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748780" y="4155948"/>
            <a:ext cx="1132331" cy="432815"/>
          </a:xfrm>
          <a:custGeom>
            <a:avLst/>
            <a:gdLst/>
            <a:ahLst/>
            <a:cxnLst/>
            <a:rect l="l" t="t" r="r" b="b"/>
            <a:pathLst>
              <a:path w="1132331" h="432815">
                <a:moveTo>
                  <a:pt x="1132331" y="432815"/>
                </a:moveTo>
                <a:lnTo>
                  <a:pt x="1132331" y="0"/>
                </a:lnTo>
                <a:lnTo>
                  <a:pt x="1081531" y="0"/>
                </a:lnTo>
                <a:lnTo>
                  <a:pt x="1081531" y="394715"/>
                </a:lnTo>
                <a:lnTo>
                  <a:pt x="0" y="394715"/>
                </a:lnTo>
                <a:lnTo>
                  <a:pt x="0" y="432815"/>
                </a:lnTo>
                <a:lnTo>
                  <a:pt x="1132331" y="4328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794244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730235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693659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629652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593076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529068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492492" y="45887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428483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391908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327900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291324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227316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190740" y="45887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126732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090156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026148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989572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925564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888988" y="45887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824980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788404" y="45887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876540" y="457047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744208" y="4552188"/>
            <a:ext cx="16764" cy="41148"/>
          </a:xfrm>
          <a:custGeom>
            <a:avLst/>
            <a:gdLst/>
            <a:ahLst/>
            <a:cxnLst/>
            <a:rect l="l" t="t" r="r" b="b"/>
            <a:pathLst>
              <a:path w="16764" h="41148">
                <a:moveTo>
                  <a:pt x="4572" y="36575"/>
                </a:moveTo>
                <a:lnTo>
                  <a:pt x="4572" y="41148"/>
                </a:lnTo>
                <a:lnTo>
                  <a:pt x="16764" y="41148"/>
                </a:lnTo>
                <a:lnTo>
                  <a:pt x="16764" y="32004"/>
                </a:lnTo>
                <a:lnTo>
                  <a:pt x="9144" y="32004"/>
                </a:lnTo>
                <a:lnTo>
                  <a:pt x="9144" y="0"/>
                </a:lnTo>
                <a:lnTo>
                  <a:pt x="0" y="0"/>
                </a:lnTo>
                <a:lnTo>
                  <a:pt x="0" y="36575"/>
                </a:lnTo>
                <a:lnTo>
                  <a:pt x="4572" y="365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876540" y="452018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876540" y="446989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876540" y="441960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876540" y="436930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876540" y="43190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876540" y="426872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876540" y="421843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876540" y="416814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830311" y="4155948"/>
            <a:ext cx="30988" cy="0"/>
          </a:xfrm>
          <a:custGeom>
            <a:avLst/>
            <a:gdLst/>
            <a:ahLst/>
            <a:cxnLst/>
            <a:rect l="l" t="t" r="r" b="b"/>
            <a:pathLst>
              <a:path w="30988">
                <a:moveTo>
                  <a:pt x="0" y="0"/>
                </a:moveTo>
                <a:lnTo>
                  <a:pt x="30988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830820" y="458876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697980" y="4117848"/>
            <a:ext cx="1132331" cy="432815"/>
          </a:xfrm>
          <a:custGeom>
            <a:avLst/>
            <a:gdLst/>
            <a:ahLst/>
            <a:cxnLst/>
            <a:rect l="l" t="t" r="r" b="b"/>
            <a:pathLst>
              <a:path w="1132331" h="432815">
                <a:moveTo>
                  <a:pt x="0" y="432815"/>
                </a:moveTo>
                <a:lnTo>
                  <a:pt x="1132331" y="432815"/>
                </a:lnTo>
                <a:lnTo>
                  <a:pt x="1132331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697980" y="4117848"/>
            <a:ext cx="1132331" cy="432815"/>
          </a:xfrm>
          <a:custGeom>
            <a:avLst/>
            <a:gdLst/>
            <a:ahLst/>
            <a:cxnLst/>
            <a:rect l="l" t="t" r="r" b="b"/>
            <a:pathLst>
              <a:path w="1132331" h="432815">
                <a:moveTo>
                  <a:pt x="0" y="432815"/>
                </a:moveTo>
                <a:lnTo>
                  <a:pt x="1132331" y="432815"/>
                </a:lnTo>
                <a:lnTo>
                  <a:pt x="1132331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ln w="9143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888992" y="3915155"/>
            <a:ext cx="2400300" cy="1143"/>
          </a:xfrm>
          <a:custGeom>
            <a:avLst/>
            <a:gdLst/>
            <a:ahLst/>
            <a:cxnLst/>
            <a:rect l="l" t="t" r="r" b="b"/>
            <a:pathLst>
              <a:path w="2400300" h="1143">
                <a:moveTo>
                  <a:pt x="0" y="0"/>
                </a:moveTo>
                <a:lnTo>
                  <a:pt x="2400300" y="1143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456682" y="1936114"/>
            <a:ext cx="1356360" cy="585215"/>
          </a:xfrm>
          <a:custGeom>
            <a:avLst/>
            <a:gdLst/>
            <a:ahLst/>
            <a:cxnLst/>
            <a:rect l="l" t="t" r="r" b="b"/>
            <a:pathLst>
              <a:path w="1356360" h="585215">
                <a:moveTo>
                  <a:pt x="1356360" y="585215"/>
                </a:moveTo>
                <a:lnTo>
                  <a:pt x="1356360" y="0"/>
                </a:lnTo>
                <a:lnTo>
                  <a:pt x="1317497" y="0"/>
                </a:lnTo>
                <a:lnTo>
                  <a:pt x="1317497" y="552576"/>
                </a:lnTo>
                <a:lnTo>
                  <a:pt x="0" y="552576"/>
                </a:lnTo>
                <a:lnTo>
                  <a:pt x="0" y="585215"/>
                </a:lnTo>
                <a:lnTo>
                  <a:pt x="1356360" y="585215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418326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354318" y="2516759"/>
            <a:ext cx="36576" cy="9143"/>
          </a:xfrm>
          <a:custGeom>
            <a:avLst/>
            <a:gdLst/>
            <a:ahLst/>
            <a:cxnLst/>
            <a:rect l="l" t="t" r="r" b="b"/>
            <a:pathLst>
              <a:path w="36576" h="9143">
                <a:moveTo>
                  <a:pt x="36576" y="4571"/>
                </a:moveTo>
                <a:lnTo>
                  <a:pt x="36576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6" y="7112"/>
                </a:lnTo>
                <a:lnTo>
                  <a:pt x="36576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290310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226302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162294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8286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34278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970270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906262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842254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78246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14238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650230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586222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522214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458206" y="2516759"/>
            <a:ext cx="36576" cy="9143"/>
          </a:xfrm>
          <a:custGeom>
            <a:avLst/>
            <a:gdLst/>
            <a:ahLst/>
            <a:cxnLst/>
            <a:rect l="l" t="t" r="r" b="b"/>
            <a:pathLst>
              <a:path w="36576" h="9143">
                <a:moveTo>
                  <a:pt x="36576" y="4571"/>
                </a:moveTo>
                <a:lnTo>
                  <a:pt x="36576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6" y="7112"/>
                </a:lnTo>
                <a:lnTo>
                  <a:pt x="36576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802374" y="2495423"/>
            <a:ext cx="15240" cy="30479"/>
          </a:xfrm>
          <a:custGeom>
            <a:avLst/>
            <a:gdLst/>
            <a:ahLst/>
            <a:cxnLst/>
            <a:rect l="l" t="t" r="r" b="b"/>
            <a:pathLst>
              <a:path w="15240" h="30479">
                <a:moveTo>
                  <a:pt x="0" y="25907"/>
                </a:moveTo>
                <a:lnTo>
                  <a:pt x="0" y="28448"/>
                </a:lnTo>
                <a:lnTo>
                  <a:pt x="2158" y="30479"/>
                </a:lnTo>
                <a:lnTo>
                  <a:pt x="13207" y="30479"/>
                </a:lnTo>
                <a:lnTo>
                  <a:pt x="15240" y="28448"/>
                </a:lnTo>
                <a:lnTo>
                  <a:pt x="15240" y="2031"/>
                </a:lnTo>
                <a:lnTo>
                  <a:pt x="13207" y="0"/>
                </a:lnTo>
                <a:lnTo>
                  <a:pt x="8254" y="0"/>
                </a:lnTo>
                <a:lnTo>
                  <a:pt x="6096" y="2031"/>
                </a:lnTo>
                <a:lnTo>
                  <a:pt x="6096" y="21336"/>
                </a:lnTo>
                <a:lnTo>
                  <a:pt x="2158" y="21336"/>
                </a:lnTo>
                <a:lnTo>
                  <a:pt x="0" y="25907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452110" y="2488691"/>
            <a:ext cx="9143" cy="28067"/>
          </a:xfrm>
          <a:custGeom>
            <a:avLst/>
            <a:gdLst/>
            <a:ahLst/>
            <a:cxnLst/>
            <a:rect l="l" t="t" r="r" b="b"/>
            <a:pathLst>
              <a:path w="9143" h="28067">
                <a:moveTo>
                  <a:pt x="9143" y="0"/>
                </a:moveTo>
                <a:lnTo>
                  <a:pt x="0" y="0"/>
                </a:lnTo>
                <a:lnTo>
                  <a:pt x="0" y="23495"/>
                </a:lnTo>
                <a:lnTo>
                  <a:pt x="2159" y="28067"/>
                </a:lnTo>
                <a:lnTo>
                  <a:pt x="7112" y="28067"/>
                </a:lnTo>
                <a:lnTo>
                  <a:pt x="9143" y="23495"/>
                </a:lnTo>
                <a:lnTo>
                  <a:pt x="9143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808470" y="2431415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1" y="0"/>
                </a:lnTo>
                <a:lnTo>
                  <a:pt x="2158" y="0"/>
                </a:lnTo>
                <a:lnTo>
                  <a:pt x="0" y="4572"/>
                </a:lnTo>
                <a:lnTo>
                  <a:pt x="0" y="32004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808470" y="2367407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1" y="0"/>
                </a:lnTo>
                <a:lnTo>
                  <a:pt x="2158" y="0"/>
                </a:lnTo>
                <a:lnTo>
                  <a:pt x="0" y="4571"/>
                </a:lnTo>
                <a:lnTo>
                  <a:pt x="0" y="32003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808470" y="2303399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1"/>
                </a:lnTo>
                <a:lnTo>
                  <a:pt x="7111" y="0"/>
                </a:lnTo>
                <a:lnTo>
                  <a:pt x="2158" y="0"/>
                </a:lnTo>
                <a:lnTo>
                  <a:pt x="0" y="2031"/>
                </a:lnTo>
                <a:lnTo>
                  <a:pt x="0" y="32003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3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808470" y="2239391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1" y="0"/>
                </a:lnTo>
                <a:lnTo>
                  <a:pt x="2158" y="0"/>
                </a:lnTo>
                <a:lnTo>
                  <a:pt x="0" y="4572"/>
                </a:lnTo>
                <a:lnTo>
                  <a:pt x="0" y="32004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808470" y="2175383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1" y="0"/>
                </a:lnTo>
                <a:lnTo>
                  <a:pt x="2158" y="0"/>
                </a:lnTo>
                <a:lnTo>
                  <a:pt x="0" y="4571"/>
                </a:lnTo>
                <a:lnTo>
                  <a:pt x="0" y="32003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808470" y="2111375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0" y="4572"/>
                </a:moveTo>
                <a:lnTo>
                  <a:pt x="0" y="34544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4544"/>
                </a:lnTo>
                <a:lnTo>
                  <a:pt x="9144" y="2032"/>
                </a:lnTo>
                <a:lnTo>
                  <a:pt x="7111" y="0"/>
                </a:lnTo>
                <a:lnTo>
                  <a:pt x="2158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808470" y="2047366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2"/>
                </a:moveTo>
                <a:lnTo>
                  <a:pt x="9144" y="2032"/>
                </a:lnTo>
                <a:lnTo>
                  <a:pt x="7111" y="0"/>
                </a:lnTo>
                <a:lnTo>
                  <a:pt x="2158" y="0"/>
                </a:lnTo>
                <a:lnTo>
                  <a:pt x="0" y="4572"/>
                </a:lnTo>
                <a:lnTo>
                  <a:pt x="0" y="32004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4"/>
                </a:lnTo>
                <a:lnTo>
                  <a:pt x="9144" y="45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808470" y="1983359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9144" y="4571"/>
                </a:moveTo>
                <a:lnTo>
                  <a:pt x="9144" y="2031"/>
                </a:lnTo>
                <a:lnTo>
                  <a:pt x="7111" y="0"/>
                </a:lnTo>
                <a:lnTo>
                  <a:pt x="2158" y="0"/>
                </a:lnTo>
                <a:lnTo>
                  <a:pt x="0" y="4571"/>
                </a:lnTo>
                <a:lnTo>
                  <a:pt x="0" y="32003"/>
                </a:lnTo>
                <a:lnTo>
                  <a:pt x="2158" y="36575"/>
                </a:lnTo>
                <a:lnTo>
                  <a:pt x="7111" y="36575"/>
                </a:lnTo>
                <a:lnTo>
                  <a:pt x="9144" y="32003"/>
                </a:lnTo>
                <a:lnTo>
                  <a:pt x="9144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796278" y="1931542"/>
            <a:ext cx="21336" cy="24384"/>
          </a:xfrm>
          <a:custGeom>
            <a:avLst/>
            <a:gdLst/>
            <a:ahLst/>
            <a:cxnLst/>
            <a:rect l="l" t="t" r="r" b="b"/>
            <a:pathLst>
              <a:path w="21336" h="24384">
                <a:moveTo>
                  <a:pt x="2158" y="9144"/>
                </a:moveTo>
                <a:lnTo>
                  <a:pt x="12192" y="9144"/>
                </a:lnTo>
                <a:lnTo>
                  <a:pt x="12192" y="22352"/>
                </a:lnTo>
                <a:lnTo>
                  <a:pt x="14350" y="24384"/>
                </a:lnTo>
                <a:lnTo>
                  <a:pt x="19303" y="24384"/>
                </a:lnTo>
                <a:lnTo>
                  <a:pt x="21336" y="22352"/>
                </a:lnTo>
                <a:lnTo>
                  <a:pt x="21336" y="2032"/>
                </a:lnTo>
                <a:lnTo>
                  <a:pt x="19303" y="0"/>
                </a:lnTo>
                <a:lnTo>
                  <a:pt x="2158" y="0"/>
                </a:lnTo>
                <a:lnTo>
                  <a:pt x="0" y="4572"/>
                </a:lnTo>
                <a:lnTo>
                  <a:pt x="2158" y="9144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38366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674358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9" y="0"/>
                </a:lnTo>
                <a:lnTo>
                  <a:pt x="0" y="4571"/>
                </a:lnTo>
                <a:lnTo>
                  <a:pt x="0" y="7112"/>
                </a:lnTo>
                <a:lnTo>
                  <a:pt x="2159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610350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4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34544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546342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482334" y="2516759"/>
            <a:ext cx="36575" cy="9143"/>
          </a:xfrm>
          <a:custGeom>
            <a:avLst/>
            <a:gdLst/>
            <a:ahLst/>
            <a:cxnLst/>
            <a:rect l="l" t="t" r="r" b="b"/>
            <a:pathLst>
              <a:path w="36575" h="9143">
                <a:moveTo>
                  <a:pt x="36575" y="4571"/>
                </a:moveTo>
                <a:lnTo>
                  <a:pt x="36575" y="2031"/>
                </a:lnTo>
                <a:lnTo>
                  <a:pt x="34543" y="0"/>
                </a:lnTo>
                <a:lnTo>
                  <a:pt x="2158" y="0"/>
                </a:lnTo>
                <a:lnTo>
                  <a:pt x="0" y="4571"/>
                </a:lnTo>
                <a:lnTo>
                  <a:pt x="0" y="7112"/>
                </a:lnTo>
                <a:lnTo>
                  <a:pt x="2158" y="9143"/>
                </a:lnTo>
                <a:lnTo>
                  <a:pt x="34543" y="9143"/>
                </a:lnTo>
                <a:lnTo>
                  <a:pt x="36575" y="7112"/>
                </a:lnTo>
                <a:lnTo>
                  <a:pt x="36575" y="4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417820" y="1903476"/>
            <a:ext cx="1356359" cy="585215"/>
          </a:xfrm>
          <a:custGeom>
            <a:avLst/>
            <a:gdLst/>
            <a:ahLst/>
            <a:cxnLst/>
            <a:rect l="l" t="t" r="r" b="b"/>
            <a:pathLst>
              <a:path w="1356359" h="585215">
                <a:moveTo>
                  <a:pt x="0" y="585215"/>
                </a:moveTo>
                <a:lnTo>
                  <a:pt x="1356359" y="585215"/>
                </a:lnTo>
                <a:lnTo>
                  <a:pt x="1356359" y="0"/>
                </a:lnTo>
                <a:lnTo>
                  <a:pt x="0" y="0"/>
                </a:lnTo>
                <a:lnTo>
                  <a:pt x="0" y="585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410676" y="1913001"/>
            <a:ext cx="1356359" cy="585215"/>
          </a:xfrm>
          <a:custGeom>
            <a:avLst/>
            <a:gdLst/>
            <a:ahLst/>
            <a:cxnLst/>
            <a:rect l="l" t="t" r="r" b="b"/>
            <a:pathLst>
              <a:path w="1356359" h="585215">
                <a:moveTo>
                  <a:pt x="0" y="585215"/>
                </a:moveTo>
                <a:lnTo>
                  <a:pt x="1356359" y="585215"/>
                </a:lnTo>
                <a:lnTo>
                  <a:pt x="1356359" y="0"/>
                </a:lnTo>
                <a:lnTo>
                  <a:pt x="0" y="0"/>
                </a:lnTo>
                <a:lnTo>
                  <a:pt x="0" y="585215"/>
                </a:lnTo>
                <a:close/>
              </a:path>
            </a:pathLst>
          </a:custGeom>
          <a:ln w="9144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480688" y="2099893"/>
            <a:ext cx="1213402" cy="735"/>
          </a:xfrm>
          <a:custGeom>
            <a:avLst/>
            <a:gdLst/>
            <a:ahLst/>
            <a:cxnLst/>
            <a:rect l="l" t="t" r="r" b="b"/>
            <a:pathLst>
              <a:path w="1213402" h="735">
                <a:moveTo>
                  <a:pt x="0" y="0"/>
                </a:moveTo>
                <a:lnTo>
                  <a:pt x="1213402" y="735"/>
                </a:lnTo>
              </a:path>
            </a:pathLst>
          </a:custGeom>
          <a:ln w="392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3816" y="352044"/>
            <a:ext cx="1219199" cy="516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290336" y="484718"/>
            <a:ext cx="1564890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b="1" spc="0" dirty="0">
                <a:latin typeface="Calibri"/>
                <a:cs typeface="Calibri"/>
              </a:rPr>
              <a:t>Despacho del Titular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64692" y="4387687"/>
            <a:ext cx="442698" cy="113792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endParaRPr sz="7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62161" y="5986672"/>
            <a:ext cx="1970881" cy="412495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 marR="1747" algn="just">
              <a:lnSpc>
                <a:spcPts val="632"/>
              </a:lnSpc>
            </a:pPr>
            <a:r>
              <a:rPr sz="550" b="1" spc="10" dirty="0">
                <a:latin typeface="Arial"/>
                <a:cs typeface="Arial"/>
              </a:rPr>
              <a:t>Jaime Macías Oviedo, Titular de la Unidad Administrativa del Instituto de Vivienda del Estado de San Luis Potosí, Certifica que el presente organigrama refleja el personal, así como los puestos y nombramientos que integran la estructura vigente al mes de </a:t>
            </a:r>
            <a:r>
              <a:rPr lang="es-MX" sz="550" b="1" spc="10" dirty="0">
                <a:latin typeface="Arial"/>
                <a:cs typeface="Arial"/>
              </a:rPr>
              <a:t>Julio del 2021</a:t>
            </a:r>
            <a:endParaRPr sz="55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15923" y="6070498"/>
            <a:ext cx="1287059" cy="316484"/>
          </a:xfrm>
          <a:prstGeom prst="rect">
            <a:avLst/>
          </a:prstGeom>
        </p:spPr>
        <p:txBody>
          <a:bodyPr wrap="square" lIns="0" tIns="4857" rIns="0" bIns="0" rtlCol="0">
            <a:noAutofit/>
          </a:bodyPr>
          <a:lstStyle/>
          <a:p>
            <a:pPr marL="12700" marR="15115">
              <a:lnSpc>
                <a:spcPts val="765"/>
              </a:lnSpc>
            </a:pPr>
            <a:r>
              <a:rPr sz="650" spc="7" dirty="0">
                <a:solidFill>
                  <a:srgbClr val="006600"/>
                </a:solidFill>
                <a:latin typeface="Calibri"/>
                <a:cs typeface="Calibri"/>
              </a:rPr>
              <a:t>01 Puesto de confianza</a:t>
            </a:r>
            <a:endParaRPr sz="65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</a:pPr>
            <a:r>
              <a:rPr sz="650" spc="7" dirty="0">
                <a:solidFill>
                  <a:srgbClr val="FF0000"/>
                </a:solidFill>
                <a:latin typeface="Calibri"/>
                <a:cs typeface="Calibri"/>
              </a:rPr>
              <a:t>04 Honorarios Asimilables a Sueldos</a:t>
            </a:r>
            <a:endParaRPr sz="650">
              <a:latin typeface="Calibri"/>
              <a:cs typeface="Calibri"/>
            </a:endParaRPr>
          </a:p>
          <a:p>
            <a:pPr marL="12700" marR="15115">
              <a:lnSpc>
                <a:spcPct val="101725"/>
              </a:lnSpc>
              <a:spcBef>
                <a:spcPts val="20"/>
              </a:spcBef>
            </a:pPr>
            <a:r>
              <a:rPr sz="650" spc="3" dirty="0">
                <a:latin typeface="Calibri"/>
                <a:cs typeface="Calibri"/>
              </a:rPr>
              <a:t>Total : 05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62161" y="6546047"/>
            <a:ext cx="1143897" cy="92456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30300" algn="l"/>
              </a:tabLst>
            </a:pPr>
            <a:r>
              <a:rPr sz="550" b="1" spc="11" dirty="0">
                <a:latin typeface="Arial"/>
                <a:cs typeface="Arial"/>
              </a:rPr>
              <a:t>Firma:</a:t>
            </a:r>
            <a:r>
              <a:rPr sz="550" b="1" u="sng" spc="11" dirty="0">
                <a:latin typeface="Arial"/>
                <a:cs typeface="Arial"/>
              </a:rPr>
              <a:t> </a:t>
            </a:r>
            <a:r>
              <a:rPr sz="550" b="1" u="sng" spc="0" dirty="0">
                <a:latin typeface="Arial"/>
                <a:cs typeface="Arial"/>
              </a:rPr>
              <a:t>	</a:t>
            </a:r>
            <a:endParaRPr sz="5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97980" y="4117848"/>
            <a:ext cx="1132331" cy="432815"/>
          </a:xfrm>
          <a:prstGeom prst="rect">
            <a:avLst/>
          </a:prstGeom>
        </p:spPr>
        <p:txBody>
          <a:bodyPr wrap="square" lIns="0" tIns="51435" rIns="0" bIns="0" rtlCol="0">
            <a:noAutofit/>
          </a:bodyPr>
          <a:lstStyle/>
          <a:p>
            <a:pPr marL="438293" marR="408682" algn="ctr">
              <a:lnSpc>
                <a:spcPct val="101725"/>
              </a:lnSpc>
            </a:pPr>
            <a:r>
              <a:rPr sz="700" b="1" spc="-4" dirty="0" err="1">
                <a:latin typeface="Calibri"/>
                <a:cs typeface="Calibri"/>
              </a:rPr>
              <a:t>Chofer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30311" y="4117848"/>
            <a:ext cx="55372" cy="38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830311" y="4155948"/>
            <a:ext cx="55372" cy="394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4352544" y="4117848"/>
            <a:ext cx="1133855" cy="432815"/>
          </a:xfrm>
          <a:prstGeom prst="rect">
            <a:avLst/>
          </a:prstGeom>
        </p:spPr>
        <p:txBody>
          <a:bodyPr wrap="square" lIns="0" tIns="62865" rIns="0" bIns="0" rtlCol="0">
            <a:noAutofit/>
          </a:bodyPr>
          <a:lstStyle/>
          <a:p>
            <a:pPr marL="146612" marR="114658" algn="ctr">
              <a:lnSpc>
                <a:spcPct val="101725"/>
              </a:lnSpc>
            </a:pPr>
            <a:r>
              <a:rPr sz="700" b="1" spc="-3" dirty="0">
                <a:latin typeface="Calibri"/>
                <a:cs typeface="Calibri"/>
              </a:rPr>
              <a:t>Informática y Sistemas</a:t>
            </a:r>
            <a:endParaRPr sz="700">
              <a:latin typeface="Calibri"/>
              <a:cs typeface="Calibri"/>
            </a:endParaRPr>
          </a:p>
          <a:p>
            <a:pPr marL="11150" marR="9111" algn="ctr">
              <a:lnSpc>
                <a:spcPct val="95825"/>
              </a:lnSpc>
              <a:spcBef>
                <a:spcPts val="365"/>
              </a:spcBef>
            </a:pPr>
            <a:r>
              <a:rPr sz="700" spc="-2" dirty="0">
                <a:latin typeface="Arial"/>
                <a:cs typeface="Arial"/>
              </a:rPr>
              <a:t>José Orlando García Ibarra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6400" y="4117848"/>
            <a:ext cx="55372" cy="38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86400" y="4155948"/>
            <a:ext cx="55372" cy="394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6697980" y="3049524"/>
            <a:ext cx="1132331" cy="432815"/>
          </a:xfrm>
          <a:prstGeom prst="rect">
            <a:avLst/>
          </a:prstGeom>
        </p:spPr>
        <p:txBody>
          <a:bodyPr wrap="square" lIns="0" tIns="46990" rIns="0" bIns="0" rtlCol="0">
            <a:noAutofit/>
          </a:bodyPr>
          <a:lstStyle/>
          <a:p>
            <a:pPr marL="293979" marR="294475" algn="ctr">
              <a:lnSpc>
                <a:spcPct val="101725"/>
              </a:lnSpc>
            </a:pPr>
            <a:r>
              <a:rPr sz="700" b="1" spc="-5" dirty="0">
                <a:latin typeface="Calibri"/>
                <a:cs typeface="Calibri"/>
              </a:rPr>
              <a:t>Recepcionista</a:t>
            </a:r>
            <a:endParaRPr sz="700">
              <a:latin typeface="Calibri"/>
              <a:cs typeface="Calibri"/>
            </a:endParaRPr>
          </a:p>
          <a:p>
            <a:pPr marL="111586" marR="119073" algn="ctr">
              <a:lnSpc>
                <a:spcPct val="95825"/>
              </a:lnSpc>
              <a:spcBef>
                <a:spcPts val="90"/>
              </a:spcBef>
            </a:pPr>
            <a:r>
              <a:rPr sz="700" spc="-3" dirty="0">
                <a:latin typeface="Arial"/>
                <a:cs typeface="Arial"/>
              </a:rPr>
              <a:t>M. Verónica Gutiérrez</a:t>
            </a:r>
            <a:endParaRPr sz="700">
              <a:latin typeface="Arial"/>
              <a:cs typeface="Arial"/>
            </a:endParaRPr>
          </a:p>
          <a:p>
            <a:pPr marL="373227" marR="372711" algn="ctr">
              <a:lnSpc>
                <a:spcPct val="95825"/>
              </a:lnSpc>
              <a:spcBef>
                <a:spcPts val="95"/>
              </a:spcBef>
            </a:pPr>
            <a:r>
              <a:rPr sz="700" spc="-4" dirty="0">
                <a:latin typeface="Arial"/>
                <a:cs typeface="Arial"/>
              </a:rPr>
              <a:t>Alvarado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0311" y="3049524"/>
            <a:ext cx="55372" cy="38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30311" y="3087624"/>
            <a:ext cx="55372" cy="394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404931" y="2817209"/>
            <a:ext cx="1133855" cy="431291"/>
          </a:xfrm>
          <a:prstGeom prst="rect">
            <a:avLst/>
          </a:prstGeom>
        </p:spPr>
        <p:txBody>
          <a:bodyPr wrap="square" lIns="0" tIns="3271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309769" marR="413816" algn="ctr">
              <a:lnSpc>
                <a:spcPct val="101725"/>
              </a:lnSpc>
            </a:pPr>
            <a:r>
              <a:rPr sz="700" b="1" spc="-3" dirty="0">
                <a:latin typeface="Calibri"/>
                <a:cs typeface="Calibri"/>
              </a:rPr>
              <a:t>Secretaria</a:t>
            </a:r>
            <a:endParaRPr sz="700">
              <a:latin typeface="Calibri"/>
              <a:cs typeface="Calibri"/>
            </a:endParaRPr>
          </a:p>
          <a:p>
            <a:pPr marL="99923" marR="157049" algn="ctr">
              <a:lnSpc>
                <a:spcPct val="95825"/>
              </a:lnSpc>
              <a:spcBef>
                <a:spcPts val="420"/>
              </a:spcBef>
            </a:pPr>
            <a:r>
              <a:rPr sz="700" spc="-2" dirty="0">
                <a:latin typeface="Arial"/>
                <a:cs typeface="Arial"/>
              </a:rPr>
              <a:t>Nohemí Bernal Tapia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10676" y="1913001"/>
            <a:ext cx="1356359" cy="585215"/>
          </a:xfrm>
          <a:prstGeom prst="rect">
            <a:avLst/>
          </a:prstGeom>
        </p:spPr>
        <p:txBody>
          <a:bodyPr wrap="square" lIns="0" tIns="32384" rIns="0" bIns="0" rtlCol="0">
            <a:noAutofit/>
          </a:bodyPr>
          <a:lstStyle/>
          <a:p>
            <a:pPr marL="343325" marR="319257" algn="ctr">
              <a:lnSpc>
                <a:spcPct val="101725"/>
              </a:lnSpc>
            </a:pPr>
            <a:r>
              <a:rPr sz="700" b="1" spc="-2" dirty="0">
                <a:latin typeface="Calibri"/>
                <a:cs typeface="Calibri"/>
              </a:rPr>
              <a:t>Dirección General</a:t>
            </a:r>
            <a:endParaRPr sz="700">
              <a:latin typeface="Calibri"/>
              <a:cs typeface="Calibri"/>
            </a:endParaRPr>
          </a:p>
          <a:p>
            <a:pPr marL="70556" marR="69967" algn="ctr">
              <a:lnSpc>
                <a:spcPct val="101725"/>
              </a:lnSpc>
              <a:spcBef>
                <a:spcPts val="714"/>
              </a:spcBef>
            </a:pPr>
            <a:r>
              <a:rPr sz="700" spc="-3" dirty="0">
                <a:latin typeface="Calibri"/>
                <a:cs typeface="Calibri"/>
              </a:rPr>
              <a:t>Janeth Socorro López Hernández</a:t>
            </a:r>
            <a:endParaRPr sz="700">
              <a:latin typeface="Calibri"/>
              <a:cs typeface="Calibri"/>
            </a:endParaRPr>
          </a:p>
          <a:p>
            <a:pPr marL="193694" marR="204465" algn="ctr">
              <a:lnSpc>
                <a:spcPts val="840"/>
              </a:lnSpc>
              <a:spcBef>
                <a:spcPts val="42"/>
              </a:spcBef>
            </a:pPr>
            <a:r>
              <a:rPr sz="700" spc="-3" dirty="0">
                <a:latin typeface="Calibri"/>
                <a:cs typeface="Calibri"/>
              </a:rPr>
              <a:t>Directora General (17-02)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16880" y="1264920"/>
            <a:ext cx="1159730" cy="431291"/>
          </a:xfrm>
          <a:prstGeom prst="rect">
            <a:avLst/>
          </a:prstGeom>
        </p:spPr>
        <p:txBody>
          <a:bodyPr wrap="square" lIns="0" tIns="10977" rIns="0" bIns="0" rtlCol="0">
            <a:noAutofit/>
          </a:bodyPr>
          <a:lstStyle/>
          <a:p>
            <a:pPr marR="25874">
              <a:lnSpc>
                <a:spcPts val="1100"/>
              </a:lnSpc>
            </a:pPr>
            <a:endParaRPr sz="1100"/>
          </a:p>
          <a:p>
            <a:pPr marL="4825">
              <a:lnSpc>
                <a:spcPct val="101725"/>
              </a:lnSpc>
            </a:pPr>
            <a:r>
              <a:rPr sz="800" b="1" spc="-2" dirty="0">
                <a:latin typeface="Calibri"/>
                <a:cs typeface="Calibri"/>
              </a:rPr>
              <a:t>Consejo de Administración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378975" y="6473384"/>
            <a:ext cx="91438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5765800" y="1623694"/>
            <a:ext cx="1370076" cy="579120"/>
          </a:xfrm>
          <a:custGeom>
            <a:avLst/>
            <a:gdLst/>
            <a:ahLst/>
            <a:cxnLst/>
            <a:rect l="l" t="t" r="r" b="b"/>
            <a:pathLst>
              <a:path w="1370076" h="579120">
                <a:moveTo>
                  <a:pt x="1370076" y="579120"/>
                </a:moveTo>
                <a:lnTo>
                  <a:pt x="1370076" y="0"/>
                </a:lnTo>
                <a:lnTo>
                  <a:pt x="1322324" y="0"/>
                </a:lnTo>
                <a:lnTo>
                  <a:pt x="1322324" y="561721"/>
                </a:lnTo>
                <a:lnTo>
                  <a:pt x="0" y="561721"/>
                </a:lnTo>
                <a:lnTo>
                  <a:pt x="0" y="579120"/>
                </a:lnTo>
                <a:lnTo>
                  <a:pt x="1370076" y="57912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03288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39280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875272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11264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47256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83248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19240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55232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91224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427216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363208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99200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35192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71184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07176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43168" y="2202815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979160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915152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51144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787136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31304" y="2170811"/>
            <a:ext cx="9144" cy="36575"/>
          </a:xfrm>
          <a:custGeom>
            <a:avLst/>
            <a:gdLst/>
            <a:ahLst/>
            <a:cxnLst/>
            <a:rect l="l" t="t" r="r" b="b"/>
            <a:pathLst>
              <a:path w="9144" h="36575">
                <a:moveTo>
                  <a:pt x="7112" y="36575"/>
                </a:moveTo>
                <a:lnTo>
                  <a:pt x="9144" y="32003"/>
                </a:lnTo>
                <a:lnTo>
                  <a:pt x="9144" y="0"/>
                </a:lnTo>
                <a:lnTo>
                  <a:pt x="0" y="0"/>
                </a:lnTo>
                <a:lnTo>
                  <a:pt x="0" y="36575"/>
                </a:lnTo>
                <a:lnTo>
                  <a:pt x="7112" y="3657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61228" y="219411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8669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31304" y="212509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31304" y="2061083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31304" y="199707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131304" y="193306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131304" y="1869059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31304" y="180505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31304" y="174104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131304" y="167703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06920" y="1619123"/>
            <a:ext cx="33527" cy="12191"/>
          </a:xfrm>
          <a:custGeom>
            <a:avLst/>
            <a:gdLst/>
            <a:ahLst/>
            <a:cxnLst/>
            <a:rect l="l" t="t" r="r" b="b"/>
            <a:pathLst>
              <a:path w="33527" h="12191">
                <a:moveTo>
                  <a:pt x="33527" y="4572"/>
                </a:moveTo>
                <a:lnTo>
                  <a:pt x="33527" y="2031"/>
                </a:lnTo>
                <a:lnTo>
                  <a:pt x="31496" y="0"/>
                </a:lnTo>
                <a:lnTo>
                  <a:pt x="0" y="0"/>
                </a:lnTo>
                <a:lnTo>
                  <a:pt x="0" y="9143"/>
                </a:lnTo>
                <a:lnTo>
                  <a:pt x="24383" y="9143"/>
                </a:lnTo>
                <a:lnTo>
                  <a:pt x="24383" y="12191"/>
                </a:lnTo>
                <a:lnTo>
                  <a:pt x="33527" y="12191"/>
                </a:lnTo>
                <a:lnTo>
                  <a:pt x="33527" y="457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067296" y="220281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18048" y="1606295"/>
            <a:ext cx="1370076" cy="579120"/>
          </a:xfrm>
          <a:custGeom>
            <a:avLst/>
            <a:gdLst/>
            <a:ahLst/>
            <a:cxnLst/>
            <a:rect l="l" t="t" r="r" b="b"/>
            <a:pathLst>
              <a:path w="1370076" h="579120">
                <a:moveTo>
                  <a:pt x="0" y="579120"/>
                </a:moveTo>
                <a:lnTo>
                  <a:pt x="1370076" y="579120"/>
                </a:lnTo>
                <a:lnTo>
                  <a:pt x="1370076" y="0"/>
                </a:lnTo>
                <a:lnTo>
                  <a:pt x="0" y="0"/>
                </a:lnTo>
                <a:lnTo>
                  <a:pt x="0" y="5791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716460" y="1618995"/>
            <a:ext cx="1370076" cy="579120"/>
          </a:xfrm>
          <a:custGeom>
            <a:avLst/>
            <a:gdLst/>
            <a:ahLst/>
            <a:cxnLst/>
            <a:rect l="l" t="t" r="r" b="b"/>
            <a:pathLst>
              <a:path w="1370076" h="579120">
                <a:moveTo>
                  <a:pt x="0" y="579120"/>
                </a:moveTo>
                <a:lnTo>
                  <a:pt x="1370076" y="579120"/>
                </a:lnTo>
                <a:lnTo>
                  <a:pt x="1370076" y="0"/>
                </a:lnTo>
                <a:lnTo>
                  <a:pt x="0" y="0"/>
                </a:lnTo>
                <a:lnTo>
                  <a:pt x="0" y="579120"/>
                </a:lnTo>
                <a:close/>
              </a:path>
            </a:pathLst>
          </a:custGeom>
          <a:ln w="9143">
            <a:solidFill>
              <a:srgbClr val="00AF5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740844" y="1871535"/>
            <a:ext cx="1348993" cy="0"/>
          </a:xfrm>
          <a:custGeom>
            <a:avLst/>
            <a:gdLst/>
            <a:ahLst/>
            <a:cxnLst/>
            <a:rect l="l" t="t" r="r" b="b"/>
            <a:pathLst>
              <a:path w="1348993">
                <a:moveTo>
                  <a:pt x="0" y="0"/>
                </a:moveTo>
                <a:lnTo>
                  <a:pt x="1348993" y="0"/>
                </a:lnTo>
              </a:path>
            </a:pathLst>
          </a:custGeom>
          <a:ln w="9144">
            <a:solidFill>
              <a:srgbClr val="00AF5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93180" y="2185416"/>
            <a:ext cx="10033" cy="1993392"/>
          </a:xfrm>
          <a:custGeom>
            <a:avLst/>
            <a:gdLst/>
            <a:ahLst/>
            <a:cxnLst/>
            <a:rect l="l" t="t" r="r" b="b"/>
            <a:pathLst>
              <a:path w="10033" h="1993391">
                <a:moveTo>
                  <a:pt x="10033" y="0"/>
                </a:moveTo>
                <a:lnTo>
                  <a:pt x="0" y="199339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764276" y="2631059"/>
            <a:ext cx="1395983" cy="550163"/>
          </a:xfrm>
          <a:custGeom>
            <a:avLst/>
            <a:gdLst/>
            <a:ahLst/>
            <a:cxnLst/>
            <a:rect l="l" t="t" r="r" b="b"/>
            <a:pathLst>
              <a:path w="1395983" h="550163">
                <a:moveTo>
                  <a:pt x="1395983" y="550163"/>
                </a:moveTo>
                <a:lnTo>
                  <a:pt x="1395983" y="0"/>
                </a:lnTo>
                <a:lnTo>
                  <a:pt x="1348231" y="0"/>
                </a:lnTo>
                <a:lnTo>
                  <a:pt x="1348231" y="532764"/>
                </a:lnTo>
                <a:lnTo>
                  <a:pt x="0" y="532764"/>
                </a:lnTo>
                <a:lnTo>
                  <a:pt x="0" y="550163"/>
                </a:lnTo>
                <a:lnTo>
                  <a:pt x="1395983" y="550163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59676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995668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931659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67652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803644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739635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75628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611620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547611" y="3181223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483604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419596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355588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91580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27572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163564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099556" y="3181223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035548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971540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907532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843524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779516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759704" y="3172523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8669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155688" y="3135503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155688" y="3071495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155688" y="3007487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155688" y="2943479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55688" y="2879471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155688" y="2815463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155688" y="275145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155688" y="2687447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134352" y="2626487"/>
            <a:ext cx="30479" cy="15239"/>
          </a:xfrm>
          <a:custGeom>
            <a:avLst/>
            <a:gdLst/>
            <a:ahLst/>
            <a:cxnLst/>
            <a:rect l="l" t="t" r="r" b="b"/>
            <a:pathLst>
              <a:path w="30479" h="15239">
                <a:moveTo>
                  <a:pt x="30479" y="4572"/>
                </a:moveTo>
                <a:lnTo>
                  <a:pt x="30479" y="2032"/>
                </a:lnTo>
                <a:lnTo>
                  <a:pt x="28448" y="0"/>
                </a:lnTo>
                <a:lnTo>
                  <a:pt x="0" y="0"/>
                </a:lnTo>
                <a:lnTo>
                  <a:pt x="0" y="9143"/>
                </a:lnTo>
                <a:lnTo>
                  <a:pt x="21336" y="9143"/>
                </a:lnTo>
                <a:lnTo>
                  <a:pt x="21336" y="15239"/>
                </a:lnTo>
                <a:lnTo>
                  <a:pt x="30479" y="15239"/>
                </a:lnTo>
                <a:lnTo>
                  <a:pt x="30479" y="457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123683" y="3181223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16524" y="2613660"/>
            <a:ext cx="1395983" cy="550163"/>
          </a:xfrm>
          <a:custGeom>
            <a:avLst/>
            <a:gdLst/>
            <a:ahLst/>
            <a:cxnLst/>
            <a:rect l="l" t="t" r="r" b="b"/>
            <a:pathLst>
              <a:path w="1395983" h="550163">
                <a:moveTo>
                  <a:pt x="0" y="550163"/>
                </a:moveTo>
                <a:lnTo>
                  <a:pt x="1395983" y="550163"/>
                </a:lnTo>
                <a:lnTo>
                  <a:pt x="1395983" y="0"/>
                </a:lnTo>
                <a:lnTo>
                  <a:pt x="0" y="0"/>
                </a:lnTo>
                <a:lnTo>
                  <a:pt x="0" y="5501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722874" y="2623185"/>
            <a:ext cx="1395983" cy="550163"/>
          </a:xfrm>
          <a:custGeom>
            <a:avLst/>
            <a:gdLst/>
            <a:ahLst/>
            <a:cxnLst/>
            <a:rect l="l" t="t" r="r" b="b"/>
            <a:pathLst>
              <a:path w="1395983" h="550163">
                <a:moveTo>
                  <a:pt x="0" y="550163"/>
                </a:moveTo>
                <a:lnTo>
                  <a:pt x="1395983" y="550163"/>
                </a:lnTo>
                <a:lnTo>
                  <a:pt x="1395983" y="0"/>
                </a:lnTo>
                <a:lnTo>
                  <a:pt x="0" y="0"/>
                </a:lnTo>
                <a:lnTo>
                  <a:pt x="0" y="550163"/>
                </a:lnTo>
                <a:close/>
              </a:path>
            </a:pathLst>
          </a:custGeom>
          <a:ln w="9143">
            <a:solidFill>
              <a:srgbClr val="00AF5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760720" y="2870898"/>
            <a:ext cx="1348994" cy="0"/>
          </a:xfrm>
          <a:custGeom>
            <a:avLst/>
            <a:gdLst/>
            <a:ahLst/>
            <a:cxnLst/>
            <a:rect l="l" t="t" r="r" b="b"/>
            <a:pathLst>
              <a:path w="1348994">
                <a:moveTo>
                  <a:pt x="0" y="0"/>
                </a:moveTo>
                <a:lnTo>
                  <a:pt x="1348994" y="0"/>
                </a:lnTo>
              </a:path>
            </a:pathLst>
          </a:custGeom>
          <a:ln w="9144">
            <a:solidFill>
              <a:srgbClr val="00AF5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875276" y="3931932"/>
            <a:ext cx="1351026" cy="493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876800" y="3933444"/>
            <a:ext cx="1350264" cy="492251"/>
          </a:xfrm>
          <a:custGeom>
            <a:avLst/>
            <a:gdLst/>
            <a:ahLst/>
            <a:cxnLst/>
            <a:rect l="l" t="t" r="r" b="b"/>
            <a:pathLst>
              <a:path w="1350264" h="492251">
                <a:moveTo>
                  <a:pt x="0" y="492251"/>
                </a:moveTo>
                <a:lnTo>
                  <a:pt x="1350264" y="492251"/>
                </a:lnTo>
                <a:lnTo>
                  <a:pt x="1350264" y="0"/>
                </a:lnTo>
                <a:lnTo>
                  <a:pt x="0" y="0"/>
                </a:lnTo>
                <a:lnTo>
                  <a:pt x="0" y="492251"/>
                </a:lnTo>
                <a:close/>
              </a:path>
            </a:pathLst>
          </a:custGeom>
          <a:ln w="9144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628383" y="3944747"/>
            <a:ext cx="1350264" cy="472439"/>
          </a:xfrm>
          <a:custGeom>
            <a:avLst/>
            <a:gdLst/>
            <a:ahLst/>
            <a:cxnLst/>
            <a:rect l="l" t="t" r="r" b="b"/>
            <a:pathLst>
              <a:path w="1350264" h="472439">
                <a:moveTo>
                  <a:pt x="1350264" y="472439"/>
                </a:moveTo>
                <a:lnTo>
                  <a:pt x="1350264" y="0"/>
                </a:lnTo>
                <a:lnTo>
                  <a:pt x="1302512" y="0"/>
                </a:lnTo>
                <a:lnTo>
                  <a:pt x="1302512" y="455040"/>
                </a:lnTo>
                <a:lnTo>
                  <a:pt x="0" y="455040"/>
                </a:lnTo>
                <a:lnTo>
                  <a:pt x="0" y="472439"/>
                </a:lnTo>
                <a:lnTo>
                  <a:pt x="1350264" y="4724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23811" y="3940175"/>
            <a:ext cx="1359408" cy="481583"/>
          </a:xfrm>
          <a:custGeom>
            <a:avLst/>
            <a:gdLst/>
            <a:ahLst/>
            <a:cxnLst/>
            <a:rect l="l" t="t" r="r" b="b"/>
            <a:pathLst>
              <a:path w="1359408" h="481583">
                <a:moveTo>
                  <a:pt x="1307084" y="0"/>
                </a:moveTo>
                <a:lnTo>
                  <a:pt x="1307084" y="9143"/>
                </a:lnTo>
                <a:lnTo>
                  <a:pt x="1350264" y="9143"/>
                </a:lnTo>
                <a:lnTo>
                  <a:pt x="1350264" y="472439"/>
                </a:lnTo>
                <a:lnTo>
                  <a:pt x="9144" y="472439"/>
                </a:lnTo>
                <a:lnTo>
                  <a:pt x="9144" y="459613"/>
                </a:lnTo>
                <a:lnTo>
                  <a:pt x="0" y="459613"/>
                </a:lnTo>
                <a:lnTo>
                  <a:pt x="0" y="477012"/>
                </a:lnTo>
                <a:lnTo>
                  <a:pt x="2032" y="481583"/>
                </a:lnTo>
                <a:lnTo>
                  <a:pt x="1357376" y="481583"/>
                </a:lnTo>
                <a:lnTo>
                  <a:pt x="1359408" y="477012"/>
                </a:lnTo>
                <a:lnTo>
                  <a:pt x="1359408" y="2031"/>
                </a:lnTo>
                <a:lnTo>
                  <a:pt x="1357376" y="0"/>
                </a:lnTo>
                <a:lnTo>
                  <a:pt x="13070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580632" y="3927348"/>
            <a:ext cx="1350264" cy="472439"/>
          </a:xfrm>
          <a:custGeom>
            <a:avLst/>
            <a:gdLst/>
            <a:ahLst/>
            <a:cxnLst/>
            <a:rect l="l" t="t" r="r" b="b"/>
            <a:pathLst>
              <a:path w="1350264" h="472439">
                <a:moveTo>
                  <a:pt x="0" y="472439"/>
                </a:moveTo>
                <a:lnTo>
                  <a:pt x="1350264" y="472439"/>
                </a:lnTo>
                <a:lnTo>
                  <a:pt x="1350264" y="0"/>
                </a:lnTo>
                <a:lnTo>
                  <a:pt x="0" y="0"/>
                </a:lnTo>
                <a:lnTo>
                  <a:pt x="0" y="4724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580632" y="3927348"/>
            <a:ext cx="1350264" cy="472439"/>
          </a:xfrm>
          <a:custGeom>
            <a:avLst/>
            <a:gdLst/>
            <a:ahLst/>
            <a:cxnLst/>
            <a:rect l="l" t="t" r="r" b="b"/>
            <a:pathLst>
              <a:path w="1350264" h="472439">
                <a:moveTo>
                  <a:pt x="0" y="472439"/>
                </a:moveTo>
                <a:lnTo>
                  <a:pt x="1350264" y="472439"/>
                </a:lnTo>
                <a:lnTo>
                  <a:pt x="1350264" y="0"/>
                </a:lnTo>
                <a:lnTo>
                  <a:pt x="0" y="0"/>
                </a:lnTo>
                <a:lnTo>
                  <a:pt x="0" y="4724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597396" y="4117848"/>
            <a:ext cx="1348994" cy="0"/>
          </a:xfrm>
          <a:custGeom>
            <a:avLst/>
            <a:gdLst/>
            <a:ahLst/>
            <a:cxnLst/>
            <a:rect l="l" t="t" r="r" b="b"/>
            <a:pathLst>
              <a:path w="1348994">
                <a:moveTo>
                  <a:pt x="0" y="0"/>
                </a:moveTo>
                <a:lnTo>
                  <a:pt x="134899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231636" y="4174236"/>
            <a:ext cx="354711" cy="4825"/>
          </a:xfrm>
          <a:custGeom>
            <a:avLst/>
            <a:gdLst/>
            <a:ahLst/>
            <a:cxnLst/>
            <a:rect l="l" t="t" r="r" b="b"/>
            <a:pathLst>
              <a:path w="354711" h="4825">
                <a:moveTo>
                  <a:pt x="0" y="0"/>
                </a:moveTo>
                <a:lnTo>
                  <a:pt x="354711" y="482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57372" y="6210300"/>
            <a:ext cx="605027" cy="0"/>
          </a:xfrm>
          <a:custGeom>
            <a:avLst/>
            <a:gdLst/>
            <a:ahLst/>
            <a:cxnLst/>
            <a:rect l="l" t="t" r="r" b="b"/>
            <a:pathLst>
              <a:path w="605027">
                <a:moveTo>
                  <a:pt x="0" y="0"/>
                </a:moveTo>
                <a:lnTo>
                  <a:pt x="605027" y="0"/>
                </a:lnTo>
              </a:path>
            </a:pathLst>
          </a:custGeom>
          <a:ln w="6096">
            <a:solidFill>
              <a:srgbClr val="00AF5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57372" y="6402324"/>
            <a:ext cx="605027" cy="0"/>
          </a:xfrm>
          <a:custGeom>
            <a:avLst/>
            <a:gdLst/>
            <a:ahLst/>
            <a:cxnLst/>
            <a:rect l="l" t="t" r="r" b="b"/>
            <a:pathLst>
              <a:path w="605027">
                <a:moveTo>
                  <a:pt x="0" y="0"/>
                </a:moveTo>
                <a:lnTo>
                  <a:pt x="605027" y="0"/>
                </a:lnTo>
              </a:path>
            </a:pathLst>
          </a:custGeom>
          <a:ln w="6096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57372" y="6321552"/>
            <a:ext cx="605027" cy="0"/>
          </a:xfrm>
          <a:custGeom>
            <a:avLst/>
            <a:gdLst/>
            <a:ahLst/>
            <a:cxnLst/>
            <a:rect l="l" t="t" r="r" b="b"/>
            <a:pathLst>
              <a:path w="605027">
                <a:moveTo>
                  <a:pt x="0" y="0"/>
                </a:moveTo>
                <a:lnTo>
                  <a:pt x="605027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7324" y="361188"/>
            <a:ext cx="1144524" cy="4861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81624" y="537048"/>
            <a:ext cx="1984502" cy="265245"/>
          </a:xfrm>
          <a:prstGeom prst="rect">
            <a:avLst/>
          </a:prstGeom>
        </p:spPr>
        <p:txBody>
          <a:bodyPr wrap="square" lIns="0" tIns="7493" rIns="0" bIns="0" rtlCol="0">
            <a:noAutofit/>
          </a:bodyPr>
          <a:lstStyle/>
          <a:p>
            <a:pPr marL="12700">
              <a:lnSpc>
                <a:spcPts val="1180"/>
              </a:lnSpc>
            </a:pPr>
            <a:r>
              <a:rPr sz="1400" b="1" spc="-3" dirty="0">
                <a:latin typeface="Calibri" panose="020F0502020204030204" pitchFamily="34" charset="0"/>
                <a:cs typeface="Calibri" panose="020F0502020204030204" pitchFamily="34" charset="0"/>
              </a:rPr>
              <a:t>Órgano Interno de Control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28734" y="5908826"/>
            <a:ext cx="1879991" cy="412800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 marR="1747" indent="762">
              <a:lnSpc>
                <a:spcPts val="632"/>
              </a:lnSpc>
            </a:pPr>
            <a:r>
              <a:rPr sz="550" b="1" spc="9" dirty="0">
                <a:latin typeface="Arial"/>
                <a:cs typeface="Arial"/>
              </a:rPr>
              <a:t>Jaime Macías Oviedo , Titular de la Unidad Administrativa del Instituto  de Vivienda  del Estado  de San Luis Potosí , Certifica  que el presente organigrama  refleja el personal , así como  los puestos  y nombramientos  que integran  la estructura vigente al mes de </a:t>
            </a:r>
            <a:r>
              <a:rPr lang="es-MX" sz="550" b="1" spc="9" dirty="0">
                <a:latin typeface="Arial"/>
                <a:cs typeface="Arial"/>
              </a:rPr>
              <a:t>Julio del 2021</a:t>
            </a:r>
            <a:endParaRPr sz="55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38248" y="6172430"/>
            <a:ext cx="915644" cy="28448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spc="0" dirty="0">
                <a:solidFill>
                  <a:srgbClr val="00AF50"/>
                </a:solidFill>
                <a:latin typeface="Arial"/>
                <a:cs typeface="Arial"/>
              </a:rPr>
              <a:t>01 Puestos de confianza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0"/>
              </a:spcBef>
            </a:pPr>
            <a:r>
              <a:rPr sz="600" spc="0" dirty="0">
                <a:latin typeface="Arial"/>
                <a:cs typeface="Arial"/>
              </a:rPr>
              <a:t>01 Puesto de Base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0"/>
              </a:spcBef>
            </a:pPr>
            <a:r>
              <a:rPr sz="600" spc="0" dirty="0">
                <a:solidFill>
                  <a:srgbClr val="FF0000"/>
                </a:solidFill>
                <a:latin typeface="Arial"/>
                <a:cs typeface="Arial"/>
              </a:rPr>
              <a:t>01 Honorarios Asimilables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44672" y="6172430"/>
            <a:ext cx="630427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600" dirty="0">
                <a:solidFill>
                  <a:srgbClr val="00AF50"/>
                </a:solidFill>
                <a:latin typeface="Arial"/>
                <a:cs typeface="Arial"/>
              </a:rPr>
              <a:t>                            </a:t>
            </a:r>
            <a:r>
              <a:rPr sz="600" spc="-5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44672" y="6355310"/>
            <a:ext cx="630427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600" dirty="0">
                <a:solidFill>
                  <a:srgbClr val="FF0000"/>
                </a:solidFill>
                <a:latin typeface="Arial"/>
                <a:cs typeface="Arial"/>
              </a:rPr>
              <a:t>                            </a:t>
            </a:r>
            <a:r>
              <a:rPr sz="600" spc="-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29496" y="6401264"/>
            <a:ext cx="1329105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spc="4" dirty="0">
                <a:latin typeface="Arial"/>
                <a:cs typeface="Arial"/>
              </a:rPr>
              <a:t>F</a:t>
            </a:r>
            <a:r>
              <a:rPr sz="600" spc="9" dirty="0">
                <a:latin typeface="Arial"/>
                <a:cs typeface="Arial"/>
              </a:rPr>
              <a:t>i</a:t>
            </a:r>
            <a:r>
              <a:rPr sz="600" spc="4" dirty="0">
                <a:latin typeface="Arial"/>
                <a:cs typeface="Arial"/>
              </a:rPr>
              <a:t>r</a:t>
            </a:r>
            <a:r>
              <a:rPr sz="600" spc="-19" dirty="0">
                <a:latin typeface="Arial"/>
                <a:cs typeface="Arial"/>
              </a:rPr>
              <a:t>m</a:t>
            </a:r>
            <a:r>
              <a:rPr sz="600" spc="0" dirty="0">
                <a:latin typeface="Arial"/>
                <a:cs typeface="Arial"/>
              </a:rPr>
              <a:t>a:</a:t>
            </a:r>
            <a:r>
              <a:rPr sz="600" u="sng" spc="0" dirty="0">
                <a:latin typeface="Arial"/>
                <a:cs typeface="Arial"/>
              </a:rPr>
              <a:t>                                                   </a:t>
            </a:r>
            <a:r>
              <a:rPr sz="600" spc="0" dirty="0">
                <a:latin typeface="Arial"/>
                <a:cs typeface="Arial"/>
              </a:rPr>
              <a:t>.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38248" y="6538190"/>
            <a:ext cx="378206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b="1" i="1" spc="14" dirty="0">
                <a:latin typeface="Arial"/>
                <a:cs typeface="Arial"/>
              </a:rPr>
              <a:t>Total : 03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80632" y="3927348"/>
            <a:ext cx="1350264" cy="190500"/>
          </a:xfrm>
          <a:prstGeom prst="rect">
            <a:avLst/>
          </a:prstGeom>
        </p:spPr>
        <p:txBody>
          <a:bodyPr wrap="square" lIns="0" tIns="55244" rIns="0" bIns="0" rtlCol="0">
            <a:noAutofit/>
          </a:bodyPr>
          <a:lstStyle/>
          <a:p>
            <a:pPr marL="348361">
              <a:lnSpc>
                <a:spcPct val="95825"/>
              </a:lnSpc>
            </a:pPr>
            <a:r>
              <a:rPr sz="800" b="1" spc="0" dirty="0">
                <a:latin typeface="Arial"/>
                <a:cs typeface="Arial"/>
              </a:rPr>
              <a:t>Supervisión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80632" y="4117848"/>
            <a:ext cx="1350264" cy="281939"/>
          </a:xfrm>
          <a:prstGeom prst="rect">
            <a:avLst/>
          </a:prstGeom>
        </p:spPr>
        <p:txBody>
          <a:bodyPr wrap="square" lIns="0" tIns="1270" rIns="0" bIns="0" rtlCol="0">
            <a:noAutofit/>
          </a:bodyPr>
          <a:lstStyle/>
          <a:p>
            <a:pPr marL="132842">
              <a:lnSpc>
                <a:spcPct val="95825"/>
              </a:lnSpc>
            </a:pPr>
            <a:r>
              <a:rPr sz="800" spc="0" dirty="0">
                <a:latin typeface="Arial"/>
                <a:cs typeface="Arial"/>
              </a:rPr>
              <a:t>Humberto Pérez Castillo</a:t>
            </a:r>
            <a:endParaRPr sz="800">
              <a:latin typeface="Arial"/>
              <a:cs typeface="Arial"/>
            </a:endParaRPr>
          </a:p>
          <a:p>
            <a:pPr marL="143510">
              <a:lnSpc>
                <a:spcPct val="95825"/>
              </a:lnSpc>
              <a:spcBef>
                <a:spcPts val="40"/>
              </a:spcBef>
            </a:pPr>
            <a:r>
              <a:rPr sz="800" spc="0" dirty="0">
                <a:latin typeface="Arial"/>
                <a:cs typeface="Arial"/>
              </a:rPr>
              <a:t>Jefe de Sección (10-04)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76800" y="3933444"/>
            <a:ext cx="1350264" cy="492251"/>
          </a:xfrm>
          <a:prstGeom prst="rect">
            <a:avLst/>
          </a:prstGeom>
        </p:spPr>
        <p:txBody>
          <a:bodyPr wrap="square" lIns="0" tIns="49530" rIns="0" bIns="0" rtlCol="0">
            <a:noAutofit/>
          </a:bodyPr>
          <a:lstStyle/>
          <a:p>
            <a:pPr marL="485750" marR="512406" algn="ctr">
              <a:lnSpc>
                <a:spcPct val="95825"/>
              </a:lnSpc>
            </a:pPr>
            <a:r>
              <a:rPr sz="800" b="1" spc="-12" dirty="0">
                <a:latin typeface="Arial"/>
                <a:cs typeface="Arial"/>
              </a:rPr>
              <a:t>Apoyo</a:t>
            </a:r>
            <a:endParaRPr sz="800">
              <a:latin typeface="Arial"/>
              <a:cs typeface="Arial"/>
            </a:endParaRPr>
          </a:p>
          <a:p>
            <a:pPr marL="284022" marR="310674" algn="ctr">
              <a:lnSpc>
                <a:spcPts val="894"/>
              </a:lnSpc>
              <a:spcBef>
                <a:spcPts val="44"/>
              </a:spcBef>
            </a:pPr>
            <a:r>
              <a:rPr sz="800" b="1" dirty="0">
                <a:latin typeface="Arial"/>
                <a:cs typeface="Arial"/>
              </a:rPr>
              <a:t>Administrativo</a:t>
            </a:r>
            <a:endParaRPr sz="800">
              <a:latin typeface="Arial"/>
              <a:cs typeface="Arial"/>
            </a:endParaRPr>
          </a:p>
          <a:p>
            <a:pPr marL="160108" marR="186762" algn="ctr">
              <a:lnSpc>
                <a:spcPct val="95825"/>
              </a:lnSpc>
              <a:spcBef>
                <a:spcPts val="280"/>
              </a:spcBef>
            </a:pPr>
            <a:r>
              <a:rPr sz="800" spc="0" dirty="0">
                <a:latin typeface="Arial"/>
                <a:cs typeface="Arial"/>
              </a:rPr>
              <a:t>Hilda Berenice Gloria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22874" y="2623185"/>
            <a:ext cx="1395983" cy="247713"/>
          </a:xfrm>
          <a:prstGeom prst="rect">
            <a:avLst/>
          </a:prstGeom>
        </p:spPr>
        <p:txBody>
          <a:bodyPr wrap="square" lIns="0" tIns="29209" rIns="0" bIns="0" rtlCol="0">
            <a:noAutofit/>
          </a:bodyPr>
          <a:lstStyle/>
          <a:p>
            <a:pPr marL="480885" marR="133176" indent="-324612">
              <a:lnSpc>
                <a:spcPct val="100041"/>
              </a:lnSpc>
            </a:pPr>
            <a:r>
              <a:rPr sz="700" b="1" spc="-4" dirty="0">
                <a:latin typeface="Arial"/>
                <a:cs typeface="Arial"/>
              </a:rPr>
              <a:t>T</a:t>
            </a:r>
            <a:r>
              <a:rPr sz="700" b="1" spc="0" dirty="0">
                <a:latin typeface="Arial"/>
                <a:cs typeface="Arial"/>
              </a:rPr>
              <a:t>i</a:t>
            </a:r>
            <a:r>
              <a:rPr sz="700" b="1" spc="-4" dirty="0">
                <a:latin typeface="Arial"/>
                <a:cs typeface="Arial"/>
              </a:rPr>
              <a:t>tu</a:t>
            </a:r>
            <a:r>
              <a:rPr sz="700" b="1" spc="0" dirty="0">
                <a:latin typeface="Arial"/>
                <a:cs typeface="Arial"/>
              </a:rPr>
              <a:t>l</a:t>
            </a:r>
            <a:r>
              <a:rPr sz="700" b="1" spc="-4" dirty="0">
                <a:latin typeface="Arial"/>
                <a:cs typeface="Arial"/>
              </a:rPr>
              <a:t>a</a:t>
            </a:r>
            <a:r>
              <a:rPr sz="700" b="1" spc="0" dirty="0">
                <a:latin typeface="Arial"/>
                <a:cs typeface="Arial"/>
              </a:rPr>
              <a:t>r</a:t>
            </a:r>
            <a:r>
              <a:rPr sz="700" b="1" spc="28" dirty="0">
                <a:latin typeface="Arial"/>
                <a:cs typeface="Arial"/>
              </a:rPr>
              <a:t> </a:t>
            </a:r>
            <a:r>
              <a:rPr sz="700" b="1" spc="-4" dirty="0">
                <a:latin typeface="Arial"/>
                <a:cs typeface="Arial"/>
              </a:rPr>
              <a:t>de</a:t>
            </a:r>
            <a:r>
              <a:rPr sz="700" b="1" spc="0" dirty="0">
                <a:latin typeface="Arial"/>
                <a:cs typeface="Arial"/>
              </a:rPr>
              <a:t>l</a:t>
            </a:r>
            <a:r>
              <a:rPr sz="700" b="1" spc="9" dirty="0">
                <a:latin typeface="Arial"/>
                <a:cs typeface="Arial"/>
              </a:rPr>
              <a:t> </a:t>
            </a:r>
            <a:r>
              <a:rPr sz="700" b="1" spc="0" dirty="0">
                <a:latin typeface="Arial"/>
                <a:cs typeface="Arial"/>
              </a:rPr>
              <a:t>Ó</a:t>
            </a:r>
            <a:r>
              <a:rPr sz="700" b="1" spc="4" dirty="0">
                <a:latin typeface="Arial"/>
                <a:cs typeface="Arial"/>
              </a:rPr>
              <a:t>r</a:t>
            </a:r>
            <a:r>
              <a:rPr sz="700" b="1" spc="-4" dirty="0">
                <a:latin typeface="Arial"/>
                <a:cs typeface="Arial"/>
              </a:rPr>
              <a:t>gan</a:t>
            </a:r>
            <a:r>
              <a:rPr sz="700" b="1" spc="0" dirty="0">
                <a:latin typeface="Arial"/>
                <a:cs typeface="Arial"/>
              </a:rPr>
              <a:t>o</a:t>
            </a:r>
            <a:r>
              <a:rPr sz="700" b="1" spc="5" dirty="0">
                <a:latin typeface="Arial"/>
                <a:cs typeface="Arial"/>
              </a:rPr>
              <a:t> </a:t>
            </a:r>
            <a:r>
              <a:rPr sz="700" b="1" spc="0" dirty="0">
                <a:latin typeface="Arial"/>
                <a:cs typeface="Arial"/>
              </a:rPr>
              <a:t>I</a:t>
            </a:r>
            <a:r>
              <a:rPr sz="700" b="1" spc="-4" dirty="0">
                <a:latin typeface="Arial"/>
                <a:cs typeface="Arial"/>
              </a:rPr>
              <a:t>nte</a:t>
            </a:r>
            <a:r>
              <a:rPr sz="700" b="1" spc="4" dirty="0">
                <a:latin typeface="Arial"/>
                <a:cs typeface="Arial"/>
              </a:rPr>
              <a:t>r</a:t>
            </a:r>
            <a:r>
              <a:rPr sz="700" b="1" spc="-4" dirty="0">
                <a:latin typeface="Arial"/>
                <a:cs typeface="Arial"/>
              </a:rPr>
              <a:t>n</a:t>
            </a:r>
            <a:r>
              <a:rPr sz="700" b="1" spc="0" dirty="0">
                <a:latin typeface="Arial"/>
                <a:cs typeface="Arial"/>
              </a:rPr>
              <a:t>o </a:t>
            </a:r>
            <a:r>
              <a:rPr sz="700" b="1" spc="-4" dirty="0">
                <a:latin typeface="Arial"/>
                <a:cs typeface="Arial"/>
              </a:rPr>
              <a:t>d</a:t>
            </a:r>
            <a:r>
              <a:rPr sz="700" b="1" spc="0" dirty="0">
                <a:latin typeface="Arial"/>
                <a:cs typeface="Arial"/>
              </a:rPr>
              <a:t>e</a:t>
            </a:r>
            <a:r>
              <a:rPr sz="700" b="1" spc="-3" dirty="0">
                <a:latin typeface="Arial"/>
                <a:cs typeface="Arial"/>
              </a:rPr>
              <a:t> </a:t>
            </a:r>
            <a:r>
              <a:rPr sz="700" b="1" spc="0" dirty="0">
                <a:latin typeface="Arial"/>
                <a:cs typeface="Arial"/>
              </a:rPr>
              <a:t>C</a:t>
            </a:r>
            <a:r>
              <a:rPr sz="700" b="1" spc="-4" dirty="0">
                <a:latin typeface="Arial"/>
                <a:cs typeface="Arial"/>
              </a:rPr>
              <a:t>ont</a:t>
            </a:r>
            <a:r>
              <a:rPr sz="700" b="1" spc="4" dirty="0">
                <a:latin typeface="Arial"/>
                <a:cs typeface="Arial"/>
              </a:rPr>
              <a:t>r</a:t>
            </a:r>
            <a:r>
              <a:rPr sz="700" b="1" spc="-4" dirty="0">
                <a:latin typeface="Arial"/>
                <a:cs typeface="Arial"/>
              </a:rPr>
              <a:t>o</a:t>
            </a:r>
            <a:r>
              <a:rPr sz="700" b="1" spc="0" dirty="0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18858" y="2623185"/>
            <a:ext cx="45974" cy="2477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722874" y="2870898"/>
            <a:ext cx="1395983" cy="302450"/>
          </a:xfrm>
          <a:prstGeom prst="rect">
            <a:avLst/>
          </a:prstGeom>
        </p:spPr>
        <p:txBody>
          <a:bodyPr wrap="square" lIns="0" tIns="19050" rIns="0" bIns="0" rtlCol="0">
            <a:noAutofit/>
          </a:bodyPr>
          <a:lstStyle/>
          <a:p>
            <a:pPr marL="99775" marR="91263" algn="ctr">
              <a:lnSpc>
                <a:spcPct val="95825"/>
              </a:lnSpc>
            </a:pPr>
            <a:r>
              <a:rPr sz="700" spc="-2" dirty="0">
                <a:latin typeface="Arial"/>
                <a:cs typeface="Arial"/>
              </a:rPr>
              <a:t>Gerardo César Orellana Ortíz</a:t>
            </a:r>
            <a:endParaRPr sz="700">
              <a:latin typeface="Arial"/>
              <a:cs typeface="Arial"/>
            </a:endParaRPr>
          </a:p>
          <a:p>
            <a:pPr marL="204444" marR="196979" algn="ctr">
              <a:lnSpc>
                <a:spcPct val="95825"/>
              </a:lnSpc>
              <a:spcBef>
                <a:spcPts val="35"/>
              </a:spcBef>
            </a:pPr>
            <a:r>
              <a:rPr sz="700" spc="-3" dirty="0">
                <a:latin typeface="Arial"/>
                <a:cs typeface="Arial"/>
              </a:rPr>
              <a:t>Director de Área (15-05)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18858" y="2870898"/>
            <a:ext cx="45974" cy="302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716460" y="1618995"/>
            <a:ext cx="1370076" cy="252539"/>
          </a:xfrm>
          <a:prstGeom prst="rect">
            <a:avLst/>
          </a:prstGeom>
        </p:spPr>
        <p:txBody>
          <a:bodyPr wrap="square" lIns="0" tIns="17780" rIns="0" bIns="0" rtlCol="0">
            <a:noAutofit/>
          </a:bodyPr>
          <a:lstStyle/>
          <a:p>
            <a:pPr marL="204025" marR="24101" indent="-160020">
              <a:lnSpc>
                <a:spcPct val="100041"/>
              </a:lnSpc>
            </a:pPr>
            <a:r>
              <a:rPr sz="700" b="1" spc="-1" dirty="0">
                <a:latin typeface="Arial"/>
                <a:cs typeface="Arial"/>
              </a:rPr>
              <a:t>Dirección General del Instituto de Vivienda del Estado</a:t>
            </a:r>
            <a:endParaRPr sz="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86536" y="1618995"/>
            <a:ext cx="53911" cy="2525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716460" y="1871535"/>
            <a:ext cx="1370076" cy="326580"/>
          </a:xfrm>
          <a:prstGeom prst="rect">
            <a:avLst/>
          </a:prstGeom>
        </p:spPr>
        <p:txBody>
          <a:bodyPr wrap="square" lIns="0" tIns="29845" rIns="0" bIns="0" rtlCol="0">
            <a:noAutofit/>
          </a:bodyPr>
          <a:lstStyle/>
          <a:p>
            <a:pPr marL="235093" marR="227034" algn="ctr">
              <a:lnSpc>
                <a:spcPct val="95825"/>
              </a:lnSpc>
            </a:pPr>
            <a:r>
              <a:rPr sz="700" spc="-3" dirty="0">
                <a:latin typeface="Arial"/>
                <a:cs typeface="Arial"/>
              </a:rPr>
              <a:t>Janeth Socorro López</a:t>
            </a:r>
            <a:endParaRPr sz="700">
              <a:latin typeface="Arial"/>
              <a:cs typeface="Arial"/>
            </a:endParaRPr>
          </a:p>
          <a:p>
            <a:pPr marL="454063" marR="447503" algn="ctr">
              <a:lnSpc>
                <a:spcPct val="95825"/>
              </a:lnSpc>
              <a:spcBef>
                <a:spcPts val="35"/>
              </a:spcBef>
            </a:pPr>
            <a:r>
              <a:rPr sz="700" spc="-7" dirty="0">
                <a:latin typeface="Arial"/>
                <a:cs typeface="Arial"/>
              </a:rPr>
              <a:t>Hernández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6536" y="1871535"/>
            <a:ext cx="53911" cy="326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357372" y="6070600"/>
            <a:ext cx="60502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357372" y="6181852"/>
            <a:ext cx="60502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357372" y="6262624"/>
            <a:ext cx="60502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657918" y="6336010"/>
            <a:ext cx="106649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ject 65"/>
          <p:cNvSpPr/>
          <p:nvPr/>
        </p:nvSpPr>
        <p:spPr>
          <a:xfrm>
            <a:off x="4215384" y="3230879"/>
            <a:ext cx="4486656" cy="0"/>
          </a:xfrm>
          <a:custGeom>
            <a:avLst/>
            <a:gdLst/>
            <a:ahLst/>
            <a:cxnLst/>
            <a:rect l="l" t="t" r="r" b="b"/>
            <a:pathLst>
              <a:path w="4486656">
                <a:moveTo>
                  <a:pt x="0" y="0"/>
                </a:moveTo>
                <a:lnTo>
                  <a:pt x="448665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083808" y="2830067"/>
            <a:ext cx="0" cy="405384"/>
          </a:xfrm>
          <a:custGeom>
            <a:avLst/>
            <a:gdLst/>
            <a:ahLst/>
            <a:cxnLst/>
            <a:rect l="l" t="t" r="r" b="b"/>
            <a:pathLst>
              <a:path h="405384">
                <a:moveTo>
                  <a:pt x="0" y="0"/>
                </a:moveTo>
                <a:lnTo>
                  <a:pt x="0" y="40538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083808" y="1982724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81320" y="1483868"/>
            <a:ext cx="1467612" cy="524255"/>
          </a:xfrm>
          <a:custGeom>
            <a:avLst/>
            <a:gdLst/>
            <a:ahLst/>
            <a:cxnLst/>
            <a:rect l="l" t="t" r="r" b="b"/>
            <a:pathLst>
              <a:path w="1467612" h="524255">
                <a:moveTo>
                  <a:pt x="1467612" y="524255"/>
                </a:moveTo>
                <a:lnTo>
                  <a:pt x="1467612" y="0"/>
                </a:lnTo>
                <a:lnTo>
                  <a:pt x="1442211" y="0"/>
                </a:lnTo>
                <a:lnTo>
                  <a:pt x="1442211" y="498855"/>
                </a:lnTo>
                <a:lnTo>
                  <a:pt x="0" y="498855"/>
                </a:lnTo>
                <a:lnTo>
                  <a:pt x="0" y="524255"/>
                </a:lnTo>
                <a:lnTo>
                  <a:pt x="1467612" y="524255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80352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837680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795008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752335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09664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666992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624320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581648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538976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496304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453632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410960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68288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325616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282944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240272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197600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154928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112256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069584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026912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984240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941568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898896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856224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813552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770880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728208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685536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642864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600192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557520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514848" y="2008124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478272" y="1983739"/>
            <a:ext cx="18287" cy="27432"/>
          </a:xfrm>
          <a:custGeom>
            <a:avLst/>
            <a:gdLst/>
            <a:ahLst/>
            <a:cxnLst/>
            <a:rect l="l" t="t" r="r" b="b"/>
            <a:pathLst>
              <a:path w="18287" h="27432">
                <a:moveTo>
                  <a:pt x="3048" y="24384"/>
                </a:moveTo>
                <a:lnTo>
                  <a:pt x="3048" y="27432"/>
                </a:lnTo>
                <a:lnTo>
                  <a:pt x="18287" y="27432"/>
                </a:lnTo>
                <a:lnTo>
                  <a:pt x="18287" y="21336"/>
                </a:lnTo>
                <a:lnTo>
                  <a:pt x="6095" y="21336"/>
                </a:lnTo>
                <a:lnTo>
                  <a:pt x="6095" y="0"/>
                </a:lnTo>
                <a:lnTo>
                  <a:pt x="0" y="0"/>
                </a:lnTo>
                <a:lnTo>
                  <a:pt x="0" y="24384"/>
                </a:lnTo>
                <a:lnTo>
                  <a:pt x="3048" y="24384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945883" y="197916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945883" y="193649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945883" y="189382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945883" y="185115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945883" y="1808479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945883" y="1765807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945883" y="172313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945883" y="168046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945883" y="163779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945883" y="1595120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945883" y="155244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945883" y="150977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923532" y="1483868"/>
            <a:ext cx="20827" cy="0"/>
          </a:xfrm>
          <a:custGeom>
            <a:avLst/>
            <a:gdLst/>
            <a:ahLst/>
            <a:cxnLst/>
            <a:rect l="l" t="t" r="r" b="b"/>
            <a:pathLst>
              <a:path w="20827">
                <a:moveTo>
                  <a:pt x="0" y="0"/>
                </a:moveTo>
                <a:lnTo>
                  <a:pt x="20827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923024" y="2008124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455920" y="1458468"/>
            <a:ext cx="1467612" cy="524255"/>
          </a:xfrm>
          <a:custGeom>
            <a:avLst/>
            <a:gdLst/>
            <a:ahLst/>
            <a:cxnLst/>
            <a:rect l="l" t="t" r="r" b="b"/>
            <a:pathLst>
              <a:path w="1467612" h="524255">
                <a:moveTo>
                  <a:pt x="0" y="524255"/>
                </a:moveTo>
                <a:lnTo>
                  <a:pt x="1467612" y="524255"/>
                </a:lnTo>
                <a:lnTo>
                  <a:pt x="1467612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55920" y="1458468"/>
            <a:ext cx="1467612" cy="524255"/>
          </a:xfrm>
          <a:custGeom>
            <a:avLst/>
            <a:gdLst/>
            <a:ahLst/>
            <a:cxnLst/>
            <a:rect l="l" t="t" r="r" b="b"/>
            <a:pathLst>
              <a:path w="1467612" h="524255">
                <a:moveTo>
                  <a:pt x="0" y="524255"/>
                </a:moveTo>
                <a:lnTo>
                  <a:pt x="1467612" y="524255"/>
                </a:lnTo>
                <a:lnTo>
                  <a:pt x="1467612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ln w="6096">
            <a:solidFill>
              <a:srgbClr val="339966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506783" y="1661636"/>
            <a:ext cx="1365503" cy="7620"/>
          </a:xfrm>
          <a:custGeom>
            <a:avLst/>
            <a:gdLst/>
            <a:ahLst/>
            <a:cxnLst/>
            <a:rect l="l" t="t" r="r" b="b"/>
            <a:pathLst>
              <a:path w="1365503" h="7620">
                <a:moveTo>
                  <a:pt x="0" y="0"/>
                </a:moveTo>
                <a:lnTo>
                  <a:pt x="1365503" y="7620"/>
                </a:lnTo>
              </a:path>
            </a:pathLst>
          </a:custGeom>
          <a:ln w="6096">
            <a:solidFill>
              <a:srgbClr val="339966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481320" y="2236724"/>
            <a:ext cx="1502664" cy="618743"/>
          </a:xfrm>
          <a:custGeom>
            <a:avLst/>
            <a:gdLst/>
            <a:ahLst/>
            <a:cxnLst/>
            <a:rect l="l" t="t" r="r" b="b"/>
            <a:pathLst>
              <a:path w="1502664" h="618743">
                <a:moveTo>
                  <a:pt x="1502664" y="618743"/>
                </a:moveTo>
                <a:lnTo>
                  <a:pt x="1502664" y="0"/>
                </a:lnTo>
                <a:lnTo>
                  <a:pt x="1477263" y="0"/>
                </a:lnTo>
                <a:lnTo>
                  <a:pt x="1477263" y="593343"/>
                </a:lnTo>
                <a:lnTo>
                  <a:pt x="0" y="593343"/>
                </a:lnTo>
                <a:lnTo>
                  <a:pt x="0" y="618743"/>
                </a:lnTo>
                <a:lnTo>
                  <a:pt x="1502664" y="618743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883400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840728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798056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55383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12711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70040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627368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584696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542024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499352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456680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414008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371336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328664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85992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243320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00648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157976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15304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72632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029960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987288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944616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901944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859272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816600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73928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31256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688584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45912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603240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560568" y="2855468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517896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968744" y="2846324"/>
            <a:ext cx="18287" cy="12191"/>
          </a:xfrm>
          <a:custGeom>
            <a:avLst/>
            <a:gdLst/>
            <a:ahLst/>
            <a:cxnLst/>
            <a:rect l="l" t="t" r="r" b="b"/>
            <a:pathLst>
              <a:path w="18287" h="12191">
                <a:moveTo>
                  <a:pt x="18287" y="12191"/>
                </a:moveTo>
                <a:lnTo>
                  <a:pt x="18287" y="0"/>
                </a:lnTo>
                <a:lnTo>
                  <a:pt x="12191" y="0"/>
                </a:lnTo>
                <a:lnTo>
                  <a:pt x="12191" y="6096"/>
                </a:lnTo>
                <a:lnTo>
                  <a:pt x="0" y="6096"/>
                </a:lnTo>
                <a:lnTo>
                  <a:pt x="0" y="12191"/>
                </a:lnTo>
                <a:lnTo>
                  <a:pt x="18287" y="12191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478272" y="2831084"/>
            <a:ext cx="21336" cy="27431"/>
          </a:xfrm>
          <a:custGeom>
            <a:avLst/>
            <a:gdLst/>
            <a:ahLst/>
            <a:cxnLst/>
            <a:rect l="l" t="t" r="r" b="b"/>
            <a:pathLst>
              <a:path w="21336" h="27431">
                <a:moveTo>
                  <a:pt x="3048" y="24383"/>
                </a:moveTo>
                <a:lnTo>
                  <a:pt x="3048" y="27431"/>
                </a:lnTo>
                <a:lnTo>
                  <a:pt x="21336" y="27431"/>
                </a:lnTo>
                <a:lnTo>
                  <a:pt x="21336" y="21336"/>
                </a:lnTo>
                <a:lnTo>
                  <a:pt x="6095" y="21336"/>
                </a:lnTo>
                <a:lnTo>
                  <a:pt x="6095" y="0"/>
                </a:lnTo>
                <a:lnTo>
                  <a:pt x="0" y="0"/>
                </a:lnTo>
                <a:lnTo>
                  <a:pt x="0" y="24383"/>
                </a:lnTo>
                <a:lnTo>
                  <a:pt x="3048" y="24383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980935" y="281584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980935" y="277317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980935" y="2730500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980935" y="268782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980935" y="2645155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980935" y="2602483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980935" y="255981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980935" y="2517140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980935" y="247446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980935" y="243179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980935" y="238912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980935" y="234645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980935" y="2303779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980935" y="2261107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958583" y="2236724"/>
            <a:ext cx="19304" cy="0"/>
          </a:xfrm>
          <a:custGeom>
            <a:avLst/>
            <a:gdLst/>
            <a:ahLst/>
            <a:cxnLst/>
            <a:rect l="l" t="t" r="r" b="b"/>
            <a:pathLst>
              <a:path w="19304">
                <a:moveTo>
                  <a:pt x="0" y="0"/>
                </a:moveTo>
                <a:lnTo>
                  <a:pt x="1930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926072" y="2855468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455920" y="2211324"/>
            <a:ext cx="1502664" cy="618743"/>
          </a:xfrm>
          <a:custGeom>
            <a:avLst/>
            <a:gdLst/>
            <a:ahLst/>
            <a:cxnLst/>
            <a:rect l="l" t="t" r="r" b="b"/>
            <a:pathLst>
              <a:path w="1502664" h="618743">
                <a:moveTo>
                  <a:pt x="0" y="618743"/>
                </a:moveTo>
                <a:lnTo>
                  <a:pt x="1502664" y="618743"/>
                </a:lnTo>
                <a:lnTo>
                  <a:pt x="1502664" y="0"/>
                </a:lnTo>
                <a:lnTo>
                  <a:pt x="0" y="0"/>
                </a:lnTo>
                <a:lnTo>
                  <a:pt x="0" y="6187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455920" y="2216086"/>
            <a:ext cx="1502664" cy="618743"/>
          </a:xfrm>
          <a:custGeom>
            <a:avLst/>
            <a:gdLst/>
            <a:ahLst/>
            <a:cxnLst/>
            <a:rect l="l" t="t" r="r" b="b"/>
            <a:pathLst>
              <a:path w="1502664" h="618743">
                <a:moveTo>
                  <a:pt x="0" y="618743"/>
                </a:moveTo>
                <a:lnTo>
                  <a:pt x="1502664" y="618743"/>
                </a:lnTo>
                <a:lnTo>
                  <a:pt x="1502664" y="0"/>
                </a:lnTo>
                <a:lnTo>
                  <a:pt x="0" y="0"/>
                </a:lnTo>
                <a:lnTo>
                  <a:pt x="0" y="618743"/>
                </a:lnTo>
                <a:close/>
              </a:path>
            </a:pathLst>
          </a:custGeom>
          <a:ln w="6096">
            <a:solidFill>
              <a:srgbClr val="339966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80208" y="2551271"/>
            <a:ext cx="1464564" cy="6096"/>
          </a:xfrm>
          <a:custGeom>
            <a:avLst/>
            <a:gdLst/>
            <a:ahLst/>
            <a:cxnLst/>
            <a:rect l="l" t="t" r="r" b="b"/>
            <a:pathLst>
              <a:path w="1464564" h="6096">
                <a:moveTo>
                  <a:pt x="0" y="0"/>
                </a:moveTo>
                <a:lnTo>
                  <a:pt x="1464564" y="6096"/>
                </a:lnTo>
              </a:path>
            </a:pathLst>
          </a:custGeom>
          <a:ln w="6095">
            <a:solidFill>
              <a:srgbClr val="339966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8021768" y="3394361"/>
            <a:ext cx="1336548" cy="761999"/>
          </a:xfrm>
          <a:custGeom>
            <a:avLst/>
            <a:gdLst/>
            <a:ahLst/>
            <a:cxnLst/>
            <a:rect l="l" t="t" r="r" b="b"/>
            <a:pathLst>
              <a:path w="1336548" h="762000">
                <a:moveTo>
                  <a:pt x="0" y="761999"/>
                </a:moveTo>
                <a:lnTo>
                  <a:pt x="1336548" y="761999"/>
                </a:lnTo>
                <a:lnTo>
                  <a:pt x="1336548" y="0"/>
                </a:lnTo>
                <a:lnTo>
                  <a:pt x="0" y="0"/>
                </a:lnTo>
                <a:lnTo>
                  <a:pt x="0" y="761999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180" name="object 180"/>
          <p:cNvSpPr/>
          <p:nvPr/>
        </p:nvSpPr>
        <p:spPr>
          <a:xfrm>
            <a:off x="5862828" y="3230879"/>
            <a:ext cx="0" cy="80772"/>
          </a:xfrm>
          <a:custGeom>
            <a:avLst/>
            <a:gdLst/>
            <a:ahLst/>
            <a:cxnLst/>
            <a:rect l="l" t="t" r="r" b="b"/>
            <a:pathLst>
              <a:path h="80772">
                <a:moveTo>
                  <a:pt x="0" y="0"/>
                </a:moveTo>
                <a:lnTo>
                  <a:pt x="0" y="8077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060832" y="4940255"/>
            <a:ext cx="1832544" cy="866184"/>
          </a:xfrm>
          <a:custGeom>
            <a:avLst/>
            <a:gdLst/>
            <a:ahLst/>
            <a:cxnLst/>
            <a:rect l="l" t="t" r="r" b="b"/>
            <a:pathLst>
              <a:path w="2162555" h="1098804">
                <a:moveTo>
                  <a:pt x="0" y="1098804"/>
                </a:moveTo>
                <a:lnTo>
                  <a:pt x="2162555" y="1098804"/>
                </a:lnTo>
                <a:lnTo>
                  <a:pt x="2162555" y="0"/>
                </a:lnTo>
                <a:lnTo>
                  <a:pt x="0" y="0"/>
                </a:lnTo>
                <a:lnTo>
                  <a:pt x="0" y="1098804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917948" y="3230879"/>
            <a:ext cx="0" cy="1057656"/>
          </a:xfrm>
          <a:custGeom>
            <a:avLst/>
            <a:gdLst/>
            <a:ahLst/>
            <a:cxnLst/>
            <a:rect l="l" t="t" r="r" b="b"/>
            <a:pathLst>
              <a:path h="1057656">
                <a:moveTo>
                  <a:pt x="0" y="0"/>
                </a:moveTo>
                <a:lnTo>
                  <a:pt x="0" y="1057656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917948" y="4626864"/>
            <a:ext cx="0" cy="114935"/>
          </a:xfrm>
          <a:custGeom>
            <a:avLst/>
            <a:gdLst/>
            <a:ahLst/>
            <a:cxnLst/>
            <a:rect l="l" t="t" r="r" b="b"/>
            <a:pathLst>
              <a:path h="114935">
                <a:moveTo>
                  <a:pt x="0" y="0"/>
                </a:moveTo>
                <a:lnTo>
                  <a:pt x="0" y="11493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084320" y="4256557"/>
            <a:ext cx="1623060" cy="4465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386072" y="4425721"/>
            <a:ext cx="1019555" cy="289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116324" y="4288536"/>
            <a:ext cx="1514855" cy="338327"/>
          </a:xfrm>
          <a:custGeom>
            <a:avLst/>
            <a:gdLst/>
            <a:ahLst/>
            <a:cxnLst/>
            <a:rect l="l" t="t" r="r" b="b"/>
            <a:pathLst>
              <a:path w="1514855" h="338327">
                <a:moveTo>
                  <a:pt x="0" y="338327"/>
                </a:moveTo>
                <a:lnTo>
                  <a:pt x="1514855" y="338327"/>
                </a:lnTo>
                <a:lnTo>
                  <a:pt x="1514855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116324" y="4288536"/>
            <a:ext cx="1514855" cy="338327"/>
          </a:xfrm>
          <a:custGeom>
            <a:avLst/>
            <a:gdLst/>
            <a:ahLst/>
            <a:cxnLst/>
            <a:rect l="l" t="t" r="r" b="b"/>
            <a:pathLst>
              <a:path w="1514855" h="338327">
                <a:moveTo>
                  <a:pt x="0" y="338327"/>
                </a:moveTo>
                <a:lnTo>
                  <a:pt x="1514855" y="338327"/>
                </a:lnTo>
                <a:lnTo>
                  <a:pt x="1514855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125467" y="4715256"/>
            <a:ext cx="1551432" cy="11186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241292" y="4770107"/>
            <a:ext cx="1321308" cy="10363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105380" y="4750332"/>
            <a:ext cx="1536884" cy="900684"/>
          </a:xfrm>
          <a:custGeom>
            <a:avLst/>
            <a:gdLst/>
            <a:ahLst/>
            <a:cxnLst/>
            <a:rect l="l" t="t" r="r" b="b"/>
            <a:pathLst>
              <a:path w="1443227" h="1010412">
                <a:moveTo>
                  <a:pt x="0" y="1010411"/>
                </a:moveTo>
                <a:lnTo>
                  <a:pt x="1443227" y="1010411"/>
                </a:lnTo>
                <a:lnTo>
                  <a:pt x="1443227" y="0"/>
                </a:lnTo>
                <a:lnTo>
                  <a:pt x="0" y="0"/>
                </a:lnTo>
                <a:lnTo>
                  <a:pt x="0" y="10104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47947" y="4747260"/>
            <a:ext cx="1443227" cy="1010411"/>
          </a:xfrm>
          <a:custGeom>
            <a:avLst/>
            <a:gdLst/>
            <a:ahLst/>
            <a:cxnLst/>
            <a:rect l="l" t="t" r="r" b="b"/>
            <a:pathLst>
              <a:path w="1443227" h="1010412">
                <a:moveTo>
                  <a:pt x="0" y="1010411"/>
                </a:moveTo>
                <a:lnTo>
                  <a:pt x="1443227" y="1010411"/>
                </a:lnTo>
                <a:lnTo>
                  <a:pt x="1443227" y="0"/>
                </a:lnTo>
                <a:lnTo>
                  <a:pt x="0" y="0"/>
                </a:lnTo>
                <a:lnTo>
                  <a:pt x="0" y="1010411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257544" y="4200156"/>
            <a:ext cx="1463040" cy="4815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289548" y="4232148"/>
            <a:ext cx="1354836" cy="373380"/>
          </a:xfrm>
          <a:custGeom>
            <a:avLst/>
            <a:gdLst/>
            <a:ahLst/>
            <a:cxnLst/>
            <a:rect l="l" t="t" r="r" b="b"/>
            <a:pathLst>
              <a:path w="1354836" h="373379">
                <a:moveTo>
                  <a:pt x="0" y="373379"/>
                </a:moveTo>
                <a:lnTo>
                  <a:pt x="1354836" y="373379"/>
                </a:lnTo>
                <a:lnTo>
                  <a:pt x="1354836" y="0"/>
                </a:lnTo>
                <a:lnTo>
                  <a:pt x="0" y="0"/>
                </a:lnTo>
                <a:lnTo>
                  <a:pt x="0" y="3733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289548" y="4232148"/>
            <a:ext cx="1354836" cy="373380"/>
          </a:xfrm>
          <a:custGeom>
            <a:avLst/>
            <a:gdLst/>
            <a:ahLst/>
            <a:cxnLst/>
            <a:rect l="l" t="t" r="r" b="b"/>
            <a:pathLst>
              <a:path w="1354836" h="373379">
                <a:moveTo>
                  <a:pt x="0" y="373379"/>
                </a:moveTo>
                <a:lnTo>
                  <a:pt x="1354836" y="373379"/>
                </a:lnTo>
                <a:lnTo>
                  <a:pt x="1354836" y="0"/>
                </a:lnTo>
                <a:lnTo>
                  <a:pt x="0" y="0"/>
                </a:lnTo>
                <a:lnTo>
                  <a:pt x="0" y="373379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183124" y="3279660"/>
            <a:ext cx="1484376" cy="9753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186172" y="3361956"/>
            <a:ext cx="1478279" cy="9296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215128" y="3311652"/>
            <a:ext cx="1376172" cy="867156"/>
          </a:xfrm>
          <a:custGeom>
            <a:avLst/>
            <a:gdLst/>
            <a:ahLst/>
            <a:cxnLst/>
            <a:rect l="l" t="t" r="r" b="b"/>
            <a:pathLst>
              <a:path w="1376172" h="867155">
                <a:moveTo>
                  <a:pt x="0" y="867156"/>
                </a:moveTo>
                <a:lnTo>
                  <a:pt x="1376172" y="867156"/>
                </a:lnTo>
                <a:lnTo>
                  <a:pt x="1376172" y="0"/>
                </a:lnTo>
                <a:lnTo>
                  <a:pt x="0" y="0"/>
                </a:lnTo>
                <a:lnTo>
                  <a:pt x="0" y="8671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215128" y="3311652"/>
            <a:ext cx="1376172" cy="867156"/>
          </a:xfrm>
          <a:custGeom>
            <a:avLst/>
            <a:gdLst/>
            <a:ahLst/>
            <a:cxnLst/>
            <a:rect l="l" t="t" r="r" b="b"/>
            <a:pathLst>
              <a:path w="1376172" h="867155">
                <a:moveTo>
                  <a:pt x="0" y="867156"/>
                </a:moveTo>
                <a:lnTo>
                  <a:pt x="1376172" y="867156"/>
                </a:lnTo>
                <a:lnTo>
                  <a:pt x="1376172" y="0"/>
                </a:lnTo>
                <a:lnTo>
                  <a:pt x="0" y="0"/>
                </a:lnTo>
                <a:lnTo>
                  <a:pt x="0" y="867156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880608" y="4934098"/>
            <a:ext cx="2056701" cy="9333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206" name="object 206"/>
          <p:cNvSpPr/>
          <p:nvPr/>
        </p:nvSpPr>
        <p:spPr>
          <a:xfrm>
            <a:off x="5950076" y="4943225"/>
            <a:ext cx="1932371" cy="863214"/>
          </a:xfrm>
          <a:custGeom>
            <a:avLst/>
            <a:gdLst/>
            <a:ahLst/>
            <a:cxnLst/>
            <a:rect l="l" t="t" r="r" b="b"/>
            <a:pathLst>
              <a:path w="1482852" h="1235964">
                <a:moveTo>
                  <a:pt x="0" y="1235964"/>
                </a:moveTo>
                <a:lnTo>
                  <a:pt x="1482852" y="1235964"/>
                </a:lnTo>
                <a:lnTo>
                  <a:pt x="1482852" y="0"/>
                </a:lnTo>
                <a:lnTo>
                  <a:pt x="0" y="0"/>
                </a:lnTo>
                <a:lnTo>
                  <a:pt x="0" y="1235964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116910" y="4296809"/>
            <a:ext cx="1298448" cy="4449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153368" y="4313657"/>
            <a:ext cx="1190244" cy="336804"/>
          </a:xfrm>
          <a:custGeom>
            <a:avLst/>
            <a:gdLst/>
            <a:ahLst/>
            <a:cxnLst/>
            <a:rect l="l" t="t" r="r" b="b"/>
            <a:pathLst>
              <a:path w="1190244" h="336803">
                <a:moveTo>
                  <a:pt x="0" y="336804"/>
                </a:moveTo>
                <a:lnTo>
                  <a:pt x="1190244" y="336804"/>
                </a:lnTo>
                <a:lnTo>
                  <a:pt x="1190244" y="0"/>
                </a:lnTo>
                <a:lnTo>
                  <a:pt x="0" y="0"/>
                </a:lnTo>
                <a:lnTo>
                  <a:pt x="0" y="336804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 flipH="1">
            <a:off x="4162045" y="3232403"/>
            <a:ext cx="45719" cy="313971"/>
          </a:xfrm>
          <a:custGeom>
            <a:avLst/>
            <a:gdLst/>
            <a:ahLst/>
            <a:cxnLst/>
            <a:rect l="l" t="t" r="r" b="b"/>
            <a:pathLst>
              <a:path h="196596">
                <a:moveTo>
                  <a:pt x="0" y="0"/>
                </a:moveTo>
                <a:lnTo>
                  <a:pt x="0" y="196596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596554" y="3506287"/>
            <a:ext cx="1249679" cy="5226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629874" y="3549449"/>
            <a:ext cx="1141476" cy="365760"/>
          </a:xfrm>
          <a:custGeom>
            <a:avLst/>
            <a:gdLst/>
            <a:ahLst/>
            <a:cxnLst/>
            <a:rect l="l" t="t" r="r" b="b"/>
            <a:pathLst>
              <a:path w="1141476" h="365760">
                <a:moveTo>
                  <a:pt x="0" y="365760"/>
                </a:moveTo>
                <a:lnTo>
                  <a:pt x="1141476" y="365760"/>
                </a:lnTo>
                <a:lnTo>
                  <a:pt x="1141476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ln w="6096">
            <a:solidFill>
              <a:srgbClr val="C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30580" y="306324"/>
            <a:ext cx="1219200" cy="5166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586543" y="6492240"/>
            <a:ext cx="448056" cy="0"/>
          </a:xfrm>
          <a:custGeom>
            <a:avLst/>
            <a:gdLst/>
            <a:ahLst/>
            <a:cxnLst/>
            <a:rect l="l" t="t" r="r" b="b"/>
            <a:pathLst>
              <a:path w="448056">
                <a:moveTo>
                  <a:pt x="0" y="0"/>
                </a:moveTo>
                <a:lnTo>
                  <a:pt x="448056" y="0"/>
                </a:lnTo>
              </a:path>
            </a:pathLst>
          </a:custGeom>
          <a:ln w="19812">
            <a:solidFill>
              <a:srgbClr val="FF99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586543" y="6506527"/>
            <a:ext cx="448056" cy="0"/>
          </a:xfrm>
          <a:custGeom>
            <a:avLst/>
            <a:gdLst/>
            <a:ahLst/>
            <a:cxnLst/>
            <a:rect l="l" t="t" r="r" b="b"/>
            <a:pathLst>
              <a:path w="448056">
                <a:moveTo>
                  <a:pt x="0" y="0"/>
                </a:moveTo>
                <a:lnTo>
                  <a:pt x="448056" y="0"/>
                </a:lnTo>
              </a:path>
            </a:pathLst>
          </a:custGeom>
          <a:ln w="19812">
            <a:solidFill>
              <a:srgbClr val="FF99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613035" y="6608311"/>
            <a:ext cx="423672" cy="0"/>
          </a:xfrm>
          <a:custGeom>
            <a:avLst/>
            <a:gdLst/>
            <a:ahLst/>
            <a:cxnLst/>
            <a:rect l="l" t="t" r="r" b="b"/>
            <a:pathLst>
              <a:path w="423672">
                <a:moveTo>
                  <a:pt x="0" y="0"/>
                </a:moveTo>
                <a:lnTo>
                  <a:pt x="423672" y="0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4489704" y="556228"/>
            <a:ext cx="3538728" cy="231113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1400" b="1" dirty="0">
                <a:latin typeface="Calibri" panose="020F0502020204030204" pitchFamily="34" charset="0"/>
                <a:cs typeface="Calibri" panose="020F0502020204030204" pitchFamily="34" charset="0"/>
              </a:rPr>
              <a:t>Dirección de Proyectos de Desarrollo Urbano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11603" y="4509883"/>
            <a:ext cx="1154837" cy="113792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lang="es-MX" sz="700" spc="-1" dirty="0">
                <a:latin typeface="Arial"/>
                <a:cs typeface="Arial"/>
              </a:rPr>
              <a:t>Manuel </a:t>
            </a:r>
            <a:r>
              <a:rPr lang="es-MX" sz="700" spc="-1" dirty="0" err="1">
                <a:latin typeface="Arial"/>
                <a:cs typeface="Arial"/>
              </a:rPr>
              <a:t>Sán</a:t>
            </a:r>
            <a:r>
              <a:rPr sz="700" spc="-1" dirty="0">
                <a:latin typeface="Arial"/>
                <a:cs typeface="Arial"/>
              </a:rPr>
              <a:t>chez Olivares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15324" y="6247696"/>
            <a:ext cx="948410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b="1" dirty="0">
                <a:solidFill>
                  <a:srgbClr val="339933"/>
                </a:solidFill>
                <a:latin typeface="Arial"/>
                <a:cs typeface="Arial"/>
              </a:rPr>
              <a:t>01 Personal de Confianza</a:t>
            </a:r>
            <a:endParaRPr sz="6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98894" y="6247696"/>
            <a:ext cx="474979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457200" algn="l"/>
              </a:tabLst>
            </a:pPr>
            <a:r>
              <a:rPr sz="600" b="1" u="dash" dirty="0">
                <a:solidFill>
                  <a:srgbClr val="339933"/>
                </a:solidFill>
                <a:latin typeface="Arial"/>
                <a:cs typeface="Arial"/>
              </a:rPr>
              <a:t> 	</a:t>
            </a:r>
            <a:endParaRPr sz="6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215324" y="6339136"/>
            <a:ext cx="1860645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841500" algn="l"/>
              </a:tabLst>
            </a:pP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27 H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s </a:t>
            </a:r>
            <a:r>
              <a:rPr sz="600" b="1" spc="-14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si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ila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s a 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Su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do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s </a:t>
            </a:r>
            <a:r>
              <a:rPr sz="600" b="1" spc="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u="dash" spc="0" dirty="0">
                <a:solidFill>
                  <a:srgbClr val="FF0000"/>
                </a:solidFill>
                <a:latin typeface="Arial"/>
                <a:cs typeface="Arial"/>
              </a:rPr>
              <a:t> 	</a:t>
            </a:r>
            <a:endParaRPr sz="6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15324" y="6430652"/>
            <a:ext cx="991082" cy="284937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b="1" dirty="0">
                <a:solidFill>
                  <a:srgbClr val="FFBF00"/>
                </a:solidFill>
                <a:latin typeface="Arial"/>
                <a:cs typeface="Arial"/>
              </a:rPr>
              <a:t>04 Servicios Profesionales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0"/>
              </a:spcBef>
            </a:pPr>
            <a:r>
              <a:rPr sz="600" b="1" dirty="0">
                <a:latin typeface="Arial"/>
                <a:cs typeface="Arial"/>
              </a:rPr>
              <a:t>01 Base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0"/>
              </a:spcBef>
            </a:pPr>
            <a:r>
              <a:rPr sz="600" b="1" i="1" spc="1" dirty="0">
                <a:latin typeface="Arial"/>
                <a:cs typeface="Arial"/>
              </a:rPr>
              <a:t>Total 33</a:t>
            </a:r>
            <a:endParaRPr sz="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128252" y="6688239"/>
            <a:ext cx="1496411" cy="83312"/>
          </a:xfrm>
          <a:prstGeom prst="rect">
            <a:avLst/>
          </a:prstGeom>
        </p:spPr>
        <p:txBody>
          <a:bodyPr wrap="square" lIns="0" tIns="571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450" spc="-4" dirty="0">
                <a:latin typeface="Arial"/>
                <a:cs typeface="Arial"/>
              </a:rPr>
              <a:t>F</a:t>
            </a:r>
            <a:r>
              <a:rPr sz="450" spc="4" dirty="0">
                <a:latin typeface="Arial"/>
                <a:cs typeface="Arial"/>
              </a:rPr>
              <a:t>ir</a:t>
            </a:r>
            <a:r>
              <a:rPr sz="450" spc="14" dirty="0">
                <a:latin typeface="Arial"/>
                <a:cs typeface="Arial"/>
              </a:rPr>
              <a:t>m</a:t>
            </a:r>
            <a:r>
              <a:rPr sz="450" spc="0" dirty="0">
                <a:latin typeface="Arial"/>
                <a:cs typeface="Arial"/>
              </a:rPr>
              <a:t>a:</a:t>
            </a:r>
            <a:r>
              <a:rPr sz="450" u="sng" spc="0" dirty="0">
                <a:latin typeface="Arial"/>
                <a:cs typeface="Arial"/>
              </a:rPr>
              <a:t>                                                                                </a:t>
            </a:r>
            <a:r>
              <a:rPr sz="450" u="sng" spc="13" dirty="0">
                <a:latin typeface="Arial"/>
                <a:cs typeface="Arial"/>
              </a:rPr>
              <a:t> </a:t>
            </a:r>
            <a:r>
              <a:rPr sz="450" spc="-79" dirty="0">
                <a:latin typeface="Arial"/>
                <a:cs typeface="Arial"/>
              </a:rPr>
              <a:t> </a:t>
            </a:r>
            <a:r>
              <a:rPr sz="450" spc="0" dirty="0"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324432" y="4939717"/>
            <a:ext cx="2358742" cy="827792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833056">
              <a:lnSpc>
                <a:spcPct val="95825"/>
              </a:lnSpc>
            </a:pPr>
            <a:r>
              <a:rPr lang="es-MX" sz="600" b="1" spc="4" dirty="0">
                <a:latin typeface="Arial"/>
                <a:cs typeface="Arial"/>
              </a:rPr>
              <a:t>Albañil,  </a:t>
            </a:r>
            <a:r>
              <a:rPr sz="600" b="1" spc="4" dirty="0" err="1">
                <a:latin typeface="Arial"/>
                <a:cs typeface="Arial"/>
              </a:rPr>
              <a:t>Electricista</a:t>
            </a:r>
            <a:r>
              <a:rPr sz="600" b="1" spc="4" dirty="0">
                <a:latin typeface="Arial"/>
                <a:cs typeface="Arial"/>
              </a:rPr>
              <a:t>, </a:t>
            </a:r>
            <a:r>
              <a:rPr sz="600" b="1" spc="4" dirty="0" err="1">
                <a:latin typeface="Arial"/>
                <a:cs typeface="Arial"/>
              </a:rPr>
              <a:t>Ayudante</a:t>
            </a:r>
            <a:r>
              <a:rPr sz="600" b="1" spc="4" dirty="0">
                <a:latin typeface="Arial"/>
                <a:cs typeface="Arial"/>
              </a:rPr>
              <a:t> General</a:t>
            </a:r>
            <a:r>
              <a:rPr lang="es-MX" sz="600" b="1" spc="4" dirty="0">
                <a:latin typeface="Arial"/>
                <a:cs typeface="Arial"/>
              </a:rPr>
              <a:t> y Afanadora</a:t>
            </a:r>
            <a:endParaRPr sz="600" dirty="0">
              <a:latin typeface="Arial"/>
              <a:cs typeface="Arial"/>
            </a:endParaRPr>
          </a:p>
          <a:p>
            <a:pPr marL="830796">
              <a:lnSpc>
                <a:spcPct val="95825"/>
              </a:lnSpc>
              <a:spcBef>
                <a:spcPts val="807"/>
              </a:spcBef>
            </a:pPr>
            <a:r>
              <a:rPr lang="es-MX" sz="700" spc="-4" dirty="0">
                <a:latin typeface="Arial"/>
                <a:cs typeface="Arial"/>
              </a:rPr>
              <a:t>María del Carmen</a:t>
            </a:r>
            <a:r>
              <a:rPr sz="700" spc="-4" dirty="0">
                <a:latin typeface="Arial"/>
                <a:cs typeface="Arial"/>
              </a:rPr>
              <a:t> Ramírez García (</a:t>
            </a:r>
            <a:r>
              <a:rPr sz="700" spc="-4" dirty="0" err="1">
                <a:latin typeface="Arial"/>
                <a:cs typeface="Arial"/>
              </a:rPr>
              <a:t>Afanadora</a:t>
            </a:r>
            <a:r>
              <a:rPr sz="700" spc="-4" dirty="0">
                <a:latin typeface="Arial"/>
                <a:cs typeface="Arial"/>
              </a:rPr>
              <a:t>)</a:t>
            </a:r>
            <a:r>
              <a:rPr lang="es-MX" sz="700" spc="-4" dirty="0">
                <a:latin typeface="Arial"/>
                <a:cs typeface="Arial"/>
              </a:rPr>
              <a:t>, Arturo Anguiano Rivera (Albañil), Crispín de la Torre Almendariz (Albañil), Martín Loredo Rangel (Electricista)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13582" y="5093157"/>
            <a:ext cx="1595243" cy="1216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8153368" y="4328852"/>
            <a:ext cx="1190244" cy="336804"/>
          </a:xfrm>
          <a:prstGeom prst="rect">
            <a:avLst/>
          </a:prstGeom>
        </p:spPr>
        <p:txBody>
          <a:bodyPr wrap="square" lIns="0" tIns="4826" rIns="0" bIns="0" rtlCol="0">
            <a:noAutofit/>
          </a:bodyPr>
          <a:lstStyle/>
          <a:p>
            <a:pPr marL="348742">
              <a:lnSpc>
                <a:spcPts val="760"/>
              </a:lnSpc>
            </a:pPr>
            <a:r>
              <a:rPr sz="700" b="1" spc="-2" dirty="0">
                <a:latin typeface="Arial"/>
                <a:cs typeface="Arial"/>
              </a:rPr>
              <a:t>Post-Venta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89548" y="4232148"/>
            <a:ext cx="1354836" cy="373380"/>
          </a:xfrm>
          <a:prstGeom prst="rect">
            <a:avLst/>
          </a:prstGeom>
        </p:spPr>
        <p:txBody>
          <a:bodyPr wrap="square" lIns="0" tIns="26669" rIns="0" bIns="0" rtlCol="0">
            <a:noAutofit/>
          </a:bodyPr>
          <a:lstStyle/>
          <a:p>
            <a:pPr marL="38836" marR="44448" algn="ctr">
              <a:lnSpc>
                <a:spcPct val="95825"/>
              </a:lnSpc>
            </a:pPr>
            <a:r>
              <a:rPr sz="700" b="1" spc="-3" dirty="0">
                <a:latin typeface="Arial"/>
                <a:cs typeface="Arial"/>
              </a:rPr>
              <a:t>Encargado de Mantenimiento</a:t>
            </a:r>
            <a:endParaRPr sz="700" dirty="0">
              <a:latin typeface="Arial"/>
              <a:cs typeface="Arial"/>
            </a:endParaRPr>
          </a:p>
          <a:p>
            <a:pPr marL="202682" marR="202462" algn="ctr">
              <a:lnSpc>
                <a:spcPct val="95825"/>
              </a:lnSpc>
              <a:spcBef>
                <a:spcPts val="671"/>
              </a:spcBef>
            </a:pPr>
            <a:r>
              <a:rPr sz="700" spc="-1" dirty="0">
                <a:latin typeface="Arial"/>
                <a:cs typeface="Arial"/>
              </a:rPr>
              <a:t>Martín Torres Posadas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52647" y="1458468"/>
            <a:ext cx="1803273" cy="524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5455920" y="1458468"/>
            <a:ext cx="1467612" cy="524255"/>
          </a:xfrm>
          <a:prstGeom prst="rect">
            <a:avLst/>
          </a:prstGeom>
        </p:spPr>
        <p:txBody>
          <a:bodyPr wrap="square" lIns="0" tIns="52069" rIns="0" bIns="0" rtlCol="0">
            <a:noAutofit/>
          </a:bodyPr>
          <a:lstStyle/>
          <a:p>
            <a:pPr marL="342049" marR="329379" algn="ctr">
              <a:lnSpc>
                <a:spcPct val="95825"/>
              </a:lnSpc>
            </a:pPr>
            <a:r>
              <a:rPr sz="700" b="1" spc="-3" dirty="0">
                <a:latin typeface="Arial"/>
                <a:cs typeface="Arial"/>
              </a:rPr>
              <a:t>Dirección General</a:t>
            </a:r>
            <a:endParaRPr sz="700">
              <a:latin typeface="Arial"/>
              <a:cs typeface="Arial"/>
            </a:endParaRPr>
          </a:p>
          <a:p>
            <a:pPr marL="60405" marR="51026" algn="ctr">
              <a:lnSpc>
                <a:spcPct val="95825"/>
              </a:lnSpc>
              <a:spcBef>
                <a:spcPts val="639"/>
              </a:spcBef>
            </a:pPr>
            <a:r>
              <a:rPr sz="700" spc="-5" dirty="0">
                <a:latin typeface="Arial"/>
                <a:cs typeface="Arial"/>
              </a:rPr>
              <a:t>Janeth Socorro López Hernández</a:t>
            </a:r>
            <a:endParaRPr sz="700">
              <a:latin typeface="Arial"/>
              <a:cs typeface="Arial"/>
            </a:endParaRPr>
          </a:p>
          <a:p>
            <a:pPr marL="228841" marR="197031" algn="ctr">
              <a:lnSpc>
                <a:spcPct val="95825"/>
              </a:lnSpc>
              <a:spcBef>
                <a:spcPts val="35"/>
              </a:spcBef>
            </a:pPr>
            <a:r>
              <a:rPr sz="700" spc="-5" dirty="0">
                <a:latin typeface="Arial"/>
                <a:cs typeface="Arial"/>
              </a:rPr>
              <a:t>Directora General (17-02)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23532" y="1458468"/>
            <a:ext cx="1778507" cy="524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3652647" y="1982724"/>
            <a:ext cx="2431161" cy="2333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6083808" y="1982724"/>
            <a:ext cx="2618232" cy="2333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3652647" y="2216086"/>
            <a:ext cx="1803273" cy="6187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5455920" y="2216086"/>
            <a:ext cx="1502664" cy="618743"/>
          </a:xfrm>
          <a:prstGeom prst="rect">
            <a:avLst/>
          </a:prstGeom>
        </p:spPr>
        <p:txBody>
          <a:bodyPr wrap="square" lIns="0" tIns="55244" rIns="0" bIns="0" rtlCol="0">
            <a:noAutofit/>
          </a:bodyPr>
          <a:lstStyle/>
          <a:p>
            <a:pPr marL="254181" marR="227311" algn="ctr">
              <a:lnSpc>
                <a:spcPct val="95825"/>
              </a:lnSpc>
            </a:pPr>
            <a:r>
              <a:rPr sz="700" b="1" spc="-4" dirty="0">
                <a:latin typeface="Arial"/>
                <a:cs typeface="Arial"/>
              </a:rPr>
              <a:t>Dirección de Proyectos</a:t>
            </a:r>
            <a:endParaRPr sz="700">
              <a:latin typeface="Arial"/>
              <a:cs typeface="Arial"/>
            </a:endParaRPr>
          </a:p>
          <a:p>
            <a:pPr marL="301028" marR="265537" algn="ctr">
              <a:lnSpc>
                <a:spcPct val="95825"/>
              </a:lnSpc>
              <a:spcBef>
                <a:spcPts val="240"/>
              </a:spcBef>
            </a:pPr>
            <a:r>
              <a:rPr sz="700" b="1" spc="-4" dirty="0">
                <a:latin typeface="Arial"/>
                <a:cs typeface="Arial"/>
              </a:rPr>
              <a:t>de Desarrollo Urbano</a:t>
            </a:r>
            <a:endParaRPr sz="700">
              <a:latin typeface="Arial"/>
              <a:cs typeface="Arial"/>
            </a:endParaRPr>
          </a:p>
          <a:p>
            <a:pPr marL="122768" marR="119019" algn="ctr">
              <a:lnSpc>
                <a:spcPct val="95825"/>
              </a:lnSpc>
              <a:spcBef>
                <a:spcPts val="696"/>
              </a:spcBef>
            </a:pPr>
            <a:r>
              <a:rPr sz="700" spc="-3" dirty="0">
                <a:latin typeface="Arial"/>
                <a:cs typeface="Arial"/>
              </a:rPr>
              <a:t>José Santos Zapata Rodríguez</a:t>
            </a:r>
            <a:endParaRPr sz="700">
              <a:latin typeface="Arial"/>
              <a:cs typeface="Arial"/>
            </a:endParaRPr>
          </a:p>
          <a:p>
            <a:pPr marL="254989" marR="264313" algn="ctr">
              <a:lnSpc>
                <a:spcPts val="754"/>
              </a:lnSpc>
              <a:spcBef>
                <a:spcPts val="20"/>
              </a:spcBef>
            </a:pPr>
            <a:r>
              <a:rPr sz="700" spc="-6" dirty="0">
                <a:latin typeface="Arial"/>
                <a:cs typeface="Arial"/>
              </a:rPr>
              <a:t>Director de Área (15-05)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63100" y="2450474"/>
            <a:ext cx="1743455" cy="6187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3652647" y="2834830"/>
            <a:ext cx="2431161" cy="3960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6083808" y="2834830"/>
            <a:ext cx="2688162" cy="3995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4917948" y="3230879"/>
            <a:ext cx="944879" cy="80772"/>
          </a:xfrm>
          <a:prstGeom prst="rect">
            <a:avLst/>
          </a:prstGeom>
        </p:spPr>
        <p:txBody>
          <a:bodyPr wrap="square" lIns="0" tIns="4572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0" name="object 20"/>
          <p:cNvSpPr txBox="1"/>
          <p:nvPr/>
        </p:nvSpPr>
        <p:spPr>
          <a:xfrm>
            <a:off x="4917948" y="3311652"/>
            <a:ext cx="297179" cy="8671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215128" y="3311652"/>
            <a:ext cx="1376172" cy="867156"/>
          </a:xfrm>
          <a:prstGeom prst="rect">
            <a:avLst/>
          </a:prstGeom>
        </p:spPr>
        <p:txBody>
          <a:bodyPr wrap="square" lIns="0" tIns="6350" rIns="0" bIns="0" rtlCol="0">
            <a:noAutofit/>
          </a:bodyPr>
          <a:lstStyle/>
          <a:p>
            <a:pPr marL="45927" marR="45071" indent="-176" algn="ctr">
              <a:lnSpc>
                <a:spcPct val="99274"/>
              </a:lnSpc>
            </a:pPr>
            <a:r>
              <a:rPr sz="700" b="1" spc="-1" dirty="0" err="1">
                <a:latin typeface="Arial"/>
                <a:cs typeface="Arial"/>
              </a:rPr>
              <a:t>Apoyo</a:t>
            </a:r>
            <a:r>
              <a:rPr sz="700" b="1" spc="-1" dirty="0">
                <a:latin typeface="Arial"/>
                <a:cs typeface="Arial"/>
              </a:rPr>
              <a:t> </a:t>
            </a:r>
            <a:r>
              <a:rPr sz="700" b="1" spc="-1" dirty="0" err="1">
                <a:latin typeface="Arial"/>
                <a:cs typeface="Arial"/>
              </a:rPr>
              <a:t>Administrativo</a:t>
            </a:r>
            <a:endParaRPr lang="es-MX" sz="700" b="1" spc="-1" dirty="0">
              <a:latin typeface="Arial"/>
              <a:cs typeface="Arial"/>
            </a:endParaRPr>
          </a:p>
          <a:p>
            <a:pPr marL="45927" marR="45071" indent="-176" algn="ctr">
              <a:lnSpc>
                <a:spcPct val="99274"/>
              </a:lnSpc>
            </a:pPr>
            <a:r>
              <a:rPr sz="700" b="1" spc="-1" dirty="0">
                <a:latin typeface="Arial"/>
                <a:cs typeface="Arial"/>
              </a:rPr>
              <a:t> </a:t>
            </a:r>
            <a:endParaRPr lang="es-MX" sz="700" b="1" spc="-1" dirty="0">
              <a:latin typeface="Arial"/>
              <a:cs typeface="Arial"/>
            </a:endParaRPr>
          </a:p>
          <a:p>
            <a:pPr marL="45927" marR="45071" indent="-176" algn="ctr">
              <a:lnSpc>
                <a:spcPct val="99274"/>
              </a:lnSpc>
            </a:pPr>
            <a:r>
              <a:rPr sz="700" spc="-1" dirty="0">
                <a:latin typeface="Arial"/>
                <a:cs typeface="Arial"/>
              </a:rPr>
              <a:t>Mirna Mireya Mendoza Zúñiga Jorge Esteban Mata García Karla Adriana Martínez Solís</a:t>
            </a:r>
            <a:endParaRPr sz="700" dirty="0">
              <a:latin typeface="Arial"/>
              <a:cs typeface="Arial"/>
            </a:endParaRPr>
          </a:p>
          <a:p>
            <a:pPr marL="122174">
              <a:lnSpc>
                <a:spcPts val="750"/>
              </a:lnSpc>
              <a:spcBef>
                <a:spcPts val="37"/>
              </a:spcBef>
            </a:pPr>
            <a:r>
              <a:rPr sz="700" spc="-3" dirty="0">
                <a:latin typeface="Arial"/>
                <a:cs typeface="Arial"/>
              </a:rPr>
              <a:t>Zoila Arellano Rosales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82200" y="3360214"/>
            <a:ext cx="2670004" cy="867156"/>
          </a:xfrm>
          <a:prstGeom prst="rect">
            <a:avLst/>
          </a:prstGeom>
        </p:spPr>
        <p:txBody>
          <a:bodyPr wrap="square" lIns="0" tIns="51435" rIns="0" bIns="0" rtlCol="0">
            <a:noAutofit/>
          </a:bodyPr>
          <a:lstStyle/>
          <a:p>
            <a:pPr marL="1687322" indent="-8763">
              <a:lnSpc>
                <a:spcPts val="804"/>
              </a:lnSpc>
            </a:pPr>
            <a:r>
              <a:rPr sz="700" b="1" spc="-1" dirty="0" err="1">
                <a:latin typeface="Arial"/>
                <a:cs typeface="Arial"/>
              </a:rPr>
              <a:t>Verificado</a:t>
            </a:r>
            <a:r>
              <a:rPr lang="es-MX" sz="700" b="1" spc="-1" dirty="0">
                <a:latin typeface="Arial"/>
                <a:cs typeface="Arial"/>
              </a:rPr>
              <a:t>res de Obra </a:t>
            </a:r>
            <a:r>
              <a:rPr sz="700" spc="-1" dirty="0">
                <a:latin typeface="Arial"/>
                <a:cs typeface="Arial"/>
              </a:rPr>
              <a:t>José Lind</a:t>
            </a:r>
            <a:r>
              <a:rPr lang="es-MX" sz="700" spc="-1" dirty="0" err="1">
                <a:latin typeface="Arial"/>
                <a:cs typeface="Arial"/>
              </a:rPr>
              <a:t>say</a:t>
            </a:r>
            <a:r>
              <a:rPr lang="es-MX" sz="700" spc="-1" dirty="0">
                <a:latin typeface="Arial"/>
                <a:cs typeface="Arial"/>
              </a:rPr>
              <a:t> López</a:t>
            </a:r>
            <a:r>
              <a:rPr sz="700" spc="-1" dirty="0">
                <a:latin typeface="Arial"/>
                <a:cs typeface="Arial"/>
              </a:rPr>
              <a:t> </a:t>
            </a:r>
            <a:endParaRPr lang="es-MX" sz="700" spc="-1" dirty="0">
              <a:latin typeface="Arial"/>
              <a:cs typeface="Arial"/>
            </a:endParaRPr>
          </a:p>
          <a:p>
            <a:pPr marL="1687322" indent="-8763">
              <a:lnSpc>
                <a:spcPts val="804"/>
              </a:lnSpc>
            </a:pPr>
            <a:r>
              <a:rPr sz="700" spc="-1" dirty="0">
                <a:latin typeface="Arial"/>
                <a:cs typeface="Arial"/>
              </a:rPr>
              <a:t> Benjamín</a:t>
            </a:r>
            <a:r>
              <a:rPr lang="es-MX" sz="700" spc="-1" dirty="0">
                <a:latin typeface="Arial"/>
                <a:cs typeface="Arial"/>
              </a:rPr>
              <a:t> Alba Estrada</a:t>
            </a:r>
          </a:p>
          <a:p>
            <a:pPr marL="1687322" indent="-8763">
              <a:lnSpc>
                <a:spcPts val="804"/>
              </a:lnSpc>
            </a:pPr>
            <a:r>
              <a:rPr sz="700" spc="-2" dirty="0">
                <a:latin typeface="Arial"/>
                <a:cs typeface="Arial"/>
              </a:rPr>
              <a:t>José Manuel A</a:t>
            </a:r>
            <a:r>
              <a:rPr lang="es-MX" sz="700" spc="-2" dirty="0" err="1">
                <a:latin typeface="Arial"/>
                <a:cs typeface="Arial"/>
              </a:rPr>
              <a:t>nguiano</a:t>
            </a:r>
            <a:r>
              <a:rPr lang="es-MX" sz="700" spc="-2" dirty="0">
                <a:latin typeface="Arial"/>
                <a:cs typeface="Arial"/>
              </a:rPr>
              <a:t> Barajas</a:t>
            </a:r>
            <a:endParaRPr lang="es-MX" sz="700" dirty="0">
              <a:latin typeface="Arial"/>
              <a:cs typeface="Arial"/>
            </a:endParaRPr>
          </a:p>
          <a:p>
            <a:pPr marL="1687322" indent="-8763">
              <a:lnSpc>
                <a:spcPts val="804"/>
              </a:lnSpc>
            </a:pPr>
            <a:r>
              <a:rPr sz="700" spc="-2" dirty="0">
                <a:latin typeface="Arial"/>
                <a:cs typeface="Arial"/>
              </a:rPr>
              <a:t>Roosevelt </a:t>
            </a:r>
            <a:r>
              <a:rPr sz="700" spc="-2" dirty="0" err="1">
                <a:latin typeface="Arial"/>
                <a:cs typeface="Arial"/>
              </a:rPr>
              <a:t>Anto</a:t>
            </a:r>
            <a:r>
              <a:rPr lang="es-MX" sz="700" spc="-2" dirty="0" err="1">
                <a:latin typeface="Arial"/>
                <a:cs typeface="Arial"/>
              </a:rPr>
              <a:t>nio</a:t>
            </a:r>
            <a:r>
              <a:rPr lang="es-MX" sz="700" spc="-2" dirty="0">
                <a:latin typeface="Arial"/>
                <a:cs typeface="Arial"/>
              </a:rPr>
              <a:t> </a:t>
            </a:r>
            <a:r>
              <a:rPr lang="es-MX" sz="700" spc="-2" dirty="0" err="1">
                <a:latin typeface="Arial"/>
                <a:cs typeface="Arial"/>
              </a:rPr>
              <a:t>Alvarez</a:t>
            </a:r>
            <a:r>
              <a:rPr lang="es-MX" sz="700" spc="-2" dirty="0">
                <a:latin typeface="Arial"/>
                <a:cs typeface="Arial"/>
              </a:rPr>
              <a:t> Lara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37530" y="3504596"/>
            <a:ext cx="1350602" cy="431099"/>
          </a:xfrm>
          <a:prstGeom prst="rect">
            <a:avLst/>
          </a:prstGeom>
        </p:spPr>
        <p:txBody>
          <a:bodyPr wrap="square" lIns="0" tIns="43815" rIns="0" bIns="0" rtlCol="0">
            <a:noAutofit/>
          </a:bodyPr>
          <a:lstStyle/>
          <a:p>
            <a:pPr marL="55976" marR="99269" indent="0" algn="ctr">
              <a:lnSpc>
                <a:spcPts val="976"/>
              </a:lnSpc>
            </a:pPr>
            <a:r>
              <a:rPr sz="700" b="1" spc="-1" dirty="0">
                <a:latin typeface="Arial"/>
                <a:cs typeface="Arial"/>
              </a:rPr>
              <a:t>Administrador de </a:t>
            </a:r>
            <a:r>
              <a:rPr sz="700" b="1" spc="-1" dirty="0" err="1">
                <a:latin typeface="Arial"/>
                <a:cs typeface="Arial"/>
              </a:rPr>
              <a:t>Obra</a:t>
            </a:r>
            <a:endParaRPr lang="es-MX" sz="700" b="1" spc="-1" dirty="0">
              <a:latin typeface="Arial"/>
              <a:cs typeface="Arial"/>
            </a:endParaRPr>
          </a:p>
          <a:p>
            <a:pPr marL="55976" marR="99269" indent="0" algn="ctr">
              <a:lnSpc>
                <a:spcPts val="976"/>
              </a:lnSpc>
            </a:pPr>
            <a:r>
              <a:rPr sz="800" spc="-2" dirty="0">
                <a:latin typeface="Calibri"/>
                <a:cs typeface="Calibri"/>
              </a:rPr>
              <a:t>Paulo Cesar</a:t>
            </a:r>
            <a:endParaRPr lang="es-MX" sz="800" spc="-2" dirty="0">
              <a:latin typeface="Calibri"/>
              <a:cs typeface="Calibri"/>
            </a:endParaRPr>
          </a:p>
          <a:p>
            <a:pPr marL="55976" marR="99269" indent="0" algn="ctr">
              <a:lnSpc>
                <a:spcPts val="976"/>
              </a:lnSpc>
            </a:pPr>
            <a:r>
              <a:rPr sz="800" spc="-2" dirty="0">
                <a:latin typeface="Calibri"/>
                <a:cs typeface="Calibri"/>
              </a:rPr>
              <a:t>Muñoz</a:t>
            </a:r>
            <a:r>
              <a:rPr lang="es-MX" sz="800" spc="-2" dirty="0">
                <a:latin typeface="Calibri"/>
                <a:cs typeface="Calibri"/>
              </a:rPr>
              <a:t> </a:t>
            </a:r>
            <a:r>
              <a:rPr sz="800" spc="-1" dirty="0" err="1">
                <a:latin typeface="Calibri"/>
                <a:cs typeface="Calibri"/>
              </a:rPr>
              <a:t>Acebo</a:t>
            </a:r>
            <a:r>
              <a:rPr lang="es-MX" sz="800" spc="-1" dirty="0">
                <a:latin typeface="Calibri"/>
                <a:cs typeface="Calibri"/>
              </a:rPr>
              <a:t>  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94123" y="3429000"/>
            <a:ext cx="123825" cy="365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3652647" y="3794760"/>
            <a:ext cx="1265301" cy="4937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4917948" y="4178807"/>
            <a:ext cx="3784092" cy="109728"/>
          </a:xfrm>
          <a:prstGeom prst="rect">
            <a:avLst/>
          </a:prstGeom>
        </p:spPr>
        <p:txBody>
          <a:bodyPr wrap="square" lIns="0" tIns="1778" rIns="0" bIns="0" rtlCol="0">
            <a:noAutofit/>
          </a:bodyPr>
          <a:lstStyle/>
          <a:p>
            <a:pPr marL="25400">
              <a:lnSpc>
                <a:spcPts val="850"/>
              </a:lnSpc>
            </a:pPr>
            <a:endParaRPr sz="850"/>
          </a:p>
        </p:txBody>
      </p:sp>
      <p:sp>
        <p:nvSpPr>
          <p:cNvPr id="13" name="object 13"/>
          <p:cNvSpPr txBox="1"/>
          <p:nvPr/>
        </p:nvSpPr>
        <p:spPr>
          <a:xfrm>
            <a:off x="3652647" y="4288536"/>
            <a:ext cx="463676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4116324" y="4288536"/>
            <a:ext cx="1514855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12144" marR="376734" algn="ctr">
              <a:lnSpc>
                <a:spcPct val="95825"/>
              </a:lnSpc>
            </a:pPr>
            <a:r>
              <a:rPr sz="700" b="1" spc="-3" dirty="0">
                <a:latin typeface="Arial"/>
                <a:cs typeface="Arial"/>
              </a:rPr>
              <a:t>Encargado de</a:t>
            </a:r>
            <a:endParaRPr sz="700">
              <a:latin typeface="Arial"/>
              <a:cs typeface="Arial"/>
            </a:endParaRPr>
          </a:p>
          <a:p>
            <a:pPr marL="598525" marR="462847" algn="ctr">
              <a:lnSpc>
                <a:spcPts val="755"/>
              </a:lnSpc>
              <a:spcBef>
                <a:spcPts val="37"/>
              </a:spcBef>
            </a:pPr>
            <a:r>
              <a:rPr sz="700" b="1" spc="-5" dirty="0">
                <a:latin typeface="Arial"/>
                <a:cs typeface="Arial"/>
              </a:rPr>
              <a:t>Vigilantes</a:t>
            </a:r>
            <a:endParaRPr sz="700">
              <a:latin typeface="Arial"/>
              <a:cs typeface="Arial"/>
            </a:endParaRPr>
          </a:p>
          <a:p>
            <a:pPr marL="351789">
              <a:lnSpc>
                <a:spcPts val="785"/>
              </a:lnSpc>
              <a:spcBef>
                <a:spcPts val="1"/>
              </a:spcBef>
            </a:pPr>
            <a:r>
              <a:rPr sz="700" spc="-1" dirty="0">
                <a:latin typeface="Arial"/>
                <a:cs typeface="Arial"/>
              </a:rPr>
              <a:t>José Reyes Esparza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62167" y="4288536"/>
            <a:ext cx="3091944" cy="338327"/>
          </a:xfrm>
          <a:prstGeom prst="rect">
            <a:avLst/>
          </a:prstGeom>
        </p:spPr>
        <p:txBody>
          <a:bodyPr wrap="square" lIns="0" tIns="2718" rIns="0" bIns="0" rtlCol="0">
            <a:noAutofit/>
          </a:bodyPr>
          <a:lstStyle/>
          <a:p>
            <a:pPr marR="21084">
              <a:lnSpc>
                <a:spcPts val="500"/>
              </a:lnSpc>
            </a:pPr>
            <a:endParaRPr sz="500" dirty="0"/>
          </a:p>
          <a:p>
            <a:pPr marL="986281">
              <a:lnSpc>
                <a:spcPts val="784"/>
              </a:lnSpc>
            </a:pPr>
            <a:r>
              <a:rPr sz="700" b="1" spc="-4" dirty="0">
                <a:latin typeface="Arial"/>
                <a:cs typeface="Arial"/>
              </a:rPr>
              <a:t>d</a:t>
            </a:r>
            <a:r>
              <a:rPr sz="700" b="1" spc="0" dirty="0">
                <a:latin typeface="Arial"/>
                <a:cs typeface="Arial"/>
              </a:rPr>
              <a:t>e</a:t>
            </a:r>
            <a:r>
              <a:rPr sz="700" b="1" spc="-3" dirty="0">
                <a:latin typeface="Arial"/>
                <a:cs typeface="Arial"/>
              </a:rPr>
              <a:t> </a:t>
            </a:r>
            <a:r>
              <a:rPr sz="700" b="1" spc="-9" dirty="0" err="1">
                <a:latin typeface="Arial"/>
                <a:cs typeface="Arial"/>
              </a:rPr>
              <a:t>Á</a:t>
            </a:r>
            <a:r>
              <a:rPr sz="700" b="1" spc="4" dirty="0" err="1">
                <a:latin typeface="Arial"/>
                <a:cs typeface="Arial"/>
              </a:rPr>
              <a:t>r</a:t>
            </a:r>
            <a:r>
              <a:rPr sz="700" b="1" spc="-4" dirty="0" err="1">
                <a:latin typeface="Arial"/>
                <a:cs typeface="Arial"/>
              </a:rPr>
              <a:t>ea</a:t>
            </a:r>
            <a:r>
              <a:rPr sz="700" b="1" spc="0" dirty="0" err="1">
                <a:latin typeface="Arial"/>
                <a:cs typeface="Arial"/>
              </a:rPr>
              <a:t>s</a:t>
            </a:r>
            <a:r>
              <a:rPr sz="700" b="1" spc="0" dirty="0">
                <a:latin typeface="Arial"/>
                <a:cs typeface="Arial"/>
              </a:rPr>
              <a:t> </a:t>
            </a:r>
            <a:r>
              <a:rPr sz="700" b="1" spc="4" dirty="0">
                <a:latin typeface="Arial"/>
                <a:cs typeface="Arial"/>
              </a:rPr>
              <a:t>V</a:t>
            </a:r>
            <a:r>
              <a:rPr sz="700" b="1" spc="-4" dirty="0">
                <a:latin typeface="Arial"/>
                <a:cs typeface="Arial"/>
              </a:rPr>
              <a:t>e</a:t>
            </a:r>
            <a:r>
              <a:rPr sz="700" b="1" spc="4" dirty="0">
                <a:latin typeface="Arial"/>
                <a:cs typeface="Arial"/>
              </a:rPr>
              <a:t>r</a:t>
            </a:r>
            <a:r>
              <a:rPr sz="700" b="1" spc="-4" dirty="0">
                <a:latin typeface="Arial"/>
                <a:cs typeface="Arial"/>
              </a:rPr>
              <a:t>de</a:t>
            </a:r>
            <a:r>
              <a:rPr sz="700" b="1" spc="0" dirty="0">
                <a:latin typeface="Arial"/>
                <a:cs typeface="Arial"/>
              </a:rPr>
              <a:t>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52647" y="4626864"/>
            <a:ext cx="1265301" cy="120396"/>
          </a:xfrm>
          <a:prstGeom prst="rect">
            <a:avLst/>
          </a:prstGeom>
        </p:spPr>
        <p:txBody>
          <a:bodyPr wrap="square" lIns="0" tIns="6096" rIns="0" bIns="0" rtlCol="0">
            <a:noAutofit/>
          </a:bodyPr>
          <a:lstStyle/>
          <a:p>
            <a:pPr marL="25400">
              <a:lnSpc>
                <a:spcPts val="900"/>
              </a:lnSpc>
            </a:pPr>
            <a:endParaRPr sz="900"/>
          </a:p>
        </p:txBody>
      </p:sp>
      <p:sp>
        <p:nvSpPr>
          <p:cNvPr id="8" name="object 8"/>
          <p:cNvSpPr txBox="1"/>
          <p:nvPr/>
        </p:nvSpPr>
        <p:spPr>
          <a:xfrm>
            <a:off x="3652647" y="4747260"/>
            <a:ext cx="495300" cy="101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147947" y="4747261"/>
            <a:ext cx="1443227" cy="992678"/>
          </a:xfrm>
          <a:prstGeom prst="rect">
            <a:avLst/>
          </a:prstGeom>
        </p:spPr>
        <p:txBody>
          <a:bodyPr wrap="square" lIns="0" tIns="22860" rIns="0" bIns="0" rtlCol="0">
            <a:noAutofit/>
          </a:bodyPr>
          <a:lstStyle/>
          <a:p>
            <a:pPr marL="528781" marR="458889" algn="ctr">
              <a:lnSpc>
                <a:spcPct val="95825"/>
              </a:lnSpc>
            </a:pPr>
            <a:r>
              <a:rPr sz="700" b="1" spc="-5" dirty="0">
                <a:latin typeface="Arial"/>
                <a:cs typeface="Arial"/>
              </a:rPr>
              <a:t>Vigilante</a:t>
            </a:r>
            <a:r>
              <a:rPr lang="es-MX" sz="700" b="1" spc="-5" dirty="0">
                <a:latin typeface="Arial"/>
                <a:cs typeface="Arial"/>
              </a:rPr>
              <a:t>s</a:t>
            </a:r>
          </a:p>
          <a:p>
            <a:pPr marL="86042" marR="201928" indent="201117" algn="just">
              <a:lnSpc>
                <a:spcPct val="100041"/>
              </a:lnSpc>
              <a:spcBef>
                <a:spcPts val="35"/>
              </a:spcBef>
            </a:pPr>
            <a:endParaRPr lang="es-MX" sz="700" dirty="0">
              <a:latin typeface="Arial"/>
              <a:cs typeface="Arial"/>
            </a:endParaRPr>
          </a:p>
          <a:p>
            <a:pPr marL="86042" marR="201928" indent="201117" algn="just">
              <a:lnSpc>
                <a:spcPct val="100041"/>
              </a:lnSpc>
              <a:spcBef>
                <a:spcPts val="35"/>
              </a:spcBef>
            </a:pPr>
            <a:r>
              <a:rPr lang="es-MX" sz="700" spc="-3" dirty="0">
                <a:latin typeface="Arial"/>
                <a:cs typeface="Arial"/>
              </a:rPr>
              <a:t>Eusebio Castillo Herrera Eduardo Rodríguez Guerrero</a:t>
            </a:r>
            <a:endParaRPr lang="es-MX" sz="700" dirty="0">
              <a:latin typeface="Arial"/>
              <a:cs typeface="Arial"/>
            </a:endParaRPr>
          </a:p>
          <a:p>
            <a:pPr marL="65675" marR="19224" algn="ctr">
              <a:lnSpc>
                <a:spcPct val="95825"/>
              </a:lnSpc>
            </a:pPr>
            <a:r>
              <a:rPr sz="700" spc="-14" dirty="0">
                <a:latin typeface="Arial"/>
                <a:cs typeface="Arial"/>
              </a:rPr>
              <a:t>M</a:t>
            </a:r>
            <a:r>
              <a:rPr sz="700" spc="-4" dirty="0">
                <a:latin typeface="Arial"/>
                <a:cs typeface="Arial"/>
              </a:rPr>
              <a:t>ar</a:t>
            </a:r>
            <a:r>
              <a:rPr sz="700" spc="0" dirty="0">
                <a:latin typeface="Arial"/>
                <a:cs typeface="Arial"/>
              </a:rPr>
              <a:t>t</a:t>
            </a:r>
            <a:r>
              <a:rPr sz="700" spc="-4" dirty="0">
                <a:latin typeface="Arial"/>
                <a:cs typeface="Arial"/>
              </a:rPr>
              <a:t>í</a:t>
            </a:r>
            <a:r>
              <a:rPr sz="700" spc="0" dirty="0">
                <a:latin typeface="Arial"/>
                <a:cs typeface="Arial"/>
              </a:rPr>
              <a:t>n   </a:t>
            </a:r>
            <a:r>
              <a:rPr sz="700" spc="20" dirty="0">
                <a:latin typeface="Arial"/>
                <a:cs typeface="Arial"/>
              </a:rPr>
              <a:t> </a:t>
            </a:r>
            <a:r>
              <a:rPr sz="700" spc="0" dirty="0">
                <a:latin typeface="Arial"/>
                <a:cs typeface="Arial"/>
              </a:rPr>
              <a:t>Ra</a:t>
            </a:r>
            <a:r>
              <a:rPr sz="700" spc="4" dirty="0">
                <a:latin typeface="Arial"/>
                <a:cs typeface="Arial"/>
              </a:rPr>
              <a:t>m</a:t>
            </a:r>
            <a:r>
              <a:rPr sz="700" spc="-14" dirty="0">
                <a:latin typeface="Arial"/>
                <a:cs typeface="Arial"/>
              </a:rPr>
              <a:t>í</a:t>
            </a:r>
            <a:r>
              <a:rPr sz="700" spc="-4" dirty="0">
                <a:latin typeface="Arial"/>
                <a:cs typeface="Arial"/>
              </a:rPr>
              <a:t>re</a:t>
            </a:r>
            <a:r>
              <a:rPr sz="700" spc="0" dirty="0">
                <a:latin typeface="Arial"/>
                <a:cs typeface="Arial"/>
              </a:rPr>
              <a:t>z    </a:t>
            </a:r>
            <a:r>
              <a:rPr sz="700" spc="13" dirty="0">
                <a:latin typeface="Arial"/>
                <a:cs typeface="Arial"/>
              </a:rPr>
              <a:t> </a:t>
            </a:r>
            <a:r>
              <a:rPr sz="700" spc="-4" dirty="0">
                <a:latin typeface="Arial"/>
                <a:cs typeface="Arial"/>
              </a:rPr>
              <a:t>d</a:t>
            </a:r>
            <a:r>
              <a:rPr sz="700" spc="0" dirty="0">
                <a:latin typeface="Arial"/>
                <a:cs typeface="Arial"/>
              </a:rPr>
              <a:t>e </a:t>
            </a:r>
            <a:r>
              <a:rPr sz="700" spc="77" dirty="0">
                <a:latin typeface="Arial"/>
                <a:cs typeface="Arial"/>
              </a:rPr>
              <a:t> </a:t>
            </a:r>
            <a:r>
              <a:rPr sz="700" spc="0" dirty="0">
                <a:latin typeface="Arial"/>
                <a:cs typeface="Arial"/>
              </a:rPr>
              <a:t>S</a:t>
            </a:r>
            <a:r>
              <a:rPr sz="700" spc="-8" dirty="0">
                <a:latin typeface="Arial"/>
                <a:cs typeface="Arial"/>
              </a:rPr>
              <a:t>an</a:t>
            </a:r>
            <a:r>
              <a:rPr sz="700" spc="-1" dirty="0">
                <a:latin typeface="Arial"/>
                <a:cs typeface="Arial"/>
              </a:rPr>
              <a:t>ti</a:t>
            </a:r>
            <a:r>
              <a:rPr sz="700" spc="-8" dirty="0">
                <a:latin typeface="Arial"/>
                <a:cs typeface="Arial"/>
              </a:rPr>
              <a:t>ag</a:t>
            </a:r>
            <a:r>
              <a:rPr sz="700" spc="-3" dirty="0">
                <a:latin typeface="Arial"/>
                <a:cs typeface="Arial"/>
              </a:rPr>
              <a:t>o</a:t>
            </a:r>
            <a:endParaRPr sz="700" dirty="0">
              <a:latin typeface="Arial"/>
              <a:cs typeface="Arial"/>
            </a:endParaRPr>
          </a:p>
          <a:p>
            <a:pPr marL="8318" algn="just">
              <a:lnSpc>
                <a:spcPct val="95825"/>
              </a:lnSpc>
              <a:spcBef>
                <a:spcPts val="35"/>
              </a:spcBef>
            </a:pPr>
            <a:r>
              <a:rPr lang="es-MX" sz="700" spc="-5" dirty="0">
                <a:latin typeface="Arial"/>
                <a:cs typeface="Arial"/>
              </a:rPr>
              <a:t>    </a:t>
            </a:r>
            <a:r>
              <a:rPr sz="700" spc="-5" dirty="0">
                <a:latin typeface="Arial"/>
                <a:cs typeface="Arial"/>
              </a:rPr>
              <a:t>Enrique Mendoza Rentería</a:t>
            </a:r>
            <a:endParaRPr sz="700" dirty="0">
              <a:latin typeface="Arial"/>
              <a:cs typeface="Arial"/>
            </a:endParaRPr>
          </a:p>
          <a:p>
            <a:pPr marL="65675" marR="39631" algn="just">
              <a:lnSpc>
                <a:spcPct val="95825"/>
              </a:lnSpc>
              <a:spcBef>
                <a:spcPts val="35"/>
              </a:spcBef>
            </a:pPr>
            <a:r>
              <a:rPr sz="700" spc="0" dirty="0">
                <a:latin typeface="Arial"/>
                <a:cs typeface="Arial"/>
              </a:rPr>
              <a:t>J</a:t>
            </a:r>
            <a:r>
              <a:rPr sz="700" spc="-4" dirty="0">
                <a:latin typeface="Arial"/>
                <a:cs typeface="Arial"/>
              </a:rPr>
              <a:t>o</a:t>
            </a:r>
            <a:r>
              <a:rPr sz="700" spc="0" dirty="0">
                <a:latin typeface="Arial"/>
                <a:cs typeface="Arial"/>
              </a:rPr>
              <a:t>sé  </a:t>
            </a:r>
            <a:r>
              <a:rPr sz="700" spc="159" dirty="0">
                <a:latin typeface="Arial"/>
                <a:cs typeface="Arial"/>
              </a:rPr>
              <a:t> </a:t>
            </a:r>
            <a:r>
              <a:rPr sz="700" spc="0" dirty="0">
                <a:latin typeface="Arial"/>
                <a:cs typeface="Arial"/>
              </a:rPr>
              <a:t>Co</a:t>
            </a:r>
            <a:r>
              <a:rPr sz="700" spc="-4" dirty="0">
                <a:latin typeface="Arial"/>
                <a:cs typeface="Arial"/>
              </a:rPr>
              <a:t>n</a:t>
            </a:r>
            <a:r>
              <a:rPr sz="700" spc="0" dirty="0">
                <a:latin typeface="Arial"/>
                <a:cs typeface="Arial"/>
              </a:rPr>
              <a:t>c</a:t>
            </a:r>
            <a:r>
              <a:rPr sz="700" spc="-4" dirty="0">
                <a:latin typeface="Arial"/>
                <a:cs typeface="Arial"/>
              </a:rPr>
              <a:t>ep</a:t>
            </a:r>
            <a:r>
              <a:rPr sz="700" spc="0" dirty="0">
                <a:latin typeface="Arial"/>
                <a:cs typeface="Arial"/>
              </a:rPr>
              <a:t>ción      </a:t>
            </a:r>
            <a:r>
              <a:rPr sz="700" spc="106" dirty="0">
                <a:latin typeface="Arial"/>
                <a:cs typeface="Arial"/>
              </a:rPr>
              <a:t> </a:t>
            </a:r>
            <a:r>
              <a:rPr sz="700" spc="-20" dirty="0">
                <a:latin typeface="Arial"/>
                <a:cs typeface="Arial"/>
              </a:rPr>
              <a:t>M</a:t>
            </a:r>
            <a:r>
              <a:rPr sz="700" spc="-8" dirty="0">
                <a:latin typeface="Arial"/>
                <a:cs typeface="Arial"/>
              </a:rPr>
              <a:t>endo</a:t>
            </a:r>
            <a:r>
              <a:rPr sz="700" spc="-13" dirty="0">
                <a:latin typeface="Arial"/>
                <a:cs typeface="Arial"/>
              </a:rPr>
              <a:t>z</a:t>
            </a:r>
            <a:r>
              <a:rPr sz="700" spc="-3" dirty="0">
                <a:latin typeface="Arial"/>
                <a:cs typeface="Arial"/>
              </a:rPr>
              <a:t>a</a:t>
            </a:r>
            <a:endParaRPr sz="700" dirty="0">
              <a:latin typeface="Arial"/>
              <a:cs typeface="Arial"/>
            </a:endParaRPr>
          </a:p>
          <a:p>
            <a:pPr marL="8318" algn="just">
              <a:lnSpc>
                <a:spcPct val="95825"/>
              </a:lnSpc>
              <a:spcBef>
                <a:spcPts val="35"/>
              </a:spcBef>
            </a:pPr>
            <a:r>
              <a:rPr lang="es-MX" sz="700" spc="-2" dirty="0">
                <a:latin typeface="Arial"/>
                <a:cs typeface="Arial"/>
              </a:rPr>
              <a:t>   </a:t>
            </a:r>
            <a:r>
              <a:rPr sz="700" spc="-2" dirty="0">
                <a:latin typeface="Arial"/>
                <a:cs typeface="Arial"/>
              </a:rPr>
              <a:t>Martínez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18386" y="4935841"/>
            <a:ext cx="1835449" cy="1052985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R="99609" algn="just">
              <a:lnSpc>
                <a:spcPts val="800"/>
              </a:lnSpc>
            </a:pPr>
            <a:r>
              <a:rPr sz="700" b="1" spc="-4" dirty="0" err="1">
                <a:latin typeface="Arial"/>
                <a:cs typeface="Arial"/>
              </a:rPr>
              <a:t>Ja</a:t>
            </a:r>
            <a:r>
              <a:rPr sz="700" b="1" spc="4" dirty="0" err="1">
                <a:latin typeface="Arial"/>
                <a:cs typeface="Arial"/>
              </a:rPr>
              <a:t>r</a:t>
            </a:r>
            <a:r>
              <a:rPr sz="700" b="1" spc="-4" dirty="0" err="1">
                <a:latin typeface="Arial"/>
                <a:cs typeface="Arial"/>
              </a:rPr>
              <a:t>d</a:t>
            </a:r>
            <a:r>
              <a:rPr sz="700" b="1" spc="0" dirty="0" err="1">
                <a:latin typeface="Arial"/>
                <a:cs typeface="Arial"/>
              </a:rPr>
              <a:t>i</a:t>
            </a:r>
            <a:r>
              <a:rPr sz="700" b="1" spc="-4" dirty="0" err="1">
                <a:latin typeface="Arial"/>
                <a:cs typeface="Arial"/>
              </a:rPr>
              <a:t>ne</a:t>
            </a:r>
            <a:r>
              <a:rPr sz="700" b="1" spc="4" dirty="0" err="1">
                <a:latin typeface="Arial"/>
                <a:cs typeface="Arial"/>
              </a:rPr>
              <a:t>r</a:t>
            </a:r>
            <a:r>
              <a:rPr sz="700" b="1" spc="-4" dirty="0" err="1">
                <a:latin typeface="Arial"/>
                <a:cs typeface="Arial"/>
              </a:rPr>
              <a:t>o</a:t>
            </a:r>
            <a:r>
              <a:rPr lang="es-MX" sz="700" b="1" dirty="0">
                <a:latin typeface="Arial"/>
                <a:cs typeface="Arial"/>
              </a:rPr>
              <a:t> y Limpieza, </a:t>
            </a:r>
            <a:r>
              <a:rPr lang="es-MX" sz="700" b="1" spc="-35" dirty="0">
                <a:latin typeface="Arial"/>
                <a:cs typeface="Arial"/>
              </a:rPr>
              <a:t>Vigilancia y  Chofer</a:t>
            </a:r>
            <a:endParaRPr lang="es-MX" sz="600" b="1" dirty="0">
              <a:latin typeface="Arial"/>
              <a:cs typeface="Arial"/>
            </a:endParaRPr>
          </a:p>
          <a:p>
            <a:pPr marR="99609" algn="ctr">
              <a:lnSpc>
                <a:spcPts val="800"/>
              </a:lnSpc>
            </a:pPr>
            <a:endParaRPr lang="es-MX" sz="700" spc="0" dirty="0">
              <a:latin typeface="Arial"/>
              <a:cs typeface="Arial"/>
            </a:endParaRPr>
          </a:p>
          <a:p>
            <a:pPr marR="99609" algn="just">
              <a:lnSpc>
                <a:spcPts val="800"/>
              </a:lnSpc>
            </a:pPr>
            <a:r>
              <a:rPr lang="es-MX" sz="700" spc="0" dirty="0">
                <a:latin typeface="Arial"/>
                <a:cs typeface="Arial"/>
              </a:rPr>
              <a:t>José Lorenzo Méndez Rico (Vigilancia y Chofer),  José Reyes Esparza (Coordinador de Vigilancia), </a:t>
            </a:r>
            <a:r>
              <a:rPr lang="es-MX" sz="700" spc="-4" dirty="0">
                <a:latin typeface="Arial"/>
                <a:cs typeface="Arial"/>
              </a:rPr>
              <a:t>José Luis Lerma Medina (Jardinero), Tomás Sosa Sainz (Jardinero y Limpieza)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1594" y="6182442"/>
            <a:ext cx="44957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615213" y="6273882"/>
            <a:ext cx="44805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613035" y="6468611"/>
            <a:ext cx="42367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307918" y="6608166"/>
            <a:ext cx="128794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1" name="object 176">
            <a:extLst>
              <a:ext uri="{FF2B5EF4-FFF2-40B4-BE49-F238E27FC236}">
                <a16:creationId xmlns:a16="http://schemas.microsoft.com/office/drawing/2014/main" id="{4FCC78F3-7695-4654-BBBD-360B0997AE6B}"/>
              </a:ext>
            </a:extLst>
          </p:cNvPr>
          <p:cNvSpPr/>
          <p:nvPr/>
        </p:nvSpPr>
        <p:spPr>
          <a:xfrm>
            <a:off x="7987328" y="3326973"/>
            <a:ext cx="1444752" cy="8702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cxnSp>
        <p:nvCxnSpPr>
          <p:cNvPr id="214" name="Conector recto 213">
            <a:extLst>
              <a:ext uri="{FF2B5EF4-FFF2-40B4-BE49-F238E27FC236}">
                <a16:creationId xmlns:a16="http://schemas.microsoft.com/office/drawing/2014/main" id="{D1B5E6A2-EF96-4777-834D-74D4FDCA6F93}"/>
              </a:ext>
            </a:extLst>
          </p:cNvPr>
          <p:cNvCxnSpPr>
            <a:cxnSpLocks/>
          </p:cNvCxnSpPr>
          <p:nvPr/>
        </p:nvCxnSpPr>
        <p:spPr>
          <a:xfrm>
            <a:off x="8700977" y="3230469"/>
            <a:ext cx="709" cy="14710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8" name="object 203">
            <a:extLst>
              <a:ext uri="{FF2B5EF4-FFF2-40B4-BE49-F238E27FC236}">
                <a16:creationId xmlns:a16="http://schemas.microsoft.com/office/drawing/2014/main" id="{4EAA279F-8C37-4445-9F99-C17BEED331FF}"/>
              </a:ext>
            </a:extLst>
          </p:cNvPr>
          <p:cNvSpPr/>
          <p:nvPr/>
        </p:nvSpPr>
        <p:spPr>
          <a:xfrm>
            <a:off x="7971640" y="4934098"/>
            <a:ext cx="2010929" cy="9250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cxnSp>
        <p:nvCxnSpPr>
          <p:cNvPr id="222" name="Conector recto 221">
            <a:extLst>
              <a:ext uri="{FF2B5EF4-FFF2-40B4-BE49-F238E27FC236}">
                <a16:creationId xmlns:a16="http://schemas.microsoft.com/office/drawing/2014/main" id="{8AB9E17D-70AA-4669-883E-BEF08FF87FBD}"/>
              </a:ext>
            </a:extLst>
          </p:cNvPr>
          <p:cNvCxnSpPr>
            <a:cxnSpLocks/>
          </p:cNvCxnSpPr>
          <p:nvPr/>
        </p:nvCxnSpPr>
        <p:spPr>
          <a:xfrm>
            <a:off x="8700268" y="4139318"/>
            <a:ext cx="709" cy="18263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Conector recto 223">
            <a:extLst>
              <a:ext uri="{FF2B5EF4-FFF2-40B4-BE49-F238E27FC236}">
                <a16:creationId xmlns:a16="http://schemas.microsoft.com/office/drawing/2014/main" id="{E3E42139-8463-4FB9-B4D9-0A82C0445D0A}"/>
              </a:ext>
            </a:extLst>
          </p:cNvPr>
          <p:cNvCxnSpPr>
            <a:cxnSpLocks/>
          </p:cNvCxnSpPr>
          <p:nvPr/>
        </p:nvCxnSpPr>
        <p:spPr>
          <a:xfrm>
            <a:off x="8689333" y="4691711"/>
            <a:ext cx="0" cy="25871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" name="object 22">
            <a:extLst>
              <a:ext uri="{FF2B5EF4-FFF2-40B4-BE49-F238E27FC236}">
                <a16:creationId xmlns:a16="http://schemas.microsoft.com/office/drawing/2014/main" id="{91802563-D570-4DBF-BC81-666541DFCD8A}"/>
              </a:ext>
            </a:extLst>
          </p:cNvPr>
          <p:cNvSpPr txBox="1"/>
          <p:nvPr/>
        </p:nvSpPr>
        <p:spPr>
          <a:xfrm>
            <a:off x="9079595" y="6092096"/>
            <a:ext cx="1879991" cy="412800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 marR="1747" indent="762">
              <a:lnSpc>
                <a:spcPts val="632"/>
              </a:lnSpc>
            </a:pPr>
            <a:r>
              <a:rPr sz="550" b="1" spc="9" dirty="0">
                <a:latin typeface="Arial"/>
                <a:cs typeface="Arial"/>
              </a:rPr>
              <a:t>Jaime Macías Oviedo , Titular de la Unidad Administrativa del Instituto  de Vivienda  del Estado  de San Luis Potosí , Certifica  que el presente organigrama  refleja el personal , así como  los puestos  y nombramientos  que integran  la estructura vigente al mes de </a:t>
            </a:r>
            <a:r>
              <a:rPr lang="es-MX" sz="550" b="1" spc="9" dirty="0">
                <a:latin typeface="Arial"/>
                <a:cs typeface="Arial"/>
              </a:rPr>
              <a:t>Julio del 2021</a:t>
            </a:r>
            <a:endParaRPr sz="550" dirty="0">
              <a:latin typeface="Arial"/>
              <a:cs typeface="Arial"/>
            </a:endParaRPr>
          </a:p>
        </p:txBody>
      </p:sp>
      <p:cxnSp>
        <p:nvCxnSpPr>
          <p:cNvPr id="227" name="Conector recto 226">
            <a:extLst>
              <a:ext uri="{FF2B5EF4-FFF2-40B4-BE49-F238E27FC236}">
                <a16:creationId xmlns:a16="http://schemas.microsoft.com/office/drawing/2014/main" id="{92C34905-D2DC-43F7-8BF6-276C736DBF88}"/>
              </a:ext>
            </a:extLst>
          </p:cNvPr>
          <p:cNvCxnSpPr>
            <a:cxnSpLocks/>
          </p:cNvCxnSpPr>
          <p:nvPr/>
        </p:nvCxnSpPr>
        <p:spPr>
          <a:xfrm>
            <a:off x="7012029" y="3230054"/>
            <a:ext cx="9191" cy="101541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Conector recto 234">
            <a:extLst>
              <a:ext uri="{FF2B5EF4-FFF2-40B4-BE49-F238E27FC236}">
                <a16:creationId xmlns:a16="http://schemas.microsoft.com/office/drawing/2014/main" id="{B6467014-CDA9-4EF6-BF5F-3A22475C069F}"/>
              </a:ext>
            </a:extLst>
          </p:cNvPr>
          <p:cNvCxnSpPr>
            <a:cxnSpLocks/>
          </p:cNvCxnSpPr>
          <p:nvPr/>
        </p:nvCxnSpPr>
        <p:spPr>
          <a:xfrm>
            <a:off x="7021221" y="4620974"/>
            <a:ext cx="0" cy="32945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object 298"/>
          <p:cNvSpPr/>
          <p:nvPr/>
        </p:nvSpPr>
        <p:spPr>
          <a:xfrm>
            <a:off x="3186684" y="5949696"/>
            <a:ext cx="728471" cy="0"/>
          </a:xfrm>
          <a:custGeom>
            <a:avLst/>
            <a:gdLst/>
            <a:ahLst/>
            <a:cxnLst/>
            <a:rect l="l" t="t" r="r" b="b"/>
            <a:pathLst>
              <a:path w="728471">
                <a:moveTo>
                  <a:pt x="0" y="0"/>
                </a:moveTo>
                <a:lnTo>
                  <a:pt x="728471" y="0"/>
                </a:lnTo>
              </a:path>
            </a:pathLst>
          </a:custGeom>
          <a:ln w="12192">
            <a:solidFill>
              <a:srgbClr val="339933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186684" y="6096000"/>
            <a:ext cx="728471" cy="0"/>
          </a:xfrm>
          <a:custGeom>
            <a:avLst/>
            <a:gdLst/>
            <a:ahLst/>
            <a:cxnLst/>
            <a:rect l="l" t="t" r="r" b="b"/>
            <a:pathLst>
              <a:path w="728471">
                <a:moveTo>
                  <a:pt x="0" y="0"/>
                </a:moveTo>
                <a:lnTo>
                  <a:pt x="728471" y="0"/>
                </a:lnTo>
              </a:path>
            </a:pathLst>
          </a:custGeom>
          <a:ln w="12192">
            <a:solidFill>
              <a:srgbClr val="FF0000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09388" y="3258312"/>
            <a:ext cx="0" cy="266700"/>
          </a:xfrm>
          <a:custGeom>
            <a:avLst/>
            <a:gdLst/>
            <a:ahLst/>
            <a:cxnLst/>
            <a:rect l="l" t="t" r="r" b="b"/>
            <a:pathLst>
              <a:path h="266700">
                <a:moveTo>
                  <a:pt x="0" y="0"/>
                </a:moveTo>
                <a:lnTo>
                  <a:pt x="0" y="2667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09388" y="4009644"/>
            <a:ext cx="0" cy="309372"/>
          </a:xfrm>
          <a:custGeom>
            <a:avLst/>
            <a:gdLst/>
            <a:ahLst/>
            <a:cxnLst/>
            <a:rect l="l" t="t" r="r" b="b"/>
            <a:pathLst>
              <a:path h="309372">
                <a:moveTo>
                  <a:pt x="0" y="0"/>
                </a:moveTo>
                <a:lnTo>
                  <a:pt x="0" y="30937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448048" y="3550412"/>
            <a:ext cx="1217676" cy="484631"/>
          </a:xfrm>
          <a:custGeom>
            <a:avLst/>
            <a:gdLst/>
            <a:ahLst/>
            <a:cxnLst/>
            <a:rect l="l" t="t" r="r" b="b"/>
            <a:pathLst>
              <a:path w="1217676" h="484632">
                <a:moveTo>
                  <a:pt x="1217676" y="484631"/>
                </a:moveTo>
                <a:lnTo>
                  <a:pt x="1217676" y="0"/>
                </a:lnTo>
                <a:lnTo>
                  <a:pt x="1192276" y="0"/>
                </a:lnTo>
                <a:lnTo>
                  <a:pt x="1192276" y="459231"/>
                </a:lnTo>
                <a:lnTo>
                  <a:pt x="0" y="459231"/>
                </a:lnTo>
                <a:lnTo>
                  <a:pt x="0" y="484631"/>
                </a:lnTo>
                <a:lnTo>
                  <a:pt x="1217676" y="48463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84368" y="403504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47792" y="403504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47208" y="4035044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10632" y="4035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274056" y="403504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73472" y="4035044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36896" y="4035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00320" y="4035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999736" y="4035044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963160" y="4035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926584" y="4035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26000" y="4035044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89424" y="4035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52848" y="4035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52264" y="4035044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15688" y="403504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79112" y="4035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58104" y="4030472"/>
            <a:ext cx="12192" cy="9143"/>
          </a:xfrm>
          <a:custGeom>
            <a:avLst/>
            <a:gdLst/>
            <a:ahLst/>
            <a:cxnLst/>
            <a:rect l="l" t="t" r="r" b="b"/>
            <a:pathLst>
              <a:path w="12192" h="9144">
                <a:moveTo>
                  <a:pt x="0" y="0"/>
                </a:moveTo>
                <a:lnTo>
                  <a:pt x="0" y="9143"/>
                </a:lnTo>
                <a:lnTo>
                  <a:pt x="12192" y="9143"/>
                </a:lnTo>
                <a:lnTo>
                  <a:pt x="12192" y="3047"/>
                </a:lnTo>
                <a:lnTo>
                  <a:pt x="4572" y="3047"/>
                </a:lnTo>
                <a:lnTo>
                  <a:pt x="762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478528" y="4035044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43476" y="4009644"/>
            <a:ext cx="9144" cy="29972"/>
          </a:xfrm>
          <a:custGeom>
            <a:avLst/>
            <a:gdLst/>
            <a:ahLst/>
            <a:cxnLst/>
            <a:rect l="l" t="t" r="r" b="b"/>
            <a:pathLst>
              <a:path w="9144" h="29972">
                <a:moveTo>
                  <a:pt x="4572" y="29971"/>
                </a:moveTo>
                <a:lnTo>
                  <a:pt x="7620" y="29971"/>
                </a:lnTo>
                <a:lnTo>
                  <a:pt x="7620" y="25399"/>
                </a:lnTo>
                <a:lnTo>
                  <a:pt x="9144" y="25399"/>
                </a:lnTo>
                <a:lnTo>
                  <a:pt x="9144" y="0"/>
                </a:lnTo>
                <a:lnTo>
                  <a:pt x="0" y="0"/>
                </a:lnTo>
                <a:lnTo>
                  <a:pt x="0" y="25399"/>
                </a:lnTo>
                <a:lnTo>
                  <a:pt x="4572" y="25399"/>
                </a:lnTo>
                <a:lnTo>
                  <a:pt x="4572" y="2997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665724" y="3585464"/>
            <a:ext cx="0" cy="420624"/>
          </a:xfrm>
          <a:custGeom>
            <a:avLst/>
            <a:gdLst/>
            <a:ahLst/>
            <a:cxnLst/>
            <a:rect l="l" t="t" r="r" b="b"/>
            <a:pathLst>
              <a:path h="420624">
                <a:moveTo>
                  <a:pt x="0" y="0"/>
                </a:moveTo>
                <a:lnTo>
                  <a:pt x="0" y="42062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661152" y="3545840"/>
            <a:ext cx="9144" cy="12192"/>
          </a:xfrm>
          <a:custGeom>
            <a:avLst/>
            <a:gdLst/>
            <a:ahLst/>
            <a:cxnLst/>
            <a:rect l="l" t="t" r="r" b="b"/>
            <a:pathLst>
              <a:path w="9144" h="12192">
                <a:moveTo>
                  <a:pt x="0" y="4572"/>
                </a:moveTo>
                <a:lnTo>
                  <a:pt x="0" y="12192"/>
                </a:lnTo>
                <a:lnTo>
                  <a:pt x="9144" y="12192"/>
                </a:lnTo>
                <a:lnTo>
                  <a:pt x="9144" y="0"/>
                </a:lnTo>
                <a:lnTo>
                  <a:pt x="3048" y="0"/>
                </a:lnTo>
                <a:lnTo>
                  <a:pt x="3048" y="7620"/>
                </a:lnTo>
                <a:lnTo>
                  <a:pt x="0" y="4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621528" y="403504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944" y="4035044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22648" y="3525012"/>
            <a:ext cx="1217676" cy="484631"/>
          </a:xfrm>
          <a:custGeom>
            <a:avLst/>
            <a:gdLst/>
            <a:ahLst/>
            <a:cxnLst/>
            <a:rect l="l" t="t" r="r" b="b"/>
            <a:pathLst>
              <a:path w="1217676" h="484632">
                <a:moveTo>
                  <a:pt x="0" y="484631"/>
                </a:moveTo>
                <a:lnTo>
                  <a:pt x="1217676" y="484631"/>
                </a:lnTo>
                <a:lnTo>
                  <a:pt x="1217676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22648" y="3525012"/>
            <a:ext cx="1217676" cy="484631"/>
          </a:xfrm>
          <a:custGeom>
            <a:avLst/>
            <a:gdLst/>
            <a:ahLst/>
            <a:cxnLst/>
            <a:rect l="l" t="t" r="r" b="b"/>
            <a:pathLst>
              <a:path w="1217676" h="484632">
                <a:moveTo>
                  <a:pt x="0" y="484631"/>
                </a:moveTo>
                <a:lnTo>
                  <a:pt x="1217676" y="484631"/>
                </a:lnTo>
                <a:lnTo>
                  <a:pt x="1217676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ln w="9143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75220" y="3258312"/>
            <a:ext cx="0" cy="259080"/>
          </a:xfrm>
          <a:custGeom>
            <a:avLst/>
            <a:gdLst/>
            <a:ahLst/>
            <a:cxnLst/>
            <a:rect l="l" t="t" r="r" b="b"/>
            <a:pathLst>
              <a:path h="259080">
                <a:moveTo>
                  <a:pt x="0" y="0"/>
                </a:moveTo>
                <a:lnTo>
                  <a:pt x="0" y="2590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75220" y="4005072"/>
            <a:ext cx="0" cy="303275"/>
          </a:xfrm>
          <a:custGeom>
            <a:avLst/>
            <a:gdLst/>
            <a:ahLst/>
            <a:cxnLst/>
            <a:rect l="l" t="t" r="r" b="b"/>
            <a:pathLst>
              <a:path h="303275">
                <a:moveTo>
                  <a:pt x="0" y="0"/>
                </a:moveTo>
                <a:lnTo>
                  <a:pt x="0" y="30327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817868" y="3542792"/>
            <a:ext cx="1331976" cy="487679"/>
          </a:xfrm>
          <a:custGeom>
            <a:avLst/>
            <a:gdLst/>
            <a:ahLst/>
            <a:cxnLst/>
            <a:rect l="l" t="t" r="r" b="b"/>
            <a:pathLst>
              <a:path w="1331976" h="487679">
                <a:moveTo>
                  <a:pt x="1331976" y="487679"/>
                </a:moveTo>
                <a:lnTo>
                  <a:pt x="1331976" y="0"/>
                </a:lnTo>
                <a:lnTo>
                  <a:pt x="1306576" y="0"/>
                </a:lnTo>
                <a:lnTo>
                  <a:pt x="1306576" y="462279"/>
                </a:lnTo>
                <a:lnTo>
                  <a:pt x="0" y="462279"/>
                </a:lnTo>
                <a:lnTo>
                  <a:pt x="0" y="487679"/>
                </a:lnTo>
                <a:lnTo>
                  <a:pt x="1331976" y="48767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8883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52308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51724" y="4030472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15148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878572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777988" y="4030472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741411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704835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604252" y="4030472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67676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31100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30516" y="4030472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393940" y="403047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357364" y="403047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256780" y="4030472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220204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3628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083044" y="4030472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046468" y="403047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009892" y="403047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909308" y="4030472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72732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836156" y="40304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125459" y="3981704"/>
            <a:ext cx="28956" cy="53339"/>
          </a:xfrm>
          <a:custGeom>
            <a:avLst/>
            <a:gdLst/>
            <a:ahLst/>
            <a:cxnLst/>
            <a:rect l="l" t="t" r="r" b="b"/>
            <a:pathLst>
              <a:path w="28956" h="53339">
                <a:moveTo>
                  <a:pt x="28956" y="53340"/>
                </a:moveTo>
                <a:lnTo>
                  <a:pt x="28956" y="0"/>
                </a:lnTo>
                <a:lnTo>
                  <a:pt x="19812" y="0"/>
                </a:lnTo>
                <a:lnTo>
                  <a:pt x="19812" y="44196"/>
                </a:lnTo>
                <a:lnTo>
                  <a:pt x="0" y="44196"/>
                </a:lnTo>
                <a:lnTo>
                  <a:pt x="0" y="53340"/>
                </a:lnTo>
                <a:lnTo>
                  <a:pt x="28956" y="533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813296" y="40177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266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149844" y="3597655"/>
            <a:ext cx="0" cy="356616"/>
          </a:xfrm>
          <a:custGeom>
            <a:avLst/>
            <a:gdLst/>
            <a:ahLst/>
            <a:cxnLst/>
            <a:rect l="l" t="t" r="r" b="b"/>
            <a:pathLst>
              <a:path h="356616">
                <a:moveTo>
                  <a:pt x="0" y="0"/>
                </a:moveTo>
                <a:lnTo>
                  <a:pt x="0" y="356616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145272" y="356565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124444" y="3542792"/>
            <a:ext cx="16255" cy="0"/>
          </a:xfrm>
          <a:custGeom>
            <a:avLst/>
            <a:gdLst/>
            <a:ahLst/>
            <a:cxnLst/>
            <a:rect l="l" t="t" r="r" b="b"/>
            <a:pathLst>
              <a:path w="16255">
                <a:moveTo>
                  <a:pt x="0" y="0"/>
                </a:moveTo>
                <a:lnTo>
                  <a:pt x="1625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792468" y="3517392"/>
            <a:ext cx="1331976" cy="487679"/>
          </a:xfrm>
          <a:custGeom>
            <a:avLst/>
            <a:gdLst/>
            <a:ahLst/>
            <a:cxnLst/>
            <a:rect l="l" t="t" r="r" b="b"/>
            <a:pathLst>
              <a:path w="1331976" h="487679">
                <a:moveTo>
                  <a:pt x="0" y="487679"/>
                </a:moveTo>
                <a:lnTo>
                  <a:pt x="1331976" y="487679"/>
                </a:lnTo>
                <a:lnTo>
                  <a:pt x="1331976" y="0"/>
                </a:lnTo>
                <a:lnTo>
                  <a:pt x="0" y="0"/>
                </a:lnTo>
                <a:lnTo>
                  <a:pt x="0" y="4876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792468" y="3517392"/>
            <a:ext cx="1331976" cy="487679"/>
          </a:xfrm>
          <a:custGeom>
            <a:avLst/>
            <a:gdLst/>
            <a:ahLst/>
            <a:cxnLst/>
            <a:rect l="l" t="t" r="r" b="b"/>
            <a:pathLst>
              <a:path w="1331976" h="487679">
                <a:moveTo>
                  <a:pt x="0" y="487679"/>
                </a:moveTo>
                <a:lnTo>
                  <a:pt x="1331976" y="487679"/>
                </a:lnTo>
                <a:lnTo>
                  <a:pt x="1331976" y="0"/>
                </a:lnTo>
                <a:lnTo>
                  <a:pt x="0" y="0"/>
                </a:lnTo>
                <a:lnTo>
                  <a:pt x="0" y="487679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260592" y="1441703"/>
            <a:ext cx="7620" cy="1821180"/>
          </a:xfrm>
          <a:custGeom>
            <a:avLst/>
            <a:gdLst/>
            <a:ahLst/>
            <a:cxnLst/>
            <a:rect l="l" t="t" r="r" b="b"/>
            <a:pathLst>
              <a:path w="7620" h="1821180">
                <a:moveTo>
                  <a:pt x="0" y="0"/>
                </a:moveTo>
                <a:lnTo>
                  <a:pt x="7620" y="18211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671820" y="2558288"/>
            <a:ext cx="1269492" cy="556260"/>
          </a:xfrm>
          <a:custGeom>
            <a:avLst/>
            <a:gdLst/>
            <a:ahLst/>
            <a:cxnLst/>
            <a:rect l="l" t="t" r="r" b="b"/>
            <a:pathLst>
              <a:path w="1269492" h="556260">
                <a:moveTo>
                  <a:pt x="1269492" y="556260"/>
                </a:moveTo>
                <a:lnTo>
                  <a:pt x="1269492" y="0"/>
                </a:lnTo>
                <a:lnTo>
                  <a:pt x="1244091" y="0"/>
                </a:lnTo>
                <a:lnTo>
                  <a:pt x="1244091" y="530860"/>
                </a:lnTo>
                <a:lnTo>
                  <a:pt x="0" y="530860"/>
                </a:lnTo>
                <a:lnTo>
                  <a:pt x="0" y="556260"/>
                </a:lnTo>
                <a:lnTo>
                  <a:pt x="1269492" y="556260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790435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726428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662420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598411" y="3114548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534404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470396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406388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342380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278372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214364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50356" y="3114548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086348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022340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58332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894324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30316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66308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02300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918452" y="3100832"/>
            <a:ext cx="27431" cy="18287"/>
          </a:xfrm>
          <a:custGeom>
            <a:avLst/>
            <a:gdLst/>
            <a:ahLst/>
            <a:cxnLst/>
            <a:rect l="l" t="t" r="r" b="b"/>
            <a:pathLst>
              <a:path w="27431" h="18287">
                <a:moveTo>
                  <a:pt x="27431" y="18287"/>
                </a:moveTo>
                <a:lnTo>
                  <a:pt x="27431" y="0"/>
                </a:lnTo>
                <a:lnTo>
                  <a:pt x="18288" y="0"/>
                </a:lnTo>
                <a:lnTo>
                  <a:pt x="18288" y="9143"/>
                </a:lnTo>
                <a:lnTo>
                  <a:pt x="0" y="9143"/>
                </a:lnTo>
                <a:lnTo>
                  <a:pt x="0" y="18287"/>
                </a:lnTo>
                <a:lnTo>
                  <a:pt x="27431" y="18287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667248" y="3089148"/>
            <a:ext cx="9143" cy="29972"/>
          </a:xfrm>
          <a:custGeom>
            <a:avLst/>
            <a:gdLst/>
            <a:ahLst/>
            <a:cxnLst/>
            <a:rect l="l" t="t" r="r" b="b"/>
            <a:pathLst>
              <a:path w="9143" h="29972">
                <a:moveTo>
                  <a:pt x="4572" y="29972"/>
                </a:moveTo>
                <a:lnTo>
                  <a:pt x="7619" y="29972"/>
                </a:lnTo>
                <a:lnTo>
                  <a:pt x="7619" y="25400"/>
                </a:lnTo>
                <a:lnTo>
                  <a:pt x="9143" y="25400"/>
                </a:lnTo>
                <a:lnTo>
                  <a:pt x="9143" y="0"/>
                </a:lnTo>
                <a:lnTo>
                  <a:pt x="0" y="0"/>
                </a:lnTo>
                <a:lnTo>
                  <a:pt x="0" y="25400"/>
                </a:lnTo>
                <a:lnTo>
                  <a:pt x="4572" y="25400"/>
                </a:lnTo>
                <a:lnTo>
                  <a:pt x="4572" y="29972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936740" y="305511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936740" y="299110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936740" y="292709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936740" y="286308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936740" y="2799079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936740" y="273507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36740" y="26710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36740" y="2607055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15911" y="2553716"/>
            <a:ext cx="29972" cy="9144"/>
          </a:xfrm>
          <a:custGeom>
            <a:avLst/>
            <a:gdLst/>
            <a:ahLst/>
            <a:cxnLst/>
            <a:rect l="l" t="t" r="r" b="b"/>
            <a:pathLst>
              <a:path w="29972" h="9144">
                <a:moveTo>
                  <a:pt x="0" y="9144"/>
                </a:moveTo>
                <a:lnTo>
                  <a:pt x="25400" y="9144"/>
                </a:lnTo>
                <a:lnTo>
                  <a:pt x="23876" y="7620"/>
                </a:lnTo>
                <a:lnTo>
                  <a:pt x="29972" y="7620"/>
                </a:lnTo>
                <a:lnTo>
                  <a:pt x="29972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54444" y="311454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646420" y="2532888"/>
            <a:ext cx="1269492" cy="556260"/>
          </a:xfrm>
          <a:custGeom>
            <a:avLst/>
            <a:gdLst/>
            <a:ahLst/>
            <a:cxnLst/>
            <a:rect l="l" t="t" r="r" b="b"/>
            <a:pathLst>
              <a:path w="1269492" h="556260">
                <a:moveTo>
                  <a:pt x="0" y="556260"/>
                </a:moveTo>
                <a:lnTo>
                  <a:pt x="1269492" y="556260"/>
                </a:lnTo>
                <a:lnTo>
                  <a:pt x="1269492" y="0"/>
                </a:lnTo>
                <a:lnTo>
                  <a:pt x="0" y="0"/>
                </a:lnTo>
                <a:lnTo>
                  <a:pt x="0" y="5562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46420" y="2532888"/>
            <a:ext cx="1269492" cy="556260"/>
          </a:xfrm>
          <a:custGeom>
            <a:avLst/>
            <a:gdLst/>
            <a:ahLst/>
            <a:cxnLst/>
            <a:rect l="l" t="t" r="r" b="b"/>
            <a:pathLst>
              <a:path w="1269492" h="556260">
                <a:moveTo>
                  <a:pt x="0" y="556260"/>
                </a:moveTo>
                <a:lnTo>
                  <a:pt x="1269492" y="556260"/>
                </a:lnTo>
                <a:lnTo>
                  <a:pt x="1269492" y="0"/>
                </a:lnTo>
                <a:lnTo>
                  <a:pt x="0" y="0"/>
                </a:lnTo>
                <a:lnTo>
                  <a:pt x="0" y="556260"/>
                </a:lnTo>
                <a:close/>
              </a:path>
            </a:pathLst>
          </a:custGeom>
          <a:ln w="9144">
            <a:solidFill>
              <a:srgbClr val="339933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665724" y="1858772"/>
            <a:ext cx="1217676" cy="486155"/>
          </a:xfrm>
          <a:custGeom>
            <a:avLst/>
            <a:gdLst/>
            <a:ahLst/>
            <a:cxnLst/>
            <a:rect l="l" t="t" r="r" b="b"/>
            <a:pathLst>
              <a:path w="1217676" h="486155">
                <a:moveTo>
                  <a:pt x="1217676" y="486155"/>
                </a:moveTo>
                <a:lnTo>
                  <a:pt x="1217676" y="0"/>
                </a:lnTo>
                <a:lnTo>
                  <a:pt x="1192276" y="0"/>
                </a:lnTo>
                <a:lnTo>
                  <a:pt x="1192276" y="460755"/>
                </a:lnTo>
                <a:lnTo>
                  <a:pt x="0" y="460755"/>
                </a:lnTo>
                <a:lnTo>
                  <a:pt x="0" y="486155"/>
                </a:lnTo>
                <a:lnTo>
                  <a:pt x="1217676" y="486155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732524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668516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604508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540500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476492" y="2344928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412484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348476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284468" y="2344928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220460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56452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092444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028436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964428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900420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836412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72404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08396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860540" y="2331212"/>
            <a:ext cx="27431" cy="18287"/>
          </a:xfrm>
          <a:custGeom>
            <a:avLst/>
            <a:gdLst/>
            <a:ahLst/>
            <a:cxnLst/>
            <a:rect l="l" t="t" r="r" b="b"/>
            <a:pathLst>
              <a:path w="27431" h="18287">
                <a:moveTo>
                  <a:pt x="27431" y="18287"/>
                </a:moveTo>
                <a:lnTo>
                  <a:pt x="27431" y="0"/>
                </a:lnTo>
                <a:lnTo>
                  <a:pt x="18287" y="0"/>
                </a:lnTo>
                <a:lnTo>
                  <a:pt x="18287" y="9143"/>
                </a:lnTo>
                <a:lnTo>
                  <a:pt x="0" y="9143"/>
                </a:lnTo>
                <a:lnTo>
                  <a:pt x="0" y="18287"/>
                </a:lnTo>
                <a:lnTo>
                  <a:pt x="27431" y="18287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61152" y="2319528"/>
            <a:ext cx="19812" cy="29972"/>
          </a:xfrm>
          <a:custGeom>
            <a:avLst/>
            <a:gdLst/>
            <a:ahLst/>
            <a:cxnLst/>
            <a:rect l="l" t="t" r="r" b="b"/>
            <a:pathLst>
              <a:path w="19812" h="29972">
                <a:moveTo>
                  <a:pt x="4572" y="25400"/>
                </a:moveTo>
                <a:lnTo>
                  <a:pt x="4572" y="29972"/>
                </a:lnTo>
                <a:lnTo>
                  <a:pt x="19812" y="29972"/>
                </a:lnTo>
                <a:lnTo>
                  <a:pt x="19812" y="20827"/>
                </a:lnTo>
                <a:lnTo>
                  <a:pt x="9144" y="20827"/>
                </a:lnTo>
                <a:lnTo>
                  <a:pt x="9144" y="0"/>
                </a:lnTo>
                <a:lnTo>
                  <a:pt x="0" y="0"/>
                </a:lnTo>
                <a:lnTo>
                  <a:pt x="0" y="25400"/>
                </a:lnTo>
                <a:lnTo>
                  <a:pt x="4572" y="25400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878828" y="228549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878828" y="222148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878828" y="215747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78828" y="2093467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878828" y="202946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878828" y="196545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878828" y="190144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6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858000" y="1858772"/>
            <a:ext cx="22351" cy="0"/>
          </a:xfrm>
          <a:custGeom>
            <a:avLst/>
            <a:gdLst/>
            <a:ahLst/>
            <a:cxnLst/>
            <a:rect l="l" t="t" r="r" b="b"/>
            <a:pathLst>
              <a:path w="22351">
                <a:moveTo>
                  <a:pt x="0" y="0"/>
                </a:moveTo>
                <a:lnTo>
                  <a:pt x="22351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796532" y="234492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640324" y="1833372"/>
            <a:ext cx="1217676" cy="486155"/>
          </a:xfrm>
          <a:custGeom>
            <a:avLst/>
            <a:gdLst/>
            <a:ahLst/>
            <a:cxnLst/>
            <a:rect l="l" t="t" r="r" b="b"/>
            <a:pathLst>
              <a:path w="1217676" h="486155">
                <a:moveTo>
                  <a:pt x="0" y="486155"/>
                </a:moveTo>
                <a:lnTo>
                  <a:pt x="1217676" y="486155"/>
                </a:lnTo>
                <a:lnTo>
                  <a:pt x="1217676" y="0"/>
                </a:lnTo>
                <a:lnTo>
                  <a:pt x="0" y="0"/>
                </a:lnTo>
                <a:lnTo>
                  <a:pt x="0" y="4861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640324" y="1833372"/>
            <a:ext cx="1217676" cy="486155"/>
          </a:xfrm>
          <a:custGeom>
            <a:avLst/>
            <a:gdLst/>
            <a:ahLst/>
            <a:cxnLst/>
            <a:rect l="l" t="t" r="r" b="b"/>
            <a:pathLst>
              <a:path w="1217676" h="486155">
                <a:moveTo>
                  <a:pt x="0" y="486155"/>
                </a:moveTo>
                <a:lnTo>
                  <a:pt x="1217676" y="486155"/>
                </a:lnTo>
                <a:lnTo>
                  <a:pt x="1217676" y="0"/>
                </a:lnTo>
                <a:lnTo>
                  <a:pt x="0" y="0"/>
                </a:lnTo>
                <a:lnTo>
                  <a:pt x="0" y="486155"/>
                </a:lnTo>
                <a:close/>
              </a:path>
            </a:pathLst>
          </a:custGeom>
          <a:ln w="9144">
            <a:solidFill>
              <a:srgbClr val="339933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687282" y="2768727"/>
            <a:ext cx="1217676" cy="0"/>
          </a:xfrm>
          <a:custGeom>
            <a:avLst/>
            <a:gdLst/>
            <a:ahLst/>
            <a:cxnLst/>
            <a:rect l="l" t="t" r="r" b="b"/>
            <a:pathLst>
              <a:path w="1217676">
                <a:moveTo>
                  <a:pt x="0" y="0"/>
                </a:moveTo>
                <a:lnTo>
                  <a:pt x="1217676" y="0"/>
                </a:lnTo>
              </a:path>
            </a:pathLst>
          </a:custGeom>
          <a:ln w="9144">
            <a:solidFill>
              <a:srgbClr val="339933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018532" y="3258312"/>
            <a:ext cx="4364736" cy="25908"/>
          </a:xfrm>
          <a:custGeom>
            <a:avLst/>
            <a:gdLst/>
            <a:ahLst/>
            <a:cxnLst/>
            <a:rect l="l" t="t" r="r" b="b"/>
            <a:pathLst>
              <a:path w="4364736" h="25908">
                <a:moveTo>
                  <a:pt x="0" y="0"/>
                </a:moveTo>
                <a:lnTo>
                  <a:pt x="4364736" y="2590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731000" y="4333748"/>
            <a:ext cx="1632203" cy="995171"/>
          </a:xfrm>
          <a:custGeom>
            <a:avLst/>
            <a:gdLst/>
            <a:ahLst/>
            <a:cxnLst/>
            <a:rect l="l" t="t" r="r" b="b"/>
            <a:pathLst>
              <a:path w="1632203" h="995172">
                <a:moveTo>
                  <a:pt x="1632203" y="995171"/>
                </a:moveTo>
                <a:lnTo>
                  <a:pt x="1632203" y="0"/>
                </a:lnTo>
                <a:lnTo>
                  <a:pt x="1606803" y="0"/>
                </a:lnTo>
                <a:lnTo>
                  <a:pt x="1606803" y="969771"/>
                </a:lnTo>
                <a:lnTo>
                  <a:pt x="0" y="969771"/>
                </a:lnTo>
                <a:lnTo>
                  <a:pt x="0" y="995171"/>
                </a:lnTo>
                <a:lnTo>
                  <a:pt x="1632203" y="99517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227568" y="532892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190992" y="532892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090408" y="5328920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053832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017256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916672" y="5328920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880096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843520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742935" y="5328920"/>
            <a:ext cx="73152" cy="0"/>
          </a:xfrm>
          <a:custGeom>
            <a:avLst/>
            <a:gdLst/>
            <a:ahLst/>
            <a:cxnLst/>
            <a:rect l="l" t="t" r="r" b="b"/>
            <a:pathLst>
              <a:path w="73152">
                <a:moveTo>
                  <a:pt x="0" y="0"/>
                </a:moveTo>
                <a:lnTo>
                  <a:pt x="73152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706359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669783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7569200" y="5328920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532624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496048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395464" y="5328920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358888" y="532892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322311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221728" y="5328920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185152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148576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047992" y="5328920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011416" y="532892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974840" y="532892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874256" y="5328920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837680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801104" y="53289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726428" y="5303520"/>
            <a:ext cx="47244" cy="29971"/>
          </a:xfrm>
          <a:custGeom>
            <a:avLst/>
            <a:gdLst/>
            <a:ahLst/>
            <a:cxnLst/>
            <a:rect l="l" t="t" r="r" b="b"/>
            <a:pathLst>
              <a:path w="47244" h="29972">
                <a:moveTo>
                  <a:pt x="4572" y="25399"/>
                </a:moveTo>
                <a:lnTo>
                  <a:pt x="4572" y="29971"/>
                </a:lnTo>
                <a:lnTo>
                  <a:pt x="47244" y="29971"/>
                </a:lnTo>
                <a:lnTo>
                  <a:pt x="47244" y="20827"/>
                </a:lnTo>
                <a:lnTo>
                  <a:pt x="9144" y="20827"/>
                </a:lnTo>
                <a:lnTo>
                  <a:pt x="9144" y="0"/>
                </a:lnTo>
                <a:lnTo>
                  <a:pt x="0" y="0"/>
                </a:lnTo>
                <a:lnTo>
                  <a:pt x="0" y="25399"/>
                </a:lnTo>
                <a:lnTo>
                  <a:pt x="4572" y="253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 flipH="1">
            <a:off x="8317485" y="4449572"/>
            <a:ext cx="45719" cy="650748"/>
          </a:xfrm>
          <a:custGeom>
            <a:avLst/>
            <a:gdLst/>
            <a:ahLst/>
            <a:cxnLst/>
            <a:rect l="l" t="t" r="r" b="b"/>
            <a:pathLst>
              <a:path h="877824">
                <a:moveTo>
                  <a:pt x="0" y="0"/>
                </a:moveTo>
                <a:lnTo>
                  <a:pt x="0" y="87782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358632" y="441756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341868" y="4329176"/>
            <a:ext cx="25907" cy="56387"/>
          </a:xfrm>
          <a:custGeom>
            <a:avLst/>
            <a:gdLst/>
            <a:ahLst/>
            <a:cxnLst/>
            <a:rect l="l" t="t" r="r" b="b"/>
            <a:pathLst>
              <a:path w="25907" h="56387">
                <a:moveTo>
                  <a:pt x="16763" y="9143"/>
                </a:moveTo>
                <a:lnTo>
                  <a:pt x="16763" y="56387"/>
                </a:lnTo>
                <a:lnTo>
                  <a:pt x="25907" y="56387"/>
                </a:lnTo>
                <a:lnTo>
                  <a:pt x="25907" y="0"/>
                </a:lnTo>
                <a:lnTo>
                  <a:pt x="0" y="0"/>
                </a:lnTo>
                <a:lnTo>
                  <a:pt x="0" y="9143"/>
                </a:lnTo>
                <a:lnTo>
                  <a:pt x="16763" y="91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705600" y="4308349"/>
            <a:ext cx="1632203" cy="861568"/>
          </a:xfrm>
          <a:custGeom>
            <a:avLst/>
            <a:gdLst/>
            <a:ahLst/>
            <a:cxnLst/>
            <a:rect l="l" t="t" r="r" b="b"/>
            <a:pathLst>
              <a:path w="1632203" h="995172">
                <a:moveTo>
                  <a:pt x="0" y="995171"/>
                </a:moveTo>
                <a:lnTo>
                  <a:pt x="1632203" y="995171"/>
                </a:lnTo>
                <a:lnTo>
                  <a:pt x="1632203" y="0"/>
                </a:lnTo>
                <a:lnTo>
                  <a:pt x="0" y="0"/>
                </a:lnTo>
                <a:lnTo>
                  <a:pt x="0" y="9951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705600" y="4308348"/>
            <a:ext cx="1632203" cy="995171"/>
          </a:xfrm>
          <a:custGeom>
            <a:avLst/>
            <a:gdLst/>
            <a:ahLst/>
            <a:cxnLst/>
            <a:rect l="l" t="t" r="r" b="b"/>
            <a:pathLst>
              <a:path w="1632203" h="995172">
                <a:moveTo>
                  <a:pt x="0" y="995171"/>
                </a:moveTo>
                <a:lnTo>
                  <a:pt x="1632203" y="995171"/>
                </a:lnTo>
                <a:lnTo>
                  <a:pt x="1632203" y="0"/>
                </a:lnTo>
                <a:lnTo>
                  <a:pt x="0" y="0"/>
                </a:lnTo>
                <a:lnTo>
                  <a:pt x="0" y="995171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472432" y="4344416"/>
            <a:ext cx="1234439" cy="762000"/>
          </a:xfrm>
          <a:custGeom>
            <a:avLst/>
            <a:gdLst/>
            <a:ahLst/>
            <a:cxnLst/>
            <a:rect l="l" t="t" r="r" b="b"/>
            <a:pathLst>
              <a:path w="1234439" h="762000">
                <a:moveTo>
                  <a:pt x="1234439" y="761999"/>
                </a:moveTo>
                <a:lnTo>
                  <a:pt x="1234439" y="0"/>
                </a:lnTo>
                <a:lnTo>
                  <a:pt x="1209039" y="0"/>
                </a:lnTo>
                <a:lnTo>
                  <a:pt x="1209039" y="736599"/>
                </a:lnTo>
                <a:lnTo>
                  <a:pt x="0" y="736599"/>
                </a:lnTo>
                <a:lnTo>
                  <a:pt x="0" y="761999"/>
                </a:lnTo>
                <a:lnTo>
                  <a:pt x="1234439" y="7619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612384" y="5106416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575808" y="51064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539232" y="51064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38648" y="5106416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402072" y="51064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365496" y="51064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264912" y="5106416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228336" y="51064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191760" y="51064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091176" y="5106416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054600" y="51064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018024" y="51064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17440" y="5106416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80864" y="51064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44288" y="51064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743704" y="5106416"/>
            <a:ext cx="73151" cy="0"/>
          </a:xfrm>
          <a:custGeom>
            <a:avLst/>
            <a:gdLst/>
            <a:ahLst/>
            <a:cxnLst/>
            <a:rect l="l" t="t" r="r" b="b"/>
            <a:pathLst>
              <a:path w="73151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707128" y="51064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670552" y="51064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569968" y="5106416"/>
            <a:ext cx="73152" cy="0"/>
          </a:xfrm>
          <a:custGeom>
            <a:avLst/>
            <a:gdLst/>
            <a:ahLst/>
            <a:cxnLst/>
            <a:rect l="l" t="t" r="r" b="b"/>
            <a:pathLst>
              <a:path w="73152">
                <a:moveTo>
                  <a:pt x="0" y="0"/>
                </a:moveTo>
                <a:lnTo>
                  <a:pt x="73152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533392" y="51064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96816" y="51064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67860" y="50937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266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706872" y="4396232"/>
            <a:ext cx="0" cy="704088"/>
          </a:xfrm>
          <a:custGeom>
            <a:avLst/>
            <a:gdLst/>
            <a:ahLst/>
            <a:cxnLst/>
            <a:rect l="l" t="t" r="r" b="b"/>
            <a:pathLst>
              <a:path h="704088">
                <a:moveTo>
                  <a:pt x="0" y="0"/>
                </a:moveTo>
                <a:lnTo>
                  <a:pt x="0" y="704088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702300" y="436422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681472" y="4344416"/>
            <a:ext cx="13207" cy="0"/>
          </a:xfrm>
          <a:custGeom>
            <a:avLst/>
            <a:gdLst/>
            <a:ahLst/>
            <a:cxnLst/>
            <a:rect l="l" t="t" r="r" b="b"/>
            <a:pathLst>
              <a:path w="13207">
                <a:moveTo>
                  <a:pt x="0" y="0"/>
                </a:moveTo>
                <a:lnTo>
                  <a:pt x="13207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681472" y="4660265"/>
            <a:ext cx="9016" cy="45847"/>
          </a:xfrm>
          <a:custGeom>
            <a:avLst/>
            <a:gdLst/>
            <a:ahLst/>
            <a:cxnLst/>
            <a:rect l="l" t="t" r="r" b="b"/>
            <a:pathLst>
              <a:path w="9016" h="45847">
                <a:moveTo>
                  <a:pt x="0" y="0"/>
                </a:moveTo>
                <a:lnTo>
                  <a:pt x="0" y="14109"/>
                </a:lnTo>
                <a:lnTo>
                  <a:pt x="7619" y="5207"/>
                </a:lnTo>
                <a:lnTo>
                  <a:pt x="7619" y="0"/>
                </a:lnTo>
                <a:lnTo>
                  <a:pt x="0" y="0"/>
                </a:lnTo>
                <a:close/>
              </a:path>
              <a:path w="9016" h="45847">
                <a:moveTo>
                  <a:pt x="0" y="39243"/>
                </a:moveTo>
                <a:lnTo>
                  <a:pt x="0" y="45847"/>
                </a:lnTo>
                <a:lnTo>
                  <a:pt x="9016" y="45847"/>
                </a:lnTo>
                <a:lnTo>
                  <a:pt x="9016" y="39243"/>
                </a:lnTo>
                <a:lnTo>
                  <a:pt x="0" y="392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447032" y="4319016"/>
            <a:ext cx="1234439" cy="762000"/>
          </a:xfrm>
          <a:custGeom>
            <a:avLst/>
            <a:gdLst/>
            <a:ahLst/>
            <a:cxnLst/>
            <a:rect l="l" t="t" r="r" b="b"/>
            <a:pathLst>
              <a:path w="1234439" h="762000">
                <a:moveTo>
                  <a:pt x="0" y="761999"/>
                </a:moveTo>
                <a:lnTo>
                  <a:pt x="1234439" y="761999"/>
                </a:lnTo>
                <a:lnTo>
                  <a:pt x="1234439" y="0"/>
                </a:lnTo>
                <a:lnTo>
                  <a:pt x="0" y="0"/>
                </a:lnTo>
                <a:lnTo>
                  <a:pt x="0" y="761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447032" y="4319016"/>
            <a:ext cx="1234439" cy="762000"/>
          </a:xfrm>
          <a:custGeom>
            <a:avLst/>
            <a:gdLst/>
            <a:ahLst/>
            <a:cxnLst/>
            <a:rect l="l" t="t" r="r" b="b"/>
            <a:pathLst>
              <a:path w="1234439" h="762000">
                <a:moveTo>
                  <a:pt x="0" y="761999"/>
                </a:moveTo>
                <a:lnTo>
                  <a:pt x="1234439" y="761999"/>
                </a:lnTo>
                <a:lnTo>
                  <a:pt x="1234439" y="0"/>
                </a:lnTo>
                <a:lnTo>
                  <a:pt x="0" y="0"/>
                </a:lnTo>
                <a:lnTo>
                  <a:pt x="0" y="761999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665724" y="1215644"/>
            <a:ext cx="1217676" cy="486155"/>
          </a:xfrm>
          <a:custGeom>
            <a:avLst/>
            <a:gdLst/>
            <a:ahLst/>
            <a:cxnLst/>
            <a:rect l="l" t="t" r="r" b="b"/>
            <a:pathLst>
              <a:path w="1217676" h="486155">
                <a:moveTo>
                  <a:pt x="1217676" y="486155"/>
                </a:moveTo>
                <a:lnTo>
                  <a:pt x="1217676" y="0"/>
                </a:lnTo>
                <a:lnTo>
                  <a:pt x="1192276" y="0"/>
                </a:lnTo>
                <a:lnTo>
                  <a:pt x="1192276" y="460755"/>
                </a:lnTo>
                <a:lnTo>
                  <a:pt x="0" y="460755"/>
                </a:lnTo>
                <a:lnTo>
                  <a:pt x="0" y="486155"/>
                </a:lnTo>
                <a:lnTo>
                  <a:pt x="1217676" y="486155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732524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668516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604508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540500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476492" y="1701800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412484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348476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284468" y="1701800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220460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156452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092444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028436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964428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900420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836412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772404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708396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860540" y="1688084"/>
            <a:ext cx="27431" cy="18287"/>
          </a:xfrm>
          <a:custGeom>
            <a:avLst/>
            <a:gdLst/>
            <a:ahLst/>
            <a:cxnLst/>
            <a:rect l="l" t="t" r="r" b="b"/>
            <a:pathLst>
              <a:path w="27431" h="18287">
                <a:moveTo>
                  <a:pt x="27431" y="18287"/>
                </a:moveTo>
                <a:lnTo>
                  <a:pt x="27431" y="0"/>
                </a:lnTo>
                <a:lnTo>
                  <a:pt x="18287" y="0"/>
                </a:lnTo>
                <a:lnTo>
                  <a:pt x="18287" y="9143"/>
                </a:lnTo>
                <a:lnTo>
                  <a:pt x="0" y="9143"/>
                </a:lnTo>
                <a:lnTo>
                  <a:pt x="0" y="18287"/>
                </a:lnTo>
                <a:lnTo>
                  <a:pt x="27431" y="18287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661152" y="1676400"/>
            <a:ext cx="19812" cy="29972"/>
          </a:xfrm>
          <a:custGeom>
            <a:avLst/>
            <a:gdLst/>
            <a:ahLst/>
            <a:cxnLst/>
            <a:rect l="l" t="t" r="r" b="b"/>
            <a:pathLst>
              <a:path w="19812" h="29972">
                <a:moveTo>
                  <a:pt x="4572" y="25400"/>
                </a:moveTo>
                <a:lnTo>
                  <a:pt x="4572" y="29972"/>
                </a:lnTo>
                <a:lnTo>
                  <a:pt x="19812" y="29972"/>
                </a:lnTo>
                <a:lnTo>
                  <a:pt x="19812" y="20827"/>
                </a:lnTo>
                <a:lnTo>
                  <a:pt x="9144" y="20827"/>
                </a:lnTo>
                <a:lnTo>
                  <a:pt x="9144" y="0"/>
                </a:lnTo>
                <a:lnTo>
                  <a:pt x="0" y="0"/>
                </a:lnTo>
                <a:lnTo>
                  <a:pt x="0" y="25400"/>
                </a:lnTo>
                <a:lnTo>
                  <a:pt x="4572" y="25400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878828" y="16423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878828" y="157835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6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878828" y="151434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878828" y="1450339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878828" y="138633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878828" y="13223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878828" y="125831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858000" y="1215644"/>
            <a:ext cx="22351" cy="0"/>
          </a:xfrm>
          <a:custGeom>
            <a:avLst/>
            <a:gdLst/>
            <a:ahLst/>
            <a:cxnLst/>
            <a:rect l="l" t="t" r="r" b="b"/>
            <a:pathLst>
              <a:path w="22351">
                <a:moveTo>
                  <a:pt x="0" y="0"/>
                </a:moveTo>
                <a:lnTo>
                  <a:pt x="22351" y="0"/>
                </a:lnTo>
              </a:path>
            </a:pathLst>
          </a:custGeom>
          <a:ln w="10413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796532" y="17018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3399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640324" y="1190244"/>
            <a:ext cx="1217676" cy="486155"/>
          </a:xfrm>
          <a:custGeom>
            <a:avLst/>
            <a:gdLst/>
            <a:ahLst/>
            <a:cxnLst/>
            <a:rect l="l" t="t" r="r" b="b"/>
            <a:pathLst>
              <a:path w="1217676" h="486155">
                <a:moveTo>
                  <a:pt x="0" y="486155"/>
                </a:moveTo>
                <a:lnTo>
                  <a:pt x="1217676" y="486155"/>
                </a:lnTo>
                <a:lnTo>
                  <a:pt x="1217676" y="0"/>
                </a:lnTo>
                <a:lnTo>
                  <a:pt x="0" y="0"/>
                </a:lnTo>
                <a:lnTo>
                  <a:pt x="0" y="4861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640324" y="1190244"/>
            <a:ext cx="1217676" cy="486155"/>
          </a:xfrm>
          <a:custGeom>
            <a:avLst/>
            <a:gdLst/>
            <a:ahLst/>
            <a:cxnLst/>
            <a:rect l="l" t="t" r="r" b="b"/>
            <a:pathLst>
              <a:path w="1217676" h="486155">
                <a:moveTo>
                  <a:pt x="0" y="486155"/>
                </a:moveTo>
                <a:lnTo>
                  <a:pt x="1217676" y="486155"/>
                </a:lnTo>
                <a:lnTo>
                  <a:pt x="1217676" y="0"/>
                </a:lnTo>
                <a:lnTo>
                  <a:pt x="0" y="0"/>
                </a:lnTo>
                <a:lnTo>
                  <a:pt x="0" y="486155"/>
                </a:lnTo>
                <a:close/>
              </a:path>
            </a:pathLst>
          </a:custGeom>
          <a:ln w="9144">
            <a:solidFill>
              <a:srgbClr val="339933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749284" y="3544824"/>
            <a:ext cx="1196340" cy="487680"/>
          </a:xfrm>
          <a:custGeom>
            <a:avLst/>
            <a:gdLst/>
            <a:ahLst/>
            <a:cxnLst/>
            <a:rect l="l" t="t" r="r" b="b"/>
            <a:pathLst>
              <a:path w="1196340" h="487679">
                <a:moveTo>
                  <a:pt x="1196340" y="487680"/>
                </a:moveTo>
                <a:lnTo>
                  <a:pt x="1196340" y="0"/>
                </a:lnTo>
                <a:lnTo>
                  <a:pt x="1158240" y="0"/>
                </a:lnTo>
                <a:lnTo>
                  <a:pt x="1158240" y="449580"/>
                </a:lnTo>
                <a:lnTo>
                  <a:pt x="0" y="449580"/>
                </a:lnTo>
                <a:lnTo>
                  <a:pt x="0" y="487680"/>
                </a:lnTo>
                <a:lnTo>
                  <a:pt x="1196340" y="4876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9931908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9867900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9831324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9767316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9730740" y="403250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9666732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9630156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9566148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9529572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9465564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9428988" y="403250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9364980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9328404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9264396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9227820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9163812" y="4032504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9127236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9063228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9026652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962644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926068" y="403250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862060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825484" y="40325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761476" y="403250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744712" y="40142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9941052" y="399135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9941052" y="39410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9941052" y="38907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9941052" y="3840479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9941052" y="379018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9941052" y="373989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9941052" y="36896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9941052" y="363931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9941052" y="35890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9934956" y="35448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8711184" y="3506724"/>
            <a:ext cx="1196340" cy="487680"/>
          </a:xfrm>
          <a:custGeom>
            <a:avLst/>
            <a:gdLst/>
            <a:ahLst/>
            <a:cxnLst/>
            <a:rect l="l" t="t" r="r" b="b"/>
            <a:pathLst>
              <a:path w="1196340" h="487679">
                <a:moveTo>
                  <a:pt x="0" y="487680"/>
                </a:moveTo>
                <a:lnTo>
                  <a:pt x="1196340" y="487680"/>
                </a:lnTo>
                <a:lnTo>
                  <a:pt x="1196340" y="0"/>
                </a:lnTo>
                <a:lnTo>
                  <a:pt x="0" y="0"/>
                </a:lnTo>
                <a:lnTo>
                  <a:pt x="0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8708802" y="3508803"/>
            <a:ext cx="1196340" cy="471613"/>
          </a:xfrm>
          <a:custGeom>
            <a:avLst/>
            <a:gdLst/>
            <a:ahLst/>
            <a:cxnLst/>
            <a:rect l="l" t="t" r="r" b="b"/>
            <a:pathLst>
              <a:path w="1196340" h="471613">
                <a:moveTo>
                  <a:pt x="0" y="471613"/>
                </a:moveTo>
                <a:lnTo>
                  <a:pt x="1196340" y="471613"/>
                </a:lnTo>
                <a:lnTo>
                  <a:pt x="1196340" y="0"/>
                </a:lnTo>
                <a:lnTo>
                  <a:pt x="0" y="0"/>
                </a:lnTo>
                <a:lnTo>
                  <a:pt x="0" y="471613"/>
                </a:lnTo>
                <a:close/>
              </a:path>
            </a:pathLst>
          </a:custGeom>
          <a:ln w="8883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9371076" y="3284220"/>
            <a:ext cx="7620" cy="208787"/>
          </a:xfrm>
          <a:custGeom>
            <a:avLst/>
            <a:gdLst/>
            <a:ahLst/>
            <a:cxnLst/>
            <a:rect l="l" t="t" r="r" b="b"/>
            <a:pathLst>
              <a:path w="7620" h="208787">
                <a:moveTo>
                  <a:pt x="0" y="0"/>
                </a:moveTo>
                <a:lnTo>
                  <a:pt x="7620" y="208787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71144" y="339851"/>
            <a:ext cx="1219200" cy="518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76270" y="6273965"/>
            <a:ext cx="170688" cy="0"/>
          </a:xfrm>
          <a:custGeom>
            <a:avLst/>
            <a:gdLst/>
            <a:ahLst/>
            <a:cxnLst/>
            <a:rect l="l" t="t" r="r" b="b"/>
            <a:pathLst>
              <a:path w="170688">
                <a:moveTo>
                  <a:pt x="0" y="0"/>
                </a:moveTo>
                <a:lnTo>
                  <a:pt x="170688" y="0"/>
                </a:lnTo>
              </a:path>
            </a:pathLst>
          </a:custGeom>
          <a:ln w="4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368294" y="6273965"/>
            <a:ext cx="512063" cy="0"/>
          </a:xfrm>
          <a:custGeom>
            <a:avLst/>
            <a:gdLst/>
            <a:ahLst/>
            <a:cxnLst/>
            <a:rect l="l" t="t" r="r" b="b"/>
            <a:pathLst>
              <a:path w="512063">
                <a:moveTo>
                  <a:pt x="0" y="0"/>
                </a:moveTo>
                <a:lnTo>
                  <a:pt x="512063" y="0"/>
                </a:lnTo>
              </a:path>
            </a:pathLst>
          </a:custGeom>
          <a:ln w="4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99305" y="541245"/>
            <a:ext cx="2330194" cy="276917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259628" marR="268886" algn="ctr">
              <a:lnSpc>
                <a:spcPct val="95825"/>
              </a:lnSpc>
            </a:pPr>
            <a:r>
              <a:rPr lang="es-MX" sz="1400" b="1" spc="0" dirty="0">
                <a:latin typeface="Calibri" panose="020F0502020204030204" pitchFamily="34" charset="0"/>
                <a:cs typeface="Calibri" panose="020F0502020204030204" pitchFamily="34" charset="0"/>
              </a:rPr>
              <a:t>Dirección </a:t>
            </a:r>
            <a:r>
              <a:rPr sz="1400" b="1" spc="0" dirty="0">
                <a:latin typeface="Calibri" panose="020F0502020204030204" pitchFamily="34" charset="0"/>
                <a:cs typeface="Calibri" panose="020F0502020204030204" pitchFamily="34" charset="0"/>
              </a:rPr>
              <a:t>de Vivienda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42996" y="5869248"/>
            <a:ext cx="1970881" cy="412800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 marR="1747" algn="just">
              <a:lnSpc>
                <a:spcPts val="632"/>
              </a:lnSpc>
            </a:pPr>
            <a:r>
              <a:rPr sz="550" b="1" spc="7" dirty="0">
                <a:latin typeface="Arial"/>
                <a:cs typeface="Arial"/>
              </a:rPr>
              <a:t>Jaime Macías Oviedo , Titular de la Unidad Administrativa del Instituto de Vivienda del Estado de San Luis Potosí , Certifica que el presente organigrama refleja el personal , así como los puestos y nombramientos que integran la estructura  vigente al mes de </a:t>
            </a:r>
            <a:r>
              <a:rPr lang="es-MX" sz="550" b="1" spc="7" dirty="0">
                <a:latin typeface="Arial"/>
                <a:cs typeface="Arial"/>
              </a:rPr>
              <a:t>Julio del 2021</a:t>
            </a:r>
            <a:endParaRPr sz="5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53616" y="5912435"/>
            <a:ext cx="922756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b="1" dirty="0">
                <a:solidFill>
                  <a:srgbClr val="00CC00"/>
                </a:solidFill>
                <a:latin typeface="Arial"/>
                <a:cs typeface="Arial"/>
              </a:rPr>
              <a:t>01 Puestos de Confianza</a:t>
            </a:r>
            <a:endParaRPr sz="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53616" y="6049595"/>
            <a:ext cx="2174239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09</a:t>
            </a:r>
            <a:r>
              <a:rPr sz="600" b="1" spc="-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600" b="1" spc="-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spc="-14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si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ila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600" b="1" spc="-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600" b="1" spc="-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spc="-4" dirty="0">
                <a:solidFill>
                  <a:srgbClr val="FF0000"/>
                </a:solidFill>
                <a:latin typeface="Arial"/>
                <a:cs typeface="Arial"/>
              </a:rPr>
              <a:t>Su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sz="600" b="1" spc="4" dirty="0">
                <a:solidFill>
                  <a:srgbClr val="FF0000"/>
                </a:solidFill>
                <a:latin typeface="Arial"/>
                <a:cs typeface="Arial"/>
              </a:rPr>
              <a:t>do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s    </a:t>
            </a:r>
            <a:r>
              <a:rPr sz="600" b="1" spc="3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                                  </a:t>
            </a:r>
            <a:r>
              <a:rPr sz="600" b="1" spc="-7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53616" y="6186831"/>
            <a:ext cx="669925" cy="23875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spc="0" dirty="0">
                <a:latin typeface="Arial"/>
                <a:cs typeface="Arial"/>
              </a:rPr>
              <a:t>01 Puesto de Base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90"/>
              </a:spcBef>
            </a:pPr>
            <a:r>
              <a:rPr sz="600" b="1" i="1" spc="2" dirty="0">
                <a:latin typeface="Arial"/>
                <a:cs typeface="Arial"/>
              </a:rPr>
              <a:t>11 Total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242996" y="6428928"/>
            <a:ext cx="1163341" cy="92456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43000" algn="l"/>
              </a:tabLst>
            </a:pPr>
            <a:r>
              <a:rPr sz="550" b="1" spc="13" dirty="0">
                <a:latin typeface="Arial"/>
                <a:cs typeface="Arial"/>
              </a:rPr>
              <a:t>Firma:</a:t>
            </a:r>
            <a:r>
              <a:rPr sz="550" b="1" u="sng" spc="13" dirty="0">
                <a:latin typeface="Arial"/>
                <a:cs typeface="Arial"/>
              </a:rPr>
              <a:t> </a:t>
            </a:r>
            <a:r>
              <a:rPr sz="550" b="1" u="sng" spc="0" dirty="0">
                <a:latin typeface="Arial"/>
                <a:cs typeface="Arial"/>
              </a:rPr>
              <a:t>	</a:t>
            </a:r>
            <a:endParaRPr sz="5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8802" y="3508803"/>
            <a:ext cx="1196340" cy="471613"/>
          </a:xfrm>
          <a:prstGeom prst="rect">
            <a:avLst/>
          </a:prstGeom>
        </p:spPr>
        <p:txBody>
          <a:bodyPr wrap="square" lIns="0" tIns="60325" rIns="0" bIns="0" rtlCol="0">
            <a:noAutofit/>
          </a:bodyPr>
          <a:lstStyle/>
          <a:p>
            <a:pPr marL="195992">
              <a:lnSpc>
                <a:spcPct val="95825"/>
              </a:lnSpc>
            </a:pPr>
            <a:r>
              <a:rPr sz="700" b="1" spc="-2" dirty="0">
                <a:latin typeface="Arial"/>
                <a:cs typeface="Arial"/>
              </a:rPr>
              <a:t>Enlace Institucional</a:t>
            </a:r>
            <a:endParaRPr sz="700" dirty="0">
              <a:latin typeface="Arial"/>
              <a:cs typeface="Arial"/>
            </a:endParaRPr>
          </a:p>
          <a:p>
            <a:pPr marL="138588">
              <a:lnSpc>
                <a:spcPct val="95825"/>
              </a:lnSpc>
              <a:spcBef>
                <a:spcPts val="1388"/>
              </a:spcBef>
            </a:pPr>
            <a:r>
              <a:rPr sz="700" spc="4" dirty="0">
                <a:latin typeface="Arial"/>
                <a:cs typeface="Arial"/>
              </a:rPr>
              <a:t>Alejandro Torres Serret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05142" y="3508803"/>
            <a:ext cx="38957" cy="471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6705600" y="3258312"/>
            <a:ext cx="769620" cy="259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7475220" y="3258312"/>
            <a:ext cx="862583" cy="259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6705600" y="3517392"/>
            <a:ext cx="86868" cy="487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6792468" y="3517392"/>
            <a:ext cx="1344993" cy="487679"/>
          </a:xfrm>
          <a:prstGeom prst="rect">
            <a:avLst/>
          </a:prstGeom>
        </p:spPr>
        <p:txBody>
          <a:bodyPr wrap="square" lIns="0" tIns="3353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272495" marR="263372" algn="ctr">
              <a:lnSpc>
                <a:spcPct val="95825"/>
              </a:lnSpc>
            </a:pPr>
            <a:r>
              <a:rPr sz="700" b="1" spc="-2" dirty="0">
                <a:latin typeface="Arial"/>
                <a:cs typeface="Arial"/>
              </a:rPr>
              <a:t>Crédito y Gestoría</a:t>
            </a:r>
            <a:endParaRPr sz="700">
              <a:latin typeface="Arial"/>
              <a:cs typeface="Arial"/>
            </a:endParaRPr>
          </a:p>
          <a:p>
            <a:pPr marL="154838" marR="165629" algn="ctr">
              <a:lnSpc>
                <a:spcPct val="95825"/>
              </a:lnSpc>
              <a:spcBef>
                <a:spcPts val="200"/>
              </a:spcBef>
            </a:pPr>
            <a:r>
              <a:rPr sz="700" spc="-5" dirty="0">
                <a:latin typeface="Arial"/>
                <a:cs typeface="Arial"/>
              </a:rPr>
              <a:t>Alexandra Lara Mendoza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37461" y="3517392"/>
            <a:ext cx="200342" cy="487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6705600" y="4005072"/>
            <a:ext cx="769620" cy="3032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7475220" y="4005072"/>
            <a:ext cx="862583" cy="3032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6705600" y="4320908"/>
            <a:ext cx="1645221" cy="874621"/>
          </a:xfrm>
          <a:prstGeom prst="rect">
            <a:avLst/>
          </a:prstGeom>
        </p:spPr>
        <p:txBody>
          <a:bodyPr wrap="square" lIns="0" tIns="3480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 dirty="0"/>
          </a:p>
          <a:p>
            <a:pPr marL="271606" marR="335819" algn="ctr">
              <a:lnSpc>
                <a:spcPct val="95825"/>
              </a:lnSpc>
            </a:pPr>
            <a:r>
              <a:rPr sz="700" b="1" spc="-4" dirty="0">
                <a:latin typeface="Arial"/>
                <a:cs typeface="Arial"/>
              </a:rPr>
              <a:t>Atención y seguimiento</a:t>
            </a:r>
            <a:endParaRPr sz="700" dirty="0">
              <a:latin typeface="Arial"/>
              <a:cs typeface="Arial"/>
            </a:endParaRPr>
          </a:p>
          <a:p>
            <a:pPr marL="103451" marR="113681" indent="-2612" algn="ctr">
              <a:lnSpc>
                <a:spcPct val="100041"/>
              </a:lnSpc>
              <a:spcBef>
                <a:spcPts val="674"/>
              </a:spcBef>
            </a:pPr>
            <a:r>
              <a:rPr sz="700" spc="-3" dirty="0">
                <a:latin typeface="Arial"/>
                <a:cs typeface="Arial"/>
              </a:rPr>
              <a:t>Leticia Lizbeth Rodríguez Nava Nadia Lourdes Hernández Gutiérrez Rosa Mariana Marín Ávila</a:t>
            </a:r>
            <a:endParaRPr sz="700" dirty="0">
              <a:latin typeface="Arial"/>
              <a:cs typeface="Arial"/>
            </a:endParaRPr>
          </a:p>
          <a:p>
            <a:pPr marL="256260" marR="269889" algn="ctr">
              <a:lnSpc>
                <a:spcPct val="95825"/>
              </a:lnSpc>
              <a:spcBef>
                <a:spcPts val="35"/>
              </a:spcBef>
            </a:pPr>
            <a:r>
              <a:rPr sz="700" spc="-2" dirty="0">
                <a:latin typeface="Arial"/>
                <a:cs typeface="Arial"/>
              </a:rPr>
              <a:t>Juan Carlos Macías Cedillo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22648" y="3258312"/>
            <a:ext cx="586739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5009388" y="3258312"/>
            <a:ext cx="702056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4422648" y="3525012"/>
            <a:ext cx="1230693" cy="484631"/>
          </a:xfrm>
          <a:prstGeom prst="rect">
            <a:avLst/>
          </a:prstGeom>
        </p:spPr>
        <p:txBody>
          <a:bodyPr wrap="square" lIns="0" tIns="34290" rIns="0" bIns="0" rtlCol="0">
            <a:noAutofit/>
          </a:bodyPr>
          <a:lstStyle/>
          <a:p>
            <a:pPr marL="137160">
              <a:lnSpc>
                <a:spcPct val="95825"/>
              </a:lnSpc>
            </a:pPr>
            <a:r>
              <a:rPr sz="700" b="1" spc="-2" dirty="0">
                <a:latin typeface="Arial"/>
                <a:cs typeface="Arial"/>
              </a:rPr>
              <a:t>Técnico y Planeación</a:t>
            </a:r>
            <a:endParaRPr sz="700">
              <a:latin typeface="Arial"/>
              <a:cs typeface="Arial"/>
            </a:endParaRPr>
          </a:p>
          <a:p>
            <a:pPr marL="108457">
              <a:lnSpc>
                <a:spcPct val="95825"/>
              </a:lnSpc>
              <a:spcBef>
                <a:spcPts val="440"/>
              </a:spcBef>
            </a:pPr>
            <a:r>
              <a:rPr sz="700" spc="-2" dirty="0">
                <a:latin typeface="Arial"/>
                <a:cs typeface="Arial"/>
              </a:rPr>
              <a:t>Eduardo Rodríguez Nieto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53341" y="3525012"/>
            <a:ext cx="58102" cy="4846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4422648" y="4009644"/>
            <a:ext cx="586739" cy="309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009388" y="4009644"/>
            <a:ext cx="702056" cy="309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4422648" y="4319016"/>
            <a:ext cx="1271841" cy="762000"/>
          </a:xfrm>
          <a:prstGeom prst="rect">
            <a:avLst/>
          </a:prstGeom>
        </p:spPr>
        <p:txBody>
          <a:bodyPr wrap="square" lIns="0" tIns="1702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129239" marR="112323" algn="ctr">
              <a:lnSpc>
                <a:spcPct val="95825"/>
              </a:lnSpc>
            </a:pPr>
            <a:r>
              <a:rPr sz="700" b="1" spc="-6" dirty="0">
                <a:latin typeface="Arial"/>
                <a:cs typeface="Arial"/>
              </a:rPr>
              <a:t>Atención y seguimiento</a:t>
            </a:r>
            <a:endParaRPr sz="700">
              <a:latin typeface="Arial"/>
              <a:cs typeface="Arial"/>
            </a:endParaRPr>
          </a:p>
          <a:p>
            <a:pPr marL="26737" marR="9818" algn="ctr">
              <a:lnSpc>
                <a:spcPct val="95825"/>
              </a:lnSpc>
              <a:spcBef>
                <a:spcPts val="731"/>
              </a:spcBef>
            </a:pPr>
            <a:r>
              <a:rPr sz="700" spc="-4" dirty="0">
                <a:latin typeface="Arial"/>
                <a:cs typeface="Arial"/>
              </a:rPr>
              <a:t>Ivette Kristal Valero Rodríguez</a:t>
            </a:r>
            <a:endParaRPr sz="700">
              <a:latin typeface="Arial"/>
              <a:cs typeface="Arial"/>
            </a:endParaRPr>
          </a:p>
          <a:p>
            <a:pPr marL="98805">
              <a:lnSpc>
                <a:spcPct val="95825"/>
              </a:lnSpc>
              <a:spcBef>
                <a:spcPts val="35"/>
              </a:spcBef>
            </a:pPr>
            <a:r>
              <a:rPr sz="700" spc="0" dirty="0">
                <a:latin typeface="Arial"/>
                <a:cs typeface="Arial"/>
              </a:rPr>
              <a:t>Rosa María Matías Villegas</a:t>
            </a:r>
            <a:endParaRPr sz="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46420" y="2532888"/>
            <a:ext cx="1269492" cy="235838"/>
          </a:xfrm>
          <a:prstGeom prst="rect">
            <a:avLst/>
          </a:prstGeom>
        </p:spPr>
        <p:txBody>
          <a:bodyPr wrap="square" lIns="0" tIns="3188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182879">
              <a:lnSpc>
                <a:spcPct val="95825"/>
              </a:lnSpc>
            </a:pPr>
            <a:r>
              <a:rPr sz="700" b="1" spc="-1" dirty="0">
                <a:latin typeface="Arial"/>
                <a:cs typeface="Arial"/>
              </a:rPr>
              <a:t>Dirección de Vivienda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46420" y="2768727"/>
            <a:ext cx="1269492" cy="320421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8838">
              <a:lnSpc>
                <a:spcPct val="95825"/>
              </a:lnSpc>
            </a:pPr>
            <a:r>
              <a:rPr sz="700" b="1" spc="-1" dirty="0">
                <a:latin typeface="Arial"/>
                <a:cs typeface="Arial"/>
              </a:rPr>
              <a:t>Liliana Muñoz Aguiñaga</a:t>
            </a:r>
            <a:endParaRPr sz="700">
              <a:latin typeface="Arial"/>
              <a:cs typeface="Arial"/>
            </a:endParaRPr>
          </a:p>
          <a:p>
            <a:pPr marL="130175">
              <a:lnSpc>
                <a:spcPct val="95825"/>
              </a:lnSpc>
              <a:spcBef>
                <a:spcPts val="35"/>
              </a:spcBef>
            </a:pPr>
            <a:r>
              <a:rPr sz="700" b="1" spc="-1" dirty="0">
                <a:latin typeface="Arial"/>
                <a:cs typeface="Arial"/>
              </a:rPr>
              <a:t>Director de Área (15-05)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0324" y="1833372"/>
            <a:ext cx="1217676" cy="486155"/>
          </a:xfrm>
          <a:prstGeom prst="rect">
            <a:avLst/>
          </a:prstGeom>
        </p:spPr>
        <p:txBody>
          <a:bodyPr wrap="square" lIns="0" tIns="2210" rIns="0" bIns="0" rtlCol="0">
            <a:noAutofit/>
          </a:bodyPr>
          <a:lstStyle/>
          <a:p>
            <a:pPr>
              <a:lnSpc>
                <a:spcPts val="1400"/>
              </a:lnSpc>
            </a:pPr>
            <a:endParaRPr sz="1400"/>
          </a:p>
          <a:p>
            <a:pPr marL="225107">
              <a:lnSpc>
                <a:spcPct val="95825"/>
              </a:lnSpc>
            </a:pPr>
            <a:r>
              <a:rPr sz="700" b="1" spc="-3" dirty="0">
                <a:latin typeface="Arial"/>
                <a:cs typeface="Arial"/>
              </a:rPr>
              <a:t>Dirección General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40324" y="1190244"/>
            <a:ext cx="1217676" cy="486155"/>
          </a:xfrm>
          <a:prstGeom prst="rect">
            <a:avLst/>
          </a:prstGeom>
        </p:spPr>
        <p:txBody>
          <a:bodyPr wrap="square" lIns="0" tIns="4217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153288">
              <a:lnSpc>
                <a:spcPct val="95825"/>
              </a:lnSpc>
              <a:spcBef>
                <a:spcPts val="1000"/>
              </a:spcBef>
            </a:pPr>
            <a:r>
              <a:rPr sz="600" spc="0" dirty="0">
                <a:latin typeface="Arial"/>
                <a:cs typeface="Arial"/>
              </a:rPr>
              <a:t>Consejo de Administración</a:t>
            </a:r>
            <a:endParaRPr sz="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6684" y="5809996"/>
            <a:ext cx="72847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186684" y="5956300"/>
            <a:ext cx="72847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461563" y="6356264"/>
            <a:ext cx="932074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6103620" y="3547872"/>
            <a:ext cx="978661" cy="1142"/>
          </a:xfrm>
          <a:custGeom>
            <a:avLst/>
            <a:gdLst/>
            <a:ahLst/>
            <a:cxnLst/>
            <a:rect l="l" t="t" r="r" b="b"/>
            <a:pathLst>
              <a:path w="978661" h="1142">
                <a:moveTo>
                  <a:pt x="0" y="0"/>
                </a:moveTo>
                <a:lnTo>
                  <a:pt x="978661" y="114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12740" y="2210816"/>
            <a:ext cx="1456943" cy="457200"/>
          </a:xfrm>
          <a:custGeom>
            <a:avLst/>
            <a:gdLst/>
            <a:ahLst/>
            <a:cxnLst/>
            <a:rect l="l" t="t" r="r" b="b"/>
            <a:pathLst>
              <a:path w="1456943" h="457200">
                <a:moveTo>
                  <a:pt x="1456943" y="457200"/>
                </a:moveTo>
                <a:lnTo>
                  <a:pt x="1456943" y="0"/>
                </a:lnTo>
                <a:lnTo>
                  <a:pt x="1431543" y="0"/>
                </a:lnTo>
                <a:lnTo>
                  <a:pt x="1431543" y="431800"/>
                </a:lnTo>
                <a:lnTo>
                  <a:pt x="0" y="431800"/>
                </a:lnTo>
                <a:lnTo>
                  <a:pt x="0" y="457200"/>
                </a:lnTo>
                <a:lnTo>
                  <a:pt x="1456943" y="4572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27011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4340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41668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98996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56324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13652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70980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28308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85636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42964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400292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57620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314948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72276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29604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186932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44260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101588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58916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16244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73572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30900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88228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845556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802884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760212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17540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674868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32196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89524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546852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504180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61508" y="266801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18836" y="266801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66635" y="265582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409692" y="265582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866635" y="261315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866635" y="2570479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866635" y="2527807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66635" y="248513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66635" y="244246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66635" y="239979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866635" y="2357120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866635" y="231444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866635" y="227177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866635" y="222910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844283" y="2210816"/>
            <a:ext cx="13208" cy="0"/>
          </a:xfrm>
          <a:custGeom>
            <a:avLst/>
            <a:gdLst/>
            <a:ahLst/>
            <a:cxnLst/>
            <a:rect l="l" t="t" r="r" b="b"/>
            <a:pathLst>
              <a:path w="13208">
                <a:moveTo>
                  <a:pt x="0" y="0"/>
                </a:moveTo>
                <a:lnTo>
                  <a:pt x="13208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387340" y="2185416"/>
            <a:ext cx="1456943" cy="457200"/>
          </a:xfrm>
          <a:custGeom>
            <a:avLst/>
            <a:gdLst/>
            <a:ahLst/>
            <a:cxnLst/>
            <a:rect l="l" t="t" r="r" b="b"/>
            <a:pathLst>
              <a:path w="1456943" h="457200">
                <a:moveTo>
                  <a:pt x="0" y="457200"/>
                </a:moveTo>
                <a:lnTo>
                  <a:pt x="1456943" y="457200"/>
                </a:lnTo>
                <a:lnTo>
                  <a:pt x="1456943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411152" y="2204466"/>
            <a:ext cx="1456943" cy="457200"/>
          </a:xfrm>
          <a:custGeom>
            <a:avLst/>
            <a:gdLst/>
            <a:ahLst/>
            <a:cxnLst/>
            <a:rect l="l" t="t" r="r" b="b"/>
            <a:pathLst>
              <a:path w="1456944" h="457200">
                <a:moveTo>
                  <a:pt x="0" y="457200"/>
                </a:moveTo>
                <a:lnTo>
                  <a:pt x="1456943" y="457200"/>
                </a:lnTo>
                <a:lnTo>
                  <a:pt x="1456943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ln w="6096">
            <a:solidFill>
              <a:srgbClr val="339966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437060" y="2409063"/>
            <a:ext cx="1403730" cy="1142"/>
          </a:xfrm>
          <a:custGeom>
            <a:avLst/>
            <a:gdLst/>
            <a:ahLst/>
            <a:cxnLst/>
            <a:rect l="l" t="t" r="r" b="b"/>
            <a:pathLst>
              <a:path w="1403730" h="1142">
                <a:moveTo>
                  <a:pt x="0" y="0"/>
                </a:moveTo>
                <a:lnTo>
                  <a:pt x="1403730" y="1142"/>
                </a:lnTo>
              </a:path>
            </a:pathLst>
          </a:custGeom>
          <a:ln w="9144">
            <a:solidFill>
              <a:srgbClr val="00AF5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437124" y="1701800"/>
            <a:ext cx="1405127" cy="405384"/>
          </a:xfrm>
          <a:custGeom>
            <a:avLst/>
            <a:gdLst/>
            <a:ahLst/>
            <a:cxnLst/>
            <a:rect l="l" t="t" r="r" b="b"/>
            <a:pathLst>
              <a:path w="1405127" h="405384">
                <a:moveTo>
                  <a:pt x="1405127" y="405384"/>
                </a:moveTo>
                <a:lnTo>
                  <a:pt x="1405127" y="0"/>
                </a:lnTo>
                <a:lnTo>
                  <a:pt x="1379727" y="0"/>
                </a:lnTo>
                <a:lnTo>
                  <a:pt x="1379727" y="379984"/>
                </a:lnTo>
                <a:lnTo>
                  <a:pt x="0" y="379984"/>
                </a:lnTo>
                <a:lnTo>
                  <a:pt x="0" y="405384"/>
                </a:lnTo>
                <a:lnTo>
                  <a:pt x="1405127" y="40538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434076" y="1698752"/>
            <a:ext cx="1411224" cy="411480"/>
          </a:xfrm>
          <a:custGeom>
            <a:avLst/>
            <a:gdLst/>
            <a:ahLst/>
            <a:cxnLst/>
            <a:rect l="l" t="t" r="r" b="b"/>
            <a:pathLst>
              <a:path w="1411224" h="411480">
                <a:moveTo>
                  <a:pt x="6096" y="405384"/>
                </a:moveTo>
                <a:lnTo>
                  <a:pt x="6096" y="383032"/>
                </a:lnTo>
                <a:lnTo>
                  <a:pt x="0" y="383032"/>
                </a:lnTo>
                <a:lnTo>
                  <a:pt x="0" y="411480"/>
                </a:lnTo>
                <a:lnTo>
                  <a:pt x="1411224" y="411480"/>
                </a:lnTo>
                <a:lnTo>
                  <a:pt x="1411224" y="0"/>
                </a:lnTo>
                <a:lnTo>
                  <a:pt x="1382776" y="0"/>
                </a:lnTo>
                <a:lnTo>
                  <a:pt x="1382776" y="6096"/>
                </a:lnTo>
                <a:lnTo>
                  <a:pt x="1405127" y="6096"/>
                </a:lnTo>
                <a:lnTo>
                  <a:pt x="1405127" y="405384"/>
                </a:lnTo>
                <a:lnTo>
                  <a:pt x="6096" y="40538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411724" y="1676400"/>
            <a:ext cx="1405127" cy="405384"/>
          </a:xfrm>
          <a:custGeom>
            <a:avLst/>
            <a:gdLst/>
            <a:ahLst/>
            <a:cxnLst/>
            <a:rect l="l" t="t" r="r" b="b"/>
            <a:pathLst>
              <a:path w="1405127" h="405384">
                <a:moveTo>
                  <a:pt x="0" y="405384"/>
                </a:moveTo>
                <a:lnTo>
                  <a:pt x="1405127" y="405384"/>
                </a:lnTo>
                <a:lnTo>
                  <a:pt x="1405127" y="0"/>
                </a:lnTo>
                <a:lnTo>
                  <a:pt x="0" y="0"/>
                </a:lnTo>
                <a:lnTo>
                  <a:pt x="0" y="405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411724" y="1704975"/>
            <a:ext cx="1405127" cy="405384"/>
          </a:xfrm>
          <a:custGeom>
            <a:avLst/>
            <a:gdLst/>
            <a:ahLst/>
            <a:cxnLst/>
            <a:rect l="l" t="t" r="r" b="b"/>
            <a:pathLst>
              <a:path w="1405127" h="405384">
                <a:moveTo>
                  <a:pt x="0" y="405384"/>
                </a:moveTo>
                <a:lnTo>
                  <a:pt x="1405127" y="405384"/>
                </a:lnTo>
                <a:lnTo>
                  <a:pt x="1405127" y="0"/>
                </a:lnTo>
                <a:lnTo>
                  <a:pt x="0" y="0"/>
                </a:lnTo>
                <a:lnTo>
                  <a:pt x="0" y="405384"/>
                </a:lnTo>
                <a:close/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092856" y="2110827"/>
            <a:ext cx="0" cy="76403"/>
          </a:xfrm>
          <a:custGeom>
            <a:avLst/>
            <a:gdLst/>
            <a:ahLst/>
            <a:cxnLst/>
            <a:rect l="l" t="t" r="r" b="b"/>
            <a:pathLst>
              <a:path h="76403">
                <a:moveTo>
                  <a:pt x="0" y="0"/>
                </a:moveTo>
                <a:lnTo>
                  <a:pt x="0" y="76403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406644" y="2878328"/>
            <a:ext cx="1502663" cy="477012"/>
          </a:xfrm>
          <a:custGeom>
            <a:avLst/>
            <a:gdLst/>
            <a:ahLst/>
            <a:cxnLst/>
            <a:rect l="l" t="t" r="r" b="b"/>
            <a:pathLst>
              <a:path w="1502663" h="477012">
                <a:moveTo>
                  <a:pt x="1502663" y="477012"/>
                </a:moveTo>
                <a:lnTo>
                  <a:pt x="1502663" y="0"/>
                </a:lnTo>
                <a:lnTo>
                  <a:pt x="1477263" y="0"/>
                </a:lnTo>
                <a:lnTo>
                  <a:pt x="1477263" y="451612"/>
                </a:lnTo>
                <a:lnTo>
                  <a:pt x="0" y="451612"/>
                </a:lnTo>
                <a:lnTo>
                  <a:pt x="0" y="477012"/>
                </a:lnTo>
                <a:lnTo>
                  <a:pt x="1502663" y="477012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866635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823964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781292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738620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695948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653276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610604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567932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525259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482588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439916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397244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354572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311900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269228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226556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183884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141212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98540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055868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013196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70524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27852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85180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42508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99836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57164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14492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671820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629148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586476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543804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501132" y="335534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458460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415788" y="335534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6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06259" y="334314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403596" y="3343148"/>
            <a:ext cx="6095" cy="0"/>
          </a:xfrm>
          <a:custGeom>
            <a:avLst/>
            <a:gdLst/>
            <a:ahLst/>
            <a:cxnLst/>
            <a:rect l="l" t="t" r="r" b="b"/>
            <a:pathLst>
              <a:path w="6095">
                <a:moveTo>
                  <a:pt x="0" y="0"/>
                </a:moveTo>
                <a:lnTo>
                  <a:pt x="6095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06259" y="330047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06259" y="325780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906259" y="3215131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906259" y="3172459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06259" y="312978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906259" y="308711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906259" y="304444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906259" y="300177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906259" y="2959100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906259" y="291642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892544" y="2875279"/>
            <a:ext cx="19811" cy="10668"/>
          </a:xfrm>
          <a:custGeom>
            <a:avLst/>
            <a:gdLst/>
            <a:ahLst/>
            <a:cxnLst/>
            <a:rect l="l" t="t" r="r" b="b"/>
            <a:pathLst>
              <a:path w="19811" h="10668">
                <a:moveTo>
                  <a:pt x="13715" y="6096"/>
                </a:moveTo>
                <a:lnTo>
                  <a:pt x="13715" y="10668"/>
                </a:lnTo>
                <a:lnTo>
                  <a:pt x="19811" y="10668"/>
                </a:lnTo>
                <a:lnTo>
                  <a:pt x="19811" y="0"/>
                </a:lnTo>
                <a:lnTo>
                  <a:pt x="0" y="0"/>
                </a:lnTo>
                <a:lnTo>
                  <a:pt x="0" y="6096"/>
                </a:lnTo>
                <a:lnTo>
                  <a:pt x="13715" y="6096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381244" y="2852928"/>
            <a:ext cx="1502663" cy="477012"/>
          </a:xfrm>
          <a:custGeom>
            <a:avLst/>
            <a:gdLst/>
            <a:ahLst/>
            <a:cxnLst/>
            <a:rect l="l" t="t" r="r" b="b"/>
            <a:pathLst>
              <a:path w="1502663" h="477012">
                <a:moveTo>
                  <a:pt x="0" y="477012"/>
                </a:moveTo>
                <a:lnTo>
                  <a:pt x="1502663" y="477012"/>
                </a:lnTo>
                <a:lnTo>
                  <a:pt x="1502663" y="0"/>
                </a:lnTo>
                <a:lnTo>
                  <a:pt x="0" y="0"/>
                </a:lnTo>
                <a:lnTo>
                  <a:pt x="0" y="477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381244" y="2852928"/>
            <a:ext cx="1502663" cy="477012"/>
          </a:xfrm>
          <a:custGeom>
            <a:avLst/>
            <a:gdLst/>
            <a:ahLst/>
            <a:cxnLst/>
            <a:rect l="l" t="t" r="r" b="b"/>
            <a:pathLst>
              <a:path w="1502663" h="477012">
                <a:moveTo>
                  <a:pt x="0" y="477012"/>
                </a:moveTo>
                <a:lnTo>
                  <a:pt x="1502663" y="477012"/>
                </a:lnTo>
                <a:lnTo>
                  <a:pt x="1502663" y="0"/>
                </a:lnTo>
                <a:lnTo>
                  <a:pt x="0" y="0"/>
                </a:lnTo>
                <a:lnTo>
                  <a:pt x="0" y="477012"/>
                </a:lnTo>
                <a:close/>
              </a:path>
            </a:pathLst>
          </a:custGeom>
          <a:ln w="6096">
            <a:solidFill>
              <a:srgbClr val="339966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431536" y="3026664"/>
            <a:ext cx="1403731" cy="1143"/>
          </a:xfrm>
          <a:custGeom>
            <a:avLst/>
            <a:gdLst/>
            <a:ahLst/>
            <a:cxnLst/>
            <a:rect l="l" t="t" r="r" b="b"/>
            <a:pathLst>
              <a:path w="1403731" h="1143">
                <a:moveTo>
                  <a:pt x="0" y="0"/>
                </a:moveTo>
                <a:lnTo>
                  <a:pt x="1403731" y="1143"/>
                </a:lnTo>
              </a:path>
            </a:pathLst>
          </a:custGeom>
          <a:ln w="9144">
            <a:solidFill>
              <a:srgbClr val="00AF5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088380" y="2660418"/>
            <a:ext cx="2412" cy="178598"/>
          </a:xfrm>
          <a:custGeom>
            <a:avLst/>
            <a:gdLst/>
            <a:ahLst/>
            <a:cxnLst/>
            <a:rect l="l" t="t" r="r" b="b"/>
            <a:pathLst>
              <a:path w="2412" h="178598">
                <a:moveTo>
                  <a:pt x="0" y="0"/>
                </a:moveTo>
                <a:lnTo>
                  <a:pt x="2412" y="17859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412740" y="3873500"/>
            <a:ext cx="1456943" cy="440436"/>
          </a:xfrm>
          <a:custGeom>
            <a:avLst/>
            <a:gdLst/>
            <a:ahLst/>
            <a:cxnLst/>
            <a:rect l="l" t="t" r="r" b="b"/>
            <a:pathLst>
              <a:path w="1456943" h="440436">
                <a:moveTo>
                  <a:pt x="1456943" y="440436"/>
                </a:moveTo>
                <a:lnTo>
                  <a:pt x="1456943" y="0"/>
                </a:lnTo>
                <a:lnTo>
                  <a:pt x="1431543" y="0"/>
                </a:lnTo>
                <a:lnTo>
                  <a:pt x="1431543" y="415036"/>
                </a:lnTo>
                <a:lnTo>
                  <a:pt x="0" y="415036"/>
                </a:lnTo>
                <a:lnTo>
                  <a:pt x="0" y="440436"/>
                </a:lnTo>
                <a:lnTo>
                  <a:pt x="1456943" y="440436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836156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793483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50811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708140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65468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22796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580124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537452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494780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452108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409436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366764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324092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281420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238748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196076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153404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110732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068060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025388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982716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940044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897372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854700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812028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769356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726684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684012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641340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598668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555996" y="4313936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513324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470652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427980" y="4313936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7365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409692" y="430174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866635" y="4292600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866635" y="424992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66635" y="420725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866635" y="416458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866635" y="412191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866635" y="4079240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866635" y="4036568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866635" y="3993896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866635" y="3951224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4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866635" y="3908552"/>
            <a:ext cx="6096" cy="0"/>
          </a:xfrm>
          <a:custGeom>
            <a:avLst/>
            <a:gdLst/>
            <a:ahLst/>
            <a:cxnLst/>
            <a:rect l="l" t="t" r="r" b="b"/>
            <a:pathLst>
              <a:path w="6096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25653">
            <a:solidFill>
              <a:srgbClr val="339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849872" y="3870452"/>
            <a:ext cx="22859" cy="7620"/>
          </a:xfrm>
          <a:custGeom>
            <a:avLst/>
            <a:gdLst/>
            <a:ahLst/>
            <a:cxnLst/>
            <a:rect l="l" t="t" r="r" b="b"/>
            <a:pathLst>
              <a:path w="22859" h="7620">
                <a:moveTo>
                  <a:pt x="16763" y="6096"/>
                </a:moveTo>
                <a:lnTo>
                  <a:pt x="16763" y="7620"/>
                </a:lnTo>
                <a:lnTo>
                  <a:pt x="22859" y="7620"/>
                </a:lnTo>
                <a:lnTo>
                  <a:pt x="22859" y="0"/>
                </a:lnTo>
                <a:lnTo>
                  <a:pt x="0" y="0"/>
                </a:lnTo>
                <a:lnTo>
                  <a:pt x="0" y="6096"/>
                </a:lnTo>
                <a:lnTo>
                  <a:pt x="16763" y="6096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387340" y="3848100"/>
            <a:ext cx="1456943" cy="440436"/>
          </a:xfrm>
          <a:custGeom>
            <a:avLst/>
            <a:gdLst/>
            <a:ahLst/>
            <a:cxnLst/>
            <a:rect l="l" t="t" r="r" b="b"/>
            <a:pathLst>
              <a:path w="1456943" h="440436">
                <a:moveTo>
                  <a:pt x="0" y="440436"/>
                </a:moveTo>
                <a:lnTo>
                  <a:pt x="1456943" y="440436"/>
                </a:lnTo>
                <a:lnTo>
                  <a:pt x="1456943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387340" y="3848100"/>
            <a:ext cx="1456943" cy="440436"/>
          </a:xfrm>
          <a:custGeom>
            <a:avLst/>
            <a:gdLst/>
            <a:ahLst/>
            <a:cxnLst/>
            <a:rect l="l" t="t" r="r" b="b"/>
            <a:pathLst>
              <a:path w="1456943" h="440436">
                <a:moveTo>
                  <a:pt x="0" y="440436"/>
                </a:moveTo>
                <a:lnTo>
                  <a:pt x="1456943" y="440436"/>
                </a:lnTo>
                <a:lnTo>
                  <a:pt x="1456943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ln w="6096">
            <a:solidFill>
              <a:srgbClr val="339966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394960" y="4041648"/>
            <a:ext cx="1403731" cy="1143"/>
          </a:xfrm>
          <a:custGeom>
            <a:avLst/>
            <a:gdLst/>
            <a:ahLst/>
            <a:cxnLst/>
            <a:rect l="l" t="t" r="r" b="b"/>
            <a:pathLst>
              <a:path w="1403731" h="1143">
                <a:moveTo>
                  <a:pt x="0" y="0"/>
                </a:moveTo>
                <a:lnTo>
                  <a:pt x="1403731" y="1143"/>
                </a:lnTo>
              </a:path>
            </a:pathLst>
          </a:custGeom>
          <a:ln w="9144">
            <a:solidFill>
              <a:srgbClr val="00AF5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83808" y="3368040"/>
            <a:ext cx="6603" cy="479425"/>
          </a:xfrm>
          <a:custGeom>
            <a:avLst/>
            <a:gdLst/>
            <a:ahLst/>
            <a:cxnLst/>
            <a:rect l="l" t="t" r="r" b="b"/>
            <a:pathLst>
              <a:path w="6603" h="479425">
                <a:moveTo>
                  <a:pt x="0" y="0"/>
                </a:moveTo>
                <a:lnTo>
                  <a:pt x="6603" y="479425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79236" y="4259580"/>
            <a:ext cx="0" cy="111887"/>
          </a:xfrm>
          <a:custGeom>
            <a:avLst/>
            <a:gdLst/>
            <a:ahLst/>
            <a:cxnLst/>
            <a:rect l="l" t="t" r="r" b="b"/>
            <a:pathLst>
              <a:path h="111887">
                <a:moveTo>
                  <a:pt x="0" y="0"/>
                </a:moveTo>
                <a:lnTo>
                  <a:pt x="0" y="56007"/>
                </a:lnTo>
                <a:lnTo>
                  <a:pt x="0" y="11188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79236" y="4372356"/>
            <a:ext cx="0" cy="101218"/>
          </a:xfrm>
          <a:custGeom>
            <a:avLst/>
            <a:gdLst/>
            <a:ahLst/>
            <a:cxnLst/>
            <a:rect l="l" t="t" r="r" b="b"/>
            <a:pathLst>
              <a:path h="101219">
                <a:moveTo>
                  <a:pt x="0" y="0"/>
                </a:moveTo>
                <a:lnTo>
                  <a:pt x="0" y="101219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462016" y="4521708"/>
            <a:ext cx="1469136" cy="688848"/>
          </a:xfrm>
          <a:custGeom>
            <a:avLst/>
            <a:gdLst/>
            <a:ahLst/>
            <a:cxnLst/>
            <a:rect l="l" t="t" r="r" b="b"/>
            <a:pathLst>
              <a:path w="1469136" h="688848">
                <a:moveTo>
                  <a:pt x="1469136" y="688848"/>
                </a:moveTo>
                <a:lnTo>
                  <a:pt x="1469136" y="0"/>
                </a:lnTo>
                <a:lnTo>
                  <a:pt x="1431036" y="0"/>
                </a:lnTo>
                <a:lnTo>
                  <a:pt x="1431036" y="650748"/>
                </a:lnTo>
                <a:lnTo>
                  <a:pt x="0" y="650748"/>
                </a:lnTo>
                <a:lnTo>
                  <a:pt x="0" y="688848"/>
                </a:lnTo>
                <a:lnTo>
                  <a:pt x="1469136" y="6888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888480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824472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787896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723888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687311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623304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86728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522720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486144" y="521055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422136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385560" y="521055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321552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284976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220968" y="5210556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184392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120384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83808" y="521055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19800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983224" y="521055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919216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882640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818632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782056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718048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681472" y="521055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617464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580888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516880" y="521055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480304" y="52105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925056" y="5180076"/>
            <a:ext cx="10668" cy="35051"/>
          </a:xfrm>
          <a:custGeom>
            <a:avLst/>
            <a:gdLst/>
            <a:ahLst/>
            <a:cxnLst/>
            <a:rect l="l" t="t" r="r" b="b"/>
            <a:pathLst>
              <a:path w="10668" h="35051">
                <a:moveTo>
                  <a:pt x="10668" y="35051"/>
                </a:moveTo>
                <a:lnTo>
                  <a:pt x="10668" y="0"/>
                </a:lnTo>
                <a:lnTo>
                  <a:pt x="1524" y="0"/>
                </a:lnTo>
                <a:lnTo>
                  <a:pt x="1524" y="25907"/>
                </a:lnTo>
                <a:lnTo>
                  <a:pt x="0" y="25907"/>
                </a:lnTo>
                <a:lnTo>
                  <a:pt x="0" y="35051"/>
                </a:lnTo>
                <a:lnTo>
                  <a:pt x="10668" y="350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457444" y="519226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926580" y="51480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926580" y="509778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926580" y="504748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926580" y="499719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926580" y="49469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926580" y="489661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926580" y="48463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926580" y="479602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926580" y="474573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926580" y="469544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926580" y="464515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926580" y="459486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926580" y="454456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893052" y="4521708"/>
            <a:ext cx="28955" cy="0"/>
          </a:xfrm>
          <a:custGeom>
            <a:avLst/>
            <a:gdLst/>
            <a:ahLst/>
            <a:cxnLst/>
            <a:rect l="l" t="t" r="r" b="b"/>
            <a:pathLst>
              <a:path w="28955">
                <a:moveTo>
                  <a:pt x="0" y="0"/>
                </a:moveTo>
                <a:lnTo>
                  <a:pt x="2895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423916" y="4483608"/>
            <a:ext cx="1469136" cy="688848"/>
          </a:xfrm>
          <a:custGeom>
            <a:avLst/>
            <a:gdLst/>
            <a:ahLst/>
            <a:cxnLst/>
            <a:rect l="l" t="t" r="r" b="b"/>
            <a:pathLst>
              <a:path w="1469136" h="688848">
                <a:moveTo>
                  <a:pt x="0" y="688848"/>
                </a:moveTo>
                <a:lnTo>
                  <a:pt x="1469136" y="688848"/>
                </a:lnTo>
                <a:lnTo>
                  <a:pt x="1469136" y="0"/>
                </a:lnTo>
                <a:lnTo>
                  <a:pt x="0" y="0"/>
                </a:lnTo>
                <a:lnTo>
                  <a:pt x="0" y="6888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423916" y="4483608"/>
            <a:ext cx="1469136" cy="688848"/>
          </a:xfrm>
          <a:custGeom>
            <a:avLst/>
            <a:gdLst/>
            <a:ahLst/>
            <a:cxnLst/>
            <a:rect l="l" t="t" r="r" b="b"/>
            <a:pathLst>
              <a:path w="1469136" h="688848">
                <a:moveTo>
                  <a:pt x="0" y="688848"/>
                </a:moveTo>
                <a:lnTo>
                  <a:pt x="1469136" y="688848"/>
                </a:lnTo>
                <a:lnTo>
                  <a:pt x="1469136" y="0"/>
                </a:lnTo>
                <a:lnTo>
                  <a:pt x="0" y="0"/>
                </a:lnTo>
                <a:lnTo>
                  <a:pt x="0" y="688848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132320" y="3348228"/>
            <a:ext cx="1242059" cy="537972"/>
          </a:xfrm>
          <a:custGeom>
            <a:avLst/>
            <a:gdLst/>
            <a:ahLst/>
            <a:cxnLst/>
            <a:rect l="l" t="t" r="r" b="b"/>
            <a:pathLst>
              <a:path w="1242059" h="537972">
                <a:moveTo>
                  <a:pt x="1242059" y="537972"/>
                </a:moveTo>
                <a:lnTo>
                  <a:pt x="1242059" y="0"/>
                </a:lnTo>
                <a:lnTo>
                  <a:pt x="1203959" y="0"/>
                </a:lnTo>
                <a:lnTo>
                  <a:pt x="1203959" y="499872"/>
                </a:lnTo>
                <a:lnTo>
                  <a:pt x="0" y="499872"/>
                </a:lnTo>
                <a:lnTo>
                  <a:pt x="0" y="537972"/>
                </a:lnTo>
                <a:lnTo>
                  <a:pt x="1242059" y="5379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305800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241792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8205216" y="388620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141208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104632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040624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004048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940040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7903464" y="388620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839456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802880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738872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702296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638288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601711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537704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501128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7437120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7400544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7336535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7299959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7235952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7199376" y="38862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7127748" y="3849624"/>
            <a:ext cx="44196" cy="41148"/>
          </a:xfrm>
          <a:custGeom>
            <a:avLst/>
            <a:gdLst/>
            <a:ahLst/>
            <a:cxnLst/>
            <a:rect l="l" t="t" r="r" b="b"/>
            <a:pathLst>
              <a:path w="44196" h="41148">
                <a:moveTo>
                  <a:pt x="7620" y="36575"/>
                </a:moveTo>
                <a:lnTo>
                  <a:pt x="7620" y="41148"/>
                </a:lnTo>
                <a:lnTo>
                  <a:pt x="44196" y="41148"/>
                </a:lnTo>
                <a:lnTo>
                  <a:pt x="44196" y="32003"/>
                </a:lnTo>
                <a:lnTo>
                  <a:pt x="9144" y="32003"/>
                </a:lnTo>
                <a:lnTo>
                  <a:pt x="9144" y="0"/>
                </a:lnTo>
                <a:lnTo>
                  <a:pt x="0" y="0"/>
                </a:lnTo>
                <a:lnTo>
                  <a:pt x="0" y="36575"/>
                </a:lnTo>
                <a:lnTo>
                  <a:pt x="7620" y="365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8369808" y="38496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8369808" y="3799331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8369808" y="37490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8369808" y="369874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8369808" y="3648455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8369808" y="35981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8369808" y="35478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8369808" y="3497579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8369808" y="344728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369808" y="339699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368283" y="3343655"/>
            <a:ext cx="10668" cy="9144"/>
          </a:xfrm>
          <a:custGeom>
            <a:avLst/>
            <a:gdLst/>
            <a:ahLst/>
            <a:cxnLst/>
            <a:rect l="l" t="t" r="r" b="b"/>
            <a:pathLst>
              <a:path w="10668" h="9144">
                <a:moveTo>
                  <a:pt x="4572" y="7620"/>
                </a:moveTo>
                <a:lnTo>
                  <a:pt x="10668" y="7620"/>
                </a:lnTo>
                <a:lnTo>
                  <a:pt x="10668" y="0"/>
                </a:lnTo>
                <a:lnTo>
                  <a:pt x="0" y="0"/>
                </a:lnTo>
                <a:lnTo>
                  <a:pt x="0" y="9144"/>
                </a:lnTo>
                <a:lnTo>
                  <a:pt x="6096" y="9144"/>
                </a:lnTo>
                <a:lnTo>
                  <a:pt x="4572" y="76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336280" y="3348228"/>
            <a:ext cx="4572" cy="0"/>
          </a:xfrm>
          <a:custGeom>
            <a:avLst/>
            <a:gdLst/>
            <a:ahLst/>
            <a:cxnLst/>
            <a:rect l="l" t="t" r="r" b="b"/>
            <a:pathLst>
              <a:path w="4572">
                <a:moveTo>
                  <a:pt x="0" y="0"/>
                </a:moveTo>
                <a:lnTo>
                  <a:pt x="4572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342376" y="3886200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094220" y="3310128"/>
            <a:ext cx="1242059" cy="537972"/>
          </a:xfrm>
          <a:custGeom>
            <a:avLst/>
            <a:gdLst/>
            <a:ahLst/>
            <a:cxnLst/>
            <a:rect l="l" t="t" r="r" b="b"/>
            <a:pathLst>
              <a:path w="1242059" h="537972">
                <a:moveTo>
                  <a:pt x="0" y="537972"/>
                </a:moveTo>
                <a:lnTo>
                  <a:pt x="1242059" y="537972"/>
                </a:lnTo>
                <a:lnTo>
                  <a:pt x="1242059" y="0"/>
                </a:lnTo>
                <a:lnTo>
                  <a:pt x="0" y="0"/>
                </a:lnTo>
                <a:lnTo>
                  <a:pt x="0" y="5379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094220" y="3310128"/>
            <a:ext cx="1242059" cy="537972"/>
          </a:xfrm>
          <a:custGeom>
            <a:avLst/>
            <a:gdLst/>
            <a:ahLst/>
            <a:cxnLst/>
            <a:rect l="l" t="t" r="r" b="b"/>
            <a:pathLst>
              <a:path w="1242059" h="537972">
                <a:moveTo>
                  <a:pt x="0" y="537972"/>
                </a:moveTo>
                <a:lnTo>
                  <a:pt x="1242059" y="537972"/>
                </a:lnTo>
                <a:lnTo>
                  <a:pt x="1242059" y="0"/>
                </a:lnTo>
                <a:lnTo>
                  <a:pt x="0" y="0"/>
                </a:lnTo>
                <a:lnTo>
                  <a:pt x="0" y="537972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161276" y="4160520"/>
            <a:ext cx="1242059" cy="437388"/>
          </a:xfrm>
          <a:custGeom>
            <a:avLst/>
            <a:gdLst/>
            <a:ahLst/>
            <a:cxnLst/>
            <a:rect l="l" t="t" r="r" b="b"/>
            <a:pathLst>
              <a:path w="1242059" h="437388">
                <a:moveTo>
                  <a:pt x="1242059" y="437387"/>
                </a:moveTo>
                <a:lnTo>
                  <a:pt x="1242059" y="0"/>
                </a:lnTo>
                <a:lnTo>
                  <a:pt x="1203959" y="0"/>
                </a:lnTo>
                <a:lnTo>
                  <a:pt x="1203959" y="399287"/>
                </a:lnTo>
                <a:lnTo>
                  <a:pt x="0" y="399287"/>
                </a:lnTo>
                <a:lnTo>
                  <a:pt x="0" y="437387"/>
                </a:lnTo>
                <a:lnTo>
                  <a:pt x="1242059" y="43738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334756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270748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234172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170164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133588" y="459790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069580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8033004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7968996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932420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868411" y="4597908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831835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767828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731252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667244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630668" y="459790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566659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530083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466076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429500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7365492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7328916" y="459790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7264908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7228332" y="459790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7156704" y="4561332"/>
            <a:ext cx="44196" cy="41148"/>
          </a:xfrm>
          <a:custGeom>
            <a:avLst/>
            <a:gdLst/>
            <a:ahLst/>
            <a:cxnLst/>
            <a:rect l="l" t="t" r="r" b="b"/>
            <a:pathLst>
              <a:path w="44196" h="41148">
                <a:moveTo>
                  <a:pt x="7620" y="36576"/>
                </a:moveTo>
                <a:lnTo>
                  <a:pt x="7620" y="41148"/>
                </a:lnTo>
                <a:lnTo>
                  <a:pt x="44196" y="41148"/>
                </a:lnTo>
                <a:lnTo>
                  <a:pt x="44196" y="32004"/>
                </a:lnTo>
                <a:lnTo>
                  <a:pt x="9144" y="32004"/>
                </a:lnTo>
                <a:lnTo>
                  <a:pt x="9144" y="0"/>
                </a:lnTo>
                <a:lnTo>
                  <a:pt x="0" y="0"/>
                </a:lnTo>
                <a:lnTo>
                  <a:pt x="0" y="36576"/>
                </a:lnTo>
                <a:lnTo>
                  <a:pt x="7620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398764" y="456133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398764" y="451104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8398764" y="446074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8398764" y="441045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8398764" y="43601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8398764" y="430987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8398764" y="425958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398764" y="420928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8397240" y="4155948"/>
            <a:ext cx="10667" cy="9143"/>
          </a:xfrm>
          <a:custGeom>
            <a:avLst/>
            <a:gdLst/>
            <a:ahLst/>
            <a:cxnLst/>
            <a:rect l="l" t="t" r="r" b="b"/>
            <a:pathLst>
              <a:path w="10667" h="9144">
                <a:moveTo>
                  <a:pt x="4571" y="7619"/>
                </a:moveTo>
                <a:lnTo>
                  <a:pt x="10667" y="7619"/>
                </a:lnTo>
                <a:lnTo>
                  <a:pt x="10667" y="0"/>
                </a:lnTo>
                <a:lnTo>
                  <a:pt x="0" y="0"/>
                </a:lnTo>
                <a:lnTo>
                  <a:pt x="0" y="9143"/>
                </a:lnTo>
                <a:lnTo>
                  <a:pt x="6095" y="9143"/>
                </a:lnTo>
                <a:lnTo>
                  <a:pt x="4571" y="76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365235" y="4160520"/>
            <a:ext cx="4572" cy="0"/>
          </a:xfrm>
          <a:custGeom>
            <a:avLst/>
            <a:gdLst/>
            <a:ahLst/>
            <a:cxnLst/>
            <a:rect l="l" t="t" r="r" b="b"/>
            <a:pathLst>
              <a:path w="4572">
                <a:moveTo>
                  <a:pt x="0" y="0"/>
                </a:moveTo>
                <a:lnTo>
                  <a:pt x="4572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371332" y="459790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123176" y="4122420"/>
            <a:ext cx="1242059" cy="437388"/>
          </a:xfrm>
          <a:custGeom>
            <a:avLst/>
            <a:gdLst/>
            <a:ahLst/>
            <a:cxnLst/>
            <a:rect l="l" t="t" r="r" b="b"/>
            <a:pathLst>
              <a:path w="1242059" h="437388">
                <a:moveTo>
                  <a:pt x="0" y="437387"/>
                </a:moveTo>
                <a:lnTo>
                  <a:pt x="1242059" y="437387"/>
                </a:lnTo>
                <a:lnTo>
                  <a:pt x="1242059" y="0"/>
                </a:lnTo>
                <a:lnTo>
                  <a:pt x="0" y="0"/>
                </a:lnTo>
                <a:lnTo>
                  <a:pt x="0" y="4373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123176" y="4122420"/>
            <a:ext cx="1242059" cy="437388"/>
          </a:xfrm>
          <a:custGeom>
            <a:avLst/>
            <a:gdLst/>
            <a:ahLst/>
            <a:cxnLst/>
            <a:rect l="l" t="t" r="r" b="b"/>
            <a:pathLst>
              <a:path w="1242059" h="437388">
                <a:moveTo>
                  <a:pt x="0" y="437387"/>
                </a:moveTo>
                <a:lnTo>
                  <a:pt x="1242059" y="437387"/>
                </a:lnTo>
                <a:lnTo>
                  <a:pt x="1242059" y="0"/>
                </a:lnTo>
                <a:lnTo>
                  <a:pt x="0" y="0"/>
                </a:lnTo>
                <a:lnTo>
                  <a:pt x="0" y="437387"/>
                </a:lnTo>
                <a:close/>
              </a:path>
            </a:pathLst>
          </a:custGeom>
          <a:ln w="9143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079236" y="4370832"/>
            <a:ext cx="978662" cy="1143"/>
          </a:xfrm>
          <a:custGeom>
            <a:avLst/>
            <a:gdLst/>
            <a:ahLst/>
            <a:cxnLst/>
            <a:rect l="l" t="t" r="r" b="b"/>
            <a:pathLst>
              <a:path w="978662" h="1143">
                <a:moveTo>
                  <a:pt x="0" y="0"/>
                </a:moveTo>
                <a:lnTo>
                  <a:pt x="978662" y="1143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86505" y="5955030"/>
            <a:ext cx="448056" cy="0"/>
          </a:xfrm>
          <a:custGeom>
            <a:avLst/>
            <a:gdLst/>
            <a:ahLst/>
            <a:cxnLst/>
            <a:rect l="l" t="t" r="r" b="b"/>
            <a:pathLst>
              <a:path w="448056">
                <a:moveTo>
                  <a:pt x="0" y="0"/>
                </a:moveTo>
                <a:lnTo>
                  <a:pt x="448056" y="0"/>
                </a:lnTo>
              </a:path>
            </a:pathLst>
          </a:custGeom>
          <a:ln w="19812">
            <a:solidFill>
              <a:srgbClr val="00CC00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96924" y="493775"/>
            <a:ext cx="908303" cy="385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272786" y="591440"/>
            <a:ext cx="1675891" cy="27685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algn="ctr">
              <a:lnSpc>
                <a:spcPct val="95825"/>
              </a:lnSpc>
            </a:pPr>
            <a:r>
              <a:rPr sz="1400" b="1" spc="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s-MX" sz="1400" b="1" spc="0" dirty="0" err="1">
                <a:latin typeface="Calibri" panose="020F0502020204030204" pitchFamily="34" charset="0"/>
                <a:cs typeface="Calibri" panose="020F0502020204030204" pitchFamily="34" charset="0"/>
              </a:rPr>
              <a:t>irección</a:t>
            </a:r>
            <a:r>
              <a:rPr sz="1400" b="1" spc="0" dirty="0">
                <a:latin typeface="Calibri" panose="020F0502020204030204" pitchFamily="34" charset="0"/>
                <a:cs typeface="Calibri" panose="020F0502020204030204" pitchFamily="34" charset="0"/>
              </a:rPr>
              <a:t> Jurídica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36445" y="5913749"/>
            <a:ext cx="1088252" cy="171704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550" spc="-4" dirty="0">
                <a:solidFill>
                  <a:srgbClr val="00AF50"/>
                </a:solidFill>
                <a:latin typeface="Arial"/>
                <a:cs typeface="Arial"/>
              </a:rPr>
              <a:t>0</a:t>
            </a:r>
            <a:r>
              <a:rPr sz="550" spc="0" dirty="0">
                <a:solidFill>
                  <a:srgbClr val="00AF50"/>
                </a:solidFill>
                <a:latin typeface="Arial"/>
                <a:cs typeface="Arial"/>
              </a:rPr>
              <a:t>2   </a:t>
            </a:r>
            <a:r>
              <a:rPr sz="550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0" spc="-4" dirty="0">
                <a:solidFill>
                  <a:srgbClr val="00AF50"/>
                </a:solidFill>
                <a:latin typeface="Arial"/>
                <a:cs typeface="Arial"/>
              </a:rPr>
              <a:t>Pue</a:t>
            </a:r>
            <a:r>
              <a:rPr sz="550" spc="0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550" spc="-4" dirty="0">
                <a:solidFill>
                  <a:srgbClr val="00AF50"/>
                </a:solidFill>
                <a:latin typeface="Arial"/>
                <a:cs typeface="Arial"/>
              </a:rPr>
              <a:t>to</a:t>
            </a:r>
            <a:r>
              <a:rPr sz="550" spc="0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550" spc="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0" spc="-4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550" spc="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550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0" spc="18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550" spc="9" dirty="0">
                <a:solidFill>
                  <a:srgbClr val="00AF50"/>
                </a:solidFill>
                <a:latin typeface="Arial"/>
                <a:cs typeface="Arial"/>
              </a:rPr>
              <a:t>on</a:t>
            </a:r>
            <a:r>
              <a:rPr sz="550" spc="16" dirty="0">
                <a:solidFill>
                  <a:srgbClr val="00AF50"/>
                </a:solidFill>
                <a:latin typeface="Arial"/>
                <a:cs typeface="Arial"/>
              </a:rPr>
              <a:t>f</a:t>
            </a:r>
            <a:r>
              <a:rPr sz="550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550" spc="9" dirty="0">
                <a:solidFill>
                  <a:srgbClr val="00AF50"/>
                </a:solidFill>
                <a:latin typeface="Arial"/>
                <a:cs typeface="Arial"/>
              </a:rPr>
              <a:t>an</a:t>
            </a:r>
            <a:r>
              <a:rPr sz="550" spc="13" dirty="0">
                <a:solidFill>
                  <a:srgbClr val="00AF50"/>
                </a:solidFill>
                <a:latin typeface="Arial"/>
                <a:cs typeface="Arial"/>
              </a:rPr>
              <a:t>za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0"/>
              </a:spcBef>
            </a:pPr>
            <a:r>
              <a:rPr sz="550" spc="3" dirty="0">
                <a:solidFill>
                  <a:srgbClr val="FF0000"/>
                </a:solidFill>
                <a:latin typeface="Arial"/>
                <a:cs typeface="Arial"/>
              </a:rPr>
              <a:t>04 Honorarios Asimilables a Sueldos</a:t>
            </a:r>
            <a:endParaRPr sz="5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73805" y="5913749"/>
            <a:ext cx="473456" cy="92456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550" spc="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0" spc="0" dirty="0">
                <a:solidFill>
                  <a:srgbClr val="00AF50"/>
                </a:solidFill>
                <a:latin typeface="Arial"/>
                <a:cs typeface="Arial"/>
              </a:rPr>
              <a:t>                     </a:t>
            </a:r>
            <a:r>
              <a:rPr sz="550" spc="29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endParaRPr sz="5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73805" y="5992997"/>
            <a:ext cx="473456" cy="92455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457200" algn="l"/>
              </a:tabLst>
            </a:pPr>
            <a:r>
              <a:rPr sz="550" u="heavy" spc="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550" u="heavy" spc="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endParaRPr sz="5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215818" y="5992318"/>
            <a:ext cx="1828315" cy="406796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 marR="1747" algn="just">
              <a:lnSpc>
                <a:spcPts val="632"/>
              </a:lnSpc>
            </a:pPr>
            <a:r>
              <a:rPr sz="550" b="1" spc="6" dirty="0">
                <a:latin typeface="Arial"/>
                <a:cs typeface="Arial"/>
              </a:rPr>
              <a:t>Jaime Macías Oviedo, Titular de la Unidad Administrativa del Instituto  de Vivienda  del Estado de San Luis Potosí , Certifica que el presente organigrama  refleja el personal, así como los puestos  y nombramientos  que integran  la estructura vigente al mes de </a:t>
            </a:r>
            <a:r>
              <a:rPr lang="es-MX" sz="550" b="1" spc="6" dirty="0">
                <a:latin typeface="Arial"/>
                <a:cs typeface="Arial"/>
              </a:rPr>
              <a:t>Julio del 2021</a:t>
            </a:r>
            <a:endParaRPr sz="55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36445" y="6153084"/>
            <a:ext cx="815454" cy="92455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550" spc="10" dirty="0">
                <a:solidFill>
                  <a:srgbClr val="FF0000"/>
                </a:solidFill>
                <a:latin typeface="Arial"/>
                <a:cs typeface="Arial"/>
              </a:rPr>
              <a:t>01 Servicios Profesionales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69043" y="6153084"/>
            <a:ext cx="473456" cy="92455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457200" algn="l"/>
              </a:tabLst>
            </a:pPr>
            <a:r>
              <a:rPr sz="550" u="heavy" spc="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550" u="heavy" spc="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endParaRPr sz="5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36445" y="6313171"/>
            <a:ext cx="264667" cy="92455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550" i="1" spc="7" dirty="0">
                <a:latin typeface="Arial"/>
                <a:cs typeface="Arial"/>
              </a:rPr>
              <a:t>Total 07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15818" y="6590376"/>
            <a:ext cx="1496411" cy="83312"/>
          </a:xfrm>
          <a:prstGeom prst="rect">
            <a:avLst/>
          </a:prstGeom>
        </p:spPr>
        <p:txBody>
          <a:bodyPr wrap="square" lIns="0" tIns="571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450" spc="-4" dirty="0">
                <a:latin typeface="Arial"/>
                <a:cs typeface="Arial"/>
              </a:rPr>
              <a:t>F</a:t>
            </a:r>
            <a:r>
              <a:rPr sz="450" spc="4" dirty="0">
                <a:latin typeface="Arial"/>
                <a:cs typeface="Arial"/>
              </a:rPr>
              <a:t>ir</a:t>
            </a:r>
            <a:r>
              <a:rPr sz="450" spc="14" dirty="0">
                <a:latin typeface="Arial"/>
                <a:cs typeface="Arial"/>
              </a:rPr>
              <a:t>m</a:t>
            </a:r>
            <a:r>
              <a:rPr sz="450" spc="0" dirty="0">
                <a:latin typeface="Arial"/>
                <a:cs typeface="Arial"/>
              </a:rPr>
              <a:t>a:</a:t>
            </a:r>
            <a:r>
              <a:rPr sz="450" u="sng" spc="0" dirty="0">
                <a:latin typeface="Arial"/>
                <a:cs typeface="Arial"/>
              </a:rPr>
              <a:t>                                                                                </a:t>
            </a:r>
            <a:r>
              <a:rPr sz="450" u="sng" spc="13" dirty="0">
                <a:latin typeface="Arial"/>
                <a:cs typeface="Arial"/>
              </a:rPr>
              <a:t> </a:t>
            </a:r>
            <a:r>
              <a:rPr sz="450" spc="-79" dirty="0">
                <a:latin typeface="Arial"/>
                <a:cs typeface="Arial"/>
              </a:rPr>
              <a:t> </a:t>
            </a:r>
            <a:r>
              <a:rPr sz="450" spc="0" dirty="0"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23176" y="4122420"/>
            <a:ext cx="1242059" cy="437388"/>
          </a:xfrm>
          <a:prstGeom prst="rect">
            <a:avLst/>
          </a:prstGeom>
        </p:spPr>
        <p:txBody>
          <a:bodyPr wrap="square" lIns="0" tIns="3480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384911" marR="384631" algn="ctr">
              <a:lnSpc>
                <a:spcPct val="95825"/>
              </a:lnSpc>
            </a:pPr>
            <a:r>
              <a:rPr sz="700" b="1" spc="-2" dirty="0">
                <a:latin typeface="Arial"/>
                <a:cs typeface="Arial"/>
              </a:rPr>
              <a:t>Unidad de</a:t>
            </a:r>
            <a:endParaRPr sz="700">
              <a:latin typeface="Arial"/>
              <a:cs typeface="Arial"/>
            </a:endParaRPr>
          </a:p>
          <a:p>
            <a:pPr marL="302234" marR="300277" algn="ctr">
              <a:lnSpc>
                <a:spcPts val="755"/>
              </a:lnSpc>
              <a:spcBef>
                <a:spcPts val="37"/>
              </a:spcBef>
            </a:pPr>
            <a:r>
              <a:rPr sz="700" b="1" spc="-6" dirty="0">
                <a:latin typeface="Arial"/>
                <a:cs typeface="Arial"/>
              </a:rPr>
              <a:t>Transparencia</a:t>
            </a:r>
            <a:endParaRPr sz="700">
              <a:latin typeface="Arial"/>
              <a:cs typeface="Arial"/>
            </a:endParaRPr>
          </a:p>
          <a:p>
            <a:pPr marL="136118" marR="135456" algn="ctr">
              <a:lnSpc>
                <a:spcPct val="95825"/>
              </a:lnSpc>
            </a:pPr>
            <a:r>
              <a:rPr sz="700" spc="-2" dirty="0">
                <a:latin typeface="Arial"/>
                <a:cs typeface="Arial"/>
              </a:rPr>
              <a:t>Sara María López Mora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65235" y="4122420"/>
            <a:ext cx="42672" cy="4373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387340" y="3848100"/>
            <a:ext cx="1456943" cy="440436"/>
          </a:xfrm>
          <a:prstGeom prst="rect">
            <a:avLst/>
          </a:prstGeom>
        </p:spPr>
        <p:txBody>
          <a:bodyPr wrap="square" lIns="0" tIns="47625" rIns="0" bIns="0" rtlCol="0">
            <a:noAutofit/>
          </a:bodyPr>
          <a:lstStyle/>
          <a:p>
            <a:pPr marL="214583" marR="226801" algn="ctr">
              <a:lnSpc>
                <a:spcPct val="95825"/>
              </a:lnSpc>
            </a:pPr>
            <a:r>
              <a:rPr sz="800" spc="0" dirty="0">
                <a:latin typeface="Arial"/>
                <a:cs typeface="Arial"/>
              </a:rPr>
              <a:t>Subdirección Jurídica</a:t>
            </a:r>
            <a:endParaRPr sz="800">
              <a:latin typeface="Arial"/>
              <a:cs typeface="Arial"/>
            </a:endParaRPr>
          </a:p>
          <a:p>
            <a:pPr marL="238078" marR="259473" algn="ctr">
              <a:lnSpc>
                <a:spcPct val="95825"/>
              </a:lnSpc>
              <a:spcBef>
                <a:spcPts val="420"/>
              </a:spcBef>
            </a:pPr>
            <a:r>
              <a:rPr sz="700" spc="-3" dirty="0">
                <a:latin typeface="Arial"/>
                <a:cs typeface="Arial"/>
              </a:rPr>
              <a:t>Adriana Alonso Álvarez</a:t>
            </a:r>
            <a:endParaRPr sz="700">
              <a:latin typeface="Arial"/>
              <a:cs typeface="Arial"/>
            </a:endParaRPr>
          </a:p>
          <a:p>
            <a:pPr marL="316839" marR="339346" algn="ctr">
              <a:lnSpc>
                <a:spcPct val="95825"/>
              </a:lnSpc>
              <a:spcBef>
                <a:spcPts val="35"/>
              </a:spcBef>
            </a:pPr>
            <a:r>
              <a:rPr sz="700" spc="-4" dirty="0">
                <a:latin typeface="Arial"/>
                <a:cs typeface="Arial"/>
              </a:rPr>
              <a:t>Subdirector (14-05)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44283" y="3848100"/>
            <a:ext cx="91440" cy="4404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5387340" y="4288536"/>
            <a:ext cx="691895" cy="1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6079235" y="4288536"/>
            <a:ext cx="856488" cy="1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5387340" y="4483608"/>
            <a:ext cx="1505712" cy="688848"/>
          </a:xfrm>
          <a:prstGeom prst="rect">
            <a:avLst/>
          </a:prstGeom>
        </p:spPr>
        <p:txBody>
          <a:bodyPr wrap="square" lIns="0" tIns="5893" rIns="0" bIns="0" rtlCol="0">
            <a:noAutofit/>
          </a:bodyPr>
          <a:lstStyle/>
          <a:p>
            <a:pPr>
              <a:lnSpc>
                <a:spcPts val="850"/>
              </a:lnSpc>
            </a:pPr>
            <a:endParaRPr sz="850"/>
          </a:p>
          <a:p>
            <a:pPr marL="191977" marR="153547" indent="57" algn="ctr">
              <a:lnSpc>
                <a:spcPct val="100041"/>
              </a:lnSpc>
            </a:pPr>
            <a:r>
              <a:rPr sz="700" b="1" spc="-4" dirty="0">
                <a:latin typeface="Arial"/>
                <a:cs typeface="Arial"/>
              </a:rPr>
              <a:t>Apoyo Jurídico </a:t>
            </a:r>
            <a:r>
              <a:rPr sz="700" spc="-4" dirty="0">
                <a:latin typeface="Arial"/>
                <a:cs typeface="Arial"/>
              </a:rPr>
              <a:t>Berenice Yaneth Piña García Karla Paulina Hernández Cervantes</a:t>
            </a:r>
            <a:endParaRPr sz="700">
              <a:latin typeface="Arial"/>
              <a:cs typeface="Arial"/>
            </a:endParaRPr>
          </a:p>
          <a:p>
            <a:pPr marL="169392" marR="130179" algn="ctr">
              <a:lnSpc>
                <a:spcPct val="95825"/>
              </a:lnSpc>
            </a:pPr>
            <a:r>
              <a:rPr sz="700" spc="-3" dirty="0">
                <a:latin typeface="Arial"/>
                <a:cs typeface="Arial"/>
              </a:rPr>
              <a:t>Ma. Guadalupe Zúñiga López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93052" y="4483608"/>
            <a:ext cx="42672" cy="38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93052" y="4521708"/>
            <a:ext cx="42672" cy="6507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7094220" y="3310128"/>
            <a:ext cx="1242059" cy="537972"/>
          </a:xfrm>
          <a:prstGeom prst="rect">
            <a:avLst/>
          </a:prstGeom>
        </p:spPr>
        <p:txBody>
          <a:bodyPr wrap="square" lIns="0" tIns="4115" rIns="0" bIns="0" rtlCol="0">
            <a:noAutofit/>
          </a:bodyPr>
          <a:lstStyle/>
          <a:p>
            <a:pPr>
              <a:lnSpc>
                <a:spcPts val="600"/>
              </a:lnSpc>
            </a:pPr>
            <a:endParaRPr sz="600"/>
          </a:p>
          <a:p>
            <a:pPr marL="136224" marR="134950" indent="4480" algn="ctr">
              <a:lnSpc>
                <a:spcPct val="96783"/>
              </a:lnSpc>
            </a:pPr>
            <a:r>
              <a:rPr sz="700" b="1" spc="-4" dirty="0">
                <a:latin typeface="Arial"/>
                <a:cs typeface="Arial"/>
              </a:rPr>
              <a:t>Apoyo Archivístico y de Concentración </a:t>
            </a:r>
            <a:r>
              <a:rPr sz="700" spc="-4" dirty="0">
                <a:latin typeface="Arial"/>
                <a:cs typeface="Arial"/>
              </a:rPr>
              <a:t>Claudia Estela Monjarás Meave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36280" y="3310128"/>
            <a:ext cx="42672" cy="5379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381244" y="2852928"/>
            <a:ext cx="1502663" cy="477012"/>
          </a:xfrm>
          <a:prstGeom prst="rect">
            <a:avLst/>
          </a:prstGeom>
        </p:spPr>
        <p:txBody>
          <a:bodyPr wrap="square" lIns="0" tIns="42545" rIns="0" bIns="0" rtlCol="0">
            <a:noAutofit/>
          </a:bodyPr>
          <a:lstStyle/>
          <a:p>
            <a:pPr marL="289013" marR="335137" algn="ctr">
              <a:lnSpc>
                <a:spcPct val="95825"/>
              </a:lnSpc>
            </a:pPr>
            <a:r>
              <a:rPr sz="800" spc="11" dirty="0">
                <a:latin typeface="Arial"/>
                <a:cs typeface="Arial"/>
              </a:rPr>
              <a:t>Dirección Jurídica</a:t>
            </a:r>
            <a:endParaRPr sz="800">
              <a:latin typeface="Arial"/>
              <a:cs typeface="Arial"/>
            </a:endParaRPr>
          </a:p>
          <a:p>
            <a:pPr marL="86106" marR="183870" algn="ctr">
              <a:lnSpc>
                <a:spcPct val="95825"/>
              </a:lnSpc>
              <a:spcBef>
                <a:spcPts val="535"/>
              </a:spcBef>
            </a:pPr>
            <a:r>
              <a:rPr sz="800" spc="0" dirty="0">
                <a:latin typeface="Arial"/>
                <a:cs typeface="Arial"/>
              </a:rPr>
              <a:t>José Isidro Bárcenas Díaz</a:t>
            </a:r>
            <a:endParaRPr sz="800">
              <a:latin typeface="Arial"/>
              <a:cs typeface="Arial"/>
            </a:endParaRPr>
          </a:p>
          <a:p>
            <a:pPr marL="132930" marR="231264" algn="ctr">
              <a:lnSpc>
                <a:spcPct val="95825"/>
              </a:lnSpc>
              <a:spcBef>
                <a:spcPts val="40"/>
              </a:spcBef>
            </a:pPr>
            <a:r>
              <a:rPr sz="800" spc="-1" dirty="0">
                <a:latin typeface="Arial"/>
                <a:cs typeface="Arial"/>
              </a:rPr>
              <a:t>Director de Área (15-05)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11724" y="1704975"/>
            <a:ext cx="1405127" cy="405384"/>
          </a:xfrm>
          <a:prstGeom prst="rect">
            <a:avLst/>
          </a:prstGeom>
        </p:spPr>
        <p:txBody>
          <a:bodyPr wrap="square" lIns="0" tIns="2007" rIns="0" bIns="0" rtlCol="0">
            <a:noAutofit/>
          </a:bodyPr>
          <a:lstStyle/>
          <a:p>
            <a:pPr>
              <a:lnSpc>
                <a:spcPts val="950"/>
              </a:lnSpc>
            </a:pPr>
            <a:endParaRPr sz="950"/>
          </a:p>
          <a:p>
            <a:pPr marL="94068">
              <a:lnSpc>
                <a:spcPct val="95825"/>
              </a:lnSpc>
            </a:pPr>
            <a:r>
              <a:rPr sz="800" dirty="0">
                <a:latin typeface="Arial"/>
                <a:cs typeface="Arial"/>
              </a:rPr>
              <a:t>Consejo de Administración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16852" y="1704975"/>
            <a:ext cx="55879" cy="405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411724" y="2110359"/>
            <a:ext cx="681132" cy="94106"/>
          </a:xfrm>
          <a:prstGeom prst="rect">
            <a:avLst/>
          </a:prstGeom>
        </p:spPr>
        <p:txBody>
          <a:bodyPr wrap="square" lIns="0" tIns="5206" rIns="0" bIns="0" rtlCol="0">
            <a:noAutofit/>
          </a:bodyPr>
          <a:lstStyle/>
          <a:p>
            <a:pPr marL="25400">
              <a:lnSpc>
                <a:spcPts val="700"/>
              </a:lnSpc>
            </a:pPr>
            <a:endParaRPr sz="700"/>
          </a:p>
        </p:txBody>
      </p:sp>
      <p:sp>
        <p:nvSpPr>
          <p:cNvPr id="6" name="object 6"/>
          <p:cNvSpPr txBox="1"/>
          <p:nvPr/>
        </p:nvSpPr>
        <p:spPr>
          <a:xfrm>
            <a:off x="6092856" y="2110359"/>
            <a:ext cx="779875" cy="94106"/>
          </a:xfrm>
          <a:prstGeom prst="rect">
            <a:avLst/>
          </a:prstGeom>
        </p:spPr>
        <p:txBody>
          <a:bodyPr wrap="square" lIns="0" tIns="5206" rIns="0" bIns="0" rtlCol="0">
            <a:noAutofit/>
          </a:bodyPr>
          <a:lstStyle/>
          <a:p>
            <a:pPr marL="25400">
              <a:lnSpc>
                <a:spcPts val="700"/>
              </a:lnSpc>
            </a:pPr>
            <a:endParaRPr sz="700"/>
          </a:p>
        </p:txBody>
      </p:sp>
      <p:sp>
        <p:nvSpPr>
          <p:cNvPr id="5" name="object 5"/>
          <p:cNvSpPr txBox="1"/>
          <p:nvPr/>
        </p:nvSpPr>
        <p:spPr>
          <a:xfrm>
            <a:off x="5411724" y="2204466"/>
            <a:ext cx="1456372" cy="460692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287616" marR="314955" algn="ctr">
              <a:lnSpc>
                <a:spcPct val="95825"/>
              </a:lnSpc>
            </a:pPr>
            <a:r>
              <a:rPr sz="800" spc="-1" dirty="0">
                <a:latin typeface="Arial"/>
                <a:cs typeface="Arial"/>
              </a:rPr>
              <a:t>Dirección General</a:t>
            </a:r>
            <a:endParaRPr sz="800" dirty="0">
              <a:latin typeface="Arial"/>
              <a:cs typeface="Arial"/>
            </a:endParaRPr>
          </a:p>
          <a:p>
            <a:pPr marL="52988" marR="47204" algn="ctr">
              <a:lnSpc>
                <a:spcPct val="95825"/>
              </a:lnSpc>
              <a:spcBef>
                <a:spcPts val="590"/>
              </a:spcBef>
            </a:pPr>
            <a:r>
              <a:rPr sz="700" spc="-5" dirty="0">
                <a:latin typeface="Arial"/>
                <a:cs typeface="Arial"/>
              </a:rPr>
              <a:t>Janeth Socorro López Hernández</a:t>
            </a:r>
            <a:endParaRPr sz="700" dirty="0">
              <a:latin typeface="Arial"/>
              <a:cs typeface="Arial"/>
            </a:endParaRPr>
          </a:p>
          <a:p>
            <a:pPr marL="226275" marR="188675" algn="ctr">
              <a:lnSpc>
                <a:spcPct val="95825"/>
              </a:lnSpc>
              <a:spcBef>
                <a:spcPts val="35"/>
              </a:spcBef>
            </a:pPr>
            <a:r>
              <a:rPr sz="700" spc="-5" dirty="0">
                <a:latin typeface="Arial"/>
                <a:cs typeface="Arial"/>
              </a:rPr>
              <a:t>Directora General (17-02)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86505" y="5920333"/>
            <a:ext cx="448056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281743" y="6080420"/>
            <a:ext cx="44805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395485" y="6510303"/>
            <a:ext cx="128794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object 364"/>
          <p:cNvSpPr/>
          <p:nvPr/>
        </p:nvSpPr>
        <p:spPr>
          <a:xfrm>
            <a:off x="4646676" y="6175248"/>
            <a:ext cx="559308" cy="0"/>
          </a:xfrm>
          <a:custGeom>
            <a:avLst/>
            <a:gdLst/>
            <a:ahLst/>
            <a:cxnLst/>
            <a:rect l="l" t="t" r="r" b="b"/>
            <a:pathLst>
              <a:path w="559308">
                <a:moveTo>
                  <a:pt x="0" y="0"/>
                </a:moveTo>
                <a:lnTo>
                  <a:pt x="559308" y="0"/>
                </a:lnTo>
              </a:path>
            </a:pathLst>
          </a:custGeom>
          <a:ln w="12192">
            <a:solidFill>
              <a:srgbClr val="008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88380" y="1749552"/>
            <a:ext cx="0" cy="373379"/>
          </a:xfrm>
          <a:custGeom>
            <a:avLst/>
            <a:gdLst/>
            <a:ahLst/>
            <a:cxnLst/>
            <a:rect l="l" t="t" r="r" b="b"/>
            <a:pathLst>
              <a:path h="373379">
                <a:moveTo>
                  <a:pt x="0" y="0"/>
                </a:moveTo>
                <a:lnTo>
                  <a:pt x="0" y="373379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647944" y="1402079"/>
            <a:ext cx="964692" cy="385572"/>
          </a:xfrm>
          <a:custGeom>
            <a:avLst/>
            <a:gdLst/>
            <a:ahLst/>
            <a:cxnLst/>
            <a:rect l="l" t="t" r="r" b="b"/>
            <a:pathLst>
              <a:path w="964692" h="385572">
                <a:moveTo>
                  <a:pt x="964692" y="385572"/>
                </a:moveTo>
                <a:lnTo>
                  <a:pt x="964692" y="0"/>
                </a:lnTo>
                <a:lnTo>
                  <a:pt x="926591" y="0"/>
                </a:lnTo>
                <a:lnTo>
                  <a:pt x="926591" y="347472"/>
                </a:lnTo>
                <a:lnTo>
                  <a:pt x="0" y="347472"/>
                </a:lnTo>
                <a:lnTo>
                  <a:pt x="0" y="385572"/>
                </a:lnTo>
                <a:lnTo>
                  <a:pt x="964692" y="385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644896" y="1399032"/>
            <a:ext cx="970787" cy="391667"/>
          </a:xfrm>
          <a:custGeom>
            <a:avLst/>
            <a:gdLst/>
            <a:ahLst/>
            <a:cxnLst/>
            <a:rect l="l" t="t" r="r" b="b"/>
            <a:pathLst>
              <a:path w="970787" h="391667">
                <a:moveTo>
                  <a:pt x="6095" y="385571"/>
                </a:moveTo>
                <a:lnTo>
                  <a:pt x="6095" y="350519"/>
                </a:lnTo>
                <a:lnTo>
                  <a:pt x="0" y="350519"/>
                </a:lnTo>
                <a:lnTo>
                  <a:pt x="0" y="391667"/>
                </a:lnTo>
                <a:lnTo>
                  <a:pt x="970787" y="391667"/>
                </a:lnTo>
                <a:lnTo>
                  <a:pt x="970787" y="0"/>
                </a:lnTo>
                <a:lnTo>
                  <a:pt x="929639" y="0"/>
                </a:lnTo>
                <a:lnTo>
                  <a:pt x="929639" y="6095"/>
                </a:lnTo>
                <a:lnTo>
                  <a:pt x="964692" y="6095"/>
                </a:lnTo>
                <a:lnTo>
                  <a:pt x="964692" y="385571"/>
                </a:lnTo>
                <a:lnTo>
                  <a:pt x="6095" y="385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609844" y="1363979"/>
            <a:ext cx="964692" cy="385572"/>
          </a:xfrm>
          <a:custGeom>
            <a:avLst/>
            <a:gdLst/>
            <a:ahLst/>
            <a:cxnLst/>
            <a:rect l="l" t="t" r="r" b="b"/>
            <a:pathLst>
              <a:path w="964692" h="385572">
                <a:moveTo>
                  <a:pt x="0" y="385572"/>
                </a:moveTo>
                <a:lnTo>
                  <a:pt x="964692" y="385572"/>
                </a:lnTo>
                <a:lnTo>
                  <a:pt x="964692" y="0"/>
                </a:lnTo>
                <a:lnTo>
                  <a:pt x="0" y="0"/>
                </a:lnTo>
                <a:lnTo>
                  <a:pt x="0" y="3855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09844" y="1363979"/>
            <a:ext cx="964692" cy="385572"/>
          </a:xfrm>
          <a:custGeom>
            <a:avLst/>
            <a:gdLst/>
            <a:ahLst/>
            <a:cxnLst/>
            <a:rect l="l" t="t" r="r" b="b"/>
            <a:pathLst>
              <a:path w="964692" h="385572">
                <a:moveTo>
                  <a:pt x="0" y="385572"/>
                </a:moveTo>
                <a:lnTo>
                  <a:pt x="964692" y="385572"/>
                </a:lnTo>
                <a:lnTo>
                  <a:pt x="964692" y="0"/>
                </a:lnTo>
                <a:lnTo>
                  <a:pt x="0" y="0"/>
                </a:lnTo>
                <a:lnTo>
                  <a:pt x="0" y="385572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088380" y="2685288"/>
            <a:ext cx="0" cy="1095756"/>
          </a:xfrm>
          <a:custGeom>
            <a:avLst/>
            <a:gdLst/>
            <a:ahLst/>
            <a:cxnLst/>
            <a:rect l="l" t="t" r="r" b="b"/>
            <a:pathLst>
              <a:path h="1095756">
                <a:moveTo>
                  <a:pt x="0" y="0"/>
                </a:moveTo>
                <a:lnTo>
                  <a:pt x="0" y="1095756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475732" y="2161031"/>
            <a:ext cx="1374647" cy="562356"/>
          </a:xfrm>
          <a:custGeom>
            <a:avLst/>
            <a:gdLst/>
            <a:ahLst/>
            <a:cxnLst/>
            <a:rect l="l" t="t" r="r" b="b"/>
            <a:pathLst>
              <a:path w="1374647" h="562356">
                <a:moveTo>
                  <a:pt x="1374647" y="562356"/>
                </a:moveTo>
                <a:lnTo>
                  <a:pt x="1374647" y="0"/>
                </a:lnTo>
                <a:lnTo>
                  <a:pt x="1336547" y="0"/>
                </a:lnTo>
                <a:lnTo>
                  <a:pt x="1336547" y="524256"/>
                </a:lnTo>
                <a:lnTo>
                  <a:pt x="0" y="524256"/>
                </a:lnTo>
                <a:lnTo>
                  <a:pt x="0" y="562356"/>
                </a:lnTo>
                <a:lnTo>
                  <a:pt x="1374647" y="562356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624828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560820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496811" y="2723388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432804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368796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304787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240780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176772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12763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48756" y="2723388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984748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920739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856732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792724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728715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664708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600700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36691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471159" y="2686812"/>
            <a:ext cx="38100" cy="41148"/>
          </a:xfrm>
          <a:custGeom>
            <a:avLst/>
            <a:gdLst/>
            <a:ahLst/>
            <a:cxnLst/>
            <a:rect l="l" t="t" r="r" b="b"/>
            <a:pathLst>
              <a:path w="38100" h="41148">
                <a:moveTo>
                  <a:pt x="4572" y="36575"/>
                </a:moveTo>
                <a:lnTo>
                  <a:pt x="4572" y="41148"/>
                </a:lnTo>
                <a:lnTo>
                  <a:pt x="38100" y="41148"/>
                </a:lnTo>
                <a:lnTo>
                  <a:pt x="38100" y="32003"/>
                </a:lnTo>
                <a:lnTo>
                  <a:pt x="9143" y="32003"/>
                </a:lnTo>
                <a:lnTo>
                  <a:pt x="9143" y="0"/>
                </a:lnTo>
                <a:lnTo>
                  <a:pt x="0" y="0"/>
                </a:lnTo>
                <a:lnTo>
                  <a:pt x="0" y="36575"/>
                </a:lnTo>
                <a:lnTo>
                  <a:pt x="4572" y="36575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16852" y="2718816"/>
            <a:ext cx="38100" cy="9144"/>
          </a:xfrm>
          <a:custGeom>
            <a:avLst/>
            <a:gdLst/>
            <a:ahLst/>
            <a:cxnLst/>
            <a:rect l="l" t="t" r="r" b="b"/>
            <a:pathLst>
              <a:path w="38100" h="9144">
                <a:moveTo>
                  <a:pt x="0" y="0"/>
                </a:moveTo>
                <a:lnTo>
                  <a:pt x="0" y="9144"/>
                </a:lnTo>
                <a:lnTo>
                  <a:pt x="38100" y="9144"/>
                </a:lnTo>
                <a:lnTo>
                  <a:pt x="38100" y="1524"/>
                </a:lnTo>
                <a:lnTo>
                  <a:pt x="32003" y="1524"/>
                </a:lnTo>
                <a:lnTo>
                  <a:pt x="3352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845808" y="26746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45808" y="261061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45808" y="25466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845808" y="248259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845808" y="241858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845808" y="2354579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845808" y="22905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45808" y="22265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833616" y="2156460"/>
            <a:ext cx="21335" cy="24384"/>
          </a:xfrm>
          <a:custGeom>
            <a:avLst/>
            <a:gdLst/>
            <a:ahLst/>
            <a:cxnLst/>
            <a:rect l="l" t="t" r="r" b="b"/>
            <a:pathLst>
              <a:path w="21335" h="24384">
                <a:moveTo>
                  <a:pt x="12191" y="9143"/>
                </a:moveTo>
                <a:lnTo>
                  <a:pt x="12191" y="24384"/>
                </a:lnTo>
                <a:lnTo>
                  <a:pt x="21335" y="24384"/>
                </a:lnTo>
                <a:lnTo>
                  <a:pt x="21335" y="0"/>
                </a:lnTo>
                <a:lnTo>
                  <a:pt x="0" y="0"/>
                </a:lnTo>
                <a:lnTo>
                  <a:pt x="0" y="9143"/>
                </a:lnTo>
                <a:lnTo>
                  <a:pt x="12191" y="9143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752844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688835" y="2723388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437632" y="2122931"/>
            <a:ext cx="1374647" cy="562356"/>
          </a:xfrm>
          <a:custGeom>
            <a:avLst/>
            <a:gdLst/>
            <a:ahLst/>
            <a:cxnLst/>
            <a:rect l="l" t="t" r="r" b="b"/>
            <a:pathLst>
              <a:path w="1374647" h="562356">
                <a:moveTo>
                  <a:pt x="0" y="562356"/>
                </a:moveTo>
                <a:lnTo>
                  <a:pt x="1374647" y="562356"/>
                </a:lnTo>
                <a:lnTo>
                  <a:pt x="1374647" y="0"/>
                </a:lnTo>
                <a:lnTo>
                  <a:pt x="0" y="0"/>
                </a:lnTo>
                <a:lnTo>
                  <a:pt x="0" y="5623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437632" y="2122931"/>
            <a:ext cx="1374647" cy="562356"/>
          </a:xfrm>
          <a:custGeom>
            <a:avLst/>
            <a:gdLst/>
            <a:ahLst/>
            <a:cxnLst/>
            <a:rect l="l" t="t" r="r" b="b"/>
            <a:pathLst>
              <a:path w="1374647" h="562356">
                <a:moveTo>
                  <a:pt x="0" y="562356"/>
                </a:moveTo>
                <a:lnTo>
                  <a:pt x="1374647" y="562356"/>
                </a:lnTo>
                <a:lnTo>
                  <a:pt x="1374647" y="0"/>
                </a:lnTo>
                <a:lnTo>
                  <a:pt x="0" y="0"/>
                </a:lnTo>
                <a:lnTo>
                  <a:pt x="0" y="562356"/>
                </a:lnTo>
                <a:close/>
              </a:path>
            </a:pathLst>
          </a:custGeom>
          <a:ln w="9144">
            <a:solidFill>
              <a:srgbClr val="008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245406" y="3699650"/>
            <a:ext cx="7451912" cy="45719"/>
          </a:xfrm>
          <a:custGeom>
            <a:avLst/>
            <a:gdLst/>
            <a:ahLst/>
            <a:cxnLst/>
            <a:rect l="l" t="t" r="r" b="b"/>
            <a:pathLst>
              <a:path w="8903886" h="2597">
                <a:moveTo>
                  <a:pt x="8903886" y="2597"/>
                </a:moveTo>
                <a:lnTo>
                  <a:pt x="0" y="0"/>
                </a:lnTo>
              </a:path>
            </a:pathLst>
          </a:custGeom>
          <a:ln w="381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408676" y="2334767"/>
            <a:ext cx="1402588" cy="0"/>
          </a:xfrm>
          <a:custGeom>
            <a:avLst/>
            <a:gdLst/>
            <a:ahLst/>
            <a:cxnLst/>
            <a:rect l="l" t="t" r="r" b="b"/>
            <a:pathLst>
              <a:path w="1402588">
                <a:moveTo>
                  <a:pt x="0" y="0"/>
                </a:moveTo>
                <a:lnTo>
                  <a:pt x="1402588" y="0"/>
                </a:lnTo>
              </a:path>
            </a:pathLst>
          </a:custGeom>
          <a:ln w="9144">
            <a:solidFill>
              <a:srgbClr val="008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088713" y="3762755"/>
            <a:ext cx="0" cy="260604"/>
          </a:xfrm>
          <a:custGeom>
            <a:avLst/>
            <a:gdLst/>
            <a:ahLst/>
            <a:cxnLst/>
            <a:rect l="l" t="t" r="r" b="b"/>
            <a:pathLst>
              <a:path h="260603">
                <a:moveTo>
                  <a:pt x="0" y="0"/>
                </a:moveTo>
                <a:lnTo>
                  <a:pt x="0" y="26060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415028" y="4044696"/>
            <a:ext cx="1040891" cy="502919"/>
          </a:xfrm>
          <a:custGeom>
            <a:avLst/>
            <a:gdLst/>
            <a:ahLst/>
            <a:cxnLst/>
            <a:rect l="l" t="t" r="r" b="b"/>
            <a:pathLst>
              <a:path w="1040891" h="502920">
                <a:moveTo>
                  <a:pt x="1040891" y="502919"/>
                </a:moveTo>
                <a:lnTo>
                  <a:pt x="1040891" y="0"/>
                </a:lnTo>
                <a:lnTo>
                  <a:pt x="1002792" y="0"/>
                </a:lnTo>
                <a:lnTo>
                  <a:pt x="1002792" y="464819"/>
                </a:lnTo>
                <a:lnTo>
                  <a:pt x="0" y="464819"/>
                </a:lnTo>
                <a:lnTo>
                  <a:pt x="0" y="502919"/>
                </a:lnTo>
                <a:lnTo>
                  <a:pt x="1040891" y="5029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53811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17235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25322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216652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152644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116067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52059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15483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951476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14900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50892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14316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75030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713732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649724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613148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549140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512564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448556" y="4547616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51348" y="4512564"/>
            <a:ext cx="9143" cy="39624"/>
          </a:xfrm>
          <a:custGeom>
            <a:avLst/>
            <a:gdLst/>
            <a:ahLst/>
            <a:cxnLst/>
            <a:rect l="l" t="t" r="r" b="b"/>
            <a:pathLst>
              <a:path w="9143" h="39624">
                <a:moveTo>
                  <a:pt x="3048" y="32004"/>
                </a:moveTo>
                <a:lnTo>
                  <a:pt x="3048" y="39624"/>
                </a:lnTo>
                <a:lnTo>
                  <a:pt x="9143" y="39624"/>
                </a:lnTo>
                <a:lnTo>
                  <a:pt x="9143" y="0"/>
                </a:lnTo>
                <a:lnTo>
                  <a:pt x="0" y="0"/>
                </a:lnTo>
                <a:lnTo>
                  <a:pt x="0" y="35052"/>
                </a:lnTo>
                <a:lnTo>
                  <a:pt x="3048" y="320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410456" y="4511040"/>
            <a:ext cx="10668" cy="41148"/>
          </a:xfrm>
          <a:custGeom>
            <a:avLst/>
            <a:gdLst/>
            <a:ahLst/>
            <a:cxnLst/>
            <a:rect l="l" t="t" r="r" b="b"/>
            <a:pathLst>
              <a:path w="10668" h="41148">
                <a:moveTo>
                  <a:pt x="4572" y="36576"/>
                </a:moveTo>
                <a:lnTo>
                  <a:pt x="4572" y="41148"/>
                </a:lnTo>
                <a:lnTo>
                  <a:pt x="10668" y="41148"/>
                </a:lnTo>
                <a:lnTo>
                  <a:pt x="10668" y="32004"/>
                </a:lnTo>
                <a:lnTo>
                  <a:pt x="9144" y="32004"/>
                </a:lnTo>
                <a:lnTo>
                  <a:pt x="9144" y="0"/>
                </a:lnTo>
                <a:lnTo>
                  <a:pt x="0" y="0"/>
                </a:lnTo>
                <a:lnTo>
                  <a:pt x="0" y="36576"/>
                </a:lnTo>
                <a:lnTo>
                  <a:pt x="45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451348" y="448056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451348" y="443026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51348" y="437997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451348" y="432968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451348" y="427939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451348" y="422910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451348" y="417880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51348" y="41285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451348" y="407822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20867" y="4040124"/>
            <a:ext cx="39624" cy="9143"/>
          </a:xfrm>
          <a:custGeom>
            <a:avLst/>
            <a:gdLst/>
            <a:ahLst/>
            <a:cxnLst/>
            <a:rect l="l" t="t" r="r" b="b"/>
            <a:pathLst>
              <a:path w="39624" h="9144">
                <a:moveTo>
                  <a:pt x="0" y="9143"/>
                </a:moveTo>
                <a:lnTo>
                  <a:pt x="35052" y="9143"/>
                </a:lnTo>
                <a:lnTo>
                  <a:pt x="32004" y="6095"/>
                </a:lnTo>
                <a:lnTo>
                  <a:pt x="39624" y="6095"/>
                </a:lnTo>
                <a:lnTo>
                  <a:pt x="39624" y="0"/>
                </a:lnTo>
                <a:lnTo>
                  <a:pt x="0" y="0"/>
                </a:lnTo>
                <a:lnTo>
                  <a:pt x="0" y="91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417820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376928" y="4006596"/>
            <a:ext cx="1040891" cy="502919"/>
          </a:xfrm>
          <a:custGeom>
            <a:avLst/>
            <a:gdLst/>
            <a:ahLst/>
            <a:cxnLst/>
            <a:rect l="l" t="t" r="r" b="b"/>
            <a:pathLst>
              <a:path w="1040891" h="502920">
                <a:moveTo>
                  <a:pt x="0" y="502919"/>
                </a:moveTo>
                <a:lnTo>
                  <a:pt x="1040891" y="502919"/>
                </a:lnTo>
                <a:lnTo>
                  <a:pt x="1040891" y="0"/>
                </a:lnTo>
                <a:lnTo>
                  <a:pt x="0" y="0"/>
                </a:lnTo>
                <a:lnTo>
                  <a:pt x="0" y="5029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376928" y="4006596"/>
            <a:ext cx="1040891" cy="502919"/>
          </a:xfrm>
          <a:custGeom>
            <a:avLst/>
            <a:gdLst/>
            <a:ahLst/>
            <a:cxnLst/>
            <a:rect l="l" t="t" r="r" b="b"/>
            <a:pathLst>
              <a:path w="1040891" h="502920">
                <a:moveTo>
                  <a:pt x="0" y="502919"/>
                </a:moveTo>
                <a:lnTo>
                  <a:pt x="1040891" y="502919"/>
                </a:lnTo>
                <a:lnTo>
                  <a:pt x="1040891" y="0"/>
                </a:lnTo>
                <a:lnTo>
                  <a:pt x="0" y="0"/>
                </a:lnTo>
                <a:lnTo>
                  <a:pt x="0" y="502919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944187" y="3740365"/>
            <a:ext cx="1999" cy="268620"/>
          </a:xfrm>
          <a:custGeom>
            <a:avLst/>
            <a:gdLst/>
            <a:ahLst/>
            <a:cxnLst/>
            <a:rect l="l" t="t" r="r" b="b"/>
            <a:pathLst>
              <a:path w="1999" h="268620">
                <a:moveTo>
                  <a:pt x="0" y="0"/>
                </a:moveTo>
                <a:lnTo>
                  <a:pt x="1999" y="268620"/>
                </a:lnTo>
              </a:path>
            </a:pathLst>
          </a:custGeom>
          <a:ln w="79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090672" y="4061460"/>
            <a:ext cx="1065276" cy="486156"/>
          </a:xfrm>
          <a:custGeom>
            <a:avLst/>
            <a:gdLst/>
            <a:ahLst/>
            <a:cxnLst/>
            <a:rect l="l" t="t" r="r" b="b"/>
            <a:pathLst>
              <a:path w="1065276" h="486156">
                <a:moveTo>
                  <a:pt x="1065276" y="486156"/>
                </a:moveTo>
                <a:lnTo>
                  <a:pt x="1065276" y="0"/>
                </a:lnTo>
                <a:lnTo>
                  <a:pt x="1027176" y="0"/>
                </a:lnTo>
                <a:lnTo>
                  <a:pt x="1027176" y="448056"/>
                </a:lnTo>
                <a:lnTo>
                  <a:pt x="0" y="448056"/>
                </a:lnTo>
                <a:lnTo>
                  <a:pt x="0" y="486156"/>
                </a:lnTo>
                <a:lnTo>
                  <a:pt x="1065276" y="4861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108704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044696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008120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44112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07536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84352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806952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742944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706367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642360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605784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541776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505200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441191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404616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34060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304032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240024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203448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139440" y="4547616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102864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45279" y="4521708"/>
            <a:ext cx="15240" cy="30480"/>
          </a:xfrm>
          <a:custGeom>
            <a:avLst/>
            <a:gdLst/>
            <a:ahLst/>
            <a:cxnLst/>
            <a:rect l="l" t="t" r="r" b="b"/>
            <a:pathLst>
              <a:path w="15240" h="30479">
                <a:moveTo>
                  <a:pt x="15240" y="30480"/>
                </a:moveTo>
                <a:lnTo>
                  <a:pt x="15240" y="0"/>
                </a:lnTo>
                <a:lnTo>
                  <a:pt x="6096" y="0"/>
                </a:lnTo>
                <a:lnTo>
                  <a:pt x="6096" y="21336"/>
                </a:lnTo>
                <a:lnTo>
                  <a:pt x="0" y="21336"/>
                </a:lnTo>
                <a:lnTo>
                  <a:pt x="0" y="30480"/>
                </a:lnTo>
                <a:lnTo>
                  <a:pt x="15240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086100" y="452932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151376" y="44897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151376" y="443941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151376" y="43891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151376" y="433882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151376" y="428853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151376" y="423824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151376" y="418795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151376" y="413766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151376" y="4087367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117848" y="4061460"/>
            <a:ext cx="32003" cy="0"/>
          </a:xfrm>
          <a:custGeom>
            <a:avLst/>
            <a:gdLst/>
            <a:ahLst/>
            <a:cxnLst/>
            <a:rect l="l" t="t" r="r" b="b"/>
            <a:pathLst>
              <a:path w="32003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2572" y="4023360"/>
            <a:ext cx="1065276" cy="486156"/>
          </a:xfrm>
          <a:custGeom>
            <a:avLst/>
            <a:gdLst/>
            <a:ahLst/>
            <a:cxnLst/>
            <a:rect l="l" t="t" r="r" b="b"/>
            <a:pathLst>
              <a:path w="1065276" h="486156">
                <a:moveTo>
                  <a:pt x="0" y="486156"/>
                </a:moveTo>
                <a:lnTo>
                  <a:pt x="1065276" y="486156"/>
                </a:lnTo>
                <a:lnTo>
                  <a:pt x="1065276" y="0"/>
                </a:lnTo>
                <a:lnTo>
                  <a:pt x="0" y="0"/>
                </a:lnTo>
                <a:lnTo>
                  <a:pt x="0" y="4861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52572" y="4023360"/>
            <a:ext cx="1065276" cy="486156"/>
          </a:xfrm>
          <a:custGeom>
            <a:avLst/>
            <a:gdLst/>
            <a:ahLst/>
            <a:cxnLst/>
            <a:rect l="l" t="t" r="r" b="b"/>
            <a:pathLst>
              <a:path w="1065276" h="486156">
                <a:moveTo>
                  <a:pt x="0" y="486156"/>
                </a:moveTo>
                <a:lnTo>
                  <a:pt x="1065276" y="486156"/>
                </a:lnTo>
                <a:lnTo>
                  <a:pt x="1065276" y="0"/>
                </a:lnTo>
                <a:lnTo>
                  <a:pt x="0" y="0"/>
                </a:lnTo>
                <a:lnTo>
                  <a:pt x="0" y="486156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562255" y="3741096"/>
            <a:ext cx="0" cy="281290"/>
          </a:xfrm>
          <a:custGeom>
            <a:avLst/>
            <a:gdLst/>
            <a:ahLst/>
            <a:cxnLst/>
            <a:rect l="l" t="t" r="r" b="b"/>
            <a:pathLst>
              <a:path h="281290">
                <a:moveTo>
                  <a:pt x="0" y="0"/>
                </a:moveTo>
                <a:lnTo>
                  <a:pt x="0" y="281290"/>
                </a:lnTo>
              </a:path>
            </a:pathLst>
          </a:custGeom>
          <a:ln w="98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744980" y="4053840"/>
            <a:ext cx="1030224" cy="493775"/>
          </a:xfrm>
          <a:custGeom>
            <a:avLst/>
            <a:gdLst/>
            <a:ahLst/>
            <a:cxnLst/>
            <a:rect l="l" t="t" r="r" b="b"/>
            <a:pathLst>
              <a:path w="1030224" h="493775">
                <a:moveTo>
                  <a:pt x="1030224" y="493775"/>
                </a:moveTo>
                <a:lnTo>
                  <a:pt x="1030224" y="0"/>
                </a:lnTo>
                <a:lnTo>
                  <a:pt x="992124" y="0"/>
                </a:lnTo>
                <a:lnTo>
                  <a:pt x="992124" y="455675"/>
                </a:lnTo>
                <a:lnTo>
                  <a:pt x="0" y="455675"/>
                </a:lnTo>
                <a:lnTo>
                  <a:pt x="0" y="493775"/>
                </a:lnTo>
                <a:lnTo>
                  <a:pt x="1030224" y="4937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644140" y="4547616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607564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543556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06980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442972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406396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34238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305812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241804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205228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41220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04644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040636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004060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940052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903476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83946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802892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744724" y="4541520"/>
            <a:ext cx="35051" cy="10668"/>
          </a:xfrm>
          <a:custGeom>
            <a:avLst/>
            <a:gdLst/>
            <a:ahLst/>
            <a:cxnLst/>
            <a:rect l="l" t="t" r="r" b="b"/>
            <a:pathLst>
              <a:path w="35051" h="10668">
                <a:moveTo>
                  <a:pt x="35051" y="10667"/>
                </a:moveTo>
                <a:lnTo>
                  <a:pt x="35051" y="0"/>
                </a:lnTo>
                <a:lnTo>
                  <a:pt x="25907" y="0"/>
                </a:lnTo>
                <a:lnTo>
                  <a:pt x="25907" y="1523"/>
                </a:lnTo>
                <a:lnTo>
                  <a:pt x="0" y="1523"/>
                </a:lnTo>
                <a:lnTo>
                  <a:pt x="0" y="10667"/>
                </a:lnTo>
                <a:lnTo>
                  <a:pt x="35051" y="1066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740408" y="4511040"/>
            <a:ext cx="35052" cy="41148"/>
          </a:xfrm>
          <a:custGeom>
            <a:avLst/>
            <a:gdLst/>
            <a:ahLst/>
            <a:cxnLst/>
            <a:rect l="l" t="t" r="r" b="b"/>
            <a:pathLst>
              <a:path w="35052" h="41148">
                <a:moveTo>
                  <a:pt x="4572" y="36576"/>
                </a:moveTo>
                <a:lnTo>
                  <a:pt x="4572" y="41148"/>
                </a:lnTo>
                <a:lnTo>
                  <a:pt x="35052" y="41148"/>
                </a:lnTo>
                <a:lnTo>
                  <a:pt x="35052" y="32004"/>
                </a:lnTo>
                <a:lnTo>
                  <a:pt x="9143" y="32004"/>
                </a:lnTo>
                <a:lnTo>
                  <a:pt x="9143" y="0"/>
                </a:lnTo>
                <a:lnTo>
                  <a:pt x="0" y="0"/>
                </a:lnTo>
                <a:lnTo>
                  <a:pt x="0" y="36576"/>
                </a:lnTo>
                <a:lnTo>
                  <a:pt x="45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770632" y="45095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770632" y="445922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770632" y="440893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770632" y="435864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70632" y="430834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70632" y="425805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770632" y="420776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770632" y="415747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770632" y="4107179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759964" y="4049268"/>
            <a:ext cx="19812" cy="25907"/>
          </a:xfrm>
          <a:custGeom>
            <a:avLst/>
            <a:gdLst/>
            <a:ahLst/>
            <a:cxnLst/>
            <a:rect l="l" t="t" r="r" b="b"/>
            <a:pathLst>
              <a:path w="19812" h="25907">
                <a:moveTo>
                  <a:pt x="10668" y="9143"/>
                </a:moveTo>
                <a:lnTo>
                  <a:pt x="10668" y="25907"/>
                </a:lnTo>
                <a:lnTo>
                  <a:pt x="19812" y="25907"/>
                </a:lnTo>
                <a:lnTo>
                  <a:pt x="19812" y="0"/>
                </a:lnTo>
                <a:lnTo>
                  <a:pt x="0" y="0"/>
                </a:lnTo>
                <a:lnTo>
                  <a:pt x="0" y="9143"/>
                </a:lnTo>
                <a:lnTo>
                  <a:pt x="10668" y="91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708148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706880" y="4015740"/>
            <a:ext cx="1030224" cy="493775"/>
          </a:xfrm>
          <a:custGeom>
            <a:avLst/>
            <a:gdLst/>
            <a:ahLst/>
            <a:cxnLst/>
            <a:rect l="l" t="t" r="r" b="b"/>
            <a:pathLst>
              <a:path w="1030224" h="493775">
                <a:moveTo>
                  <a:pt x="0" y="493775"/>
                </a:moveTo>
                <a:lnTo>
                  <a:pt x="1030224" y="493775"/>
                </a:lnTo>
                <a:lnTo>
                  <a:pt x="1030224" y="0"/>
                </a:lnTo>
                <a:lnTo>
                  <a:pt x="0" y="0"/>
                </a:lnTo>
                <a:lnTo>
                  <a:pt x="0" y="493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706880" y="4015740"/>
            <a:ext cx="1030224" cy="493775"/>
          </a:xfrm>
          <a:custGeom>
            <a:avLst/>
            <a:gdLst/>
            <a:ahLst/>
            <a:cxnLst/>
            <a:rect l="l" t="t" r="r" b="b"/>
            <a:pathLst>
              <a:path w="1030224" h="493775">
                <a:moveTo>
                  <a:pt x="0" y="493775"/>
                </a:moveTo>
                <a:lnTo>
                  <a:pt x="1030224" y="493775"/>
                </a:lnTo>
                <a:lnTo>
                  <a:pt x="1030224" y="0"/>
                </a:lnTo>
                <a:lnTo>
                  <a:pt x="0" y="0"/>
                </a:lnTo>
                <a:lnTo>
                  <a:pt x="0" y="493775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231468" y="3736304"/>
            <a:ext cx="0" cy="275313"/>
          </a:xfrm>
          <a:custGeom>
            <a:avLst/>
            <a:gdLst/>
            <a:ahLst/>
            <a:cxnLst/>
            <a:rect l="l" t="t" r="r" b="b"/>
            <a:pathLst>
              <a:path h="275313">
                <a:moveTo>
                  <a:pt x="0" y="0"/>
                </a:moveTo>
                <a:lnTo>
                  <a:pt x="0" y="275313"/>
                </a:lnTo>
              </a:path>
            </a:pathLst>
          </a:custGeom>
          <a:ln w="8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594348" y="2859024"/>
            <a:ext cx="1348740" cy="560831"/>
          </a:xfrm>
          <a:custGeom>
            <a:avLst/>
            <a:gdLst/>
            <a:ahLst/>
            <a:cxnLst/>
            <a:rect l="l" t="t" r="r" b="b"/>
            <a:pathLst>
              <a:path w="1348740" h="560831">
                <a:moveTo>
                  <a:pt x="1348740" y="560831"/>
                </a:moveTo>
                <a:lnTo>
                  <a:pt x="1348740" y="0"/>
                </a:lnTo>
                <a:lnTo>
                  <a:pt x="1310640" y="0"/>
                </a:lnTo>
                <a:lnTo>
                  <a:pt x="1310640" y="522731"/>
                </a:lnTo>
                <a:lnTo>
                  <a:pt x="0" y="522731"/>
                </a:lnTo>
                <a:lnTo>
                  <a:pt x="0" y="560831"/>
                </a:lnTo>
                <a:lnTo>
                  <a:pt x="1348740" y="560831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880604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7816596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7752588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688580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624572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560564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496556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432548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368540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304532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240524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176516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112508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048500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984492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920483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856476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792468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728459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664452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600444" y="3419855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589776" y="3401567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938516" y="34000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6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938516" y="333603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938516" y="327202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938516" y="3208020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938516" y="314401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938516" y="308000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938516" y="301599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938516" y="2951988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938516" y="2887979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37845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904988" y="2859024"/>
            <a:ext cx="21335" cy="0"/>
          </a:xfrm>
          <a:custGeom>
            <a:avLst/>
            <a:gdLst/>
            <a:ahLst/>
            <a:cxnLst/>
            <a:rect l="l" t="t" r="r" b="b"/>
            <a:pathLst>
              <a:path w="21335">
                <a:moveTo>
                  <a:pt x="0" y="0"/>
                </a:moveTo>
                <a:lnTo>
                  <a:pt x="21335" y="0"/>
                </a:lnTo>
              </a:path>
            </a:pathLst>
          </a:custGeom>
          <a:ln w="10414">
            <a:solidFill>
              <a:srgbClr val="008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556248" y="2820924"/>
            <a:ext cx="1348740" cy="560831"/>
          </a:xfrm>
          <a:custGeom>
            <a:avLst/>
            <a:gdLst/>
            <a:ahLst/>
            <a:cxnLst/>
            <a:rect l="l" t="t" r="r" b="b"/>
            <a:pathLst>
              <a:path w="1348740" h="560831">
                <a:moveTo>
                  <a:pt x="0" y="560831"/>
                </a:moveTo>
                <a:lnTo>
                  <a:pt x="1348740" y="560831"/>
                </a:lnTo>
                <a:lnTo>
                  <a:pt x="1348740" y="0"/>
                </a:lnTo>
                <a:lnTo>
                  <a:pt x="0" y="0"/>
                </a:lnTo>
                <a:lnTo>
                  <a:pt x="0" y="5608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56248" y="2820924"/>
            <a:ext cx="1348740" cy="560831"/>
          </a:xfrm>
          <a:custGeom>
            <a:avLst/>
            <a:gdLst/>
            <a:ahLst/>
            <a:cxnLst/>
            <a:rect l="l" t="t" r="r" b="b"/>
            <a:pathLst>
              <a:path w="1348740" h="560831">
                <a:moveTo>
                  <a:pt x="0" y="560831"/>
                </a:moveTo>
                <a:lnTo>
                  <a:pt x="1348740" y="560831"/>
                </a:lnTo>
                <a:lnTo>
                  <a:pt x="1348740" y="0"/>
                </a:lnTo>
                <a:lnTo>
                  <a:pt x="0" y="0"/>
                </a:lnTo>
                <a:lnTo>
                  <a:pt x="0" y="560831"/>
                </a:lnTo>
                <a:close/>
              </a:path>
            </a:pathLst>
          </a:custGeom>
          <a:ln w="9144">
            <a:solidFill>
              <a:srgbClr val="008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574535" y="3064764"/>
            <a:ext cx="1254506" cy="0"/>
          </a:xfrm>
          <a:custGeom>
            <a:avLst/>
            <a:gdLst/>
            <a:ahLst/>
            <a:cxnLst/>
            <a:rect l="l" t="t" r="r" b="b"/>
            <a:pathLst>
              <a:path w="1254506">
                <a:moveTo>
                  <a:pt x="0" y="0"/>
                </a:moveTo>
                <a:lnTo>
                  <a:pt x="1254506" y="0"/>
                </a:lnTo>
              </a:path>
            </a:pathLst>
          </a:custGeom>
          <a:ln w="9144">
            <a:solidFill>
              <a:srgbClr val="008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092952" y="2974848"/>
            <a:ext cx="459613" cy="0"/>
          </a:xfrm>
          <a:custGeom>
            <a:avLst/>
            <a:gdLst/>
            <a:ahLst/>
            <a:cxnLst/>
            <a:rect l="l" t="t" r="r" b="b"/>
            <a:pathLst>
              <a:path w="459613">
                <a:moveTo>
                  <a:pt x="459613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670804" y="4047744"/>
            <a:ext cx="1104900" cy="487680"/>
          </a:xfrm>
          <a:custGeom>
            <a:avLst/>
            <a:gdLst/>
            <a:ahLst/>
            <a:cxnLst/>
            <a:rect l="l" t="t" r="r" b="b"/>
            <a:pathLst>
              <a:path w="1104900" h="487679">
                <a:moveTo>
                  <a:pt x="1104900" y="487679"/>
                </a:moveTo>
                <a:lnTo>
                  <a:pt x="1104900" y="0"/>
                </a:lnTo>
                <a:lnTo>
                  <a:pt x="1066800" y="0"/>
                </a:lnTo>
                <a:lnTo>
                  <a:pt x="1066800" y="449579"/>
                </a:lnTo>
                <a:lnTo>
                  <a:pt x="0" y="449579"/>
                </a:lnTo>
                <a:lnTo>
                  <a:pt x="0" y="487679"/>
                </a:lnTo>
                <a:lnTo>
                  <a:pt x="1104900" y="48767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670548" y="45354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606540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569964" y="453542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505956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469380" y="45354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405372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368796" y="453542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304787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268211" y="453542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204204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167628" y="45354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103620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067044" y="453542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6003035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966459" y="453542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902452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865876" y="45354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801867" y="4535424"/>
            <a:ext cx="36576" cy="0"/>
          </a:xfrm>
          <a:custGeom>
            <a:avLst/>
            <a:gdLst/>
            <a:ahLst/>
            <a:cxnLst/>
            <a:rect l="l" t="t" r="r" b="b"/>
            <a:pathLst>
              <a:path w="36576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765291" y="45354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701283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666232" y="4498848"/>
            <a:ext cx="9143" cy="41147"/>
          </a:xfrm>
          <a:custGeom>
            <a:avLst/>
            <a:gdLst/>
            <a:ahLst/>
            <a:cxnLst/>
            <a:rect l="l" t="t" r="r" b="b"/>
            <a:pathLst>
              <a:path w="9143" h="41148">
                <a:moveTo>
                  <a:pt x="4571" y="41147"/>
                </a:moveTo>
                <a:lnTo>
                  <a:pt x="7619" y="41147"/>
                </a:lnTo>
                <a:lnTo>
                  <a:pt x="7619" y="36575"/>
                </a:lnTo>
                <a:lnTo>
                  <a:pt x="9143" y="36575"/>
                </a:lnTo>
                <a:lnTo>
                  <a:pt x="9143" y="0"/>
                </a:lnTo>
                <a:lnTo>
                  <a:pt x="0" y="0"/>
                </a:lnTo>
                <a:lnTo>
                  <a:pt x="0" y="36575"/>
                </a:lnTo>
                <a:lnTo>
                  <a:pt x="4571" y="36575"/>
                </a:lnTo>
                <a:lnTo>
                  <a:pt x="4571" y="4114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771132" y="448513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771132" y="443484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771132" y="438454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771132" y="43342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771132" y="42839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771132" y="42336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771132" y="4183379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6771132" y="413308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771132" y="408279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755892" y="404774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771132" y="4530852"/>
            <a:ext cx="4572" cy="4572"/>
          </a:xfrm>
          <a:custGeom>
            <a:avLst/>
            <a:gdLst/>
            <a:ahLst/>
            <a:cxnLst/>
            <a:rect l="l" t="t" r="r" b="b"/>
            <a:pathLst>
              <a:path w="4572" h="4572">
                <a:moveTo>
                  <a:pt x="4572" y="0"/>
                </a:moveTo>
                <a:lnTo>
                  <a:pt x="0" y="0"/>
                </a:lnTo>
                <a:lnTo>
                  <a:pt x="0" y="4572"/>
                </a:lnTo>
                <a:lnTo>
                  <a:pt x="45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771132" y="4530852"/>
            <a:ext cx="9144" cy="9143"/>
          </a:xfrm>
          <a:custGeom>
            <a:avLst/>
            <a:gdLst/>
            <a:ahLst/>
            <a:cxnLst/>
            <a:rect l="l" t="t" r="r" b="b"/>
            <a:pathLst>
              <a:path w="9144" h="9144">
                <a:moveTo>
                  <a:pt x="9144" y="0"/>
                </a:moveTo>
                <a:lnTo>
                  <a:pt x="0" y="9143"/>
                </a:lnTo>
                <a:lnTo>
                  <a:pt x="9144" y="9143"/>
                </a:lnTo>
                <a:lnTo>
                  <a:pt x="91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707124" y="453542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632704" y="4009644"/>
            <a:ext cx="1104900" cy="487680"/>
          </a:xfrm>
          <a:custGeom>
            <a:avLst/>
            <a:gdLst/>
            <a:ahLst/>
            <a:cxnLst/>
            <a:rect l="l" t="t" r="r" b="b"/>
            <a:pathLst>
              <a:path w="1104900" h="487679">
                <a:moveTo>
                  <a:pt x="0" y="487679"/>
                </a:moveTo>
                <a:lnTo>
                  <a:pt x="1104900" y="487679"/>
                </a:lnTo>
                <a:lnTo>
                  <a:pt x="1104900" y="0"/>
                </a:lnTo>
                <a:lnTo>
                  <a:pt x="0" y="0"/>
                </a:lnTo>
                <a:lnTo>
                  <a:pt x="0" y="4876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626750" y="4014406"/>
            <a:ext cx="1104900" cy="487680"/>
          </a:xfrm>
          <a:custGeom>
            <a:avLst/>
            <a:gdLst/>
            <a:ahLst/>
            <a:cxnLst/>
            <a:rect l="l" t="t" r="r" b="b"/>
            <a:pathLst>
              <a:path w="1104900" h="487679">
                <a:moveTo>
                  <a:pt x="0" y="487679"/>
                </a:moveTo>
                <a:lnTo>
                  <a:pt x="1104900" y="487679"/>
                </a:lnTo>
                <a:lnTo>
                  <a:pt x="1104900" y="0"/>
                </a:lnTo>
                <a:lnTo>
                  <a:pt x="0" y="0"/>
                </a:lnTo>
                <a:lnTo>
                  <a:pt x="0" y="487679"/>
                </a:lnTo>
                <a:close/>
              </a:path>
            </a:pathLst>
          </a:custGeom>
          <a:ln w="9143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037832" y="4047744"/>
            <a:ext cx="1040892" cy="499871"/>
          </a:xfrm>
          <a:custGeom>
            <a:avLst/>
            <a:gdLst/>
            <a:ahLst/>
            <a:cxnLst/>
            <a:rect l="l" t="t" r="r" b="b"/>
            <a:pathLst>
              <a:path w="1040892" h="499872">
                <a:moveTo>
                  <a:pt x="1040892" y="499871"/>
                </a:moveTo>
                <a:lnTo>
                  <a:pt x="1040892" y="0"/>
                </a:lnTo>
                <a:lnTo>
                  <a:pt x="1002792" y="0"/>
                </a:lnTo>
                <a:lnTo>
                  <a:pt x="1002792" y="461771"/>
                </a:lnTo>
                <a:lnTo>
                  <a:pt x="0" y="461771"/>
                </a:lnTo>
                <a:lnTo>
                  <a:pt x="0" y="499871"/>
                </a:lnTo>
                <a:lnTo>
                  <a:pt x="1040892" y="49987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034528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970520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7933944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7869935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7833359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7769352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7732776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766876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632192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568183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531608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467600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431024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367016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330440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266432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229856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16584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129272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7065264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071104" y="4518660"/>
            <a:ext cx="12192" cy="33527"/>
          </a:xfrm>
          <a:custGeom>
            <a:avLst/>
            <a:gdLst/>
            <a:ahLst/>
            <a:cxnLst/>
            <a:rect l="l" t="t" r="r" b="b"/>
            <a:pathLst>
              <a:path w="12192" h="33527">
                <a:moveTo>
                  <a:pt x="12192" y="33527"/>
                </a:moveTo>
                <a:lnTo>
                  <a:pt x="12192" y="0"/>
                </a:lnTo>
                <a:lnTo>
                  <a:pt x="3048" y="0"/>
                </a:lnTo>
                <a:lnTo>
                  <a:pt x="3048" y="24383"/>
                </a:lnTo>
                <a:lnTo>
                  <a:pt x="0" y="24383"/>
                </a:lnTo>
                <a:lnTo>
                  <a:pt x="0" y="33527"/>
                </a:lnTo>
                <a:lnTo>
                  <a:pt x="12192" y="335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7033259" y="452932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074152" y="448665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8074152" y="443636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074152" y="438607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074152" y="433578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8074152" y="428548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8074152" y="423519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8074152" y="418490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8074152" y="413461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8074152" y="408432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046720" y="4047744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999732" y="4009644"/>
            <a:ext cx="1040892" cy="499871"/>
          </a:xfrm>
          <a:custGeom>
            <a:avLst/>
            <a:gdLst/>
            <a:ahLst/>
            <a:cxnLst/>
            <a:rect l="l" t="t" r="r" b="b"/>
            <a:pathLst>
              <a:path w="1040892" h="499872">
                <a:moveTo>
                  <a:pt x="0" y="499871"/>
                </a:moveTo>
                <a:lnTo>
                  <a:pt x="1040892" y="499871"/>
                </a:lnTo>
                <a:lnTo>
                  <a:pt x="1040892" y="0"/>
                </a:lnTo>
                <a:lnTo>
                  <a:pt x="0" y="0"/>
                </a:lnTo>
                <a:lnTo>
                  <a:pt x="0" y="4998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6999732" y="4009644"/>
            <a:ext cx="1040892" cy="499871"/>
          </a:xfrm>
          <a:custGeom>
            <a:avLst/>
            <a:gdLst/>
            <a:ahLst/>
            <a:cxnLst/>
            <a:rect l="l" t="t" r="r" b="b"/>
            <a:pathLst>
              <a:path w="1040892" h="499872">
                <a:moveTo>
                  <a:pt x="0" y="499871"/>
                </a:moveTo>
                <a:lnTo>
                  <a:pt x="1040892" y="499871"/>
                </a:lnTo>
                <a:lnTo>
                  <a:pt x="1040892" y="0"/>
                </a:lnTo>
                <a:lnTo>
                  <a:pt x="0" y="0"/>
                </a:lnTo>
                <a:lnTo>
                  <a:pt x="0" y="499871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496433" y="3738763"/>
            <a:ext cx="0" cy="267137"/>
          </a:xfrm>
          <a:custGeom>
            <a:avLst/>
            <a:gdLst/>
            <a:ahLst/>
            <a:cxnLst/>
            <a:rect l="l" t="t" r="r" b="b"/>
            <a:pathLst>
              <a:path h="267137">
                <a:moveTo>
                  <a:pt x="0" y="0"/>
                </a:moveTo>
                <a:lnTo>
                  <a:pt x="0" y="267137"/>
                </a:lnTo>
              </a:path>
            </a:pathLst>
          </a:custGeom>
          <a:ln w="445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378952" y="4043172"/>
            <a:ext cx="987551" cy="504444"/>
          </a:xfrm>
          <a:custGeom>
            <a:avLst/>
            <a:gdLst/>
            <a:ahLst/>
            <a:cxnLst/>
            <a:rect l="l" t="t" r="r" b="b"/>
            <a:pathLst>
              <a:path w="987551" h="504444">
                <a:moveTo>
                  <a:pt x="987551" y="504444"/>
                </a:moveTo>
                <a:lnTo>
                  <a:pt x="987551" y="0"/>
                </a:lnTo>
                <a:lnTo>
                  <a:pt x="949451" y="0"/>
                </a:lnTo>
                <a:lnTo>
                  <a:pt x="949451" y="466344"/>
                </a:lnTo>
                <a:lnTo>
                  <a:pt x="0" y="466344"/>
                </a:lnTo>
                <a:lnTo>
                  <a:pt x="0" y="504444"/>
                </a:lnTo>
                <a:lnTo>
                  <a:pt x="987551" y="504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9278112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9214104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9177528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9113520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9076944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9012936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976360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8912352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8875776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881176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8775192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8711184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8674608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8610600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8574024" y="45476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510016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8473440" y="4547616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409432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361932" y="453085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374380" y="4511040"/>
            <a:ext cx="9144" cy="41148"/>
          </a:xfrm>
          <a:custGeom>
            <a:avLst/>
            <a:gdLst/>
            <a:ahLst/>
            <a:cxnLst/>
            <a:rect l="l" t="t" r="r" b="b"/>
            <a:pathLst>
              <a:path w="9144" h="41148">
                <a:moveTo>
                  <a:pt x="4572" y="41148"/>
                </a:moveTo>
                <a:lnTo>
                  <a:pt x="7620" y="41148"/>
                </a:lnTo>
                <a:lnTo>
                  <a:pt x="7620" y="36576"/>
                </a:lnTo>
                <a:lnTo>
                  <a:pt x="9144" y="36576"/>
                </a:lnTo>
                <a:lnTo>
                  <a:pt x="9144" y="0"/>
                </a:lnTo>
                <a:lnTo>
                  <a:pt x="0" y="0"/>
                </a:lnTo>
                <a:lnTo>
                  <a:pt x="0" y="36576"/>
                </a:lnTo>
                <a:lnTo>
                  <a:pt x="4572" y="36576"/>
                </a:lnTo>
                <a:lnTo>
                  <a:pt x="4572" y="411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9361932" y="448056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9361932" y="4430268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9361932" y="437997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9361932" y="432968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9361932" y="4279392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9361932" y="4229100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9361932" y="4178807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9361932" y="4128516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9361932" y="407822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784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9346692" y="4043172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9314688" y="4547616"/>
            <a:ext cx="36575" cy="0"/>
          </a:xfrm>
          <a:custGeom>
            <a:avLst/>
            <a:gdLst/>
            <a:ahLst/>
            <a:cxnLst/>
            <a:rect l="l" t="t" r="r" b="b"/>
            <a:pathLst>
              <a:path w="36575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8340852" y="4005072"/>
            <a:ext cx="987551" cy="504444"/>
          </a:xfrm>
          <a:custGeom>
            <a:avLst/>
            <a:gdLst/>
            <a:ahLst/>
            <a:cxnLst/>
            <a:rect l="l" t="t" r="r" b="b"/>
            <a:pathLst>
              <a:path w="987551" h="504444">
                <a:moveTo>
                  <a:pt x="0" y="504444"/>
                </a:moveTo>
                <a:lnTo>
                  <a:pt x="987551" y="504444"/>
                </a:lnTo>
                <a:lnTo>
                  <a:pt x="987551" y="0"/>
                </a:lnTo>
                <a:lnTo>
                  <a:pt x="0" y="0"/>
                </a:lnTo>
                <a:lnTo>
                  <a:pt x="0" y="5044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340852" y="4005072"/>
            <a:ext cx="987551" cy="504444"/>
          </a:xfrm>
          <a:custGeom>
            <a:avLst/>
            <a:gdLst/>
            <a:ahLst/>
            <a:cxnLst/>
            <a:rect l="l" t="t" r="r" b="b"/>
            <a:pathLst>
              <a:path w="987551" h="504444">
                <a:moveTo>
                  <a:pt x="0" y="504444"/>
                </a:moveTo>
                <a:lnTo>
                  <a:pt x="987551" y="504444"/>
                </a:lnTo>
                <a:lnTo>
                  <a:pt x="987551" y="0"/>
                </a:lnTo>
                <a:lnTo>
                  <a:pt x="0" y="0"/>
                </a:lnTo>
                <a:lnTo>
                  <a:pt x="0" y="504444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829299" y="3744658"/>
            <a:ext cx="0" cy="262128"/>
          </a:xfrm>
          <a:custGeom>
            <a:avLst/>
            <a:gdLst/>
            <a:ahLst/>
            <a:cxnLst/>
            <a:rect l="l" t="t" r="r" b="b"/>
            <a:pathLst>
              <a:path h="262128">
                <a:moveTo>
                  <a:pt x="0" y="0"/>
                </a:moveTo>
                <a:lnTo>
                  <a:pt x="0" y="262128"/>
                </a:lnTo>
              </a:path>
            </a:pathLst>
          </a:custGeom>
          <a:ln w="6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6844283" y="4763070"/>
            <a:ext cx="1421890" cy="827912"/>
          </a:xfrm>
          <a:custGeom>
            <a:avLst/>
            <a:gdLst/>
            <a:ahLst/>
            <a:cxnLst/>
            <a:rect l="l" t="t" r="r" b="b"/>
            <a:pathLst>
              <a:path w="1421890" h="827912">
                <a:moveTo>
                  <a:pt x="1421890" y="827912"/>
                </a:moveTo>
                <a:lnTo>
                  <a:pt x="1421890" y="0"/>
                </a:lnTo>
                <a:lnTo>
                  <a:pt x="1373406" y="0"/>
                </a:lnTo>
                <a:lnTo>
                  <a:pt x="1373406" y="770735"/>
                </a:lnTo>
                <a:lnTo>
                  <a:pt x="0" y="770735"/>
                </a:lnTo>
                <a:lnTo>
                  <a:pt x="0" y="827912"/>
                </a:lnTo>
                <a:lnTo>
                  <a:pt x="1421890" y="82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896218" y="4768975"/>
            <a:ext cx="1243613" cy="713029"/>
          </a:xfrm>
          <a:custGeom>
            <a:avLst/>
            <a:gdLst/>
            <a:ahLst/>
            <a:cxnLst/>
            <a:rect l="l" t="t" r="r" b="b"/>
            <a:pathLst>
              <a:path w="1243613" h="713029">
                <a:moveTo>
                  <a:pt x="0" y="713029"/>
                </a:moveTo>
                <a:lnTo>
                  <a:pt x="1243613" y="713029"/>
                </a:lnTo>
                <a:lnTo>
                  <a:pt x="1243613" y="0"/>
                </a:lnTo>
                <a:lnTo>
                  <a:pt x="0" y="0"/>
                </a:lnTo>
                <a:lnTo>
                  <a:pt x="0" y="713029"/>
                </a:lnTo>
                <a:close/>
              </a:path>
            </a:pathLst>
          </a:custGeom>
          <a:ln w="11412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7506085" y="4555426"/>
            <a:ext cx="0" cy="207644"/>
          </a:xfrm>
          <a:custGeom>
            <a:avLst/>
            <a:gdLst/>
            <a:ahLst/>
            <a:cxnLst/>
            <a:rect l="l" t="t" r="r" b="b"/>
            <a:pathLst>
              <a:path h="207644">
                <a:moveTo>
                  <a:pt x="0" y="0"/>
                </a:moveTo>
                <a:lnTo>
                  <a:pt x="0" y="207644"/>
                </a:lnTo>
              </a:path>
            </a:pathLst>
          </a:custGeom>
          <a:ln w="74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9683022" y="3743529"/>
            <a:ext cx="0" cy="817218"/>
          </a:xfrm>
          <a:custGeom>
            <a:avLst/>
            <a:gdLst/>
            <a:ahLst/>
            <a:cxnLst/>
            <a:rect l="l" t="t" r="r" b="b"/>
            <a:pathLst>
              <a:path h="817218">
                <a:moveTo>
                  <a:pt x="0" y="0"/>
                </a:moveTo>
                <a:lnTo>
                  <a:pt x="0" y="817218"/>
                </a:lnTo>
              </a:path>
            </a:pathLst>
          </a:custGeom>
          <a:ln w="50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9125140" y="4621530"/>
            <a:ext cx="1284731" cy="588263"/>
          </a:xfrm>
          <a:custGeom>
            <a:avLst/>
            <a:gdLst/>
            <a:ahLst/>
            <a:cxnLst/>
            <a:rect l="l" t="t" r="r" b="b"/>
            <a:pathLst>
              <a:path w="1284731" h="588263">
                <a:moveTo>
                  <a:pt x="1284731" y="588264"/>
                </a:moveTo>
                <a:lnTo>
                  <a:pt x="1284731" y="0"/>
                </a:lnTo>
                <a:lnTo>
                  <a:pt x="1246631" y="0"/>
                </a:lnTo>
                <a:lnTo>
                  <a:pt x="1246631" y="550164"/>
                </a:lnTo>
                <a:lnTo>
                  <a:pt x="0" y="550164"/>
                </a:lnTo>
                <a:lnTo>
                  <a:pt x="0" y="588264"/>
                </a:lnTo>
                <a:lnTo>
                  <a:pt x="1284731" y="588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9044178" y="4559617"/>
            <a:ext cx="1284731" cy="588263"/>
          </a:xfrm>
          <a:custGeom>
            <a:avLst/>
            <a:gdLst/>
            <a:ahLst/>
            <a:cxnLst/>
            <a:rect l="l" t="t" r="r" b="b"/>
            <a:pathLst>
              <a:path w="1284731" h="588263">
                <a:moveTo>
                  <a:pt x="0" y="588264"/>
                </a:moveTo>
                <a:lnTo>
                  <a:pt x="1284731" y="588264"/>
                </a:lnTo>
                <a:lnTo>
                  <a:pt x="1284731" y="0"/>
                </a:lnTo>
                <a:lnTo>
                  <a:pt x="0" y="0"/>
                </a:lnTo>
                <a:lnTo>
                  <a:pt x="0" y="588264"/>
                </a:lnTo>
                <a:close/>
              </a:path>
            </a:pathLst>
          </a:custGeom>
          <a:ln w="9144">
            <a:solidFill>
              <a:srgbClr val="FF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88491" y="284988"/>
            <a:ext cx="1219199" cy="518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5159883" y="586832"/>
            <a:ext cx="1676019" cy="172815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1400" b="1" spc="1" dirty="0">
                <a:latin typeface="Calibri" panose="020F0502020204030204" pitchFamily="34" charset="0"/>
                <a:cs typeface="Calibri" panose="020F0502020204030204" pitchFamily="34" charset="0"/>
              </a:rPr>
              <a:t>Unidad Administrativa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697849" y="4360293"/>
            <a:ext cx="288896" cy="113792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700" spc="0" dirty="0">
                <a:latin typeface="Arial"/>
                <a:cs typeface="Arial"/>
              </a:rPr>
              <a:t>Ponce</a:t>
            </a:r>
            <a:endParaRPr sz="7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111613" y="5997868"/>
            <a:ext cx="1673109" cy="493572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12700" marR="1747">
              <a:lnSpc>
                <a:spcPts val="632"/>
              </a:lnSpc>
            </a:pPr>
            <a:r>
              <a:rPr sz="550" b="1" spc="-4" dirty="0">
                <a:latin typeface="Arial"/>
                <a:cs typeface="Arial"/>
              </a:rPr>
              <a:t>Jai</a:t>
            </a:r>
            <a:r>
              <a:rPr sz="550" b="1" spc="9" dirty="0">
                <a:latin typeface="Arial"/>
                <a:cs typeface="Arial"/>
              </a:rPr>
              <a:t>m</a:t>
            </a:r>
            <a:r>
              <a:rPr sz="550" b="1" spc="0" dirty="0">
                <a:latin typeface="Arial"/>
                <a:cs typeface="Arial"/>
              </a:rPr>
              <a:t>e    </a:t>
            </a:r>
            <a:r>
              <a:rPr sz="550" b="1" spc="4" dirty="0">
                <a:latin typeface="Arial"/>
                <a:cs typeface="Arial"/>
              </a:rPr>
              <a:t>M</a:t>
            </a:r>
            <a:r>
              <a:rPr sz="550" b="1" spc="-4" dirty="0">
                <a:latin typeface="Arial"/>
                <a:cs typeface="Arial"/>
              </a:rPr>
              <a:t>acía</a:t>
            </a:r>
            <a:r>
              <a:rPr sz="550" b="1" spc="0" dirty="0">
                <a:latin typeface="Arial"/>
                <a:cs typeface="Arial"/>
              </a:rPr>
              <a:t>s   </a:t>
            </a:r>
            <a:r>
              <a:rPr sz="550" b="1" spc="81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O</a:t>
            </a:r>
            <a:r>
              <a:rPr sz="550" b="1" spc="4" dirty="0">
                <a:latin typeface="Arial"/>
                <a:cs typeface="Arial"/>
              </a:rPr>
              <a:t>v</a:t>
            </a:r>
            <a:r>
              <a:rPr sz="550" b="1" spc="-4" dirty="0">
                <a:latin typeface="Arial"/>
                <a:cs typeface="Arial"/>
              </a:rPr>
              <a:t>ie</a:t>
            </a:r>
            <a:r>
              <a:rPr sz="550" b="1" spc="0" dirty="0">
                <a:latin typeface="Arial"/>
                <a:cs typeface="Arial"/>
              </a:rPr>
              <a:t>do  </a:t>
            </a:r>
            <a:r>
              <a:rPr sz="550" b="1" spc="123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,</a:t>
            </a:r>
            <a:r>
              <a:rPr sz="550" b="1" spc="17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Tit</a:t>
            </a:r>
            <a:r>
              <a:rPr sz="550" b="1" spc="14" dirty="0">
                <a:latin typeface="Arial"/>
                <a:cs typeface="Arial"/>
              </a:rPr>
              <a:t>u</a:t>
            </a:r>
            <a:r>
              <a:rPr sz="550" b="1" spc="-4" dirty="0">
                <a:latin typeface="Arial"/>
                <a:cs typeface="Arial"/>
              </a:rPr>
              <a:t>la</a:t>
            </a:r>
            <a:r>
              <a:rPr sz="550" b="1" spc="0" dirty="0">
                <a:latin typeface="Arial"/>
                <a:cs typeface="Arial"/>
              </a:rPr>
              <a:t>r   </a:t>
            </a:r>
            <a:r>
              <a:rPr sz="550" b="1" spc="38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de </a:t>
            </a:r>
            <a:r>
              <a:rPr sz="550" b="1" spc="22" dirty="0">
                <a:latin typeface="Arial"/>
                <a:cs typeface="Arial"/>
              </a:rPr>
              <a:t> </a:t>
            </a:r>
            <a:r>
              <a:rPr sz="550" b="1" spc="1" dirty="0">
                <a:latin typeface="Arial"/>
                <a:cs typeface="Arial"/>
              </a:rPr>
              <a:t>l</a:t>
            </a:r>
            <a:r>
              <a:rPr sz="550" b="1" spc="14" dirty="0">
                <a:latin typeface="Arial"/>
                <a:cs typeface="Arial"/>
              </a:rPr>
              <a:t>a</a:t>
            </a:r>
            <a:r>
              <a:rPr sz="550" b="1" spc="0" dirty="0">
                <a:latin typeface="Arial"/>
                <a:cs typeface="Arial"/>
              </a:rPr>
              <a:t> </a:t>
            </a:r>
            <a:r>
              <a:rPr sz="550" b="1" spc="-64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Unid</a:t>
            </a:r>
            <a:r>
              <a:rPr sz="550" b="1" spc="-4" dirty="0">
                <a:latin typeface="Arial"/>
                <a:cs typeface="Arial"/>
              </a:rPr>
              <a:t>a</a:t>
            </a:r>
            <a:r>
              <a:rPr sz="550" b="1" spc="0" dirty="0">
                <a:latin typeface="Arial"/>
                <a:cs typeface="Arial"/>
              </a:rPr>
              <a:t>d</a:t>
            </a:r>
            <a:r>
              <a:rPr sz="550" b="1" spc="100" dirty="0">
                <a:latin typeface="Arial"/>
                <a:cs typeface="Arial"/>
              </a:rPr>
              <a:t> </a:t>
            </a:r>
            <a:r>
              <a:rPr sz="550" b="1" spc="8" dirty="0">
                <a:latin typeface="Arial"/>
                <a:cs typeface="Arial"/>
              </a:rPr>
              <a:t>A</a:t>
            </a:r>
            <a:r>
              <a:rPr sz="550" b="1" spc="15" dirty="0">
                <a:latin typeface="Arial"/>
                <a:cs typeface="Arial"/>
              </a:rPr>
              <a:t>d</a:t>
            </a:r>
            <a:r>
              <a:rPr sz="550" b="1" spc="34" dirty="0">
                <a:latin typeface="Arial"/>
                <a:cs typeface="Arial"/>
              </a:rPr>
              <a:t>m</a:t>
            </a:r>
            <a:r>
              <a:rPr sz="550" b="1" spc="1" dirty="0">
                <a:latin typeface="Arial"/>
                <a:cs typeface="Arial"/>
              </a:rPr>
              <a:t>i</a:t>
            </a:r>
            <a:r>
              <a:rPr sz="550" b="1" spc="11" dirty="0">
                <a:latin typeface="Arial"/>
                <a:cs typeface="Arial"/>
              </a:rPr>
              <a:t>ni</a:t>
            </a:r>
            <a:r>
              <a:rPr sz="550" b="1" spc="9" dirty="0">
                <a:latin typeface="Arial"/>
                <a:cs typeface="Arial"/>
              </a:rPr>
              <a:t>s</a:t>
            </a:r>
            <a:r>
              <a:rPr sz="550" b="1" spc="14" dirty="0">
                <a:latin typeface="Arial"/>
                <a:cs typeface="Arial"/>
              </a:rPr>
              <a:t>t</a:t>
            </a:r>
            <a:r>
              <a:rPr sz="550" b="1" spc="9" dirty="0">
                <a:latin typeface="Arial"/>
                <a:cs typeface="Arial"/>
              </a:rPr>
              <a:t>ra</a:t>
            </a:r>
            <a:r>
              <a:rPr sz="550" b="1" spc="14" dirty="0">
                <a:latin typeface="Arial"/>
                <a:cs typeface="Arial"/>
              </a:rPr>
              <a:t>t</a:t>
            </a:r>
            <a:r>
              <a:rPr sz="550" b="1" spc="1" dirty="0">
                <a:latin typeface="Arial"/>
                <a:cs typeface="Arial"/>
              </a:rPr>
              <a:t>i</a:t>
            </a:r>
            <a:r>
              <a:rPr sz="550" b="1" spc="20" dirty="0">
                <a:latin typeface="Arial"/>
                <a:cs typeface="Arial"/>
              </a:rPr>
              <a:t>v</a:t>
            </a:r>
            <a:r>
              <a:rPr sz="550" b="1" spc="14" dirty="0">
                <a:latin typeface="Arial"/>
                <a:cs typeface="Arial"/>
              </a:rPr>
              <a:t>a</a:t>
            </a:r>
            <a:r>
              <a:rPr sz="550" b="1" spc="131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d</a:t>
            </a:r>
            <a:r>
              <a:rPr sz="550" b="1" spc="-4" dirty="0">
                <a:latin typeface="Arial"/>
                <a:cs typeface="Arial"/>
              </a:rPr>
              <a:t>e</a:t>
            </a:r>
            <a:r>
              <a:rPr sz="550" b="1" spc="0" dirty="0">
                <a:latin typeface="Arial"/>
                <a:cs typeface="Arial"/>
              </a:rPr>
              <a:t>l</a:t>
            </a:r>
            <a:r>
              <a:rPr sz="550" b="1" spc="29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I</a:t>
            </a:r>
            <a:r>
              <a:rPr sz="550" b="1" spc="0" dirty="0">
                <a:latin typeface="Arial"/>
                <a:cs typeface="Arial"/>
              </a:rPr>
              <a:t>n</a:t>
            </a:r>
            <a:r>
              <a:rPr sz="550" b="1" spc="-4" dirty="0">
                <a:latin typeface="Arial"/>
                <a:cs typeface="Arial"/>
              </a:rPr>
              <a:t>s</a:t>
            </a:r>
            <a:r>
              <a:rPr sz="550" b="1" spc="4" dirty="0">
                <a:latin typeface="Arial"/>
                <a:cs typeface="Arial"/>
              </a:rPr>
              <a:t>t</a:t>
            </a:r>
            <a:r>
              <a:rPr sz="550" b="1" spc="-4" dirty="0">
                <a:latin typeface="Arial"/>
                <a:cs typeface="Arial"/>
              </a:rPr>
              <a:t>i</a:t>
            </a:r>
            <a:r>
              <a:rPr sz="550" b="1" spc="4" dirty="0">
                <a:latin typeface="Arial"/>
                <a:cs typeface="Arial"/>
              </a:rPr>
              <a:t>t</a:t>
            </a:r>
            <a:r>
              <a:rPr sz="550" b="1" spc="0" dirty="0">
                <a:latin typeface="Arial"/>
                <a:cs typeface="Arial"/>
              </a:rPr>
              <a:t>u</a:t>
            </a:r>
            <a:r>
              <a:rPr sz="550" b="1" spc="4" dirty="0">
                <a:latin typeface="Arial"/>
                <a:cs typeface="Arial"/>
              </a:rPr>
              <a:t>t</a:t>
            </a:r>
            <a:r>
              <a:rPr sz="550" b="1" spc="0" dirty="0">
                <a:latin typeface="Arial"/>
                <a:cs typeface="Arial"/>
              </a:rPr>
              <a:t>o </a:t>
            </a:r>
            <a:r>
              <a:rPr sz="550" b="1" spc="10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de</a:t>
            </a:r>
            <a:r>
              <a:rPr sz="550" b="1" spc="12" dirty="0">
                <a:latin typeface="Arial"/>
                <a:cs typeface="Arial"/>
              </a:rPr>
              <a:t> V</a:t>
            </a:r>
            <a:r>
              <a:rPr sz="550" b="1" spc="1" dirty="0">
                <a:latin typeface="Arial"/>
                <a:cs typeface="Arial"/>
              </a:rPr>
              <a:t>i</a:t>
            </a:r>
            <a:r>
              <a:rPr sz="550" b="1" spc="19" dirty="0">
                <a:latin typeface="Arial"/>
                <a:cs typeface="Arial"/>
              </a:rPr>
              <a:t>v</a:t>
            </a:r>
            <a:r>
              <a:rPr sz="550" b="1" spc="1" dirty="0">
                <a:latin typeface="Arial"/>
                <a:cs typeface="Arial"/>
              </a:rPr>
              <a:t>i</a:t>
            </a:r>
            <a:r>
              <a:rPr sz="550" b="1" spc="9" dirty="0">
                <a:latin typeface="Arial"/>
                <a:cs typeface="Arial"/>
              </a:rPr>
              <a:t>e</a:t>
            </a:r>
            <a:r>
              <a:rPr sz="550" b="1" spc="15" dirty="0">
                <a:latin typeface="Arial"/>
                <a:cs typeface="Arial"/>
              </a:rPr>
              <a:t>nda</a:t>
            </a:r>
            <a:r>
              <a:rPr sz="550" b="1" spc="54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d</a:t>
            </a:r>
            <a:r>
              <a:rPr sz="550" b="1" spc="-4" dirty="0">
                <a:latin typeface="Arial"/>
                <a:cs typeface="Arial"/>
              </a:rPr>
              <a:t>e</a:t>
            </a:r>
            <a:r>
              <a:rPr sz="550" b="1" spc="0" dirty="0">
                <a:latin typeface="Arial"/>
                <a:cs typeface="Arial"/>
              </a:rPr>
              <a:t>l</a:t>
            </a:r>
            <a:r>
              <a:rPr sz="550" b="1" spc="29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Es</a:t>
            </a:r>
            <a:r>
              <a:rPr sz="550" b="1" spc="4" dirty="0">
                <a:latin typeface="Arial"/>
                <a:cs typeface="Arial"/>
              </a:rPr>
              <a:t>t</a:t>
            </a:r>
            <a:r>
              <a:rPr sz="550" b="1" spc="-4" dirty="0">
                <a:latin typeface="Arial"/>
                <a:cs typeface="Arial"/>
              </a:rPr>
              <a:t>a</a:t>
            </a:r>
            <a:r>
              <a:rPr sz="550" b="1" spc="0" dirty="0">
                <a:latin typeface="Arial"/>
                <a:cs typeface="Arial"/>
              </a:rPr>
              <a:t>do</a:t>
            </a:r>
            <a:r>
              <a:rPr sz="550" b="1" spc="99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de</a:t>
            </a:r>
            <a:r>
              <a:rPr sz="550" b="1" spc="124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Sa</a:t>
            </a:r>
            <a:r>
              <a:rPr sz="550" b="1" spc="0" dirty="0">
                <a:latin typeface="Arial"/>
                <a:cs typeface="Arial"/>
              </a:rPr>
              <a:t>n </a:t>
            </a:r>
            <a:r>
              <a:rPr sz="550" b="1" spc="60" dirty="0">
                <a:latin typeface="Arial"/>
                <a:cs typeface="Arial"/>
              </a:rPr>
              <a:t> </a:t>
            </a:r>
            <a:r>
              <a:rPr sz="550" b="1" spc="14" dirty="0">
                <a:latin typeface="Arial"/>
                <a:cs typeface="Arial"/>
              </a:rPr>
              <a:t>L</a:t>
            </a:r>
            <a:r>
              <a:rPr sz="550" b="1" spc="0" dirty="0">
                <a:latin typeface="Arial"/>
                <a:cs typeface="Arial"/>
              </a:rPr>
              <a:t>uis </a:t>
            </a:r>
            <a:r>
              <a:rPr sz="550" b="1" spc="91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P</a:t>
            </a:r>
            <a:r>
              <a:rPr sz="550" b="1" spc="0" dirty="0">
                <a:latin typeface="Arial"/>
                <a:cs typeface="Arial"/>
              </a:rPr>
              <a:t>o</a:t>
            </a:r>
            <a:r>
              <a:rPr sz="550" b="1" spc="14" dirty="0">
                <a:latin typeface="Arial"/>
                <a:cs typeface="Arial"/>
              </a:rPr>
              <a:t>t</a:t>
            </a:r>
            <a:r>
              <a:rPr sz="550" b="1" spc="0" dirty="0">
                <a:latin typeface="Arial"/>
                <a:cs typeface="Arial"/>
              </a:rPr>
              <a:t>o</a:t>
            </a:r>
            <a:r>
              <a:rPr sz="550" b="1" spc="-4" dirty="0">
                <a:latin typeface="Arial"/>
                <a:cs typeface="Arial"/>
              </a:rPr>
              <a:t>s</a:t>
            </a:r>
            <a:r>
              <a:rPr sz="550" b="1" spc="0" dirty="0">
                <a:latin typeface="Arial"/>
                <a:cs typeface="Arial"/>
              </a:rPr>
              <a:t>í </a:t>
            </a:r>
            <a:r>
              <a:rPr sz="550" b="1" spc="108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,</a:t>
            </a:r>
            <a:r>
              <a:rPr sz="550" b="1" spc="2" dirty="0">
                <a:latin typeface="Arial"/>
                <a:cs typeface="Arial"/>
              </a:rPr>
              <a:t> </a:t>
            </a:r>
            <a:r>
              <a:rPr sz="550" b="1" spc="18" dirty="0">
                <a:latin typeface="Arial"/>
                <a:cs typeface="Arial"/>
              </a:rPr>
              <a:t>C</a:t>
            </a:r>
            <a:r>
              <a:rPr sz="550" b="1" spc="9" dirty="0">
                <a:latin typeface="Arial"/>
                <a:cs typeface="Arial"/>
              </a:rPr>
              <a:t>e</a:t>
            </a:r>
            <a:r>
              <a:rPr sz="550" b="1" spc="8" dirty="0">
                <a:latin typeface="Arial"/>
                <a:cs typeface="Arial"/>
              </a:rPr>
              <a:t>rt</a:t>
            </a:r>
            <a:r>
              <a:rPr sz="550" b="1" spc="1" dirty="0">
                <a:latin typeface="Arial"/>
                <a:cs typeface="Arial"/>
              </a:rPr>
              <a:t>i</a:t>
            </a:r>
            <a:r>
              <a:rPr sz="550" b="1" spc="13" dirty="0">
                <a:latin typeface="Arial"/>
                <a:cs typeface="Arial"/>
              </a:rPr>
              <a:t>f</a:t>
            </a:r>
            <a:r>
              <a:rPr sz="550" b="1" spc="1" dirty="0">
                <a:latin typeface="Arial"/>
                <a:cs typeface="Arial"/>
              </a:rPr>
              <a:t>i</a:t>
            </a:r>
            <a:r>
              <a:rPr sz="550" b="1" spc="9" dirty="0">
                <a:latin typeface="Arial"/>
                <a:cs typeface="Arial"/>
              </a:rPr>
              <a:t>c</a:t>
            </a:r>
            <a:r>
              <a:rPr sz="550" b="1" spc="14" dirty="0">
                <a:latin typeface="Arial"/>
                <a:cs typeface="Arial"/>
              </a:rPr>
              <a:t>a</a:t>
            </a:r>
            <a:r>
              <a:rPr sz="550" b="1" spc="0" dirty="0">
                <a:latin typeface="Arial"/>
                <a:cs typeface="Arial"/>
              </a:rPr>
              <a:t>   </a:t>
            </a:r>
            <a:r>
              <a:rPr sz="550" b="1" spc="-59" dirty="0">
                <a:latin typeface="Arial"/>
                <a:cs typeface="Arial"/>
              </a:rPr>
              <a:t> </a:t>
            </a:r>
            <a:r>
              <a:rPr sz="550" b="1" spc="15" dirty="0">
                <a:latin typeface="Arial"/>
                <a:cs typeface="Arial"/>
              </a:rPr>
              <a:t>que</a:t>
            </a:r>
            <a:r>
              <a:rPr sz="550" b="1" spc="0" dirty="0">
                <a:latin typeface="Arial"/>
                <a:cs typeface="Arial"/>
              </a:rPr>
              <a:t> </a:t>
            </a:r>
            <a:r>
              <a:rPr sz="550" b="1" spc="4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e</a:t>
            </a:r>
            <a:r>
              <a:rPr sz="550" b="1" spc="0" dirty="0">
                <a:latin typeface="Arial"/>
                <a:cs typeface="Arial"/>
              </a:rPr>
              <a:t>l</a:t>
            </a:r>
            <a:r>
              <a:rPr sz="550" b="1" spc="67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pr</a:t>
            </a:r>
            <a:r>
              <a:rPr sz="550" b="1" spc="-4" dirty="0">
                <a:latin typeface="Arial"/>
                <a:cs typeface="Arial"/>
              </a:rPr>
              <a:t>ese</a:t>
            </a:r>
            <a:r>
              <a:rPr sz="550" b="1" spc="0" dirty="0">
                <a:latin typeface="Arial"/>
                <a:cs typeface="Arial"/>
              </a:rPr>
              <a:t>n</a:t>
            </a:r>
            <a:r>
              <a:rPr sz="550" b="1" spc="4" dirty="0">
                <a:latin typeface="Arial"/>
                <a:cs typeface="Arial"/>
              </a:rPr>
              <a:t>t</a:t>
            </a:r>
            <a:r>
              <a:rPr sz="550" b="1" spc="0" dirty="0">
                <a:latin typeface="Arial"/>
                <a:cs typeface="Arial"/>
              </a:rPr>
              <a:t>e</a:t>
            </a:r>
            <a:r>
              <a:rPr sz="550" b="1" spc="122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org</a:t>
            </a:r>
            <a:r>
              <a:rPr sz="550" b="1" spc="-4" dirty="0">
                <a:latin typeface="Arial"/>
                <a:cs typeface="Arial"/>
              </a:rPr>
              <a:t>a</a:t>
            </a:r>
            <a:r>
              <a:rPr sz="550" b="1" spc="0" dirty="0">
                <a:latin typeface="Arial"/>
                <a:cs typeface="Arial"/>
              </a:rPr>
              <a:t>nigr</a:t>
            </a:r>
            <a:r>
              <a:rPr sz="550" b="1" spc="-4" dirty="0">
                <a:latin typeface="Arial"/>
                <a:cs typeface="Arial"/>
              </a:rPr>
              <a:t>a</a:t>
            </a:r>
            <a:r>
              <a:rPr sz="550" b="1" spc="9" dirty="0">
                <a:latin typeface="Arial"/>
                <a:cs typeface="Arial"/>
              </a:rPr>
              <a:t>m</a:t>
            </a:r>
            <a:r>
              <a:rPr sz="550" b="1" spc="0" dirty="0">
                <a:latin typeface="Arial"/>
                <a:cs typeface="Arial"/>
              </a:rPr>
              <a:t>a    </a:t>
            </a:r>
            <a:r>
              <a:rPr sz="550" b="1" spc="96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r</a:t>
            </a:r>
            <a:r>
              <a:rPr sz="550" b="1" spc="-4" dirty="0">
                <a:latin typeface="Arial"/>
                <a:cs typeface="Arial"/>
              </a:rPr>
              <a:t>e</a:t>
            </a:r>
            <a:r>
              <a:rPr sz="550" b="1" spc="4" dirty="0">
                <a:latin typeface="Arial"/>
                <a:cs typeface="Arial"/>
              </a:rPr>
              <a:t>f</a:t>
            </a:r>
            <a:r>
              <a:rPr sz="550" b="1" spc="-4" dirty="0">
                <a:latin typeface="Arial"/>
                <a:cs typeface="Arial"/>
              </a:rPr>
              <a:t>lej</a:t>
            </a:r>
            <a:r>
              <a:rPr sz="550" b="1" spc="0" dirty="0">
                <a:latin typeface="Arial"/>
                <a:cs typeface="Arial"/>
              </a:rPr>
              <a:t>a  </a:t>
            </a:r>
            <a:r>
              <a:rPr sz="550" b="1" spc="16" dirty="0">
                <a:latin typeface="Arial"/>
                <a:cs typeface="Arial"/>
              </a:rPr>
              <a:t> </a:t>
            </a:r>
            <a:r>
              <a:rPr sz="550" b="1" spc="19" dirty="0">
                <a:latin typeface="Arial"/>
                <a:cs typeface="Arial"/>
              </a:rPr>
              <a:t>e</a:t>
            </a:r>
            <a:r>
              <a:rPr sz="550" b="1" spc="6" dirty="0">
                <a:latin typeface="Arial"/>
                <a:cs typeface="Arial"/>
              </a:rPr>
              <a:t>l</a:t>
            </a:r>
            <a:r>
              <a:rPr sz="550" b="1" spc="50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p</a:t>
            </a:r>
            <a:r>
              <a:rPr sz="550" b="1" spc="-4" dirty="0">
                <a:latin typeface="Arial"/>
                <a:cs typeface="Arial"/>
              </a:rPr>
              <a:t>e</a:t>
            </a:r>
            <a:r>
              <a:rPr sz="550" b="1" spc="0" dirty="0">
                <a:latin typeface="Arial"/>
                <a:cs typeface="Arial"/>
              </a:rPr>
              <a:t>r</a:t>
            </a:r>
            <a:r>
              <a:rPr sz="550" b="1" spc="-4" dirty="0">
                <a:latin typeface="Arial"/>
                <a:cs typeface="Arial"/>
              </a:rPr>
              <a:t>s</a:t>
            </a:r>
            <a:r>
              <a:rPr sz="550" b="1" spc="0" dirty="0">
                <a:latin typeface="Arial"/>
                <a:cs typeface="Arial"/>
              </a:rPr>
              <a:t>on</a:t>
            </a:r>
            <a:r>
              <a:rPr sz="550" b="1" spc="4" dirty="0">
                <a:latin typeface="Arial"/>
                <a:cs typeface="Arial"/>
              </a:rPr>
              <a:t>a</a:t>
            </a:r>
            <a:r>
              <a:rPr sz="550" b="1" spc="0" dirty="0">
                <a:latin typeface="Arial"/>
                <a:cs typeface="Arial"/>
              </a:rPr>
              <a:t>l  </a:t>
            </a:r>
            <a:r>
              <a:rPr sz="550" b="1" spc="54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,</a:t>
            </a:r>
            <a:r>
              <a:rPr sz="550" b="1" spc="-2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as</a:t>
            </a:r>
            <a:r>
              <a:rPr sz="550" b="1" spc="0" dirty="0">
                <a:latin typeface="Arial"/>
                <a:cs typeface="Arial"/>
              </a:rPr>
              <a:t>í</a:t>
            </a:r>
            <a:r>
              <a:rPr sz="550" b="1" spc="125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c</a:t>
            </a:r>
            <a:r>
              <a:rPr sz="550" b="1" spc="0" dirty="0">
                <a:latin typeface="Arial"/>
                <a:cs typeface="Arial"/>
              </a:rPr>
              <a:t>o</a:t>
            </a:r>
            <a:r>
              <a:rPr sz="550" b="1" spc="9" dirty="0">
                <a:latin typeface="Arial"/>
                <a:cs typeface="Arial"/>
              </a:rPr>
              <a:t>m</a:t>
            </a:r>
            <a:r>
              <a:rPr sz="550" b="1" spc="0" dirty="0">
                <a:latin typeface="Arial"/>
                <a:cs typeface="Arial"/>
              </a:rPr>
              <a:t>o </a:t>
            </a:r>
            <a:r>
              <a:rPr sz="550" b="1" spc="138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l</a:t>
            </a:r>
            <a:r>
              <a:rPr sz="550" b="1" spc="0" dirty="0">
                <a:latin typeface="Arial"/>
                <a:cs typeface="Arial"/>
              </a:rPr>
              <a:t>os</a:t>
            </a:r>
            <a:r>
              <a:rPr sz="550" b="1" spc="47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pu</a:t>
            </a:r>
            <a:r>
              <a:rPr sz="550" b="1" spc="-4" dirty="0">
                <a:latin typeface="Arial"/>
                <a:cs typeface="Arial"/>
              </a:rPr>
              <a:t>es</a:t>
            </a:r>
            <a:r>
              <a:rPr sz="550" b="1" spc="4" dirty="0">
                <a:latin typeface="Arial"/>
                <a:cs typeface="Arial"/>
              </a:rPr>
              <a:t>t</a:t>
            </a:r>
            <a:r>
              <a:rPr sz="550" b="1" spc="0" dirty="0">
                <a:latin typeface="Arial"/>
                <a:cs typeface="Arial"/>
              </a:rPr>
              <a:t>os</a:t>
            </a:r>
            <a:r>
              <a:rPr sz="550" b="1" spc="70" dirty="0">
                <a:latin typeface="Arial"/>
                <a:cs typeface="Arial"/>
              </a:rPr>
              <a:t> </a:t>
            </a:r>
            <a:r>
              <a:rPr sz="550" b="1" spc="14" dirty="0">
                <a:latin typeface="Arial"/>
                <a:cs typeface="Arial"/>
              </a:rPr>
              <a:t>y</a:t>
            </a:r>
            <a:r>
              <a:rPr sz="550" b="1" spc="-50" dirty="0">
                <a:latin typeface="Arial"/>
                <a:cs typeface="Arial"/>
              </a:rPr>
              <a:t> </a:t>
            </a:r>
            <a:r>
              <a:rPr sz="550" b="1" spc="15" dirty="0">
                <a:latin typeface="Arial"/>
                <a:cs typeface="Arial"/>
              </a:rPr>
              <a:t>no</a:t>
            </a:r>
            <a:r>
              <a:rPr sz="550" b="1" spc="34" dirty="0">
                <a:latin typeface="Arial"/>
                <a:cs typeface="Arial"/>
              </a:rPr>
              <a:t>m</a:t>
            </a:r>
            <a:r>
              <a:rPr sz="550" b="1" spc="12" dirty="0">
                <a:latin typeface="Arial"/>
                <a:cs typeface="Arial"/>
              </a:rPr>
              <a:t>br</a:t>
            </a:r>
            <a:r>
              <a:rPr sz="550" b="1" spc="0" dirty="0">
                <a:latin typeface="Arial"/>
                <a:cs typeface="Arial"/>
              </a:rPr>
              <a:t>a</a:t>
            </a:r>
            <a:r>
              <a:rPr sz="550" b="1" spc="34" dirty="0">
                <a:latin typeface="Arial"/>
                <a:cs typeface="Arial"/>
              </a:rPr>
              <a:t>m</a:t>
            </a:r>
            <a:r>
              <a:rPr sz="550" b="1" spc="1" dirty="0">
                <a:latin typeface="Arial"/>
                <a:cs typeface="Arial"/>
              </a:rPr>
              <a:t>i</a:t>
            </a:r>
            <a:r>
              <a:rPr sz="550" b="1" spc="9" dirty="0">
                <a:latin typeface="Arial"/>
                <a:cs typeface="Arial"/>
              </a:rPr>
              <a:t>e</a:t>
            </a:r>
            <a:r>
              <a:rPr sz="550" b="1" spc="15" dirty="0">
                <a:latin typeface="Arial"/>
                <a:cs typeface="Arial"/>
              </a:rPr>
              <a:t>n</a:t>
            </a:r>
            <a:r>
              <a:rPr sz="550" b="1" spc="14" dirty="0">
                <a:latin typeface="Arial"/>
                <a:cs typeface="Arial"/>
              </a:rPr>
              <a:t>t</a:t>
            </a:r>
            <a:r>
              <a:rPr sz="550" b="1" spc="15" dirty="0">
                <a:latin typeface="Arial"/>
                <a:cs typeface="Arial"/>
              </a:rPr>
              <a:t>os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0" dirty="0">
                <a:latin typeface="Arial"/>
                <a:cs typeface="Arial"/>
              </a:rPr>
              <a:t>que</a:t>
            </a:r>
            <a:r>
              <a:rPr sz="550" b="1" spc="3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i</a:t>
            </a:r>
            <a:r>
              <a:rPr sz="550" b="1" spc="0" dirty="0">
                <a:latin typeface="Arial"/>
                <a:cs typeface="Arial"/>
              </a:rPr>
              <a:t>n</a:t>
            </a:r>
            <a:r>
              <a:rPr sz="550" b="1" spc="4" dirty="0">
                <a:latin typeface="Arial"/>
                <a:cs typeface="Arial"/>
              </a:rPr>
              <a:t>t</a:t>
            </a:r>
            <a:r>
              <a:rPr sz="550" b="1" spc="-4" dirty="0">
                <a:latin typeface="Arial"/>
                <a:cs typeface="Arial"/>
              </a:rPr>
              <a:t>e</a:t>
            </a:r>
            <a:r>
              <a:rPr sz="550" b="1" spc="0" dirty="0">
                <a:latin typeface="Arial"/>
                <a:cs typeface="Arial"/>
              </a:rPr>
              <a:t>gr</a:t>
            </a:r>
            <a:r>
              <a:rPr sz="550" b="1" spc="-4" dirty="0">
                <a:latin typeface="Arial"/>
                <a:cs typeface="Arial"/>
              </a:rPr>
              <a:t>a</a:t>
            </a:r>
            <a:r>
              <a:rPr sz="550" b="1" spc="0" dirty="0">
                <a:latin typeface="Arial"/>
                <a:cs typeface="Arial"/>
              </a:rPr>
              <a:t>n</a:t>
            </a:r>
            <a:r>
              <a:rPr sz="550" b="1" spc="73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l</a:t>
            </a:r>
            <a:r>
              <a:rPr sz="550" b="1" spc="0" dirty="0">
                <a:latin typeface="Arial"/>
                <a:cs typeface="Arial"/>
              </a:rPr>
              <a:t>a</a:t>
            </a:r>
            <a:r>
              <a:rPr sz="550" b="1" spc="-32" dirty="0">
                <a:latin typeface="Arial"/>
                <a:cs typeface="Arial"/>
              </a:rPr>
              <a:t> </a:t>
            </a:r>
            <a:r>
              <a:rPr sz="550" b="1" spc="9" dirty="0">
                <a:latin typeface="Arial"/>
                <a:cs typeface="Arial"/>
              </a:rPr>
              <a:t>es</a:t>
            </a:r>
            <a:r>
              <a:rPr sz="550" b="1" spc="14" dirty="0">
                <a:latin typeface="Arial"/>
                <a:cs typeface="Arial"/>
              </a:rPr>
              <a:t>t</a:t>
            </a:r>
            <a:r>
              <a:rPr sz="550" b="1" spc="12" dirty="0">
                <a:latin typeface="Arial"/>
                <a:cs typeface="Arial"/>
              </a:rPr>
              <a:t>ru</a:t>
            </a:r>
            <a:r>
              <a:rPr sz="550" b="1" spc="9" dirty="0">
                <a:latin typeface="Arial"/>
                <a:cs typeface="Arial"/>
              </a:rPr>
              <a:t>c</a:t>
            </a:r>
            <a:r>
              <a:rPr sz="550" b="1" spc="14" dirty="0">
                <a:latin typeface="Arial"/>
                <a:cs typeface="Arial"/>
              </a:rPr>
              <a:t>t</a:t>
            </a:r>
            <a:r>
              <a:rPr sz="550" b="1" spc="13" dirty="0">
                <a:latin typeface="Arial"/>
                <a:cs typeface="Arial"/>
              </a:rPr>
              <a:t>ura</a:t>
            </a:r>
            <a:r>
              <a:rPr sz="550" b="1" spc="6" dirty="0">
                <a:latin typeface="Arial"/>
                <a:cs typeface="Arial"/>
              </a:rPr>
              <a:t> </a:t>
            </a:r>
            <a:r>
              <a:rPr sz="550" b="1" spc="4" dirty="0">
                <a:latin typeface="Arial"/>
                <a:cs typeface="Arial"/>
              </a:rPr>
              <a:t>v</a:t>
            </a:r>
            <a:r>
              <a:rPr sz="550" b="1" spc="-4" dirty="0">
                <a:latin typeface="Arial"/>
                <a:cs typeface="Arial"/>
              </a:rPr>
              <a:t>i</a:t>
            </a:r>
            <a:r>
              <a:rPr sz="550" b="1" spc="0" dirty="0">
                <a:latin typeface="Arial"/>
                <a:cs typeface="Arial"/>
              </a:rPr>
              <a:t>g</a:t>
            </a:r>
            <a:r>
              <a:rPr sz="550" b="1" spc="-4" dirty="0">
                <a:latin typeface="Arial"/>
                <a:cs typeface="Arial"/>
              </a:rPr>
              <a:t>e</a:t>
            </a:r>
            <a:r>
              <a:rPr sz="550" b="1" spc="0" dirty="0">
                <a:latin typeface="Arial"/>
                <a:cs typeface="Arial"/>
              </a:rPr>
              <a:t>n</a:t>
            </a:r>
            <a:r>
              <a:rPr sz="550" b="1" spc="4" dirty="0">
                <a:latin typeface="Arial"/>
                <a:cs typeface="Arial"/>
              </a:rPr>
              <a:t>t</a:t>
            </a:r>
            <a:r>
              <a:rPr sz="550" b="1" spc="0" dirty="0">
                <a:latin typeface="Arial"/>
                <a:cs typeface="Arial"/>
              </a:rPr>
              <a:t>e</a:t>
            </a:r>
            <a:r>
              <a:rPr sz="550" b="1" spc="41" dirty="0">
                <a:latin typeface="Arial"/>
                <a:cs typeface="Arial"/>
              </a:rPr>
              <a:t> </a:t>
            </a:r>
            <a:r>
              <a:rPr sz="550" b="1" spc="-4" dirty="0">
                <a:latin typeface="Arial"/>
                <a:cs typeface="Arial"/>
              </a:rPr>
              <a:t>a</a:t>
            </a:r>
            <a:r>
              <a:rPr sz="550" b="1" spc="0" dirty="0">
                <a:latin typeface="Arial"/>
                <a:cs typeface="Arial"/>
              </a:rPr>
              <a:t>l</a:t>
            </a:r>
            <a:r>
              <a:rPr sz="550" b="1" spc="-37" dirty="0">
                <a:latin typeface="Arial"/>
                <a:cs typeface="Arial"/>
              </a:rPr>
              <a:t> </a:t>
            </a:r>
            <a:r>
              <a:rPr sz="550" b="1" spc="9" dirty="0">
                <a:latin typeface="Arial"/>
                <a:cs typeface="Arial"/>
              </a:rPr>
              <a:t>m</a:t>
            </a:r>
            <a:r>
              <a:rPr sz="550" b="1" spc="-4" dirty="0">
                <a:latin typeface="Arial"/>
                <a:cs typeface="Arial"/>
              </a:rPr>
              <a:t>e</a:t>
            </a:r>
            <a:r>
              <a:rPr sz="550" b="1" spc="0" dirty="0">
                <a:latin typeface="Arial"/>
                <a:cs typeface="Arial"/>
              </a:rPr>
              <a:t>s de</a:t>
            </a:r>
            <a:r>
              <a:rPr sz="550" b="1" spc="-22" dirty="0">
                <a:latin typeface="Arial"/>
                <a:cs typeface="Arial"/>
              </a:rPr>
              <a:t> </a:t>
            </a:r>
            <a:r>
              <a:rPr lang="es-MX" sz="550" b="1" spc="0" dirty="0">
                <a:latin typeface="Arial"/>
                <a:cs typeface="Arial"/>
              </a:rPr>
              <a:t>Julio del 2021</a:t>
            </a:r>
            <a:endParaRPr sz="550" dirty="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112135" y="6149265"/>
            <a:ext cx="1364081" cy="284556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b="1" spc="0" dirty="0">
                <a:solidFill>
                  <a:srgbClr val="008000"/>
                </a:solidFill>
                <a:latin typeface="Arial"/>
                <a:cs typeface="Arial"/>
              </a:rPr>
              <a:t>02 Puestos de Confianza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0"/>
              </a:spcBef>
            </a:pPr>
            <a:r>
              <a:rPr sz="600" b="1" spc="0" dirty="0">
                <a:solidFill>
                  <a:srgbClr val="FF0000"/>
                </a:solidFill>
                <a:latin typeface="Arial"/>
                <a:cs typeface="Arial"/>
              </a:rPr>
              <a:t>13 Honorarios Asimilables a Sueldos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0"/>
              </a:spcBef>
            </a:pPr>
            <a:r>
              <a:rPr sz="600" b="1" spc="3" dirty="0">
                <a:latin typeface="Arial"/>
                <a:cs typeface="Arial"/>
              </a:rPr>
              <a:t>15 Total</a:t>
            </a:r>
            <a:endParaRPr sz="6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633976" y="6240705"/>
            <a:ext cx="584708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571500" algn="l"/>
              </a:tabLst>
            </a:pPr>
            <a:r>
              <a:rPr sz="600" b="1" u="dash" dirty="0">
                <a:solidFill>
                  <a:srgbClr val="FF0000"/>
                </a:solidFill>
                <a:latin typeface="Arial"/>
                <a:cs typeface="Arial"/>
              </a:rPr>
              <a:t> 	</a:t>
            </a:r>
            <a:endParaRPr sz="6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111613" y="6550535"/>
            <a:ext cx="1052229" cy="10159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spc="4" dirty="0">
                <a:latin typeface="Arial"/>
                <a:cs typeface="Arial"/>
              </a:rPr>
              <a:t>F</a:t>
            </a:r>
            <a:r>
              <a:rPr sz="600" spc="9" dirty="0">
                <a:latin typeface="Arial"/>
                <a:cs typeface="Arial"/>
              </a:rPr>
              <a:t>i</a:t>
            </a:r>
            <a:r>
              <a:rPr sz="600" spc="4" dirty="0">
                <a:latin typeface="Arial"/>
                <a:cs typeface="Arial"/>
              </a:rPr>
              <a:t>r</a:t>
            </a:r>
            <a:r>
              <a:rPr sz="600" spc="-19" dirty="0">
                <a:latin typeface="Arial"/>
                <a:cs typeface="Arial"/>
              </a:rPr>
              <a:t>m</a:t>
            </a:r>
            <a:r>
              <a:rPr sz="600" spc="0" dirty="0">
                <a:latin typeface="Arial"/>
                <a:cs typeface="Arial"/>
              </a:rPr>
              <a:t>a</a:t>
            </a:r>
            <a:r>
              <a:rPr sz="450" spc="0" dirty="0">
                <a:latin typeface="Arial"/>
                <a:cs typeface="Arial"/>
              </a:rPr>
              <a:t>:</a:t>
            </a:r>
            <a:r>
              <a:rPr sz="450" u="sng" spc="0" dirty="0">
                <a:latin typeface="Arial"/>
                <a:cs typeface="Arial"/>
              </a:rPr>
              <a:t>                                                  </a:t>
            </a:r>
            <a:r>
              <a:rPr sz="450" u="sng" spc="2" dirty="0">
                <a:latin typeface="Arial"/>
                <a:cs typeface="Arial"/>
              </a:rPr>
              <a:t> </a:t>
            </a:r>
            <a:r>
              <a:rPr sz="450" spc="0" dirty="0"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96218" y="4555426"/>
            <a:ext cx="609866" cy="213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7506085" y="4555426"/>
            <a:ext cx="633746" cy="213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6896218" y="4768975"/>
            <a:ext cx="1243613" cy="713029"/>
          </a:xfrm>
          <a:prstGeom prst="rect">
            <a:avLst/>
          </a:prstGeom>
        </p:spPr>
        <p:txBody>
          <a:bodyPr wrap="square" lIns="0" tIns="25400" rIns="0" bIns="0" rtlCol="0">
            <a:noAutofit/>
          </a:bodyPr>
          <a:lstStyle/>
          <a:p>
            <a:pPr marL="216797" marR="217994" algn="ctr">
              <a:lnSpc>
                <a:spcPct val="95825"/>
              </a:lnSpc>
            </a:pPr>
            <a:r>
              <a:rPr sz="700" b="1" spc="-6" dirty="0">
                <a:latin typeface="Arial"/>
                <a:cs typeface="Arial"/>
              </a:rPr>
              <a:t>Auxiliar Contables</a:t>
            </a:r>
            <a:endParaRPr sz="700">
              <a:latin typeface="Arial"/>
              <a:cs typeface="Arial"/>
            </a:endParaRPr>
          </a:p>
          <a:p>
            <a:pPr marL="109511" marR="110718" algn="ctr">
              <a:lnSpc>
                <a:spcPct val="95825"/>
              </a:lnSpc>
              <a:spcBef>
                <a:spcPts val="792"/>
              </a:spcBef>
            </a:pPr>
            <a:r>
              <a:rPr sz="700" spc="-3" dirty="0">
                <a:latin typeface="Arial"/>
                <a:cs typeface="Arial"/>
              </a:rPr>
              <a:t>Ma. de Lourdes Vázquez</a:t>
            </a:r>
            <a:endParaRPr sz="700">
              <a:latin typeface="Arial"/>
              <a:cs typeface="Arial"/>
            </a:endParaRPr>
          </a:p>
          <a:p>
            <a:pPr marL="454528" marR="431163" algn="ctr">
              <a:lnSpc>
                <a:spcPct val="95825"/>
              </a:lnSpc>
              <a:spcBef>
                <a:spcPts val="35"/>
              </a:spcBef>
            </a:pPr>
            <a:r>
              <a:rPr sz="700" spc="-3" dirty="0">
                <a:latin typeface="Arial"/>
                <a:cs typeface="Arial"/>
              </a:rPr>
              <a:t>Miranda</a:t>
            </a:r>
            <a:endParaRPr sz="700">
              <a:latin typeface="Arial"/>
              <a:cs typeface="Arial"/>
            </a:endParaRPr>
          </a:p>
          <a:p>
            <a:pPr marL="75221" marR="76415" algn="ctr">
              <a:lnSpc>
                <a:spcPct val="95825"/>
              </a:lnSpc>
              <a:spcBef>
                <a:spcPts val="35"/>
              </a:spcBef>
            </a:pPr>
            <a:r>
              <a:rPr sz="700" spc="-2" dirty="0">
                <a:latin typeface="Arial"/>
                <a:cs typeface="Arial"/>
              </a:rPr>
              <a:t>Laura Olivia Leija Martínez</a:t>
            </a:r>
            <a:endParaRPr sz="700">
              <a:latin typeface="Arial"/>
              <a:cs typeface="Arial"/>
            </a:endParaRPr>
          </a:p>
          <a:p>
            <a:pPr marL="7488" marR="8685" algn="ctr">
              <a:lnSpc>
                <a:spcPct val="95825"/>
              </a:lnSpc>
              <a:spcBef>
                <a:spcPts val="35"/>
              </a:spcBef>
            </a:pPr>
            <a:r>
              <a:rPr sz="700" spc="-3" dirty="0">
                <a:latin typeface="Arial"/>
                <a:cs typeface="Arial"/>
              </a:rPr>
              <a:t>Zayra Fabiola Montes Cebrián</a:t>
            </a:r>
            <a:endParaRPr sz="7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044178" y="3743529"/>
            <a:ext cx="638844" cy="816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object 44"/>
          <p:cNvSpPr txBox="1"/>
          <p:nvPr/>
        </p:nvSpPr>
        <p:spPr>
          <a:xfrm>
            <a:off x="9683022" y="3743529"/>
            <a:ext cx="645887" cy="816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9044178" y="4559617"/>
            <a:ext cx="1284731" cy="588263"/>
          </a:xfrm>
          <a:prstGeom prst="rect">
            <a:avLst/>
          </a:prstGeom>
        </p:spPr>
        <p:txBody>
          <a:bodyPr wrap="square" lIns="0" tIns="55244" rIns="0" bIns="0" rtlCol="0">
            <a:noAutofit/>
          </a:bodyPr>
          <a:lstStyle/>
          <a:p>
            <a:pPr marL="426673" marR="397816" algn="ctr">
              <a:lnSpc>
                <a:spcPct val="95825"/>
              </a:lnSpc>
            </a:pPr>
            <a:r>
              <a:rPr sz="700" b="1" spc="-6" dirty="0">
                <a:latin typeface="Arial"/>
                <a:cs typeface="Arial"/>
              </a:rPr>
              <a:t>Auxiliares</a:t>
            </a:r>
            <a:endParaRPr sz="700">
              <a:latin typeface="Arial"/>
              <a:cs typeface="Arial"/>
            </a:endParaRPr>
          </a:p>
          <a:p>
            <a:pPr marL="304266" marR="275772" algn="ctr">
              <a:lnSpc>
                <a:spcPct val="95825"/>
              </a:lnSpc>
              <a:spcBef>
                <a:spcPts val="35"/>
              </a:spcBef>
            </a:pPr>
            <a:r>
              <a:rPr sz="700" b="1" spc="-4" dirty="0">
                <a:latin typeface="Arial"/>
                <a:cs typeface="Arial"/>
              </a:rPr>
              <a:t>Administrativos</a:t>
            </a:r>
            <a:endParaRPr sz="700">
              <a:latin typeface="Arial"/>
              <a:cs typeface="Arial"/>
            </a:endParaRPr>
          </a:p>
          <a:p>
            <a:pPr marL="80966" marR="114446" algn="ctr">
              <a:lnSpc>
                <a:spcPct val="95825"/>
              </a:lnSpc>
              <a:spcBef>
                <a:spcPts val="587"/>
              </a:spcBef>
            </a:pPr>
            <a:r>
              <a:rPr sz="700" spc="-4" dirty="0">
                <a:latin typeface="Arial"/>
                <a:cs typeface="Arial"/>
              </a:rPr>
              <a:t>Alba Elisa Rentería Alonso</a:t>
            </a:r>
            <a:endParaRPr sz="700">
              <a:latin typeface="Arial"/>
              <a:cs typeface="Arial"/>
            </a:endParaRPr>
          </a:p>
          <a:p>
            <a:pPr marL="100342" marR="133822" algn="ctr">
              <a:lnSpc>
                <a:spcPts val="775"/>
              </a:lnSpc>
              <a:spcBef>
                <a:spcPts val="38"/>
              </a:spcBef>
            </a:pPr>
            <a:r>
              <a:rPr sz="700" spc="-3" dirty="0">
                <a:latin typeface="Arial"/>
                <a:cs typeface="Arial"/>
              </a:rPr>
              <a:t>Karen Areli Amaro García</a:t>
            </a:r>
            <a:endParaRPr sz="7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40852" y="3744658"/>
            <a:ext cx="488447" cy="2604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8829299" y="3744658"/>
            <a:ext cx="499104" cy="2604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8340852" y="4005072"/>
            <a:ext cx="987551" cy="504444"/>
          </a:xfrm>
          <a:prstGeom prst="rect">
            <a:avLst/>
          </a:prstGeom>
        </p:spPr>
        <p:txBody>
          <a:bodyPr wrap="square" lIns="0" tIns="62230" rIns="0" bIns="0" rtlCol="0">
            <a:noAutofit/>
          </a:bodyPr>
          <a:lstStyle/>
          <a:p>
            <a:pPr marL="85598">
              <a:lnSpc>
                <a:spcPct val="95825"/>
              </a:lnSpc>
            </a:pPr>
            <a:r>
              <a:rPr sz="700" b="1" spc="-1" dirty="0">
                <a:latin typeface="Arial"/>
                <a:cs typeface="Arial"/>
              </a:rPr>
              <a:t>Servicios Generales</a:t>
            </a:r>
            <a:endParaRPr sz="700">
              <a:latin typeface="Arial"/>
              <a:cs typeface="Arial"/>
            </a:endParaRPr>
          </a:p>
          <a:p>
            <a:pPr marL="89280">
              <a:lnSpc>
                <a:spcPct val="95825"/>
              </a:lnSpc>
              <a:spcBef>
                <a:spcPts val="666"/>
              </a:spcBef>
            </a:pPr>
            <a:r>
              <a:rPr sz="700" spc="-2" dirty="0">
                <a:latin typeface="Arial"/>
                <a:cs typeface="Arial"/>
              </a:rPr>
              <a:t>José Andrés García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99732" y="3738763"/>
            <a:ext cx="496701" cy="270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7496433" y="3738763"/>
            <a:ext cx="547238" cy="270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6999732" y="4009644"/>
            <a:ext cx="1040892" cy="499871"/>
          </a:xfrm>
          <a:prstGeom prst="rect">
            <a:avLst/>
          </a:prstGeom>
        </p:spPr>
        <p:txBody>
          <a:bodyPr wrap="square" lIns="0" tIns="3988" rIns="0" bIns="0" rtlCol="0">
            <a:noAutofit/>
          </a:bodyPr>
          <a:lstStyle/>
          <a:p>
            <a:pPr>
              <a:lnSpc>
                <a:spcPts val="600"/>
              </a:lnSpc>
            </a:pPr>
            <a:endParaRPr sz="600"/>
          </a:p>
          <a:p>
            <a:pPr marR="72762" algn="r">
              <a:lnSpc>
                <a:spcPct val="95825"/>
              </a:lnSpc>
            </a:pPr>
            <a:r>
              <a:rPr sz="700" b="1" spc="-1" dirty="0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345863" y="3995619"/>
            <a:ext cx="1072541" cy="522287"/>
          </a:xfrm>
          <a:prstGeom prst="rect">
            <a:avLst/>
          </a:prstGeom>
        </p:spPr>
        <p:txBody>
          <a:bodyPr wrap="square" lIns="0" tIns="27305" rIns="0" bIns="0" rtlCol="0">
            <a:noAutofit/>
          </a:bodyPr>
          <a:lstStyle/>
          <a:p>
            <a:pPr marL="78486" algn="ctr">
              <a:lnSpc>
                <a:spcPct val="95825"/>
              </a:lnSpc>
            </a:pPr>
            <a:r>
              <a:rPr sz="700" b="1" spc="-3" dirty="0" err="1">
                <a:latin typeface="Arial"/>
                <a:cs typeface="Arial"/>
              </a:rPr>
              <a:t>Recursos</a:t>
            </a:r>
            <a:r>
              <a:rPr sz="700" b="1" spc="-3" dirty="0">
                <a:latin typeface="Arial"/>
                <a:cs typeface="Arial"/>
              </a:rPr>
              <a:t> </a:t>
            </a:r>
            <a:r>
              <a:rPr sz="700" b="1" spc="-3" dirty="0" err="1">
                <a:latin typeface="Arial"/>
                <a:cs typeface="Arial"/>
              </a:rPr>
              <a:t>Financieros</a:t>
            </a:r>
            <a:endParaRPr lang="es-MX" sz="700" b="1" dirty="0">
              <a:latin typeface="Arial"/>
              <a:cs typeface="Arial"/>
            </a:endParaRPr>
          </a:p>
          <a:p>
            <a:pPr marL="78486" algn="ctr">
              <a:lnSpc>
                <a:spcPct val="95825"/>
              </a:lnSpc>
            </a:pPr>
            <a:endParaRPr lang="es-MX" sz="700" spc="8" dirty="0">
              <a:latin typeface="Arial"/>
              <a:cs typeface="Arial"/>
            </a:endParaRPr>
          </a:p>
          <a:p>
            <a:pPr marL="78486" algn="ctr">
              <a:lnSpc>
                <a:spcPct val="95825"/>
              </a:lnSpc>
            </a:pPr>
            <a:r>
              <a:rPr lang="es-MX" sz="700" spc="8" dirty="0">
                <a:latin typeface="Arial"/>
                <a:cs typeface="Arial"/>
              </a:rPr>
              <a:t>Paola Adriana  Ambriz</a:t>
            </a:r>
            <a:endParaRPr lang="es-MX" sz="700" dirty="0">
              <a:latin typeface="Arial"/>
              <a:cs typeface="Arial"/>
            </a:endParaRPr>
          </a:p>
          <a:p>
            <a:pPr marL="78486" algn="ctr">
              <a:lnSpc>
                <a:spcPts val="775"/>
              </a:lnSpc>
              <a:spcBef>
                <a:spcPts val="38"/>
              </a:spcBef>
            </a:pPr>
            <a:r>
              <a:rPr sz="700" dirty="0" err="1">
                <a:latin typeface="Arial"/>
                <a:cs typeface="Arial"/>
              </a:rPr>
              <a:t>Gonzál</a:t>
            </a:r>
            <a:r>
              <a:rPr lang="es-MX" sz="700" dirty="0" err="1">
                <a:latin typeface="Arial"/>
                <a:cs typeface="Arial"/>
              </a:rPr>
              <a:t>ez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52572" y="3741096"/>
            <a:ext cx="509683" cy="282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3562255" y="3741096"/>
            <a:ext cx="598264" cy="282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3052572" y="4023360"/>
            <a:ext cx="1065276" cy="486156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31859" marR="174185" indent="62484" algn="r">
              <a:lnSpc>
                <a:spcPts val="804"/>
              </a:lnSpc>
            </a:pPr>
            <a:r>
              <a:rPr sz="700" b="1" spc="-4" dirty="0">
                <a:latin typeface="Arial"/>
                <a:cs typeface="Arial"/>
              </a:rPr>
              <a:t>T</a:t>
            </a:r>
            <a:r>
              <a:rPr sz="700" b="1" spc="4" dirty="0">
                <a:latin typeface="Arial"/>
                <a:cs typeface="Arial"/>
              </a:rPr>
              <a:t>r</a:t>
            </a:r>
            <a:r>
              <a:rPr sz="700" b="1" spc="-4" dirty="0">
                <a:latin typeface="Arial"/>
                <a:cs typeface="Arial"/>
              </a:rPr>
              <a:t>anspa</a:t>
            </a:r>
            <a:r>
              <a:rPr sz="700" b="1" spc="4" dirty="0">
                <a:latin typeface="Arial"/>
                <a:cs typeface="Arial"/>
              </a:rPr>
              <a:t>r</a:t>
            </a:r>
            <a:r>
              <a:rPr sz="700" b="1" spc="-4" dirty="0">
                <a:latin typeface="Arial"/>
                <a:cs typeface="Arial"/>
              </a:rPr>
              <a:t>enc</a:t>
            </a:r>
            <a:r>
              <a:rPr sz="700" b="1" spc="0" dirty="0">
                <a:latin typeface="Arial"/>
                <a:cs typeface="Arial"/>
              </a:rPr>
              <a:t>ia</a:t>
            </a:r>
            <a:r>
              <a:rPr sz="700" b="1" spc="7" dirty="0">
                <a:latin typeface="Arial"/>
                <a:cs typeface="Arial"/>
              </a:rPr>
              <a:t> </a:t>
            </a:r>
            <a:r>
              <a:rPr sz="700" b="1" spc="-3" dirty="0">
                <a:latin typeface="Arial"/>
                <a:cs typeface="Arial"/>
              </a:rPr>
              <a:t>y</a:t>
            </a:r>
            <a:r>
              <a:rPr sz="700" b="1" spc="-1" dirty="0">
                <a:latin typeface="Arial"/>
                <a:cs typeface="Arial"/>
              </a:rPr>
              <a:t> </a:t>
            </a:r>
            <a:r>
              <a:rPr sz="700" b="1" spc="0" dirty="0">
                <a:latin typeface="Arial"/>
                <a:cs typeface="Arial"/>
              </a:rPr>
              <a:t>C</a:t>
            </a:r>
            <a:r>
              <a:rPr sz="700" b="1" spc="-4" dirty="0">
                <a:latin typeface="Arial"/>
                <a:cs typeface="Arial"/>
              </a:rPr>
              <a:t>ont</a:t>
            </a:r>
            <a:r>
              <a:rPr sz="700" b="1" spc="4" dirty="0">
                <a:latin typeface="Arial"/>
                <a:cs typeface="Arial"/>
              </a:rPr>
              <a:t>r</a:t>
            </a:r>
            <a:r>
              <a:rPr sz="700" b="1" spc="-4" dirty="0">
                <a:latin typeface="Arial"/>
                <a:cs typeface="Arial"/>
              </a:rPr>
              <a:t>o</a:t>
            </a:r>
            <a:r>
              <a:rPr sz="700" b="1" spc="0" dirty="0">
                <a:latin typeface="Arial"/>
                <a:cs typeface="Arial"/>
              </a:rPr>
              <a:t>l</a:t>
            </a:r>
            <a:r>
              <a:rPr sz="700" b="1" spc="5" dirty="0">
                <a:latin typeface="Arial"/>
                <a:cs typeface="Arial"/>
              </a:rPr>
              <a:t> </a:t>
            </a:r>
            <a:r>
              <a:rPr sz="700" b="1" spc="-1" dirty="0">
                <a:latin typeface="Arial"/>
                <a:cs typeface="Arial"/>
              </a:rPr>
              <a:t>I</a:t>
            </a:r>
            <a:r>
              <a:rPr sz="700" b="1" spc="-9" dirty="0">
                <a:latin typeface="Arial"/>
                <a:cs typeface="Arial"/>
              </a:rPr>
              <a:t>n</a:t>
            </a:r>
            <a:r>
              <a:rPr sz="700" b="1" spc="-7" dirty="0">
                <a:latin typeface="Arial"/>
                <a:cs typeface="Arial"/>
              </a:rPr>
              <a:t>t</a:t>
            </a:r>
            <a:r>
              <a:rPr sz="700" b="1" spc="-8" dirty="0">
                <a:latin typeface="Arial"/>
                <a:cs typeface="Arial"/>
              </a:rPr>
              <a:t>e</a:t>
            </a:r>
            <a:r>
              <a:rPr sz="700" b="1" spc="1" dirty="0">
                <a:latin typeface="Arial"/>
                <a:cs typeface="Arial"/>
              </a:rPr>
              <a:t>r</a:t>
            </a:r>
            <a:r>
              <a:rPr sz="700" b="1" spc="-9" dirty="0">
                <a:latin typeface="Arial"/>
                <a:cs typeface="Arial"/>
              </a:rPr>
              <a:t>n</a:t>
            </a:r>
            <a:r>
              <a:rPr sz="700" b="1" spc="-4" dirty="0">
                <a:latin typeface="Arial"/>
                <a:cs typeface="Arial"/>
              </a:rPr>
              <a:t>o</a:t>
            </a:r>
            <a:r>
              <a:rPr sz="700" b="1" spc="-1" dirty="0">
                <a:latin typeface="Arial"/>
                <a:cs typeface="Arial"/>
              </a:rPr>
              <a:t> </a:t>
            </a:r>
            <a:r>
              <a:rPr sz="700" spc="4" dirty="0">
                <a:latin typeface="Arial"/>
                <a:cs typeface="Arial"/>
              </a:rPr>
              <a:t>A</a:t>
            </a:r>
            <a:r>
              <a:rPr sz="700" spc="0" dirty="0">
                <a:latin typeface="Arial"/>
                <a:cs typeface="Arial"/>
              </a:rPr>
              <a:t>lej</a:t>
            </a:r>
            <a:r>
              <a:rPr sz="700" spc="-4" dirty="0">
                <a:latin typeface="Arial"/>
                <a:cs typeface="Arial"/>
              </a:rPr>
              <a:t>andr</a:t>
            </a:r>
            <a:r>
              <a:rPr sz="700" spc="0" dirty="0">
                <a:latin typeface="Arial"/>
                <a:cs typeface="Arial"/>
              </a:rPr>
              <a:t>a</a:t>
            </a:r>
            <a:r>
              <a:rPr sz="700" spc="-24" dirty="0">
                <a:latin typeface="Arial"/>
                <a:cs typeface="Arial"/>
              </a:rPr>
              <a:t> </a:t>
            </a:r>
            <a:r>
              <a:rPr sz="700" spc="-20" dirty="0">
                <a:latin typeface="Arial"/>
                <a:cs typeface="Arial"/>
              </a:rPr>
              <a:t>M</a:t>
            </a:r>
            <a:r>
              <a:rPr sz="700" spc="-8" dirty="0">
                <a:latin typeface="Arial"/>
                <a:cs typeface="Arial"/>
              </a:rPr>
              <a:t>a</a:t>
            </a:r>
            <a:r>
              <a:rPr sz="700" spc="-7" dirty="0">
                <a:latin typeface="Arial"/>
                <a:cs typeface="Arial"/>
              </a:rPr>
              <a:t>r</a:t>
            </a:r>
            <a:r>
              <a:rPr sz="700" spc="7" dirty="0">
                <a:latin typeface="Arial"/>
                <a:cs typeface="Arial"/>
              </a:rPr>
              <a:t>t</a:t>
            </a:r>
            <a:r>
              <a:rPr sz="700" spc="-16" dirty="0">
                <a:latin typeface="Arial"/>
                <a:cs typeface="Arial"/>
              </a:rPr>
              <a:t>í</a:t>
            </a:r>
            <a:r>
              <a:rPr sz="700" spc="-8" dirty="0">
                <a:latin typeface="Arial"/>
                <a:cs typeface="Arial"/>
              </a:rPr>
              <a:t>n</a:t>
            </a:r>
            <a:r>
              <a:rPr sz="700" spc="5" dirty="0">
                <a:latin typeface="Arial"/>
                <a:cs typeface="Arial"/>
              </a:rPr>
              <a:t>e</a:t>
            </a:r>
            <a:r>
              <a:rPr sz="700" spc="-3" dirty="0">
                <a:latin typeface="Arial"/>
                <a:cs typeface="Arial"/>
              </a:rPr>
              <a:t>z</a:t>
            </a:r>
            <a:endParaRPr sz="700">
              <a:latin typeface="Arial"/>
              <a:cs typeface="Arial"/>
            </a:endParaRPr>
          </a:p>
          <a:p>
            <a:pPr marL="331597">
              <a:lnSpc>
                <a:spcPts val="750"/>
              </a:lnSpc>
              <a:spcBef>
                <a:spcPts val="132"/>
              </a:spcBef>
            </a:pPr>
            <a:r>
              <a:rPr sz="700" spc="-4" dirty="0">
                <a:latin typeface="Arial"/>
                <a:cs typeface="Arial"/>
              </a:rPr>
              <a:t>Rodríguez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17848" y="4023360"/>
            <a:ext cx="42672" cy="38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117848" y="4061460"/>
            <a:ext cx="42672" cy="448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1706880" y="3736304"/>
            <a:ext cx="524588" cy="2794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2231468" y="3736304"/>
            <a:ext cx="548307" cy="2794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1706880" y="4015740"/>
            <a:ext cx="1030224" cy="493775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203356" marR="174898" algn="ctr">
              <a:lnSpc>
                <a:spcPct val="95825"/>
              </a:lnSpc>
            </a:pPr>
            <a:r>
              <a:rPr sz="700" b="1" spc="-2" dirty="0">
                <a:latin typeface="Arial"/>
                <a:cs typeface="Arial"/>
              </a:rPr>
              <a:t>Presupuesto y</a:t>
            </a:r>
            <a:endParaRPr sz="700">
              <a:latin typeface="Arial"/>
              <a:cs typeface="Arial"/>
            </a:endParaRPr>
          </a:p>
          <a:p>
            <a:pPr marL="208965" marR="183390" algn="ctr">
              <a:lnSpc>
                <a:spcPct val="95825"/>
              </a:lnSpc>
              <a:spcBef>
                <a:spcPts val="35"/>
              </a:spcBef>
            </a:pPr>
            <a:r>
              <a:rPr sz="700" b="1" spc="-7" dirty="0">
                <a:latin typeface="Arial"/>
                <a:cs typeface="Arial"/>
              </a:rPr>
              <a:t>Adquisiciones</a:t>
            </a:r>
            <a:endParaRPr sz="700">
              <a:latin typeface="Arial"/>
              <a:cs typeface="Arial"/>
            </a:endParaRPr>
          </a:p>
          <a:p>
            <a:pPr marL="70916" marR="72967" algn="ctr">
              <a:lnSpc>
                <a:spcPct val="95825"/>
              </a:lnSpc>
              <a:spcBef>
                <a:spcPts val="822"/>
              </a:spcBef>
            </a:pPr>
            <a:r>
              <a:rPr sz="700" spc="-2" dirty="0">
                <a:latin typeface="Arial"/>
                <a:cs typeface="Arial"/>
              </a:rPr>
              <a:t>Alberto Vázquez Orta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37104" y="4015740"/>
            <a:ext cx="42671" cy="4937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5437632" y="1363979"/>
            <a:ext cx="172212" cy="3855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5609844" y="1363979"/>
            <a:ext cx="964692" cy="385572"/>
          </a:xfrm>
          <a:prstGeom prst="rect">
            <a:avLst/>
          </a:prstGeom>
        </p:spPr>
        <p:txBody>
          <a:bodyPr wrap="square" lIns="0" tIns="3988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104901">
              <a:lnSpc>
                <a:spcPct val="95825"/>
              </a:lnSpc>
            </a:pPr>
            <a:r>
              <a:rPr sz="700" b="1" spc="-1" dirty="0">
                <a:latin typeface="Arial"/>
                <a:cs typeface="Arial"/>
              </a:rPr>
              <a:t>Dirección General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74536" y="1363979"/>
            <a:ext cx="214883" cy="3855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5437632" y="1749552"/>
            <a:ext cx="650747" cy="3733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6088380" y="1749552"/>
            <a:ext cx="701040" cy="3733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5437632" y="2122931"/>
            <a:ext cx="1351788" cy="211836"/>
          </a:xfrm>
          <a:prstGeom prst="rect">
            <a:avLst/>
          </a:prstGeom>
        </p:spPr>
        <p:txBody>
          <a:bodyPr wrap="square" lIns="0" tIns="1270" rIns="0" bIns="0" rtlCol="0">
            <a:noAutofit/>
          </a:bodyPr>
          <a:lstStyle/>
          <a:p>
            <a:pPr marL="490427" marR="522745" algn="ctr">
              <a:lnSpc>
                <a:spcPct val="95825"/>
              </a:lnSpc>
            </a:pPr>
            <a:r>
              <a:rPr sz="700" b="1" spc="-6" dirty="0">
                <a:latin typeface="Arial"/>
                <a:cs typeface="Arial"/>
              </a:rPr>
              <a:t>Unidad</a:t>
            </a:r>
            <a:endParaRPr sz="700">
              <a:latin typeface="Arial"/>
              <a:cs typeface="Arial"/>
            </a:endParaRPr>
          </a:p>
          <a:p>
            <a:pPr marL="334492" marR="367405" algn="ctr">
              <a:lnSpc>
                <a:spcPct val="95825"/>
              </a:lnSpc>
              <a:spcBef>
                <a:spcPts val="35"/>
              </a:spcBef>
            </a:pPr>
            <a:r>
              <a:rPr sz="700" b="1" spc="-5" dirty="0">
                <a:latin typeface="Arial"/>
                <a:cs typeface="Arial"/>
              </a:rPr>
              <a:t>Administrativa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37632" y="2334767"/>
            <a:ext cx="1351788" cy="350520"/>
          </a:xfrm>
          <a:prstGeom prst="rect">
            <a:avLst/>
          </a:prstGeom>
        </p:spPr>
        <p:txBody>
          <a:bodyPr wrap="square" lIns="0" tIns="6274" rIns="0" bIns="0" rtlCol="0">
            <a:noAutofit/>
          </a:bodyPr>
          <a:lstStyle/>
          <a:p>
            <a:pPr>
              <a:lnSpc>
                <a:spcPts val="700"/>
              </a:lnSpc>
            </a:pPr>
            <a:endParaRPr sz="700"/>
          </a:p>
          <a:p>
            <a:pPr marL="259714">
              <a:lnSpc>
                <a:spcPct val="95825"/>
              </a:lnSpc>
            </a:pPr>
            <a:r>
              <a:rPr sz="700" spc="-1" dirty="0">
                <a:latin typeface="Arial"/>
                <a:cs typeface="Arial"/>
              </a:rPr>
              <a:t>Jaime Macías Oviedo</a:t>
            </a:r>
            <a:endParaRPr sz="700">
              <a:latin typeface="Arial"/>
              <a:cs typeface="Arial"/>
            </a:endParaRPr>
          </a:p>
          <a:p>
            <a:pPr marL="209422">
              <a:lnSpc>
                <a:spcPct val="95825"/>
              </a:lnSpc>
              <a:spcBef>
                <a:spcPts val="35"/>
              </a:spcBef>
            </a:pPr>
            <a:r>
              <a:rPr sz="700" spc="-1" dirty="0">
                <a:latin typeface="Arial"/>
                <a:cs typeface="Arial"/>
              </a:rPr>
              <a:t>Director de Área (15-05)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37632" y="2685288"/>
            <a:ext cx="99059" cy="1816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5536692" y="2685288"/>
            <a:ext cx="551688" cy="38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88380" y="2685288"/>
            <a:ext cx="701040" cy="38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536692" y="2723388"/>
            <a:ext cx="551688" cy="1291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6088380" y="2723388"/>
            <a:ext cx="701040" cy="97536"/>
          </a:xfrm>
          <a:prstGeom prst="rect">
            <a:avLst/>
          </a:prstGeom>
        </p:spPr>
        <p:txBody>
          <a:bodyPr wrap="square" lIns="0" tIns="2286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14" name="object 14"/>
          <p:cNvSpPr txBox="1"/>
          <p:nvPr/>
        </p:nvSpPr>
        <p:spPr>
          <a:xfrm>
            <a:off x="6088380" y="2820924"/>
            <a:ext cx="467868" cy="1539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6556248" y="2820924"/>
            <a:ext cx="1348740" cy="243839"/>
          </a:xfrm>
          <a:prstGeom prst="rect">
            <a:avLst/>
          </a:prstGeom>
        </p:spPr>
        <p:txBody>
          <a:bodyPr wrap="square" lIns="0" tIns="8890" rIns="0" bIns="0" rtlCol="0">
            <a:noAutofit/>
          </a:bodyPr>
          <a:lstStyle/>
          <a:p>
            <a:pPr marL="401066">
              <a:lnSpc>
                <a:spcPct val="95825"/>
              </a:lnSpc>
            </a:pPr>
            <a:r>
              <a:rPr sz="700" b="1" spc="-2" dirty="0">
                <a:latin typeface="Arial"/>
                <a:cs typeface="Arial"/>
              </a:rPr>
              <a:t>Subdirección</a:t>
            </a:r>
            <a:endParaRPr sz="700">
              <a:latin typeface="Arial"/>
              <a:cs typeface="Arial"/>
            </a:endParaRPr>
          </a:p>
          <a:p>
            <a:pPr marL="373633">
              <a:lnSpc>
                <a:spcPct val="95825"/>
              </a:lnSpc>
              <a:spcBef>
                <a:spcPts val="35"/>
              </a:spcBef>
            </a:pPr>
            <a:r>
              <a:rPr sz="700" b="1" spc="-1" dirty="0">
                <a:latin typeface="Arial"/>
                <a:cs typeface="Arial"/>
              </a:rPr>
              <a:t>Administrativa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04988" y="2820924"/>
            <a:ext cx="42671" cy="38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904988" y="2859024"/>
            <a:ext cx="42671" cy="5227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6088380" y="2974848"/>
            <a:ext cx="467868" cy="406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556248" y="3064764"/>
            <a:ext cx="1348740" cy="316991"/>
          </a:xfrm>
          <a:prstGeom prst="rect">
            <a:avLst/>
          </a:prstGeom>
        </p:spPr>
        <p:txBody>
          <a:bodyPr wrap="square" lIns="0" tIns="4381" rIns="0" bIns="0" rtlCol="0">
            <a:noAutofit/>
          </a:bodyPr>
          <a:lstStyle/>
          <a:p>
            <a:pPr marL="62331" marR="57728" algn="ctr">
              <a:lnSpc>
                <a:spcPts val="690"/>
              </a:lnSpc>
            </a:pPr>
            <a:r>
              <a:rPr sz="700" spc="-3" dirty="0">
                <a:latin typeface="Arial"/>
                <a:cs typeface="Arial"/>
              </a:rPr>
              <a:t>Franco Alberto Luján Martínez</a:t>
            </a:r>
            <a:endParaRPr sz="700">
              <a:latin typeface="Arial"/>
              <a:cs typeface="Arial"/>
            </a:endParaRPr>
          </a:p>
          <a:p>
            <a:pPr marL="211683" marR="209806" algn="ctr">
              <a:lnSpc>
                <a:spcPct val="95825"/>
              </a:lnSpc>
              <a:spcBef>
                <a:spcPts val="0"/>
              </a:spcBef>
            </a:pPr>
            <a:r>
              <a:rPr sz="700" spc="4" dirty="0">
                <a:latin typeface="Arial"/>
                <a:cs typeface="Arial"/>
              </a:rPr>
              <a:t>Sub-Dirección (14-05)</a:t>
            </a:r>
            <a:endParaRPr sz="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8380" y="3381755"/>
            <a:ext cx="1859279" cy="632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536692" y="4014406"/>
            <a:ext cx="90058" cy="487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5626750" y="4014406"/>
            <a:ext cx="1104900" cy="487680"/>
          </a:xfrm>
          <a:prstGeom prst="rect">
            <a:avLst/>
          </a:prstGeom>
        </p:spPr>
        <p:txBody>
          <a:bodyPr wrap="square" lIns="0" tIns="52705" rIns="0" bIns="0" rtlCol="0">
            <a:noAutofit/>
          </a:bodyPr>
          <a:lstStyle/>
          <a:p>
            <a:pPr marL="74964">
              <a:lnSpc>
                <a:spcPct val="95825"/>
              </a:lnSpc>
            </a:pPr>
            <a:r>
              <a:rPr sz="700" b="1" spc="9" dirty="0">
                <a:latin typeface="Arial"/>
                <a:cs typeface="Arial"/>
              </a:rPr>
              <a:t>Recursos Humanos</a:t>
            </a:r>
            <a:endParaRPr sz="700">
              <a:latin typeface="Arial"/>
              <a:cs typeface="Arial"/>
            </a:endParaRPr>
          </a:p>
          <a:p>
            <a:pPr marL="259309" marR="154727" algn="ctr">
              <a:lnSpc>
                <a:spcPct val="95825"/>
              </a:lnSpc>
              <a:spcBef>
                <a:spcPts val="430"/>
              </a:spcBef>
            </a:pPr>
            <a:r>
              <a:rPr sz="700" spc="-5" dirty="0">
                <a:latin typeface="Arial"/>
                <a:cs typeface="Arial"/>
              </a:rPr>
              <a:t>Adriana Esparza</a:t>
            </a:r>
            <a:endParaRPr sz="700">
              <a:latin typeface="Arial"/>
              <a:cs typeface="Arial"/>
            </a:endParaRPr>
          </a:p>
          <a:p>
            <a:pPr marL="418169" marR="320313" algn="ctr">
              <a:lnSpc>
                <a:spcPct val="95825"/>
              </a:lnSpc>
              <a:spcBef>
                <a:spcPts val="35"/>
              </a:spcBef>
            </a:pPr>
            <a:r>
              <a:rPr sz="700" spc="-6" dirty="0">
                <a:latin typeface="Arial"/>
                <a:cs typeface="Arial"/>
              </a:rPr>
              <a:t>Nevarez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1650" y="4014406"/>
            <a:ext cx="1232357" cy="487680"/>
          </a:xfrm>
          <a:prstGeom prst="rect">
            <a:avLst/>
          </a:prstGeom>
        </p:spPr>
        <p:txBody>
          <a:bodyPr wrap="square" lIns="0" tIns="5576" rIns="0" bIns="0" rtlCol="0">
            <a:noAutofit/>
          </a:bodyPr>
          <a:lstStyle/>
          <a:p>
            <a:pPr marR="16348">
              <a:lnSpc>
                <a:spcPts val="550"/>
              </a:lnSpc>
            </a:pPr>
            <a:endParaRPr sz="550"/>
          </a:p>
          <a:p>
            <a:pPr marL="324231" algn="ctr">
              <a:lnSpc>
                <a:spcPct val="95825"/>
              </a:lnSpc>
            </a:pPr>
            <a:r>
              <a:rPr sz="700" b="1" spc="-2" dirty="0">
                <a:latin typeface="Arial"/>
                <a:cs typeface="Arial"/>
              </a:rPr>
              <a:t>Contabilidad Genera</a:t>
            </a:r>
            <a:endParaRPr sz="700">
              <a:latin typeface="Arial"/>
              <a:cs typeface="Arial"/>
            </a:endParaRPr>
          </a:p>
          <a:p>
            <a:pPr marL="441655" marR="93212" algn="ctr">
              <a:lnSpc>
                <a:spcPct val="95825"/>
              </a:lnSpc>
              <a:spcBef>
                <a:spcPts val="415"/>
              </a:spcBef>
            </a:pPr>
            <a:r>
              <a:rPr sz="700" spc="-7" dirty="0">
                <a:latin typeface="Arial"/>
                <a:cs typeface="Arial"/>
              </a:rPr>
              <a:t>Margarita Muñoz</a:t>
            </a:r>
            <a:endParaRPr sz="700">
              <a:latin typeface="Arial"/>
              <a:cs typeface="Arial"/>
            </a:endParaRPr>
          </a:p>
          <a:p>
            <a:pPr marL="686457" marR="234198" algn="ctr">
              <a:lnSpc>
                <a:spcPct val="95825"/>
              </a:lnSpc>
              <a:spcBef>
                <a:spcPts val="35"/>
              </a:spcBef>
            </a:pPr>
            <a:r>
              <a:rPr sz="700" spc="-7" dirty="0">
                <a:latin typeface="Arial"/>
                <a:cs typeface="Arial"/>
              </a:rPr>
              <a:t>Amaya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6676" y="6035548"/>
            <a:ext cx="55930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646676" y="6175451"/>
            <a:ext cx="55930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0334955" y="6485281"/>
            <a:ext cx="80028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1051</Words>
  <Application>Microsoft Office PowerPoint</Application>
  <PresentationFormat>Panorámica</PresentationFormat>
  <Paragraphs>230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Adriana Esparza Nevarez</dc:creator>
  <cp:lastModifiedBy>Adriana Esparza Nevarez</cp:lastModifiedBy>
  <cp:revision>2</cp:revision>
  <dcterms:modified xsi:type="dcterms:W3CDTF">2021-08-09T18:25:19Z</dcterms:modified>
</cp:coreProperties>
</file>