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466" r:id="rId2"/>
    <p:sldId id="475" r:id="rId3"/>
    <p:sldId id="467" r:id="rId4"/>
    <p:sldId id="476" r:id="rId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02/02/2021</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02/02/2021</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635561"/>
          <a:ext cx="7886699" cy="2731465"/>
        </p:xfrm>
        <a:graphic>
          <a:graphicData uri="http://schemas.openxmlformats.org/drawingml/2006/table">
            <a:tbl>
              <a:tblPr firstRow="1" firstCol="1" bandRow="1"/>
              <a:tblGrid>
                <a:gridCol w="1205587">
                  <a:extLst>
                    <a:ext uri="{9D8B030D-6E8A-4147-A177-3AD203B41FA5}">
                      <a16:colId xmlns:a16="http://schemas.microsoft.com/office/drawing/2014/main" val="2885020746"/>
                    </a:ext>
                  </a:extLst>
                </a:gridCol>
                <a:gridCol w="1074232">
                  <a:extLst>
                    <a:ext uri="{9D8B030D-6E8A-4147-A177-3AD203B41FA5}">
                      <a16:colId xmlns:a16="http://schemas.microsoft.com/office/drawing/2014/main" val="3039748599"/>
                    </a:ext>
                  </a:extLst>
                </a:gridCol>
                <a:gridCol w="1155204">
                  <a:extLst>
                    <a:ext uri="{9D8B030D-6E8A-4147-A177-3AD203B41FA5}">
                      <a16:colId xmlns:a16="http://schemas.microsoft.com/office/drawing/2014/main" val="290414045"/>
                    </a:ext>
                  </a:extLst>
                </a:gridCol>
                <a:gridCol w="4451676">
                  <a:extLst>
                    <a:ext uri="{9D8B030D-6E8A-4147-A177-3AD203B41FA5}">
                      <a16:colId xmlns:a16="http://schemas.microsoft.com/office/drawing/2014/main" val="1118371343"/>
                    </a:ext>
                  </a:extLst>
                </a:gridCol>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ENERO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996430154"/>
                  </a:ext>
                </a:extLst>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321255268"/>
                  </a:ext>
                </a:extLst>
              </a:tr>
              <a:tr h="36419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AHUALULCO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08/01/2021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CM/01/56.-  El compromiso de Seguridad Pública Municipal de elaborar y presentar el Proyecto de Inversión en Materia de Seguridad Pública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387835"/>
                  </a:ext>
                </a:extLst>
              </a:tr>
              <a:tr h="36419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07/01/2021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CM/25/58.- El compromiso de Seguridad Pública Municipal de elaborar y presentar el Proyecto de Inversión en Materia de Seguridad Pública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0554370"/>
                  </a:ext>
                </a:extLst>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CM/56/58.-  El compromiso del Ayuntamiento y seguridad pública municipal, de enviar oficio a Guardia Nacional, Seguridad Pública del Estado y a la Dirección de Métodos de Investigación de realizar recorridos de seguridad y vigilancia en la comunidad Las Milpas para evitar que se realice carreras de caballos. CM/56/59.- El compromiso del Ayuntamiento de dar difusión por las redes sociales de las campañas de Prevención del Secretariado Ejecutivo del Consejo Estatal de Seguridad Pública.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1581286"/>
                  </a:ext>
                </a:extLst>
              </a:tr>
              <a:tr h="36419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14/01/2021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CM/56/72.- El compromiso de Seguridad Pública Municipal de elaborar y presentar el Proyecto de Inversión en Materia de Seguridad Pública 2021.</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3673282"/>
                  </a:ext>
                </a:extLst>
              </a:tr>
            </a:tbl>
          </a:graphicData>
        </a:graphic>
      </p:graphicFrame>
    </p:spTree>
    <p:extLst>
      <p:ext uri="{BB962C8B-B14F-4D97-AF65-F5344CB8AC3E}">
        <p14:creationId xmlns:p14="http://schemas.microsoft.com/office/powerpoint/2010/main" val="812425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180317"/>
          <a:ext cx="7886700" cy="3641954"/>
        </p:xfrm>
        <a:graphic>
          <a:graphicData uri="http://schemas.openxmlformats.org/drawingml/2006/table">
            <a:tbl>
              <a:tblPr firstRow="1" firstCol="1" bandRow="1"/>
              <a:tblGrid>
                <a:gridCol w="1205587">
                  <a:extLst>
                    <a:ext uri="{9D8B030D-6E8A-4147-A177-3AD203B41FA5}">
                      <a16:colId xmlns:a16="http://schemas.microsoft.com/office/drawing/2014/main" val="1507374317"/>
                    </a:ext>
                  </a:extLst>
                </a:gridCol>
                <a:gridCol w="1074232">
                  <a:extLst>
                    <a:ext uri="{9D8B030D-6E8A-4147-A177-3AD203B41FA5}">
                      <a16:colId xmlns:a16="http://schemas.microsoft.com/office/drawing/2014/main" val="2122784744"/>
                    </a:ext>
                  </a:extLst>
                </a:gridCol>
                <a:gridCol w="1155205">
                  <a:extLst>
                    <a:ext uri="{9D8B030D-6E8A-4147-A177-3AD203B41FA5}">
                      <a16:colId xmlns:a16="http://schemas.microsoft.com/office/drawing/2014/main" val="859283593"/>
                    </a:ext>
                  </a:extLst>
                </a:gridCol>
                <a:gridCol w="4451676">
                  <a:extLst>
                    <a:ext uri="{9D8B030D-6E8A-4147-A177-3AD203B41FA5}">
                      <a16:colId xmlns:a16="http://schemas.microsoft.com/office/drawing/2014/main" val="2958275548"/>
                    </a:ext>
                  </a:extLst>
                </a:gridCol>
              </a:tblGrid>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AXTLA DE TERRAZAS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14/01/2021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CM/53/53.- Por conducto de la Dirección de Seguridad Pública  Municipal  realizaran recorridos de sobrevigilancia en zona centro para disminuir el ilícito de robo, en coordinación con Seguridad Pública del Estado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2981794"/>
                  </a:ext>
                </a:extLst>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HUEHUETLAN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22/01/2021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CM/18/40.- El compromiso de la Autoridad Municipal de solicitar a la Fiscalía General del Estado, para la capacitación de los Jueces Auxiliares en cuanto a las Funciones a realizar con apego a la Ley de Justicia Indígena.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609649"/>
                  </a:ext>
                </a:extLst>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20/11/2020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CM/38/43.- El compromiso de seguridad pública municipal, seguridad pública del estado de presentar en la próxima sesión el plan operativo decembrino 2020.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CM/38/44.- El compromiso de Seguridad Pública Municipal y Seguridad Pública del Estado de realizar operativos de Seguridad y vigilancia en la Cabecera Municipal, con la finalidad de disminuir la incidencia delictiva.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9656065"/>
                  </a:ext>
                </a:extLst>
              </a:tr>
              <a:tr h="72839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MARTIN CHALCHICUAUTLA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15/01/2021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CM/29/32.- Por conducto de la Dirección de Seguridad Pública Municipal en coordinación con Seguridad Pública del Estado y Policía Investigadora, realizaran recorridos de sobrevigilancia en caminos rurales que limitan con el Estado de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324206"/>
                  </a:ext>
                </a:extLst>
              </a:tr>
              <a:tr h="72839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TANQUIAN DE ESCOBEDO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CM42/38- Por conducto de la Dirección  de alcoholes del Municipio en coordinación con seguridad Pública Municipal y Seguridad Publica del Estado realizaran inspecciones a negocios con venta de bebidas alcohólicas para verificar que respeten el horario de venta.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3378526"/>
                  </a:ext>
                </a:extLst>
              </a:tr>
            </a:tbl>
          </a:graphicData>
        </a:graphic>
      </p:graphicFrame>
    </p:spTree>
    <p:extLst>
      <p:ext uri="{BB962C8B-B14F-4D97-AF65-F5344CB8AC3E}">
        <p14:creationId xmlns:p14="http://schemas.microsoft.com/office/powerpoint/2010/main" val="2474020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nvGraphicFramePr>
        <p:xfrm>
          <a:off x="628650" y="2271366"/>
          <a:ext cx="7886699" cy="3459855"/>
        </p:xfrm>
        <a:graphic>
          <a:graphicData uri="http://schemas.openxmlformats.org/drawingml/2006/table">
            <a:tbl>
              <a:tblPr firstRow="1" firstCol="1" bandRow="1"/>
              <a:tblGrid>
                <a:gridCol w="1205587">
                  <a:extLst>
                    <a:ext uri="{9D8B030D-6E8A-4147-A177-3AD203B41FA5}">
                      <a16:colId xmlns:a16="http://schemas.microsoft.com/office/drawing/2014/main" val="418807019"/>
                    </a:ext>
                  </a:extLst>
                </a:gridCol>
                <a:gridCol w="1074232">
                  <a:extLst>
                    <a:ext uri="{9D8B030D-6E8A-4147-A177-3AD203B41FA5}">
                      <a16:colId xmlns:a16="http://schemas.microsoft.com/office/drawing/2014/main" val="1790319644"/>
                    </a:ext>
                  </a:extLst>
                </a:gridCol>
                <a:gridCol w="1155204">
                  <a:extLst>
                    <a:ext uri="{9D8B030D-6E8A-4147-A177-3AD203B41FA5}">
                      <a16:colId xmlns:a16="http://schemas.microsoft.com/office/drawing/2014/main" val="3756032588"/>
                    </a:ext>
                  </a:extLst>
                </a:gridCol>
                <a:gridCol w="4451676">
                  <a:extLst>
                    <a:ext uri="{9D8B030D-6E8A-4147-A177-3AD203B41FA5}">
                      <a16:colId xmlns:a16="http://schemas.microsoft.com/office/drawing/2014/main" val="1442566817"/>
                    </a:ext>
                  </a:extLst>
                </a:gridCol>
              </a:tblGrid>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CM/07/49.- El compromiso de parte de la Dirección de Protección civil Municipal de presentar en la próxima sesión de consejo, el plan de prevención de incendios forestales.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5403784"/>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28/01/2021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CM/15/45.- El compromiso de parte de la Dirección de Seguridad Pública Municipal en coordinación con Policía del Estado y Sedena, de implementar dispositivo para dar seguimiento a medidas de prevención de Covid-19, vigilando que los comercios respeten los horarios establecidos con la entrada de semáforo rojo.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0046136"/>
                  </a:ext>
                </a:extLst>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 52.- El compromiso de parte de la Dirección de Seguridad Pública Municipal en coordinación con Policía del Estado, de implementar operativo con motivo de la festividad patronal que inicia el día 16 de enero culminando el 24.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4063360"/>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CMSP/08/063.- Por conducto del Inspector de Alcoholes, la Dirección de Seguridad Pública Municipal y Seguridad Pública del Estado, implementaran supervisiones a establecimientos con venta de bebidas alcohólicas y de seguridad y vigilancia en la Comunidad de Ojo de Agua, para la prevención de faltas administrativas.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8805803"/>
                  </a:ext>
                </a:extLst>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14/01/2021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CMSP/11/063.- Por conducto del  Director de Protección Civil Municipal, presentara en la próxima sesión el plan de contingencias para la prevención de incendios forestales.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7287149"/>
                  </a:ext>
                </a:extLst>
              </a:tr>
            </a:tbl>
          </a:graphicData>
        </a:graphic>
      </p:graphicFrame>
    </p:spTree>
    <p:extLst>
      <p:ext uri="{BB962C8B-B14F-4D97-AF65-F5344CB8AC3E}">
        <p14:creationId xmlns:p14="http://schemas.microsoft.com/office/powerpoint/2010/main" val="3892864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947814" y="1722914"/>
          <a:ext cx="7248371" cy="4556760"/>
        </p:xfrm>
        <a:graphic>
          <a:graphicData uri="http://schemas.openxmlformats.org/drawingml/2006/table">
            <a:tbl>
              <a:tblPr firstRow="1" firstCol="1" bandRow="1"/>
              <a:tblGrid>
                <a:gridCol w="1108010">
                  <a:extLst>
                    <a:ext uri="{9D8B030D-6E8A-4147-A177-3AD203B41FA5}">
                      <a16:colId xmlns:a16="http://schemas.microsoft.com/office/drawing/2014/main" val="3680664402"/>
                    </a:ext>
                  </a:extLst>
                </a:gridCol>
                <a:gridCol w="987287">
                  <a:extLst>
                    <a:ext uri="{9D8B030D-6E8A-4147-A177-3AD203B41FA5}">
                      <a16:colId xmlns:a16="http://schemas.microsoft.com/office/drawing/2014/main" val="2225110097"/>
                    </a:ext>
                  </a:extLst>
                </a:gridCol>
                <a:gridCol w="1061705">
                  <a:extLst>
                    <a:ext uri="{9D8B030D-6E8A-4147-A177-3AD203B41FA5}">
                      <a16:colId xmlns:a16="http://schemas.microsoft.com/office/drawing/2014/main" val="1894590385"/>
                    </a:ext>
                  </a:extLst>
                </a:gridCol>
                <a:gridCol w="4091369">
                  <a:extLst>
                    <a:ext uri="{9D8B030D-6E8A-4147-A177-3AD203B41FA5}">
                      <a16:colId xmlns:a16="http://schemas.microsoft.com/office/drawing/2014/main" val="4265504764"/>
                    </a:ext>
                  </a:extLst>
                </a:gridCol>
              </a:tblGrid>
              <a:tr h="133887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CMSP/23/064.- Por conducto de la Dirección de Seguridad Pública Municipal y Seguridad Pública del Estado, se implementarán operativos de seguridad y vigilancia en las Comunidades de Tierras Coloradas, Las Guapas y Nuevo Reforma, para la prevención de tala clandestina.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CMSP/23/065.- Por conducto de Presidencia Municipal, se enviará oficios a los Jueces Auxiliares, para informarles que continúan prohibidos la celebración de actividades deportivas en las comunidades, esto con la finalidad de continuar con las medidas de prevención del COVID-19.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6516603"/>
                  </a:ext>
                </a:extLst>
              </a:tr>
              <a:tr h="83679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CMSP/27/059.- Por conducto del Inspector de Alcoholes, la Dirección de Seguridad Pública Municipal y Seguridad Pública del Estado, implementaran supervisiones a establecimientos con venta de bebidas alcohólicas y de seguridad y vigilancia en las Comunidades de La Trinidad, Palo Alto y la Cabecera Municipal, para la prevención de faltas administrativas.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2666014"/>
                  </a:ext>
                </a:extLst>
              </a:tr>
              <a:tr h="217566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21/01/2021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CM/24/082.- El compromiso de Seguridad Pública Municipal de elaborar y presentar en sesión de Consejo de Seguridad, el proyecto de inversión en materia de seguridad pública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CM/24/083.- El compromiso de las Autoridades Municipales para coordinarse con el Sector Salud y reforzar las medidas de prevención contra el Covid-19, ya que a últimas fechas se han incrementado los casos.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CM/24/084.- El compromiso de las Autoridades Municipales para solicitar el apoyo de la Fiscalía Zona Media, para que mantenga informada a la ciudadanía sobre el seguimiento del caso del feminicidio y con esto evitar la mala información de las redes sociales.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CM/24/085.- El compromiso de las Autoridades Municipales para implementar campañas de prevención de violencia contra las mujeres, con el fin de prevenir los feminicidios en el municipio.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656834"/>
                  </a:ext>
                </a:extLst>
              </a:tr>
            </a:tbl>
          </a:graphicData>
        </a:graphic>
      </p:graphicFrame>
      <p:sp>
        <p:nvSpPr>
          <p:cNvPr id="3" name="Rectangle 1"/>
          <p:cNvSpPr>
            <a:spLocks noChangeArrowheads="1"/>
          </p:cNvSpPr>
          <p:nvPr/>
        </p:nvSpPr>
        <p:spPr bwMode="auto">
          <a:xfrm>
            <a:off x="947738" y="17224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16198433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TotalTime>
  <Words>728</Words>
  <Application>Microsoft Office PowerPoint</Application>
  <PresentationFormat>Presentación en pantalla (4:3)</PresentationFormat>
  <Paragraphs>73</Paragraphs>
  <Slides>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vt:i4>
      </vt:variant>
    </vt:vector>
  </HeadingPairs>
  <TitlesOfParts>
    <vt:vector size="8"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107</cp:revision>
  <dcterms:created xsi:type="dcterms:W3CDTF">2018-10-26T21:26:18Z</dcterms:created>
  <dcterms:modified xsi:type="dcterms:W3CDTF">2021-02-02T18:22:56Z</dcterms:modified>
</cp:coreProperties>
</file>