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7" r:id="rId2"/>
    <p:sldId id="269" r:id="rId3"/>
    <p:sldId id="260" r:id="rId4"/>
    <p:sldId id="261" r:id="rId5"/>
    <p:sldId id="301" r:id="rId6"/>
    <p:sldId id="272" r:id="rId7"/>
    <p:sldId id="334" r:id="rId8"/>
    <p:sldId id="335" r:id="rId9"/>
    <p:sldId id="336" r:id="rId10"/>
    <p:sldId id="337" r:id="rId11"/>
    <p:sldId id="338" r:id="rId12"/>
    <p:sldId id="259" r:id="rId13"/>
    <p:sldId id="300" r:id="rId14"/>
    <p:sldId id="266" r:id="rId15"/>
    <p:sldId id="277" r:id="rId16"/>
    <p:sldId id="298" r:id="rId17"/>
    <p:sldId id="327" r:id="rId18"/>
    <p:sldId id="333" r:id="rId19"/>
    <p:sldId id="330" r:id="rId20"/>
    <p:sldId id="328" r:id="rId21"/>
    <p:sldId id="329" r:id="rId22"/>
    <p:sldId id="294" r:id="rId23"/>
    <p:sldId id="295" r:id="rId24"/>
    <p:sldId id="283" r:id="rId25"/>
    <p:sldId id="286" r:id="rId26"/>
    <p:sldId id="290" r:id="rId27"/>
    <p:sldId id="313" r:id="rId28"/>
    <p:sldId id="314" r:id="rId29"/>
    <p:sldId id="315" r:id="rId30"/>
    <p:sldId id="316" r:id="rId31"/>
    <p:sldId id="317" r:id="rId32"/>
    <p:sldId id="331" r:id="rId33"/>
    <p:sldId id="332" r:id="rId34"/>
    <p:sldId id="276" r:id="rId35"/>
    <p:sldId id="310" r:id="rId36"/>
  </p:sldIdLst>
  <p:sldSz cx="6858000" cy="9144000" type="screen4x3"/>
  <p:notesSz cx="7010400" cy="92964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726">
          <p15:clr>
            <a:srgbClr val="A4A3A4"/>
          </p15:clr>
        </p15:guide>
        <p15:guide id="2" orient="horz" pos="5236">
          <p15:clr>
            <a:srgbClr val="A4A3A4"/>
          </p15:clr>
        </p15:guide>
        <p15:guide id="3" orient="horz" pos="666">
          <p15:clr>
            <a:srgbClr val="A4A3A4"/>
          </p15:clr>
        </p15:guide>
        <p15:guide id="4" pos="991">
          <p15:clr>
            <a:srgbClr val="A4A3A4"/>
          </p15:clr>
        </p15:guide>
        <p15:guide id="5" pos="4249">
          <p15:clr>
            <a:srgbClr val="A4A3A4"/>
          </p15:clr>
        </p15:guide>
        <p15:guide id="6" pos="3010">
          <p15:clr>
            <a:srgbClr val="A4A3A4"/>
          </p15:clr>
        </p15:guide>
        <p15:guide id="7" orient="horz" pos="5644">
          <p15:clr>
            <a:srgbClr val="A4A3A4"/>
          </p15:clr>
        </p15:guide>
        <p15:guide id="8" orient="horz" pos="5145">
          <p15:clr>
            <a:srgbClr val="A4A3A4"/>
          </p15:clr>
        </p15:guide>
        <p15:guide id="9" orient="horz" pos="529">
          <p15:clr>
            <a:srgbClr val="A4A3A4"/>
          </p15:clr>
        </p15:guide>
        <p15:guide id="10" pos="2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CC6600"/>
    <a:srgbClr val="CC3300"/>
    <a:srgbClr val="FF0000"/>
    <a:srgbClr val="005782"/>
    <a:srgbClr val="006699"/>
    <a:srgbClr val="008080"/>
    <a:srgbClr val="0099CC"/>
    <a:srgbClr val="336699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66" autoAdjust="0"/>
    <p:restoredTop sz="97381" autoAdjust="0"/>
  </p:normalViewPr>
  <p:slideViewPr>
    <p:cSldViewPr snapToGrid="0" showGuides="1">
      <p:cViewPr varScale="1">
        <p:scale>
          <a:sx n="59" d="100"/>
          <a:sy n="59" d="100"/>
        </p:scale>
        <p:origin x="840" y="72"/>
      </p:cViewPr>
      <p:guideLst>
        <p:guide orient="horz" pos="5726"/>
        <p:guide orient="horz" pos="5236"/>
        <p:guide orient="horz" pos="666"/>
        <p:guide pos="991"/>
        <p:guide pos="4249"/>
        <p:guide pos="3010"/>
        <p:guide orient="horz" pos="5644"/>
        <p:guide orient="horz" pos="5145"/>
        <p:guide orient="horz" pos="529"/>
        <p:guide pos="261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 showGuides="1">
      <p:cViewPr varScale="1">
        <p:scale>
          <a:sx n="24" d="100"/>
          <a:sy n="24" d="100"/>
        </p:scale>
        <p:origin x="-1176" y="-90"/>
      </p:cViewPr>
      <p:guideLst>
        <p:guide orient="horz" pos="2929"/>
        <p:guide pos="2209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t" anchorCtr="0" compatLnSpc="1">
            <a:prstTxWarp prst="textNoShape">
              <a:avLst/>
            </a:prstTxWarp>
          </a:bodyPr>
          <a:lstStyle>
            <a:lvl1pPr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5" y="1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t" anchorCtr="0" compatLnSpc="1">
            <a:prstTxWarp prst="textNoShape">
              <a:avLst/>
            </a:prstTxWarp>
          </a:bodyPr>
          <a:lstStyle>
            <a:lvl1pPr algn="r"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5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b" anchorCtr="0" compatLnSpc="1">
            <a:prstTxWarp prst="textNoShape">
              <a:avLst/>
            </a:prstTxWarp>
          </a:bodyPr>
          <a:lstStyle>
            <a:lvl1pPr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5" y="8831265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b" anchorCtr="0" compatLnSpc="1">
            <a:prstTxWarp prst="textNoShape">
              <a:avLst/>
            </a:prstTxWarp>
          </a:bodyPr>
          <a:lstStyle>
            <a:lvl1pPr algn="r"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DF014CF-2175-4BB2-831F-D451F65B9C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580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t" anchorCtr="0" compatLnSpc="1">
            <a:prstTxWarp prst="textNoShape">
              <a:avLst/>
            </a:prstTxWarp>
          </a:bodyPr>
          <a:lstStyle>
            <a:lvl1pPr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5" y="1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t" anchorCtr="0" compatLnSpc="1">
            <a:prstTxWarp prst="textNoShape">
              <a:avLst/>
            </a:prstTxWarp>
          </a:bodyPr>
          <a:lstStyle>
            <a:lvl1pPr algn="r"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7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5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b" anchorCtr="0" compatLnSpc="1">
            <a:prstTxWarp prst="textNoShape">
              <a:avLst/>
            </a:prstTxWarp>
          </a:bodyPr>
          <a:lstStyle>
            <a:lvl1pPr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5" y="8831265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4" tIns="45637" rIns="91274" bIns="45637" numCol="1" anchor="b" anchorCtr="0" compatLnSpc="1">
            <a:prstTxWarp prst="textNoShape">
              <a:avLst/>
            </a:prstTxWarp>
          </a:bodyPr>
          <a:lstStyle>
            <a:lvl1pPr algn="r" defTabSz="912813" eaLnBrk="0" hangingPunct="0">
              <a:buFontTx/>
              <a:buNone/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B9A48B9-5291-4DA1-98E7-8B17DD94848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9286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45A8C-9490-4D7D-9307-0EE29B670477}" type="slidenum">
              <a:rPr lang="es-ES_tradnl" smtClean="0">
                <a:latin typeface="Times New Roman" pitchFamily="48" charset="0"/>
                <a:cs typeface="Arial" charset="0"/>
              </a:rPr>
              <a:pPr/>
              <a:t>1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479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5148A6-7C6A-4B5A-A382-2D4D172D3022}" type="slidenum">
              <a:rPr lang="es-ES_tradnl" smtClean="0">
                <a:latin typeface="Times New Roman" pitchFamily="48" charset="0"/>
                <a:cs typeface="Arial" charset="0"/>
              </a:rPr>
              <a:pPr/>
              <a:t>2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42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3C84CF-C3DE-416B-A3DA-D69B6E3ED9CD}" type="slidenum">
              <a:rPr lang="es-ES_tradnl" smtClean="0">
                <a:latin typeface="Times New Roman" pitchFamily="48" charset="0"/>
                <a:cs typeface="Arial" charset="0"/>
              </a:rPr>
              <a:pPr/>
              <a:t>3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940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3A0075-AD72-44A1-A421-3A6F284696EB}" type="slidenum">
              <a:rPr lang="es-ES_tradnl" smtClean="0">
                <a:latin typeface="Times New Roman" pitchFamily="48" charset="0"/>
                <a:cs typeface="Arial" charset="0"/>
              </a:rPr>
              <a:pPr/>
              <a:t>4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980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9325">
              <a:defRPr/>
            </a:pPr>
            <a:fld id="{C0F902DE-5ED8-47FB-8A96-A33866D02315}" type="slidenum">
              <a:rPr lang="es-ES_tradnl" smtClean="0">
                <a:latin typeface="Times New Roman" pitchFamily="48" charset="0"/>
              </a:rPr>
              <a:pPr defTabSz="949325">
                <a:defRPr/>
              </a:pPr>
              <a:t>5</a:t>
            </a:fld>
            <a:endParaRPr lang="es-ES_tradnl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03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1CF4B-55DC-4D0C-A7FE-AFAE3664E2FE}" type="slidenum">
              <a:rPr lang="es-ES_tradnl" smtClean="0">
                <a:latin typeface="Times New Roman" pitchFamily="48" charset="0"/>
                <a:cs typeface="Arial" charset="0"/>
              </a:rPr>
              <a:pPr/>
              <a:t>6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20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F633D4-B71C-4175-B16B-BA94C58E430D}" type="slidenum">
              <a:rPr lang="es-ES_tradnl" smtClean="0">
                <a:latin typeface="Times New Roman" pitchFamily="48" charset="0"/>
                <a:cs typeface="Arial" charset="0"/>
              </a:rPr>
              <a:pPr/>
              <a:t>12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2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200275" y="696913"/>
            <a:ext cx="2616200" cy="3487737"/>
          </a:xfrm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  <p:sp>
        <p:nvSpPr>
          <p:cNvPr id="39940" name="3 Marcador de número de diapositiva"/>
          <p:cNvSpPr txBox="1">
            <a:spLocks noGrp="1"/>
          </p:cNvSpPr>
          <p:nvPr/>
        </p:nvSpPr>
        <p:spPr bwMode="auto">
          <a:xfrm>
            <a:off x="3973515" y="8831265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4" tIns="45637" rIns="91274" bIns="45637" anchor="b"/>
          <a:lstStyle/>
          <a:p>
            <a:pPr algn="r" defTabSz="912813"/>
            <a:fld id="{EAA365C2-26EF-4389-B527-01DFE379A666}" type="slidenum">
              <a:rPr lang="es-ES_tradnl"/>
              <a:pPr algn="r" defTabSz="912813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777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74BEFD-CF71-4BC6-A7E2-B78F13F7E4C2}" type="slidenum">
              <a:rPr lang="es-ES_tradnl" smtClean="0">
                <a:latin typeface="Times New Roman" pitchFamily="48" charset="0"/>
                <a:cs typeface="Arial" charset="0"/>
              </a:rPr>
              <a:pPr/>
              <a:t>14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402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EF8009-0E2E-4ACC-8E42-5AD0285C464B}" type="slidenum">
              <a:rPr lang="es-ES_tradnl" smtClean="0">
                <a:latin typeface="Times New Roman" pitchFamily="48" charset="0"/>
                <a:cs typeface="Arial" charset="0"/>
              </a:rPr>
              <a:pPr/>
              <a:t>15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31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A07D4E-0541-459A-9381-313F1ABC08B7}" type="slidenum">
              <a:rPr lang="es-ES_tradnl" smtClean="0">
                <a:latin typeface="Times New Roman" pitchFamily="48" charset="0"/>
                <a:cs typeface="Arial" charset="0"/>
              </a:rPr>
              <a:pPr/>
              <a:t>16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380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973515" y="8831265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4" tIns="45637" rIns="91274" bIns="45637" anchor="b"/>
          <a:lstStyle/>
          <a:p>
            <a:pPr algn="r" defTabSz="912813" eaLnBrk="0" hangingPunct="0">
              <a:buFontTx/>
              <a:buNone/>
            </a:pPr>
            <a:fld id="{570DC48F-3C18-4D34-AE43-2E73603EF06C}" type="slidenum">
              <a:rPr lang="es-ES_tradnl">
                <a:latin typeface="Times New Roman" pitchFamily="48" charset="0"/>
              </a:rPr>
              <a:pPr algn="r" defTabSz="912813" eaLnBrk="0" hangingPunct="0">
                <a:buFontTx/>
                <a:buNone/>
              </a:pPr>
              <a:t>22</a:t>
            </a:fld>
            <a:endParaRPr lang="es-ES_tradnl">
              <a:latin typeface="Times New Roman" pitchFamily="4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795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973515" y="8831265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4" tIns="45637" rIns="91274" bIns="45637" anchor="b"/>
          <a:lstStyle/>
          <a:p>
            <a:pPr algn="r" defTabSz="912813" eaLnBrk="0" hangingPunct="0">
              <a:buFontTx/>
              <a:buNone/>
            </a:pPr>
            <a:fld id="{693945AB-64B6-45B1-82BA-DCAF0A86E927}" type="slidenum">
              <a:rPr lang="es-ES_tradnl">
                <a:latin typeface="Times New Roman" pitchFamily="48" charset="0"/>
              </a:rPr>
              <a:pPr algn="r" defTabSz="912813" eaLnBrk="0" hangingPunct="0">
                <a:buFontTx/>
                <a:buNone/>
              </a:pPr>
              <a:t>23</a:t>
            </a:fld>
            <a:endParaRPr lang="es-ES_tradnl">
              <a:latin typeface="Times New Roman" pitchFamily="4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022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4C6979-14F2-4EC8-9375-37EB1309C87C}" type="slidenum">
              <a:rPr lang="es-ES_tradnl" smtClean="0">
                <a:latin typeface="Times New Roman" pitchFamily="48" charset="0"/>
                <a:cs typeface="Arial" charset="0"/>
              </a:rPr>
              <a:pPr/>
              <a:t>24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317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620108-4576-44DF-8285-4A41C68FCA90}" type="slidenum">
              <a:rPr lang="es-ES_tradnl" smtClean="0">
                <a:latin typeface="Times New Roman" pitchFamily="48" charset="0"/>
                <a:cs typeface="Arial" charset="0"/>
              </a:rPr>
              <a:pPr/>
              <a:t>25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31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3515" y="8831265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4" tIns="45637" rIns="91274" bIns="45637" anchor="b"/>
          <a:lstStyle/>
          <a:p>
            <a:pPr algn="r" defTabSz="912813" eaLnBrk="0" hangingPunct="0">
              <a:buFontTx/>
              <a:buNone/>
            </a:pPr>
            <a:fld id="{4DCA8D78-B115-4EC6-8ED4-C556F5F710C9}" type="slidenum">
              <a:rPr lang="es-ES_tradnl">
                <a:latin typeface="Times New Roman" pitchFamily="48" charset="0"/>
              </a:rPr>
              <a:pPr algn="r" defTabSz="912813" eaLnBrk="0" hangingPunct="0">
                <a:buFontTx/>
                <a:buNone/>
              </a:pPr>
              <a:t>26</a:t>
            </a:fld>
            <a:endParaRPr lang="es-ES_tradnl">
              <a:latin typeface="Times New Roman" pitchFamily="4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634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1B76C8-56DC-45EC-BBFE-9232E791DF16}" type="slidenum">
              <a:rPr lang="es-ES_tradnl" smtClean="0">
                <a:latin typeface="Times New Roman" pitchFamily="48" charset="0"/>
                <a:cs typeface="Arial" charset="0"/>
              </a:rPr>
              <a:pPr/>
              <a:t>34</a:t>
            </a:fld>
            <a:endParaRPr lang="es-ES_tradnl">
              <a:latin typeface="Times New Roman" pitchFamily="48" charset="0"/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683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9B37A-EE74-43FA-9059-5734FF409AB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09068-7558-466E-8AD9-D90CF5B5770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5A8F3-8D49-4A2C-8232-BF5EFAC93BA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3E860-B2DE-437D-BBE6-28A07794F1C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6EFB2-BC75-4825-B32F-1DA7922CCE5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898C7-0104-481A-84AD-04AFA717137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0A2F0-DD4D-4AB2-A7EB-6F84EEA6999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979D4-BAFE-4561-AE53-DF5165F5C3D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6DB87-0983-4266-984E-F2AA020152C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AF1EC-3DFF-4212-AD6E-940F312A066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89528-25FC-4AE8-B266-7388523292C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buFontTx/>
              <a:buNone/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9D4E5065-42B2-4B47-88A0-2F73E741806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033"/>
          <p:cNvSpPr txBox="1">
            <a:spLocks noChangeArrowheads="1"/>
          </p:cNvSpPr>
          <p:nvPr/>
        </p:nvSpPr>
        <p:spPr bwMode="auto">
          <a:xfrm>
            <a:off x="3137414" y="6454775"/>
            <a:ext cx="19817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b="1" dirty="0"/>
              <a:t>APLICADO A:</a:t>
            </a:r>
          </a:p>
          <a:p>
            <a:pPr algn="ctr" eaLnBrk="0" hangingPunct="0">
              <a:buFontTx/>
              <a:buNone/>
            </a:pPr>
            <a:endParaRPr lang="es-ES_tradnl" b="1" dirty="0"/>
          </a:p>
          <a:p>
            <a:pPr algn="ctr" eaLnBrk="0" hangingPunct="0">
              <a:buFontTx/>
              <a:buNone/>
            </a:pPr>
            <a:r>
              <a:rPr lang="es-ES_tradnl" b="1" dirty="0"/>
              <a:t>ÁREA ADMINISTRATIVA </a:t>
            </a:r>
          </a:p>
        </p:txBody>
      </p:sp>
      <p:grpSp>
        <p:nvGrpSpPr>
          <p:cNvPr id="2051" name="Group 1051"/>
          <p:cNvGrpSpPr>
            <a:grpSpLocks/>
          </p:cNvGrpSpPr>
          <p:nvPr/>
        </p:nvGrpSpPr>
        <p:grpSpPr bwMode="auto">
          <a:xfrm>
            <a:off x="1676400" y="4038600"/>
            <a:ext cx="4652963" cy="1192213"/>
            <a:chOff x="1228" y="2513"/>
            <a:chExt cx="2931" cy="751"/>
          </a:xfrm>
        </p:grpSpPr>
        <p:sp>
          <p:nvSpPr>
            <p:cNvPr id="2056" name="Text Box 1052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buFontTx/>
                <a:buNone/>
              </a:pPr>
              <a:r>
                <a:rPr lang="es-ES_tradnl" sz="4000" b="1" dirty="0"/>
                <a:t>MANUAL</a:t>
              </a:r>
              <a:endParaRPr lang="es-ES_tradnl" sz="3600" b="1" dirty="0"/>
            </a:p>
          </p:txBody>
        </p:sp>
        <p:sp>
          <p:nvSpPr>
            <p:cNvPr id="2057" name="Text Box 1053"/>
            <p:cNvSpPr txBox="1">
              <a:spLocks noChangeArrowheads="1"/>
            </p:cNvSpPr>
            <p:nvPr/>
          </p:nvSpPr>
          <p:spPr bwMode="auto">
            <a:xfrm>
              <a:off x="1712" y="2822"/>
              <a:ext cx="24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buFontTx/>
                <a:buNone/>
              </a:pPr>
              <a:r>
                <a:rPr lang="es-ES_tradnl" sz="4000" dirty="0"/>
                <a:t>de Organización</a:t>
              </a:r>
              <a:endParaRPr lang="es-ES_tradnl" sz="4000" b="1" dirty="0"/>
            </a:p>
          </p:txBody>
        </p:sp>
      </p:grpSp>
      <p:sp>
        <p:nvSpPr>
          <p:cNvPr id="2052" name="Text Box 1055"/>
          <p:cNvSpPr txBox="1">
            <a:spLocks noChangeArrowheads="1"/>
          </p:cNvSpPr>
          <p:nvPr/>
        </p:nvSpPr>
        <p:spPr bwMode="auto">
          <a:xfrm>
            <a:off x="2557318" y="7772400"/>
            <a:ext cx="295305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sz="1000" b="1" dirty="0"/>
              <a:t>SAN LUIS POTOSI, S.L.P., FEBRERO DE 2021</a:t>
            </a:r>
            <a:endParaRPr lang="es-ES_tradnl" sz="1000" dirty="0"/>
          </a:p>
        </p:txBody>
      </p:sp>
      <p:sp>
        <p:nvSpPr>
          <p:cNvPr id="2055" name="Line 21"/>
          <p:cNvSpPr>
            <a:spLocks noChangeShapeType="1"/>
          </p:cNvSpPr>
          <p:nvPr/>
        </p:nvSpPr>
        <p:spPr bwMode="auto">
          <a:xfrm>
            <a:off x="0" y="8678863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pic>
        <p:nvPicPr>
          <p:cNvPr id="10" name="Picture 10" descr="F:\2015\Varios\Instituto de las Mujeres-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130606"/>
            <a:ext cx="5112000" cy="156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075" name="Text Box 1027"/>
          <p:cNvSpPr txBox="1">
            <a:spLocks noChangeArrowheads="1"/>
          </p:cNvSpPr>
          <p:nvPr/>
        </p:nvSpPr>
        <p:spPr bwMode="auto">
          <a:xfrm>
            <a:off x="76200" y="76200"/>
            <a:ext cx="1709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ES_tradnl" sz="2000" b="1" i="1"/>
              <a:t>CONTENIDO</a:t>
            </a:r>
          </a:p>
        </p:txBody>
      </p:sp>
      <p:sp>
        <p:nvSpPr>
          <p:cNvPr id="307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571625" y="1063625"/>
            <a:ext cx="5078413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Introducción			 	1</a:t>
            </a: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Directorio					2</a:t>
            </a: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Legislación o Base legal			3</a:t>
            </a: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Misión					4</a:t>
            </a:r>
          </a:p>
          <a:p>
            <a:pPr>
              <a:buNone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Código de </a:t>
            </a:r>
            <a:r>
              <a:rPr lang="es-ES_tradnl" altLang="es-MX" sz="1200" b="1" dirty="0" smtClean="0">
                <a:latin typeface="Arial" charset="0"/>
              </a:rPr>
              <a:t>Ética</a:t>
            </a:r>
            <a:r>
              <a:rPr lang="es-ES_tradnl" altLang="es-MX" sz="1200" b="1" dirty="0">
                <a:latin typeface="Arial" charset="0"/>
              </a:rPr>
              <a:t>	 			5</a:t>
            </a: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Estructura Orgánica				6</a:t>
            </a: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Organigrama				7</a:t>
            </a: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Descripción de Funciones			8	             </a:t>
            </a: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Autorización			                     9</a:t>
            </a:r>
          </a:p>
          <a:p>
            <a:pPr>
              <a:buFontTx/>
              <a:buChar char="•"/>
            </a:pPr>
            <a:endParaRPr lang="es-ES_tradnl" altLang="es-MX" sz="1200" b="1" dirty="0">
              <a:latin typeface="Arial" charset="0"/>
            </a:endParaRPr>
          </a:p>
          <a:p>
            <a:pPr>
              <a:buFontTx/>
              <a:buChar char="•"/>
            </a:pPr>
            <a:endParaRPr lang="es-ES_tradnl" altLang="es-MX" sz="1200" b="1" dirty="0">
              <a:latin typeface="Arial" charset="0"/>
            </a:endParaRPr>
          </a:p>
          <a:p>
            <a:pPr>
              <a:buFontTx/>
              <a:buChar char="•"/>
            </a:pPr>
            <a:endParaRPr lang="es-ES_tradnl" altLang="es-MX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Control de  Actualizaciones			10</a:t>
            </a:r>
            <a:endParaRPr lang="es-ES_tradnl" altLang="es-MX" sz="1200" dirty="0">
              <a:latin typeface="Arial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932488" y="757238"/>
            <a:ext cx="81121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es-ES_tradnl" altLang="es-MX" sz="1200" b="1" i="1" dirty="0">
                <a:latin typeface="Arial" charset="0"/>
              </a:rPr>
              <a:t>Sección </a:t>
            </a:r>
            <a:endParaRPr lang="es-ES_tradnl" altLang="es-MX" sz="1200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77788" y="76200"/>
            <a:ext cx="2162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ES_tradnl" sz="2000" b="1" i="1"/>
              <a:t>INTRODUCCIÓN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1584325" y="1235075"/>
            <a:ext cx="4908550" cy="733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140000"/>
              </a:lnSpc>
              <a:buNone/>
            </a:pPr>
            <a:r>
              <a:rPr lang="es-ES_tradnl" altLang="es-MX" sz="1200" dirty="0">
                <a:latin typeface="Arial" charset="0"/>
              </a:rPr>
              <a:t>El presente manual se elaboró con el objeto de que las y los servidores públicos del Gobierno del Estado cuenten con una fuente de información que les permita conocer la organización del </a:t>
            </a:r>
            <a:r>
              <a:rPr lang="es-ES_tradnl" altLang="es-MX" sz="1200" b="1" i="1" dirty="0">
                <a:latin typeface="Arial" charset="0"/>
              </a:rPr>
              <a:t>Área Administrativa adscrita al Instituto de las Mujeres del Estado de San Luis Potosí,</a:t>
            </a:r>
            <a:r>
              <a:rPr lang="es-ES_tradnl" altLang="es-MX" sz="1200" dirty="0">
                <a:latin typeface="Arial" charset="0"/>
              </a:rPr>
              <a:t> así como las funciones a su cargo.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charset="0"/>
            </a:endParaRPr>
          </a:p>
          <a:p>
            <a:pPr algn="just">
              <a:lnSpc>
                <a:spcPct val="140000"/>
              </a:lnSpc>
              <a:buNone/>
            </a:pPr>
            <a:r>
              <a:rPr lang="es-ES_tradnl" altLang="es-MX" sz="1200" dirty="0">
                <a:latin typeface="Arial" charset="0"/>
              </a:rPr>
              <a:t>Este documento presenta la Estructura Orgánica actualizada y autorizada, el marco jurídico en el que sustentan su actualización y funcionamiento, los objetivos que tiene encomendados y la descripción de las funciones que debe realizar para alcanzarlos.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charset="0"/>
            </a:endParaRPr>
          </a:p>
          <a:p>
            <a:pPr algn="just">
              <a:lnSpc>
                <a:spcPct val="140000"/>
              </a:lnSpc>
              <a:buNone/>
            </a:pPr>
            <a:r>
              <a:rPr lang="es-ES_tradnl" altLang="es-MX" sz="1200" dirty="0">
                <a:latin typeface="Arial" charset="0"/>
              </a:rPr>
              <a:t>Además, el manual de organización facilita a las y los integrantes el conocimiento de sus obligaciones en el ámbito de su competencia, así mismo ayuda entre otras cosas, a integrar y orientar al nuevo personal y es un instrumento valioso de datos para estudios de productividad, reorganización y de recursos humanos.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charset="0"/>
            </a:endParaRPr>
          </a:p>
          <a:p>
            <a:pPr algn="just">
              <a:lnSpc>
                <a:spcPct val="140000"/>
              </a:lnSpc>
              <a:buNone/>
            </a:pPr>
            <a:r>
              <a:rPr lang="es-ES_tradnl" altLang="es-MX" sz="1200" dirty="0">
                <a:latin typeface="Arial" charset="0"/>
              </a:rPr>
              <a:t>La aplicación del presente manual es únicamente para el personal que integra el </a:t>
            </a:r>
            <a:r>
              <a:rPr lang="es-ES_tradnl" altLang="es-MX" sz="1200" b="1" i="1" dirty="0">
                <a:latin typeface="Arial" charset="0"/>
              </a:rPr>
              <a:t>Área Administrativa </a:t>
            </a:r>
            <a:r>
              <a:rPr lang="es-ES_tradnl" altLang="es-MX" sz="1200" dirty="0">
                <a:latin typeface="Arial" charset="0"/>
              </a:rPr>
              <a:t>y será la misma la responsable de actualizar o modificar su contenido.  </a:t>
            </a:r>
          </a:p>
          <a:p>
            <a:pPr algn="just">
              <a:lnSpc>
                <a:spcPct val="140000"/>
              </a:lnSpc>
            </a:pPr>
            <a:endParaRPr lang="es-ES_tradnl" altLang="es-MX" sz="1200" dirty="0">
              <a:latin typeface="Arial" charset="0"/>
            </a:endParaRPr>
          </a:p>
          <a:p>
            <a:pPr algn="just">
              <a:lnSpc>
                <a:spcPct val="140000"/>
              </a:lnSpc>
              <a:buNone/>
            </a:pPr>
            <a:r>
              <a:rPr lang="es-ES_tradnl" altLang="es-MX" sz="1200" dirty="0">
                <a:latin typeface="Arial" charset="0"/>
              </a:rPr>
              <a:t>Dado a la naturaleza dinámica de Gobierno del Estado, es necesario que cualquier cambio que se presente en la organización de las áreas, se comunique a la brevedad, a la Dirección de Organización y Métodos de Oficialía Mayor, con el objeto de revisarlos y mantener actualizada la Estructura Orgánica de la Administración Pública Estatal.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5123" name="Text Box 44"/>
          <p:cNvSpPr txBox="1">
            <a:spLocks noChangeArrowheads="1"/>
          </p:cNvSpPr>
          <p:nvPr/>
        </p:nvSpPr>
        <p:spPr bwMode="auto">
          <a:xfrm>
            <a:off x="1573213" y="1068705"/>
            <a:ext cx="517207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MX" b="1" dirty="0"/>
              <a:t>DIRECCIÓN GENERAL DEL INSTITUTO DE LAS MUJERES DEL ESTADO DE SAN LUIS POTOSI</a:t>
            </a:r>
          </a:p>
          <a:p>
            <a:pPr eaLnBrk="0" hangingPunct="0">
              <a:spcBef>
                <a:spcPct val="50000"/>
              </a:spcBef>
              <a:buFontTx/>
              <a:buNone/>
            </a:pPr>
            <a:endParaRPr lang="es-MX" dirty="0"/>
          </a:p>
          <a:p>
            <a:pPr eaLnBrk="0" hangingPunct="0">
              <a:buFontTx/>
              <a:buNone/>
            </a:pPr>
            <a:r>
              <a:rPr lang="es-MX" b="1" dirty="0"/>
              <a:t>ÁREA ADMINISTRATIVA</a:t>
            </a:r>
          </a:p>
          <a:p>
            <a:pPr eaLnBrk="0" hangingPunct="0">
              <a:buFontTx/>
              <a:buNone/>
            </a:pPr>
            <a:r>
              <a:rPr lang="es-MX" dirty="0"/>
              <a:t>Elba Adriana Escalante Mata.</a:t>
            </a:r>
          </a:p>
          <a:p>
            <a:pPr eaLnBrk="0" hangingPunct="0">
              <a:buFontTx/>
              <a:buNone/>
            </a:pPr>
            <a:endParaRPr lang="es-MX" dirty="0"/>
          </a:p>
          <a:p>
            <a:pPr eaLnBrk="0" hangingPunct="0">
              <a:buFontTx/>
              <a:buNone/>
            </a:pPr>
            <a:endParaRPr lang="es-MX" dirty="0"/>
          </a:p>
          <a:p>
            <a:pPr eaLnBrk="0" hangingPunct="0">
              <a:buFontTx/>
              <a:buNone/>
            </a:pPr>
            <a:endParaRPr lang="es-MX" dirty="0"/>
          </a:p>
          <a:p>
            <a:pPr eaLnBrk="0" hangingPunct="0">
              <a:buFontTx/>
              <a:buNone/>
            </a:pPr>
            <a:endParaRPr lang="es-MX" dirty="0"/>
          </a:p>
          <a:p>
            <a:pPr eaLnBrk="0" hangingPunct="0">
              <a:buFontTx/>
              <a:buNone/>
            </a:pPr>
            <a:endParaRPr lang="es-MX" dirty="0"/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76200" y="50800"/>
            <a:ext cx="2478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ES_tradnl" sz="2000" b="1" i="1"/>
              <a:t>D I R E C T O R I O 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1438" y="635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s-ES_tradnl" sz="2000" b="1" i="1" dirty="0"/>
              <a:t>LEGISLACIÓN O BASE LEGAL</a:t>
            </a:r>
          </a:p>
        </p:txBody>
      </p:sp>
      <p:sp>
        <p:nvSpPr>
          <p:cNvPr id="6148" name="Text Box 51"/>
          <p:cNvSpPr txBox="1">
            <a:spLocks noChangeArrowheads="1"/>
          </p:cNvSpPr>
          <p:nvPr/>
        </p:nvSpPr>
        <p:spPr bwMode="auto">
          <a:xfrm>
            <a:off x="1575594" y="849233"/>
            <a:ext cx="5154612" cy="799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just">
              <a:lnSpc>
                <a:spcPts val="1400"/>
              </a:lnSpc>
              <a:buFont typeface="Arial" charset="0"/>
              <a:buNone/>
            </a:pPr>
            <a:r>
              <a:rPr lang="es-MX" b="1" i="1" dirty="0"/>
              <a:t>    Los ordenamientos o normas jurídicas que rigen la operación del Área Administrativa del Instituto de las Mujeres del Estado de San Luis Potosí, son los siguientes:</a:t>
            </a:r>
          </a:p>
          <a:p>
            <a:pPr marL="177800" indent="-177800" algn="just">
              <a:lnSpc>
                <a:spcPts val="1400"/>
              </a:lnSpc>
            </a:pPr>
            <a:endParaRPr lang="es-MX" b="1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MX" dirty="0"/>
              <a:t>Constitución Política de los Estados Unidos Mexicanos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MX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MX" dirty="0"/>
              <a:t>Constitución Política del Estado Libre y Soberano de San Luis Potosí, 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MX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Orgánica de la Administración Pública Estatal.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MX" dirty="0"/>
              <a:t>Ley del Instituto de las Mujeres del Estado de San Luis Potosí, 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MX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de los Trabajadores al Servicio de las Instituciones Públicas del Estado.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de Disciplina Financiera de las Entidades Federativas y Municipios.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General de Contabilidad Gubernamental. 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de Presupuesto y Responsabilidad Hacendaria del Estado y Municipios de San Luis Potosí. 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de Planeación del Estado y Municipios de San Luis Potosí.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General para la Igualdad entre Mujeres y Hombres.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para la Igualdad entre Mujeres y Hombres del Estado de San Luis Potosí.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General de Acceso de las Mujeres a una Vida Libre de Violencia.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de Acceso de las Mujeres a una Vida Libre de Violencia del Estado de San Luis Potosí.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ES_tradnl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Ley de Transparencia y Acceso a la Información Pública del Estado de San Luis Potosí. </a:t>
            </a:r>
          </a:p>
          <a:p>
            <a:pPr algn="just">
              <a:lnSpc>
                <a:spcPts val="1400"/>
              </a:lnSpc>
              <a:buNone/>
            </a:pPr>
            <a:endParaRPr lang="es-MX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ES_tradnl" dirty="0"/>
              <a:t>Reglamento de la Ley de Acceso de las Mujeres a una Vida Libre de Violencia.</a:t>
            </a:r>
          </a:p>
          <a:p>
            <a:pPr marL="177800" indent="-177800" algn="just">
              <a:lnSpc>
                <a:spcPts val="1400"/>
              </a:lnSpc>
              <a:buNone/>
            </a:pPr>
            <a:endParaRPr lang="es-MX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MX" dirty="0"/>
              <a:t>Plan Estatal de Desarrollo.</a:t>
            </a:r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endParaRPr lang="es-MX" dirty="0"/>
          </a:p>
          <a:p>
            <a:pPr marL="177800" indent="-177800" algn="just">
              <a:lnSpc>
                <a:spcPts val="1400"/>
              </a:lnSpc>
              <a:buFont typeface="Wingdings" pitchFamily="2" charset="2"/>
              <a:buChar char="§"/>
            </a:pPr>
            <a:r>
              <a:rPr lang="es-MX" dirty="0"/>
              <a:t>Plan Nacional de Desarrollo.</a:t>
            </a:r>
          </a:p>
        </p:txBody>
      </p:sp>
      <p:sp>
        <p:nvSpPr>
          <p:cNvPr id="6149" name="Line 21"/>
          <p:cNvSpPr>
            <a:spLocks noChangeShapeType="1"/>
          </p:cNvSpPr>
          <p:nvPr/>
        </p:nvSpPr>
        <p:spPr bwMode="auto">
          <a:xfrm>
            <a:off x="0" y="504825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8195" name="Text Box 7"/>
          <p:cNvSpPr txBox="1">
            <a:spLocks noChangeArrowheads="1"/>
          </p:cNvSpPr>
          <p:nvPr/>
        </p:nvSpPr>
        <p:spPr bwMode="auto">
          <a:xfrm>
            <a:off x="1573213" y="3943350"/>
            <a:ext cx="51720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lnSpc>
                <a:spcPct val="150000"/>
              </a:lnSpc>
              <a:buFontTx/>
              <a:buNone/>
            </a:pPr>
            <a:r>
              <a:rPr lang="es-MX" dirty="0"/>
              <a:t>Administrar de forma eficiente y transparente los recursos humanos, financieros, materiales y tecnológicos asignados al Instituto, con apego a la normatividad vigente, con el fin de proveer a las áreas operativas de los recursos necesarios para el óptimo desarrollo de las funciones encomendadas.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M I S I Ó N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Principios Rectores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alpha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Legalidad: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hacen sólo aquello que las normas expresamente les  confieren y en todo momento someten su actuación a las facultades que las leyes, reglamentos y demás disposiciones jurídicas atribuyen a su empleo, cargo o comisión, por lo que conocen y cumplen las disposiciones que regulan el ejercicio de sus funciones, facultades y atribuciones.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Honradez: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rectitud sin utilizar su empleo, cargo o comisión para obtener o pretender obtener algún beneficio, provecho o ventaja personal o a favor de terceros, ni buscan o aceptan compensaciones, prestaciones, dádivas, obsequios o regalos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Lealtad: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corresponden a la confianza que el Estado les ha conferido; tienen una vocación absoluta de servicio a la sociedad, y satisfacen el interés superior de las necesidades colectivas por encima de intereses particulares, personales o ajenos al interés general y bienestar de la población.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Imparcialidad: 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dan a la ciudadanía, y a la población en general, el mismo trato, sin conceder privilegios o preferencias a organizaciones o personas, ni permiten que influencias, intereses o prejuicios indebidos afecten su compromiso para tomar decisiones o ejercer sus funciones de manera objetiva.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e) Eficiencia: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en apego a los planes y programas previamente establecidos y optimizan el uso y la asignación de los recursos públicos en el desarrollo de sus actividades para lograr los objetivos propuestos.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f) Economía: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en el ejercicio del gasto público administrarán los bienes, recursos y servicios públicos con legalidad, austeridad y disciplina, satisfaciendo los objetivos y metas a los que estén destinados, siendo éstos de interés social.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  <a:cs typeface="Arial" charset="0"/>
              </a:rPr>
              <a:t>CÓDIGO DE ÉTICA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g) Disciplina: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desempeñarán su empleo, cargo o comisión, de manera ordenada, metódica y perseverante, con el propósito de obtener los mejores resultados en el servicio o bienes ofrecidos.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h) Profesionalismo: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conocer, actuar y cumplir con las funciones, atribuciones y comisiones encomendadas de conformidad con las leyes, reglamentos y demás disposiciones jurídicas atribuibles a su empleo, cargo o comisión, observando en todo momento disciplina, integridad y respeto, tanto a las demás personas servidoras públicas como a las y los particulares con los que llegare a tratar.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roman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Objetividad: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preservar el interés superior de las necesidades colectivas por encima de intereses particulares, particulares, personales o ajenos al interés general, actuando de manera neutral e imparcial en la toma de decisiones, que a su vez deberán de ser informadas en estricto apego a la legalidad.</a:t>
            </a: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j) Transparencia: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en el ejercicio de sus funciones privilegian el principio de máxima publicidad de la información pública, atendiendo con diligencia los requerimientos de acceso y proporcionando la documentación que generan, obtienen, adquieren, transforman o conservan; y en el ámbito de su competencia, difunden de manera proactiva información gubernamental, como un elemento que genera valor a la sociedad y promueve un gobierno abierto, protegiendo los datos personales que estén bajo su custodia.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k) Rendición de cuentas: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asumen plenamente ante la sociedad y sus autoridades la responsabilidad que deriva del ejercicio de su empleo, cargo o comisión, por lo que informan, explican y justifican sus decisiones y acciones, y se sujetan a un sistema de sanciones, así como a la evaluación y al escrutinio público de sus funciones por parte de la ciudadanía.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  <a:cs typeface="Arial" charset="0"/>
              </a:rPr>
              <a:t>CÓDIGO DE ÉTICA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altLang="es-MX" sz="1200" b="1" i="1">
                <a:latin typeface="Arial" charset="0"/>
                <a:cs typeface="Arial" charset="0"/>
              </a:rPr>
              <a:t>l) Competencia por mérito: </a:t>
            </a:r>
            <a:r>
              <a:rPr lang="es-MX" altLang="es-MX" sz="1200">
                <a:latin typeface="Arial" charset="0"/>
                <a:cs typeface="Arial" charset="0"/>
              </a:rPr>
              <a:t>Las personas servidoras públicas deberán ser seleccionados para sus puestos de acuerdo a su habilidad profesional, capacidad y experiencia, garantizando la igualdad de oportunidad, atrayendo a los mejores candidatos para ocupar los puestos mediante procedimientos transparentes, objetivos y equitativos.</a:t>
            </a:r>
          </a:p>
          <a:p>
            <a:pPr algn="just"/>
            <a:endParaRPr lang="es-MX" altLang="es-MX" sz="1200">
              <a:latin typeface="Arial" charset="0"/>
              <a:cs typeface="Arial" charset="0"/>
            </a:endParaRPr>
          </a:p>
          <a:p>
            <a:pPr algn="just"/>
            <a:r>
              <a:rPr lang="es-MX" altLang="es-MX" sz="1200" b="1" i="1">
                <a:latin typeface="Arial" charset="0"/>
                <a:cs typeface="Arial" charset="0"/>
              </a:rPr>
              <a:t>m) Eficacia: </a:t>
            </a:r>
            <a:r>
              <a:rPr lang="es-MX" altLang="es-MX" sz="1200">
                <a:latin typeface="Arial" charset="0"/>
                <a:cs typeface="Arial" charset="0"/>
              </a:rPr>
              <a:t>Las personas servidoras públicas actúan conforme a una cultura de servicio orientada al logro de resultados, procurando en todo momento un mejor desempeño de sus funciones a fin de alcanzar las metas institucionales según sus responsabilidades y mediante el uso responsable y claro de los recursos públicos, eliminando cualquier ostentación y discrecionalidad indebida en su aplicación.</a:t>
            </a:r>
          </a:p>
          <a:p>
            <a:pPr algn="just"/>
            <a:endParaRPr lang="es-MX" altLang="es-MX" sz="1200">
              <a:latin typeface="Arial" charset="0"/>
              <a:cs typeface="Arial" charset="0"/>
            </a:endParaRPr>
          </a:p>
          <a:p>
            <a:pPr algn="just"/>
            <a:r>
              <a:rPr lang="es-MX" altLang="es-MX" sz="1200" b="1" i="1">
                <a:latin typeface="Arial" charset="0"/>
                <a:cs typeface="Arial" charset="0"/>
              </a:rPr>
              <a:t>n) Integridad: </a:t>
            </a:r>
            <a:r>
              <a:rPr lang="es-MX" altLang="es-MX" sz="1200">
                <a:latin typeface="Arial" charset="0"/>
                <a:cs typeface="Arial" charset="0"/>
              </a:rPr>
              <a:t>Las personas servidoras públicas actúan siempre de manera congruente con los principios que se deben observar en el desempeño de un empleo, cargo, comisión o función, convencidas en el compromiso de ajustar su conducta para que impere en su desempeño una ética que responda al interés público y generen certeza plena de su conducta frente a todas las personas con las que se vinculen u observen su actuar.</a:t>
            </a:r>
          </a:p>
          <a:p>
            <a:pPr algn="just"/>
            <a:endParaRPr lang="es-MX" altLang="es-MX" sz="1200">
              <a:latin typeface="Arial" charset="0"/>
              <a:cs typeface="Arial" charset="0"/>
            </a:endParaRPr>
          </a:p>
          <a:p>
            <a:pPr algn="just"/>
            <a:r>
              <a:rPr lang="es-MX" altLang="es-MX" sz="1200" b="1" i="1">
                <a:latin typeface="Arial" charset="0"/>
                <a:cs typeface="Arial" charset="0"/>
              </a:rPr>
              <a:t>o) Equidad: </a:t>
            </a:r>
            <a:r>
              <a:rPr lang="es-MX" altLang="es-MX" sz="1200">
                <a:latin typeface="Arial" charset="0"/>
                <a:cs typeface="Arial" charset="0"/>
              </a:rPr>
              <a:t>Las personas servidoras públicas procurarán que toda persona acceda con justicia e igualdad al uso, disfrute y beneficio de los bienes, servicios, recursos y oportunidades.</a:t>
            </a:r>
          </a:p>
          <a:p>
            <a:pPr algn="just"/>
            <a:endParaRPr lang="es-MX" altLang="es-MX" sz="1200">
              <a:latin typeface="Arial" charset="0"/>
              <a:cs typeface="Arial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  <a:cs typeface="Arial" charset="0"/>
              </a:rPr>
              <a:t>CÓDIGO DE ÉTICA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Valores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a) Interés público: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buscando en todo momento la máxima atención de las necesidades y demandas de la sociedad por encima de intereses y beneficios particulares, ajenos a la satisfacción colectiva.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Respeto: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austeridad y sin ostentación, y otorgan un trato digno y cordial a las personas en general y a sus compañeros y compañeras de trabajo, superiores y subordinados, considerando sus derechos, de tal manera que propician el diálogo cortés y la aplicación armónica de instrumentos que conduzcan al entendimiento, a través de la eficacia y el interés público.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Respeto a los Derechos Humanos: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respetan los derechos humanos, y en el ámbito de sus competencias y atribuciones, los garantizan, promueven y protegen de conformidad con los Principios de: universalidad que establece que los derechos humanos corresponden a toda persona por el simple hecho de serlo; de interdependencia que implica que los derechos humanos se encuentran vinculados íntimamente entre sí; de indivisibilidad que refiere que los derechos humanos conforman una totalidad de tal forma que son complementarios e inseparables, y de progresividad que prevé que los derechos humanos están en constante evolución y bajo ninguna circunstancia se justifica un retroceso en su protección.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Igualdad y no discriminación: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prestan sus servicios a todas las personas sin distinción, exclusión, restricción, o preferencia basada en el origen étnico o nacional, el color de piel, la cultura, el sexo, el género, la edad, las discapacidades, la condición social, económica, de salud o jurídica, la religión, la apariencia física, las características genéticas, la situación migratoria, el embarazo, la lengua, las opiniones, las preferencias sexuales, la identidad o filiación política, el estado civil, la situación familiar, las responsabilidades familiares, el idioma, los antecedentes penales o en cualquier otro motivo.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  <a:cs typeface="Arial" charset="0"/>
              </a:rPr>
              <a:t>CÓDIGO DE ÉTICA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577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MX" sz="1200" b="1" i="1" dirty="0">
                <a:latin typeface="Arial" charset="0"/>
                <a:ea typeface="Calibri" pitchFamily="34" charset="0"/>
                <a:cs typeface="Times New Roman" pitchFamily="18" charset="0"/>
              </a:rPr>
              <a:t>e) Equidad de género: </a:t>
            </a:r>
            <a:r>
              <a:rPr lang="es-MX" sz="1200" dirty="0">
                <a:latin typeface="Arial" charset="0"/>
                <a:ea typeface="Calibri" pitchFamily="34" charset="0"/>
                <a:cs typeface="Times New Roman" pitchFamily="18" charset="0"/>
              </a:rPr>
              <a:t>Las personas servidoras públicas, en el ámbito de sus competencias y atribuciones, garantizan que tanto mujeres como hombres accedan con las mismas condiciones, posibilidades y oportunidades a los bienes y servicios públicos; a los programas y beneficios institucionales, y a los empleos, cargos y comisiones gubernamentales.</a:t>
            </a:r>
            <a:endParaRPr lang="es-MX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endParaRPr lang="es-MX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sz="1200" b="1" i="1" dirty="0">
                <a:latin typeface="Arial" charset="0"/>
                <a:ea typeface="Calibri" pitchFamily="34" charset="0"/>
                <a:cs typeface="Times New Roman" pitchFamily="18" charset="0"/>
              </a:rPr>
              <a:t>f) Entorno cultural y ecológico: </a:t>
            </a:r>
            <a:r>
              <a:rPr lang="es-MX" sz="1200" dirty="0">
                <a:latin typeface="Arial" charset="0"/>
                <a:ea typeface="Calibri" pitchFamily="34" charset="0"/>
                <a:cs typeface="Times New Roman" pitchFamily="18" charset="0"/>
              </a:rPr>
              <a:t>Las personas servidoras públicas en el desarrollo de sus actividades evitan la afectación del patrimonio cultural de cualquier nación y de los ecosistemas del planeta; asumen una férrea voluntad de respeto, defensa y preservación de la cultura y del medio ambiente, y en el ejercicio de sus funciones y conforme a sus atribuciones, promueven en la sociedad la protección y conservación de la cultura y el medio ambiente, al ser el principal legado para las generaciones futuras.</a:t>
            </a:r>
            <a:endParaRPr lang="es-MX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endParaRPr lang="es-MX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sz="1200" b="1" i="1" dirty="0">
                <a:latin typeface="Arial" charset="0"/>
                <a:ea typeface="Calibri" pitchFamily="34" charset="0"/>
                <a:cs typeface="Times New Roman" pitchFamily="18" charset="0"/>
              </a:rPr>
              <a:t>g) Cooperación: </a:t>
            </a:r>
            <a:r>
              <a:rPr lang="es-MX" sz="1200" dirty="0">
                <a:latin typeface="Arial" charset="0"/>
                <a:ea typeface="Calibri" pitchFamily="34" charset="0"/>
                <a:cs typeface="Times New Roman" pitchFamily="18" charset="0"/>
              </a:rPr>
              <a:t>Las personas servidoras públicas colaboran entre sí y propician el trabajo en equipo para alcanzar los objetivos comunes previstos en los planes y programas gubernamentales, generando así una plena vocación de servicio público en beneficio de la colectividad y confianza de la ciudadanía en sus instituciones.</a:t>
            </a:r>
            <a:endParaRPr lang="es-MX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endParaRPr lang="es-MX" sz="1100" b="1" i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sz="1200" b="1" i="1" dirty="0">
                <a:latin typeface="Arial" charset="0"/>
                <a:ea typeface="Calibri" pitchFamily="34" charset="0"/>
                <a:cs typeface="Times New Roman" pitchFamily="18" charset="0"/>
              </a:rPr>
              <a:t>h) Liderazgo:  </a:t>
            </a:r>
            <a:r>
              <a:rPr lang="es-MX" sz="1200" dirty="0">
                <a:latin typeface="Arial" charset="0"/>
                <a:ea typeface="Calibri" pitchFamily="34" charset="0"/>
                <a:cs typeface="Times New Roman" pitchFamily="18" charset="0"/>
              </a:rPr>
              <a:t>Las personas servidoras públicas son guía, ejemplo y promotoras del Código de Ética y las Reglas de Integridad; fomentan y aplican en el desempeño de sus funciones los principios que la Constitución y la ley les imponen, así como aquellos valores adicionales que por su importancia son intrínsecos a la función pública.</a:t>
            </a:r>
            <a:endParaRPr lang="es-MX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  <a:cs typeface="Arial" charset="0"/>
              </a:rPr>
              <a:t>CÓDIGO DE ÉTICA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9219" name="Text Box 116"/>
          <p:cNvSpPr txBox="1">
            <a:spLocks noChangeArrowheads="1"/>
          </p:cNvSpPr>
          <p:nvPr/>
        </p:nvSpPr>
        <p:spPr bwMode="auto">
          <a:xfrm>
            <a:off x="1573213" y="1057275"/>
            <a:ext cx="51720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 eaLnBrk="0" hangingPunct="0">
              <a:buFontTx/>
              <a:buNone/>
            </a:pPr>
            <a:r>
              <a:rPr lang="es-MX" dirty="0"/>
              <a:t>1.0 Dirección General</a:t>
            </a:r>
          </a:p>
          <a:p>
            <a:pPr marL="457200" indent="-457200" algn="just" eaLnBrk="0" hangingPunct="0">
              <a:buFontTx/>
              <a:buNone/>
            </a:pPr>
            <a:r>
              <a:rPr lang="es-MX" dirty="0"/>
              <a:t> </a:t>
            </a:r>
          </a:p>
          <a:p>
            <a:pPr marL="457200" indent="-457200" algn="just" eaLnBrk="0" hangingPunct="0">
              <a:buFontTx/>
              <a:buNone/>
            </a:pPr>
            <a:r>
              <a:rPr lang="es-MX" dirty="0"/>
              <a:t>       1.1 Área Administrativa</a:t>
            </a:r>
          </a:p>
          <a:p>
            <a:pPr marL="457200" indent="-457200" algn="just" eaLnBrk="0" hangingPunct="0">
              <a:buFontTx/>
              <a:buNone/>
            </a:pPr>
            <a:endParaRPr lang="es-MX" dirty="0"/>
          </a:p>
          <a:p>
            <a:pPr marL="457200" indent="-457200" algn="just" eaLnBrk="0" hangingPunct="0">
              <a:buFontTx/>
              <a:buNone/>
            </a:pPr>
            <a:r>
              <a:rPr lang="es-MX" dirty="0"/>
              <a:t>	</a:t>
            </a:r>
          </a:p>
          <a:p>
            <a:pPr marL="457200" indent="-457200" algn="just" eaLnBrk="0" hangingPunct="0">
              <a:buFontTx/>
              <a:buNone/>
            </a:pPr>
            <a:endParaRPr lang="es-MX" dirty="0"/>
          </a:p>
          <a:p>
            <a:pPr marL="457200" indent="-457200" algn="just" eaLnBrk="0" hangingPunct="0">
              <a:buFontTx/>
              <a:buNone/>
            </a:pPr>
            <a:r>
              <a:rPr lang="es-MX" dirty="0"/>
              <a:t>	</a:t>
            </a:r>
          </a:p>
          <a:p>
            <a:pPr marL="457200" indent="-457200" algn="just" eaLnBrk="0" hangingPunct="0">
              <a:buFontTx/>
              <a:buNone/>
            </a:pPr>
            <a:endParaRPr lang="es-MX" dirty="0"/>
          </a:p>
          <a:p>
            <a:pPr marL="457200" indent="-457200" algn="just" eaLnBrk="0" hangingPunct="0">
              <a:buFontTx/>
              <a:buNone/>
            </a:pPr>
            <a:endParaRPr lang="es-ES" dirty="0"/>
          </a:p>
        </p:txBody>
      </p:sp>
      <p:sp>
        <p:nvSpPr>
          <p:cNvPr id="9220" name="Text Box 75"/>
          <p:cNvSpPr txBox="1">
            <a:spLocks noChangeArrowheads="1"/>
          </p:cNvSpPr>
          <p:nvPr/>
        </p:nvSpPr>
        <p:spPr bwMode="auto">
          <a:xfrm>
            <a:off x="88900" y="50800"/>
            <a:ext cx="3932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ESTRUCTURA ORGÁNICA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30"/>
          <p:cNvSpPr>
            <a:spLocks noChangeArrowheads="1"/>
          </p:cNvSpPr>
          <p:nvPr/>
        </p:nvSpPr>
        <p:spPr bwMode="auto">
          <a:xfrm>
            <a:off x="3414575" y="6423201"/>
            <a:ext cx="1440000" cy="648000"/>
          </a:xfrm>
          <a:prstGeom prst="rect">
            <a:avLst/>
          </a:prstGeom>
          <a:solidFill>
            <a:schemeClr val="bg1"/>
          </a:solidFill>
          <a:ln w="6350">
            <a:solidFill>
              <a:srgbClr val="CC66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996633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80" name="Line 27"/>
          <p:cNvSpPr>
            <a:spLocks noChangeShapeType="1"/>
          </p:cNvSpPr>
          <p:nvPr/>
        </p:nvSpPr>
        <p:spPr bwMode="auto">
          <a:xfrm>
            <a:off x="4130498" y="4399546"/>
            <a:ext cx="15843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cxnSp>
        <p:nvCxnSpPr>
          <p:cNvPr id="59" name="38 Conector recto"/>
          <p:cNvCxnSpPr/>
          <p:nvPr/>
        </p:nvCxnSpPr>
        <p:spPr bwMode="auto">
          <a:xfrm rot="5400000">
            <a:off x="5609680" y="6462144"/>
            <a:ext cx="563526" cy="15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42" name="5 Conector recto"/>
          <p:cNvCxnSpPr>
            <a:cxnSpLocks noChangeShapeType="1"/>
          </p:cNvCxnSpPr>
          <p:nvPr/>
        </p:nvCxnSpPr>
        <p:spPr bwMode="auto">
          <a:xfrm>
            <a:off x="2364541" y="5188037"/>
            <a:ext cx="0" cy="23018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244" name="8 Conector recto"/>
          <p:cNvCxnSpPr>
            <a:cxnSpLocks noChangeShapeType="1"/>
          </p:cNvCxnSpPr>
          <p:nvPr/>
        </p:nvCxnSpPr>
        <p:spPr bwMode="auto">
          <a:xfrm>
            <a:off x="4129499" y="1726146"/>
            <a:ext cx="13606" cy="347786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4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247" name="Text Box 5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None/>
            </a:pPr>
            <a:r>
              <a:rPr lang="es-ES_tradnl" sz="2000" b="1" i="1"/>
              <a:t>ORGANIGRAMA</a:t>
            </a:r>
          </a:p>
        </p:txBody>
      </p:sp>
      <p:sp>
        <p:nvSpPr>
          <p:cNvPr id="10248" name="Text Box 13"/>
          <p:cNvSpPr txBox="1">
            <a:spLocks noChangeArrowheads="1"/>
          </p:cNvSpPr>
          <p:nvPr/>
        </p:nvSpPr>
        <p:spPr bwMode="auto">
          <a:xfrm>
            <a:off x="3307011" y="925513"/>
            <a:ext cx="16208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s-MX" b="1" i="1" dirty="0"/>
              <a:t>Área Administrativa</a:t>
            </a:r>
            <a:endParaRPr lang="es-ES" b="1" i="1" dirty="0"/>
          </a:p>
        </p:txBody>
      </p:sp>
      <p:grpSp>
        <p:nvGrpSpPr>
          <p:cNvPr id="8" name="Grupo 7"/>
          <p:cNvGrpSpPr/>
          <p:nvPr/>
        </p:nvGrpSpPr>
        <p:grpSpPr>
          <a:xfrm>
            <a:off x="3408774" y="1477304"/>
            <a:ext cx="1439862" cy="647700"/>
            <a:chOff x="3408774" y="1477304"/>
            <a:chExt cx="1439862" cy="647700"/>
          </a:xfrm>
        </p:grpSpPr>
        <p:sp>
          <p:nvSpPr>
            <p:cNvPr id="10249" name="Rectangle 7"/>
            <p:cNvSpPr>
              <a:spLocks noChangeArrowheads="1"/>
            </p:cNvSpPr>
            <p:nvPr/>
          </p:nvSpPr>
          <p:spPr bwMode="auto">
            <a:xfrm>
              <a:off x="3408774" y="1477304"/>
              <a:ext cx="1439862" cy="6477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endParaRPr lang="es-ES" sz="700"/>
            </a:p>
          </p:txBody>
        </p:sp>
        <p:sp>
          <p:nvSpPr>
            <p:cNvPr id="10250" name="Text Box 12"/>
            <p:cNvSpPr txBox="1">
              <a:spLocks noChangeArrowheads="1"/>
            </p:cNvSpPr>
            <p:nvPr/>
          </p:nvSpPr>
          <p:spPr bwMode="auto">
            <a:xfrm>
              <a:off x="3519899" y="1656692"/>
              <a:ext cx="121761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es-MX" sz="700" b="1" dirty="0"/>
                <a:t>Dirección General del </a:t>
              </a:r>
            </a:p>
            <a:p>
              <a:pPr algn="ctr">
                <a:buFont typeface="Arial" charset="0"/>
                <a:buNone/>
              </a:pPr>
              <a:r>
                <a:rPr lang="es-MX" sz="700" b="1" dirty="0"/>
                <a:t>Instituto de las Mujeres</a:t>
              </a:r>
              <a:endParaRPr lang="es-ES" sz="700" b="1" dirty="0"/>
            </a:p>
          </p:txBody>
        </p:sp>
      </p:grpSp>
      <p:sp>
        <p:nvSpPr>
          <p:cNvPr id="10253" name="Text Box 22"/>
          <p:cNvSpPr txBox="1">
            <a:spLocks noChangeArrowheads="1"/>
          </p:cNvSpPr>
          <p:nvPr/>
        </p:nvSpPr>
        <p:spPr bwMode="auto">
          <a:xfrm>
            <a:off x="1513090" y="8151813"/>
            <a:ext cx="180346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s-MX" sz="700" b="1" dirty="0">
                <a:solidFill>
                  <a:srgbClr val="339933"/>
                </a:solidFill>
              </a:rPr>
              <a:t>01 Puesto de Confianza</a:t>
            </a:r>
          </a:p>
          <a:p>
            <a:pPr>
              <a:buFont typeface="Arial" charset="0"/>
              <a:buNone/>
            </a:pPr>
            <a:r>
              <a:rPr lang="es-MX" sz="700" b="1" dirty="0">
                <a:solidFill>
                  <a:srgbClr val="996633"/>
                </a:solidFill>
              </a:rPr>
              <a:t>02 Contrato por tiempo determinado  </a:t>
            </a:r>
          </a:p>
          <a:p>
            <a:pPr>
              <a:buFont typeface="Arial" charset="0"/>
              <a:buNone/>
            </a:pPr>
            <a:r>
              <a:rPr lang="es-MX" sz="700" b="1" dirty="0"/>
              <a:t>07 Puestos de Base</a:t>
            </a:r>
          </a:p>
          <a:p>
            <a:endParaRPr lang="es-MX" sz="700" b="1" dirty="0"/>
          </a:p>
          <a:p>
            <a:pPr>
              <a:buFont typeface="Arial" charset="0"/>
              <a:buNone/>
            </a:pPr>
            <a:r>
              <a:rPr lang="es-MX" sz="700" b="1" dirty="0"/>
              <a:t>Total 10</a:t>
            </a:r>
            <a:endParaRPr lang="es-ES" sz="700" b="1" dirty="0"/>
          </a:p>
        </p:txBody>
      </p:sp>
      <p:sp>
        <p:nvSpPr>
          <p:cNvPr id="10245" name="Rectangle 30"/>
          <p:cNvSpPr>
            <a:spLocks noChangeArrowheads="1"/>
          </p:cNvSpPr>
          <p:nvPr/>
        </p:nvSpPr>
        <p:spPr bwMode="auto">
          <a:xfrm>
            <a:off x="3415124" y="2421867"/>
            <a:ext cx="1439862" cy="6477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33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10251" name="Text Box 16"/>
          <p:cNvSpPr txBox="1">
            <a:spLocks noChangeArrowheads="1"/>
          </p:cNvSpPr>
          <p:nvPr/>
        </p:nvSpPr>
        <p:spPr bwMode="auto">
          <a:xfrm>
            <a:off x="3570699" y="2431392"/>
            <a:ext cx="10255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s-MX" sz="700" b="1"/>
              <a:t>Área Administrativa</a:t>
            </a:r>
            <a:endParaRPr lang="es-ES" sz="700" b="1"/>
          </a:p>
        </p:txBody>
      </p:sp>
      <p:sp>
        <p:nvSpPr>
          <p:cNvPr id="10252" name="Text Box 17"/>
          <p:cNvSpPr txBox="1">
            <a:spLocks noChangeArrowheads="1"/>
          </p:cNvSpPr>
          <p:nvPr/>
        </p:nvSpPr>
        <p:spPr bwMode="auto">
          <a:xfrm>
            <a:off x="3337336" y="2683804"/>
            <a:ext cx="16033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FontTx/>
              <a:buNone/>
            </a:pPr>
            <a:r>
              <a:rPr lang="es-MX" sz="700" dirty="0"/>
              <a:t> Elba Adriana Escalante Mata.</a:t>
            </a:r>
          </a:p>
          <a:p>
            <a:pPr algn="ctr">
              <a:buFont typeface="Arial" charset="0"/>
              <a:buNone/>
            </a:pPr>
            <a:r>
              <a:rPr lang="es-MX" sz="700" dirty="0"/>
              <a:t>Directora de Área  (15-05)</a:t>
            </a:r>
            <a:endParaRPr lang="es-ES" sz="700" dirty="0"/>
          </a:p>
        </p:txBody>
      </p:sp>
      <p:sp>
        <p:nvSpPr>
          <p:cNvPr id="10257" name="Line 51"/>
          <p:cNvSpPr>
            <a:spLocks noChangeShapeType="1"/>
          </p:cNvSpPr>
          <p:nvPr/>
        </p:nvSpPr>
        <p:spPr bwMode="auto">
          <a:xfrm>
            <a:off x="3418299" y="2626654"/>
            <a:ext cx="1439862" cy="0"/>
          </a:xfrm>
          <a:prstGeom prst="line">
            <a:avLst/>
          </a:prstGeom>
          <a:noFill/>
          <a:ln w="635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10259" name="Rectangle 8"/>
          <p:cNvSpPr>
            <a:spLocks noChangeArrowheads="1"/>
          </p:cNvSpPr>
          <p:nvPr/>
        </p:nvSpPr>
        <p:spPr bwMode="auto">
          <a:xfrm>
            <a:off x="1732715" y="5378537"/>
            <a:ext cx="1440000" cy="64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10260" name="Line 52"/>
          <p:cNvSpPr>
            <a:spLocks noChangeShapeType="1"/>
          </p:cNvSpPr>
          <p:nvPr/>
        </p:nvSpPr>
        <p:spPr bwMode="auto">
          <a:xfrm>
            <a:off x="1745416" y="5654762"/>
            <a:ext cx="14398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10261" name="Text Box 16"/>
          <p:cNvSpPr txBox="1">
            <a:spLocks noChangeArrowheads="1"/>
          </p:cNvSpPr>
          <p:nvPr/>
        </p:nvSpPr>
        <p:spPr bwMode="auto">
          <a:xfrm>
            <a:off x="2203944" y="5418224"/>
            <a:ext cx="51328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s-ES" sz="700" b="1" dirty="0"/>
              <a:t>Nómina</a:t>
            </a:r>
          </a:p>
        </p:txBody>
      </p:sp>
      <p:sp>
        <p:nvSpPr>
          <p:cNvPr id="10262" name="Text Box 21"/>
          <p:cNvSpPr txBox="1">
            <a:spLocks noChangeArrowheads="1"/>
          </p:cNvSpPr>
          <p:nvPr/>
        </p:nvSpPr>
        <p:spPr bwMode="auto">
          <a:xfrm>
            <a:off x="1750217" y="5692850"/>
            <a:ext cx="1412566" cy="307777"/>
          </a:xfrm>
          <a:prstGeom prst="rect">
            <a:avLst/>
          </a:prstGeom>
          <a:noFill/>
          <a:ln w="9525">
            <a:noFill/>
            <a:prstDash val="dash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s-MX" sz="700" dirty="0"/>
              <a:t> Paola María Aranda González</a:t>
            </a:r>
          </a:p>
          <a:p>
            <a:pPr algn="ctr">
              <a:buFont typeface="Arial" charset="0"/>
              <a:buNone/>
            </a:pPr>
            <a:r>
              <a:rPr lang="es-MX" sz="700" dirty="0"/>
              <a:t>Auxiliar Administrativa (05-21)</a:t>
            </a:r>
            <a:endParaRPr lang="es-ES" sz="700" dirty="0"/>
          </a:p>
        </p:txBody>
      </p:sp>
      <p:cxnSp>
        <p:nvCxnSpPr>
          <p:cNvPr id="39" name="38 Conector recto"/>
          <p:cNvCxnSpPr/>
          <p:nvPr/>
        </p:nvCxnSpPr>
        <p:spPr bwMode="auto">
          <a:xfrm rot="5400000">
            <a:off x="5631186" y="5473201"/>
            <a:ext cx="563526" cy="15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63" name="Rectangle 8"/>
          <p:cNvSpPr>
            <a:spLocks noChangeArrowheads="1"/>
          </p:cNvSpPr>
          <p:nvPr/>
        </p:nvSpPr>
        <p:spPr bwMode="auto">
          <a:xfrm>
            <a:off x="5073034" y="6392495"/>
            <a:ext cx="1440000" cy="64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10264" name="Line 52"/>
          <p:cNvSpPr>
            <a:spLocks noChangeShapeType="1"/>
          </p:cNvSpPr>
          <p:nvPr/>
        </p:nvSpPr>
        <p:spPr bwMode="auto">
          <a:xfrm>
            <a:off x="5085735" y="6678245"/>
            <a:ext cx="14398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10265" name="Text Box 16"/>
          <p:cNvSpPr txBox="1">
            <a:spLocks noChangeArrowheads="1"/>
          </p:cNvSpPr>
          <p:nvPr/>
        </p:nvSpPr>
        <p:spPr bwMode="auto">
          <a:xfrm>
            <a:off x="4954053" y="6374330"/>
            <a:ext cx="16414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s-MX" sz="700" b="1" dirty="0"/>
              <a:t>Recursos Humanos  y              Servicios Generales</a:t>
            </a:r>
            <a:endParaRPr lang="es-ES" sz="700" b="1" dirty="0"/>
          </a:p>
        </p:txBody>
      </p:sp>
      <p:sp>
        <p:nvSpPr>
          <p:cNvPr id="10266" name="Text Box 30"/>
          <p:cNvSpPr txBox="1">
            <a:spLocks noChangeArrowheads="1"/>
          </p:cNvSpPr>
          <p:nvPr/>
        </p:nvSpPr>
        <p:spPr bwMode="auto">
          <a:xfrm>
            <a:off x="5028585" y="6701954"/>
            <a:ext cx="1562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s-MX" sz="700" dirty="0"/>
              <a:t>    María Victoria Cruz Cárdenas</a:t>
            </a:r>
          </a:p>
          <a:p>
            <a:pPr algn="ctr">
              <a:buFont typeface="Arial" charset="0"/>
              <a:buNone/>
            </a:pPr>
            <a:r>
              <a:rPr lang="es-MX" sz="700" dirty="0"/>
              <a:t>Técnica Especializada (07-10)  </a:t>
            </a:r>
          </a:p>
        </p:txBody>
      </p:sp>
      <p:sp>
        <p:nvSpPr>
          <p:cNvPr id="10267" name="Line 21"/>
          <p:cNvSpPr>
            <a:spLocks noChangeShapeType="1"/>
          </p:cNvSpPr>
          <p:nvPr/>
        </p:nvSpPr>
        <p:spPr bwMode="auto">
          <a:xfrm>
            <a:off x="0" y="504825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cxnSp>
        <p:nvCxnSpPr>
          <p:cNvPr id="10272" name="3 Conector recto"/>
          <p:cNvCxnSpPr>
            <a:cxnSpLocks noChangeShapeType="1"/>
          </p:cNvCxnSpPr>
          <p:nvPr/>
        </p:nvCxnSpPr>
        <p:spPr bwMode="auto">
          <a:xfrm>
            <a:off x="2364541" y="5188037"/>
            <a:ext cx="35464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4260850" y="8120063"/>
            <a:ext cx="2457450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buNone/>
            </a:pPr>
            <a:r>
              <a:rPr lang="es-ES_tradnl" altLang="es-MX" sz="600" b="1" u="sng" dirty="0" smtClean="0">
                <a:latin typeface="Arial" charset="0"/>
              </a:rPr>
              <a:t> </a:t>
            </a:r>
            <a:r>
              <a:rPr lang="es-ES_tradnl" altLang="es-MX" sz="600" b="1" u="sng" dirty="0">
                <a:latin typeface="Arial" charset="0"/>
              </a:rPr>
              <a:t>Elba Adriana Escalante Mata</a:t>
            </a:r>
            <a:r>
              <a:rPr lang="es-MX" altLang="es-MX" sz="600" dirty="0">
                <a:latin typeface="Arial" charset="0"/>
              </a:rPr>
              <a:t> </a:t>
            </a:r>
            <a:r>
              <a:rPr lang="es-MX" altLang="es-MX" sz="600" dirty="0" smtClean="0">
                <a:latin typeface="Arial" charset="0"/>
              </a:rPr>
              <a:t>Titular</a:t>
            </a:r>
            <a:r>
              <a:rPr lang="es-ES_tradnl" altLang="es-MX" sz="600" dirty="0" smtClean="0">
                <a:latin typeface="Arial" charset="0"/>
              </a:rPr>
              <a:t> </a:t>
            </a:r>
            <a:r>
              <a:rPr lang="es-ES_tradnl" altLang="es-MX" sz="600" dirty="0">
                <a:latin typeface="Arial" charset="0"/>
              </a:rPr>
              <a:t>del área administrativa del </a:t>
            </a:r>
            <a:r>
              <a:rPr lang="es-ES_tradnl" altLang="es-MX" sz="600" b="1" u="sng" dirty="0">
                <a:latin typeface="Arial" charset="0"/>
              </a:rPr>
              <a:t>Instituto de las Mujeres del Estado de S.L.P</a:t>
            </a:r>
            <a:r>
              <a:rPr lang="es-ES_tradnl" altLang="es-MX" sz="600" u="sng" dirty="0">
                <a:latin typeface="Arial" charset="0"/>
              </a:rPr>
              <a:t>.</a:t>
            </a:r>
            <a:r>
              <a:rPr lang="es-ES_tradnl" altLang="es-MX" sz="600" dirty="0">
                <a:latin typeface="Arial" charset="0"/>
              </a:rPr>
              <a:t> Certifica que el presente organigrama refleja al personal, así como los puestos y nombramientos que integran la estructura vigente al mes de</a:t>
            </a:r>
            <a:r>
              <a:rPr lang="es-ES_tradnl" altLang="es-MX" sz="600" u="sng" dirty="0">
                <a:latin typeface="Arial" charset="0"/>
              </a:rPr>
              <a:t> </a:t>
            </a:r>
            <a:r>
              <a:rPr lang="es-ES_tradnl" altLang="es-MX" sz="600" b="1" u="sng" dirty="0">
                <a:latin typeface="Arial" charset="0"/>
              </a:rPr>
              <a:t>febrero del año 2021.</a:t>
            </a:r>
          </a:p>
          <a:p>
            <a:pPr algn="just"/>
            <a:endParaRPr lang="es-ES_tradnl" altLang="es-MX" sz="600" dirty="0">
              <a:latin typeface="Arial" charset="0"/>
            </a:endParaRPr>
          </a:p>
          <a:p>
            <a:pPr algn="just"/>
            <a:endParaRPr lang="es-ES_tradnl" altLang="es-MX" sz="600" dirty="0">
              <a:latin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600" dirty="0">
                <a:latin typeface="Arial" charset="0"/>
              </a:rPr>
              <a:t>Firma_______________________________</a:t>
            </a:r>
            <a:endParaRPr lang="es-ES" altLang="es-MX" sz="600" dirty="0">
              <a:latin typeface="Arial" charset="0"/>
            </a:endParaRPr>
          </a:p>
        </p:txBody>
      </p:sp>
      <p:cxnSp>
        <p:nvCxnSpPr>
          <p:cNvPr id="35" name="Conector recto 34"/>
          <p:cNvCxnSpPr/>
          <p:nvPr/>
        </p:nvCxnSpPr>
        <p:spPr bwMode="auto">
          <a:xfrm>
            <a:off x="4143105" y="5204014"/>
            <a:ext cx="0" cy="98359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Line 27"/>
          <p:cNvSpPr>
            <a:spLocks noChangeShapeType="1"/>
          </p:cNvSpPr>
          <p:nvPr/>
        </p:nvSpPr>
        <p:spPr bwMode="auto">
          <a:xfrm>
            <a:off x="4140530" y="3501181"/>
            <a:ext cx="15843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5053341" y="3221275"/>
            <a:ext cx="1440000" cy="64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55" name="Line 31"/>
          <p:cNvSpPr>
            <a:spLocks noChangeShapeType="1"/>
          </p:cNvSpPr>
          <p:nvPr/>
        </p:nvSpPr>
        <p:spPr bwMode="auto">
          <a:xfrm>
            <a:off x="5053342" y="3500675"/>
            <a:ext cx="14398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56" name="Text Box 32"/>
          <p:cNvSpPr txBox="1">
            <a:spLocks noChangeArrowheads="1"/>
          </p:cNvSpPr>
          <p:nvPr/>
        </p:nvSpPr>
        <p:spPr bwMode="auto">
          <a:xfrm>
            <a:off x="5240666" y="3260963"/>
            <a:ext cx="111761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s-ES" sz="700" b="1" dirty="0"/>
              <a:t>Apoyo Administrativo</a:t>
            </a:r>
          </a:p>
        </p:txBody>
      </p:sp>
      <p:sp>
        <p:nvSpPr>
          <p:cNvPr id="57" name="Text Box 33"/>
          <p:cNvSpPr txBox="1">
            <a:spLocks noChangeArrowheads="1"/>
          </p:cNvSpPr>
          <p:nvPr/>
        </p:nvSpPr>
        <p:spPr bwMode="auto">
          <a:xfrm>
            <a:off x="4958091" y="3513496"/>
            <a:ext cx="163195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700" dirty="0"/>
              <a:t>María del Pilar Alanís Chavarría</a:t>
            </a:r>
            <a:endParaRPr lang="es-ES" sz="700" dirty="0"/>
          </a:p>
          <a:p>
            <a:pPr algn="ctr">
              <a:buNone/>
            </a:pPr>
            <a:r>
              <a:rPr lang="es-ES" sz="700" dirty="0"/>
              <a:t>Enfermera Titulada (09-07)</a:t>
            </a:r>
          </a:p>
          <a:p>
            <a:pPr algn="ctr">
              <a:buNone/>
            </a:pPr>
            <a:r>
              <a:rPr lang="es-ES" sz="700" dirty="0"/>
              <a:t>Com. SSP</a:t>
            </a:r>
          </a:p>
        </p:txBody>
      </p:sp>
      <p:cxnSp>
        <p:nvCxnSpPr>
          <p:cNvPr id="70" name="3 Conector recto"/>
          <p:cNvCxnSpPr>
            <a:cxnSpLocks noChangeShapeType="1"/>
          </p:cNvCxnSpPr>
          <p:nvPr/>
        </p:nvCxnSpPr>
        <p:spPr bwMode="auto">
          <a:xfrm>
            <a:off x="2347798" y="6180530"/>
            <a:ext cx="35464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54" name="Line 23"/>
          <p:cNvSpPr>
            <a:spLocks noChangeShapeType="1"/>
          </p:cNvSpPr>
          <p:nvPr/>
        </p:nvSpPr>
        <p:spPr bwMode="auto">
          <a:xfrm>
            <a:off x="3337336" y="8238114"/>
            <a:ext cx="561975" cy="0"/>
          </a:xfrm>
          <a:prstGeom prst="line">
            <a:avLst/>
          </a:prstGeom>
          <a:noFill/>
          <a:ln w="635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0255" name="Line 24"/>
          <p:cNvSpPr>
            <a:spLocks noChangeShapeType="1"/>
          </p:cNvSpPr>
          <p:nvPr/>
        </p:nvSpPr>
        <p:spPr bwMode="auto">
          <a:xfrm>
            <a:off x="3341990" y="8469501"/>
            <a:ext cx="5619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60" name="5 Conector recto"/>
          <p:cNvCxnSpPr>
            <a:cxnSpLocks noChangeShapeType="1"/>
          </p:cNvCxnSpPr>
          <p:nvPr/>
        </p:nvCxnSpPr>
        <p:spPr bwMode="auto">
          <a:xfrm>
            <a:off x="2350459" y="6179356"/>
            <a:ext cx="0" cy="23018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1" name="Rectangle 8"/>
          <p:cNvSpPr>
            <a:spLocks noChangeArrowheads="1"/>
          </p:cNvSpPr>
          <p:nvPr/>
        </p:nvSpPr>
        <p:spPr bwMode="auto">
          <a:xfrm>
            <a:off x="5047278" y="5354114"/>
            <a:ext cx="1440000" cy="64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62" name="Line 52"/>
          <p:cNvSpPr>
            <a:spLocks noChangeShapeType="1"/>
          </p:cNvSpPr>
          <p:nvPr/>
        </p:nvSpPr>
        <p:spPr bwMode="auto">
          <a:xfrm>
            <a:off x="5059979" y="5630339"/>
            <a:ext cx="14398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72" name="Text Box 21"/>
          <p:cNvSpPr txBox="1">
            <a:spLocks noChangeArrowheads="1"/>
          </p:cNvSpPr>
          <p:nvPr/>
        </p:nvSpPr>
        <p:spPr bwMode="auto">
          <a:xfrm>
            <a:off x="5075208" y="5654103"/>
            <a:ext cx="1380506" cy="307777"/>
          </a:xfrm>
          <a:prstGeom prst="rect">
            <a:avLst/>
          </a:prstGeom>
          <a:noFill/>
          <a:ln w="9525">
            <a:noFill/>
            <a:prstDash val="dash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s-MX" sz="700" dirty="0"/>
              <a:t> Mónica Ruiz Martínez</a:t>
            </a:r>
          </a:p>
          <a:p>
            <a:pPr algn="ctr">
              <a:buFont typeface="Arial" charset="0"/>
              <a:buNone/>
            </a:pPr>
            <a:r>
              <a:rPr lang="es-MX" sz="700" dirty="0"/>
              <a:t>Auxiliar Administrativa (05-21)</a:t>
            </a:r>
            <a:endParaRPr lang="es-ES" sz="700" dirty="0"/>
          </a:p>
        </p:txBody>
      </p:sp>
      <p:sp>
        <p:nvSpPr>
          <p:cNvPr id="73" name="CuadroTexto 72"/>
          <p:cNvSpPr txBox="1"/>
          <p:nvPr/>
        </p:nvSpPr>
        <p:spPr>
          <a:xfrm>
            <a:off x="5044209" y="5404081"/>
            <a:ext cx="14623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sz="700" b="1" dirty="0"/>
              <a:t>Contabilidad</a:t>
            </a:r>
            <a:endParaRPr lang="en-US" sz="700" b="1" dirty="0"/>
          </a:p>
        </p:txBody>
      </p:sp>
      <p:sp>
        <p:nvSpPr>
          <p:cNvPr id="66" name="Rectangle 8"/>
          <p:cNvSpPr>
            <a:spLocks noChangeArrowheads="1"/>
          </p:cNvSpPr>
          <p:nvPr/>
        </p:nvSpPr>
        <p:spPr bwMode="auto">
          <a:xfrm>
            <a:off x="1692792" y="6428710"/>
            <a:ext cx="1504944" cy="64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67" name="Line 52"/>
          <p:cNvSpPr>
            <a:spLocks noChangeShapeType="1"/>
          </p:cNvSpPr>
          <p:nvPr/>
        </p:nvSpPr>
        <p:spPr bwMode="auto">
          <a:xfrm>
            <a:off x="1709388" y="6644610"/>
            <a:ext cx="15048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82" name="CuadroTexto 81"/>
          <p:cNvSpPr txBox="1"/>
          <p:nvPr/>
        </p:nvSpPr>
        <p:spPr>
          <a:xfrm>
            <a:off x="1592512" y="6681253"/>
            <a:ext cx="1696815" cy="367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buNone/>
            </a:pPr>
            <a:r>
              <a:rPr lang="es-ES" sz="700" dirty="0"/>
              <a:t>Francisco Javier Animas Lara</a:t>
            </a:r>
          </a:p>
          <a:p>
            <a:pPr algn="ctr">
              <a:lnSpc>
                <a:spcPct val="85000"/>
              </a:lnSpc>
              <a:buNone/>
            </a:pPr>
            <a:r>
              <a:rPr lang="es-ES" sz="700" dirty="0"/>
              <a:t>Auxiliar Administrativo (05-21)</a:t>
            </a:r>
          </a:p>
          <a:p>
            <a:pPr algn="ctr">
              <a:lnSpc>
                <a:spcPct val="85000"/>
              </a:lnSpc>
              <a:buNone/>
            </a:pPr>
            <a:r>
              <a:rPr lang="es-ES" sz="700" dirty="0"/>
              <a:t>Com. SEDARH</a:t>
            </a:r>
            <a:endParaRPr lang="en-US" sz="700" strike="dblStrike" dirty="0"/>
          </a:p>
        </p:txBody>
      </p:sp>
      <p:sp>
        <p:nvSpPr>
          <p:cNvPr id="83" name="CuadroTexto 82"/>
          <p:cNvSpPr txBox="1"/>
          <p:nvPr/>
        </p:nvSpPr>
        <p:spPr>
          <a:xfrm>
            <a:off x="1674164" y="6435166"/>
            <a:ext cx="15614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sz="700" b="1" dirty="0"/>
              <a:t>Informática</a:t>
            </a:r>
            <a:endParaRPr lang="en-US" sz="700" b="1" dirty="0"/>
          </a:p>
        </p:txBody>
      </p:sp>
      <p:sp>
        <p:nvSpPr>
          <p:cNvPr id="46" name="Line 27"/>
          <p:cNvSpPr>
            <a:spLocks noChangeShapeType="1"/>
          </p:cNvSpPr>
          <p:nvPr/>
        </p:nvSpPr>
        <p:spPr bwMode="auto">
          <a:xfrm>
            <a:off x="2550730" y="4398327"/>
            <a:ext cx="15843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47" name="Rectangle 30"/>
          <p:cNvSpPr>
            <a:spLocks noChangeArrowheads="1"/>
          </p:cNvSpPr>
          <p:nvPr/>
        </p:nvSpPr>
        <p:spPr bwMode="auto">
          <a:xfrm>
            <a:off x="1672568" y="4112095"/>
            <a:ext cx="1440000" cy="64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49" name="Line 27"/>
          <p:cNvSpPr>
            <a:spLocks noChangeShapeType="1"/>
          </p:cNvSpPr>
          <p:nvPr/>
        </p:nvSpPr>
        <p:spPr bwMode="auto">
          <a:xfrm>
            <a:off x="1672568" y="4396643"/>
            <a:ext cx="1439871" cy="8629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1835184" y="4150777"/>
            <a:ext cx="111761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s-ES" sz="700" b="1" dirty="0"/>
              <a:t>Apoyo Administrativo</a:t>
            </a:r>
          </a:p>
        </p:txBody>
      </p:sp>
      <p:sp>
        <p:nvSpPr>
          <p:cNvPr id="51" name="Text Box 33"/>
          <p:cNvSpPr txBox="1">
            <a:spLocks noChangeArrowheads="1"/>
          </p:cNvSpPr>
          <p:nvPr/>
        </p:nvSpPr>
        <p:spPr bwMode="auto">
          <a:xfrm>
            <a:off x="1612068" y="4431540"/>
            <a:ext cx="16319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700" dirty="0"/>
              <a:t>Isaura Rangel Álvarez </a:t>
            </a:r>
            <a:endParaRPr lang="es-ES" sz="700" dirty="0"/>
          </a:p>
          <a:p>
            <a:pPr algn="ctr">
              <a:buNone/>
            </a:pPr>
            <a:r>
              <a:rPr lang="es-ES" sz="700" dirty="0"/>
              <a:t>Ayudanta General (01-02)</a:t>
            </a:r>
          </a:p>
        </p:txBody>
      </p:sp>
      <p:sp>
        <p:nvSpPr>
          <p:cNvPr id="71" name="Rectangle 30"/>
          <p:cNvSpPr>
            <a:spLocks noChangeArrowheads="1"/>
          </p:cNvSpPr>
          <p:nvPr/>
        </p:nvSpPr>
        <p:spPr bwMode="auto">
          <a:xfrm>
            <a:off x="5085955" y="4132607"/>
            <a:ext cx="1440000" cy="64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74" name="Line 31"/>
          <p:cNvSpPr>
            <a:spLocks noChangeShapeType="1"/>
          </p:cNvSpPr>
          <p:nvPr/>
        </p:nvSpPr>
        <p:spPr bwMode="auto">
          <a:xfrm>
            <a:off x="5097193" y="4396554"/>
            <a:ext cx="14398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75" name="Text Box 32"/>
          <p:cNvSpPr txBox="1">
            <a:spLocks noChangeArrowheads="1"/>
          </p:cNvSpPr>
          <p:nvPr/>
        </p:nvSpPr>
        <p:spPr bwMode="auto">
          <a:xfrm>
            <a:off x="5339807" y="4169724"/>
            <a:ext cx="87556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s-ES" sz="700" b="1" dirty="0"/>
              <a:t>Mozo de Oficina</a:t>
            </a:r>
          </a:p>
        </p:txBody>
      </p:sp>
      <p:sp>
        <p:nvSpPr>
          <p:cNvPr id="76" name="Text Box 33"/>
          <p:cNvSpPr txBox="1">
            <a:spLocks noChangeArrowheads="1"/>
          </p:cNvSpPr>
          <p:nvPr/>
        </p:nvSpPr>
        <p:spPr bwMode="auto">
          <a:xfrm>
            <a:off x="4948657" y="4396554"/>
            <a:ext cx="16319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700" dirty="0"/>
              <a:t> </a:t>
            </a:r>
            <a:r>
              <a:rPr lang="es-ES" sz="700" dirty="0"/>
              <a:t>Enrique Saucedo Guerra</a:t>
            </a:r>
          </a:p>
          <a:p>
            <a:pPr algn="ctr">
              <a:buNone/>
            </a:pPr>
            <a:r>
              <a:rPr lang="es-ES" sz="700" dirty="0"/>
              <a:t>Mozo de Oficina (02-08)</a:t>
            </a:r>
          </a:p>
        </p:txBody>
      </p:sp>
      <p:sp>
        <p:nvSpPr>
          <p:cNvPr id="58" name="Line 27"/>
          <p:cNvSpPr>
            <a:spLocks noChangeShapeType="1"/>
          </p:cNvSpPr>
          <p:nvPr/>
        </p:nvSpPr>
        <p:spPr bwMode="auto">
          <a:xfrm>
            <a:off x="2562460" y="3501619"/>
            <a:ext cx="15843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sz="700"/>
          </a:p>
        </p:txBody>
      </p:sp>
      <p:sp>
        <p:nvSpPr>
          <p:cNvPr id="63" name="Rectangle 30"/>
          <p:cNvSpPr>
            <a:spLocks noChangeArrowheads="1"/>
          </p:cNvSpPr>
          <p:nvPr/>
        </p:nvSpPr>
        <p:spPr bwMode="auto">
          <a:xfrm>
            <a:off x="1658898" y="3159301"/>
            <a:ext cx="1440000" cy="648000"/>
          </a:xfrm>
          <a:prstGeom prst="rect">
            <a:avLst/>
          </a:prstGeom>
          <a:solidFill>
            <a:schemeClr val="bg1"/>
          </a:solidFill>
          <a:ln w="6350">
            <a:solidFill>
              <a:srgbClr val="CC66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996633"/>
            </a:outerShdw>
          </a:effectLst>
        </p:spPr>
        <p:txBody>
          <a:bodyPr wrap="none" anchor="ctr"/>
          <a:lstStyle/>
          <a:p>
            <a:endParaRPr lang="es-ES" sz="700"/>
          </a:p>
        </p:txBody>
      </p:sp>
      <p:sp>
        <p:nvSpPr>
          <p:cNvPr id="65" name="Text Box 32"/>
          <p:cNvSpPr txBox="1">
            <a:spLocks noChangeArrowheads="1"/>
          </p:cNvSpPr>
          <p:nvPr/>
        </p:nvSpPr>
        <p:spPr bwMode="auto">
          <a:xfrm>
            <a:off x="2054138" y="3356733"/>
            <a:ext cx="61427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s-ES" sz="700" b="1" dirty="0"/>
              <a:t>Asistente </a:t>
            </a:r>
          </a:p>
        </p:txBody>
      </p:sp>
      <p:cxnSp>
        <p:nvCxnSpPr>
          <p:cNvPr id="69" name="5 Conector recto"/>
          <p:cNvCxnSpPr>
            <a:cxnSpLocks noChangeShapeType="1"/>
          </p:cNvCxnSpPr>
          <p:nvPr/>
        </p:nvCxnSpPr>
        <p:spPr bwMode="auto">
          <a:xfrm>
            <a:off x="4141394" y="6167890"/>
            <a:ext cx="0" cy="23018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1" name="CuadroTexto 80"/>
          <p:cNvSpPr txBox="1"/>
          <p:nvPr/>
        </p:nvSpPr>
        <p:spPr>
          <a:xfrm>
            <a:off x="3369951" y="6645950"/>
            <a:ext cx="15614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sz="700" b="1" dirty="0"/>
              <a:t>Recursos Materiales </a:t>
            </a:r>
            <a:endParaRPr lang="en-US" sz="700" b="1" dirty="0"/>
          </a:p>
        </p:txBody>
      </p:sp>
      <p:sp>
        <p:nvSpPr>
          <p:cNvPr id="68" name="Line 23"/>
          <p:cNvSpPr>
            <a:spLocks noChangeShapeType="1"/>
          </p:cNvSpPr>
          <p:nvPr/>
        </p:nvSpPr>
        <p:spPr bwMode="auto">
          <a:xfrm>
            <a:off x="3340885" y="8347986"/>
            <a:ext cx="561975" cy="0"/>
          </a:xfrm>
          <a:prstGeom prst="line">
            <a:avLst/>
          </a:prstGeom>
          <a:noFill/>
          <a:ln w="6350">
            <a:solidFill>
              <a:srgbClr val="CC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0243" name="Rectangle 42"/>
          <p:cNvSpPr>
            <a:spLocks noChangeArrowheads="1"/>
          </p:cNvSpPr>
          <p:nvPr/>
        </p:nvSpPr>
        <p:spPr bwMode="auto">
          <a:xfrm>
            <a:off x="1573213" y="828667"/>
            <a:ext cx="5172075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175" algn="ctr" eaLnBrk="0" hangingPunct="0">
              <a:buFontTx/>
              <a:buNone/>
              <a:defRPr/>
            </a:pPr>
            <a:r>
              <a:rPr lang="es-ES_tradnl" b="1" i="1" dirty="0"/>
              <a:t>ÁREA ADMINISTRATIVA</a:t>
            </a:r>
          </a:p>
          <a:p>
            <a:pPr indent="3175" algn="just" eaLnBrk="0" hangingPunct="0">
              <a:buFontTx/>
              <a:buNone/>
              <a:defRPr/>
            </a:pPr>
            <a:endParaRPr lang="es-ES_tradnl" b="1" i="1" dirty="0"/>
          </a:p>
          <a:p>
            <a:pPr marL="177800" indent="-174625" algn="just" eaLnBrk="0" hangingPunct="0">
              <a:buFontTx/>
              <a:buNone/>
              <a:defRPr/>
            </a:pPr>
            <a:r>
              <a:rPr lang="es-ES_tradnl" b="1" i="1" dirty="0"/>
              <a:t>OBJETIVO</a:t>
            </a:r>
          </a:p>
          <a:p>
            <a:pPr marL="177800" indent="3175" algn="just" eaLnBrk="0" hangingPunct="0">
              <a:buFontTx/>
              <a:buNone/>
              <a:defRPr/>
            </a:pPr>
            <a:endParaRPr lang="es-ES_tradnl" b="1" i="1" dirty="0"/>
          </a:p>
          <a:p>
            <a:pPr marL="177800" indent="3175" algn="just" eaLnBrk="0" hangingPunct="0">
              <a:buFontTx/>
              <a:buNone/>
              <a:defRPr/>
            </a:pPr>
            <a:r>
              <a:rPr lang="es-MX" dirty="0"/>
              <a:t>Administrar con apego a la normatividad aplicable, los recursos humanos, financieros, materiales y  tecnológicos asignados al Instituto, para el cumplimiento de sus objetivos y funciones.</a:t>
            </a:r>
          </a:p>
          <a:p>
            <a:pPr marL="177800" indent="-174625" algn="just" eaLnBrk="0" hangingPunct="0">
              <a:buFontTx/>
              <a:buNone/>
              <a:defRPr/>
            </a:pPr>
            <a:endParaRPr lang="es-MX" dirty="0"/>
          </a:p>
          <a:p>
            <a:pPr marL="177800" indent="-174625" algn="just" eaLnBrk="0" hangingPunct="0">
              <a:buFontTx/>
              <a:buNone/>
              <a:defRPr/>
            </a:pPr>
            <a:r>
              <a:rPr lang="es-ES_tradnl" b="1" i="1" dirty="0"/>
              <a:t>FUNCIONES</a:t>
            </a:r>
          </a:p>
          <a:p>
            <a:pPr marL="177800" indent="-174625" algn="just" eaLnBrk="0" hangingPunct="0">
              <a:buFontTx/>
              <a:buNone/>
              <a:defRPr/>
            </a:pPr>
            <a:endParaRPr lang="es-ES_tradnl" b="1" i="1" dirty="0"/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MX" dirty="0"/>
              <a:t>Proporcionar a las áreas operativas del Instituto, los recursos humanos, financieros, materiales, tecnológicos y servicios que requieran para el cumplimiento de sus funciones y programas de trabajo.</a:t>
            </a: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endParaRPr lang="es-MX" dirty="0"/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Supervisar la gestión de los movimientos de personal ante Oficialía Mayor, así como la actualización respectiva en el Sistema de Gestión Administrativa, de conformidad con la normatividad vigente. </a:t>
            </a: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Supervisar la integración oportuna de los ex</a:t>
            </a:r>
            <a:r>
              <a:rPr lang="es-ES" dirty="0" err="1">
                <a:cs typeface="Times New Roman" pitchFamily="48" charset="0"/>
              </a:rPr>
              <a:t>pediente</a:t>
            </a:r>
            <a:r>
              <a:rPr lang="es-MX" dirty="0">
                <a:cs typeface="Times New Roman" pitchFamily="48" charset="0"/>
              </a:rPr>
              <a:t>s del personal adscrito y comisionado al </a:t>
            </a:r>
            <a:r>
              <a:rPr lang="es-ES" dirty="0">
                <a:cs typeface="Times New Roman" pitchFamily="48" charset="0"/>
              </a:rPr>
              <a:t>Instituto; así como, de los prestadores de servicios por honorarios y servicios profesionales. </a:t>
            </a: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endParaRPr lang="es-ES" dirty="0">
              <a:cs typeface="Times New Roman" pitchFamily="48" charset="0"/>
            </a:endParaRP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ES" dirty="0">
                <a:cs typeface="Times New Roman" pitchFamily="48" charset="0"/>
              </a:rPr>
              <a:t>Validar la plantilla de personal adscrito y comisionado al Instituto. </a:t>
            </a: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Supervisar el trámite de las altas, bajas y modificaciones ante el IMSS, a través de la Oficialía Mayor de Gobierno del Estado.</a:t>
            </a:r>
          </a:p>
          <a:p>
            <a:pPr marL="177800" indent="-174625" algn="just" eaLnBrk="0" hangingPunct="0">
              <a:buFont typeface="Wingdings" pitchFamily="2" charset="2"/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Verificar que se lleven a cabo los trámites ante las dependencias correspondientes, para la adquisición de bienes y servicios necesarios para el funcionamiento del Instituto y la ejecución de los proyectos y programas de trabajo; así como, el alta y baja de bienes muebles e inmuebles.</a:t>
            </a: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Supervisar la realización de inventarios físicos de los bienes muebles e inmuebles a cargo del Instituto y sus actualizaciones.</a:t>
            </a: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Formular el programa general de mantenimiento de las instalaciones, mobiliario y tecnologías de la información del Instituto. </a:t>
            </a:r>
          </a:p>
          <a:p>
            <a:pPr marL="177800" indent="-17462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11268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127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2" name="Grupo 1"/>
          <p:cNvGrpSpPr/>
          <p:nvPr/>
        </p:nvGrpSpPr>
        <p:grpSpPr>
          <a:xfrm>
            <a:off x="1492250" y="8136016"/>
            <a:ext cx="5341938" cy="796925"/>
            <a:chOff x="1492250" y="8280400"/>
            <a:chExt cx="5341938" cy="796925"/>
          </a:xfrm>
        </p:grpSpPr>
        <p:sp>
          <p:nvSpPr>
            <p:cNvPr id="11269" name="Rectangle 72"/>
            <p:cNvSpPr>
              <a:spLocks noChangeArrowheads="1"/>
            </p:cNvSpPr>
            <p:nvPr/>
          </p:nvSpPr>
          <p:spPr bwMode="auto">
            <a:xfrm>
              <a:off x="1492250" y="8728075"/>
              <a:ext cx="2747963" cy="34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r>
                <a:rPr lang="es-MX" dirty="0"/>
                <a:t>      Elba Adriana Escalante Mata</a:t>
              </a:r>
            </a:p>
          </p:txBody>
        </p:sp>
        <p:sp>
          <p:nvSpPr>
            <p:cNvPr id="11270" name="Rectangle 73"/>
            <p:cNvSpPr>
              <a:spLocks noChangeArrowheads="1"/>
            </p:cNvSpPr>
            <p:nvPr/>
          </p:nvSpPr>
          <p:spPr bwMode="auto">
            <a:xfrm>
              <a:off x="4300538" y="8283827"/>
              <a:ext cx="2433637" cy="382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ct val="80000"/>
                </a:lnSpc>
                <a:buFontTx/>
                <a:buNone/>
              </a:pPr>
              <a:r>
                <a:rPr lang="es-MX" b="1" dirty="0" smtClean="0"/>
                <a:t>Dirección General del Instituto de las Mujeres del Estado</a:t>
              </a:r>
              <a:endParaRPr lang="es-ES" sz="2800" dirty="0">
                <a:latin typeface="Times New Roman" pitchFamily="48" charset="0"/>
              </a:endParaRPr>
            </a:p>
          </p:txBody>
        </p:sp>
        <p:sp>
          <p:nvSpPr>
            <p:cNvPr id="11271" name="Rectangle 74"/>
            <p:cNvSpPr>
              <a:spLocks noChangeArrowheads="1"/>
            </p:cNvSpPr>
            <p:nvPr/>
          </p:nvSpPr>
          <p:spPr bwMode="auto">
            <a:xfrm>
              <a:off x="1552575" y="8280400"/>
              <a:ext cx="274796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FontTx/>
                <a:buNone/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1272" name="Line 76"/>
            <p:cNvSpPr>
              <a:spLocks noChangeShapeType="1"/>
            </p:cNvSpPr>
            <p:nvPr/>
          </p:nvSpPr>
          <p:spPr bwMode="auto">
            <a:xfrm>
              <a:off x="1552575" y="8605838"/>
              <a:ext cx="5181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273" name="Line 79"/>
            <p:cNvSpPr>
              <a:spLocks noChangeShapeType="1"/>
            </p:cNvSpPr>
            <p:nvPr/>
          </p:nvSpPr>
          <p:spPr bwMode="auto">
            <a:xfrm>
              <a:off x="4300538" y="8297863"/>
              <a:ext cx="0" cy="755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275" name="16 Rectángulo"/>
            <p:cNvSpPr>
              <a:spLocks noChangeArrowheads="1"/>
            </p:cNvSpPr>
            <p:nvPr/>
          </p:nvSpPr>
          <p:spPr bwMode="auto">
            <a:xfrm>
              <a:off x="1552575" y="8281988"/>
              <a:ext cx="5178425" cy="79216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endParaRPr lang="es-MX" sz="2400">
                <a:latin typeface="Times New Roman" pitchFamily="48" charset="0"/>
              </a:endParaRPr>
            </a:p>
          </p:txBody>
        </p:sp>
        <p:sp>
          <p:nvSpPr>
            <p:cNvPr id="11276" name="Rectangle 70"/>
            <p:cNvSpPr>
              <a:spLocks noChangeArrowheads="1"/>
            </p:cNvSpPr>
            <p:nvPr/>
          </p:nvSpPr>
          <p:spPr bwMode="auto">
            <a:xfrm>
              <a:off x="4200525" y="8739188"/>
              <a:ext cx="2633663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buNone/>
              </a:pPr>
              <a:r>
                <a:rPr lang="es-MX" altLang="es-MX" dirty="0"/>
                <a:t> Erika Velázquez Gutiérrez</a:t>
              </a:r>
              <a:endParaRPr lang="es-ES" alt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2291" name="Rectangle 16389"/>
          <p:cNvSpPr>
            <a:spLocks noChangeArrowheads="1"/>
          </p:cNvSpPr>
          <p:nvPr/>
        </p:nvSpPr>
        <p:spPr bwMode="auto">
          <a:xfrm>
            <a:off x="1524000" y="736600"/>
            <a:ext cx="5181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buFontTx/>
              <a:buNone/>
            </a:pPr>
            <a:endParaRPr lang="es-ES" b="1" i="1"/>
          </a:p>
        </p:txBody>
      </p:sp>
      <p:sp>
        <p:nvSpPr>
          <p:cNvPr id="12292" name="Text Box 16387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1269" name="Rectangle 16468"/>
          <p:cNvSpPr>
            <a:spLocks noChangeArrowheads="1"/>
          </p:cNvSpPr>
          <p:nvPr/>
        </p:nvSpPr>
        <p:spPr bwMode="auto">
          <a:xfrm>
            <a:off x="1573213" y="874395"/>
            <a:ext cx="5172075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FontTx/>
              <a:buNone/>
              <a:defRPr/>
            </a:pPr>
            <a:r>
              <a:rPr lang="es-ES_tradnl" b="1" i="1" dirty="0"/>
              <a:t>ÁREA ADMINISTRATIVA</a:t>
            </a:r>
          </a:p>
          <a:p>
            <a:pPr algn="ctr" eaLnBrk="0" hangingPunct="0">
              <a:buFontTx/>
              <a:buNone/>
              <a:defRPr/>
            </a:pPr>
            <a:r>
              <a:rPr lang="es-ES_tradnl" b="1" i="1" dirty="0"/>
              <a:t>(Continúa)</a:t>
            </a:r>
          </a:p>
          <a:p>
            <a:pPr algn="ctr" eaLnBrk="0" hangingPunct="0">
              <a:buFontTx/>
              <a:buNone/>
              <a:defRPr/>
            </a:pPr>
            <a:endParaRPr lang="es-MX" b="1" i="1" dirty="0">
              <a:cs typeface="Times New Roman" pitchFamily="48" charset="0"/>
            </a:endParaRPr>
          </a:p>
          <a:p>
            <a:pPr marL="177800" indent="-17462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/>
              <a:t>Gestionar los servicios de vigilancia, intendencia y mensajería, entre otros. </a:t>
            </a:r>
          </a:p>
          <a:p>
            <a:pPr marL="3175" algn="just" eaLnBrk="0" hangingPunct="0">
              <a:spcBef>
                <a:spcPts val="0"/>
              </a:spcBef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Integrar el Presupuesto Egresos, con base en el Programa Operativo Anual del Instituto, para el ejercicio fiscal correspondiente.</a:t>
            </a:r>
          </a:p>
          <a:p>
            <a:pPr marL="177800" indent="-17462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Administrar los fondos asignados al Instituto, cualquiera que sea su origen.</a:t>
            </a: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/>
              <a:t>Autorizar la implementación de los</a:t>
            </a:r>
            <a:r>
              <a:rPr lang="es-ES" dirty="0"/>
              <a:t> sistemas de contabilidad,</a:t>
            </a:r>
            <a:r>
              <a:rPr lang="es-MX" dirty="0"/>
              <a:t> para </a:t>
            </a:r>
            <a:r>
              <a:rPr lang="es-ES" dirty="0"/>
              <a:t>el registro de las operaciones contables de los activos, pasivos, patrimonio, ingresos y gastos presupuestales que realice el Instituto.</a:t>
            </a:r>
            <a:endParaRPr lang="es-MX" dirty="0"/>
          </a:p>
          <a:p>
            <a:pPr algn="just" eaLnBrk="0" hangingPunct="0">
              <a:spcBef>
                <a:spcPts val="0"/>
              </a:spcBef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Autorizar mensualmente el estado de información contable y financiera, que refleje la situación que guarda el Instituto.</a:t>
            </a:r>
          </a:p>
          <a:p>
            <a:pPr algn="just" eaLnBrk="0" hangingPunct="0">
              <a:spcBef>
                <a:spcPts val="0"/>
              </a:spcBef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Asegurar se realicen ante al SAT, los trámites necesarios para mantener actualizado lo referente a la situación fiscal del Instituto.</a:t>
            </a: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Realizar el pago de lo retenido vía nómina, como son cuotas de fondo de ahorro pensiones y para vivienda a la Dirección de Pensiones, cuotas del IMSS a Oficialía Mayor, aportaciones al SAR a través de pago bancario, ISR al SAT, pagos </a:t>
            </a:r>
            <a:r>
              <a:rPr lang="es-MX" dirty="0" err="1">
                <a:cs typeface="Times New Roman" pitchFamily="48" charset="0"/>
              </a:rPr>
              <a:t>Fonacot</a:t>
            </a:r>
            <a:r>
              <a:rPr lang="es-MX" dirty="0">
                <a:cs typeface="Times New Roman" pitchFamily="48" charset="0"/>
              </a:rPr>
              <a:t>, cuota sindical y caja de ahorro a los sindicatos; así como supervisar su trámite correspondiente. </a:t>
            </a:r>
          </a:p>
          <a:p>
            <a:pPr algn="just" eaLnBrk="0" hangingPunct="0">
              <a:spcBef>
                <a:spcPts val="0"/>
              </a:spcBef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Supervisar que las conciliaciones de los egresos del Instituto, se ajusten al presupuesto autorizado</a:t>
            </a:r>
            <a:r>
              <a:rPr lang="es-ES" dirty="0">
                <a:cs typeface="Times New Roman" pitchFamily="48" charset="0"/>
              </a:rPr>
              <a:t>,</a:t>
            </a:r>
            <a:r>
              <a:rPr lang="es-MX" dirty="0">
                <a:cs typeface="Times New Roman" pitchFamily="48" charset="0"/>
              </a:rPr>
              <a:t> en concordancia con la calendarización y división de las partidas presupuestales.</a:t>
            </a: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Vigilar se lleve a cabo la contabilización y captura en el Sistema de Armonización Contable Gubernamental (SACG), a fin de que se elabore la información financiera mensual, trimestral y anual que se presenta ante la Contraloría General del Estado y Contabilidad Gubernamental.</a:t>
            </a:r>
          </a:p>
          <a:p>
            <a:pPr marL="180975" indent="-180975" algn="just" eaLnBrk="0" hangingPunct="0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spcBef>
                <a:spcPct val="50000"/>
              </a:spcBef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1229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5" name="Grupo 1"/>
          <p:cNvGrpSpPr/>
          <p:nvPr/>
        </p:nvGrpSpPr>
        <p:grpSpPr>
          <a:xfrm>
            <a:off x="1492250" y="8136016"/>
            <a:ext cx="5341938" cy="796925"/>
            <a:chOff x="1492250" y="8280400"/>
            <a:chExt cx="5341938" cy="796925"/>
          </a:xfrm>
        </p:grpSpPr>
        <p:sp>
          <p:nvSpPr>
            <p:cNvPr id="16" name="Rectangle 72"/>
            <p:cNvSpPr>
              <a:spLocks noChangeArrowheads="1"/>
            </p:cNvSpPr>
            <p:nvPr/>
          </p:nvSpPr>
          <p:spPr bwMode="auto">
            <a:xfrm>
              <a:off x="1492250" y="8728075"/>
              <a:ext cx="2747963" cy="34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r>
                <a:rPr lang="es-MX" dirty="0"/>
                <a:t>      Elba Adriana Escalante Mata</a:t>
              </a:r>
            </a:p>
          </p:txBody>
        </p:sp>
        <p:sp>
          <p:nvSpPr>
            <p:cNvPr id="17" name="Rectangle 73"/>
            <p:cNvSpPr>
              <a:spLocks noChangeArrowheads="1"/>
            </p:cNvSpPr>
            <p:nvPr/>
          </p:nvSpPr>
          <p:spPr bwMode="auto">
            <a:xfrm>
              <a:off x="4300538" y="8283827"/>
              <a:ext cx="2433637" cy="382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ct val="80000"/>
                </a:lnSpc>
                <a:buFontTx/>
                <a:buNone/>
              </a:pPr>
              <a:r>
                <a:rPr lang="es-MX" b="1" dirty="0" smtClean="0"/>
                <a:t>Dirección General del Instituto de las Mujeres del Estado</a:t>
              </a:r>
              <a:endParaRPr lang="es-ES" sz="2800" dirty="0">
                <a:latin typeface="Times New Roman" pitchFamily="48" charset="0"/>
              </a:endParaRPr>
            </a:p>
          </p:txBody>
        </p:sp>
        <p:sp>
          <p:nvSpPr>
            <p:cNvPr id="18" name="Rectangle 74"/>
            <p:cNvSpPr>
              <a:spLocks noChangeArrowheads="1"/>
            </p:cNvSpPr>
            <p:nvPr/>
          </p:nvSpPr>
          <p:spPr bwMode="auto">
            <a:xfrm>
              <a:off x="1552575" y="8280400"/>
              <a:ext cx="274796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FontTx/>
                <a:buNone/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9" name="Line 76"/>
            <p:cNvSpPr>
              <a:spLocks noChangeShapeType="1"/>
            </p:cNvSpPr>
            <p:nvPr/>
          </p:nvSpPr>
          <p:spPr bwMode="auto">
            <a:xfrm>
              <a:off x="1552575" y="8605838"/>
              <a:ext cx="5181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0" name="Line 79"/>
            <p:cNvSpPr>
              <a:spLocks noChangeShapeType="1"/>
            </p:cNvSpPr>
            <p:nvPr/>
          </p:nvSpPr>
          <p:spPr bwMode="auto">
            <a:xfrm>
              <a:off x="4300538" y="8297863"/>
              <a:ext cx="0" cy="755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1" name="16 Rectángulo"/>
            <p:cNvSpPr>
              <a:spLocks noChangeArrowheads="1"/>
            </p:cNvSpPr>
            <p:nvPr/>
          </p:nvSpPr>
          <p:spPr bwMode="auto">
            <a:xfrm>
              <a:off x="1552575" y="8281988"/>
              <a:ext cx="5178425" cy="79216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endParaRPr lang="es-MX" sz="2400">
                <a:latin typeface="Times New Roman" pitchFamily="48" charset="0"/>
              </a:endParaRPr>
            </a:p>
          </p:txBody>
        </p:sp>
        <p:sp>
          <p:nvSpPr>
            <p:cNvPr id="22" name="Rectangle 70"/>
            <p:cNvSpPr>
              <a:spLocks noChangeArrowheads="1"/>
            </p:cNvSpPr>
            <p:nvPr/>
          </p:nvSpPr>
          <p:spPr bwMode="auto">
            <a:xfrm>
              <a:off x="4200525" y="8739188"/>
              <a:ext cx="2633663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buNone/>
              </a:pPr>
              <a:r>
                <a:rPr lang="es-MX" altLang="es-MX" dirty="0"/>
                <a:t> Erika Velázquez Gutiérrez</a:t>
              </a:r>
              <a:endParaRPr lang="es-ES" alt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4339" name="Rectangle 16389"/>
          <p:cNvSpPr>
            <a:spLocks noChangeArrowheads="1"/>
          </p:cNvSpPr>
          <p:nvPr/>
        </p:nvSpPr>
        <p:spPr bwMode="auto">
          <a:xfrm>
            <a:off x="1524000" y="736600"/>
            <a:ext cx="5181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buFontTx/>
              <a:buNone/>
            </a:pPr>
            <a:endParaRPr lang="es-ES" b="1" i="1"/>
          </a:p>
        </p:txBody>
      </p:sp>
      <p:sp>
        <p:nvSpPr>
          <p:cNvPr id="14340" name="Text Box 16387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1269" name="Rectangle 16468"/>
          <p:cNvSpPr>
            <a:spLocks noChangeArrowheads="1"/>
          </p:cNvSpPr>
          <p:nvPr/>
        </p:nvSpPr>
        <p:spPr bwMode="auto">
          <a:xfrm>
            <a:off x="1573213" y="794385"/>
            <a:ext cx="5172075" cy="67403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0" hangingPunct="0">
              <a:buFontTx/>
              <a:buNone/>
              <a:defRPr/>
            </a:pPr>
            <a:r>
              <a:rPr lang="es-ES_tradnl" b="1" i="1" dirty="0"/>
              <a:t>ÁREA ADMINISTRATIVA</a:t>
            </a:r>
          </a:p>
          <a:p>
            <a:pPr algn="ctr" eaLnBrk="0" hangingPunct="0">
              <a:buFontTx/>
              <a:buNone/>
              <a:defRPr/>
            </a:pPr>
            <a:r>
              <a:rPr lang="es-ES_tradnl" b="1" i="1" dirty="0"/>
              <a:t>(Continúa)</a:t>
            </a:r>
          </a:p>
          <a:p>
            <a:pPr algn="ctr" eaLnBrk="0" hangingPunct="0">
              <a:buFontTx/>
              <a:buNone/>
              <a:defRPr/>
            </a:pPr>
            <a:endParaRPr lang="es-ES_tradnl" b="1" i="1" dirty="0"/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Supervisar se realice la contabilización de los ingresos, fichas de depósitos y/o copia del estado de cuenta en el Sistema </a:t>
            </a:r>
            <a:r>
              <a:rPr lang="es-MX" dirty="0" err="1">
                <a:cs typeface="Times New Roman" pitchFamily="48" charset="0"/>
              </a:rPr>
              <a:t>CONTPAQi</a:t>
            </a:r>
            <a:r>
              <a:rPr lang="es-MX" dirty="0">
                <a:cs typeface="Times New Roman" pitchFamily="48" charset="0"/>
              </a:rPr>
              <a:t>; así como, la elaboración de la póliza correspondiente a la cuenta bancaria, fecha, concepto de cargo, y se integren al SACG.</a:t>
            </a: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Supervisar se lleve a cabo la revisión, verificación y control del soporte de los gastos ejercidos mensualmente, a través de los comprobantes en las pólizas de cheques; así como, la justificación del gasto, comprobación de oficios de comisión, requisitos fiscales de las facturas y firmas de autorización. </a:t>
            </a: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Gestionar la solicitud de recurso de los capítulos 4000 (Transferencias y Subsidios) y 6000 (inversión pública) ante la Secretaría de Finanzas, así como autorizar los pagos correspondiente a los conceptos de servicios personales, servicios profesionales por honorarios, materiales y suministros, servicios generales, así como para la ejecución de los proyectos autorizados al Instituto.</a:t>
            </a:r>
          </a:p>
          <a:p>
            <a:pPr algn="just" eaLnBrk="0" hangingPunct="0"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Asegurar que se facilite a las instancias fiscalizadoras la información relacionada con revisiones periódicas y/o auditorías. </a:t>
            </a: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Coordinar con las dependencias competentes los procesos de entrega recepción, de las unidades operativas del Instituto.</a:t>
            </a: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Verificar la actualización de los formatos correspondientes al área administrativa, para ser publicados en las Plataformas Estatal y Nacional de Transparencia, de acuerdo a lo establecido en la normatividad aplicable en materia de transparencia.  </a:t>
            </a: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/>
              <a:t>Participar en la organización de eventos del Instituto. </a:t>
            </a:r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80975" algn="just" eaLnBrk="0" hangingPunct="0">
              <a:buFont typeface="Wingdings" pitchFamily="2" charset="2"/>
              <a:buChar char="§"/>
              <a:defRPr/>
            </a:pPr>
            <a:r>
              <a:rPr lang="es-MX" dirty="0"/>
              <a:t>Estas funciones son enunciativas más no limitativas.</a:t>
            </a:r>
            <a:endParaRPr lang="es-MX" dirty="0">
              <a:cs typeface="Times New Roman" pitchFamily="48" charset="0"/>
            </a:endParaRPr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5" name="Grupo 1"/>
          <p:cNvGrpSpPr/>
          <p:nvPr/>
        </p:nvGrpSpPr>
        <p:grpSpPr>
          <a:xfrm>
            <a:off x="1492250" y="8136016"/>
            <a:ext cx="5341938" cy="796925"/>
            <a:chOff x="1492250" y="8280400"/>
            <a:chExt cx="5341938" cy="796925"/>
          </a:xfrm>
        </p:grpSpPr>
        <p:sp>
          <p:nvSpPr>
            <p:cNvPr id="16" name="Rectangle 72"/>
            <p:cNvSpPr>
              <a:spLocks noChangeArrowheads="1"/>
            </p:cNvSpPr>
            <p:nvPr/>
          </p:nvSpPr>
          <p:spPr bwMode="auto">
            <a:xfrm>
              <a:off x="1492250" y="8728075"/>
              <a:ext cx="2747963" cy="34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r>
                <a:rPr lang="es-MX" dirty="0"/>
                <a:t>      Elba Adriana Escalante Mata</a:t>
              </a:r>
            </a:p>
          </p:txBody>
        </p:sp>
        <p:sp>
          <p:nvSpPr>
            <p:cNvPr id="17" name="Rectangle 73"/>
            <p:cNvSpPr>
              <a:spLocks noChangeArrowheads="1"/>
            </p:cNvSpPr>
            <p:nvPr/>
          </p:nvSpPr>
          <p:spPr bwMode="auto">
            <a:xfrm>
              <a:off x="4300538" y="8283827"/>
              <a:ext cx="2433637" cy="382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ct val="80000"/>
                </a:lnSpc>
                <a:buFontTx/>
                <a:buNone/>
              </a:pPr>
              <a:r>
                <a:rPr lang="es-MX" b="1" dirty="0" smtClean="0"/>
                <a:t>Dirección General del Instituto de las Mujeres del Estado</a:t>
              </a:r>
              <a:endParaRPr lang="es-ES" sz="2800" dirty="0">
                <a:latin typeface="Times New Roman" pitchFamily="48" charset="0"/>
              </a:endParaRPr>
            </a:p>
          </p:txBody>
        </p:sp>
        <p:sp>
          <p:nvSpPr>
            <p:cNvPr id="18" name="Rectangle 74"/>
            <p:cNvSpPr>
              <a:spLocks noChangeArrowheads="1"/>
            </p:cNvSpPr>
            <p:nvPr/>
          </p:nvSpPr>
          <p:spPr bwMode="auto">
            <a:xfrm>
              <a:off x="1552575" y="8280400"/>
              <a:ext cx="274796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FontTx/>
                <a:buNone/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9" name="Line 76"/>
            <p:cNvSpPr>
              <a:spLocks noChangeShapeType="1"/>
            </p:cNvSpPr>
            <p:nvPr/>
          </p:nvSpPr>
          <p:spPr bwMode="auto">
            <a:xfrm>
              <a:off x="1552575" y="8605838"/>
              <a:ext cx="5181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0" name="Line 79"/>
            <p:cNvSpPr>
              <a:spLocks noChangeShapeType="1"/>
            </p:cNvSpPr>
            <p:nvPr/>
          </p:nvSpPr>
          <p:spPr bwMode="auto">
            <a:xfrm>
              <a:off x="4300538" y="8297863"/>
              <a:ext cx="0" cy="755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1" name="16 Rectángulo"/>
            <p:cNvSpPr>
              <a:spLocks noChangeArrowheads="1"/>
            </p:cNvSpPr>
            <p:nvPr/>
          </p:nvSpPr>
          <p:spPr bwMode="auto">
            <a:xfrm>
              <a:off x="1552575" y="8281988"/>
              <a:ext cx="5178425" cy="79216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endParaRPr lang="es-MX" sz="2400">
                <a:latin typeface="Times New Roman" pitchFamily="48" charset="0"/>
              </a:endParaRPr>
            </a:p>
          </p:txBody>
        </p:sp>
        <p:sp>
          <p:nvSpPr>
            <p:cNvPr id="22" name="Rectangle 70"/>
            <p:cNvSpPr>
              <a:spLocks noChangeArrowheads="1"/>
            </p:cNvSpPr>
            <p:nvPr/>
          </p:nvSpPr>
          <p:spPr bwMode="auto">
            <a:xfrm>
              <a:off x="4200525" y="8739188"/>
              <a:ext cx="2633663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buNone/>
              </a:pPr>
              <a:r>
                <a:rPr lang="es-MX" altLang="es-MX" dirty="0"/>
                <a:t> Erika Velázquez Gutiérrez</a:t>
              </a:r>
              <a:endParaRPr lang="es-ES" alt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582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73213" y="725805"/>
            <a:ext cx="5172075" cy="74789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es-ES_tradnl" b="1" i="1" dirty="0"/>
              <a:t>ASISTENTE </a:t>
            </a:r>
            <a:endParaRPr lang="es-ES_tradnl" dirty="0"/>
          </a:p>
          <a:p>
            <a:pPr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OBJETIVO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dirty="0"/>
              <a:t>     Asistir a la titular del área administrativa con la agenda de actividades, así como apoyo en el seguimiento de las actividades asignadas al personal del área administrativa. 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FUNCIONES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Apoyar en el seguimiento de las actividades asignadas al personal del área administrativa. 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Llevar la agenda de reuniones de la dirección del área. </a:t>
            </a:r>
          </a:p>
          <a:p>
            <a:pPr marL="180975" indent="-18097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Dar seguimiento de los acuerdos de las sesiones ordinarias y extraordinarias de los Comités internos, en los que la Titular del área funge como Presidenta o Secretaría General.</a:t>
            </a:r>
          </a:p>
          <a:p>
            <a:pPr marL="180975" indent="-18097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>
              <a:buFont typeface="Wingdings" pitchFamily="2" charset="2"/>
              <a:buChar char="§"/>
              <a:defRPr/>
            </a:pPr>
            <a:r>
              <a:rPr lang="es-MX" dirty="0"/>
              <a:t>Apoyar en la redacción de oficios, circulares y memorandos de la dirección del área, prepararlos para firma y entrega.</a:t>
            </a:r>
          </a:p>
          <a:p>
            <a:pPr marL="180975" indent="-18097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Coadyuvar con la Titular del Área Administrativa en los procesos de entrega recepción del Área Administrativa conforme a la normatividad aplicable. </a:t>
            </a:r>
          </a:p>
          <a:p>
            <a:pPr marL="180975" indent="-18097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>
              <a:buFont typeface="Wingdings" pitchFamily="2" charset="2"/>
              <a:buChar char="§"/>
              <a:defRPr/>
            </a:pPr>
            <a:r>
              <a:rPr lang="es-ES" dirty="0">
                <a:cs typeface="Times New Roman" pitchFamily="48" charset="0"/>
              </a:rPr>
              <a:t>Actualizar los formatos correspondientes a la información inherente </a:t>
            </a:r>
            <a:r>
              <a:rPr lang="es-ES" dirty="0" smtClean="0">
                <a:cs typeface="Times New Roman" pitchFamily="48" charset="0"/>
              </a:rPr>
              <a:t>a la dirección del área, </a:t>
            </a:r>
            <a:r>
              <a:rPr lang="es-ES" dirty="0">
                <a:cs typeface="Times New Roman" pitchFamily="48" charset="0"/>
              </a:rPr>
              <a:t>para ser publicados en las Plataformas Estatal y Nacional de Transparencia, de acuerdo a lo establecido en la normatividad aplicable en materia de transparencia. </a:t>
            </a:r>
            <a:endParaRPr lang="es-MX" dirty="0">
              <a:cs typeface="Times New Roman" pitchFamily="48" charset="0"/>
            </a:endParaRPr>
          </a:p>
          <a:p>
            <a:pPr marL="180975" indent="-18097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Apoyar en registro, depuración, clasificación y resguardo del archivo de la dirección del área, de acuerdo a lo establecido en la normatividad aplicable. </a:t>
            </a:r>
          </a:p>
          <a:p>
            <a:pPr marL="180975" indent="-18097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80975" algn="just">
              <a:buFont typeface="Wingdings" pitchFamily="2" charset="2"/>
              <a:buChar char="§"/>
              <a:defRPr/>
            </a:pPr>
            <a:r>
              <a:rPr lang="es-ES_tradnl" dirty="0"/>
              <a:t>Apoyar en la logística de las reuniones y eventos organizados por el área administrativa. </a:t>
            </a:r>
          </a:p>
          <a:p>
            <a:pPr marL="3175" algn="just">
              <a:buNone/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6391" name="Rectangle 73"/>
          <p:cNvSpPr>
            <a:spLocks noChangeArrowheads="1"/>
          </p:cNvSpPr>
          <p:nvPr/>
        </p:nvSpPr>
        <p:spPr bwMode="auto">
          <a:xfrm>
            <a:off x="2912042" y="8196716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  <p:sp>
        <p:nvSpPr>
          <p:cNvPr id="16393" name="Line 76"/>
          <p:cNvSpPr>
            <a:spLocks noChangeShapeType="1"/>
          </p:cNvSpPr>
          <p:nvPr/>
        </p:nvSpPr>
        <p:spPr bwMode="auto">
          <a:xfrm>
            <a:off x="1552575" y="8487548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95" name="22 Rectángulo"/>
          <p:cNvSpPr>
            <a:spLocks noChangeArrowheads="1"/>
          </p:cNvSpPr>
          <p:nvPr/>
        </p:nvSpPr>
        <p:spPr bwMode="auto">
          <a:xfrm>
            <a:off x="1552575" y="816369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16396" name="Rectangle 72"/>
          <p:cNvSpPr>
            <a:spLocks noChangeArrowheads="1"/>
          </p:cNvSpPr>
          <p:nvPr/>
        </p:nvSpPr>
        <p:spPr bwMode="auto">
          <a:xfrm>
            <a:off x="2754880" y="8538030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</p:spTree>
    <p:extLst>
      <p:ext uri="{BB962C8B-B14F-4D97-AF65-F5344CB8AC3E}">
        <p14:creationId xmlns:p14="http://schemas.microsoft.com/office/powerpoint/2010/main" val="65124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582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73213" y="725805"/>
            <a:ext cx="5172075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endParaRPr lang="es-ES_tradnl" dirty="0"/>
          </a:p>
          <a:p>
            <a:pPr algn="ctr">
              <a:buNone/>
              <a:defRPr/>
            </a:pPr>
            <a:r>
              <a:rPr lang="es-ES_tradnl" b="1" i="1" dirty="0"/>
              <a:t>ASISTENTE </a:t>
            </a:r>
          </a:p>
          <a:p>
            <a:pPr algn="ctr">
              <a:buNone/>
              <a:defRPr/>
            </a:pPr>
            <a:r>
              <a:rPr lang="es-ES_tradnl" b="1" i="1" dirty="0"/>
              <a:t>(Continúa)</a:t>
            </a:r>
          </a:p>
          <a:p>
            <a:pPr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FUNCIONES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ES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Apoyo en gestiones administrativas con diversas instituciones públicas y privadas.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ES" dirty="0"/>
              <a:t>Gestión y control de documentación confidencial del área administrativa.</a:t>
            </a: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Estas funciones son enunciativas más no limitativas</a:t>
            </a:r>
            <a:r>
              <a:rPr lang="es-ES_tradnl" dirty="0">
                <a:cs typeface="Times New Roman" pitchFamily="48" charset="0"/>
              </a:rPr>
              <a:t>.</a:t>
            </a:r>
            <a:endParaRPr lang="es-MX" dirty="0">
              <a:cs typeface="Times New Roman" pitchFamily="48" charset="0"/>
            </a:endParaRP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4" name="Rectangle 73"/>
          <p:cNvSpPr>
            <a:spLocks noChangeArrowheads="1"/>
          </p:cNvSpPr>
          <p:nvPr/>
        </p:nvSpPr>
        <p:spPr bwMode="auto">
          <a:xfrm>
            <a:off x="2912042" y="8196716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  <p:sp>
        <p:nvSpPr>
          <p:cNvPr id="15" name="Line 76"/>
          <p:cNvSpPr>
            <a:spLocks noChangeShapeType="1"/>
          </p:cNvSpPr>
          <p:nvPr/>
        </p:nvSpPr>
        <p:spPr bwMode="auto">
          <a:xfrm>
            <a:off x="1552575" y="8487548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" name="22 Rectángulo"/>
          <p:cNvSpPr>
            <a:spLocks noChangeArrowheads="1"/>
          </p:cNvSpPr>
          <p:nvPr/>
        </p:nvSpPr>
        <p:spPr bwMode="auto">
          <a:xfrm>
            <a:off x="1552575" y="816369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17" name="Rectangle 72"/>
          <p:cNvSpPr>
            <a:spLocks noChangeArrowheads="1"/>
          </p:cNvSpPr>
          <p:nvPr/>
        </p:nvSpPr>
        <p:spPr bwMode="auto">
          <a:xfrm>
            <a:off x="2754880" y="8538030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</p:spTree>
    <p:extLst>
      <p:ext uri="{BB962C8B-B14F-4D97-AF65-F5344CB8AC3E}">
        <p14:creationId xmlns:p14="http://schemas.microsoft.com/office/powerpoint/2010/main" val="369548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582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73213" y="725805"/>
            <a:ext cx="5172075" cy="397031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es-ES_tradnl" b="1" i="1" dirty="0"/>
              <a:t>APOYO ADMINISTRATIVO</a:t>
            </a:r>
            <a:endParaRPr lang="es-ES_tradnl" dirty="0"/>
          </a:p>
          <a:p>
            <a:pPr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OBJETIVO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dirty="0"/>
              <a:t>    Apoyar al titular del área, con actividades administrativas, para el cumplimiento de sus funciones.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FUNCIONES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ES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Elaborar, implementar y actualizar un Programa de Salud para el personal del Instituto.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Apoyar en el proceso de archivo de documentación general dentro del área de Recursos Humanos.</a:t>
            </a:r>
          </a:p>
          <a:p>
            <a:pPr marL="3175" algn="just"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Apoyar a la Directora del Área Administrativa en actividades inherentes a la Dirección, cuando así se requiera.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Estas funciones son enunciativas más no limitativas</a:t>
            </a:r>
            <a:r>
              <a:rPr lang="es-ES_tradnl" dirty="0">
                <a:cs typeface="Times New Roman" pitchFamily="48" charset="0"/>
              </a:rPr>
              <a:t>.</a:t>
            </a:r>
            <a:endParaRPr lang="es-MX" dirty="0">
              <a:cs typeface="Times New Roman" pitchFamily="48" charset="0"/>
            </a:endParaRP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1555750" y="8578035"/>
            <a:ext cx="272415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None/>
            </a:pPr>
            <a:endParaRPr lang="es-MX" dirty="0"/>
          </a:p>
        </p:txBody>
      </p:sp>
      <p:sp>
        <p:nvSpPr>
          <p:cNvPr id="16391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  <p:sp>
        <p:nvSpPr>
          <p:cNvPr id="16392" name="Rectangle 74"/>
          <p:cNvSpPr>
            <a:spLocks noChangeArrowheads="1"/>
          </p:cNvSpPr>
          <p:nvPr/>
        </p:nvSpPr>
        <p:spPr bwMode="auto">
          <a:xfrm>
            <a:off x="1552575" y="8162110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/>
              <a:t>Responsable</a:t>
            </a:r>
            <a:endParaRPr lang="es-ES" b="1"/>
          </a:p>
        </p:txBody>
      </p:sp>
      <p:sp>
        <p:nvSpPr>
          <p:cNvPr id="16393" name="Line 76"/>
          <p:cNvSpPr>
            <a:spLocks noChangeShapeType="1"/>
          </p:cNvSpPr>
          <p:nvPr/>
        </p:nvSpPr>
        <p:spPr bwMode="auto">
          <a:xfrm>
            <a:off x="1552575" y="8487548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94" name="Line 79"/>
          <p:cNvSpPr>
            <a:spLocks noChangeShapeType="1"/>
          </p:cNvSpPr>
          <p:nvPr/>
        </p:nvSpPr>
        <p:spPr bwMode="auto">
          <a:xfrm>
            <a:off x="4149088" y="8179573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95" name="22 Rectángulo"/>
          <p:cNvSpPr>
            <a:spLocks noChangeArrowheads="1"/>
          </p:cNvSpPr>
          <p:nvPr/>
        </p:nvSpPr>
        <p:spPr bwMode="auto">
          <a:xfrm>
            <a:off x="1552575" y="816369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16396" name="Rectangle 72"/>
          <p:cNvSpPr>
            <a:spLocks noChangeArrowheads="1"/>
          </p:cNvSpPr>
          <p:nvPr/>
        </p:nvSpPr>
        <p:spPr bwMode="auto">
          <a:xfrm>
            <a:off x="4097338" y="8578035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1435100" y="8593910"/>
            <a:ext cx="272415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None/>
            </a:pPr>
            <a:r>
              <a:rPr lang="es-MX" dirty="0"/>
              <a:t> María del Pilar Alanís Echeverría </a:t>
            </a:r>
          </a:p>
        </p:txBody>
      </p:sp>
    </p:spTree>
    <p:extLst>
      <p:ext uri="{BB962C8B-B14F-4D97-AF65-F5344CB8AC3E}">
        <p14:creationId xmlns:p14="http://schemas.microsoft.com/office/powerpoint/2010/main" val="29760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582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73213" y="725805"/>
            <a:ext cx="5172075" cy="705577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es-ES_tradnl" b="1" i="1" dirty="0"/>
              <a:t>APOYO ADMINISTRATIVO</a:t>
            </a:r>
            <a:endParaRPr lang="es-ES_tradnl" dirty="0"/>
          </a:p>
          <a:p>
            <a:pPr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OBJETIVO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dirty="0"/>
              <a:t>    Llevar el registro y seguimiento de la documentación del área administrativa, así como auxiliar en las actividades propias del área. 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FUNCIONES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ES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Recibir, registrar y dar seguimiento en el Sistema de Control Interno del Instituto, a la documentación externa e interna dirigida al Área Administrativa.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Acordar con la titular del área la correspondencia recibida y asignarla a la persona que corresponda. 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Mantener actualizado el minutario de los oficios, circulares y memorados que se generan en el Área Administrativa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/>
              <a:t>Generar en el Sistema de Control Interno del Instituto, las solicitudes de orden de pago de los capítulos 2000 y 3000, así como revisar y pagar las solicitudes generadas en el Sistema, por las áreas operativas y programas del Instituto. 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el registro, depuración y clasificación del archivo de la dirección del área, de acuerdo a lo establecido en la normatividad aplicable. 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Capturar los comprobantes del gasto de las distintas cuentas bancarias a nombre del Instituto. 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Auxiliar en el archivo del área de contabilidad. </a:t>
            </a:r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MX" dirty="0">
                <a:cs typeface="Times New Roman" pitchFamily="48" charset="0"/>
              </a:rPr>
              <a:t>Apoyar a la Titular del Área Administrativa en actividades inherentes a área, cuando así se requiera.</a:t>
            </a:r>
            <a:endParaRPr lang="es-ES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Estas funciones son enunciativas más no limitativas</a:t>
            </a:r>
            <a:r>
              <a:rPr lang="es-ES_tradnl" dirty="0">
                <a:cs typeface="Times New Roman" pitchFamily="48" charset="0"/>
              </a:rPr>
              <a:t>.</a:t>
            </a:r>
            <a:endParaRPr lang="es-MX" dirty="0">
              <a:cs typeface="Times New Roman" pitchFamily="48" charset="0"/>
            </a:endParaRP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1555750" y="8578035"/>
            <a:ext cx="272415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None/>
            </a:pPr>
            <a:r>
              <a:rPr lang="es-MX" dirty="0"/>
              <a:t>Isaura Rangel Álvarez </a:t>
            </a:r>
          </a:p>
        </p:txBody>
      </p:sp>
      <p:sp>
        <p:nvSpPr>
          <p:cNvPr id="16392" name="Rectangle 74"/>
          <p:cNvSpPr>
            <a:spLocks noChangeArrowheads="1"/>
          </p:cNvSpPr>
          <p:nvPr/>
        </p:nvSpPr>
        <p:spPr bwMode="auto">
          <a:xfrm>
            <a:off x="1552575" y="8162110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/>
              <a:t>Responsable</a:t>
            </a:r>
            <a:endParaRPr lang="es-ES" b="1"/>
          </a:p>
        </p:txBody>
      </p:sp>
      <p:sp>
        <p:nvSpPr>
          <p:cNvPr id="16393" name="Line 76"/>
          <p:cNvSpPr>
            <a:spLocks noChangeShapeType="1"/>
          </p:cNvSpPr>
          <p:nvPr/>
        </p:nvSpPr>
        <p:spPr bwMode="auto">
          <a:xfrm>
            <a:off x="1552575" y="8487548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94" name="Line 79"/>
          <p:cNvSpPr>
            <a:spLocks noChangeShapeType="1"/>
          </p:cNvSpPr>
          <p:nvPr/>
        </p:nvSpPr>
        <p:spPr bwMode="auto">
          <a:xfrm>
            <a:off x="4149088" y="8179573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95" name="22 Rectángulo"/>
          <p:cNvSpPr>
            <a:spLocks noChangeArrowheads="1"/>
          </p:cNvSpPr>
          <p:nvPr/>
        </p:nvSpPr>
        <p:spPr bwMode="auto">
          <a:xfrm>
            <a:off x="1552575" y="816369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16396" name="Rectangle 72"/>
          <p:cNvSpPr>
            <a:spLocks noChangeArrowheads="1"/>
          </p:cNvSpPr>
          <p:nvPr/>
        </p:nvSpPr>
        <p:spPr bwMode="auto">
          <a:xfrm>
            <a:off x="4097338" y="8578035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4242482" y="8195221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76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582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73213" y="725805"/>
            <a:ext cx="5172075" cy="588109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es-ES_tradnl" b="1" i="1" dirty="0"/>
              <a:t>MOZO DE OFICINA</a:t>
            </a:r>
            <a:endParaRPr lang="es-ES_tradnl" dirty="0"/>
          </a:p>
          <a:p>
            <a:pPr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OBJETIVO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b="1" i="1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dirty="0"/>
              <a:t>    Apoyar en la operatividad de los recursos materiales y servicios generales.  </a:t>
            </a:r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endParaRPr lang="es-ES_tradnl" dirty="0"/>
          </a:p>
          <a:p>
            <a:pPr marL="177800" indent="-177800" algn="just">
              <a:buFont typeface="Arial" charset="0"/>
              <a:buNone/>
              <a:defRPr/>
            </a:pPr>
            <a:r>
              <a:rPr lang="es-ES_tradnl" b="1" i="1" dirty="0"/>
              <a:t>FUNCIONES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ES" dirty="0"/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Apoyar en la entrega de papelería y artículos de oficina a las áreas operativas del Instituto.  </a:t>
            </a:r>
          </a:p>
          <a:p>
            <a:pPr marL="180975" indent="-177800" algn="just" eaLnBrk="0" hangingPunct="0"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Apoyar en la realización de inventarios del almacén.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Apoyar en la entrega de documentación que remiten las áreas operativas del Instituto. </a:t>
            </a:r>
          </a:p>
          <a:p>
            <a:pPr marL="3175" algn="just" eaLnBrk="0" hangingPunct="0">
              <a:lnSpc>
                <a:spcPts val="1300"/>
              </a:lnSpc>
              <a:buNone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Apoyar en el seguimiento a las solicitudes de mantenimiento y/o reparación de las instalaciones que ocupa el Instituto, ante la Dirección de Servicios Generales de  Oficialía Mayor.  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Apoyar en las gestiones relativas al mantenimiento del parque vehicular del Instituto.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MX" dirty="0">
                <a:cs typeface="Times New Roman" pitchFamily="48" charset="0"/>
              </a:rPr>
              <a:t>Apoyar a la Titular del Área Administrativa en actividades inherentes a área, cuando así se requiera.</a:t>
            </a:r>
            <a:endParaRPr lang="es-ES" dirty="0"/>
          </a:p>
          <a:p>
            <a:pPr marL="177800" indent="-1746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46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Estas funciones son enunciativas más no limitativas</a:t>
            </a:r>
            <a:r>
              <a:rPr lang="es-ES_tradnl" dirty="0">
                <a:cs typeface="Times New Roman" pitchFamily="48" charset="0"/>
              </a:rPr>
              <a:t>.</a:t>
            </a: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1555750" y="8578035"/>
            <a:ext cx="272415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None/>
            </a:pPr>
            <a:r>
              <a:rPr lang="es-MX" dirty="0"/>
              <a:t>Enrique Saucedo Guerra</a:t>
            </a:r>
          </a:p>
        </p:txBody>
      </p:sp>
      <p:sp>
        <p:nvSpPr>
          <p:cNvPr id="16392" name="Rectangle 74"/>
          <p:cNvSpPr>
            <a:spLocks noChangeArrowheads="1"/>
          </p:cNvSpPr>
          <p:nvPr/>
        </p:nvSpPr>
        <p:spPr bwMode="auto">
          <a:xfrm>
            <a:off x="1552575" y="8162110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/>
              <a:t>Responsable</a:t>
            </a:r>
            <a:endParaRPr lang="es-ES" b="1"/>
          </a:p>
        </p:txBody>
      </p:sp>
      <p:sp>
        <p:nvSpPr>
          <p:cNvPr id="16393" name="Line 76"/>
          <p:cNvSpPr>
            <a:spLocks noChangeShapeType="1"/>
          </p:cNvSpPr>
          <p:nvPr/>
        </p:nvSpPr>
        <p:spPr bwMode="auto">
          <a:xfrm>
            <a:off x="1552575" y="8487548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94" name="Line 79"/>
          <p:cNvSpPr>
            <a:spLocks noChangeShapeType="1"/>
          </p:cNvSpPr>
          <p:nvPr/>
        </p:nvSpPr>
        <p:spPr bwMode="auto">
          <a:xfrm>
            <a:off x="4149088" y="8179573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6395" name="22 Rectángulo"/>
          <p:cNvSpPr>
            <a:spLocks noChangeArrowheads="1"/>
          </p:cNvSpPr>
          <p:nvPr/>
        </p:nvSpPr>
        <p:spPr bwMode="auto">
          <a:xfrm>
            <a:off x="1552575" y="816369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16396" name="Rectangle 72"/>
          <p:cNvSpPr>
            <a:spLocks noChangeArrowheads="1"/>
          </p:cNvSpPr>
          <p:nvPr/>
        </p:nvSpPr>
        <p:spPr bwMode="auto">
          <a:xfrm>
            <a:off x="4097338" y="8578035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2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573213" y="988695"/>
            <a:ext cx="5172075" cy="676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5725" indent="-85725" algn="ctr" eaLnBrk="0" hangingPunc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es-ES_tradnl" b="1" i="1" dirty="0">
                <a:cs typeface="Times New Roman" pitchFamily="48" charset="0"/>
              </a:rPr>
              <a:t>NÓMINA</a:t>
            </a:r>
          </a:p>
          <a:p>
            <a:pPr marL="85725" indent="-8572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ES_tradnl" b="1" i="1" dirty="0">
              <a:cs typeface="Times New Roman" pitchFamily="48" charset="0"/>
            </a:endParaRPr>
          </a:p>
          <a:p>
            <a:pPr marL="85725" indent="-85725" algn="just" eaLnBrk="0" hangingPunc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es-ES" b="1" i="1" dirty="0">
                <a:cs typeface="Times New Roman" pitchFamily="48" charset="0"/>
              </a:rPr>
              <a:t>OBJETIVO</a:t>
            </a:r>
            <a:endParaRPr lang="es-MX" b="1" i="1" dirty="0">
              <a:cs typeface="Times New Roman" pitchFamily="48" charset="0"/>
            </a:endParaRPr>
          </a:p>
          <a:p>
            <a:pPr marL="85725" indent="-8572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es-MX" dirty="0">
                <a:cs typeface="Times New Roman" pitchFamily="48" charset="0"/>
              </a:rPr>
              <a:t>    Elaborar la nómina del personal de Instituto, en apego a la normatividad vigente.</a:t>
            </a:r>
          </a:p>
          <a:p>
            <a:pPr marL="85725" indent="-8572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85725" indent="-8572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85725" indent="-85725" algn="just" eaLnBrk="0" hangingPunc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es-MX" b="1" i="1" dirty="0">
                <a:cs typeface="Times New Roman" pitchFamily="48" charset="0"/>
              </a:rPr>
              <a:t>FUNCIONES</a:t>
            </a:r>
            <a:endParaRPr lang="es-ES_tradnl" b="1" i="1" dirty="0">
              <a:cs typeface="Times New Roman" pitchFamily="48" charset="0"/>
            </a:endParaRPr>
          </a:p>
          <a:p>
            <a:pPr marL="85725" indent="-8572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ES_tradnl" b="1" i="1" dirty="0">
              <a:cs typeface="Times New Roman" pitchFamily="48" charset="0"/>
            </a:endParaRP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r>
              <a:rPr lang="es-MX" dirty="0">
                <a:solidFill>
                  <a:schemeClr val="tx2"/>
                </a:solidFill>
                <a:cs typeface="Times New Roman" pitchFamily="48" charset="0"/>
              </a:rPr>
              <a:t>Elaborar de forma quincenal la nómina del personal del Instituto, aplicando las incidencias que se generen  el periodo.</a:t>
            </a: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solidFill>
                <a:schemeClr val="tx2"/>
              </a:solidFill>
              <a:cs typeface="Times New Roman" pitchFamily="48" charset="0"/>
            </a:endParaRP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r>
              <a:rPr lang="es-MX" dirty="0">
                <a:solidFill>
                  <a:schemeClr val="tx2"/>
                </a:solidFill>
                <a:cs typeface="Times New Roman" pitchFamily="48" charset="0"/>
              </a:rPr>
              <a:t>Aplicar las percepciones ordinarias y extraordinarias, bonos, primas, aguinaldos y otras prestaciones, así como las deducciones correspondientes.</a:t>
            </a: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solidFill>
                <a:schemeClr val="tx2"/>
              </a:solidFill>
              <a:cs typeface="Times New Roman" pitchFamily="48" charset="0"/>
            </a:endParaRP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r>
              <a:rPr lang="es-MX" dirty="0">
                <a:solidFill>
                  <a:schemeClr val="tx2"/>
                </a:solidFill>
                <a:cs typeface="Times New Roman" pitchFamily="48" charset="0"/>
              </a:rPr>
              <a:t>Generar y enviar los recibos de nómina al personal de forma quincenal por medios electrónicos; así mismo, llevar el resguardo de los archivos PDF y XML de forma quincenal.</a:t>
            </a: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Imprimir y resguardar de forma quincenal los reportes de nómina del personal del Instituto.</a:t>
            </a: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Llevar a cabo el calculo del Impuesto Sobre la Renta (ISR) en la nómina del personal del Instituto para su respectiva retención.</a:t>
            </a: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Elaborar los oficios y concentrados de información correspondientes a la retenciones de nómina aplicadas al personal del Instituto, para su transferencia y posterior comprobación ante las instancias que correspondan. </a:t>
            </a: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80975" algn="just" eaLnBrk="0" hangingPunct="0">
              <a:lnSpc>
                <a:spcPts val="1400"/>
              </a:lnSpc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Llevar a cabo el cálculo financiero de las diferencias por concepto de cambios de nivel o categoría del personal de Instituto, para la solicitud de ampliación y liberación de los recursos correspondientes ante la Secretaría de Finanzas y la Oficialía Mayor de Gobierno del Estado.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8438" name="Rectangle 21"/>
          <p:cNvSpPr>
            <a:spLocks noChangeArrowheads="1"/>
          </p:cNvSpPr>
          <p:nvPr/>
        </p:nvSpPr>
        <p:spPr bwMode="auto">
          <a:xfrm>
            <a:off x="1657350" y="8572092"/>
            <a:ext cx="25495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ES" dirty="0"/>
              <a:t>   Paola María Aranda González </a:t>
            </a:r>
          </a:p>
        </p:txBody>
      </p:sp>
      <p:sp>
        <p:nvSpPr>
          <p:cNvPr id="18439" name="Rectangle 74"/>
          <p:cNvSpPr>
            <a:spLocks noChangeArrowheads="1"/>
          </p:cNvSpPr>
          <p:nvPr/>
        </p:nvSpPr>
        <p:spPr bwMode="auto">
          <a:xfrm>
            <a:off x="1552575" y="8157754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/>
              <a:t>Responsable</a:t>
            </a:r>
            <a:endParaRPr lang="es-ES" b="1"/>
          </a:p>
        </p:txBody>
      </p:sp>
      <p:sp>
        <p:nvSpPr>
          <p:cNvPr id="18440" name="Line 76"/>
          <p:cNvSpPr>
            <a:spLocks noChangeShapeType="1"/>
          </p:cNvSpPr>
          <p:nvPr/>
        </p:nvSpPr>
        <p:spPr bwMode="auto">
          <a:xfrm>
            <a:off x="1552575" y="8483192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8441" name="Line 79"/>
          <p:cNvSpPr>
            <a:spLocks noChangeShapeType="1"/>
          </p:cNvSpPr>
          <p:nvPr/>
        </p:nvSpPr>
        <p:spPr bwMode="auto">
          <a:xfrm>
            <a:off x="4142675" y="8175217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8442" name="22 Rectángulo"/>
          <p:cNvSpPr>
            <a:spLocks noChangeArrowheads="1"/>
          </p:cNvSpPr>
          <p:nvPr/>
        </p:nvSpPr>
        <p:spPr bwMode="auto">
          <a:xfrm>
            <a:off x="1552575" y="8159342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18444" name="Rectangle 72"/>
          <p:cNvSpPr>
            <a:spLocks noChangeArrowheads="1"/>
          </p:cNvSpPr>
          <p:nvPr/>
        </p:nvSpPr>
        <p:spPr bwMode="auto">
          <a:xfrm>
            <a:off x="4097338" y="8573679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573213" y="1057275"/>
            <a:ext cx="5130800" cy="60144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5725" indent="-85725" algn="ctr" eaLnBrk="0" hangingPunc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es-ES_tradnl" b="1" i="1" dirty="0">
                <a:cs typeface="Times New Roman" pitchFamily="48" charset="0"/>
              </a:rPr>
              <a:t>NÓMINA </a:t>
            </a:r>
          </a:p>
          <a:p>
            <a:pPr marL="85725" indent="-85725" algn="ctr" eaLnBrk="0" hangingPunc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es-ES_tradnl" b="1" i="1" dirty="0">
                <a:cs typeface="Times New Roman" pitchFamily="48" charset="0"/>
              </a:rPr>
              <a:t>(Continúa)</a:t>
            </a:r>
          </a:p>
          <a:p>
            <a:pPr algn="ctr" eaLnBrk="0" hangingPunct="0">
              <a:buFont typeface="Wingdings" pitchFamily="2" charset="2"/>
              <a:buNone/>
              <a:defRPr/>
            </a:pPr>
            <a:endParaRPr lang="es-ES_tradnl" b="1" i="1" dirty="0">
              <a:cs typeface="Times New Roman" pitchFamily="48" charset="0"/>
            </a:endParaRPr>
          </a:p>
          <a:p>
            <a:pPr algn="ctr" eaLnBrk="0" hangingPunct="0">
              <a:buFont typeface="Wingdings" pitchFamily="2" charset="2"/>
              <a:buNone/>
              <a:defRPr/>
            </a:pPr>
            <a:endParaRPr lang="es-ES_tradnl" b="1" i="1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/>
              <a:t>Llevar a cabo los trámites concernientes ante la institución bancaria y la Oficialía Mayor para el pago de las cuotas del Instituto Mexicano del Seguro Social y del Sistema del Ahorro para el Retiro. </a:t>
            </a: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Mantener actualizados los formatos correspondientes a la información de la nómina, para ser publicados en las Plataformas Estatal y Nacional de Transparencia, de acuerdo a lo establecido en la normatividad aplicable en materia de transparencia.  </a:t>
            </a: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Atender al personal de la Contraloría del Estado y Auditoría Superior en las revisiones periódicas que se llevan a cabo en el Instituto, referente al cálculo y pago de nómina.</a:t>
            </a: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el registro, depuración, clasificación y resguardo del archivo inherente a la nomina, de acuerdo a lo establecido en la normatividad aplicable.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Fungir como Encargada del Archivo de Trámite del área administrativa.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Formar parte del Sistema Institucional de Archivo y del Grupo Interdisciplinario de Archivo del Instituto.  </a:t>
            </a: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Participar en la organización de eventos del Instituto.</a:t>
            </a: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Apoyar a la Titular del Área Administrativa en actividades inherentes a área, cuando así se requiera.</a:t>
            </a:r>
            <a:endParaRPr lang="es-ES" dirty="0"/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Estas funciones son enunciativas más no limitativas</a:t>
            </a:r>
            <a:r>
              <a:rPr lang="es-ES_tradnl" dirty="0">
                <a:cs typeface="Times New Roman" pitchFamily="48" charset="0"/>
              </a:rPr>
              <a:t>.</a:t>
            </a:r>
            <a:endParaRPr lang="es-MX" dirty="0">
              <a:cs typeface="Times New Roman" pitchFamily="4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9463" name="Rectangle 74"/>
          <p:cNvSpPr>
            <a:spLocks noChangeArrowheads="1"/>
          </p:cNvSpPr>
          <p:nvPr/>
        </p:nvSpPr>
        <p:spPr bwMode="auto">
          <a:xfrm>
            <a:off x="1552575" y="8153764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/>
              <a:t>Responsable</a:t>
            </a:r>
            <a:endParaRPr lang="es-ES" b="1"/>
          </a:p>
        </p:txBody>
      </p:sp>
      <p:sp>
        <p:nvSpPr>
          <p:cNvPr id="19464" name="Line 76"/>
          <p:cNvSpPr>
            <a:spLocks noChangeShapeType="1"/>
          </p:cNvSpPr>
          <p:nvPr/>
        </p:nvSpPr>
        <p:spPr bwMode="auto">
          <a:xfrm>
            <a:off x="1552575" y="8479202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465" name="Line 79"/>
          <p:cNvSpPr>
            <a:spLocks noChangeShapeType="1"/>
          </p:cNvSpPr>
          <p:nvPr/>
        </p:nvSpPr>
        <p:spPr bwMode="auto">
          <a:xfrm>
            <a:off x="4130800" y="8171227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466" name="22 Rectángulo"/>
          <p:cNvSpPr>
            <a:spLocks noChangeArrowheads="1"/>
          </p:cNvSpPr>
          <p:nvPr/>
        </p:nvSpPr>
        <p:spPr bwMode="auto">
          <a:xfrm>
            <a:off x="1552575" y="8155352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19468" name="Rectangle 72"/>
          <p:cNvSpPr>
            <a:spLocks noChangeArrowheads="1"/>
          </p:cNvSpPr>
          <p:nvPr/>
        </p:nvSpPr>
        <p:spPr bwMode="auto">
          <a:xfrm>
            <a:off x="4097338" y="8569689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1651793" y="8577847"/>
            <a:ext cx="25495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ES" dirty="0"/>
              <a:t>   Paola María Aranda González </a:t>
            </a:r>
          </a:p>
        </p:txBody>
      </p:sp>
      <p:sp>
        <p:nvSpPr>
          <p:cNvPr id="14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573213" y="748665"/>
            <a:ext cx="5172075" cy="72917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175" algn="ctr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ES_tradnl" b="1" i="1" dirty="0">
                <a:cs typeface="Times New Roman" pitchFamily="48" charset="0"/>
              </a:rPr>
              <a:t>RECURSOS HUMANOS Y SERVICIOS GENERALES</a:t>
            </a:r>
            <a:r>
              <a:rPr lang="es-ES_tradnl" dirty="0">
                <a:cs typeface="Times New Roman" pitchFamily="48" charset="0"/>
              </a:rPr>
              <a:t> </a:t>
            </a:r>
          </a:p>
          <a:p>
            <a:pPr indent="3175" algn="just" eaLnBrk="0" hangingPunct="0"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ES_tradnl" dirty="0">
              <a:cs typeface="Times New Roman" pitchFamily="48" charset="0"/>
            </a:endParaRPr>
          </a:p>
          <a:p>
            <a:pPr indent="3175" algn="just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ES_tradnl" b="1" i="1" dirty="0">
                <a:cs typeface="Times New Roman" pitchFamily="48" charset="0"/>
              </a:rPr>
              <a:t>OBJETIVO</a:t>
            </a:r>
          </a:p>
          <a:p>
            <a:pPr indent="3175" algn="just" eaLnBrk="0" hangingPunct="0"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i="1" dirty="0">
              <a:cs typeface="Times New Roman" pitchFamily="48" charset="0"/>
            </a:endParaRPr>
          </a:p>
          <a:p>
            <a:pPr marL="180975" indent="-177800" algn="just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    Realizar las gestiones necesarias para optimizar los recursos humanos del Instituto; así como, dar seguimiento a los requerimientos concernientes a servicios generales de mantenimiento y reparación en el inmueble que ocupa del Instituto.</a:t>
            </a:r>
            <a:endParaRPr lang="es-ES_tradnl" dirty="0">
              <a:cs typeface="Times New Roman" pitchFamily="48" charset="0"/>
            </a:endParaRPr>
          </a:p>
          <a:p>
            <a:pPr marL="180975" indent="-177800" algn="just" eaLnBrk="0" hangingPunct="0"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ES_tradnl" dirty="0">
              <a:cs typeface="Times New Roman" pitchFamily="48" charset="0"/>
            </a:endParaRPr>
          </a:p>
          <a:p>
            <a:pPr marL="180975" indent="-177800" algn="just" eaLnBrk="0" hangingPunct="0"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ES_tradnl" dirty="0">
              <a:cs typeface="Times New Roman" pitchFamily="48" charset="0"/>
            </a:endParaRPr>
          </a:p>
          <a:p>
            <a:pPr marL="180975" indent="-177800" algn="just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ES_tradnl" b="1" i="1" dirty="0">
                <a:cs typeface="Times New Roman" pitchFamily="48" charset="0"/>
              </a:rPr>
              <a:t>FUNCIONES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ES_tradnl" dirty="0"/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la captura y llevar acabo el trámite administrativo correspondiente de los movimientos del personal del Instituto (altas, bajas, licencias, comisiones, cambios, permisos, constancias, vacaciones especiales, asistencia e incidencias) a través del Sistema de Gestión Administrativa de Oficialía Mayor, en apego a la normatividad vigente.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Llevar el registro de las comisiones, vacaciones, permisos económicos, faltas y cambios de horario del personal adscrito al Instituto.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Recibir y dar seguimiento al registro de las incapacidades de los y las trabajadoras.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Integrar y elaborar de forma semanal el reporte de incidencias generadas por el personal, a través de la captura en el Sistema de Gestión Administrativa de Oficialía Mayor, recabando y revisando la documentación comprobatoria para su justificación.</a:t>
            </a:r>
          </a:p>
          <a:p>
            <a:pPr marL="3175" algn="just" eaLnBrk="0" hangingPunct="0">
              <a:lnSpc>
                <a:spcPts val="1300"/>
              </a:lnSpc>
              <a:buNone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Llevar acabo la Integración y actualización de los expedientes del personal que labora en el Instituto.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Elaborar el reporte mensual de los trabajadores que se hicieron acreedores al bono de puntualidad; así como, el reporte de incidencias para su aplicación correspondiente en el cálculo de nómina.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Dar seguimiento al registro de asistencia del personal comisionado dentro y fuera del Instituto, en las distintas dependencias de la administración pública estatal.</a:t>
            </a: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0485" name="Rectangle 8"/>
          <p:cNvSpPr>
            <a:spLocks noChangeArrowheads="1"/>
          </p:cNvSpPr>
          <p:nvPr/>
        </p:nvSpPr>
        <p:spPr bwMode="auto">
          <a:xfrm>
            <a:off x="1560513" y="8533583"/>
            <a:ext cx="274796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buFontTx/>
              <a:buNone/>
            </a:pPr>
            <a:r>
              <a:rPr lang="es-MX" dirty="0"/>
              <a:t>María Victoria Cruz Cárdenas</a:t>
            </a:r>
            <a:endParaRPr lang="es-ES" dirty="0"/>
          </a:p>
        </p:txBody>
      </p:sp>
      <p:sp>
        <p:nvSpPr>
          <p:cNvPr id="2048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87" name="Rectangle 74"/>
          <p:cNvSpPr>
            <a:spLocks noChangeArrowheads="1"/>
          </p:cNvSpPr>
          <p:nvPr/>
        </p:nvSpPr>
        <p:spPr bwMode="auto">
          <a:xfrm>
            <a:off x="1552575" y="8149408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/>
              <a:t>Responsable</a:t>
            </a:r>
            <a:endParaRPr lang="es-ES" b="1"/>
          </a:p>
        </p:txBody>
      </p:sp>
      <p:sp>
        <p:nvSpPr>
          <p:cNvPr id="20488" name="Line 76"/>
          <p:cNvSpPr>
            <a:spLocks noChangeShapeType="1"/>
          </p:cNvSpPr>
          <p:nvPr/>
        </p:nvSpPr>
        <p:spPr bwMode="auto">
          <a:xfrm>
            <a:off x="1552575" y="8474846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89" name="Line 79"/>
          <p:cNvSpPr>
            <a:spLocks noChangeShapeType="1"/>
          </p:cNvSpPr>
          <p:nvPr/>
        </p:nvSpPr>
        <p:spPr bwMode="auto">
          <a:xfrm>
            <a:off x="4156707" y="8158245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490" name="22 Rectángulo"/>
          <p:cNvSpPr>
            <a:spLocks noChangeArrowheads="1"/>
          </p:cNvSpPr>
          <p:nvPr/>
        </p:nvSpPr>
        <p:spPr bwMode="auto">
          <a:xfrm>
            <a:off x="1552575" y="8150996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20492" name="Rectangle 72"/>
          <p:cNvSpPr>
            <a:spLocks noChangeArrowheads="1"/>
          </p:cNvSpPr>
          <p:nvPr/>
        </p:nvSpPr>
        <p:spPr bwMode="auto">
          <a:xfrm>
            <a:off x="4097338" y="8565333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1573213" y="782955"/>
            <a:ext cx="5172075" cy="74994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175" algn="ctr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ES_tradnl" b="1" i="1" dirty="0">
                <a:cs typeface="Times New Roman" pitchFamily="48" charset="0"/>
              </a:rPr>
              <a:t>RECURSOS HUMANOS Y SERVICIOS GENERALES </a:t>
            </a:r>
          </a:p>
          <a:p>
            <a:pPr indent="3175" algn="ctr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ES_tradnl" b="1" i="1" dirty="0">
                <a:cs typeface="Times New Roman" pitchFamily="48" charset="0"/>
              </a:rPr>
              <a:t>(Continúa)</a:t>
            </a:r>
          </a:p>
          <a:p>
            <a:pPr indent="3175" algn="ctr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endParaRPr lang="es-ES_tradnl" b="1" i="1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los trámites concernientes a los movimientos de Altas y Bajas de los y las Prestadoras de Servicios Profesionales y Asimilables a Salarios en apego a la normatividad establecida por la Oficialía Mayor.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los trámites concernientes a los y las Prestadoras de Servicio Social en apego a la normatividad establecida por la Oficialía Mayor; así mismo, llevar el control del registro de su entrada y salida.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Fungir como enlace entre el Área Administrativa, los y las funcionarias, los y las usuarias para la concertación de entrevistas y trámites inherentes al área.</a:t>
            </a:r>
          </a:p>
          <a:p>
            <a:pPr marL="3175" algn="just" eaLnBrk="0" hangingPunct="0">
              <a:lnSpc>
                <a:spcPts val="1300"/>
              </a:lnSpc>
              <a:buNone/>
              <a:tabLst>
                <a:tab pos="0" algn="l"/>
              </a:tabLst>
              <a:defRPr/>
            </a:pPr>
            <a:endParaRPr lang="es-MX" sz="1050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Dar seguimiento al control y administración del almacén de la papelería y artículos de oficina; así como, a la recepción, verificación, organización, suministro y atención de las solicitudes de artículos de papelería de las diferentes áreas, para el desempeño de sus actividades.</a:t>
            </a:r>
          </a:p>
          <a:p>
            <a:pPr marL="180975" indent="-177800" algn="just" eaLnBrk="0" hangingPunct="0"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Dar seguimiento al control y registro de las entradas y salidas de los materiales, útiles de oficina e insumos de limpieza, con el propósito de vigilar la existencia requerida de los mismos y mantener un stock.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los trámites necesarios para llevar acabo las compras de materiales  y suministros, previa cotización y autorización, en apego a la normatividad establecida para el ejercicio del presupuesto de los recursos estatales y federales.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Tramitar y dar seguimiento a las solicitudes de mantenimiento y/o reparación de las instalaciones que ocupa el Instituto, ante la Dirección de Servicios Generales de  Oficialía Mayor para su debida atención. 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la administración correspondiente al uso de sala de juntas del Instituto, así como apoyar en la logística de las reuniones.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MX" dirty="0">
                <a:cs typeface="Times New Roman" pitchFamily="48" charset="0"/>
              </a:rPr>
              <a:t>Realizar el registro, depuración, clasificación y resguardo del archivo inherente a los recursos humanos y servicios generales, de acuerdo a lo establecido en la normatividad aplicable. 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3175" algn="just" eaLnBrk="0" hangingPunct="0">
              <a:lnSpc>
                <a:spcPts val="1300"/>
              </a:lnSpc>
              <a:buNone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1560513" y="8524331"/>
            <a:ext cx="274796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buFontTx/>
              <a:buNone/>
            </a:pPr>
            <a:r>
              <a:rPr lang="es-MX" dirty="0"/>
              <a:t>María Victoria Cruz Cárdenas</a:t>
            </a:r>
            <a:endParaRPr lang="es-ES" dirty="0"/>
          </a:p>
        </p:txBody>
      </p:sp>
      <p:sp>
        <p:nvSpPr>
          <p:cNvPr id="21511" name="Rectangle 74"/>
          <p:cNvSpPr>
            <a:spLocks noChangeArrowheads="1"/>
          </p:cNvSpPr>
          <p:nvPr/>
        </p:nvSpPr>
        <p:spPr bwMode="auto">
          <a:xfrm>
            <a:off x="1552575" y="8140156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/>
              <a:t>Responsable</a:t>
            </a:r>
            <a:endParaRPr lang="es-ES" b="1"/>
          </a:p>
        </p:txBody>
      </p:sp>
      <p:sp>
        <p:nvSpPr>
          <p:cNvPr id="21512" name="Line 76"/>
          <p:cNvSpPr>
            <a:spLocks noChangeShapeType="1"/>
          </p:cNvSpPr>
          <p:nvPr/>
        </p:nvSpPr>
        <p:spPr bwMode="auto">
          <a:xfrm>
            <a:off x="1552575" y="8465594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3" name="Line 79"/>
          <p:cNvSpPr>
            <a:spLocks noChangeShapeType="1"/>
          </p:cNvSpPr>
          <p:nvPr/>
        </p:nvSpPr>
        <p:spPr bwMode="auto">
          <a:xfrm>
            <a:off x="4165333" y="8148993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4" name="22 Rectángulo"/>
          <p:cNvSpPr>
            <a:spLocks noChangeArrowheads="1"/>
          </p:cNvSpPr>
          <p:nvPr/>
        </p:nvSpPr>
        <p:spPr bwMode="auto">
          <a:xfrm>
            <a:off x="1552575" y="8141744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21516" name="Rectangle 72"/>
          <p:cNvSpPr>
            <a:spLocks noChangeArrowheads="1"/>
          </p:cNvSpPr>
          <p:nvPr/>
        </p:nvSpPr>
        <p:spPr bwMode="auto">
          <a:xfrm>
            <a:off x="4097338" y="8556081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1573212" y="782955"/>
            <a:ext cx="5130800" cy="8130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175" algn="ctr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ES_tradnl" b="1" i="1" dirty="0">
                <a:cs typeface="Times New Roman" pitchFamily="48" charset="0"/>
              </a:rPr>
              <a:t>RECURSOS HUMANOS Y SERVICIOS GENERALES </a:t>
            </a:r>
          </a:p>
          <a:p>
            <a:pPr indent="3175" algn="ctr" eaLnBrk="0" hangingPunct="0"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es-ES_tradnl" b="1" i="1" dirty="0">
                <a:cs typeface="Times New Roman" pitchFamily="48" charset="0"/>
              </a:rPr>
              <a:t>(Continúa)</a:t>
            </a:r>
          </a:p>
          <a:p>
            <a:pPr indent="3175" algn="just" eaLnBrk="0" hangingPunct="0"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ES_tradnl" b="1" i="1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1560513" y="8526509"/>
            <a:ext cx="274796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buFontTx/>
              <a:buNone/>
            </a:pPr>
            <a:r>
              <a:rPr lang="es-MX" dirty="0"/>
              <a:t> María Victoria Cruz Cárdenas</a:t>
            </a:r>
            <a:endParaRPr lang="es-ES" dirty="0"/>
          </a:p>
        </p:txBody>
      </p:sp>
      <p:sp>
        <p:nvSpPr>
          <p:cNvPr id="22535" name="Rectangle 74"/>
          <p:cNvSpPr>
            <a:spLocks noChangeArrowheads="1"/>
          </p:cNvSpPr>
          <p:nvPr/>
        </p:nvSpPr>
        <p:spPr bwMode="auto">
          <a:xfrm>
            <a:off x="1552575" y="8142334"/>
            <a:ext cx="27479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 dirty="0"/>
              <a:t>Responsable</a:t>
            </a:r>
            <a:endParaRPr lang="es-ES" b="1" dirty="0"/>
          </a:p>
        </p:txBody>
      </p:sp>
      <p:sp>
        <p:nvSpPr>
          <p:cNvPr id="22536" name="Line 76"/>
          <p:cNvSpPr>
            <a:spLocks noChangeShapeType="1"/>
          </p:cNvSpPr>
          <p:nvPr/>
        </p:nvSpPr>
        <p:spPr bwMode="auto">
          <a:xfrm>
            <a:off x="1552575" y="8467772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2537" name="Line 79"/>
          <p:cNvSpPr>
            <a:spLocks noChangeShapeType="1"/>
          </p:cNvSpPr>
          <p:nvPr/>
        </p:nvSpPr>
        <p:spPr bwMode="auto">
          <a:xfrm>
            <a:off x="4139455" y="8151171"/>
            <a:ext cx="0" cy="755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2538" name="22 Rectángulo"/>
          <p:cNvSpPr>
            <a:spLocks noChangeArrowheads="1"/>
          </p:cNvSpPr>
          <p:nvPr/>
        </p:nvSpPr>
        <p:spPr bwMode="auto">
          <a:xfrm>
            <a:off x="1552575" y="8143922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22540" name="Rectangle 72"/>
          <p:cNvSpPr>
            <a:spLocks noChangeArrowheads="1"/>
          </p:cNvSpPr>
          <p:nvPr/>
        </p:nvSpPr>
        <p:spPr bwMode="auto">
          <a:xfrm>
            <a:off x="4097338" y="8558259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714499" y="1535815"/>
            <a:ext cx="4989513" cy="2069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Mantener actualizados los formatos correspondientes a la información de recursos humanos y servicios generales, para ser publicados en las Plataformas Estatal y Nacional de Transparencia, de acuerdo a lo establecido en la normatividad aplicable en materia de transparencia.  </a:t>
            </a: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Apoyar a la Titular del Área Administrativa en actividades inherentes a área, cuando así se requiera.</a:t>
            </a:r>
            <a:endParaRPr lang="es-ES" dirty="0"/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ES_tradnl" b="1" dirty="0">
              <a:cs typeface="Times New Roman" pitchFamily="48" charset="0"/>
            </a:endParaRP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lang="es-ES_tradnl" dirty="0">
                <a:cs typeface="Times New Roman" pitchFamily="48" charset="0"/>
              </a:rPr>
              <a:t>Estas funciones son enunciativas mas no limitativas</a:t>
            </a:r>
          </a:p>
          <a:p>
            <a:pPr marL="180975" indent="-177800" algn="just" eaLnBrk="0" hangingPunct="0">
              <a:lnSpc>
                <a:spcPts val="1300"/>
              </a:lnSpc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14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 dirty="0"/>
              <a:t>DESCRIPCIÓN DE FUNCIONES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25929" y="659498"/>
            <a:ext cx="4851545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CONTABILIDAD </a:t>
            </a:r>
          </a:p>
          <a:p>
            <a:pPr marL="85725" indent="-85725" algn="just" eaLnBrk="0" hangingPunct="0">
              <a:defRPr/>
            </a:pPr>
            <a:endParaRPr lang="es-ES_tradnl" b="1" i="1" dirty="0"/>
          </a:p>
          <a:p>
            <a:pPr algn="just" eaLnBrk="0" hangingPunct="0">
              <a:buFont typeface="Arial" charset="0"/>
              <a:buNone/>
              <a:defRPr/>
            </a:pPr>
            <a:r>
              <a:rPr lang="es-ES" b="1" i="1" dirty="0">
                <a:cs typeface="Times New Roman" pitchFamily="48" charset="0"/>
              </a:rPr>
              <a:t>OBJETIVO</a:t>
            </a:r>
            <a:endParaRPr lang="es-MX" b="1" i="1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endParaRPr lang="es-MX" b="1" i="1" dirty="0">
              <a:cs typeface="Times New Roman" pitchFamily="48" charset="0"/>
            </a:endParaRPr>
          </a:p>
          <a:p>
            <a:pPr algn="just" eaLnBrk="0" hangingPunct="0">
              <a:buFont typeface="Arial" charset="0"/>
              <a:buNone/>
              <a:defRPr/>
            </a:pPr>
            <a:r>
              <a:rPr lang="es-MX" dirty="0">
                <a:cs typeface="Times New Roman" pitchFamily="48" charset="0"/>
              </a:rPr>
              <a:t>Elaborar la contabilidad y Estados Financieros apegándose a la normatividad correspondiente, para que el Área Administrativa cuente con información para la toma de decisiones.</a:t>
            </a:r>
          </a:p>
          <a:p>
            <a:pPr marL="85725" indent="-85725" algn="just" eaLnBrk="0" hangingPunct="0">
              <a:defRPr/>
            </a:pPr>
            <a:endParaRPr lang="es-MX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endParaRPr lang="es-MX" dirty="0">
              <a:cs typeface="Times New Roman" pitchFamily="48" charset="0"/>
            </a:endParaRPr>
          </a:p>
          <a:p>
            <a:pPr algn="just" eaLnBrk="0" hangingPunct="0">
              <a:buFont typeface="Arial" charset="0"/>
              <a:buNone/>
              <a:defRPr/>
            </a:pPr>
            <a:r>
              <a:rPr lang="es-MX" b="1" i="1" dirty="0">
                <a:cs typeface="Times New Roman" pitchFamily="48" charset="0"/>
              </a:rPr>
              <a:t>FUNCIONES</a:t>
            </a:r>
          </a:p>
          <a:p>
            <a:pPr marL="85725" indent="-85725" algn="just" eaLnBrk="0" hangingPunct="0">
              <a:defRPr/>
            </a:pPr>
            <a:endParaRPr lang="es-MX" b="1" i="1" dirty="0">
              <a:cs typeface="Times New Roman" pitchFamily="48" charset="0"/>
            </a:endParaRPr>
          </a:p>
          <a:p>
            <a:pPr marL="182563" indent="-17621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Conciliar los egresos del Instituto, en base al presupuesto autorizado</a:t>
            </a:r>
            <a:r>
              <a:rPr lang="es-ES" dirty="0">
                <a:cs typeface="Times New Roman" pitchFamily="48" charset="0"/>
              </a:rPr>
              <a:t>,</a:t>
            </a:r>
            <a:r>
              <a:rPr lang="es-MX" dirty="0">
                <a:cs typeface="Times New Roman" pitchFamily="48" charset="0"/>
              </a:rPr>
              <a:t> en concordancia con la calendarización y división de las partidas presupuestales.</a:t>
            </a:r>
          </a:p>
          <a:p>
            <a:pPr marL="85725" indent="-85725" algn="just" eaLnBrk="0" hangingPunct="0">
              <a:buFont typeface="Wingdings" pitchFamily="2" charset="2"/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Contabilizar y capturar en el Sistema de Armonización Contable Gubernamental (SACG) los movimientos contables del Instituto, para con ello elaborar la información financiera mensual, trimestral y anual que se presenta ante Contraloría General del Estado y  Contabilidad Gubernamental.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Conciliar saldos bancarios y presupuestales de manera mensual con el recurso autorizado.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Revisar, verificar y resguardar el soporte documental de los gastos ejercidos mensualmente, a través de los comprobantes en las pólizas de cheques, como la justificación del gasto, comprobación de oficios de comisión, requisitos fiscales de las facturas y firmas de autorización. </a:t>
            </a:r>
          </a:p>
          <a:p>
            <a:pPr algn="just" eaLnBrk="0" hangingPunct="0"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Registrar, contabilizar y aplicar los recursos financieros en el sistema de contabilidad Gubernamental SCG.NET.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Realizar conciliación de saldos de presupuesto con el departamento de Contabilidad de la Secretaria de Finanzas del Gobierno del Estado.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Realizar facturación y presentar de manera mensual información al Departamento de Control Presupuestal de la Secretaria de Finanzas para gestión de recursos monetarios.</a:t>
            </a:r>
          </a:p>
        </p:txBody>
      </p:sp>
      <p:sp>
        <p:nvSpPr>
          <p:cNvPr id="14" name="22 Rectángulo"/>
          <p:cNvSpPr>
            <a:spLocks noChangeArrowheads="1"/>
          </p:cNvSpPr>
          <p:nvPr/>
        </p:nvSpPr>
        <p:spPr bwMode="auto">
          <a:xfrm>
            <a:off x="1563070" y="8144664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52282" y="8144664"/>
            <a:ext cx="12193" cy="76206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0402" y="8536714"/>
            <a:ext cx="5188146" cy="12193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2297837" y="8193987"/>
            <a:ext cx="11416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 dirty="0"/>
              <a:t>Responsable</a:t>
            </a:r>
            <a:endParaRPr lang="es-ES" b="1" dirty="0"/>
          </a:p>
        </p:txBody>
      </p:sp>
      <p:sp>
        <p:nvSpPr>
          <p:cNvPr id="19" name="Rectángulo 18"/>
          <p:cNvSpPr/>
          <p:nvPr/>
        </p:nvSpPr>
        <p:spPr>
          <a:xfrm>
            <a:off x="1946356" y="8585147"/>
            <a:ext cx="17556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MX" dirty="0"/>
              <a:t> Mónica Ruiz Martínez </a:t>
            </a:r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109064" y="8604367"/>
            <a:ext cx="2413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  <p:sp>
        <p:nvSpPr>
          <p:cNvPr id="22" name="Rectangle 73"/>
          <p:cNvSpPr>
            <a:spLocks noChangeArrowheads="1"/>
          </p:cNvSpPr>
          <p:nvPr/>
        </p:nvSpPr>
        <p:spPr bwMode="auto">
          <a:xfrm>
            <a:off x="4242482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95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 dirty="0"/>
              <a:t>DESCRIPCIÓN DE FUNCIONES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37359" y="473710"/>
            <a:ext cx="4840115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endParaRPr lang="es-ES_tradnl" b="1" dirty="0"/>
          </a:p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CONTABILIDAD</a:t>
            </a:r>
          </a:p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(Continúa)</a:t>
            </a:r>
          </a:p>
          <a:p>
            <a:pPr algn="just" eaLnBrk="0" hangingPunct="0">
              <a:buFont typeface="Wingdings" pitchFamily="2" charset="2"/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Proporcionar información Financiera, Contable y Presupuestal mensual a la Secretaria de Finanzas del Gobierno del Estado, en forma física y digital mediante la página de Organismos Públicos Descentralizados (OPD´S).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Concentrar y generar la información necesaria para realizar los pagos referenciados mensuales sobre retenciones de impuestos como: ISPT, retención de ISR Honorarios Profesionales, Honorarios Asimilables a Salarios, de Arrendamiento e IVA cuando corresponda. </a:t>
            </a:r>
          </a:p>
          <a:p>
            <a:pPr marL="182563" indent="-182563" algn="just" eaLnBrk="0" hangingPunct="0">
              <a:buFont typeface="Wingdings" pitchFamily="2" charset="2"/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Presentar información trimestral y anual sobre la aplicación de los Recursos Federales del Programa de Fortalecimiento a la Transversalidad de la Perspectiva de Genero en el Portal aplicativo de la Secretaria de Hacienda y Crédito Publico.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Informar de manera mensual a la Dirección de Control Presupuestal de la Secretaria de Finanzas, el estatus de timbrado de nóminas de empleados de base, de confianza y Honorarios asimilables a salarios.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/>
              <a:t>Presentar informe trimestral a la Contraloría General del Estado sobre el ejercicio, destino y resultados obtenidos respecto de los recursos ejercidos durante el ejercicio en cuestión.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/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ES" dirty="0"/>
              <a:t>Presentar trimestralmente información financiera armonizada sobre registros contables, registro presupuestarios, registros administrativos, registros de transparencia y cuenta pública en el portal de la Auditoria Superior del Estado en la plataforma de SEVAC.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ES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ES" dirty="0"/>
              <a:t>Atender, proporcionar y solventar información financiera contable y presupuestal para las auditorias realizadas por las distintas autoridades: Contraloría General del Estado y Auditoria Superior.</a:t>
            </a:r>
          </a:p>
        </p:txBody>
      </p:sp>
      <p:sp>
        <p:nvSpPr>
          <p:cNvPr id="8" name="22 Rectángulo"/>
          <p:cNvSpPr>
            <a:spLocks noChangeArrowheads="1"/>
          </p:cNvSpPr>
          <p:nvPr/>
        </p:nvSpPr>
        <p:spPr bwMode="auto">
          <a:xfrm>
            <a:off x="1548556" y="8153550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7768" y="8153550"/>
            <a:ext cx="12193" cy="76206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888" y="8545600"/>
            <a:ext cx="5188146" cy="1219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283323" y="8202873"/>
            <a:ext cx="11416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 dirty="0"/>
              <a:t>Responsable</a:t>
            </a:r>
            <a:endParaRPr lang="es-ES" b="1" dirty="0"/>
          </a:p>
        </p:txBody>
      </p:sp>
      <p:sp>
        <p:nvSpPr>
          <p:cNvPr id="15" name="Rectángulo 14"/>
          <p:cNvSpPr/>
          <p:nvPr/>
        </p:nvSpPr>
        <p:spPr>
          <a:xfrm>
            <a:off x="1931842" y="8594033"/>
            <a:ext cx="17556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MX" dirty="0"/>
              <a:t> Mónica Ruiz Martínez </a:t>
            </a:r>
            <a:endParaRPr lang="es-ES" dirty="0"/>
          </a:p>
        </p:txBody>
      </p:sp>
      <p:sp>
        <p:nvSpPr>
          <p:cNvPr id="16" name="Rectángulo 15"/>
          <p:cNvSpPr/>
          <p:nvPr/>
        </p:nvSpPr>
        <p:spPr>
          <a:xfrm>
            <a:off x="4094550" y="8613253"/>
            <a:ext cx="2413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  <p:sp>
        <p:nvSpPr>
          <p:cNvPr id="17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1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14500" y="530860"/>
            <a:ext cx="4862974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" indent="-85725" algn="just" eaLnBrk="0" hangingPunct="0">
              <a:defRPr/>
            </a:pPr>
            <a:endParaRPr lang="es-ES_tradnl" b="1" dirty="0"/>
          </a:p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CONTABILIDAD</a:t>
            </a:r>
          </a:p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(Continúa)</a:t>
            </a:r>
          </a:p>
          <a:p>
            <a:pPr marL="85725" indent="-85725" algn="ctr" eaLnBrk="0" hangingPunct="0">
              <a:defRPr/>
            </a:pPr>
            <a:endParaRPr lang="es-ES_tradnl" i="1" dirty="0"/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ES" dirty="0"/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Realizar el registro, depuración, clasificación y resguardo del archivo inherente a la contabilidad y finanzas, de acuerdo a lo establecido en la normatividad aplicable.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77800" indent="-177800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Mantener actualizados los formatos correspondientes a la información contable y financiera, para ser publicados en las Plataformas Estatal y Nacional de Transparencia, de acuerdo a lo establecido en la normatividad aplicable en materia de transparencia. 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MX" dirty="0">
                <a:cs typeface="Times New Roman" pitchFamily="48" charset="0"/>
              </a:rPr>
              <a:t>Apoyar a la Titular del Área Administrativa en actividades inherentes a área, cuando así se requiera.</a:t>
            </a:r>
            <a:endParaRPr lang="es-ES" dirty="0"/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ES" dirty="0"/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ES_tradnl" dirty="0">
                <a:cs typeface="Times New Roman" pitchFamily="48" charset="0"/>
              </a:rPr>
              <a:t>Estas funciones son enunciativas mas no limitativa.</a:t>
            </a:r>
            <a:endParaRPr lang="es-MX" dirty="0">
              <a:cs typeface="Times New Roman" pitchFamily="48" charset="0"/>
            </a:endParaRPr>
          </a:p>
        </p:txBody>
      </p:sp>
      <p:sp>
        <p:nvSpPr>
          <p:cNvPr id="8" name="22 Rectángulo"/>
          <p:cNvSpPr>
            <a:spLocks noChangeArrowheads="1"/>
          </p:cNvSpPr>
          <p:nvPr/>
        </p:nvSpPr>
        <p:spPr bwMode="auto">
          <a:xfrm>
            <a:off x="1548556" y="8153550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7768" y="8153550"/>
            <a:ext cx="12193" cy="76206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888" y="8545600"/>
            <a:ext cx="5188146" cy="1219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283323" y="8202873"/>
            <a:ext cx="11416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 dirty="0"/>
              <a:t>Responsable</a:t>
            </a:r>
            <a:endParaRPr lang="es-ES" b="1" dirty="0"/>
          </a:p>
        </p:txBody>
      </p:sp>
      <p:sp>
        <p:nvSpPr>
          <p:cNvPr id="15" name="Rectángulo 14"/>
          <p:cNvSpPr/>
          <p:nvPr/>
        </p:nvSpPr>
        <p:spPr>
          <a:xfrm>
            <a:off x="1931842" y="8594033"/>
            <a:ext cx="17556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MX" dirty="0"/>
              <a:t> Mónica Ruiz Martínez </a:t>
            </a:r>
            <a:endParaRPr lang="es-ES" dirty="0"/>
          </a:p>
        </p:txBody>
      </p:sp>
      <p:sp>
        <p:nvSpPr>
          <p:cNvPr id="16" name="Rectángulo 15"/>
          <p:cNvSpPr/>
          <p:nvPr/>
        </p:nvSpPr>
        <p:spPr>
          <a:xfrm>
            <a:off x="4094550" y="8613253"/>
            <a:ext cx="2413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  <p:sp>
        <p:nvSpPr>
          <p:cNvPr id="17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31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 dirty="0"/>
              <a:t>DESCRIPCIÓN DE FUNCIONES</a:t>
            </a:r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719521" y="636638"/>
            <a:ext cx="4807009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INFORMÁTICA </a:t>
            </a:r>
          </a:p>
          <a:p>
            <a:pPr marL="85725" indent="-85725" algn="just" eaLnBrk="0" hangingPunct="0">
              <a:defRPr/>
            </a:pPr>
            <a:endParaRPr lang="es-ES_tradnl" b="1" i="1" dirty="0"/>
          </a:p>
          <a:p>
            <a:pPr marL="85725" indent="-85725" algn="just" eaLnBrk="0" hangingPunct="0">
              <a:defRPr/>
            </a:pPr>
            <a:endParaRPr lang="es-ES_tradnl" b="1" i="1" dirty="0"/>
          </a:p>
          <a:p>
            <a:pPr algn="just" eaLnBrk="0" hangingPunct="0">
              <a:buFont typeface="Arial" charset="0"/>
              <a:buNone/>
              <a:defRPr/>
            </a:pPr>
            <a:r>
              <a:rPr lang="es-ES" b="1" i="1" dirty="0">
                <a:cs typeface="Times New Roman" pitchFamily="48" charset="0"/>
              </a:rPr>
              <a:t>OBJETIVO</a:t>
            </a:r>
          </a:p>
          <a:p>
            <a:pPr algn="just" eaLnBrk="0" hangingPunct="0">
              <a:buFont typeface="Arial" charset="0"/>
              <a:buNone/>
              <a:defRPr/>
            </a:pPr>
            <a:endParaRPr lang="es-ES" b="1" i="1" dirty="0">
              <a:cs typeface="Times New Roman" pitchFamily="48" charset="0"/>
            </a:endParaRPr>
          </a:p>
          <a:p>
            <a:pPr algn="just" eaLnBrk="0" hangingPunct="0">
              <a:buFont typeface="Arial" charset="0"/>
              <a:buNone/>
              <a:defRPr/>
            </a:pPr>
            <a:endParaRPr lang="es-ES" b="1" i="1" dirty="0">
              <a:cs typeface="Times New Roman" pitchFamily="48" charset="0"/>
            </a:endParaRPr>
          </a:p>
          <a:p>
            <a:pPr algn="just" eaLnBrk="0" hangingPunct="0">
              <a:buNone/>
              <a:defRPr/>
            </a:pPr>
            <a:r>
              <a:rPr lang="es-ES" dirty="0">
                <a:cs typeface="Times New Roman" pitchFamily="48" charset="0"/>
              </a:rPr>
              <a:t>Establecer procedimientos específicos para la administración de los recursos Informáticos del Instituto, a través de las Tecnologías de la Información y Comunicaciones, brindar asesoría sobre el uso de la tecnología informática y dar soporte Informático a las distintas áreas que conforman en Instituto.</a:t>
            </a:r>
            <a:endParaRPr lang="es-MX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endParaRPr lang="es-MX" b="1" i="1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endParaRPr lang="es-MX" dirty="0">
              <a:cs typeface="Times New Roman" pitchFamily="48" charset="0"/>
            </a:endParaRPr>
          </a:p>
          <a:p>
            <a:pPr algn="just" eaLnBrk="0" hangingPunct="0">
              <a:buFont typeface="Arial" charset="0"/>
              <a:buNone/>
              <a:defRPr/>
            </a:pPr>
            <a:r>
              <a:rPr lang="es-MX" b="1" i="1" dirty="0">
                <a:cs typeface="Times New Roman" pitchFamily="48" charset="0"/>
              </a:rPr>
              <a:t>FUNCIONES</a:t>
            </a:r>
          </a:p>
          <a:p>
            <a:pPr marL="85725" indent="-85725" algn="just" eaLnBrk="0" hangingPunct="0">
              <a:defRPr/>
            </a:pPr>
            <a:endParaRPr lang="es-MX" b="1" i="1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ES" dirty="0">
                <a:cs typeface="Times New Roman" pitchFamily="48" charset="0"/>
              </a:rPr>
              <a:t>Administrar, resguardar y supervisar los recursos Informáticos del Instituto y de la red local.</a:t>
            </a: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Desarrollar e implementar los módulos integrales para el Sistema de Control Interno del Instituto.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Brindar asesoría técnica e informática solicitada por las áreas al Área Administrativa.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Programar y verificar los mantenimientos preventivos y correctivos.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Gestionar y administrar los permisos de acceso a internet en la red local.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Analizar los requerimientos para la adquisición de nuevo equipamiento.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Brindar capacitación en cuanto a los sistemas integrales desarrollados.</a:t>
            </a:r>
          </a:p>
          <a:p>
            <a:pPr algn="just">
              <a:buNone/>
            </a:pPr>
            <a:endParaRPr lang="es-MX" dirty="0">
              <a:cs typeface="Times New Roman" pitchFamily="48" charset="0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MX" dirty="0">
                <a:cs typeface="Times New Roman" pitchFamily="48" charset="0"/>
              </a:rPr>
              <a:t>Apoyar a las áreas que conforman el Área Administrativa para subir la información a la plataforma las obligaciones de transparencia.</a:t>
            </a:r>
          </a:p>
        </p:txBody>
      </p:sp>
      <p:sp>
        <p:nvSpPr>
          <p:cNvPr id="29" name="22 Rectángulo"/>
          <p:cNvSpPr>
            <a:spLocks noChangeArrowheads="1"/>
          </p:cNvSpPr>
          <p:nvPr/>
        </p:nvSpPr>
        <p:spPr bwMode="auto">
          <a:xfrm>
            <a:off x="1548556" y="8148654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7768" y="8148654"/>
            <a:ext cx="12193" cy="762066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888" y="8540704"/>
            <a:ext cx="5188146" cy="12193"/>
          </a:xfrm>
          <a:prstGeom prst="rect">
            <a:avLst/>
          </a:prstGeom>
        </p:spPr>
      </p:pic>
      <p:sp>
        <p:nvSpPr>
          <p:cNvPr id="32" name="Rectángulo 31"/>
          <p:cNvSpPr/>
          <p:nvPr/>
        </p:nvSpPr>
        <p:spPr>
          <a:xfrm>
            <a:off x="2283323" y="8197977"/>
            <a:ext cx="11416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 dirty="0"/>
              <a:t>Responsable</a:t>
            </a:r>
            <a:endParaRPr lang="es-ES" b="1" dirty="0"/>
          </a:p>
        </p:txBody>
      </p:sp>
      <p:sp>
        <p:nvSpPr>
          <p:cNvPr id="34" name="Rectángulo 33"/>
          <p:cNvSpPr/>
          <p:nvPr/>
        </p:nvSpPr>
        <p:spPr>
          <a:xfrm>
            <a:off x="1706624" y="8589137"/>
            <a:ext cx="22060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MX" dirty="0"/>
              <a:t>Francisco Javier Ánimas Lara</a:t>
            </a:r>
            <a:endParaRPr lang="es-ES" dirty="0"/>
          </a:p>
        </p:txBody>
      </p:sp>
      <p:sp>
        <p:nvSpPr>
          <p:cNvPr id="35" name="Rectángulo 34"/>
          <p:cNvSpPr/>
          <p:nvPr/>
        </p:nvSpPr>
        <p:spPr>
          <a:xfrm>
            <a:off x="4094550" y="8608357"/>
            <a:ext cx="2413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  <p:sp>
        <p:nvSpPr>
          <p:cNvPr id="20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6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CuadroTexto 11"/>
          <p:cNvSpPr txBox="1"/>
          <p:nvPr/>
        </p:nvSpPr>
        <p:spPr>
          <a:xfrm>
            <a:off x="1758700" y="862208"/>
            <a:ext cx="480728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buNone/>
              <a:defRPr/>
            </a:pPr>
            <a:r>
              <a:rPr lang="es-ES_tradnl" b="1" i="1" dirty="0"/>
              <a:t>INFORMÁTICA</a:t>
            </a:r>
          </a:p>
          <a:p>
            <a:pPr algn="ctr" eaLnBrk="0" hangingPunct="0">
              <a:buNone/>
              <a:defRPr/>
            </a:pPr>
            <a:r>
              <a:rPr lang="es-ES_tradnl" b="1" i="1" dirty="0"/>
              <a:t>(Continúa)</a:t>
            </a:r>
          </a:p>
          <a:p>
            <a:pPr algn="just"/>
            <a:endParaRPr lang="es-MX" dirty="0">
              <a:cs typeface="Times New Roman" pitchFamily="48" charset="0"/>
            </a:endParaRPr>
          </a:p>
          <a:p>
            <a:pPr algn="just"/>
            <a:endParaRPr lang="es-MX" dirty="0">
              <a:cs typeface="Times New Roman" pitchFamily="48" charset="0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ES" dirty="0"/>
              <a:t>Solicitar cotizaciones para equipo, material y accesorios de equipo informático para suministrar el Instituto.</a:t>
            </a:r>
          </a:p>
          <a:p>
            <a:pPr marL="182563" indent="-182563" algn="just">
              <a:buFont typeface="Wingdings" panose="05000000000000000000" pitchFamily="2" charset="2"/>
              <a:buChar char="§"/>
            </a:pPr>
            <a:endParaRPr lang="es-ES" dirty="0"/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MX" dirty="0">
                <a:cs typeface="Times New Roman" pitchFamily="48" charset="0"/>
              </a:rPr>
              <a:t>Realizar el registro, depuración, clasificación y resguardo del archivo inherente a las tecnologías de la información y comunicaciones, de acuerdo a lo establecido en la normatividad aplicable. </a:t>
            </a:r>
          </a:p>
          <a:p>
            <a:pPr algn="just">
              <a:buNone/>
            </a:pPr>
            <a:endParaRPr lang="es-MX" dirty="0">
              <a:cs typeface="Times New Roman" pitchFamily="48" charset="0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MX" dirty="0">
                <a:cs typeface="Times New Roman" pitchFamily="48" charset="0"/>
              </a:rPr>
              <a:t>Apoyar a la Titular del Área Administrativa en actividades inherentes a área, cuando así se requiera.</a:t>
            </a:r>
            <a:endParaRPr lang="es-ES" dirty="0"/>
          </a:p>
          <a:p>
            <a:pPr marL="182563" indent="-182563" algn="just">
              <a:buFont typeface="Wingdings" panose="05000000000000000000" pitchFamily="2" charset="2"/>
              <a:buChar char="§"/>
            </a:pPr>
            <a:endParaRPr lang="es-ES" dirty="0"/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ES_tradnl" dirty="0">
                <a:cs typeface="Times New Roman" pitchFamily="48" charset="0"/>
              </a:rPr>
              <a:t>Estas funciones son enunciativas mas no limitativas.</a:t>
            </a:r>
          </a:p>
          <a:p>
            <a:pPr algn="just">
              <a:buNone/>
            </a:pPr>
            <a:endParaRPr lang="en-US" dirty="0"/>
          </a:p>
        </p:txBody>
      </p:sp>
      <p:sp>
        <p:nvSpPr>
          <p:cNvPr id="15" name="22 Rectángulo"/>
          <p:cNvSpPr>
            <a:spLocks noChangeArrowheads="1"/>
          </p:cNvSpPr>
          <p:nvPr/>
        </p:nvSpPr>
        <p:spPr bwMode="auto">
          <a:xfrm>
            <a:off x="1548556" y="815173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7768" y="8151738"/>
            <a:ext cx="12193" cy="76206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888" y="8543788"/>
            <a:ext cx="5188146" cy="12193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2283323" y="8201061"/>
            <a:ext cx="11416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s-MX" b="1" dirty="0"/>
              <a:t>Responsable</a:t>
            </a:r>
            <a:endParaRPr lang="es-ES" b="1" dirty="0"/>
          </a:p>
        </p:txBody>
      </p:sp>
      <p:sp>
        <p:nvSpPr>
          <p:cNvPr id="20" name="Rectángulo 19"/>
          <p:cNvSpPr/>
          <p:nvPr/>
        </p:nvSpPr>
        <p:spPr>
          <a:xfrm>
            <a:off x="1706624" y="8592221"/>
            <a:ext cx="22060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MX" dirty="0"/>
              <a:t>Francisco Javier Ánimas Lara</a:t>
            </a:r>
            <a:endParaRPr lang="es-ES" dirty="0"/>
          </a:p>
        </p:txBody>
      </p:sp>
      <p:sp>
        <p:nvSpPr>
          <p:cNvPr id="22" name="Rectangle 73"/>
          <p:cNvSpPr>
            <a:spLocks noChangeArrowheads="1"/>
          </p:cNvSpPr>
          <p:nvPr/>
        </p:nvSpPr>
        <p:spPr bwMode="auto">
          <a:xfrm>
            <a:off x="4300538" y="8209735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  <p:pic>
        <p:nvPicPr>
          <p:cNvPr id="23" name="Imagen 3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888" y="8540704"/>
            <a:ext cx="5188146" cy="12193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094550" y="8608357"/>
            <a:ext cx="2413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s-MX" dirty="0"/>
              <a:t>      Elba Adriana Escalante Mata</a:t>
            </a:r>
          </a:p>
        </p:txBody>
      </p:sp>
    </p:spTree>
    <p:extLst>
      <p:ext uri="{BB962C8B-B14F-4D97-AF65-F5344CB8AC3E}">
        <p14:creationId xmlns:p14="http://schemas.microsoft.com/office/powerpoint/2010/main" val="35529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 dirty="0"/>
              <a:t>DESCRIPCIÓN DE FUNCIONES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25929" y="659498"/>
            <a:ext cx="4851545" cy="821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RECURSOS MATERIALES  </a:t>
            </a:r>
          </a:p>
          <a:p>
            <a:pPr marL="85725" indent="-85725" algn="just" eaLnBrk="0" hangingPunct="0">
              <a:defRPr/>
            </a:pPr>
            <a:endParaRPr lang="es-ES_tradnl" b="1" i="1" dirty="0"/>
          </a:p>
          <a:p>
            <a:pPr algn="just" eaLnBrk="0" hangingPunct="0">
              <a:buFont typeface="Arial" charset="0"/>
              <a:buNone/>
              <a:defRPr/>
            </a:pPr>
            <a:r>
              <a:rPr lang="es-ES" b="1" i="1" dirty="0">
                <a:cs typeface="Times New Roman" pitchFamily="48" charset="0"/>
              </a:rPr>
              <a:t>OBJETIVO</a:t>
            </a:r>
            <a:endParaRPr lang="es-MX" b="1" i="1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endParaRPr lang="es-MX" b="1" i="1" dirty="0">
              <a:cs typeface="Times New Roman" pitchFamily="48" charset="0"/>
            </a:endParaRPr>
          </a:p>
          <a:p>
            <a:pPr algn="just" eaLnBrk="0" hangingPunct="0">
              <a:buFont typeface="Arial" charset="0"/>
              <a:buNone/>
              <a:defRPr/>
            </a:pPr>
            <a:r>
              <a:rPr lang="es-MX" dirty="0">
                <a:cs typeface="Times New Roman" pitchFamily="48" charset="0"/>
              </a:rPr>
              <a:t>Llevar el control y actualización de recursos materiales del Instituto, de conformidad con la normatividad aplicable, para el óptimo funcionamiento de los mismos. </a:t>
            </a:r>
          </a:p>
          <a:p>
            <a:pPr marL="85725" indent="-85725" algn="just" eaLnBrk="0" hangingPunct="0">
              <a:defRPr/>
            </a:pPr>
            <a:endParaRPr lang="es-MX" dirty="0">
              <a:cs typeface="Times New Roman" pitchFamily="48" charset="0"/>
            </a:endParaRPr>
          </a:p>
          <a:p>
            <a:pPr algn="just" eaLnBrk="0" hangingPunct="0">
              <a:buFont typeface="Arial" charset="0"/>
              <a:buNone/>
              <a:defRPr/>
            </a:pPr>
            <a:r>
              <a:rPr lang="es-MX" b="1" i="1" dirty="0">
                <a:cs typeface="Times New Roman" pitchFamily="48" charset="0"/>
              </a:rPr>
              <a:t>FUNCIONES</a:t>
            </a:r>
          </a:p>
          <a:p>
            <a:pPr marL="85725" indent="-85725" algn="just" eaLnBrk="0" hangingPunct="0">
              <a:defRPr/>
            </a:pPr>
            <a:endParaRPr lang="es-MX" b="1" i="1" dirty="0">
              <a:cs typeface="Times New Roman" pitchFamily="48" charset="0"/>
            </a:endParaRPr>
          </a:p>
          <a:p>
            <a:pPr marL="182563" indent="-17621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Mantener actualizados los resguardos de bienes muebles del Instituto, de conformidad con la normatividad aplicable. </a:t>
            </a:r>
          </a:p>
          <a:p>
            <a:pPr marL="182563" indent="-17621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Dar de alta ante la Dirección de Control Patrimonial, los bienes de nueva adquisición, de conformidad con la normatividad aplicable.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Control del parque vehicular del Instituto en el Sistema de Control Interno del Instituto.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Elaboración de resguardos provisionales y revisión de las bitácoras de los vehículos asignados al área administrativa.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Programar y dar seguimiento a los mantenimientos preventivos y correctivos de los vehículos asignados al área administrativa.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Mantener actualizados los expedientes tanto físicos como en el Sistema de Control Interno, del parque vehicular del Instituto. </a:t>
            </a:r>
          </a:p>
          <a:p>
            <a:pPr algn="just" eaLnBrk="0" hangingPunct="0"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Elaborar pliegos de comisión de las áreas operativas y programas del Instituto, a través del Sistema de Control Interno.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48" charset="0"/>
              </a:rPr>
              <a:t>Dar seguimiento a la comprobación del recurso asignado por concepto de viáticos, así como revisar dicha documentación comprobatoria y cargarla en el Sistema de Control Interno.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es-MX" dirty="0">
                <a:cs typeface="Times New Roman" pitchFamily="48" charset="0"/>
              </a:rPr>
              <a:t>Realizar el registro, depuración, clasificación y resguardo del archivo inherente a los recursos materiales, de acuerdo a lo establecido en la normatividad aplicable. </a:t>
            </a: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2912042" y="8196716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  <p:sp>
        <p:nvSpPr>
          <p:cNvPr id="19" name="Line 76"/>
          <p:cNvSpPr>
            <a:spLocks noChangeShapeType="1"/>
          </p:cNvSpPr>
          <p:nvPr/>
        </p:nvSpPr>
        <p:spPr bwMode="auto">
          <a:xfrm>
            <a:off x="1552575" y="8487548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2" name="22 Rectángulo"/>
          <p:cNvSpPr>
            <a:spLocks noChangeArrowheads="1"/>
          </p:cNvSpPr>
          <p:nvPr/>
        </p:nvSpPr>
        <p:spPr bwMode="auto">
          <a:xfrm>
            <a:off x="1552575" y="816369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auto">
          <a:xfrm>
            <a:off x="2754880" y="8538030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</p:spTree>
    <p:extLst>
      <p:ext uri="{BB962C8B-B14F-4D97-AF65-F5344CB8AC3E}">
        <p14:creationId xmlns:p14="http://schemas.microsoft.com/office/powerpoint/2010/main" val="9377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 dirty="0"/>
              <a:t>DESCRIPCIÓN DE FUNCIONES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25929" y="659498"/>
            <a:ext cx="4851545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buFont typeface="Arial" charset="0"/>
              <a:buNone/>
              <a:defRPr/>
            </a:pPr>
            <a:r>
              <a:rPr lang="es-ES_tradnl" b="1" i="1" dirty="0"/>
              <a:t>RECURSOS MATERIALES  </a:t>
            </a:r>
          </a:p>
          <a:p>
            <a:pPr algn="ctr" eaLnBrk="0" hangingPunct="0">
              <a:buNone/>
              <a:defRPr/>
            </a:pPr>
            <a:r>
              <a:rPr lang="es-ES_tradnl" b="1" i="1" dirty="0"/>
              <a:t>(Continúa)</a:t>
            </a:r>
          </a:p>
          <a:p>
            <a:pPr algn="ctr" eaLnBrk="0" hangingPunct="0">
              <a:buFont typeface="Arial" charset="0"/>
              <a:buNone/>
              <a:defRPr/>
            </a:pPr>
            <a:endParaRPr lang="es-ES_tradnl" b="1" i="1" dirty="0"/>
          </a:p>
          <a:p>
            <a:pPr marL="85725" indent="-85725" algn="just" eaLnBrk="0" hangingPunct="0">
              <a:defRPr/>
            </a:pPr>
            <a:endParaRPr lang="es-MX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r>
              <a:rPr lang="es-MX" dirty="0">
                <a:cs typeface="Times New Roman" pitchFamily="48" charset="0"/>
              </a:rPr>
              <a:t>Mantener actualizados los formatos correspondientes a la información de recursos materiales y viáticos, para ser publicados en las Plataformas Estatal y Nacional de Transparencia, de acuerdo a lo establecido en la normatividad aplicable en materia de transparencia.  </a:t>
            </a:r>
          </a:p>
          <a:p>
            <a:pPr marL="182563" indent="-182563" algn="just">
              <a:buFont typeface="Wingdings" panose="05000000000000000000" pitchFamily="2" charset="2"/>
              <a:buChar char="§"/>
            </a:pPr>
            <a:endParaRPr lang="es-MX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r>
              <a:rPr lang="es-MX" dirty="0">
                <a:cs typeface="Times New Roman" pitchFamily="48" charset="0"/>
              </a:rPr>
              <a:t>Apoyar a la Titular del Área Administrativa en actividades inherentes a área, cuando así se requiera.</a:t>
            </a:r>
            <a:endParaRPr lang="es-ES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endParaRPr lang="es-ES" dirty="0">
              <a:cs typeface="Times New Roman" pitchFamily="48" charset="0"/>
            </a:endParaRPr>
          </a:p>
          <a:p>
            <a:pPr marL="85725" indent="-85725" algn="just" eaLnBrk="0" hangingPunct="0">
              <a:defRPr/>
            </a:pPr>
            <a:r>
              <a:rPr lang="es-ES_tradnl" dirty="0">
                <a:cs typeface="Times New Roman" pitchFamily="48" charset="0"/>
              </a:rPr>
              <a:t>Estas funciones son enunciativas mas no limitativas.</a:t>
            </a:r>
          </a:p>
          <a:p>
            <a:pPr algn="just" eaLnBrk="0" hangingPunct="0">
              <a:buNone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  <a:p>
            <a:pPr marL="182563" indent="-182563" algn="just" eaLnBrk="0" hangingPunct="0">
              <a:buFont typeface="Wingdings" pitchFamily="2" charset="2"/>
              <a:buChar char="§"/>
              <a:defRPr/>
            </a:pPr>
            <a:endParaRPr lang="es-MX" dirty="0">
              <a:cs typeface="Times New Roman" pitchFamily="48" charset="0"/>
            </a:endParaRP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2912042" y="8196716"/>
            <a:ext cx="2433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buFontTx/>
              <a:buNone/>
            </a:pPr>
            <a:r>
              <a:rPr lang="es-MX" b="1" dirty="0" smtClean="0"/>
              <a:t>Área Administrativa</a:t>
            </a:r>
            <a:endParaRPr lang="es-ES" sz="2800" dirty="0">
              <a:latin typeface="Times New Roman" pitchFamily="48" charset="0"/>
            </a:endParaRPr>
          </a:p>
        </p:txBody>
      </p:sp>
      <p:sp>
        <p:nvSpPr>
          <p:cNvPr id="19" name="Line 76"/>
          <p:cNvSpPr>
            <a:spLocks noChangeShapeType="1"/>
          </p:cNvSpPr>
          <p:nvPr/>
        </p:nvSpPr>
        <p:spPr bwMode="auto">
          <a:xfrm>
            <a:off x="1552575" y="8487548"/>
            <a:ext cx="518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2" name="22 Rectángulo"/>
          <p:cNvSpPr>
            <a:spLocks noChangeArrowheads="1"/>
          </p:cNvSpPr>
          <p:nvPr/>
        </p:nvSpPr>
        <p:spPr bwMode="auto">
          <a:xfrm>
            <a:off x="1552575" y="8163698"/>
            <a:ext cx="5178425" cy="79216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endParaRPr lang="es-MX" sz="2400">
              <a:latin typeface="Times New Roman" pitchFamily="48" charset="0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auto">
          <a:xfrm>
            <a:off x="2754880" y="8538030"/>
            <a:ext cx="27479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FontTx/>
              <a:buNone/>
            </a:pPr>
            <a:r>
              <a:rPr lang="es-MX" dirty="0"/>
              <a:t>     Elba Adriana Escalante Mata</a:t>
            </a:r>
          </a:p>
        </p:txBody>
      </p:sp>
    </p:spTree>
    <p:extLst>
      <p:ext uri="{BB962C8B-B14F-4D97-AF65-F5344CB8AC3E}">
        <p14:creationId xmlns:p14="http://schemas.microsoft.com/office/powerpoint/2010/main" val="34916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None/>
            </a:pPr>
            <a:endParaRPr lang="es-ES" sz="2400">
              <a:latin typeface="Times New Roman" pitchFamily="48" charset="0"/>
            </a:endParaRPr>
          </a:p>
        </p:txBody>
      </p:sp>
      <p:sp>
        <p:nvSpPr>
          <p:cNvPr id="28675" name="Text Box 11"/>
          <p:cNvSpPr txBox="1">
            <a:spLocks noChangeArrowheads="1"/>
          </p:cNvSpPr>
          <p:nvPr/>
        </p:nvSpPr>
        <p:spPr bwMode="auto">
          <a:xfrm>
            <a:off x="2292885" y="5033963"/>
            <a:ext cx="29754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b="1" dirty="0" smtClean="0"/>
              <a:t>Jesús Iván Solano Díaz</a:t>
            </a:r>
            <a:endParaRPr lang="es-ES_tradnl" b="1" dirty="0"/>
          </a:p>
          <a:p>
            <a:pPr algn="ctr" eaLnBrk="0" hangingPunct="0">
              <a:buFontTx/>
              <a:buNone/>
            </a:pPr>
            <a:r>
              <a:rPr lang="es-ES_tradnl" b="1" dirty="0" smtClean="0"/>
              <a:t>Dirección </a:t>
            </a:r>
            <a:r>
              <a:rPr lang="es-ES_tradnl" b="1" dirty="0"/>
              <a:t>de Organización y Métodos </a:t>
            </a:r>
          </a:p>
        </p:txBody>
      </p:sp>
      <p:sp>
        <p:nvSpPr>
          <p:cNvPr id="28676" name="Line 12"/>
          <p:cNvSpPr>
            <a:spLocks noChangeShapeType="1"/>
          </p:cNvSpPr>
          <p:nvPr/>
        </p:nvSpPr>
        <p:spPr bwMode="auto">
          <a:xfrm>
            <a:off x="2051050" y="2433638"/>
            <a:ext cx="346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8677" name="Text Box 15"/>
          <p:cNvSpPr txBox="1">
            <a:spLocks noChangeArrowheads="1"/>
          </p:cNvSpPr>
          <p:nvPr/>
        </p:nvSpPr>
        <p:spPr bwMode="auto">
          <a:xfrm>
            <a:off x="3302000" y="3800475"/>
            <a:ext cx="950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sz="1600" b="1" i="1"/>
              <a:t>REVISÓ</a:t>
            </a:r>
          </a:p>
        </p:txBody>
      </p:sp>
      <p:sp>
        <p:nvSpPr>
          <p:cNvPr id="28678" name="Line 16"/>
          <p:cNvSpPr>
            <a:spLocks noChangeShapeType="1"/>
          </p:cNvSpPr>
          <p:nvPr/>
        </p:nvSpPr>
        <p:spPr bwMode="auto">
          <a:xfrm>
            <a:off x="2447925" y="4927600"/>
            <a:ext cx="2744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8679" name="Text Box 20"/>
          <p:cNvSpPr txBox="1">
            <a:spLocks noChangeArrowheads="1"/>
          </p:cNvSpPr>
          <p:nvPr/>
        </p:nvSpPr>
        <p:spPr bwMode="auto">
          <a:xfrm>
            <a:off x="1997075" y="2600325"/>
            <a:ext cx="3567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FontTx/>
              <a:buNone/>
            </a:pPr>
            <a:r>
              <a:rPr lang="es-MX" b="1" dirty="0"/>
              <a:t>  Elba Adriana Escalante Mata</a:t>
            </a:r>
          </a:p>
          <a:p>
            <a:pPr algn="ctr" eaLnBrk="0" hangingPunct="0">
              <a:buFontTx/>
              <a:buNone/>
            </a:pPr>
            <a:r>
              <a:rPr lang="es-ES_tradnl" b="1" dirty="0" smtClean="0"/>
              <a:t>Área </a:t>
            </a:r>
            <a:r>
              <a:rPr lang="es-ES_tradnl" b="1" dirty="0"/>
              <a:t>Administrativa</a:t>
            </a:r>
          </a:p>
        </p:txBody>
      </p:sp>
      <p:sp>
        <p:nvSpPr>
          <p:cNvPr id="28680" name="Text Box 19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None/>
            </a:pPr>
            <a:r>
              <a:rPr lang="es-ES_tradnl" sz="2000" b="1" i="1"/>
              <a:t>AUTORIZACIÓN</a:t>
            </a:r>
          </a:p>
        </p:txBody>
      </p:sp>
      <p:sp>
        <p:nvSpPr>
          <p:cNvPr id="28681" name="Text Box 5"/>
          <p:cNvSpPr txBox="1">
            <a:spLocks noChangeArrowheads="1"/>
          </p:cNvSpPr>
          <p:nvPr/>
        </p:nvSpPr>
        <p:spPr bwMode="auto">
          <a:xfrm>
            <a:off x="1655763" y="669925"/>
            <a:ext cx="46466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sz="1600" b="1" i="1"/>
              <a:t>RESPONSABLE DE LA FORMULACIÓN DEL</a:t>
            </a:r>
          </a:p>
          <a:p>
            <a:pPr algn="ctr" eaLnBrk="0" hangingPunct="0">
              <a:buFontTx/>
              <a:buNone/>
            </a:pPr>
            <a:r>
              <a:rPr lang="es-ES_tradnl" sz="1600" b="1" i="1"/>
              <a:t> MANUAL DE ORGANIZACIÓN DEL ÁREA ADMINISTRATIVA DEL IMES</a:t>
            </a:r>
          </a:p>
        </p:txBody>
      </p:sp>
      <p:sp>
        <p:nvSpPr>
          <p:cNvPr id="28682" name="Text Box 35"/>
          <p:cNvSpPr txBox="1">
            <a:spLocks noChangeArrowheads="1"/>
          </p:cNvSpPr>
          <p:nvPr/>
        </p:nvSpPr>
        <p:spPr bwMode="auto">
          <a:xfrm>
            <a:off x="3113088" y="6445250"/>
            <a:ext cx="1377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sz="1600" b="1" i="1"/>
              <a:t>AUTORIZAN</a:t>
            </a:r>
          </a:p>
        </p:txBody>
      </p:sp>
      <p:sp>
        <p:nvSpPr>
          <p:cNvPr id="28683" name="Text Box 36"/>
          <p:cNvSpPr txBox="1">
            <a:spLocks noChangeArrowheads="1"/>
          </p:cNvSpPr>
          <p:nvPr/>
        </p:nvSpPr>
        <p:spPr bwMode="auto">
          <a:xfrm>
            <a:off x="4121150" y="7027863"/>
            <a:ext cx="19954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b="1" dirty="0" smtClean="0"/>
              <a:t>OFICIALÍA </a:t>
            </a:r>
            <a:r>
              <a:rPr lang="es-ES_tradnl" b="1" dirty="0"/>
              <a:t>MAYOR</a:t>
            </a:r>
          </a:p>
          <a:p>
            <a:pPr algn="ctr" eaLnBrk="0" hangingPunct="0">
              <a:buFontTx/>
              <a:buNone/>
            </a:pPr>
            <a:r>
              <a:rPr lang="es-ES_tradnl" b="1" dirty="0"/>
              <a:t>DEL PODER EJECUTIVO</a:t>
            </a:r>
          </a:p>
        </p:txBody>
      </p:sp>
      <p:sp>
        <p:nvSpPr>
          <p:cNvPr id="28685" name="Line 38"/>
          <p:cNvSpPr>
            <a:spLocks noChangeShapeType="1"/>
          </p:cNvSpPr>
          <p:nvPr/>
        </p:nvSpPr>
        <p:spPr bwMode="auto">
          <a:xfrm>
            <a:off x="3963988" y="8186738"/>
            <a:ext cx="2386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8686" name="Text Box 39"/>
          <p:cNvSpPr txBox="1">
            <a:spLocks noChangeArrowheads="1"/>
          </p:cNvSpPr>
          <p:nvPr/>
        </p:nvSpPr>
        <p:spPr bwMode="auto">
          <a:xfrm>
            <a:off x="390525" y="7040563"/>
            <a:ext cx="271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FontTx/>
              <a:buNone/>
            </a:pPr>
            <a:r>
              <a:rPr lang="es-ES_tradnl" b="1" dirty="0" smtClean="0"/>
              <a:t>DIRECCIÓN </a:t>
            </a:r>
            <a:r>
              <a:rPr lang="es-ES_tradnl" b="1" dirty="0"/>
              <a:t>GENERAL</a:t>
            </a:r>
          </a:p>
          <a:p>
            <a:pPr algn="ctr" eaLnBrk="0" hangingPunct="0">
              <a:buFontTx/>
              <a:buNone/>
            </a:pPr>
            <a:r>
              <a:rPr lang="es-ES_tradnl" b="1" dirty="0"/>
              <a:t>DEL INSTITUTO DE LAS MUJERES</a:t>
            </a:r>
          </a:p>
        </p:txBody>
      </p:sp>
      <p:sp>
        <p:nvSpPr>
          <p:cNvPr id="28688" name="Line 41"/>
          <p:cNvSpPr>
            <a:spLocks noChangeShapeType="1"/>
          </p:cNvSpPr>
          <p:nvPr/>
        </p:nvSpPr>
        <p:spPr bwMode="auto">
          <a:xfrm>
            <a:off x="241300" y="8186738"/>
            <a:ext cx="2994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86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8" name="Text Box 16394"/>
          <p:cNvSpPr txBox="1">
            <a:spLocks noChangeArrowheads="1"/>
          </p:cNvSpPr>
          <p:nvPr/>
        </p:nvSpPr>
        <p:spPr bwMode="auto">
          <a:xfrm>
            <a:off x="3913050" y="8207375"/>
            <a:ext cx="2460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Miguel Ángel Carbajal Martínez</a:t>
            </a:r>
            <a:endParaRPr lang="es-ES_tradnl" altLang="es-MX" sz="1200" b="1" dirty="0">
              <a:latin typeface="Arial" panose="020B0604020202020204" pitchFamily="34" charset="0"/>
            </a:endParaRPr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41275" y="8216900"/>
            <a:ext cx="3498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None/>
            </a:pPr>
            <a:r>
              <a:rPr lang="es-MX" altLang="es-MX" sz="1200" b="1" dirty="0">
                <a:latin typeface="Arial" charset="0"/>
              </a:rPr>
              <a:t>Erika Velázquez Gutiérrez</a:t>
            </a:r>
            <a:endParaRPr lang="es-ES_tradnl" altLang="es-MX" sz="12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  <p:sp>
        <p:nvSpPr>
          <p:cNvPr id="14339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4580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</a:rPr>
              <a:t>CONTROL DE ACTUALIZACIONES</a:t>
            </a:r>
          </a:p>
        </p:txBody>
      </p:sp>
      <p:sp>
        <p:nvSpPr>
          <p:cNvPr id="24581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82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200" b="1" i="1">
                <a:latin typeface="Arial" charset="0"/>
              </a:rPr>
              <a:t>ELABORO</a:t>
            </a:r>
          </a:p>
        </p:txBody>
      </p:sp>
      <p:sp>
        <p:nvSpPr>
          <p:cNvPr id="24583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FECHA</a:t>
            </a:r>
          </a:p>
        </p:txBody>
      </p:sp>
      <p:sp>
        <p:nvSpPr>
          <p:cNvPr id="24584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NOMBRE</a:t>
            </a:r>
          </a:p>
        </p:txBody>
      </p:sp>
      <p:sp>
        <p:nvSpPr>
          <p:cNvPr id="24585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FIRMA</a:t>
            </a:r>
          </a:p>
        </p:txBody>
      </p:sp>
      <p:sp>
        <p:nvSpPr>
          <p:cNvPr id="24586" name="Line 63"/>
          <p:cNvSpPr>
            <a:spLocks noChangeShapeType="1"/>
          </p:cNvSpPr>
          <p:nvPr/>
        </p:nvSpPr>
        <p:spPr bwMode="auto">
          <a:xfrm>
            <a:off x="501650" y="2324100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87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88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CARGO</a:t>
            </a:r>
          </a:p>
        </p:txBody>
      </p:sp>
      <p:sp>
        <p:nvSpPr>
          <p:cNvPr id="24589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90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91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200" b="1" i="1">
                <a:latin typeface="Arial" charset="0"/>
              </a:rPr>
              <a:t>ACTUALIZACION</a:t>
            </a:r>
          </a:p>
        </p:txBody>
      </p:sp>
      <p:sp>
        <p:nvSpPr>
          <p:cNvPr id="24592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PARTE DEL MANUAL QUE SE ACTUALIZA</a:t>
            </a:r>
          </a:p>
        </p:txBody>
      </p:sp>
      <p:sp>
        <p:nvSpPr>
          <p:cNvPr id="24593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94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 sz="1000" b="1">
                <a:latin typeface="Arial" charset="0"/>
              </a:rPr>
              <a:t>SECCIONES QUE SE MODIFICA(N)</a:t>
            </a:r>
          </a:p>
        </p:txBody>
      </p:sp>
      <p:sp>
        <p:nvSpPr>
          <p:cNvPr id="24595" name="Text Box 75"/>
          <p:cNvSpPr txBox="1">
            <a:spLocks noChangeArrowheads="1"/>
          </p:cNvSpPr>
          <p:nvPr/>
        </p:nvSpPr>
        <p:spPr bwMode="auto">
          <a:xfrm>
            <a:off x="855663" y="6938963"/>
            <a:ext cx="76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ES_tradnl" altLang="es-MX" sz="1200" b="1" i="1">
                <a:latin typeface="Arial" charset="0"/>
              </a:rPr>
              <a:t>REVISO</a:t>
            </a:r>
          </a:p>
        </p:txBody>
      </p:sp>
      <p:sp>
        <p:nvSpPr>
          <p:cNvPr id="24596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97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98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99" name="35 CuadroTexto"/>
          <p:cNvSpPr txBox="1">
            <a:spLocks noChangeArrowheads="1"/>
          </p:cNvSpPr>
          <p:nvPr/>
        </p:nvSpPr>
        <p:spPr bwMode="auto">
          <a:xfrm>
            <a:off x="325438" y="8212138"/>
            <a:ext cx="1662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s-MX" altLang="es-MX" sz="1000" b="1">
              <a:latin typeface="Arial" charset="0"/>
              <a:cs typeface="Arial" charset="0"/>
            </a:endParaRPr>
          </a:p>
          <a:p>
            <a:pPr algn="ctr"/>
            <a:r>
              <a:rPr lang="es-MX" altLang="es-MX" sz="1000" b="1">
                <a:latin typeface="Arial" charset="0"/>
                <a:cs typeface="Arial" charset="0"/>
              </a:rPr>
              <a:t>Director de </a:t>
            </a:r>
          </a:p>
          <a:p>
            <a:pPr algn="ctr"/>
            <a:r>
              <a:rPr lang="es-MX" altLang="es-MX" sz="1000" b="1">
                <a:latin typeface="Arial" charset="0"/>
                <a:cs typeface="Arial" charset="0"/>
              </a:rPr>
              <a:t>Organización y Métodos</a:t>
            </a:r>
          </a:p>
        </p:txBody>
      </p:sp>
      <p:sp>
        <p:nvSpPr>
          <p:cNvPr id="24600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ES_tradnl" altLang="es-MX" sz="1200" b="1" i="1">
                <a:latin typeface="Arial" charset="0"/>
              </a:rPr>
              <a:t>A U T O R I Z A N</a:t>
            </a:r>
          </a:p>
        </p:txBody>
      </p:sp>
      <p:sp>
        <p:nvSpPr>
          <p:cNvPr id="24601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602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603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604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605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606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607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814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16633</TotalTime>
  <Words>6276</Words>
  <Application>Microsoft Office PowerPoint</Application>
  <PresentationFormat>Presentación en pantalla (4:3)</PresentationFormat>
  <Paragraphs>724</Paragraphs>
  <Slides>35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0" baseType="lpstr">
      <vt:lpstr>Arial</vt:lpstr>
      <vt:lpstr>Calibri</vt:lpstr>
      <vt:lpstr>Times New Roman</vt:lpstr>
      <vt:lpstr>Wingdings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HP</cp:lastModifiedBy>
  <cp:revision>604</cp:revision>
  <cp:lastPrinted>2021-03-04T15:46:29Z</cp:lastPrinted>
  <dcterms:created xsi:type="dcterms:W3CDTF">2001-05-29T01:41:44Z</dcterms:created>
  <dcterms:modified xsi:type="dcterms:W3CDTF">2021-03-04T15:47:30Z</dcterms:modified>
</cp:coreProperties>
</file>