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258" r:id="rId3"/>
    <p:sldId id="261" r:id="rId4"/>
    <p:sldId id="260" r:id="rId5"/>
    <p:sldId id="264" r:id="rId6"/>
    <p:sldId id="335" r:id="rId7"/>
    <p:sldId id="266" r:id="rId8"/>
    <p:sldId id="348" r:id="rId9"/>
    <p:sldId id="349" r:id="rId10"/>
    <p:sldId id="350" r:id="rId11"/>
    <p:sldId id="351" r:id="rId12"/>
    <p:sldId id="352" r:id="rId13"/>
    <p:sldId id="272" r:id="rId14"/>
    <p:sldId id="347" r:id="rId15"/>
    <p:sldId id="270" r:id="rId16"/>
    <p:sldId id="269" r:id="rId17"/>
    <p:sldId id="336" r:id="rId18"/>
    <p:sldId id="346" r:id="rId19"/>
    <p:sldId id="363" r:id="rId20"/>
    <p:sldId id="343" r:id="rId21"/>
    <p:sldId id="338" r:id="rId22"/>
    <p:sldId id="353" r:id="rId23"/>
    <p:sldId id="355" r:id="rId24"/>
    <p:sldId id="357" r:id="rId25"/>
    <p:sldId id="360" r:id="rId26"/>
    <p:sldId id="361" r:id="rId27"/>
    <p:sldId id="345" r:id="rId28"/>
    <p:sldId id="334" r:id="rId29"/>
    <p:sldId id="337" r:id="rId30"/>
    <p:sldId id="362" r:id="rId31"/>
    <p:sldId id="359" r:id="rId32"/>
    <p:sldId id="339" r:id="rId33"/>
    <p:sldId id="340" r:id="rId34"/>
    <p:sldId id="314" r:id="rId35"/>
    <p:sldId id="290" r:id="rId36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612" userDrawn="1">
          <p15:clr>
            <a:srgbClr val="A4A3A4"/>
          </p15:clr>
        </p15:guide>
        <p15:guide id="8" orient="horz" pos="5692" userDrawn="1">
          <p15:clr>
            <a:srgbClr val="A4A3A4"/>
          </p15:clr>
        </p15:guide>
        <p15:guide id="9" pos="3203" userDrawn="1">
          <p15:clr>
            <a:srgbClr val="A4A3A4"/>
          </p15:clr>
        </p15:guide>
        <p15:guide id="10" orient="horz" pos="2880" userDrawn="1">
          <p15:clr>
            <a:srgbClr val="A4A3A4"/>
          </p15:clr>
        </p15:guide>
        <p15:guide id="11" pos="1117" userDrawn="1">
          <p15:clr>
            <a:srgbClr val="A4A3A4"/>
          </p15:clr>
        </p15:guide>
        <p15:guide id="12" pos="550" userDrawn="1">
          <p15:clr>
            <a:srgbClr val="A4A3A4"/>
          </p15:clr>
        </p15:guide>
        <p15:guide id="13" pos="3249" userDrawn="1">
          <p15:clr>
            <a:srgbClr val="A4A3A4"/>
          </p15:clr>
        </p15:guide>
        <p15:guide id="14" pos="1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3" autoAdjust="0"/>
    <p:restoredTop sz="95972" autoAdjust="0"/>
  </p:normalViewPr>
  <p:slideViewPr>
    <p:cSldViewPr snapToGrid="0">
      <p:cViewPr varScale="1">
        <p:scale>
          <a:sx n="84" d="100"/>
          <a:sy n="84" d="100"/>
        </p:scale>
        <p:origin x="3228" y="102"/>
      </p:cViewPr>
      <p:guideLst>
        <p:guide orient="horz" pos="3787"/>
        <p:guide pos="2160"/>
        <p:guide orient="horz" pos="612"/>
        <p:guide orient="horz" pos="5692"/>
        <p:guide pos="3203"/>
        <p:guide orient="horz" pos="2880"/>
        <p:guide pos="1117"/>
        <p:guide pos="550"/>
        <p:guide pos="3249"/>
        <p:guide pos="10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44"/>
    </p:cViewPr>
  </p:sorter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B5676-C582-4A65-B6AC-C885F74A0DF2}" type="datetimeFigureOut">
              <a:rPr lang="es-MX" smtClean="0"/>
              <a:t>26/03/2021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6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6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D7703-5E37-46FD-B3D5-0D60E0CA3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902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D7703-5E37-46FD-B3D5-0D60E0CA330D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71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2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4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5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86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2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58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6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3AB88-CEE4-4EC4-B089-7B3A31A64485}" type="datetimeFigureOut">
              <a:rPr lang="es-MX" smtClean="0"/>
              <a:pPr/>
              <a:t>26/03/2021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grpSp>
        <p:nvGrpSpPr>
          <p:cNvPr id="2051" name="Group 7"/>
          <p:cNvGrpSpPr>
            <a:grpSpLocks/>
          </p:cNvGrpSpPr>
          <p:nvPr/>
        </p:nvGrpSpPr>
        <p:grpSpPr bwMode="auto">
          <a:xfrm>
            <a:off x="1628775" y="4211638"/>
            <a:ext cx="4675190" cy="1198562"/>
            <a:chOff x="1228" y="2513"/>
            <a:chExt cx="2945" cy="755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2059" name="Text Box 9"/>
            <p:cNvSpPr txBox="1">
              <a:spLocks noChangeArrowheads="1"/>
            </p:cNvSpPr>
            <p:nvPr/>
          </p:nvSpPr>
          <p:spPr bwMode="auto">
            <a:xfrm>
              <a:off x="1703" y="2822"/>
              <a:ext cx="247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dirty="0">
                  <a:latin typeface="Arial" panose="020B0604020202020204" pitchFamily="34" charset="0"/>
                </a:rPr>
                <a:t>de </a:t>
              </a:r>
              <a:r>
                <a:rPr lang="es-ES_tradnl" altLang="es-MX" sz="4000" dirty="0" smtClean="0">
                  <a:latin typeface="Arial" panose="020B0604020202020204" pitchFamily="34" charset="0"/>
                </a:rPr>
                <a:t>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913074" y="2142116"/>
            <a:ext cx="44729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400" b="1" dirty="0" smtClean="0">
                <a:latin typeface="Arial" panose="020B0604020202020204" pitchFamily="34" charset="0"/>
              </a:rPr>
              <a:t>COORDINACION GENERAL DE LA </a:t>
            </a:r>
          </a:p>
          <a:p>
            <a:pPr algn="ctr"/>
            <a:r>
              <a:rPr lang="es-ES_tradnl" altLang="es-MX" sz="1400" b="1" dirty="0" smtClean="0">
                <a:latin typeface="Arial" panose="020B0604020202020204" pitchFamily="34" charset="0"/>
              </a:rPr>
              <a:t>DEFENSORÍA PÚBLICA DEL ESTADO</a:t>
            </a:r>
            <a:endParaRPr lang="es-ES_tradnl" altLang="es-MX" sz="1400" b="1" dirty="0">
              <a:latin typeface="Arial" panose="020B0604020202020204" pitchFamily="34" charset="0"/>
            </a:endParaRPr>
          </a:p>
        </p:txBody>
      </p:sp>
      <p:sp>
        <p:nvSpPr>
          <p:cNvPr id="2055" name="Text Box 18"/>
          <p:cNvSpPr txBox="1">
            <a:spLocks noChangeArrowheads="1"/>
          </p:cNvSpPr>
          <p:nvPr/>
        </p:nvSpPr>
        <p:spPr bwMode="auto">
          <a:xfrm>
            <a:off x="1878713" y="6732588"/>
            <a:ext cx="4572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APLICADO A:</a:t>
            </a:r>
          </a:p>
          <a:p>
            <a:pPr algn="ctr"/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6" name="Text Box 19"/>
          <p:cNvSpPr txBox="1">
            <a:spLocks noChangeArrowheads="1"/>
          </p:cNvSpPr>
          <p:nvPr/>
        </p:nvSpPr>
        <p:spPr bwMode="auto">
          <a:xfrm>
            <a:off x="1604556" y="8156252"/>
            <a:ext cx="50895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 dirty="0">
                <a:latin typeface="Arial" panose="020B0604020202020204" pitchFamily="34" charset="0"/>
              </a:rPr>
              <a:t>SAN LUIS POTOSÍ, S.L.P., </a:t>
            </a:r>
            <a:r>
              <a:rPr lang="es-ES_tradnl" altLang="es-MX" sz="1000" b="1" dirty="0" smtClean="0">
                <a:latin typeface="Arial" panose="020B0604020202020204" pitchFamily="34" charset="0"/>
              </a:rPr>
              <a:t>FEBRERO 2020</a:t>
            </a:r>
            <a:endParaRPr lang="es-ES_tradnl" altLang="es-MX" sz="1000" b="1" dirty="0">
              <a:latin typeface="Arial" panose="020B0604020202020204" pitchFamily="34" charset="0"/>
            </a:endParaRPr>
          </a:p>
        </p:txBody>
      </p:sp>
      <p:pic>
        <p:nvPicPr>
          <p:cNvPr id="1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31" y="383880"/>
            <a:ext cx="4765040" cy="1290320"/>
          </a:xfrm>
          <a:prstGeom prst="rect">
            <a:avLst/>
          </a:prstGeom>
        </p:spPr>
      </p:pic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0" y="8773236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67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60524" y="1454150"/>
            <a:ext cx="5010151" cy="651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Introducción			 	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Directorio					2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Legislación o Base legal			3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Misión					4				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Código de </a:t>
            </a:r>
            <a:r>
              <a:rPr lang="es-ES_tradnl" altLang="es-MX" sz="1200" b="1" dirty="0" smtClean="0">
                <a:latin typeface="Arial" charset="0"/>
              </a:rPr>
              <a:t>Ética</a:t>
            </a:r>
            <a:r>
              <a:rPr lang="es-ES_tradnl" altLang="es-MX" sz="1200" b="1" dirty="0">
                <a:latin typeface="Arial" charset="0"/>
              </a:rPr>
              <a:t>				</a:t>
            </a:r>
            <a:r>
              <a:rPr lang="es-ES_tradnl" altLang="es-MX" sz="1200" b="1" dirty="0" smtClean="0">
                <a:latin typeface="Arial" charset="0"/>
              </a:rPr>
              <a:t>5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Estructura Orgánica				</a:t>
            </a:r>
            <a:r>
              <a:rPr lang="es-ES_tradnl" altLang="es-MX" sz="1200" b="1" dirty="0" smtClean="0">
                <a:latin typeface="Arial" charset="0"/>
              </a:rPr>
              <a:t>6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Organigrama				</a:t>
            </a:r>
            <a:r>
              <a:rPr lang="es-ES_tradnl" altLang="es-MX" sz="1200" b="1" dirty="0" smtClean="0">
                <a:latin typeface="Arial" charset="0"/>
              </a:rPr>
              <a:t>7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Descripción de Funciones			</a:t>
            </a:r>
            <a:r>
              <a:rPr lang="es-ES_tradnl" altLang="es-MX" sz="1200" b="1" dirty="0" smtClean="0">
                <a:latin typeface="Arial" charset="0"/>
              </a:rPr>
              <a:t>8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   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Autorización			                     9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Control de Actualizaciones		                     </a:t>
            </a:r>
            <a:r>
              <a:rPr lang="es-ES_tradnl" altLang="es-MX" sz="1200" b="1" dirty="0" smtClean="0">
                <a:latin typeface="Arial" charset="0"/>
              </a:rPr>
              <a:t>10</a:t>
            </a: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946144" y="106838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200" b="1" i="1" dirty="0">
                <a:latin typeface="Arial" charset="0"/>
              </a:rPr>
              <a:t>Sección </a:t>
            </a:r>
            <a:endParaRPr lang="es-ES_tradnl" altLang="es-MX" sz="12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9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8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INTRODUCCIÓN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7" name="CuadroTexto 4"/>
          <p:cNvSpPr txBox="1"/>
          <p:nvPr/>
        </p:nvSpPr>
        <p:spPr>
          <a:xfrm>
            <a:off x="1634399" y="984765"/>
            <a:ext cx="501015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 presente manual se elaboró con el objeto de que las y los Servidores Públicos del Gobierno del Estado cuenten con una fuente de información que les permita conocer la organización de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la Dirección Administrativa adscrita a la Coordinación General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así como las funciones a su cargo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Este documento presenta la Estructura Orgánica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actualizada y autorizada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el marco jurídico en el que sustentan su actualización y funcionamiento, los objetivos que tienen encomendados y la descripción de las funciones que debe realizar para alcanzarlos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Además el manual de organización facilita a las y los empleados y las y los funcionarios, el conocimiento de sus obligaciones en el ámbito de su competencia, así mismo ayuda entre otras cosas, a integrar y orientar al nuevo personal y es un instrumento valioso de datos para estudios de productividad, reorganización y de recursos humanos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La aplicación del presente manual es únicamente para el personal que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 la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y será la misma la responsable de actualizar o modificar su contenido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Desde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14288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91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DIRECTORIO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73452" y="980507"/>
            <a:ext cx="49131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GENERAL DE LA DEFENSORÍA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</a:p>
          <a:p>
            <a:pPr>
              <a:lnSpc>
                <a:spcPct val="150000"/>
              </a:lnSpc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</a:p>
          <a:p>
            <a:pPr>
              <a:lnSpc>
                <a:spcPct val="150000"/>
              </a:lnSpc>
            </a:pPr>
            <a:endParaRPr lang="es-ES_tradnl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LEGISLACIÓN O BASE LEGAL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74959" y="981923"/>
            <a:ext cx="5151120" cy="7822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40"/>
              </a:lnSpc>
            </a:pP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Los ordenamientos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 Normas Jurídicas que rigen la operación de la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 del la Defensoría Pública son las siguientes:</a:t>
            </a:r>
          </a:p>
          <a:p>
            <a:pPr algn="just">
              <a:lnSpc>
                <a:spcPts val="1440"/>
              </a:lnSpc>
            </a:pP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440"/>
              </a:lnSpc>
            </a:pP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Política de los Estados Unidos Mexicanos. 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Política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la Defensoría  Pública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Reglamento Interior de la Ley de la Defensoría Pública del Estado de San Luis Potosí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Federal del Trabajo.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General de Coordinación Gubernamental.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Federal de Presupuesto y Responsabilidad Hacendaria.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Orgánica de la Administración Pública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Coordinación Fiscal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Presupuestos y Responsabilidad Hacendaria del Estado y Municipios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Responsabilidades Administrativas del Estado de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Transparencia y Acceso a la Información Pública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Protección de Datos Personales para 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Entrega Recepción de los Recursos Públicos del Estado de San Luis Potosí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LEGISLACIÓN O BASE LEGAL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602"/>
            <a:ext cx="5151120" cy="1564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Presupuesto de Egresos para el Estado de San Luis Potosí para el ejercicio fiscal en curso.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Ley de Ingresos para el Estado de San Luis Potosí para el ejercicio fiscal en curso.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42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47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M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39162" y="2592948"/>
            <a:ext cx="5040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Misión de la Defensoría Pública del Estado de San Luis Potosí.</a:t>
            </a:r>
          </a:p>
          <a:p>
            <a:pPr algn="just">
              <a:lnSpc>
                <a:spcPct val="1500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Garantizar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acceso al derecho a una adecuada defensa, de manera gratuita, a las personas físicas o colectivos de los sectores de población, que por su condición económica o vulnerabilidad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requieran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del servicio, en materia familiar, civil, mercantil, administrativa y penal, mediante la asesoría, gestión y representación legal ante las autoridades administrativas que procuran justicia y los órganos jurisdiccionales.</a:t>
            </a:r>
          </a:p>
          <a:p>
            <a:pPr algn="just">
              <a:lnSpc>
                <a:spcPct val="150000"/>
              </a:lnSpc>
            </a:pP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Misión de la Dirección Administrativa.</a:t>
            </a:r>
          </a:p>
          <a:p>
            <a:pPr algn="just">
              <a:lnSpc>
                <a:spcPct val="1500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Proveer de recursos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umanos,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inancieros,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ateriales y tecnológicos necesarios a las unidades administrativas que integran la Defensoría Pública, para el adecuado desempeño de sus atribuciones, otorgando de esta manera, resultados a nuestros usuarios.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9698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51274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835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21084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37205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416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ESTRUCTURA ORGÁNICA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03196" y="983650"/>
            <a:ext cx="5294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1.0 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Defensoría Pública del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1.1 Dirección Administrativa.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719138" algn="l"/>
                <a:tab pos="901700" algn="l"/>
              </a:tabLst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1.1.1.  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Imagen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Institucional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1.1.2.   Recursos Materiales y Mantenimiento Vehicular.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1.1.3.   Control Interno.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1.1.4.   Soporte Informático y Tecnológico.</a:t>
            </a: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1.1.5.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Transporte y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correspondencia.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1.1.6. 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1.1.7.   Archivo de Concentración.</a:t>
            </a: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              </a:t>
            </a:r>
            <a:r>
              <a:rPr lang="es-ES_tradnl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Conector recto 78"/>
          <p:cNvCxnSpPr/>
          <p:nvPr/>
        </p:nvCxnSpPr>
        <p:spPr>
          <a:xfrm>
            <a:off x="2588210" y="6389870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>
            <a:off x="2333184" y="3461186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3429000" y="3765986"/>
            <a:ext cx="10896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H="1">
            <a:off x="2554290" y="4033212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 flipH="1">
            <a:off x="4278759" y="4033212"/>
            <a:ext cx="0" cy="5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H="1">
            <a:off x="1727787" y="5135731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 flipH="1">
            <a:off x="6022705" y="5139622"/>
            <a:ext cx="0" cy="11298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cxnSp>
        <p:nvCxnSpPr>
          <p:cNvPr id="57" name="97 Conector recto"/>
          <p:cNvCxnSpPr/>
          <p:nvPr/>
        </p:nvCxnSpPr>
        <p:spPr>
          <a:xfrm flipV="1">
            <a:off x="3429000" y="1822345"/>
            <a:ext cx="0" cy="378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2635323" y="177174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2620659" y="1903609"/>
            <a:ext cx="1631950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altLang="es-MX" sz="700" b="1" dirty="0">
                <a:latin typeface="Arial" charset="0"/>
                <a:cs typeface="Arial" charset="0"/>
              </a:rPr>
              <a:t>Coordinación General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636034" y="2384602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2530016" y="2559335"/>
            <a:ext cx="18133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de-DE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Guadalupe </a:t>
            </a:r>
            <a:r>
              <a:rPr lang="de-DE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Jetzabel Sánchez Delgado</a:t>
            </a:r>
          </a:p>
          <a:p>
            <a:pPr lvl="0" algn="ctr">
              <a:lnSpc>
                <a:spcPts val="800"/>
              </a:lnSpc>
            </a:pPr>
            <a:r>
              <a:rPr lang="de-DE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Director de Área</a:t>
            </a:r>
            <a:r>
              <a:rPr lang="es-ES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(15-05)</a:t>
            </a:r>
            <a:endParaRPr lang="es-MX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Line 21"/>
          <p:cNvSpPr>
            <a:spLocks noChangeShapeType="1"/>
          </p:cNvSpPr>
          <p:nvPr/>
        </p:nvSpPr>
        <p:spPr bwMode="auto">
          <a:xfrm>
            <a:off x="2643683" y="2567850"/>
            <a:ext cx="1576387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2604355" y="2370807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Administrativa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639253" y="6042768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2640842" y="6229302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8" name="79 Rectángulo"/>
          <p:cNvSpPr>
            <a:spLocks noChangeArrowheads="1"/>
          </p:cNvSpPr>
          <p:nvPr/>
        </p:nvSpPr>
        <p:spPr bwMode="auto">
          <a:xfrm>
            <a:off x="2607504" y="6219072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Alma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Enedina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Durán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Rosa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latin typeface="Arial" charset="0"/>
                <a:cs typeface="Arial" charset="0"/>
              </a:rPr>
              <a:t>Auxiliar Administrativo (05-21)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19" name="21 Rectángulo"/>
          <p:cNvSpPr>
            <a:spLocks noChangeArrowheads="1"/>
          </p:cNvSpPr>
          <p:nvPr/>
        </p:nvSpPr>
        <p:spPr bwMode="auto">
          <a:xfrm>
            <a:off x="2631922" y="6059390"/>
            <a:ext cx="1601788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Soporte Tecnológico</a:t>
            </a: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3477070" y="4580324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>
            <a:off x="3482582" y="4809102"/>
            <a:ext cx="157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5" name="79 Rectángulo"/>
          <p:cNvSpPr>
            <a:spLocks noChangeArrowheads="1"/>
          </p:cNvSpPr>
          <p:nvPr/>
        </p:nvSpPr>
        <p:spPr bwMode="auto">
          <a:xfrm>
            <a:off x="3463793" y="4781999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Martín Mena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Cuellar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Jefe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Sección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(10-04)</a:t>
            </a:r>
          </a:p>
        </p:txBody>
      </p:sp>
      <p:sp>
        <p:nvSpPr>
          <p:cNvPr id="36" name="21 Rectángulo"/>
          <p:cNvSpPr>
            <a:spLocks noChangeArrowheads="1"/>
          </p:cNvSpPr>
          <p:nvPr/>
        </p:nvSpPr>
        <p:spPr bwMode="auto">
          <a:xfrm>
            <a:off x="3468294" y="4545904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Recursos Materiales y Mantenimiento Vehicular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21 Rectángulo"/>
          <p:cNvSpPr>
            <a:spLocks noChangeArrowheads="1"/>
          </p:cNvSpPr>
          <p:nvPr/>
        </p:nvSpPr>
        <p:spPr bwMode="auto">
          <a:xfrm>
            <a:off x="33788" y="5975780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 smtClean="0">
                <a:latin typeface="Arial" charset="0"/>
                <a:cs typeface="Arial" charset="0"/>
              </a:rPr>
              <a:t>Recursos Humanos y Financieros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5207175" y="6033139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>
            <a:off x="5208764" y="6228790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43" name="79 Rectángulo"/>
          <p:cNvSpPr>
            <a:spLocks noChangeArrowheads="1"/>
          </p:cNvSpPr>
          <p:nvPr/>
        </p:nvSpPr>
        <p:spPr bwMode="auto">
          <a:xfrm>
            <a:off x="5164416" y="6204830"/>
            <a:ext cx="170389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Juan </a:t>
            </a:r>
            <a:r>
              <a:rPr lang="pt-BR" altLang="es-MX" sz="700" dirty="0" err="1">
                <a:latin typeface="Arial" charset="0"/>
                <a:cs typeface="Arial" charset="0"/>
              </a:rPr>
              <a:t>Antonio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Alfaro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Arcibar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</a:t>
            </a:r>
            <a:r>
              <a:rPr lang="pt-BR" altLang="es-MX" sz="700" dirty="0" err="1">
                <a:latin typeface="Arial" charset="0"/>
                <a:cs typeface="Arial" charset="0"/>
              </a:rPr>
              <a:t>Taquimecanografía</a:t>
            </a:r>
            <a:r>
              <a:rPr lang="pt-BR" altLang="es-MX" sz="700" dirty="0">
                <a:latin typeface="Arial" charset="0"/>
                <a:cs typeface="Arial" charset="0"/>
              </a:rPr>
              <a:t> (05-09)</a:t>
            </a:r>
          </a:p>
        </p:txBody>
      </p:sp>
      <p:sp>
        <p:nvSpPr>
          <p:cNvPr id="44" name="21 Rectángulo"/>
          <p:cNvSpPr>
            <a:spLocks noChangeArrowheads="1"/>
          </p:cNvSpPr>
          <p:nvPr/>
        </p:nvSpPr>
        <p:spPr bwMode="auto">
          <a:xfrm>
            <a:off x="5198399" y="6037937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Archivo de Concentración</a:t>
            </a:r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1025711" y="3077803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0" name="Line 21"/>
          <p:cNvSpPr>
            <a:spLocks noChangeShapeType="1"/>
          </p:cNvSpPr>
          <p:nvPr/>
        </p:nvSpPr>
        <p:spPr bwMode="auto">
          <a:xfrm>
            <a:off x="1027300" y="328156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1" name="79 Rectángulo"/>
          <p:cNvSpPr>
            <a:spLocks noChangeArrowheads="1"/>
          </p:cNvSpPr>
          <p:nvPr/>
        </p:nvSpPr>
        <p:spPr bwMode="auto">
          <a:xfrm>
            <a:off x="968040" y="3265085"/>
            <a:ext cx="173660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del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Socorro Álvarez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Cardona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Secretaria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Tequimecanografía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 (05-09)</a:t>
            </a:r>
          </a:p>
        </p:txBody>
      </p:sp>
      <p:sp>
        <p:nvSpPr>
          <p:cNvPr id="52" name="21 Rectángulo"/>
          <p:cNvSpPr>
            <a:spLocks noChangeArrowheads="1"/>
          </p:cNvSpPr>
          <p:nvPr/>
        </p:nvSpPr>
        <p:spPr bwMode="auto">
          <a:xfrm>
            <a:off x="1016935" y="3089858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Intendencia</a:t>
            </a:r>
          </a:p>
        </p:txBody>
      </p:sp>
      <p:sp>
        <p:nvSpPr>
          <p:cNvPr id="68" name="Text Box 123"/>
          <p:cNvSpPr txBox="1">
            <a:spLocks noChangeArrowheads="1"/>
          </p:cNvSpPr>
          <p:nvPr/>
        </p:nvSpPr>
        <p:spPr bwMode="auto">
          <a:xfrm>
            <a:off x="1400479" y="8619816"/>
            <a:ext cx="1122423" cy="4154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1 Puesto de confianza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10 Puestos de base</a:t>
            </a:r>
          </a:p>
          <a:p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es-ES_tradnl" altLang="es-MX" sz="700" b="1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s-ES_tradnl" altLang="es-MX" sz="7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47 Conector recto"/>
          <p:cNvCxnSpPr/>
          <p:nvPr/>
        </p:nvCxnSpPr>
        <p:spPr>
          <a:xfrm>
            <a:off x="2570936" y="8862305"/>
            <a:ext cx="645810" cy="0"/>
          </a:xfrm>
          <a:prstGeom prst="line">
            <a:avLst/>
          </a:prstGeom>
          <a:ln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128"/>
          <p:cNvSpPr txBox="1">
            <a:spLocks noChangeArrowheads="1"/>
          </p:cNvSpPr>
          <p:nvPr/>
        </p:nvSpPr>
        <p:spPr bwMode="auto">
          <a:xfrm>
            <a:off x="4168350" y="7907706"/>
            <a:ext cx="2279650" cy="11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Guadalupe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Jetzabel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Sánchez Delgado, 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Titular </a:t>
            </a:r>
            <a:r>
              <a:rPr lang="es-MX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Administrativo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Defensoría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Pública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Estado</a:t>
            </a:r>
            <a:r>
              <a:rPr lang="en-GB" altLang="es-MX" sz="6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s-MX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err="1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febrero</a:t>
            </a:r>
            <a:r>
              <a:rPr lang="en-GB" altLang="es-MX" sz="600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2020.</a:t>
            </a: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 smtClean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cxnSp>
        <p:nvCxnSpPr>
          <p:cNvPr id="71" name="47 Conector recto"/>
          <p:cNvCxnSpPr/>
          <p:nvPr/>
        </p:nvCxnSpPr>
        <p:spPr>
          <a:xfrm>
            <a:off x="2570936" y="8749773"/>
            <a:ext cx="645810" cy="0"/>
          </a:xfrm>
          <a:prstGeom prst="line">
            <a:avLst/>
          </a:prstGeom>
          <a:ln cmpd="sng"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442161" y="999190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76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>
            <a:off x="2633215" y="5306536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2634804" y="5486394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8" name="79 Rectángulo"/>
          <p:cNvSpPr>
            <a:spLocks noChangeArrowheads="1"/>
          </p:cNvSpPr>
          <p:nvPr/>
        </p:nvSpPr>
        <p:spPr bwMode="auto">
          <a:xfrm>
            <a:off x="2607816" y="5483784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Natalia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del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Rocío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García Sánchez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Técnico Especializado </a:t>
            </a:r>
            <a:r>
              <a:rPr lang="pt-BR" altLang="es-MX" sz="700" dirty="0" smtClean="0">
                <a:latin typeface="Arial" charset="0"/>
                <a:cs typeface="Arial" charset="0"/>
              </a:rPr>
              <a:t>(07-10)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60" name="21 Rectángulo"/>
          <p:cNvSpPr>
            <a:spLocks noChangeArrowheads="1"/>
          </p:cNvSpPr>
          <p:nvPr/>
        </p:nvSpPr>
        <p:spPr bwMode="auto">
          <a:xfrm>
            <a:off x="2578755" y="5320814"/>
            <a:ext cx="1713682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latin typeface="Arial" charset="0"/>
                <a:cs typeface="Arial" charset="0"/>
              </a:rPr>
              <a:t>Soporte Informático y Tecnológico</a:t>
            </a:r>
          </a:p>
        </p:txBody>
      </p:sp>
      <p:sp>
        <p:nvSpPr>
          <p:cNvPr id="62" name="Rectangle 12"/>
          <p:cNvSpPr>
            <a:spLocks noChangeArrowheads="1"/>
          </p:cNvSpPr>
          <p:nvPr/>
        </p:nvSpPr>
        <p:spPr bwMode="auto">
          <a:xfrm>
            <a:off x="937790" y="5309434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63" name="Line 21"/>
          <p:cNvSpPr>
            <a:spLocks noChangeShapeType="1"/>
          </p:cNvSpPr>
          <p:nvPr/>
        </p:nvSpPr>
        <p:spPr bwMode="auto">
          <a:xfrm>
            <a:off x="939379" y="5489292"/>
            <a:ext cx="1580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66" name="79 Rectángulo"/>
          <p:cNvSpPr>
            <a:spLocks noChangeArrowheads="1"/>
          </p:cNvSpPr>
          <p:nvPr/>
        </p:nvSpPr>
        <p:spPr bwMode="auto">
          <a:xfrm>
            <a:off x="912600" y="5480803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Juan Fernando Zavala Pérez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Auxiliar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en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Administración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smtClean="0">
                <a:latin typeface="Arial" charset="0"/>
                <a:cs typeface="Arial" charset="0"/>
              </a:rPr>
              <a:t>(07-02)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67" name="21 Rectángulo"/>
          <p:cNvSpPr>
            <a:spLocks noChangeArrowheads="1"/>
          </p:cNvSpPr>
          <p:nvPr/>
        </p:nvSpPr>
        <p:spPr bwMode="auto">
          <a:xfrm>
            <a:off x="936335" y="5310589"/>
            <a:ext cx="1601788" cy="18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700"/>
              </a:lnSpc>
            </a:pPr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Control Interno</a:t>
            </a:r>
          </a:p>
        </p:txBody>
      </p:sp>
      <p:cxnSp>
        <p:nvCxnSpPr>
          <p:cNvPr id="9" name="Conector recto 8"/>
          <p:cNvCxnSpPr/>
          <p:nvPr/>
        </p:nvCxnSpPr>
        <p:spPr>
          <a:xfrm flipV="1">
            <a:off x="829646" y="5135731"/>
            <a:ext cx="518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1764393" y="4094473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1765982" y="4291886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1" name="79 Rectángulo"/>
          <p:cNvSpPr>
            <a:spLocks noChangeArrowheads="1"/>
          </p:cNvSpPr>
          <p:nvPr/>
        </p:nvSpPr>
        <p:spPr bwMode="auto">
          <a:xfrm>
            <a:off x="1738994" y="4272618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José Guadalupe Hernández </a:t>
            </a:r>
            <a:r>
              <a:rPr lang="pt-BR" altLang="es-MX" sz="700" dirty="0" err="1">
                <a:solidFill>
                  <a:prstClr val="black"/>
                </a:solidFill>
                <a:latin typeface="Arial" charset="0"/>
                <a:cs typeface="Arial" charset="0"/>
              </a:rPr>
              <a:t>Araiza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Encargado de Programa </a:t>
            </a:r>
            <a:r>
              <a:rPr lang="pt-BR" altLang="es-MX" sz="700" dirty="0">
                <a:latin typeface="Arial" charset="0"/>
                <a:cs typeface="Arial" charset="0"/>
              </a:rPr>
              <a:t>(12-09)</a:t>
            </a:r>
          </a:p>
        </p:txBody>
      </p:sp>
      <p:sp>
        <p:nvSpPr>
          <p:cNvPr id="32" name="21 Rectángulo"/>
          <p:cNvSpPr>
            <a:spLocks noChangeArrowheads="1"/>
          </p:cNvSpPr>
          <p:nvPr/>
        </p:nvSpPr>
        <p:spPr bwMode="auto">
          <a:xfrm>
            <a:off x="1766375" y="4100178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Imagen Institucional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85" name="Conector recto 84"/>
          <p:cNvCxnSpPr/>
          <p:nvPr/>
        </p:nvCxnSpPr>
        <p:spPr>
          <a:xfrm flipH="1">
            <a:off x="824899" y="5139867"/>
            <a:ext cx="0" cy="937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42564" y="6031017"/>
            <a:ext cx="1584000" cy="453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>
            <a:off x="44153" y="6251250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39" name="79 Rectángulo"/>
          <p:cNvSpPr>
            <a:spLocks noChangeArrowheads="1"/>
          </p:cNvSpPr>
          <p:nvPr/>
        </p:nvSpPr>
        <p:spPr bwMode="auto">
          <a:xfrm>
            <a:off x="10815" y="6224618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Ingrid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Vianey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Loredo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Sánchez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Auxiliar Administrativo </a:t>
            </a:r>
            <a:r>
              <a:rPr lang="pt-BR" altLang="es-MX" sz="700" dirty="0">
                <a:latin typeface="Arial" charset="0"/>
                <a:cs typeface="Arial" charset="0"/>
              </a:rPr>
              <a:t>(05-21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89" name="21 Rectángulo"/>
          <p:cNvSpPr>
            <a:spLocks noChangeArrowheads="1"/>
          </p:cNvSpPr>
          <p:nvPr/>
        </p:nvSpPr>
        <p:spPr bwMode="auto">
          <a:xfrm>
            <a:off x="40181" y="6001835"/>
            <a:ext cx="1601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Recursos Humanos y Financieros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93" name="Conector recto 92"/>
          <p:cNvCxnSpPr/>
          <p:nvPr/>
        </p:nvCxnSpPr>
        <p:spPr>
          <a:xfrm flipH="1">
            <a:off x="5124750" y="5134650"/>
            <a:ext cx="0" cy="2040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4326412" y="5306780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46" name="Line 21"/>
          <p:cNvSpPr>
            <a:spLocks noChangeShapeType="1"/>
          </p:cNvSpPr>
          <p:nvPr/>
        </p:nvSpPr>
        <p:spPr bwMode="auto">
          <a:xfrm>
            <a:off x="4328001" y="5510543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47" name="79 Rectángulo"/>
          <p:cNvSpPr>
            <a:spLocks noChangeArrowheads="1"/>
          </p:cNvSpPr>
          <p:nvPr/>
        </p:nvSpPr>
        <p:spPr bwMode="auto">
          <a:xfrm>
            <a:off x="4310395" y="5486861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Elmo Pérez Colorado</a:t>
            </a:r>
          </a:p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Técnico Especializado 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07-10)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21 Rectángulo"/>
          <p:cNvSpPr>
            <a:spLocks noChangeArrowheads="1"/>
          </p:cNvSpPr>
          <p:nvPr/>
        </p:nvSpPr>
        <p:spPr bwMode="auto">
          <a:xfrm>
            <a:off x="4317636" y="5311461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>
                <a:solidFill>
                  <a:prstClr val="black"/>
                </a:solidFill>
                <a:latin typeface="Arial" charset="0"/>
                <a:cs typeface="Arial" charset="0"/>
              </a:rPr>
              <a:t>Transporte y Correspondencia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2554290" y="4033212"/>
            <a:ext cx="172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12"/>
          <p:cNvSpPr>
            <a:spLocks noChangeArrowheads="1"/>
          </p:cNvSpPr>
          <p:nvPr/>
        </p:nvSpPr>
        <p:spPr bwMode="auto">
          <a:xfrm>
            <a:off x="4273586" y="3384566"/>
            <a:ext cx="15840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82" name="Line 21"/>
          <p:cNvSpPr>
            <a:spLocks noChangeShapeType="1"/>
          </p:cNvSpPr>
          <p:nvPr/>
        </p:nvSpPr>
        <p:spPr bwMode="auto">
          <a:xfrm>
            <a:off x="4275175" y="3588329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83" name="79 Rectángulo"/>
          <p:cNvSpPr>
            <a:spLocks noChangeArrowheads="1"/>
          </p:cNvSpPr>
          <p:nvPr/>
        </p:nvSpPr>
        <p:spPr bwMode="auto">
          <a:xfrm>
            <a:off x="4210305" y="3571848"/>
            <a:ext cx="173660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ts val="800"/>
              </a:lnSpc>
            </a:pP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José Ricardo Ramos Rocha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algn="ctr">
              <a:lnSpc>
                <a:spcPts val="800"/>
              </a:lnSpc>
            </a:pPr>
            <a:r>
              <a:rPr lang="pt-BR" altLang="es-MX" sz="7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Mozo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de Oficina </a:t>
            </a:r>
            <a:r>
              <a:rPr lang="pt-BR" altLang="es-MX" sz="700" dirty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02-08)</a:t>
            </a:r>
            <a:endParaRPr lang="pt-BR" altLang="es-MX" sz="7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4" name="21 Rectángulo"/>
          <p:cNvSpPr>
            <a:spLocks noChangeArrowheads="1"/>
          </p:cNvSpPr>
          <p:nvPr/>
        </p:nvSpPr>
        <p:spPr bwMode="auto">
          <a:xfrm>
            <a:off x="4264810" y="3396621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es-ES" altLang="es-MX" sz="7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Auxiliar de Intendencia</a:t>
            </a:r>
            <a:endParaRPr lang="es-ES" altLang="es-MX" sz="7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 flipH="1">
            <a:off x="2588210" y="5133931"/>
            <a:ext cx="0" cy="124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556204" y="987191"/>
            <a:ext cx="517479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Planear, presupuestar, organizar, coordinar, gestionar y ejercer los recursos financieros, humanos y materiales en general de la Defensoría Pública, conforme a la legislación, reglamentos, políticas y lineamientos aplicables en la materia.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Proponer y ejecutar políticas en relación con la selección, desarrollo y administración del personal, como recurso estratégico de la institución, dentro de los límites presupuestarios establecidos y las normas aprobadas.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Acordar con la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Coordinacíón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General y las Direcciones de área, el programa financiero anual.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 y proponer la formulación del Programa Operativo Anual a la Coordinación General, y las diferentes Direcciones de área.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los sistemas, procesos, normas y procedimientos administrativos necesarios para el cumplimiento del objeto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información requerida por la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isitaduría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 la Contraloría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nterna.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registro de las erogaciones realizadas por la Defensoría Pública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Custodiar y cuidar la documentación e información que por razón de su cargo, conserve bajo su cuidado o a la cual tenga acceso, impidiendo o evitando el uso, la sustracción, destrucción, ocultamiento o inutilización indebida de aquellas.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2646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1468666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7921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70378" y="987129"/>
            <a:ext cx="5160282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</a:p>
          <a:p>
            <a:pPr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y poner a consideración de la Coordinación el proyecto de presupuesto de egresos, dentro de los primeros quince días del mes de octubre.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Poner a consideración de la Coordinación la ejecución del presupuesto anual.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Administrar, coordinar, dirigir y planear las actividades en materia de recursos humanos, financieros y materiales de la Defensoría, para la consecución de las metas y programas establecidos.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Coordinar la recepción, guarda, suministro y control de los bienes muebles, así como la asignación y baja de los mismos.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y trámite de las asistencias, licencias, permisos, incapacidades, vacaciones, altas y bajas del personal de la Defensoría, así como el pago de sueldos y salarios correspondientes.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Tramitar las solicitudes de viáticos que se requieran, así como la comprobación de estos.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Definir y conducir la política institucional en materia de desarrollo de personal, así como el mejoramiento de sus condiciones sociales, culturales y de seguridad e higiene en el trabajo para el desempeño de las actividades de la Defensoría.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Procurar la conservación y mantenimiento de bienes muebles e inmuebles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Verificar que la documentación de la Defensoría este registrada, clasificada y archivada para la eficaz organización y desempeño de sus funciones, de conformidad de la Ley de la materia.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Gestionar la adquisición, mantenimiento, reparación y sustitución del equipo y materiales necesarios para el funcionamiento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10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1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2653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473897" y="8752314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410585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70378" y="978732"/>
            <a:ext cx="51602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</a:p>
          <a:p>
            <a:pPr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Implementar, diseñar y elaborar las formas de identificación y acreditación del personal adscrito.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53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15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473896" y="8752314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2031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546102" y="8751681"/>
            <a:ext cx="2589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del Socorro Álvarez Cardona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condiciones de limpieza las instalaciones y mobiliario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Tener limpias las instalaciones en general antes de que el personal ingrese a laboral.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forma permanente la limpieza de las instalaciones en su horario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a la Dirección, los accesorios y artículos de limpieza de acuerdo a sus necesidades de trabajo.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Recoger la basura del área de trabajo y depositarla en el contenedor asignado.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orden y limpia la sala de juntas.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894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3765" y="8751681"/>
            <a:ext cx="2093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Ricardo Ramos Rocha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DE INTENDENCIA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mantener en condiciones de limpieza las instalaciones y mobiliario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mantener limpias las instalaciones en general antes de que el personal ingrese a laboral.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mantener en forma permanente la limpieza de las instalaciones en su horario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a la Dirección, los accesorios y artículos de limpieza de acuerdo a sus necesidades de trabajo.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Recoger la basura del área de trabajo y depositarla en el contenedor asignado.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en orden y limpios los sanitarios y área de recepción de la Defensoría.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78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83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15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574779" y="8751681"/>
            <a:ext cx="2561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Guadalupe Hernández Araiza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6033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981"/>
            <a:ext cx="517479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IMAGEN INSTITUCIONAL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Informar y orientar los servicios gratuitos de la Defensoría Pública, a favor de la población solicitante, de manera pronta y eficiente; mantener un sistema gráfico que dé uniformidad a la Dependencia.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Atender los asuntos de diseño gráfico encomendados por la Dirección Administrativa y/o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 y elaborar los medios de comunicación gráficos para difundir los programas de acciones de la defensa jurídica gratuita según se requiera.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las gestiones realizadas por la Dirección, del patrocinio con organismos no gubernamentales para elaborar material gráfico de apoyo.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laborar y/o adecuar formatos, membretes de trabajo y demás material gráfico que facilite las funciones de los servidores públicos de la dependencia.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Diseñar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actualizar las credenciales oficiales del personal adscrito a la Dependencia que instruya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Publicar y actualizar la información en redes sociales relacionados con la Coordinación previo acuerdo con la Dirección.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2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15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86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4" y="5115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2089542" y="8751681"/>
            <a:ext cx="1574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Martín Mena Cuellar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02226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68236" y="978244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MANTENIMIENTO VEHICULAR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Supervisar el abastecimiento de insumos y servicios necesarios para la operación de las unidades administrativas; así como, dar seguimiento al mantenimiento del parque vehicular de la Coordinación.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actualizado y ordenado los resguardos e inventario de bienes muebles mediante el Sistema Extranet y cotejarlo con lo registrado en la Dirección de Control Patrimonial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atender las solicitudes de material de las áreas de la Coordinación.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control de entradas y salidas de material por medio de vales autorizados por los funcionarios facultados.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un stock de inventario de los materiales del almacén.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 Dirección,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solicitudes de mantenimiento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bienes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muebles de las distintas áreas de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de las gestiones realizadas por la Dirección, sobre el mantenimiento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reparaciones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menores de los bienes muebles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adscritos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Coordinación.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uso y asignación del parque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vehicular de la Coordinación.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Solicitar las cotizaciones necesarias de la reparación y mantenimiento de bienes muebles.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códigos y vales de combustible para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vehículos adscritos a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7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42925"/>
            <a:chOff x="994" y="5112"/>
            <a:chExt cx="3246" cy="342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3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20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4" y="5123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3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990194" y="8751681"/>
            <a:ext cx="284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Coadyuvar a la Coordinación General a establecer, actualizar y mantener en operación un sistema de control interno, tomando como referencia el Marco Integrado de Control Interno (MICI), a fin de proporcionar seguridad razonable sobre la consecución de las metas y objetivos institucionales y la salvaguarda de los recursos públicos, así como para prevenir actos contrarios a la integridad.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 el canal de comunicación e interacción entre la Coordinación de Control Interno y las unidades administrativas de la Institución.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Coordinarse con el Enlace de Administración de Riesgos a efecto de dar seguimiento a las acciones de control definidas en el Programa de Trabajo de Administración de Riesgos.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Definir las áreas administrativas y los procesos prioritarios en donde será aplicada la evaluación del Sistema de Control Interno Institucional.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Instrumentar las acciones y los controles necesarios, previa supervisión y autorización de la Coordinación General, con la finalidad de que las unidades administrativas realicen la evaluación de sus procesos prioritarios.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con los responsables de las unidades administrativas la propuesta de acciones de mejora que serán incorporadas en el Programa Anual</a:t>
            </a:r>
            <a:r>
              <a:rPr lang="es-MX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Trabajo de Control Interno para atender la inexistencia o insuficiencia en la implementación de los componentes generales, sus principios y elementos de control interno.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proyecto del Informe Anual y del Programa de Trabajo de Control Interno para revisión de la Coordinación de Control Interno, previa autorización de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383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1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1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5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4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la propuesta de actualización del Programa de Trabajo de Control Interno para revisión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Control Interno, previa autorización de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para la elaboración del proyecto de Reporte de Avances Trimestral del cumplimiento 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de Trabajo de Control Interno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presentarlo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Control Interno.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 y organizar las sesiones ordinarias y extraordinarias; así como dar seguimiento a los acuerdos del Comité de Control y Desempeño Institucional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y elaborar reportes de avance a los objetivos y metas institucionales para revisión y autorización de la Coordinación General y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elaborar reportes de avance a los indicadores estratégicos y de gestión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para revisión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autorización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Coordinación General y Dirección Administrativa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 y organizar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ordinarias y extraordinarias; así como dar seguimiento a los acuerdos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Ética y de Prevención de Conflictos de Interés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las unidades administrativas en la elaboración de los Programas Anuales de Trabajo.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Integrar y entregar formatos de obligaciones de transparencia, previa revisión y autorización de la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Planear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organizar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ordinarias y extraordinarias; así como dar seguimiento a los acuerdos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Cultura Institucional para la Igualdad Laboral entre Mujeres y Hombres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la dependencia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a la Dirección Administrativa en la atención y desahogo de auditorías externas.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46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1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1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95395" y="8751681"/>
            <a:ext cx="2162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Fernando Zavala Pérez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6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1371"/>
            <a:ext cx="5174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INTERNO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 las unidades administrativas en la elaboración y/o actualización de los manuales de organización y procedimientos.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543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6635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 INFORMÁTICO Y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los recursos tecnológicos y dar mantenimiento a la infraestructura informática, así como las plataformas digitales de la institución, con la finalidad de garantizar el buen funcionamiento de los equipos de la Defensoría Pública.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a la Coordinación General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creación, mantenimiento y publicación de información en el portal de Datos Abiertos, Punto Único y Ventanilla Única.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dar mantenimiento a la página oficial de la Defensoría Pública, previa indicación y autorización de la Coordinación General y Dirección Administrativa.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los equipos de cómputo, servidores y bases de datos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dar mantenimiento al cableado e infraestructura de red en las oficinas centrales y foráneas.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Atender los requerimientos del personal y dar mantenimiento a  los equipos telefónicos y servicios de red, en caso de fallas en el funcionamiento.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Elaborar, proponer y llevar a cabo el Programa Anual de Trabajo sobre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instalación,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mantenimientos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reparación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equipos de la Defensoría Pública.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dar mantenimiento al Sistema Integral de Información (SICE).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2785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1588287" y="8755702"/>
            <a:ext cx="2496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Natalia del Rocío Sánchez García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948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6635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 INFORMÁTICO Y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 (Continúa)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las entradas y salidas del almacén de insumos y equipos tecnológicos de la dependencia.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mantenimiento correctivo a los equipos de cómputo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Asesorar y capacitar al personal en general en la utilización de programas básicos como Microsoft, Windows, Excel, entre otros.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Instalar, configurar y actualizar los softwares básicos a los equipos de cómputo de la Defensoría Pública como Office, Adobe Acrobat, Antivirus, entre otros.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Dar soporte técnico, presencial y remoto al personal de las oficinas centrales y foráneas previa autorización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Administrar, configurar y verificar el buen funcionamiento de los antivirus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al llenado de formatos de transparencia, previa indicación y autorización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la información documental de los bienes informáticos.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respaldos mensuales de información de los equipos de cómputo y servidor de la dependencia.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Crear y controlar los usuarios y contraseñas de los equipos de cómputo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informes mensuales de actividades efectuadas.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50"/>
            <p:cNvSpPr txBox="1">
              <a:spLocks noChangeArrowheads="1"/>
            </p:cNvSpPr>
            <p:nvPr/>
          </p:nvSpPr>
          <p:spPr bwMode="auto">
            <a:xfrm>
              <a:off x="2785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1588287" y="8755702"/>
            <a:ext cx="2496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Natalia del Rocío Sánchez García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253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2055881" y="8751681"/>
            <a:ext cx="1641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Elmo Pérez Colorado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80560"/>
            <a:ext cx="51747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TRANSPORTE Y CORRESPONDENCIA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Transportar al personal en actos, eventos y asuntos oficiales en la capital del Estado, municipios y en el interior del país, así como realizar entrega de correspondencia.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Trasladar a los funcionarios de la Defensoría Pública a las Instancias que correspondan.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0" indent="-92075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el vehículo oficial asignado limpio y ordenado.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las instancias públicas y privadas que genere la Coordinación General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que el vehículo oficial en su resguardo cuente con Seguro de Siniestros, Control Vehicular, etc.</a:t>
            </a:r>
          </a:p>
          <a:p>
            <a:pPr marL="228600" lvl="0" indent="-136525" algn="just">
              <a:buFont typeface="+mj-lt"/>
              <a:buAutoNum type="alphaLcParenR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0" indent="-92075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Reportar a la Dirección cualquier siniestro que le ocurra al vehículo oficial.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Entregar a la Dirección los acuses de recibo de la correspondencia y paquetería foránea.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 y recepción de paquetería en la mensajería autorizada.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44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736525" y="8751681"/>
            <a:ext cx="2235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Ingrid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Vianey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Loredo Sánchez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556204" y="977501"/>
            <a:ext cx="517479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Controlar y administrar operativamente los diferentes movimientos de altas, bajas, incidencias y prestaciones, así como el pago nominal que corresponde al personal adscrito, así como el registro de las actividades financieras de la programación presupuestal de acuerdo a las políticas emitidas.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solicitud para pago de estimulo por puntualidad e incidencias conforme a la Ley de Trabajadores al Servicios de Gobierno del Estado y dar seguimiento al tramite ante la Dirección General de Recursos Humanos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Realizar las ordenes de pago de fondo 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revolvente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y de pago a proveedores por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compras y servicios, y tramitarlas con previa autorización de la Dirección, a la Dirección de Control Presupuestal de la Secretaría de Finanzas.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las transferencias de recursos ante la Dirección General de Planeación y Presupuesto de la Secretaría de Finanzas, previa indicación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contratos de personal de conformidad con lo establecido en la normatividad de Oficialía Mayor.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oficios, citatorios y/o correspondencia en general para su distribución externa.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de Oficialía de Partes de la Coordinación General, la correspondencia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Dirección Administrativa,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registrarla y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turnarla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 área correspondiente, para su conocimiento y trámite.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cheques y pólizas de ingresos y egresos por concepto de fondo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revolvente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y viáticos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89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736525" y="8751681"/>
            <a:ext cx="2235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Ingrid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Vianey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Loredo Sánchez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4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7501"/>
            <a:ext cx="5174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HUMANOS Y FINANCIEROS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documentos oficiales que le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archivar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expedientes de asuntos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Revisar y analizar la información proporcionada por las unidades administrativas en forma integral, a efecto de elaborar y presentar a la Coordinación de Control Interno los proyectos institucionales de la Matriz, Mapa y Programa de Trabajo de Administración de Riesgos; el Reporte de Avance Trimestral al Programa de Trabajo de Administración de Riesgos; y el Reporte Anual del Comportamiento de los Riesgos.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permanente al Programa de Trabajo de Administración de Riesgos y actualizar el Reporte de Avance Trimestral. 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946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8018"/>
            <a:ext cx="517479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Administrar los recursos tecnológicos y dar mantenimiento a la infraestructura informática, con la finalidad de garantizar el buen funcionamiento de los equipos de la Defensoría Pública.</a:t>
            </a: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 Dirección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publicación y actualización de la información en redes sociales relacionados con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mantenimiento correctivo a los equipos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cómputo.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Instalar, configurar y actualizar los softwares básicos a los equipos de cómputo como Office, Adobe Acrobat, Antivirus, entre otros.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Asesorar y capacitar al personal en general en la utilización de programas básicos como Microsoft, Windows, Excel, entre otros.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configurar las impresoras de las diferentes oficinas de la Defensoría Pública.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Dar soporte técnico, presencial y remoto al personal de las oficinas centrales y foráneas.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Instalar y dar mantenimiento al cableado e infraestructura de red en las oficinas centrales y foráneas.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Administrar, configurar y verificar el buen funcionamiento del antivirus de la dependencia.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controles de inventarios de equipos de cómputo y tecnologías de la información.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las entradas y salidas del almacén de insumos y equipos tecnológicos. 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23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7" name="CuadroTexto 26"/>
          <p:cNvSpPr txBox="1"/>
          <p:nvPr/>
        </p:nvSpPr>
        <p:spPr>
          <a:xfrm>
            <a:off x="1798278" y="8755702"/>
            <a:ext cx="2076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Enedina Durán Rosas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9" name="Conector recto 28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744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7988"/>
            <a:ext cx="5174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TECNOLÓGICO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Apoyar en la elaboración del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Programa Anual de Trabajo del área de Soporte Tecnológico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7975" y="8470231"/>
            <a:ext cx="5153025" cy="562643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7" name="CuadroTexto 26"/>
          <p:cNvSpPr txBox="1"/>
          <p:nvPr/>
        </p:nvSpPr>
        <p:spPr>
          <a:xfrm>
            <a:off x="1798278" y="8755702"/>
            <a:ext cx="2076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Enedina Durán Rosas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011834" y="8753744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/>
          </a:p>
        </p:txBody>
      </p:sp>
      <p:cxnSp>
        <p:nvCxnSpPr>
          <p:cNvPr id="29" name="Conector recto 28"/>
          <p:cNvCxnSpPr/>
          <p:nvPr/>
        </p:nvCxnSpPr>
        <p:spPr>
          <a:xfrm>
            <a:off x="1577975" y="8734405"/>
            <a:ext cx="514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495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863399" y="8751681"/>
            <a:ext cx="2026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Alfaro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Arcibar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6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67089" y="986416"/>
            <a:ext cx="517479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ARCHIVO DE CONCENTRACIÓN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Clasificar, ordenar, resguardar y conservar los documentos entregados por las y los Defensores Públicos y que en apego a los Lineamientos en materia de Archivo, hayan causado baja; mismos que estén debidamente registrados e identificados para consultas extemporáneas, y en su caso, valorar posibles transferencias al archivo histórico.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Plan Anual de Trabajo del archivo de concentración, previa indicación y revisión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actualizar el cuadro de clasificación archivística de la información generada por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Dependencia, previa indicación y revisión de la Dirección.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clasificar los expedientes transferidos por las y los Defensores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úblicos, de archivo de trámite a archivo de concentración en la base de datos electrónica.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resguardar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expedientes remitidos por las áreas de la dependencia de conformidad a las características del Cuadro de Clasificación Archivística autorizado.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las cédulas de identificación de los expedientes registrados y resguardados.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inventario general, previa revisión de la Dirección a efecto de generar los informes mensuales, trimestrales y anual para dar cumplimiento con el Plan Anual de Trabajo.</a:t>
            </a: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el informe anual de trabajo del área de archivo de concentración, previa indicación, revisión y autorización de la Dirección.</a:t>
            </a:r>
          </a:p>
        </p:txBody>
      </p:sp>
    </p:spTree>
    <p:extLst>
      <p:ext uri="{BB962C8B-B14F-4D97-AF65-F5344CB8AC3E}">
        <p14:creationId xmlns:p14="http://schemas.microsoft.com/office/powerpoint/2010/main" val="4124353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994" y="5112"/>
            <a:chExt cx="3246" cy="338"/>
          </a:xfrm>
        </p:grpSpPr>
        <p:sp>
          <p:nvSpPr>
            <p:cNvPr id="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8" name="Line 46"/>
            <p:cNvSpPr>
              <a:spLocks noChangeShapeType="1"/>
            </p:cNvSpPr>
            <p:nvPr/>
          </p:nvSpPr>
          <p:spPr bwMode="auto">
            <a:xfrm>
              <a:off x="257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2783" y="5129"/>
              <a:ext cx="1254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Dirección Administrativa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1863399" y="8751681"/>
            <a:ext cx="2026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Juan Antonio Alfaro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Arcibar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11835" y="8751681"/>
            <a:ext cx="2799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ES_tradnl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556204" y="976760"/>
            <a:ext cx="51747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ARCHIVO DE CONCENTRACIÓN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Llevar el proceso de transferencia secundaria de los expedientes que cuenten con el valor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histórico, previa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autorización del Comité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y los demás criterios que la Ley de Archivos del Estado establezca.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el proceso de destrucción de los expedientes que no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cuenten con el valor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histórico, previa autorización del Comité de Transparencia y de los demás criterios de la Ley de Archivos del Estado establezca. 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Atender las solicitudes de consulta, préstamo, reproducción de expedientes y documentación oficial entregada en el área, previa indicación de la Dirección.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la gestión de las solicitudes de consulta, préstamo, reproducción de expedientes y documentación oficial que haya sido enviada al Archivo General del Estado y realizar la devolución de los expedientes y documentación oficial solicitada.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Estas actividades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2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48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AUTORIZACIÓN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220469" y="2596045"/>
            <a:ext cx="441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MX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MX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Directora Administrativa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815471" y="5039082"/>
            <a:ext cx="323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Gonzalo Ortuño Castro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Organización y Métodos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83419" y="8437109"/>
            <a:ext cx="292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Ada Amelia Andrade Contreras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3324" y="8438932"/>
            <a:ext cx="2502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813241" y="3718814"/>
            <a:ext cx="122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REVISO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93122" y="6871331"/>
            <a:ext cx="2644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827697" y="6884775"/>
            <a:ext cx="26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OFICIAL MAYOR </a:t>
            </a:r>
          </a:p>
          <a:p>
            <a:pPr algn="ctr"/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PODER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EJECUTIVO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94988" y="996128"/>
            <a:ext cx="5073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RESPONSABLE DE LA FORMULACIÓN DEL </a:t>
            </a:r>
          </a:p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MANUAL DE ORGANIZACIÓN DE LA </a:t>
            </a:r>
          </a:p>
          <a:p>
            <a:pPr algn="ctr"/>
            <a:r>
              <a:rPr lang="es-ES_tradnl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  <a:endParaRPr lang="es-MX" i="1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1926170" y="2590800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81489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952594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2656691" y="6027783"/>
            <a:ext cx="1545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AUTORIZAN</a:t>
            </a:r>
          </a:p>
        </p:txBody>
      </p:sp>
      <p:cxnSp>
        <p:nvCxnSpPr>
          <p:cNvPr id="17" name="Conector recto 17"/>
          <p:cNvCxnSpPr/>
          <p:nvPr/>
        </p:nvCxnSpPr>
        <p:spPr>
          <a:xfrm>
            <a:off x="1915029" y="5032448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2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8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10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ELABORO</a:t>
            </a:r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NOMBRE</a:t>
            </a:r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FIRMA</a:t>
            </a:r>
          </a:p>
        </p:txBody>
      </p:sp>
      <p:sp>
        <p:nvSpPr>
          <p:cNvPr id="15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CARGO</a:t>
            </a:r>
          </a:p>
        </p:txBody>
      </p:sp>
      <p:sp>
        <p:nvSpPr>
          <p:cNvPr id="18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21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22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24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25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Director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Organización y Métodos</a:t>
            </a:r>
          </a:p>
        </p:txBody>
      </p:sp>
      <p:sp>
        <p:nvSpPr>
          <p:cNvPr id="29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 U T O R I Z A N</a:t>
            </a:r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4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25463</TotalTime>
  <Words>2591</Words>
  <Application>Microsoft Office PowerPoint</Application>
  <PresentationFormat>Carta (216 x 279 mm)</PresentationFormat>
  <Paragraphs>710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Arial Unicode MS</vt:lpstr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DURAN</dc:creator>
  <cp:lastModifiedBy>DEFPUB_PENAL12</cp:lastModifiedBy>
  <cp:revision>679</cp:revision>
  <cp:lastPrinted>2020-07-13T15:46:21Z</cp:lastPrinted>
  <dcterms:created xsi:type="dcterms:W3CDTF">2016-04-08T15:26:57Z</dcterms:created>
  <dcterms:modified xsi:type="dcterms:W3CDTF">2021-03-26T19:30:52Z</dcterms:modified>
</cp:coreProperties>
</file>