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1" r:id="rId4"/>
    <p:sldId id="260" r:id="rId5"/>
    <p:sldId id="264" r:id="rId6"/>
    <p:sldId id="354" r:id="rId7"/>
    <p:sldId id="266" r:id="rId8"/>
    <p:sldId id="313" r:id="rId9"/>
    <p:sldId id="345" r:id="rId10"/>
    <p:sldId id="346" r:id="rId11"/>
    <p:sldId id="347" r:id="rId12"/>
    <p:sldId id="348" r:id="rId13"/>
    <p:sldId id="349" r:id="rId14"/>
    <p:sldId id="272" r:id="rId15"/>
    <p:sldId id="337" r:id="rId16"/>
    <p:sldId id="350" r:id="rId17"/>
    <p:sldId id="270" r:id="rId18"/>
    <p:sldId id="269" r:id="rId19"/>
    <p:sldId id="334" r:id="rId20"/>
    <p:sldId id="358" r:id="rId21"/>
    <p:sldId id="320" r:id="rId22"/>
    <p:sldId id="355" r:id="rId23"/>
    <p:sldId id="356" r:id="rId24"/>
    <p:sldId id="357" r:id="rId25"/>
    <p:sldId id="338" r:id="rId26"/>
    <p:sldId id="339" r:id="rId27"/>
    <p:sldId id="340" r:id="rId28"/>
    <p:sldId id="344" r:id="rId29"/>
    <p:sldId id="351" r:id="rId30"/>
    <p:sldId id="341" r:id="rId31"/>
    <p:sldId id="342" r:id="rId32"/>
    <p:sldId id="343" r:id="rId33"/>
    <p:sldId id="314" r:id="rId34"/>
    <p:sldId id="290" r:id="rId35"/>
  </p:sldIdLst>
  <p:sldSz cx="6858000" cy="9144000" type="letter"/>
  <p:notesSz cx="6881813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8" orient="horz" pos="5692" userDrawn="1">
          <p15:clr>
            <a:srgbClr val="A4A3A4"/>
          </p15:clr>
        </p15:guide>
        <p15:guide id="9" orient="horz" pos="612" userDrawn="1">
          <p15:clr>
            <a:srgbClr val="A4A3A4"/>
          </p15:clr>
        </p15:guide>
        <p15:guide id="10" orient="horz" pos="12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98" autoAdjust="0"/>
    <p:restoredTop sz="96433" autoAdjust="0"/>
  </p:normalViewPr>
  <p:slideViewPr>
    <p:cSldViewPr snapToGrid="0">
      <p:cViewPr varScale="1">
        <p:scale>
          <a:sx n="88" d="100"/>
          <a:sy n="88" d="100"/>
        </p:scale>
        <p:origin x="3336" y="90"/>
      </p:cViewPr>
      <p:guideLst>
        <p:guide orient="horz" pos="2880"/>
        <p:guide pos="2160"/>
        <p:guide orient="horz" pos="5692"/>
        <p:guide orient="horz" pos="612"/>
        <p:guide orient="horz" pos="129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30"/>
    </p:cViewPr>
  </p:sorterViewPr>
  <p:gridSpacing cx="1080136" cy="1080136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11/08/2020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89283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11/08/2020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90467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11/08/2020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562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11/08/2020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8378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11/08/2020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1354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11/08/2020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4926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11/08/2020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69393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11/08/2020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38866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11/08/2020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69296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11/08/2020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80580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11/08/2020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37622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3AB88-CEE4-4EC4-B089-7B3A31A64485}" type="datetimeFigureOut">
              <a:rPr lang="es-MX" smtClean="0"/>
              <a:pPr/>
              <a:t>11/08/2020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3483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ChangeArrowheads="1"/>
          </p:cNvSpPr>
          <p:nvPr/>
        </p:nvSpPr>
        <p:spPr bwMode="auto">
          <a:xfrm>
            <a:off x="0" y="0"/>
            <a:ext cx="1447800" cy="9144000"/>
          </a:xfrm>
          <a:prstGeom prst="rect">
            <a:avLst/>
          </a:prstGeom>
          <a:gradFill rotWithShape="0">
            <a:gsLst>
              <a:gs pos="0">
                <a:srgbClr val="B2B2B2"/>
              </a:gs>
              <a:gs pos="50000">
                <a:srgbClr val="525252"/>
              </a:gs>
              <a:gs pos="100000">
                <a:srgbClr val="B2B2B2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MX" altLang="es-MX"/>
          </a:p>
        </p:txBody>
      </p:sp>
      <p:grpSp>
        <p:nvGrpSpPr>
          <p:cNvPr id="2051" name="Group 7"/>
          <p:cNvGrpSpPr>
            <a:grpSpLocks/>
          </p:cNvGrpSpPr>
          <p:nvPr/>
        </p:nvGrpSpPr>
        <p:grpSpPr bwMode="auto">
          <a:xfrm>
            <a:off x="1628775" y="4211638"/>
            <a:ext cx="4675190" cy="1198562"/>
            <a:chOff x="1228" y="2513"/>
            <a:chExt cx="2945" cy="755"/>
          </a:xfrm>
        </p:grpSpPr>
        <p:sp>
          <p:nvSpPr>
            <p:cNvPr id="2058" name="Text Box 8"/>
            <p:cNvSpPr txBox="1">
              <a:spLocks noChangeArrowheads="1"/>
            </p:cNvSpPr>
            <p:nvPr/>
          </p:nvSpPr>
          <p:spPr bwMode="auto">
            <a:xfrm>
              <a:off x="1228" y="2513"/>
              <a:ext cx="1502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s-ES_tradnl" altLang="es-MX" sz="4000" b="1" dirty="0">
                  <a:latin typeface="Arial" panose="020B0604020202020204" pitchFamily="34" charset="0"/>
                </a:rPr>
                <a:t>MANUAL</a:t>
              </a:r>
              <a:endParaRPr lang="es-ES_tradnl" altLang="es-MX" sz="3600" b="1" dirty="0">
                <a:latin typeface="Arial" panose="020B0604020202020204" pitchFamily="34" charset="0"/>
              </a:endParaRPr>
            </a:p>
          </p:txBody>
        </p:sp>
        <p:sp>
          <p:nvSpPr>
            <p:cNvPr id="2059" name="Text Box 9"/>
            <p:cNvSpPr txBox="1">
              <a:spLocks noChangeArrowheads="1"/>
            </p:cNvSpPr>
            <p:nvPr/>
          </p:nvSpPr>
          <p:spPr bwMode="auto">
            <a:xfrm>
              <a:off x="1703" y="2822"/>
              <a:ext cx="2470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s-ES_tradnl" altLang="es-MX" sz="4000" dirty="0">
                  <a:latin typeface="Arial" panose="020B0604020202020204" pitchFamily="34" charset="0"/>
                </a:rPr>
                <a:t>de Organización</a:t>
              </a:r>
              <a:endParaRPr lang="es-ES_tradnl" altLang="es-MX" sz="40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2053" name="Text Box 15"/>
          <p:cNvSpPr txBox="1">
            <a:spLocks noChangeArrowheads="1"/>
          </p:cNvSpPr>
          <p:nvPr/>
        </p:nvSpPr>
        <p:spPr bwMode="auto">
          <a:xfrm>
            <a:off x="1728012" y="2142116"/>
            <a:ext cx="44729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ES_tradnl" altLang="es-MX" sz="1400" b="1" dirty="0">
                <a:latin typeface="Arial" panose="020B0604020202020204" pitchFamily="34" charset="0"/>
              </a:rPr>
              <a:t>COORDINACION GENERAL DE LA </a:t>
            </a:r>
          </a:p>
          <a:p>
            <a:pPr algn="ctr"/>
            <a:r>
              <a:rPr lang="es-ES_tradnl" altLang="es-MX" sz="1400" b="1" dirty="0">
                <a:latin typeface="Arial" panose="020B0604020202020204" pitchFamily="34" charset="0"/>
              </a:rPr>
              <a:t>DEFENSORÍA PÚBLICA DEL ESTADO</a:t>
            </a:r>
          </a:p>
        </p:txBody>
      </p:sp>
      <p:sp>
        <p:nvSpPr>
          <p:cNvPr id="2055" name="Text Box 18"/>
          <p:cNvSpPr txBox="1">
            <a:spLocks noChangeArrowheads="1"/>
          </p:cNvSpPr>
          <p:nvPr/>
        </p:nvSpPr>
        <p:spPr bwMode="auto">
          <a:xfrm>
            <a:off x="1878713" y="6732588"/>
            <a:ext cx="45726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  <a:t>APLICADO A:</a:t>
            </a:r>
          </a:p>
          <a:p>
            <a:pPr algn="ctr"/>
            <a: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  <a:t>COORDINACIÓN GENERAL</a:t>
            </a:r>
          </a:p>
        </p:txBody>
      </p:sp>
      <p:sp>
        <p:nvSpPr>
          <p:cNvPr id="2056" name="Text Box 19"/>
          <p:cNvSpPr txBox="1">
            <a:spLocks noChangeArrowheads="1"/>
          </p:cNvSpPr>
          <p:nvPr/>
        </p:nvSpPr>
        <p:spPr bwMode="auto">
          <a:xfrm>
            <a:off x="1604556" y="8156252"/>
            <a:ext cx="50895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ES_tradnl" altLang="es-MX" sz="1000" b="1" dirty="0">
                <a:latin typeface="Arial" panose="020B0604020202020204" pitchFamily="34" charset="0"/>
              </a:rPr>
              <a:t>SAN LUIS POTOSÍ, S.L.P., FEBRERO 2020</a:t>
            </a:r>
          </a:p>
        </p:txBody>
      </p:sp>
      <p:pic>
        <p:nvPicPr>
          <p:cNvPr id="12" name="1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531" y="383880"/>
            <a:ext cx="4765040" cy="1290320"/>
          </a:xfrm>
          <a:prstGeom prst="rect">
            <a:avLst/>
          </a:prstGeom>
        </p:spPr>
      </p:pic>
      <p:sp>
        <p:nvSpPr>
          <p:cNvPr id="16" name="Line 13"/>
          <p:cNvSpPr>
            <a:spLocks noChangeShapeType="1"/>
          </p:cNvSpPr>
          <p:nvPr/>
        </p:nvSpPr>
        <p:spPr bwMode="auto">
          <a:xfrm>
            <a:off x="0" y="8773236"/>
            <a:ext cx="6858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81679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175" y="53975"/>
            <a:ext cx="17097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>
                <a:latin typeface="Arial" panose="020B0604020202020204" pitchFamily="34" charset="0"/>
              </a:rPr>
              <a:t>CONTENIDO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660524" y="1454150"/>
            <a:ext cx="5010151" cy="740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Introducción			 	1</a:t>
            </a: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Directorio					2</a:t>
            </a: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Legislación o Base legal			3</a:t>
            </a: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Misión					4</a:t>
            </a: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Visión					5</a:t>
            </a: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Código de Ética				6</a:t>
            </a: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Estructura Orgánica				7</a:t>
            </a: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Organigrama				8</a:t>
            </a: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Descripción de Funciones			9</a:t>
            </a: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None/>
            </a:pPr>
            <a:r>
              <a:rPr lang="es-ES_tradnl" altLang="es-MX" sz="1200" b="1" dirty="0">
                <a:latin typeface="Arial" charset="0"/>
              </a:rPr>
              <a:t>     </a:t>
            </a: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None/>
            </a:pPr>
            <a:r>
              <a:rPr lang="es-ES_tradnl" altLang="es-MX" sz="1200" b="1" dirty="0">
                <a:latin typeface="Arial" charset="0"/>
              </a:rPr>
              <a:t>             </a:t>
            </a: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Autorización			                     10</a:t>
            </a: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Control de Actualizaciones		                     11</a:t>
            </a: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5946144" y="1068388"/>
            <a:ext cx="8112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s-ES_tradnl" altLang="es-MX" sz="1200" b="1" i="1" dirty="0">
                <a:latin typeface="Arial" charset="0"/>
              </a:rPr>
              <a:t>Sección </a:t>
            </a:r>
            <a:endParaRPr lang="es-ES_tradnl" altLang="es-MX" sz="1200" i="1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963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175" y="53975"/>
            <a:ext cx="218200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>
                <a:latin typeface="Arial" panose="020B0604020202020204" pitchFamily="34" charset="0"/>
              </a:rPr>
              <a:t>INTRODUCCIÓN</a:t>
            </a:r>
          </a:p>
        </p:txBody>
      </p:sp>
      <p:sp>
        <p:nvSpPr>
          <p:cNvPr id="7" name="CuadroTexto 4"/>
          <p:cNvSpPr txBox="1"/>
          <p:nvPr/>
        </p:nvSpPr>
        <p:spPr>
          <a:xfrm>
            <a:off x="1634399" y="978233"/>
            <a:ext cx="5010150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El presente manual se elaboró con el objeto de que las y los Servidores Públicos del Gobierno del Estado cuenten con una fuente de información que les permita conocer la organización de </a:t>
            </a: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la Coordinación General de la Defensoría </a:t>
            </a:r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Pública del Estado de San Luis Potosí</a:t>
            </a:r>
            <a:r>
              <a:rPr lang="es-ES_tradnl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así como las funciones a su cargo.</a:t>
            </a:r>
          </a:p>
          <a:p>
            <a:pPr algn="just">
              <a:lnSpc>
                <a:spcPct val="1500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Este documento presenta la Estructura Orgánica actualizada y autorizada, el marco jurídico en el que sustentan su actualización y funcionamiento, los objetivos que tienen encomendados y la descripción de las funciones que debe realizar para alcanzarlos.</a:t>
            </a:r>
          </a:p>
          <a:p>
            <a:pPr algn="just">
              <a:lnSpc>
                <a:spcPct val="1500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Además el manual de organización facilita a las y los empleados y las y los funcionarios, el conocimiento de sus obligaciones en el ámbito de su competencia, así mismo ayuda entre otras cosas, a integrar y orientar al nuevo personal y es un instrumento valioso de datos para estudios de productividad, reorganización y de recursos humanos.</a:t>
            </a:r>
          </a:p>
          <a:p>
            <a:pPr algn="just">
              <a:lnSpc>
                <a:spcPct val="1500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La aplicación del presente manual es únicamente para el personal que integra la </a:t>
            </a: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Coordinación General</a:t>
            </a:r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y será la misma la responsable de actualizar o modificar su contenido.</a:t>
            </a:r>
          </a:p>
          <a:p>
            <a:pPr algn="just">
              <a:lnSpc>
                <a:spcPct val="1500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Desde la naturaleza dinámica de Gobierno del Estado, es necesario que cualquier cambio que se presente en la organización de las áreas, se comunique a la brevedad, a la Dirección de Organización y Métodos de Oficialía Mayor, con el objeto de revisarlos y mantener actualizada la Estructura Orgánica de la Administración Pública Estatal.</a:t>
            </a:r>
            <a:endParaRPr lang="es-MX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560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0"/>
          <p:cNvSpPr>
            <a:spLocks noChangeArrowheads="1"/>
          </p:cNvSpPr>
          <p:nvPr/>
        </p:nvSpPr>
        <p:spPr bwMode="auto">
          <a:xfrm>
            <a:off x="0" y="-121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175" y="53975"/>
            <a:ext cx="179106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>
                <a:latin typeface="Arial" panose="020B0604020202020204" pitchFamily="34" charset="0"/>
              </a:rPr>
              <a:t>DIRECTORIO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685175" y="977274"/>
            <a:ext cx="4913194" cy="7617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COORDINACIÓN GENERAL DE LA DEFENSORÍA </a:t>
            </a:r>
            <a:r>
              <a:rPr lang="es-ES_tradnl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PÚBLICA DEL ESTADO DE SAN LUIS POTOSÍ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Martha Luz Rosillo Iglesias </a:t>
            </a:r>
          </a:p>
          <a:p>
            <a:endParaRPr lang="es-MX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DIRECCIÓN ADMINISTRATIVA</a:t>
            </a:r>
          </a:p>
          <a:p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Guadalupe </a:t>
            </a:r>
            <a:r>
              <a:rPr lang="es-ES_tradnl" sz="1200" dirty="0" err="1">
                <a:latin typeface="Arial" panose="020B0604020202020204" pitchFamily="34" charset="0"/>
                <a:cs typeface="Arial" panose="020B0604020202020204" pitchFamily="34" charset="0"/>
              </a:rPr>
              <a:t>Jetzabel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 Sánchez Delgado</a:t>
            </a:r>
          </a:p>
          <a:p>
            <a:endParaRPr lang="es-ES_tradnl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DIRECCIÓN DE CAPACITACIÓN </a:t>
            </a:r>
          </a:p>
          <a:p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Francisco Javier Salazar </a:t>
            </a:r>
            <a:r>
              <a:rPr lang="es-ES_tradnl" sz="1200" dirty="0" err="1">
                <a:latin typeface="Arial" panose="020B0604020202020204" pitchFamily="34" charset="0"/>
                <a:cs typeface="Arial" panose="020B0604020202020204" pitchFamily="34" charset="0"/>
              </a:rPr>
              <a:t>Soni</a:t>
            </a: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_tradnl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VISITADURIA </a:t>
            </a:r>
          </a:p>
          <a:p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Salvador Camarillo Espinosa</a:t>
            </a:r>
          </a:p>
          <a:p>
            <a:endParaRPr lang="es-ES_tradnl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DIRECCIÓN DE LA DEFENSORÍA PÚBLICA SOCIAL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José Alfonso Castillo Cabral</a:t>
            </a:r>
          </a:p>
          <a:p>
            <a:endParaRPr lang="es-ES_tradnl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DIRECCIÓN DE LA DEFENSORÍA PÚBLICA PENAL</a:t>
            </a:r>
          </a:p>
          <a:p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Jaime Arturo Gutiérrez Barrios</a:t>
            </a:r>
          </a:p>
          <a:p>
            <a:endParaRPr lang="es-ES_tradnl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DIRECCIÓN DE LA DEFENSORÍA PÚBLICA DE PERSONAS Y COMUNIDADES INDÍGENAS</a:t>
            </a:r>
          </a:p>
          <a:p>
            <a:r>
              <a:rPr lang="es-ES_tradnl" sz="1200" dirty="0" err="1">
                <a:latin typeface="Arial" panose="020B0604020202020204" pitchFamily="34" charset="0"/>
                <a:cs typeface="Arial" panose="020B0604020202020204" pitchFamily="34" charset="0"/>
              </a:rPr>
              <a:t>Gemima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 Ortiz Martínez</a:t>
            </a:r>
          </a:p>
          <a:p>
            <a:endParaRPr lang="es-ES_tradnl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DIRECCIÓN ESPECIALIZADA EN EL SISTEMA INTEGRAL DE JUSTICIA PENAL PARA ADOLESCENTES</a:t>
            </a:r>
          </a:p>
          <a:p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Elvis Manuel Flores Salazar</a:t>
            </a:r>
          </a:p>
          <a:p>
            <a:endParaRPr lang="es-MX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  <a:t>SUBDIRECCIÓN REGIONAL ZONA NORTE</a:t>
            </a:r>
          </a:p>
          <a:p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Juan Carlos Vázquez Guevara</a:t>
            </a:r>
          </a:p>
          <a:p>
            <a:endParaRPr lang="es-MX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  <a:t>SUBDIRECCIÓN REGIONAL ZONA CENTRO</a:t>
            </a:r>
          </a:p>
          <a:p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Marco Antonio Requena Muñoz</a:t>
            </a:r>
          </a:p>
          <a:p>
            <a:endParaRPr lang="es-MX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  <a:t>SUBDIRECCIÓN REGIONAL ZONA MEDIA</a:t>
            </a:r>
          </a:p>
          <a:p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Jorge Aurelio Castillo Herrera</a:t>
            </a:r>
          </a:p>
          <a:p>
            <a:endParaRPr lang="es-MX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  <a:t>SUBDIRECCIÓN REGIONAL ZONA HUASTECA</a:t>
            </a:r>
          </a:p>
          <a:p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Marisa Muñoz </a:t>
            </a:r>
            <a:r>
              <a:rPr lang="es-MX" sz="1200" dirty="0" err="1">
                <a:latin typeface="Arial" panose="020B0604020202020204" pitchFamily="34" charset="0"/>
                <a:cs typeface="Arial" panose="020B0604020202020204" pitchFamily="34" charset="0"/>
              </a:rPr>
              <a:t>Landaverde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968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3409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>
                <a:latin typeface="Arial" panose="020B0604020202020204" pitchFamily="34" charset="0"/>
              </a:rPr>
              <a:t>LEGISLACIÓN O BASE LEGAL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580607" y="982309"/>
            <a:ext cx="5151120" cy="7827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40"/>
              </a:lnSpc>
            </a:pP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Los ordenamientos o Normas Jurídicas que rigen la operación de la Coordinación General del la Defensoría </a:t>
            </a:r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Pública del Estado de San Luis Potosí, </a:t>
            </a: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son las siguientes:</a:t>
            </a:r>
          </a:p>
          <a:p>
            <a:pPr algn="just">
              <a:lnSpc>
                <a:spcPts val="1440"/>
              </a:lnSpc>
            </a:pPr>
            <a:endParaRPr lang="es-ES_tradnl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440"/>
              </a:lnSpc>
            </a:pPr>
            <a:endParaRPr lang="es-ES_tradnl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Constitución Política de los Estados Unidos Mexicanos.</a:t>
            </a: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Constitución Política del Estado de San Luis Potosí.</a:t>
            </a:r>
          </a:p>
          <a:p>
            <a:pPr lvl="0" algn="just"/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indent="-107950" algn="just">
              <a:buFont typeface="Wingdings" panose="05000000000000000000" pitchFamily="2" charset="2"/>
              <a:buChar char="§"/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Ley de la Defensoría  Pública del Estado de San Luis Potosí.</a:t>
            </a:r>
          </a:p>
          <a:p>
            <a:pPr marL="100013" indent="-107950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indent="-107950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Reglamento Interior de la Ley de la Defensoría Pública del Estado.</a:t>
            </a:r>
          </a:p>
          <a:p>
            <a:pPr marL="100013" indent="-107950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indent="-107950" algn="just">
              <a:buFont typeface="Wingdings" panose="05000000000000000000" pitchFamily="2" charset="2"/>
              <a:buChar char="§"/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Ley de Responsabilidades Administrativas del Estado de San Luis Potosí.</a:t>
            </a:r>
          </a:p>
          <a:p>
            <a:pPr marL="100013" indent="-107950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 eaLnBrk="0" fontAlgn="base" hangingPunct="0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Ley de Justicia Administrativa del Estado de San Luís Potosí.</a:t>
            </a:r>
          </a:p>
          <a:p>
            <a:pPr marL="100013" lvl="0" indent="-107950" algn="just" eaLnBrk="0" fontAlgn="base" hangingPunct="0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Ley de Justicia para Menores del Estado de San Luis Potosí.</a:t>
            </a: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Ley de Justicia Indígena y Comunitaria para el Estado de San Luis Potosí.</a:t>
            </a:r>
          </a:p>
          <a:p>
            <a:pPr lvl="0" algn="just"/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Ley de Transparencia y Acceso a la Información Pública del Estado de San Luis Potosí.</a:t>
            </a: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Ley de Protección de Datos Personales para el Estado de San Luis Potosí.</a:t>
            </a: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endParaRPr lang="es-ES_tradnl" sz="12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indent="-107950" algn="just">
              <a:buFont typeface="Wingdings" panose="05000000000000000000" pitchFamily="2" charset="2"/>
              <a:buChar char="§"/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Ley Nacional del Sistema Integral de Justicia Penal para Adolescentes.</a:t>
            </a: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indent="-107950" algn="just" eaLnBrk="0" fontAlgn="base" hangingPunct="0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Código Nacional de Procedimientos Penales.</a:t>
            </a:r>
          </a:p>
          <a:p>
            <a:pPr marL="100013" indent="-107950" algn="just" eaLnBrk="0" fontAlgn="base" hangingPunct="0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indent="-107950" algn="just" eaLnBrk="0" fontAlgn="base" hangingPunct="0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Código Penal para el Estado de San Luís Potosí.</a:t>
            </a:r>
          </a:p>
          <a:p>
            <a:pPr marL="100013" indent="-107950" algn="just" eaLnBrk="0" fontAlgn="base" hangingPunct="0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indent="-107950" algn="just" eaLnBrk="0" fontAlgn="base" hangingPunct="0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Código de Procedimientos Penales para el Estado de San Luís Potosí.</a:t>
            </a:r>
          </a:p>
          <a:p>
            <a:pPr marL="100013" indent="-107950" algn="just" eaLnBrk="0" fontAlgn="base" hangingPunct="0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 eaLnBrk="0" fontAlgn="base" hangingPunct="0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Código Civil para el Estado de San Luis Potosí.</a:t>
            </a:r>
          </a:p>
          <a:p>
            <a:pPr marL="100013" lvl="0" indent="-107950" algn="just" eaLnBrk="0" fontAlgn="base" hangingPunct="0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 eaLnBrk="0" fontAlgn="base" hangingPunct="0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Código de Procedimientos Civiles para el Estado de San Luís Potosí.</a:t>
            </a:r>
          </a:p>
          <a:p>
            <a:pPr marL="100013" lvl="0" indent="-107950" algn="just" eaLnBrk="0" fontAlgn="base" hangingPunct="0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 eaLnBrk="0" fontAlgn="base" hangingPunct="0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Código Familiar del Estado de San Luis Potosí.</a:t>
            </a:r>
          </a:p>
        </p:txBody>
      </p:sp>
    </p:spTree>
    <p:extLst>
      <p:ext uri="{BB962C8B-B14F-4D97-AF65-F5344CB8AC3E}">
        <p14:creationId xmlns:p14="http://schemas.microsoft.com/office/powerpoint/2010/main" val="2273119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3409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>
                <a:latin typeface="Arial" panose="020B0604020202020204" pitchFamily="34" charset="0"/>
              </a:rPr>
              <a:t>LEGISLACIÓN O BASE LEGAL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580607" y="982309"/>
            <a:ext cx="5151120" cy="4698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40"/>
              </a:lnSpc>
            </a:pPr>
            <a:r>
              <a:rPr lang="es-MX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(Continúa)</a:t>
            </a:r>
          </a:p>
          <a:p>
            <a:pPr algn="just">
              <a:lnSpc>
                <a:spcPts val="1440"/>
              </a:lnSpc>
            </a:pPr>
            <a:endParaRPr lang="es-ES_tradnl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Acuerdo 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Administrativo por el que se establece las disposiciones y el Manual Administrativo de aplicación en materia de Control Interno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Decreto Administrativo mediante el cual se modifican y adicionan algunas disposiciones del 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Acuerdo Administrativo por el que se establece las disposiciones y el Manual Administrativo de aplicación en materia de Control 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Interno.</a:t>
            </a: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Acuerdo 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Administrativo por el que se expiden las Reglas de 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Integridad, los Lineamientos Generales para propiciar la Integridad de los Servidores Públicos y para la Creación de los Comités de Ética y Prevención de Conflictos de Interés en el Poder Ejecutivo del Estado.</a:t>
            </a: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Decreto Administrativo por el que se crean las Unidades 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para la 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Igualdad de 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Género de las Dependencias y Entidades de la Administración Pública del Estado de San Luis Potosí.</a:t>
            </a: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Decreto 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Administrativo que crea 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los Comités de Cultura 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Institucional para la Igualdad Laboral entre las Mujeres y Hombres de las Dependencias y Entidades de la Administración Pública.</a:t>
            </a: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Decreto Administrativo que establecen los Lineamientos de Organización y Funcionamiento. 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6367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175" y="53975"/>
            <a:ext cx="14478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M I S I </a:t>
            </a:r>
            <a:r>
              <a:rPr lang="es-ES_tradnl" altLang="es-MX" sz="2000" b="1" i="1" dirty="0" err="1" smtClean="0">
                <a:latin typeface="Arial" panose="020B0604020202020204" pitchFamily="34" charset="0"/>
              </a:rPr>
              <a:t>Ó</a:t>
            </a:r>
            <a:r>
              <a:rPr lang="es-ES_tradnl" altLang="es-MX" sz="2000" b="1" i="1" dirty="0" smtClean="0">
                <a:latin typeface="Arial" panose="020B0604020202020204" pitchFamily="34" charset="0"/>
              </a:rPr>
              <a:t> N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639162" y="3540154"/>
            <a:ext cx="50403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Garantizar el acceso al derecho a una adecuada defensa, de manera gratuita, a las personas físicas o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colectivos de los sectores de población,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que por su condición económica o vulnerabilidad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requieran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del servicio, en materia familiar, civil, mercantil, administrativa y penal, mediante la asesoría, gestión y representación legal ante las autoridades administrativas que procuran justicia y los órganos jurisdiccionales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925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175" y="53975"/>
            <a:ext cx="140615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V I S I </a:t>
            </a:r>
            <a:r>
              <a:rPr lang="es-ES_tradnl" altLang="es-MX" sz="2000" b="1" i="1" dirty="0" err="1" smtClean="0">
                <a:latin typeface="Arial" panose="020B0604020202020204" pitchFamily="34" charset="0"/>
              </a:rPr>
              <a:t>Ó</a:t>
            </a:r>
            <a:r>
              <a:rPr lang="es-ES_tradnl" altLang="es-MX" sz="2000" b="1" i="1" dirty="0" smtClean="0">
                <a:latin typeface="Arial" panose="020B0604020202020204" pitchFamily="34" charset="0"/>
              </a:rPr>
              <a:t> N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639162" y="3565758"/>
            <a:ext cx="50403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Ser una Defensoría Pública que brinda asesoría, gestión y representación legal eficiente y gratuita, en materia familiar, civil, mercantil, administrativa y penal, formada por profesionales con sentido ético y responsabilidad social, en constante capacitación frente a los nuevos retos jurídicos, con el único propósito de servir a las personas que por su condición étnica,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social,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cultural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o cualquier condición de vulnerabilidad, requieran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servicio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65027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530350" y="1263650"/>
            <a:ext cx="5186363" cy="747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De los Principios Rectores</a:t>
            </a:r>
          </a:p>
          <a:p>
            <a:pPr marL="182563" indent="-182563" algn="just">
              <a:spcBef>
                <a:spcPts val="0"/>
              </a:spcBef>
              <a:buFontTx/>
              <a:buAutoNum type="alphaLcParenR"/>
              <a:defRPr/>
            </a:pPr>
            <a:endParaRPr lang="es-MX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buFontTx/>
              <a:buAutoNum type="alphaLcParenR"/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 Legalidad: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hacen sólo aquello que las normas expresamente les  confieren y en todo momento someten su actuación a las facultades que las leyes, reglamentos y demás disposiciones jurídicas atribuyen a su empleo, cargo o comisión, por lo que conocen y cumplen las disposiciones que regulan el ejercicio de sus funciones, facultades y atribuciones.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b) Honradez: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se conducen con rectitud sin utilizar su empleo, cargo o comisión para obtener o pretender obtener algún beneficio, provecho o ventaja personal o a favor de terceros, ni buscan o aceptan compensaciones, prestaciones, dádivas, obsequios o regalos de cualquier persona u organización, debido a que están conscientes que ello compromete sus funciones y que el ejercicio de cualquier cargo público implica un alto sentido de austeridad y vocación de servicio.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c) Lealtad: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corresponden a la confianza que el Estado les ha conferido; tienen una vocación absoluta de servicio a la sociedad, y satisfacen el interés superior de las necesidades colectivas por encima de intereses particulares, personales o ajenos al interés general y bienestar de la población.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d) Imparcialidad: 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dan a la ciudadanía, y a la población en general, el mismo trato, sin conceder privilegios o preferencias a organizaciones o personas, ni permiten que influencias, intereses o prejuicios indebidos afecten su compromiso para tomar decisiones o ejercer sus funciones de manera objetiva.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e) Eficiencia: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actúan en apego a los planes y programas previamente establecidos y optimizan el uso y la asignación de los recursos públicos en el desarrollo de sus actividades para lograr los objetivos propuestos.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 f) Economía: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en el ejercicio del gasto público administrarán los bienes, recursos y servicios públicos con legalidad, austeridad y disciplina, satisfaciendo los objetivos y metas a los que estén destinados, siendo éstos de interés social. 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</p:txBody>
      </p:sp>
      <p:sp>
        <p:nvSpPr>
          <p:cNvPr id="9220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9221" name="Text Box 3"/>
          <p:cNvSpPr txBox="1">
            <a:spLocks noChangeArrowheads="1"/>
          </p:cNvSpPr>
          <p:nvPr/>
        </p:nvSpPr>
        <p:spPr bwMode="auto">
          <a:xfrm>
            <a:off x="-11113" y="50800"/>
            <a:ext cx="4216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altLang="es-MX" sz="2000" b="1" i="1">
                <a:latin typeface="Arial" panose="020B0604020202020204" pitchFamily="34" charset="0"/>
                <a:cs typeface="Arial" panose="020B0604020202020204" pitchFamily="34" charset="0"/>
              </a:rPr>
              <a:t>CÓDIGO DE ÉTICA</a:t>
            </a:r>
          </a:p>
        </p:txBody>
      </p:sp>
    </p:spTree>
    <p:extLst>
      <p:ext uri="{BB962C8B-B14F-4D97-AF65-F5344CB8AC3E}">
        <p14:creationId xmlns:p14="http://schemas.microsoft.com/office/powerpoint/2010/main" val="3442022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530350" y="1275373"/>
            <a:ext cx="5186363" cy="7663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g) Disciplina: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desempeñarán su empleo, cargo o comisión, de manera ordenada, metódica y perseverante, con el propósito de obtener los mejores resultados en el servicio o bienes ofrecidos.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h) Profesionalismo: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deberán conocer, actuar y cumplir con las funciones, atribuciones y comisiones encomendadas de conformidad con las leyes, reglamentos y demás disposiciones jurídicas atribuibles a su empleo, cargo o comisión, observando en todo momento disciplina, integridad y respeto, tanto a las demás personas servidoras públicas como a las y los particulares con los que llegare a tratar.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buFontTx/>
              <a:buAutoNum type="romanLcParenR"/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 Objetividad: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deberán preservar el interés superior de las necesidades colectivas por encima de intereses particulares, particulares, personales o ajenos al interés general, actuando de manera neutral e imparcial en la toma de decisiones, que a su vez deberán de ser informadas en estricto apego a la legalidad.</a:t>
            </a:r>
          </a:p>
          <a:p>
            <a:pPr marL="285750" indent="-285750" algn="just">
              <a:spcBef>
                <a:spcPts val="0"/>
              </a:spcBef>
              <a:buFontTx/>
              <a:buAutoNum type="romanLcParenR"/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j) Transparencia: </a:t>
            </a:r>
            <a:r>
              <a:rPr lang="es-MX" altLang="es-MX" sz="1200" dirty="0">
                <a:solidFill>
                  <a:srgbClr val="000000"/>
                </a:solidFill>
                <a:latin typeface="Arial" charset="0"/>
                <a:cs typeface="Arial" charset="0"/>
              </a:rPr>
              <a:t>Las personas servidoras públicas en el ejercicio de sus funciones privilegian el principio de máxima publicidad de la información pública, atendiendo con diligencia los requerimientos de acceso y proporcionando la documentación que generan, obtienen, adquieren, transforman o conservan; y en el ámbito de su competencia, difunden de manera proactiva información gubernamental, como un elemento que genera valor a la sociedad y promueve un gobierno abierto, protegiendo los datos personales que estén bajo su custodia. 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b="1" i="1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k) Rendición de cuentas: </a:t>
            </a:r>
            <a:r>
              <a:rPr lang="es-MX" altLang="es-MX" sz="1200" dirty="0">
                <a:solidFill>
                  <a:srgbClr val="000000"/>
                </a:solidFill>
                <a:latin typeface="Arial" charset="0"/>
                <a:cs typeface="Arial" charset="0"/>
              </a:rPr>
              <a:t>Las personas servidoras públicas asumen plenamente ante la sociedad y sus autoridades la responsabilidad que deriva del ejercicio de su empleo, cargo o comisión, por lo que informan, explican y justifican sus decisiones y acciones, y se sujetan a un sistema de sanciones, así como a la evaluación y al escrutinio público de sus funciones por parte de la ciudadanía.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defRPr/>
            </a:pPr>
            <a:r>
              <a:rPr lang="es-MX" altLang="es-MX" sz="12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l) Competencia por mérito: </a:t>
            </a:r>
            <a:r>
              <a:rPr lang="es-MX" altLang="es-MX" sz="1200" dirty="0">
                <a:solidFill>
                  <a:srgbClr val="000000"/>
                </a:solidFill>
                <a:latin typeface="Arial" charset="0"/>
                <a:cs typeface="Arial" charset="0"/>
              </a:rPr>
              <a:t>Las personas servidoras públicas deberán ser seleccionados para sus puestos de acuerdo a su habilidad profesional, capacidad y experiencia, garantizando la igualdad de oportunidad, atrayendo a los mejores candidatos para ocupar los puestos mediante procedimientos transparentes, objetivos y equitativos.</a:t>
            </a:r>
          </a:p>
        </p:txBody>
      </p:sp>
      <p:sp>
        <p:nvSpPr>
          <p:cNvPr id="10244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0245" name="Text Box 3"/>
          <p:cNvSpPr txBox="1">
            <a:spLocks noChangeArrowheads="1"/>
          </p:cNvSpPr>
          <p:nvPr/>
        </p:nvSpPr>
        <p:spPr bwMode="auto">
          <a:xfrm>
            <a:off x="-11113" y="50800"/>
            <a:ext cx="4216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altLang="es-MX" sz="2000" b="1" i="1">
                <a:latin typeface="Arial" panose="020B0604020202020204" pitchFamily="34" charset="0"/>
                <a:cs typeface="Arial" panose="020B0604020202020204" pitchFamily="34" charset="0"/>
              </a:rPr>
              <a:t>CÓDIGO DE ÉTICA</a:t>
            </a:r>
          </a:p>
        </p:txBody>
      </p:sp>
    </p:spTree>
    <p:extLst>
      <p:ext uri="{BB962C8B-B14F-4D97-AF65-F5344CB8AC3E}">
        <p14:creationId xmlns:p14="http://schemas.microsoft.com/office/powerpoint/2010/main" val="3452252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1530350" y="1263650"/>
            <a:ext cx="5186363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s-MX" altLang="es-MX" sz="1200" b="1" i="1">
                <a:latin typeface="Arial" panose="020B0604020202020204" pitchFamily="34" charset="0"/>
                <a:cs typeface="Arial" panose="020B0604020202020204" pitchFamily="34" charset="0"/>
              </a:rPr>
              <a:t>m) Eficacia: </a:t>
            </a:r>
            <a:r>
              <a:rPr lang="es-MX" altLang="es-MX" sz="1200">
                <a:latin typeface="Arial" panose="020B0604020202020204" pitchFamily="34" charset="0"/>
                <a:cs typeface="Arial" panose="020B0604020202020204" pitchFamily="34" charset="0"/>
              </a:rPr>
              <a:t>Las personas servidoras públicas actúan conforme a una cultura de servicio orientada al logro de resultados, procurando en todo momento un mejor desempeño de sus funciones a fin de alcanzar las metas institucionales según sus responsabilidades y mediante el uso responsable y claro de los recursos públicos, eliminando cualquier ostentación y discrecionalidad indebida en su aplicación.</a:t>
            </a:r>
          </a:p>
          <a:p>
            <a:pPr algn="just"/>
            <a:endParaRPr lang="es-MX" altLang="es-MX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s-MX" sz="1200" b="1" i="1">
                <a:latin typeface="Arial" panose="020B0604020202020204" pitchFamily="34" charset="0"/>
                <a:cs typeface="Arial" panose="020B0604020202020204" pitchFamily="34" charset="0"/>
              </a:rPr>
              <a:t>n) Integridad: </a:t>
            </a:r>
            <a:r>
              <a:rPr lang="es-MX" altLang="es-MX" sz="1200">
                <a:latin typeface="Arial" panose="020B0604020202020204" pitchFamily="34" charset="0"/>
                <a:cs typeface="Arial" panose="020B0604020202020204" pitchFamily="34" charset="0"/>
              </a:rPr>
              <a:t>Las personas servidoras públicas actúan siempre de manera congruente con los principios que se deben observar en el desempeño de un empleo, cargo, comisión o función, convencidas en el compromiso de ajustar su conducta para que impere en su desempeño una ética que responda al interés público y generen certeza plena de su conducta frente a todas las personas con las que se vinculen u observen su actuar.</a:t>
            </a:r>
          </a:p>
          <a:p>
            <a:pPr algn="just"/>
            <a:endParaRPr lang="es-MX" altLang="es-MX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s-MX" sz="1200" b="1" i="1">
                <a:latin typeface="Arial" panose="020B0604020202020204" pitchFamily="34" charset="0"/>
                <a:cs typeface="Arial" panose="020B0604020202020204" pitchFamily="34" charset="0"/>
              </a:rPr>
              <a:t>o) Equidad: </a:t>
            </a:r>
            <a:r>
              <a:rPr lang="es-MX" altLang="es-MX" sz="1200">
                <a:latin typeface="Arial" panose="020B0604020202020204" pitchFamily="34" charset="0"/>
                <a:cs typeface="Arial" panose="020B0604020202020204" pitchFamily="34" charset="0"/>
              </a:rPr>
              <a:t>Las personas servidoras públicas procurarán que toda persona acceda con justicia e igualdad al uso, disfrute y beneficio de los bienes, servicios, recursos y oportunidades.</a:t>
            </a:r>
          </a:p>
          <a:p>
            <a:pPr algn="just"/>
            <a:endParaRPr lang="es-MX" altLang="es-MX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8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1269" name="Text Box 3"/>
          <p:cNvSpPr txBox="1">
            <a:spLocks noChangeArrowheads="1"/>
          </p:cNvSpPr>
          <p:nvPr/>
        </p:nvSpPr>
        <p:spPr bwMode="auto">
          <a:xfrm>
            <a:off x="-11113" y="50800"/>
            <a:ext cx="4216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altLang="es-MX" sz="2000" b="1" i="1">
                <a:latin typeface="Arial" panose="020B0604020202020204" pitchFamily="34" charset="0"/>
                <a:cs typeface="Arial" panose="020B0604020202020204" pitchFamily="34" charset="0"/>
              </a:rPr>
              <a:t>CÓDIGO DE ÉTICA</a:t>
            </a:r>
          </a:p>
        </p:txBody>
      </p:sp>
    </p:spTree>
    <p:extLst>
      <p:ext uri="{BB962C8B-B14F-4D97-AF65-F5344CB8AC3E}">
        <p14:creationId xmlns:p14="http://schemas.microsoft.com/office/powerpoint/2010/main" val="4011988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530350" y="1263650"/>
            <a:ext cx="5186363" cy="692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De los Valores</a:t>
            </a:r>
          </a:p>
          <a:p>
            <a:pPr marL="182563" indent="-182563" algn="just">
              <a:spcBef>
                <a:spcPts val="0"/>
              </a:spcBef>
              <a:buFontTx/>
              <a:buAutoNum type="alphaLcParenR"/>
              <a:defRPr/>
            </a:pPr>
            <a:endParaRPr lang="es-MX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a) Interés público: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actúan buscando en todo momento la máxima atención de las necesidades y demandas de la sociedad por encima de intereses y beneficios particulares, ajenos a la satisfacción colectiva.</a:t>
            </a:r>
          </a:p>
          <a:p>
            <a:pPr marL="228600" indent="-228600" algn="just">
              <a:spcBef>
                <a:spcPts val="0"/>
              </a:spcBef>
              <a:buFontTx/>
              <a:buAutoNum type="alphaLcParenR"/>
              <a:defRPr/>
            </a:pPr>
            <a:endParaRPr lang="es-MX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b) Respeto: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se conducen con austeridad y sin ostentación, y otorgan un trato digno y cordial a las personas en general y a sus compañeros y compañeras de trabajo, superiores y subordinados, considerando sus derechos, de tal manera que propician el diálogo cortés y la aplicación armónica de instrumentos que conduzcan al entendimiento, a través de la eficacia y el interés público.</a:t>
            </a:r>
          </a:p>
          <a:p>
            <a:pPr marL="228600" indent="-228600" algn="just">
              <a:spcBef>
                <a:spcPts val="0"/>
              </a:spcBef>
              <a:buFontTx/>
              <a:buAutoNum type="alphaLcParenR"/>
              <a:defRPr/>
            </a:pPr>
            <a:endParaRPr lang="es-MX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c) Respeto a los Derechos Humanos: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respetan los derechos humanos, y en el ámbito de sus competencias y atribuciones, los garantizan, promueven y protegen de conformidad con los Principios de: universalidad que establece que los derechos humanos corresponden a toda persona por el simple hecho de serlo; de interdependencia que implica que los derechos humanos se encuentran vinculados íntimamente entre sí; de indivisibilidad que refiere que los derechos humanos conforman una totalidad de tal forma que son complementarios e inseparables, y de progresividad que prevé que los derechos humanos están en constante evolución y bajo ninguna circunstancia se justifica un retroceso en su protección.</a:t>
            </a:r>
          </a:p>
          <a:p>
            <a:pPr marL="228600" indent="-228600" algn="just">
              <a:spcBef>
                <a:spcPts val="0"/>
              </a:spcBef>
              <a:buFontTx/>
              <a:buAutoNum type="alphaLcParenR"/>
              <a:defRPr/>
            </a:pPr>
            <a:endParaRPr lang="es-MX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d) Igualdad y no discriminación: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prestan sus servicios a todas las personas sin distinción, exclusión, restricción, o preferencia basada en el origen étnico o nacional, el color de piel, la cultura, el sexo, el género, la edad, las discapacidades, la condición social, económica, de salud o jurídica, la religión, la apariencia física, las características genéticas, la situación migratoria, el embarazo, la lengua, las opiniones, las preferencias sexuales, la identidad o filiación política, el estado civil, la situación familiar, las responsabilidades familiares, el idioma, los antecedentes penales o en cualquier otro motivo.</a:t>
            </a:r>
          </a:p>
          <a:p>
            <a:pPr marL="228600" indent="-228600" algn="just">
              <a:spcBef>
                <a:spcPts val="0"/>
              </a:spcBef>
              <a:buFontTx/>
              <a:buAutoNum type="alphaLcParenR"/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</p:txBody>
      </p:sp>
      <p:sp>
        <p:nvSpPr>
          <p:cNvPr id="12293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2294" name="Text Box 3"/>
          <p:cNvSpPr txBox="1">
            <a:spLocks noChangeArrowheads="1"/>
          </p:cNvSpPr>
          <p:nvPr/>
        </p:nvSpPr>
        <p:spPr bwMode="auto">
          <a:xfrm>
            <a:off x="-11113" y="50800"/>
            <a:ext cx="4216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altLang="es-MX" sz="2000" b="1" i="1">
                <a:latin typeface="Arial" panose="020B0604020202020204" pitchFamily="34" charset="0"/>
                <a:cs typeface="Arial" panose="020B0604020202020204" pitchFamily="34" charset="0"/>
              </a:rPr>
              <a:t>CÓDIGO DE ÉTICA</a:t>
            </a:r>
          </a:p>
        </p:txBody>
      </p:sp>
    </p:spTree>
    <p:extLst>
      <p:ext uri="{BB962C8B-B14F-4D97-AF65-F5344CB8AC3E}">
        <p14:creationId xmlns:p14="http://schemas.microsoft.com/office/powerpoint/2010/main" val="15244268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13316" name="Text Box 3"/>
          <p:cNvSpPr txBox="1">
            <a:spLocks noChangeArrowheads="1"/>
          </p:cNvSpPr>
          <p:nvPr/>
        </p:nvSpPr>
        <p:spPr bwMode="auto">
          <a:xfrm>
            <a:off x="1530350" y="1263650"/>
            <a:ext cx="5186363" cy="602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lnSpc>
                <a:spcPct val="115000"/>
              </a:lnSpc>
            </a:pPr>
            <a:r>
              <a:rPr lang="es-MX" altLang="es-MX" sz="1200" b="1" i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e) Equidad de género: </a:t>
            </a:r>
            <a:r>
              <a:rPr lang="es-MX" altLang="es-MX" sz="12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personas servidoras públicas, en el ámbito de sus competencias y atribuciones, garantizan que tanto mujeres como hombres accedan con las mismas condiciones, posibilidades y oportunidades a los bienes y servicios públicos; a los programas y beneficios institucionales, y a los empleos, cargos y comisiones gubernamentales.</a:t>
            </a:r>
            <a:endParaRPr lang="es-MX" altLang="es-MX" sz="1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s-MX" altLang="es-MX" sz="12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MX" altLang="es-MX" sz="1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s-MX" altLang="es-MX" sz="1200" b="1" i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f) Entorno cultural y ecológico: </a:t>
            </a:r>
            <a:r>
              <a:rPr lang="es-MX" altLang="es-MX" sz="12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personas servidoras públicas en el desarrollo de sus actividades evitan la afectación del patrimonio cultural de cualquier nación y de los ecosistemas del planeta; asumen una férrea voluntad de respeto, defensa y preservación de la cultura y del medio ambiente, y en el ejercicio de sus funciones y conforme a sus atribuciones, promueven en la sociedad la protección y conservación de la cultura y el medio ambiente, al ser el principal legado para las generaciones futuras.</a:t>
            </a:r>
            <a:endParaRPr lang="es-MX" altLang="es-MX" sz="1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s-MX" altLang="es-MX" sz="12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 </a:t>
            </a:r>
            <a:endParaRPr lang="es-MX" altLang="es-MX" sz="1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s-MX" altLang="es-MX" sz="1200" b="1" i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g) Cooperación: </a:t>
            </a:r>
            <a:r>
              <a:rPr lang="es-MX" altLang="es-MX" sz="12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personas servidoras públicas colaboran entre sí y propician el trabajo en equipo para alcanzar los objetivos comunes previstos en los planes y programas gubernamentales, generando así una plena vocación de servicio público en beneficio de la colectividad y confianza de la ciudadanía en sus instituciones.</a:t>
            </a:r>
            <a:endParaRPr lang="es-MX" altLang="es-MX" sz="1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s-MX" altLang="es-MX" sz="1200" b="1" i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MX" altLang="es-MX" sz="1100" b="1" i="1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s-MX" altLang="es-MX" sz="1200" b="1" i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h) Liderazgo:  </a:t>
            </a:r>
            <a:r>
              <a:rPr lang="es-MX" altLang="es-MX" sz="12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personas servidoras públicas son guía, ejemplo y promotoras del Código de Ética y las Reglas de Integridad; fomentan y aplican en el desempeño de sus funciones los principios que la Constitución y la ley les imponen, así como aquellos valores adicionales que por su importancia son intrínsecos a la función pública.</a:t>
            </a:r>
            <a:endParaRPr lang="es-MX" altLang="es-MX" sz="1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317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3318" name="Text Box 3"/>
          <p:cNvSpPr txBox="1">
            <a:spLocks noChangeArrowheads="1"/>
          </p:cNvSpPr>
          <p:nvPr/>
        </p:nvSpPr>
        <p:spPr bwMode="auto">
          <a:xfrm>
            <a:off x="-11113" y="50800"/>
            <a:ext cx="4216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altLang="es-MX" sz="2000" b="1" i="1">
                <a:latin typeface="Arial" panose="020B0604020202020204" pitchFamily="34" charset="0"/>
                <a:cs typeface="Arial" panose="020B0604020202020204" pitchFamily="34" charset="0"/>
              </a:rPr>
              <a:t>CÓDIGO DE ÉTICA</a:t>
            </a:r>
          </a:p>
        </p:txBody>
      </p:sp>
    </p:spTree>
    <p:extLst>
      <p:ext uri="{BB962C8B-B14F-4D97-AF65-F5344CB8AC3E}">
        <p14:creationId xmlns:p14="http://schemas.microsoft.com/office/powerpoint/2010/main" val="1716107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175" y="53975"/>
            <a:ext cx="341644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>
                <a:latin typeface="Arial" panose="020B0604020202020204" pitchFamily="34" charset="0"/>
              </a:rPr>
              <a:t>ESTRUCTURA ORGÁNICA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503196" y="984227"/>
            <a:ext cx="529464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1.0    Coordinación General de la Defensoría Pública del 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Estado.</a:t>
            </a: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	             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         1.1.   Dirección Administrativa.</a:t>
            </a:r>
          </a:p>
          <a:p>
            <a:pPr algn="just"/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         1.2.   Dirección de Capacitación.</a:t>
            </a:r>
          </a:p>
          <a:p>
            <a:pPr algn="just"/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         1.3.   </a:t>
            </a:r>
            <a:r>
              <a:rPr lang="es-ES_tradnl" sz="1200" dirty="0" err="1">
                <a:latin typeface="Arial" panose="020B0604020202020204" pitchFamily="34" charset="0"/>
                <a:cs typeface="Arial" panose="020B0604020202020204" pitchFamily="34" charset="0"/>
              </a:rPr>
              <a:t>Visitaduría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         1.4.  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Dirección de Defensoría Pública Social.</a:t>
            </a:r>
          </a:p>
          <a:p>
            <a:pPr algn="just"/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         1.5.   Dirección de Defensoría Pública Penal.</a:t>
            </a:r>
          </a:p>
          <a:p>
            <a:pPr algn="just"/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         1.6.   Dirección de Defensoría Pública de Personas y Comunidades</a:t>
            </a:r>
          </a:p>
          <a:p>
            <a:pPr algn="just"/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                  Indígenas.</a:t>
            </a:r>
          </a:p>
          <a:p>
            <a:pPr algn="just"/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         1.7.   Dirección Especializada en el Sistema Integral de Justicia Penal    </a:t>
            </a:r>
          </a:p>
          <a:p>
            <a:pPr algn="just"/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                  para Adolescentes.</a:t>
            </a:r>
          </a:p>
          <a:p>
            <a:pPr algn="just"/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         1.8.   Subdirección Regional Zona Norte.</a:t>
            </a:r>
          </a:p>
          <a:p>
            <a:pPr algn="just"/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         1.9.   Subdirección Regional Zona Centro.</a:t>
            </a:r>
          </a:p>
          <a:p>
            <a:pPr algn="just"/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         1.10. Subdirección Regional Zona Media.</a:t>
            </a:r>
          </a:p>
          <a:p>
            <a:pPr algn="just"/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         1.11. Subdirección Regional Zona Huasteca.</a:t>
            </a:r>
          </a:p>
          <a:p>
            <a:pPr algn="just"/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               </a:t>
            </a:r>
            <a:r>
              <a:rPr lang="es-ES_tradnl" sz="12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72190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2" name="Conector recto 121"/>
          <p:cNvCxnSpPr/>
          <p:nvPr/>
        </p:nvCxnSpPr>
        <p:spPr>
          <a:xfrm>
            <a:off x="3427844" y="1997521"/>
            <a:ext cx="1156" cy="266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97 Conector recto"/>
          <p:cNvCxnSpPr/>
          <p:nvPr/>
        </p:nvCxnSpPr>
        <p:spPr>
          <a:xfrm>
            <a:off x="3426483" y="2981943"/>
            <a:ext cx="1168214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97 Conector recto"/>
          <p:cNvCxnSpPr/>
          <p:nvPr/>
        </p:nvCxnSpPr>
        <p:spPr>
          <a:xfrm>
            <a:off x="2259599" y="3327497"/>
            <a:ext cx="1168214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40"/>
          <p:cNvSpPr>
            <a:spLocks noChangeArrowheads="1"/>
          </p:cNvSpPr>
          <p:nvPr/>
        </p:nvSpPr>
        <p:spPr bwMode="auto">
          <a:xfrm>
            <a:off x="-8652" y="2217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cxnSp>
        <p:nvCxnSpPr>
          <p:cNvPr id="123" name="Conector recto 122"/>
          <p:cNvCxnSpPr/>
          <p:nvPr/>
        </p:nvCxnSpPr>
        <p:spPr>
          <a:xfrm>
            <a:off x="876698" y="3799196"/>
            <a:ext cx="0" cy="2110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Conector recto 125"/>
          <p:cNvCxnSpPr/>
          <p:nvPr/>
        </p:nvCxnSpPr>
        <p:spPr>
          <a:xfrm>
            <a:off x="2525617" y="3801076"/>
            <a:ext cx="0" cy="2110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Conector recto 126"/>
          <p:cNvCxnSpPr/>
          <p:nvPr/>
        </p:nvCxnSpPr>
        <p:spPr>
          <a:xfrm>
            <a:off x="4331651" y="3802214"/>
            <a:ext cx="0" cy="2110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Conector recto 127"/>
          <p:cNvCxnSpPr/>
          <p:nvPr/>
        </p:nvCxnSpPr>
        <p:spPr>
          <a:xfrm>
            <a:off x="5989572" y="3800086"/>
            <a:ext cx="0" cy="2110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4763" y="508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18" name="Line 42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7" name="Rectangle 12"/>
          <p:cNvSpPr>
            <a:spLocks noChangeArrowheads="1"/>
          </p:cNvSpPr>
          <p:nvPr/>
        </p:nvSpPr>
        <p:spPr bwMode="auto">
          <a:xfrm>
            <a:off x="2633048" y="1606910"/>
            <a:ext cx="1584000" cy="449263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/>
          <a:p>
            <a:pPr algn="ctr"/>
            <a:endParaRPr lang="es-MX" altLang="es-MX" sz="700">
              <a:latin typeface="Arial" charset="0"/>
              <a:cs typeface="Arial" charset="0"/>
            </a:endParaRPr>
          </a:p>
        </p:txBody>
      </p:sp>
      <p:sp>
        <p:nvSpPr>
          <p:cNvPr id="80" name="Rectangle 42"/>
          <p:cNvSpPr>
            <a:spLocks noChangeArrowheads="1"/>
          </p:cNvSpPr>
          <p:nvPr/>
        </p:nvSpPr>
        <p:spPr bwMode="auto">
          <a:xfrm>
            <a:off x="2614444" y="1719719"/>
            <a:ext cx="1645387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Arial" charset="0"/>
              </a:rPr>
              <a:t>Coordinación General</a:t>
            </a:r>
          </a:p>
        </p:txBody>
      </p:sp>
      <p:sp>
        <p:nvSpPr>
          <p:cNvPr id="89" name="Rectangle 12"/>
          <p:cNvSpPr>
            <a:spLocks noChangeArrowheads="1"/>
          </p:cNvSpPr>
          <p:nvPr/>
        </p:nvSpPr>
        <p:spPr bwMode="auto">
          <a:xfrm>
            <a:off x="76594" y="3906502"/>
            <a:ext cx="1584000" cy="449263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/>
          <a:p>
            <a:pPr algn="ctr"/>
            <a:endParaRPr lang="es-MX" altLang="es-MX" sz="700">
              <a:latin typeface="Arial" charset="0"/>
              <a:cs typeface="Arial" charset="0"/>
            </a:endParaRPr>
          </a:p>
        </p:txBody>
      </p:sp>
      <p:sp>
        <p:nvSpPr>
          <p:cNvPr id="92" name="Rectangle 42"/>
          <p:cNvSpPr>
            <a:spLocks noChangeArrowheads="1"/>
          </p:cNvSpPr>
          <p:nvPr/>
        </p:nvSpPr>
        <p:spPr bwMode="auto">
          <a:xfrm>
            <a:off x="80237" y="3980678"/>
            <a:ext cx="157982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Dirección de la </a:t>
            </a:r>
          </a:p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Defensoría Pública Social</a:t>
            </a:r>
          </a:p>
        </p:txBody>
      </p:sp>
      <p:sp>
        <p:nvSpPr>
          <p:cNvPr id="93" name="Rectangle 12"/>
          <p:cNvSpPr>
            <a:spLocks noChangeArrowheads="1"/>
          </p:cNvSpPr>
          <p:nvPr/>
        </p:nvSpPr>
        <p:spPr bwMode="auto">
          <a:xfrm>
            <a:off x="1730205" y="3906502"/>
            <a:ext cx="1584000" cy="449263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/>
          <a:p>
            <a:pPr algn="ctr"/>
            <a:endParaRPr lang="es-MX" altLang="es-MX" sz="700">
              <a:latin typeface="Arial" charset="0"/>
              <a:cs typeface="Arial" charset="0"/>
            </a:endParaRPr>
          </a:p>
        </p:txBody>
      </p:sp>
      <p:sp>
        <p:nvSpPr>
          <p:cNvPr id="96" name="Rectangle 42"/>
          <p:cNvSpPr>
            <a:spLocks noChangeArrowheads="1"/>
          </p:cNvSpPr>
          <p:nvPr/>
        </p:nvSpPr>
        <p:spPr bwMode="auto">
          <a:xfrm>
            <a:off x="1730291" y="3972126"/>
            <a:ext cx="15961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Dirección de la </a:t>
            </a:r>
          </a:p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Defensoría Pública Penal</a:t>
            </a:r>
          </a:p>
        </p:txBody>
      </p:sp>
      <p:sp>
        <p:nvSpPr>
          <p:cNvPr id="97" name="Rectangle 12"/>
          <p:cNvSpPr>
            <a:spLocks noChangeArrowheads="1"/>
          </p:cNvSpPr>
          <p:nvPr/>
        </p:nvSpPr>
        <p:spPr bwMode="auto">
          <a:xfrm>
            <a:off x="3526423" y="3906502"/>
            <a:ext cx="1584000" cy="449263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/>
          <a:p>
            <a:pPr algn="ctr"/>
            <a:endParaRPr lang="es-MX" altLang="es-MX" sz="700">
              <a:latin typeface="Arial" charset="0"/>
              <a:cs typeface="Arial" charset="0"/>
            </a:endParaRPr>
          </a:p>
        </p:txBody>
      </p:sp>
      <p:sp>
        <p:nvSpPr>
          <p:cNvPr id="100" name="Rectangle 42"/>
          <p:cNvSpPr>
            <a:spLocks noChangeArrowheads="1"/>
          </p:cNvSpPr>
          <p:nvPr/>
        </p:nvSpPr>
        <p:spPr bwMode="auto">
          <a:xfrm>
            <a:off x="3539835" y="3925021"/>
            <a:ext cx="1578159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Dirección de la Defensoría Pública de Personas y Comunidades Indígenas</a:t>
            </a:r>
          </a:p>
        </p:txBody>
      </p:sp>
      <p:sp>
        <p:nvSpPr>
          <p:cNvPr id="101" name="Rectangle 12"/>
          <p:cNvSpPr>
            <a:spLocks noChangeArrowheads="1"/>
          </p:cNvSpPr>
          <p:nvPr/>
        </p:nvSpPr>
        <p:spPr bwMode="auto">
          <a:xfrm>
            <a:off x="5202480" y="3907912"/>
            <a:ext cx="1584000" cy="449263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/>
          <a:p>
            <a:pPr algn="ctr"/>
            <a:endParaRPr lang="es-MX" altLang="es-MX" sz="700">
              <a:latin typeface="Arial" charset="0"/>
              <a:cs typeface="Arial" charset="0"/>
            </a:endParaRPr>
          </a:p>
        </p:txBody>
      </p:sp>
      <p:sp>
        <p:nvSpPr>
          <p:cNvPr id="104" name="Rectangle 42"/>
          <p:cNvSpPr>
            <a:spLocks noChangeArrowheads="1"/>
          </p:cNvSpPr>
          <p:nvPr/>
        </p:nvSpPr>
        <p:spPr bwMode="auto">
          <a:xfrm>
            <a:off x="5199798" y="3926342"/>
            <a:ext cx="1584000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Dirección Especializada en el Sistema Integral de Justicia Penal para Adolescentes</a:t>
            </a:r>
          </a:p>
        </p:txBody>
      </p:sp>
      <p:cxnSp>
        <p:nvCxnSpPr>
          <p:cNvPr id="121" name="97 Conector recto"/>
          <p:cNvCxnSpPr/>
          <p:nvPr/>
        </p:nvCxnSpPr>
        <p:spPr>
          <a:xfrm>
            <a:off x="873691" y="3801799"/>
            <a:ext cx="5112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45"/>
          <p:cNvCxnSpPr/>
          <p:nvPr/>
        </p:nvCxnSpPr>
        <p:spPr>
          <a:xfrm>
            <a:off x="872609" y="4661482"/>
            <a:ext cx="0" cy="2110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cto 46"/>
          <p:cNvCxnSpPr/>
          <p:nvPr/>
        </p:nvCxnSpPr>
        <p:spPr>
          <a:xfrm>
            <a:off x="2529479" y="4664103"/>
            <a:ext cx="0" cy="2110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cto 47"/>
          <p:cNvCxnSpPr/>
          <p:nvPr/>
        </p:nvCxnSpPr>
        <p:spPr>
          <a:xfrm>
            <a:off x="4332757" y="4664103"/>
            <a:ext cx="0" cy="2110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cto 48"/>
          <p:cNvCxnSpPr/>
          <p:nvPr/>
        </p:nvCxnSpPr>
        <p:spPr>
          <a:xfrm>
            <a:off x="5985483" y="4658391"/>
            <a:ext cx="0" cy="2110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97 Conector recto"/>
          <p:cNvCxnSpPr/>
          <p:nvPr/>
        </p:nvCxnSpPr>
        <p:spPr>
          <a:xfrm>
            <a:off x="877553" y="4660670"/>
            <a:ext cx="5112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12"/>
          <p:cNvSpPr>
            <a:spLocks noChangeArrowheads="1"/>
          </p:cNvSpPr>
          <p:nvPr/>
        </p:nvSpPr>
        <p:spPr bwMode="auto">
          <a:xfrm>
            <a:off x="80456" y="4757092"/>
            <a:ext cx="1584000" cy="449263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/>
          <a:p>
            <a:pPr algn="ctr"/>
            <a:endParaRPr lang="es-MX" altLang="es-MX" sz="700">
              <a:latin typeface="Arial" charset="0"/>
              <a:cs typeface="Arial" charset="0"/>
            </a:endParaRPr>
          </a:p>
        </p:txBody>
      </p:sp>
      <p:sp>
        <p:nvSpPr>
          <p:cNvPr id="54" name="Rectangle 42"/>
          <p:cNvSpPr>
            <a:spLocks noChangeArrowheads="1"/>
          </p:cNvSpPr>
          <p:nvPr/>
        </p:nvSpPr>
        <p:spPr bwMode="auto">
          <a:xfrm>
            <a:off x="76594" y="4774942"/>
            <a:ext cx="1602227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Subdirección Regional </a:t>
            </a:r>
          </a:p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Zona Norte </a:t>
            </a:r>
          </a:p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(Matehuala)</a:t>
            </a:r>
          </a:p>
        </p:txBody>
      </p:sp>
      <p:sp>
        <p:nvSpPr>
          <p:cNvPr id="55" name="Rectangle 12"/>
          <p:cNvSpPr>
            <a:spLocks noChangeArrowheads="1"/>
          </p:cNvSpPr>
          <p:nvPr/>
        </p:nvSpPr>
        <p:spPr bwMode="auto">
          <a:xfrm>
            <a:off x="1742018" y="4757092"/>
            <a:ext cx="1584000" cy="449263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/>
          <a:p>
            <a:pPr algn="ctr"/>
            <a:endParaRPr lang="es-MX" altLang="es-MX" sz="700">
              <a:latin typeface="Arial" charset="0"/>
              <a:cs typeface="Arial" charset="0"/>
            </a:endParaRPr>
          </a:p>
        </p:txBody>
      </p:sp>
      <p:sp>
        <p:nvSpPr>
          <p:cNvPr id="58" name="Rectangle 42"/>
          <p:cNvSpPr>
            <a:spLocks noChangeArrowheads="1"/>
          </p:cNvSpPr>
          <p:nvPr/>
        </p:nvSpPr>
        <p:spPr bwMode="auto">
          <a:xfrm>
            <a:off x="1751188" y="4774947"/>
            <a:ext cx="1583242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Subdirección Regional </a:t>
            </a:r>
          </a:p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Zona Centro </a:t>
            </a:r>
          </a:p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(Capital)</a:t>
            </a:r>
          </a:p>
        </p:txBody>
      </p:sp>
      <p:sp>
        <p:nvSpPr>
          <p:cNvPr id="59" name="Rectangle 12"/>
          <p:cNvSpPr>
            <a:spLocks noChangeArrowheads="1"/>
          </p:cNvSpPr>
          <p:nvPr/>
        </p:nvSpPr>
        <p:spPr bwMode="auto">
          <a:xfrm>
            <a:off x="3535480" y="4757092"/>
            <a:ext cx="1584000" cy="449263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/>
          <a:p>
            <a:pPr algn="ctr"/>
            <a:endParaRPr lang="es-MX" altLang="es-MX" sz="700">
              <a:latin typeface="Arial" charset="0"/>
              <a:cs typeface="Arial" charset="0"/>
            </a:endParaRPr>
          </a:p>
        </p:txBody>
      </p:sp>
      <p:sp>
        <p:nvSpPr>
          <p:cNvPr id="71" name="Rectangle 42"/>
          <p:cNvSpPr>
            <a:spLocks noChangeArrowheads="1"/>
          </p:cNvSpPr>
          <p:nvPr/>
        </p:nvSpPr>
        <p:spPr bwMode="auto">
          <a:xfrm>
            <a:off x="3526423" y="4774943"/>
            <a:ext cx="1619939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Subdirección Regional </a:t>
            </a:r>
          </a:p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Zona Media </a:t>
            </a:r>
          </a:p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(</a:t>
            </a:r>
            <a:r>
              <a:rPr lang="es-ES_tradnl" altLang="es-MX" sz="700" b="1" dirty="0" err="1">
                <a:solidFill>
                  <a:prstClr val="black"/>
                </a:solidFill>
                <a:latin typeface="Arial" charset="0"/>
              </a:rPr>
              <a:t>Rioverde</a:t>
            </a:r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)</a:t>
            </a:r>
          </a:p>
        </p:txBody>
      </p:sp>
      <p:sp>
        <p:nvSpPr>
          <p:cNvPr id="72" name="Rectangle 12"/>
          <p:cNvSpPr>
            <a:spLocks noChangeArrowheads="1"/>
          </p:cNvSpPr>
          <p:nvPr/>
        </p:nvSpPr>
        <p:spPr bwMode="auto">
          <a:xfrm>
            <a:off x="5199798" y="4757092"/>
            <a:ext cx="1584000" cy="449263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/>
          <a:p>
            <a:pPr algn="ctr"/>
            <a:endParaRPr lang="es-MX" altLang="es-MX" sz="700">
              <a:latin typeface="Arial" charset="0"/>
              <a:cs typeface="Arial" charset="0"/>
            </a:endParaRPr>
          </a:p>
        </p:txBody>
      </p:sp>
      <p:sp>
        <p:nvSpPr>
          <p:cNvPr id="75" name="Rectangle 42"/>
          <p:cNvSpPr>
            <a:spLocks noChangeArrowheads="1"/>
          </p:cNvSpPr>
          <p:nvPr/>
        </p:nvSpPr>
        <p:spPr bwMode="auto">
          <a:xfrm>
            <a:off x="5215335" y="4774987"/>
            <a:ext cx="1584000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Subdirección Regional </a:t>
            </a:r>
          </a:p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Zona Huasteca </a:t>
            </a:r>
          </a:p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(Ciudad Valles)</a:t>
            </a:r>
          </a:p>
        </p:txBody>
      </p:sp>
      <p:sp>
        <p:nvSpPr>
          <p:cNvPr id="107" name="Rectángulo 106"/>
          <p:cNvSpPr/>
          <p:nvPr/>
        </p:nvSpPr>
        <p:spPr>
          <a:xfrm>
            <a:off x="1434210" y="979379"/>
            <a:ext cx="397119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Despacho de la Coordinación General</a:t>
            </a:r>
          </a:p>
        </p:txBody>
      </p:sp>
      <p:cxnSp>
        <p:nvCxnSpPr>
          <p:cNvPr id="109" name="97 Conector recto"/>
          <p:cNvCxnSpPr/>
          <p:nvPr/>
        </p:nvCxnSpPr>
        <p:spPr>
          <a:xfrm>
            <a:off x="2258269" y="2705973"/>
            <a:ext cx="1168214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Rectangle 12"/>
          <p:cNvSpPr>
            <a:spLocks noChangeArrowheads="1"/>
          </p:cNvSpPr>
          <p:nvPr/>
        </p:nvSpPr>
        <p:spPr bwMode="auto">
          <a:xfrm>
            <a:off x="1276146" y="2393043"/>
            <a:ext cx="1584000" cy="449263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/>
          <a:p>
            <a:pPr algn="ctr"/>
            <a:endParaRPr lang="es-MX" altLang="es-MX" sz="700">
              <a:latin typeface="Arial" charset="0"/>
              <a:cs typeface="Arial" charset="0"/>
            </a:endParaRPr>
          </a:p>
        </p:txBody>
      </p:sp>
      <p:sp>
        <p:nvSpPr>
          <p:cNvPr id="156" name="Rectangle 42"/>
          <p:cNvSpPr>
            <a:spLocks noChangeArrowheads="1"/>
          </p:cNvSpPr>
          <p:nvPr/>
        </p:nvSpPr>
        <p:spPr bwMode="auto">
          <a:xfrm>
            <a:off x="1276070" y="2528294"/>
            <a:ext cx="158400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Dirección Administrativa</a:t>
            </a:r>
          </a:p>
        </p:txBody>
      </p:sp>
      <p:sp>
        <p:nvSpPr>
          <p:cNvPr id="157" name="Rectangle 12"/>
          <p:cNvSpPr>
            <a:spLocks noChangeArrowheads="1"/>
          </p:cNvSpPr>
          <p:nvPr/>
        </p:nvSpPr>
        <p:spPr bwMode="auto">
          <a:xfrm>
            <a:off x="1276069" y="3000613"/>
            <a:ext cx="1584000" cy="449263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/>
          <a:p>
            <a:pPr algn="ctr"/>
            <a:endParaRPr lang="es-MX" altLang="es-MX" sz="700">
              <a:latin typeface="Arial" charset="0"/>
              <a:cs typeface="Arial" charset="0"/>
            </a:endParaRPr>
          </a:p>
        </p:txBody>
      </p:sp>
      <p:sp>
        <p:nvSpPr>
          <p:cNvPr id="159" name="Rectangle 42"/>
          <p:cNvSpPr>
            <a:spLocks noChangeArrowheads="1"/>
          </p:cNvSpPr>
          <p:nvPr/>
        </p:nvSpPr>
        <p:spPr bwMode="auto">
          <a:xfrm>
            <a:off x="1266990" y="3127917"/>
            <a:ext cx="1593079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Dirección de Capacitación</a:t>
            </a:r>
          </a:p>
        </p:txBody>
      </p:sp>
      <p:sp>
        <p:nvSpPr>
          <p:cNvPr id="161" name="Rectangle 12"/>
          <p:cNvSpPr>
            <a:spLocks noChangeArrowheads="1"/>
          </p:cNvSpPr>
          <p:nvPr/>
        </p:nvSpPr>
        <p:spPr bwMode="auto">
          <a:xfrm>
            <a:off x="3964648" y="2699918"/>
            <a:ext cx="1584325" cy="4318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MX" altLang="es-MX" sz="700" dirty="0">
              <a:latin typeface="Arial" charset="0"/>
              <a:cs typeface="Arial" charset="0"/>
            </a:endParaRPr>
          </a:p>
        </p:txBody>
      </p:sp>
      <p:sp>
        <p:nvSpPr>
          <p:cNvPr id="164" name="21 Rectángulo"/>
          <p:cNvSpPr>
            <a:spLocks noChangeArrowheads="1"/>
          </p:cNvSpPr>
          <p:nvPr/>
        </p:nvSpPr>
        <p:spPr bwMode="auto">
          <a:xfrm>
            <a:off x="3962130" y="2819006"/>
            <a:ext cx="1586843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altLang="es-MX" sz="700" b="1" dirty="0" err="1">
                <a:latin typeface="Arial" charset="0"/>
                <a:cs typeface="Arial" charset="0"/>
              </a:rPr>
              <a:t>Visitaduría</a:t>
            </a:r>
            <a:endParaRPr lang="es-ES" altLang="es-MX" sz="700" b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562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0" name="97 Conector recto"/>
          <p:cNvCxnSpPr/>
          <p:nvPr/>
        </p:nvCxnSpPr>
        <p:spPr>
          <a:xfrm>
            <a:off x="3428982" y="2878186"/>
            <a:ext cx="1168214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97 Conector recto"/>
          <p:cNvCxnSpPr/>
          <p:nvPr/>
        </p:nvCxnSpPr>
        <p:spPr>
          <a:xfrm>
            <a:off x="5588343" y="5697893"/>
            <a:ext cx="540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97 Conector recto"/>
          <p:cNvCxnSpPr/>
          <p:nvPr/>
        </p:nvCxnSpPr>
        <p:spPr>
          <a:xfrm>
            <a:off x="5588343" y="5089636"/>
            <a:ext cx="540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97 Conector recto"/>
          <p:cNvCxnSpPr/>
          <p:nvPr/>
        </p:nvCxnSpPr>
        <p:spPr>
          <a:xfrm>
            <a:off x="5588343" y="4480036"/>
            <a:ext cx="540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97 Conector recto"/>
          <p:cNvCxnSpPr/>
          <p:nvPr/>
        </p:nvCxnSpPr>
        <p:spPr>
          <a:xfrm>
            <a:off x="2258584" y="2672458"/>
            <a:ext cx="1168214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40"/>
          <p:cNvSpPr>
            <a:spLocks noChangeArrowheads="1"/>
          </p:cNvSpPr>
          <p:nvPr/>
        </p:nvSpPr>
        <p:spPr bwMode="auto">
          <a:xfrm>
            <a:off x="-12032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4763" y="508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18" name="Line 42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7" name="Rectangle 12"/>
          <p:cNvSpPr>
            <a:spLocks noChangeArrowheads="1"/>
          </p:cNvSpPr>
          <p:nvPr/>
        </p:nvSpPr>
        <p:spPr bwMode="auto">
          <a:xfrm>
            <a:off x="2633048" y="1591012"/>
            <a:ext cx="1584000" cy="449263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/>
          <a:p>
            <a:pPr algn="ctr"/>
            <a:endParaRPr lang="es-MX" altLang="es-MX" sz="700">
              <a:latin typeface="Arial" charset="0"/>
              <a:cs typeface="Arial" charset="0"/>
            </a:endParaRPr>
          </a:p>
        </p:txBody>
      </p:sp>
      <p:sp>
        <p:nvSpPr>
          <p:cNvPr id="80" name="Rectangle 42"/>
          <p:cNvSpPr>
            <a:spLocks noChangeArrowheads="1"/>
          </p:cNvSpPr>
          <p:nvPr/>
        </p:nvSpPr>
        <p:spPr bwMode="auto">
          <a:xfrm>
            <a:off x="2623969" y="1602221"/>
            <a:ext cx="1645387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Arial" charset="0"/>
              </a:rPr>
              <a:t>Coordinación General</a:t>
            </a:r>
          </a:p>
        </p:txBody>
      </p:sp>
      <p:cxnSp>
        <p:nvCxnSpPr>
          <p:cNvPr id="122" name="Conector recto 121"/>
          <p:cNvCxnSpPr/>
          <p:nvPr/>
        </p:nvCxnSpPr>
        <p:spPr>
          <a:xfrm>
            <a:off x="3427844" y="2067351"/>
            <a:ext cx="1156" cy="201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Rectángulo 106"/>
          <p:cNvSpPr/>
          <p:nvPr/>
        </p:nvSpPr>
        <p:spPr>
          <a:xfrm>
            <a:off x="1442161" y="987330"/>
            <a:ext cx="397119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Coordinación General</a:t>
            </a:r>
          </a:p>
        </p:txBody>
      </p:sp>
      <p:sp>
        <p:nvSpPr>
          <p:cNvPr id="147" name="Text Box 123"/>
          <p:cNvSpPr txBox="1">
            <a:spLocks noChangeArrowheads="1"/>
          </p:cNvSpPr>
          <p:nvPr/>
        </p:nvSpPr>
        <p:spPr bwMode="auto">
          <a:xfrm>
            <a:off x="1399691" y="8505985"/>
            <a:ext cx="1122423" cy="41549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86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01 Puesto de confianza</a:t>
            </a:r>
            <a:endParaRPr lang="es-ES_tradnl" alt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alt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08 </a:t>
            </a:r>
            <a:r>
              <a:rPr lang="es-ES_tradnl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Puestos de base</a:t>
            </a:r>
          </a:p>
          <a:p>
            <a:r>
              <a:rPr lang="es-ES_tradnl" altLang="es-MX" sz="700" b="1" i="1" dirty="0">
                <a:latin typeface="Arial" panose="020B0604020202020204" pitchFamily="34" charset="0"/>
                <a:cs typeface="Arial" panose="020B0604020202020204" pitchFamily="34" charset="0"/>
              </a:rPr>
              <a:t>Total: </a:t>
            </a:r>
            <a:r>
              <a:rPr lang="es-ES_tradnl" altLang="es-MX" sz="7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  <a:endParaRPr lang="es-ES_tradnl" altLang="es-MX" sz="700" b="1" dirty="0">
              <a:solidFill>
                <a:srgbClr val="00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8" name="47 Conector recto"/>
          <p:cNvCxnSpPr/>
          <p:nvPr/>
        </p:nvCxnSpPr>
        <p:spPr>
          <a:xfrm>
            <a:off x="2581144" y="8748396"/>
            <a:ext cx="645810" cy="0"/>
          </a:xfrm>
          <a:prstGeom prst="line">
            <a:avLst/>
          </a:prstGeom>
          <a:ln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 Box 128"/>
          <p:cNvSpPr txBox="1">
            <a:spLocks noChangeArrowheads="1"/>
          </p:cNvSpPr>
          <p:nvPr/>
        </p:nvSpPr>
        <p:spPr bwMode="auto">
          <a:xfrm>
            <a:off x="4273526" y="7899972"/>
            <a:ext cx="2279650" cy="1130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ts val="375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en-GB" altLang="es-MX" sz="600" b="1" i="1" u="sng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Guadalupe </a:t>
            </a:r>
            <a:r>
              <a:rPr lang="en-GB" altLang="es-MX" sz="600" b="1" i="1" u="sng" dirty="0" err="1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Jetzabel</a:t>
            </a:r>
            <a:r>
              <a:rPr lang="en-GB" altLang="es-MX" sz="600" b="1" i="1" u="sng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Sánchez Delgado, Titular </a:t>
            </a:r>
            <a:r>
              <a:rPr lang="es-MX" altLang="es-MX" sz="600" b="1" i="1" u="sng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Administrativo</a:t>
            </a:r>
            <a:r>
              <a:rPr lang="en-GB" altLang="es-MX" sz="600" b="1" i="1" u="sng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de la </a:t>
            </a:r>
            <a:r>
              <a:rPr lang="en-GB" altLang="es-MX" sz="600" b="1" i="1" u="sng" dirty="0" err="1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Defensoría</a:t>
            </a:r>
            <a:r>
              <a:rPr lang="en-GB" altLang="es-MX" sz="600" b="1" i="1" u="sng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altLang="es-MX" sz="600" b="1" i="1" u="sng" dirty="0" err="1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Pública</a:t>
            </a:r>
            <a:r>
              <a:rPr lang="en-GB" altLang="es-MX" sz="600" b="1" i="1" u="sng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del Estado</a:t>
            </a:r>
            <a:r>
              <a:rPr lang="en-GB" altLang="es-MX" sz="600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s-MX" altLang="es-MX" sz="600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certifica que  el presente organigrama refleja el personal, así como puestos  y nombramientos que integran la estructura vigente al</a:t>
            </a:r>
            <a:r>
              <a:rPr lang="en-GB" altLang="es-MX" sz="600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GB" altLang="es-MX" sz="600" b="1" i="1" u="sng" dirty="0" err="1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mes</a:t>
            </a:r>
            <a:r>
              <a:rPr lang="en-GB" altLang="es-MX" sz="600" b="1" i="1" u="sng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de </a:t>
            </a:r>
            <a:r>
              <a:rPr lang="en-GB" altLang="es-MX" sz="600" b="1" i="1" u="sng" dirty="0" err="1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febrero</a:t>
            </a:r>
            <a:r>
              <a:rPr lang="en-GB" altLang="es-MX" sz="600" b="1" i="1" u="sng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del 2020.</a:t>
            </a:r>
          </a:p>
          <a:p>
            <a:pPr algn="just">
              <a:spcBef>
                <a:spcPts val="375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endParaRPr lang="en-GB" altLang="es-MX" sz="600" b="1" i="1" u="sng" dirty="0">
              <a:solidFill>
                <a:srgbClr val="000000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spcBef>
                <a:spcPts val="375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endParaRPr lang="en-GB" altLang="es-MX" sz="600" dirty="0">
              <a:solidFill>
                <a:srgbClr val="000000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spcBef>
                <a:spcPts val="375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endParaRPr lang="en-GB" altLang="es-MX" sz="600" dirty="0">
              <a:solidFill>
                <a:srgbClr val="000000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spcBef>
                <a:spcPts val="375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en-GB" altLang="es-MX" sz="600" b="1" i="1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Firma:  ____________________________________</a:t>
            </a:r>
          </a:p>
        </p:txBody>
      </p:sp>
      <p:sp>
        <p:nvSpPr>
          <p:cNvPr id="108" name="Rectangle 12"/>
          <p:cNvSpPr>
            <a:spLocks noChangeArrowheads="1"/>
          </p:cNvSpPr>
          <p:nvPr/>
        </p:nvSpPr>
        <p:spPr bwMode="auto">
          <a:xfrm>
            <a:off x="1304055" y="2375294"/>
            <a:ext cx="1584325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MX" altLang="es-MX" sz="700" dirty="0">
              <a:latin typeface="Arial" charset="0"/>
              <a:cs typeface="Arial" charset="0"/>
            </a:endParaRPr>
          </a:p>
        </p:txBody>
      </p:sp>
      <p:sp>
        <p:nvSpPr>
          <p:cNvPr id="112" name="Line 21"/>
          <p:cNvSpPr>
            <a:spLocks noChangeShapeType="1"/>
          </p:cNvSpPr>
          <p:nvPr/>
        </p:nvSpPr>
        <p:spPr bwMode="auto">
          <a:xfrm>
            <a:off x="1304921" y="2548666"/>
            <a:ext cx="15840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113" name="79 Rectángulo"/>
          <p:cNvSpPr>
            <a:spLocks noChangeArrowheads="1"/>
          </p:cNvSpPr>
          <p:nvPr/>
        </p:nvSpPr>
        <p:spPr bwMode="auto">
          <a:xfrm>
            <a:off x="1317038" y="2552107"/>
            <a:ext cx="1563772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800"/>
              </a:lnSpc>
            </a:pPr>
            <a:r>
              <a:rPr lang="pt-BR" altLang="es-MX" sz="700" dirty="0" err="1">
                <a:latin typeface="Arial" charset="0"/>
                <a:cs typeface="Arial" charset="0"/>
              </a:rPr>
              <a:t>María</a:t>
            </a:r>
            <a:r>
              <a:rPr lang="pt-BR" altLang="es-MX" sz="700" dirty="0">
                <a:latin typeface="Arial" charset="0"/>
                <a:cs typeface="Arial" charset="0"/>
              </a:rPr>
              <a:t> </a:t>
            </a:r>
            <a:r>
              <a:rPr lang="pt-BR" altLang="es-MX" sz="700" dirty="0" err="1">
                <a:latin typeface="Arial" charset="0"/>
                <a:cs typeface="Arial" charset="0"/>
              </a:rPr>
              <a:t>del</a:t>
            </a:r>
            <a:r>
              <a:rPr lang="pt-BR" altLang="es-MX" sz="700" dirty="0">
                <a:latin typeface="Arial" charset="0"/>
                <a:cs typeface="Arial" charset="0"/>
              </a:rPr>
              <a:t> </a:t>
            </a:r>
            <a:r>
              <a:rPr lang="pt-BR" altLang="es-MX" sz="700" dirty="0" err="1">
                <a:latin typeface="Arial" charset="0"/>
                <a:cs typeface="Arial" charset="0"/>
              </a:rPr>
              <a:t>Sagrario</a:t>
            </a:r>
            <a:r>
              <a:rPr lang="pt-BR" altLang="es-MX" sz="700" dirty="0">
                <a:latin typeface="Arial" charset="0"/>
                <a:cs typeface="Arial" charset="0"/>
              </a:rPr>
              <a:t> García </a:t>
            </a:r>
            <a:r>
              <a:rPr lang="pt-BR" altLang="es-MX" sz="700" dirty="0" err="1">
                <a:latin typeface="Arial" charset="0"/>
                <a:cs typeface="Arial" charset="0"/>
              </a:rPr>
              <a:t>Araiza</a:t>
            </a:r>
            <a:r>
              <a:rPr lang="pt-BR" altLang="es-MX" sz="700" dirty="0">
                <a:latin typeface="Arial" charset="0"/>
                <a:cs typeface="Arial" charset="0"/>
              </a:rPr>
              <a:t> </a:t>
            </a:r>
          </a:p>
          <a:p>
            <a:pPr algn="ctr">
              <a:lnSpc>
                <a:spcPts val="800"/>
              </a:lnSpc>
            </a:pPr>
            <a:r>
              <a:rPr lang="pt-BR" altLang="es-MX" sz="700" dirty="0">
                <a:latin typeface="Arial" charset="0"/>
                <a:cs typeface="Arial" charset="0"/>
              </a:rPr>
              <a:t>Secretaria de </a:t>
            </a:r>
            <a:r>
              <a:rPr lang="pt-BR" altLang="es-MX" sz="700" dirty="0" err="1">
                <a:latin typeface="Arial" charset="0"/>
                <a:cs typeface="Arial" charset="0"/>
              </a:rPr>
              <a:t>Director</a:t>
            </a:r>
            <a:r>
              <a:rPr lang="pt-BR" altLang="es-MX" sz="700" dirty="0">
                <a:latin typeface="Arial" charset="0"/>
                <a:cs typeface="Arial" charset="0"/>
              </a:rPr>
              <a:t> (08-07)</a:t>
            </a:r>
          </a:p>
        </p:txBody>
      </p:sp>
      <p:sp>
        <p:nvSpPr>
          <p:cNvPr id="115" name="21 Rectángulo"/>
          <p:cNvSpPr>
            <a:spLocks noChangeArrowheads="1"/>
          </p:cNvSpPr>
          <p:nvPr/>
        </p:nvSpPr>
        <p:spPr bwMode="auto">
          <a:xfrm>
            <a:off x="1320507" y="2371366"/>
            <a:ext cx="1601788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altLang="es-MX" sz="700" b="1" dirty="0">
                <a:latin typeface="Arial" charset="0"/>
                <a:cs typeface="Arial" charset="0"/>
              </a:rPr>
              <a:t>Secretaria</a:t>
            </a:r>
          </a:p>
        </p:txBody>
      </p:sp>
      <p:sp>
        <p:nvSpPr>
          <p:cNvPr id="130" name="Rectangle 12"/>
          <p:cNvSpPr>
            <a:spLocks noChangeArrowheads="1"/>
          </p:cNvSpPr>
          <p:nvPr/>
        </p:nvSpPr>
        <p:spPr bwMode="auto">
          <a:xfrm>
            <a:off x="4366432" y="4205933"/>
            <a:ext cx="1584325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MX" altLang="es-MX" sz="700" dirty="0">
              <a:latin typeface="Arial" charset="0"/>
              <a:cs typeface="Arial" charset="0"/>
            </a:endParaRPr>
          </a:p>
        </p:txBody>
      </p:sp>
      <p:sp>
        <p:nvSpPr>
          <p:cNvPr id="131" name="Line 21"/>
          <p:cNvSpPr>
            <a:spLocks noChangeShapeType="1"/>
          </p:cNvSpPr>
          <p:nvPr/>
        </p:nvSpPr>
        <p:spPr bwMode="auto">
          <a:xfrm>
            <a:off x="4366432" y="4348121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132" name="79 Rectángulo"/>
          <p:cNvSpPr>
            <a:spLocks noChangeArrowheads="1"/>
          </p:cNvSpPr>
          <p:nvPr/>
        </p:nvSpPr>
        <p:spPr bwMode="auto">
          <a:xfrm>
            <a:off x="4359608" y="4319821"/>
            <a:ext cx="15900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800"/>
              </a:lnSpc>
            </a:pPr>
            <a:r>
              <a:rPr lang="pt-BR" altLang="es-MX" sz="700" dirty="0">
                <a:latin typeface="Arial" charset="0"/>
                <a:cs typeface="Arial" charset="0"/>
              </a:rPr>
              <a:t>Blanca </a:t>
            </a:r>
            <a:r>
              <a:rPr lang="pt-BR" altLang="es-MX" sz="700" dirty="0" err="1">
                <a:latin typeface="Arial" charset="0"/>
                <a:cs typeface="Arial" charset="0"/>
              </a:rPr>
              <a:t>Idalia</a:t>
            </a:r>
            <a:r>
              <a:rPr lang="pt-BR" altLang="es-MX" sz="700" dirty="0">
                <a:latin typeface="Arial" charset="0"/>
                <a:cs typeface="Arial" charset="0"/>
              </a:rPr>
              <a:t> Sánchez </a:t>
            </a:r>
            <a:r>
              <a:rPr lang="pt-BR" altLang="es-MX" sz="700" dirty="0" err="1">
                <a:latin typeface="Arial" charset="0"/>
                <a:cs typeface="Arial" charset="0"/>
              </a:rPr>
              <a:t>Cuellar</a:t>
            </a:r>
            <a:r>
              <a:rPr lang="pt-BR" altLang="es-MX" sz="700" dirty="0">
                <a:latin typeface="Arial" charset="0"/>
                <a:cs typeface="Arial" charset="0"/>
              </a:rPr>
              <a:t> </a:t>
            </a:r>
          </a:p>
          <a:p>
            <a:pPr algn="ctr">
              <a:lnSpc>
                <a:spcPts val="800"/>
              </a:lnSpc>
            </a:pPr>
            <a:r>
              <a:rPr lang="pt-BR" altLang="es-MX" sz="700" dirty="0" err="1">
                <a:latin typeface="Arial" charset="0"/>
                <a:cs typeface="Arial" charset="0"/>
              </a:rPr>
              <a:t>Trabajadora</a:t>
            </a:r>
            <a:r>
              <a:rPr lang="pt-BR" altLang="es-MX" sz="700" dirty="0">
                <a:latin typeface="Arial" charset="0"/>
                <a:cs typeface="Arial" charset="0"/>
              </a:rPr>
              <a:t> Social (06-08)</a:t>
            </a:r>
          </a:p>
          <a:p>
            <a:pPr algn="ctr">
              <a:lnSpc>
                <a:spcPts val="800"/>
              </a:lnSpc>
            </a:pPr>
            <a:r>
              <a:rPr lang="pt-BR" altLang="es-MX" sz="600" dirty="0" err="1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Comisionada</a:t>
            </a:r>
            <a:r>
              <a:rPr lang="pt-BR" altLang="es-MX" sz="6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 DIF Estatal</a:t>
            </a:r>
          </a:p>
        </p:txBody>
      </p:sp>
      <p:sp>
        <p:nvSpPr>
          <p:cNvPr id="133" name="21 Rectángulo"/>
          <p:cNvSpPr>
            <a:spLocks noChangeArrowheads="1"/>
          </p:cNvSpPr>
          <p:nvPr/>
        </p:nvSpPr>
        <p:spPr bwMode="auto">
          <a:xfrm>
            <a:off x="4371348" y="4178772"/>
            <a:ext cx="1586233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altLang="es-MX" sz="700" b="1" dirty="0">
                <a:latin typeface="Arial" charset="0"/>
                <a:cs typeface="Arial" charset="0"/>
              </a:rPr>
              <a:t>Trabajo Social</a:t>
            </a:r>
          </a:p>
        </p:txBody>
      </p:sp>
      <p:sp>
        <p:nvSpPr>
          <p:cNvPr id="139" name="Rectangle 12"/>
          <p:cNvSpPr>
            <a:spLocks noChangeArrowheads="1"/>
          </p:cNvSpPr>
          <p:nvPr/>
        </p:nvSpPr>
        <p:spPr bwMode="auto">
          <a:xfrm>
            <a:off x="4365312" y="4803298"/>
            <a:ext cx="1584325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MX" altLang="es-MX" sz="700" dirty="0">
              <a:latin typeface="Arial" charset="0"/>
              <a:cs typeface="Arial" charset="0"/>
            </a:endParaRPr>
          </a:p>
        </p:txBody>
      </p:sp>
      <p:sp>
        <p:nvSpPr>
          <p:cNvPr id="140" name="Line 21"/>
          <p:cNvSpPr>
            <a:spLocks noChangeShapeType="1"/>
          </p:cNvSpPr>
          <p:nvPr/>
        </p:nvSpPr>
        <p:spPr bwMode="auto">
          <a:xfrm>
            <a:off x="4365312" y="4941927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141" name="79 Rectángulo"/>
          <p:cNvSpPr>
            <a:spLocks noChangeArrowheads="1"/>
          </p:cNvSpPr>
          <p:nvPr/>
        </p:nvSpPr>
        <p:spPr bwMode="auto">
          <a:xfrm>
            <a:off x="4311033" y="4915221"/>
            <a:ext cx="171304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800"/>
              </a:lnSpc>
            </a:pPr>
            <a:r>
              <a:rPr lang="pt-BR" altLang="es-MX" sz="700" dirty="0" err="1">
                <a:latin typeface="Arial" charset="0"/>
                <a:cs typeface="Arial" charset="0"/>
              </a:rPr>
              <a:t>María</a:t>
            </a:r>
            <a:r>
              <a:rPr lang="pt-BR" altLang="es-MX" sz="700" dirty="0">
                <a:latin typeface="Arial" charset="0"/>
                <a:cs typeface="Arial" charset="0"/>
              </a:rPr>
              <a:t> Montserrat Hernández Martínez </a:t>
            </a:r>
          </a:p>
          <a:p>
            <a:pPr algn="ctr">
              <a:lnSpc>
                <a:spcPts val="800"/>
              </a:lnSpc>
            </a:pPr>
            <a:r>
              <a:rPr lang="pt-BR" altLang="es-MX" sz="700" dirty="0" err="1">
                <a:latin typeface="Arial" charset="0"/>
                <a:cs typeface="Arial" charset="0"/>
              </a:rPr>
              <a:t>Mozo</a:t>
            </a:r>
            <a:r>
              <a:rPr lang="pt-BR" altLang="es-MX" sz="700" dirty="0">
                <a:latin typeface="Arial" charset="0"/>
                <a:cs typeface="Arial" charset="0"/>
              </a:rPr>
              <a:t> de Oficina (02-08)</a:t>
            </a:r>
          </a:p>
          <a:p>
            <a:pPr algn="ctr">
              <a:lnSpc>
                <a:spcPts val="800"/>
              </a:lnSpc>
            </a:pPr>
            <a:r>
              <a:rPr lang="pt-BR" altLang="es-MX" sz="600" dirty="0" err="1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Comisionada</a:t>
            </a:r>
            <a:r>
              <a:rPr lang="pt-BR" altLang="es-MX" sz="6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pt-BR" altLang="es-MX" sz="6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Estancia Infantil SUTSGE</a:t>
            </a:r>
            <a:endParaRPr lang="pt-BR" altLang="es-MX" sz="600" dirty="0">
              <a:solidFill>
                <a:schemeClr val="bg1">
                  <a:lumMod val="50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142" name="21 Rectángulo"/>
          <p:cNvSpPr>
            <a:spLocks noChangeArrowheads="1"/>
          </p:cNvSpPr>
          <p:nvPr/>
        </p:nvSpPr>
        <p:spPr bwMode="auto">
          <a:xfrm>
            <a:off x="4366432" y="4777425"/>
            <a:ext cx="1590029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altLang="es-MX" sz="700" b="1" dirty="0">
                <a:latin typeface="Arial" charset="0"/>
                <a:cs typeface="Arial" charset="0"/>
              </a:rPr>
              <a:t>Auxiliar de Trabajo Social</a:t>
            </a:r>
          </a:p>
        </p:txBody>
      </p:sp>
      <p:sp>
        <p:nvSpPr>
          <p:cNvPr id="143" name="Rectangle 12"/>
          <p:cNvSpPr>
            <a:spLocks noChangeArrowheads="1"/>
          </p:cNvSpPr>
          <p:nvPr/>
        </p:nvSpPr>
        <p:spPr bwMode="auto">
          <a:xfrm>
            <a:off x="4365312" y="5409760"/>
            <a:ext cx="1584325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MX" altLang="es-MX" sz="700" dirty="0">
              <a:latin typeface="Arial" charset="0"/>
              <a:cs typeface="Arial" charset="0"/>
            </a:endParaRPr>
          </a:p>
        </p:txBody>
      </p:sp>
      <p:sp>
        <p:nvSpPr>
          <p:cNvPr id="144" name="Line 21"/>
          <p:cNvSpPr>
            <a:spLocks noChangeShapeType="1"/>
          </p:cNvSpPr>
          <p:nvPr/>
        </p:nvSpPr>
        <p:spPr bwMode="auto">
          <a:xfrm>
            <a:off x="4365312" y="5588455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145" name="79 Rectángulo"/>
          <p:cNvSpPr>
            <a:spLocks noChangeArrowheads="1"/>
          </p:cNvSpPr>
          <p:nvPr/>
        </p:nvSpPr>
        <p:spPr bwMode="auto">
          <a:xfrm>
            <a:off x="4296713" y="5576191"/>
            <a:ext cx="1729055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800"/>
              </a:lnSpc>
            </a:pPr>
            <a:r>
              <a:rPr lang="pt-BR" altLang="es-MX" sz="700" dirty="0">
                <a:latin typeface="Arial" charset="0"/>
                <a:cs typeface="Arial" charset="0"/>
              </a:rPr>
              <a:t>Cecilia Adriana Hernández </a:t>
            </a:r>
            <a:r>
              <a:rPr lang="pt-BR" altLang="es-MX" sz="700" dirty="0" err="1">
                <a:latin typeface="Arial" charset="0"/>
                <a:cs typeface="Arial" charset="0"/>
              </a:rPr>
              <a:t>Domínguez</a:t>
            </a:r>
            <a:endParaRPr lang="pt-BR" altLang="es-MX" sz="700" dirty="0">
              <a:latin typeface="Arial" charset="0"/>
              <a:cs typeface="Arial" charset="0"/>
            </a:endParaRPr>
          </a:p>
          <a:p>
            <a:pPr algn="ctr">
              <a:lnSpc>
                <a:spcPts val="800"/>
              </a:lnSpc>
            </a:pPr>
            <a:r>
              <a:rPr lang="pt-BR" altLang="es-MX" sz="700" dirty="0" err="1">
                <a:latin typeface="Arial" charset="0"/>
                <a:cs typeface="Arial" charset="0"/>
              </a:rPr>
              <a:t>Ayudante</a:t>
            </a:r>
            <a:r>
              <a:rPr lang="pt-BR" altLang="es-MX" sz="700" dirty="0">
                <a:latin typeface="Arial" charset="0"/>
                <a:cs typeface="Arial" charset="0"/>
              </a:rPr>
              <a:t> General (01-02)</a:t>
            </a:r>
          </a:p>
        </p:txBody>
      </p:sp>
      <p:sp>
        <p:nvSpPr>
          <p:cNvPr id="146" name="21 Rectángulo"/>
          <p:cNvSpPr>
            <a:spLocks noChangeArrowheads="1"/>
          </p:cNvSpPr>
          <p:nvPr/>
        </p:nvSpPr>
        <p:spPr bwMode="auto">
          <a:xfrm>
            <a:off x="4359608" y="5404823"/>
            <a:ext cx="1596853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altLang="es-MX" sz="700" b="1" dirty="0">
                <a:latin typeface="Arial" charset="0"/>
                <a:cs typeface="Arial" charset="0"/>
              </a:rPr>
              <a:t>Apoyo en Trabajo Social</a:t>
            </a:r>
          </a:p>
        </p:txBody>
      </p:sp>
      <p:sp>
        <p:nvSpPr>
          <p:cNvPr id="118" name="Rectangle 12"/>
          <p:cNvSpPr>
            <a:spLocks noChangeArrowheads="1"/>
          </p:cNvSpPr>
          <p:nvPr/>
        </p:nvSpPr>
        <p:spPr bwMode="auto">
          <a:xfrm>
            <a:off x="897430" y="3430156"/>
            <a:ext cx="1584325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MX" altLang="es-MX" sz="700" dirty="0">
              <a:latin typeface="Arial" charset="0"/>
              <a:cs typeface="Arial" charset="0"/>
            </a:endParaRPr>
          </a:p>
        </p:txBody>
      </p:sp>
      <p:sp>
        <p:nvSpPr>
          <p:cNvPr id="124" name="Line 21"/>
          <p:cNvSpPr>
            <a:spLocks noChangeShapeType="1"/>
          </p:cNvSpPr>
          <p:nvPr/>
        </p:nvSpPr>
        <p:spPr bwMode="auto">
          <a:xfrm>
            <a:off x="897430" y="3608851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125" name="79 Rectángulo"/>
          <p:cNvSpPr>
            <a:spLocks noChangeArrowheads="1"/>
          </p:cNvSpPr>
          <p:nvPr/>
        </p:nvSpPr>
        <p:spPr bwMode="auto">
          <a:xfrm>
            <a:off x="897430" y="3603411"/>
            <a:ext cx="1598944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800"/>
              </a:lnSpc>
            </a:pPr>
            <a:r>
              <a:rPr lang="pt-BR" altLang="es-MX" sz="700" dirty="0">
                <a:latin typeface="Arial" charset="0"/>
                <a:cs typeface="Arial" charset="0"/>
              </a:rPr>
              <a:t>Silvia Esquivel Escobar  </a:t>
            </a:r>
          </a:p>
          <a:p>
            <a:pPr algn="ctr">
              <a:lnSpc>
                <a:spcPts val="800"/>
              </a:lnSpc>
            </a:pPr>
            <a:r>
              <a:rPr lang="pt-BR" altLang="es-MX" sz="700" dirty="0">
                <a:latin typeface="Arial" charset="0"/>
                <a:cs typeface="Arial" charset="0"/>
              </a:rPr>
              <a:t>Defensor Público (13-43)</a:t>
            </a:r>
          </a:p>
        </p:txBody>
      </p:sp>
      <p:sp>
        <p:nvSpPr>
          <p:cNvPr id="129" name="21 Rectángulo"/>
          <p:cNvSpPr>
            <a:spLocks noChangeArrowheads="1"/>
          </p:cNvSpPr>
          <p:nvPr/>
        </p:nvSpPr>
        <p:spPr bwMode="auto">
          <a:xfrm>
            <a:off x="891117" y="3433843"/>
            <a:ext cx="1601788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altLang="es-MX" sz="700" b="1" dirty="0">
                <a:latin typeface="Arial" charset="0"/>
                <a:cs typeface="Arial" charset="0"/>
              </a:rPr>
              <a:t>Mediación y Conciliación</a:t>
            </a:r>
          </a:p>
        </p:txBody>
      </p:sp>
      <p:sp>
        <p:nvSpPr>
          <p:cNvPr id="134" name="Rectangle 12"/>
          <p:cNvSpPr>
            <a:spLocks noChangeArrowheads="1"/>
          </p:cNvSpPr>
          <p:nvPr/>
        </p:nvSpPr>
        <p:spPr bwMode="auto">
          <a:xfrm>
            <a:off x="901165" y="4023445"/>
            <a:ext cx="1584325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MX" altLang="es-MX" sz="700" dirty="0">
              <a:latin typeface="Arial" charset="0"/>
              <a:cs typeface="Arial" charset="0"/>
            </a:endParaRPr>
          </a:p>
        </p:txBody>
      </p:sp>
      <p:sp>
        <p:nvSpPr>
          <p:cNvPr id="135" name="Line 21"/>
          <p:cNvSpPr>
            <a:spLocks noChangeShapeType="1"/>
          </p:cNvSpPr>
          <p:nvPr/>
        </p:nvSpPr>
        <p:spPr bwMode="auto">
          <a:xfrm>
            <a:off x="901165" y="4243084"/>
            <a:ext cx="15840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136" name="79 Rectángulo"/>
          <p:cNvSpPr>
            <a:spLocks noChangeArrowheads="1"/>
          </p:cNvSpPr>
          <p:nvPr/>
        </p:nvSpPr>
        <p:spPr bwMode="auto">
          <a:xfrm>
            <a:off x="874054" y="4217172"/>
            <a:ext cx="1655763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ts val="800"/>
              </a:lnSpc>
            </a:pPr>
            <a:r>
              <a:rPr lang="pt-BR" altLang="es-MX" sz="700" dirty="0">
                <a:latin typeface="Arial" charset="0"/>
                <a:cs typeface="Arial" charset="0"/>
              </a:rPr>
              <a:t>Claudia Lorena </a:t>
            </a:r>
            <a:r>
              <a:rPr lang="pt-BR" altLang="es-MX" sz="700" dirty="0" err="1">
                <a:latin typeface="Arial" charset="0"/>
                <a:cs typeface="Arial" charset="0"/>
              </a:rPr>
              <a:t>Agundis</a:t>
            </a:r>
            <a:r>
              <a:rPr lang="pt-BR" altLang="es-MX" sz="700" dirty="0">
                <a:latin typeface="Arial" charset="0"/>
                <a:cs typeface="Arial" charset="0"/>
              </a:rPr>
              <a:t> </a:t>
            </a:r>
            <a:r>
              <a:rPr lang="pt-BR" altLang="es-MX" sz="700" dirty="0" err="1">
                <a:latin typeface="Arial" charset="0"/>
                <a:cs typeface="Arial" charset="0"/>
              </a:rPr>
              <a:t>Plascencia</a:t>
            </a:r>
            <a:r>
              <a:rPr lang="pt-BR" altLang="es-MX" sz="700" dirty="0">
                <a:latin typeface="Arial" charset="0"/>
                <a:cs typeface="Arial" charset="0"/>
              </a:rPr>
              <a:t>  </a:t>
            </a:r>
          </a:p>
          <a:p>
            <a:pPr algn="ctr">
              <a:lnSpc>
                <a:spcPts val="800"/>
              </a:lnSpc>
            </a:pPr>
            <a:r>
              <a:rPr lang="pt-BR" altLang="es-MX" sz="700" dirty="0">
                <a:latin typeface="Arial" charset="0"/>
                <a:cs typeface="Arial" charset="0"/>
              </a:rPr>
              <a:t>Secretaria de </a:t>
            </a:r>
            <a:r>
              <a:rPr lang="pt-BR" altLang="es-MX" sz="700" dirty="0" err="1">
                <a:latin typeface="Arial" charset="0"/>
                <a:cs typeface="Arial" charset="0"/>
              </a:rPr>
              <a:t>Director</a:t>
            </a:r>
            <a:r>
              <a:rPr lang="pt-BR" altLang="es-MX" sz="700" dirty="0">
                <a:latin typeface="Arial" charset="0"/>
                <a:cs typeface="Arial" charset="0"/>
              </a:rPr>
              <a:t> (08-07)</a:t>
            </a:r>
          </a:p>
        </p:txBody>
      </p:sp>
      <p:sp>
        <p:nvSpPr>
          <p:cNvPr id="137" name="21 Rectángulo"/>
          <p:cNvSpPr>
            <a:spLocks noChangeArrowheads="1"/>
          </p:cNvSpPr>
          <p:nvPr/>
        </p:nvSpPr>
        <p:spPr bwMode="auto">
          <a:xfrm>
            <a:off x="831496" y="4026025"/>
            <a:ext cx="1728991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altLang="es-MX" sz="700" b="1" dirty="0">
                <a:latin typeface="Arial" charset="0"/>
                <a:cs typeface="Arial" charset="0"/>
              </a:rPr>
              <a:t>Auxiliar en Mediación y </a:t>
            </a:r>
            <a:r>
              <a:rPr lang="es-ES" altLang="es-MX" sz="700" b="1" dirty="0" smtClean="0">
                <a:latin typeface="Arial" charset="0"/>
                <a:cs typeface="Arial" charset="0"/>
              </a:rPr>
              <a:t>Conciliación</a:t>
            </a:r>
            <a:endParaRPr lang="es-ES" altLang="es-MX" sz="700" b="1" dirty="0">
              <a:latin typeface="Arial" charset="0"/>
              <a:cs typeface="Arial" charset="0"/>
            </a:endParaRPr>
          </a:p>
        </p:txBody>
      </p:sp>
      <p:sp>
        <p:nvSpPr>
          <p:cNvPr id="51" name="Rectangle 12"/>
          <p:cNvSpPr>
            <a:spLocks noChangeArrowheads="1"/>
          </p:cNvSpPr>
          <p:nvPr/>
        </p:nvSpPr>
        <p:spPr bwMode="auto">
          <a:xfrm>
            <a:off x="2633890" y="3710855"/>
            <a:ext cx="1584325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MX" altLang="es-MX" sz="700" dirty="0">
              <a:latin typeface="Arial" charset="0"/>
              <a:cs typeface="Arial" charset="0"/>
            </a:endParaRPr>
          </a:p>
        </p:txBody>
      </p:sp>
      <p:sp>
        <p:nvSpPr>
          <p:cNvPr id="52" name="Line 21"/>
          <p:cNvSpPr>
            <a:spLocks noChangeShapeType="1"/>
          </p:cNvSpPr>
          <p:nvPr/>
        </p:nvSpPr>
        <p:spPr bwMode="auto">
          <a:xfrm>
            <a:off x="2641580" y="3877403"/>
            <a:ext cx="15840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53" name="79 Rectángulo"/>
          <p:cNvSpPr>
            <a:spLocks noChangeArrowheads="1"/>
          </p:cNvSpPr>
          <p:nvPr/>
        </p:nvSpPr>
        <p:spPr bwMode="auto">
          <a:xfrm>
            <a:off x="2646873" y="3874020"/>
            <a:ext cx="1563772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800"/>
              </a:lnSpc>
            </a:pPr>
            <a:r>
              <a:rPr lang="pt-BR" altLang="es-MX" sz="700" dirty="0" err="1">
                <a:latin typeface="Arial" charset="0"/>
                <a:cs typeface="Arial" charset="0"/>
              </a:rPr>
              <a:t>Araceli</a:t>
            </a:r>
            <a:r>
              <a:rPr lang="pt-BR" altLang="es-MX" sz="700" dirty="0">
                <a:latin typeface="Arial" charset="0"/>
                <a:cs typeface="Arial" charset="0"/>
              </a:rPr>
              <a:t> Vaca </a:t>
            </a:r>
            <a:r>
              <a:rPr lang="pt-BR" altLang="es-MX" sz="700" dirty="0" err="1">
                <a:latin typeface="Arial" charset="0"/>
                <a:cs typeface="Arial" charset="0"/>
              </a:rPr>
              <a:t>Betancourt</a:t>
            </a:r>
            <a:r>
              <a:rPr lang="pt-BR" altLang="es-MX" sz="700" dirty="0">
                <a:latin typeface="Arial" charset="0"/>
                <a:cs typeface="Arial" charset="0"/>
              </a:rPr>
              <a:t> </a:t>
            </a:r>
          </a:p>
          <a:p>
            <a:pPr algn="ctr">
              <a:lnSpc>
                <a:spcPts val="800"/>
              </a:lnSpc>
            </a:pPr>
            <a:r>
              <a:rPr lang="pt-BR" altLang="es-MX" sz="700" dirty="0">
                <a:latin typeface="Arial" charset="0"/>
                <a:cs typeface="Arial" charset="0"/>
              </a:rPr>
              <a:t>Psicóloga (09-04)</a:t>
            </a:r>
          </a:p>
        </p:txBody>
      </p:sp>
      <p:sp>
        <p:nvSpPr>
          <p:cNvPr id="54" name="21 Rectángulo"/>
          <p:cNvSpPr>
            <a:spLocks noChangeArrowheads="1"/>
          </p:cNvSpPr>
          <p:nvPr/>
        </p:nvSpPr>
        <p:spPr bwMode="auto">
          <a:xfrm>
            <a:off x="2650342" y="3713751"/>
            <a:ext cx="1566706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altLang="es-MX" sz="700" b="1" dirty="0">
                <a:latin typeface="Arial" charset="0"/>
                <a:cs typeface="Arial" charset="0"/>
              </a:rPr>
              <a:t>Peritos</a:t>
            </a:r>
          </a:p>
        </p:txBody>
      </p:sp>
      <p:cxnSp>
        <p:nvCxnSpPr>
          <p:cNvPr id="5" name="Conector recto 4"/>
          <p:cNvCxnSpPr/>
          <p:nvPr/>
        </p:nvCxnSpPr>
        <p:spPr>
          <a:xfrm>
            <a:off x="721519" y="3320102"/>
            <a:ext cx="540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ector recto 57"/>
          <p:cNvCxnSpPr/>
          <p:nvPr/>
        </p:nvCxnSpPr>
        <p:spPr>
          <a:xfrm>
            <a:off x="721519" y="3320102"/>
            <a:ext cx="0" cy="100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>
            <a:off x="721519" y="3752169"/>
            <a:ext cx="172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>
            <a:off x="723791" y="4327649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6128343" y="3321893"/>
            <a:ext cx="0" cy="237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12"/>
          <p:cNvSpPr>
            <a:spLocks noChangeArrowheads="1"/>
          </p:cNvSpPr>
          <p:nvPr/>
        </p:nvSpPr>
        <p:spPr bwMode="auto">
          <a:xfrm>
            <a:off x="3965747" y="2586854"/>
            <a:ext cx="1584325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MX" altLang="es-MX" sz="700" dirty="0">
              <a:latin typeface="Arial" charset="0"/>
              <a:cs typeface="Arial" charset="0"/>
            </a:endParaRPr>
          </a:p>
        </p:txBody>
      </p:sp>
      <p:sp>
        <p:nvSpPr>
          <p:cNvPr id="56" name="Line 21"/>
          <p:cNvSpPr>
            <a:spLocks noChangeShapeType="1"/>
          </p:cNvSpPr>
          <p:nvPr/>
        </p:nvSpPr>
        <p:spPr bwMode="auto">
          <a:xfrm>
            <a:off x="3973437" y="2753402"/>
            <a:ext cx="15804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57" name="79 Rectángulo"/>
          <p:cNvSpPr>
            <a:spLocks noChangeArrowheads="1"/>
          </p:cNvSpPr>
          <p:nvPr/>
        </p:nvSpPr>
        <p:spPr bwMode="auto">
          <a:xfrm>
            <a:off x="3978730" y="2750019"/>
            <a:ext cx="1563772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800"/>
              </a:lnSpc>
            </a:pPr>
            <a:r>
              <a:rPr lang="pt-BR" altLang="es-MX" sz="700" dirty="0" err="1" smtClean="0">
                <a:latin typeface="Arial" charset="0"/>
                <a:cs typeface="Arial" charset="0"/>
              </a:rPr>
              <a:t>Citlalli</a:t>
            </a:r>
            <a:r>
              <a:rPr lang="pt-BR" altLang="es-MX" sz="700" dirty="0" smtClean="0">
                <a:latin typeface="Arial" charset="0"/>
                <a:cs typeface="Arial" charset="0"/>
              </a:rPr>
              <a:t> Guerrero </a:t>
            </a:r>
            <a:r>
              <a:rPr lang="pt-BR" altLang="es-MX" sz="700" dirty="0" err="1" smtClean="0">
                <a:latin typeface="Arial" charset="0"/>
                <a:cs typeface="Arial" charset="0"/>
              </a:rPr>
              <a:t>Trejo</a:t>
            </a:r>
            <a:r>
              <a:rPr lang="pt-BR" altLang="es-MX" sz="700" dirty="0" smtClean="0">
                <a:latin typeface="Arial" charset="0"/>
                <a:cs typeface="Arial" charset="0"/>
              </a:rPr>
              <a:t> </a:t>
            </a:r>
            <a:endParaRPr lang="pt-BR" altLang="es-MX" sz="700" dirty="0">
              <a:latin typeface="Arial" charset="0"/>
              <a:cs typeface="Arial" charset="0"/>
            </a:endParaRPr>
          </a:p>
          <a:p>
            <a:pPr algn="ctr">
              <a:lnSpc>
                <a:spcPts val="800"/>
              </a:lnSpc>
            </a:pPr>
            <a:r>
              <a:rPr lang="pt-BR" altLang="es-MX" sz="700" dirty="0" smtClean="0">
                <a:latin typeface="Arial" charset="0"/>
                <a:cs typeface="Arial" charset="0"/>
              </a:rPr>
              <a:t>Auxiliar Jurídico </a:t>
            </a:r>
            <a:r>
              <a:rPr lang="pt-BR" altLang="es-MX" sz="700" dirty="0">
                <a:latin typeface="Arial" charset="0"/>
                <a:cs typeface="Arial" charset="0"/>
              </a:rPr>
              <a:t>(</a:t>
            </a:r>
            <a:r>
              <a:rPr lang="pt-BR" altLang="es-MX" sz="700" dirty="0" smtClean="0">
                <a:latin typeface="Arial" charset="0"/>
                <a:cs typeface="Arial" charset="0"/>
              </a:rPr>
              <a:t>07-06)</a:t>
            </a:r>
            <a:endParaRPr lang="pt-BR" altLang="es-MX" sz="700" dirty="0">
              <a:latin typeface="Arial" charset="0"/>
              <a:cs typeface="Arial" charset="0"/>
            </a:endParaRPr>
          </a:p>
        </p:txBody>
      </p:sp>
      <p:sp>
        <p:nvSpPr>
          <p:cNvPr id="59" name="21 Rectángulo"/>
          <p:cNvSpPr>
            <a:spLocks noChangeArrowheads="1"/>
          </p:cNvSpPr>
          <p:nvPr/>
        </p:nvSpPr>
        <p:spPr bwMode="auto">
          <a:xfrm>
            <a:off x="3982199" y="2589750"/>
            <a:ext cx="1566706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altLang="es-MX" sz="700" b="1" dirty="0" smtClean="0">
                <a:latin typeface="Arial" charset="0"/>
                <a:cs typeface="Arial" charset="0"/>
              </a:rPr>
              <a:t>Transparencia</a:t>
            </a:r>
            <a:endParaRPr lang="es-ES" altLang="es-MX" sz="700" b="1" dirty="0">
              <a:latin typeface="Arial" charset="0"/>
              <a:cs typeface="Arial" charset="0"/>
            </a:endParaRPr>
          </a:p>
        </p:txBody>
      </p:sp>
      <p:sp>
        <p:nvSpPr>
          <p:cNvPr id="61" name="Rectangle 42"/>
          <p:cNvSpPr>
            <a:spLocks noChangeArrowheads="1"/>
          </p:cNvSpPr>
          <p:nvPr/>
        </p:nvSpPr>
        <p:spPr bwMode="auto">
          <a:xfrm>
            <a:off x="2632898" y="1760687"/>
            <a:ext cx="1620838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ts val="800"/>
              </a:lnSpc>
            </a:pPr>
            <a:r>
              <a:rPr lang="de-DE" altLang="es-MX" sz="700" dirty="0">
                <a:latin typeface="Arial" charset="0"/>
                <a:cs typeface="Arial" charset="0"/>
              </a:rPr>
              <a:t>Martha Luz Rosillo Iglesias</a:t>
            </a:r>
          </a:p>
          <a:p>
            <a:pPr algn="ctr">
              <a:lnSpc>
                <a:spcPts val="800"/>
              </a:lnSpc>
            </a:pPr>
            <a:r>
              <a:rPr lang="es-ES" altLang="es-MX" sz="700" dirty="0">
                <a:latin typeface="Arial" charset="0"/>
                <a:cs typeface="Arial" charset="0"/>
              </a:rPr>
              <a:t>Coordinación General (18-05)</a:t>
            </a:r>
            <a:endParaRPr lang="es-MX" altLang="es-MX" sz="700" dirty="0">
              <a:latin typeface="Arial" charset="0"/>
              <a:cs typeface="Arial" charset="0"/>
            </a:endParaRPr>
          </a:p>
        </p:txBody>
      </p:sp>
      <p:sp>
        <p:nvSpPr>
          <p:cNvPr id="62" name="Line 21"/>
          <p:cNvSpPr>
            <a:spLocks noChangeShapeType="1"/>
          </p:cNvSpPr>
          <p:nvPr/>
        </p:nvSpPr>
        <p:spPr bwMode="auto">
          <a:xfrm>
            <a:off x="2639936" y="1768948"/>
            <a:ext cx="1576387" cy="0"/>
          </a:xfrm>
          <a:prstGeom prst="line">
            <a:avLst/>
          </a:prstGeom>
          <a:noFill/>
          <a:ln w="6350">
            <a:solidFill>
              <a:srgbClr val="0066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cxnSp>
        <p:nvCxnSpPr>
          <p:cNvPr id="70" name="47 Conector recto"/>
          <p:cNvCxnSpPr/>
          <p:nvPr/>
        </p:nvCxnSpPr>
        <p:spPr>
          <a:xfrm>
            <a:off x="2581144" y="8621396"/>
            <a:ext cx="645810" cy="0"/>
          </a:xfrm>
          <a:prstGeom prst="line">
            <a:avLst/>
          </a:prstGeom>
          <a:ln cmpd="sng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24850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1553030" y="978990"/>
            <a:ext cx="5174796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COORDINACIÓN GENERAL</a:t>
            </a:r>
            <a:endParaRPr 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Establecer las condiciones, políticas de dirección, coordinación, evaluación, seguimiento y aplicación de los recursos humanos y materiales, para que se lleven a cabo las actividades de la defensa pública en los procedimientos jurídicos, ya sean del orden penal, civil, familiar, mercantil y administrativo.</a:t>
            </a:r>
          </a:p>
          <a:p>
            <a:pPr algn="just"/>
            <a:endParaRPr lang="es-ES_tradnl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Representar legalmente a la Defensoría Pública en los términos de la Ley.</a:t>
            </a:r>
          </a:p>
          <a:p>
            <a:pPr algn="just"/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Planear, organizar, dirigir, coordinar, controlar, supervisar y evaluar los servicios de defensa, patrocinio y asesoría jurídica que se establecen en la Ley.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Vigilar y proveer conforme a la presente Ley, que se cumpla con todo cuanto se refiera a lo ordenado por el artículo 18 de la Constitución Política del Estado, en relación a la gestión, defensa, patrocinio, y asesoría profesional y gratuita, para aquellas personas que por su condición socioeconómica o por disposición de la ley lo requieran, así como lo establecido en el artículo 20 de la Constitución Política de los Estados Unidos Mexicanos.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Proponer al Ejecutivo a los asesores que integren el Consejo Asesor Honorífico.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Establecer el calendario de sesiones del Consejo Asesor Honorífico.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Coordinar las actividades que realicen los peritos y trabajadores sociales, para el mejor desempeño en materia penal y las diversas a ésta que requieran de su apoyo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53"/>
          <p:cNvGrpSpPr>
            <a:grpSpLocks/>
          </p:cNvGrpSpPr>
          <p:nvPr/>
        </p:nvGrpSpPr>
        <p:grpSpPr bwMode="auto">
          <a:xfrm>
            <a:off x="1577975" y="8496299"/>
            <a:ext cx="5148000" cy="540000"/>
            <a:chOff x="994" y="5112"/>
            <a:chExt cx="3246" cy="338"/>
          </a:xfrm>
        </p:grpSpPr>
        <p:sp>
          <p:nvSpPr>
            <p:cNvPr id="8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9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Responsable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  <p:sp>
          <p:nvSpPr>
            <p:cNvPr id="10" name="Line 46"/>
            <p:cNvSpPr>
              <a:spLocks noChangeShapeType="1"/>
            </p:cNvSpPr>
            <p:nvPr/>
          </p:nvSpPr>
          <p:spPr bwMode="auto">
            <a:xfrm>
              <a:off x="261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2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3" name="Text Box 50"/>
            <p:cNvSpPr txBox="1">
              <a:spLocks noChangeArrowheads="1"/>
            </p:cNvSpPr>
            <p:nvPr/>
          </p:nvSpPr>
          <p:spPr bwMode="auto">
            <a:xfrm>
              <a:off x="2848" y="5129"/>
              <a:ext cx="1130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Coordinación General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5" name="CuadroTexto 4"/>
          <p:cNvSpPr txBox="1"/>
          <p:nvPr/>
        </p:nvSpPr>
        <p:spPr>
          <a:xfrm>
            <a:off x="1900793" y="8751681"/>
            <a:ext cx="20168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Martha Luz Rosillo Iglesias</a:t>
            </a:r>
            <a:endParaRPr lang="es-MX" sz="1200" dirty="0"/>
          </a:p>
        </p:txBody>
      </p:sp>
      <p:sp>
        <p:nvSpPr>
          <p:cNvPr id="14" name="CuadroTexto 13"/>
          <p:cNvSpPr txBox="1"/>
          <p:nvPr/>
        </p:nvSpPr>
        <p:spPr>
          <a:xfrm>
            <a:off x="4411298" y="8751681"/>
            <a:ext cx="20933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Martha Luz Rosillo Iglesias</a:t>
            </a:r>
          </a:p>
        </p:txBody>
      </p:sp>
    </p:spTree>
    <p:extLst>
      <p:ext uri="{BB962C8B-B14F-4D97-AF65-F5344CB8AC3E}">
        <p14:creationId xmlns:p14="http://schemas.microsoft.com/office/powerpoint/2010/main" val="7921801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1570378" y="976719"/>
            <a:ext cx="5160282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COORDINACIÓN GENERAL</a:t>
            </a:r>
            <a:endParaRPr 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(Continua)</a:t>
            </a:r>
          </a:p>
          <a:p>
            <a:pPr lvl="0"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Delegar en sus subalternos para la mejor distribución y despacho de los asuntos de su competencia las facultades que le son propias, siempre que no se trate de aquellas cuyo ejercicio le corresponde directamente.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Expedir las circulares, formatos, lineamientos, criterios, metodologías, instructivos, manuales y demás disposiciones internas necesarias para la debida prestación del servicio y el correcto funcionamiento de la Defensoría.</a:t>
            </a:r>
          </a:p>
          <a:p>
            <a:pPr marL="87313" indent="-87313" algn="just"/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Administrar y coordinar los recursos humanos, financieros y materiales con que cuente la defensoría, para el ejercicio de sus atribuciones.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Realizar visitas de inspección a las áreas y adscripciones, para informarse del estado que guardan los asuntos en que participa la Defensoría, a fin de cerciorarse del debido y honesto ejercicio del servicio.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Operar y aplicar las disposiciones de la Ley y su Reglamento en lo referente al Servicio Profesional de Carrera.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Definir las relaciones de la Coordinación General de la Defensoría Pública con las demás Dependencias del Ejecutivo y autoridades del Estado.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Comparecer ante el Congreso del Estado cuando éste o sus comisiones lo soliciten, contando para ello el acuerdo del Gobernador del Estado.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Revisar y autorizar el Programa Operativo Anual de Capacitación, actualización y especialización de los defensores públicos y demás personal de la Defensoría.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Proponer al Ejecutivo los proyectos de iniciativa de ley, reformas o adiciones legislativas que considere necesarias para la satisfacción de los fines de la Coordinación General de la Defensoría.</a:t>
            </a: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oup 53"/>
          <p:cNvGrpSpPr>
            <a:grpSpLocks/>
          </p:cNvGrpSpPr>
          <p:nvPr/>
        </p:nvGrpSpPr>
        <p:grpSpPr bwMode="auto">
          <a:xfrm>
            <a:off x="1577975" y="8496299"/>
            <a:ext cx="5148000" cy="540000"/>
            <a:chOff x="994" y="5112"/>
            <a:chExt cx="3246" cy="338"/>
          </a:xfrm>
        </p:grpSpPr>
        <p:sp>
          <p:nvSpPr>
            <p:cNvPr id="10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11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>
                  <a:latin typeface="Arial" panose="020B0604020202020204" pitchFamily="34" charset="0"/>
                </a:rPr>
                <a:t>Responsable</a:t>
              </a:r>
              <a:endParaRPr lang="es-ES" altLang="es-MX" sz="1200" b="1">
                <a:latin typeface="Arial" panose="020B0604020202020204" pitchFamily="34" charset="0"/>
              </a:endParaRPr>
            </a:p>
          </p:txBody>
        </p:sp>
        <p:sp>
          <p:nvSpPr>
            <p:cNvPr id="12" name="Line 46"/>
            <p:cNvSpPr>
              <a:spLocks noChangeShapeType="1"/>
            </p:cNvSpPr>
            <p:nvPr/>
          </p:nvSpPr>
          <p:spPr bwMode="auto">
            <a:xfrm>
              <a:off x="261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3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4" name="Text Box 50"/>
            <p:cNvSpPr txBox="1">
              <a:spLocks noChangeArrowheads="1"/>
            </p:cNvSpPr>
            <p:nvPr/>
          </p:nvSpPr>
          <p:spPr bwMode="auto">
            <a:xfrm>
              <a:off x="2848" y="5129"/>
              <a:ext cx="1130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Coordinación General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5" name="CuadroTexto 14"/>
          <p:cNvSpPr txBox="1"/>
          <p:nvPr/>
        </p:nvSpPr>
        <p:spPr>
          <a:xfrm>
            <a:off x="1900792" y="8751681"/>
            <a:ext cx="20168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Martha Luz Rosillo Iglesias</a:t>
            </a:r>
            <a:endParaRPr lang="es-MX" sz="1200" dirty="0"/>
          </a:p>
        </p:txBody>
      </p:sp>
      <p:sp>
        <p:nvSpPr>
          <p:cNvPr id="16" name="CuadroTexto 15"/>
          <p:cNvSpPr txBox="1"/>
          <p:nvPr/>
        </p:nvSpPr>
        <p:spPr>
          <a:xfrm>
            <a:off x="4411298" y="8751681"/>
            <a:ext cx="20933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Martha Luz Rosillo Iglesias</a:t>
            </a:r>
          </a:p>
        </p:txBody>
      </p:sp>
    </p:spTree>
    <p:extLst>
      <p:ext uri="{BB962C8B-B14F-4D97-AF65-F5344CB8AC3E}">
        <p14:creationId xmlns:p14="http://schemas.microsoft.com/office/powerpoint/2010/main" val="41058566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570378" y="981086"/>
            <a:ext cx="5160282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COORDINACIÓN GENERAL</a:t>
            </a:r>
            <a:endParaRPr 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(Continua)</a:t>
            </a:r>
          </a:p>
          <a:p>
            <a:pPr lvl="0"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Proponer al Ejecutivo para su aprobación y publicación, los proyectos de reglamentos internos, acuerdos administrativos, circulares, manuales de operación y procedimientos, así como de servicios al público, de la Coordinación General de la Defensoría Pública.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Designar a las o los directores de área; subdirectores regionales; defensoras y defensores públicos; visitadores; peritos, y demás personal de la Defensoría.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Aprobar el Programa Operativo Anual de Capacitación, Actualización y Especialización, a propuesta del Director de Capacitación.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Certificar las copias de los documentos que obren en los archivos de Coordinación General de la Defensoría, cuando se requiera.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Aprobar los formatos del informe que mensualmente deberán rendir las Defensoras y Defensores.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Suscribir acuerdos y convenios de colaboración con entidades públicas y privadas que contribuyan al mejor funcionamiento de la Defensoría.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Calificar los casos en que procedan las excusas de las Defensoras y Defensores, y designar a otra u otro defensor para la continuación del servicio. 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Proponer, coordinar y difundir los servicios que presta la Defensoría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ES_tradnl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OFICIALÍA DE PARTES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Recibir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 la correspondencia externa que es dirigida a la Coordinación General de la Defensoría Pública.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Registrar y dar folio interno a la correspondencia externa que ha sido recibida. 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3"/>
          <p:cNvGrpSpPr>
            <a:grpSpLocks/>
          </p:cNvGrpSpPr>
          <p:nvPr/>
        </p:nvGrpSpPr>
        <p:grpSpPr bwMode="auto">
          <a:xfrm>
            <a:off x="1577975" y="8496300"/>
            <a:ext cx="5148000" cy="540000"/>
            <a:chOff x="994" y="5112"/>
            <a:chExt cx="3246" cy="338"/>
          </a:xfrm>
        </p:grpSpPr>
        <p:sp>
          <p:nvSpPr>
            <p:cNvPr id="7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8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>
                  <a:latin typeface="Arial" panose="020B0604020202020204" pitchFamily="34" charset="0"/>
                </a:rPr>
                <a:t>Responsable</a:t>
              </a:r>
              <a:endParaRPr lang="es-ES" altLang="es-MX" sz="1200" b="1">
                <a:latin typeface="Arial" panose="020B0604020202020204" pitchFamily="34" charset="0"/>
              </a:endParaRPr>
            </a:p>
          </p:txBody>
        </p:sp>
        <p:sp>
          <p:nvSpPr>
            <p:cNvPr id="9" name="Line 46"/>
            <p:cNvSpPr>
              <a:spLocks noChangeShapeType="1"/>
            </p:cNvSpPr>
            <p:nvPr/>
          </p:nvSpPr>
          <p:spPr bwMode="auto">
            <a:xfrm>
              <a:off x="261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0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1" name="Text Box 50"/>
            <p:cNvSpPr txBox="1">
              <a:spLocks noChangeArrowheads="1"/>
            </p:cNvSpPr>
            <p:nvPr/>
          </p:nvSpPr>
          <p:spPr bwMode="auto">
            <a:xfrm>
              <a:off x="2848" y="5129"/>
              <a:ext cx="1130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Coordinación General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2" name="CuadroTexto 11"/>
          <p:cNvSpPr txBox="1"/>
          <p:nvPr/>
        </p:nvSpPr>
        <p:spPr>
          <a:xfrm>
            <a:off x="1900792" y="8751681"/>
            <a:ext cx="20168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Martha Luz Rosillo Iglesias</a:t>
            </a:r>
            <a:endParaRPr lang="es-MX" sz="1200" dirty="0"/>
          </a:p>
        </p:txBody>
      </p:sp>
      <p:sp>
        <p:nvSpPr>
          <p:cNvPr id="13" name="CuadroTexto 12"/>
          <p:cNvSpPr txBox="1"/>
          <p:nvPr/>
        </p:nvSpPr>
        <p:spPr>
          <a:xfrm>
            <a:off x="4411298" y="8751681"/>
            <a:ext cx="20933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Martha Luz Rosillo Iglesias</a:t>
            </a:r>
          </a:p>
        </p:txBody>
      </p:sp>
    </p:spTree>
    <p:extLst>
      <p:ext uri="{BB962C8B-B14F-4D97-AF65-F5344CB8AC3E}">
        <p14:creationId xmlns:p14="http://schemas.microsoft.com/office/powerpoint/2010/main" val="33963890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570378" y="981086"/>
            <a:ext cx="516028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COORDINACIÓN GENERAL</a:t>
            </a:r>
            <a:endParaRPr 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(Continua)</a:t>
            </a:r>
          </a:p>
          <a:p>
            <a:pPr lvl="0"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Entregar la correspondencia a la Secretaria de la Coordinación a efecto de verificar el folio interno, previo a la revisión por la Coordinación General.</a:t>
            </a:r>
          </a:p>
          <a:p>
            <a:pPr marL="87313" lvl="0" indent="-87313" algn="just"/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Organizar, controlar y actualizar el formato de registro de correspondencia externa.</a:t>
            </a:r>
          </a:p>
          <a:p>
            <a:pPr algn="just"/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 más no limitativas.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3"/>
          <p:cNvGrpSpPr>
            <a:grpSpLocks/>
          </p:cNvGrpSpPr>
          <p:nvPr/>
        </p:nvGrpSpPr>
        <p:grpSpPr bwMode="auto">
          <a:xfrm>
            <a:off x="1577975" y="8496300"/>
            <a:ext cx="5148000" cy="540000"/>
            <a:chOff x="994" y="5112"/>
            <a:chExt cx="3246" cy="338"/>
          </a:xfrm>
        </p:grpSpPr>
        <p:sp>
          <p:nvSpPr>
            <p:cNvPr id="7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8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>
                  <a:latin typeface="Arial" panose="020B0604020202020204" pitchFamily="34" charset="0"/>
                </a:rPr>
                <a:t>Responsable</a:t>
              </a:r>
              <a:endParaRPr lang="es-ES" altLang="es-MX" sz="1200" b="1">
                <a:latin typeface="Arial" panose="020B0604020202020204" pitchFamily="34" charset="0"/>
              </a:endParaRPr>
            </a:p>
          </p:txBody>
        </p:sp>
        <p:sp>
          <p:nvSpPr>
            <p:cNvPr id="9" name="Line 46"/>
            <p:cNvSpPr>
              <a:spLocks noChangeShapeType="1"/>
            </p:cNvSpPr>
            <p:nvPr/>
          </p:nvSpPr>
          <p:spPr bwMode="auto">
            <a:xfrm>
              <a:off x="261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0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1" name="Text Box 50"/>
            <p:cNvSpPr txBox="1">
              <a:spLocks noChangeArrowheads="1"/>
            </p:cNvSpPr>
            <p:nvPr/>
          </p:nvSpPr>
          <p:spPr bwMode="auto">
            <a:xfrm>
              <a:off x="2848" y="5129"/>
              <a:ext cx="1130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Coordinación General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2" name="CuadroTexto 11"/>
          <p:cNvSpPr txBox="1"/>
          <p:nvPr/>
        </p:nvSpPr>
        <p:spPr>
          <a:xfrm>
            <a:off x="1900792" y="8751681"/>
            <a:ext cx="20168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Martha Luz Rosillo Iglesias</a:t>
            </a:r>
            <a:endParaRPr lang="es-MX" sz="1200" dirty="0"/>
          </a:p>
        </p:txBody>
      </p:sp>
      <p:sp>
        <p:nvSpPr>
          <p:cNvPr id="13" name="CuadroTexto 12"/>
          <p:cNvSpPr txBox="1"/>
          <p:nvPr/>
        </p:nvSpPr>
        <p:spPr>
          <a:xfrm>
            <a:off x="4411298" y="8751681"/>
            <a:ext cx="20933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Martha Luz Rosillo Iglesias</a:t>
            </a:r>
          </a:p>
        </p:txBody>
      </p:sp>
    </p:spTree>
    <p:extLst>
      <p:ext uri="{BB962C8B-B14F-4D97-AF65-F5344CB8AC3E}">
        <p14:creationId xmlns:p14="http://schemas.microsoft.com/office/powerpoint/2010/main" val="38622510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712913" y="1064525"/>
            <a:ext cx="4824365" cy="7615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sp>
        <p:nvSpPr>
          <p:cNvPr id="6" name="Rectángulo 5"/>
          <p:cNvSpPr/>
          <p:nvPr/>
        </p:nvSpPr>
        <p:spPr>
          <a:xfrm>
            <a:off x="1539689" y="975843"/>
            <a:ext cx="5188136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  <a:endParaRPr 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Atender a las personas que acuden a solicitar audiencia con la 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Coordinación 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General, así como realizar las funciones secretariales que le sean encomendadas. 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_tradnl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Recibir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 las personas que solicitan audiencia con la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Coordinación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General.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Recibir de Oficialía de Partes la documentación remitida a la Coordinación General.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Entregar la correspondencia a las unidades administrativas como lo indique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 Coordinación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General.</a:t>
            </a:r>
          </a:p>
          <a:p>
            <a:pPr marL="87313" lvl="0" indent="-87313" algn="just"/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Archivar y controlar la correspondencia recibida en el Despacho. 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Atender y canalizar llamadas telefónicas a la Coordinación General.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Elaborar oficios y otros documentos que se solicite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 Coordinación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General.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Elaborar y asignar el seguimiento de los asuntos turnados a las unidades administrativas de la Coordinación General.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Controlar el minutario de los oficios emitidos por la Coordinación General.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Llevar la agenda de reuniones y eventos oficiales de la Coordinación General.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 más no limitativas.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53"/>
          <p:cNvGrpSpPr>
            <a:grpSpLocks/>
          </p:cNvGrpSpPr>
          <p:nvPr/>
        </p:nvGrpSpPr>
        <p:grpSpPr bwMode="auto">
          <a:xfrm>
            <a:off x="1577975" y="8496299"/>
            <a:ext cx="5148000" cy="540000"/>
            <a:chOff x="994" y="5112"/>
            <a:chExt cx="3246" cy="338"/>
          </a:xfrm>
        </p:grpSpPr>
        <p:sp>
          <p:nvSpPr>
            <p:cNvPr id="9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10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>
                  <a:latin typeface="Arial" panose="020B0604020202020204" pitchFamily="34" charset="0"/>
                </a:rPr>
                <a:t>Responsable</a:t>
              </a:r>
              <a:endParaRPr lang="es-ES" altLang="es-MX" sz="1200" b="1">
                <a:latin typeface="Arial" panose="020B0604020202020204" pitchFamily="34" charset="0"/>
              </a:endParaRPr>
            </a:p>
          </p:txBody>
        </p:sp>
        <p:sp>
          <p:nvSpPr>
            <p:cNvPr id="11" name="Line 46"/>
            <p:cNvSpPr>
              <a:spLocks noChangeShapeType="1"/>
            </p:cNvSpPr>
            <p:nvPr/>
          </p:nvSpPr>
          <p:spPr bwMode="auto">
            <a:xfrm>
              <a:off x="261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2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3" name="Text Box 50"/>
            <p:cNvSpPr txBox="1">
              <a:spLocks noChangeArrowheads="1"/>
            </p:cNvSpPr>
            <p:nvPr/>
          </p:nvSpPr>
          <p:spPr bwMode="auto">
            <a:xfrm>
              <a:off x="2831" y="5129"/>
              <a:ext cx="1157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Coordinación General 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4" name="CuadroTexto 13"/>
          <p:cNvSpPr txBox="1"/>
          <p:nvPr/>
        </p:nvSpPr>
        <p:spPr>
          <a:xfrm>
            <a:off x="1699042" y="8751681"/>
            <a:ext cx="24204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María del Sagrario García Araiza</a:t>
            </a:r>
            <a:endParaRPr lang="es-MX" sz="1200" dirty="0"/>
          </a:p>
        </p:txBody>
      </p:sp>
      <p:sp>
        <p:nvSpPr>
          <p:cNvPr id="15" name="CuadroTexto 14"/>
          <p:cNvSpPr txBox="1"/>
          <p:nvPr/>
        </p:nvSpPr>
        <p:spPr>
          <a:xfrm>
            <a:off x="4449547" y="8751681"/>
            <a:ext cx="20168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Martha Luz Rosillo Iglesias</a:t>
            </a:r>
          </a:p>
        </p:txBody>
      </p:sp>
    </p:spTree>
    <p:extLst>
      <p:ext uri="{BB962C8B-B14F-4D97-AF65-F5344CB8AC3E}">
        <p14:creationId xmlns:p14="http://schemas.microsoft.com/office/powerpoint/2010/main" val="35204660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DESCRIPCIÓN DE FUNCIONES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712913" y="1086297"/>
            <a:ext cx="4824365" cy="7615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sp>
        <p:nvSpPr>
          <p:cNvPr id="6" name="CuadroTexto 5"/>
          <p:cNvSpPr txBox="1"/>
          <p:nvPr/>
        </p:nvSpPr>
        <p:spPr>
          <a:xfrm>
            <a:off x="1585004" y="979579"/>
            <a:ext cx="5087259" cy="877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TRANSPARENCIA </a:t>
            </a:r>
            <a:endParaRPr lang="es-MX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arantizar las medidas y condiciones de accesibilidad a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la información pública y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 protección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de datos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personales, para que toda persona pueda ejercer el derecho de acceso a la misma, mediante sus solicitudes, así como apoyar al solicitante a elaborarlas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Recibir la información relativa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 las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obligaciones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transparencia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 las unidades administrativas que conforman la Defensoría Pública.</a:t>
            </a: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Llenar los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formatos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preestablecidos correspondientes al área de  Transparencia.</a:t>
            </a: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Publicar</a:t>
            </a:r>
            <a:r>
              <a:rPr lang="es-MX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 información entregada por las unidades administrativas que conforman la Defensoría Pública, en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Plataformas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de Transparencia y publicarlos previa autorización del (la) Responsable de Transparencia en la Plataforma Estatal de Transparencia (PETS), mensualmente y en la Plataforma Nacional de Transparencia (PNT), trimestralmente.</a:t>
            </a: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es-MX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Recibir, tramitar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dar seguimiento a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las solicitudes de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acceso a la información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pública,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y de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protección de datos personales que reciba la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dependencia, ya sea vía plataforma,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correo electrónico, correo postal, mensajería, telégrafo, verbalmente o cualquier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otro medio aprobado por el Sistema Nacional de Transparencia.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Orientar al solicitante de información en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la elaboración de solicitudes de acceso a la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información pública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y,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en caso de poderlo determinar, señalar al solicitante el o los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sujetos obligados competentes conforme a la normatividad aplicable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Enviar al solicitante las respuestas de las solicitudes de acceso a la información pública y de protección de datos personales, a través del medio que haya elegido.</a:t>
            </a: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MX" sz="1200" dirty="0"/>
          </a:p>
        </p:txBody>
      </p:sp>
      <p:grpSp>
        <p:nvGrpSpPr>
          <p:cNvPr id="14" name="Group 53"/>
          <p:cNvGrpSpPr>
            <a:grpSpLocks/>
          </p:cNvGrpSpPr>
          <p:nvPr/>
        </p:nvGrpSpPr>
        <p:grpSpPr bwMode="auto">
          <a:xfrm>
            <a:off x="1574118" y="8500230"/>
            <a:ext cx="5153025" cy="536575"/>
            <a:chOff x="994" y="5112"/>
            <a:chExt cx="3246" cy="338"/>
          </a:xfrm>
        </p:grpSpPr>
        <p:sp>
          <p:nvSpPr>
            <p:cNvPr id="16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1200"/>
            </a:p>
          </p:txBody>
        </p:sp>
        <p:sp>
          <p:nvSpPr>
            <p:cNvPr id="17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>
                  <a:latin typeface="Arial" panose="020B0604020202020204" pitchFamily="34" charset="0"/>
                </a:rPr>
                <a:t>Responsable</a:t>
              </a:r>
              <a:endParaRPr lang="es-ES" altLang="es-MX" sz="1200" b="1">
                <a:latin typeface="Arial" panose="020B0604020202020204" pitchFamily="34" charset="0"/>
              </a:endParaRPr>
            </a:p>
          </p:txBody>
        </p:sp>
        <p:sp>
          <p:nvSpPr>
            <p:cNvPr id="18" name="Line 46"/>
            <p:cNvSpPr>
              <a:spLocks noChangeShapeType="1"/>
            </p:cNvSpPr>
            <p:nvPr/>
          </p:nvSpPr>
          <p:spPr bwMode="auto">
            <a:xfrm>
              <a:off x="261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9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0" name="Text Box 50"/>
            <p:cNvSpPr txBox="1">
              <a:spLocks noChangeArrowheads="1"/>
            </p:cNvSpPr>
            <p:nvPr/>
          </p:nvSpPr>
          <p:spPr bwMode="auto">
            <a:xfrm>
              <a:off x="2846" y="5129"/>
              <a:ext cx="1130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Arial" panose="020B0604020202020204" pitchFamily="34" charset="0"/>
                </a:rPr>
                <a:t>Coordinación General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1788431" y="8789155"/>
            <a:ext cx="21590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s-MX" altLang="es-MX" sz="1200" dirty="0" smtClean="0">
                <a:latin typeface="Arial" panose="020B0604020202020204" pitchFamily="34" charset="0"/>
              </a:rPr>
              <a:t>Citlalli Guerrero Trejo</a:t>
            </a:r>
            <a:endParaRPr lang="es-MX" altLang="es-MX" sz="1200" dirty="0">
              <a:latin typeface="Arial" panose="020B0604020202020204" pitchFamily="34" charset="0"/>
            </a:endParaRPr>
          </a:p>
        </p:txBody>
      </p:sp>
      <p:sp>
        <p:nvSpPr>
          <p:cNvPr id="22" name="Rectangle 24"/>
          <p:cNvSpPr>
            <a:spLocks noChangeArrowheads="1"/>
          </p:cNvSpPr>
          <p:nvPr/>
        </p:nvSpPr>
        <p:spPr bwMode="auto">
          <a:xfrm>
            <a:off x="4361768" y="8792330"/>
            <a:ext cx="21590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s-MX" altLang="es-MX" sz="1200" dirty="0" smtClean="0">
                <a:latin typeface="Arial" panose="020B0604020202020204" pitchFamily="34" charset="0"/>
              </a:rPr>
              <a:t>Martha Luz Rosillo Iglesias</a:t>
            </a:r>
            <a:endParaRPr lang="es-MX" altLang="es-MX" sz="12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4728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DESCRIPCIÓN DE FUNCIONES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712913" y="980790"/>
            <a:ext cx="4824365" cy="7615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sp>
        <p:nvSpPr>
          <p:cNvPr id="6" name="CuadroTexto 5"/>
          <p:cNvSpPr txBox="1"/>
          <p:nvPr/>
        </p:nvSpPr>
        <p:spPr>
          <a:xfrm>
            <a:off x="1610857" y="973544"/>
            <a:ext cx="5087259" cy="8217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TRANSPARENCIA </a:t>
            </a:r>
          </a:p>
          <a:p>
            <a:pPr algn="ctr"/>
            <a:r>
              <a:rPr lang="es-MX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(continua)</a:t>
            </a:r>
            <a:endParaRPr lang="es-MX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Notificar al solicitante a través del medio que haya elegido, la respuesta a la solicitud de acceso a la información, de protección de datos personales, ampliación de plazo, requerimientos e incompetencias.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Asesorar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 las unidades administrativas de la Defensoría Pública en el proceso de clasificación y desclasificación de información.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Llevar un registro y control de las solicitudes de información y protección de datos personales recibidas.</a:t>
            </a: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Recibir y dar trámite a las solicitudes de clasificación y desclasificación de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información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que presenten las unidades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administrativas de la Defensoría.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Elaborar y enviar previa autorización del Responsable de Transparencia,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de forma mensual a la Comisión Estatal de Garantía y Acceso a la Información Pública (CEGAIP) un informe detallado de las solicitudes de acceso a la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información pública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 acceso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, rectificación, cancelación y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oposición (ARCO),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recibidas en el mes.</a:t>
            </a:r>
          </a:p>
          <a:p>
            <a:pPr algn="just"/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Elaborar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y enviar previa autorización del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Responsable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Transparencia,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de forma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anual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 la Comisión Estatal de Garantía y Acceso a la Información Pública (CEGAIP) un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informe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anual de las actividades realizadas en materia de transparencia.</a:t>
            </a:r>
          </a:p>
          <a:p>
            <a:pPr algn="just"/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Auxiliar al Responsable de Transparencia en la elaboración del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programa anual de acciones de mejoramiento de la transparencia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Recibir y dar trámite a las solicitudes de edición, eliminación o baja de formatos presentadas por las unidades administrativas de la dependencia.</a:t>
            </a: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Revisar diariamente la recepción de solicitudes de información pública en el Sistema de Solicitudes de Información (INFOMEX), y en su caso hacer del conocimiento al Responsable de Transparencia la llegada de alguna solicitud.</a:t>
            </a: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oup 53"/>
          <p:cNvGrpSpPr>
            <a:grpSpLocks/>
          </p:cNvGrpSpPr>
          <p:nvPr/>
        </p:nvGrpSpPr>
        <p:grpSpPr bwMode="auto">
          <a:xfrm>
            <a:off x="1574118" y="8500230"/>
            <a:ext cx="5153025" cy="536575"/>
            <a:chOff x="994" y="5112"/>
            <a:chExt cx="3246" cy="338"/>
          </a:xfrm>
        </p:grpSpPr>
        <p:sp>
          <p:nvSpPr>
            <p:cNvPr id="23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1200"/>
            </a:p>
          </p:txBody>
        </p:sp>
        <p:sp>
          <p:nvSpPr>
            <p:cNvPr id="24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>
                  <a:latin typeface="Arial" panose="020B0604020202020204" pitchFamily="34" charset="0"/>
                </a:rPr>
                <a:t>Responsable</a:t>
              </a:r>
              <a:endParaRPr lang="es-ES" altLang="es-MX" sz="1200" b="1">
                <a:latin typeface="Arial" panose="020B0604020202020204" pitchFamily="34" charset="0"/>
              </a:endParaRPr>
            </a:p>
          </p:txBody>
        </p:sp>
        <p:sp>
          <p:nvSpPr>
            <p:cNvPr id="25" name="Line 46"/>
            <p:cNvSpPr>
              <a:spLocks noChangeShapeType="1"/>
            </p:cNvSpPr>
            <p:nvPr/>
          </p:nvSpPr>
          <p:spPr bwMode="auto">
            <a:xfrm>
              <a:off x="261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6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7" name="Text Box 50"/>
            <p:cNvSpPr txBox="1">
              <a:spLocks noChangeArrowheads="1"/>
            </p:cNvSpPr>
            <p:nvPr/>
          </p:nvSpPr>
          <p:spPr bwMode="auto">
            <a:xfrm>
              <a:off x="2846" y="5129"/>
              <a:ext cx="1130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Arial" panose="020B0604020202020204" pitchFamily="34" charset="0"/>
                </a:rPr>
                <a:t>Coordinación General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28" name="Rectangle 23"/>
          <p:cNvSpPr>
            <a:spLocks noChangeArrowheads="1"/>
          </p:cNvSpPr>
          <p:nvPr/>
        </p:nvSpPr>
        <p:spPr bwMode="auto">
          <a:xfrm>
            <a:off x="1788431" y="8789155"/>
            <a:ext cx="21590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s-MX" altLang="es-MX" sz="1200" dirty="0" smtClean="0">
                <a:latin typeface="Arial" panose="020B0604020202020204" pitchFamily="34" charset="0"/>
              </a:rPr>
              <a:t>Citlalli Guerrero Trejo</a:t>
            </a:r>
            <a:endParaRPr lang="es-MX" altLang="es-MX" sz="1200" dirty="0">
              <a:latin typeface="Arial" panose="020B0604020202020204" pitchFamily="34" charset="0"/>
            </a:endParaRPr>
          </a:p>
        </p:txBody>
      </p:sp>
      <p:sp>
        <p:nvSpPr>
          <p:cNvPr id="29" name="Rectangle 24"/>
          <p:cNvSpPr>
            <a:spLocks noChangeArrowheads="1"/>
          </p:cNvSpPr>
          <p:nvPr/>
        </p:nvSpPr>
        <p:spPr bwMode="auto">
          <a:xfrm>
            <a:off x="4361768" y="8792330"/>
            <a:ext cx="21590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s-MX" altLang="es-MX" sz="1200" dirty="0" smtClean="0">
                <a:latin typeface="Arial" panose="020B0604020202020204" pitchFamily="34" charset="0"/>
              </a:rPr>
              <a:t>Martha Luz Rosillo Iglesias</a:t>
            </a:r>
            <a:endParaRPr lang="es-MX" altLang="es-MX" sz="12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176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DESCRIPCIÓN DE FUNCIONES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1585004" y="981270"/>
            <a:ext cx="5087259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 TRANSPARENCIA </a:t>
            </a:r>
          </a:p>
          <a:p>
            <a:pPr algn="ctr"/>
            <a:r>
              <a:rPr lang="es-MX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(continua)</a:t>
            </a:r>
            <a:endParaRPr lang="es-MX" sz="12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Proponer fechas al Responsable de Transparencia de las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sesiones del Comité de Transparencia.</a:t>
            </a: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Elaborar oficios para dar seguimiento a los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acuerdos del Comité de Transparencia. </a:t>
            </a: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Preparar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la documentación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que solicite el Responsable de Transparencia y que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será analizada en el Comité de Transparencia.</a:t>
            </a: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Recopilar e integrar la información del censo anual que realiza  el Instituto Nacional de Estadística y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Geografía (INEGI).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Recopilar e integrar la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información relativa a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trámites y servicios que ofrecen las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unidades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operativas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que conforman la Defensoría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Pública, previa autorización del Enlace de Mejora Regulatoria.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ctualizar la información de los trámites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y servicios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en la página del Registro Único de Tramites y Servicios (</a:t>
            </a:r>
            <a:r>
              <a:rPr lang="es-MX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RUTy’S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Auxiliar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 los responsables de las unidades administrativas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en la elaboración del programa anual de Datos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Abiertos y enviar a la Dirección Administrativa para su publicación en el Portal de Datos Abiertos.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 más no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limitativas.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MX" sz="1200" dirty="0"/>
          </a:p>
        </p:txBody>
      </p:sp>
      <p:grpSp>
        <p:nvGrpSpPr>
          <p:cNvPr id="15" name="Group 53"/>
          <p:cNvGrpSpPr>
            <a:grpSpLocks/>
          </p:cNvGrpSpPr>
          <p:nvPr/>
        </p:nvGrpSpPr>
        <p:grpSpPr bwMode="auto">
          <a:xfrm>
            <a:off x="1574118" y="8500230"/>
            <a:ext cx="5153025" cy="536575"/>
            <a:chOff x="994" y="5112"/>
            <a:chExt cx="3246" cy="338"/>
          </a:xfrm>
        </p:grpSpPr>
        <p:sp>
          <p:nvSpPr>
            <p:cNvPr id="16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1200"/>
            </a:p>
          </p:txBody>
        </p:sp>
        <p:sp>
          <p:nvSpPr>
            <p:cNvPr id="17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>
                  <a:latin typeface="Arial" panose="020B0604020202020204" pitchFamily="34" charset="0"/>
                </a:rPr>
                <a:t>Responsable</a:t>
              </a:r>
              <a:endParaRPr lang="es-ES" altLang="es-MX" sz="1200" b="1">
                <a:latin typeface="Arial" panose="020B0604020202020204" pitchFamily="34" charset="0"/>
              </a:endParaRPr>
            </a:p>
          </p:txBody>
        </p:sp>
        <p:sp>
          <p:nvSpPr>
            <p:cNvPr id="18" name="Line 46"/>
            <p:cNvSpPr>
              <a:spLocks noChangeShapeType="1"/>
            </p:cNvSpPr>
            <p:nvPr/>
          </p:nvSpPr>
          <p:spPr bwMode="auto">
            <a:xfrm>
              <a:off x="261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9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0" name="Text Box 50"/>
            <p:cNvSpPr txBox="1">
              <a:spLocks noChangeArrowheads="1"/>
            </p:cNvSpPr>
            <p:nvPr/>
          </p:nvSpPr>
          <p:spPr bwMode="auto">
            <a:xfrm>
              <a:off x="2846" y="5129"/>
              <a:ext cx="1130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Arial" panose="020B0604020202020204" pitchFamily="34" charset="0"/>
                </a:rPr>
                <a:t>Coordinación General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1788431" y="8789155"/>
            <a:ext cx="21590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s-MX" altLang="es-MX" sz="1200" dirty="0" smtClean="0">
                <a:latin typeface="Arial" panose="020B0604020202020204" pitchFamily="34" charset="0"/>
              </a:rPr>
              <a:t>Citlalli Guerrero Trejo</a:t>
            </a:r>
            <a:endParaRPr lang="es-MX" altLang="es-MX" sz="1200" dirty="0">
              <a:latin typeface="Arial" panose="020B0604020202020204" pitchFamily="34" charset="0"/>
            </a:endParaRPr>
          </a:p>
        </p:txBody>
      </p:sp>
      <p:sp>
        <p:nvSpPr>
          <p:cNvPr id="22" name="Rectangle 24"/>
          <p:cNvSpPr>
            <a:spLocks noChangeArrowheads="1"/>
          </p:cNvSpPr>
          <p:nvPr/>
        </p:nvSpPr>
        <p:spPr bwMode="auto">
          <a:xfrm>
            <a:off x="4361768" y="8792330"/>
            <a:ext cx="21590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s-MX" altLang="es-MX" sz="1200" dirty="0" smtClean="0">
                <a:latin typeface="Arial" panose="020B0604020202020204" pitchFamily="34" charset="0"/>
              </a:rPr>
              <a:t>Martha Luz Rosillo Iglesias</a:t>
            </a:r>
            <a:endParaRPr lang="es-MX" altLang="es-MX" sz="12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59639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553135" y="980005"/>
            <a:ext cx="5218061" cy="7971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i="1" dirty="0"/>
              <a:t> </a:t>
            </a: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MEDIACIÓN Y CONCILIACIÓN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Facilitar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a las partes a generar soluciones propias para resolver el conflicto tomando en consideración los principios establecidos en la Ley de la materia.</a:t>
            </a:r>
            <a:endParaRPr lang="es-E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endParaRPr lang="es-E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Asistir a las partes en conflicto que así lo decidan libremente, con la finalidad de facilitar las vías de diálogo y la búsqueda en común de un acuerdo que contenga la voluntad de las partes, sin necesidad de recurrir al procedimiento judicial.</a:t>
            </a:r>
          </a:p>
          <a:p>
            <a:pPr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Recibir las solicitudes canalizadas por las diferentes áreas de la Defensoría, realizando las acciones pertinentes para que se concrete la invitación para llevar a cabo el proceso de mediación y conciliación.</a:t>
            </a:r>
          </a:p>
          <a:p>
            <a:pPr marL="87313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Mediar y conciliar conflictos entre particulares, sin afectar sus derechos humanos, a través de un mecanismo alternativo de solución de controversias distinto al que se pudiera ejercer en la vía jurisdiccional.</a:t>
            </a:r>
          </a:p>
          <a:p>
            <a:pPr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Registrar y actualizar en el sistema informático institucional de la Defensoría, los datos correspondientes a las atenciones brindadas.</a:t>
            </a:r>
          </a:p>
          <a:p>
            <a:pPr lvl="0"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Informar a la Coordinación cuando en el desempeño de sus funciones, advierta la probable comisión de hechos delictivos en contra de las usuarias o usuarios, para que los canalice y haga conocimiento de las autoridades correspondientes.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Someterse a los programas de capacitación continua y de actualización. </a:t>
            </a: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Elaborar y entregar al área de Análisis, Monitoreo y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Evaluación de la Dirección de Capacitación,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los informes mensuales de los asuntos atendidos, dentro de los primeros cinco días de cada mes.</a:t>
            </a:r>
          </a:p>
          <a:p>
            <a:pPr lvl="0"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3"/>
          <p:cNvGrpSpPr>
            <a:grpSpLocks/>
          </p:cNvGrpSpPr>
          <p:nvPr/>
        </p:nvGrpSpPr>
        <p:grpSpPr bwMode="auto">
          <a:xfrm>
            <a:off x="1573279" y="8494294"/>
            <a:ext cx="5148000" cy="540000"/>
            <a:chOff x="994" y="5112"/>
            <a:chExt cx="3246" cy="338"/>
          </a:xfrm>
        </p:grpSpPr>
        <p:sp>
          <p:nvSpPr>
            <p:cNvPr id="7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8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Responsable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  <p:sp>
          <p:nvSpPr>
            <p:cNvPr id="9" name="Line 46"/>
            <p:cNvSpPr>
              <a:spLocks noChangeShapeType="1"/>
            </p:cNvSpPr>
            <p:nvPr/>
          </p:nvSpPr>
          <p:spPr bwMode="auto">
            <a:xfrm>
              <a:off x="261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0" name="Line 47"/>
            <p:cNvSpPr>
              <a:spLocks noChangeShapeType="1"/>
            </p:cNvSpPr>
            <p:nvPr/>
          </p:nvSpPr>
          <p:spPr bwMode="auto">
            <a:xfrm flipV="1">
              <a:off x="994" y="5266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1" name="Text Box 50"/>
            <p:cNvSpPr txBox="1">
              <a:spLocks noChangeArrowheads="1"/>
            </p:cNvSpPr>
            <p:nvPr/>
          </p:nvSpPr>
          <p:spPr bwMode="auto">
            <a:xfrm>
              <a:off x="2831" y="5134"/>
              <a:ext cx="1157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Coordinación General 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2" name="CuadroTexto 11"/>
          <p:cNvSpPr txBox="1"/>
          <p:nvPr/>
        </p:nvSpPr>
        <p:spPr>
          <a:xfrm>
            <a:off x="4461300" y="8771321"/>
            <a:ext cx="20168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Martha Luz Rosillo Iglesias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2001801" y="8765438"/>
            <a:ext cx="17780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Silvia Esquivel Escobar</a:t>
            </a:r>
          </a:p>
        </p:txBody>
      </p:sp>
    </p:spTree>
    <p:extLst>
      <p:ext uri="{BB962C8B-B14F-4D97-AF65-F5344CB8AC3E}">
        <p14:creationId xmlns:p14="http://schemas.microsoft.com/office/powerpoint/2010/main" val="41749963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553135" y="980607"/>
            <a:ext cx="5218061" cy="2346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i="1" dirty="0"/>
              <a:t> </a:t>
            </a: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MEDIACIÓN Y CONCILIACIÓN</a:t>
            </a:r>
          </a:p>
          <a:p>
            <a:pPr algn="ctr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(Continua)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Organizar y enviar al  área de Archivo los asuntos finalizados, concluidos  o que causen baja de conformidad con las disposiciones de la Ley de Archivos del Estado de San Luis Potosí y los lineamientos de la Comisión Estatal de Garantía de Acceso a la Información Pública (CEGAIP).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 más no limitativas.</a:t>
            </a:r>
            <a:endParaRPr lang="es-MX" sz="1200" dirty="0"/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oup 53"/>
          <p:cNvGrpSpPr>
            <a:grpSpLocks/>
          </p:cNvGrpSpPr>
          <p:nvPr/>
        </p:nvGrpSpPr>
        <p:grpSpPr bwMode="auto">
          <a:xfrm>
            <a:off x="1573279" y="8494294"/>
            <a:ext cx="5148000" cy="540000"/>
            <a:chOff x="994" y="5112"/>
            <a:chExt cx="3246" cy="338"/>
          </a:xfrm>
        </p:grpSpPr>
        <p:sp>
          <p:nvSpPr>
            <p:cNvPr id="15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16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Responsable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  <p:sp>
          <p:nvSpPr>
            <p:cNvPr id="17" name="Line 46"/>
            <p:cNvSpPr>
              <a:spLocks noChangeShapeType="1"/>
            </p:cNvSpPr>
            <p:nvPr/>
          </p:nvSpPr>
          <p:spPr bwMode="auto">
            <a:xfrm>
              <a:off x="261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8" name="Line 47"/>
            <p:cNvSpPr>
              <a:spLocks noChangeShapeType="1"/>
            </p:cNvSpPr>
            <p:nvPr/>
          </p:nvSpPr>
          <p:spPr bwMode="auto">
            <a:xfrm flipV="1">
              <a:off x="994" y="5266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9" name="Text Box 50"/>
            <p:cNvSpPr txBox="1">
              <a:spLocks noChangeArrowheads="1"/>
            </p:cNvSpPr>
            <p:nvPr/>
          </p:nvSpPr>
          <p:spPr bwMode="auto">
            <a:xfrm>
              <a:off x="2831" y="5134"/>
              <a:ext cx="1157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Coordinación General 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20" name="CuadroTexto 19"/>
          <p:cNvSpPr txBox="1"/>
          <p:nvPr/>
        </p:nvSpPr>
        <p:spPr>
          <a:xfrm>
            <a:off x="4461300" y="8771321"/>
            <a:ext cx="20168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Martha Luz Rosillo Iglesias</a:t>
            </a:r>
          </a:p>
        </p:txBody>
      </p:sp>
      <p:sp>
        <p:nvSpPr>
          <p:cNvPr id="21" name="CuadroTexto 20"/>
          <p:cNvSpPr txBox="1"/>
          <p:nvPr/>
        </p:nvSpPr>
        <p:spPr>
          <a:xfrm>
            <a:off x="2001801" y="8765438"/>
            <a:ext cx="17780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Silvia Esquivel Escobar</a:t>
            </a:r>
          </a:p>
        </p:txBody>
      </p:sp>
    </p:spTree>
    <p:extLst>
      <p:ext uri="{BB962C8B-B14F-4D97-AF65-F5344CB8AC3E}">
        <p14:creationId xmlns:p14="http://schemas.microsoft.com/office/powerpoint/2010/main" val="25392148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27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29" name="CuadroTexto 28"/>
          <p:cNvSpPr txBox="1"/>
          <p:nvPr/>
        </p:nvSpPr>
        <p:spPr>
          <a:xfrm>
            <a:off x="1553135" y="980005"/>
            <a:ext cx="5218061" cy="7586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i="1" dirty="0"/>
              <a:t> </a:t>
            </a: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AUXILIAR </a:t>
            </a:r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MEDIACIÓN Y CONCILIACIÓN </a:t>
            </a:r>
          </a:p>
          <a:p>
            <a:pPr algn="just">
              <a:lnSpc>
                <a:spcPts val="1500"/>
              </a:lnSpc>
            </a:pP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Auxiliar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facilitar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a las partes a generar soluciones propias para resolver el conflicto tomando en consideración los principios establecidos en la Ley de la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materia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endParaRPr lang="es-E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endParaRPr lang="es-ES_tradnl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Auxiliar en asistir a las partes en conflicto que así lo decidan libremente, con la finalidad de facilitar las vías de diálogo y la búsqueda en común de un acuerdo que contenga la voluntad de las partes, sin necesidad de recurrir al procedimiento judicial.</a:t>
            </a:r>
          </a:p>
          <a:p>
            <a:pPr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Auxiliar en recibir las solicitudes canalizadas por las diferentes áreas de la Defensoría, y realizar las acciones pertinentes para que se concrete la invitación para llevar a cabo el proceso de mediación y conciliación.</a:t>
            </a:r>
          </a:p>
          <a:p>
            <a:pPr marL="87313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Auxiliar en la mediación y conciliación de conflictos entre particulares, sin afectar sus derechos humanos, a través de un mecanismo alternativo de solución de controversias distinto al que se pudiera ejercer en la vía jurisdiccional.</a:t>
            </a:r>
          </a:p>
          <a:p>
            <a:pPr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Registrar y actualizar en el sistema informático institucional de la Defensoría, los datos correspondientes a las atenciones brindadas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Informar a la Coordinación cuando en el desempeño de sus funciones, advierta la probable comisión de hechos delictivos en contra de las usuarias o usuarios, para que los canalice y haga conocimiento de las autoridades correspondientes.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Someterse a los programas de capacitación continua y de actualización. 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Auxiliar en la elaboración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entrega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al área de Análisis, Monitoreo y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Evaluación de la Dirección de Capacitación,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los informes mensuales de los asuntos atendidos, dentro de los primeros cinco días de cada mes.</a:t>
            </a:r>
          </a:p>
        </p:txBody>
      </p:sp>
      <p:grpSp>
        <p:nvGrpSpPr>
          <p:cNvPr id="30" name="Group 53"/>
          <p:cNvGrpSpPr>
            <a:grpSpLocks/>
          </p:cNvGrpSpPr>
          <p:nvPr/>
        </p:nvGrpSpPr>
        <p:grpSpPr bwMode="auto">
          <a:xfrm>
            <a:off x="1573279" y="8494294"/>
            <a:ext cx="5148000" cy="540000"/>
            <a:chOff x="994" y="5112"/>
            <a:chExt cx="3246" cy="338"/>
          </a:xfrm>
        </p:grpSpPr>
        <p:sp>
          <p:nvSpPr>
            <p:cNvPr id="31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32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Responsable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  <p:sp>
          <p:nvSpPr>
            <p:cNvPr id="33" name="Line 46"/>
            <p:cNvSpPr>
              <a:spLocks noChangeShapeType="1"/>
            </p:cNvSpPr>
            <p:nvPr/>
          </p:nvSpPr>
          <p:spPr bwMode="auto">
            <a:xfrm>
              <a:off x="261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4" name="Line 47"/>
            <p:cNvSpPr>
              <a:spLocks noChangeShapeType="1"/>
            </p:cNvSpPr>
            <p:nvPr/>
          </p:nvSpPr>
          <p:spPr bwMode="auto">
            <a:xfrm flipV="1">
              <a:off x="994" y="5266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5" name="Text Box 50"/>
            <p:cNvSpPr txBox="1">
              <a:spLocks noChangeArrowheads="1"/>
            </p:cNvSpPr>
            <p:nvPr/>
          </p:nvSpPr>
          <p:spPr bwMode="auto">
            <a:xfrm>
              <a:off x="2831" y="5134"/>
              <a:ext cx="1157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Coordinación General 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36" name="CuadroTexto 35"/>
          <p:cNvSpPr txBox="1"/>
          <p:nvPr/>
        </p:nvSpPr>
        <p:spPr>
          <a:xfrm>
            <a:off x="4461300" y="8771321"/>
            <a:ext cx="20168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Martha Luz Rosillo Iglesias</a:t>
            </a:r>
          </a:p>
        </p:txBody>
      </p:sp>
      <p:sp>
        <p:nvSpPr>
          <p:cNvPr id="37" name="CuadroTexto 36"/>
          <p:cNvSpPr txBox="1"/>
          <p:nvPr/>
        </p:nvSpPr>
        <p:spPr>
          <a:xfrm>
            <a:off x="1594062" y="8765438"/>
            <a:ext cx="25935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Claudia Lorena </a:t>
            </a:r>
            <a:r>
              <a:rPr lang="es-ES_tradnl"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Agundis</a:t>
            </a:r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Plascencia</a:t>
            </a:r>
          </a:p>
        </p:txBody>
      </p:sp>
    </p:spTree>
    <p:extLst>
      <p:ext uri="{BB962C8B-B14F-4D97-AF65-F5344CB8AC3E}">
        <p14:creationId xmlns:p14="http://schemas.microsoft.com/office/powerpoint/2010/main" val="15518287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553135" y="980607"/>
            <a:ext cx="5218061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i="1" dirty="0"/>
              <a:t> </a:t>
            </a: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AUXILIAR </a:t>
            </a:r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MEDIACIÓN Y CONCILIACIÓN </a:t>
            </a:r>
          </a:p>
          <a:p>
            <a:pPr algn="ctr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Continua)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Organizar y enviar al  área de Archivo los asuntos finalizados, concluidos  o que causen baja de conformidad con las disposiciones de la Ley de Archivos del Estado de San Luis Potosí y los lineamientos de la Comisión Estatal de Garantía de Acceso a la Información Pública (CEGAIP).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 más no limitativas.</a:t>
            </a:r>
            <a:endParaRPr lang="es-MX" sz="1200" dirty="0"/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3"/>
          <p:cNvGrpSpPr>
            <a:grpSpLocks/>
          </p:cNvGrpSpPr>
          <p:nvPr/>
        </p:nvGrpSpPr>
        <p:grpSpPr bwMode="auto">
          <a:xfrm>
            <a:off x="1573279" y="8494294"/>
            <a:ext cx="5148000" cy="540000"/>
            <a:chOff x="994" y="5112"/>
            <a:chExt cx="3246" cy="338"/>
          </a:xfrm>
        </p:grpSpPr>
        <p:sp>
          <p:nvSpPr>
            <p:cNvPr id="7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8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Responsable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  <p:sp>
          <p:nvSpPr>
            <p:cNvPr id="9" name="Line 46"/>
            <p:cNvSpPr>
              <a:spLocks noChangeShapeType="1"/>
            </p:cNvSpPr>
            <p:nvPr/>
          </p:nvSpPr>
          <p:spPr bwMode="auto">
            <a:xfrm>
              <a:off x="261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0" name="Line 47"/>
            <p:cNvSpPr>
              <a:spLocks noChangeShapeType="1"/>
            </p:cNvSpPr>
            <p:nvPr/>
          </p:nvSpPr>
          <p:spPr bwMode="auto">
            <a:xfrm flipV="1">
              <a:off x="994" y="5266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1" name="Text Box 50"/>
            <p:cNvSpPr txBox="1">
              <a:spLocks noChangeArrowheads="1"/>
            </p:cNvSpPr>
            <p:nvPr/>
          </p:nvSpPr>
          <p:spPr bwMode="auto">
            <a:xfrm>
              <a:off x="2830" y="5134"/>
              <a:ext cx="1157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Coordinación General 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2" name="CuadroTexto 11"/>
          <p:cNvSpPr txBox="1"/>
          <p:nvPr/>
        </p:nvSpPr>
        <p:spPr>
          <a:xfrm>
            <a:off x="4461299" y="8771321"/>
            <a:ext cx="20168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Martha Luz Rosillo Iglesias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1594071" y="8765438"/>
            <a:ext cx="25935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Claudia Lorena </a:t>
            </a:r>
            <a:r>
              <a:rPr lang="es-ES_tradnl"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Agundis</a:t>
            </a:r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Plascencia</a:t>
            </a:r>
          </a:p>
        </p:txBody>
      </p:sp>
    </p:spTree>
    <p:extLst>
      <p:ext uri="{BB962C8B-B14F-4D97-AF65-F5344CB8AC3E}">
        <p14:creationId xmlns:p14="http://schemas.microsoft.com/office/powerpoint/2010/main" val="41512853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553135" y="980005"/>
            <a:ext cx="5218061" cy="7009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i="1" dirty="0"/>
              <a:t> </a:t>
            </a: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PERITOS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Emitir opiniones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científicas y/o técnicas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sobre los asuntos asignados según la disciplina en la que se especialice, ya sea como traductores e intérpretes, psicología, hechos de tránsito, medicina forense, valuador,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documentoscopía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grafoscopía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, y criminología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endParaRPr lang="es-E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Realizar y rendir los dictámenes periciales que le sean solicitados por las y los Defensores Públicos, que puedan reportar dato de prueba sobre hechos controvertidos e investigados, mismos que deberán estar fundados en procedimientos científicos o técnicos según corresponda, así como ratificar o modificar su contenido.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Asesorar técnica y científicamente a las Defensoras y Defensores Públicos cuando así se requiera.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Consultar los expedientes de los procesos en que se pretenda ofrecer una prueba pericial, a efecto de identificar si existen o no elementos técnicos para apoyar tal prueba o para rebatir los dictámenes contrarios.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Asistir a las juntas de peritos cuando haya discrepancias entre los peritos nombrados por las partes, a fin de defender en la misma los aspectos técnicos en que se base su dictamen.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Acudir al desahogo de los interrogatorios que le sean formulados por las partes en los procedimientos respectivos.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 más no limitativas.</a:t>
            </a:r>
          </a:p>
          <a:p>
            <a:pPr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3"/>
          <p:cNvGrpSpPr>
            <a:grpSpLocks/>
          </p:cNvGrpSpPr>
          <p:nvPr/>
        </p:nvGrpSpPr>
        <p:grpSpPr bwMode="auto">
          <a:xfrm>
            <a:off x="1573279" y="8494294"/>
            <a:ext cx="5148000" cy="540000"/>
            <a:chOff x="994" y="5112"/>
            <a:chExt cx="3246" cy="338"/>
          </a:xfrm>
        </p:grpSpPr>
        <p:sp>
          <p:nvSpPr>
            <p:cNvPr id="7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8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Responsable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  <p:sp>
          <p:nvSpPr>
            <p:cNvPr id="9" name="Line 46"/>
            <p:cNvSpPr>
              <a:spLocks noChangeShapeType="1"/>
            </p:cNvSpPr>
            <p:nvPr/>
          </p:nvSpPr>
          <p:spPr bwMode="auto">
            <a:xfrm>
              <a:off x="261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0" name="Line 47"/>
            <p:cNvSpPr>
              <a:spLocks noChangeShapeType="1"/>
            </p:cNvSpPr>
            <p:nvPr/>
          </p:nvSpPr>
          <p:spPr bwMode="auto">
            <a:xfrm flipV="1">
              <a:off x="994" y="5266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1" name="Text Box 50"/>
            <p:cNvSpPr txBox="1">
              <a:spLocks noChangeArrowheads="1"/>
            </p:cNvSpPr>
            <p:nvPr/>
          </p:nvSpPr>
          <p:spPr bwMode="auto">
            <a:xfrm>
              <a:off x="2831" y="5134"/>
              <a:ext cx="1157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Coordinación General 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2" name="CuadroTexto 11"/>
          <p:cNvSpPr txBox="1"/>
          <p:nvPr/>
        </p:nvSpPr>
        <p:spPr>
          <a:xfrm>
            <a:off x="4461300" y="8771321"/>
            <a:ext cx="20168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Martha Luz Rosillo Iglesias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1981057" y="8765438"/>
            <a:ext cx="18195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Araceli Vaca Betancourt</a:t>
            </a:r>
          </a:p>
        </p:txBody>
      </p:sp>
    </p:spTree>
    <p:extLst>
      <p:ext uri="{BB962C8B-B14F-4D97-AF65-F5344CB8AC3E}">
        <p14:creationId xmlns:p14="http://schemas.microsoft.com/office/powerpoint/2010/main" val="904816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553135" y="980005"/>
            <a:ext cx="5218061" cy="7009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i="1" dirty="0"/>
              <a:t> </a:t>
            </a: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TRABAJO SOCIAL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Elaborar los estudios e investigaciones de las condiciones  socioeconómicas o culturales a las y los usuarios que solicitan los servicios de la Defensoría Pública.</a:t>
            </a:r>
            <a:endParaRPr lang="es-E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Elaborar los estudios e investigaciones socioeconómicas o culturales a los usuarios para determinar si carece de los recursos económicos para contratar a un abogado particular en el área civil, familiar, administrativa diversa a la penal.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Integrar expedientes de cada uno de los estudios socioeconómicos que se realicen.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Entrevistarse con la o el solicitante del servicio a quien dará un trato amable y respetuoso y especificará la confidencialidad con que será tratada la información recibida.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Practicar trabajo de campo en los casos en que se requiera verificar información proporcionada por la o el solicitante del servicio, a efecto de corroborar su situación social y económica.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Sistematizar la información cuantitativa y cualitativa que le sea proporcionada en los estudios y entrevistas que realice.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Integrar y entregar los informes mensuales de actividades.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 más no limitativas.</a:t>
            </a:r>
          </a:p>
          <a:p>
            <a:pPr marL="87313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3"/>
          <p:cNvGrpSpPr>
            <a:grpSpLocks/>
          </p:cNvGrpSpPr>
          <p:nvPr/>
        </p:nvGrpSpPr>
        <p:grpSpPr bwMode="auto">
          <a:xfrm>
            <a:off x="1573279" y="8494294"/>
            <a:ext cx="5148000" cy="540000"/>
            <a:chOff x="994" y="5112"/>
            <a:chExt cx="3246" cy="338"/>
          </a:xfrm>
        </p:grpSpPr>
        <p:sp>
          <p:nvSpPr>
            <p:cNvPr id="7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8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Responsable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  <p:sp>
          <p:nvSpPr>
            <p:cNvPr id="9" name="Line 46"/>
            <p:cNvSpPr>
              <a:spLocks noChangeShapeType="1"/>
            </p:cNvSpPr>
            <p:nvPr/>
          </p:nvSpPr>
          <p:spPr bwMode="auto">
            <a:xfrm>
              <a:off x="261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0" name="Line 47"/>
            <p:cNvSpPr>
              <a:spLocks noChangeShapeType="1"/>
            </p:cNvSpPr>
            <p:nvPr/>
          </p:nvSpPr>
          <p:spPr bwMode="auto">
            <a:xfrm flipV="1">
              <a:off x="994" y="5266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1" name="Text Box 50"/>
            <p:cNvSpPr txBox="1">
              <a:spLocks noChangeArrowheads="1"/>
            </p:cNvSpPr>
            <p:nvPr/>
          </p:nvSpPr>
          <p:spPr bwMode="auto">
            <a:xfrm>
              <a:off x="2831" y="5134"/>
              <a:ext cx="1157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Coordinación General 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2" name="CuadroTexto 11"/>
          <p:cNvSpPr txBox="1"/>
          <p:nvPr/>
        </p:nvSpPr>
        <p:spPr>
          <a:xfrm>
            <a:off x="4461300" y="8771321"/>
            <a:ext cx="20168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Martha Luz Rosillo Iglesias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1780592" y="8765438"/>
            <a:ext cx="22204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Blanca Idalia Sánchez Cuellar</a:t>
            </a:r>
          </a:p>
        </p:txBody>
      </p:sp>
    </p:spTree>
    <p:extLst>
      <p:ext uri="{BB962C8B-B14F-4D97-AF65-F5344CB8AC3E}">
        <p14:creationId xmlns:p14="http://schemas.microsoft.com/office/powerpoint/2010/main" val="23159826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553135" y="981095"/>
            <a:ext cx="5218061" cy="7201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i="1" dirty="0"/>
              <a:t> </a:t>
            </a: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AUXILIAR DE TRABAJO SOCIAL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Auxiliar en la elaboración de los estudios de las condiciones e investigaciones socioeconómicas o culturales a los usuarios que solicitan los servicios de la Defensoría.</a:t>
            </a:r>
            <a:endParaRPr lang="es-E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endParaRPr lang="es-E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Auxiliar</a:t>
            </a:r>
            <a:r>
              <a:rPr lang="es-MX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en la elaboración de estudios e investigaciones socioeconómicas o culturales a los usuarios para determinar si carece de los recursos económicos para contratar a un abogado particular en el área civil, familiar, administrativa diversa a la penal.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Auxiliar en la integración de expedientes de cada uno de los estudios socioeconómicos que se realicen.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Auxiliar</a:t>
            </a:r>
            <a:r>
              <a:rPr lang="es-MX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en realizar entrevistas con la o el solicitante del servicio a quien dará un trato amable y respetuoso y especificará la confidencialidad con que será tratada la información recibida.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Auxiliar a realizar trabajo de campo en los casos en que se requiera verificar información proporcionada por la o el solicitante del servicio, a efecto de corroborar su situación social y económica.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Auxiliar en la sistematización de la información cuantitativa y cualitativa que le sea proporcionada en los estudios y entrevistas que realice.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Auxiliar en la integración de los informes mensuales de actividades.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 más no limitativas.</a:t>
            </a:r>
          </a:p>
          <a:p>
            <a:pPr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3"/>
          <p:cNvGrpSpPr>
            <a:grpSpLocks/>
          </p:cNvGrpSpPr>
          <p:nvPr/>
        </p:nvGrpSpPr>
        <p:grpSpPr bwMode="auto">
          <a:xfrm>
            <a:off x="1573279" y="8494294"/>
            <a:ext cx="5148000" cy="540000"/>
            <a:chOff x="994" y="5112"/>
            <a:chExt cx="3246" cy="338"/>
          </a:xfrm>
        </p:grpSpPr>
        <p:sp>
          <p:nvSpPr>
            <p:cNvPr id="7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8" name="Text Box 44"/>
            <p:cNvSpPr txBox="1">
              <a:spLocks noChangeArrowheads="1"/>
            </p:cNvSpPr>
            <p:nvPr/>
          </p:nvSpPr>
          <p:spPr bwMode="auto">
            <a:xfrm>
              <a:off x="1462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Responsable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  <p:sp>
          <p:nvSpPr>
            <p:cNvPr id="9" name="Line 46"/>
            <p:cNvSpPr>
              <a:spLocks noChangeShapeType="1"/>
            </p:cNvSpPr>
            <p:nvPr/>
          </p:nvSpPr>
          <p:spPr bwMode="auto">
            <a:xfrm>
              <a:off x="2650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0" name="Line 47"/>
            <p:cNvSpPr>
              <a:spLocks noChangeShapeType="1"/>
            </p:cNvSpPr>
            <p:nvPr/>
          </p:nvSpPr>
          <p:spPr bwMode="auto">
            <a:xfrm flipV="1">
              <a:off x="994" y="5266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1" name="Text Box 50"/>
            <p:cNvSpPr txBox="1">
              <a:spLocks noChangeArrowheads="1"/>
            </p:cNvSpPr>
            <p:nvPr/>
          </p:nvSpPr>
          <p:spPr bwMode="auto">
            <a:xfrm>
              <a:off x="2871" y="5134"/>
              <a:ext cx="1157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Coordinación General 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2" name="CuadroTexto 11"/>
          <p:cNvSpPr txBox="1"/>
          <p:nvPr/>
        </p:nvSpPr>
        <p:spPr>
          <a:xfrm>
            <a:off x="4461300" y="8771321"/>
            <a:ext cx="20168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Martha Luz Rosillo Iglesias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1496861" y="8765438"/>
            <a:ext cx="27879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María Montserrat Hernández Martínez</a:t>
            </a:r>
          </a:p>
        </p:txBody>
      </p:sp>
    </p:spTree>
    <p:extLst>
      <p:ext uri="{BB962C8B-B14F-4D97-AF65-F5344CB8AC3E}">
        <p14:creationId xmlns:p14="http://schemas.microsoft.com/office/powerpoint/2010/main" val="39818281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553135" y="981095"/>
            <a:ext cx="5218061" cy="7586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i="1" dirty="0"/>
              <a:t> </a:t>
            </a: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APOYO EN TRABAJO SOCIAL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Apoyar en la elaboración de los estudios de las condiciones e investigaciones socioeconómicas o culturales a los usuarios que solicitan los servicios de la Defensoría.</a:t>
            </a:r>
            <a:endParaRPr lang="es-E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endParaRPr lang="es-E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Apoyar en la elaboración de estudios e investigaciones socioeconómicas o culturales a los usuarios para determinar si carece de los recursos económicos para contratar a un abogado particular en el área civil, familiar, administrativa diversa a la penal.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Apoyar en la integración de expedientes de cada uno de los estudios socioeconómicos que se realicen.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Apoyar en realizar entrevistas con la o el solicitante del servicio a quien dará un trato amable y respetuoso y especificará la confidencialidad con que será tratada la información recibida.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Apoyar a realizar trabajo de campo en los casos en que se requiera verificar información proporcionada por la o el solicitante del servicio, a efecto de corroborar su situación social y económica.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Apoyar en la sistematización de la información cuantitativa y cualitativa que le sea proporcionada en los estudios y entrevistas que realice.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Apoyar en la integración de los informes mensuales de actividades.</a:t>
            </a:r>
          </a:p>
          <a:p>
            <a:pPr lvl="0"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Apoyar en la supervisión y cuidado de niñas y niños en la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Ludoteca de la Defensoría.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 más no limitativas.</a:t>
            </a:r>
          </a:p>
          <a:p>
            <a:pPr marL="87313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3"/>
          <p:cNvGrpSpPr>
            <a:grpSpLocks/>
          </p:cNvGrpSpPr>
          <p:nvPr/>
        </p:nvGrpSpPr>
        <p:grpSpPr bwMode="auto">
          <a:xfrm>
            <a:off x="1573279" y="8494294"/>
            <a:ext cx="5148000" cy="540000"/>
            <a:chOff x="994" y="5112"/>
            <a:chExt cx="3246" cy="338"/>
          </a:xfrm>
        </p:grpSpPr>
        <p:sp>
          <p:nvSpPr>
            <p:cNvPr id="7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8" name="Text Box 44"/>
            <p:cNvSpPr txBox="1">
              <a:spLocks noChangeArrowheads="1"/>
            </p:cNvSpPr>
            <p:nvPr/>
          </p:nvSpPr>
          <p:spPr bwMode="auto">
            <a:xfrm>
              <a:off x="1462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Responsable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  <p:sp>
          <p:nvSpPr>
            <p:cNvPr id="9" name="Line 46"/>
            <p:cNvSpPr>
              <a:spLocks noChangeShapeType="1"/>
            </p:cNvSpPr>
            <p:nvPr/>
          </p:nvSpPr>
          <p:spPr bwMode="auto">
            <a:xfrm>
              <a:off x="2682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0" name="Line 47"/>
            <p:cNvSpPr>
              <a:spLocks noChangeShapeType="1"/>
            </p:cNvSpPr>
            <p:nvPr/>
          </p:nvSpPr>
          <p:spPr bwMode="auto">
            <a:xfrm flipV="1">
              <a:off x="994" y="5266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1" name="Text Box 50"/>
            <p:cNvSpPr txBox="1">
              <a:spLocks noChangeArrowheads="1"/>
            </p:cNvSpPr>
            <p:nvPr/>
          </p:nvSpPr>
          <p:spPr bwMode="auto">
            <a:xfrm>
              <a:off x="2887" y="5134"/>
              <a:ext cx="1157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Coordinación General 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2" name="CuadroTexto 11"/>
          <p:cNvSpPr txBox="1"/>
          <p:nvPr/>
        </p:nvSpPr>
        <p:spPr>
          <a:xfrm>
            <a:off x="4473332" y="8771321"/>
            <a:ext cx="20168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Martha Luz Rosillo Iglesias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1502718" y="8765438"/>
            <a:ext cx="28243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Cecilia Adriana Hernández Domínguez</a:t>
            </a:r>
          </a:p>
        </p:txBody>
      </p:sp>
    </p:spTree>
    <p:extLst>
      <p:ext uri="{BB962C8B-B14F-4D97-AF65-F5344CB8AC3E}">
        <p14:creationId xmlns:p14="http://schemas.microsoft.com/office/powerpoint/2010/main" val="38595196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175" y="53975"/>
            <a:ext cx="21485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>
                <a:latin typeface="Arial" panose="020B0604020202020204" pitchFamily="34" charset="0"/>
              </a:rPr>
              <a:t>AUTORIZACIÓN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1227193" y="2710345"/>
            <a:ext cx="44150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  <a:t>Martha Luz Rosillo Iglesias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Coordinadora General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815471" y="5000982"/>
            <a:ext cx="32317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Gonzalo Ortuño Castro</a:t>
            </a:r>
            <a:endParaRPr lang="es-MX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 Director de Organización y Métodos</a:t>
            </a:r>
            <a:endParaRPr lang="es-MX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683419" y="8437109"/>
            <a:ext cx="29240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Ada Amelia Andrade Contreras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503324" y="8432208"/>
            <a:ext cx="25027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Martha Luz Rosillo Iglesias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2813241" y="3680714"/>
            <a:ext cx="12282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REVISO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0" y="6509381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COORDINADORA GENERAL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DE LA DEFENSORÍA PÚBLICA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3827697" y="6522825"/>
            <a:ext cx="2640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OFICIAL MAYOR </a:t>
            </a:r>
          </a:p>
          <a:p>
            <a:pPr algn="ctr"/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DEL PODER EJECUTIVO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800855" y="996128"/>
            <a:ext cx="52637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RESPONSABLE DE LA FORMULACIÓN DEL </a:t>
            </a:r>
          </a:p>
          <a:p>
            <a:pPr algn="ctr"/>
            <a:r>
              <a:rPr lang="es-ES_tradnl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MANUAL DE ORGANIZACIÓN DE LA </a:t>
            </a:r>
          </a:p>
          <a:p>
            <a:pPr algn="ctr"/>
            <a:r>
              <a:rPr lang="es-ES_tradnl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COORDINACIÓN GENERAL DE LA DEFENSORÍA PÚBLICA</a:t>
            </a:r>
            <a:endParaRPr lang="es-MX" i="1" dirty="0"/>
          </a:p>
        </p:txBody>
      </p:sp>
      <p:cxnSp>
        <p:nvCxnSpPr>
          <p:cNvPr id="18" name="Conector recto 17"/>
          <p:cNvCxnSpPr/>
          <p:nvPr/>
        </p:nvCxnSpPr>
        <p:spPr>
          <a:xfrm>
            <a:off x="1926170" y="2705100"/>
            <a:ext cx="306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/>
          <p:cNvCxnSpPr/>
          <p:nvPr/>
        </p:nvCxnSpPr>
        <p:spPr>
          <a:xfrm>
            <a:off x="581489" y="8432357"/>
            <a:ext cx="23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/>
          <p:cNvCxnSpPr/>
          <p:nvPr/>
        </p:nvCxnSpPr>
        <p:spPr>
          <a:xfrm>
            <a:off x="3952594" y="8432357"/>
            <a:ext cx="23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uadroTexto 20"/>
          <p:cNvSpPr txBox="1"/>
          <p:nvPr/>
        </p:nvSpPr>
        <p:spPr>
          <a:xfrm>
            <a:off x="2656691" y="6027783"/>
            <a:ext cx="15456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AUTORIZAN</a:t>
            </a:r>
          </a:p>
        </p:txBody>
      </p:sp>
      <p:cxnSp>
        <p:nvCxnSpPr>
          <p:cNvPr id="17" name="Conector recto 17"/>
          <p:cNvCxnSpPr/>
          <p:nvPr/>
        </p:nvCxnSpPr>
        <p:spPr>
          <a:xfrm>
            <a:off x="1915029" y="4994348"/>
            <a:ext cx="306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92288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5"/>
          <p:cNvSpPr>
            <a:spLocks noChangeArrowheads="1"/>
          </p:cNvSpPr>
          <p:nvPr/>
        </p:nvSpPr>
        <p:spPr bwMode="auto">
          <a:xfrm>
            <a:off x="0" y="57150"/>
            <a:ext cx="1443038" cy="9086850"/>
          </a:xfrm>
          <a:prstGeom prst="rect">
            <a:avLst/>
          </a:prstGeom>
          <a:solidFill>
            <a:srgbClr val="F8F8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2400"/>
          </a:p>
        </p:txBody>
      </p:sp>
      <p:sp>
        <p:nvSpPr>
          <p:cNvPr id="8" name="Rectangle 5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9" name="Text Box 57"/>
          <p:cNvSpPr txBox="1">
            <a:spLocks noChangeArrowheads="1"/>
          </p:cNvSpPr>
          <p:nvPr/>
        </p:nvSpPr>
        <p:spPr bwMode="auto">
          <a:xfrm>
            <a:off x="63500" y="57150"/>
            <a:ext cx="6845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CONTROL DE ACTUALIZACIONES</a:t>
            </a:r>
          </a:p>
        </p:txBody>
      </p:sp>
      <p:sp>
        <p:nvSpPr>
          <p:cNvPr id="10" name="Line 58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1" name="Text Box 59"/>
          <p:cNvSpPr txBox="1">
            <a:spLocks noChangeArrowheads="1"/>
          </p:cNvSpPr>
          <p:nvPr/>
        </p:nvSpPr>
        <p:spPr bwMode="auto">
          <a:xfrm>
            <a:off x="423863" y="965200"/>
            <a:ext cx="9540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1200" b="1" i="1">
                <a:latin typeface="Arial" panose="020B0604020202020204" pitchFamily="34" charset="0"/>
              </a:rPr>
              <a:t>ELABORO</a:t>
            </a:r>
          </a:p>
        </p:txBody>
      </p:sp>
      <p:sp>
        <p:nvSpPr>
          <p:cNvPr id="12" name="Text Box 60"/>
          <p:cNvSpPr txBox="1">
            <a:spLocks noChangeArrowheads="1"/>
          </p:cNvSpPr>
          <p:nvPr/>
        </p:nvSpPr>
        <p:spPr bwMode="auto">
          <a:xfrm>
            <a:off x="3308350" y="1587500"/>
            <a:ext cx="6270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1000" b="1">
                <a:latin typeface="Arial" panose="020B0604020202020204" pitchFamily="34" charset="0"/>
              </a:rPr>
              <a:t>FECHA</a:t>
            </a:r>
          </a:p>
        </p:txBody>
      </p:sp>
      <p:sp>
        <p:nvSpPr>
          <p:cNvPr id="13" name="Text Box 61"/>
          <p:cNvSpPr txBox="1">
            <a:spLocks noChangeArrowheads="1"/>
          </p:cNvSpPr>
          <p:nvPr/>
        </p:nvSpPr>
        <p:spPr bwMode="auto">
          <a:xfrm>
            <a:off x="403225" y="2286000"/>
            <a:ext cx="7556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1000" b="1">
                <a:latin typeface="Arial" panose="020B0604020202020204" pitchFamily="34" charset="0"/>
              </a:rPr>
              <a:t>NOMBRE</a:t>
            </a:r>
          </a:p>
        </p:txBody>
      </p:sp>
      <p:sp>
        <p:nvSpPr>
          <p:cNvPr id="14" name="Text Box 62"/>
          <p:cNvSpPr txBox="1">
            <a:spLocks noChangeArrowheads="1"/>
          </p:cNvSpPr>
          <p:nvPr/>
        </p:nvSpPr>
        <p:spPr bwMode="auto">
          <a:xfrm>
            <a:off x="3978275" y="2286000"/>
            <a:ext cx="59213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1000" b="1">
                <a:latin typeface="Arial" panose="020B0604020202020204" pitchFamily="34" charset="0"/>
              </a:rPr>
              <a:t>FIRMA</a:t>
            </a:r>
          </a:p>
        </p:txBody>
      </p:sp>
      <p:sp>
        <p:nvSpPr>
          <p:cNvPr id="15" name="Line 63"/>
          <p:cNvSpPr>
            <a:spLocks noChangeShapeType="1"/>
          </p:cNvSpPr>
          <p:nvPr/>
        </p:nvSpPr>
        <p:spPr bwMode="auto">
          <a:xfrm>
            <a:off x="501650" y="2324100"/>
            <a:ext cx="3117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6" name="Line 64"/>
          <p:cNvSpPr>
            <a:spLocks noChangeShapeType="1"/>
          </p:cNvSpPr>
          <p:nvPr/>
        </p:nvSpPr>
        <p:spPr bwMode="auto">
          <a:xfrm>
            <a:off x="4064000" y="2324100"/>
            <a:ext cx="1314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7" name="Text Box 65"/>
          <p:cNvSpPr txBox="1">
            <a:spLocks noChangeArrowheads="1"/>
          </p:cNvSpPr>
          <p:nvPr/>
        </p:nvSpPr>
        <p:spPr bwMode="auto">
          <a:xfrm>
            <a:off x="403225" y="2905125"/>
            <a:ext cx="6619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1000" b="1">
                <a:latin typeface="Arial" panose="020B0604020202020204" pitchFamily="34" charset="0"/>
              </a:rPr>
              <a:t>CARGO</a:t>
            </a:r>
          </a:p>
        </p:txBody>
      </p:sp>
      <p:sp>
        <p:nvSpPr>
          <p:cNvPr id="18" name="Line 66"/>
          <p:cNvSpPr>
            <a:spLocks noChangeShapeType="1"/>
          </p:cNvSpPr>
          <p:nvPr/>
        </p:nvSpPr>
        <p:spPr bwMode="auto">
          <a:xfrm>
            <a:off x="501650" y="2943225"/>
            <a:ext cx="3127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9" name="Line 67"/>
          <p:cNvSpPr>
            <a:spLocks noChangeShapeType="1"/>
          </p:cNvSpPr>
          <p:nvPr/>
        </p:nvSpPr>
        <p:spPr bwMode="auto">
          <a:xfrm>
            <a:off x="3416300" y="1609725"/>
            <a:ext cx="19621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0" name="Text Box 68"/>
          <p:cNvSpPr txBox="1">
            <a:spLocks noChangeArrowheads="1"/>
          </p:cNvSpPr>
          <p:nvPr/>
        </p:nvSpPr>
        <p:spPr bwMode="auto">
          <a:xfrm>
            <a:off x="2171700" y="3530600"/>
            <a:ext cx="14493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1200" b="1" i="1">
                <a:latin typeface="Arial" panose="020B0604020202020204" pitchFamily="34" charset="0"/>
              </a:rPr>
              <a:t>ACTUALIZACION</a:t>
            </a:r>
          </a:p>
        </p:txBody>
      </p:sp>
      <p:sp>
        <p:nvSpPr>
          <p:cNvPr id="21" name="Text Box 70"/>
          <p:cNvSpPr txBox="1">
            <a:spLocks noChangeArrowheads="1"/>
          </p:cNvSpPr>
          <p:nvPr/>
        </p:nvSpPr>
        <p:spPr bwMode="auto">
          <a:xfrm>
            <a:off x="263525" y="3960813"/>
            <a:ext cx="279241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1000" b="1">
                <a:latin typeface="Arial" panose="020B0604020202020204" pitchFamily="34" charset="0"/>
              </a:rPr>
              <a:t>PARTE DEL MANUAL QUE SE ACTUALIZA</a:t>
            </a:r>
          </a:p>
        </p:txBody>
      </p:sp>
      <p:sp>
        <p:nvSpPr>
          <p:cNvPr id="22" name="Line 71"/>
          <p:cNvSpPr>
            <a:spLocks noChangeShapeType="1"/>
          </p:cNvSpPr>
          <p:nvPr/>
        </p:nvSpPr>
        <p:spPr bwMode="auto">
          <a:xfrm>
            <a:off x="361950" y="4440238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3" name="Text Box 72"/>
          <p:cNvSpPr txBox="1">
            <a:spLocks noChangeArrowheads="1"/>
          </p:cNvSpPr>
          <p:nvPr/>
        </p:nvSpPr>
        <p:spPr bwMode="auto">
          <a:xfrm>
            <a:off x="263525" y="5462588"/>
            <a:ext cx="23050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1000" b="1">
                <a:latin typeface="Arial" panose="020B0604020202020204" pitchFamily="34" charset="0"/>
              </a:rPr>
              <a:t>SECCIONES QUE SE MODIFICA(N)</a:t>
            </a:r>
          </a:p>
        </p:txBody>
      </p:sp>
      <p:sp>
        <p:nvSpPr>
          <p:cNvPr id="24" name="Text Box 75"/>
          <p:cNvSpPr txBox="1">
            <a:spLocks noChangeArrowheads="1"/>
          </p:cNvSpPr>
          <p:nvPr/>
        </p:nvSpPr>
        <p:spPr bwMode="auto">
          <a:xfrm>
            <a:off x="855663" y="6938963"/>
            <a:ext cx="765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1200" b="1" i="1">
                <a:latin typeface="Arial" panose="020B0604020202020204" pitchFamily="34" charset="0"/>
              </a:rPr>
              <a:t>REVISO</a:t>
            </a:r>
          </a:p>
        </p:txBody>
      </p:sp>
      <p:sp>
        <p:nvSpPr>
          <p:cNvPr id="25" name="Line 78"/>
          <p:cNvSpPr>
            <a:spLocks noChangeShapeType="1"/>
          </p:cNvSpPr>
          <p:nvPr/>
        </p:nvSpPr>
        <p:spPr bwMode="auto">
          <a:xfrm>
            <a:off x="104775" y="8202613"/>
            <a:ext cx="2105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6" name="Line 79"/>
          <p:cNvSpPr>
            <a:spLocks noChangeShapeType="1"/>
          </p:cNvSpPr>
          <p:nvPr/>
        </p:nvSpPr>
        <p:spPr bwMode="auto">
          <a:xfrm>
            <a:off x="2336800" y="8202613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7" name="Line 80"/>
          <p:cNvSpPr>
            <a:spLocks noChangeShapeType="1"/>
          </p:cNvSpPr>
          <p:nvPr/>
        </p:nvSpPr>
        <p:spPr bwMode="auto">
          <a:xfrm flipV="1">
            <a:off x="4629150" y="8201025"/>
            <a:ext cx="20955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8" name="35 CuadroTexto"/>
          <p:cNvSpPr txBox="1">
            <a:spLocks noChangeArrowheads="1"/>
          </p:cNvSpPr>
          <p:nvPr/>
        </p:nvSpPr>
        <p:spPr bwMode="auto">
          <a:xfrm>
            <a:off x="325438" y="8212138"/>
            <a:ext cx="166211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000" b="1" dirty="0">
                <a:latin typeface="Arial" panose="020B0604020202020204" pitchFamily="34" charset="0"/>
                <a:cs typeface="Arial" panose="020B0604020202020204" pitchFamily="34" charset="0"/>
              </a:rPr>
              <a:t>Director de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000" b="1" dirty="0">
                <a:latin typeface="Arial" panose="020B0604020202020204" pitchFamily="34" charset="0"/>
                <a:cs typeface="Arial" panose="020B0604020202020204" pitchFamily="34" charset="0"/>
              </a:rPr>
              <a:t>Organización y Métodos</a:t>
            </a:r>
          </a:p>
        </p:txBody>
      </p:sp>
      <p:sp>
        <p:nvSpPr>
          <p:cNvPr id="29" name="Text Box 77"/>
          <p:cNvSpPr txBox="1">
            <a:spLocks noChangeArrowheads="1"/>
          </p:cNvSpPr>
          <p:nvPr/>
        </p:nvSpPr>
        <p:spPr bwMode="auto">
          <a:xfrm>
            <a:off x="3786188" y="6910388"/>
            <a:ext cx="14192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1200" b="1" i="1">
                <a:latin typeface="Arial" panose="020B0604020202020204" pitchFamily="34" charset="0"/>
              </a:rPr>
              <a:t>A U T O R I Z A N</a:t>
            </a:r>
          </a:p>
        </p:txBody>
      </p:sp>
      <p:sp>
        <p:nvSpPr>
          <p:cNvPr id="30" name="Line 71"/>
          <p:cNvSpPr>
            <a:spLocks noChangeShapeType="1"/>
          </p:cNvSpPr>
          <p:nvPr/>
        </p:nvSpPr>
        <p:spPr bwMode="auto">
          <a:xfrm>
            <a:off x="361950" y="4692650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1" name="Line 71"/>
          <p:cNvSpPr>
            <a:spLocks noChangeShapeType="1"/>
          </p:cNvSpPr>
          <p:nvPr/>
        </p:nvSpPr>
        <p:spPr bwMode="auto">
          <a:xfrm>
            <a:off x="361950" y="4945063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2" name="Line 71"/>
          <p:cNvSpPr>
            <a:spLocks noChangeShapeType="1"/>
          </p:cNvSpPr>
          <p:nvPr/>
        </p:nvSpPr>
        <p:spPr bwMode="auto">
          <a:xfrm>
            <a:off x="361950" y="5181600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3" name="Line 71"/>
          <p:cNvSpPr>
            <a:spLocks noChangeShapeType="1"/>
          </p:cNvSpPr>
          <p:nvPr/>
        </p:nvSpPr>
        <p:spPr bwMode="auto">
          <a:xfrm>
            <a:off x="361950" y="5954713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4" name="Line 71"/>
          <p:cNvSpPr>
            <a:spLocks noChangeShapeType="1"/>
          </p:cNvSpPr>
          <p:nvPr/>
        </p:nvSpPr>
        <p:spPr bwMode="auto">
          <a:xfrm>
            <a:off x="361950" y="6207125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5" name="Line 71"/>
          <p:cNvSpPr>
            <a:spLocks noChangeShapeType="1"/>
          </p:cNvSpPr>
          <p:nvPr/>
        </p:nvSpPr>
        <p:spPr bwMode="auto">
          <a:xfrm>
            <a:off x="361950" y="6457950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6" name="Line 71"/>
          <p:cNvSpPr>
            <a:spLocks noChangeShapeType="1"/>
          </p:cNvSpPr>
          <p:nvPr/>
        </p:nvSpPr>
        <p:spPr bwMode="auto">
          <a:xfrm>
            <a:off x="361950" y="6694488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584269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24653</TotalTime>
  <Words>2855</Words>
  <Application>Microsoft Office PowerPoint</Application>
  <PresentationFormat>Carta (216 x 279 mm)</PresentationFormat>
  <Paragraphs>699</Paragraphs>
  <Slides>34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41" baseType="lpstr">
      <vt:lpstr>Arial Unicode MS</vt:lpstr>
      <vt:lpstr>Arial</vt:lpstr>
      <vt:lpstr>Calibri</vt:lpstr>
      <vt:lpstr>Calibri Light</vt:lpstr>
      <vt:lpstr>Times New Roman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DURAN</dc:creator>
  <cp:lastModifiedBy>DEFPUB_PENAL12</cp:lastModifiedBy>
  <cp:revision>564</cp:revision>
  <cp:lastPrinted>2020-08-11T15:55:18Z</cp:lastPrinted>
  <dcterms:created xsi:type="dcterms:W3CDTF">2016-04-08T15:26:57Z</dcterms:created>
  <dcterms:modified xsi:type="dcterms:W3CDTF">2020-08-11T15:55:34Z</dcterms:modified>
</cp:coreProperties>
</file>