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0" r:id="rId2"/>
    <p:sldId id="280" r:id="rId3"/>
    <p:sldId id="270" r:id="rId4"/>
    <p:sldId id="262" r:id="rId5"/>
    <p:sldId id="274" r:id="rId6"/>
    <p:sldId id="259" r:id="rId7"/>
    <p:sldId id="258" r:id="rId8"/>
    <p:sldId id="281" r:id="rId9"/>
    <p:sldId id="268" r:id="rId10"/>
    <p:sldId id="271" r:id="rId11"/>
    <p:sldId id="283" r:id="rId12"/>
    <p:sldId id="278" r:id="rId13"/>
    <p:sldId id="264" r:id="rId14"/>
    <p:sldId id="256" r:id="rId15"/>
    <p:sldId id="276" r:id="rId16"/>
    <p:sldId id="277" r:id="rId17"/>
    <p:sldId id="284" r:id="rId18"/>
    <p:sldId id="263" r:id="rId19"/>
    <p:sldId id="269" r:id="rId20"/>
    <p:sldId id="267" r:id="rId21"/>
    <p:sldId id="266" r:id="rId22"/>
    <p:sldId id="279" r:id="rId23"/>
    <p:sldId id="273" r:id="rId24"/>
    <p:sldId id="272" r:id="rId25"/>
    <p:sldId id="282" r:id="rId26"/>
  </p:sldIdLst>
  <p:sldSz cx="9144000" cy="6858000" type="screen4x3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Laura Niño Gonzalez" initials="ALNG" lastIdx="1" clrIdx="0">
    <p:extLst>
      <p:ext uri="{19B8F6BF-5375-455C-9EA6-DF929625EA0E}">
        <p15:presenceInfo xmlns:p15="http://schemas.microsoft.com/office/powerpoint/2012/main" userId="S-1-5-21-2372463106-11254910-4226763122-67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5D08"/>
    <a:srgbClr val="0066FF"/>
    <a:srgbClr val="0066CC"/>
    <a:srgbClr val="3366CC"/>
    <a:srgbClr val="3366FF"/>
    <a:srgbClr val="3399FF"/>
    <a:srgbClr val="1671F6"/>
    <a:srgbClr val="CC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34559" autoAdjust="0"/>
    <p:restoredTop sz="95699" autoAdjust="0"/>
  </p:normalViewPr>
  <p:slideViewPr>
    <p:cSldViewPr snapToGrid="0" showGuides="1">
      <p:cViewPr>
        <p:scale>
          <a:sx n="90" d="100"/>
          <a:sy n="90" d="100"/>
        </p:scale>
        <p:origin x="1218" y="-546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264" y="4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-2418" y="-96"/>
      </p:cViewPr>
      <p:guideLst>
        <p:guide orient="horz" pos="2929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98108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r">
              <a:defRPr sz="1200"/>
            </a:lvl1pPr>
          </a:lstStyle>
          <a:p>
            <a:fld id="{B8435A75-575A-4D77-AA41-8B6D5F156CEA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98108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r">
              <a:defRPr sz="1200"/>
            </a:lvl1pPr>
          </a:lstStyle>
          <a:p>
            <a:fld id="{301EB75E-FAC9-4DC8-8926-67945EBBD94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0469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8108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r">
              <a:defRPr sz="1200"/>
            </a:lvl1pPr>
          </a:lstStyle>
          <a:p>
            <a:fld id="{1C50BD9F-7C2D-4711-A720-4769338E1AD0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02" tIns="47151" rIns="94302" bIns="47151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182" y="4415797"/>
            <a:ext cx="5505450" cy="4183381"/>
          </a:xfrm>
          <a:prstGeom prst="rect">
            <a:avLst/>
          </a:prstGeom>
        </p:spPr>
        <p:txBody>
          <a:bodyPr vert="horz" lIns="94302" tIns="47151" rIns="94302" bIns="4715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5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8108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r">
              <a:defRPr sz="1200"/>
            </a:lvl1pPr>
          </a:lstStyle>
          <a:p>
            <a:fld id="{9879EBF7-1271-4C0E-8A44-7E3E72854592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430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427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37600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2646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7981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37274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130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754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79374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229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92784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226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4235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0146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1449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823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09360" y="274638"/>
            <a:ext cx="2377440" cy="1143000"/>
          </a:xfrm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none"/>
        </p:style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8B068-0F77-4285-A16C-4D14628B44E3}" type="datetimeFigureOut">
              <a:rPr lang="es-MX" smtClean="0"/>
              <a:pPr/>
              <a:t>25/03/2021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61 Conector recto"/>
          <p:cNvCxnSpPr/>
          <p:nvPr/>
        </p:nvCxnSpPr>
        <p:spPr>
          <a:xfrm>
            <a:off x="5516773" y="2326471"/>
            <a:ext cx="12022" cy="1440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66 Conector recto"/>
          <p:cNvCxnSpPr/>
          <p:nvPr/>
        </p:nvCxnSpPr>
        <p:spPr>
          <a:xfrm>
            <a:off x="1792374" y="2349622"/>
            <a:ext cx="8117" cy="9772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61 Conector recto"/>
          <p:cNvCxnSpPr/>
          <p:nvPr/>
        </p:nvCxnSpPr>
        <p:spPr>
          <a:xfrm flipH="1">
            <a:off x="1293433" y="2333075"/>
            <a:ext cx="99" cy="26120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61 Conector recto"/>
          <p:cNvCxnSpPr/>
          <p:nvPr/>
        </p:nvCxnSpPr>
        <p:spPr>
          <a:xfrm>
            <a:off x="3224411" y="2329838"/>
            <a:ext cx="30970" cy="309941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61 Conector recto"/>
          <p:cNvCxnSpPr/>
          <p:nvPr/>
        </p:nvCxnSpPr>
        <p:spPr>
          <a:xfrm>
            <a:off x="2310206" y="2333075"/>
            <a:ext cx="4333" cy="1962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61 Conector recto"/>
          <p:cNvCxnSpPr/>
          <p:nvPr/>
        </p:nvCxnSpPr>
        <p:spPr>
          <a:xfrm>
            <a:off x="6668773" y="2334254"/>
            <a:ext cx="26583" cy="353683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66 Conector recto"/>
          <p:cNvCxnSpPr/>
          <p:nvPr/>
        </p:nvCxnSpPr>
        <p:spPr>
          <a:xfrm>
            <a:off x="808503" y="2336927"/>
            <a:ext cx="8117" cy="9772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7" name="66 Conector recto"/>
          <p:cNvCxnSpPr/>
          <p:nvPr/>
        </p:nvCxnSpPr>
        <p:spPr>
          <a:xfrm flipH="1">
            <a:off x="8374040" y="2315287"/>
            <a:ext cx="2220" cy="775469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66 Conector recto"/>
          <p:cNvCxnSpPr/>
          <p:nvPr/>
        </p:nvCxnSpPr>
        <p:spPr>
          <a:xfrm>
            <a:off x="6098556" y="2328315"/>
            <a:ext cx="2759" cy="3495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66 Conector recto"/>
          <p:cNvCxnSpPr/>
          <p:nvPr/>
        </p:nvCxnSpPr>
        <p:spPr>
          <a:xfrm>
            <a:off x="4926679" y="2336201"/>
            <a:ext cx="2759" cy="3495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4174878" y="1782727"/>
            <a:ext cx="13321" cy="371319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495632" y="232364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General</a:t>
            </a:r>
            <a:endParaRPr lang="es-MX" sz="18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26" name="25 Forma libre"/>
          <p:cNvSpPr/>
          <p:nvPr/>
        </p:nvSpPr>
        <p:spPr>
          <a:xfrm>
            <a:off x="3414075" y="1350075"/>
            <a:ext cx="1533914" cy="69902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Director </a:t>
            </a:r>
          </a:p>
          <a:p>
            <a:pPr algn="ctr" defTabSz="266700">
              <a:spcBef>
                <a:spcPct val="0"/>
              </a:spcBef>
            </a:pPr>
            <a:r>
              <a:rPr lang="es-MX" sz="1300" b="1" kern="1200" dirty="0" smtClean="0">
                <a:solidFill>
                  <a:schemeClr val="bg1"/>
                </a:solidFill>
              </a:rPr>
              <a:t>General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584506" y="5704393"/>
            <a:ext cx="1665691" cy="108966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97989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Forma libre"/>
          <p:cNvSpPr/>
          <p:nvPr/>
        </p:nvSpPr>
        <p:spPr>
          <a:xfrm>
            <a:off x="7910267" y="2948763"/>
            <a:ext cx="927945" cy="53496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General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28" name="35 CuadroTexto"/>
          <p:cNvSpPr txBox="1"/>
          <p:nvPr/>
        </p:nvSpPr>
        <p:spPr>
          <a:xfrm>
            <a:off x="2372407" y="6239407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8" name="38 Forma libre"/>
          <p:cNvSpPr/>
          <p:nvPr/>
        </p:nvSpPr>
        <p:spPr>
          <a:xfrm>
            <a:off x="401671" y="2948763"/>
            <a:ext cx="825527" cy="51773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Titular del Órgano Interno de Control</a:t>
            </a:r>
          </a:p>
        </p:txBody>
      </p:sp>
      <p:sp>
        <p:nvSpPr>
          <p:cNvPr id="45" name="38 Forma libre"/>
          <p:cNvSpPr/>
          <p:nvPr/>
        </p:nvSpPr>
        <p:spPr>
          <a:xfrm>
            <a:off x="5038704" y="3506379"/>
            <a:ext cx="966903" cy="52048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Titular de la Unidad de Transparencia</a:t>
            </a:r>
            <a:endParaRPr lang="es-MX" sz="950" b="1" dirty="0" smtClean="0">
              <a:solidFill>
                <a:schemeClr val="bg1"/>
              </a:solidFill>
            </a:endParaRPr>
          </a:p>
        </p:txBody>
      </p:sp>
      <p:sp>
        <p:nvSpPr>
          <p:cNvPr id="43" name="65 Forma libre"/>
          <p:cNvSpPr/>
          <p:nvPr/>
        </p:nvSpPr>
        <p:spPr>
          <a:xfrm>
            <a:off x="3838065" y="5360232"/>
            <a:ext cx="700980" cy="4049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Recepcionista (Oficina Enlace)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37" name="38 Forma libre"/>
          <p:cNvSpPr/>
          <p:nvPr/>
        </p:nvSpPr>
        <p:spPr>
          <a:xfrm>
            <a:off x="6200608" y="3506378"/>
            <a:ext cx="966903" cy="52048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Archivo General y Proyectos</a:t>
            </a:r>
            <a:endParaRPr lang="es-MX" sz="950" b="1" dirty="0" smtClean="0">
              <a:solidFill>
                <a:schemeClr val="bg1"/>
              </a:solidFill>
            </a:endParaRPr>
          </a:p>
        </p:txBody>
      </p:sp>
      <p:sp>
        <p:nvSpPr>
          <p:cNvPr id="56" name="65 Forma libre"/>
          <p:cNvSpPr/>
          <p:nvPr/>
        </p:nvSpPr>
        <p:spPr>
          <a:xfrm>
            <a:off x="6314274" y="5629200"/>
            <a:ext cx="781213" cy="4837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</a:t>
            </a:r>
            <a:r>
              <a:rPr lang="es-MX" sz="800" b="1" dirty="0" smtClean="0">
                <a:solidFill>
                  <a:schemeClr val="bg1"/>
                </a:solidFill>
              </a:rPr>
              <a:t>(Archivo General)</a:t>
            </a:r>
            <a:endParaRPr lang="es-MX" sz="800" b="1" dirty="0">
              <a:solidFill>
                <a:schemeClr val="bg1"/>
              </a:solidFill>
            </a:endParaRPr>
          </a:p>
        </p:txBody>
      </p:sp>
      <p:cxnSp>
        <p:nvCxnSpPr>
          <p:cNvPr id="69" name="63 Conector recto"/>
          <p:cNvCxnSpPr/>
          <p:nvPr/>
        </p:nvCxnSpPr>
        <p:spPr>
          <a:xfrm flipH="1">
            <a:off x="7270433" y="2321110"/>
            <a:ext cx="513" cy="35670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3" name="25 Forma libre"/>
          <p:cNvSpPr/>
          <p:nvPr/>
        </p:nvSpPr>
        <p:spPr>
          <a:xfrm>
            <a:off x="6764957" y="257905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Técnica</a:t>
            </a:r>
            <a:endParaRPr lang="es-MX" sz="1100" b="1" kern="1200" dirty="0" smtClean="0">
              <a:solidFill>
                <a:schemeClr val="bg1"/>
              </a:solidFill>
            </a:endParaRPr>
          </a:p>
        </p:txBody>
      </p:sp>
      <p:sp>
        <p:nvSpPr>
          <p:cNvPr id="61" name="25 Forma libre"/>
          <p:cNvSpPr/>
          <p:nvPr/>
        </p:nvSpPr>
        <p:spPr>
          <a:xfrm>
            <a:off x="5601708" y="257831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Operativa</a:t>
            </a:r>
            <a:endParaRPr lang="es-MX" sz="1100" b="1" kern="1200" dirty="0" smtClean="0">
              <a:solidFill>
                <a:schemeClr val="bg1"/>
              </a:solidFill>
            </a:endParaRPr>
          </a:p>
        </p:txBody>
      </p:sp>
      <p:sp>
        <p:nvSpPr>
          <p:cNvPr id="63" name="25 Forma libre"/>
          <p:cNvSpPr/>
          <p:nvPr/>
        </p:nvSpPr>
        <p:spPr>
          <a:xfrm>
            <a:off x="4434527" y="257148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Administrativa</a:t>
            </a:r>
            <a:endParaRPr lang="es-MX" sz="1100" b="1" dirty="0">
              <a:solidFill>
                <a:schemeClr val="bg1"/>
              </a:solidFill>
            </a:endParaRPr>
          </a:p>
        </p:txBody>
      </p:sp>
      <p:sp>
        <p:nvSpPr>
          <p:cNvPr id="68" name="38 Forma libre"/>
          <p:cNvSpPr/>
          <p:nvPr/>
        </p:nvSpPr>
        <p:spPr>
          <a:xfrm>
            <a:off x="905420" y="4768172"/>
            <a:ext cx="795076" cy="51609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Auxiliar Administrativo</a:t>
            </a:r>
          </a:p>
        </p:txBody>
      </p:sp>
      <p:sp>
        <p:nvSpPr>
          <p:cNvPr id="72" name="41 Forma libre"/>
          <p:cNvSpPr/>
          <p:nvPr/>
        </p:nvSpPr>
        <p:spPr>
          <a:xfrm>
            <a:off x="3782835" y="3950661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de Director General (Oficina Enlace)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1" name="38 Forma libre"/>
          <p:cNvSpPr/>
          <p:nvPr/>
        </p:nvSpPr>
        <p:spPr>
          <a:xfrm>
            <a:off x="1383670" y="2958288"/>
            <a:ext cx="825527" cy="51773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Asesor Jurídico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50" name="49 Conector recto"/>
          <p:cNvCxnSpPr/>
          <p:nvPr/>
        </p:nvCxnSpPr>
        <p:spPr>
          <a:xfrm flipV="1">
            <a:off x="7262814" y="2325655"/>
            <a:ext cx="1120951" cy="816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0" name="46 Conector recto"/>
          <p:cNvCxnSpPr/>
          <p:nvPr/>
        </p:nvCxnSpPr>
        <p:spPr>
          <a:xfrm flipV="1">
            <a:off x="808503" y="2323138"/>
            <a:ext cx="6461930" cy="2410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6" name="41 Forma libre"/>
          <p:cNvSpPr/>
          <p:nvPr/>
        </p:nvSpPr>
        <p:spPr>
          <a:xfrm>
            <a:off x="1910996" y="3950109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Administrativo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7" name="41 Forma libre"/>
          <p:cNvSpPr/>
          <p:nvPr/>
        </p:nvSpPr>
        <p:spPr>
          <a:xfrm>
            <a:off x="2842596" y="3950109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de Director General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4" name="65 Forma libre"/>
          <p:cNvSpPr/>
          <p:nvPr/>
        </p:nvSpPr>
        <p:spPr>
          <a:xfrm>
            <a:off x="2915332" y="5360233"/>
            <a:ext cx="700980" cy="4049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Chofer de Dirección (General)</a:t>
            </a:r>
            <a:endParaRPr lang="es-MX" sz="9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49 Conector recto"/>
          <p:cNvCxnSpPr/>
          <p:nvPr/>
        </p:nvCxnSpPr>
        <p:spPr>
          <a:xfrm>
            <a:off x="4293633" y="3192403"/>
            <a:ext cx="1616738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495632" y="232364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General</a:t>
            </a:r>
            <a:endParaRPr lang="es-MX" sz="18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58083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61 Conector recto"/>
          <p:cNvCxnSpPr/>
          <p:nvPr/>
        </p:nvCxnSpPr>
        <p:spPr>
          <a:xfrm>
            <a:off x="4303158" y="2600325"/>
            <a:ext cx="1098" cy="209663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30 Forma libre"/>
          <p:cNvSpPr/>
          <p:nvPr/>
        </p:nvSpPr>
        <p:spPr>
          <a:xfrm>
            <a:off x="3645989" y="1949727"/>
            <a:ext cx="1316535" cy="76489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Gerente General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5" name="21 Forma libre"/>
          <p:cNvSpPr/>
          <p:nvPr/>
        </p:nvSpPr>
        <p:spPr>
          <a:xfrm>
            <a:off x="5344841" y="2872988"/>
            <a:ext cx="1080000" cy="648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Jefe  de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Vinculación</a:t>
            </a:r>
            <a:endParaRPr lang="es-MX" sz="1150" b="1" dirty="0">
              <a:solidFill>
                <a:schemeClr val="bg1"/>
              </a:solidFill>
            </a:endParaRPr>
          </a:p>
        </p:txBody>
      </p:sp>
      <p:sp>
        <p:nvSpPr>
          <p:cNvPr id="57" name="14 Forma libre"/>
          <p:cNvSpPr/>
          <p:nvPr/>
        </p:nvSpPr>
        <p:spPr>
          <a:xfrm>
            <a:off x="3920698" y="4615366"/>
            <a:ext cx="775151" cy="49176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Recepcionista</a:t>
            </a:r>
          </a:p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8" name="31 CuadroTexto"/>
          <p:cNvSpPr txBox="1"/>
          <p:nvPr/>
        </p:nvSpPr>
        <p:spPr>
          <a:xfrm>
            <a:off x="584506" y="5627272"/>
            <a:ext cx="1776516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9" name="35 CuadroTexto"/>
          <p:cNvSpPr txBox="1"/>
          <p:nvPr/>
        </p:nvSpPr>
        <p:spPr>
          <a:xfrm>
            <a:off x="4393999" y="6248932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0" name="30 CuadroTexto"/>
          <p:cNvSpPr txBox="1"/>
          <p:nvPr/>
        </p:nvSpPr>
        <p:spPr>
          <a:xfrm>
            <a:off x="2468994" y="5629970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L.A.A. Enrique Gerardo Martens Rodríguez</a:t>
            </a:r>
          </a:p>
        </p:txBody>
      </p:sp>
      <p:cxnSp>
        <p:nvCxnSpPr>
          <p:cNvPr id="13" name="49 Conector recto"/>
          <p:cNvCxnSpPr/>
          <p:nvPr/>
        </p:nvCxnSpPr>
        <p:spPr>
          <a:xfrm>
            <a:off x="2701061" y="3597834"/>
            <a:ext cx="1616738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14 Forma libre"/>
          <p:cNvSpPr/>
          <p:nvPr/>
        </p:nvSpPr>
        <p:spPr>
          <a:xfrm>
            <a:off x="2217925" y="3300308"/>
            <a:ext cx="973540" cy="61433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Asistente Administrativo</a:t>
            </a:r>
          </a:p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 SVA</a:t>
            </a:r>
          </a:p>
        </p:txBody>
      </p:sp>
    </p:spTree>
    <p:extLst>
      <p:ext uri="{BB962C8B-B14F-4D97-AF65-F5344CB8AC3E}">
        <p14:creationId xmlns:p14="http://schemas.microsoft.com/office/powerpoint/2010/main" val="418195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13 Conector recto"/>
          <p:cNvCxnSpPr/>
          <p:nvPr/>
        </p:nvCxnSpPr>
        <p:spPr>
          <a:xfrm rot="16200000" flipV="1">
            <a:off x="2418091" y="3636880"/>
            <a:ext cx="720000" cy="0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6355272" y="3286405"/>
            <a:ext cx="0" cy="16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16200000" flipV="1">
            <a:off x="4222513" y="3626038"/>
            <a:ext cx="720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34096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Órgano Interno de Control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cxnSp>
        <p:nvCxnSpPr>
          <p:cNvPr id="3" name="2 Conector recto"/>
          <p:cNvCxnSpPr/>
          <p:nvPr/>
        </p:nvCxnSpPr>
        <p:spPr>
          <a:xfrm rot="5400000">
            <a:off x="4087746" y="2795834"/>
            <a:ext cx="98114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3 Forma libre"/>
          <p:cNvSpPr/>
          <p:nvPr/>
        </p:nvSpPr>
        <p:spPr>
          <a:xfrm>
            <a:off x="3865008" y="1730691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250" b="1" dirty="0" smtClean="0">
                <a:solidFill>
                  <a:schemeClr val="bg1"/>
                </a:solidFill>
              </a:rPr>
              <a:t>Titular del Órgano Interno de Control</a:t>
            </a:r>
          </a:p>
          <a:p>
            <a:pPr algn="ctr" defTabSz="18415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5" name="4 Forma libre"/>
          <p:cNvSpPr/>
          <p:nvPr/>
        </p:nvSpPr>
        <p:spPr>
          <a:xfrm>
            <a:off x="3872038" y="3977442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Auditor Interno </a:t>
            </a:r>
          </a:p>
        </p:txBody>
      </p:sp>
      <p:sp>
        <p:nvSpPr>
          <p:cNvPr id="7" name="6 Forma libre"/>
          <p:cNvSpPr/>
          <p:nvPr/>
        </p:nvSpPr>
        <p:spPr>
          <a:xfrm>
            <a:off x="5815138" y="4906404"/>
            <a:ext cx="1080000" cy="54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1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del Órgano Interno de Control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flipH="1" flipV="1">
            <a:off x="4578316" y="3286405"/>
            <a:ext cx="1788396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258141" y="558521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156308" y="5584435"/>
            <a:ext cx="1800000" cy="1115199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0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0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05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Mónica Ivonne Badillo Fonseca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Titular del Órgano Interno de Control</a:t>
            </a:r>
          </a:p>
        </p:txBody>
      </p:sp>
      <p:sp>
        <p:nvSpPr>
          <p:cNvPr id="16" name="35 CuadroTexto"/>
          <p:cNvSpPr txBox="1"/>
          <p:nvPr/>
        </p:nvSpPr>
        <p:spPr>
          <a:xfrm>
            <a:off x="4033430" y="619721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4 Forma libre"/>
          <p:cNvSpPr/>
          <p:nvPr/>
        </p:nvSpPr>
        <p:spPr>
          <a:xfrm>
            <a:off x="2065273" y="3988285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Auditor Interno</a:t>
            </a:r>
          </a:p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SVA</a:t>
            </a:r>
          </a:p>
        </p:txBody>
      </p:sp>
      <p:graphicFrame>
        <p:nvGraphicFramePr>
          <p:cNvPr id="21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37776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12 Conector recto"/>
          <p:cNvCxnSpPr/>
          <p:nvPr/>
        </p:nvCxnSpPr>
        <p:spPr>
          <a:xfrm flipH="1" flipV="1">
            <a:off x="2780395" y="3286404"/>
            <a:ext cx="1788396" cy="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20 Conector recto"/>
          <p:cNvCxnSpPr/>
          <p:nvPr/>
        </p:nvCxnSpPr>
        <p:spPr>
          <a:xfrm>
            <a:off x="4455986" y="2693450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20 Conector recto"/>
          <p:cNvCxnSpPr/>
          <p:nvPr/>
        </p:nvCxnSpPr>
        <p:spPr>
          <a:xfrm>
            <a:off x="4454438" y="2080738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5941886" y="2701247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3005100" y="2701247"/>
            <a:ext cx="0" cy="61537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rot="5400000">
            <a:off x="1216892" y="2998570"/>
            <a:ext cx="609899" cy="1969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186922" y="2695575"/>
            <a:ext cx="4203" cy="216217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13362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Administrativa</a:t>
            </a:r>
            <a:endParaRPr lang="es-MX" sz="16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969236" y="56033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878081" y="56033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9" name="18 Forma libre"/>
          <p:cNvSpPr/>
          <p:nvPr/>
        </p:nvSpPr>
        <p:spPr>
          <a:xfrm>
            <a:off x="921611" y="3146988"/>
            <a:ext cx="1224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Gerencia  Administrativa SVA</a:t>
            </a:r>
          </a:p>
        </p:txBody>
      </p:sp>
      <p:sp>
        <p:nvSpPr>
          <p:cNvPr id="23" name="35 CuadroTexto"/>
          <p:cNvSpPr txBox="1"/>
          <p:nvPr/>
        </p:nvSpPr>
        <p:spPr>
          <a:xfrm>
            <a:off x="4786926" y="6215399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15 de Diciembre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5" name="17 Conector recto"/>
          <p:cNvCxnSpPr/>
          <p:nvPr/>
        </p:nvCxnSpPr>
        <p:spPr>
          <a:xfrm>
            <a:off x="1511332" y="2702975"/>
            <a:ext cx="1493768" cy="122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20 Conector recto"/>
          <p:cNvCxnSpPr/>
          <p:nvPr/>
        </p:nvCxnSpPr>
        <p:spPr>
          <a:xfrm flipH="1">
            <a:off x="7381705" y="2693450"/>
            <a:ext cx="1581" cy="63605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25 Forma libre"/>
          <p:cNvSpPr/>
          <p:nvPr/>
        </p:nvSpPr>
        <p:spPr>
          <a:xfrm>
            <a:off x="3653963" y="1674135"/>
            <a:ext cx="162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Director </a:t>
            </a:r>
          </a:p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Administrativo</a:t>
            </a:r>
          </a:p>
        </p:txBody>
      </p:sp>
      <p:sp>
        <p:nvSpPr>
          <p:cNvPr id="35" name="63 Forma libre"/>
          <p:cNvSpPr/>
          <p:nvPr/>
        </p:nvSpPr>
        <p:spPr>
          <a:xfrm>
            <a:off x="2393100" y="3145175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Administrativa</a:t>
            </a:r>
          </a:p>
        </p:txBody>
      </p:sp>
      <p:sp>
        <p:nvSpPr>
          <p:cNvPr id="38" name="63 Forma libre"/>
          <p:cNvSpPr/>
          <p:nvPr/>
        </p:nvSpPr>
        <p:spPr>
          <a:xfrm>
            <a:off x="3836567" y="3143517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Recursos Humanos</a:t>
            </a:r>
          </a:p>
        </p:txBody>
      </p:sp>
      <p:sp>
        <p:nvSpPr>
          <p:cNvPr id="39" name="63 Forma libre"/>
          <p:cNvSpPr/>
          <p:nvPr/>
        </p:nvSpPr>
        <p:spPr>
          <a:xfrm>
            <a:off x="5340336" y="3143517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Adquisiciones</a:t>
            </a:r>
          </a:p>
        </p:txBody>
      </p:sp>
      <p:sp>
        <p:nvSpPr>
          <p:cNvPr id="40" name="63 Forma libre"/>
          <p:cNvSpPr/>
          <p:nvPr/>
        </p:nvSpPr>
        <p:spPr>
          <a:xfrm>
            <a:off x="6779230" y="3151580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Sistemas de Información</a:t>
            </a:r>
          </a:p>
        </p:txBody>
      </p:sp>
      <p:cxnSp>
        <p:nvCxnSpPr>
          <p:cNvPr id="18" name="17 Conector recto"/>
          <p:cNvCxnSpPr/>
          <p:nvPr/>
        </p:nvCxnSpPr>
        <p:spPr>
          <a:xfrm>
            <a:off x="3005100" y="2705421"/>
            <a:ext cx="4376605" cy="7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65 Forma libre"/>
          <p:cNvSpPr/>
          <p:nvPr/>
        </p:nvSpPr>
        <p:spPr>
          <a:xfrm>
            <a:off x="4776473" y="4795211"/>
            <a:ext cx="841631" cy="4687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Chofer de </a:t>
            </a:r>
            <a:r>
              <a:rPr lang="es-MX" sz="900" b="1" dirty="0" smtClean="0">
                <a:solidFill>
                  <a:schemeClr val="bg1"/>
                </a:solidFill>
              </a:rPr>
              <a:t>Dirección (Administrativa)</a:t>
            </a:r>
            <a:endParaRPr lang="es-MX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3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787424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14 Forma libre"/>
          <p:cNvSpPr/>
          <p:nvPr/>
        </p:nvSpPr>
        <p:spPr>
          <a:xfrm>
            <a:off x="4698590" y="4094621"/>
            <a:ext cx="995714" cy="513461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Asistente de Director Administrativo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9 Conector recto"/>
          <p:cNvCxnSpPr/>
          <p:nvPr/>
        </p:nvCxnSpPr>
        <p:spPr>
          <a:xfrm>
            <a:off x="4193431" y="1473515"/>
            <a:ext cx="0" cy="88643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 flipH="1">
            <a:off x="4711464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5831736" y="3971749"/>
            <a:ext cx="0" cy="8288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 flipH="1">
            <a:off x="3597000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3"/>
          <p:cNvCxnSpPr/>
          <p:nvPr/>
        </p:nvCxnSpPr>
        <p:spPr>
          <a:xfrm>
            <a:off x="1390593" y="2352675"/>
            <a:ext cx="4289" cy="213656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 flipH="1">
            <a:off x="6429375" y="3217991"/>
            <a:ext cx="2233" cy="75393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9 Conector recto"/>
          <p:cNvCxnSpPr/>
          <p:nvPr/>
        </p:nvCxnSpPr>
        <p:spPr>
          <a:xfrm>
            <a:off x="7743231" y="3220061"/>
            <a:ext cx="0" cy="134172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 flipH="1">
            <a:off x="2485714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7018187" y="3971749"/>
            <a:ext cx="0" cy="8288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13362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Gerencia Administrativa SVA</a:t>
            </a:r>
            <a:endParaRPr lang="es-MX" sz="16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712061" y="56033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582806" y="5612924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9" name="18 Forma libre"/>
          <p:cNvSpPr/>
          <p:nvPr/>
        </p:nvSpPr>
        <p:spPr>
          <a:xfrm>
            <a:off x="3581431" y="1395246"/>
            <a:ext cx="1224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Administrativo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SVA</a:t>
            </a:r>
          </a:p>
        </p:txBody>
      </p:sp>
      <p:sp>
        <p:nvSpPr>
          <p:cNvPr id="23" name="35 CuadroTexto"/>
          <p:cNvSpPr txBox="1"/>
          <p:nvPr/>
        </p:nvSpPr>
        <p:spPr>
          <a:xfrm>
            <a:off x="6310926" y="6215399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Marzo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8" name="17 Conector recto"/>
          <p:cNvCxnSpPr/>
          <p:nvPr/>
        </p:nvCxnSpPr>
        <p:spPr>
          <a:xfrm flipV="1">
            <a:off x="1381125" y="2359951"/>
            <a:ext cx="5686425" cy="225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9 Conector recto"/>
          <p:cNvCxnSpPr/>
          <p:nvPr/>
        </p:nvCxnSpPr>
        <p:spPr>
          <a:xfrm>
            <a:off x="7067550" y="2352675"/>
            <a:ext cx="0" cy="88643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11 Forma libre"/>
          <p:cNvSpPr/>
          <p:nvPr/>
        </p:nvSpPr>
        <p:spPr>
          <a:xfrm>
            <a:off x="6506764" y="2515535"/>
            <a:ext cx="1125131" cy="580872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Jefe de Almacén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2" name="31 Forma libre"/>
          <p:cNvSpPr/>
          <p:nvPr/>
        </p:nvSpPr>
        <p:spPr>
          <a:xfrm>
            <a:off x="918407" y="446439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Ayudante 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de Cocina /6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0" name="37 Forma libre"/>
          <p:cNvSpPr/>
          <p:nvPr/>
        </p:nvSpPr>
        <p:spPr>
          <a:xfrm>
            <a:off x="5921884" y="3320938"/>
            <a:ext cx="1031366" cy="54275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</a:t>
            </a:r>
            <a:r>
              <a:rPr lang="es-MX" sz="900" b="1" dirty="0">
                <a:solidFill>
                  <a:schemeClr val="bg1"/>
                </a:solidFill>
              </a:rPr>
              <a:t>A</a:t>
            </a:r>
            <a:r>
              <a:rPr lang="es-MX" sz="900" b="1" dirty="0" smtClean="0">
                <a:solidFill>
                  <a:schemeClr val="bg1"/>
                </a:solidFill>
              </a:rPr>
              <a:t>lmacén de Empaque</a:t>
            </a:r>
          </a:p>
        </p:txBody>
      </p:sp>
      <p:sp>
        <p:nvSpPr>
          <p:cNvPr id="61" name="64 Forma libre"/>
          <p:cNvSpPr/>
          <p:nvPr/>
        </p:nvSpPr>
        <p:spPr>
          <a:xfrm>
            <a:off x="7364499" y="4175058"/>
            <a:ext cx="775050" cy="47314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28575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Operador de Maquinaria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62" name="Conector recto 61"/>
          <p:cNvCxnSpPr/>
          <p:nvPr/>
        </p:nvCxnSpPr>
        <p:spPr>
          <a:xfrm>
            <a:off x="6422083" y="3229586"/>
            <a:ext cx="1332583" cy="215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30 Forma libre"/>
          <p:cNvSpPr/>
          <p:nvPr/>
        </p:nvSpPr>
        <p:spPr>
          <a:xfrm>
            <a:off x="908882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Encargado 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de Cocina </a:t>
            </a:r>
          </a:p>
        </p:txBody>
      </p:sp>
      <p:sp>
        <p:nvSpPr>
          <p:cNvPr id="26" name="37 Forma libre"/>
          <p:cNvSpPr/>
          <p:nvPr/>
        </p:nvSpPr>
        <p:spPr>
          <a:xfrm>
            <a:off x="5392372" y="4469122"/>
            <a:ext cx="869930" cy="45516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Almacén de Producción</a:t>
            </a:r>
          </a:p>
        </p:txBody>
      </p:sp>
      <p:sp>
        <p:nvSpPr>
          <p:cNvPr id="33" name="79 Forma libre"/>
          <p:cNvSpPr/>
          <p:nvPr/>
        </p:nvSpPr>
        <p:spPr>
          <a:xfrm>
            <a:off x="6701666" y="4800582"/>
            <a:ext cx="636922" cy="40529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Obreros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Generales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7" name="30 Forma libre"/>
          <p:cNvSpPr/>
          <p:nvPr/>
        </p:nvSpPr>
        <p:spPr>
          <a:xfrm>
            <a:off x="2001048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Cajero de Comedor</a:t>
            </a:r>
          </a:p>
        </p:txBody>
      </p:sp>
      <p:sp>
        <p:nvSpPr>
          <p:cNvPr id="35" name="41 CuadroTexto"/>
          <p:cNvSpPr txBox="1"/>
          <p:nvPr/>
        </p:nvSpPr>
        <p:spPr>
          <a:xfrm>
            <a:off x="4452842" y="5643397"/>
            <a:ext cx="1800000" cy="1081147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pt-BR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Oscar Ramírez Martínez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Administrativo SVA</a:t>
            </a:r>
          </a:p>
        </p:txBody>
      </p:sp>
      <p:graphicFrame>
        <p:nvGraphicFramePr>
          <p:cNvPr id="3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55099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0 Forma libre"/>
          <p:cNvSpPr/>
          <p:nvPr/>
        </p:nvSpPr>
        <p:spPr>
          <a:xfrm>
            <a:off x="4237669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Chofer de Gerencia Administrativa</a:t>
            </a:r>
          </a:p>
        </p:txBody>
      </p:sp>
      <p:sp>
        <p:nvSpPr>
          <p:cNvPr id="42" name="30 Forma libre"/>
          <p:cNvSpPr/>
          <p:nvPr/>
        </p:nvSpPr>
        <p:spPr>
          <a:xfrm>
            <a:off x="3113719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Ayudante Administrativo SVA</a:t>
            </a:r>
          </a:p>
        </p:txBody>
      </p:sp>
      <p:cxnSp>
        <p:nvCxnSpPr>
          <p:cNvPr id="65" name="Conector recto 64"/>
          <p:cNvCxnSpPr/>
          <p:nvPr/>
        </p:nvCxnSpPr>
        <p:spPr>
          <a:xfrm>
            <a:off x="5822211" y="3977894"/>
            <a:ext cx="1188189" cy="355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39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73 Conector recto"/>
          <p:cNvCxnSpPr/>
          <p:nvPr/>
        </p:nvCxnSpPr>
        <p:spPr>
          <a:xfrm>
            <a:off x="7200110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3" name="73 Conector recto"/>
          <p:cNvCxnSpPr/>
          <p:nvPr/>
        </p:nvCxnSpPr>
        <p:spPr>
          <a:xfrm>
            <a:off x="6166327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" name="73 Conector recto"/>
          <p:cNvCxnSpPr/>
          <p:nvPr/>
        </p:nvCxnSpPr>
        <p:spPr>
          <a:xfrm>
            <a:off x="511413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0" name="73 Conector recto"/>
          <p:cNvCxnSpPr/>
          <p:nvPr/>
        </p:nvCxnSpPr>
        <p:spPr>
          <a:xfrm>
            <a:off x="4075910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9" name="73 Conector recto"/>
          <p:cNvCxnSpPr/>
          <p:nvPr/>
        </p:nvCxnSpPr>
        <p:spPr>
          <a:xfrm>
            <a:off x="303768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73 Conector recto"/>
          <p:cNvCxnSpPr/>
          <p:nvPr/>
        </p:nvCxnSpPr>
        <p:spPr>
          <a:xfrm>
            <a:off x="198993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73 Conector recto"/>
          <p:cNvCxnSpPr/>
          <p:nvPr/>
        </p:nvCxnSpPr>
        <p:spPr>
          <a:xfrm>
            <a:off x="8241057" y="3435123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6" name="73 Conector recto"/>
          <p:cNvCxnSpPr/>
          <p:nvPr/>
        </p:nvCxnSpPr>
        <p:spPr>
          <a:xfrm>
            <a:off x="932660" y="3435123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5" name="44 Título"/>
          <p:cNvSpPr>
            <a:spLocks noGrp="1"/>
          </p:cNvSpPr>
          <p:nvPr>
            <p:ph type="title"/>
          </p:nvPr>
        </p:nvSpPr>
        <p:spPr>
          <a:xfrm>
            <a:off x="6562164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Administrativa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4300442" y="5576722"/>
            <a:ext cx="1800000" cy="1081147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pt-BR" sz="75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Javier </a:t>
            </a:r>
            <a:r>
              <a:rPr lang="pt-BR" sz="75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Elías</a:t>
            </a:r>
            <a:r>
              <a:rPr lang="pt-BR" sz="75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Martínez Padrón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Administrativo</a:t>
            </a:r>
          </a:p>
        </p:txBody>
      </p:sp>
      <p:sp>
        <p:nvSpPr>
          <p:cNvPr id="36" name="29 CuadroTexto"/>
          <p:cNvSpPr txBox="1"/>
          <p:nvPr/>
        </p:nvSpPr>
        <p:spPr>
          <a:xfrm>
            <a:off x="420678" y="5567062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30 CuadroTexto"/>
          <p:cNvSpPr txBox="1"/>
          <p:nvPr/>
        </p:nvSpPr>
        <p:spPr>
          <a:xfrm>
            <a:off x="2360560" y="5567062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38" name="35 CuadroTexto"/>
          <p:cNvSpPr txBox="1"/>
          <p:nvPr/>
        </p:nvSpPr>
        <p:spPr>
          <a:xfrm>
            <a:off x="6240324" y="6177825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16 de Diciembre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2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88364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6/25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3" name="35 Conector recto"/>
          <p:cNvCxnSpPr/>
          <p:nvPr/>
        </p:nvCxnSpPr>
        <p:spPr>
          <a:xfrm>
            <a:off x="4567789" y="2145445"/>
            <a:ext cx="1769" cy="129920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39 Conector recto"/>
          <p:cNvCxnSpPr/>
          <p:nvPr/>
        </p:nvCxnSpPr>
        <p:spPr>
          <a:xfrm>
            <a:off x="932660" y="3449014"/>
            <a:ext cx="730918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6" name="41 Forma libre"/>
          <p:cNvSpPr/>
          <p:nvPr/>
        </p:nvSpPr>
        <p:spPr>
          <a:xfrm>
            <a:off x="3892982" y="1492632"/>
            <a:ext cx="1354201" cy="657972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Gerente </a:t>
            </a:r>
            <a:endParaRPr lang="es-MX" sz="1150" b="1" dirty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Administrativo</a:t>
            </a:r>
            <a:endParaRPr lang="es-MX" sz="1150" b="1" dirty="0">
              <a:solidFill>
                <a:schemeClr val="bg1"/>
              </a:solidFill>
            </a:endParaRPr>
          </a:p>
        </p:txBody>
      </p:sp>
      <p:sp>
        <p:nvSpPr>
          <p:cNvPr id="88" name="44 Forma libre"/>
          <p:cNvSpPr/>
          <p:nvPr/>
        </p:nvSpPr>
        <p:spPr>
          <a:xfrm>
            <a:off x="2588621" y="391648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Egresos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9" name="46 Forma libre"/>
          <p:cNvSpPr/>
          <p:nvPr/>
        </p:nvSpPr>
        <p:spPr>
          <a:xfrm>
            <a:off x="4673432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285750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Tesorería</a:t>
            </a:r>
          </a:p>
        </p:txBody>
      </p:sp>
      <p:sp>
        <p:nvSpPr>
          <p:cNvPr id="94" name="40 Forma libre"/>
          <p:cNvSpPr/>
          <p:nvPr/>
        </p:nvSpPr>
        <p:spPr>
          <a:xfrm>
            <a:off x="3631096" y="3914865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Ingresos</a:t>
            </a:r>
          </a:p>
        </p:txBody>
      </p:sp>
      <p:sp>
        <p:nvSpPr>
          <p:cNvPr id="95" name="34 Forma libre"/>
          <p:cNvSpPr/>
          <p:nvPr/>
        </p:nvSpPr>
        <p:spPr>
          <a:xfrm>
            <a:off x="7791847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General de Archivo</a:t>
            </a:r>
          </a:p>
        </p:txBody>
      </p:sp>
      <p:sp>
        <p:nvSpPr>
          <p:cNvPr id="97" name="40 Forma libre"/>
          <p:cNvSpPr/>
          <p:nvPr/>
        </p:nvSpPr>
        <p:spPr>
          <a:xfrm>
            <a:off x="6753877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Impuestos</a:t>
            </a:r>
          </a:p>
        </p:txBody>
      </p:sp>
      <p:sp>
        <p:nvSpPr>
          <p:cNvPr id="98" name="44 Forma libre"/>
          <p:cNvSpPr/>
          <p:nvPr/>
        </p:nvSpPr>
        <p:spPr>
          <a:xfrm>
            <a:off x="487353" y="3905340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Costos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2" name="43 Forma libre"/>
          <p:cNvSpPr/>
          <p:nvPr/>
        </p:nvSpPr>
        <p:spPr>
          <a:xfrm>
            <a:off x="3949083" y="2434270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6350" algn="ctr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Jefe de Contabilidad, Costos y Presupuestos</a:t>
            </a:r>
          </a:p>
        </p:txBody>
      </p:sp>
      <p:sp>
        <p:nvSpPr>
          <p:cNvPr id="105" name="44 Forma libre"/>
          <p:cNvSpPr/>
          <p:nvPr/>
        </p:nvSpPr>
        <p:spPr>
          <a:xfrm>
            <a:off x="5715907" y="3907318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Control de Activo Fijo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7" name="44 Forma libre"/>
          <p:cNvSpPr/>
          <p:nvPr/>
        </p:nvSpPr>
        <p:spPr>
          <a:xfrm>
            <a:off x="1541453" y="3914865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Presupuestos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32 Conector recto"/>
          <p:cNvCxnSpPr/>
          <p:nvPr/>
        </p:nvCxnSpPr>
        <p:spPr>
          <a:xfrm flipH="1" flipV="1">
            <a:off x="1202919" y="2423880"/>
            <a:ext cx="553" cy="71352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770622" y="2414103"/>
            <a:ext cx="20633" cy="185204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72 Conector recto"/>
          <p:cNvCxnSpPr/>
          <p:nvPr/>
        </p:nvCxnSpPr>
        <p:spPr>
          <a:xfrm>
            <a:off x="5775480" y="2427645"/>
            <a:ext cx="4553" cy="163919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147 Conector recto"/>
          <p:cNvCxnSpPr/>
          <p:nvPr/>
        </p:nvCxnSpPr>
        <p:spPr>
          <a:xfrm flipV="1">
            <a:off x="1789652" y="3467200"/>
            <a:ext cx="1308974" cy="126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43 Conector recto"/>
          <p:cNvCxnSpPr/>
          <p:nvPr/>
        </p:nvCxnSpPr>
        <p:spPr>
          <a:xfrm flipH="1">
            <a:off x="7515531" y="2418604"/>
            <a:ext cx="5067" cy="2656725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155 Conector recto"/>
          <p:cNvCxnSpPr/>
          <p:nvPr/>
        </p:nvCxnSpPr>
        <p:spPr>
          <a:xfrm>
            <a:off x="1798278" y="3458016"/>
            <a:ext cx="2240" cy="49821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2" name="181 Título"/>
          <p:cNvSpPr>
            <a:spLocks noGrp="1"/>
          </p:cNvSpPr>
          <p:nvPr>
            <p:ph type="title"/>
          </p:nvPr>
        </p:nvSpPr>
        <p:spPr>
          <a:xfrm>
            <a:off x="6566515" y="26563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</a:t>
            </a:r>
            <a:br>
              <a:rPr lang="es-MX" sz="1600" dirty="0" smtClean="0">
                <a:latin typeface="Century Gothic" panose="020B0502020202020204" pitchFamily="34" charset="0"/>
              </a:rPr>
            </a:br>
            <a:r>
              <a:rPr lang="es-MX" sz="1600" dirty="0" smtClean="0">
                <a:latin typeface="Century Gothic" panose="020B0502020202020204" pitchFamily="34" charset="0"/>
              </a:rPr>
              <a:t>Recursos Humanos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121160" y="5671159"/>
            <a:ext cx="1800000" cy="108966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L.A. Silvia Guevara Rangel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Gerente de Recursos Humanos</a:t>
            </a:r>
          </a:p>
        </p:txBody>
      </p:sp>
      <p:sp>
        <p:nvSpPr>
          <p:cNvPr id="62" name="29 CuadroTexto"/>
          <p:cNvSpPr txBox="1"/>
          <p:nvPr/>
        </p:nvSpPr>
        <p:spPr>
          <a:xfrm>
            <a:off x="303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30 CuadroTexto"/>
          <p:cNvSpPr txBox="1"/>
          <p:nvPr/>
        </p:nvSpPr>
        <p:spPr>
          <a:xfrm>
            <a:off x="2212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24" name="35 CuadroTexto"/>
          <p:cNvSpPr txBox="1"/>
          <p:nvPr/>
        </p:nvSpPr>
        <p:spPr>
          <a:xfrm>
            <a:off x="6062370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33" name="62 Conector recto"/>
          <p:cNvCxnSpPr/>
          <p:nvPr/>
        </p:nvCxnSpPr>
        <p:spPr>
          <a:xfrm flipH="1">
            <a:off x="4186722" y="1694103"/>
            <a:ext cx="0" cy="72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62 Conector recto"/>
          <p:cNvCxnSpPr/>
          <p:nvPr/>
        </p:nvCxnSpPr>
        <p:spPr>
          <a:xfrm flipH="1">
            <a:off x="3590220" y="2417397"/>
            <a:ext cx="0" cy="72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72 Conector recto"/>
          <p:cNvCxnSpPr/>
          <p:nvPr/>
        </p:nvCxnSpPr>
        <p:spPr>
          <a:xfrm>
            <a:off x="4761643" y="2415582"/>
            <a:ext cx="4553" cy="163919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43 Conector recto"/>
          <p:cNvCxnSpPr/>
          <p:nvPr/>
        </p:nvCxnSpPr>
        <p:spPr>
          <a:xfrm flipH="1">
            <a:off x="6667970" y="2411540"/>
            <a:ext cx="5067" cy="2656725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72 Conector recto"/>
          <p:cNvCxnSpPr/>
          <p:nvPr/>
        </p:nvCxnSpPr>
        <p:spPr>
          <a:xfrm>
            <a:off x="2420521" y="2414436"/>
            <a:ext cx="20271" cy="2653829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155 Conector recto"/>
          <p:cNvCxnSpPr/>
          <p:nvPr/>
        </p:nvCxnSpPr>
        <p:spPr>
          <a:xfrm>
            <a:off x="3087751" y="3458016"/>
            <a:ext cx="2240" cy="49821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50 Forma libre"/>
          <p:cNvSpPr/>
          <p:nvPr/>
        </p:nvSpPr>
        <p:spPr>
          <a:xfrm>
            <a:off x="3528629" y="1423368"/>
            <a:ext cx="1313988" cy="69873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>
                <a:solidFill>
                  <a:schemeClr val="bg1"/>
                </a:solidFill>
              </a:rPr>
              <a:t>Gerente de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>
                <a:solidFill>
                  <a:schemeClr val="bg1"/>
                </a:solidFill>
              </a:rPr>
              <a:t>Recursos </a:t>
            </a:r>
            <a:r>
              <a:rPr lang="es-MX" sz="1200" b="1" dirty="0" smtClean="0">
                <a:solidFill>
                  <a:schemeClr val="bg1"/>
                </a:solidFill>
              </a:rPr>
              <a:t>Humanos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  <a:r>
              <a:rPr lang="es-MX" sz="1200" b="1" dirty="0" smtClean="0">
                <a:solidFill>
                  <a:schemeClr val="bg1"/>
                </a:solidFill>
              </a:rPr>
              <a:t> 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45" name="60 Forma libre"/>
          <p:cNvSpPr/>
          <p:nvPr/>
        </p:nvSpPr>
        <p:spPr>
          <a:xfrm>
            <a:off x="1897862" y="2696490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850" b="1" dirty="0" smtClean="0">
                <a:solidFill>
                  <a:schemeClr val="bg1"/>
                </a:solidFill>
              </a:rPr>
              <a:t>Jefe </a:t>
            </a:r>
            <a:r>
              <a:rPr lang="es-MX" sz="850" b="1" dirty="0">
                <a:solidFill>
                  <a:schemeClr val="bg1"/>
                </a:solidFill>
              </a:rPr>
              <a:t>de</a:t>
            </a:r>
          </a:p>
          <a:p>
            <a:pPr marL="3175" indent="-3175" algn="ctr"/>
            <a:r>
              <a:rPr lang="es-MX" sz="850" b="1" dirty="0" smtClean="0">
                <a:solidFill>
                  <a:schemeClr val="bg1"/>
                </a:solidFill>
              </a:rPr>
              <a:t>Reclutamiento, Selección y Capacitación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46" name="67 Forma libre"/>
          <p:cNvSpPr/>
          <p:nvPr/>
        </p:nvSpPr>
        <p:spPr>
          <a:xfrm>
            <a:off x="410794" y="3867418"/>
            <a:ext cx="770113" cy="43503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0" lvl="1" indent="-6351" algn="ctr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Recepcionista</a:t>
            </a:r>
          </a:p>
        </p:txBody>
      </p:sp>
      <p:sp>
        <p:nvSpPr>
          <p:cNvPr id="48" name="70 Forma libre"/>
          <p:cNvSpPr/>
          <p:nvPr/>
        </p:nvSpPr>
        <p:spPr>
          <a:xfrm>
            <a:off x="6285658" y="4266143"/>
            <a:ext cx="777634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Encargado 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/>
            <a:r>
              <a:rPr lang="es-MX" sz="900" b="1" dirty="0">
                <a:solidFill>
                  <a:schemeClr val="bg1"/>
                </a:solidFill>
              </a:rPr>
              <a:t>de Cocina</a:t>
            </a:r>
          </a:p>
        </p:txBody>
      </p:sp>
      <p:cxnSp>
        <p:nvCxnSpPr>
          <p:cNvPr id="50" name="54 Conector recto"/>
          <p:cNvCxnSpPr/>
          <p:nvPr/>
        </p:nvCxnSpPr>
        <p:spPr>
          <a:xfrm>
            <a:off x="759217" y="2417397"/>
            <a:ext cx="7604804" cy="352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57 Forma libre"/>
          <p:cNvSpPr/>
          <p:nvPr/>
        </p:nvSpPr>
        <p:spPr>
          <a:xfrm>
            <a:off x="5335205" y="3697793"/>
            <a:ext cx="892374" cy="50764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0" lvl="1" indent="-6351" algn="ctr"/>
            <a:r>
              <a:rPr lang="es-MX" sz="1000" b="1" dirty="0" smtClean="0">
                <a:solidFill>
                  <a:schemeClr val="bg1"/>
                </a:solidFill>
              </a:rPr>
              <a:t>Auxiliar de Análisis Organizacional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4" name="56 Forma libre"/>
          <p:cNvSpPr/>
          <p:nvPr/>
        </p:nvSpPr>
        <p:spPr>
          <a:xfrm>
            <a:off x="4223805" y="2706015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900" b="1" dirty="0" smtClean="0">
                <a:solidFill>
                  <a:schemeClr val="bg1"/>
                </a:solidFill>
              </a:rPr>
              <a:t>Jefe de Nómina Semanal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6" name="73 Forma libre"/>
          <p:cNvSpPr/>
          <p:nvPr/>
        </p:nvSpPr>
        <p:spPr>
          <a:xfrm>
            <a:off x="1984237" y="4580437"/>
            <a:ext cx="926950" cy="5535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 Administrativo (Contratación y Archivo)</a:t>
            </a:r>
          </a:p>
        </p:txBody>
      </p:sp>
      <p:sp>
        <p:nvSpPr>
          <p:cNvPr id="57" name="59 Forma libre"/>
          <p:cNvSpPr/>
          <p:nvPr/>
        </p:nvSpPr>
        <p:spPr>
          <a:xfrm>
            <a:off x="3059745" y="2705116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900" b="1" dirty="0" smtClean="0">
                <a:solidFill>
                  <a:schemeClr val="bg1"/>
                </a:solidFill>
              </a:rPr>
              <a:t>Jefe de Nómina Quincenal y Trámites IMSS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8" name="73 Forma libre"/>
          <p:cNvSpPr/>
          <p:nvPr/>
        </p:nvSpPr>
        <p:spPr>
          <a:xfrm>
            <a:off x="4313186" y="3693980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Nóminas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59" name="43 Conector recto"/>
          <p:cNvCxnSpPr/>
          <p:nvPr/>
        </p:nvCxnSpPr>
        <p:spPr>
          <a:xfrm flipH="1">
            <a:off x="8347247" y="2414103"/>
            <a:ext cx="6168" cy="223209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0" name="73 Forma libre"/>
          <p:cNvSpPr/>
          <p:nvPr/>
        </p:nvSpPr>
        <p:spPr>
          <a:xfrm>
            <a:off x="7971995" y="4266143"/>
            <a:ext cx="755087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Operador de Transporte de Personal /9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73 Forma libre"/>
          <p:cNvSpPr/>
          <p:nvPr/>
        </p:nvSpPr>
        <p:spPr>
          <a:xfrm>
            <a:off x="6325310" y="4942146"/>
            <a:ext cx="689044" cy="4412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Cocina/7</a:t>
            </a:r>
          </a:p>
        </p:txBody>
      </p:sp>
      <p:graphicFrame>
        <p:nvGraphicFramePr>
          <p:cNvPr id="52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12567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7/25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73 Forma libre"/>
          <p:cNvSpPr/>
          <p:nvPr/>
        </p:nvSpPr>
        <p:spPr>
          <a:xfrm>
            <a:off x="1337280" y="3692314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Capacitación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5" name="73 Forma libre"/>
          <p:cNvSpPr/>
          <p:nvPr/>
        </p:nvSpPr>
        <p:spPr>
          <a:xfrm>
            <a:off x="2634997" y="3692314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Reclutamiento y Selección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4" name="22 Conector fuera de página"/>
          <p:cNvSpPr/>
          <p:nvPr/>
        </p:nvSpPr>
        <p:spPr>
          <a:xfrm>
            <a:off x="1058919" y="2991077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0" name="70 Forma libre"/>
          <p:cNvSpPr/>
          <p:nvPr/>
        </p:nvSpPr>
        <p:spPr>
          <a:xfrm>
            <a:off x="7133822" y="4266143"/>
            <a:ext cx="777634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Cajero de Comedor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7" name="73 Forma libre"/>
          <p:cNvSpPr/>
          <p:nvPr/>
        </p:nvSpPr>
        <p:spPr>
          <a:xfrm>
            <a:off x="7174491" y="4942146"/>
            <a:ext cx="689044" cy="4412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Ventas/7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32 Conector recto"/>
          <p:cNvCxnSpPr/>
          <p:nvPr/>
        </p:nvCxnSpPr>
        <p:spPr>
          <a:xfrm>
            <a:off x="4410075" y="1469766"/>
            <a:ext cx="0" cy="28980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32 Conector recto"/>
          <p:cNvCxnSpPr/>
          <p:nvPr/>
        </p:nvCxnSpPr>
        <p:spPr>
          <a:xfrm>
            <a:off x="4410075" y="2325750"/>
            <a:ext cx="0" cy="28980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32 Conector recto"/>
          <p:cNvCxnSpPr/>
          <p:nvPr/>
        </p:nvCxnSpPr>
        <p:spPr>
          <a:xfrm>
            <a:off x="5237739" y="2606927"/>
            <a:ext cx="1" cy="150325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27 Conector recto"/>
          <p:cNvCxnSpPr/>
          <p:nvPr/>
        </p:nvCxnSpPr>
        <p:spPr>
          <a:xfrm>
            <a:off x="3084086" y="4171431"/>
            <a:ext cx="792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43 Conector recto"/>
          <p:cNvCxnSpPr/>
          <p:nvPr/>
        </p:nvCxnSpPr>
        <p:spPr>
          <a:xfrm>
            <a:off x="3541256" y="2609649"/>
            <a:ext cx="0" cy="258961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2" name="181 Título"/>
          <p:cNvSpPr>
            <a:spLocks noGrp="1"/>
          </p:cNvSpPr>
          <p:nvPr>
            <p:ph type="title"/>
          </p:nvPr>
        </p:nvSpPr>
        <p:spPr>
          <a:xfrm>
            <a:off x="6566515" y="26563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</a:t>
            </a:r>
            <a:br>
              <a:rPr lang="es-MX" sz="1600" dirty="0" smtClean="0">
                <a:latin typeface="Century Gothic" panose="020B0502020202020204" pitchFamily="34" charset="0"/>
              </a:rPr>
            </a:br>
            <a:r>
              <a:rPr lang="es-MX" sz="1600" dirty="0" smtClean="0">
                <a:latin typeface="Century Gothic" panose="020B0502020202020204" pitchFamily="34" charset="0"/>
              </a:rPr>
              <a:t>Recursos Humanos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121160" y="5671159"/>
            <a:ext cx="1800000" cy="108966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L.A. Silvia Guevara Rangel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Gerente de Recursos Humanos</a:t>
            </a:r>
          </a:p>
        </p:txBody>
      </p:sp>
      <p:sp>
        <p:nvSpPr>
          <p:cNvPr id="62" name="29 CuadroTexto"/>
          <p:cNvSpPr txBox="1"/>
          <p:nvPr/>
        </p:nvSpPr>
        <p:spPr>
          <a:xfrm>
            <a:off x="303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30 CuadroTexto"/>
          <p:cNvSpPr txBox="1"/>
          <p:nvPr/>
        </p:nvSpPr>
        <p:spPr>
          <a:xfrm>
            <a:off x="2212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24" name="35 CuadroTexto"/>
          <p:cNvSpPr txBox="1"/>
          <p:nvPr/>
        </p:nvSpPr>
        <p:spPr>
          <a:xfrm>
            <a:off x="6062370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50 Forma libre"/>
          <p:cNvSpPr/>
          <p:nvPr/>
        </p:nvSpPr>
        <p:spPr>
          <a:xfrm>
            <a:off x="3876558" y="1759569"/>
            <a:ext cx="1069253" cy="59396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Recursos Humanos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ISR-SVA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5" name="28 Forma libre"/>
          <p:cNvSpPr/>
          <p:nvPr/>
        </p:nvSpPr>
        <p:spPr>
          <a:xfrm>
            <a:off x="3098912" y="2838837"/>
            <a:ext cx="896869" cy="50375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Jefe de Recursos </a:t>
            </a:r>
          </a:p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Humanos</a:t>
            </a:r>
          </a:p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 SVA</a:t>
            </a:r>
          </a:p>
        </p:txBody>
      </p:sp>
      <p:cxnSp>
        <p:nvCxnSpPr>
          <p:cNvPr id="72" name="27 Conector recto"/>
          <p:cNvCxnSpPr/>
          <p:nvPr/>
        </p:nvCxnSpPr>
        <p:spPr>
          <a:xfrm flipV="1">
            <a:off x="3542851" y="2619514"/>
            <a:ext cx="1699944" cy="61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28 Forma libre"/>
          <p:cNvSpPr/>
          <p:nvPr/>
        </p:nvSpPr>
        <p:spPr>
          <a:xfrm>
            <a:off x="4792405" y="2838837"/>
            <a:ext cx="896869" cy="50375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Jefe de Nóminas SVA</a:t>
            </a:r>
          </a:p>
        </p:txBody>
      </p:sp>
      <p:sp>
        <p:nvSpPr>
          <p:cNvPr id="81" name="73 Forma libre"/>
          <p:cNvSpPr/>
          <p:nvPr/>
        </p:nvSpPr>
        <p:spPr>
          <a:xfrm>
            <a:off x="4844153" y="3953567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Nóminas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8" name="73 Forma libre"/>
          <p:cNvSpPr/>
          <p:nvPr/>
        </p:nvSpPr>
        <p:spPr>
          <a:xfrm>
            <a:off x="3115281" y="4780906"/>
            <a:ext cx="856615" cy="4730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Operador de Transporte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Personal /4</a:t>
            </a:r>
            <a:endParaRPr lang="es-MX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52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0864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8/25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73 Forma libre"/>
          <p:cNvSpPr/>
          <p:nvPr/>
        </p:nvSpPr>
        <p:spPr>
          <a:xfrm>
            <a:off x="3803365" y="3953566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Contratación y Archivo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3" name="73 Forma libre"/>
          <p:cNvSpPr/>
          <p:nvPr/>
        </p:nvSpPr>
        <p:spPr>
          <a:xfrm>
            <a:off x="2515040" y="3953565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Evaluación y Capacitación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2" name="22 Conector fuera de página"/>
          <p:cNvSpPr/>
          <p:nvPr/>
        </p:nvSpPr>
        <p:spPr>
          <a:xfrm>
            <a:off x="4271526" y="1221800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266477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1 Título"/>
          <p:cNvSpPr>
            <a:spLocks noGrp="1"/>
          </p:cNvSpPr>
          <p:nvPr>
            <p:ph type="title"/>
          </p:nvPr>
        </p:nvSpPr>
        <p:spPr>
          <a:xfrm>
            <a:off x="6523851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Adquisiciones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024833" y="5661499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Eduardo Martínez Medina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Adquisiciones</a:t>
            </a:r>
          </a:p>
        </p:txBody>
      </p:sp>
      <p:sp>
        <p:nvSpPr>
          <p:cNvPr id="48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2" name="30 CuadroTexto"/>
          <p:cNvSpPr txBox="1"/>
          <p:nvPr/>
        </p:nvSpPr>
        <p:spPr>
          <a:xfrm>
            <a:off x="2100651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62" name="35 CuadroTexto"/>
          <p:cNvSpPr txBox="1"/>
          <p:nvPr/>
        </p:nvSpPr>
        <p:spPr>
          <a:xfrm>
            <a:off x="5964351" y="6266312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Marzo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9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776252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9/25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33 Conector recto"/>
          <p:cNvCxnSpPr/>
          <p:nvPr/>
        </p:nvCxnSpPr>
        <p:spPr>
          <a:xfrm>
            <a:off x="887051" y="3004379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3" name="33 Conector recto"/>
          <p:cNvCxnSpPr/>
          <p:nvPr/>
        </p:nvCxnSpPr>
        <p:spPr>
          <a:xfrm>
            <a:off x="2310798" y="3000906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7" name="85 Conector recto"/>
          <p:cNvCxnSpPr/>
          <p:nvPr/>
        </p:nvCxnSpPr>
        <p:spPr>
          <a:xfrm flipV="1">
            <a:off x="1590675" y="2148287"/>
            <a:ext cx="6584774" cy="8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2" name="33 Conector recto"/>
          <p:cNvCxnSpPr/>
          <p:nvPr/>
        </p:nvCxnSpPr>
        <p:spPr>
          <a:xfrm>
            <a:off x="8161225" y="2815653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5" name="33 Conector recto"/>
          <p:cNvCxnSpPr/>
          <p:nvPr/>
        </p:nvCxnSpPr>
        <p:spPr>
          <a:xfrm>
            <a:off x="4696251" y="1606154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78 Conector recto"/>
          <p:cNvCxnSpPr/>
          <p:nvPr/>
        </p:nvCxnSpPr>
        <p:spPr>
          <a:xfrm>
            <a:off x="4018525" y="2145127"/>
            <a:ext cx="6820" cy="239867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33 Conector recto"/>
          <p:cNvCxnSpPr/>
          <p:nvPr/>
        </p:nvCxnSpPr>
        <p:spPr>
          <a:xfrm>
            <a:off x="8163249" y="2146408"/>
            <a:ext cx="0" cy="540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1" name="33 Conector recto"/>
          <p:cNvCxnSpPr/>
          <p:nvPr/>
        </p:nvCxnSpPr>
        <p:spPr>
          <a:xfrm>
            <a:off x="5384929" y="2148222"/>
            <a:ext cx="0" cy="540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2" name="33 Conector recto"/>
          <p:cNvCxnSpPr/>
          <p:nvPr/>
        </p:nvCxnSpPr>
        <p:spPr>
          <a:xfrm>
            <a:off x="6825417" y="2161324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3" name="33 Conector recto"/>
          <p:cNvCxnSpPr/>
          <p:nvPr/>
        </p:nvCxnSpPr>
        <p:spPr>
          <a:xfrm>
            <a:off x="3317697" y="3029395"/>
            <a:ext cx="0" cy="5400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4" name="33 Conector recto"/>
          <p:cNvCxnSpPr/>
          <p:nvPr/>
        </p:nvCxnSpPr>
        <p:spPr>
          <a:xfrm>
            <a:off x="4734379" y="3029395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5" name="63 Forma libre"/>
          <p:cNvSpPr/>
          <p:nvPr/>
        </p:nvSpPr>
        <p:spPr>
          <a:xfrm>
            <a:off x="4084966" y="1342629"/>
            <a:ext cx="1222570" cy="600942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Gerente de 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Adquisiciones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86" name="79 Forma libre"/>
          <p:cNvSpPr/>
          <p:nvPr/>
        </p:nvSpPr>
        <p:spPr>
          <a:xfrm>
            <a:off x="3556274" y="4263980"/>
            <a:ext cx="928671" cy="4937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Mensajero</a:t>
            </a:r>
          </a:p>
        </p:txBody>
      </p:sp>
      <p:cxnSp>
        <p:nvCxnSpPr>
          <p:cNvPr id="87" name="50 Conector recto"/>
          <p:cNvCxnSpPr/>
          <p:nvPr/>
        </p:nvCxnSpPr>
        <p:spPr>
          <a:xfrm flipH="1">
            <a:off x="3317697" y="3038920"/>
            <a:ext cx="69421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8" name="50 Conector recto"/>
          <p:cNvCxnSpPr/>
          <p:nvPr/>
        </p:nvCxnSpPr>
        <p:spPr>
          <a:xfrm flipH="1">
            <a:off x="4007684" y="3038920"/>
            <a:ext cx="72379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9" name="77 Conector recto"/>
          <p:cNvCxnSpPr/>
          <p:nvPr/>
        </p:nvCxnSpPr>
        <p:spPr>
          <a:xfrm>
            <a:off x="2196617" y="4034524"/>
            <a:ext cx="0" cy="3403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0" name="73 Conector recto"/>
          <p:cNvCxnSpPr/>
          <p:nvPr/>
        </p:nvCxnSpPr>
        <p:spPr>
          <a:xfrm>
            <a:off x="1600202" y="2143479"/>
            <a:ext cx="12642" cy="189607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32 Conector recto"/>
          <p:cNvCxnSpPr/>
          <p:nvPr/>
        </p:nvCxnSpPr>
        <p:spPr>
          <a:xfrm>
            <a:off x="960004" y="4042353"/>
            <a:ext cx="12461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2" name="57 Forma libre"/>
          <p:cNvSpPr/>
          <p:nvPr/>
        </p:nvSpPr>
        <p:spPr>
          <a:xfrm>
            <a:off x="974557" y="2262987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Jefe</a:t>
            </a:r>
          </a:p>
          <a:p>
            <a:pPr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de Almacén</a:t>
            </a:r>
          </a:p>
        </p:txBody>
      </p:sp>
      <p:sp>
        <p:nvSpPr>
          <p:cNvPr id="93" name="64 Forma libre"/>
          <p:cNvSpPr/>
          <p:nvPr/>
        </p:nvSpPr>
        <p:spPr>
          <a:xfrm>
            <a:off x="1768903" y="4267746"/>
            <a:ext cx="900000" cy="48835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Operador de Maquinaria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4" name="78 Conector recto"/>
          <p:cNvCxnSpPr/>
          <p:nvPr/>
        </p:nvCxnSpPr>
        <p:spPr>
          <a:xfrm>
            <a:off x="968267" y="4031720"/>
            <a:ext cx="3597" cy="12201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5" name="79 Forma libre"/>
          <p:cNvSpPr/>
          <p:nvPr/>
        </p:nvSpPr>
        <p:spPr>
          <a:xfrm>
            <a:off x="594873" y="4866981"/>
            <a:ext cx="759597" cy="51252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Obreros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Generales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6" name="32 Conector recto"/>
          <p:cNvCxnSpPr/>
          <p:nvPr/>
        </p:nvCxnSpPr>
        <p:spPr>
          <a:xfrm flipV="1">
            <a:off x="876532" y="3010431"/>
            <a:ext cx="1443910" cy="122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7" name="44 Forma libre"/>
          <p:cNvSpPr/>
          <p:nvPr/>
        </p:nvSpPr>
        <p:spPr>
          <a:xfrm>
            <a:off x="440767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Almacén de Empaque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98" name="44 Forma libre"/>
          <p:cNvSpPr/>
          <p:nvPr/>
        </p:nvSpPr>
        <p:spPr>
          <a:xfrm>
            <a:off x="1870442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Almacén de Producción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99" name="57 Forma libre"/>
          <p:cNvSpPr/>
          <p:nvPr/>
        </p:nvSpPr>
        <p:spPr>
          <a:xfrm>
            <a:off x="4754582" y="2272597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Jefe de Procedimientos de Adquisición y Obra</a:t>
            </a:r>
          </a:p>
        </p:txBody>
      </p:sp>
      <p:sp>
        <p:nvSpPr>
          <p:cNvPr id="100" name="57 Forma libre"/>
          <p:cNvSpPr/>
          <p:nvPr/>
        </p:nvSpPr>
        <p:spPr>
          <a:xfrm>
            <a:off x="3392547" y="2274160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150" b="1" dirty="0">
                <a:solidFill>
                  <a:schemeClr val="bg1"/>
                </a:solidFill>
              </a:rPr>
              <a:t>Jefe de Compras</a:t>
            </a:r>
          </a:p>
        </p:txBody>
      </p:sp>
      <p:sp>
        <p:nvSpPr>
          <p:cNvPr id="101" name="57 Forma libre"/>
          <p:cNvSpPr/>
          <p:nvPr/>
        </p:nvSpPr>
        <p:spPr>
          <a:xfrm>
            <a:off x="6190048" y="2268842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Jefe de Comercio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Exterior y Material 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de Empaque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 SVA</a:t>
            </a:r>
          </a:p>
        </p:txBody>
      </p:sp>
      <p:sp>
        <p:nvSpPr>
          <p:cNvPr id="102" name="57 Forma libre"/>
          <p:cNvSpPr/>
          <p:nvPr/>
        </p:nvSpPr>
        <p:spPr>
          <a:xfrm>
            <a:off x="7531225" y="2268842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Jefe de Comercio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Exterior y Material 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de Empaque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 ISR</a:t>
            </a:r>
            <a:endParaRPr lang="es-MX" sz="1050" b="1" dirty="0">
              <a:solidFill>
                <a:schemeClr val="bg1"/>
              </a:solidFill>
            </a:endParaRPr>
          </a:p>
        </p:txBody>
      </p:sp>
      <p:sp>
        <p:nvSpPr>
          <p:cNvPr id="103" name="44 Forma libre"/>
          <p:cNvSpPr/>
          <p:nvPr/>
        </p:nvSpPr>
        <p:spPr>
          <a:xfrm>
            <a:off x="4281482" y="3262387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Compras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04" name="44 Forma libre"/>
          <p:cNvSpPr/>
          <p:nvPr/>
        </p:nvSpPr>
        <p:spPr>
          <a:xfrm>
            <a:off x="7714816" y="3255726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Comercio Exterior y Material de Empaque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05" name="44 Forma libre"/>
          <p:cNvSpPr/>
          <p:nvPr/>
        </p:nvSpPr>
        <p:spPr>
          <a:xfrm>
            <a:off x="2855168" y="3257624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Compras SVA</a:t>
            </a:r>
            <a:endParaRPr lang="es-MX" sz="850" b="1" dirty="0">
              <a:solidFill>
                <a:schemeClr val="bg1"/>
              </a:solidFill>
            </a:endParaRPr>
          </a:p>
        </p:txBody>
      </p:sp>
      <p:cxnSp>
        <p:nvCxnSpPr>
          <p:cNvPr id="41" name="73 Conector recto"/>
          <p:cNvCxnSpPr/>
          <p:nvPr/>
        </p:nvCxnSpPr>
        <p:spPr>
          <a:xfrm flipH="1">
            <a:off x="6095759" y="2156636"/>
            <a:ext cx="1" cy="152001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44 Forma libre"/>
          <p:cNvSpPr/>
          <p:nvPr/>
        </p:nvSpPr>
        <p:spPr>
          <a:xfrm>
            <a:off x="5658401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Archivo de Adquisiciones</a:t>
            </a:r>
            <a:endParaRPr lang="es-MX" sz="85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79449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Sistemas de Información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4052784" y="5661499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Ing. Oscar L. Terán González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Sistemas de Información</a:t>
            </a:r>
          </a:p>
        </p:txBody>
      </p:sp>
      <p:sp>
        <p:nvSpPr>
          <p:cNvPr id="23" name="29 CuadroTexto"/>
          <p:cNvSpPr txBox="1"/>
          <p:nvPr/>
        </p:nvSpPr>
        <p:spPr>
          <a:xfrm>
            <a:off x="112989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30 CuadroTexto"/>
          <p:cNvSpPr txBox="1"/>
          <p:nvPr/>
        </p:nvSpPr>
        <p:spPr>
          <a:xfrm>
            <a:off x="2085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30" name="35 CuadroTexto"/>
          <p:cNvSpPr txBox="1"/>
          <p:nvPr/>
        </p:nvSpPr>
        <p:spPr>
          <a:xfrm>
            <a:off x="6019568" y="623713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0" name="6 Conector recto"/>
          <p:cNvCxnSpPr/>
          <p:nvPr/>
        </p:nvCxnSpPr>
        <p:spPr>
          <a:xfrm rot="5400000">
            <a:off x="4137980" y="2236464"/>
            <a:ext cx="900000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5 Conector recto"/>
          <p:cNvCxnSpPr/>
          <p:nvPr/>
        </p:nvCxnSpPr>
        <p:spPr>
          <a:xfrm flipH="1">
            <a:off x="3145922" y="2676292"/>
            <a:ext cx="0" cy="198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6 Conector recto"/>
          <p:cNvCxnSpPr/>
          <p:nvPr/>
        </p:nvCxnSpPr>
        <p:spPr>
          <a:xfrm flipH="1">
            <a:off x="6012523" y="2676292"/>
            <a:ext cx="5843" cy="1784217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7 Conector recto"/>
          <p:cNvCxnSpPr/>
          <p:nvPr/>
        </p:nvCxnSpPr>
        <p:spPr>
          <a:xfrm>
            <a:off x="3138193" y="2686464"/>
            <a:ext cx="1452007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10 Forma libre"/>
          <p:cNvSpPr/>
          <p:nvPr/>
        </p:nvSpPr>
        <p:spPr>
          <a:xfrm>
            <a:off x="3859990" y="1426464"/>
            <a:ext cx="144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Gerente de Sistemas 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de  Información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 </a:t>
            </a: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33" name="12 Forma libre"/>
          <p:cNvSpPr/>
          <p:nvPr/>
        </p:nvSpPr>
        <p:spPr>
          <a:xfrm>
            <a:off x="2432543" y="2954426"/>
            <a:ext cx="1440000" cy="72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Infraestructura Tecnológica</a:t>
            </a:r>
          </a:p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</a:t>
            </a:r>
          </a:p>
        </p:txBody>
      </p:sp>
      <p:sp>
        <p:nvSpPr>
          <p:cNvPr id="34" name="12 Forma libre"/>
          <p:cNvSpPr/>
          <p:nvPr/>
        </p:nvSpPr>
        <p:spPr>
          <a:xfrm>
            <a:off x="5306065" y="2954426"/>
            <a:ext cx="1440000" cy="72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Infraestructura Tecnológica SVA</a:t>
            </a:r>
          </a:p>
        </p:txBody>
      </p:sp>
      <p:cxnSp>
        <p:nvCxnSpPr>
          <p:cNvPr id="35" name="7 Conector recto"/>
          <p:cNvCxnSpPr/>
          <p:nvPr/>
        </p:nvCxnSpPr>
        <p:spPr>
          <a:xfrm>
            <a:off x="4583773" y="2686464"/>
            <a:ext cx="145200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23 Forma libre"/>
          <p:cNvSpPr/>
          <p:nvPr/>
        </p:nvSpPr>
        <p:spPr>
          <a:xfrm>
            <a:off x="5479565" y="4285334"/>
            <a:ext cx="1065915" cy="68671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</a:t>
            </a:r>
            <a:r>
              <a:rPr lang="es-MX" sz="1000" b="1" dirty="0">
                <a:solidFill>
                  <a:schemeClr val="bg1"/>
                </a:solidFill>
              </a:rPr>
              <a:t>de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Sistemas de </a:t>
            </a:r>
            <a:endParaRPr lang="es-MX" sz="10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Información 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37" name="23 Forma libre"/>
          <p:cNvSpPr/>
          <p:nvPr/>
        </p:nvSpPr>
        <p:spPr>
          <a:xfrm>
            <a:off x="2612964" y="4285334"/>
            <a:ext cx="1065915" cy="68671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</a:t>
            </a:r>
            <a:endParaRPr lang="es-MX" sz="1000" b="1" dirty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Sistemas de </a:t>
            </a:r>
            <a:endParaRPr lang="es-MX" sz="10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Información /2</a:t>
            </a:r>
            <a:endParaRPr lang="es-MX" sz="10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01615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10/25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2908559" y="2096553"/>
            <a:ext cx="6808" cy="161219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75 Conector recto"/>
          <p:cNvCxnSpPr/>
          <p:nvPr/>
        </p:nvCxnSpPr>
        <p:spPr>
          <a:xfrm flipV="1">
            <a:off x="950897" y="2105025"/>
            <a:ext cx="2420953" cy="24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959030" y="2108180"/>
            <a:ext cx="0" cy="159104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113 Conector recto"/>
          <p:cNvCxnSpPr/>
          <p:nvPr/>
        </p:nvCxnSpPr>
        <p:spPr>
          <a:xfrm flipV="1">
            <a:off x="3368369" y="2105391"/>
            <a:ext cx="5244003" cy="9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7" name="75 Conector recto"/>
          <p:cNvCxnSpPr/>
          <p:nvPr/>
        </p:nvCxnSpPr>
        <p:spPr>
          <a:xfrm>
            <a:off x="3955806" y="2794433"/>
            <a:ext cx="80626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 flipH="1">
            <a:off x="3957891" y="2786991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75 Conector recto"/>
          <p:cNvCxnSpPr/>
          <p:nvPr/>
        </p:nvCxnSpPr>
        <p:spPr>
          <a:xfrm>
            <a:off x="2502193" y="3710520"/>
            <a:ext cx="80626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6104954" y="2116017"/>
            <a:ext cx="5882" cy="78892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 flipH="1">
            <a:off x="1708913" y="2102587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22 Conector fuera de página"/>
          <p:cNvSpPr/>
          <p:nvPr/>
        </p:nvSpPr>
        <p:spPr>
          <a:xfrm>
            <a:off x="1608020" y="2792562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113" name="Conector recto 112"/>
          <p:cNvCxnSpPr/>
          <p:nvPr/>
        </p:nvCxnSpPr>
        <p:spPr>
          <a:xfrm>
            <a:off x="577395" y="3689699"/>
            <a:ext cx="4961" cy="144966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1348804" y="3681695"/>
            <a:ext cx="4961" cy="144966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4359830" y="2096581"/>
            <a:ext cx="4237" cy="3051702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75 Conector recto"/>
          <p:cNvCxnSpPr/>
          <p:nvPr/>
        </p:nvCxnSpPr>
        <p:spPr>
          <a:xfrm flipV="1">
            <a:off x="5042055" y="3716470"/>
            <a:ext cx="1160024" cy="13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0" name="84 Conector recto"/>
          <p:cNvCxnSpPr/>
          <p:nvPr/>
        </p:nvCxnSpPr>
        <p:spPr>
          <a:xfrm>
            <a:off x="8599519" y="2095573"/>
            <a:ext cx="10993" cy="283251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4364871" y="1385886"/>
            <a:ext cx="0" cy="71619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5045277" y="3705644"/>
            <a:ext cx="631" cy="53512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>
            <a:off x="6202079" y="3705842"/>
            <a:ext cx="3823" cy="94164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6632376" y="2114878"/>
            <a:ext cx="0" cy="15910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75 Conector recto"/>
          <p:cNvCxnSpPr/>
          <p:nvPr/>
        </p:nvCxnSpPr>
        <p:spPr>
          <a:xfrm>
            <a:off x="7320315" y="3698595"/>
            <a:ext cx="65779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7968874" y="3687645"/>
            <a:ext cx="1949" cy="14504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7331736" y="3691998"/>
            <a:ext cx="398" cy="9729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>
            <a:off x="7645080" y="2102140"/>
            <a:ext cx="0" cy="15910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 flipH="1">
            <a:off x="2470267" y="2098443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H="1">
            <a:off x="7166448" y="2117828"/>
            <a:ext cx="9347" cy="7966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H="1">
            <a:off x="3298130" y="3700745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512262" y="3714882"/>
            <a:ext cx="2826" cy="14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70 Título"/>
          <p:cNvSpPr txBox="1">
            <a:spLocks/>
          </p:cNvSpPr>
          <p:nvPr/>
        </p:nvSpPr>
        <p:spPr>
          <a:xfrm>
            <a:off x="6505730" y="259649"/>
            <a:ext cx="2376000" cy="792000"/>
          </a:xfrm>
          <a:prstGeom prst="rect">
            <a:avLst/>
          </a:prstGeom>
          <a:gradFill rotWithShape="1">
            <a:gsLst>
              <a:gs pos="0">
                <a:schemeClr val="accent4">
                  <a:shade val="51000"/>
                  <a:satMod val="13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Dirección Operativa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177286" y="5661499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5" name="84 Conector recto"/>
          <p:cNvCxnSpPr/>
          <p:nvPr/>
        </p:nvCxnSpPr>
        <p:spPr>
          <a:xfrm>
            <a:off x="5636885" y="2104017"/>
            <a:ext cx="6942" cy="310792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2" name="111 Forma libre"/>
          <p:cNvSpPr/>
          <p:nvPr/>
        </p:nvSpPr>
        <p:spPr>
          <a:xfrm>
            <a:off x="3861149" y="1279736"/>
            <a:ext cx="1007444" cy="5746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Director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Operativo</a:t>
            </a:r>
          </a:p>
        </p:txBody>
      </p:sp>
      <p:sp>
        <p:nvSpPr>
          <p:cNvPr id="65" name="22 Conector fuera de página"/>
          <p:cNvSpPr/>
          <p:nvPr/>
        </p:nvSpPr>
        <p:spPr>
          <a:xfrm>
            <a:off x="6002796" y="2794265"/>
            <a:ext cx="223367" cy="235226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66" name="35 CuadroTexto"/>
          <p:cNvSpPr txBox="1"/>
          <p:nvPr/>
        </p:nvSpPr>
        <p:spPr>
          <a:xfrm>
            <a:off x="4127849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6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89 Forma libre"/>
          <p:cNvSpPr/>
          <p:nvPr/>
        </p:nvSpPr>
        <p:spPr>
          <a:xfrm>
            <a:off x="6992379" y="4482050"/>
            <a:ext cx="698269" cy="4536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smtClean="0">
                <a:solidFill>
                  <a:schemeClr val="bg1"/>
                </a:solidFill>
              </a:rPr>
              <a:t>Tractorista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32" name="89 Forma libre"/>
          <p:cNvSpPr/>
          <p:nvPr/>
        </p:nvSpPr>
        <p:spPr>
          <a:xfrm>
            <a:off x="5865584" y="4494610"/>
            <a:ext cx="699341" cy="46027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smtClean="0">
                <a:solidFill>
                  <a:schemeClr val="bg1"/>
                </a:solidFill>
              </a:rPr>
              <a:t>Mezclador/4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34" name="66 Forma libre"/>
          <p:cNvSpPr/>
          <p:nvPr/>
        </p:nvSpPr>
        <p:spPr>
          <a:xfrm>
            <a:off x="6295207" y="3363558"/>
            <a:ext cx="678799" cy="40582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Dirección </a:t>
            </a:r>
            <a:r>
              <a:rPr lang="es-MX" sz="900" b="1" dirty="0" smtClean="0">
                <a:solidFill>
                  <a:schemeClr val="bg1"/>
                </a:solidFill>
              </a:rPr>
              <a:t>Operativa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2" name="27 Forma libre"/>
          <p:cNvSpPr/>
          <p:nvPr/>
        </p:nvSpPr>
        <p:spPr>
          <a:xfrm>
            <a:off x="4701026" y="3801778"/>
            <a:ext cx="7088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Ferti</a:t>
            </a:r>
            <a:r>
              <a:rPr lang="es-MX" sz="800" b="1" dirty="0" smtClean="0">
                <a:solidFill>
                  <a:schemeClr val="bg1"/>
                </a:solidFill>
              </a:rPr>
              <a:t>-riego en desarrollo</a:t>
            </a:r>
          </a:p>
        </p:txBody>
      </p:sp>
      <p:sp>
        <p:nvSpPr>
          <p:cNvPr id="48" name="103 Forma libre"/>
          <p:cNvSpPr/>
          <p:nvPr/>
        </p:nvSpPr>
        <p:spPr>
          <a:xfrm>
            <a:off x="5273633" y="3133417"/>
            <a:ext cx="729081" cy="47043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50" b="1" dirty="0" err="1" smtClean="0">
                <a:solidFill>
                  <a:schemeClr val="bg1"/>
                </a:solidFill>
              </a:rPr>
              <a:t>Ferti</a:t>
            </a:r>
            <a:r>
              <a:rPr lang="es-MX" sz="950" b="1" dirty="0" smtClean="0">
                <a:solidFill>
                  <a:schemeClr val="bg1"/>
                </a:solidFill>
              </a:rPr>
              <a:t>-riego</a:t>
            </a:r>
          </a:p>
        </p:txBody>
      </p:sp>
      <p:sp>
        <p:nvSpPr>
          <p:cNvPr id="58" name="103 Forma libre"/>
          <p:cNvSpPr/>
          <p:nvPr/>
        </p:nvSpPr>
        <p:spPr>
          <a:xfrm>
            <a:off x="2517190" y="3125696"/>
            <a:ext cx="780940" cy="47810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 Operaciones</a:t>
            </a:r>
          </a:p>
        </p:txBody>
      </p:sp>
      <p:sp>
        <p:nvSpPr>
          <p:cNvPr id="59" name="103 Forma libre"/>
          <p:cNvSpPr/>
          <p:nvPr/>
        </p:nvSpPr>
        <p:spPr>
          <a:xfrm>
            <a:off x="7263924" y="3114767"/>
            <a:ext cx="759680" cy="47810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</a:t>
            </a:r>
          </a:p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 Cultivo de Alfalfa</a:t>
            </a:r>
          </a:p>
        </p:txBody>
      </p:sp>
      <p:sp>
        <p:nvSpPr>
          <p:cNvPr id="77" name="27 Forma libre"/>
          <p:cNvSpPr/>
          <p:nvPr/>
        </p:nvSpPr>
        <p:spPr>
          <a:xfrm>
            <a:off x="2931137" y="3804226"/>
            <a:ext cx="754660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de Invernadero en desarrollo/2</a:t>
            </a:r>
          </a:p>
        </p:txBody>
      </p:sp>
      <p:sp>
        <p:nvSpPr>
          <p:cNvPr id="63" name="117 Forma libre"/>
          <p:cNvSpPr/>
          <p:nvPr/>
        </p:nvSpPr>
        <p:spPr>
          <a:xfrm>
            <a:off x="5362911" y="5023622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60" name="117 Forma libre"/>
          <p:cNvSpPr/>
          <p:nvPr/>
        </p:nvSpPr>
        <p:spPr>
          <a:xfrm>
            <a:off x="2239569" y="5020595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4" name="30 Forma libre"/>
          <p:cNvSpPr/>
          <p:nvPr/>
        </p:nvSpPr>
        <p:spPr>
          <a:xfrm>
            <a:off x="5783890" y="2251353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Fitosanidad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6" name="117 Forma libre"/>
          <p:cNvSpPr/>
          <p:nvPr/>
        </p:nvSpPr>
        <p:spPr>
          <a:xfrm>
            <a:off x="7696584" y="501027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62" name="27 Forma libre"/>
          <p:cNvSpPr/>
          <p:nvPr/>
        </p:nvSpPr>
        <p:spPr>
          <a:xfrm>
            <a:off x="8273661" y="3784402"/>
            <a:ext cx="7088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Sistema PRIVA</a:t>
            </a:r>
          </a:p>
        </p:txBody>
      </p:sp>
      <p:sp>
        <p:nvSpPr>
          <p:cNvPr id="70" name="89 Forma libre"/>
          <p:cNvSpPr/>
          <p:nvPr/>
        </p:nvSpPr>
        <p:spPr>
          <a:xfrm>
            <a:off x="8273401" y="4486116"/>
            <a:ext cx="699341" cy="46027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err="1" smtClean="0">
                <a:solidFill>
                  <a:schemeClr val="bg1"/>
                </a:solidFill>
              </a:rPr>
              <a:t>Ayudante</a:t>
            </a:r>
            <a:r>
              <a:rPr lang="pt-BR" sz="900" b="1" dirty="0" smtClean="0">
                <a:solidFill>
                  <a:schemeClr val="bg1"/>
                </a:solidFill>
              </a:rPr>
              <a:t> de Sistema PRIVA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90" name="27 Forma libre"/>
          <p:cNvSpPr/>
          <p:nvPr/>
        </p:nvSpPr>
        <p:spPr>
          <a:xfrm>
            <a:off x="2136023" y="3809495"/>
            <a:ext cx="754660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de Invernadero/17</a:t>
            </a:r>
          </a:p>
        </p:txBody>
      </p:sp>
      <p:graphicFrame>
        <p:nvGraphicFramePr>
          <p:cNvPr id="7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13076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6" name="Conector recto 95"/>
          <p:cNvCxnSpPr/>
          <p:nvPr/>
        </p:nvCxnSpPr>
        <p:spPr>
          <a:xfrm>
            <a:off x="8186932" y="2116017"/>
            <a:ext cx="3131" cy="81784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22 Conector fuera de página"/>
          <p:cNvSpPr/>
          <p:nvPr/>
        </p:nvSpPr>
        <p:spPr>
          <a:xfrm>
            <a:off x="8090390" y="2803142"/>
            <a:ext cx="198478" cy="227543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92" name="30 Forma libre"/>
          <p:cNvSpPr/>
          <p:nvPr/>
        </p:nvSpPr>
        <p:spPr>
          <a:xfrm>
            <a:off x="6843779" y="2241985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Empaque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3" name="30 Forma libre"/>
          <p:cNvSpPr/>
          <p:nvPr/>
        </p:nvSpPr>
        <p:spPr>
          <a:xfrm>
            <a:off x="4041518" y="2238059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50" b="1" dirty="0" err="1" smtClean="0">
                <a:solidFill>
                  <a:schemeClr val="bg1"/>
                </a:solidFill>
              </a:rPr>
              <a:t>Grower</a:t>
            </a:r>
            <a:endParaRPr lang="es-MX" sz="1050" b="1" dirty="0">
              <a:solidFill>
                <a:schemeClr val="bg1"/>
              </a:solidFill>
            </a:endParaRPr>
          </a:p>
        </p:txBody>
      </p:sp>
      <p:sp>
        <p:nvSpPr>
          <p:cNvPr id="95" name="22 Conector fuera de página"/>
          <p:cNvSpPr/>
          <p:nvPr/>
        </p:nvSpPr>
        <p:spPr>
          <a:xfrm>
            <a:off x="7051624" y="2783284"/>
            <a:ext cx="223367" cy="235226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01" name="117 Forma libre"/>
          <p:cNvSpPr/>
          <p:nvPr/>
        </p:nvSpPr>
        <p:spPr>
          <a:xfrm>
            <a:off x="4095570" y="501668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2" name="30 Forma libre"/>
          <p:cNvSpPr/>
          <p:nvPr/>
        </p:nvSpPr>
        <p:spPr>
          <a:xfrm>
            <a:off x="587388" y="2244349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750" b="1" dirty="0" smtClean="0">
                <a:solidFill>
                  <a:schemeClr val="bg1"/>
                </a:solidFill>
              </a:rPr>
              <a:t>Gerente de Operaciones Baja Tecnología</a:t>
            </a:r>
          </a:p>
          <a:p>
            <a:pPr algn="ctr" defTabSz="266700">
              <a:spcBef>
                <a:spcPct val="0"/>
              </a:spcBef>
            </a:pPr>
            <a:r>
              <a:rPr lang="es-MX" sz="750" b="1" dirty="0" smtClean="0">
                <a:solidFill>
                  <a:schemeClr val="bg1"/>
                </a:solidFill>
              </a:rPr>
              <a:t>SVA</a:t>
            </a:r>
            <a:endParaRPr lang="es-MX" sz="750" b="1" dirty="0">
              <a:solidFill>
                <a:schemeClr val="bg1"/>
              </a:solidFill>
            </a:endParaRPr>
          </a:p>
        </p:txBody>
      </p:sp>
      <p:sp>
        <p:nvSpPr>
          <p:cNvPr id="78" name="103 Forma libre"/>
          <p:cNvSpPr/>
          <p:nvPr/>
        </p:nvSpPr>
        <p:spPr>
          <a:xfrm>
            <a:off x="582877" y="3093929"/>
            <a:ext cx="781951" cy="51514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Operaciones Baja Tecnología</a:t>
            </a:r>
          </a:p>
        </p:txBody>
      </p:sp>
      <p:sp>
        <p:nvSpPr>
          <p:cNvPr id="80" name="27 Forma libre"/>
          <p:cNvSpPr/>
          <p:nvPr/>
        </p:nvSpPr>
        <p:spPr>
          <a:xfrm>
            <a:off x="210149" y="3797774"/>
            <a:ext cx="7166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Alfalfa</a:t>
            </a:r>
          </a:p>
        </p:txBody>
      </p:sp>
      <p:sp>
        <p:nvSpPr>
          <p:cNvPr id="83" name="117 Forma libre"/>
          <p:cNvSpPr/>
          <p:nvPr/>
        </p:nvSpPr>
        <p:spPr>
          <a:xfrm>
            <a:off x="1078786" y="5014012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9" name="27 Forma libre"/>
          <p:cNvSpPr/>
          <p:nvPr/>
        </p:nvSpPr>
        <p:spPr>
          <a:xfrm>
            <a:off x="981435" y="3797774"/>
            <a:ext cx="7166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Operaciones</a:t>
            </a:r>
          </a:p>
        </p:txBody>
      </p:sp>
      <p:cxnSp>
        <p:nvCxnSpPr>
          <p:cNvPr id="81" name="75 Conector recto"/>
          <p:cNvCxnSpPr/>
          <p:nvPr/>
        </p:nvCxnSpPr>
        <p:spPr>
          <a:xfrm>
            <a:off x="572456" y="3695650"/>
            <a:ext cx="782561" cy="41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1" name="117 Forma libre"/>
          <p:cNvSpPr/>
          <p:nvPr/>
        </p:nvSpPr>
        <p:spPr>
          <a:xfrm>
            <a:off x="309004" y="501221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125" name="Conector recto 124"/>
          <p:cNvCxnSpPr/>
          <p:nvPr/>
        </p:nvCxnSpPr>
        <p:spPr>
          <a:xfrm flipH="1">
            <a:off x="4755400" y="2786991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66 Forma libre"/>
          <p:cNvSpPr/>
          <p:nvPr/>
        </p:nvSpPr>
        <p:spPr>
          <a:xfrm>
            <a:off x="4446573" y="2933859"/>
            <a:ext cx="712812" cy="41476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Asistente de </a:t>
            </a:r>
            <a:r>
              <a:rPr lang="es-MX" sz="850" b="1" dirty="0" err="1" smtClean="0">
                <a:solidFill>
                  <a:schemeClr val="bg1"/>
                </a:solidFill>
              </a:rPr>
              <a:t>Grower</a:t>
            </a:r>
            <a:r>
              <a:rPr lang="es-MX" sz="850" b="1" dirty="0" smtClean="0">
                <a:solidFill>
                  <a:schemeClr val="bg1"/>
                </a:solidFill>
              </a:rPr>
              <a:t> en entrenamiento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29" name="66 Forma libre"/>
          <p:cNvSpPr/>
          <p:nvPr/>
        </p:nvSpPr>
        <p:spPr>
          <a:xfrm>
            <a:off x="3583645" y="2924333"/>
            <a:ext cx="712812" cy="41476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Asistente de </a:t>
            </a:r>
            <a:r>
              <a:rPr lang="es-MX" sz="850" b="1" dirty="0" err="1" smtClean="0">
                <a:solidFill>
                  <a:schemeClr val="bg1"/>
                </a:solidFill>
              </a:rPr>
              <a:t>Grower</a:t>
            </a:r>
            <a:r>
              <a:rPr lang="es-MX" sz="850" b="1" dirty="0" smtClean="0">
                <a:solidFill>
                  <a:schemeClr val="bg1"/>
                </a:solidFill>
              </a:rPr>
              <a:t>/2</a:t>
            </a:r>
            <a:endParaRPr lang="es-MX" sz="850" b="1" dirty="0">
              <a:solidFill>
                <a:schemeClr val="bg1"/>
              </a:solidFill>
            </a:endParaRPr>
          </a:p>
        </p:txBody>
      </p:sp>
      <p:cxnSp>
        <p:nvCxnSpPr>
          <p:cNvPr id="102" name="Conector recto 101"/>
          <p:cNvCxnSpPr/>
          <p:nvPr/>
        </p:nvCxnSpPr>
        <p:spPr>
          <a:xfrm flipH="1">
            <a:off x="3368369" y="2098424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22 Conector fuera de página"/>
          <p:cNvSpPr/>
          <p:nvPr/>
        </p:nvSpPr>
        <p:spPr>
          <a:xfrm>
            <a:off x="3275868" y="2787513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7" name="30 Forma libre"/>
          <p:cNvSpPr/>
          <p:nvPr/>
        </p:nvSpPr>
        <p:spPr>
          <a:xfrm>
            <a:off x="1357551" y="2244347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Gerente Operativo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18" name="30 Forma libre"/>
          <p:cNvSpPr/>
          <p:nvPr/>
        </p:nvSpPr>
        <p:spPr>
          <a:xfrm>
            <a:off x="3015748" y="2245102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Grower</a:t>
            </a:r>
            <a:r>
              <a:rPr lang="es-MX" sz="1000" b="1" dirty="0" smtClean="0">
                <a:solidFill>
                  <a:schemeClr val="bg1"/>
                </a:solidFill>
              </a:rPr>
              <a:t>   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0" name="30 Forma libre"/>
          <p:cNvSpPr/>
          <p:nvPr/>
        </p:nvSpPr>
        <p:spPr>
          <a:xfrm>
            <a:off x="2128744" y="2244347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Gerente de Empaque 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2" name="22 Conector fuera de página"/>
          <p:cNvSpPr/>
          <p:nvPr/>
        </p:nvSpPr>
        <p:spPr>
          <a:xfrm>
            <a:off x="2368264" y="2792562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125220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Conector recto 80"/>
          <p:cNvCxnSpPr/>
          <p:nvPr/>
        </p:nvCxnSpPr>
        <p:spPr>
          <a:xfrm flipH="1">
            <a:off x="5057659" y="4302160"/>
            <a:ext cx="0" cy="54000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/>
          <p:cNvCxnSpPr/>
          <p:nvPr/>
        </p:nvCxnSpPr>
        <p:spPr>
          <a:xfrm flipH="1">
            <a:off x="3910081" y="4227708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5062353" y="2706823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3914916" y="2714922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6850597" y="2717000"/>
            <a:ext cx="0" cy="4239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7951420" y="2705268"/>
            <a:ext cx="0" cy="4239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 flipH="1">
            <a:off x="2776465" y="4169604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 flipH="1">
            <a:off x="4492474" y="1444713"/>
            <a:ext cx="4690" cy="1278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70 Título"/>
          <p:cNvSpPr txBox="1">
            <a:spLocks/>
          </p:cNvSpPr>
          <p:nvPr/>
        </p:nvSpPr>
        <p:spPr>
          <a:xfrm>
            <a:off x="6505730" y="259649"/>
            <a:ext cx="2376000" cy="792000"/>
          </a:xfrm>
          <a:prstGeom prst="rect">
            <a:avLst/>
          </a:prstGeom>
          <a:gradFill rotWithShape="1">
            <a:gsLst>
              <a:gs pos="0">
                <a:schemeClr val="accent4">
                  <a:shade val="51000"/>
                  <a:satMod val="13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rPr>
              <a:t>Área de Injertos</a:t>
            </a: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177286" y="5661499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35 CuadroTexto"/>
          <p:cNvSpPr txBox="1"/>
          <p:nvPr/>
        </p:nvSpPr>
        <p:spPr>
          <a:xfrm>
            <a:off x="4127849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6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5" name="22 Conector fuera de página"/>
          <p:cNvSpPr/>
          <p:nvPr/>
        </p:nvSpPr>
        <p:spPr>
          <a:xfrm>
            <a:off x="4386976" y="1225809"/>
            <a:ext cx="235251" cy="253378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 dirty="0"/>
          </a:p>
        </p:txBody>
      </p:sp>
      <p:cxnSp>
        <p:nvCxnSpPr>
          <p:cNvPr id="108" name="41 Conector recto"/>
          <p:cNvCxnSpPr/>
          <p:nvPr/>
        </p:nvCxnSpPr>
        <p:spPr>
          <a:xfrm flipH="1" flipV="1">
            <a:off x="2274327" y="2348679"/>
            <a:ext cx="2228296" cy="675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2264802" y="2118449"/>
            <a:ext cx="0" cy="1429113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 flipH="1">
            <a:off x="1569555" y="212868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/>
          <p:cNvCxnSpPr/>
          <p:nvPr/>
        </p:nvCxnSpPr>
        <p:spPr>
          <a:xfrm flipH="1">
            <a:off x="1559153" y="261066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 flipH="1">
            <a:off x="1559153" y="3077393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H="1">
            <a:off x="1568678" y="354411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93 Forma libre"/>
          <p:cNvSpPr/>
          <p:nvPr/>
        </p:nvSpPr>
        <p:spPr>
          <a:xfrm>
            <a:off x="721415" y="1926319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Monitoreador</a:t>
            </a:r>
          </a:p>
        </p:txBody>
      </p:sp>
      <p:sp>
        <p:nvSpPr>
          <p:cNvPr id="125" name="93 Forma libre"/>
          <p:cNvSpPr/>
          <p:nvPr/>
        </p:nvSpPr>
        <p:spPr>
          <a:xfrm>
            <a:off x="729945" y="3341819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Obrero General (Lavandería)</a:t>
            </a:r>
          </a:p>
        </p:txBody>
      </p:sp>
      <p:sp>
        <p:nvSpPr>
          <p:cNvPr id="126" name="93 Forma libre"/>
          <p:cNvSpPr/>
          <p:nvPr/>
        </p:nvSpPr>
        <p:spPr>
          <a:xfrm>
            <a:off x="720419" y="2403656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Inspector de Calidad e Inocuidad</a:t>
            </a:r>
          </a:p>
        </p:txBody>
      </p:sp>
      <p:cxnSp>
        <p:nvCxnSpPr>
          <p:cNvPr id="127" name="113 Conector recto"/>
          <p:cNvCxnSpPr/>
          <p:nvPr/>
        </p:nvCxnSpPr>
        <p:spPr>
          <a:xfrm flipV="1">
            <a:off x="2771775" y="2714314"/>
            <a:ext cx="5172075" cy="31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2776465" y="2706823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117 Forma libre"/>
          <p:cNvSpPr/>
          <p:nvPr/>
        </p:nvSpPr>
        <p:spPr>
          <a:xfrm>
            <a:off x="3641475" y="4677745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Injertadores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33" name="117 Forma libre"/>
          <p:cNvSpPr/>
          <p:nvPr/>
        </p:nvSpPr>
        <p:spPr>
          <a:xfrm>
            <a:off x="2493237" y="4663363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Injertadores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36" name="27 Forma libre"/>
          <p:cNvSpPr/>
          <p:nvPr/>
        </p:nvSpPr>
        <p:spPr>
          <a:xfrm>
            <a:off x="2303188" y="3777378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de Injerto</a:t>
            </a:r>
          </a:p>
        </p:txBody>
      </p:sp>
      <p:sp>
        <p:nvSpPr>
          <p:cNvPr id="137" name="27 Forma libre"/>
          <p:cNvSpPr/>
          <p:nvPr/>
        </p:nvSpPr>
        <p:spPr>
          <a:xfrm>
            <a:off x="3446474" y="3780191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de  Siembra</a:t>
            </a:r>
          </a:p>
        </p:txBody>
      </p:sp>
      <p:sp>
        <p:nvSpPr>
          <p:cNvPr id="138" name="27 Forma libre"/>
          <p:cNvSpPr/>
          <p:nvPr/>
        </p:nvSpPr>
        <p:spPr>
          <a:xfrm>
            <a:off x="4589076" y="3780191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de Desarrollo de Injerto</a:t>
            </a:r>
          </a:p>
        </p:txBody>
      </p:sp>
      <p:sp>
        <p:nvSpPr>
          <p:cNvPr id="142" name="CuadroTexto 141"/>
          <p:cNvSpPr txBox="1"/>
          <p:nvPr/>
        </p:nvSpPr>
        <p:spPr>
          <a:xfrm>
            <a:off x="1557210" y="1922306"/>
            <a:ext cx="758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Fitosanidad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3" name="CuadroTexto 142"/>
          <p:cNvSpPr txBox="1"/>
          <p:nvPr/>
        </p:nvSpPr>
        <p:spPr>
          <a:xfrm>
            <a:off x="1601330" y="2758577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Servicios Generales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4" name="CuadroTexto 143"/>
          <p:cNvSpPr txBox="1"/>
          <p:nvPr/>
        </p:nvSpPr>
        <p:spPr>
          <a:xfrm>
            <a:off x="1586232" y="2274954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Calidad e Inocuidad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5" name="CuadroTexto 144"/>
          <p:cNvSpPr txBox="1"/>
          <p:nvPr/>
        </p:nvSpPr>
        <p:spPr>
          <a:xfrm>
            <a:off x="1604516" y="3210117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Servicios Generales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42" name="66 Forma libre"/>
          <p:cNvSpPr/>
          <p:nvPr/>
        </p:nvSpPr>
        <p:spPr>
          <a:xfrm>
            <a:off x="7511417" y="3025666"/>
            <a:ext cx="884877" cy="5909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Capacitador de Siembra y Desarrollo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4" name="93 Forma libre"/>
          <p:cNvSpPr/>
          <p:nvPr/>
        </p:nvSpPr>
        <p:spPr>
          <a:xfrm>
            <a:off x="720420" y="2871468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Obrero General de Limpieza</a:t>
            </a:r>
          </a:p>
        </p:txBody>
      </p:sp>
      <p:sp>
        <p:nvSpPr>
          <p:cNvPr id="45" name="66 Forma libre"/>
          <p:cNvSpPr/>
          <p:nvPr/>
        </p:nvSpPr>
        <p:spPr>
          <a:xfrm>
            <a:off x="6407465" y="3031684"/>
            <a:ext cx="884877" cy="5909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Capacitador de Injertos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6" name="117 Forma libre"/>
          <p:cNvSpPr/>
          <p:nvPr/>
        </p:nvSpPr>
        <p:spPr>
          <a:xfrm>
            <a:off x="4782690" y="467774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dirty="0" smtClean="0">
                <a:solidFill>
                  <a:schemeClr val="bg1"/>
                </a:solidFill>
              </a:rPr>
              <a:t>Aplicadores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8" name="89 Forma libre"/>
          <p:cNvSpPr/>
          <p:nvPr/>
        </p:nvSpPr>
        <p:spPr>
          <a:xfrm>
            <a:off x="4049658" y="1564351"/>
            <a:ext cx="905930" cy="4887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Director Operativo</a:t>
            </a:r>
            <a:endParaRPr lang="pt-BR" sz="1050" b="1" dirty="0">
              <a:solidFill>
                <a:schemeClr val="bg1"/>
              </a:solidFill>
            </a:endParaRPr>
          </a:p>
        </p:txBody>
      </p:sp>
      <p:graphicFrame>
        <p:nvGraphicFramePr>
          <p:cNvPr id="5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452399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Conector recto 42"/>
          <p:cNvCxnSpPr/>
          <p:nvPr/>
        </p:nvCxnSpPr>
        <p:spPr>
          <a:xfrm>
            <a:off x="6186043" y="2704010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27 Forma libre"/>
          <p:cNvSpPr/>
          <p:nvPr/>
        </p:nvSpPr>
        <p:spPr>
          <a:xfrm>
            <a:off x="5712766" y="3777378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en Desarrollo </a:t>
            </a:r>
          </a:p>
        </p:txBody>
      </p:sp>
    </p:spTree>
    <p:extLst>
      <p:ext uri="{BB962C8B-B14F-4D97-AF65-F5344CB8AC3E}">
        <p14:creationId xmlns:p14="http://schemas.microsoft.com/office/powerpoint/2010/main" val="374310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64 Conector recto"/>
          <p:cNvCxnSpPr/>
          <p:nvPr/>
        </p:nvCxnSpPr>
        <p:spPr>
          <a:xfrm flipH="1" flipV="1">
            <a:off x="3152776" y="3286125"/>
            <a:ext cx="1753118" cy="164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213 Conector recto"/>
          <p:cNvCxnSpPr/>
          <p:nvPr/>
        </p:nvCxnSpPr>
        <p:spPr>
          <a:xfrm flipH="1">
            <a:off x="4898309" y="3272412"/>
            <a:ext cx="5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7" name="3 Conector recto"/>
          <p:cNvCxnSpPr/>
          <p:nvPr/>
        </p:nvCxnSpPr>
        <p:spPr>
          <a:xfrm>
            <a:off x="5699717" y="3317834"/>
            <a:ext cx="0" cy="19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3 Conector recto"/>
          <p:cNvCxnSpPr/>
          <p:nvPr/>
        </p:nvCxnSpPr>
        <p:spPr>
          <a:xfrm>
            <a:off x="7049854" y="3327359"/>
            <a:ext cx="0" cy="235906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2317076" y="2301546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213 Conector recto"/>
          <p:cNvCxnSpPr/>
          <p:nvPr/>
        </p:nvCxnSpPr>
        <p:spPr>
          <a:xfrm flipH="1">
            <a:off x="4091189" y="1168596"/>
            <a:ext cx="5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65 Conector recto"/>
          <p:cNvCxnSpPr/>
          <p:nvPr/>
        </p:nvCxnSpPr>
        <p:spPr>
          <a:xfrm>
            <a:off x="7533064" y="4175645"/>
            <a:ext cx="0" cy="10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1171622" y="2302103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2 Conector recto"/>
          <p:cNvCxnSpPr/>
          <p:nvPr/>
        </p:nvCxnSpPr>
        <p:spPr>
          <a:xfrm flipV="1">
            <a:off x="7049854" y="2283053"/>
            <a:ext cx="3248" cy="1025256"/>
          </a:xfrm>
          <a:prstGeom prst="line">
            <a:avLst/>
          </a:prstGeom>
          <a:ln>
            <a:solidFill>
              <a:srgbClr val="002060"/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2 Conector recto"/>
          <p:cNvCxnSpPr/>
          <p:nvPr/>
        </p:nvCxnSpPr>
        <p:spPr>
          <a:xfrm flipH="1" flipV="1">
            <a:off x="7981548" y="3317836"/>
            <a:ext cx="402" cy="87316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65 Conector recto"/>
          <p:cNvCxnSpPr/>
          <p:nvPr/>
        </p:nvCxnSpPr>
        <p:spPr>
          <a:xfrm>
            <a:off x="8420939" y="4173069"/>
            <a:ext cx="0" cy="10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5 Conector recto"/>
          <p:cNvCxnSpPr/>
          <p:nvPr/>
        </p:nvCxnSpPr>
        <p:spPr>
          <a:xfrm flipH="1">
            <a:off x="4083274" y="2292578"/>
            <a:ext cx="4811" cy="215748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15951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Fitosanidad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3804565" y="5719533"/>
            <a:ext cx="1800000" cy="1072634"/>
          </a:xfrm>
          <a:prstGeom prst="roundRect">
            <a:avLst>
              <a:gd name="adj" fmla="val 17766"/>
            </a:avLst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Leovigildo Martínez Rodríguez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Fitosanidad</a:t>
            </a:r>
          </a:p>
        </p:txBody>
      </p:sp>
      <p:cxnSp>
        <p:nvCxnSpPr>
          <p:cNvPr id="43" name="139 Conector recto"/>
          <p:cNvCxnSpPr/>
          <p:nvPr/>
        </p:nvCxnSpPr>
        <p:spPr>
          <a:xfrm flipV="1">
            <a:off x="675796" y="2301848"/>
            <a:ext cx="0" cy="14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64 Conector recto"/>
          <p:cNvCxnSpPr/>
          <p:nvPr/>
        </p:nvCxnSpPr>
        <p:spPr>
          <a:xfrm flipH="1" flipV="1">
            <a:off x="666750" y="2301546"/>
            <a:ext cx="3414953" cy="30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79 Conector recto"/>
          <p:cNvCxnSpPr/>
          <p:nvPr/>
        </p:nvCxnSpPr>
        <p:spPr>
          <a:xfrm>
            <a:off x="3165384" y="3281121"/>
            <a:ext cx="1351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92 Forma libre"/>
          <p:cNvSpPr/>
          <p:nvPr/>
        </p:nvSpPr>
        <p:spPr>
          <a:xfrm>
            <a:off x="3640198" y="2561476"/>
            <a:ext cx="90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Fitosanidad</a:t>
            </a:r>
          </a:p>
        </p:txBody>
      </p:sp>
      <p:sp>
        <p:nvSpPr>
          <p:cNvPr id="59" name="93 Forma libre"/>
          <p:cNvSpPr/>
          <p:nvPr/>
        </p:nvSpPr>
        <p:spPr>
          <a:xfrm>
            <a:off x="2815428" y="439108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G</a:t>
            </a:r>
            <a:r>
              <a:rPr lang="es-MX" sz="800" b="1" dirty="0" smtClean="0">
                <a:solidFill>
                  <a:schemeClr val="bg1"/>
                </a:solidFill>
              </a:rPr>
              <a:t>eneral /15</a:t>
            </a:r>
          </a:p>
        </p:txBody>
      </p:sp>
      <p:sp>
        <p:nvSpPr>
          <p:cNvPr id="52" name="101 Forma libre"/>
          <p:cNvSpPr/>
          <p:nvPr/>
        </p:nvSpPr>
        <p:spPr>
          <a:xfrm>
            <a:off x="3557610" y="1490040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de 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Fitosanidad 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ISR-SVA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25" name="35 CuadroTexto"/>
          <p:cNvSpPr txBox="1"/>
          <p:nvPr/>
        </p:nvSpPr>
        <p:spPr>
          <a:xfrm>
            <a:off x="5741798" y="6323658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7" name="41 Conector recto"/>
          <p:cNvCxnSpPr/>
          <p:nvPr/>
        </p:nvCxnSpPr>
        <p:spPr>
          <a:xfrm flipH="1" flipV="1">
            <a:off x="7524750" y="4181475"/>
            <a:ext cx="901547" cy="11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40 Conector recto"/>
          <p:cNvCxnSpPr/>
          <p:nvPr/>
        </p:nvCxnSpPr>
        <p:spPr>
          <a:xfrm flipH="1" flipV="1">
            <a:off x="5687628" y="3321308"/>
            <a:ext cx="2303852" cy="235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3 Conector recto"/>
          <p:cNvCxnSpPr/>
          <p:nvPr/>
        </p:nvCxnSpPr>
        <p:spPr>
          <a:xfrm>
            <a:off x="6532048" y="3327359"/>
            <a:ext cx="0" cy="19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34 Forma libre"/>
          <p:cNvSpPr/>
          <p:nvPr/>
        </p:nvSpPr>
        <p:spPr>
          <a:xfrm>
            <a:off x="6131491" y="3532173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Monitoreo</a:t>
            </a:r>
          </a:p>
        </p:txBody>
      </p:sp>
      <p:sp>
        <p:nvSpPr>
          <p:cNvPr id="34" name="35 Forma libre"/>
          <p:cNvSpPr/>
          <p:nvPr/>
        </p:nvSpPr>
        <p:spPr>
          <a:xfrm>
            <a:off x="6605947" y="2469032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Fitosanidad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 SVA 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37" name="36 Forma libre"/>
          <p:cNvSpPr/>
          <p:nvPr/>
        </p:nvSpPr>
        <p:spPr>
          <a:xfrm>
            <a:off x="6156213" y="4286703"/>
            <a:ext cx="77072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 Monitoreo/2</a:t>
            </a:r>
          </a:p>
        </p:txBody>
      </p:sp>
      <p:sp>
        <p:nvSpPr>
          <p:cNvPr id="38" name="37 Forma libre"/>
          <p:cNvSpPr/>
          <p:nvPr/>
        </p:nvSpPr>
        <p:spPr>
          <a:xfrm>
            <a:off x="7169247" y="4285528"/>
            <a:ext cx="735158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Aplicaciones Localizadas</a:t>
            </a:r>
          </a:p>
        </p:txBody>
      </p:sp>
      <p:sp>
        <p:nvSpPr>
          <p:cNvPr id="39" name="37 Forma libre"/>
          <p:cNvSpPr/>
          <p:nvPr/>
        </p:nvSpPr>
        <p:spPr>
          <a:xfrm>
            <a:off x="8048525" y="4286703"/>
            <a:ext cx="754909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Aplicaciones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Generales</a:t>
            </a:r>
          </a:p>
        </p:txBody>
      </p:sp>
      <p:cxnSp>
        <p:nvCxnSpPr>
          <p:cNvPr id="45" name="64 Conector recto"/>
          <p:cNvCxnSpPr/>
          <p:nvPr/>
        </p:nvCxnSpPr>
        <p:spPr>
          <a:xfrm flipH="1">
            <a:off x="4083476" y="2301848"/>
            <a:ext cx="2969626" cy="1"/>
          </a:xfrm>
          <a:prstGeom prst="line">
            <a:avLst/>
          </a:prstGeom>
          <a:ln>
            <a:solidFill>
              <a:srgbClr val="002060"/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22 Conector fuera de página"/>
          <p:cNvSpPr/>
          <p:nvPr/>
        </p:nvSpPr>
        <p:spPr>
          <a:xfrm>
            <a:off x="3953610" y="1087211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62" name="78 CuadroTexto"/>
          <p:cNvSpPr txBox="1"/>
          <p:nvPr/>
        </p:nvSpPr>
        <p:spPr>
          <a:xfrm>
            <a:off x="1963131" y="5711658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4" name="121 Forma libre"/>
          <p:cNvSpPr/>
          <p:nvPr/>
        </p:nvSpPr>
        <p:spPr>
          <a:xfrm>
            <a:off x="5339174" y="4995709"/>
            <a:ext cx="715959" cy="478223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de Fitosanidad</a:t>
            </a:r>
          </a:p>
        </p:txBody>
      </p:sp>
      <p:sp>
        <p:nvSpPr>
          <p:cNvPr id="68" name="121 Forma libre"/>
          <p:cNvSpPr/>
          <p:nvPr/>
        </p:nvSpPr>
        <p:spPr>
          <a:xfrm>
            <a:off x="1932039" y="4267780"/>
            <a:ext cx="773571" cy="478223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Ayudante Administrativo (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1" name="117 Forma libre"/>
          <p:cNvSpPr/>
          <p:nvPr/>
        </p:nvSpPr>
        <p:spPr>
          <a:xfrm>
            <a:off x="6706265" y="5627751"/>
            <a:ext cx="687178" cy="389166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 (Lavandería)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7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34403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3" name="Conector recto 72"/>
          <p:cNvCxnSpPr/>
          <p:nvPr/>
        </p:nvCxnSpPr>
        <p:spPr>
          <a:xfrm>
            <a:off x="3622487" y="3281121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117 Forma libre"/>
          <p:cNvSpPr/>
          <p:nvPr/>
        </p:nvSpPr>
        <p:spPr>
          <a:xfrm>
            <a:off x="3338725" y="508345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76" name="139 Conector recto"/>
          <p:cNvCxnSpPr/>
          <p:nvPr/>
        </p:nvCxnSpPr>
        <p:spPr>
          <a:xfrm flipV="1">
            <a:off x="1686647" y="2304815"/>
            <a:ext cx="0" cy="14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1" name="93 Forma libre"/>
          <p:cNvSpPr/>
          <p:nvPr/>
        </p:nvSpPr>
        <p:spPr>
          <a:xfrm>
            <a:off x="3721775" y="4391082"/>
            <a:ext cx="741423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Monitoreador</a:t>
            </a:r>
            <a:r>
              <a:rPr lang="es-MX" sz="800" b="1" dirty="0" smtClean="0">
                <a:solidFill>
                  <a:schemeClr val="bg1"/>
                </a:solidFill>
              </a:rPr>
              <a:t>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 /17</a:t>
            </a:r>
          </a:p>
        </p:txBody>
      </p:sp>
      <p:sp>
        <p:nvSpPr>
          <p:cNvPr id="82" name="93 Forma libre"/>
          <p:cNvSpPr/>
          <p:nvPr/>
        </p:nvSpPr>
        <p:spPr>
          <a:xfrm>
            <a:off x="4543949" y="439108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Localizado /12</a:t>
            </a:r>
          </a:p>
        </p:txBody>
      </p:sp>
      <p:sp>
        <p:nvSpPr>
          <p:cNvPr id="83" name="93 Forma libre"/>
          <p:cNvSpPr/>
          <p:nvPr/>
        </p:nvSpPr>
        <p:spPr>
          <a:xfrm>
            <a:off x="828648" y="4389646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  <p:sp>
        <p:nvSpPr>
          <p:cNvPr id="84" name="34 Forma libre"/>
          <p:cNvSpPr/>
          <p:nvPr/>
        </p:nvSpPr>
        <p:spPr>
          <a:xfrm>
            <a:off x="7575780" y="3522648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</a:t>
            </a:r>
          </a:p>
        </p:txBody>
      </p:sp>
      <p:sp>
        <p:nvSpPr>
          <p:cNvPr id="86" name="34 Forma libre"/>
          <p:cNvSpPr/>
          <p:nvPr/>
        </p:nvSpPr>
        <p:spPr>
          <a:xfrm>
            <a:off x="4484562" y="3517210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 Localizadas</a:t>
            </a:r>
          </a:p>
        </p:txBody>
      </p:sp>
      <p:sp>
        <p:nvSpPr>
          <p:cNvPr id="87" name="34 Forma libre"/>
          <p:cNvSpPr/>
          <p:nvPr/>
        </p:nvSpPr>
        <p:spPr>
          <a:xfrm>
            <a:off x="2753422" y="3510112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 Generales</a:t>
            </a:r>
          </a:p>
        </p:txBody>
      </p:sp>
      <p:sp>
        <p:nvSpPr>
          <p:cNvPr id="88" name="34 Forma libre"/>
          <p:cNvSpPr/>
          <p:nvPr/>
        </p:nvSpPr>
        <p:spPr>
          <a:xfrm>
            <a:off x="1277715" y="3507857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Control de Plagas Urbanas (ISR-SVA)</a:t>
            </a:r>
          </a:p>
        </p:txBody>
      </p:sp>
      <p:sp>
        <p:nvSpPr>
          <p:cNvPr id="89" name="34 Forma libre"/>
          <p:cNvSpPr/>
          <p:nvPr/>
        </p:nvSpPr>
        <p:spPr>
          <a:xfrm>
            <a:off x="267832" y="3507857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</a:t>
            </a:r>
            <a:r>
              <a:rPr lang="es-MX" sz="85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50" b="1" dirty="0" smtClean="0">
                <a:solidFill>
                  <a:schemeClr val="bg1"/>
                </a:solidFill>
              </a:rPr>
              <a:t>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en Desarrollo</a:t>
            </a:r>
          </a:p>
        </p:txBody>
      </p:sp>
      <p:sp>
        <p:nvSpPr>
          <p:cNvPr id="90" name="93 Forma libre"/>
          <p:cNvSpPr/>
          <p:nvPr/>
        </p:nvSpPr>
        <p:spPr>
          <a:xfrm>
            <a:off x="6176983" y="4988327"/>
            <a:ext cx="741423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Monitoreador</a:t>
            </a:r>
            <a:r>
              <a:rPr lang="es-MX" sz="800" b="1" dirty="0" smtClean="0">
                <a:solidFill>
                  <a:schemeClr val="bg1"/>
                </a:solidFill>
              </a:rPr>
              <a:t>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 /10</a:t>
            </a:r>
          </a:p>
        </p:txBody>
      </p:sp>
      <p:sp>
        <p:nvSpPr>
          <p:cNvPr id="91" name="93 Forma libre"/>
          <p:cNvSpPr/>
          <p:nvPr/>
        </p:nvSpPr>
        <p:spPr>
          <a:xfrm>
            <a:off x="7197822" y="499141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Localizado /</a:t>
            </a:r>
            <a:r>
              <a:rPr lang="es-MX" sz="800" b="1" dirty="0">
                <a:solidFill>
                  <a:schemeClr val="bg1"/>
                </a:solidFill>
              </a:rPr>
              <a:t>7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  <p:sp>
        <p:nvSpPr>
          <p:cNvPr id="92" name="93 Forma libre"/>
          <p:cNvSpPr/>
          <p:nvPr/>
        </p:nvSpPr>
        <p:spPr>
          <a:xfrm>
            <a:off x="8068519" y="499141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G</a:t>
            </a:r>
            <a:r>
              <a:rPr lang="es-MX" sz="800" b="1" dirty="0" smtClean="0">
                <a:solidFill>
                  <a:schemeClr val="bg1"/>
                </a:solidFill>
              </a:rPr>
              <a:t>eneral /</a:t>
            </a:r>
            <a:r>
              <a:rPr lang="es-MX" sz="800" b="1" dirty="0">
                <a:solidFill>
                  <a:schemeClr val="bg1"/>
                </a:solidFill>
              </a:rPr>
              <a:t>7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147 Conector recto"/>
          <p:cNvCxnSpPr/>
          <p:nvPr/>
        </p:nvCxnSpPr>
        <p:spPr>
          <a:xfrm>
            <a:off x="6630876" y="3377610"/>
            <a:ext cx="1614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147 Conector recto"/>
          <p:cNvCxnSpPr/>
          <p:nvPr/>
        </p:nvCxnSpPr>
        <p:spPr>
          <a:xfrm>
            <a:off x="7231400" y="2441468"/>
            <a:ext cx="4126" cy="9214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0" name="139 Conector recto"/>
          <p:cNvCxnSpPr/>
          <p:nvPr/>
        </p:nvCxnSpPr>
        <p:spPr>
          <a:xfrm flipH="1">
            <a:off x="1332910" y="2450168"/>
            <a:ext cx="5899562" cy="1107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7835148" y="3369813"/>
            <a:ext cx="9480" cy="2088012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3631670" y="3160543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>
            <a:off x="5626374" y="3160543"/>
            <a:ext cx="11792" cy="204963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>
            <a:off x="4644884" y="1398036"/>
            <a:ext cx="7558" cy="381213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>
            <a:off x="1803485" y="4377320"/>
            <a:ext cx="1614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>
            <a:off x="3613502" y="3160543"/>
            <a:ext cx="201287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>
            <a:off x="1332909" y="2451720"/>
            <a:ext cx="0" cy="28841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4" name="133 Forma libre"/>
          <p:cNvSpPr/>
          <p:nvPr/>
        </p:nvSpPr>
        <p:spPr>
          <a:xfrm>
            <a:off x="6602472" y="2608325"/>
            <a:ext cx="1260000" cy="64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Jefe de Expedición</a:t>
            </a:r>
          </a:p>
        </p:txBody>
      </p:sp>
      <p:sp>
        <p:nvSpPr>
          <p:cNvPr id="136" name="135 Forma libre"/>
          <p:cNvSpPr/>
          <p:nvPr/>
        </p:nvSpPr>
        <p:spPr>
          <a:xfrm>
            <a:off x="882909" y="3671146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</a:t>
            </a:r>
          </a:p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Logística Interna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38" name="137 Forma libre"/>
          <p:cNvSpPr/>
          <p:nvPr/>
        </p:nvSpPr>
        <p:spPr>
          <a:xfrm>
            <a:off x="1426484" y="4504870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800" b="1" dirty="0" smtClean="0">
                <a:solidFill>
                  <a:schemeClr val="bg1"/>
                </a:solidFill>
              </a:rPr>
              <a:t> (Logística) </a:t>
            </a:r>
          </a:p>
        </p:txBody>
      </p: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Empaque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146" name="145 Forma libre"/>
          <p:cNvSpPr/>
          <p:nvPr/>
        </p:nvSpPr>
        <p:spPr>
          <a:xfrm>
            <a:off x="3182743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1600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 en Desarrollo</a:t>
            </a:r>
          </a:p>
        </p:txBody>
      </p:sp>
      <p:sp>
        <p:nvSpPr>
          <p:cNvPr id="164" name="163 Forma libre"/>
          <p:cNvSpPr/>
          <p:nvPr/>
        </p:nvSpPr>
        <p:spPr>
          <a:xfrm>
            <a:off x="3968121" y="1597897"/>
            <a:ext cx="1349313" cy="63378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Gerente de </a:t>
            </a:r>
            <a:r>
              <a:rPr lang="es-MX" sz="1100" b="1" dirty="0" smtClean="0">
                <a:solidFill>
                  <a:schemeClr val="bg1"/>
                </a:solidFill>
              </a:rPr>
              <a:t>Empaque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ISR</a:t>
            </a:r>
            <a:endParaRPr lang="es-MX" sz="1100" b="1" kern="1200" dirty="0">
              <a:solidFill>
                <a:schemeClr val="tx1"/>
              </a:solidFill>
            </a:endParaRPr>
          </a:p>
        </p:txBody>
      </p:sp>
      <p:sp>
        <p:nvSpPr>
          <p:cNvPr id="194" name="193 Forma libre"/>
          <p:cNvSpPr/>
          <p:nvPr/>
        </p:nvSpPr>
        <p:spPr>
          <a:xfrm>
            <a:off x="5188789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de Selladora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TOP SEAL</a:t>
            </a:r>
          </a:p>
        </p:txBody>
      </p:sp>
      <p:sp>
        <p:nvSpPr>
          <p:cNvPr id="214" name="213 Forma libre"/>
          <p:cNvSpPr/>
          <p:nvPr/>
        </p:nvSpPr>
        <p:spPr>
          <a:xfrm>
            <a:off x="4190528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0012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00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Línea/5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1" name="120 CuadroTexto"/>
          <p:cNvSpPr txBox="1"/>
          <p:nvPr/>
        </p:nvSpPr>
        <p:spPr>
          <a:xfrm>
            <a:off x="3947224" y="5721282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Rafael Horacio Martínez Aguilera 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Empaque</a:t>
            </a:r>
          </a:p>
        </p:txBody>
      </p:sp>
      <p:cxnSp>
        <p:nvCxnSpPr>
          <p:cNvPr id="87" name="86 Conector recto"/>
          <p:cNvCxnSpPr/>
          <p:nvPr/>
        </p:nvCxnSpPr>
        <p:spPr>
          <a:xfrm flipH="1">
            <a:off x="875429" y="4385219"/>
            <a:ext cx="1610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2" name="121 Conector recto"/>
          <p:cNvCxnSpPr/>
          <p:nvPr/>
        </p:nvCxnSpPr>
        <p:spPr>
          <a:xfrm flipH="1">
            <a:off x="867037" y="4377320"/>
            <a:ext cx="937254" cy="722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3" name="142 Forma libre"/>
          <p:cNvSpPr/>
          <p:nvPr/>
        </p:nvSpPr>
        <p:spPr>
          <a:xfrm>
            <a:off x="495607" y="4499946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/8 </a:t>
            </a:r>
          </a:p>
        </p:txBody>
      </p:sp>
      <p:cxnSp>
        <p:nvCxnSpPr>
          <p:cNvPr id="96" name="95 Conector recto"/>
          <p:cNvCxnSpPr/>
          <p:nvPr/>
        </p:nvCxnSpPr>
        <p:spPr>
          <a:xfrm>
            <a:off x="2617745" y="2461863"/>
            <a:ext cx="11537" cy="274831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2" name="231 Forma libre"/>
          <p:cNvSpPr/>
          <p:nvPr/>
        </p:nvSpPr>
        <p:spPr>
          <a:xfrm>
            <a:off x="2175184" y="3681746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1588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 </a:t>
            </a:r>
            <a:r>
              <a:rPr lang="es-MX" sz="900" b="1" dirty="0" smtClean="0">
                <a:solidFill>
                  <a:schemeClr val="bg1"/>
                </a:solidFill>
              </a:rPr>
              <a:t>de</a:t>
            </a:r>
          </a:p>
          <a:p>
            <a:pPr marL="1588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Almacén de Empaque</a:t>
            </a:r>
          </a:p>
        </p:txBody>
      </p:sp>
      <p:sp>
        <p:nvSpPr>
          <p:cNvPr id="71" name="35 CuadroTexto"/>
          <p:cNvSpPr txBox="1"/>
          <p:nvPr/>
        </p:nvSpPr>
        <p:spPr>
          <a:xfrm>
            <a:off x="5826466" y="6281894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23 de Marzo de 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2028096" y="572128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7097680" y="4681456"/>
            <a:ext cx="29730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22 Conector fuera de página"/>
          <p:cNvSpPr/>
          <p:nvPr/>
        </p:nvSpPr>
        <p:spPr>
          <a:xfrm>
            <a:off x="4496449" y="1138611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39" name="117 Forma libre"/>
          <p:cNvSpPr/>
          <p:nvPr/>
        </p:nvSpPr>
        <p:spPr>
          <a:xfrm>
            <a:off x="4280449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0" name="117 Forma libre"/>
          <p:cNvSpPr/>
          <p:nvPr/>
        </p:nvSpPr>
        <p:spPr>
          <a:xfrm>
            <a:off x="5272547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1" name="117 Forma libre"/>
          <p:cNvSpPr/>
          <p:nvPr/>
        </p:nvSpPr>
        <p:spPr>
          <a:xfrm>
            <a:off x="2266221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2" name="117 Forma libre"/>
          <p:cNvSpPr/>
          <p:nvPr/>
        </p:nvSpPr>
        <p:spPr>
          <a:xfrm>
            <a:off x="7473995" y="510117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54" name="117 Forma libre"/>
          <p:cNvSpPr/>
          <p:nvPr/>
        </p:nvSpPr>
        <p:spPr>
          <a:xfrm>
            <a:off x="972909" y="5109782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4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1618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193 Forma libre"/>
          <p:cNvSpPr/>
          <p:nvPr/>
        </p:nvSpPr>
        <p:spPr>
          <a:xfrm>
            <a:off x="6181242" y="3686704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Expedición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48" name="121 Conector recto"/>
          <p:cNvCxnSpPr/>
          <p:nvPr/>
        </p:nvCxnSpPr>
        <p:spPr>
          <a:xfrm flipH="1" flipV="1">
            <a:off x="6627773" y="3373589"/>
            <a:ext cx="1215747" cy="40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147 Conector recto"/>
          <p:cNvCxnSpPr/>
          <p:nvPr/>
        </p:nvCxnSpPr>
        <p:spPr>
          <a:xfrm>
            <a:off x="8315673" y="4349185"/>
            <a:ext cx="1614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7" name="137 Forma libre"/>
          <p:cNvSpPr/>
          <p:nvPr/>
        </p:nvSpPr>
        <p:spPr>
          <a:xfrm>
            <a:off x="7919622" y="4487368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800" b="1" dirty="0" smtClean="0">
                <a:solidFill>
                  <a:schemeClr val="bg1"/>
                </a:solidFill>
              </a:rPr>
              <a:t> (Expedición)</a:t>
            </a:r>
          </a:p>
        </p:txBody>
      </p:sp>
      <p:cxnSp>
        <p:nvCxnSpPr>
          <p:cNvPr id="58" name="86 Conector recto"/>
          <p:cNvCxnSpPr/>
          <p:nvPr/>
        </p:nvCxnSpPr>
        <p:spPr>
          <a:xfrm flipH="1">
            <a:off x="7387617" y="4367717"/>
            <a:ext cx="1610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121 Conector recto"/>
          <p:cNvCxnSpPr/>
          <p:nvPr/>
        </p:nvCxnSpPr>
        <p:spPr>
          <a:xfrm flipH="1">
            <a:off x="7379225" y="4359818"/>
            <a:ext cx="937254" cy="722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1" name="142 Forma libre"/>
          <p:cNvSpPr/>
          <p:nvPr/>
        </p:nvSpPr>
        <p:spPr>
          <a:xfrm>
            <a:off x="7017320" y="4482444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Cámaras Frías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Empaque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121" name="120 CuadroTexto"/>
          <p:cNvSpPr txBox="1"/>
          <p:nvPr/>
        </p:nvSpPr>
        <p:spPr>
          <a:xfrm>
            <a:off x="3947224" y="5730807"/>
            <a:ext cx="1800000" cy="103858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pPr algn="ctr"/>
            <a:endParaRPr lang="es-MX" sz="1400" b="1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Juan Antonio Pérez Anaya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Empaque</a:t>
            </a:r>
          </a:p>
        </p:txBody>
      </p:sp>
      <p:sp>
        <p:nvSpPr>
          <p:cNvPr id="71" name="35 CuadroTexto"/>
          <p:cNvSpPr txBox="1"/>
          <p:nvPr/>
        </p:nvSpPr>
        <p:spPr>
          <a:xfrm>
            <a:off x="5826466" y="6281894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20280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22 Conector fuera de página"/>
          <p:cNvSpPr/>
          <p:nvPr/>
        </p:nvSpPr>
        <p:spPr>
          <a:xfrm>
            <a:off x="4439810" y="1076153"/>
            <a:ext cx="288000" cy="288000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46" name="71 Conector recto"/>
          <p:cNvCxnSpPr/>
          <p:nvPr/>
        </p:nvCxnSpPr>
        <p:spPr>
          <a:xfrm>
            <a:off x="1301349" y="2754093"/>
            <a:ext cx="0" cy="2556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7" name="18 Conector recto"/>
          <p:cNvCxnSpPr/>
          <p:nvPr/>
        </p:nvCxnSpPr>
        <p:spPr>
          <a:xfrm>
            <a:off x="4583811" y="1345103"/>
            <a:ext cx="21950" cy="390571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28 Conector recto"/>
          <p:cNvCxnSpPr/>
          <p:nvPr/>
        </p:nvCxnSpPr>
        <p:spPr>
          <a:xfrm>
            <a:off x="7678212" y="2756894"/>
            <a:ext cx="0" cy="2484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9" name="31 Forma libre"/>
          <p:cNvSpPr/>
          <p:nvPr/>
        </p:nvSpPr>
        <p:spPr>
          <a:xfrm>
            <a:off x="7157000" y="3073708"/>
            <a:ext cx="1080000" cy="64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1000" b="1" kern="1200" dirty="0">
                <a:solidFill>
                  <a:schemeClr val="bg1"/>
                </a:solidFill>
              </a:rPr>
              <a:t>Jefe de </a:t>
            </a:r>
            <a:r>
              <a:rPr lang="es-MX" sz="1000" b="1" kern="1200" dirty="0" smtClean="0">
                <a:solidFill>
                  <a:schemeClr val="bg1"/>
                </a:solidFill>
              </a:rPr>
              <a:t>Expedición</a:t>
            </a:r>
          </a:p>
          <a:p>
            <a:pPr indent="-9525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kern="1200" dirty="0">
              <a:solidFill>
                <a:schemeClr val="bg1"/>
              </a:solidFill>
            </a:endParaRPr>
          </a:p>
        </p:txBody>
      </p:sp>
      <p:sp>
        <p:nvSpPr>
          <p:cNvPr id="50" name="33 Forma libre"/>
          <p:cNvSpPr/>
          <p:nvPr/>
        </p:nvSpPr>
        <p:spPr>
          <a:xfrm>
            <a:off x="843612" y="3669904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</a:t>
            </a:r>
          </a:p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Logística Interna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1" name="35 Conector recto"/>
          <p:cNvCxnSpPr/>
          <p:nvPr/>
        </p:nvCxnSpPr>
        <p:spPr>
          <a:xfrm flipH="1">
            <a:off x="1301349" y="2754144"/>
            <a:ext cx="6386126" cy="947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3" name="55 Forma libre"/>
          <p:cNvSpPr/>
          <p:nvPr/>
        </p:nvSpPr>
        <p:spPr>
          <a:xfrm>
            <a:off x="7324822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6" name="56 Forma libre"/>
          <p:cNvSpPr/>
          <p:nvPr/>
        </p:nvSpPr>
        <p:spPr>
          <a:xfrm>
            <a:off x="920183" y="5074816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8" name="49 Forma libre"/>
          <p:cNvSpPr/>
          <p:nvPr/>
        </p:nvSpPr>
        <p:spPr>
          <a:xfrm>
            <a:off x="4248853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cxnSp>
        <p:nvCxnSpPr>
          <p:cNvPr id="59" name="Conector recto 58"/>
          <p:cNvCxnSpPr/>
          <p:nvPr/>
        </p:nvCxnSpPr>
        <p:spPr>
          <a:xfrm>
            <a:off x="6858372" y="4006323"/>
            <a:ext cx="165098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 flipH="1">
            <a:off x="6858372" y="3996921"/>
            <a:ext cx="0" cy="46459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8509359" y="3996921"/>
            <a:ext cx="0" cy="504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91658" y="4360827"/>
            <a:ext cx="1440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3104561" y="2754144"/>
            <a:ext cx="0" cy="13188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01183" y="4356904"/>
            <a:ext cx="0" cy="22377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2022133" y="4356904"/>
            <a:ext cx="0" cy="22377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ángulo 65"/>
          <p:cNvSpPr/>
          <p:nvPr/>
        </p:nvSpPr>
        <p:spPr>
          <a:xfrm>
            <a:off x="194547" y="4547083"/>
            <a:ext cx="846481" cy="432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9" name="42 Forma libre"/>
          <p:cNvSpPr/>
          <p:nvPr/>
        </p:nvSpPr>
        <p:spPr>
          <a:xfrm>
            <a:off x="4125589" y="3679429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0012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00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 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0" name="43 Forma libre"/>
          <p:cNvSpPr/>
          <p:nvPr/>
        </p:nvSpPr>
        <p:spPr>
          <a:xfrm>
            <a:off x="6415297" y="4287013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rgbClr val="77355B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Expedición</a:t>
            </a:r>
          </a:p>
        </p:txBody>
      </p:sp>
      <p:sp>
        <p:nvSpPr>
          <p:cNvPr id="74" name="38 Forma libre"/>
          <p:cNvSpPr/>
          <p:nvPr/>
        </p:nvSpPr>
        <p:spPr>
          <a:xfrm>
            <a:off x="3882860" y="1692738"/>
            <a:ext cx="1413040" cy="58373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Gerente de 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Empaque 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  <a:r>
              <a:rPr lang="es-MX" sz="1100" b="1" dirty="0" smtClean="0">
                <a:solidFill>
                  <a:schemeClr val="tx1"/>
                </a:solidFill>
              </a:rPr>
              <a:t> </a:t>
            </a:r>
            <a:endParaRPr lang="es-MX" sz="1100" b="1" kern="1200" dirty="0">
              <a:solidFill>
                <a:schemeClr val="tx1"/>
              </a:solidFill>
            </a:endParaRPr>
          </a:p>
        </p:txBody>
      </p:sp>
      <p:sp>
        <p:nvSpPr>
          <p:cNvPr id="75" name="37 Forma libre"/>
          <p:cNvSpPr/>
          <p:nvPr/>
        </p:nvSpPr>
        <p:spPr>
          <a:xfrm>
            <a:off x="2620333" y="3679429"/>
            <a:ext cx="968457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Almacén de Empaque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1608054" y="4547083"/>
            <a:ext cx="846481" cy="432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900" b="1" dirty="0" smtClean="0">
                <a:solidFill>
                  <a:schemeClr val="bg1"/>
                </a:solidFill>
              </a:rPr>
              <a:t> (Logística)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8047736" y="4296538"/>
            <a:ext cx="924813" cy="540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900" b="1" dirty="0" smtClean="0">
                <a:solidFill>
                  <a:schemeClr val="bg1"/>
                </a:solidFill>
              </a:rPr>
              <a:t> (Expedición)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2" name="71 Conector recto"/>
          <p:cNvCxnSpPr/>
          <p:nvPr/>
        </p:nvCxnSpPr>
        <p:spPr>
          <a:xfrm>
            <a:off x="5798320" y="2763618"/>
            <a:ext cx="0" cy="2556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4" name="37 Forma libre"/>
          <p:cNvSpPr/>
          <p:nvPr/>
        </p:nvSpPr>
        <p:spPr>
          <a:xfrm>
            <a:off x="5317162" y="3679429"/>
            <a:ext cx="968457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Supervisor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de Selladora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TOP SEAL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5" name="55 Forma libre"/>
          <p:cNvSpPr/>
          <p:nvPr/>
        </p:nvSpPr>
        <p:spPr>
          <a:xfrm>
            <a:off x="5449692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3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35821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60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18 Conector recto"/>
          <p:cNvCxnSpPr/>
          <p:nvPr/>
        </p:nvCxnSpPr>
        <p:spPr>
          <a:xfrm>
            <a:off x="4583813" y="1592753"/>
            <a:ext cx="7237" cy="125522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Conector recto 59"/>
          <p:cNvCxnSpPr>
            <a:cxnSpLocks/>
          </p:cNvCxnSpPr>
          <p:nvPr/>
        </p:nvCxnSpPr>
        <p:spPr>
          <a:xfrm>
            <a:off x="5484406" y="2827984"/>
            <a:ext cx="0" cy="170866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Operativa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71" name="35 CuadroTexto"/>
          <p:cNvSpPr txBox="1"/>
          <p:nvPr/>
        </p:nvSpPr>
        <p:spPr>
          <a:xfrm>
            <a:off x="5766251" y="6313121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         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19899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69282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034797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16/25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20 CuadroTexto"/>
          <p:cNvSpPr txBox="1"/>
          <p:nvPr/>
        </p:nvSpPr>
        <p:spPr>
          <a:xfrm>
            <a:off x="388054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Jesús Ignacio Sandoval </a:t>
            </a:r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Siordia</a:t>
            </a:r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Operativo</a:t>
            </a:r>
          </a:p>
        </p:txBody>
      </p:sp>
      <p:sp>
        <p:nvSpPr>
          <p:cNvPr id="32" name="22 Conector fuera de página"/>
          <p:cNvSpPr/>
          <p:nvPr/>
        </p:nvSpPr>
        <p:spPr>
          <a:xfrm>
            <a:off x="4439810" y="1381078"/>
            <a:ext cx="288000" cy="288000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34" name="3 Forma libre"/>
          <p:cNvSpPr/>
          <p:nvPr/>
        </p:nvSpPr>
        <p:spPr>
          <a:xfrm>
            <a:off x="4037162" y="1790550"/>
            <a:ext cx="1079984" cy="591554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150" b="1" dirty="0">
                <a:solidFill>
                  <a:schemeClr val="bg1"/>
                </a:solidFill>
              </a:rPr>
              <a:t>Gerente Operativo</a:t>
            </a:r>
          </a:p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000" b="1" dirty="0">
                <a:solidFill>
                  <a:schemeClr val="bg1"/>
                </a:solidFill>
              </a:rPr>
              <a:t> SVA</a:t>
            </a: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>
          <a:xfrm>
            <a:off x="3607981" y="2827984"/>
            <a:ext cx="0" cy="170866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21 Forma libre"/>
          <p:cNvSpPr/>
          <p:nvPr/>
        </p:nvSpPr>
        <p:spPr>
          <a:xfrm>
            <a:off x="3070474" y="2969023"/>
            <a:ext cx="108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Operaciones Alta Tecnología SVA</a:t>
            </a:r>
          </a:p>
        </p:txBody>
      </p:sp>
      <p:sp>
        <p:nvSpPr>
          <p:cNvPr id="37" name="30 Forma libre"/>
          <p:cNvSpPr/>
          <p:nvPr/>
        </p:nvSpPr>
        <p:spPr>
          <a:xfrm>
            <a:off x="3067116" y="3799764"/>
            <a:ext cx="108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 de </a:t>
            </a:r>
            <a:r>
              <a:rPr lang="es-MX" sz="900" b="1" dirty="0" smtClean="0">
                <a:solidFill>
                  <a:schemeClr val="bg1"/>
                </a:solidFill>
              </a:rPr>
              <a:t>Operaciones/6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39" name="Conector recto 38"/>
          <p:cNvCxnSpPr/>
          <p:nvPr/>
        </p:nvCxnSpPr>
        <p:spPr>
          <a:xfrm>
            <a:off x="3600058" y="2837510"/>
            <a:ext cx="1895867" cy="156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3012235" y="4536648"/>
            <a:ext cx="117071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>
            <a:off x="3019609" y="4536648"/>
            <a:ext cx="0" cy="360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4179049" y="4526771"/>
            <a:ext cx="0" cy="540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188 Forma libre"/>
          <p:cNvSpPr/>
          <p:nvPr/>
        </p:nvSpPr>
        <p:spPr>
          <a:xfrm>
            <a:off x="3823379" y="4893700"/>
            <a:ext cx="720000" cy="46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>
                <a:solidFill>
                  <a:schemeClr val="bg1"/>
                </a:solidFill>
              </a:rPr>
              <a:t>Obreros Generales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2666608" y="4716639"/>
            <a:ext cx="720000" cy="468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Tractorista/2</a:t>
            </a:r>
          </a:p>
        </p:txBody>
      </p:sp>
      <p:sp>
        <p:nvSpPr>
          <p:cNvPr id="38" name="66 Forma libre"/>
          <p:cNvSpPr/>
          <p:nvPr/>
        </p:nvSpPr>
        <p:spPr>
          <a:xfrm>
            <a:off x="5077612" y="4440414"/>
            <a:ext cx="804847" cy="46168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 SVA</a:t>
            </a:r>
            <a:endParaRPr lang="es-MX" sz="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78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75 Conector recto"/>
          <p:cNvCxnSpPr/>
          <p:nvPr/>
        </p:nvCxnSpPr>
        <p:spPr>
          <a:xfrm flipV="1">
            <a:off x="4721796" y="4210050"/>
            <a:ext cx="917004" cy="14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4731321" y="4208827"/>
            <a:ext cx="0" cy="64613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5128073" y="2744515"/>
            <a:ext cx="9525" cy="147383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88 Conector recto"/>
          <p:cNvCxnSpPr/>
          <p:nvPr/>
        </p:nvCxnSpPr>
        <p:spPr>
          <a:xfrm>
            <a:off x="3403559" y="2734990"/>
            <a:ext cx="0" cy="211522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4299905" y="1575873"/>
            <a:ext cx="0" cy="116864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Operativa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71" name="35 CuadroTexto"/>
          <p:cNvSpPr txBox="1"/>
          <p:nvPr/>
        </p:nvSpPr>
        <p:spPr>
          <a:xfrm>
            <a:off x="5766251" y="6313121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         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19899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69282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389246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17/25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20 CuadroTexto"/>
          <p:cNvSpPr txBox="1"/>
          <p:nvPr/>
        </p:nvSpPr>
        <p:spPr>
          <a:xfrm>
            <a:off x="388054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Juan A. Maldonado Martínez</a:t>
            </a:r>
          </a:p>
          <a:p>
            <a:pPr marL="0" lvl="1" algn="ctr"/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Grower</a:t>
            </a:r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  <p:cxnSp>
        <p:nvCxnSpPr>
          <p:cNvPr id="97" name="88 Conector recto"/>
          <p:cNvCxnSpPr/>
          <p:nvPr/>
        </p:nvCxnSpPr>
        <p:spPr>
          <a:xfrm>
            <a:off x="5625157" y="4211499"/>
            <a:ext cx="0" cy="3336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8" name="66 Forma libre"/>
          <p:cNvSpPr/>
          <p:nvPr/>
        </p:nvSpPr>
        <p:spPr>
          <a:xfrm>
            <a:off x="2914650" y="3002538"/>
            <a:ext cx="953957" cy="54600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Grower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9" name="27 Forma libre"/>
          <p:cNvSpPr/>
          <p:nvPr/>
        </p:nvSpPr>
        <p:spPr>
          <a:xfrm>
            <a:off x="4628317" y="3448050"/>
            <a:ext cx="1020007" cy="5725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Ferti</a:t>
            </a:r>
            <a:r>
              <a:rPr lang="es-MX" sz="1000" b="1" dirty="0" smtClean="0">
                <a:solidFill>
                  <a:schemeClr val="bg1"/>
                </a:solidFill>
              </a:rPr>
              <a:t>-riego/2</a:t>
            </a:r>
          </a:p>
        </p:txBody>
      </p:sp>
      <p:sp>
        <p:nvSpPr>
          <p:cNvPr id="100" name="117 Forma libre"/>
          <p:cNvSpPr/>
          <p:nvPr/>
        </p:nvSpPr>
        <p:spPr>
          <a:xfrm>
            <a:off x="4454720" y="4859738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2" name="89 Forma libre"/>
          <p:cNvSpPr/>
          <p:nvPr/>
        </p:nvSpPr>
        <p:spPr>
          <a:xfrm>
            <a:off x="5258045" y="4382070"/>
            <a:ext cx="752229" cy="4776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err="1" smtClean="0">
                <a:solidFill>
                  <a:schemeClr val="bg1"/>
                </a:solidFill>
              </a:rPr>
              <a:t>Mezclador</a:t>
            </a:r>
            <a:r>
              <a:rPr lang="pt-BR" sz="900" b="1" dirty="0" smtClean="0">
                <a:solidFill>
                  <a:schemeClr val="bg1"/>
                </a:solidFill>
              </a:rPr>
              <a:t>/2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107" name="30 Forma libre"/>
          <p:cNvSpPr/>
          <p:nvPr/>
        </p:nvSpPr>
        <p:spPr>
          <a:xfrm>
            <a:off x="3766248" y="1990639"/>
            <a:ext cx="1064573" cy="56214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err="1" smtClean="0">
                <a:solidFill>
                  <a:schemeClr val="bg1"/>
                </a:solidFill>
              </a:rPr>
              <a:t>Grower</a:t>
            </a:r>
            <a:endParaRPr lang="es-MX" sz="11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  <a:endParaRPr lang="es-MX" sz="1100" b="1" dirty="0">
              <a:solidFill>
                <a:schemeClr val="bg1"/>
              </a:solidFill>
            </a:endParaRPr>
          </a:p>
        </p:txBody>
      </p:sp>
      <p:sp>
        <p:nvSpPr>
          <p:cNvPr id="113" name="22 Conector fuera de página"/>
          <p:cNvSpPr/>
          <p:nvPr/>
        </p:nvSpPr>
        <p:spPr>
          <a:xfrm>
            <a:off x="4174955" y="1419977"/>
            <a:ext cx="254170" cy="259757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114" name="75 Conector recto"/>
          <p:cNvCxnSpPr/>
          <p:nvPr/>
        </p:nvCxnSpPr>
        <p:spPr>
          <a:xfrm>
            <a:off x="3394034" y="2744515"/>
            <a:ext cx="174946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2" name="117 Forma libre"/>
          <p:cNvSpPr/>
          <p:nvPr/>
        </p:nvSpPr>
        <p:spPr>
          <a:xfrm>
            <a:off x="3115496" y="486211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3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59 Conector recto"/>
          <p:cNvCxnSpPr/>
          <p:nvPr/>
        </p:nvCxnSpPr>
        <p:spPr>
          <a:xfrm flipH="1" flipV="1">
            <a:off x="7035448" y="2760724"/>
            <a:ext cx="6667" cy="236882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59 Conector recto"/>
          <p:cNvCxnSpPr/>
          <p:nvPr/>
        </p:nvCxnSpPr>
        <p:spPr>
          <a:xfrm flipV="1">
            <a:off x="3433442" y="2766441"/>
            <a:ext cx="1959" cy="157925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36 Conector recto"/>
          <p:cNvCxnSpPr/>
          <p:nvPr/>
        </p:nvCxnSpPr>
        <p:spPr>
          <a:xfrm rot="5400000" flipH="1" flipV="1">
            <a:off x="1004083" y="3480723"/>
            <a:ext cx="1440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38823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Técnica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59" name="58 Conector recto"/>
          <p:cNvCxnSpPr/>
          <p:nvPr/>
        </p:nvCxnSpPr>
        <p:spPr>
          <a:xfrm>
            <a:off x="1715378" y="2767375"/>
            <a:ext cx="533528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V="1">
            <a:off x="5525244" y="2766442"/>
            <a:ext cx="1959" cy="157925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flipV="1">
            <a:off x="4460308" y="2247900"/>
            <a:ext cx="2530" cy="216447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6" name="65 Forma libre"/>
          <p:cNvSpPr/>
          <p:nvPr/>
        </p:nvSpPr>
        <p:spPr>
          <a:xfrm>
            <a:off x="3745937" y="1589646"/>
            <a:ext cx="144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250" b="1" dirty="0">
                <a:solidFill>
                  <a:schemeClr val="bg1"/>
                </a:solidFill>
              </a:rPr>
              <a:t>Director </a:t>
            </a:r>
            <a:r>
              <a:rPr lang="es-MX" sz="1250" b="1" dirty="0" smtClean="0">
                <a:solidFill>
                  <a:schemeClr val="bg1"/>
                </a:solidFill>
              </a:rPr>
              <a:t>Técnico</a:t>
            </a:r>
          </a:p>
        </p:txBody>
      </p:sp>
      <p:sp>
        <p:nvSpPr>
          <p:cNvPr id="67" name="66 Forma libre"/>
          <p:cNvSpPr/>
          <p:nvPr/>
        </p:nvSpPr>
        <p:spPr>
          <a:xfrm>
            <a:off x="4013239" y="3975011"/>
            <a:ext cx="894137" cy="47824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Dirección Técnica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2046634" y="5669787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27" name="35 CuadroTexto"/>
          <p:cNvSpPr txBox="1"/>
          <p:nvPr/>
        </p:nvSpPr>
        <p:spPr>
          <a:xfrm>
            <a:off x="3984217" y="6281787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29 CuadroTexto"/>
          <p:cNvSpPr txBox="1"/>
          <p:nvPr/>
        </p:nvSpPr>
        <p:spPr>
          <a:xfrm>
            <a:off x="112989" y="5669787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6" name="22 Conector fuera de página"/>
          <p:cNvSpPr/>
          <p:nvPr/>
        </p:nvSpPr>
        <p:spPr>
          <a:xfrm>
            <a:off x="5386264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7" name="22 Conector fuera de página"/>
          <p:cNvSpPr/>
          <p:nvPr/>
        </p:nvSpPr>
        <p:spPr>
          <a:xfrm>
            <a:off x="1587612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3" name="22 Conector fuera de página"/>
          <p:cNvSpPr/>
          <p:nvPr/>
        </p:nvSpPr>
        <p:spPr>
          <a:xfrm>
            <a:off x="3293317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51" name="42 Forma libre"/>
          <p:cNvSpPr/>
          <p:nvPr/>
        </p:nvSpPr>
        <p:spPr>
          <a:xfrm>
            <a:off x="4921942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</a:t>
            </a:r>
            <a:r>
              <a:rPr lang="pt-BR" sz="1050" b="1" dirty="0" smtClean="0">
                <a:solidFill>
                  <a:schemeClr val="bg1"/>
                </a:solidFill>
              </a:rPr>
              <a:t>de Mantenimiento</a:t>
            </a:r>
          </a:p>
        </p:txBody>
      </p:sp>
      <p:sp>
        <p:nvSpPr>
          <p:cNvPr id="26" name="42 Forma libre"/>
          <p:cNvSpPr/>
          <p:nvPr/>
        </p:nvSpPr>
        <p:spPr>
          <a:xfrm>
            <a:off x="1128218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 Calidad e Inocuidad</a:t>
            </a:r>
          </a:p>
        </p:txBody>
      </p:sp>
      <p:sp>
        <p:nvSpPr>
          <p:cNvPr id="28" name="42 Forma libre"/>
          <p:cNvSpPr/>
          <p:nvPr/>
        </p:nvSpPr>
        <p:spPr>
          <a:xfrm>
            <a:off x="2834015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Ecología, Higiene y Seguridad</a:t>
            </a: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1663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18/25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117 Forma libre"/>
          <p:cNvSpPr/>
          <p:nvPr/>
        </p:nvSpPr>
        <p:spPr>
          <a:xfrm>
            <a:off x="6744279" y="5122626"/>
            <a:ext cx="611761" cy="395129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33" name="102 Forma libre"/>
          <p:cNvSpPr/>
          <p:nvPr/>
        </p:nvSpPr>
        <p:spPr>
          <a:xfrm>
            <a:off x="6594999" y="3437278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Obras y Proyectos</a:t>
            </a:r>
          </a:p>
        </p:txBody>
      </p:sp>
      <p:sp>
        <p:nvSpPr>
          <p:cNvPr id="34" name="102 Forma libre"/>
          <p:cNvSpPr/>
          <p:nvPr/>
        </p:nvSpPr>
        <p:spPr>
          <a:xfrm>
            <a:off x="6667415" y="4449885"/>
            <a:ext cx="752858" cy="492807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Albañil/2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91 Conector recto"/>
          <p:cNvCxnSpPr/>
          <p:nvPr/>
        </p:nvCxnSpPr>
        <p:spPr>
          <a:xfrm flipH="1">
            <a:off x="2897784" y="3838155"/>
            <a:ext cx="268" cy="101734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91 Conector recto"/>
          <p:cNvCxnSpPr/>
          <p:nvPr/>
        </p:nvCxnSpPr>
        <p:spPr>
          <a:xfrm flipH="1">
            <a:off x="1028157" y="3825513"/>
            <a:ext cx="268" cy="101734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91 Conector recto"/>
          <p:cNvCxnSpPr/>
          <p:nvPr/>
        </p:nvCxnSpPr>
        <p:spPr>
          <a:xfrm>
            <a:off x="2894989" y="3117794"/>
            <a:ext cx="4139" cy="608846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91 Conector recto"/>
          <p:cNvCxnSpPr/>
          <p:nvPr/>
        </p:nvCxnSpPr>
        <p:spPr>
          <a:xfrm>
            <a:off x="1028157" y="3117794"/>
            <a:ext cx="4139" cy="608846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1933575" y="2527130"/>
            <a:ext cx="0" cy="1990545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rot="5400000">
            <a:off x="1669794" y="2485068"/>
            <a:ext cx="5400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6146136" y="2215068"/>
            <a:ext cx="729" cy="12285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"/>
          <p:cNvCxnSpPr/>
          <p:nvPr/>
        </p:nvCxnSpPr>
        <p:spPr>
          <a:xfrm>
            <a:off x="6144249" y="3475068"/>
            <a:ext cx="0" cy="12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 flipH="1">
            <a:off x="4574200" y="1506064"/>
            <a:ext cx="6846" cy="2220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8180922" y="3807880"/>
            <a:ext cx="0" cy="90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 flipH="1">
            <a:off x="7152600" y="2215068"/>
            <a:ext cx="8172" cy="2227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8176239" y="2215068"/>
            <a:ext cx="0" cy="12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12052" y="308921"/>
            <a:ext cx="2377440" cy="1143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Calidad e Inocuidad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13" name="12 Forma libre"/>
          <p:cNvSpPr/>
          <p:nvPr/>
        </p:nvSpPr>
        <p:spPr>
          <a:xfrm>
            <a:off x="3854200" y="1208938"/>
            <a:ext cx="1440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Gerente de Calidad e 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Inocuidad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42" name="41 Forma libre"/>
          <p:cNvSpPr/>
          <p:nvPr/>
        </p:nvSpPr>
        <p:spPr>
          <a:xfrm>
            <a:off x="4117246" y="3359128"/>
            <a:ext cx="927210" cy="51449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Metrólogo</a:t>
            </a:r>
          </a:p>
          <a:p>
            <a:pPr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(ISR-SVA)</a:t>
            </a:r>
          </a:p>
        </p:txBody>
      </p:sp>
      <p:cxnSp>
        <p:nvCxnSpPr>
          <p:cNvPr id="46" name="45 Conector recto"/>
          <p:cNvCxnSpPr/>
          <p:nvPr/>
        </p:nvCxnSpPr>
        <p:spPr>
          <a:xfrm>
            <a:off x="4574200" y="2215068"/>
            <a:ext cx="36067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2190429" y="5617195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104" name="103 CuadroTexto"/>
          <p:cNvSpPr txBox="1"/>
          <p:nvPr/>
        </p:nvSpPr>
        <p:spPr>
          <a:xfrm>
            <a:off x="4127284" y="5581986"/>
            <a:ext cx="1788789" cy="115776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pPr algn="ctr"/>
            <a:endParaRPr lang="es-MX" sz="800" b="1" dirty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Tec</a:t>
            </a:r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 Jaime A. Almazán Izaguirre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Calidad e Inocuidad</a:t>
            </a:r>
          </a:p>
        </p:txBody>
      </p:sp>
      <p:sp>
        <p:nvSpPr>
          <p:cNvPr id="51" name="50 Forma libre"/>
          <p:cNvSpPr/>
          <p:nvPr/>
        </p:nvSpPr>
        <p:spPr>
          <a:xfrm>
            <a:off x="537978" y="3359128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(Producción)</a:t>
            </a:r>
          </a:p>
        </p:txBody>
      </p:sp>
      <p:cxnSp>
        <p:nvCxnSpPr>
          <p:cNvPr id="33" name="45 Conector recto"/>
          <p:cNvCxnSpPr/>
          <p:nvPr/>
        </p:nvCxnSpPr>
        <p:spPr>
          <a:xfrm>
            <a:off x="1933575" y="2215068"/>
            <a:ext cx="2640625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72 Forma libre"/>
          <p:cNvSpPr/>
          <p:nvPr/>
        </p:nvSpPr>
        <p:spPr>
          <a:xfrm>
            <a:off x="639020" y="4653322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/7</a:t>
            </a:r>
          </a:p>
        </p:txBody>
      </p:sp>
      <p:sp>
        <p:nvSpPr>
          <p:cNvPr id="45" name="29 CuadroTexto"/>
          <p:cNvSpPr txBox="1"/>
          <p:nvPr/>
        </p:nvSpPr>
        <p:spPr>
          <a:xfrm>
            <a:off x="253574" y="5617195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49" name="74 Conector recto"/>
          <p:cNvCxnSpPr/>
          <p:nvPr/>
        </p:nvCxnSpPr>
        <p:spPr>
          <a:xfrm>
            <a:off x="1020329" y="3126639"/>
            <a:ext cx="1885645" cy="122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43 Forma libre"/>
          <p:cNvSpPr/>
          <p:nvPr/>
        </p:nvSpPr>
        <p:spPr>
          <a:xfrm>
            <a:off x="1389578" y="4007520"/>
            <a:ext cx="1075462" cy="540479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Administrativo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(Control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de Documentos) SVA 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3" name="35 CuadroTexto"/>
          <p:cNvSpPr txBox="1"/>
          <p:nvPr/>
        </p:nvSpPr>
        <p:spPr>
          <a:xfrm>
            <a:off x="6052928" y="6229195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5" name="72 Forma libre"/>
          <p:cNvSpPr/>
          <p:nvPr/>
        </p:nvSpPr>
        <p:spPr>
          <a:xfrm>
            <a:off x="1393575" y="2439518"/>
            <a:ext cx="108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Calidad e Inocuidad SVA</a:t>
            </a:r>
          </a:p>
        </p:txBody>
      </p:sp>
      <p:sp>
        <p:nvSpPr>
          <p:cNvPr id="41" name="50 Forma libre"/>
          <p:cNvSpPr/>
          <p:nvPr/>
        </p:nvSpPr>
        <p:spPr>
          <a:xfrm>
            <a:off x="2407623" y="3378623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(Empaque)</a:t>
            </a:r>
          </a:p>
        </p:txBody>
      </p:sp>
      <p:sp>
        <p:nvSpPr>
          <p:cNvPr id="43" name="50 Forma libre"/>
          <p:cNvSpPr/>
          <p:nvPr/>
        </p:nvSpPr>
        <p:spPr>
          <a:xfrm>
            <a:off x="5646478" y="3355839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(Producción)</a:t>
            </a:r>
          </a:p>
        </p:txBody>
      </p:sp>
      <p:sp>
        <p:nvSpPr>
          <p:cNvPr id="47" name="50 Forma libre"/>
          <p:cNvSpPr/>
          <p:nvPr/>
        </p:nvSpPr>
        <p:spPr>
          <a:xfrm>
            <a:off x="7676066" y="3350432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(Empaque)</a:t>
            </a:r>
          </a:p>
        </p:txBody>
      </p:sp>
      <p:sp>
        <p:nvSpPr>
          <p:cNvPr id="50" name="72 Forma libre"/>
          <p:cNvSpPr/>
          <p:nvPr/>
        </p:nvSpPr>
        <p:spPr>
          <a:xfrm>
            <a:off x="7791785" y="4637534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/11</a:t>
            </a:r>
          </a:p>
        </p:txBody>
      </p:sp>
      <p:sp>
        <p:nvSpPr>
          <p:cNvPr id="52" name="72 Forma libre"/>
          <p:cNvSpPr/>
          <p:nvPr/>
        </p:nvSpPr>
        <p:spPr>
          <a:xfrm>
            <a:off x="2516851" y="4637534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/5</a:t>
            </a:r>
          </a:p>
        </p:txBody>
      </p:sp>
      <p:sp>
        <p:nvSpPr>
          <p:cNvPr id="57" name="72 Forma libre"/>
          <p:cNvSpPr/>
          <p:nvPr/>
        </p:nvSpPr>
        <p:spPr>
          <a:xfrm>
            <a:off x="5766655" y="4640643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/9</a:t>
            </a:r>
          </a:p>
        </p:txBody>
      </p:sp>
      <p:sp>
        <p:nvSpPr>
          <p:cNvPr id="48" name="43 Forma libre"/>
          <p:cNvSpPr/>
          <p:nvPr/>
        </p:nvSpPr>
        <p:spPr>
          <a:xfrm>
            <a:off x="6615894" y="4007519"/>
            <a:ext cx="1075462" cy="540479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Administrativo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(Control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de Documentos) ISR 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55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18362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19/25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40 Conector recto"/>
          <p:cNvCxnSpPr/>
          <p:nvPr/>
        </p:nvCxnSpPr>
        <p:spPr>
          <a:xfrm flipH="1">
            <a:off x="4572000" y="1954467"/>
            <a:ext cx="8098" cy="31943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46 Conector recto"/>
          <p:cNvCxnSpPr/>
          <p:nvPr/>
        </p:nvCxnSpPr>
        <p:spPr>
          <a:xfrm flipH="1">
            <a:off x="1674583" y="3852466"/>
            <a:ext cx="1546476" cy="22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40 Conector recto"/>
          <p:cNvCxnSpPr/>
          <p:nvPr/>
        </p:nvCxnSpPr>
        <p:spPr>
          <a:xfrm>
            <a:off x="2480189" y="2255177"/>
            <a:ext cx="7391" cy="1598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40 Conector recto"/>
          <p:cNvCxnSpPr/>
          <p:nvPr/>
        </p:nvCxnSpPr>
        <p:spPr>
          <a:xfrm flipH="1">
            <a:off x="1688797" y="3844997"/>
            <a:ext cx="1584" cy="415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40 Conector recto"/>
          <p:cNvCxnSpPr/>
          <p:nvPr/>
        </p:nvCxnSpPr>
        <p:spPr>
          <a:xfrm flipH="1">
            <a:off x="3206251" y="3852466"/>
            <a:ext cx="1584" cy="415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 flipH="1">
            <a:off x="7517106" y="2240175"/>
            <a:ext cx="1584" cy="2160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1 Título"/>
          <p:cNvSpPr>
            <a:spLocks noGrp="1"/>
          </p:cNvSpPr>
          <p:nvPr>
            <p:ph type="title"/>
          </p:nvPr>
        </p:nvSpPr>
        <p:spPr>
          <a:xfrm>
            <a:off x="6541584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 H S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43" name="42 Forma libre"/>
          <p:cNvSpPr/>
          <p:nvPr/>
        </p:nvSpPr>
        <p:spPr>
          <a:xfrm>
            <a:off x="3852000" y="1251590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Ecología, Higiene y Seguridad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 </a:t>
            </a:r>
            <a:r>
              <a:rPr lang="pt-BR" sz="1000" b="1" dirty="0" smtClean="0">
                <a:solidFill>
                  <a:schemeClr val="bg1"/>
                </a:solidFill>
              </a:rPr>
              <a:t>ISR-SVA</a:t>
            </a:r>
          </a:p>
        </p:txBody>
      </p:sp>
      <p:cxnSp>
        <p:nvCxnSpPr>
          <p:cNvPr id="47" name="46 Conector recto"/>
          <p:cNvCxnSpPr/>
          <p:nvPr/>
        </p:nvCxnSpPr>
        <p:spPr>
          <a:xfrm flipH="1">
            <a:off x="890872" y="2244786"/>
            <a:ext cx="3681130" cy="5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052000" y="5702346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3991011" y="5702346"/>
            <a:ext cx="1800000" cy="1080000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b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1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1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1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Miguel Ángel Torres Hernández 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Ecología, Higiene y Seguridad</a:t>
            </a:r>
          </a:p>
        </p:txBody>
      </p:sp>
      <p:sp>
        <p:nvSpPr>
          <p:cNvPr id="32" name="35 CuadroTexto"/>
          <p:cNvSpPr txBox="1"/>
          <p:nvPr/>
        </p:nvSpPr>
        <p:spPr>
          <a:xfrm>
            <a:off x="5930304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7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5" name="57 Forma libre"/>
          <p:cNvSpPr/>
          <p:nvPr/>
        </p:nvSpPr>
        <p:spPr>
          <a:xfrm>
            <a:off x="1964159" y="3178724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Médico</a:t>
            </a:r>
            <a:r>
              <a:rPr lang="es-MX" sz="900" b="1" dirty="0" smtClean="0">
                <a:solidFill>
                  <a:schemeClr val="bg1"/>
                </a:solidFill>
              </a:rPr>
              <a:t> </a:t>
            </a:r>
          </a:p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ISR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1" name="57 Forma libre"/>
          <p:cNvSpPr/>
          <p:nvPr/>
        </p:nvSpPr>
        <p:spPr>
          <a:xfrm>
            <a:off x="7007084" y="3178725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Médico</a:t>
            </a:r>
          </a:p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2" name="57 Forma libre"/>
          <p:cNvSpPr/>
          <p:nvPr/>
        </p:nvSpPr>
        <p:spPr>
          <a:xfrm>
            <a:off x="7007084" y="2383229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Ecología, Higiene y Seguridad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8" name="57 Forma libre"/>
          <p:cNvSpPr/>
          <p:nvPr/>
        </p:nvSpPr>
        <p:spPr>
          <a:xfrm>
            <a:off x="7101823" y="3966245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Paramédico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70" name="46 Conector recto"/>
          <p:cNvCxnSpPr/>
          <p:nvPr/>
        </p:nvCxnSpPr>
        <p:spPr>
          <a:xfrm flipH="1">
            <a:off x="6619332" y="3059054"/>
            <a:ext cx="179554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39 Conector recto"/>
          <p:cNvCxnSpPr/>
          <p:nvPr/>
        </p:nvCxnSpPr>
        <p:spPr>
          <a:xfrm flipV="1">
            <a:off x="6626138" y="3059054"/>
            <a:ext cx="4779" cy="216064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39 Conector recto"/>
          <p:cNvCxnSpPr/>
          <p:nvPr/>
        </p:nvCxnSpPr>
        <p:spPr>
          <a:xfrm flipH="1" flipV="1">
            <a:off x="8408074" y="3059054"/>
            <a:ext cx="145" cy="18870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53 Forma libre"/>
          <p:cNvSpPr/>
          <p:nvPr/>
        </p:nvSpPr>
        <p:spPr>
          <a:xfrm>
            <a:off x="6290477" y="5136855"/>
            <a:ext cx="691348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Vigilante /10</a:t>
            </a:r>
          </a:p>
        </p:txBody>
      </p:sp>
      <p:cxnSp>
        <p:nvCxnSpPr>
          <p:cNvPr id="48" name="40 Conector recto"/>
          <p:cNvCxnSpPr/>
          <p:nvPr/>
        </p:nvCxnSpPr>
        <p:spPr>
          <a:xfrm>
            <a:off x="890258" y="2240175"/>
            <a:ext cx="20838" cy="297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46 Conector recto"/>
          <p:cNvCxnSpPr/>
          <p:nvPr/>
        </p:nvCxnSpPr>
        <p:spPr>
          <a:xfrm flipH="1">
            <a:off x="4573228" y="2243788"/>
            <a:ext cx="2955854" cy="32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53 Forma libre"/>
          <p:cNvSpPr/>
          <p:nvPr/>
        </p:nvSpPr>
        <p:spPr>
          <a:xfrm>
            <a:off x="557423" y="5138255"/>
            <a:ext cx="699877" cy="5131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Vigilante/10</a:t>
            </a:r>
          </a:p>
        </p:txBody>
      </p:sp>
      <p:sp>
        <p:nvSpPr>
          <p:cNvPr id="50" name="53 Forma libre"/>
          <p:cNvSpPr/>
          <p:nvPr/>
        </p:nvSpPr>
        <p:spPr>
          <a:xfrm>
            <a:off x="8008566" y="4464426"/>
            <a:ext cx="818066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Ayudante Operativo E.H.S.</a:t>
            </a:r>
          </a:p>
        </p:txBody>
      </p:sp>
      <p:sp>
        <p:nvSpPr>
          <p:cNvPr id="51" name="57 Forma libre"/>
          <p:cNvSpPr/>
          <p:nvPr/>
        </p:nvSpPr>
        <p:spPr>
          <a:xfrm>
            <a:off x="1271097" y="4002556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Paramédico/2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2" name="57 Forma libre"/>
          <p:cNvSpPr/>
          <p:nvPr/>
        </p:nvSpPr>
        <p:spPr>
          <a:xfrm>
            <a:off x="2796402" y="4002556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Enfermero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3" name="53 Forma libre"/>
          <p:cNvSpPr/>
          <p:nvPr/>
        </p:nvSpPr>
        <p:spPr>
          <a:xfrm>
            <a:off x="4163132" y="4445375"/>
            <a:ext cx="818066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Ayudante Operativo E.H.S.</a:t>
            </a:r>
          </a:p>
        </p:txBody>
      </p:sp>
      <p:graphicFrame>
        <p:nvGraphicFramePr>
          <p:cNvPr id="38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954074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20/25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53 Forma libre"/>
          <p:cNvSpPr/>
          <p:nvPr/>
        </p:nvSpPr>
        <p:spPr>
          <a:xfrm>
            <a:off x="4228443" y="5136855"/>
            <a:ext cx="699877" cy="5131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Obrero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69 Conector recto"/>
          <p:cNvCxnSpPr/>
          <p:nvPr/>
        </p:nvCxnSpPr>
        <p:spPr>
          <a:xfrm>
            <a:off x="1880004" y="2187697"/>
            <a:ext cx="2599" cy="23465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69 Conector recto"/>
          <p:cNvCxnSpPr/>
          <p:nvPr/>
        </p:nvCxnSpPr>
        <p:spPr>
          <a:xfrm>
            <a:off x="5709409" y="2177831"/>
            <a:ext cx="2599" cy="23465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98 Conector recto"/>
          <p:cNvCxnSpPr/>
          <p:nvPr/>
        </p:nvCxnSpPr>
        <p:spPr>
          <a:xfrm>
            <a:off x="6633482" y="3120206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9" name="98 Conector recto"/>
          <p:cNvCxnSpPr/>
          <p:nvPr/>
        </p:nvCxnSpPr>
        <p:spPr>
          <a:xfrm>
            <a:off x="4767199" y="3120206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4" name="98 Conector recto"/>
          <p:cNvCxnSpPr/>
          <p:nvPr/>
        </p:nvCxnSpPr>
        <p:spPr>
          <a:xfrm>
            <a:off x="2814521" y="3110681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0" name="61 Conector recto"/>
          <p:cNvCxnSpPr/>
          <p:nvPr/>
        </p:nvCxnSpPr>
        <p:spPr>
          <a:xfrm flipH="1">
            <a:off x="4755666" y="1384007"/>
            <a:ext cx="1442" cy="79382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 flipV="1">
            <a:off x="1869414" y="2181226"/>
            <a:ext cx="6360186" cy="103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7" name="69 Conector recto"/>
          <p:cNvCxnSpPr/>
          <p:nvPr/>
        </p:nvCxnSpPr>
        <p:spPr>
          <a:xfrm>
            <a:off x="3821273" y="2182265"/>
            <a:ext cx="5172" cy="100189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200072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62" name="61 Conector recto"/>
          <p:cNvCxnSpPr/>
          <p:nvPr/>
        </p:nvCxnSpPr>
        <p:spPr>
          <a:xfrm>
            <a:off x="8214184" y="2176430"/>
            <a:ext cx="9296" cy="183503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4" name="63 Forma libre"/>
          <p:cNvSpPr/>
          <p:nvPr/>
        </p:nvSpPr>
        <p:spPr>
          <a:xfrm>
            <a:off x="1440432" y="2335301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Hidráulico 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e Instalaciones</a:t>
            </a:r>
          </a:p>
        </p:txBody>
      </p:sp>
      <p:cxnSp>
        <p:nvCxnSpPr>
          <p:cNvPr id="90" name="89 Conector recto"/>
          <p:cNvCxnSpPr/>
          <p:nvPr/>
        </p:nvCxnSpPr>
        <p:spPr>
          <a:xfrm>
            <a:off x="4755912" y="3124217"/>
            <a:ext cx="18801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5" name="94 Forma libre"/>
          <p:cNvSpPr/>
          <p:nvPr/>
        </p:nvSpPr>
        <p:spPr>
          <a:xfrm>
            <a:off x="4316244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(Eléctrico)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96" name="95 Forma libre"/>
          <p:cNvSpPr/>
          <p:nvPr/>
        </p:nvSpPr>
        <p:spPr>
          <a:xfrm>
            <a:off x="6199055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(Automatismos)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9" name="98 Conector recto"/>
          <p:cNvCxnSpPr/>
          <p:nvPr/>
        </p:nvCxnSpPr>
        <p:spPr>
          <a:xfrm>
            <a:off x="929341" y="3110681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2" name="101 Forma libre"/>
          <p:cNvSpPr/>
          <p:nvPr/>
        </p:nvSpPr>
        <p:spPr>
          <a:xfrm>
            <a:off x="2386161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(Hidráulico)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3" name="102 Forma libre"/>
          <p:cNvSpPr/>
          <p:nvPr/>
        </p:nvSpPr>
        <p:spPr>
          <a:xfrm>
            <a:off x="493538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</a:t>
            </a:r>
            <a:r>
              <a:rPr lang="es-MX" sz="900" b="1" dirty="0" smtClean="0">
                <a:solidFill>
                  <a:schemeClr val="bg1"/>
                </a:solidFill>
              </a:rPr>
              <a:t>Mantenimiento/5 </a:t>
            </a:r>
            <a:r>
              <a:rPr lang="es-MX" sz="800" b="1" dirty="0" smtClean="0">
                <a:solidFill>
                  <a:schemeClr val="bg1"/>
                </a:solidFill>
              </a:rPr>
              <a:t>(Estructura y Cubierta)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73304" y="632048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Marzo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de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2021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6" name="94 Forma libre"/>
          <p:cNvSpPr/>
          <p:nvPr/>
        </p:nvSpPr>
        <p:spPr>
          <a:xfrm>
            <a:off x="5262008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Vigilante de</a:t>
            </a:r>
          </a:p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Automatismos (Guardias)/4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0" name="102 Forma libre"/>
          <p:cNvSpPr/>
          <p:nvPr/>
        </p:nvSpPr>
        <p:spPr>
          <a:xfrm>
            <a:off x="4323257" y="337460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Eléctrico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5" name="102 Forma libre"/>
          <p:cNvSpPr/>
          <p:nvPr/>
        </p:nvSpPr>
        <p:spPr>
          <a:xfrm>
            <a:off x="6181834" y="337339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Automatismos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6" name="102 Forma libre"/>
          <p:cNvSpPr/>
          <p:nvPr/>
        </p:nvSpPr>
        <p:spPr>
          <a:xfrm>
            <a:off x="491456" y="336576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Estructura y Cubierta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7" name="102 Forma libre"/>
          <p:cNvSpPr/>
          <p:nvPr/>
        </p:nvSpPr>
        <p:spPr>
          <a:xfrm>
            <a:off x="2377575" y="3365267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Hidráulico</a:t>
            </a:r>
          </a:p>
        </p:txBody>
      </p:sp>
      <p:sp>
        <p:nvSpPr>
          <p:cNvPr id="81" name="12 Forma libre"/>
          <p:cNvSpPr/>
          <p:nvPr/>
        </p:nvSpPr>
        <p:spPr>
          <a:xfrm>
            <a:off x="4142185" y="1273355"/>
            <a:ext cx="1231664" cy="60509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Gerente de Mantenimiento 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91" name="117 Forma libre"/>
          <p:cNvSpPr/>
          <p:nvPr/>
        </p:nvSpPr>
        <p:spPr>
          <a:xfrm>
            <a:off x="6306762" y="5055803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2" name="117 Forma libre"/>
          <p:cNvSpPr/>
          <p:nvPr/>
        </p:nvSpPr>
        <p:spPr>
          <a:xfrm>
            <a:off x="4420798" y="5061727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4" name="117 Forma libre"/>
          <p:cNvSpPr/>
          <p:nvPr/>
        </p:nvSpPr>
        <p:spPr>
          <a:xfrm>
            <a:off x="582221" y="5061727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86" name="113 Conector recto"/>
          <p:cNvCxnSpPr/>
          <p:nvPr/>
        </p:nvCxnSpPr>
        <p:spPr>
          <a:xfrm>
            <a:off x="7406107" y="2168982"/>
            <a:ext cx="1" cy="86796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7" name="102 Forma libre"/>
          <p:cNvSpPr/>
          <p:nvPr/>
        </p:nvSpPr>
        <p:spPr>
          <a:xfrm>
            <a:off x="6965637" y="2347699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Mantenimiento</a:t>
            </a:r>
          </a:p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4" name="22 Conector fuera de página"/>
          <p:cNvSpPr/>
          <p:nvPr/>
        </p:nvSpPr>
        <p:spPr>
          <a:xfrm>
            <a:off x="7290276" y="3017897"/>
            <a:ext cx="250712" cy="269082"/>
          </a:xfrm>
          <a:prstGeom prst="flowChartOffpageConnector">
            <a:avLst/>
          </a:prstGeom>
          <a:solidFill>
            <a:schemeClr val="tx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3" name="120 CuadroTexto"/>
          <p:cNvSpPr txBox="1"/>
          <p:nvPr/>
        </p:nvSpPr>
        <p:spPr>
          <a:xfrm>
            <a:off x="38995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75" name="117 Forma libre"/>
          <p:cNvSpPr/>
          <p:nvPr/>
        </p:nvSpPr>
        <p:spPr>
          <a:xfrm>
            <a:off x="2474273" y="5069183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20" name="63 Forma libre"/>
          <p:cNvSpPr/>
          <p:nvPr/>
        </p:nvSpPr>
        <p:spPr>
          <a:xfrm>
            <a:off x="5259549" y="2335302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Eléctrico y Automatismos</a:t>
            </a:r>
          </a:p>
        </p:txBody>
      </p:sp>
      <p:sp>
        <p:nvSpPr>
          <p:cNvPr id="125" name="63 Forma libre"/>
          <p:cNvSpPr/>
          <p:nvPr/>
        </p:nvSpPr>
        <p:spPr>
          <a:xfrm>
            <a:off x="3380344" y="2345563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de Maquinaria y Equipo</a:t>
            </a:r>
          </a:p>
        </p:txBody>
      </p:sp>
      <p:sp>
        <p:nvSpPr>
          <p:cNvPr id="128" name="22 Conector fuera de página"/>
          <p:cNvSpPr/>
          <p:nvPr/>
        </p:nvSpPr>
        <p:spPr>
          <a:xfrm>
            <a:off x="3700973" y="3046472"/>
            <a:ext cx="250712" cy="269082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graphicFrame>
        <p:nvGraphicFramePr>
          <p:cNvPr id="58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260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102 Forma libre"/>
          <p:cNvSpPr/>
          <p:nvPr/>
        </p:nvSpPr>
        <p:spPr>
          <a:xfrm>
            <a:off x="7764184" y="337339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63" name="22 Conector fuera de página"/>
          <p:cNvSpPr/>
          <p:nvPr/>
        </p:nvSpPr>
        <p:spPr>
          <a:xfrm>
            <a:off x="8096615" y="3989451"/>
            <a:ext cx="244324" cy="244924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 dirty="0"/>
          </a:p>
        </p:txBody>
      </p:sp>
      <p:sp>
        <p:nvSpPr>
          <p:cNvPr id="44" name="101 Forma libre"/>
          <p:cNvSpPr/>
          <p:nvPr/>
        </p:nvSpPr>
        <p:spPr>
          <a:xfrm>
            <a:off x="1441944" y="4012039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Mantenimiento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2" name="89 Conector recto"/>
          <p:cNvCxnSpPr/>
          <p:nvPr/>
        </p:nvCxnSpPr>
        <p:spPr>
          <a:xfrm>
            <a:off x="929341" y="3124217"/>
            <a:ext cx="18801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61 Conector recto"/>
          <p:cNvCxnSpPr/>
          <p:nvPr/>
        </p:nvCxnSpPr>
        <p:spPr>
          <a:xfrm>
            <a:off x="6862712" y="352827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4" name="61 Conector recto"/>
          <p:cNvCxnSpPr/>
          <p:nvPr/>
        </p:nvCxnSpPr>
        <p:spPr>
          <a:xfrm>
            <a:off x="5754254" y="352827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3" name="61 Conector recto"/>
          <p:cNvCxnSpPr/>
          <p:nvPr/>
        </p:nvCxnSpPr>
        <p:spPr>
          <a:xfrm>
            <a:off x="3570608" y="3511178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2" name="61 Conector recto"/>
          <p:cNvCxnSpPr/>
          <p:nvPr/>
        </p:nvCxnSpPr>
        <p:spPr>
          <a:xfrm>
            <a:off x="2487871" y="3471897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1" name="61 Conector recto"/>
          <p:cNvCxnSpPr/>
          <p:nvPr/>
        </p:nvCxnSpPr>
        <p:spPr>
          <a:xfrm>
            <a:off x="1411906" y="3500867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9" name="61 Conector recto"/>
          <p:cNvCxnSpPr/>
          <p:nvPr/>
        </p:nvCxnSpPr>
        <p:spPr>
          <a:xfrm>
            <a:off x="6862712" y="2792681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6" name="61 Conector recto"/>
          <p:cNvCxnSpPr/>
          <p:nvPr/>
        </p:nvCxnSpPr>
        <p:spPr>
          <a:xfrm>
            <a:off x="5754254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5" name="61 Conector recto"/>
          <p:cNvCxnSpPr/>
          <p:nvPr/>
        </p:nvCxnSpPr>
        <p:spPr>
          <a:xfrm>
            <a:off x="1411906" y="2792681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8" name="61 Conector recto"/>
          <p:cNvCxnSpPr/>
          <p:nvPr/>
        </p:nvCxnSpPr>
        <p:spPr>
          <a:xfrm>
            <a:off x="2486326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>
            <a:off x="1402381" y="2802206"/>
            <a:ext cx="54603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4648297" y="1676400"/>
            <a:ext cx="6437" cy="198739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200072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73304" y="632048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" name="62 Forma libre"/>
          <p:cNvSpPr/>
          <p:nvPr/>
        </p:nvSpPr>
        <p:spPr>
          <a:xfrm>
            <a:off x="2108391" y="3252921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Industrial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52" name="85 Forma libre"/>
          <p:cNvSpPr/>
          <p:nvPr/>
        </p:nvSpPr>
        <p:spPr>
          <a:xfrm>
            <a:off x="6464859" y="3262446"/>
            <a:ext cx="796444" cy="5284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 </a:t>
            </a:r>
            <a:r>
              <a:rPr lang="es-MX" sz="900" b="1" dirty="0" smtClean="0">
                <a:solidFill>
                  <a:schemeClr val="bg1"/>
                </a:solidFill>
              </a:rPr>
              <a:t>Oficial de Mantenimiento (Pintura)</a:t>
            </a:r>
          </a:p>
        </p:txBody>
      </p:sp>
      <p:sp>
        <p:nvSpPr>
          <p:cNvPr id="58" name="117 Forma libre"/>
          <p:cNvSpPr/>
          <p:nvPr/>
        </p:nvSpPr>
        <p:spPr>
          <a:xfrm>
            <a:off x="2142437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1" name="22 Conector fuera de página"/>
          <p:cNvSpPr/>
          <p:nvPr/>
        </p:nvSpPr>
        <p:spPr>
          <a:xfrm>
            <a:off x="4539362" y="1426164"/>
            <a:ext cx="250712" cy="269082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3" name="120 CuadroTexto"/>
          <p:cNvSpPr txBox="1"/>
          <p:nvPr/>
        </p:nvSpPr>
        <p:spPr>
          <a:xfrm>
            <a:off x="38995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116" name="117 Forma libre"/>
          <p:cNvSpPr/>
          <p:nvPr/>
        </p:nvSpPr>
        <p:spPr>
          <a:xfrm>
            <a:off x="3227438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7" name="117 Forma libre"/>
          <p:cNvSpPr/>
          <p:nvPr/>
        </p:nvSpPr>
        <p:spPr>
          <a:xfrm>
            <a:off x="5430525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8" name="117 Forma libre"/>
          <p:cNvSpPr/>
          <p:nvPr/>
        </p:nvSpPr>
        <p:spPr>
          <a:xfrm>
            <a:off x="6520400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9" name="63 Forma libre"/>
          <p:cNvSpPr/>
          <p:nvPr/>
        </p:nvSpPr>
        <p:spPr>
          <a:xfrm>
            <a:off x="4218211" y="1983174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de Maquinaria y Equipo</a:t>
            </a:r>
          </a:p>
        </p:txBody>
      </p:sp>
      <p:sp>
        <p:nvSpPr>
          <p:cNvPr id="71" name="62 Forma libre"/>
          <p:cNvSpPr/>
          <p:nvPr/>
        </p:nvSpPr>
        <p:spPr>
          <a:xfrm>
            <a:off x="1023067" y="3245978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de Bombas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79" name="117 Forma libre"/>
          <p:cNvSpPr/>
          <p:nvPr/>
        </p:nvSpPr>
        <p:spPr>
          <a:xfrm>
            <a:off x="1067960" y="4081573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24" name="62 Forma libre"/>
          <p:cNvSpPr/>
          <p:nvPr/>
        </p:nvSpPr>
        <p:spPr>
          <a:xfrm>
            <a:off x="4267934" y="3262446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Operador de maquinaria</a:t>
            </a:r>
            <a:endParaRPr lang="es-MX" sz="950" b="1" dirty="0">
              <a:solidFill>
                <a:schemeClr val="bg1"/>
              </a:solidFill>
            </a:endParaRPr>
          </a:p>
        </p:txBody>
      </p:sp>
      <p:cxnSp>
        <p:nvCxnSpPr>
          <p:cNvPr id="127" name="61 Conector recto"/>
          <p:cNvCxnSpPr/>
          <p:nvPr/>
        </p:nvCxnSpPr>
        <p:spPr>
          <a:xfrm>
            <a:off x="3570608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0" name="62 Forma libre"/>
          <p:cNvSpPr/>
          <p:nvPr/>
        </p:nvSpPr>
        <p:spPr>
          <a:xfrm>
            <a:off x="3172337" y="3252921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Automotriz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136" name="62 Forma libre"/>
          <p:cNvSpPr/>
          <p:nvPr/>
        </p:nvSpPr>
        <p:spPr>
          <a:xfrm>
            <a:off x="5370592" y="3262446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Soldador/2</a:t>
            </a:r>
            <a:endParaRPr lang="es-MX" sz="950" b="1" dirty="0">
              <a:solidFill>
                <a:schemeClr val="bg1"/>
              </a:solidFill>
            </a:endParaRPr>
          </a:p>
        </p:txBody>
      </p:sp>
      <p:graphicFrame>
        <p:nvGraphicFramePr>
          <p:cNvPr id="3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87900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9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76 Conector recto"/>
          <p:cNvCxnSpPr/>
          <p:nvPr/>
        </p:nvCxnSpPr>
        <p:spPr>
          <a:xfrm>
            <a:off x="1727242" y="2715856"/>
            <a:ext cx="53936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96 Conector recto"/>
          <p:cNvCxnSpPr/>
          <p:nvPr/>
        </p:nvCxnSpPr>
        <p:spPr>
          <a:xfrm>
            <a:off x="5800426" y="2715856"/>
            <a:ext cx="0" cy="169597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4483283" y="1504950"/>
            <a:ext cx="1" cy="27527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7111202" y="2697918"/>
            <a:ext cx="9688" cy="16977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97" name="96 Conector recto"/>
          <p:cNvCxnSpPr/>
          <p:nvPr/>
        </p:nvCxnSpPr>
        <p:spPr>
          <a:xfrm>
            <a:off x="3120875" y="2726694"/>
            <a:ext cx="0" cy="169597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9" name="98 Conector recto"/>
          <p:cNvCxnSpPr/>
          <p:nvPr/>
        </p:nvCxnSpPr>
        <p:spPr>
          <a:xfrm>
            <a:off x="1719193" y="2700113"/>
            <a:ext cx="5993" cy="16977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5" name="35 CuadroTexto"/>
          <p:cNvSpPr txBox="1"/>
          <p:nvPr/>
        </p:nvSpPr>
        <p:spPr>
          <a:xfrm>
            <a:off x="5724051" y="6299857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7" name="95 Forma libre"/>
          <p:cNvSpPr/>
          <p:nvPr/>
        </p:nvSpPr>
        <p:spPr>
          <a:xfrm>
            <a:off x="6680415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8" name="95 Forma libre"/>
          <p:cNvSpPr/>
          <p:nvPr/>
        </p:nvSpPr>
        <p:spPr>
          <a:xfrm>
            <a:off x="5350426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(Jardinería y Áreas Verdes)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89" name="95 Forma libre"/>
          <p:cNvSpPr/>
          <p:nvPr/>
        </p:nvSpPr>
        <p:spPr>
          <a:xfrm>
            <a:off x="2676844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(Empaque)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93" name="95 Forma libre"/>
          <p:cNvSpPr/>
          <p:nvPr/>
        </p:nvSpPr>
        <p:spPr>
          <a:xfrm>
            <a:off x="1267717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(Módulos y Oficinas)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68" name="117 Forma libre"/>
          <p:cNvSpPr/>
          <p:nvPr/>
        </p:nvSpPr>
        <p:spPr>
          <a:xfrm>
            <a:off x="4124091" y="4223130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 (Lavandería)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6" name="117 Forma libre"/>
          <p:cNvSpPr/>
          <p:nvPr/>
        </p:nvSpPr>
        <p:spPr>
          <a:xfrm>
            <a:off x="6770252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9" name="117 Forma libre"/>
          <p:cNvSpPr/>
          <p:nvPr/>
        </p:nvSpPr>
        <p:spPr>
          <a:xfrm>
            <a:off x="5443938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2" name="117 Forma libre"/>
          <p:cNvSpPr/>
          <p:nvPr/>
        </p:nvSpPr>
        <p:spPr>
          <a:xfrm>
            <a:off x="2766844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26" name="22 Conector fuera de página"/>
          <p:cNvSpPr/>
          <p:nvPr/>
        </p:nvSpPr>
        <p:spPr>
          <a:xfrm>
            <a:off x="4344184" y="1226983"/>
            <a:ext cx="288000" cy="288000"/>
          </a:xfrm>
          <a:prstGeom prst="flowChartOffpageConnec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29" name="117 Forma libre"/>
          <p:cNvSpPr/>
          <p:nvPr/>
        </p:nvSpPr>
        <p:spPr>
          <a:xfrm>
            <a:off x="1357621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3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202824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32" name="102 Forma libre"/>
          <p:cNvSpPr/>
          <p:nvPr/>
        </p:nvSpPr>
        <p:spPr>
          <a:xfrm>
            <a:off x="4042808" y="168570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  <a:endParaRPr lang="es-MX" sz="8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34659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graphicFrame>
        <p:nvGraphicFramePr>
          <p:cNvPr id="4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3958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Conector recto 39"/>
          <p:cNvCxnSpPr/>
          <p:nvPr/>
        </p:nvCxnSpPr>
        <p:spPr>
          <a:xfrm>
            <a:off x="7108682" y="2879414"/>
            <a:ext cx="0" cy="1014006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626825" y="2855120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>
            <a:off x="1252644" y="2846297"/>
            <a:ext cx="0" cy="2268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3014066" y="3921995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>
            <a:off x="4762500" y="1396648"/>
            <a:ext cx="0" cy="1456841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102 Forma libre"/>
          <p:cNvSpPr/>
          <p:nvPr/>
        </p:nvSpPr>
        <p:spPr>
          <a:xfrm>
            <a:off x="4312500" y="1789478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6" name="22 Conector fuera de página"/>
          <p:cNvSpPr/>
          <p:nvPr/>
        </p:nvSpPr>
        <p:spPr>
          <a:xfrm>
            <a:off x="4624343" y="1215056"/>
            <a:ext cx="288000" cy="288000"/>
          </a:xfrm>
          <a:prstGeom prst="flowChartOffpageConnector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60" name="Conector recto 59"/>
          <p:cNvCxnSpPr/>
          <p:nvPr/>
        </p:nvCxnSpPr>
        <p:spPr>
          <a:xfrm flipH="1">
            <a:off x="6011429" y="3921995"/>
            <a:ext cx="1852" cy="73048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1246546" y="2855443"/>
            <a:ext cx="6611579" cy="1158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2630399" y="2855443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2639924" y="2855443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>
            <a:off x="2253749" y="3931520"/>
            <a:ext cx="76031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2263274" y="3924149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>
            <a:off x="5268700" y="3930431"/>
            <a:ext cx="0" cy="116248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4114508" y="2853489"/>
            <a:ext cx="0" cy="2268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188 Forma libre"/>
          <p:cNvSpPr/>
          <p:nvPr/>
        </p:nvSpPr>
        <p:spPr>
          <a:xfrm>
            <a:off x="1888711" y="4900628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7" name="34 Forma libre"/>
          <p:cNvSpPr/>
          <p:nvPr/>
        </p:nvSpPr>
        <p:spPr>
          <a:xfrm>
            <a:off x="2653095" y="4150686"/>
            <a:ext cx="709132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(Estructura y Cubierta)</a:t>
            </a:r>
          </a:p>
        </p:txBody>
      </p:sp>
      <p:sp>
        <p:nvSpPr>
          <p:cNvPr id="88" name="188 Forma libre"/>
          <p:cNvSpPr/>
          <p:nvPr/>
        </p:nvSpPr>
        <p:spPr>
          <a:xfrm>
            <a:off x="2650028" y="4900336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9" name="188 Forma libre"/>
          <p:cNvSpPr/>
          <p:nvPr/>
        </p:nvSpPr>
        <p:spPr>
          <a:xfrm>
            <a:off x="3748427" y="4907764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0" name="188 Forma libre"/>
          <p:cNvSpPr/>
          <p:nvPr/>
        </p:nvSpPr>
        <p:spPr>
          <a:xfrm>
            <a:off x="4916350" y="4907764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1" name="102 Forma libre"/>
          <p:cNvSpPr/>
          <p:nvPr/>
        </p:nvSpPr>
        <p:spPr>
          <a:xfrm>
            <a:off x="2089956" y="3133514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Hidráulico e Instalaciones</a:t>
            </a:r>
          </a:p>
        </p:txBody>
      </p:sp>
      <p:sp>
        <p:nvSpPr>
          <p:cNvPr id="92" name="102 Forma libre"/>
          <p:cNvSpPr/>
          <p:nvPr/>
        </p:nvSpPr>
        <p:spPr>
          <a:xfrm>
            <a:off x="5093860" y="3144900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Automatismos</a:t>
            </a:r>
          </a:p>
        </p:txBody>
      </p:sp>
      <p:sp>
        <p:nvSpPr>
          <p:cNvPr id="95" name="34 Forma libre"/>
          <p:cNvSpPr/>
          <p:nvPr/>
        </p:nvSpPr>
        <p:spPr>
          <a:xfrm>
            <a:off x="4886785" y="4150686"/>
            <a:ext cx="744814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(Automatismos)</a:t>
            </a:r>
          </a:p>
        </p:txBody>
      </p:sp>
      <p:sp>
        <p:nvSpPr>
          <p:cNvPr id="98" name="34 Forma libre"/>
          <p:cNvSpPr/>
          <p:nvPr/>
        </p:nvSpPr>
        <p:spPr>
          <a:xfrm>
            <a:off x="3745184" y="4150686"/>
            <a:ext cx="754568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(Eléctrico)/2</a:t>
            </a:r>
          </a:p>
        </p:txBody>
      </p:sp>
      <p:sp>
        <p:nvSpPr>
          <p:cNvPr id="99" name="34 Forma libre"/>
          <p:cNvSpPr/>
          <p:nvPr/>
        </p:nvSpPr>
        <p:spPr>
          <a:xfrm>
            <a:off x="1902886" y="4150686"/>
            <a:ext cx="703334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(Hidráulico)</a:t>
            </a:r>
          </a:p>
        </p:txBody>
      </p:sp>
      <p:sp>
        <p:nvSpPr>
          <p:cNvPr id="100" name="34 Forma libre"/>
          <p:cNvSpPr/>
          <p:nvPr/>
        </p:nvSpPr>
        <p:spPr>
          <a:xfrm>
            <a:off x="5675729" y="4150686"/>
            <a:ext cx="68376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Vigilante de Automatismos (Guardias)/2</a:t>
            </a:r>
          </a:p>
        </p:txBody>
      </p:sp>
      <p:sp>
        <p:nvSpPr>
          <p:cNvPr id="104" name="34 Forma libre"/>
          <p:cNvSpPr/>
          <p:nvPr/>
        </p:nvSpPr>
        <p:spPr>
          <a:xfrm>
            <a:off x="916899" y="4149794"/>
            <a:ext cx="692237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Albañil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5" name="188 Forma libre"/>
          <p:cNvSpPr/>
          <p:nvPr/>
        </p:nvSpPr>
        <p:spPr>
          <a:xfrm>
            <a:off x="906788" y="4899387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6" name="102 Forma libre"/>
          <p:cNvSpPr/>
          <p:nvPr/>
        </p:nvSpPr>
        <p:spPr>
          <a:xfrm>
            <a:off x="3582854" y="3139911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Eléctrico</a:t>
            </a:r>
          </a:p>
        </p:txBody>
      </p:sp>
      <p:cxnSp>
        <p:nvCxnSpPr>
          <p:cNvPr id="107" name="Conector recto 106"/>
          <p:cNvCxnSpPr/>
          <p:nvPr/>
        </p:nvCxnSpPr>
        <p:spPr>
          <a:xfrm>
            <a:off x="5257999" y="3930990"/>
            <a:ext cx="76031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96 Conector recto"/>
          <p:cNvCxnSpPr/>
          <p:nvPr/>
        </p:nvCxnSpPr>
        <p:spPr>
          <a:xfrm>
            <a:off x="7848281" y="2855107"/>
            <a:ext cx="0" cy="136312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9" name="102 Forma libre"/>
          <p:cNvSpPr/>
          <p:nvPr/>
        </p:nvSpPr>
        <p:spPr>
          <a:xfrm>
            <a:off x="7481377" y="3896873"/>
            <a:ext cx="752858" cy="492807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</a:t>
            </a: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10" name="102 Forma libre"/>
          <p:cNvSpPr/>
          <p:nvPr/>
        </p:nvSpPr>
        <p:spPr>
          <a:xfrm>
            <a:off x="6567134" y="3144900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</a:p>
        </p:txBody>
      </p:sp>
      <p:sp>
        <p:nvSpPr>
          <p:cNvPr id="111" name="22 Conector fuera de página"/>
          <p:cNvSpPr/>
          <p:nvPr/>
        </p:nvSpPr>
        <p:spPr>
          <a:xfrm>
            <a:off x="6965993" y="3893420"/>
            <a:ext cx="288000" cy="288000"/>
          </a:xfrm>
          <a:prstGeom prst="flowChartOffpageConnector">
            <a:avLst/>
          </a:prstGeo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401901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Conector recto 62"/>
          <p:cNvCxnSpPr/>
          <p:nvPr/>
        </p:nvCxnSpPr>
        <p:spPr>
          <a:xfrm flipH="1">
            <a:off x="5623108" y="3044483"/>
            <a:ext cx="310" cy="417939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34659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cxnSp>
        <p:nvCxnSpPr>
          <p:cNvPr id="64" name="Conector recto 63"/>
          <p:cNvCxnSpPr/>
          <p:nvPr/>
        </p:nvCxnSpPr>
        <p:spPr>
          <a:xfrm>
            <a:off x="4470670" y="3057931"/>
            <a:ext cx="0" cy="1152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2175455" y="3055977"/>
            <a:ext cx="4505325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2179484" y="3044483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188 Forma libre"/>
          <p:cNvSpPr/>
          <p:nvPr/>
        </p:nvSpPr>
        <p:spPr>
          <a:xfrm>
            <a:off x="1840637" y="4030252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7" name="188 Forma libre"/>
          <p:cNvSpPr/>
          <p:nvPr/>
        </p:nvSpPr>
        <p:spPr>
          <a:xfrm>
            <a:off x="4110670" y="4032641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88" name="Conector recto 87"/>
          <p:cNvCxnSpPr/>
          <p:nvPr/>
        </p:nvCxnSpPr>
        <p:spPr>
          <a:xfrm>
            <a:off x="4464777" y="1985502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/>
          <p:nvPr/>
        </p:nvCxnSpPr>
        <p:spPr>
          <a:xfrm>
            <a:off x="3303657" y="3065735"/>
            <a:ext cx="0" cy="1152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6663090" y="3047448"/>
            <a:ext cx="0" cy="90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ángulo 90"/>
          <p:cNvSpPr/>
          <p:nvPr/>
        </p:nvSpPr>
        <p:spPr>
          <a:xfrm>
            <a:off x="6380703" y="3777931"/>
            <a:ext cx="741152" cy="43980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92" name="188 Forma libre"/>
          <p:cNvSpPr/>
          <p:nvPr/>
        </p:nvSpPr>
        <p:spPr>
          <a:xfrm>
            <a:off x="2934132" y="4030252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5" name="102 Forma libre"/>
          <p:cNvSpPr/>
          <p:nvPr/>
        </p:nvSpPr>
        <p:spPr>
          <a:xfrm>
            <a:off x="3866078" y="2237266"/>
            <a:ext cx="1195451" cy="57735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</a:p>
        </p:txBody>
      </p:sp>
      <p:sp>
        <p:nvSpPr>
          <p:cNvPr id="98" name="34 Forma libre"/>
          <p:cNvSpPr/>
          <p:nvPr/>
        </p:nvSpPr>
        <p:spPr>
          <a:xfrm>
            <a:off x="1740635" y="3273174"/>
            <a:ext cx="867628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Oficial de </a:t>
            </a:r>
            <a:r>
              <a:rPr lang="es-MX" sz="800" b="1" dirty="0" smtClean="0">
                <a:solidFill>
                  <a:schemeClr val="bg1"/>
                </a:solidFill>
              </a:rPr>
              <a:t>Mantenimiento (Áreas comunes y blanqueo)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99" name="34 Forma libre"/>
          <p:cNvSpPr/>
          <p:nvPr/>
        </p:nvSpPr>
        <p:spPr>
          <a:xfrm>
            <a:off x="2848871" y="3273174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Oficial de </a:t>
            </a:r>
            <a:r>
              <a:rPr lang="es-MX" sz="800" b="1" dirty="0" smtClean="0">
                <a:solidFill>
                  <a:schemeClr val="bg1"/>
                </a:solidFill>
              </a:rPr>
              <a:t>Mantenimiento (Limpieza de Empaque y Oficinas)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4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58009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22 Conector fuera de página"/>
          <p:cNvSpPr/>
          <p:nvPr/>
        </p:nvSpPr>
        <p:spPr>
          <a:xfrm>
            <a:off x="4327258" y="1730216"/>
            <a:ext cx="288000" cy="288000"/>
          </a:xfrm>
          <a:prstGeom prst="flowChartOffpageConnector">
            <a:avLst/>
          </a:prstGeo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58" name="34 Forma libre"/>
          <p:cNvSpPr/>
          <p:nvPr/>
        </p:nvSpPr>
        <p:spPr>
          <a:xfrm>
            <a:off x="5172295" y="3270569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Soldador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0" name="34 Forma libre"/>
          <p:cNvSpPr/>
          <p:nvPr/>
        </p:nvSpPr>
        <p:spPr>
          <a:xfrm>
            <a:off x="4023652" y="3270569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Mecánico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72424</TotalTime>
  <Words>2964</Words>
  <Application>Microsoft Office PowerPoint</Application>
  <PresentationFormat>Presentación en pantalla (4:3)</PresentationFormat>
  <Paragraphs>1293</Paragraphs>
  <Slides>25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Berlin Sans FB</vt:lpstr>
      <vt:lpstr>Berlin Sans FB Demi</vt:lpstr>
      <vt:lpstr>Calibri</vt:lpstr>
      <vt:lpstr>Century Gothic</vt:lpstr>
      <vt:lpstr>Gulim</vt:lpstr>
      <vt:lpstr>Tema de Office</vt:lpstr>
      <vt:lpstr>Dirección General</vt:lpstr>
      <vt:lpstr>Dirección General</vt:lpstr>
      <vt:lpstr>Órgano Interno de Control</vt:lpstr>
      <vt:lpstr>Dirección Administrativa</vt:lpstr>
      <vt:lpstr>Gerencia Administrativa SVA</vt:lpstr>
      <vt:lpstr>Gerencia Administrativa</vt:lpstr>
      <vt:lpstr>Gerencia de  Recursos Humanos</vt:lpstr>
      <vt:lpstr>Gerencia de  Recursos Humanos</vt:lpstr>
      <vt:lpstr>Gerencia de Adquisiciones</vt:lpstr>
      <vt:lpstr>Gerencia de Sistemas de Información</vt:lpstr>
      <vt:lpstr>Presentación de PowerPoint</vt:lpstr>
      <vt:lpstr>Presentación de PowerPoint</vt:lpstr>
      <vt:lpstr>Gerencia de Fitosanidad</vt:lpstr>
      <vt:lpstr>Gerencia de Empaque</vt:lpstr>
      <vt:lpstr>Gerencia de Empaque</vt:lpstr>
      <vt:lpstr>Dirección Operativa</vt:lpstr>
      <vt:lpstr>Dirección Operativa</vt:lpstr>
      <vt:lpstr>Dirección Técnica</vt:lpstr>
      <vt:lpstr>Gerencia de Calidad e Inocuidad</vt:lpstr>
      <vt:lpstr>Gerencia de E H S</vt:lpstr>
      <vt:lpstr>Gerencia de Mantenimiento</vt:lpstr>
      <vt:lpstr>Gerencia de Mantenimiento</vt:lpstr>
      <vt:lpstr>Gerencia de Mantenimiento</vt:lpstr>
      <vt:lpstr>Gerencia de Mantenimiento</vt:lpstr>
      <vt:lpstr>Gerencia de Mantenimiento</vt:lpstr>
    </vt:vector>
  </TitlesOfParts>
  <Company>http://www.centor.mx.gd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laura niño glz</dc:creator>
  <cp:lastModifiedBy>Ana Laura Niño González</cp:lastModifiedBy>
  <cp:revision>1900</cp:revision>
  <cp:lastPrinted>2021-03-25T22:25:21Z</cp:lastPrinted>
  <dcterms:created xsi:type="dcterms:W3CDTF">2011-09-13T21:01:03Z</dcterms:created>
  <dcterms:modified xsi:type="dcterms:W3CDTF">2021-03-25T22:52:01Z</dcterms:modified>
</cp:coreProperties>
</file>