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60" r:id="rId2"/>
    <p:sldId id="280" r:id="rId3"/>
    <p:sldId id="270" r:id="rId4"/>
    <p:sldId id="262" r:id="rId5"/>
    <p:sldId id="274" r:id="rId6"/>
    <p:sldId id="259" r:id="rId7"/>
    <p:sldId id="258" r:id="rId8"/>
    <p:sldId id="281" r:id="rId9"/>
    <p:sldId id="268" r:id="rId10"/>
    <p:sldId id="271" r:id="rId11"/>
    <p:sldId id="283" r:id="rId12"/>
    <p:sldId id="278" r:id="rId13"/>
    <p:sldId id="264" r:id="rId14"/>
    <p:sldId id="256" r:id="rId15"/>
    <p:sldId id="276" r:id="rId16"/>
    <p:sldId id="277" r:id="rId17"/>
    <p:sldId id="284" r:id="rId18"/>
    <p:sldId id="263" r:id="rId19"/>
    <p:sldId id="269" r:id="rId20"/>
    <p:sldId id="267" r:id="rId21"/>
    <p:sldId id="266" r:id="rId22"/>
    <p:sldId id="279" r:id="rId23"/>
    <p:sldId id="273" r:id="rId24"/>
    <p:sldId id="272" r:id="rId25"/>
    <p:sldId id="282" r:id="rId26"/>
  </p:sldIdLst>
  <p:sldSz cx="9144000" cy="6858000" type="screen4x3"/>
  <p:notesSz cx="6881813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0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9" userDrawn="1">
          <p15:clr>
            <a:srgbClr val="A4A3A4"/>
          </p15:clr>
        </p15:guide>
        <p15:guide id="2" pos="2169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a Laura Niño Gonzalez" initials="ALNG" lastIdx="1" clrIdx="0">
    <p:extLst>
      <p:ext uri="{19B8F6BF-5375-455C-9EA6-DF929625EA0E}">
        <p15:presenceInfo xmlns:p15="http://schemas.microsoft.com/office/powerpoint/2012/main" userId="S-1-5-21-2372463106-11254910-4226763122-676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5D08"/>
    <a:srgbClr val="0066FF"/>
    <a:srgbClr val="0066CC"/>
    <a:srgbClr val="3366CC"/>
    <a:srgbClr val="3366FF"/>
    <a:srgbClr val="3399FF"/>
    <a:srgbClr val="1671F6"/>
    <a:srgbClr val="CC330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34559" autoAdjust="0"/>
    <p:restoredTop sz="95699" autoAdjust="0"/>
  </p:normalViewPr>
  <p:slideViewPr>
    <p:cSldViewPr snapToGrid="0" showGuides="1">
      <p:cViewPr>
        <p:scale>
          <a:sx n="100" d="100"/>
          <a:sy n="100" d="100"/>
        </p:scale>
        <p:origin x="918" y="-918"/>
      </p:cViewPr>
      <p:guideLst>
        <p:guide orient="horz" pos="2160"/>
        <p:guide pos="2903"/>
      </p:guideLst>
    </p:cSldViewPr>
  </p:slideViewPr>
  <p:outlineViewPr>
    <p:cViewPr>
      <p:scale>
        <a:sx n="33" d="100"/>
        <a:sy n="33" d="100"/>
      </p:scale>
      <p:origin x="264" y="4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57" d="100"/>
          <a:sy n="57" d="100"/>
        </p:scale>
        <p:origin x="-2418" y="-96"/>
      </p:cViewPr>
      <p:guideLst>
        <p:guide orient="horz" pos="2929"/>
        <p:guide pos="216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5" y="8"/>
            <a:ext cx="2982119" cy="464821"/>
          </a:xfrm>
          <a:prstGeom prst="rect">
            <a:avLst/>
          </a:prstGeom>
        </p:spPr>
        <p:txBody>
          <a:bodyPr vert="horz" lIns="94302" tIns="47151" rIns="94302" bIns="47151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98108" y="8"/>
            <a:ext cx="2982119" cy="464821"/>
          </a:xfrm>
          <a:prstGeom prst="rect">
            <a:avLst/>
          </a:prstGeom>
        </p:spPr>
        <p:txBody>
          <a:bodyPr vert="horz" lIns="94302" tIns="47151" rIns="94302" bIns="47151" rtlCol="0"/>
          <a:lstStyle>
            <a:lvl1pPr algn="r">
              <a:defRPr sz="1200"/>
            </a:lvl1pPr>
          </a:lstStyle>
          <a:p>
            <a:fld id="{B8435A75-575A-4D77-AA41-8B6D5F156CEA}" type="datetimeFigureOut">
              <a:rPr lang="es-MX" smtClean="0"/>
              <a:pPr/>
              <a:t>25/08/2021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5" y="8829974"/>
            <a:ext cx="2982119" cy="464821"/>
          </a:xfrm>
          <a:prstGeom prst="rect">
            <a:avLst/>
          </a:prstGeom>
        </p:spPr>
        <p:txBody>
          <a:bodyPr vert="horz" lIns="94302" tIns="47151" rIns="94302" bIns="47151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98108" y="8829974"/>
            <a:ext cx="2982119" cy="464821"/>
          </a:xfrm>
          <a:prstGeom prst="rect">
            <a:avLst/>
          </a:prstGeom>
        </p:spPr>
        <p:txBody>
          <a:bodyPr vert="horz" lIns="94302" tIns="47151" rIns="94302" bIns="47151" rtlCol="0" anchor="b"/>
          <a:lstStyle>
            <a:lvl1pPr algn="r">
              <a:defRPr sz="1200"/>
            </a:lvl1pPr>
          </a:lstStyle>
          <a:p>
            <a:fld id="{301EB75E-FAC9-4DC8-8926-67945EBBD94E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504698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5" y="8"/>
            <a:ext cx="2982119" cy="464821"/>
          </a:xfrm>
          <a:prstGeom prst="rect">
            <a:avLst/>
          </a:prstGeom>
        </p:spPr>
        <p:txBody>
          <a:bodyPr vert="horz" lIns="94302" tIns="47151" rIns="94302" bIns="47151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98108" y="8"/>
            <a:ext cx="2982119" cy="464821"/>
          </a:xfrm>
          <a:prstGeom prst="rect">
            <a:avLst/>
          </a:prstGeom>
        </p:spPr>
        <p:txBody>
          <a:bodyPr vert="horz" lIns="94302" tIns="47151" rIns="94302" bIns="47151" rtlCol="0"/>
          <a:lstStyle>
            <a:lvl1pPr algn="r">
              <a:defRPr sz="1200"/>
            </a:lvl1pPr>
          </a:lstStyle>
          <a:p>
            <a:fld id="{1C50BD9F-7C2D-4711-A720-4769338E1AD0}" type="datetimeFigureOut">
              <a:rPr lang="es-MX" smtClean="0"/>
              <a:pPr/>
              <a:t>25/08/2021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6613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302" tIns="47151" rIns="94302" bIns="47151" rtlCol="0" anchor="ctr"/>
          <a:lstStyle/>
          <a:p>
            <a:endParaRPr lang="es-MX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8182" y="4415797"/>
            <a:ext cx="5505450" cy="4183381"/>
          </a:xfrm>
          <a:prstGeom prst="rect">
            <a:avLst/>
          </a:prstGeom>
        </p:spPr>
        <p:txBody>
          <a:bodyPr vert="horz" lIns="94302" tIns="47151" rIns="94302" bIns="47151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5" y="8829974"/>
            <a:ext cx="2982119" cy="464821"/>
          </a:xfrm>
          <a:prstGeom prst="rect">
            <a:avLst/>
          </a:prstGeom>
        </p:spPr>
        <p:txBody>
          <a:bodyPr vert="horz" lIns="94302" tIns="47151" rIns="94302" bIns="47151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98108" y="8829974"/>
            <a:ext cx="2982119" cy="464821"/>
          </a:xfrm>
          <a:prstGeom prst="rect">
            <a:avLst/>
          </a:prstGeom>
        </p:spPr>
        <p:txBody>
          <a:bodyPr vert="horz" lIns="94302" tIns="47151" rIns="94302" bIns="47151" rtlCol="0" anchor="b"/>
          <a:lstStyle>
            <a:lvl1pPr algn="r">
              <a:defRPr sz="1200"/>
            </a:lvl1pPr>
          </a:lstStyle>
          <a:p>
            <a:fld id="{9879EBF7-1271-4C0E-8A44-7E3E72854592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14302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EBF7-1271-4C0E-8A44-7E3E72854592}" type="slidenum">
              <a:rPr lang="es-MX" smtClean="0"/>
              <a:pPr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842725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EBF7-1271-4C0E-8A44-7E3E72854592}" type="slidenum">
              <a:rPr lang="es-MX" smtClean="0"/>
              <a:pPr/>
              <a:t>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37600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EBF7-1271-4C0E-8A44-7E3E72854592}" type="slidenum">
              <a:rPr lang="es-MX" smtClean="0"/>
              <a:pPr/>
              <a:t>6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926461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EBF7-1271-4C0E-8A44-7E3E72854592}" type="slidenum">
              <a:rPr lang="es-MX" smtClean="0"/>
              <a:pPr/>
              <a:t>10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79817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EBF7-1271-4C0E-8A44-7E3E72854592}" type="slidenum">
              <a:rPr lang="es-MX" smtClean="0"/>
              <a:pPr/>
              <a:t>11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372743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EBF7-1271-4C0E-8A44-7E3E72854592}" type="slidenum">
              <a:rPr lang="es-MX" smtClean="0"/>
              <a:pPr/>
              <a:t>12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513070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EBF7-1271-4C0E-8A44-7E3E72854592}" type="slidenum">
              <a:rPr lang="es-MX" smtClean="0"/>
              <a:pPr/>
              <a:t>14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37545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EBF7-1271-4C0E-8A44-7E3E72854592}" type="slidenum">
              <a:rPr lang="es-MX" smtClean="0"/>
              <a:pPr/>
              <a:t>15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793745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EBF7-1271-4C0E-8A44-7E3E72854592}" type="slidenum">
              <a:rPr lang="es-MX" smtClean="0"/>
              <a:pPr/>
              <a:t>16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02292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EBF7-1271-4C0E-8A44-7E3E72854592}" type="slidenum">
              <a:rPr lang="es-MX" smtClean="0"/>
              <a:pPr/>
              <a:t>17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927847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EBF7-1271-4C0E-8A44-7E3E72854592}" type="slidenum">
              <a:rPr lang="es-MX" smtClean="0"/>
              <a:pPr/>
              <a:t>21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622654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EBF7-1271-4C0E-8A44-7E3E72854592}" type="slidenum">
              <a:rPr lang="es-MX" smtClean="0"/>
              <a:pPr/>
              <a:t>22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242359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EBF7-1271-4C0E-8A44-7E3E72854592}" type="slidenum">
              <a:rPr lang="es-MX" smtClean="0"/>
              <a:pPr/>
              <a:t>23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901461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EBF7-1271-4C0E-8A44-7E3E72854592}" type="slidenum">
              <a:rPr lang="es-MX" smtClean="0"/>
              <a:pPr/>
              <a:t>24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14490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EBF7-1271-4C0E-8A44-7E3E72854592}" type="slidenum">
              <a:rPr lang="es-MX" smtClean="0"/>
              <a:pPr/>
              <a:t>25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582366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B068-0F77-4285-A16C-4D14628B44E3}" type="datetimeFigureOut">
              <a:rPr lang="es-MX" smtClean="0"/>
              <a:pPr/>
              <a:t>25/08/2021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A137D-7D8C-46A1-9A88-38436E1974D3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B068-0F77-4285-A16C-4D14628B44E3}" type="datetimeFigureOut">
              <a:rPr lang="es-MX" smtClean="0"/>
              <a:pPr/>
              <a:t>25/08/2021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A137D-7D8C-46A1-9A88-38436E1974D3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B068-0F77-4285-A16C-4D14628B44E3}" type="datetimeFigureOut">
              <a:rPr lang="es-MX" smtClean="0"/>
              <a:pPr/>
              <a:t>25/08/2021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A137D-7D8C-46A1-9A88-38436E1974D3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B068-0F77-4285-A16C-4D14628B44E3}" type="datetimeFigureOut">
              <a:rPr lang="es-MX" smtClean="0"/>
              <a:pPr/>
              <a:t>25/08/2021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A137D-7D8C-46A1-9A88-38436E1974D3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B068-0F77-4285-A16C-4D14628B44E3}" type="datetimeFigureOut">
              <a:rPr lang="es-MX" smtClean="0"/>
              <a:pPr/>
              <a:t>25/08/2021</a:t>
            </a:fld>
            <a:endParaRPr lang="es-MX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A137D-7D8C-46A1-9A88-38436E1974D3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309360" y="274638"/>
            <a:ext cx="2377440" cy="1143000"/>
          </a:xfrm>
          <a:scene3d>
            <a:camera prst="orthographicFront">
              <a:rot lat="0" lon="0" rev="0"/>
            </a:camera>
            <a:lightRig rig="chilly" dir="t"/>
          </a:scene3d>
          <a:sp3d>
            <a:bevelT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none"/>
        </p:style>
        <p:txBody>
          <a:bodyPr>
            <a:noAutofit/>
          </a:bodyPr>
          <a:lstStyle>
            <a:lvl1pPr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B068-0F77-4285-A16C-4D14628B44E3}" type="datetimeFigureOut">
              <a:rPr lang="es-MX" smtClean="0"/>
              <a:pPr/>
              <a:t>25/08/2021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A137D-7D8C-46A1-9A88-38436E1974D3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B068-0F77-4285-A16C-4D14628B44E3}" type="datetimeFigureOut">
              <a:rPr lang="es-MX" smtClean="0"/>
              <a:pPr/>
              <a:t>25/08/2021</a:t>
            </a:fld>
            <a:endParaRPr lang="es-MX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A137D-7D8C-46A1-9A88-38436E1974D3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B068-0F77-4285-A16C-4D14628B44E3}" type="datetimeFigureOut">
              <a:rPr lang="es-MX" smtClean="0"/>
              <a:pPr/>
              <a:t>25/08/2021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A137D-7D8C-46A1-9A88-38436E1974D3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B068-0F77-4285-A16C-4D14628B44E3}" type="datetimeFigureOut">
              <a:rPr lang="es-MX" smtClean="0"/>
              <a:pPr/>
              <a:t>25/08/2021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A137D-7D8C-46A1-9A88-38436E1974D3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B068-0F77-4285-A16C-4D14628B44E3}" type="datetimeFigureOut">
              <a:rPr lang="es-MX" smtClean="0"/>
              <a:pPr/>
              <a:t>25/08/2021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A137D-7D8C-46A1-9A88-38436E1974D3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B068-0F77-4285-A16C-4D14628B44E3}" type="datetimeFigureOut">
              <a:rPr lang="es-MX" smtClean="0"/>
              <a:pPr/>
              <a:t>25/08/2021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A137D-7D8C-46A1-9A88-38436E1974D3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8B068-0F77-4285-A16C-4D14628B44E3}" type="datetimeFigureOut">
              <a:rPr lang="es-MX" smtClean="0"/>
              <a:pPr/>
              <a:t>25/08/2021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1A137D-7D8C-46A1-9A88-38436E1974D3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61 Conector recto"/>
          <p:cNvCxnSpPr/>
          <p:nvPr/>
        </p:nvCxnSpPr>
        <p:spPr>
          <a:xfrm>
            <a:off x="5516773" y="2326471"/>
            <a:ext cx="12022" cy="144014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9" name="66 Conector recto"/>
          <p:cNvCxnSpPr/>
          <p:nvPr/>
        </p:nvCxnSpPr>
        <p:spPr>
          <a:xfrm>
            <a:off x="1792374" y="2349622"/>
            <a:ext cx="8117" cy="977222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6" name="61 Conector recto"/>
          <p:cNvCxnSpPr/>
          <p:nvPr/>
        </p:nvCxnSpPr>
        <p:spPr>
          <a:xfrm flipH="1">
            <a:off x="1293433" y="2333075"/>
            <a:ext cx="99" cy="2612022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4" name="61 Conector recto"/>
          <p:cNvCxnSpPr/>
          <p:nvPr/>
        </p:nvCxnSpPr>
        <p:spPr>
          <a:xfrm>
            <a:off x="3224411" y="2329838"/>
            <a:ext cx="30970" cy="3099412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7" name="61 Conector recto"/>
          <p:cNvCxnSpPr/>
          <p:nvPr/>
        </p:nvCxnSpPr>
        <p:spPr>
          <a:xfrm>
            <a:off x="2310206" y="2333075"/>
            <a:ext cx="4333" cy="196214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4" name="61 Conector recto"/>
          <p:cNvCxnSpPr/>
          <p:nvPr/>
        </p:nvCxnSpPr>
        <p:spPr>
          <a:xfrm>
            <a:off x="6668773" y="2334254"/>
            <a:ext cx="26583" cy="353683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9" name="66 Conector recto"/>
          <p:cNvCxnSpPr/>
          <p:nvPr/>
        </p:nvCxnSpPr>
        <p:spPr>
          <a:xfrm>
            <a:off x="808503" y="2336927"/>
            <a:ext cx="8117" cy="977222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7" name="66 Conector recto"/>
          <p:cNvCxnSpPr/>
          <p:nvPr/>
        </p:nvCxnSpPr>
        <p:spPr>
          <a:xfrm flipH="1">
            <a:off x="8374040" y="2315287"/>
            <a:ext cx="2220" cy="775469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6" name="66 Conector recto"/>
          <p:cNvCxnSpPr/>
          <p:nvPr/>
        </p:nvCxnSpPr>
        <p:spPr>
          <a:xfrm>
            <a:off x="6098556" y="2328315"/>
            <a:ext cx="2759" cy="3495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5" name="66 Conector recto"/>
          <p:cNvCxnSpPr/>
          <p:nvPr/>
        </p:nvCxnSpPr>
        <p:spPr>
          <a:xfrm>
            <a:off x="4926679" y="2336201"/>
            <a:ext cx="2759" cy="3495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2" name="61 Conector recto"/>
          <p:cNvCxnSpPr/>
          <p:nvPr/>
        </p:nvCxnSpPr>
        <p:spPr>
          <a:xfrm>
            <a:off x="4174878" y="1782727"/>
            <a:ext cx="13321" cy="371319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6495632" y="232364"/>
            <a:ext cx="237744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s-MX" sz="1800" dirty="0" smtClean="0">
                <a:latin typeface="Century Gothic" panose="020B0502020202020204" pitchFamily="34" charset="0"/>
                <a:ea typeface="Gulim" panose="020B0600000101010101" pitchFamily="34" charset="-127"/>
              </a:rPr>
              <a:t>Dirección General</a:t>
            </a:r>
            <a:endParaRPr lang="es-MX" sz="1800" dirty="0">
              <a:latin typeface="Century Gothic" panose="020B0502020202020204" pitchFamily="34" charset="0"/>
              <a:ea typeface="Gulim" panose="020B0600000101010101" pitchFamily="34" charset="-127"/>
            </a:endParaRPr>
          </a:p>
        </p:txBody>
      </p:sp>
      <p:sp>
        <p:nvSpPr>
          <p:cNvPr id="26" name="25 Forma libre"/>
          <p:cNvSpPr/>
          <p:nvPr/>
        </p:nvSpPr>
        <p:spPr>
          <a:xfrm>
            <a:off x="3414075" y="1350075"/>
            <a:ext cx="1533914" cy="699023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300" b="1" dirty="0" smtClean="0">
                <a:solidFill>
                  <a:schemeClr val="bg1"/>
                </a:solidFill>
              </a:rPr>
              <a:t>Director </a:t>
            </a:r>
          </a:p>
          <a:p>
            <a:pPr algn="ctr" defTabSz="266700">
              <a:spcBef>
                <a:spcPct val="0"/>
              </a:spcBef>
            </a:pPr>
            <a:r>
              <a:rPr lang="es-MX" sz="1300" b="1" kern="1200" dirty="0" smtClean="0">
                <a:solidFill>
                  <a:schemeClr val="bg1"/>
                </a:solidFill>
              </a:rPr>
              <a:t>General</a:t>
            </a:r>
          </a:p>
        </p:txBody>
      </p:sp>
      <p:sp>
        <p:nvSpPr>
          <p:cNvPr id="32" name="31 CuadroTexto"/>
          <p:cNvSpPr txBox="1"/>
          <p:nvPr/>
        </p:nvSpPr>
        <p:spPr>
          <a:xfrm>
            <a:off x="584506" y="5704393"/>
            <a:ext cx="1665691" cy="108966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40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8979893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Julio-2020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1/25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3574" y="268942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30 Forma libre"/>
          <p:cNvSpPr/>
          <p:nvPr/>
        </p:nvSpPr>
        <p:spPr>
          <a:xfrm>
            <a:off x="7910267" y="2948763"/>
            <a:ext cx="927945" cy="534968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  <a:gd name="connsiteX0" fmla="*/ 0 w 798804"/>
              <a:gd name="connsiteY0" fmla="*/ 5396 h 404798"/>
              <a:gd name="connsiteX1" fmla="*/ 793408 w 798804"/>
              <a:gd name="connsiteY1" fmla="*/ 0 h 404798"/>
              <a:gd name="connsiteX2" fmla="*/ 798804 w 798804"/>
              <a:gd name="connsiteY2" fmla="*/ 404798 h 404798"/>
              <a:gd name="connsiteX3" fmla="*/ 0 w 798804"/>
              <a:gd name="connsiteY3" fmla="*/ 404798 h 404798"/>
              <a:gd name="connsiteX4" fmla="*/ 0 w 798804"/>
              <a:gd name="connsiteY4" fmla="*/ 5396 h 40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404798">
                <a:moveTo>
                  <a:pt x="0" y="5396"/>
                </a:moveTo>
                <a:lnTo>
                  <a:pt x="793408" y="0"/>
                </a:lnTo>
                <a:cubicBezTo>
                  <a:pt x="795207" y="134933"/>
                  <a:pt x="797005" y="269865"/>
                  <a:pt x="798804" y="404798"/>
                </a:cubicBezTo>
                <a:lnTo>
                  <a:pt x="0" y="404798"/>
                </a:lnTo>
                <a:lnTo>
                  <a:pt x="0" y="5396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Gerente General</a:t>
            </a:r>
          </a:p>
          <a:p>
            <a:pPr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SVA</a:t>
            </a:r>
          </a:p>
        </p:txBody>
      </p:sp>
      <p:sp>
        <p:nvSpPr>
          <p:cNvPr id="28" name="35 CuadroTexto"/>
          <p:cNvSpPr txBox="1"/>
          <p:nvPr/>
        </p:nvSpPr>
        <p:spPr>
          <a:xfrm>
            <a:off x="2372407" y="6239407"/>
            <a:ext cx="1800000" cy="4597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2020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8" name="38 Forma libre"/>
          <p:cNvSpPr/>
          <p:nvPr/>
        </p:nvSpPr>
        <p:spPr>
          <a:xfrm>
            <a:off x="401671" y="2948763"/>
            <a:ext cx="825527" cy="517734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  <a:gd name="connsiteX0" fmla="*/ 0 w 798804"/>
              <a:gd name="connsiteY0" fmla="*/ 5396 h 404798"/>
              <a:gd name="connsiteX1" fmla="*/ 793408 w 798804"/>
              <a:gd name="connsiteY1" fmla="*/ 0 h 404798"/>
              <a:gd name="connsiteX2" fmla="*/ 798804 w 798804"/>
              <a:gd name="connsiteY2" fmla="*/ 404798 h 404798"/>
              <a:gd name="connsiteX3" fmla="*/ 0 w 798804"/>
              <a:gd name="connsiteY3" fmla="*/ 404798 h 404798"/>
              <a:gd name="connsiteX4" fmla="*/ 0 w 798804"/>
              <a:gd name="connsiteY4" fmla="*/ 5396 h 40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404798">
                <a:moveTo>
                  <a:pt x="0" y="5396"/>
                </a:moveTo>
                <a:lnTo>
                  <a:pt x="793408" y="0"/>
                </a:lnTo>
                <a:cubicBezTo>
                  <a:pt x="795207" y="134933"/>
                  <a:pt x="797005" y="269865"/>
                  <a:pt x="798804" y="404798"/>
                </a:cubicBezTo>
                <a:lnTo>
                  <a:pt x="0" y="404798"/>
                </a:lnTo>
                <a:lnTo>
                  <a:pt x="0" y="5396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50" b="1" dirty="0" smtClean="0">
                <a:solidFill>
                  <a:schemeClr val="bg1"/>
                </a:solidFill>
              </a:rPr>
              <a:t>Titular del Órgano Interno de Control</a:t>
            </a:r>
          </a:p>
        </p:txBody>
      </p:sp>
      <p:sp>
        <p:nvSpPr>
          <p:cNvPr id="45" name="38 Forma libre"/>
          <p:cNvSpPr/>
          <p:nvPr/>
        </p:nvSpPr>
        <p:spPr>
          <a:xfrm>
            <a:off x="5038704" y="3506379"/>
            <a:ext cx="966903" cy="520483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  <a:gd name="connsiteX0" fmla="*/ 0 w 798804"/>
              <a:gd name="connsiteY0" fmla="*/ 5396 h 404798"/>
              <a:gd name="connsiteX1" fmla="*/ 793408 w 798804"/>
              <a:gd name="connsiteY1" fmla="*/ 0 h 404798"/>
              <a:gd name="connsiteX2" fmla="*/ 798804 w 798804"/>
              <a:gd name="connsiteY2" fmla="*/ 404798 h 404798"/>
              <a:gd name="connsiteX3" fmla="*/ 0 w 798804"/>
              <a:gd name="connsiteY3" fmla="*/ 404798 h 404798"/>
              <a:gd name="connsiteX4" fmla="*/ 0 w 798804"/>
              <a:gd name="connsiteY4" fmla="*/ 5396 h 40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404798">
                <a:moveTo>
                  <a:pt x="0" y="5396"/>
                </a:moveTo>
                <a:lnTo>
                  <a:pt x="793408" y="0"/>
                </a:lnTo>
                <a:cubicBezTo>
                  <a:pt x="795207" y="134933"/>
                  <a:pt x="797005" y="269865"/>
                  <a:pt x="798804" y="404798"/>
                </a:cubicBezTo>
                <a:lnTo>
                  <a:pt x="0" y="404798"/>
                </a:lnTo>
                <a:lnTo>
                  <a:pt x="0" y="539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Titular de la Unidad de Transparencia</a:t>
            </a:r>
            <a:endParaRPr lang="es-MX" sz="950" b="1" dirty="0" smtClean="0">
              <a:solidFill>
                <a:schemeClr val="bg1"/>
              </a:solidFill>
            </a:endParaRPr>
          </a:p>
        </p:txBody>
      </p:sp>
      <p:sp>
        <p:nvSpPr>
          <p:cNvPr id="43" name="65 Forma libre"/>
          <p:cNvSpPr/>
          <p:nvPr/>
        </p:nvSpPr>
        <p:spPr>
          <a:xfrm>
            <a:off x="3838065" y="5360232"/>
            <a:ext cx="700980" cy="404967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96837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Recepcionista (Oficina Enlace)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37" name="38 Forma libre"/>
          <p:cNvSpPr/>
          <p:nvPr/>
        </p:nvSpPr>
        <p:spPr>
          <a:xfrm>
            <a:off x="6200608" y="3506378"/>
            <a:ext cx="966903" cy="520483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  <a:gd name="connsiteX0" fmla="*/ 0 w 798804"/>
              <a:gd name="connsiteY0" fmla="*/ 5396 h 404798"/>
              <a:gd name="connsiteX1" fmla="*/ 793408 w 798804"/>
              <a:gd name="connsiteY1" fmla="*/ 0 h 404798"/>
              <a:gd name="connsiteX2" fmla="*/ 798804 w 798804"/>
              <a:gd name="connsiteY2" fmla="*/ 404798 h 404798"/>
              <a:gd name="connsiteX3" fmla="*/ 0 w 798804"/>
              <a:gd name="connsiteY3" fmla="*/ 404798 h 404798"/>
              <a:gd name="connsiteX4" fmla="*/ 0 w 798804"/>
              <a:gd name="connsiteY4" fmla="*/ 5396 h 40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404798">
                <a:moveTo>
                  <a:pt x="0" y="5396"/>
                </a:moveTo>
                <a:lnTo>
                  <a:pt x="793408" y="0"/>
                </a:lnTo>
                <a:cubicBezTo>
                  <a:pt x="795207" y="134933"/>
                  <a:pt x="797005" y="269865"/>
                  <a:pt x="798804" y="404798"/>
                </a:cubicBezTo>
                <a:lnTo>
                  <a:pt x="0" y="404798"/>
                </a:lnTo>
                <a:lnTo>
                  <a:pt x="0" y="539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Jefe de Archivo General y Proyectos</a:t>
            </a:r>
            <a:endParaRPr lang="es-MX" sz="950" b="1" dirty="0" smtClean="0">
              <a:solidFill>
                <a:schemeClr val="bg1"/>
              </a:solidFill>
            </a:endParaRPr>
          </a:p>
        </p:txBody>
      </p:sp>
      <p:sp>
        <p:nvSpPr>
          <p:cNvPr id="56" name="65 Forma libre"/>
          <p:cNvSpPr/>
          <p:nvPr/>
        </p:nvSpPr>
        <p:spPr>
          <a:xfrm>
            <a:off x="6314274" y="5629200"/>
            <a:ext cx="781213" cy="483767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96837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Ayudante Administrativo </a:t>
            </a:r>
            <a:r>
              <a:rPr lang="es-MX" sz="800" b="1" dirty="0" smtClean="0">
                <a:solidFill>
                  <a:schemeClr val="bg1"/>
                </a:solidFill>
              </a:rPr>
              <a:t>(Archivo General)</a:t>
            </a:r>
            <a:endParaRPr lang="es-MX" sz="800" b="1" dirty="0">
              <a:solidFill>
                <a:schemeClr val="bg1"/>
              </a:solidFill>
            </a:endParaRPr>
          </a:p>
        </p:txBody>
      </p:sp>
      <p:cxnSp>
        <p:nvCxnSpPr>
          <p:cNvPr id="69" name="63 Conector recto"/>
          <p:cNvCxnSpPr/>
          <p:nvPr/>
        </p:nvCxnSpPr>
        <p:spPr>
          <a:xfrm flipH="1">
            <a:off x="7270433" y="2321110"/>
            <a:ext cx="513" cy="356705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3" name="25 Forma libre"/>
          <p:cNvSpPr/>
          <p:nvPr/>
        </p:nvSpPr>
        <p:spPr>
          <a:xfrm>
            <a:off x="6764957" y="2579052"/>
            <a:ext cx="994152" cy="58195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Dirección</a:t>
            </a:r>
          </a:p>
          <a:p>
            <a:pPr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 Técnica</a:t>
            </a:r>
            <a:endParaRPr lang="es-MX" sz="1100" b="1" kern="1200" dirty="0" smtClean="0">
              <a:solidFill>
                <a:schemeClr val="bg1"/>
              </a:solidFill>
            </a:endParaRPr>
          </a:p>
        </p:txBody>
      </p:sp>
      <p:sp>
        <p:nvSpPr>
          <p:cNvPr id="61" name="25 Forma libre"/>
          <p:cNvSpPr/>
          <p:nvPr/>
        </p:nvSpPr>
        <p:spPr>
          <a:xfrm>
            <a:off x="5601708" y="2578312"/>
            <a:ext cx="994152" cy="58195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Dirección</a:t>
            </a:r>
          </a:p>
          <a:p>
            <a:pPr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 Operativa</a:t>
            </a:r>
            <a:endParaRPr lang="es-MX" sz="1100" b="1" kern="1200" dirty="0" smtClean="0">
              <a:solidFill>
                <a:schemeClr val="bg1"/>
              </a:solidFill>
            </a:endParaRPr>
          </a:p>
        </p:txBody>
      </p:sp>
      <p:sp>
        <p:nvSpPr>
          <p:cNvPr id="63" name="25 Forma libre"/>
          <p:cNvSpPr/>
          <p:nvPr/>
        </p:nvSpPr>
        <p:spPr>
          <a:xfrm>
            <a:off x="4434527" y="2571482"/>
            <a:ext cx="994152" cy="58195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Dirección</a:t>
            </a:r>
          </a:p>
          <a:p>
            <a:pPr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 Administrativa</a:t>
            </a:r>
            <a:endParaRPr lang="es-MX" sz="1100" b="1" dirty="0">
              <a:solidFill>
                <a:schemeClr val="bg1"/>
              </a:solidFill>
            </a:endParaRPr>
          </a:p>
        </p:txBody>
      </p:sp>
      <p:sp>
        <p:nvSpPr>
          <p:cNvPr id="68" name="38 Forma libre"/>
          <p:cNvSpPr/>
          <p:nvPr/>
        </p:nvSpPr>
        <p:spPr>
          <a:xfrm>
            <a:off x="905420" y="4768172"/>
            <a:ext cx="795076" cy="51609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  <a:gd name="connsiteX0" fmla="*/ 0 w 798804"/>
              <a:gd name="connsiteY0" fmla="*/ 5396 h 404798"/>
              <a:gd name="connsiteX1" fmla="*/ 793408 w 798804"/>
              <a:gd name="connsiteY1" fmla="*/ 0 h 404798"/>
              <a:gd name="connsiteX2" fmla="*/ 798804 w 798804"/>
              <a:gd name="connsiteY2" fmla="*/ 404798 h 404798"/>
              <a:gd name="connsiteX3" fmla="*/ 0 w 798804"/>
              <a:gd name="connsiteY3" fmla="*/ 404798 h 404798"/>
              <a:gd name="connsiteX4" fmla="*/ 0 w 798804"/>
              <a:gd name="connsiteY4" fmla="*/ 5396 h 40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404798">
                <a:moveTo>
                  <a:pt x="0" y="5396"/>
                </a:moveTo>
                <a:lnTo>
                  <a:pt x="793408" y="0"/>
                </a:lnTo>
                <a:cubicBezTo>
                  <a:pt x="795207" y="134933"/>
                  <a:pt x="797005" y="269865"/>
                  <a:pt x="798804" y="404798"/>
                </a:cubicBezTo>
                <a:lnTo>
                  <a:pt x="0" y="404798"/>
                </a:lnTo>
                <a:lnTo>
                  <a:pt x="0" y="5396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50" b="1" dirty="0" smtClean="0">
                <a:solidFill>
                  <a:schemeClr val="bg1"/>
                </a:solidFill>
              </a:rPr>
              <a:t>Auxiliar Administrativo</a:t>
            </a:r>
          </a:p>
        </p:txBody>
      </p:sp>
      <p:sp>
        <p:nvSpPr>
          <p:cNvPr id="72" name="41 Forma libre"/>
          <p:cNvSpPr/>
          <p:nvPr/>
        </p:nvSpPr>
        <p:spPr>
          <a:xfrm>
            <a:off x="3782835" y="3950661"/>
            <a:ext cx="802161" cy="510889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Asistente </a:t>
            </a:r>
            <a:r>
              <a:rPr lang="es-MX" sz="900" b="1" dirty="0" smtClean="0">
                <a:solidFill>
                  <a:schemeClr val="bg1"/>
                </a:solidFill>
              </a:rPr>
              <a:t>de Director General (Oficina Enlace)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81" name="38 Forma libre"/>
          <p:cNvSpPr/>
          <p:nvPr/>
        </p:nvSpPr>
        <p:spPr>
          <a:xfrm>
            <a:off x="1383670" y="2958288"/>
            <a:ext cx="825527" cy="517734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  <a:gd name="connsiteX0" fmla="*/ 0 w 798804"/>
              <a:gd name="connsiteY0" fmla="*/ 5396 h 404798"/>
              <a:gd name="connsiteX1" fmla="*/ 793408 w 798804"/>
              <a:gd name="connsiteY1" fmla="*/ 0 h 404798"/>
              <a:gd name="connsiteX2" fmla="*/ 798804 w 798804"/>
              <a:gd name="connsiteY2" fmla="*/ 404798 h 404798"/>
              <a:gd name="connsiteX3" fmla="*/ 0 w 798804"/>
              <a:gd name="connsiteY3" fmla="*/ 404798 h 404798"/>
              <a:gd name="connsiteX4" fmla="*/ 0 w 798804"/>
              <a:gd name="connsiteY4" fmla="*/ 5396 h 40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404798">
                <a:moveTo>
                  <a:pt x="0" y="5396"/>
                </a:moveTo>
                <a:lnTo>
                  <a:pt x="793408" y="0"/>
                </a:lnTo>
                <a:cubicBezTo>
                  <a:pt x="795207" y="134933"/>
                  <a:pt x="797005" y="269865"/>
                  <a:pt x="798804" y="404798"/>
                </a:cubicBezTo>
                <a:lnTo>
                  <a:pt x="0" y="404798"/>
                </a:lnTo>
                <a:lnTo>
                  <a:pt x="0" y="5396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Asesor Jurídico</a:t>
            </a:r>
            <a:endParaRPr lang="es-MX" sz="1000" b="1" dirty="0">
              <a:solidFill>
                <a:schemeClr val="bg1"/>
              </a:solidFill>
            </a:endParaRPr>
          </a:p>
        </p:txBody>
      </p:sp>
      <p:cxnSp>
        <p:nvCxnSpPr>
          <p:cNvPr id="50" name="49 Conector recto"/>
          <p:cNvCxnSpPr/>
          <p:nvPr/>
        </p:nvCxnSpPr>
        <p:spPr>
          <a:xfrm flipV="1">
            <a:off x="7262814" y="2325655"/>
            <a:ext cx="1120951" cy="816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0" name="46 Conector recto"/>
          <p:cNvCxnSpPr/>
          <p:nvPr/>
        </p:nvCxnSpPr>
        <p:spPr>
          <a:xfrm flipV="1">
            <a:off x="808503" y="2323138"/>
            <a:ext cx="6461930" cy="2410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6" name="41 Forma libre"/>
          <p:cNvSpPr/>
          <p:nvPr/>
        </p:nvSpPr>
        <p:spPr>
          <a:xfrm>
            <a:off x="1910996" y="3950109"/>
            <a:ext cx="802161" cy="510889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Asistente </a:t>
            </a:r>
            <a:r>
              <a:rPr lang="es-MX" sz="900" b="1" dirty="0" smtClean="0">
                <a:solidFill>
                  <a:schemeClr val="bg1"/>
                </a:solidFill>
              </a:rPr>
              <a:t>Administrativo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107" name="41 Forma libre"/>
          <p:cNvSpPr/>
          <p:nvPr/>
        </p:nvSpPr>
        <p:spPr>
          <a:xfrm>
            <a:off x="2842596" y="3950109"/>
            <a:ext cx="802161" cy="510889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Asistente </a:t>
            </a:r>
            <a:r>
              <a:rPr lang="es-MX" sz="900" b="1" dirty="0" smtClean="0">
                <a:solidFill>
                  <a:schemeClr val="bg1"/>
                </a:solidFill>
              </a:rPr>
              <a:t>de Director General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124" name="65 Forma libre"/>
          <p:cNvSpPr/>
          <p:nvPr/>
        </p:nvSpPr>
        <p:spPr>
          <a:xfrm>
            <a:off x="2915332" y="5360233"/>
            <a:ext cx="700980" cy="404967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96837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Chofer de Dirección (General)</a:t>
            </a:r>
            <a:endParaRPr lang="es-MX" sz="9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49 Conector recto"/>
          <p:cNvCxnSpPr/>
          <p:nvPr/>
        </p:nvCxnSpPr>
        <p:spPr>
          <a:xfrm>
            <a:off x="4293633" y="3192403"/>
            <a:ext cx="1616738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  <a:prstDash val="soli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6495632" y="232364"/>
            <a:ext cx="237744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s-MX" sz="1800" dirty="0" smtClean="0">
                <a:latin typeface="Century Gothic" panose="020B0502020202020204" pitchFamily="34" charset="0"/>
                <a:ea typeface="Gulim" panose="020B0600000101010101" pitchFamily="34" charset="-127"/>
              </a:rPr>
              <a:t>Dirección General</a:t>
            </a:r>
            <a:endParaRPr lang="es-MX" sz="1800" dirty="0">
              <a:latin typeface="Century Gothic" panose="020B0502020202020204" pitchFamily="34" charset="0"/>
              <a:ea typeface="Gulim" panose="020B0600000101010101" pitchFamily="34" charset="-127"/>
            </a:endParaRPr>
          </a:p>
        </p:txBody>
      </p:sp>
      <p:graphicFrame>
        <p:nvGraphicFramePr>
          <p:cNvPr id="40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5580830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- 2020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2/25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3574" y="268942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2" name="61 Conector recto"/>
          <p:cNvCxnSpPr/>
          <p:nvPr/>
        </p:nvCxnSpPr>
        <p:spPr>
          <a:xfrm>
            <a:off x="4303158" y="2600325"/>
            <a:ext cx="1098" cy="209663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3" name="30 Forma libre"/>
          <p:cNvSpPr/>
          <p:nvPr/>
        </p:nvSpPr>
        <p:spPr>
          <a:xfrm>
            <a:off x="3645989" y="1949727"/>
            <a:ext cx="1316535" cy="764898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  <a:gd name="connsiteX0" fmla="*/ 0 w 798804"/>
              <a:gd name="connsiteY0" fmla="*/ 5396 h 404798"/>
              <a:gd name="connsiteX1" fmla="*/ 793408 w 798804"/>
              <a:gd name="connsiteY1" fmla="*/ 0 h 404798"/>
              <a:gd name="connsiteX2" fmla="*/ 798804 w 798804"/>
              <a:gd name="connsiteY2" fmla="*/ 404798 h 404798"/>
              <a:gd name="connsiteX3" fmla="*/ 0 w 798804"/>
              <a:gd name="connsiteY3" fmla="*/ 404798 h 404798"/>
              <a:gd name="connsiteX4" fmla="*/ 0 w 798804"/>
              <a:gd name="connsiteY4" fmla="*/ 5396 h 40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404798">
                <a:moveTo>
                  <a:pt x="0" y="5396"/>
                </a:moveTo>
                <a:lnTo>
                  <a:pt x="793408" y="0"/>
                </a:lnTo>
                <a:cubicBezTo>
                  <a:pt x="795207" y="134933"/>
                  <a:pt x="797005" y="269865"/>
                  <a:pt x="798804" y="404798"/>
                </a:cubicBezTo>
                <a:lnTo>
                  <a:pt x="0" y="404798"/>
                </a:lnTo>
                <a:lnTo>
                  <a:pt x="0" y="5396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200" b="1" dirty="0" smtClean="0">
                <a:solidFill>
                  <a:schemeClr val="bg1"/>
                </a:solidFill>
              </a:rPr>
              <a:t>Gerente General</a:t>
            </a:r>
          </a:p>
          <a:p>
            <a:pPr algn="ctr" defTabSz="266700">
              <a:spcBef>
                <a:spcPct val="0"/>
              </a:spcBef>
            </a:pPr>
            <a:r>
              <a:rPr lang="es-MX" sz="1200" b="1" dirty="0" smtClean="0">
                <a:solidFill>
                  <a:schemeClr val="bg1"/>
                </a:solidFill>
              </a:rPr>
              <a:t>SVA</a:t>
            </a:r>
          </a:p>
        </p:txBody>
      </p:sp>
      <p:sp>
        <p:nvSpPr>
          <p:cNvPr id="55" name="21 Forma libre"/>
          <p:cNvSpPr/>
          <p:nvPr/>
        </p:nvSpPr>
        <p:spPr>
          <a:xfrm>
            <a:off x="5344841" y="2872988"/>
            <a:ext cx="1080000" cy="64800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28575"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150" b="1" dirty="0" smtClean="0">
                <a:solidFill>
                  <a:schemeClr val="bg1"/>
                </a:solidFill>
              </a:rPr>
              <a:t>Jefe  de</a:t>
            </a:r>
          </a:p>
          <a:p>
            <a:pPr algn="ctr" defTabSz="266700">
              <a:spcBef>
                <a:spcPct val="0"/>
              </a:spcBef>
            </a:pPr>
            <a:r>
              <a:rPr lang="es-MX" sz="1150" b="1" dirty="0" smtClean="0">
                <a:solidFill>
                  <a:schemeClr val="bg1"/>
                </a:solidFill>
              </a:rPr>
              <a:t>Vinculación</a:t>
            </a:r>
            <a:endParaRPr lang="es-MX" sz="1150" b="1" dirty="0">
              <a:solidFill>
                <a:schemeClr val="bg1"/>
              </a:solidFill>
            </a:endParaRPr>
          </a:p>
        </p:txBody>
      </p:sp>
      <p:sp>
        <p:nvSpPr>
          <p:cNvPr id="57" name="14 Forma libre"/>
          <p:cNvSpPr/>
          <p:nvPr/>
        </p:nvSpPr>
        <p:spPr>
          <a:xfrm>
            <a:off x="3920698" y="4615366"/>
            <a:ext cx="775151" cy="491765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28575"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4763" algn="ctr" defTabSz="266700">
              <a:spcBef>
                <a:spcPct val="0"/>
              </a:spcBef>
            </a:pPr>
            <a:r>
              <a:rPr lang="es-MX" sz="1000" b="1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</a:rPr>
              <a:t>Recepcionista</a:t>
            </a:r>
          </a:p>
          <a:p>
            <a:pPr marL="4763" algn="ctr" defTabSz="266700">
              <a:spcBef>
                <a:spcPct val="0"/>
              </a:spcBef>
            </a:pPr>
            <a:r>
              <a:rPr lang="es-MX" sz="1000" b="1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</a:rPr>
              <a:t>SVA</a:t>
            </a:r>
          </a:p>
        </p:txBody>
      </p:sp>
      <p:sp>
        <p:nvSpPr>
          <p:cNvPr id="58" name="31 CuadroTexto"/>
          <p:cNvSpPr txBox="1"/>
          <p:nvPr/>
        </p:nvSpPr>
        <p:spPr>
          <a:xfrm>
            <a:off x="584506" y="5627272"/>
            <a:ext cx="1776516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9" name="35 CuadroTexto"/>
          <p:cNvSpPr txBox="1"/>
          <p:nvPr/>
        </p:nvSpPr>
        <p:spPr>
          <a:xfrm>
            <a:off x="4393999" y="6248932"/>
            <a:ext cx="1800000" cy="4597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2020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0" name="30 CuadroTexto"/>
          <p:cNvSpPr txBox="1"/>
          <p:nvPr/>
        </p:nvSpPr>
        <p:spPr>
          <a:xfrm>
            <a:off x="2468994" y="5629970"/>
            <a:ext cx="1800000" cy="108966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L.A.A. Enrique Gerardo Martens Rodríguez</a:t>
            </a:r>
          </a:p>
        </p:txBody>
      </p:sp>
      <p:cxnSp>
        <p:nvCxnSpPr>
          <p:cNvPr id="13" name="49 Conector recto"/>
          <p:cNvCxnSpPr/>
          <p:nvPr/>
        </p:nvCxnSpPr>
        <p:spPr>
          <a:xfrm>
            <a:off x="2701061" y="3597834"/>
            <a:ext cx="1616738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  <a:prstDash val="soli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4" name="14 Forma libre"/>
          <p:cNvSpPr/>
          <p:nvPr/>
        </p:nvSpPr>
        <p:spPr>
          <a:xfrm>
            <a:off x="2217925" y="3300308"/>
            <a:ext cx="973540" cy="614335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4763" algn="ctr" defTabSz="266700">
              <a:spcBef>
                <a:spcPct val="0"/>
              </a:spcBef>
            </a:pPr>
            <a:r>
              <a:rPr lang="es-MX" sz="1000" b="1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</a:rPr>
              <a:t>Asistente Administrativo</a:t>
            </a:r>
          </a:p>
          <a:p>
            <a:pPr marL="4763" algn="ctr" defTabSz="266700">
              <a:spcBef>
                <a:spcPct val="0"/>
              </a:spcBef>
            </a:pPr>
            <a:r>
              <a:rPr lang="es-MX" sz="1000" b="1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</a:rPr>
              <a:t> SVA</a:t>
            </a:r>
          </a:p>
        </p:txBody>
      </p:sp>
    </p:spTree>
    <p:extLst>
      <p:ext uri="{BB962C8B-B14F-4D97-AF65-F5344CB8AC3E}">
        <p14:creationId xmlns:p14="http://schemas.microsoft.com/office/powerpoint/2010/main" val="4181951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13 Conector recto"/>
          <p:cNvCxnSpPr/>
          <p:nvPr/>
        </p:nvCxnSpPr>
        <p:spPr>
          <a:xfrm rot="16200000" flipV="1">
            <a:off x="2418091" y="3636880"/>
            <a:ext cx="720000" cy="0"/>
          </a:xfrm>
          <a:prstGeom prst="line">
            <a:avLst/>
          </a:prstGeom>
          <a:ln>
            <a:solidFill>
              <a:schemeClr val="tx2"/>
            </a:solidFill>
            <a:prstDash val="solid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" name="7 Conector recto"/>
          <p:cNvCxnSpPr/>
          <p:nvPr/>
        </p:nvCxnSpPr>
        <p:spPr>
          <a:xfrm>
            <a:off x="6355272" y="3286405"/>
            <a:ext cx="0" cy="1620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 rot="16200000" flipV="1">
            <a:off x="4222513" y="3626038"/>
            <a:ext cx="720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534096" y="274638"/>
            <a:ext cx="237744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s-MX" sz="1600" dirty="0" smtClean="0">
                <a:latin typeface="Century Gothic" panose="020B0502020202020204" pitchFamily="34" charset="0"/>
              </a:rPr>
              <a:t>Órgano Interno de Control</a:t>
            </a:r>
            <a:endParaRPr lang="es-MX" sz="1600" dirty="0">
              <a:latin typeface="Century Gothic" panose="020B0502020202020204" pitchFamily="34" charset="0"/>
            </a:endParaRPr>
          </a:p>
        </p:txBody>
      </p:sp>
      <p:cxnSp>
        <p:nvCxnSpPr>
          <p:cNvPr id="3" name="2 Conector recto"/>
          <p:cNvCxnSpPr/>
          <p:nvPr/>
        </p:nvCxnSpPr>
        <p:spPr>
          <a:xfrm rot="5400000">
            <a:off x="4087746" y="2795834"/>
            <a:ext cx="981142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3 Forma libre"/>
          <p:cNvSpPr/>
          <p:nvPr/>
        </p:nvSpPr>
        <p:spPr>
          <a:xfrm>
            <a:off x="3865008" y="1730691"/>
            <a:ext cx="1440000" cy="720000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184150">
              <a:spcBef>
                <a:spcPct val="0"/>
              </a:spcBef>
              <a:tabLst>
                <a:tab pos="0" algn="l"/>
              </a:tabLst>
            </a:pPr>
            <a:r>
              <a:rPr lang="es-MX" sz="1250" b="1" dirty="0" smtClean="0">
                <a:solidFill>
                  <a:schemeClr val="bg1"/>
                </a:solidFill>
              </a:rPr>
              <a:t>Titular del Órgano Interno de Control</a:t>
            </a:r>
          </a:p>
          <a:p>
            <a:pPr algn="ctr" defTabSz="18415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ISR-SVA</a:t>
            </a:r>
          </a:p>
        </p:txBody>
      </p:sp>
      <p:sp>
        <p:nvSpPr>
          <p:cNvPr id="5" name="4 Forma libre"/>
          <p:cNvSpPr/>
          <p:nvPr/>
        </p:nvSpPr>
        <p:spPr>
          <a:xfrm>
            <a:off x="3872038" y="3977442"/>
            <a:ext cx="1440000" cy="720000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spcBef>
                <a:spcPct val="0"/>
              </a:spcBef>
            </a:pPr>
            <a:r>
              <a:rPr lang="es-MX" sz="1200" b="1" dirty="0" smtClean="0">
                <a:solidFill>
                  <a:schemeClr val="bg1"/>
                </a:solidFill>
              </a:rPr>
              <a:t>Auditor Interno </a:t>
            </a:r>
          </a:p>
        </p:txBody>
      </p:sp>
      <p:sp>
        <p:nvSpPr>
          <p:cNvPr id="7" name="6 Forma libre"/>
          <p:cNvSpPr/>
          <p:nvPr/>
        </p:nvSpPr>
        <p:spPr>
          <a:xfrm>
            <a:off x="5815138" y="4906404"/>
            <a:ext cx="1080000" cy="540000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0160" tIns="10160" rIns="10160" bIns="10160" numCol="1" spcCol="1270" anchor="ctr" anchorCtr="1">
            <a:noAutofit/>
          </a:bodyPr>
          <a:lstStyle/>
          <a:p>
            <a:pPr algn="ctr" defTabSz="7112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Auxiliar del Órgano Interno de Control</a:t>
            </a:r>
            <a:endParaRPr lang="es-MX" sz="1000" b="1" dirty="0">
              <a:solidFill>
                <a:schemeClr val="bg1"/>
              </a:solidFill>
            </a:endParaRPr>
          </a:p>
        </p:txBody>
      </p:sp>
      <p:cxnSp>
        <p:nvCxnSpPr>
          <p:cNvPr id="13" name="12 Conector recto"/>
          <p:cNvCxnSpPr/>
          <p:nvPr/>
        </p:nvCxnSpPr>
        <p:spPr>
          <a:xfrm flipH="1" flipV="1">
            <a:off x="4578316" y="3286405"/>
            <a:ext cx="1788396" cy="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14 CuadroTexto"/>
          <p:cNvSpPr txBox="1"/>
          <p:nvPr/>
        </p:nvSpPr>
        <p:spPr>
          <a:xfrm>
            <a:off x="258141" y="5585211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2156308" y="5584435"/>
            <a:ext cx="1800000" cy="1115199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Vo.Bo.</a:t>
            </a:r>
          </a:p>
          <a:p>
            <a:endParaRPr lang="es-MX" sz="1000" b="1" dirty="0" smtClean="0">
              <a:ln w="11430">
                <a:solidFill>
                  <a:srgbClr val="009900"/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000" b="1" dirty="0" smtClean="0">
              <a:ln w="11430">
                <a:solidFill>
                  <a:srgbClr val="009900"/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050" b="1" dirty="0" smtClean="0">
              <a:ln w="11430">
                <a:solidFill>
                  <a:srgbClr val="009900"/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C.P. Mónica Ivonne Badillo Fonseca</a:t>
            </a:r>
          </a:p>
          <a:p>
            <a:pPr marL="0" lvl="1" algn="ctr"/>
            <a:r>
              <a:rPr lang="es-MX" sz="7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Titular del Órgano Interno de Control</a:t>
            </a:r>
          </a:p>
        </p:txBody>
      </p:sp>
      <p:sp>
        <p:nvSpPr>
          <p:cNvPr id="16" name="35 CuadroTexto"/>
          <p:cNvSpPr txBox="1"/>
          <p:nvPr/>
        </p:nvSpPr>
        <p:spPr>
          <a:xfrm>
            <a:off x="4033430" y="6197211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2020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7" name="4 Forma libre"/>
          <p:cNvSpPr/>
          <p:nvPr/>
        </p:nvSpPr>
        <p:spPr>
          <a:xfrm>
            <a:off x="2065273" y="3988285"/>
            <a:ext cx="1440000" cy="720000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spcBef>
                <a:spcPct val="0"/>
              </a:spcBef>
            </a:pPr>
            <a:r>
              <a:rPr lang="es-MX" sz="1200" b="1" dirty="0" smtClean="0">
                <a:solidFill>
                  <a:schemeClr val="bg1"/>
                </a:solidFill>
              </a:rPr>
              <a:t>Auditor Interno</a:t>
            </a:r>
          </a:p>
          <a:p>
            <a:pPr algn="ctr" defTabSz="711200">
              <a:spcBef>
                <a:spcPct val="0"/>
              </a:spcBef>
            </a:pPr>
            <a:r>
              <a:rPr lang="es-MX" sz="1200" b="1" dirty="0" smtClean="0">
                <a:solidFill>
                  <a:schemeClr val="bg1"/>
                </a:solidFill>
              </a:rPr>
              <a:t>SVA</a:t>
            </a:r>
          </a:p>
        </p:txBody>
      </p:sp>
      <p:graphicFrame>
        <p:nvGraphicFramePr>
          <p:cNvPr id="21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9377765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Julio- 2020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3/25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3574" y="268942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12 Conector recto"/>
          <p:cNvCxnSpPr/>
          <p:nvPr/>
        </p:nvCxnSpPr>
        <p:spPr>
          <a:xfrm flipH="1" flipV="1">
            <a:off x="2780395" y="3286404"/>
            <a:ext cx="1788396" cy="2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20 Conector recto"/>
          <p:cNvCxnSpPr/>
          <p:nvPr/>
        </p:nvCxnSpPr>
        <p:spPr>
          <a:xfrm>
            <a:off x="4455986" y="2693450"/>
            <a:ext cx="0" cy="628257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6" name="20 Conector recto"/>
          <p:cNvCxnSpPr/>
          <p:nvPr/>
        </p:nvCxnSpPr>
        <p:spPr>
          <a:xfrm>
            <a:off x="4454438" y="2080738"/>
            <a:ext cx="0" cy="628257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1" name="20 Conector recto"/>
          <p:cNvCxnSpPr/>
          <p:nvPr/>
        </p:nvCxnSpPr>
        <p:spPr>
          <a:xfrm>
            <a:off x="5941886" y="2701247"/>
            <a:ext cx="0" cy="628257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3" name="32 Conector recto"/>
          <p:cNvCxnSpPr/>
          <p:nvPr/>
        </p:nvCxnSpPr>
        <p:spPr>
          <a:xfrm>
            <a:off x="3005100" y="2701247"/>
            <a:ext cx="0" cy="61537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2" name="21 Conector recto"/>
          <p:cNvCxnSpPr/>
          <p:nvPr/>
        </p:nvCxnSpPr>
        <p:spPr>
          <a:xfrm rot="5400000">
            <a:off x="1216892" y="2998570"/>
            <a:ext cx="609899" cy="1969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0" name="19 Conector recto"/>
          <p:cNvCxnSpPr/>
          <p:nvPr/>
        </p:nvCxnSpPr>
        <p:spPr>
          <a:xfrm>
            <a:off x="5186922" y="2695575"/>
            <a:ext cx="4203" cy="2162175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6513362" y="274638"/>
            <a:ext cx="237600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s-MX" sz="1600" dirty="0" smtClean="0">
                <a:latin typeface="Century Gothic" panose="020B0502020202020204" pitchFamily="34" charset="0"/>
                <a:ea typeface="Gulim" panose="020B0600000101010101" pitchFamily="34" charset="-127"/>
              </a:rPr>
              <a:t>Dirección Administrativa</a:t>
            </a:r>
            <a:endParaRPr lang="es-MX" sz="1600" dirty="0">
              <a:latin typeface="Century Gothic" panose="020B0502020202020204" pitchFamily="34" charset="0"/>
              <a:ea typeface="Gulim" panose="020B0600000101010101" pitchFamily="34" charset="-127"/>
            </a:endParaRPr>
          </a:p>
        </p:txBody>
      </p:sp>
      <p:sp>
        <p:nvSpPr>
          <p:cNvPr id="30" name="29 CuadroTexto"/>
          <p:cNvSpPr txBox="1"/>
          <p:nvPr/>
        </p:nvSpPr>
        <p:spPr>
          <a:xfrm>
            <a:off x="969236" y="5603399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1" name="30 CuadroTexto"/>
          <p:cNvSpPr txBox="1"/>
          <p:nvPr/>
        </p:nvSpPr>
        <p:spPr>
          <a:xfrm>
            <a:off x="2878081" y="5603399"/>
            <a:ext cx="1800000" cy="108966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C.P. Jaime Salazar Rivera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Administrativo</a:t>
            </a:r>
          </a:p>
        </p:txBody>
      </p:sp>
      <p:sp>
        <p:nvSpPr>
          <p:cNvPr id="19" name="18 Forma libre"/>
          <p:cNvSpPr/>
          <p:nvPr/>
        </p:nvSpPr>
        <p:spPr>
          <a:xfrm>
            <a:off x="921611" y="3146988"/>
            <a:ext cx="1224000" cy="720000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Gerencia  Administrativa SVA</a:t>
            </a:r>
          </a:p>
        </p:txBody>
      </p:sp>
      <p:sp>
        <p:nvSpPr>
          <p:cNvPr id="23" name="35 CuadroTexto"/>
          <p:cNvSpPr txBox="1"/>
          <p:nvPr/>
        </p:nvSpPr>
        <p:spPr>
          <a:xfrm>
            <a:off x="4786926" y="6215399"/>
            <a:ext cx="1800000" cy="4597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15 de Diciembre de 2020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25" name="17 Conector recto"/>
          <p:cNvCxnSpPr/>
          <p:nvPr/>
        </p:nvCxnSpPr>
        <p:spPr>
          <a:xfrm>
            <a:off x="1511332" y="2702975"/>
            <a:ext cx="1493768" cy="122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4" name="20 Conector recto"/>
          <p:cNvCxnSpPr/>
          <p:nvPr/>
        </p:nvCxnSpPr>
        <p:spPr>
          <a:xfrm flipH="1">
            <a:off x="7381705" y="2693450"/>
            <a:ext cx="1581" cy="636054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8" name="25 Forma libre"/>
          <p:cNvSpPr/>
          <p:nvPr/>
        </p:nvSpPr>
        <p:spPr>
          <a:xfrm>
            <a:off x="3653963" y="1674135"/>
            <a:ext cx="1620000" cy="72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300" b="1" dirty="0" smtClean="0">
                <a:solidFill>
                  <a:schemeClr val="bg1"/>
                </a:solidFill>
              </a:rPr>
              <a:t>Director </a:t>
            </a:r>
          </a:p>
          <a:p>
            <a:pPr algn="ctr" defTabSz="266700">
              <a:spcBef>
                <a:spcPct val="0"/>
              </a:spcBef>
            </a:pPr>
            <a:r>
              <a:rPr lang="es-MX" sz="1300" b="1" dirty="0" smtClean="0">
                <a:solidFill>
                  <a:schemeClr val="bg1"/>
                </a:solidFill>
              </a:rPr>
              <a:t>Administrativo</a:t>
            </a:r>
          </a:p>
        </p:txBody>
      </p:sp>
      <p:sp>
        <p:nvSpPr>
          <p:cNvPr id="35" name="63 Forma libre"/>
          <p:cNvSpPr/>
          <p:nvPr/>
        </p:nvSpPr>
        <p:spPr>
          <a:xfrm>
            <a:off x="2393100" y="3145175"/>
            <a:ext cx="1224000" cy="72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6350" algn="ctr" defTabSz="266700">
              <a:spcBef>
                <a:spcPct val="0"/>
              </a:spcBef>
            </a:pPr>
            <a:r>
              <a:rPr lang="es-MX" sz="1150" b="1" dirty="0" smtClean="0">
                <a:solidFill>
                  <a:schemeClr val="bg1"/>
                </a:solidFill>
              </a:rPr>
              <a:t>Gerencia </a:t>
            </a:r>
          </a:p>
          <a:p>
            <a:pPr marL="6350" algn="ctr" defTabSz="266700">
              <a:spcBef>
                <a:spcPct val="0"/>
              </a:spcBef>
            </a:pPr>
            <a:r>
              <a:rPr lang="es-MX" sz="1150" b="1" dirty="0" smtClean="0">
                <a:solidFill>
                  <a:schemeClr val="bg1"/>
                </a:solidFill>
              </a:rPr>
              <a:t>Administrativa</a:t>
            </a:r>
          </a:p>
        </p:txBody>
      </p:sp>
      <p:sp>
        <p:nvSpPr>
          <p:cNvPr id="38" name="63 Forma libre"/>
          <p:cNvSpPr/>
          <p:nvPr/>
        </p:nvSpPr>
        <p:spPr>
          <a:xfrm>
            <a:off x="3836567" y="3143517"/>
            <a:ext cx="1224000" cy="72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6350" algn="ctr" defTabSz="266700">
              <a:spcBef>
                <a:spcPct val="0"/>
              </a:spcBef>
            </a:pPr>
            <a:r>
              <a:rPr lang="es-MX" sz="1150" b="1" dirty="0" smtClean="0">
                <a:solidFill>
                  <a:schemeClr val="bg1"/>
                </a:solidFill>
              </a:rPr>
              <a:t>Gerencia de Recursos Humanos</a:t>
            </a:r>
          </a:p>
        </p:txBody>
      </p:sp>
      <p:sp>
        <p:nvSpPr>
          <p:cNvPr id="39" name="63 Forma libre"/>
          <p:cNvSpPr/>
          <p:nvPr/>
        </p:nvSpPr>
        <p:spPr>
          <a:xfrm>
            <a:off x="5340336" y="3143517"/>
            <a:ext cx="1224000" cy="72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6350" algn="ctr" defTabSz="266700">
              <a:spcBef>
                <a:spcPct val="0"/>
              </a:spcBef>
            </a:pPr>
            <a:r>
              <a:rPr lang="es-MX" sz="1150" b="1" dirty="0" smtClean="0">
                <a:solidFill>
                  <a:schemeClr val="bg1"/>
                </a:solidFill>
              </a:rPr>
              <a:t>Gerencia de Adquisiciones</a:t>
            </a:r>
          </a:p>
        </p:txBody>
      </p:sp>
      <p:sp>
        <p:nvSpPr>
          <p:cNvPr id="40" name="63 Forma libre"/>
          <p:cNvSpPr/>
          <p:nvPr/>
        </p:nvSpPr>
        <p:spPr>
          <a:xfrm>
            <a:off x="6779230" y="3151580"/>
            <a:ext cx="1224000" cy="72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6350" algn="ctr" defTabSz="266700">
              <a:spcBef>
                <a:spcPct val="0"/>
              </a:spcBef>
            </a:pPr>
            <a:r>
              <a:rPr lang="es-MX" sz="1150" b="1" dirty="0" smtClean="0">
                <a:solidFill>
                  <a:schemeClr val="bg1"/>
                </a:solidFill>
              </a:rPr>
              <a:t>Gerencia de Sistemas de Información</a:t>
            </a:r>
          </a:p>
        </p:txBody>
      </p:sp>
      <p:cxnSp>
        <p:nvCxnSpPr>
          <p:cNvPr id="18" name="17 Conector recto"/>
          <p:cNvCxnSpPr/>
          <p:nvPr/>
        </p:nvCxnSpPr>
        <p:spPr>
          <a:xfrm>
            <a:off x="3005100" y="2705421"/>
            <a:ext cx="4376605" cy="714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9" name="65 Forma libre"/>
          <p:cNvSpPr/>
          <p:nvPr/>
        </p:nvSpPr>
        <p:spPr>
          <a:xfrm>
            <a:off x="4776473" y="4795211"/>
            <a:ext cx="841631" cy="46875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96837" algn="ctr" defTabSz="266700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Chofer de </a:t>
            </a:r>
            <a:r>
              <a:rPr lang="es-MX" sz="900" b="1" dirty="0" smtClean="0">
                <a:solidFill>
                  <a:schemeClr val="bg1"/>
                </a:solidFill>
              </a:rPr>
              <a:t>Dirección (Administrativa)</a:t>
            </a:r>
            <a:endParaRPr lang="es-MX" sz="900" b="1" dirty="0">
              <a:solidFill>
                <a:schemeClr val="bg1"/>
              </a:solidFill>
            </a:endParaRPr>
          </a:p>
        </p:txBody>
      </p:sp>
      <p:graphicFrame>
        <p:nvGraphicFramePr>
          <p:cNvPr id="37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1787424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- 2020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4/25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3574" y="268942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14 Forma libre"/>
          <p:cNvSpPr/>
          <p:nvPr/>
        </p:nvSpPr>
        <p:spPr>
          <a:xfrm>
            <a:off x="4698590" y="4094621"/>
            <a:ext cx="995714" cy="513461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4763" algn="ctr" defTabSz="266700">
              <a:spcBef>
                <a:spcPct val="0"/>
              </a:spcBef>
            </a:pPr>
            <a:r>
              <a:rPr lang="es-MX" sz="950" b="1" dirty="0" smtClean="0">
                <a:solidFill>
                  <a:schemeClr val="bg1"/>
                </a:solidFill>
              </a:rPr>
              <a:t>Asistente de Director Administrativo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7" name="9 Conector recto"/>
          <p:cNvCxnSpPr/>
          <p:nvPr/>
        </p:nvCxnSpPr>
        <p:spPr>
          <a:xfrm>
            <a:off x="4193431" y="1473515"/>
            <a:ext cx="0" cy="886436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ector recto 85"/>
          <p:cNvCxnSpPr/>
          <p:nvPr/>
        </p:nvCxnSpPr>
        <p:spPr>
          <a:xfrm flipH="1">
            <a:off x="4711464" y="2352675"/>
            <a:ext cx="1343" cy="1467286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ector recto 65"/>
          <p:cNvCxnSpPr/>
          <p:nvPr/>
        </p:nvCxnSpPr>
        <p:spPr>
          <a:xfrm>
            <a:off x="5831736" y="3971749"/>
            <a:ext cx="0" cy="828833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cto 46"/>
          <p:cNvCxnSpPr/>
          <p:nvPr/>
        </p:nvCxnSpPr>
        <p:spPr>
          <a:xfrm flipH="1">
            <a:off x="3597000" y="2352675"/>
            <a:ext cx="1343" cy="1467286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3"/>
          <p:cNvCxnSpPr/>
          <p:nvPr/>
        </p:nvCxnSpPr>
        <p:spPr>
          <a:xfrm>
            <a:off x="1390593" y="2352675"/>
            <a:ext cx="4289" cy="2136568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cto 42"/>
          <p:cNvCxnSpPr/>
          <p:nvPr/>
        </p:nvCxnSpPr>
        <p:spPr>
          <a:xfrm flipH="1">
            <a:off x="6429375" y="3217991"/>
            <a:ext cx="2233" cy="753934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9 Conector recto"/>
          <p:cNvCxnSpPr/>
          <p:nvPr/>
        </p:nvCxnSpPr>
        <p:spPr>
          <a:xfrm>
            <a:off x="7743231" y="3220061"/>
            <a:ext cx="0" cy="134172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33"/>
          <p:cNvCxnSpPr/>
          <p:nvPr/>
        </p:nvCxnSpPr>
        <p:spPr>
          <a:xfrm flipH="1">
            <a:off x="2485714" y="2352675"/>
            <a:ext cx="1343" cy="1467286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7018187" y="3971749"/>
            <a:ext cx="27851" cy="1291367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6513362" y="274638"/>
            <a:ext cx="237600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s-MX" sz="1600" dirty="0" smtClean="0">
                <a:latin typeface="Century Gothic" panose="020B0502020202020204" pitchFamily="34" charset="0"/>
                <a:ea typeface="Gulim" panose="020B0600000101010101" pitchFamily="34" charset="-127"/>
              </a:rPr>
              <a:t>Gerencia Administrativa SVA</a:t>
            </a:r>
            <a:endParaRPr lang="es-MX" sz="1600" dirty="0">
              <a:latin typeface="Century Gothic" panose="020B0502020202020204" pitchFamily="34" charset="0"/>
              <a:ea typeface="Gulim" panose="020B0600000101010101" pitchFamily="34" charset="-127"/>
            </a:endParaRPr>
          </a:p>
        </p:txBody>
      </p:sp>
      <p:sp>
        <p:nvSpPr>
          <p:cNvPr id="30" name="29 CuadroTexto"/>
          <p:cNvSpPr txBox="1"/>
          <p:nvPr/>
        </p:nvSpPr>
        <p:spPr>
          <a:xfrm>
            <a:off x="712061" y="5603399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1" name="30 CuadroTexto"/>
          <p:cNvSpPr txBox="1"/>
          <p:nvPr/>
        </p:nvSpPr>
        <p:spPr>
          <a:xfrm>
            <a:off x="2582806" y="5612924"/>
            <a:ext cx="1800000" cy="108966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C.P. Jaime Salazar Rivera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Administrativo</a:t>
            </a:r>
          </a:p>
        </p:txBody>
      </p:sp>
      <p:sp>
        <p:nvSpPr>
          <p:cNvPr id="19" name="18 Forma libre"/>
          <p:cNvSpPr/>
          <p:nvPr/>
        </p:nvSpPr>
        <p:spPr>
          <a:xfrm>
            <a:off x="3581431" y="1395246"/>
            <a:ext cx="1224000" cy="720000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Gerente Administrativo</a:t>
            </a:r>
          </a:p>
          <a:p>
            <a:pPr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 SVA</a:t>
            </a:r>
          </a:p>
        </p:txBody>
      </p:sp>
      <p:sp>
        <p:nvSpPr>
          <p:cNvPr id="23" name="35 CuadroTexto"/>
          <p:cNvSpPr txBox="1"/>
          <p:nvPr/>
        </p:nvSpPr>
        <p:spPr>
          <a:xfrm>
            <a:off x="6310926" y="6215399"/>
            <a:ext cx="1800000" cy="4597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</a:t>
            </a:r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de Julio de 2020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18" name="17 Conector recto"/>
          <p:cNvCxnSpPr/>
          <p:nvPr/>
        </p:nvCxnSpPr>
        <p:spPr>
          <a:xfrm flipV="1">
            <a:off x="1381125" y="2359951"/>
            <a:ext cx="5686425" cy="2253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4" name="9 Conector recto"/>
          <p:cNvCxnSpPr/>
          <p:nvPr/>
        </p:nvCxnSpPr>
        <p:spPr>
          <a:xfrm>
            <a:off x="7067550" y="2352675"/>
            <a:ext cx="0" cy="886436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11 Forma libre"/>
          <p:cNvSpPr/>
          <p:nvPr/>
        </p:nvSpPr>
        <p:spPr>
          <a:xfrm>
            <a:off x="6506764" y="2515535"/>
            <a:ext cx="1125131" cy="580872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28575"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000" b="1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</a:rPr>
              <a:t>Jefe de Almacén</a:t>
            </a:r>
          </a:p>
          <a:p>
            <a:pPr algn="ctr" defTabSz="266700">
              <a:spcBef>
                <a:spcPct val="0"/>
              </a:spcBef>
            </a:pPr>
            <a:r>
              <a:rPr lang="es-MX" sz="1000" b="1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</a:rPr>
              <a:t>SVA</a:t>
            </a:r>
          </a:p>
        </p:txBody>
      </p:sp>
      <p:sp>
        <p:nvSpPr>
          <p:cNvPr id="52" name="31 Forma libre"/>
          <p:cNvSpPr/>
          <p:nvPr/>
        </p:nvSpPr>
        <p:spPr>
          <a:xfrm>
            <a:off x="918407" y="4464396"/>
            <a:ext cx="972000" cy="504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28575"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/>
            <a:r>
              <a:rPr lang="es-MX" sz="1000" b="1" dirty="0" smtClean="0">
                <a:solidFill>
                  <a:schemeClr val="bg1"/>
                </a:solidFill>
              </a:rPr>
              <a:t>Ayudante </a:t>
            </a:r>
          </a:p>
          <a:p>
            <a:pPr algn="ctr"/>
            <a:r>
              <a:rPr lang="es-MX" sz="1000" b="1" dirty="0" smtClean="0">
                <a:solidFill>
                  <a:schemeClr val="bg1"/>
                </a:solidFill>
              </a:rPr>
              <a:t>de Cocina /6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61" name="64 Forma libre"/>
          <p:cNvSpPr/>
          <p:nvPr/>
        </p:nvSpPr>
        <p:spPr>
          <a:xfrm>
            <a:off x="7364499" y="4175058"/>
            <a:ext cx="775050" cy="473141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28575"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Operador de Maquinaria</a:t>
            </a:r>
            <a:endParaRPr lang="es-MX" sz="900" b="1" dirty="0">
              <a:solidFill>
                <a:schemeClr val="bg1"/>
              </a:solidFill>
            </a:endParaRPr>
          </a:p>
        </p:txBody>
      </p:sp>
      <p:cxnSp>
        <p:nvCxnSpPr>
          <p:cNvPr id="62" name="Conector recto 61"/>
          <p:cNvCxnSpPr/>
          <p:nvPr/>
        </p:nvCxnSpPr>
        <p:spPr>
          <a:xfrm>
            <a:off x="6422083" y="3229586"/>
            <a:ext cx="1332583" cy="2153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30 Forma libre"/>
          <p:cNvSpPr/>
          <p:nvPr/>
        </p:nvSpPr>
        <p:spPr>
          <a:xfrm>
            <a:off x="908882" y="3806086"/>
            <a:ext cx="972000" cy="504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/>
            <a:r>
              <a:rPr lang="es-MX" sz="1000" b="1" dirty="0" smtClean="0">
                <a:solidFill>
                  <a:schemeClr val="bg1"/>
                </a:solidFill>
              </a:rPr>
              <a:t>Encargado </a:t>
            </a:r>
          </a:p>
          <a:p>
            <a:pPr algn="ctr"/>
            <a:r>
              <a:rPr lang="es-MX" sz="1000" b="1" dirty="0" smtClean="0">
                <a:solidFill>
                  <a:schemeClr val="bg1"/>
                </a:solidFill>
              </a:rPr>
              <a:t>de Cocina </a:t>
            </a:r>
          </a:p>
        </p:txBody>
      </p:sp>
      <p:sp>
        <p:nvSpPr>
          <p:cNvPr id="26" name="37 Forma libre"/>
          <p:cNvSpPr/>
          <p:nvPr/>
        </p:nvSpPr>
        <p:spPr>
          <a:xfrm>
            <a:off x="5392372" y="4469122"/>
            <a:ext cx="869930" cy="455169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28575"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Ayudante de Almacén de Producción</a:t>
            </a:r>
          </a:p>
        </p:txBody>
      </p:sp>
      <p:sp>
        <p:nvSpPr>
          <p:cNvPr id="33" name="79 Forma libre"/>
          <p:cNvSpPr/>
          <p:nvPr/>
        </p:nvSpPr>
        <p:spPr>
          <a:xfrm>
            <a:off x="6727577" y="5143360"/>
            <a:ext cx="636922" cy="40529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Obreros </a:t>
            </a:r>
            <a:endParaRPr lang="es-MX" sz="900" b="1" dirty="0">
              <a:solidFill>
                <a:schemeClr val="bg1"/>
              </a:solidFill>
            </a:endParaRPr>
          </a:p>
          <a:p>
            <a:pPr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Generales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27" name="30 Forma libre"/>
          <p:cNvSpPr/>
          <p:nvPr/>
        </p:nvSpPr>
        <p:spPr>
          <a:xfrm>
            <a:off x="2001048" y="3806086"/>
            <a:ext cx="972000" cy="504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/>
            <a:r>
              <a:rPr lang="es-MX" sz="1000" b="1" dirty="0" smtClean="0">
                <a:solidFill>
                  <a:schemeClr val="bg1"/>
                </a:solidFill>
              </a:rPr>
              <a:t>Cajero de Comedor</a:t>
            </a:r>
          </a:p>
        </p:txBody>
      </p:sp>
      <p:sp>
        <p:nvSpPr>
          <p:cNvPr id="35" name="41 CuadroTexto"/>
          <p:cNvSpPr txBox="1"/>
          <p:nvPr/>
        </p:nvSpPr>
        <p:spPr>
          <a:xfrm>
            <a:off x="4452842" y="5643397"/>
            <a:ext cx="1800000" cy="1081147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Vo.Bo.</a:t>
            </a:r>
          </a:p>
          <a:p>
            <a:endParaRPr lang="es-MX" sz="1400" b="1" dirty="0" smtClean="0">
              <a:ln w="11430">
                <a:solidFill>
                  <a:srgbClr val="009900"/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>
                <a:solidFill>
                  <a:srgbClr val="009900"/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pt-BR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C.P. Oscar Ramírez Martínez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Gerente Administrativo SVA</a:t>
            </a:r>
          </a:p>
        </p:txBody>
      </p:sp>
      <p:graphicFrame>
        <p:nvGraphicFramePr>
          <p:cNvPr id="36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2550998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- 2020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5/25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8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30 Forma libre"/>
          <p:cNvSpPr/>
          <p:nvPr/>
        </p:nvSpPr>
        <p:spPr>
          <a:xfrm>
            <a:off x="4237669" y="3806086"/>
            <a:ext cx="972000" cy="504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/>
            <a:r>
              <a:rPr lang="es-MX" sz="1000" b="1" dirty="0" smtClean="0">
                <a:solidFill>
                  <a:schemeClr val="bg1"/>
                </a:solidFill>
              </a:rPr>
              <a:t>Chofer de Gerencia Administrativa</a:t>
            </a:r>
          </a:p>
        </p:txBody>
      </p:sp>
      <p:sp>
        <p:nvSpPr>
          <p:cNvPr id="42" name="30 Forma libre"/>
          <p:cNvSpPr/>
          <p:nvPr/>
        </p:nvSpPr>
        <p:spPr>
          <a:xfrm>
            <a:off x="3113719" y="3806086"/>
            <a:ext cx="972000" cy="504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/>
            <a:r>
              <a:rPr lang="es-MX" sz="1000" b="1" dirty="0" smtClean="0">
                <a:solidFill>
                  <a:schemeClr val="bg1"/>
                </a:solidFill>
              </a:rPr>
              <a:t>Ayudante Administrativo SVA</a:t>
            </a:r>
          </a:p>
        </p:txBody>
      </p:sp>
      <p:cxnSp>
        <p:nvCxnSpPr>
          <p:cNvPr id="65" name="Conector recto 64"/>
          <p:cNvCxnSpPr/>
          <p:nvPr/>
        </p:nvCxnSpPr>
        <p:spPr>
          <a:xfrm>
            <a:off x="5822211" y="3977894"/>
            <a:ext cx="1188189" cy="3556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37 Forma libre"/>
          <p:cNvSpPr/>
          <p:nvPr/>
        </p:nvSpPr>
        <p:spPr>
          <a:xfrm>
            <a:off x="6413769" y="4460423"/>
            <a:ext cx="869930" cy="455169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28575"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Ayudante de Almacén de </a:t>
            </a:r>
            <a:r>
              <a:rPr lang="es-MX" sz="900" b="1" dirty="0" smtClean="0">
                <a:solidFill>
                  <a:schemeClr val="bg1"/>
                </a:solidFill>
              </a:rPr>
              <a:t>Empaque</a:t>
            </a:r>
            <a:endParaRPr lang="es-MX" sz="9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399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4" name="73 Conector recto"/>
          <p:cNvCxnSpPr/>
          <p:nvPr/>
        </p:nvCxnSpPr>
        <p:spPr>
          <a:xfrm>
            <a:off x="7200110" y="3444648"/>
            <a:ext cx="0" cy="55585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3" name="73 Conector recto"/>
          <p:cNvCxnSpPr/>
          <p:nvPr/>
        </p:nvCxnSpPr>
        <p:spPr>
          <a:xfrm>
            <a:off x="6166327" y="3444648"/>
            <a:ext cx="0" cy="55585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2" name="73 Conector recto"/>
          <p:cNvCxnSpPr/>
          <p:nvPr/>
        </p:nvCxnSpPr>
        <p:spPr>
          <a:xfrm>
            <a:off x="5114135" y="3444648"/>
            <a:ext cx="0" cy="55585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0" name="73 Conector recto"/>
          <p:cNvCxnSpPr/>
          <p:nvPr/>
        </p:nvCxnSpPr>
        <p:spPr>
          <a:xfrm>
            <a:off x="4075910" y="3444648"/>
            <a:ext cx="0" cy="55585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9" name="73 Conector recto"/>
          <p:cNvCxnSpPr/>
          <p:nvPr/>
        </p:nvCxnSpPr>
        <p:spPr>
          <a:xfrm>
            <a:off x="3037685" y="3444648"/>
            <a:ext cx="0" cy="55585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5" name="73 Conector recto"/>
          <p:cNvCxnSpPr/>
          <p:nvPr/>
        </p:nvCxnSpPr>
        <p:spPr>
          <a:xfrm>
            <a:off x="1989935" y="3444648"/>
            <a:ext cx="0" cy="55585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8" name="73 Conector recto"/>
          <p:cNvCxnSpPr/>
          <p:nvPr/>
        </p:nvCxnSpPr>
        <p:spPr>
          <a:xfrm>
            <a:off x="8241057" y="3435123"/>
            <a:ext cx="0" cy="55585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6" name="73 Conector recto"/>
          <p:cNvCxnSpPr/>
          <p:nvPr/>
        </p:nvCxnSpPr>
        <p:spPr>
          <a:xfrm>
            <a:off x="932660" y="3435123"/>
            <a:ext cx="0" cy="55585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5" name="44 Título"/>
          <p:cNvSpPr>
            <a:spLocks noGrp="1"/>
          </p:cNvSpPr>
          <p:nvPr>
            <p:ph type="title"/>
          </p:nvPr>
        </p:nvSpPr>
        <p:spPr>
          <a:xfrm>
            <a:off x="6562164" y="274638"/>
            <a:ext cx="237600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s-MX" sz="1600" dirty="0" smtClean="0">
                <a:latin typeface="Century Gothic" panose="020B0502020202020204" pitchFamily="34" charset="0"/>
              </a:rPr>
              <a:t>Gerencia Administrativa</a:t>
            </a:r>
            <a:endParaRPr lang="es-MX" sz="1600" dirty="0">
              <a:latin typeface="Century Gothic" panose="020B0502020202020204" pitchFamily="34" charset="0"/>
            </a:endParaRPr>
          </a:p>
        </p:txBody>
      </p:sp>
      <p:sp>
        <p:nvSpPr>
          <p:cNvPr id="42" name="41 CuadroTexto"/>
          <p:cNvSpPr txBox="1"/>
          <p:nvPr/>
        </p:nvSpPr>
        <p:spPr>
          <a:xfrm>
            <a:off x="4300442" y="5576722"/>
            <a:ext cx="1800000" cy="1081147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Vo.Bo.</a:t>
            </a:r>
          </a:p>
          <a:p>
            <a:endParaRPr lang="es-MX" sz="1400" b="1" dirty="0" smtClean="0">
              <a:ln w="11430">
                <a:solidFill>
                  <a:srgbClr val="009900"/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>
                <a:solidFill>
                  <a:srgbClr val="009900"/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pt-BR" sz="75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C.P. Javier </a:t>
            </a:r>
            <a:r>
              <a:rPr lang="pt-BR" sz="750" dirty="0" err="1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Elías</a:t>
            </a:r>
            <a:r>
              <a:rPr lang="pt-BR" sz="75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 Martínez Padrón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Gerente Administrativo</a:t>
            </a:r>
          </a:p>
        </p:txBody>
      </p:sp>
      <p:sp>
        <p:nvSpPr>
          <p:cNvPr id="36" name="29 CuadroTexto"/>
          <p:cNvSpPr txBox="1"/>
          <p:nvPr/>
        </p:nvSpPr>
        <p:spPr>
          <a:xfrm>
            <a:off x="420678" y="5567062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7" name="30 CuadroTexto"/>
          <p:cNvSpPr txBox="1"/>
          <p:nvPr/>
        </p:nvSpPr>
        <p:spPr>
          <a:xfrm>
            <a:off x="2360560" y="5567062"/>
            <a:ext cx="1800000" cy="108966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C.P. Jaime Salazar Rivera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Administrativo</a:t>
            </a:r>
          </a:p>
        </p:txBody>
      </p:sp>
      <p:sp>
        <p:nvSpPr>
          <p:cNvPr id="38" name="35 CuadroTexto"/>
          <p:cNvSpPr txBox="1"/>
          <p:nvPr/>
        </p:nvSpPr>
        <p:spPr>
          <a:xfrm>
            <a:off x="6240324" y="6177825"/>
            <a:ext cx="1800000" cy="4597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16 de Diciembre de 2020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27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4883645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- 2020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6/25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3" name="35 Conector recto"/>
          <p:cNvCxnSpPr/>
          <p:nvPr/>
        </p:nvCxnSpPr>
        <p:spPr>
          <a:xfrm>
            <a:off x="4567789" y="2145445"/>
            <a:ext cx="1769" cy="1299203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5" name="39 Conector recto"/>
          <p:cNvCxnSpPr/>
          <p:nvPr/>
        </p:nvCxnSpPr>
        <p:spPr>
          <a:xfrm>
            <a:off x="932660" y="3449014"/>
            <a:ext cx="7309187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6" name="41 Forma libre"/>
          <p:cNvSpPr/>
          <p:nvPr/>
        </p:nvSpPr>
        <p:spPr>
          <a:xfrm>
            <a:off x="3892982" y="1492632"/>
            <a:ext cx="1354201" cy="657972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150" b="1" dirty="0" smtClean="0">
                <a:solidFill>
                  <a:schemeClr val="bg1"/>
                </a:solidFill>
              </a:rPr>
              <a:t>Gerente </a:t>
            </a:r>
            <a:endParaRPr lang="es-MX" sz="1150" b="1" dirty="0">
              <a:solidFill>
                <a:schemeClr val="bg1"/>
              </a:solidFill>
            </a:endParaRPr>
          </a:p>
          <a:p>
            <a:pPr algn="ctr" defTabSz="266700">
              <a:spcBef>
                <a:spcPct val="0"/>
              </a:spcBef>
            </a:pPr>
            <a:r>
              <a:rPr lang="es-MX" sz="1150" b="1" dirty="0" smtClean="0">
                <a:solidFill>
                  <a:schemeClr val="bg1"/>
                </a:solidFill>
              </a:rPr>
              <a:t>Administrativo</a:t>
            </a:r>
            <a:endParaRPr lang="es-MX" sz="1150" b="1" dirty="0">
              <a:solidFill>
                <a:schemeClr val="bg1"/>
              </a:solidFill>
            </a:endParaRPr>
          </a:p>
        </p:txBody>
      </p:sp>
      <p:sp>
        <p:nvSpPr>
          <p:cNvPr id="88" name="44 Forma libre"/>
          <p:cNvSpPr/>
          <p:nvPr/>
        </p:nvSpPr>
        <p:spPr>
          <a:xfrm>
            <a:off x="2588621" y="3916489"/>
            <a:ext cx="90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0" lvl="1" indent="-4762" algn="ctr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Auxiliar de Egresos 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9" name="46 Forma libre"/>
          <p:cNvSpPr/>
          <p:nvPr/>
        </p:nvSpPr>
        <p:spPr>
          <a:xfrm>
            <a:off x="4673432" y="3916843"/>
            <a:ext cx="90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285750" algn="ctr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Auxiliar de Tesorería</a:t>
            </a:r>
          </a:p>
        </p:txBody>
      </p:sp>
      <p:sp>
        <p:nvSpPr>
          <p:cNvPr id="94" name="40 Forma libre"/>
          <p:cNvSpPr/>
          <p:nvPr/>
        </p:nvSpPr>
        <p:spPr>
          <a:xfrm>
            <a:off x="3631096" y="3914865"/>
            <a:ext cx="90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0" lvl="1" algn="ctr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Auxiliar de Ingresos</a:t>
            </a:r>
          </a:p>
        </p:txBody>
      </p:sp>
      <p:sp>
        <p:nvSpPr>
          <p:cNvPr id="95" name="34 Forma libre"/>
          <p:cNvSpPr/>
          <p:nvPr/>
        </p:nvSpPr>
        <p:spPr>
          <a:xfrm>
            <a:off x="7791847" y="3916843"/>
            <a:ext cx="90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Auxiliar General de Archivo</a:t>
            </a:r>
          </a:p>
        </p:txBody>
      </p:sp>
      <p:sp>
        <p:nvSpPr>
          <p:cNvPr id="97" name="40 Forma libre"/>
          <p:cNvSpPr/>
          <p:nvPr/>
        </p:nvSpPr>
        <p:spPr>
          <a:xfrm>
            <a:off x="6753877" y="3916843"/>
            <a:ext cx="90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0" lvl="1" algn="ctr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Auxiliar de Impuestos</a:t>
            </a:r>
          </a:p>
        </p:txBody>
      </p:sp>
      <p:sp>
        <p:nvSpPr>
          <p:cNvPr id="98" name="44 Forma libre"/>
          <p:cNvSpPr/>
          <p:nvPr/>
        </p:nvSpPr>
        <p:spPr>
          <a:xfrm>
            <a:off x="487353" y="3905340"/>
            <a:ext cx="90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0" lvl="1" indent="-4762" algn="ctr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Auxiliar de Costos 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02" name="43 Forma libre"/>
          <p:cNvSpPr/>
          <p:nvPr/>
        </p:nvSpPr>
        <p:spPr>
          <a:xfrm>
            <a:off x="3949083" y="2434270"/>
            <a:ext cx="1260000" cy="648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0" lvl="1" indent="-6350" algn="ctr">
              <a:spcBef>
                <a:spcPct val="0"/>
              </a:spcBef>
            </a:pPr>
            <a:r>
              <a:rPr lang="es-MX" sz="1050" b="1" dirty="0" smtClean="0">
                <a:solidFill>
                  <a:schemeClr val="bg1"/>
                </a:solidFill>
              </a:rPr>
              <a:t>Jefe de Contabilidad, Costos y Presupuestos</a:t>
            </a:r>
          </a:p>
        </p:txBody>
      </p:sp>
      <p:sp>
        <p:nvSpPr>
          <p:cNvPr id="105" name="44 Forma libre"/>
          <p:cNvSpPr/>
          <p:nvPr/>
        </p:nvSpPr>
        <p:spPr>
          <a:xfrm>
            <a:off x="5715907" y="3907318"/>
            <a:ext cx="90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0" lvl="1" indent="-4762" algn="ctr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Auxiliar de Control de Activo Fijo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07" name="44 Forma libre"/>
          <p:cNvSpPr/>
          <p:nvPr/>
        </p:nvSpPr>
        <p:spPr>
          <a:xfrm>
            <a:off x="1541453" y="3914865"/>
            <a:ext cx="90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0" lvl="1" indent="-4762" algn="ctr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Auxiliar de Presupuestos</a:t>
            </a:r>
            <a:endParaRPr lang="es-MX" sz="1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" name="32 Conector recto"/>
          <p:cNvCxnSpPr/>
          <p:nvPr/>
        </p:nvCxnSpPr>
        <p:spPr>
          <a:xfrm flipH="1" flipV="1">
            <a:off x="1202919" y="2423880"/>
            <a:ext cx="553" cy="71352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72 Conector recto"/>
          <p:cNvCxnSpPr/>
          <p:nvPr/>
        </p:nvCxnSpPr>
        <p:spPr>
          <a:xfrm>
            <a:off x="770622" y="2414103"/>
            <a:ext cx="20633" cy="1852040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9" name="72 Conector recto"/>
          <p:cNvCxnSpPr/>
          <p:nvPr/>
        </p:nvCxnSpPr>
        <p:spPr>
          <a:xfrm>
            <a:off x="5775480" y="2427645"/>
            <a:ext cx="4553" cy="1639192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2" name="147 Conector recto"/>
          <p:cNvCxnSpPr/>
          <p:nvPr/>
        </p:nvCxnSpPr>
        <p:spPr>
          <a:xfrm flipV="1">
            <a:off x="1789652" y="3467200"/>
            <a:ext cx="1308974" cy="1262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4" name="43 Conector recto"/>
          <p:cNvCxnSpPr/>
          <p:nvPr/>
        </p:nvCxnSpPr>
        <p:spPr>
          <a:xfrm flipH="1">
            <a:off x="7515531" y="2418604"/>
            <a:ext cx="5067" cy="2656725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5" name="155 Conector recto"/>
          <p:cNvCxnSpPr/>
          <p:nvPr/>
        </p:nvCxnSpPr>
        <p:spPr>
          <a:xfrm>
            <a:off x="1798278" y="3458016"/>
            <a:ext cx="2240" cy="498212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2" name="181 Título"/>
          <p:cNvSpPr>
            <a:spLocks noGrp="1"/>
          </p:cNvSpPr>
          <p:nvPr>
            <p:ph type="title"/>
          </p:nvPr>
        </p:nvSpPr>
        <p:spPr>
          <a:xfrm>
            <a:off x="6566515" y="265635"/>
            <a:ext cx="237600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s-MX" sz="1600" dirty="0" smtClean="0">
                <a:latin typeface="Century Gothic" panose="020B0502020202020204" pitchFamily="34" charset="0"/>
              </a:rPr>
              <a:t>Gerencia de </a:t>
            </a:r>
            <a:br>
              <a:rPr lang="es-MX" sz="1600" dirty="0" smtClean="0">
                <a:latin typeface="Century Gothic" panose="020B0502020202020204" pitchFamily="34" charset="0"/>
              </a:rPr>
            </a:br>
            <a:r>
              <a:rPr lang="es-MX" sz="1600" dirty="0" smtClean="0">
                <a:latin typeface="Century Gothic" panose="020B0502020202020204" pitchFamily="34" charset="0"/>
              </a:rPr>
              <a:t>Recursos Humanos</a:t>
            </a:r>
            <a:endParaRPr lang="es-MX" sz="1600" dirty="0">
              <a:latin typeface="Century Gothic" panose="020B0502020202020204" pitchFamily="34" charset="0"/>
            </a:endParaRPr>
          </a:p>
        </p:txBody>
      </p:sp>
      <p:sp>
        <p:nvSpPr>
          <p:cNvPr id="82" name="81 CuadroTexto"/>
          <p:cNvSpPr txBox="1"/>
          <p:nvPr/>
        </p:nvSpPr>
        <p:spPr>
          <a:xfrm>
            <a:off x="4121160" y="5671159"/>
            <a:ext cx="1800000" cy="1089660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Vo.Bo.</a:t>
            </a:r>
          </a:p>
          <a:p>
            <a:endParaRPr lang="es-MX" sz="14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L.A. Silvia Guevara Rangel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 Gerente de Recursos Humanos</a:t>
            </a:r>
          </a:p>
        </p:txBody>
      </p:sp>
      <p:sp>
        <p:nvSpPr>
          <p:cNvPr id="62" name="29 CuadroTexto"/>
          <p:cNvSpPr txBox="1"/>
          <p:nvPr/>
        </p:nvSpPr>
        <p:spPr>
          <a:xfrm>
            <a:off x="303470" y="5661499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3" name="30 CuadroTexto"/>
          <p:cNvSpPr txBox="1"/>
          <p:nvPr/>
        </p:nvSpPr>
        <p:spPr>
          <a:xfrm>
            <a:off x="2212315" y="5661499"/>
            <a:ext cx="1800000" cy="108966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C.P. Jaime Salazar Rivera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Administrativo</a:t>
            </a:r>
          </a:p>
        </p:txBody>
      </p:sp>
      <p:sp>
        <p:nvSpPr>
          <p:cNvPr id="124" name="35 CuadroTexto"/>
          <p:cNvSpPr txBox="1"/>
          <p:nvPr/>
        </p:nvSpPr>
        <p:spPr>
          <a:xfrm>
            <a:off x="6062370" y="6273499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2020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33" name="62 Conector recto"/>
          <p:cNvCxnSpPr/>
          <p:nvPr/>
        </p:nvCxnSpPr>
        <p:spPr>
          <a:xfrm flipH="1">
            <a:off x="4186722" y="1694103"/>
            <a:ext cx="0" cy="720000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4" name="62 Conector recto"/>
          <p:cNvCxnSpPr/>
          <p:nvPr/>
        </p:nvCxnSpPr>
        <p:spPr>
          <a:xfrm flipH="1">
            <a:off x="3590220" y="2417397"/>
            <a:ext cx="0" cy="720000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6" name="72 Conector recto"/>
          <p:cNvCxnSpPr/>
          <p:nvPr/>
        </p:nvCxnSpPr>
        <p:spPr>
          <a:xfrm>
            <a:off x="4761643" y="2415582"/>
            <a:ext cx="4553" cy="1639192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9" name="43 Conector recto"/>
          <p:cNvCxnSpPr/>
          <p:nvPr/>
        </p:nvCxnSpPr>
        <p:spPr>
          <a:xfrm flipH="1">
            <a:off x="6667970" y="2411540"/>
            <a:ext cx="5067" cy="2656725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1" name="72 Conector recto"/>
          <p:cNvCxnSpPr/>
          <p:nvPr/>
        </p:nvCxnSpPr>
        <p:spPr>
          <a:xfrm>
            <a:off x="2420521" y="2414436"/>
            <a:ext cx="20271" cy="2653829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3" name="155 Conector recto"/>
          <p:cNvCxnSpPr/>
          <p:nvPr/>
        </p:nvCxnSpPr>
        <p:spPr>
          <a:xfrm>
            <a:off x="3087751" y="3458016"/>
            <a:ext cx="2240" cy="498212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4" name="50 Forma libre"/>
          <p:cNvSpPr/>
          <p:nvPr/>
        </p:nvSpPr>
        <p:spPr>
          <a:xfrm>
            <a:off x="3528629" y="1423368"/>
            <a:ext cx="1313988" cy="698736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200" b="1" dirty="0">
                <a:solidFill>
                  <a:schemeClr val="bg1"/>
                </a:solidFill>
              </a:rPr>
              <a:t>Gerente de</a:t>
            </a:r>
          </a:p>
          <a:p>
            <a:pPr algn="ctr" defTabSz="266700">
              <a:spcBef>
                <a:spcPct val="0"/>
              </a:spcBef>
            </a:pPr>
            <a:r>
              <a:rPr lang="es-MX" sz="1200" b="1" dirty="0">
                <a:solidFill>
                  <a:schemeClr val="bg1"/>
                </a:solidFill>
              </a:rPr>
              <a:t>Recursos </a:t>
            </a:r>
            <a:r>
              <a:rPr lang="es-MX" sz="1200" b="1" dirty="0" smtClean="0">
                <a:solidFill>
                  <a:schemeClr val="bg1"/>
                </a:solidFill>
              </a:rPr>
              <a:t>Humanos</a:t>
            </a:r>
          </a:p>
          <a:p>
            <a:pPr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ISR-SVA</a:t>
            </a:r>
            <a:r>
              <a:rPr lang="es-MX" sz="1200" b="1" dirty="0" smtClean="0">
                <a:solidFill>
                  <a:schemeClr val="bg1"/>
                </a:solidFill>
              </a:rPr>
              <a:t> </a:t>
            </a:r>
            <a:endParaRPr lang="es-MX" sz="1200" b="1" dirty="0">
              <a:solidFill>
                <a:schemeClr val="bg1"/>
              </a:solidFill>
            </a:endParaRPr>
          </a:p>
        </p:txBody>
      </p:sp>
      <p:sp>
        <p:nvSpPr>
          <p:cNvPr id="45" name="60 Forma libre"/>
          <p:cNvSpPr/>
          <p:nvPr/>
        </p:nvSpPr>
        <p:spPr>
          <a:xfrm>
            <a:off x="1897862" y="2696490"/>
            <a:ext cx="108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1" tIns="3811" rIns="3811" bIns="3811" numCol="1" spcCol="1270" anchor="ctr" anchorCtr="0">
            <a:noAutofit/>
          </a:bodyPr>
          <a:lstStyle/>
          <a:p>
            <a:pPr marL="3175" indent="-3175" algn="ctr"/>
            <a:r>
              <a:rPr lang="es-MX" sz="850" b="1" dirty="0" smtClean="0">
                <a:solidFill>
                  <a:schemeClr val="bg1"/>
                </a:solidFill>
              </a:rPr>
              <a:t>Jefe </a:t>
            </a:r>
            <a:r>
              <a:rPr lang="es-MX" sz="850" b="1" dirty="0">
                <a:solidFill>
                  <a:schemeClr val="bg1"/>
                </a:solidFill>
              </a:rPr>
              <a:t>de</a:t>
            </a:r>
          </a:p>
          <a:p>
            <a:pPr marL="3175" indent="-3175" algn="ctr"/>
            <a:r>
              <a:rPr lang="es-MX" sz="850" b="1" dirty="0" smtClean="0">
                <a:solidFill>
                  <a:schemeClr val="bg1"/>
                </a:solidFill>
              </a:rPr>
              <a:t>Reclutamiento, Selección y Capacitación</a:t>
            </a:r>
            <a:endParaRPr lang="es-MX" sz="850" b="1" dirty="0">
              <a:solidFill>
                <a:schemeClr val="bg1"/>
              </a:solidFill>
            </a:endParaRPr>
          </a:p>
        </p:txBody>
      </p:sp>
      <p:sp>
        <p:nvSpPr>
          <p:cNvPr id="46" name="67 Forma libre"/>
          <p:cNvSpPr/>
          <p:nvPr/>
        </p:nvSpPr>
        <p:spPr>
          <a:xfrm>
            <a:off x="410794" y="3867418"/>
            <a:ext cx="770113" cy="435039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1" tIns="3811" rIns="3811" bIns="3811" numCol="1" spcCol="1270" anchor="ctr" anchorCtr="0">
            <a:noAutofit/>
          </a:bodyPr>
          <a:lstStyle/>
          <a:p>
            <a:pPr marL="0" lvl="1" indent="-6351" algn="ctr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Recepcionista</a:t>
            </a:r>
          </a:p>
        </p:txBody>
      </p:sp>
      <p:sp>
        <p:nvSpPr>
          <p:cNvPr id="48" name="70 Forma libre"/>
          <p:cNvSpPr/>
          <p:nvPr/>
        </p:nvSpPr>
        <p:spPr>
          <a:xfrm>
            <a:off x="6285658" y="4266143"/>
            <a:ext cx="777634" cy="48047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1" tIns="3811" rIns="3811" bIns="3811" numCol="1" spcCol="1270" anchor="ctr" anchorCtr="0">
            <a:noAutofit/>
          </a:bodyPr>
          <a:lstStyle/>
          <a:p>
            <a:pPr algn="ctr"/>
            <a:r>
              <a:rPr lang="es-MX" sz="900" b="1" dirty="0" smtClean="0">
                <a:solidFill>
                  <a:schemeClr val="bg1"/>
                </a:solidFill>
              </a:rPr>
              <a:t>Encargado  </a:t>
            </a:r>
            <a:endParaRPr lang="es-MX" sz="900" b="1" dirty="0">
              <a:solidFill>
                <a:schemeClr val="bg1"/>
              </a:solidFill>
            </a:endParaRPr>
          </a:p>
          <a:p>
            <a:pPr algn="ctr"/>
            <a:r>
              <a:rPr lang="es-MX" sz="900" b="1" dirty="0">
                <a:solidFill>
                  <a:schemeClr val="bg1"/>
                </a:solidFill>
              </a:rPr>
              <a:t>de Cocina</a:t>
            </a:r>
          </a:p>
        </p:txBody>
      </p:sp>
      <p:cxnSp>
        <p:nvCxnSpPr>
          <p:cNvPr id="50" name="54 Conector recto"/>
          <p:cNvCxnSpPr/>
          <p:nvPr/>
        </p:nvCxnSpPr>
        <p:spPr>
          <a:xfrm>
            <a:off x="759217" y="2417397"/>
            <a:ext cx="7604804" cy="3522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3" name="57 Forma libre"/>
          <p:cNvSpPr/>
          <p:nvPr/>
        </p:nvSpPr>
        <p:spPr>
          <a:xfrm>
            <a:off x="5335205" y="3697793"/>
            <a:ext cx="892374" cy="507649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1" tIns="3811" rIns="3811" bIns="3811" numCol="1" spcCol="1270" anchor="ctr" anchorCtr="0">
            <a:noAutofit/>
          </a:bodyPr>
          <a:lstStyle/>
          <a:p>
            <a:pPr marL="0" lvl="1" indent="-6351" algn="ctr"/>
            <a:r>
              <a:rPr lang="es-MX" sz="1000" b="1" dirty="0" smtClean="0">
                <a:solidFill>
                  <a:schemeClr val="bg1"/>
                </a:solidFill>
              </a:rPr>
              <a:t>Auxiliar de Análisis Organizacional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54" name="56 Forma libre"/>
          <p:cNvSpPr/>
          <p:nvPr/>
        </p:nvSpPr>
        <p:spPr>
          <a:xfrm>
            <a:off x="4223805" y="2706015"/>
            <a:ext cx="108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1" tIns="3811" rIns="3811" bIns="3811" numCol="1" spcCol="1270" anchor="ctr" anchorCtr="0">
            <a:noAutofit/>
          </a:bodyPr>
          <a:lstStyle/>
          <a:p>
            <a:pPr marL="3175" indent="-3175" algn="ctr"/>
            <a:r>
              <a:rPr lang="es-MX" sz="900" b="1" dirty="0" smtClean="0">
                <a:solidFill>
                  <a:schemeClr val="bg1"/>
                </a:solidFill>
              </a:rPr>
              <a:t>Jefe de Nómina Semanal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56" name="73 Forma libre"/>
          <p:cNvSpPr/>
          <p:nvPr/>
        </p:nvSpPr>
        <p:spPr>
          <a:xfrm>
            <a:off x="1984237" y="4580437"/>
            <a:ext cx="926950" cy="553538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900" b="1" dirty="0" smtClean="0">
                <a:solidFill>
                  <a:schemeClr val="bg1"/>
                </a:solidFill>
              </a:rPr>
              <a:t>Ayudante Administrativo (Contratación y Archivo)</a:t>
            </a:r>
          </a:p>
        </p:txBody>
      </p:sp>
      <p:sp>
        <p:nvSpPr>
          <p:cNvPr id="57" name="59 Forma libre"/>
          <p:cNvSpPr/>
          <p:nvPr/>
        </p:nvSpPr>
        <p:spPr>
          <a:xfrm>
            <a:off x="3059745" y="2705116"/>
            <a:ext cx="108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1" tIns="3811" rIns="3811" bIns="3811" numCol="1" spcCol="1270" anchor="ctr" anchorCtr="0">
            <a:noAutofit/>
          </a:bodyPr>
          <a:lstStyle/>
          <a:p>
            <a:pPr marL="3175" indent="-3175" algn="ctr"/>
            <a:r>
              <a:rPr lang="es-MX" sz="900" b="1" dirty="0" smtClean="0">
                <a:solidFill>
                  <a:schemeClr val="bg1"/>
                </a:solidFill>
              </a:rPr>
              <a:t>Jefe de Nómina Quincenal y Trámites IMSS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58" name="73 Forma libre"/>
          <p:cNvSpPr/>
          <p:nvPr/>
        </p:nvSpPr>
        <p:spPr>
          <a:xfrm>
            <a:off x="4313186" y="3693980"/>
            <a:ext cx="910180" cy="50450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00" b="1" dirty="0" smtClean="0">
                <a:solidFill>
                  <a:schemeClr val="bg1"/>
                </a:solidFill>
              </a:rPr>
              <a:t>Auxiliar de Nóminas</a:t>
            </a:r>
            <a:endParaRPr lang="es-MX" sz="1000" b="1" dirty="0">
              <a:solidFill>
                <a:schemeClr val="bg1"/>
              </a:solidFill>
            </a:endParaRPr>
          </a:p>
        </p:txBody>
      </p:sp>
      <p:cxnSp>
        <p:nvCxnSpPr>
          <p:cNvPr id="59" name="43 Conector recto"/>
          <p:cNvCxnSpPr/>
          <p:nvPr/>
        </p:nvCxnSpPr>
        <p:spPr>
          <a:xfrm flipH="1">
            <a:off x="8347247" y="2414103"/>
            <a:ext cx="6168" cy="2232090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0" name="73 Forma libre"/>
          <p:cNvSpPr/>
          <p:nvPr/>
        </p:nvSpPr>
        <p:spPr>
          <a:xfrm>
            <a:off x="7971995" y="4266143"/>
            <a:ext cx="755087" cy="48047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1" tIns="3811" rIns="3811" bIns="3811" numCol="1" spcCol="1270" anchor="ctr" anchorCtr="0">
            <a:noAutofit/>
          </a:bodyPr>
          <a:lstStyle/>
          <a:p>
            <a:pPr algn="ctr"/>
            <a:r>
              <a:rPr lang="es-MX" sz="900" b="1" dirty="0" smtClean="0">
                <a:solidFill>
                  <a:schemeClr val="bg1"/>
                </a:solidFill>
              </a:rPr>
              <a:t>Operador de Transporte de Personal /9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78" name="73 Forma libre"/>
          <p:cNvSpPr/>
          <p:nvPr/>
        </p:nvSpPr>
        <p:spPr>
          <a:xfrm>
            <a:off x="6325310" y="4942146"/>
            <a:ext cx="689044" cy="441233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900" b="1" dirty="0" smtClean="0">
                <a:solidFill>
                  <a:schemeClr val="bg1"/>
                </a:solidFill>
              </a:rPr>
              <a:t>Ayudante</a:t>
            </a:r>
          </a:p>
          <a:p>
            <a:pPr algn="ctr"/>
            <a:r>
              <a:rPr lang="es-MX" sz="900" b="1" dirty="0" smtClean="0">
                <a:solidFill>
                  <a:schemeClr val="bg1"/>
                </a:solidFill>
              </a:rPr>
              <a:t>de Cocina/7</a:t>
            </a:r>
          </a:p>
        </p:txBody>
      </p:sp>
      <p:graphicFrame>
        <p:nvGraphicFramePr>
          <p:cNvPr id="52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0125673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- 2020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7/25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73 Forma libre"/>
          <p:cNvSpPr/>
          <p:nvPr/>
        </p:nvSpPr>
        <p:spPr>
          <a:xfrm>
            <a:off x="1337280" y="3692314"/>
            <a:ext cx="910180" cy="50450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00" b="1" dirty="0" smtClean="0">
                <a:solidFill>
                  <a:schemeClr val="bg1"/>
                </a:solidFill>
              </a:rPr>
              <a:t>Auxiliar de Capacitación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55" name="73 Forma libre"/>
          <p:cNvSpPr/>
          <p:nvPr/>
        </p:nvSpPr>
        <p:spPr>
          <a:xfrm>
            <a:off x="2634997" y="3692314"/>
            <a:ext cx="910180" cy="50450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00" b="1" dirty="0" smtClean="0">
                <a:solidFill>
                  <a:schemeClr val="bg1"/>
                </a:solidFill>
              </a:rPr>
              <a:t>Auxiliar de Reclutamiento y Selección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74" name="22 Conector fuera de página"/>
          <p:cNvSpPr/>
          <p:nvPr/>
        </p:nvSpPr>
        <p:spPr>
          <a:xfrm>
            <a:off x="1058919" y="2991077"/>
            <a:ext cx="288000" cy="288000"/>
          </a:xfrm>
          <a:prstGeom prst="flowChartOffpageConnector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sp>
        <p:nvSpPr>
          <p:cNvPr id="40" name="70 Forma libre"/>
          <p:cNvSpPr/>
          <p:nvPr/>
        </p:nvSpPr>
        <p:spPr>
          <a:xfrm>
            <a:off x="7133822" y="4266143"/>
            <a:ext cx="777634" cy="48047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1" tIns="3811" rIns="3811" bIns="3811" numCol="1" spcCol="1270" anchor="ctr" anchorCtr="0">
            <a:noAutofit/>
          </a:bodyPr>
          <a:lstStyle/>
          <a:p>
            <a:pPr algn="ctr"/>
            <a:r>
              <a:rPr lang="es-MX" sz="900" b="1" dirty="0" smtClean="0">
                <a:solidFill>
                  <a:schemeClr val="bg1"/>
                </a:solidFill>
              </a:rPr>
              <a:t>Cajero de Comedor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47" name="73 Forma libre"/>
          <p:cNvSpPr/>
          <p:nvPr/>
        </p:nvSpPr>
        <p:spPr>
          <a:xfrm>
            <a:off x="7174491" y="4942146"/>
            <a:ext cx="689044" cy="441233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900" b="1" dirty="0" smtClean="0">
                <a:solidFill>
                  <a:schemeClr val="bg1"/>
                </a:solidFill>
              </a:rPr>
              <a:t>Ayudante</a:t>
            </a:r>
          </a:p>
          <a:p>
            <a:pPr algn="ctr"/>
            <a:r>
              <a:rPr lang="es-MX" sz="900" b="1" dirty="0" smtClean="0">
                <a:solidFill>
                  <a:schemeClr val="bg1"/>
                </a:solidFill>
              </a:rPr>
              <a:t>de Ventas/7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32 Conector recto"/>
          <p:cNvCxnSpPr/>
          <p:nvPr/>
        </p:nvCxnSpPr>
        <p:spPr>
          <a:xfrm>
            <a:off x="4410075" y="1469766"/>
            <a:ext cx="0" cy="289803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32 Conector recto"/>
          <p:cNvCxnSpPr/>
          <p:nvPr/>
        </p:nvCxnSpPr>
        <p:spPr>
          <a:xfrm>
            <a:off x="4410075" y="2325750"/>
            <a:ext cx="0" cy="289803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32 Conector recto"/>
          <p:cNvCxnSpPr/>
          <p:nvPr/>
        </p:nvCxnSpPr>
        <p:spPr>
          <a:xfrm>
            <a:off x="5237739" y="2606927"/>
            <a:ext cx="1" cy="1503258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27 Conector recto"/>
          <p:cNvCxnSpPr/>
          <p:nvPr/>
        </p:nvCxnSpPr>
        <p:spPr>
          <a:xfrm>
            <a:off x="3084086" y="4171431"/>
            <a:ext cx="79200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43 Conector recto"/>
          <p:cNvCxnSpPr/>
          <p:nvPr/>
        </p:nvCxnSpPr>
        <p:spPr>
          <a:xfrm>
            <a:off x="3541256" y="2609649"/>
            <a:ext cx="0" cy="2589615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2" name="181 Título"/>
          <p:cNvSpPr>
            <a:spLocks noGrp="1"/>
          </p:cNvSpPr>
          <p:nvPr>
            <p:ph type="title"/>
          </p:nvPr>
        </p:nvSpPr>
        <p:spPr>
          <a:xfrm>
            <a:off x="6566515" y="265635"/>
            <a:ext cx="237600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s-MX" sz="1600" dirty="0" smtClean="0">
                <a:latin typeface="Century Gothic" panose="020B0502020202020204" pitchFamily="34" charset="0"/>
              </a:rPr>
              <a:t>Gerencia de </a:t>
            </a:r>
            <a:br>
              <a:rPr lang="es-MX" sz="1600" dirty="0" smtClean="0">
                <a:latin typeface="Century Gothic" panose="020B0502020202020204" pitchFamily="34" charset="0"/>
              </a:rPr>
            </a:br>
            <a:r>
              <a:rPr lang="es-MX" sz="1600" dirty="0" smtClean="0">
                <a:latin typeface="Century Gothic" panose="020B0502020202020204" pitchFamily="34" charset="0"/>
              </a:rPr>
              <a:t>Recursos Humanos</a:t>
            </a:r>
            <a:endParaRPr lang="es-MX" sz="1600" dirty="0">
              <a:latin typeface="Century Gothic" panose="020B0502020202020204" pitchFamily="34" charset="0"/>
            </a:endParaRPr>
          </a:p>
        </p:txBody>
      </p:sp>
      <p:sp>
        <p:nvSpPr>
          <p:cNvPr id="82" name="81 CuadroTexto"/>
          <p:cNvSpPr txBox="1"/>
          <p:nvPr/>
        </p:nvSpPr>
        <p:spPr>
          <a:xfrm>
            <a:off x="4121160" y="5671159"/>
            <a:ext cx="1800000" cy="1089660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Vo.Bo.</a:t>
            </a:r>
          </a:p>
          <a:p>
            <a:endParaRPr lang="es-MX" sz="14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L.A. Silvia Guevara Rangel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 Gerente de Recursos Humanos</a:t>
            </a:r>
          </a:p>
        </p:txBody>
      </p:sp>
      <p:sp>
        <p:nvSpPr>
          <p:cNvPr id="62" name="29 CuadroTexto"/>
          <p:cNvSpPr txBox="1"/>
          <p:nvPr/>
        </p:nvSpPr>
        <p:spPr>
          <a:xfrm>
            <a:off x="303470" y="5661499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3" name="30 CuadroTexto"/>
          <p:cNvSpPr txBox="1"/>
          <p:nvPr/>
        </p:nvSpPr>
        <p:spPr>
          <a:xfrm>
            <a:off x="2212315" y="5661499"/>
            <a:ext cx="1800000" cy="108966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C.P. Jaime Salazar Rivera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Administrativo</a:t>
            </a:r>
          </a:p>
        </p:txBody>
      </p:sp>
      <p:sp>
        <p:nvSpPr>
          <p:cNvPr id="124" name="35 CuadroTexto"/>
          <p:cNvSpPr txBox="1"/>
          <p:nvPr/>
        </p:nvSpPr>
        <p:spPr>
          <a:xfrm>
            <a:off x="6062370" y="6273499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2020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4" name="50 Forma libre"/>
          <p:cNvSpPr/>
          <p:nvPr/>
        </p:nvSpPr>
        <p:spPr>
          <a:xfrm>
            <a:off x="3876558" y="1759569"/>
            <a:ext cx="1069253" cy="593963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Gerente de Recursos Humanos</a:t>
            </a:r>
          </a:p>
          <a:p>
            <a:pPr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ISR-SVA 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65" name="28 Forma libre"/>
          <p:cNvSpPr/>
          <p:nvPr/>
        </p:nvSpPr>
        <p:spPr>
          <a:xfrm>
            <a:off x="3098912" y="2838837"/>
            <a:ext cx="896869" cy="503751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28575"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>
              <a:tabLst>
                <a:tab pos="1344613" algn="l"/>
              </a:tabLst>
            </a:pPr>
            <a:r>
              <a:rPr lang="es-MX" sz="1000" b="1" dirty="0" smtClean="0">
                <a:solidFill>
                  <a:schemeClr val="bg1"/>
                </a:solidFill>
              </a:rPr>
              <a:t>Jefe de Recursos </a:t>
            </a:r>
          </a:p>
          <a:p>
            <a:pPr algn="ctr">
              <a:tabLst>
                <a:tab pos="1344613" algn="l"/>
              </a:tabLst>
            </a:pPr>
            <a:r>
              <a:rPr lang="es-MX" sz="1000" b="1" dirty="0" smtClean="0">
                <a:solidFill>
                  <a:schemeClr val="bg1"/>
                </a:solidFill>
              </a:rPr>
              <a:t>Humanos</a:t>
            </a:r>
          </a:p>
          <a:p>
            <a:pPr algn="ctr">
              <a:tabLst>
                <a:tab pos="1344613" algn="l"/>
              </a:tabLst>
            </a:pPr>
            <a:r>
              <a:rPr lang="es-MX" sz="1000" b="1" dirty="0" smtClean="0">
                <a:solidFill>
                  <a:schemeClr val="bg1"/>
                </a:solidFill>
              </a:rPr>
              <a:t> SVA</a:t>
            </a:r>
          </a:p>
        </p:txBody>
      </p:sp>
      <p:cxnSp>
        <p:nvCxnSpPr>
          <p:cNvPr id="72" name="27 Conector recto"/>
          <p:cNvCxnSpPr/>
          <p:nvPr/>
        </p:nvCxnSpPr>
        <p:spPr>
          <a:xfrm flipV="1">
            <a:off x="3542851" y="2619514"/>
            <a:ext cx="1699944" cy="615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28 Forma libre"/>
          <p:cNvSpPr/>
          <p:nvPr/>
        </p:nvSpPr>
        <p:spPr>
          <a:xfrm>
            <a:off x="4792405" y="2838837"/>
            <a:ext cx="896869" cy="503751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28575"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>
              <a:tabLst>
                <a:tab pos="1344613" algn="l"/>
              </a:tabLst>
            </a:pPr>
            <a:r>
              <a:rPr lang="es-MX" sz="1000" b="1" dirty="0" smtClean="0">
                <a:solidFill>
                  <a:schemeClr val="bg1"/>
                </a:solidFill>
              </a:rPr>
              <a:t>Jefe de Nóminas SVA</a:t>
            </a:r>
          </a:p>
        </p:txBody>
      </p:sp>
      <p:sp>
        <p:nvSpPr>
          <p:cNvPr id="81" name="73 Forma libre"/>
          <p:cNvSpPr/>
          <p:nvPr/>
        </p:nvSpPr>
        <p:spPr>
          <a:xfrm>
            <a:off x="4844153" y="3953567"/>
            <a:ext cx="784736" cy="431225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900" b="1" dirty="0" smtClean="0">
                <a:solidFill>
                  <a:schemeClr val="bg1"/>
                </a:solidFill>
              </a:rPr>
              <a:t>Auxiliar de Nóminas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88" name="73 Forma libre"/>
          <p:cNvSpPr/>
          <p:nvPr/>
        </p:nvSpPr>
        <p:spPr>
          <a:xfrm>
            <a:off x="3115281" y="4780906"/>
            <a:ext cx="856615" cy="473028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1" tIns="3811" rIns="3811" bIns="3811" numCol="1" spcCol="1270" anchor="ctr" anchorCtr="0">
            <a:noAutofit/>
          </a:bodyPr>
          <a:lstStyle/>
          <a:p>
            <a:pPr algn="ctr"/>
            <a:r>
              <a:rPr lang="es-MX" sz="900" b="1" dirty="0" smtClean="0">
                <a:solidFill>
                  <a:schemeClr val="bg1"/>
                </a:solidFill>
              </a:rPr>
              <a:t>Operador de Transporte</a:t>
            </a:r>
          </a:p>
          <a:p>
            <a:pPr algn="ctr"/>
            <a:r>
              <a:rPr lang="es-MX" sz="900" b="1" dirty="0" smtClean="0">
                <a:solidFill>
                  <a:schemeClr val="bg1"/>
                </a:solidFill>
              </a:rPr>
              <a:t>de Personal /4</a:t>
            </a:r>
            <a:endParaRPr lang="es-MX" sz="900" b="1" dirty="0">
              <a:solidFill>
                <a:schemeClr val="bg1"/>
              </a:solidFill>
            </a:endParaRPr>
          </a:p>
        </p:txBody>
      </p:sp>
      <p:graphicFrame>
        <p:nvGraphicFramePr>
          <p:cNvPr id="52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7308640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- 2020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8/25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" name="73 Forma libre"/>
          <p:cNvSpPr/>
          <p:nvPr/>
        </p:nvSpPr>
        <p:spPr>
          <a:xfrm>
            <a:off x="3803365" y="3953566"/>
            <a:ext cx="784736" cy="431225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900" b="1" dirty="0" smtClean="0">
                <a:solidFill>
                  <a:schemeClr val="bg1"/>
                </a:solidFill>
              </a:rPr>
              <a:t>Auxiliar de Contratación y Archivo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73" name="73 Forma libre"/>
          <p:cNvSpPr/>
          <p:nvPr/>
        </p:nvSpPr>
        <p:spPr>
          <a:xfrm>
            <a:off x="2515040" y="3953565"/>
            <a:ext cx="784736" cy="431225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900" b="1" dirty="0" smtClean="0">
                <a:solidFill>
                  <a:schemeClr val="bg1"/>
                </a:solidFill>
              </a:rPr>
              <a:t>Auxiliar de Evaluación y Capacitación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22" name="22 Conector fuera de página"/>
          <p:cNvSpPr/>
          <p:nvPr/>
        </p:nvSpPr>
        <p:spPr>
          <a:xfrm>
            <a:off x="4271526" y="1221800"/>
            <a:ext cx="288000" cy="288000"/>
          </a:xfrm>
          <a:prstGeom prst="flowChartOffpageConnector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</p:spTree>
    <p:extLst>
      <p:ext uri="{BB962C8B-B14F-4D97-AF65-F5344CB8AC3E}">
        <p14:creationId xmlns:p14="http://schemas.microsoft.com/office/powerpoint/2010/main" val="2664777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1 Título"/>
          <p:cNvSpPr>
            <a:spLocks noGrp="1"/>
          </p:cNvSpPr>
          <p:nvPr>
            <p:ph type="title"/>
          </p:nvPr>
        </p:nvSpPr>
        <p:spPr>
          <a:xfrm>
            <a:off x="6523851" y="274638"/>
            <a:ext cx="237600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s-MX" sz="1600" dirty="0" smtClean="0">
                <a:latin typeface="Century Gothic" panose="020B0502020202020204" pitchFamily="34" charset="0"/>
              </a:rPr>
              <a:t>Gerencia de Adquisiciones</a:t>
            </a:r>
            <a:endParaRPr lang="es-MX" sz="1600" dirty="0">
              <a:latin typeface="Century Gothic" panose="020B0502020202020204" pitchFamily="34" charset="0"/>
            </a:endParaRPr>
          </a:p>
        </p:txBody>
      </p:sp>
      <p:sp>
        <p:nvSpPr>
          <p:cNvPr id="43" name="42 CuadroTexto"/>
          <p:cNvSpPr txBox="1"/>
          <p:nvPr/>
        </p:nvSpPr>
        <p:spPr>
          <a:xfrm>
            <a:off x="4024833" y="5661499"/>
            <a:ext cx="1800000" cy="1080000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Vo.Bo.</a:t>
            </a:r>
          </a:p>
          <a:p>
            <a:endParaRPr lang="es-MX" sz="14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C.P. Eduardo Martínez Medina</a:t>
            </a:r>
          </a:p>
          <a:p>
            <a:pPr marL="0" lvl="1" algn="ctr"/>
            <a:r>
              <a:rPr lang="es-MX" sz="7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Gerente de Adquisiciones</a:t>
            </a:r>
          </a:p>
        </p:txBody>
      </p:sp>
      <p:sp>
        <p:nvSpPr>
          <p:cNvPr id="48" name="29 CuadroTexto"/>
          <p:cNvSpPr txBox="1"/>
          <p:nvPr/>
        </p:nvSpPr>
        <p:spPr>
          <a:xfrm>
            <a:off x="176470" y="5661499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2" name="30 CuadroTexto"/>
          <p:cNvSpPr txBox="1"/>
          <p:nvPr/>
        </p:nvSpPr>
        <p:spPr>
          <a:xfrm>
            <a:off x="2100651" y="5661499"/>
            <a:ext cx="1800000" cy="108966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C.P. Jaime Salazar Rivera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Administrativo</a:t>
            </a:r>
          </a:p>
        </p:txBody>
      </p:sp>
      <p:sp>
        <p:nvSpPr>
          <p:cNvPr id="62" name="35 CuadroTexto"/>
          <p:cNvSpPr txBox="1"/>
          <p:nvPr/>
        </p:nvSpPr>
        <p:spPr>
          <a:xfrm>
            <a:off x="5964351" y="6266312"/>
            <a:ext cx="1800000" cy="4597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</a:t>
            </a:r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de Julio de 2020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59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2776252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 - 2020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9/25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6" name="33 Conector recto"/>
          <p:cNvCxnSpPr/>
          <p:nvPr/>
        </p:nvCxnSpPr>
        <p:spPr>
          <a:xfrm>
            <a:off x="887051" y="3004379"/>
            <a:ext cx="0" cy="5400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63" name="33 Conector recto"/>
          <p:cNvCxnSpPr/>
          <p:nvPr/>
        </p:nvCxnSpPr>
        <p:spPr>
          <a:xfrm>
            <a:off x="2310798" y="3000906"/>
            <a:ext cx="0" cy="5400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67" name="85 Conector recto"/>
          <p:cNvCxnSpPr/>
          <p:nvPr/>
        </p:nvCxnSpPr>
        <p:spPr>
          <a:xfrm flipV="1">
            <a:off x="1590675" y="2148287"/>
            <a:ext cx="6584774" cy="82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2" name="33 Conector recto"/>
          <p:cNvCxnSpPr/>
          <p:nvPr/>
        </p:nvCxnSpPr>
        <p:spPr>
          <a:xfrm>
            <a:off x="8161225" y="2815653"/>
            <a:ext cx="0" cy="5400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5" name="33 Conector recto"/>
          <p:cNvCxnSpPr/>
          <p:nvPr/>
        </p:nvCxnSpPr>
        <p:spPr>
          <a:xfrm>
            <a:off x="4696251" y="1606154"/>
            <a:ext cx="0" cy="5400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6" name="78 Conector recto"/>
          <p:cNvCxnSpPr/>
          <p:nvPr/>
        </p:nvCxnSpPr>
        <p:spPr>
          <a:xfrm>
            <a:off x="4018525" y="2145127"/>
            <a:ext cx="6820" cy="2398677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7" name="33 Conector recto"/>
          <p:cNvCxnSpPr/>
          <p:nvPr/>
        </p:nvCxnSpPr>
        <p:spPr>
          <a:xfrm>
            <a:off x="8163249" y="2146408"/>
            <a:ext cx="0" cy="5400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81" name="33 Conector recto"/>
          <p:cNvCxnSpPr/>
          <p:nvPr/>
        </p:nvCxnSpPr>
        <p:spPr>
          <a:xfrm>
            <a:off x="5384929" y="2148222"/>
            <a:ext cx="0" cy="5400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82" name="33 Conector recto"/>
          <p:cNvCxnSpPr/>
          <p:nvPr/>
        </p:nvCxnSpPr>
        <p:spPr>
          <a:xfrm>
            <a:off x="6825417" y="2161324"/>
            <a:ext cx="0" cy="5400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83" name="33 Conector recto"/>
          <p:cNvCxnSpPr/>
          <p:nvPr/>
        </p:nvCxnSpPr>
        <p:spPr>
          <a:xfrm>
            <a:off x="3317697" y="3029395"/>
            <a:ext cx="0" cy="54000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84" name="33 Conector recto"/>
          <p:cNvCxnSpPr/>
          <p:nvPr/>
        </p:nvCxnSpPr>
        <p:spPr>
          <a:xfrm>
            <a:off x="4734379" y="3029395"/>
            <a:ext cx="0" cy="5400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85" name="63 Forma libre"/>
          <p:cNvSpPr/>
          <p:nvPr/>
        </p:nvSpPr>
        <p:spPr>
          <a:xfrm>
            <a:off x="4084966" y="1342629"/>
            <a:ext cx="1222570" cy="600942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6350" algn="ctr" defTabSz="266700">
              <a:spcBef>
                <a:spcPct val="0"/>
              </a:spcBef>
            </a:pPr>
            <a:r>
              <a:rPr lang="es-MX" sz="1050" b="1" dirty="0" smtClean="0">
                <a:solidFill>
                  <a:schemeClr val="bg1"/>
                </a:solidFill>
              </a:rPr>
              <a:t>Gerente de </a:t>
            </a:r>
          </a:p>
          <a:p>
            <a:pPr marL="6350" algn="ctr" defTabSz="266700">
              <a:spcBef>
                <a:spcPct val="0"/>
              </a:spcBef>
            </a:pPr>
            <a:r>
              <a:rPr lang="es-MX" sz="1050" b="1" dirty="0" smtClean="0">
                <a:solidFill>
                  <a:schemeClr val="bg1"/>
                </a:solidFill>
              </a:rPr>
              <a:t>Adquisiciones</a:t>
            </a:r>
          </a:p>
          <a:p>
            <a:pPr marL="6350" algn="ctr" defTabSz="266700">
              <a:spcBef>
                <a:spcPct val="0"/>
              </a:spcBef>
            </a:pPr>
            <a:r>
              <a:rPr lang="es-MX" sz="1050" b="1" dirty="0" smtClean="0">
                <a:solidFill>
                  <a:schemeClr val="bg1"/>
                </a:solidFill>
              </a:rPr>
              <a:t>ISR-SVA</a:t>
            </a:r>
          </a:p>
        </p:txBody>
      </p:sp>
      <p:sp>
        <p:nvSpPr>
          <p:cNvPr id="86" name="79 Forma libre"/>
          <p:cNvSpPr/>
          <p:nvPr/>
        </p:nvSpPr>
        <p:spPr>
          <a:xfrm>
            <a:off x="3556274" y="4263980"/>
            <a:ext cx="928671" cy="493765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82550" algn="ctr" defTabSz="5334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Mensajero</a:t>
            </a:r>
          </a:p>
        </p:txBody>
      </p:sp>
      <p:cxnSp>
        <p:nvCxnSpPr>
          <p:cNvPr id="87" name="50 Conector recto"/>
          <p:cNvCxnSpPr/>
          <p:nvPr/>
        </p:nvCxnSpPr>
        <p:spPr>
          <a:xfrm flipH="1">
            <a:off x="3317697" y="3038920"/>
            <a:ext cx="694219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88" name="50 Conector recto"/>
          <p:cNvCxnSpPr/>
          <p:nvPr/>
        </p:nvCxnSpPr>
        <p:spPr>
          <a:xfrm flipH="1">
            <a:off x="4007684" y="3038920"/>
            <a:ext cx="723798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89" name="77 Conector recto"/>
          <p:cNvCxnSpPr/>
          <p:nvPr/>
        </p:nvCxnSpPr>
        <p:spPr>
          <a:xfrm>
            <a:off x="2196617" y="4034524"/>
            <a:ext cx="0" cy="34034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0" name="73 Conector recto"/>
          <p:cNvCxnSpPr/>
          <p:nvPr/>
        </p:nvCxnSpPr>
        <p:spPr>
          <a:xfrm>
            <a:off x="1600202" y="2143479"/>
            <a:ext cx="12642" cy="189607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1" name="32 Conector recto"/>
          <p:cNvCxnSpPr/>
          <p:nvPr/>
        </p:nvCxnSpPr>
        <p:spPr>
          <a:xfrm>
            <a:off x="960004" y="4042353"/>
            <a:ext cx="124613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2" name="57 Forma libre"/>
          <p:cNvSpPr/>
          <p:nvPr/>
        </p:nvSpPr>
        <p:spPr>
          <a:xfrm>
            <a:off x="974557" y="2262987"/>
            <a:ext cx="1260000" cy="648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Jefe</a:t>
            </a:r>
          </a:p>
          <a:p>
            <a:pPr algn="ctr" defTabSz="5334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de Almacén</a:t>
            </a:r>
          </a:p>
        </p:txBody>
      </p:sp>
      <p:sp>
        <p:nvSpPr>
          <p:cNvPr id="93" name="64 Forma libre"/>
          <p:cNvSpPr/>
          <p:nvPr/>
        </p:nvSpPr>
        <p:spPr>
          <a:xfrm>
            <a:off x="1768903" y="4267746"/>
            <a:ext cx="900000" cy="488351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rgbClr val="C45D08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Operador de Maquinaria</a:t>
            </a:r>
            <a:endParaRPr lang="es-MX" sz="900" b="1" dirty="0">
              <a:solidFill>
                <a:schemeClr val="bg1"/>
              </a:solidFill>
            </a:endParaRPr>
          </a:p>
        </p:txBody>
      </p:sp>
      <p:cxnSp>
        <p:nvCxnSpPr>
          <p:cNvPr id="94" name="78 Conector recto"/>
          <p:cNvCxnSpPr/>
          <p:nvPr/>
        </p:nvCxnSpPr>
        <p:spPr>
          <a:xfrm>
            <a:off x="968267" y="4031720"/>
            <a:ext cx="3597" cy="12201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5" name="79 Forma libre"/>
          <p:cNvSpPr/>
          <p:nvPr/>
        </p:nvSpPr>
        <p:spPr>
          <a:xfrm>
            <a:off x="594873" y="4866981"/>
            <a:ext cx="759597" cy="512525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Obreros </a:t>
            </a:r>
            <a:endParaRPr lang="es-MX" sz="900" b="1" dirty="0">
              <a:solidFill>
                <a:schemeClr val="bg1"/>
              </a:solidFill>
            </a:endParaRPr>
          </a:p>
          <a:p>
            <a:pPr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Generales</a:t>
            </a:r>
            <a:endParaRPr lang="es-MX" sz="900" b="1" dirty="0">
              <a:solidFill>
                <a:schemeClr val="bg1"/>
              </a:solidFill>
            </a:endParaRPr>
          </a:p>
        </p:txBody>
      </p:sp>
      <p:cxnSp>
        <p:nvCxnSpPr>
          <p:cNvPr id="96" name="32 Conector recto"/>
          <p:cNvCxnSpPr/>
          <p:nvPr/>
        </p:nvCxnSpPr>
        <p:spPr>
          <a:xfrm flipV="1">
            <a:off x="876532" y="3010431"/>
            <a:ext cx="1443910" cy="122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7" name="44 Forma libre"/>
          <p:cNvSpPr/>
          <p:nvPr/>
        </p:nvSpPr>
        <p:spPr>
          <a:xfrm>
            <a:off x="440767" y="3255329"/>
            <a:ext cx="90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0" lvl="1" indent="-4762" algn="ctr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Auxiliar de Almacén de Empaque</a:t>
            </a:r>
            <a:endParaRPr lang="es-MX" sz="850" b="1" dirty="0">
              <a:solidFill>
                <a:schemeClr val="bg1"/>
              </a:solidFill>
            </a:endParaRPr>
          </a:p>
        </p:txBody>
      </p:sp>
      <p:sp>
        <p:nvSpPr>
          <p:cNvPr id="98" name="44 Forma libre"/>
          <p:cNvSpPr/>
          <p:nvPr/>
        </p:nvSpPr>
        <p:spPr>
          <a:xfrm>
            <a:off x="1870442" y="3255329"/>
            <a:ext cx="90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0" lvl="1" indent="-4762" algn="ctr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Auxiliar de Almacén de Producción</a:t>
            </a:r>
            <a:endParaRPr lang="es-MX" sz="850" b="1" dirty="0">
              <a:solidFill>
                <a:schemeClr val="bg1"/>
              </a:solidFill>
            </a:endParaRPr>
          </a:p>
        </p:txBody>
      </p:sp>
      <p:sp>
        <p:nvSpPr>
          <p:cNvPr id="99" name="57 Forma libre"/>
          <p:cNvSpPr/>
          <p:nvPr/>
        </p:nvSpPr>
        <p:spPr>
          <a:xfrm>
            <a:off x="4754582" y="2272597"/>
            <a:ext cx="1260000" cy="648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82550" algn="ctr" defTabSz="533400">
              <a:spcBef>
                <a:spcPct val="0"/>
              </a:spcBef>
            </a:pPr>
            <a:r>
              <a:rPr lang="es-MX" sz="1050" b="1" dirty="0">
                <a:solidFill>
                  <a:schemeClr val="bg1"/>
                </a:solidFill>
              </a:rPr>
              <a:t>Jefe de Procedimientos de Adquisición y Obra</a:t>
            </a:r>
          </a:p>
        </p:txBody>
      </p:sp>
      <p:sp>
        <p:nvSpPr>
          <p:cNvPr id="100" name="57 Forma libre"/>
          <p:cNvSpPr/>
          <p:nvPr/>
        </p:nvSpPr>
        <p:spPr>
          <a:xfrm>
            <a:off x="3392547" y="2274160"/>
            <a:ext cx="1260000" cy="648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82550" algn="ctr" defTabSz="533400">
              <a:spcBef>
                <a:spcPct val="0"/>
              </a:spcBef>
            </a:pPr>
            <a:r>
              <a:rPr lang="es-MX" sz="1150" b="1" dirty="0">
                <a:solidFill>
                  <a:schemeClr val="bg1"/>
                </a:solidFill>
              </a:rPr>
              <a:t>Jefe de Compras</a:t>
            </a:r>
          </a:p>
        </p:txBody>
      </p:sp>
      <p:sp>
        <p:nvSpPr>
          <p:cNvPr id="101" name="57 Forma libre"/>
          <p:cNvSpPr/>
          <p:nvPr/>
        </p:nvSpPr>
        <p:spPr>
          <a:xfrm>
            <a:off x="6190048" y="2268842"/>
            <a:ext cx="1260000" cy="648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82550" algn="ctr" defTabSz="533400">
              <a:spcBef>
                <a:spcPct val="0"/>
              </a:spcBef>
            </a:pPr>
            <a:r>
              <a:rPr lang="es-MX" sz="1050" b="1" dirty="0">
                <a:solidFill>
                  <a:schemeClr val="bg1"/>
                </a:solidFill>
              </a:rPr>
              <a:t>Jefe de Comercio</a:t>
            </a:r>
          </a:p>
          <a:p>
            <a:pPr marL="82550" algn="ctr" defTabSz="533400">
              <a:spcBef>
                <a:spcPct val="0"/>
              </a:spcBef>
            </a:pPr>
            <a:r>
              <a:rPr lang="es-MX" sz="1050" b="1" dirty="0">
                <a:solidFill>
                  <a:schemeClr val="bg1"/>
                </a:solidFill>
              </a:rPr>
              <a:t>Exterior y Material </a:t>
            </a:r>
          </a:p>
          <a:p>
            <a:pPr marL="82550" algn="ctr" defTabSz="533400">
              <a:spcBef>
                <a:spcPct val="0"/>
              </a:spcBef>
            </a:pPr>
            <a:r>
              <a:rPr lang="es-MX" sz="1050" b="1" dirty="0">
                <a:solidFill>
                  <a:schemeClr val="bg1"/>
                </a:solidFill>
              </a:rPr>
              <a:t>de Empaque</a:t>
            </a:r>
          </a:p>
          <a:p>
            <a:pPr marL="82550" algn="ctr" defTabSz="533400">
              <a:spcBef>
                <a:spcPct val="0"/>
              </a:spcBef>
            </a:pPr>
            <a:r>
              <a:rPr lang="es-MX" sz="1050" b="1" dirty="0">
                <a:solidFill>
                  <a:schemeClr val="bg1"/>
                </a:solidFill>
              </a:rPr>
              <a:t> SVA</a:t>
            </a:r>
          </a:p>
        </p:txBody>
      </p:sp>
      <p:sp>
        <p:nvSpPr>
          <p:cNvPr id="102" name="57 Forma libre"/>
          <p:cNvSpPr/>
          <p:nvPr/>
        </p:nvSpPr>
        <p:spPr>
          <a:xfrm>
            <a:off x="7531225" y="2268842"/>
            <a:ext cx="1260000" cy="648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82550" algn="ctr" defTabSz="533400">
              <a:spcBef>
                <a:spcPct val="0"/>
              </a:spcBef>
            </a:pPr>
            <a:r>
              <a:rPr lang="es-MX" sz="1050" b="1" dirty="0" smtClean="0">
                <a:solidFill>
                  <a:schemeClr val="bg1"/>
                </a:solidFill>
              </a:rPr>
              <a:t>Jefe de Comercio</a:t>
            </a:r>
          </a:p>
          <a:p>
            <a:pPr marL="82550" algn="ctr" defTabSz="533400">
              <a:spcBef>
                <a:spcPct val="0"/>
              </a:spcBef>
            </a:pPr>
            <a:r>
              <a:rPr lang="es-MX" sz="1050" b="1" dirty="0" smtClean="0">
                <a:solidFill>
                  <a:schemeClr val="bg1"/>
                </a:solidFill>
              </a:rPr>
              <a:t>Exterior y Material </a:t>
            </a:r>
          </a:p>
          <a:p>
            <a:pPr marL="82550" algn="ctr" defTabSz="533400">
              <a:spcBef>
                <a:spcPct val="0"/>
              </a:spcBef>
            </a:pPr>
            <a:r>
              <a:rPr lang="es-MX" sz="1050" b="1" dirty="0" smtClean="0">
                <a:solidFill>
                  <a:schemeClr val="bg1"/>
                </a:solidFill>
              </a:rPr>
              <a:t>de Empaque</a:t>
            </a:r>
          </a:p>
          <a:p>
            <a:pPr marL="82550" algn="ctr" defTabSz="533400">
              <a:spcBef>
                <a:spcPct val="0"/>
              </a:spcBef>
            </a:pPr>
            <a:r>
              <a:rPr lang="es-MX" sz="1050" b="1" dirty="0" smtClean="0">
                <a:solidFill>
                  <a:schemeClr val="bg1"/>
                </a:solidFill>
              </a:rPr>
              <a:t> ISR</a:t>
            </a:r>
            <a:endParaRPr lang="es-MX" sz="1050" b="1" dirty="0">
              <a:solidFill>
                <a:schemeClr val="bg1"/>
              </a:solidFill>
            </a:endParaRPr>
          </a:p>
        </p:txBody>
      </p:sp>
      <p:sp>
        <p:nvSpPr>
          <p:cNvPr id="103" name="44 Forma libre"/>
          <p:cNvSpPr/>
          <p:nvPr/>
        </p:nvSpPr>
        <p:spPr>
          <a:xfrm>
            <a:off x="4281482" y="3262387"/>
            <a:ext cx="90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0" lvl="1" indent="-4762" algn="ctr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Auxiliar de Compras</a:t>
            </a:r>
            <a:endParaRPr lang="es-MX" sz="850" b="1" dirty="0">
              <a:solidFill>
                <a:schemeClr val="bg1"/>
              </a:solidFill>
            </a:endParaRPr>
          </a:p>
        </p:txBody>
      </p:sp>
      <p:sp>
        <p:nvSpPr>
          <p:cNvPr id="104" name="44 Forma libre"/>
          <p:cNvSpPr/>
          <p:nvPr/>
        </p:nvSpPr>
        <p:spPr>
          <a:xfrm>
            <a:off x="7714816" y="3255726"/>
            <a:ext cx="90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0" lvl="1" indent="-4762" algn="ctr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Auxiliar de Comercio Exterior y Material de Empaque</a:t>
            </a:r>
            <a:endParaRPr lang="es-MX" sz="850" b="1" dirty="0">
              <a:solidFill>
                <a:schemeClr val="bg1"/>
              </a:solidFill>
            </a:endParaRPr>
          </a:p>
        </p:txBody>
      </p:sp>
      <p:sp>
        <p:nvSpPr>
          <p:cNvPr id="105" name="44 Forma libre"/>
          <p:cNvSpPr/>
          <p:nvPr/>
        </p:nvSpPr>
        <p:spPr>
          <a:xfrm>
            <a:off x="2855168" y="3257624"/>
            <a:ext cx="90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marL="0" lvl="1" indent="-4762" algn="ctr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Auxiliar de Compras SVA</a:t>
            </a:r>
            <a:endParaRPr lang="es-MX" sz="85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579449" y="274638"/>
            <a:ext cx="237600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s-MX" sz="1600" dirty="0" smtClean="0">
                <a:latin typeface="Century Gothic" panose="020B0502020202020204" pitchFamily="34" charset="0"/>
              </a:rPr>
              <a:t>Gerencia de Sistemas de Información</a:t>
            </a:r>
            <a:endParaRPr lang="es-MX" sz="1600" dirty="0">
              <a:latin typeface="Century Gothic" panose="020B0502020202020204" pitchFamily="34" charset="0"/>
            </a:endParaRPr>
          </a:p>
        </p:txBody>
      </p:sp>
      <p:sp>
        <p:nvSpPr>
          <p:cNvPr id="28" name="27 CuadroTexto"/>
          <p:cNvSpPr txBox="1"/>
          <p:nvPr/>
        </p:nvSpPr>
        <p:spPr>
          <a:xfrm>
            <a:off x="4052784" y="5661499"/>
            <a:ext cx="1800000" cy="1080000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Vo.Bo.</a:t>
            </a:r>
          </a:p>
          <a:p>
            <a:endParaRPr lang="es-MX" sz="800" b="1" dirty="0" smtClean="0">
              <a:ln w="11430">
                <a:solidFill>
                  <a:srgbClr val="009900"/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800" b="1" dirty="0" smtClean="0">
              <a:ln w="11430">
                <a:solidFill>
                  <a:srgbClr val="009900"/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800" b="1" dirty="0" smtClean="0">
              <a:ln w="11430">
                <a:solidFill>
                  <a:srgbClr val="009900"/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800" b="1" dirty="0" smtClean="0">
              <a:ln w="11430">
                <a:solidFill>
                  <a:srgbClr val="009900"/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 Ing. Oscar L. Terán González</a:t>
            </a:r>
          </a:p>
          <a:p>
            <a:pPr marL="0" lvl="1" algn="ctr"/>
            <a:r>
              <a:rPr lang="es-MX" sz="7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Gerente de Sistemas de Información</a:t>
            </a:r>
          </a:p>
        </p:txBody>
      </p:sp>
      <p:sp>
        <p:nvSpPr>
          <p:cNvPr id="23" name="29 CuadroTexto"/>
          <p:cNvSpPr txBox="1"/>
          <p:nvPr/>
        </p:nvSpPr>
        <p:spPr>
          <a:xfrm>
            <a:off x="112989" y="5661499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7" name="30 CuadroTexto"/>
          <p:cNvSpPr txBox="1"/>
          <p:nvPr/>
        </p:nvSpPr>
        <p:spPr>
          <a:xfrm>
            <a:off x="2085315" y="5661499"/>
            <a:ext cx="1800000" cy="108966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C.P. Jaime Salazar Rivera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Administrativo</a:t>
            </a:r>
          </a:p>
        </p:txBody>
      </p:sp>
      <p:sp>
        <p:nvSpPr>
          <p:cNvPr id="30" name="35 CuadroTexto"/>
          <p:cNvSpPr txBox="1"/>
          <p:nvPr/>
        </p:nvSpPr>
        <p:spPr>
          <a:xfrm>
            <a:off x="6019568" y="6237136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2020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20" name="6 Conector recto"/>
          <p:cNvCxnSpPr/>
          <p:nvPr/>
        </p:nvCxnSpPr>
        <p:spPr>
          <a:xfrm rot="5400000">
            <a:off x="4137980" y="2236464"/>
            <a:ext cx="900000" cy="0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5 Conector recto"/>
          <p:cNvCxnSpPr/>
          <p:nvPr/>
        </p:nvCxnSpPr>
        <p:spPr>
          <a:xfrm flipH="1">
            <a:off x="3145922" y="2676292"/>
            <a:ext cx="0" cy="1980000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6 Conector recto"/>
          <p:cNvCxnSpPr/>
          <p:nvPr/>
        </p:nvCxnSpPr>
        <p:spPr>
          <a:xfrm flipH="1">
            <a:off x="6012523" y="2676292"/>
            <a:ext cx="5843" cy="1784217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7 Conector recto"/>
          <p:cNvCxnSpPr/>
          <p:nvPr/>
        </p:nvCxnSpPr>
        <p:spPr>
          <a:xfrm>
            <a:off x="3138193" y="2686464"/>
            <a:ext cx="1452007" cy="0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9" name="10 Forma libre"/>
          <p:cNvSpPr/>
          <p:nvPr/>
        </p:nvSpPr>
        <p:spPr>
          <a:xfrm>
            <a:off x="3859990" y="1426464"/>
            <a:ext cx="1440000" cy="72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150" b="1" dirty="0" smtClean="0">
                <a:solidFill>
                  <a:schemeClr val="bg1"/>
                </a:solidFill>
              </a:rPr>
              <a:t>Gerente de Sistemas </a:t>
            </a:r>
          </a:p>
          <a:p>
            <a:pPr algn="ctr" defTabSz="266700">
              <a:spcBef>
                <a:spcPct val="0"/>
              </a:spcBef>
            </a:pPr>
            <a:r>
              <a:rPr lang="es-MX" sz="1150" b="1" dirty="0" smtClean="0">
                <a:solidFill>
                  <a:schemeClr val="bg1"/>
                </a:solidFill>
              </a:rPr>
              <a:t>de  Información</a:t>
            </a:r>
          </a:p>
          <a:p>
            <a:pPr algn="ctr" defTabSz="266700">
              <a:spcBef>
                <a:spcPct val="0"/>
              </a:spcBef>
            </a:pPr>
            <a:r>
              <a:rPr lang="es-MX" sz="1150" b="1" dirty="0" smtClean="0">
                <a:solidFill>
                  <a:schemeClr val="bg1"/>
                </a:solidFill>
              </a:rPr>
              <a:t> </a:t>
            </a:r>
            <a:r>
              <a:rPr lang="es-MX" sz="1100" b="1" dirty="0" smtClean="0">
                <a:solidFill>
                  <a:schemeClr val="bg1"/>
                </a:solidFill>
              </a:rPr>
              <a:t>ISR-SVA</a:t>
            </a:r>
          </a:p>
        </p:txBody>
      </p:sp>
      <p:sp>
        <p:nvSpPr>
          <p:cNvPr id="33" name="12 Forma libre"/>
          <p:cNvSpPr/>
          <p:nvPr/>
        </p:nvSpPr>
        <p:spPr>
          <a:xfrm>
            <a:off x="2432543" y="2954426"/>
            <a:ext cx="1440000" cy="720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algn="ctr" defTabSz="7112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Jefe de Infraestructura Tecnológica</a:t>
            </a:r>
          </a:p>
          <a:p>
            <a:pPr algn="ctr" defTabSz="7112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ISR</a:t>
            </a:r>
          </a:p>
        </p:txBody>
      </p:sp>
      <p:sp>
        <p:nvSpPr>
          <p:cNvPr id="34" name="12 Forma libre"/>
          <p:cNvSpPr/>
          <p:nvPr/>
        </p:nvSpPr>
        <p:spPr>
          <a:xfrm>
            <a:off x="5306065" y="2954426"/>
            <a:ext cx="1440000" cy="720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algn="ctr" defTabSz="7112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Jefe de Infraestructura Tecnológica SVA</a:t>
            </a:r>
          </a:p>
        </p:txBody>
      </p:sp>
      <p:cxnSp>
        <p:nvCxnSpPr>
          <p:cNvPr id="35" name="7 Conector recto"/>
          <p:cNvCxnSpPr/>
          <p:nvPr/>
        </p:nvCxnSpPr>
        <p:spPr>
          <a:xfrm>
            <a:off x="4583773" y="2686464"/>
            <a:ext cx="1452007" cy="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6" name="23 Forma libre"/>
          <p:cNvSpPr/>
          <p:nvPr/>
        </p:nvSpPr>
        <p:spPr>
          <a:xfrm>
            <a:off x="5479565" y="4285334"/>
            <a:ext cx="1065915" cy="686716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Auxiliar </a:t>
            </a:r>
            <a:r>
              <a:rPr lang="es-MX" sz="1000" b="1" dirty="0">
                <a:solidFill>
                  <a:schemeClr val="bg1"/>
                </a:solidFill>
              </a:rPr>
              <a:t>de</a:t>
            </a:r>
          </a:p>
          <a:p>
            <a:pPr algn="ctr" defTabSz="266700">
              <a:spcBef>
                <a:spcPct val="0"/>
              </a:spcBef>
            </a:pPr>
            <a:r>
              <a:rPr lang="es-MX" sz="1000" b="1" dirty="0">
                <a:solidFill>
                  <a:schemeClr val="bg1"/>
                </a:solidFill>
              </a:rPr>
              <a:t>Sistemas de </a:t>
            </a:r>
            <a:endParaRPr lang="es-MX" sz="1000" b="1" dirty="0" smtClean="0">
              <a:solidFill>
                <a:schemeClr val="bg1"/>
              </a:solidFill>
            </a:endParaRPr>
          </a:p>
          <a:p>
            <a:pPr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Información SVA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37" name="23 Forma libre"/>
          <p:cNvSpPr/>
          <p:nvPr/>
        </p:nvSpPr>
        <p:spPr>
          <a:xfrm>
            <a:off x="2612964" y="4285334"/>
            <a:ext cx="1065915" cy="686716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Auxiliar de</a:t>
            </a:r>
            <a:endParaRPr lang="es-MX" sz="1000" b="1" dirty="0">
              <a:solidFill>
                <a:schemeClr val="bg1"/>
              </a:solidFill>
            </a:endParaRPr>
          </a:p>
          <a:p>
            <a:pPr algn="ctr" defTabSz="266700">
              <a:spcBef>
                <a:spcPct val="0"/>
              </a:spcBef>
            </a:pPr>
            <a:r>
              <a:rPr lang="es-MX" sz="1000" b="1" dirty="0">
                <a:solidFill>
                  <a:schemeClr val="bg1"/>
                </a:solidFill>
              </a:rPr>
              <a:t>Sistemas de </a:t>
            </a:r>
            <a:endParaRPr lang="es-MX" sz="1000" b="1" dirty="0" smtClean="0">
              <a:solidFill>
                <a:schemeClr val="bg1"/>
              </a:solidFill>
            </a:endParaRPr>
          </a:p>
          <a:p>
            <a:pPr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Información /2</a:t>
            </a:r>
            <a:endParaRPr lang="es-MX" sz="1000" b="1" dirty="0">
              <a:solidFill>
                <a:schemeClr val="bg1"/>
              </a:solidFill>
            </a:endParaRPr>
          </a:p>
        </p:txBody>
      </p:sp>
      <p:graphicFrame>
        <p:nvGraphicFramePr>
          <p:cNvPr id="19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8016151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 - 2020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10/25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88 Conector recto"/>
          <p:cNvCxnSpPr/>
          <p:nvPr/>
        </p:nvCxnSpPr>
        <p:spPr>
          <a:xfrm>
            <a:off x="2908559" y="2096553"/>
            <a:ext cx="6808" cy="1612196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7" name="75 Conector recto"/>
          <p:cNvCxnSpPr/>
          <p:nvPr/>
        </p:nvCxnSpPr>
        <p:spPr>
          <a:xfrm flipV="1">
            <a:off x="950897" y="2105025"/>
            <a:ext cx="2420953" cy="24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3" name="Conector recto 72"/>
          <p:cNvCxnSpPr/>
          <p:nvPr/>
        </p:nvCxnSpPr>
        <p:spPr>
          <a:xfrm>
            <a:off x="959030" y="2108180"/>
            <a:ext cx="0" cy="1591044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113 Conector recto"/>
          <p:cNvCxnSpPr/>
          <p:nvPr/>
        </p:nvCxnSpPr>
        <p:spPr>
          <a:xfrm flipV="1">
            <a:off x="3368369" y="2105391"/>
            <a:ext cx="5244003" cy="921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7" name="75 Conector recto"/>
          <p:cNvCxnSpPr/>
          <p:nvPr/>
        </p:nvCxnSpPr>
        <p:spPr>
          <a:xfrm>
            <a:off x="3955806" y="2794433"/>
            <a:ext cx="806262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6" name="Conector recto 125"/>
          <p:cNvCxnSpPr/>
          <p:nvPr/>
        </p:nvCxnSpPr>
        <p:spPr>
          <a:xfrm flipH="1">
            <a:off x="3957891" y="2786991"/>
            <a:ext cx="0" cy="5400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75 Conector recto"/>
          <p:cNvCxnSpPr/>
          <p:nvPr/>
        </p:nvCxnSpPr>
        <p:spPr>
          <a:xfrm>
            <a:off x="2502193" y="3710520"/>
            <a:ext cx="806262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3" name="Conector recto 122"/>
          <p:cNvCxnSpPr/>
          <p:nvPr/>
        </p:nvCxnSpPr>
        <p:spPr>
          <a:xfrm>
            <a:off x="6104954" y="2116017"/>
            <a:ext cx="5882" cy="78892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Conector recto 115"/>
          <p:cNvCxnSpPr/>
          <p:nvPr/>
        </p:nvCxnSpPr>
        <p:spPr>
          <a:xfrm flipH="1">
            <a:off x="1708913" y="2102587"/>
            <a:ext cx="1429" cy="813711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22 Conector fuera de página"/>
          <p:cNvSpPr/>
          <p:nvPr/>
        </p:nvSpPr>
        <p:spPr>
          <a:xfrm>
            <a:off x="1608020" y="2792562"/>
            <a:ext cx="205568" cy="222764"/>
          </a:xfrm>
          <a:prstGeom prst="flowChartOffpageConnector">
            <a:avLst/>
          </a:prstGeom>
          <a:solidFill>
            <a:schemeClr val="tx2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cxnSp>
        <p:nvCxnSpPr>
          <p:cNvPr id="113" name="Conector recto 112"/>
          <p:cNvCxnSpPr/>
          <p:nvPr/>
        </p:nvCxnSpPr>
        <p:spPr>
          <a:xfrm>
            <a:off x="577395" y="3689699"/>
            <a:ext cx="4961" cy="1449662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ector recto 110"/>
          <p:cNvCxnSpPr/>
          <p:nvPr/>
        </p:nvCxnSpPr>
        <p:spPr>
          <a:xfrm>
            <a:off x="1348804" y="3681695"/>
            <a:ext cx="4961" cy="1449662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ector recto 93"/>
          <p:cNvCxnSpPr/>
          <p:nvPr/>
        </p:nvCxnSpPr>
        <p:spPr>
          <a:xfrm>
            <a:off x="4359830" y="2096581"/>
            <a:ext cx="4237" cy="3051702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75 Conector recto"/>
          <p:cNvCxnSpPr/>
          <p:nvPr/>
        </p:nvCxnSpPr>
        <p:spPr>
          <a:xfrm flipV="1">
            <a:off x="5042055" y="3716470"/>
            <a:ext cx="1160024" cy="1357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0" name="84 Conector recto"/>
          <p:cNvCxnSpPr/>
          <p:nvPr/>
        </p:nvCxnSpPr>
        <p:spPr>
          <a:xfrm>
            <a:off x="8599519" y="2095573"/>
            <a:ext cx="10993" cy="2832513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8" name="Conector recto 97"/>
          <p:cNvCxnSpPr/>
          <p:nvPr/>
        </p:nvCxnSpPr>
        <p:spPr>
          <a:xfrm>
            <a:off x="4364871" y="1385886"/>
            <a:ext cx="0" cy="716198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5045277" y="3705644"/>
            <a:ext cx="631" cy="53512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ector recto 66"/>
          <p:cNvCxnSpPr/>
          <p:nvPr/>
        </p:nvCxnSpPr>
        <p:spPr>
          <a:xfrm>
            <a:off x="6202079" y="3705842"/>
            <a:ext cx="3823" cy="94164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ector recto 102"/>
          <p:cNvCxnSpPr/>
          <p:nvPr/>
        </p:nvCxnSpPr>
        <p:spPr>
          <a:xfrm>
            <a:off x="6632376" y="2114878"/>
            <a:ext cx="0" cy="159104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75 Conector recto"/>
          <p:cNvCxnSpPr/>
          <p:nvPr/>
        </p:nvCxnSpPr>
        <p:spPr>
          <a:xfrm>
            <a:off x="7320315" y="3698595"/>
            <a:ext cx="65779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>
            <a:off x="7968874" y="3687645"/>
            <a:ext cx="1949" cy="145043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ector recto 106"/>
          <p:cNvCxnSpPr/>
          <p:nvPr/>
        </p:nvCxnSpPr>
        <p:spPr>
          <a:xfrm>
            <a:off x="7331736" y="3691998"/>
            <a:ext cx="398" cy="97299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ector recto 86"/>
          <p:cNvCxnSpPr/>
          <p:nvPr/>
        </p:nvCxnSpPr>
        <p:spPr>
          <a:xfrm>
            <a:off x="7645080" y="2102140"/>
            <a:ext cx="0" cy="159104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ector recto 70"/>
          <p:cNvCxnSpPr/>
          <p:nvPr/>
        </p:nvCxnSpPr>
        <p:spPr>
          <a:xfrm flipH="1">
            <a:off x="2470267" y="2098443"/>
            <a:ext cx="1429" cy="813711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 flipH="1">
            <a:off x="7166448" y="2117828"/>
            <a:ext cx="9347" cy="79661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ector recto 81"/>
          <p:cNvCxnSpPr/>
          <p:nvPr/>
        </p:nvCxnSpPr>
        <p:spPr>
          <a:xfrm flipH="1">
            <a:off x="3298130" y="3700745"/>
            <a:ext cx="0" cy="5400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/>
        </p:nvCxnSpPr>
        <p:spPr>
          <a:xfrm>
            <a:off x="2512262" y="3714882"/>
            <a:ext cx="2826" cy="142319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70 Título"/>
          <p:cNvSpPr txBox="1">
            <a:spLocks/>
          </p:cNvSpPr>
          <p:nvPr/>
        </p:nvSpPr>
        <p:spPr>
          <a:xfrm>
            <a:off x="6505730" y="259649"/>
            <a:ext cx="2376000" cy="792000"/>
          </a:xfrm>
          <a:prstGeom prst="rect">
            <a:avLst/>
          </a:prstGeom>
          <a:gradFill rotWithShape="1">
            <a:gsLst>
              <a:gs pos="0">
                <a:schemeClr val="accent4">
                  <a:shade val="51000"/>
                  <a:satMod val="130000"/>
                </a:schemeClr>
              </a:gs>
              <a:gs pos="80000">
                <a:schemeClr val="accent4">
                  <a:shade val="93000"/>
                  <a:satMod val="130000"/>
                </a:schemeClr>
              </a:gs>
              <a:gs pos="100000">
                <a:schemeClr val="accent4">
                  <a:shade val="94000"/>
                  <a:satMod val="135000"/>
                </a:schemeClr>
              </a:gs>
            </a:gsLst>
            <a:lin ang="16200000" scaled="0"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hilly" dir="t"/>
          </a:scene3d>
          <a:sp3d>
            <a:bevelT prst="angle"/>
          </a:sp3d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Dirección Operativa</a:t>
            </a: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79" name="78 CuadroTexto"/>
          <p:cNvSpPr txBox="1"/>
          <p:nvPr/>
        </p:nvSpPr>
        <p:spPr>
          <a:xfrm>
            <a:off x="2177286" y="5661499"/>
            <a:ext cx="1800000" cy="108000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Ing. Juan Antonio Segura León</a:t>
            </a:r>
          </a:p>
          <a:p>
            <a:pPr algn="ctr"/>
            <a:r>
              <a:rPr lang="es-MX" sz="800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</a:t>
            </a:r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Operativo</a:t>
            </a:r>
            <a:endParaRPr lang="es-MX" sz="800" dirty="0">
              <a:ln w="10541" cmpd="sng">
                <a:solidFill>
                  <a:srgbClr val="C00000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85" name="84 Conector recto"/>
          <p:cNvCxnSpPr/>
          <p:nvPr/>
        </p:nvCxnSpPr>
        <p:spPr>
          <a:xfrm>
            <a:off x="5636885" y="2104017"/>
            <a:ext cx="6942" cy="3107926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2" name="111 Forma libre"/>
          <p:cNvSpPr/>
          <p:nvPr/>
        </p:nvSpPr>
        <p:spPr>
          <a:xfrm>
            <a:off x="3861149" y="1279736"/>
            <a:ext cx="1007444" cy="574628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200" b="1" dirty="0" smtClean="0">
                <a:solidFill>
                  <a:schemeClr val="bg1"/>
                </a:solidFill>
              </a:rPr>
              <a:t>Director</a:t>
            </a:r>
          </a:p>
          <a:p>
            <a:pPr algn="ctr" defTabSz="266700">
              <a:spcBef>
                <a:spcPct val="0"/>
              </a:spcBef>
            </a:pPr>
            <a:r>
              <a:rPr lang="es-MX" sz="1200" b="1" dirty="0" smtClean="0">
                <a:solidFill>
                  <a:schemeClr val="bg1"/>
                </a:solidFill>
              </a:rPr>
              <a:t>Operativo</a:t>
            </a:r>
          </a:p>
        </p:txBody>
      </p:sp>
      <p:sp>
        <p:nvSpPr>
          <p:cNvPr id="65" name="22 Conector fuera de página"/>
          <p:cNvSpPr/>
          <p:nvPr/>
        </p:nvSpPr>
        <p:spPr>
          <a:xfrm>
            <a:off x="6002796" y="2794265"/>
            <a:ext cx="223367" cy="235226"/>
          </a:xfrm>
          <a:prstGeom prst="flowChartOffpageConnector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sp>
        <p:nvSpPr>
          <p:cNvPr id="66" name="35 CuadroTexto"/>
          <p:cNvSpPr txBox="1"/>
          <p:nvPr/>
        </p:nvSpPr>
        <p:spPr>
          <a:xfrm>
            <a:off x="4127849" y="6273499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2020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6" name="29 CuadroTexto"/>
          <p:cNvSpPr txBox="1"/>
          <p:nvPr/>
        </p:nvSpPr>
        <p:spPr>
          <a:xfrm>
            <a:off x="176470" y="5661499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1" name="89 Forma libre"/>
          <p:cNvSpPr/>
          <p:nvPr/>
        </p:nvSpPr>
        <p:spPr>
          <a:xfrm>
            <a:off x="6992379" y="4482050"/>
            <a:ext cx="698269" cy="453628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1112" algn="ctr" defTabSz="266700">
              <a:spcBef>
                <a:spcPct val="0"/>
              </a:spcBef>
            </a:pPr>
            <a:r>
              <a:rPr lang="pt-BR" sz="900" b="1" dirty="0" smtClean="0">
                <a:solidFill>
                  <a:schemeClr val="bg1"/>
                </a:solidFill>
              </a:rPr>
              <a:t>Tractorista</a:t>
            </a:r>
            <a:endParaRPr lang="pt-BR" sz="900" b="1" dirty="0">
              <a:solidFill>
                <a:schemeClr val="bg1"/>
              </a:solidFill>
            </a:endParaRPr>
          </a:p>
        </p:txBody>
      </p:sp>
      <p:sp>
        <p:nvSpPr>
          <p:cNvPr id="32" name="89 Forma libre"/>
          <p:cNvSpPr/>
          <p:nvPr/>
        </p:nvSpPr>
        <p:spPr>
          <a:xfrm>
            <a:off x="5865584" y="4494610"/>
            <a:ext cx="699341" cy="460273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1112" algn="ctr" defTabSz="266700">
              <a:spcBef>
                <a:spcPct val="0"/>
              </a:spcBef>
            </a:pPr>
            <a:r>
              <a:rPr lang="pt-BR" sz="900" b="1" dirty="0" smtClean="0">
                <a:solidFill>
                  <a:schemeClr val="bg1"/>
                </a:solidFill>
              </a:rPr>
              <a:t>Mezclador/4</a:t>
            </a:r>
            <a:endParaRPr lang="pt-BR" sz="900" b="1" dirty="0">
              <a:solidFill>
                <a:schemeClr val="bg1"/>
              </a:solidFill>
            </a:endParaRPr>
          </a:p>
        </p:txBody>
      </p:sp>
      <p:sp>
        <p:nvSpPr>
          <p:cNvPr id="34" name="66 Forma libre"/>
          <p:cNvSpPr/>
          <p:nvPr/>
        </p:nvSpPr>
        <p:spPr>
          <a:xfrm>
            <a:off x="6295207" y="3363558"/>
            <a:ext cx="678799" cy="405826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1">
            <a:noAutofit/>
          </a:bodyPr>
          <a:lstStyle/>
          <a:p>
            <a:pPr indent="-9525" algn="ctr" defTabSz="533400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Asistente de </a:t>
            </a:r>
          </a:p>
          <a:p>
            <a:pPr indent="-9525" algn="ctr" defTabSz="533400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Dirección </a:t>
            </a:r>
            <a:r>
              <a:rPr lang="es-MX" sz="900" b="1" dirty="0" smtClean="0">
                <a:solidFill>
                  <a:schemeClr val="bg1"/>
                </a:solidFill>
              </a:rPr>
              <a:t>Operativa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42" name="27 Forma libre"/>
          <p:cNvSpPr/>
          <p:nvPr/>
        </p:nvSpPr>
        <p:spPr>
          <a:xfrm>
            <a:off x="4701026" y="3801778"/>
            <a:ext cx="708866" cy="489727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1112"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Supervisor de </a:t>
            </a:r>
          </a:p>
          <a:p>
            <a:pPr indent="-11112" algn="ctr" defTabSz="266700">
              <a:spcBef>
                <a:spcPct val="0"/>
              </a:spcBef>
            </a:pPr>
            <a:r>
              <a:rPr lang="es-MX" sz="800" b="1" dirty="0" err="1" smtClean="0">
                <a:solidFill>
                  <a:schemeClr val="bg1"/>
                </a:solidFill>
              </a:rPr>
              <a:t>Ferti</a:t>
            </a:r>
            <a:r>
              <a:rPr lang="es-MX" sz="800" b="1" dirty="0" smtClean="0">
                <a:solidFill>
                  <a:schemeClr val="bg1"/>
                </a:solidFill>
              </a:rPr>
              <a:t>-riego en desarrollo</a:t>
            </a:r>
          </a:p>
        </p:txBody>
      </p:sp>
      <p:sp>
        <p:nvSpPr>
          <p:cNvPr id="48" name="103 Forma libre"/>
          <p:cNvSpPr/>
          <p:nvPr/>
        </p:nvSpPr>
        <p:spPr>
          <a:xfrm>
            <a:off x="5273633" y="3133417"/>
            <a:ext cx="729081" cy="470439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50" b="1" dirty="0" smtClean="0">
                <a:solidFill>
                  <a:schemeClr val="bg1"/>
                </a:solidFill>
              </a:rPr>
              <a:t>Jefe de </a:t>
            </a:r>
          </a:p>
          <a:p>
            <a:pPr algn="ctr" defTabSz="266700">
              <a:spcBef>
                <a:spcPct val="0"/>
              </a:spcBef>
            </a:pPr>
            <a:r>
              <a:rPr lang="es-MX" sz="950" b="1" dirty="0" err="1" smtClean="0">
                <a:solidFill>
                  <a:schemeClr val="bg1"/>
                </a:solidFill>
              </a:rPr>
              <a:t>Ferti</a:t>
            </a:r>
            <a:r>
              <a:rPr lang="es-MX" sz="950" b="1" dirty="0" smtClean="0">
                <a:solidFill>
                  <a:schemeClr val="bg1"/>
                </a:solidFill>
              </a:rPr>
              <a:t>-riego</a:t>
            </a:r>
          </a:p>
        </p:txBody>
      </p:sp>
      <p:sp>
        <p:nvSpPr>
          <p:cNvPr id="58" name="103 Forma libre"/>
          <p:cNvSpPr/>
          <p:nvPr/>
        </p:nvSpPr>
        <p:spPr>
          <a:xfrm>
            <a:off x="2517190" y="3125696"/>
            <a:ext cx="780940" cy="478104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50" b="1" dirty="0" smtClean="0">
                <a:solidFill>
                  <a:schemeClr val="bg1"/>
                </a:solidFill>
              </a:rPr>
              <a:t>Jefe de Operaciones</a:t>
            </a:r>
          </a:p>
        </p:txBody>
      </p:sp>
      <p:sp>
        <p:nvSpPr>
          <p:cNvPr id="59" name="103 Forma libre"/>
          <p:cNvSpPr/>
          <p:nvPr/>
        </p:nvSpPr>
        <p:spPr>
          <a:xfrm>
            <a:off x="7263924" y="3114767"/>
            <a:ext cx="759680" cy="478104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50" b="1" dirty="0" smtClean="0">
                <a:solidFill>
                  <a:schemeClr val="bg1"/>
                </a:solidFill>
              </a:rPr>
              <a:t>Jefe de</a:t>
            </a:r>
          </a:p>
          <a:p>
            <a:pPr algn="ctr" defTabSz="266700">
              <a:spcBef>
                <a:spcPct val="0"/>
              </a:spcBef>
            </a:pPr>
            <a:r>
              <a:rPr lang="es-MX" sz="950" b="1" dirty="0" smtClean="0">
                <a:solidFill>
                  <a:schemeClr val="bg1"/>
                </a:solidFill>
              </a:rPr>
              <a:t> Cultivo de Alfalfa</a:t>
            </a:r>
          </a:p>
        </p:txBody>
      </p:sp>
      <p:sp>
        <p:nvSpPr>
          <p:cNvPr id="77" name="27 Forma libre"/>
          <p:cNvSpPr/>
          <p:nvPr/>
        </p:nvSpPr>
        <p:spPr>
          <a:xfrm>
            <a:off x="2931137" y="3804226"/>
            <a:ext cx="754660" cy="489727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1112"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Supervisor de Invernadero en desarrollo/2</a:t>
            </a:r>
          </a:p>
        </p:txBody>
      </p:sp>
      <p:sp>
        <p:nvSpPr>
          <p:cNvPr id="63" name="117 Forma libre"/>
          <p:cNvSpPr/>
          <p:nvPr/>
        </p:nvSpPr>
        <p:spPr>
          <a:xfrm>
            <a:off x="5362911" y="5023622"/>
            <a:ext cx="557076" cy="35759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60" name="117 Forma libre"/>
          <p:cNvSpPr/>
          <p:nvPr/>
        </p:nvSpPr>
        <p:spPr>
          <a:xfrm>
            <a:off x="2239569" y="5020595"/>
            <a:ext cx="557076" cy="35759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84" name="30 Forma libre"/>
          <p:cNvSpPr/>
          <p:nvPr/>
        </p:nvSpPr>
        <p:spPr>
          <a:xfrm>
            <a:off x="5783890" y="2251353"/>
            <a:ext cx="653888" cy="459909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  <a:gd name="connsiteX0" fmla="*/ 0 w 798804"/>
              <a:gd name="connsiteY0" fmla="*/ 5396 h 404798"/>
              <a:gd name="connsiteX1" fmla="*/ 793408 w 798804"/>
              <a:gd name="connsiteY1" fmla="*/ 0 h 404798"/>
              <a:gd name="connsiteX2" fmla="*/ 798804 w 798804"/>
              <a:gd name="connsiteY2" fmla="*/ 404798 h 404798"/>
              <a:gd name="connsiteX3" fmla="*/ 0 w 798804"/>
              <a:gd name="connsiteY3" fmla="*/ 404798 h 404798"/>
              <a:gd name="connsiteX4" fmla="*/ 0 w 798804"/>
              <a:gd name="connsiteY4" fmla="*/ 5396 h 40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404798">
                <a:moveTo>
                  <a:pt x="0" y="5396"/>
                </a:moveTo>
                <a:lnTo>
                  <a:pt x="793408" y="0"/>
                </a:lnTo>
                <a:cubicBezTo>
                  <a:pt x="795207" y="134933"/>
                  <a:pt x="797005" y="269865"/>
                  <a:pt x="798804" y="404798"/>
                </a:cubicBezTo>
                <a:lnTo>
                  <a:pt x="0" y="404798"/>
                </a:lnTo>
                <a:lnTo>
                  <a:pt x="0" y="5396"/>
                </a:lnTo>
                <a:close/>
              </a:path>
            </a:pathLst>
          </a:custGeom>
          <a:solidFill>
            <a:schemeClr val="accent4"/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Gerente de Fitosanidad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6" name="117 Forma libre"/>
          <p:cNvSpPr/>
          <p:nvPr/>
        </p:nvSpPr>
        <p:spPr>
          <a:xfrm>
            <a:off x="7696584" y="5010271"/>
            <a:ext cx="557076" cy="35759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62" name="27 Forma libre"/>
          <p:cNvSpPr/>
          <p:nvPr/>
        </p:nvSpPr>
        <p:spPr>
          <a:xfrm>
            <a:off x="8273661" y="3784402"/>
            <a:ext cx="708866" cy="489727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1112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Auxiliar de Sistema PRIVA</a:t>
            </a:r>
          </a:p>
        </p:txBody>
      </p:sp>
      <p:sp>
        <p:nvSpPr>
          <p:cNvPr id="70" name="89 Forma libre"/>
          <p:cNvSpPr/>
          <p:nvPr/>
        </p:nvSpPr>
        <p:spPr>
          <a:xfrm>
            <a:off x="8273401" y="4486116"/>
            <a:ext cx="699341" cy="460273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1112" algn="ctr" defTabSz="266700">
              <a:spcBef>
                <a:spcPct val="0"/>
              </a:spcBef>
            </a:pPr>
            <a:r>
              <a:rPr lang="pt-BR" sz="900" b="1" dirty="0" err="1" smtClean="0">
                <a:solidFill>
                  <a:schemeClr val="bg1"/>
                </a:solidFill>
              </a:rPr>
              <a:t>Ayudante</a:t>
            </a:r>
            <a:r>
              <a:rPr lang="pt-BR" sz="900" b="1" dirty="0" smtClean="0">
                <a:solidFill>
                  <a:schemeClr val="bg1"/>
                </a:solidFill>
              </a:rPr>
              <a:t> de Sistema PRIVA</a:t>
            </a:r>
            <a:endParaRPr lang="pt-BR" sz="900" b="1" dirty="0">
              <a:solidFill>
                <a:schemeClr val="bg1"/>
              </a:solidFill>
            </a:endParaRPr>
          </a:p>
        </p:txBody>
      </p:sp>
      <p:sp>
        <p:nvSpPr>
          <p:cNvPr id="90" name="27 Forma libre"/>
          <p:cNvSpPr/>
          <p:nvPr/>
        </p:nvSpPr>
        <p:spPr>
          <a:xfrm>
            <a:off x="2136023" y="3809495"/>
            <a:ext cx="754660" cy="489727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1112"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Supervisor de Invernadero/17</a:t>
            </a:r>
          </a:p>
        </p:txBody>
      </p:sp>
      <p:graphicFrame>
        <p:nvGraphicFramePr>
          <p:cNvPr id="74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813076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 - 2020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11/25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6" name="Conector recto 95"/>
          <p:cNvCxnSpPr/>
          <p:nvPr/>
        </p:nvCxnSpPr>
        <p:spPr>
          <a:xfrm>
            <a:off x="8186932" y="2116017"/>
            <a:ext cx="3131" cy="81784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22 Conector fuera de página"/>
          <p:cNvSpPr/>
          <p:nvPr/>
        </p:nvSpPr>
        <p:spPr>
          <a:xfrm>
            <a:off x="8090390" y="2803142"/>
            <a:ext cx="198478" cy="227543"/>
          </a:xfrm>
          <a:prstGeom prst="flowChartOffpageConnector">
            <a:avLst/>
          </a:prstGeom>
          <a:solidFill>
            <a:schemeClr val="accent1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sp>
        <p:nvSpPr>
          <p:cNvPr id="92" name="30 Forma libre"/>
          <p:cNvSpPr/>
          <p:nvPr/>
        </p:nvSpPr>
        <p:spPr>
          <a:xfrm>
            <a:off x="6843779" y="2241985"/>
            <a:ext cx="653888" cy="459909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  <a:gd name="connsiteX0" fmla="*/ 0 w 798804"/>
              <a:gd name="connsiteY0" fmla="*/ 5396 h 404798"/>
              <a:gd name="connsiteX1" fmla="*/ 793408 w 798804"/>
              <a:gd name="connsiteY1" fmla="*/ 0 h 404798"/>
              <a:gd name="connsiteX2" fmla="*/ 798804 w 798804"/>
              <a:gd name="connsiteY2" fmla="*/ 404798 h 404798"/>
              <a:gd name="connsiteX3" fmla="*/ 0 w 798804"/>
              <a:gd name="connsiteY3" fmla="*/ 404798 h 404798"/>
              <a:gd name="connsiteX4" fmla="*/ 0 w 798804"/>
              <a:gd name="connsiteY4" fmla="*/ 5396 h 40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404798">
                <a:moveTo>
                  <a:pt x="0" y="5396"/>
                </a:moveTo>
                <a:lnTo>
                  <a:pt x="793408" y="0"/>
                </a:lnTo>
                <a:cubicBezTo>
                  <a:pt x="795207" y="134933"/>
                  <a:pt x="797005" y="269865"/>
                  <a:pt x="798804" y="404798"/>
                </a:cubicBezTo>
                <a:lnTo>
                  <a:pt x="0" y="404798"/>
                </a:lnTo>
                <a:lnTo>
                  <a:pt x="0" y="5396"/>
                </a:lnTo>
                <a:close/>
              </a:path>
            </a:pathLst>
          </a:custGeom>
          <a:solidFill>
            <a:schemeClr val="accent4"/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Gerente de Empaque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93" name="30 Forma libre"/>
          <p:cNvSpPr/>
          <p:nvPr/>
        </p:nvSpPr>
        <p:spPr>
          <a:xfrm>
            <a:off x="4041518" y="2238059"/>
            <a:ext cx="653888" cy="459909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  <a:gd name="connsiteX0" fmla="*/ 0 w 798804"/>
              <a:gd name="connsiteY0" fmla="*/ 5396 h 404798"/>
              <a:gd name="connsiteX1" fmla="*/ 793408 w 798804"/>
              <a:gd name="connsiteY1" fmla="*/ 0 h 404798"/>
              <a:gd name="connsiteX2" fmla="*/ 798804 w 798804"/>
              <a:gd name="connsiteY2" fmla="*/ 404798 h 404798"/>
              <a:gd name="connsiteX3" fmla="*/ 0 w 798804"/>
              <a:gd name="connsiteY3" fmla="*/ 404798 h 404798"/>
              <a:gd name="connsiteX4" fmla="*/ 0 w 798804"/>
              <a:gd name="connsiteY4" fmla="*/ 5396 h 40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404798">
                <a:moveTo>
                  <a:pt x="0" y="5396"/>
                </a:moveTo>
                <a:lnTo>
                  <a:pt x="793408" y="0"/>
                </a:lnTo>
                <a:cubicBezTo>
                  <a:pt x="795207" y="134933"/>
                  <a:pt x="797005" y="269865"/>
                  <a:pt x="798804" y="404798"/>
                </a:cubicBezTo>
                <a:lnTo>
                  <a:pt x="0" y="404798"/>
                </a:lnTo>
                <a:lnTo>
                  <a:pt x="0" y="5396"/>
                </a:lnTo>
                <a:close/>
              </a:path>
            </a:pathLst>
          </a:custGeom>
          <a:solidFill>
            <a:schemeClr val="accent4"/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050" b="1" dirty="0" err="1" smtClean="0">
                <a:solidFill>
                  <a:schemeClr val="bg1"/>
                </a:solidFill>
              </a:rPr>
              <a:t>Grower</a:t>
            </a:r>
            <a:endParaRPr lang="es-MX" sz="1050" b="1" dirty="0">
              <a:solidFill>
                <a:schemeClr val="bg1"/>
              </a:solidFill>
            </a:endParaRPr>
          </a:p>
        </p:txBody>
      </p:sp>
      <p:sp>
        <p:nvSpPr>
          <p:cNvPr id="95" name="22 Conector fuera de página"/>
          <p:cNvSpPr/>
          <p:nvPr/>
        </p:nvSpPr>
        <p:spPr>
          <a:xfrm>
            <a:off x="7051624" y="2783284"/>
            <a:ext cx="223367" cy="235226"/>
          </a:xfrm>
          <a:prstGeom prst="flowChartOffpageConnector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sp>
        <p:nvSpPr>
          <p:cNvPr id="101" name="117 Forma libre"/>
          <p:cNvSpPr/>
          <p:nvPr/>
        </p:nvSpPr>
        <p:spPr>
          <a:xfrm>
            <a:off x="4095570" y="5016684"/>
            <a:ext cx="557076" cy="35759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72" name="30 Forma libre"/>
          <p:cNvSpPr/>
          <p:nvPr/>
        </p:nvSpPr>
        <p:spPr>
          <a:xfrm>
            <a:off x="587388" y="2244349"/>
            <a:ext cx="692182" cy="466913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  <a:gd name="connsiteX0" fmla="*/ 0 w 798804"/>
              <a:gd name="connsiteY0" fmla="*/ 5396 h 404798"/>
              <a:gd name="connsiteX1" fmla="*/ 793408 w 798804"/>
              <a:gd name="connsiteY1" fmla="*/ 0 h 404798"/>
              <a:gd name="connsiteX2" fmla="*/ 798804 w 798804"/>
              <a:gd name="connsiteY2" fmla="*/ 404798 h 404798"/>
              <a:gd name="connsiteX3" fmla="*/ 0 w 798804"/>
              <a:gd name="connsiteY3" fmla="*/ 404798 h 404798"/>
              <a:gd name="connsiteX4" fmla="*/ 0 w 798804"/>
              <a:gd name="connsiteY4" fmla="*/ 5396 h 40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404798">
                <a:moveTo>
                  <a:pt x="0" y="5396"/>
                </a:moveTo>
                <a:lnTo>
                  <a:pt x="793408" y="0"/>
                </a:lnTo>
                <a:cubicBezTo>
                  <a:pt x="795207" y="134933"/>
                  <a:pt x="797005" y="269865"/>
                  <a:pt x="798804" y="404798"/>
                </a:cubicBezTo>
                <a:lnTo>
                  <a:pt x="0" y="404798"/>
                </a:lnTo>
                <a:lnTo>
                  <a:pt x="0" y="5396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750" b="1" dirty="0" smtClean="0">
                <a:solidFill>
                  <a:schemeClr val="bg1"/>
                </a:solidFill>
              </a:rPr>
              <a:t>Gerente de Operaciones Baja Tecnología</a:t>
            </a:r>
          </a:p>
          <a:p>
            <a:pPr algn="ctr" defTabSz="266700">
              <a:spcBef>
                <a:spcPct val="0"/>
              </a:spcBef>
            </a:pPr>
            <a:r>
              <a:rPr lang="es-MX" sz="750" b="1" dirty="0" smtClean="0">
                <a:solidFill>
                  <a:schemeClr val="bg1"/>
                </a:solidFill>
              </a:rPr>
              <a:t>SVA</a:t>
            </a:r>
            <a:endParaRPr lang="es-MX" sz="750" b="1" dirty="0">
              <a:solidFill>
                <a:schemeClr val="bg1"/>
              </a:solidFill>
            </a:endParaRPr>
          </a:p>
        </p:txBody>
      </p:sp>
      <p:sp>
        <p:nvSpPr>
          <p:cNvPr id="78" name="103 Forma libre"/>
          <p:cNvSpPr/>
          <p:nvPr/>
        </p:nvSpPr>
        <p:spPr>
          <a:xfrm>
            <a:off x="582877" y="3093929"/>
            <a:ext cx="781951" cy="515145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Jefe de Operaciones Baja Tecnología</a:t>
            </a:r>
          </a:p>
        </p:txBody>
      </p:sp>
      <p:sp>
        <p:nvSpPr>
          <p:cNvPr id="80" name="27 Forma libre"/>
          <p:cNvSpPr/>
          <p:nvPr/>
        </p:nvSpPr>
        <p:spPr>
          <a:xfrm>
            <a:off x="210149" y="3797774"/>
            <a:ext cx="716666" cy="489727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1112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Supervisor de Alfalfa</a:t>
            </a:r>
          </a:p>
        </p:txBody>
      </p:sp>
      <p:sp>
        <p:nvSpPr>
          <p:cNvPr id="83" name="117 Forma libre"/>
          <p:cNvSpPr/>
          <p:nvPr/>
        </p:nvSpPr>
        <p:spPr>
          <a:xfrm>
            <a:off x="1078786" y="5014012"/>
            <a:ext cx="557076" cy="35759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99" name="27 Forma libre"/>
          <p:cNvSpPr/>
          <p:nvPr/>
        </p:nvSpPr>
        <p:spPr>
          <a:xfrm>
            <a:off x="981435" y="3797774"/>
            <a:ext cx="716666" cy="489727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1112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Supervisor de Operaciones</a:t>
            </a:r>
          </a:p>
        </p:txBody>
      </p:sp>
      <p:cxnSp>
        <p:nvCxnSpPr>
          <p:cNvPr id="81" name="75 Conector recto"/>
          <p:cNvCxnSpPr/>
          <p:nvPr/>
        </p:nvCxnSpPr>
        <p:spPr>
          <a:xfrm>
            <a:off x="572456" y="3695650"/>
            <a:ext cx="782561" cy="419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1" name="117 Forma libre"/>
          <p:cNvSpPr/>
          <p:nvPr/>
        </p:nvSpPr>
        <p:spPr>
          <a:xfrm>
            <a:off x="309004" y="5012211"/>
            <a:ext cx="557076" cy="35759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cxnSp>
        <p:nvCxnSpPr>
          <p:cNvPr id="125" name="Conector recto 124"/>
          <p:cNvCxnSpPr/>
          <p:nvPr/>
        </p:nvCxnSpPr>
        <p:spPr>
          <a:xfrm flipH="1">
            <a:off x="4755400" y="2786991"/>
            <a:ext cx="0" cy="5400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66 Forma libre"/>
          <p:cNvSpPr/>
          <p:nvPr/>
        </p:nvSpPr>
        <p:spPr>
          <a:xfrm>
            <a:off x="4446573" y="2933859"/>
            <a:ext cx="712812" cy="414765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1">
            <a:noAutofit/>
          </a:bodyPr>
          <a:lstStyle/>
          <a:p>
            <a:pPr indent="-9525" algn="ctr" defTabSz="5334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Asistente de </a:t>
            </a:r>
            <a:r>
              <a:rPr lang="es-MX" sz="850" b="1" dirty="0" err="1" smtClean="0">
                <a:solidFill>
                  <a:schemeClr val="bg1"/>
                </a:solidFill>
              </a:rPr>
              <a:t>Grower</a:t>
            </a:r>
            <a:r>
              <a:rPr lang="es-MX" sz="850" b="1" dirty="0" smtClean="0">
                <a:solidFill>
                  <a:schemeClr val="bg1"/>
                </a:solidFill>
              </a:rPr>
              <a:t> en entrenamiento</a:t>
            </a:r>
            <a:endParaRPr lang="es-MX" sz="850" b="1" dirty="0">
              <a:solidFill>
                <a:schemeClr val="bg1"/>
              </a:solidFill>
            </a:endParaRPr>
          </a:p>
        </p:txBody>
      </p:sp>
      <p:sp>
        <p:nvSpPr>
          <p:cNvPr id="129" name="66 Forma libre"/>
          <p:cNvSpPr/>
          <p:nvPr/>
        </p:nvSpPr>
        <p:spPr>
          <a:xfrm>
            <a:off x="3583645" y="2924333"/>
            <a:ext cx="712812" cy="414765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1">
            <a:noAutofit/>
          </a:bodyPr>
          <a:lstStyle/>
          <a:p>
            <a:pPr indent="-9525" algn="ctr" defTabSz="5334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Asistente de </a:t>
            </a:r>
            <a:r>
              <a:rPr lang="es-MX" sz="850" b="1" dirty="0" err="1" smtClean="0">
                <a:solidFill>
                  <a:schemeClr val="bg1"/>
                </a:solidFill>
              </a:rPr>
              <a:t>Grower</a:t>
            </a:r>
            <a:r>
              <a:rPr lang="es-MX" sz="850" b="1" dirty="0" smtClean="0">
                <a:solidFill>
                  <a:schemeClr val="bg1"/>
                </a:solidFill>
              </a:rPr>
              <a:t>/2</a:t>
            </a:r>
            <a:endParaRPr lang="es-MX" sz="850" b="1" dirty="0">
              <a:solidFill>
                <a:schemeClr val="bg1"/>
              </a:solidFill>
            </a:endParaRPr>
          </a:p>
        </p:txBody>
      </p:sp>
      <p:cxnSp>
        <p:nvCxnSpPr>
          <p:cNvPr id="102" name="Conector recto 101"/>
          <p:cNvCxnSpPr/>
          <p:nvPr/>
        </p:nvCxnSpPr>
        <p:spPr>
          <a:xfrm flipH="1">
            <a:off x="3368369" y="2098424"/>
            <a:ext cx="1429" cy="813711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22 Conector fuera de página"/>
          <p:cNvSpPr/>
          <p:nvPr/>
        </p:nvSpPr>
        <p:spPr>
          <a:xfrm>
            <a:off x="3275868" y="2787513"/>
            <a:ext cx="205568" cy="222764"/>
          </a:xfrm>
          <a:prstGeom prst="flowChartOffpageConnector">
            <a:avLst/>
          </a:prstGeom>
          <a:solidFill>
            <a:schemeClr val="tx2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sp>
        <p:nvSpPr>
          <p:cNvPr id="117" name="30 Forma libre"/>
          <p:cNvSpPr/>
          <p:nvPr/>
        </p:nvSpPr>
        <p:spPr>
          <a:xfrm>
            <a:off x="1357551" y="2244347"/>
            <a:ext cx="692182" cy="466913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  <a:gd name="connsiteX0" fmla="*/ 0 w 798804"/>
              <a:gd name="connsiteY0" fmla="*/ 5396 h 404798"/>
              <a:gd name="connsiteX1" fmla="*/ 793408 w 798804"/>
              <a:gd name="connsiteY1" fmla="*/ 0 h 404798"/>
              <a:gd name="connsiteX2" fmla="*/ 798804 w 798804"/>
              <a:gd name="connsiteY2" fmla="*/ 404798 h 404798"/>
              <a:gd name="connsiteX3" fmla="*/ 0 w 798804"/>
              <a:gd name="connsiteY3" fmla="*/ 404798 h 404798"/>
              <a:gd name="connsiteX4" fmla="*/ 0 w 798804"/>
              <a:gd name="connsiteY4" fmla="*/ 5396 h 40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404798">
                <a:moveTo>
                  <a:pt x="0" y="5396"/>
                </a:moveTo>
                <a:lnTo>
                  <a:pt x="793408" y="0"/>
                </a:lnTo>
                <a:cubicBezTo>
                  <a:pt x="795207" y="134933"/>
                  <a:pt x="797005" y="269865"/>
                  <a:pt x="798804" y="404798"/>
                </a:cubicBezTo>
                <a:lnTo>
                  <a:pt x="0" y="404798"/>
                </a:lnTo>
                <a:lnTo>
                  <a:pt x="0" y="5396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Gerente Operativo SVA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118" name="30 Forma libre"/>
          <p:cNvSpPr/>
          <p:nvPr/>
        </p:nvSpPr>
        <p:spPr>
          <a:xfrm>
            <a:off x="3015748" y="2245102"/>
            <a:ext cx="692182" cy="466913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  <a:gd name="connsiteX0" fmla="*/ 0 w 798804"/>
              <a:gd name="connsiteY0" fmla="*/ 5396 h 404798"/>
              <a:gd name="connsiteX1" fmla="*/ 793408 w 798804"/>
              <a:gd name="connsiteY1" fmla="*/ 0 h 404798"/>
              <a:gd name="connsiteX2" fmla="*/ 798804 w 798804"/>
              <a:gd name="connsiteY2" fmla="*/ 404798 h 404798"/>
              <a:gd name="connsiteX3" fmla="*/ 0 w 798804"/>
              <a:gd name="connsiteY3" fmla="*/ 404798 h 404798"/>
              <a:gd name="connsiteX4" fmla="*/ 0 w 798804"/>
              <a:gd name="connsiteY4" fmla="*/ 5396 h 40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404798">
                <a:moveTo>
                  <a:pt x="0" y="5396"/>
                </a:moveTo>
                <a:lnTo>
                  <a:pt x="793408" y="0"/>
                </a:lnTo>
                <a:cubicBezTo>
                  <a:pt x="795207" y="134933"/>
                  <a:pt x="797005" y="269865"/>
                  <a:pt x="798804" y="404798"/>
                </a:cubicBezTo>
                <a:lnTo>
                  <a:pt x="0" y="404798"/>
                </a:lnTo>
                <a:lnTo>
                  <a:pt x="0" y="5396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000" b="1" dirty="0" err="1" smtClean="0">
                <a:solidFill>
                  <a:schemeClr val="bg1"/>
                </a:solidFill>
              </a:rPr>
              <a:t>Grower</a:t>
            </a:r>
            <a:r>
              <a:rPr lang="es-MX" sz="1000" b="1" dirty="0" smtClean="0">
                <a:solidFill>
                  <a:schemeClr val="bg1"/>
                </a:solidFill>
              </a:rPr>
              <a:t>   SVA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20" name="30 Forma libre"/>
          <p:cNvSpPr/>
          <p:nvPr/>
        </p:nvSpPr>
        <p:spPr>
          <a:xfrm>
            <a:off x="2128744" y="2244347"/>
            <a:ext cx="692182" cy="466913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  <a:gd name="connsiteX0" fmla="*/ 0 w 798804"/>
              <a:gd name="connsiteY0" fmla="*/ 5396 h 404798"/>
              <a:gd name="connsiteX1" fmla="*/ 793408 w 798804"/>
              <a:gd name="connsiteY1" fmla="*/ 0 h 404798"/>
              <a:gd name="connsiteX2" fmla="*/ 798804 w 798804"/>
              <a:gd name="connsiteY2" fmla="*/ 404798 h 404798"/>
              <a:gd name="connsiteX3" fmla="*/ 0 w 798804"/>
              <a:gd name="connsiteY3" fmla="*/ 404798 h 404798"/>
              <a:gd name="connsiteX4" fmla="*/ 0 w 798804"/>
              <a:gd name="connsiteY4" fmla="*/ 5396 h 40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404798">
                <a:moveTo>
                  <a:pt x="0" y="5396"/>
                </a:moveTo>
                <a:lnTo>
                  <a:pt x="793408" y="0"/>
                </a:lnTo>
                <a:cubicBezTo>
                  <a:pt x="795207" y="134933"/>
                  <a:pt x="797005" y="269865"/>
                  <a:pt x="798804" y="404798"/>
                </a:cubicBezTo>
                <a:lnTo>
                  <a:pt x="0" y="404798"/>
                </a:lnTo>
                <a:lnTo>
                  <a:pt x="0" y="5396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Gerente de Empaque  SVA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122" name="22 Conector fuera de página"/>
          <p:cNvSpPr/>
          <p:nvPr/>
        </p:nvSpPr>
        <p:spPr>
          <a:xfrm>
            <a:off x="2368264" y="2792562"/>
            <a:ext cx="205568" cy="222764"/>
          </a:xfrm>
          <a:prstGeom prst="flowChartOffpageConnector">
            <a:avLst/>
          </a:prstGeom>
          <a:solidFill>
            <a:schemeClr val="tx2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</p:spTree>
    <p:extLst>
      <p:ext uri="{BB962C8B-B14F-4D97-AF65-F5344CB8AC3E}">
        <p14:creationId xmlns:p14="http://schemas.microsoft.com/office/powerpoint/2010/main" val="125220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" name="Conector recto 80"/>
          <p:cNvCxnSpPr/>
          <p:nvPr/>
        </p:nvCxnSpPr>
        <p:spPr>
          <a:xfrm flipH="1">
            <a:off x="5057659" y="4302160"/>
            <a:ext cx="0" cy="540000"/>
          </a:xfrm>
          <a:prstGeom prst="line">
            <a:avLst/>
          </a:prstGeom>
          <a:ln w="254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ector recto 79"/>
          <p:cNvCxnSpPr/>
          <p:nvPr/>
        </p:nvCxnSpPr>
        <p:spPr>
          <a:xfrm flipH="1">
            <a:off x="3910081" y="4227708"/>
            <a:ext cx="0" cy="5400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ector recto 64"/>
          <p:cNvCxnSpPr/>
          <p:nvPr/>
        </p:nvCxnSpPr>
        <p:spPr>
          <a:xfrm>
            <a:off x="5062353" y="2706823"/>
            <a:ext cx="0" cy="126000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3914916" y="2714922"/>
            <a:ext cx="0" cy="126000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ector recto 56"/>
          <p:cNvCxnSpPr/>
          <p:nvPr/>
        </p:nvCxnSpPr>
        <p:spPr>
          <a:xfrm>
            <a:off x="6850597" y="2717000"/>
            <a:ext cx="0" cy="42398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recto 52"/>
          <p:cNvCxnSpPr/>
          <p:nvPr/>
        </p:nvCxnSpPr>
        <p:spPr>
          <a:xfrm>
            <a:off x="7951420" y="2705268"/>
            <a:ext cx="0" cy="42398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Conector recto 138"/>
          <p:cNvCxnSpPr/>
          <p:nvPr/>
        </p:nvCxnSpPr>
        <p:spPr>
          <a:xfrm flipH="1">
            <a:off x="2776465" y="4169604"/>
            <a:ext cx="0" cy="5400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ector recto 106"/>
          <p:cNvCxnSpPr/>
          <p:nvPr/>
        </p:nvCxnSpPr>
        <p:spPr>
          <a:xfrm flipH="1">
            <a:off x="4492474" y="1444713"/>
            <a:ext cx="4690" cy="127809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70 Título"/>
          <p:cNvSpPr txBox="1">
            <a:spLocks/>
          </p:cNvSpPr>
          <p:nvPr/>
        </p:nvSpPr>
        <p:spPr>
          <a:xfrm>
            <a:off x="6505730" y="259649"/>
            <a:ext cx="2376000" cy="792000"/>
          </a:xfrm>
          <a:prstGeom prst="rect">
            <a:avLst/>
          </a:prstGeom>
          <a:gradFill rotWithShape="1">
            <a:gsLst>
              <a:gs pos="0">
                <a:schemeClr val="accent4">
                  <a:shade val="51000"/>
                  <a:satMod val="130000"/>
                </a:schemeClr>
              </a:gs>
              <a:gs pos="80000">
                <a:schemeClr val="accent4">
                  <a:shade val="93000"/>
                  <a:satMod val="130000"/>
                </a:schemeClr>
              </a:gs>
              <a:gs pos="100000">
                <a:schemeClr val="accent4">
                  <a:shade val="94000"/>
                  <a:satMod val="135000"/>
                </a:schemeClr>
              </a:gs>
            </a:gsLst>
            <a:lin ang="16200000" scaled="0"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hilly" dir="t"/>
          </a:scene3d>
          <a:sp3d>
            <a:bevelT prst="angle"/>
          </a:sp3d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+mj-ea"/>
                <a:cs typeface="+mj-cs"/>
              </a:rPr>
              <a:t>Área de Injertos</a:t>
            </a:r>
            <a:endParaRPr kumimoji="0" lang="es-MX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79" name="78 CuadroTexto"/>
          <p:cNvSpPr txBox="1"/>
          <p:nvPr/>
        </p:nvSpPr>
        <p:spPr>
          <a:xfrm>
            <a:off x="2177286" y="5661499"/>
            <a:ext cx="1800000" cy="108000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Ing. Juan Antonio Segura León</a:t>
            </a:r>
          </a:p>
          <a:p>
            <a:pPr algn="ctr"/>
            <a:r>
              <a:rPr lang="es-MX" sz="800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</a:t>
            </a:r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Operativo</a:t>
            </a:r>
            <a:endParaRPr lang="es-MX" sz="800" dirty="0">
              <a:ln w="10541" cmpd="sng">
                <a:solidFill>
                  <a:srgbClr val="C00000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6" name="35 CuadroTexto"/>
          <p:cNvSpPr txBox="1"/>
          <p:nvPr/>
        </p:nvSpPr>
        <p:spPr>
          <a:xfrm>
            <a:off x="4127849" y="6273499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2020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6" name="29 CuadroTexto"/>
          <p:cNvSpPr txBox="1"/>
          <p:nvPr/>
        </p:nvSpPr>
        <p:spPr>
          <a:xfrm>
            <a:off x="176470" y="5661499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5" name="22 Conector fuera de página"/>
          <p:cNvSpPr/>
          <p:nvPr/>
        </p:nvSpPr>
        <p:spPr>
          <a:xfrm>
            <a:off x="4386976" y="1225809"/>
            <a:ext cx="235251" cy="253378"/>
          </a:xfrm>
          <a:prstGeom prst="flowChartOffpageConnector">
            <a:avLst/>
          </a:prstGeom>
          <a:solidFill>
            <a:schemeClr val="accent1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 dirty="0"/>
          </a:p>
        </p:txBody>
      </p:sp>
      <p:cxnSp>
        <p:nvCxnSpPr>
          <p:cNvPr id="108" name="41 Conector recto"/>
          <p:cNvCxnSpPr/>
          <p:nvPr/>
        </p:nvCxnSpPr>
        <p:spPr>
          <a:xfrm flipH="1" flipV="1">
            <a:off x="2274327" y="2348679"/>
            <a:ext cx="2228296" cy="675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5" name="Conector recto 114"/>
          <p:cNvCxnSpPr/>
          <p:nvPr/>
        </p:nvCxnSpPr>
        <p:spPr>
          <a:xfrm>
            <a:off x="2264802" y="2118449"/>
            <a:ext cx="0" cy="1429113"/>
          </a:xfrm>
          <a:prstGeom prst="line">
            <a:avLst/>
          </a:prstGeom>
          <a:ln w="254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ector recto 116"/>
          <p:cNvCxnSpPr/>
          <p:nvPr/>
        </p:nvCxnSpPr>
        <p:spPr>
          <a:xfrm flipH="1">
            <a:off x="1569555" y="2128688"/>
            <a:ext cx="705649" cy="0"/>
          </a:xfrm>
          <a:prstGeom prst="line">
            <a:avLst/>
          </a:prstGeom>
          <a:ln w="2540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Conector recto 117"/>
          <p:cNvCxnSpPr/>
          <p:nvPr/>
        </p:nvCxnSpPr>
        <p:spPr>
          <a:xfrm flipH="1">
            <a:off x="1559153" y="2610668"/>
            <a:ext cx="705649" cy="0"/>
          </a:xfrm>
          <a:prstGeom prst="line">
            <a:avLst/>
          </a:prstGeom>
          <a:ln w="2540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Conector recto 118"/>
          <p:cNvCxnSpPr/>
          <p:nvPr/>
        </p:nvCxnSpPr>
        <p:spPr>
          <a:xfrm flipH="1">
            <a:off x="1559153" y="3077393"/>
            <a:ext cx="705649" cy="0"/>
          </a:xfrm>
          <a:prstGeom prst="line">
            <a:avLst/>
          </a:prstGeom>
          <a:ln w="2540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 flipH="1">
            <a:off x="1568678" y="3544118"/>
            <a:ext cx="705649" cy="0"/>
          </a:xfrm>
          <a:prstGeom prst="line">
            <a:avLst/>
          </a:prstGeom>
          <a:ln w="2540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93 Forma libre"/>
          <p:cNvSpPr/>
          <p:nvPr/>
        </p:nvSpPr>
        <p:spPr>
          <a:xfrm>
            <a:off x="721415" y="1926319"/>
            <a:ext cx="848258" cy="42236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Monitoreador</a:t>
            </a:r>
          </a:p>
        </p:txBody>
      </p:sp>
      <p:sp>
        <p:nvSpPr>
          <p:cNvPr id="125" name="93 Forma libre"/>
          <p:cNvSpPr/>
          <p:nvPr/>
        </p:nvSpPr>
        <p:spPr>
          <a:xfrm>
            <a:off x="729945" y="3341819"/>
            <a:ext cx="848258" cy="42236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Obrero General (Lavandería)</a:t>
            </a:r>
          </a:p>
        </p:txBody>
      </p:sp>
      <p:sp>
        <p:nvSpPr>
          <p:cNvPr id="126" name="93 Forma libre"/>
          <p:cNvSpPr/>
          <p:nvPr/>
        </p:nvSpPr>
        <p:spPr>
          <a:xfrm>
            <a:off x="720419" y="2403656"/>
            <a:ext cx="848258" cy="42236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Inspector de Calidad e Inocuidad</a:t>
            </a:r>
          </a:p>
        </p:txBody>
      </p:sp>
      <p:cxnSp>
        <p:nvCxnSpPr>
          <p:cNvPr id="127" name="113 Conector recto"/>
          <p:cNvCxnSpPr/>
          <p:nvPr/>
        </p:nvCxnSpPr>
        <p:spPr>
          <a:xfrm flipV="1">
            <a:off x="2771775" y="2714314"/>
            <a:ext cx="5172075" cy="314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8" name="Conector recto 127"/>
          <p:cNvCxnSpPr/>
          <p:nvPr/>
        </p:nvCxnSpPr>
        <p:spPr>
          <a:xfrm>
            <a:off x="2776465" y="2706823"/>
            <a:ext cx="0" cy="126000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2" name="117 Forma libre"/>
          <p:cNvSpPr/>
          <p:nvPr/>
        </p:nvSpPr>
        <p:spPr>
          <a:xfrm>
            <a:off x="3641475" y="4677745"/>
            <a:ext cx="557076" cy="35759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Injertadores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133" name="117 Forma libre"/>
          <p:cNvSpPr/>
          <p:nvPr/>
        </p:nvSpPr>
        <p:spPr>
          <a:xfrm>
            <a:off x="2493237" y="4663363"/>
            <a:ext cx="557076" cy="35759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Injertadores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136" name="27 Forma libre"/>
          <p:cNvSpPr/>
          <p:nvPr/>
        </p:nvSpPr>
        <p:spPr>
          <a:xfrm>
            <a:off x="2303188" y="3777378"/>
            <a:ext cx="946554" cy="610738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1112" algn="ctr" defTabSz="266700">
              <a:spcBef>
                <a:spcPct val="0"/>
              </a:spcBef>
            </a:pPr>
            <a:r>
              <a:rPr lang="es-MX" sz="1050" b="1" dirty="0" smtClean="0">
                <a:solidFill>
                  <a:schemeClr val="bg1"/>
                </a:solidFill>
              </a:rPr>
              <a:t>Supervisor de Injerto</a:t>
            </a:r>
          </a:p>
        </p:txBody>
      </p:sp>
      <p:sp>
        <p:nvSpPr>
          <p:cNvPr id="137" name="27 Forma libre"/>
          <p:cNvSpPr/>
          <p:nvPr/>
        </p:nvSpPr>
        <p:spPr>
          <a:xfrm>
            <a:off x="3446474" y="3780191"/>
            <a:ext cx="946554" cy="610738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1112" algn="ctr" defTabSz="266700">
              <a:spcBef>
                <a:spcPct val="0"/>
              </a:spcBef>
            </a:pPr>
            <a:r>
              <a:rPr lang="es-MX" sz="1050" b="1" dirty="0" smtClean="0">
                <a:solidFill>
                  <a:schemeClr val="bg1"/>
                </a:solidFill>
              </a:rPr>
              <a:t>Supervisor de  Siembra</a:t>
            </a:r>
          </a:p>
        </p:txBody>
      </p:sp>
      <p:sp>
        <p:nvSpPr>
          <p:cNvPr id="138" name="27 Forma libre"/>
          <p:cNvSpPr/>
          <p:nvPr/>
        </p:nvSpPr>
        <p:spPr>
          <a:xfrm>
            <a:off x="4589076" y="3780191"/>
            <a:ext cx="946554" cy="610738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1112" algn="ctr" defTabSz="266700">
              <a:spcBef>
                <a:spcPct val="0"/>
              </a:spcBef>
            </a:pPr>
            <a:r>
              <a:rPr lang="es-MX" sz="1050" b="1" dirty="0" smtClean="0">
                <a:solidFill>
                  <a:schemeClr val="bg1"/>
                </a:solidFill>
              </a:rPr>
              <a:t>Supervisor de Desarrollo de Injerto</a:t>
            </a:r>
          </a:p>
        </p:txBody>
      </p:sp>
      <p:sp>
        <p:nvSpPr>
          <p:cNvPr id="142" name="CuadroTexto 141"/>
          <p:cNvSpPr txBox="1"/>
          <p:nvPr/>
        </p:nvSpPr>
        <p:spPr>
          <a:xfrm>
            <a:off x="1557210" y="1922306"/>
            <a:ext cx="7581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dirty="0" err="1" smtClean="0">
                <a:solidFill>
                  <a:schemeClr val="tx2"/>
                </a:solidFill>
                <a:latin typeface="Berlin Sans FB" panose="020E0602020502020306" pitchFamily="34" charset="0"/>
              </a:rPr>
              <a:t>Fitosanidad</a:t>
            </a:r>
            <a:endParaRPr lang="es-MX" sz="900" dirty="0">
              <a:solidFill>
                <a:schemeClr val="tx2"/>
              </a:solidFill>
              <a:latin typeface="Berlin Sans FB" panose="020E0602020502020306" pitchFamily="34" charset="0"/>
            </a:endParaRPr>
          </a:p>
        </p:txBody>
      </p:sp>
      <p:sp>
        <p:nvSpPr>
          <p:cNvPr id="143" name="CuadroTexto 142"/>
          <p:cNvSpPr txBox="1"/>
          <p:nvPr/>
        </p:nvSpPr>
        <p:spPr>
          <a:xfrm>
            <a:off x="1601330" y="2758577"/>
            <a:ext cx="758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dirty="0" smtClean="0">
                <a:solidFill>
                  <a:schemeClr val="tx2"/>
                </a:solidFill>
                <a:latin typeface="Berlin Sans FB" panose="020E0602020502020306" pitchFamily="34" charset="0"/>
              </a:rPr>
              <a:t>Servicios Generales</a:t>
            </a:r>
            <a:endParaRPr lang="es-MX" sz="900" dirty="0">
              <a:solidFill>
                <a:schemeClr val="tx2"/>
              </a:solidFill>
              <a:latin typeface="Berlin Sans FB" panose="020E0602020502020306" pitchFamily="34" charset="0"/>
            </a:endParaRPr>
          </a:p>
        </p:txBody>
      </p:sp>
      <p:sp>
        <p:nvSpPr>
          <p:cNvPr id="144" name="CuadroTexto 143"/>
          <p:cNvSpPr txBox="1"/>
          <p:nvPr/>
        </p:nvSpPr>
        <p:spPr>
          <a:xfrm>
            <a:off x="1586232" y="2274954"/>
            <a:ext cx="758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dirty="0" smtClean="0">
                <a:solidFill>
                  <a:schemeClr val="tx2"/>
                </a:solidFill>
                <a:latin typeface="Berlin Sans FB" panose="020E0602020502020306" pitchFamily="34" charset="0"/>
              </a:rPr>
              <a:t>Calidad e Inocuidad</a:t>
            </a:r>
            <a:endParaRPr lang="es-MX" sz="900" dirty="0">
              <a:solidFill>
                <a:schemeClr val="tx2"/>
              </a:solidFill>
              <a:latin typeface="Berlin Sans FB" panose="020E0602020502020306" pitchFamily="34" charset="0"/>
            </a:endParaRPr>
          </a:p>
        </p:txBody>
      </p:sp>
      <p:sp>
        <p:nvSpPr>
          <p:cNvPr id="145" name="CuadroTexto 144"/>
          <p:cNvSpPr txBox="1"/>
          <p:nvPr/>
        </p:nvSpPr>
        <p:spPr>
          <a:xfrm>
            <a:off x="1604516" y="3210117"/>
            <a:ext cx="758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dirty="0" smtClean="0">
                <a:solidFill>
                  <a:schemeClr val="tx2"/>
                </a:solidFill>
                <a:latin typeface="Berlin Sans FB" panose="020E0602020502020306" pitchFamily="34" charset="0"/>
              </a:rPr>
              <a:t>Servicios Generales</a:t>
            </a:r>
            <a:endParaRPr lang="es-MX" sz="900" dirty="0">
              <a:solidFill>
                <a:schemeClr val="tx2"/>
              </a:solidFill>
              <a:latin typeface="Berlin Sans FB" panose="020E0602020502020306" pitchFamily="34" charset="0"/>
            </a:endParaRPr>
          </a:p>
        </p:txBody>
      </p:sp>
      <p:sp>
        <p:nvSpPr>
          <p:cNvPr id="42" name="66 Forma libre"/>
          <p:cNvSpPr/>
          <p:nvPr/>
        </p:nvSpPr>
        <p:spPr>
          <a:xfrm>
            <a:off x="7511417" y="3025666"/>
            <a:ext cx="884877" cy="590925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1">
            <a:noAutofit/>
          </a:bodyPr>
          <a:lstStyle/>
          <a:p>
            <a:pPr indent="-9525" algn="ctr" defTabSz="5334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Capacitador de Siembra y Desarrollo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44" name="93 Forma libre"/>
          <p:cNvSpPr/>
          <p:nvPr/>
        </p:nvSpPr>
        <p:spPr>
          <a:xfrm>
            <a:off x="720420" y="2871468"/>
            <a:ext cx="848258" cy="42236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Obrero General de Limpieza</a:t>
            </a:r>
          </a:p>
        </p:txBody>
      </p:sp>
      <p:sp>
        <p:nvSpPr>
          <p:cNvPr id="45" name="66 Forma libre"/>
          <p:cNvSpPr/>
          <p:nvPr/>
        </p:nvSpPr>
        <p:spPr>
          <a:xfrm>
            <a:off x="6407465" y="3031684"/>
            <a:ext cx="884877" cy="590925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1">
            <a:noAutofit/>
          </a:bodyPr>
          <a:lstStyle/>
          <a:p>
            <a:pPr indent="-9525" algn="ctr" defTabSz="5334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Capacitador de Injertos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46" name="117 Forma libre"/>
          <p:cNvSpPr/>
          <p:nvPr/>
        </p:nvSpPr>
        <p:spPr>
          <a:xfrm>
            <a:off x="4782690" y="4677744"/>
            <a:ext cx="557076" cy="35759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dirty="0" smtClean="0">
                <a:solidFill>
                  <a:schemeClr val="bg1"/>
                </a:solidFill>
              </a:rPr>
              <a:t>Aplicadores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48" name="89 Forma libre"/>
          <p:cNvSpPr/>
          <p:nvPr/>
        </p:nvSpPr>
        <p:spPr>
          <a:xfrm>
            <a:off x="4049658" y="1564351"/>
            <a:ext cx="905930" cy="488767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1112" algn="ctr" defTabSz="266700">
              <a:spcBef>
                <a:spcPct val="0"/>
              </a:spcBef>
            </a:pPr>
            <a:r>
              <a:rPr lang="pt-BR" sz="1050" b="1" dirty="0" smtClean="0">
                <a:solidFill>
                  <a:schemeClr val="bg1"/>
                </a:solidFill>
              </a:rPr>
              <a:t>Director Operativo</a:t>
            </a:r>
            <a:endParaRPr lang="pt-BR" sz="1050" b="1" dirty="0">
              <a:solidFill>
                <a:schemeClr val="bg1"/>
              </a:solidFill>
            </a:endParaRPr>
          </a:p>
        </p:txBody>
      </p:sp>
      <p:graphicFrame>
        <p:nvGraphicFramePr>
          <p:cNvPr id="50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7452399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 - 2020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12/25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" name="Conector recto 42"/>
          <p:cNvCxnSpPr/>
          <p:nvPr/>
        </p:nvCxnSpPr>
        <p:spPr>
          <a:xfrm>
            <a:off x="6186043" y="2704010"/>
            <a:ext cx="0" cy="126000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27 Forma libre"/>
          <p:cNvSpPr/>
          <p:nvPr/>
        </p:nvSpPr>
        <p:spPr>
          <a:xfrm>
            <a:off x="5712766" y="3777378"/>
            <a:ext cx="946554" cy="610738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1112" algn="ctr" defTabSz="266700">
              <a:spcBef>
                <a:spcPct val="0"/>
              </a:spcBef>
            </a:pPr>
            <a:r>
              <a:rPr lang="es-MX" sz="1050" b="1" dirty="0" smtClean="0">
                <a:solidFill>
                  <a:schemeClr val="bg1"/>
                </a:solidFill>
              </a:rPr>
              <a:t>Supervisor en Desarrollo </a:t>
            </a:r>
          </a:p>
        </p:txBody>
      </p:sp>
    </p:spTree>
    <p:extLst>
      <p:ext uri="{BB962C8B-B14F-4D97-AF65-F5344CB8AC3E}">
        <p14:creationId xmlns:p14="http://schemas.microsoft.com/office/powerpoint/2010/main" val="3743103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64 Conector recto"/>
          <p:cNvCxnSpPr/>
          <p:nvPr/>
        </p:nvCxnSpPr>
        <p:spPr>
          <a:xfrm flipH="1" flipV="1">
            <a:off x="3152776" y="3286125"/>
            <a:ext cx="1753118" cy="1647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4" name="213 Conector recto"/>
          <p:cNvCxnSpPr/>
          <p:nvPr/>
        </p:nvCxnSpPr>
        <p:spPr>
          <a:xfrm flipH="1">
            <a:off x="4898309" y="3272412"/>
            <a:ext cx="5" cy="11520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7" name="3 Conector recto"/>
          <p:cNvCxnSpPr/>
          <p:nvPr/>
        </p:nvCxnSpPr>
        <p:spPr>
          <a:xfrm>
            <a:off x="5699717" y="3317834"/>
            <a:ext cx="0" cy="198000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5" name="3 Conector recto"/>
          <p:cNvCxnSpPr/>
          <p:nvPr/>
        </p:nvCxnSpPr>
        <p:spPr>
          <a:xfrm>
            <a:off x="7049854" y="3327359"/>
            <a:ext cx="0" cy="2359066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5" name="Conector recto 54"/>
          <p:cNvCxnSpPr/>
          <p:nvPr/>
        </p:nvCxnSpPr>
        <p:spPr>
          <a:xfrm>
            <a:off x="2317076" y="2301546"/>
            <a:ext cx="0" cy="2160000"/>
          </a:xfrm>
          <a:prstGeom prst="line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213 Conector recto"/>
          <p:cNvCxnSpPr/>
          <p:nvPr/>
        </p:nvCxnSpPr>
        <p:spPr>
          <a:xfrm flipH="1">
            <a:off x="4091189" y="1168596"/>
            <a:ext cx="5" cy="11520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0" name="65 Conector recto"/>
          <p:cNvCxnSpPr/>
          <p:nvPr/>
        </p:nvCxnSpPr>
        <p:spPr>
          <a:xfrm>
            <a:off x="7533064" y="4175645"/>
            <a:ext cx="0" cy="108000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Conector recto 8"/>
          <p:cNvCxnSpPr/>
          <p:nvPr/>
        </p:nvCxnSpPr>
        <p:spPr>
          <a:xfrm>
            <a:off x="1171622" y="2302103"/>
            <a:ext cx="0" cy="2160000"/>
          </a:xfrm>
          <a:prstGeom prst="line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2 Conector recto"/>
          <p:cNvCxnSpPr/>
          <p:nvPr/>
        </p:nvCxnSpPr>
        <p:spPr>
          <a:xfrm flipV="1">
            <a:off x="7049854" y="2283053"/>
            <a:ext cx="3248" cy="1025256"/>
          </a:xfrm>
          <a:prstGeom prst="line">
            <a:avLst/>
          </a:prstGeom>
          <a:ln>
            <a:solidFill>
              <a:srgbClr val="002060"/>
            </a:solidFill>
            <a:prstDash val="soli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1" name="2 Conector recto"/>
          <p:cNvCxnSpPr/>
          <p:nvPr/>
        </p:nvCxnSpPr>
        <p:spPr>
          <a:xfrm flipH="1" flipV="1">
            <a:off x="7981548" y="3317836"/>
            <a:ext cx="402" cy="87316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0" name="65 Conector recto"/>
          <p:cNvCxnSpPr/>
          <p:nvPr/>
        </p:nvCxnSpPr>
        <p:spPr>
          <a:xfrm>
            <a:off x="8420939" y="4173069"/>
            <a:ext cx="0" cy="108000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1" name="65 Conector recto"/>
          <p:cNvCxnSpPr/>
          <p:nvPr/>
        </p:nvCxnSpPr>
        <p:spPr>
          <a:xfrm flipH="1">
            <a:off x="4083274" y="2292578"/>
            <a:ext cx="4811" cy="2157484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615951" y="274638"/>
            <a:ext cx="237600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s-MX" sz="1800" dirty="0" smtClean="0">
                <a:latin typeface="Century Gothic" panose="020B0502020202020204" pitchFamily="34" charset="0"/>
              </a:rPr>
              <a:t>Gerencia de Fitosanidad</a:t>
            </a:r>
            <a:endParaRPr lang="es-MX" sz="1800" dirty="0">
              <a:latin typeface="Century Gothic" panose="020B0502020202020204" pitchFamily="34" charset="0"/>
            </a:endParaRPr>
          </a:p>
        </p:txBody>
      </p:sp>
      <p:sp>
        <p:nvSpPr>
          <p:cNvPr id="42" name="41 CuadroTexto"/>
          <p:cNvSpPr txBox="1"/>
          <p:nvPr/>
        </p:nvSpPr>
        <p:spPr>
          <a:xfrm>
            <a:off x="3804565" y="5719533"/>
            <a:ext cx="1800000" cy="1072634"/>
          </a:xfrm>
          <a:prstGeom prst="roundRect">
            <a:avLst>
              <a:gd name="adj" fmla="val 17766"/>
            </a:avLst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Vo.Bo.</a:t>
            </a:r>
          </a:p>
          <a:p>
            <a:endParaRPr lang="es-MX" sz="14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Ing. Leovigildo Martínez Rodríguez</a:t>
            </a:r>
          </a:p>
          <a:p>
            <a:pPr marL="0" lvl="1" algn="ctr"/>
            <a:r>
              <a:rPr lang="es-MX" sz="7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Gerente de Fitosanidad</a:t>
            </a:r>
          </a:p>
        </p:txBody>
      </p:sp>
      <p:cxnSp>
        <p:nvCxnSpPr>
          <p:cNvPr id="43" name="139 Conector recto"/>
          <p:cNvCxnSpPr/>
          <p:nvPr/>
        </p:nvCxnSpPr>
        <p:spPr>
          <a:xfrm flipV="1">
            <a:off x="675796" y="2301848"/>
            <a:ext cx="0" cy="14400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6" name="64 Conector recto"/>
          <p:cNvCxnSpPr/>
          <p:nvPr/>
        </p:nvCxnSpPr>
        <p:spPr>
          <a:xfrm flipH="1" flipV="1">
            <a:off x="666750" y="2301546"/>
            <a:ext cx="3414953" cy="303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9" name="79 Conector recto"/>
          <p:cNvCxnSpPr/>
          <p:nvPr/>
        </p:nvCxnSpPr>
        <p:spPr>
          <a:xfrm>
            <a:off x="3165384" y="3281121"/>
            <a:ext cx="1351" cy="11520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1" name="92 Forma libre"/>
          <p:cNvSpPr/>
          <p:nvPr/>
        </p:nvSpPr>
        <p:spPr>
          <a:xfrm>
            <a:off x="3640198" y="2561476"/>
            <a:ext cx="900000" cy="54000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Jefe de </a:t>
            </a:r>
          </a:p>
          <a:p>
            <a:pPr indent="-100012"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Fitosanidad</a:t>
            </a:r>
          </a:p>
        </p:txBody>
      </p:sp>
      <p:sp>
        <p:nvSpPr>
          <p:cNvPr id="59" name="93 Forma libre"/>
          <p:cNvSpPr/>
          <p:nvPr/>
        </p:nvSpPr>
        <p:spPr>
          <a:xfrm>
            <a:off x="2815428" y="4391082"/>
            <a:ext cx="704840" cy="54000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Aplicador</a:t>
            </a:r>
          </a:p>
          <a:p>
            <a:pPr indent="-100012" algn="ctr" defTabSz="266700">
              <a:spcBef>
                <a:spcPct val="0"/>
              </a:spcBef>
            </a:pPr>
            <a:r>
              <a:rPr lang="es-MX" sz="800" b="1" dirty="0">
                <a:solidFill>
                  <a:schemeClr val="bg1"/>
                </a:solidFill>
              </a:rPr>
              <a:t>G</a:t>
            </a:r>
            <a:r>
              <a:rPr lang="es-MX" sz="800" b="1" dirty="0" smtClean="0">
                <a:solidFill>
                  <a:schemeClr val="bg1"/>
                </a:solidFill>
              </a:rPr>
              <a:t>eneral /15</a:t>
            </a:r>
          </a:p>
        </p:txBody>
      </p:sp>
      <p:sp>
        <p:nvSpPr>
          <p:cNvPr id="52" name="101 Forma libre"/>
          <p:cNvSpPr/>
          <p:nvPr/>
        </p:nvSpPr>
        <p:spPr>
          <a:xfrm>
            <a:off x="3557610" y="1490040"/>
            <a:ext cx="108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Gerente de </a:t>
            </a:r>
          </a:p>
          <a:p>
            <a:pPr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Fitosanidad </a:t>
            </a:r>
          </a:p>
          <a:p>
            <a:pPr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ISR-SVA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25" name="35 CuadroTexto"/>
          <p:cNvSpPr txBox="1"/>
          <p:nvPr/>
        </p:nvSpPr>
        <p:spPr>
          <a:xfrm>
            <a:off x="5741798" y="6323658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2020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27" name="41 Conector recto"/>
          <p:cNvCxnSpPr/>
          <p:nvPr/>
        </p:nvCxnSpPr>
        <p:spPr>
          <a:xfrm flipH="1" flipV="1">
            <a:off x="7524750" y="4181475"/>
            <a:ext cx="901547" cy="112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8" name="40 Conector recto"/>
          <p:cNvCxnSpPr/>
          <p:nvPr/>
        </p:nvCxnSpPr>
        <p:spPr>
          <a:xfrm flipH="1" flipV="1">
            <a:off x="5687628" y="3321308"/>
            <a:ext cx="2303852" cy="2356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0" name="3 Conector recto"/>
          <p:cNvCxnSpPr/>
          <p:nvPr/>
        </p:nvCxnSpPr>
        <p:spPr>
          <a:xfrm>
            <a:off x="6532048" y="3327359"/>
            <a:ext cx="0" cy="198000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1" name="34 Forma libre"/>
          <p:cNvSpPr/>
          <p:nvPr/>
        </p:nvSpPr>
        <p:spPr>
          <a:xfrm>
            <a:off x="6131491" y="3532173"/>
            <a:ext cx="823615" cy="560609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</a:t>
            </a:r>
          </a:p>
          <a:p>
            <a:pPr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de  Monitoreo</a:t>
            </a:r>
          </a:p>
        </p:txBody>
      </p:sp>
      <p:sp>
        <p:nvSpPr>
          <p:cNvPr id="34" name="35 Forma libre"/>
          <p:cNvSpPr/>
          <p:nvPr/>
        </p:nvSpPr>
        <p:spPr>
          <a:xfrm>
            <a:off x="6605947" y="2469032"/>
            <a:ext cx="900000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Jefe de </a:t>
            </a:r>
          </a:p>
          <a:p>
            <a:pPr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Fitosanidad</a:t>
            </a:r>
          </a:p>
          <a:p>
            <a:pPr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 SVA 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37" name="36 Forma libre"/>
          <p:cNvSpPr/>
          <p:nvPr/>
        </p:nvSpPr>
        <p:spPr>
          <a:xfrm>
            <a:off x="6156213" y="4286703"/>
            <a:ext cx="770720" cy="54000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Ayudante de Supervisor de  Monitoreo/2</a:t>
            </a:r>
          </a:p>
        </p:txBody>
      </p:sp>
      <p:sp>
        <p:nvSpPr>
          <p:cNvPr id="38" name="37 Forma libre"/>
          <p:cNvSpPr/>
          <p:nvPr/>
        </p:nvSpPr>
        <p:spPr>
          <a:xfrm>
            <a:off x="7169247" y="4285528"/>
            <a:ext cx="735158" cy="54000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Ayudante de Supervisor de Aplicaciones Localizadas</a:t>
            </a:r>
          </a:p>
        </p:txBody>
      </p:sp>
      <p:sp>
        <p:nvSpPr>
          <p:cNvPr id="39" name="37 Forma libre"/>
          <p:cNvSpPr/>
          <p:nvPr/>
        </p:nvSpPr>
        <p:spPr>
          <a:xfrm>
            <a:off x="8048525" y="4286703"/>
            <a:ext cx="754909" cy="54000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Ayudante de Supervisor de Aplicaciones</a:t>
            </a:r>
          </a:p>
          <a:p>
            <a:pPr indent="-100012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Generales</a:t>
            </a:r>
          </a:p>
        </p:txBody>
      </p:sp>
      <p:cxnSp>
        <p:nvCxnSpPr>
          <p:cNvPr id="45" name="64 Conector recto"/>
          <p:cNvCxnSpPr/>
          <p:nvPr/>
        </p:nvCxnSpPr>
        <p:spPr>
          <a:xfrm flipH="1">
            <a:off x="4083476" y="2301848"/>
            <a:ext cx="2969626" cy="1"/>
          </a:xfrm>
          <a:prstGeom prst="line">
            <a:avLst/>
          </a:prstGeom>
          <a:ln>
            <a:solidFill>
              <a:srgbClr val="002060"/>
            </a:solidFill>
            <a:prstDash val="soli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8" name="22 Conector fuera de página"/>
          <p:cNvSpPr/>
          <p:nvPr/>
        </p:nvSpPr>
        <p:spPr>
          <a:xfrm>
            <a:off x="3953610" y="1087211"/>
            <a:ext cx="288000" cy="288000"/>
          </a:xfrm>
          <a:prstGeom prst="flowChartOffpageConnector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sp>
        <p:nvSpPr>
          <p:cNvPr id="62" name="78 CuadroTexto"/>
          <p:cNvSpPr txBox="1"/>
          <p:nvPr/>
        </p:nvSpPr>
        <p:spPr>
          <a:xfrm>
            <a:off x="1963131" y="5711658"/>
            <a:ext cx="1800000" cy="108000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Ing. Juan Antonio Segura León</a:t>
            </a:r>
          </a:p>
          <a:p>
            <a:pPr algn="ctr"/>
            <a:r>
              <a:rPr lang="es-MX" sz="800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</a:t>
            </a:r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Operativo</a:t>
            </a:r>
            <a:endParaRPr lang="es-MX" sz="800" dirty="0">
              <a:ln w="10541" cmpd="sng">
                <a:solidFill>
                  <a:srgbClr val="C00000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3" name="29 CuadroTexto"/>
          <p:cNvSpPr txBox="1"/>
          <p:nvPr/>
        </p:nvSpPr>
        <p:spPr>
          <a:xfrm>
            <a:off x="112989" y="5702346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4" name="121 Forma libre"/>
          <p:cNvSpPr/>
          <p:nvPr/>
        </p:nvSpPr>
        <p:spPr>
          <a:xfrm>
            <a:off x="5339174" y="4995709"/>
            <a:ext cx="715959" cy="478223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Tractorista de Fitosanidad</a:t>
            </a:r>
          </a:p>
        </p:txBody>
      </p:sp>
      <p:sp>
        <p:nvSpPr>
          <p:cNvPr id="68" name="121 Forma libre"/>
          <p:cNvSpPr/>
          <p:nvPr/>
        </p:nvSpPr>
        <p:spPr>
          <a:xfrm>
            <a:off x="1932039" y="4267780"/>
            <a:ext cx="773571" cy="478223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Ayudante Administrativo (</a:t>
            </a:r>
            <a:r>
              <a:rPr lang="es-MX" sz="800" b="1" dirty="0" err="1" smtClean="0">
                <a:solidFill>
                  <a:schemeClr val="bg1"/>
                </a:solidFill>
              </a:rPr>
              <a:t>Fitosanidad</a:t>
            </a:r>
            <a:r>
              <a:rPr lang="es-MX" sz="800" b="1" dirty="0" smtClean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71" name="117 Forma libre"/>
          <p:cNvSpPr/>
          <p:nvPr/>
        </p:nvSpPr>
        <p:spPr>
          <a:xfrm>
            <a:off x="6706265" y="5627751"/>
            <a:ext cx="687178" cy="389166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 (Lavandería)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graphicFrame>
        <p:nvGraphicFramePr>
          <p:cNvPr id="70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1344030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 - 2020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13/25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2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3" name="Conector recto 72"/>
          <p:cNvCxnSpPr/>
          <p:nvPr/>
        </p:nvCxnSpPr>
        <p:spPr>
          <a:xfrm>
            <a:off x="3622487" y="3281121"/>
            <a:ext cx="0" cy="2160000"/>
          </a:xfrm>
          <a:prstGeom prst="line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117 Forma libre"/>
          <p:cNvSpPr/>
          <p:nvPr/>
        </p:nvSpPr>
        <p:spPr>
          <a:xfrm>
            <a:off x="3338725" y="5083454"/>
            <a:ext cx="557076" cy="35759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cxnSp>
        <p:nvCxnSpPr>
          <p:cNvPr id="76" name="139 Conector recto"/>
          <p:cNvCxnSpPr/>
          <p:nvPr/>
        </p:nvCxnSpPr>
        <p:spPr>
          <a:xfrm flipV="1">
            <a:off x="1686647" y="2304815"/>
            <a:ext cx="0" cy="14400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1" name="93 Forma libre"/>
          <p:cNvSpPr/>
          <p:nvPr/>
        </p:nvSpPr>
        <p:spPr>
          <a:xfrm>
            <a:off x="3721775" y="4391082"/>
            <a:ext cx="741423" cy="54000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00" b="1" dirty="0" err="1" smtClean="0">
                <a:solidFill>
                  <a:schemeClr val="bg1"/>
                </a:solidFill>
              </a:rPr>
              <a:t>Monitoreador</a:t>
            </a:r>
            <a:r>
              <a:rPr lang="es-MX" sz="800" b="1" dirty="0" smtClean="0">
                <a:solidFill>
                  <a:schemeClr val="bg1"/>
                </a:solidFill>
              </a:rPr>
              <a:t> de </a:t>
            </a:r>
            <a:r>
              <a:rPr lang="es-MX" sz="800" b="1" dirty="0" err="1" smtClean="0">
                <a:solidFill>
                  <a:schemeClr val="bg1"/>
                </a:solidFill>
              </a:rPr>
              <a:t>Fitosanidad</a:t>
            </a:r>
            <a:r>
              <a:rPr lang="es-MX" sz="800" b="1" dirty="0" smtClean="0">
                <a:solidFill>
                  <a:schemeClr val="bg1"/>
                </a:solidFill>
              </a:rPr>
              <a:t> /17</a:t>
            </a:r>
          </a:p>
        </p:txBody>
      </p:sp>
      <p:sp>
        <p:nvSpPr>
          <p:cNvPr id="82" name="93 Forma libre"/>
          <p:cNvSpPr/>
          <p:nvPr/>
        </p:nvSpPr>
        <p:spPr>
          <a:xfrm>
            <a:off x="4543949" y="4391082"/>
            <a:ext cx="704840" cy="54000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Aplicador</a:t>
            </a:r>
          </a:p>
          <a:p>
            <a:pPr indent="-100012"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Localizado /12</a:t>
            </a:r>
          </a:p>
        </p:txBody>
      </p:sp>
      <p:sp>
        <p:nvSpPr>
          <p:cNvPr id="83" name="93 Forma libre"/>
          <p:cNvSpPr/>
          <p:nvPr/>
        </p:nvSpPr>
        <p:spPr>
          <a:xfrm>
            <a:off x="828648" y="4389646"/>
            <a:ext cx="704840" cy="54000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Tractorista de </a:t>
            </a:r>
            <a:r>
              <a:rPr lang="es-MX" sz="800" b="1" dirty="0" err="1" smtClean="0">
                <a:solidFill>
                  <a:schemeClr val="bg1"/>
                </a:solidFill>
              </a:rPr>
              <a:t>Fitosanidad</a:t>
            </a:r>
            <a:endParaRPr lang="es-MX" sz="800" b="1" dirty="0" smtClean="0">
              <a:solidFill>
                <a:schemeClr val="bg1"/>
              </a:solidFill>
            </a:endParaRPr>
          </a:p>
        </p:txBody>
      </p:sp>
      <p:sp>
        <p:nvSpPr>
          <p:cNvPr id="84" name="34 Forma libre"/>
          <p:cNvSpPr/>
          <p:nvPr/>
        </p:nvSpPr>
        <p:spPr>
          <a:xfrm>
            <a:off x="7575780" y="3522648"/>
            <a:ext cx="823615" cy="560609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</a:t>
            </a:r>
          </a:p>
          <a:p>
            <a:pPr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de  Aplicaciones</a:t>
            </a:r>
          </a:p>
        </p:txBody>
      </p:sp>
      <p:sp>
        <p:nvSpPr>
          <p:cNvPr id="86" name="34 Forma libre"/>
          <p:cNvSpPr/>
          <p:nvPr/>
        </p:nvSpPr>
        <p:spPr>
          <a:xfrm>
            <a:off x="4484562" y="3517210"/>
            <a:ext cx="823615" cy="560609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</a:t>
            </a:r>
          </a:p>
          <a:p>
            <a:pPr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de  Aplicaciones Localizadas</a:t>
            </a:r>
          </a:p>
        </p:txBody>
      </p:sp>
      <p:sp>
        <p:nvSpPr>
          <p:cNvPr id="87" name="34 Forma libre"/>
          <p:cNvSpPr/>
          <p:nvPr/>
        </p:nvSpPr>
        <p:spPr>
          <a:xfrm>
            <a:off x="2753422" y="3510112"/>
            <a:ext cx="823615" cy="560609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</a:t>
            </a:r>
          </a:p>
          <a:p>
            <a:pPr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de  Aplicaciones Generales</a:t>
            </a:r>
          </a:p>
        </p:txBody>
      </p:sp>
      <p:sp>
        <p:nvSpPr>
          <p:cNvPr id="88" name="34 Forma libre"/>
          <p:cNvSpPr/>
          <p:nvPr/>
        </p:nvSpPr>
        <p:spPr>
          <a:xfrm>
            <a:off x="1277715" y="3507857"/>
            <a:ext cx="823615" cy="560609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</a:t>
            </a:r>
          </a:p>
          <a:p>
            <a:pPr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de  Control de Plagas Urbanas (ISR-SVA)</a:t>
            </a:r>
          </a:p>
        </p:txBody>
      </p:sp>
      <p:sp>
        <p:nvSpPr>
          <p:cNvPr id="89" name="34 Forma libre"/>
          <p:cNvSpPr/>
          <p:nvPr/>
        </p:nvSpPr>
        <p:spPr>
          <a:xfrm>
            <a:off x="267832" y="3507857"/>
            <a:ext cx="823615" cy="560609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</a:t>
            </a:r>
          </a:p>
          <a:p>
            <a:pPr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de  </a:t>
            </a:r>
            <a:r>
              <a:rPr lang="es-MX" sz="850" b="1" dirty="0" err="1" smtClean="0">
                <a:solidFill>
                  <a:schemeClr val="bg1"/>
                </a:solidFill>
              </a:rPr>
              <a:t>Fitosanidad</a:t>
            </a:r>
            <a:r>
              <a:rPr lang="es-MX" sz="850" b="1" dirty="0" smtClean="0">
                <a:solidFill>
                  <a:schemeClr val="bg1"/>
                </a:solidFill>
              </a:rPr>
              <a:t> </a:t>
            </a:r>
          </a:p>
          <a:p>
            <a:pPr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en Desarrollo</a:t>
            </a:r>
          </a:p>
        </p:txBody>
      </p:sp>
      <p:sp>
        <p:nvSpPr>
          <p:cNvPr id="90" name="93 Forma libre"/>
          <p:cNvSpPr/>
          <p:nvPr/>
        </p:nvSpPr>
        <p:spPr>
          <a:xfrm>
            <a:off x="6176983" y="4988327"/>
            <a:ext cx="741423" cy="54000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00" b="1" dirty="0" err="1" smtClean="0">
                <a:solidFill>
                  <a:schemeClr val="bg1"/>
                </a:solidFill>
              </a:rPr>
              <a:t>Monitoreador</a:t>
            </a:r>
            <a:r>
              <a:rPr lang="es-MX" sz="800" b="1" dirty="0" smtClean="0">
                <a:solidFill>
                  <a:schemeClr val="bg1"/>
                </a:solidFill>
              </a:rPr>
              <a:t> de </a:t>
            </a:r>
            <a:r>
              <a:rPr lang="es-MX" sz="800" b="1" dirty="0" err="1" smtClean="0">
                <a:solidFill>
                  <a:schemeClr val="bg1"/>
                </a:solidFill>
              </a:rPr>
              <a:t>Fitosanidad</a:t>
            </a:r>
            <a:r>
              <a:rPr lang="es-MX" sz="800" b="1" dirty="0" smtClean="0">
                <a:solidFill>
                  <a:schemeClr val="bg1"/>
                </a:solidFill>
              </a:rPr>
              <a:t> /10</a:t>
            </a:r>
          </a:p>
        </p:txBody>
      </p:sp>
      <p:sp>
        <p:nvSpPr>
          <p:cNvPr id="91" name="93 Forma libre"/>
          <p:cNvSpPr/>
          <p:nvPr/>
        </p:nvSpPr>
        <p:spPr>
          <a:xfrm>
            <a:off x="7197822" y="4991412"/>
            <a:ext cx="704840" cy="54000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Aplicador</a:t>
            </a:r>
          </a:p>
          <a:p>
            <a:pPr indent="-100012"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Localizado /</a:t>
            </a:r>
            <a:r>
              <a:rPr lang="es-MX" sz="800" b="1" dirty="0">
                <a:solidFill>
                  <a:schemeClr val="bg1"/>
                </a:solidFill>
              </a:rPr>
              <a:t>7</a:t>
            </a:r>
            <a:endParaRPr lang="es-MX" sz="800" b="1" dirty="0" smtClean="0">
              <a:solidFill>
                <a:schemeClr val="bg1"/>
              </a:solidFill>
            </a:endParaRPr>
          </a:p>
        </p:txBody>
      </p:sp>
      <p:sp>
        <p:nvSpPr>
          <p:cNvPr id="92" name="93 Forma libre"/>
          <p:cNvSpPr/>
          <p:nvPr/>
        </p:nvSpPr>
        <p:spPr>
          <a:xfrm>
            <a:off x="8068519" y="4991412"/>
            <a:ext cx="704840" cy="54000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Aplicador</a:t>
            </a:r>
          </a:p>
          <a:p>
            <a:pPr indent="-100012" algn="ctr" defTabSz="266700">
              <a:spcBef>
                <a:spcPct val="0"/>
              </a:spcBef>
            </a:pPr>
            <a:r>
              <a:rPr lang="es-MX" sz="800" b="1" dirty="0">
                <a:solidFill>
                  <a:schemeClr val="bg1"/>
                </a:solidFill>
              </a:rPr>
              <a:t>G</a:t>
            </a:r>
            <a:r>
              <a:rPr lang="es-MX" sz="800" b="1" dirty="0" smtClean="0">
                <a:solidFill>
                  <a:schemeClr val="bg1"/>
                </a:solidFill>
              </a:rPr>
              <a:t>eneral /</a:t>
            </a:r>
            <a:r>
              <a:rPr lang="es-MX" sz="800" b="1" dirty="0">
                <a:solidFill>
                  <a:schemeClr val="bg1"/>
                </a:solidFill>
              </a:rPr>
              <a:t>7</a:t>
            </a:r>
            <a:endParaRPr lang="es-MX" sz="8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" name="147 Conector recto"/>
          <p:cNvCxnSpPr/>
          <p:nvPr/>
        </p:nvCxnSpPr>
        <p:spPr>
          <a:xfrm>
            <a:off x="7231400" y="2441468"/>
            <a:ext cx="4126" cy="92148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0" name="139 Conector recto"/>
          <p:cNvCxnSpPr/>
          <p:nvPr/>
        </p:nvCxnSpPr>
        <p:spPr>
          <a:xfrm flipH="1">
            <a:off x="1332910" y="2450168"/>
            <a:ext cx="5899562" cy="11077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>
            <a:off x="7835148" y="3352395"/>
            <a:ext cx="9480" cy="2088012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105 Conector recto"/>
          <p:cNvCxnSpPr/>
          <p:nvPr/>
        </p:nvCxnSpPr>
        <p:spPr>
          <a:xfrm flipH="1">
            <a:off x="3631670" y="3160543"/>
            <a:ext cx="0" cy="5400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6" name="75 Conector recto"/>
          <p:cNvCxnSpPr/>
          <p:nvPr/>
        </p:nvCxnSpPr>
        <p:spPr>
          <a:xfrm>
            <a:off x="5626374" y="3160543"/>
            <a:ext cx="11792" cy="2049632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5" name="144 Conector recto"/>
          <p:cNvCxnSpPr/>
          <p:nvPr/>
        </p:nvCxnSpPr>
        <p:spPr>
          <a:xfrm>
            <a:off x="4644884" y="1398036"/>
            <a:ext cx="7558" cy="3812139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8" name="147 Conector recto"/>
          <p:cNvCxnSpPr/>
          <p:nvPr/>
        </p:nvCxnSpPr>
        <p:spPr>
          <a:xfrm>
            <a:off x="1803485" y="4377320"/>
            <a:ext cx="1614" cy="4320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0" name="119 Conector recto"/>
          <p:cNvCxnSpPr/>
          <p:nvPr/>
        </p:nvCxnSpPr>
        <p:spPr>
          <a:xfrm>
            <a:off x="3613502" y="3160543"/>
            <a:ext cx="2012872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3" name="122 Conector recto"/>
          <p:cNvCxnSpPr/>
          <p:nvPr/>
        </p:nvCxnSpPr>
        <p:spPr>
          <a:xfrm>
            <a:off x="1332909" y="2451720"/>
            <a:ext cx="0" cy="2884121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4" name="133 Forma libre"/>
          <p:cNvSpPr/>
          <p:nvPr/>
        </p:nvSpPr>
        <p:spPr>
          <a:xfrm>
            <a:off x="6602472" y="2608325"/>
            <a:ext cx="1260000" cy="648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9525" algn="ctr" defTabSz="311150">
              <a:spcBef>
                <a:spcPct val="0"/>
              </a:spcBef>
            </a:pPr>
            <a:r>
              <a:rPr lang="es-MX" sz="1100" b="1" kern="1200" dirty="0" smtClean="0">
                <a:solidFill>
                  <a:schemeClr val="bg1"/>
                </a:solidFill>
              </a:rPr>
              <a:t>Jefe de Expedición</a:t>
            </a:r>
          </a:p>
        </p:txBody>
      </p:sp>
      <p:sp>
        <p:nvSpPr>
          <p:cNvPr id="136" name="135 Forma libre"/>
          <p:cNvSpPr/>
          <p:nvPr/>
        </p:nvSpPr>
        <p:spPr>
          <a:xfrm>
            <a:off x="882909" y="3671146"/>
            <a:ext cx="900000" cy="576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11112" algn="ctr" defTabSz="31115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Supervisor de</a:t>
            </a:r>
          </a:p>
          <a:p>
            <a:pPr indent="-11112" algn="ctr" defTabSz="31115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Logística Interna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138" name="137 Forma libre"/>
          <p:cNvSpPr/>
          <p:nvPr/>
        </p:nvSpPr>
        <p:spPr>
          <a:xfrm>
            <a:off x="1426484" y="4504870"/>
            <a:ext cx="756000" cy="504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101600" algn="ctr" defTabSz="311150">
              <a:spcBef>
                <a:spcPct val="0"/>
              </a:spcBef>
            </a:pPr>
            <a:r>
              <a:rPr lang="es-MX" sz="800" b="1" dirty="0" err="1" smtClean="0">
                <a:solidFill>
                  <a:schemeClr val="bg1"/>
                </a:solidFill>
              </a:rPr>
              <a:t>Montacarguista</a:t>
            </a:r>
            <a:r>
              <a:rPr lang="es-MX" sz="800" b="1" dirty="0" smtClean="0">
                <a:solidFill>
                  <a:schemeClr val="bg1"/>
                </a:solidFill>
              </a:rPr>
              <a:t> (Logística) </a:t>
            </a:r>
          </a:p>
        </p:txBody>
      </p:sp>
      <p:sp>
        <p:nvSpPr>
          <p:cNvPr id="141" name="74 Título"/>
          <p:cNvSpPr>
            <a:spLocks noGrp="1"/>
          </p:cNvSpPr>
          <p:nvPr>
            <p:ph type="title"/>
          </p:nvPr>
        </p:nvSpPr>
        <p:spPr>
          <a:xfrm>
            <a:off x="6614163" y="257705"/>
            <a:ext cx="237600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s-MX" sz="1800" dirty="0" smtClean="0">
                <a:latin typeface="Century Gothic" panose="020B0502020202020204" pitchFamily="34" charset="0"/>
              </a:rPr>
              <a:t>Gerencia de Empaque</a:t>
            </a:r>
            <a:endParaRPr lang="es-MX" sz="1800" dirty="0">
              <a:latin typeface="Century Gothic" panose="020B0502020202020204" pitchFamily="34" charset="0"/>
            </a:endParaRPr>
          </a:p>
        </p:txBody>
      </p:sp>
      <p:sp>
        <p:nvSpPr>
          <p:cNvPr id="146" name="145 Forma libre"/>
          <p:cNvSpPr/>
          <p:nvPr/>
        </p:nvSpPr>
        <p:spPr>
          <a:xfrm>
            <a:off x="3182743" y="3687718"/>
            <a:ext cx="900000" cy="576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101600" algn="ctr" defTabSz="311150">
              <a:spcBef>
                <a:spcPct val="0"/>
              </a:spcBef>
              <a:tabLst>
                <a:tab pos="715963" algn="l"/>
              </a:tabLst>
            </a:pPr>
            <a:r>
              <a:rPr lang="es-MX" sz="900" b="1" dirty="0" smtClean="0">
                <a:solidFill>
                  <a:schemeClr val="bg1"/>
                </a:solidFill>
              </a:rPr>
              <a:t>Supervisor</a:t>
            </a:r>
          </a:p>
          <a:p>
            <a:pPr indent="-101600" algn="ctr" defTabSz="31115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de Línea en Desarrollo</a:t>
            </a:r>
          </a:p>
        </p:txBody>
      </p:sp>
      <p:sp>
        <p:nvSpPr>
          <p:cNvPr id="164" name="163 Forma libre"/>
          <p:cNvSpPr/>
          <p:nvPr/>
        </p:nvSpPr>
        <p:spPr>
          <a:xfrm>
            <a:off x="3968121" y="1597897"/>
            <a:ext cx="1349313" cy="633786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9525" algn="ctr" defTabSz="266700">
              <a:spcBef>
                <a:spcPct val="0"/>
              </a:spcBef>
            </a:pPr>
            <a:r>
              <a:rPr lang="es-MX" sz="1100" b="1" kern="1200" dirty="0" smtClean="0">
                <a:solidFill>
                  <a:schemeClr val="bg1"/>
                </a:solidFill>
              </a:rPr>
              <a:t>Gerente de </a:t>
            </a:r>
            <a:r>
              <a:rPr lang="es-MX" sz="1100" b="1" dirty="0" smtClean="0">
                <a:solidFill>
                  <a:schemeClr val="bg1"/>
                </a:solidFill>
              </a:rPr>
              <a:t>Empaque</a:t>
            </a:r>
          </a:p>
          <a:p>
            <a:pPr indent="-9525" algn="ctr" defTabSz="266700">
              <a:spcBef>
                <a:spcPct val="0"/>
              </a:spcBef>
            </a:pPr>
            <a:r>
              <a:rPr lang="es-MX" sz="1100" b="1" kern="1200" dirty="0" smtClean="0">
                <a:solidFill>
                  <a:schemeClr val="bg1"/>
                </a:solidFill>
              </a:rPr>
              <a:t>ISR</a:t>
            </a:r>
            <a:endParaRPr lang="es-MX" sz="1100" b="1" kern="1200" dirty="0">
              <a:solidFill>
                <a:schemeClr val="tx1"/>
              </a:solidFill>
            </a:endParaRPr>
          </a:p>
        </p:txBody>
      </p:sp>
      <p:sp>
        <p:nvSpPr>
          <p:cNvPr id="194" name="193 Forma libre"/>
          <p:cNvSpPr/>
          <p:nvPr/>
        </p:nvSpPr>
        <p:spPr>
          <a:xfrm>
            <a:off x="5188789" y="3687718"/>
            <a:ext cx="900000" cy="576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marL="0" lvl="1" algn="ctr" defTabSz="311150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Supervisor</a:t>
            </a:r>
          </a:p>
          <a:p>
            <a:pPr marL="0" lvl="1" algn="ctr" defTabSz="311150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de Selladora</a:t>
            </a:r>
          </a:p>
          <a:p>
            <a:pPr marL="0" lvl="1" algn="ctr" defTabSz="311150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TOP SEAL</a:t>
            </a:r>
          </a:p>
        </p:txBody>
      </p:sp>
      <p:sp>
        <p:nvSpPr>
          <p:cNvPr id="214" name="213 Forma libre"/>
          <p:cNvSpPr/>
          <p:nvPr/>
        </p:nvSpPr>
        <p:spPr>
          <a:xfrm>
            <a:off x="4190528" y="3687718"/>
            <a:ext cx="900000" cy="576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100012" algn="ctr" defTabSz="311150">
              <a:spcBef>
                <a:spcPct val="0"/>
              </a:spcBef>
              <a:tabLst>
                <a:tab pos="715963" algn="l"/>
              </a:tabLst>
            </a:pPr>
            <a:r>
              <a:rPr lang="es-MX" sz="900" b="1" dirty="0" smtClean="0">
                <a:solidFill>
                  <a:schemeClr val="bg1"/>
                </a:solidFill>
              </a:rPr>
              <a:t>Supervisor</a:t>
            </a:r>
          </a:p>
          <a:p>
            <a:pPr indent="-100012" algn="ctr" defTabSz="31115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de Línea/5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121" name="120 CuadroTexto"/>
          <p:cNvSpPr txBox="1"/>
          <p:nvPr/>
        </p:nvSpPr>
        <p:spPr>
          <a:xfrm>
            <a:off x="3947224" y="5721282"/>
            <a:ext cx="1800000" cy="1080000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Vo.Bo.</a:t>
            </a:r>
          </a:p>
          <a:p>
            <a:endParaRPr lang="es-MX" sz="11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1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Ing. Rafael Horacio Martínez Aguilera </a:t>
            </a: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Gerente de Empaque</a:t>
            </a:r>
          </a:p>
        </p:txBody>
      </p:sp>
      <p:cxnSp>
        <p:nvCxnSpPr>
          <p:cNvPr id="87" name="86 Conector recto"/>
          <p:cNvCxnSpPr/>
          <p:nvPr/>
        </p:nvCxnSpPr>
        <p:spPr>
          <a:xfrm flipH="1">
            <a:off x="875429" y="4385219"/>
            <a:ext cx="1610" cy="4320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2" name="121 Conector recto"/>
          <p:cNvCxnSpPr/>
          <p:nvPr/>
        </p:nvCxnSpPr>
        <p:spPr>
          <a:xfrm flipH="1">
            <a:off x="867037" y="4377320"/>
            <a:ext cx="937254" cy="722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43" name="142 Forma libre"/>
          <p:cNvSpPr/>
          <p:nvPr/>
        </p:nvSpPr>
        <p:spPr>
          <a:xfrm>
            <a:off x="495607" y="4499946"/>
            <a:ext cx="756000" cy="504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101600" algn="ctr" defTabSz="31115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Tractorista /8 </a:t>
            </a:r>
          </a:p>
        </p:txBody>
      </p:sp>
      <p:cxnSp>
        <p:nvCxnSpPr>
          <p:cNvPr id="96" name="95 Conector recto"/>
          <p:cNvCxnSpPr/>
          <p:nvPr/>
        </p:nvCxnSpPr>
        <p:spPr>
          <a:xfrm>
            <a:off x="2617745" y="2461863"/>
            <a:ext cx="11537" cy="2748312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32" name="231 Forma libre"/>
          <p:cNvSpPr/>
          <p:nvPr/>
        </p:nvSpPr>
        <p:spPr>
          <a:xfrm>
            <a:off x="2175184" y="3681746"/>
            <a:ext cx="900000" cy="576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marL="1588" algn="ctr" defTabSz="311150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Supervisor </a:t>
            </a:r>
            <a:r>
              <a:rPr lang="es-MX" sz="900" b="1" dirty="0" smtClean="0">
                <a:solidFill>
                  <a:schemeClr val="bg1"/>
                </a:solidFill>
              </a:rPr>
              <a:t>de</a:t>
            </a:r>
          </a:p>
          <a:p>
            <a:pPr marL="1588" algn="ctr" defTabSz="31115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Almacén de Empaque</a:t>
            </a:r>
          </a:p>
        </p:txBody>
      </p:sp>
      <p:sp>
        <p:nvSpPr>
          <p:cNvPr id="71" name="35 CuadroTexto"/>
          <p:cNvSpPr txBox="1"/>
          <p:nvPr/>
        </p:nvSpPr>
        <p:spPr>
          <a:xfrm>
            <a:off x="5826466" y="6281894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</a:t>
            </a:r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Julio </a:t>
            </a:r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de 2020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2" name="78 CuadroTexto"/>
          <p:cNvSpPr txBox="1"/>
          <p:nvPr/>
        </p:nvSpPr>
        <p:spPr>
          <a:xfrm>
            <a:off x="2028096" y="5721282"/>
            <a:ext cx="1800000" cy="108000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Ing. Juan Antonio Segura León</a:t>
            </a:r>
          </a:p>
          <a:p>
            <a:pPr algn="ctr"/>
            <a:r>
              <a:rPr lang="es-MX" sz="800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Director </a:t>
            </a:r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Operativo</a:t>
            </a:r>
            <a:endParaRPr lang="es-MX" sz="800" dirty="0">
              <a:ln w="10541" cmpd="sng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83" name="29 CuadroTexto"/>
          <p:cNvSpPr txBox="1"/>
          <p:nvPr/>
        </p:nvSpPr>
        <p:spPr>
          <a:xfrm>
            <a:off x="112989" y="5702346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8" name="22 Conector fuera de página"/>
          <p:cNvSpPr/>
          <p:nvPr/>
        </p:nvSpPr>
        <p:spPr>
          <a:xfrm>
            <a:off x="4496449" y="1138611"/>
            <a:ext cx="288000" cy="288000"/>
          </a:xfrm>
          <a:prstGeom prst="flowChartOffpageConnector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sp>
        <p:nvSpPr>
          <p:cNvPr id="39" name="117 Forma libre"/>
          <p:cNvSpPr/>
          <p:nvPr/>
        </p:nvSpPr>
        <p:spPr>
          <a:xfrm>
            <a:off x="4280449" y="5101841"/>
            <a:ext cx="720000" cy="468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40" name="117 Forma libre"/>
          <p:cNvSpPr/>
          <p:nvPr/>
        </p:nvSpPr>
        <p:spPr>
          <a:xfrm>
            <a:off x="5272547" y="5101841"/>
            <a:ext cx="720000" cy="468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41" name="117 Forma libre"/>
          <p:cNvSpPr/>
          <p:nvPr/>
        </p:nvSpPr>
        <p:spPr>
          <a:xfrm>
            <a:off x="2266221" y="5101841"/>
            <a:ext cx="720000" cy="468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42" name="117 Forma libre"/>
          <p:cNvSpPr/>
          <p:nvPr/>
        </p:nvSpPr>
        <p:spPr>
          <a:xfrm>
            <a:off x="7473995" y="5101171"/>
            <a:ext cx="720000" cy="468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54" name="117 Forma libre"/>
          <p:cNvSpPr/>
          <p:nvPr/>
        </p:nvSpPr>
        <p:spPr>
          <a:xfrm>
            <a:off x="972909" y="5109782"/>
            <a:ext cx="720000" cy="468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graphicFrame>
        <p:nvGraphicFramePr>
          <p:cNvPr id="46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6816188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 - 2020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14/25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" name="137 Forma libre"/>
          <p:cNvSpPr/>
          <p:nvPr/>
        </p:nvSpPr>
        <p:spPr>
          <a:xfrm>
            <a:off x="7465520" y="4499946"/>
            <a:ext cx="756000" cy="504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101600" algn="ctr" defTabSz="311150">
              <a:spcBef>
                <a:spcPct val="0"/>
              </a:spcBef>
            </a:pPr>
            <a:r>
              <a:rPr lang="es-MX" sz="800" b="1" dirty="0" err="1" smtClean="0">
                <a:solidFill>
                  <a:schemeClr val="bg1"/>
                </a:solidFill>
              </a:rPr>
              <a:t>Montacarguista</a:t>
            </a:r>
            <a:r>
              <a:rPr lang="es-MX" sz="800" b="1" dirty="0" smtClean="0">
                <a:solidFill>
                  <a:schemeClr val="bg1"/>
                </a:solidFill>
              </a:rPr>
              <a:t> (Expedición)</a:t>
            </a:r>
          </a:p>
        </p:txBody>
      </p:sp>
      <p:sp>
        <p:nvSpPr>
          <p:cNvPr id="61" name="142 Forma libre"/>
          <p:cNvSpPr/>
          <p:nvPr/>
        </p:nvSpPr>
        <p:spPr>
          <a:xfrm>
            <a:off x="7465520" y="3951501"/>
            <a:ext cx="756000" cy="504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101600" algn="ctr" defTabSz="31115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Ayudante de Cámaras Frías</a:t>
            </a:r>
          </a:p>
        </p:txBody>
      </p:sp>
      <p:sp>
        <p:nvSpPr>
          <p:cNvPr id="45" name="142 Forma libre"/>
          <p:cNvSpPr/>
          <p:nvPr/>
        </p:nvSpPr>
        <p:spPr>
          <a:xfrm>
            <a:off x="7465520" y="3410327"/>
            <a:ext cx="756000" cy="504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101600" algn="ctr" defTabSz="31115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Ayudante de Cámaras Frías</a:t>
            </a:r>
          </a:p>
        </p:txBody>
      </p:sp>
      <p:cxnSp>
        <p:nvCxnSpPr>
          <p:cNvPr id="49" name="121 Conector recto"/>
          <p:cNvCxnSpPr/>
          <p:nvPr/>
        </p:nvCxnSpPr>
        <p:spPr>
          <a:xfrm flipH="1" flipV="1">
            <a:off x="7231400" y="3360556"/>
            <a:ext cx="603748" cy="24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74 Título"/>
          <p:cNvSpPr>
            <a:spLocks noGrp="1"/>
          </p:cNvSpPr>
          <p:nvPr>
            <p:ph type="title"/>
          </p:nvPr>
        </p:nvSpPr>
        <p:spPr>
          <a:xfrm>
            <a:off x="6614163" y="257705"/>
            <a:ext cx="237600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s-MX" sz="1800" dirty="0" smtClean="0">
                <a:latin typeface="Century Gothic" panose="020B0502020202020204" pitchFamily="34" charset="0"/>
              </a:rPr>
              <a:t>Gerencia de Empaque</a:t>
            </a:r>
            <a:endParaRPr lang="es-MX" sz="1800" dirty="0">
              <a:latin typeface="Century Gothic" panose="020B0502020202020204" pitchFamily="34" charset="0"/>
            </a:endParaRPr>
          </a:p>
        </p:txBody>
      </p:sp>
      <p:sp>
        <p:nvSpPr>
          <p:cNvPr id="121" name="120 CuadroTexto"/>
          <p:cNvSpPr txBox="1"/>
          <p:nvPr/>
        </p:nvSpPr>
        <p:spPr>
          <a:xfrm>
            <a:off x="3947224" y="5730807"/>
            <a:ext cx="1800000" cy="103858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err="1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</a:t>
            </a:r>
            <a:r>
              <a:rPr lang="es-MX" sz="1400" b="1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.</a:t>
            </a:r>
          </a:p>
          <a:p>
            <a:pPr algn="ctr"/>
            <a:endParaRPr lang="es-MX" sz="1400" b="1" dirty="0" smtClean="0">
              <a:ln w="10541" cmpd="sng">
                <a:solidFill>
                  <a:srgbClr val="009900"/>
                </a:solidFill>
                <a:prstDash val="solid"/>
              </a:ln>
              <a:solidFill>
                <a:schemeClr val="accent3"/>
              </a:solidFill>
            </a:endParaRPr>
          </a:p>
          <a:p>
            <a:endParaRPr lang="es-MX" sz="11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Ing. Juan Antonio Pérez Anaya</a:t>
            </a: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Gerente de Empaque</a:t>
            </a:r>
          </a:p>
        </p:txBody>
      </p:sp>
      <p:sp>
        <p:nvSpPr>
          <p:cNvPr id="71" name="35 CuadroTexto"/>
          <p:cNvSpPr txBox="1"/>
          <p:nvPr/>
        </p:nvSpPr>
        <p:spPr>
          <a:xfrm>
            <a:off x="5826466" y="6281894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2020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2" name="78 CuadroTexto"/>
          <p:cNvSpPr txBox="1"/>
          <p:nvPr/>
        </p:nvSpPr>
        <p:spPr>
          <a:xfrm>
            <a:off x="2028096" y="5702232"/>
            <a:ext cx="1800000" cy="108000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Ing. Juan Antonio Segura León</a:t>
            </a:r>
          </a:p>
          <a:p>
            <a:pPr algn="ctr"/>
            <a:r>
              <a:rPr lang="es-MX" sz="800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Director </a:t>
            </a:r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Operativo</a:t>
            </a:r>
            <a:endParaRPr lang="es-MX" sz="800" dirty="0">
              <a:ln w="10541" cmpd="sng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83" name="29 CuadroTexto"/>
          <p:cNvSpPr txBox="1"/>
          <p:nvPr/>
        </p:nvSpPr>
        <p:spPr>
          <a:xfrm>
            <a:off x="112989" y="5702346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8" name="22 Conector fuera de página"/>
          <p:cNvSpPr/>
          <p:nvPr/>
        </p:nvSpPr>
        <p:spPr>
          <a:xfrm>
            <a:off x="4439810" y="1076153"/>
            <a:ext cx="288000" cy="288000"/>
          </a:xfrm>
          <a:prstGeom prst="flowChartOffpageConnector">
            <a:avLst/>
          </a:prstGeom>
          <a:solidFill>
            <a:schemeClr val="tx2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cxnSp>
        <p:nvCxnSpPr>
          <p:cNvPr id="46" name="71 Conector recto"/>
          <p:cNvCxnSpPr/>
          <p:nvPr/>
        </p:nvCxnSpPr>
        <p:spPr>
          <a:xfrm>
            <a:off x="1301349" y="2754093"/>
            <a:ext cx="0" cy="255600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7" name="18 Conector recto"/>
          <p:cNvCxnSpPr/>
          <p:nvPr/>
        </p:nvCxnSpPr>
        <p:spPr>
          <a:xfrm>
            <a:off x="4583811" y="1345103"/>
            <a:ext cx="21950" cy="3905712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8" name="28 Conector recto"/>
          <p:cNvCxnSpPr/>
          <p:nvPr/>
        </p:nvCxnSpPr>
        <p:spPr>
          <a:xfrm>
            <a:off x="7678212" y="2756894"/>
            <a:ext cx="0" cy="248400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49" name="31 Forma libre"/>
          <p:cNvSpPr/>
          <p:nvPr/>
        </p:nvSpPr>
        <p:spPr>
          <a:xfrm>
            <a:off x="7157000" y="3073708"/>
            <a:ext cx="1080000" cy="648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9525" algn="ctr" defTabSz="311150">
              <a:spcBef>
                <a:spcPct val="0"/>
              </a:spcBef>
            </a:pPr>
            <a:r>
              <a:rPr lang="es-MX" sz="1000" b="1" kern="1200" dirty="0">
                <a:solidFill>
                  <a:schemeClr val="bg1"/>
                </a:solidFill>
              </a:rPr>
              <a:t>Jefe de </a:t>
            </a:r>
            <a:r>
              <a:rPr lang="es-MX" sz="1000" b="1" kern="1200" dirty="0" smtClean="0">
                <a:solidFill>
                  <a:schemeClr val="bg1"/>
                </a:solidFill>
              </a:rPr>
              <a:t>Expedición</a:t>
            </a:r>
          </a:p>
          <a:p>
            <a:pPr indent="-9525" algn="ctr" defTabSz="31115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SVA</a:t>
            </a:r>
            <a:endParaRPr lang="es-MX" sz="1000" b="1" kern="1200" dirty="0">
              <a:solidFill>
                <a:schemeClr val="bg1"/>
              </a:solidFill>
            </a:endParaRPr>
          </a:p>
        </p:txBody>
      </p:sp>
      <p:sp>
        <p:nvSpPr>
          <p:cNvPr id="50" name="33 Forma libre"/>
          <p:cNvSpPr/>
          <p:nvPr/>
        </p:nvSpPr>
        <p:spPr>
          <a:xfrm>
            <a:off x="843612" y="3669904"/>
            <a:ext cx="900000" cy="540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11112" algn="ctr" defTabSz="31115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Supervisor de</a:t>
            </a:r>
          </a:p>
          <a:p>
            <a:pPr indent="-11112" algn="ctr" defTabSz="31115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Logística Interna</a:t>
            </a:r>
            <a:endParaRPr lang="es-MX" sz="900" b="1" dirty="0">
              <a:solidFill>
                <a:schemeClr val="bg1"/>
              </a:solidFill>
            </a:endParaRPr>
          </a:p>
        </p:txBody>
      </p:sp>
      <p:cxnSp>
        <p:nvCxnSpPr>
          <p:cNvPr id="51" name="35 Conector recto"/>
          <p:cNvCxnSpPr/>
          <p:nvPr/>
        </p:nvCxnSpPr>
        <p:spPr>
          <a:xfrm flipH="1">
            <a:off x="1301349" y="2754144"/>
            <a:ext cx="6386126" cy="947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53" name="55 Forma libre"/>
          <p:cNvSpPr/>
          <p:nvPr/>
        </p:nvSpPr>
        <p:spPr>
          <a:xfrm>
            <a:off x="7324822" y="5084341"/>
            <a:ext cx="720000" cy="360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 w="28575"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Obreros </a:t>
            </a:r>
          </a:p>
          <a:p>
            <a:pPr lvl="0" algn="ctr" defTabSz="31115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Generales</a:t>
            </a:r>
            <a:endParaRPr lang="es-MX" sz="800" b="1" dirty="0">
              <a:solidFill>
                <a:schemeClr val="bg1"/>
              </a:solidFill>
            </a:endParaRPr>
          </a:p>
        </p:txBody>
      </p:sp>
      <p:sp>
        <p:nvSpPr>
          <p:cNvPr id="56" name="56 Forma libre"/>
          <p:cNvSpPr/>
          <p:nvPr/>
        </p:nvSpPr>
        <p:spPr>
          <a:xfrm>
            <a:off x="920183" y="5074816"/>
            <a:ext cx="720000" cy="360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 w="28575"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Obreros </a:t>
            </a:r>
          </a:p>
          <a:p>
            <a:pPr lvl="0" algn="ctr" defTabSz="31115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Generales</a:t>
            </a:r>
            <a:endParaRPr lang="es-MX" sz="800" b="1" dirty="0">
              <a:solidFill>
                <a:schemeClr val="bg1"/>
              </a:solidFill>
            </a:endParaRPr>
          </a:p>
        </p:txBody>
      </p:sp>
      <p:sp>
        <p:nvSpPr>
          <p:cNvPr id="58" name="49 Forma libre"/>
          <p:cNvSpPr/>
          <p:nvPr/>
        </p:nvSpPr>
        <p:spPr>
          <a:xfrm>
            <a:off x="4248853" y="5084341"/>
            <a:ext cx="720000" cy="360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 w="28575"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marL="0" lvl="1" algn="ctr" defTabSz="31115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Obreros </a:t>
            </a:r>
          </a:p>
          <a:p>
            <a:pPr marL="0" lvl="1" algn="ctr" defTabSz="31115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Generales</a:t>
            </a:r>
            <a:endParaRPr lang="es-MX" sz="800" b="1" dirty="0">
              <a:solidFill>
                <a:schemeClr val="bg1"/>
              </a:solidFill>
            </a:endParaRPr>
          </a:p>
        </p:txBody>
      </p:sp>
      <p:cxnSp>
        <p:nvCxnSpPr>
          <p:cNvPr id="59" name="Conector recto 58"/>
          <p:cNvCxnSpPr/>
          <p:nvPr/>
        </p:nvCxnSpPr>
        <p:spPr>
          <a:xfrm>
            <a:off x="6858372" y="4006323"/>
            <a:ext cx="1650987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60" name="Conector recto 59"/>
          <p:cNvCxnSpPr/>
          <p:nvPr/>
        </p:nvCxnSpPr>
        <p:spPr>
          <a:xfrm flipH="1">
            <a:off x="6858372" y="3996921"/>
            <a:ext cx="0" cy="464593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8509359" y="3996921"/>
            <a:ext cx="0" cy="50400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ector recto 61"/>
          <p:cNvCxnSpPr/>
          <p:nvPr/>
        </p:nvCxnSpPr>
        <p:spPr>
          <a:xfrm>
            <a:off x="591658" y="4360827"/>
            <a:ext cx="144000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>
            <a:off x="3104561" y="2754144"/>
            <a:ext cx="0" cy="131885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601183" y="4356904"/>
            <a:ext cx="0" cy="223771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ector recto 64"/>
          <p:cNvCxnSpPr/>
          <p:nvPr/>
        </p:nvCxnSpPr>
        <p:spPr>
          <a:xfrm>
            <a:off x="2022133" y="4356904"/>
            <a:ext cx="0" cy="223771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ángulo 65"/>
          <p:cNvSpPr/>
          <p:nvPr/>
        </p:nvSpPr>
        <p:spPr>
          <a:xfrm>
            <a:off x="194547" y="4547083"/>
            <a:ext cx="846481" cy="432000"/>
          </a:xfrm>
          <a:prstGeom prst="rect">
            <a:avLst/>
          </a:prstGeom>
          <a:solidFill>
            <a:schemeClr val="accent1"/>
          </a:solidFill>
          <a:ln w="28575"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Tractorista/4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69" name="42 Forma libre"/>
          <p:cNvSpPr/>
          <p:nvPr/>
        </p:nvSpPr>
        <p:spPr>
          <a:xfrm>
            <a:off x="4125589" y="3679429"/>
            <a:ext cx="900000" cy="540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100012" algn="ctr" defTabSz="311150">
              <a:spcBef>
                <a:spcPct val="0"/>
              </a:spcBef>
              <a:tabLst>
                <a:tab pos="715963" algn="l"/>
              </a:tabLst>
            </a:pPr>
            <a:r>
              <a:rPr lang="es-MX" sz="900" b="1" dirty="0" smtClean="0">
                <a:solidFill>
                  <a:schemeClr val="bg1"/>
                </a:solidFill>
              </a:rPr>
              <a:t>Supervisor</a:t>
            </a:r>
          </a:p>
          <a:p>
            <a:pPr indent="-100012" algn="ctr" defTabSz="31115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de Línea /4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70" name="43 Forma libre"/>
          <p:cNvSpPr/>
          <p:nvPr/>
        </p:nvSpPr>
        <p:spPr>
          <a:xfrm>
            <a:off x="6415297" y="4287013"/>
            <a:ext cx="900000" cy="540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solidFill>
            <a:srgbClr val="77355B"/>
          </a:solidFill>
          <a:ln w="28575"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11112" algn="ctr" defTabSz="31115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Ayudante de Expedición</a:t>
            </a:r>
          </a:p>
        </p:txBody>
      </p:sp>
      <p:sp>
        <p:nvSpPr>
          <p:cNvPr id="74" name="38 Forma libre"/>
          <p:cNvSpPr/>
          <p:nvPr/>
        </p:nvSpPr>
        <p:spPr>
          <a:xfrm>
            <a:off x="3882860" y="1692738"/>
            <a:ext cx="1413040" cy="583737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9525" algn="ctr" defTabSz="266700">
              <a:spcBef>
                <a:spcPct val="0"/>
              </a:spcBef>
            </a:pPr>
            <a:r>
              <a:rPr lang="es-MX" sz="1100" b="1" kern="1200" dirty="0" smtClean="0">
                <a:solidFill>
                  <a:schemeClr val="bg1"/>
                </a:solidFill>
              </a:rPr>
              <a:t>Gerente de </a:t>
            </a:r>
          </a:p>
          <a:p>
            <a:pPr indent="-9525"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Empaque </a:t>
            </a:r>
          </a:p>
          <a:p>
            <a:pPr indent="-9525"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SVA</a:t>
            </a:r>
            <a:r>
              <a:rPr lang="es-MX" sz="1100" b="1" dirty="0" smtClean="0">
                <a:solidFill>
                  <a:schemeClr val="tx1"/>
                </a:solidFill>
              </a:rPr>
              <a:t> </a:t>
            </a:r>
            <a:endParaRPr lang="es-MX" sz="1100" b="1" kern="1200" dirty="0">
              <a:solidFill>
                <a:schemeClr val="tx1"/>
              </a:solidFill>
            </a:endParaRPr>
          </a:p>
        </p:txBody>
      </p:sp>
      <p:sp>
        <p:nvSpPr>
          <p:cNvPr id="75" name="37 Forma libre"/>
          <p:cNvSpPr/>
          <p:nvPr/>
        </p:nvSpPr>
        <p:spPr>
          <a:xfrm>
            <a:off x="2620333" y="3679429"/>
            <a:ext cx="968457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Supervisor de Almacén de Empaque</a:t>
            </a:r>
          </a:p>
        </p:txBody>
      </p:sp>
      <p:sp>
        <p:nvSpPr>
          <p:cNvPr id="77" name="Rectángulo 76"/>
          <p:cNvSpPr/>
          <p:nvPr/>
        </p:nvSpPr>
        <p:spPr>
          <a:xfrm>
            <a:off x="1608054" y="4547083"/>
            <a:ext cx="846481" cy="432000"/>
          </a:xfrm>
          <a:prstGeom prst="rect">
            <a:avLst/>
          </a:prstGeom>
          <a:solidFill>
            <a:schemeClr val="accent1"/>
          </a:solidFill>
          <a:ln w="28575"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900" b="1" dirty="0" err="1" smtClean="0">
                <a:solidFill>
                  <a:schemeClr val="bg1"/>
                </a:solidFill>
              </a:rPr>
              <a:t>Montacarguista</a:t>
            </a:r>
            <a:r>
              <a:rPr lang="es-MX" sz="900" b="1" dirty="0" smtClean="0">
                <a:solidFill>
                  <a:schemeClr val="bg1"/>
                </a:solidFill>
              </a:rPr>
              <a:t> (Logística)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8047736" y="4296538"/>
            <a:ext cx="924813" cy="540000"/>
          </a:xfrm>
          <a:prstGeom prst="rect">
            <a:avLst/>
          </a:prstGeom>
          <a:solidFill>
            <a:schemeClr val="accent1"/>
          </a:solidFill>
          <a:ln w="28575"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900" b="1" dirty="0" err="1" smtClean="0">
                <a:solidFill>
                  <a:schemeClr val="bg1"/>
                </a:solidFill>
              </a:rPr>
              <a:t>Montacarguista</a:t>
            </a:r>
            <a:r>
              <a:rPr lang="es-MX" sz="900" b="1" dirty="0" smtClean="0">
                <a:solidFill>
                  <a:schemeClr val="bg1"/>
                </a:solidFill>
              </a:rPr>
              <a:t> (Expedición)</a:t>
            </a:r>
            <a:endParaRPr lang="es-MX" sz="900" b="1" dirty="0">
              <a:solidFill>
                <a:schemeClr val="bg1"/>
              </a:solidFill>
            </a:endParaRPr>
          </a:p>
        </p:txBody>
      </p:sp>
      <p:cxnSp>
        <p:nvCxnSpPr>
          <p:cNvPr id="52" name="71 Conector recto"/>
          <p:cNvCxnSpPr/>
          <p:nvPr/>
        </p:nvCxnSpPr>
        <p:spPr>
          <a:xfrm>
            <a:off x="5798320" y="2763618"/>
            <a:ext cx="0" cy="255600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54" name="37 Forma libre"/>
          <p:cNvSpPr/>
          <p:nvPr/>
        </p:nvSpPr>
        <p:spPr>
          <a:xfrm>
            <a:off x="5317162" y="3679429"/>
            <a:ext cx="968457" cy="54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marL="0" lvl="1" algn="ctr" defTabSz="311150">
              <a:spcBef>
                <a:spcPct val="0"/>
              </a:spcBef>
            </a:pPr>
            <a:r>
              <a:rPr lang="es-MX" sz="900" b="1">
                <a:solidFill>
                  <a:schemeClr val="bg1"/>
                </a:solidFill>
              </a:rPr>
              <a:t>Supervisor</a:t>
            </a:r>
          </a:p>
          <a:p>
            <a:pPr marL="0" lvl="1" algn="ctr" defTabSz="311150">
              <a:spcBef>
                <a:spcPct val="0"/>
              </a:spcBef>
            </a:pPr>
            <a:r>
              <a:rPr lang="es-MX" sz="900" b="1">
                <a:solidFill>
                  <a:schemeClr val="bg1"/>
                </a:solidFill>
              </a:rPr>
              <a:t>de Selladora</a:t>
            </a:r>
          </a:p>
          <a:p>
            <a:pPr marL="0" lvl="1" algn="ctr" defTabSz="311150">
              <a:spcBef>
                <a:spcPct val="0"/>
              </a:spcBef>
            </a:pPr>
            <a:r>
              <a:rPr lang="es-MX" sz="900" b="1">
                <a:solidFill>
                  <a:schemeClr val="bg1"/>
                </a:solidFill>
              </a:rPr>
              <a:t>TOP SEAL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55" name="55 Forma libre"/>
          <p:cNvSpPr/>
          <p:nvPr/>
        </p:nvSpPr>
        <p:spPr>
          <a:xfrm>
            <a:off x="5449692" y="5084341"/>
            <a:ext cx="720000" cy="360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 w="28575"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Obreros </a:t>
            </a:r>
          </a:p>
          <a:p>
            <a:pPr lvl="0" algn="ctr" defTabSz="31115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Generales</a:t>
            </a:r>
            <a:endParaRPr lang="es-MX" sz="800" b="1" dirty="0">
              <a:solidFill>
                <a:schemeClr val="bg1"/>
              </a:solidFill>
            </a:endParaRPr>
          </a:p>
        </p:txBody>
      </p:sp>
      <p:graphicFrame>
        <p:nvGraphicFramePr>
          <p:cNvPr id="36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5358211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- 2020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15/25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70603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18 Conector recto"/>
          <p:cNvCxnSpPr/>
          <p:nvPr/>
        </p:nvCxnSpPr>
        <p:spPr>
          <a:xfrm>
            <a:off x="4583813" y="1592753"/>
            <a:ext cx="7237" cy="1255222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60" name="Conector recto 59"/>
          <p:cNvCxnSpPr>
            <a:cxnSpLocks/>
          </p:cNvCxnSpPr>
          <p:nvPr/>
        </p:nvCxnSpPr>
        <p:spPr>
          <a:xfrm>
            <a:off x="5484406" y="2827984"/>
            <a:ext cx="0" cy="1708664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74 Título"/>
          <p:cNvSpPr>
            <a:spLocks noGrp="1"/>
          </p:cNvSpPr>
          <p:nvPr>
            <p:ph type="title"/>
          </p:nvPr>
        </p:nvSpPr>
        <p:spPr>
          <a:xfrm>
            <a:off x="6614163" y="257705"/>
            <a:ext cx="237600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s-MX" sz="1800" dirty="0" smtClean="0">
                <a:latin typeface="Century Gothic" panose="020B0502020202020204" pitchFamily="34" charset="0"/>
              </a:rPr>
              <a:t>Dirección Operativa</a:t>
            </a:r>
            <a:endParaRPr lang="es-MX" sz="1800" dirty="0">
              <a:latin typeface="Century Gothic" panose="020B0502020202020204" pitchFamily="34" charset="0"/>
            </a:endParaRPr>
          </a:p>
        </p:txBody>
      </p:sp>
      <p:sp>
        <p:nvSpPr>
          <p:cNvPr id="71" name="35 CuadroTexto"/>
          <p:cNvSpPr txBox="1"/>
          <p:nvPr/>
        </p:nvSpPr>
        <p:spPr>
          <a:xfrm>
            <a:off x="5766251" y="6313121"/>
            <a:ext cx="1800000" cy="4597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2020         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2" name="78 CuadroTexto"/>
          <p:cNvSpPr txBox="1"/>
          <p:nvPr/>
        </p:nvSpPr>
        <p:spPr>
          <a:xfrm>
            <a:off x="1989996" y="5702232"/>
            <a:ext cx="1800000" cy="108000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Ing. Juan Antonio Segura León</a:t>
            </a:r>
          </a:p>
          <a:p>
            <a:pPr algn="ctr"/>
            <a:r>
              <a:rPr lang="es-MX" sz="800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Director </a:t>
            </a:r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Operativo</a:t>
            </a:r>
            <a:endParaRPr lang="es-MX" sz="800" dirty="0">
              <a:ln w="10541" cmpd="sng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83" name="29 CuadroTexto"/>
          <p:cNvSpPr txBox="1"/>
          <p:nvPr/>
        </p:nvSpPr>
        <p:spPr>
          <a:xfrm>
            <a:off x="112989" y="5692821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24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3034797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 - 2020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16/25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120 CuadroTexto"/>
          <p:cNvSpPr txBox="1"/>
          <p:nvPr/>
        </p:nvSpPr>
        <p:spPr>
          <a:xfrm>
            <a:off x="3880549" y="5721282"/>
            <a:ext cx="1800000" cy="1072634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err="1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</a:t>
            </a:r>
            <a:r>
              <a:rPr lang="es-MX" sz="1400" b="1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.</a:t>
            </a:r>
          </a:p>
          <a:p>
            <a:endParaRPr lang="es-MX" sz="10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9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endParaRPr lang="es-MX" sz="800" dirty="0" smtClean="0">
              <a:ln w="10541" cmpd="sng">
                <a:solidFill>
                  <a:srgbClr val="009900"/>
                </a:solidFill>
                <a:prstDash val="solid"/>
              </a:ln>
              <a:solidFill>
                <a:schemeClr val="accent3"/>
              </a:solidFill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Ing. Jesús Ignacio Sandoval </a:t>
            </a:r>
            <a:r>
              <a:rPr lang="es-MX" sz="800" dirty="0" err="1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Siordia</a:t>
            </a:r>
            <a:endParaRPr lang="es-MX" sz="800" dirty="0" smtClean="0">
              <a:ln w="10541" cmpd="sng">
                <a:solidFill>
                  <a:srgbClr val="009900"/>
                </a:solidFill>
                <a:prstDash val="solid"/>
              </a:ln>
              <a:solidFill>
                <a:schemeClr val="accent3"/>
              </a:solidFill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Gerente de Operativo</a:t>
            </a:r>
          </a:p>
        </p:txBody>
      </p:sp>
      <p:sp>
        <p:nvSpPr>
          <p:cNvPr id="32" name="22 Conector fuera de página"/>
          <p:cNvSpPr/>
          <p:nvPr/>
        </p:nvSpPr>
        <p:spPr>
          <a:xfrm>
            <a:off x="4439810" y="1381078"/>
            <a:ext cx="288000" cy="288000"/>
          </a:xfrm>
          <a:prstGeom prst="flowChartOffpageConnector">
            <a:avLst/>
          </a:prstGeom>
          <a:solidFill>
            <a:schemeClr val="tx2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sp>
        <p:nvSpPr>
          <p:cNvPr id="34" name="3 Forma libre"/>
          <p:cNvSpPr/>
          <p:nvPr/>
        </p:nvSpPr>
        <p:spPr>
          <a:xfrm>
            <a:off x="4037162" y="1790550"/>
            <a:ext cx="1079984" cy="591554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184150">
              <a:spcBef>
                <a:spcPct val="0"/>
              </a:spcBef>
              <a:tabLst>
                <a:tab pos="0" algn="l"/>
              </a:tabLst>
            </a:pPr>
            <a:r>
              <a:rPr lang="es-MX" sz="1150" b="1" dirty="0">
                <a:solidFill>
                  <a:schemeClr val="bg1"/>
                </a:solidFill>
              </a:rPr>
              <a:t>Gerente Operativo</a:t>
            </a:r>
          </a:p>
          <a:p>
            <a:pPr algn="ctr" defTabSz="184150">
              <a:spcBef>
                <a:spcPct val="0"/>
              </a:spcBef>
              <a:tabLst>
                <a:tab pos="0" algn="l"/>
              </a:tabLst>
            </a:pPr>
            <a:r>
              <a:rPr lang="es-MX" sz="1000" b="1" dirty="0">
                <a:solidFill>
                  <a:schemeClr val="bg1"/>
                </a:solidFill>
              </a:rPr>
              <a:t> SVA</a:t>
            </a:r>
          </a:p>
        </p:txBody>
      </p:sp>
      <p:cxnSp>
        <p:nvCxnSpPr>
          <p:cNvPr id="35" name="Conector recto 34"/>
          <p:cNvCxnSpPr>
            <a:cxnSpLocks/>
          </p:cNvCxnSpPr>
          <p:nvPr/>
        </p:nvCxnSpPr>
        <p:spPr>
          <a:xfrm>
            <a:off x="3607981" y="2827984"/>
            <a:ext cx="0" cy="1708664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21 Forma libre"/>
          <p:cNvSpPr/>
          <p:nvPr/>
        </p:nvSpPr>
        <p:spPr>
          <a:xfrm>
            <a:off x="3070474" y="2969023"/>
            <a:ext cx="1080000" cy="54000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28575"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Jefe de </a:t>
            </a:r>
          </a:p>
          <a:p>
            <a:pPr algn="ctr" defTabSz="266700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Operaciones Alta Tecnología SVA</a:t>
            </a:r>
          </a:p>
        </p:txBody>
      </p:sp>
      <p:sp>
        <p:nvSpPr>
          <p:cNvPr id="37" name="30 Forma libre"/>
          <p:cNvSpPr/>
          <p:nvPr/>
        </p:nvSpPr>
        <p:spPr>
          <a:xfrm>
            <a:off x="3067116" y="3799764"/>
            <a:ext cx="1080000" cy="540000"/>
          </a:xfrm>
          <a:custGeom>
            <a:avLst/>
            <a:gdLst>
              <a:gd name="connsiteX0" fmla="*/ 0 w 1081201"/>
              <a:gd name="connsiteY0" fmla="*/ 0 h 540600"/>
              <a:gd name="connsiteX1" fmla="*/ 1081201 w 1081201"/>
              <a:gd name="connsiteY1" fmla="*/ 0 h 540600"/>
              <a:gd name="connsiteX2" fmla="*/ 1081201 w 1081201"/>
              <a:gd name="connsiteY2" fmla="*/ 540600 h 540600"/>
              <a:gd name="connsiteX3" fmla="*/ 0 w 1081201"/>
              <a:gd name="connsiteY3" fmla="*/ 540600 h 540600"/>
              <a:gd name="connsiteX4" fmla="*/ 0 w 1081201"/>
              <a:gd name="connsiteY4" fmla="*/ 0 h 54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201" h="540600">
                <a:moveTo>
                  <a:pt x="0" y="0"/>
                </a:moveTo>
                <a:lnTo>
                  <a:pt x="1081201" y="0"/>
                </a:lnTo>
                <a:lnTo>
                  <a:pt x="1081201" y="540600"/>
                </a:lnTo>
                <a:lnTo>
                  <a:pt x="0" y="540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Supervisor de </a:t>
            </a:r>
            <a:r>
              <a:rPr lang="es-MX" sz="900" b="1" dirty="0" smtClean="0">
                <a:solidFill>
                  <a:schemeClr val="bg1"/>
                </a:solidFill>
              </a:rPr>
              <a:t>Operaciones/6</a:t>
            </a:r>
            <a:endParaRPr lang="es-MX" sz="900" b="1" dirty="0">
              <a:solidFill>
                <a:schemeClr val="bg1"/>
              </a:solidFill>
            </a:endParaRPr>
          </a:p>
        </p:txBody>
      </p:sp>
      <p:cxnSp>
        <p:nvCxnSpPr>
          <p:cNvPr id="39" name="Conector recto 38"/>
          <p:cNvCxnSpPr/>
          <p:nvPr/>
        </p:nvCxnSpPr>
        <p:spPr>
          <a:xfrm>
            <a:off x="3600058" y="2837510"/>
            <a:ext cx="1895867" cy="1566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3012235" y="4536648"/>
            <a:ext cx="1170712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cto 44"/>
          <p:cNvCxnSpPr/>
          <p:nvPr/>
        </p:nvCxnSpPr>
        <p:spPr>
          <a:xfrm>
            <a:off x="3019609" y="4536648"/>
            <a:ext cx="0" cy="36000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cto 48"/>
          <p:cNvCxnSpPr/>
          <p:nvPr/>
        </p:nvCxnSpPr>
        <p:spPr>
          <a:xfrm>
            <a:off x="4179049" y="4526771"/>
            <a:ext cx="0" cy="54000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188 Forma libre"/>
          <p:cNvSpPr/>
          <p:nvPr/>
        </p:nvSpPr>
        <p:spPr>
          <a:xfrm>
            <a:off x="3823379" y="4893700"/>
            <a:ext cx="720000" cy="468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ln w="28575"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800" b="1" kern="1200" dirty="0">
                <a:solidFill>
                  <a:schemeClr val="bg1"/>
                </a:solidFill>
              </a:rPr>
              <a:t>Obreros Generales</a:t>
            </a:r>
          </a:p>
        </p:txBody>
      </p:sp>
      <p:sp>
        <p:nvSpPr>
          <p:cNvPr id="51" name="Rectángulo 50"/>
          <p:cNvSpPr/>
          <p:nvPr/>
        </p:nvSpPr>
        <p:spPr>
          <a:xfrm>
            <a:off x="2666608" y="4716639"/>
            <a:ext cx="720000" cy="468000"/>
          </a:xfrm>
          <a:prstGeom prst="rect">
            <a:avLst/>
          </a:prstGeom>
          <a:solidFill>
            <a:schemeClr val="accent1"/>
          </a:solidFill>
          <a:ln w="28575"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Tractorista/2</a:t>
            </a:r>
          </a:p>
        </p:txBody>
      </p:sp>
      <p:sp>
        <p:nvSpPr>
          <p:cNvPr id="38" name="66 Forma libre"/>
          <p:cNvSpPr/>
          <p:nvPr/>
        </p:nvSpPr>
        <p:spPr>
          <a:xfrm>
            <a:off x="5077612" y="4440414"/>
            <a:ext cx="804847" cy="461681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1">
            <a:noAutofit/>
          </a:bodyPr>
          <a:lstStyle/>
          <a:p>
            <a:pPr indent="-9525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Ayudante Administrativo  SVA</a:t>
            </a:r>
            <a:endParaRPr lang="es-MX" sz="9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78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6" name="75 Conector recto"/>
          <p:cNvCxnSpPr/>
          <p:nvPr/>
        </p:nvCxnSpPr>
        <p:spPr>
          <a:xfrm flipV="1">
            <a:off x="4721796" y="4210050"/>
            <a:ext cx="917004" cy="144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4" name="Conector recto 93"/>
          <p:cNvCxnSpPr/>
          <p:nvPr/>
        </p:nvCxnSpPr>
        <p:spPr>
          <a:xfrm>
            <a:off x="4731321" y="4208827"/>
            <a:ext cx="0" cy="646134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>
            <a:off x="5128073" y="2744515"/>
            <a:ext cx="9525" cy="1473837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88 Conector recto"/>
          <p:cNvCxnSpPr/>
          <p:nvPr/>
        </p:nvCxnSpPr>
        <p:spPr>
          <a:xfrm>
            <a:off x="3403559" y="2734990"/>
            <a:ext cx="0" cy="2115223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5" name="Conector recto 114"/>
          <p:cNvCxnSpPr/>
          <p:nvPr/>
        </p:nvCxnSpPr>
        <p:spPr>
          <a:xfrm>
            <a:off x="4299905" y="1575873"/>
            <a:ext cx="0" cy="1168642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74 Título"/>
          <p:cNvSpPr>
            <a:spLocks noGrp="1"/>
          </p:cNvSpPr>
          <p:nvPr>
            <p:ph type="title"/>
          </p:nvPr>
        </p:nvSpPr>
        <p:spPr>
          <a:xfrm>
            <a:off x="6614163" y="257705"/>
            <a:ext cx="237600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s-MX" sz="1800" dirty="0" smtClean="0">
                <a:latin typeface="Century Gothic" panose="020B0502020202020204" pitchFamily="34" charset="0"/>
              </a:rPr>
              <a:t>Dirección Operativa</a:t>
            </a:r>
            <a:endParaRPr lang="es-MX" sz="1800" dirty="0">
              <a:latin typeface="Century Gothic" panose="020B0502020202020204" pitchFamily="34" charset="0"/>
            </a:endParaRPr>
          </a:p>
        </p:txBody>
      </p:sp>
      <p:sp>
        <p:nvSpPr>
          <p:cNvPr id="71" name="35 CuadroTexto"/>
          <p:cNvSpPr txBox="1"/>
          <p:nvPr/>
        </p:nvSpPr>
        <p:spPr>
          <a:xfrm>
            <a:off x="5766251" y="6313121"/>
            <a:ext cx="1800000" cy="4597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2020         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2" name="78 CuadroTexto"/>
          <p:cNvSpPr txBox="1"/>
          <p:nvPr/>
        </p:nvSpPr>
        <p:spPr>
          <a:xfrm>
            <a:off x="1989996" y="5702232"/>
            <a:ext cx="1800000" cy="108000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Ing. Juan Antonio Segura León</a:t>
            </a:r>
          </a:p>
          <a:p>
            <a:pPr algn="ctr"/>
            <a:r>
              <a:rPr lang="es-MX" sz="800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Director </a:t>
            </a:r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Operativo</a:t>
            </a:r>
            <a:endParaRPr lang="es-MX" sz="800" dirty="0">
              <a:ln w="10541" cmpd="sng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83" name="29 CuadroTexto"/>
          <p:cNvSpPr txBox="1"/>
          <p:nvPr/>
        </p:nvSpPr>
        <p:spPr>
          <a:xfrm>
            <a:off x="112989" y="5692821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24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1389246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 - 2020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17/25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120 CuadroTexto"/>
          <p:cNvSpPr txBox="1"/>
          <p:nvPr/>
        </p:nvSpPr>
        <p:spPr>
          <a:xfrm>
            <a:off x="3880549" y="5721282"/>
            <a:ext cx="1800000" cy="1072634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err="1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</a:t>
            </a:r>
            <a:r>
              <a:rPr lang="es-MX" sz="1400" b="1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.</a:t>
            </a:r>
          </a:p>
          <a:p>
            <a:endParaRPr lang="es-MX" sz="10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9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endParaRPr lang="es-MX" sz="800" dirty="0">
              <a:ln w="10541" cmpd="sng">
                <a:solidFill>
                  <a:srgbClr val="009900"/>
                </a:solidFill>
                <a:prstDash val="solid"/>
              </a:ln>
              <a:solidFill>
                <a:schemeClr val="accent3"/>
              </a:solidFill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 Juan A. Maldonado Martínez</a:t>
            </a:r>
          </a:p>
          <a:p>
            <a:pPr marL="0" lvl="1" algn="ctr"/>
            <a:r>
              <a:rPr lang="es-MX" sz="800" dirty="0" err="1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Grower</a:t>
            </a:r>
            <a:endParaRPr lang="es-MX" sz="800" dirty="0" smtClean="0">
              <a:ln w="10541" cmpd="sng">
                <a:solidFill>
                  <a:srgbClr val="009900"/>
                </a:solidFill>
                <a:prstDash val="solid"/>
              </a:ln>
              <a:solidFill>
                <a:schemeClr val="accent3"/>
              </a:solidFill>
            </a:endParaRPr>
          </a:p>
        </p:txBody>
      </p:sp>
      <p:cxnSp>
        <p:nvCxnSpPr>
          <p:cNvPr id="97" name="88 Conector recto"/>
          <p:cNvCxnSpPr/>
          <p:nvPr/>
        </p:nvCxnSpPr>
        <p:spPr>
          <a:xfrm>
            <a:off x="5625157" y="4211499"/>
            <a:ext cx="0" cy="333685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8" name="66 Forma libre"/>
          <p:cNvSpPr/>
          <p:nvPr/>
        </p:nvSpPr>
        <p:spPr>
          <a:xfrm>
            <a:off x="2914650" y="3002538"/>
            <a:ext cx="953957" cy="546003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1">
            <a:noAutofit/>
          </a:bodyPr>
          <a:lstStyle/>
          <a:p>
            <a:pPr indent="-9525" algn="ctr" defTabSz="533400">
              <a:spcBef>
                <a:spcPct val="0"/>
              </a:spcBef>
            </a:pPr>
            <a:r>
              <a:rPr lang="es-MX" sz="1000" b="1" dirty="0">
                <a:solidFill>
                  <a:schemeClr val="bg1"/>
                </a:solidFill>
              </a:rPr>
              <a:t>Asistente de </a:t>
            </a:r>
          </a:p>
          <a:p>
            <a:pPr indent="-9525" algn="ctr" defTabSz="533400">
              <a:spcBef>
                <a:spcPct val="0"/>
              </a:spcBef>
            </a:pPr>
            <a:r>
              <a:rPr lang="es-MX" sz="1000" b="1" dirty="0" err="1" smtClean="0">
                <a:solidFill>
                  <a:schemeClr val="bg1"/>
                </a:solidFill>
              </a:rPr>
              <a:t>Grower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99" name="27 Forma libre"/>
          <p:cNvSpPr/>
          <p:nvPr/>
        </p:nvSpPr>
        <p:spPr>
          <a:xfrm>
            <a:off x="4628317" y="3448050"/>
            <a:ext cx="1020007" cy="572533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1112"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Supervisor de </a:t>
            </a:r>
          </a:p>
          <a:p>
            <a:pPr indent="-11112" algn="ctr" defTabSz="266700">
              <a:spcBef>
                <a:spcPct val="0"/>
              </a:spcBef>
            </a:pPr>
            <a:r>
              <a:rPr lang="es-MX" sz="1000" b="1" dirty="0" err="1" smtClean="0">
                <a:solidFill>
                  <a:schemeClr val="bg1"/>
                </a:solidFill>
              </a:rPr>
              <a:t>Ferti</a:t>
            </a:r>
            <a:r>
              <a:rPr lang="es-MX" sz="1000" b="1" dirty="0" smtClean="0">
                <a:solidFill>
                  <a:schemeClr val="bg1"/>
                </a:solidFill>
              </a:rPr>
              <a:t>-riego/2</a:t>
            </a:r>
          </a:p>
        </p:txBody>
      </p:sp>
      <p:sp>
        <p:nvSpPr>
          <p:cNvPr id="100" name="117 Forma libre"/>
          <p:cNvSpPr/>
          <p:nvPr/>
        </p:nvSpPr>
        <p:spPr>
          <a:xfrm>
            <a:off x="4454720" y="4859738"/>
            <a:ext cx="557076" cy="35759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102" name="89 Forma libre"/>
          <p:cNvSpPr/>
          <p:nvPr/>
        </p:nvSpPr>
        <p:spPr>
          <a:xfrm>
            <a:off x="5258045" y="4382070"/>
            <a:ext cx="752229" cy="477667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1112" algn="ctr" defTabSz="266700">
              <a:spcBef>
                <a:spcPct val="0"/>
              </a:spcBef>
            </a:pPr>
            <a:r>
              <a:rPr lang="pt-BR" sz="900" b="1" dirty="0" err="1" smtClean="0">
                <a:solidFill>
                  <a:schemeClr val="bg1"/>
                </a:solidFill>
              </a:rPr>
              <a:t>Mezclador</a:t>
            </a:r>
            <a:r>
              <a:rPr lang="pt-BR" sz="900" b="1" dirty="0" smtClean="0">
                <a:solidFill>
                  <a:schemeClr val="bg1"/>
                </a:solidFill>
              </a:rPr>
              <a:t>/2</a:t>
            </a:r>
            <a:endParaRPr lang="pt-BR" sz="900" b="1" dirty="0">
              <a:solidFill>
                <a:schemeClr val="bg1"/>
              </a:solidFill>
            </a:endParaRPr>
          </a:p>
        </p:txBody>
      </p:sp>
      <p:sp>
        <p:nvSpPr>
          <p:cNvPr id="107" name="30 Forma libre"/>
          <p:cNvSpPr/>
          <p:nvPr/>
        </p:nvSpPr>
        <p:spPr>
          <a:xfrm>
            <a:off x="3766248" y="1990639"/>
            <a:ext cx="1064573" cy="562144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  <a:gd name="connsiteX0" fmla="*/ 0 w 798804"/>
              <a:gd name="connsiteY0" fmla="*/ 5396 h 404798"/>
              <a:gd name="connsiteX1" fmla="*/ 793408 w 798804"/>
              <a:gd name="connsiteY1" fmla="*/ 0 h 404798"/>
              <a:gd name="connsiteX2" fmla="*/ 798804 w 798804"/>
              <a:gd name="connsiteY2" fmla="*/ 404798 h 404798"/>
              <a:gd name="connsiteX3" fmla="*/ 0 w 798804"/>
              <a:gd name="connsiteY3" fmla="*/ 404798 h 404798"/>
              <a:gd name="connsiteX4" fmla="*/ 0 w 798804"/>
              <a:gd name="connsiteY4" fmla="*/ 5396 h 40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404798">
                <a:moveTo>
                  <a:pt x="0" y="5396"/>
                </a:moveTo>
                <a:lnTo>
                  <a:pt x="793408" y="0"/>
                </a:lnTo>
                <a:cubicBezTo>
                  <a:pt x="795207" y="134933"/>
                  <a:pt x="797005" y="269865"/>
                  <a:pt x="798804" y="404798"/>
                </a:cubicBezTo>
                <a:lnTo>
                  <a:pt x="0" y="404798"/>
                </a:lnTo>
                <a:lnTo>
                  <a:pt x="0" y="5396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algn="ctr" defTabSz="266700">
              <a:spcBef>
                <a:spcPct val="0"/>
              </a:spcBef>
            </a:pPr>
            <a:r>
              <a:rPr lang="es-MX" sz="1100" b="1" dirty="0" err="1" smtClean="0">
                <a:solidFill>
                  <a:schemeClr val="bg1"/>
                </a:solidFill>
              </a:rPr>
              <a:t>Grower</a:t>
            </a:r>
            <a:endParaRPr lang="es-MX" sz="1100" b="1" dirty="0" smtClean="0">
              <a:solidFill>
                <a:schemeClr val="bg1"/>
              </a:solidFill>
            </a:endParaRPr>
          </a:p>
          <a:p>
            <a:pPr algn="ctr" defTabSz="266700">
              <a:spcBef>
                <a:spcPct val="0"/>
              </a:spcBef>
            </a:pPr>
            <a:r>
              <a:rPr lang="es-MX" sz="1100" b="1" dirty="0" smtClean="0">
                <a:solidFill>
                  <a:schemeClr val="bg1"/>
                </a:solidFill>
              </a:rPr>
              <a:t>SVA</a:t>
            </a:r>
            <a:endParaRPr lang="es-MX" sz="1100" b="1" dirty="0">
              <a:solidFill>
                <a:schemeClr val="bg1"/>
              </a:solidFill>
            </a:endParaRPr>
          </a:p>
        </p:txBody>
      </p:sp>
      <p:sp>
        <p:nvSpPr>
          <p:cNvPr id="113" name="22 Conector fuera de página"/>
          <p:cNvSpPr/>
          <p:nvPr/>
        </p:nvSpPr>
        <p:spPr>
          <a:xfrm>
            <a:off x="4174955" y="1419977"/>
            <a:ext cx="254170" cy="259757"/>
          </a:xfrm>
          <a:prstGeom prst="flowChartOffpageConnector">
            <a:avLst/>
          </a:prstGeom>
          <a:solidFill>
            <a:schemeClr val="tx2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cxnSp>
        <p:nvCxnSpPr>
          <p:cNvPr id="114" name="75 Conector recto"/>
          <p:cNvCxnSpPr/>
          <p:nvPr/>
        </p:nvCxnSpPr>
        <p:spPr>
          <a:xfrm>
            <a:off x="3394034" y="2744515"/>
            <a:ext cx="174946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2" name="117 Forma libre"/>
          <p:cNvSpPr/>
          <p:nvPr/>
        </p:nvSpPr>
        <p:spPr>
          <a:xfrm>
            <a:off x="3115496" y="4862111"/>
            <a:ext cx="557076" cy="35759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53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59 Conector recto"/>
          <p:cNvCxnSpPr/>
          <p:nvPr/>
        </p:nvCxnSpPr>
        <p:spPr>
          <a:xfrm flipH="1" flipV="1">
            <a:off x="7035448" y="2760724"/>
            <a:ext cx="6667" cy="2368825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2" name="59 Conector recto"/>
          <p:cNvCxnSpPr/>
          <p:nvPr/>
        </p:nvCxnSpPr>
        <p:spPr>
          <a:xfrm flipV="1">
            <a:off x="3433442" y="2766441"/>
            <a:ext cx="1959" cy="1579253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9" name="36 Conector recto"/>
          <p:cNvCxnSpPr/>
          <p:nvPr/>
        </p:nvCxnSpPr>
        <p:spPr>
          <a:xfrm rot="5400000" flipH="1" flipV="1">
            <a:off x="1004083" y="3480723"/>
            <a:ext cx="144000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6538823" y="274638"/>
            <a:ext cx="237600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s-MX" sz="1800" dirty="0" smtClean="0">
                <a:latin typeface="Century Gothic" panose="020B0502020202020204" pitchFamily="34" charset="0"/>
              </a:rPr>
              <a:t>Dirección Técnica</a:t>
            </a:r>
            <a:endParaRPr lang="es-MX" sz="1800" dirty="0">
              <a:latin typeface="Century Gothic" panose="020B0502020202020204" pitchFamily="34" charset="0"/>
            </a:endParaRPr>
          </a:p>
        </p:txBody>
      </p:sp>
      <p:cxnSp>
        <p:nvCxnSpPr>
          <p:cNvPr id="59" name="58 Conector recto"/>
          <p:cNvCxnSpPr/>
          <p:nvPr/>
        </p:nvCxnSpPr>
        <p:spPr>
          <a:xfrm>
            <a:off x="1715378" y="2767375"/>
            <a:ext cx="5335284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0" name="59 Conector recto"/>
          <p:cNvCxnSpPr/>
          <p:nvPr/>
        </p:nvCxnSpPr>
        <p:spPr>
          <a:xfrm flipV="1">
            <a:off x="5525244" y="2766442"/>
            <a:ext cx="1959" cy="1579253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1" name="60 Conector recto"/>
          <p:cNvCxnSpPr/>
          <p:nvPr/>
        </p:nvCxnSpPr>
        <p:spPr>
          <a:xfrm flipV="1">
            <a:off x="4460308" y="2247900"/>
            <a:ext cx="2530" cy="216447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6" name="65 Forma libre"/>
          <p:cNvSpPr/>
          <p:nvPr/>
        </p:nvSpPr>
        <p:spPr>
          <a:xfrm>
            <a:off x="3745937" y="1589646"/>
            <a:ext cx="1440000" cy="720000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1">
            <a:noAutofit/>
          </a:bodyPr>
          <a:lstStyle/>
          <a:p>
            <a:pPr marL="4763" algn="ctr" defTabSz="266700">
              <a:spcBef>
                <a:spcPct val="0"/>
              </a:spcBef>
            </a:pPr>
            <a:r>
              <a:rPr lang="es-MX" sz="1250" b="1" dirty="0">
                <a:solidFill>
                  <a:schemeClr val="bg1"/>
                </a:solidFill>
              </a:rPr>
              <a:t>Director </a:t>
            </a:r>
            <a:r>
              <a:rPr lang="es-MX" sz="1250" b="1" dirty="0" smtClean="0">
                <a:solidFill>
                  <a:schemeClr val="bg1"/>
                </a:solidFill>
              </a:rPr>
              <a:t>Técnico</a:t>
            </a:r>
          </a:p>
        </p:txBody>
      </p:sp>
      <p:sp>
        <p:nvSpPr>
          <p:cNvPr id="67" name="66 Forma libre"/>
          <p:cNvSpPr/>
          <p:nvPr/>
        </p:nvSpPr>
        <p:spPr>
          <a:xfrm>
            <a:off x="4013239" y="3975011"/>
            <a:ext cx="894137" cy="478244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1">
            <a:noAutofit/>
          </a:bodyPr>
          <a:lstStyle/>
          <a:p>
            <a:pPr indent="-9525" algn="ctr" defTabSz="533400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Asistente de </a:t>
            </a:r>
          </a:p>
          <a:p>
            <a:pPr indent="-9525" algn="ctr" defTabSz="533400">
              <a:spcBef>
                <a:spcPct val="0"/>
              </a:spcBef>
            </a:pPr>
            <a:r>
              <a:rPr lang="es-MX" sz="900" b="1" dirty="0">
                <a:solidFill>
                  <a:schemeClr val="bg1"/>
                </a:solidFill>
              </a:rPr>
              <a:t>Dirección Técnica</a:t>
            </a:r>
          </a:p>
        </p:txBody>
      </p:sp>
      <p:sp>
        <p:nvSpPr>
          <p:cNvPr id="81" name="80 CuadroTexto"/>
          <p:cNvSpPr txBox="1"/>
          <p:nvPr/>
        </p:nvSpPr>
        <p:spPr>
          <a:xfrm>
            <a:off x="2046634" y="5669787"/>
            <a:ext cx="1800000" cy="108000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Ing. Ismael Padrón Segura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Técnico</a:t>
            </a:r>
          </a:p>
        </p:txBody>
      </p:sp>
      <p:sp>
        <p:nvSpPr>
          <p:cNvPr id="27" name="35 CuadroTexto"/>
          <p:cNvSpPr txBox="1"/>
          <p:nvPr/>
        </p:nvSpPr>
        <p:spPr>
          <a:xfrm>
            <a:off x="3984217" y="6281787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2020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4" name="29 CuadroTexto"/>
          <p:cNvSpPr txBox="1"/>
          <p:nvPr/>
        </p:nvSpPr>
        <p:spPr>
          <a:xfrm>
            <a:off x="112989" y="5669787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6" name="22 Conector fuera de página"/>
          <p:cNvSpPr/>
          <p:nvPr/>
        </p:nvSpPr>
        <p:spPr>
          <a:xfrm>
            <a:off x="5386264" y="4198529"/>
            <a:ext cx="288000" cy="288000"/>
          </a:xfrm>
          <a:prstGeom prst="flowChartOffpageConnector">
            <a:avLst/>
          </a:prstGeom>
          <a:solidFill>
            <a:schemeClr val="accent4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sp>
        <p:nvSpPr>
          <p:cNvPr id="47" name="22 Conector fuera de página"/>
          <p:cNvSpPr/>
          <p:nvPr/>
        </p:nvSpPr>
        <p:spPr>
          <a:xfrm>
            <a:off x="1587612" y="4198529"/>
            <a:ext cx="288000" cy="288000"/>
          </a:xfrm>
          <a:prstGeom prst="flowChartOffpageConnector">
            <a:avLst/>
          </a:prstGeom>
          <a:solidFill>
            <a:schemeClr val="accent4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sp>
        <p:nvSpPr>
          <p:cNvPr id="43" name="22 Conector fuera de página"/>
          <p:cNvSpPr/>
          <p:nvPr/>
        </p:nvSpPr>
        <p:spPr>
          <a:xfrm>
            <a:off x="3293317" y="4198529"/>
            <a:ext cx="288000" cy="288000"/>
          </a:xfrm>
          <a:prstGeom prst="flowChartOffpageConnector">
            <a:avLst/>
          </a:prstGeom>
          <a:solidFill>
            <a:schemeClr val="accent4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sp>
        <p:nvSpPr>
          <p:cNvPr id="51" name="42 Forma libre"/>
          <p:cNvSpPr/>
          <p:nvPr/>
        </p:nvSpPr>
        <p:spPr>
          <a:xfrm>
            <a:off x="4921942" y="3094491"/>
            <a:ext cx="1206604" cy="613389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spcBef>
                <a:spcPct val="0"/>
              </a:spcBef>
            </a:pPr>
            <a:r>
              <a:rPr lang="pt-BR" sz="1050" b="1" dirty="0">
                <a:solidFill>
                  <a:schemeClr val="bg1"/>
                </a:solidFill>
              </a:rPr>
              <a:t>Gerente </a:t>
            </a:r>
            <a:r>
              <a:rPr lang="pt-BR" sz="1050" b="1" dirty="0" smtClean="0">
                <a:solidFill>
                  <a:schemeClr val="bg1"/>
                </a:solidFill>
              </a:rPr>
              <a:t>de Mantenimiento</a:t>
            </a:r>
          </a:p>
        </p:txBody>
      </p:sp>
      <p:sp>
        <p:nvSpPr>
          <p:cNvPr id="26" name="42 Forma libre"/>
          <p:cNvSpPr/>
          <p:nvPr/>
        </p:nvSpPr>
        <p:spPr>
          <a:xfrm>
            <a:off x="1128218" y="3094491"/>
            <a:ext cx="1206604" cy="613389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spcBef>
                <a:spcPct val="0"/>
              </a:spcBef>
            </a:pPr>
            <a:r>
              <a:rPr lang="pt-BR" sz="1050" b="1" dirty="0">
                <a:solidFill>
                  <a:schemeClr val="bg1"/>
                </a:solidFill>
              </a:rPr>
              <a:t>Gerente de Calidad e Inocuidad</a:t>
            </a:r>
          </a:p>
        </p:txBody>
      </p:sp>
      <p:sp>
        <p:nvSpPr>
          <p:cNvPr id="28" name="42 Forma libre"/>
          <p:cNvSpPr/>
          <p:nvPr/>
        </p:nvSpPr>
        <p:spPr>
          <a:xfrm>
            <a:off x="2834015" y="3094491"/>
            <a:ext cx="1206604" cy="613389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spcBef>
                <a:spcPct val="0"/>
              </a:spcBef>
            </a:pPr>
            <a:r>
              <a:rPr lang="pt-BR" sz="1050" b="1" dirty="0">
                <a:solidFill>
                  <a:schemeClr val="bg1"/>
                </a:solidFill>
              </a:rPr>
              <a:t>Gerente de</a:t>
            </a:r>
          </a:p>
          <a:p>
            <a:pPr algn="ctr" defTabSz="711200">
              <a:spcBef>
                <a:spcPct val="0"/>
              </a:spcBef>
            </a:pPr>
            <a:r>
              <a:rPr lang="pt-BR" sz="1050" b="1" dirty="0">
                <a:solidFill>
                  <a:schemeClr val="bg1"/>
                </a:solidFill>
              </a:rPr>
              <a:t>Ecología, Higiene y Seguridad</a:t>
            </a:r>
          </a:p>
        </p:txBody>
      </p:sp>
      <p:graphicFrame>
        <p:nvGraphicFramePr>
          <p:cNvPr id="24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416635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 - 2020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18/25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117 Forma libre"/>
          <p:cNvSpPr/>
          <p:nvPr/>
        </p:nvSpPr>
        <p:spPr>
          <a:xfrm>
            <a:off x="6744279" y="5122626"/>
            <a:ext cx="611761" cy="395129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33" name="102 Forma libre"/>
          <p:cNvSpPr/>
          <p:nvPr/>
        </p:nvSpPr>
        <p:spPr>
          <a:xfrm>
            <a:off x="6594999" y="3437278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Jefe de Obras y Proyectos</a:t>
            </a:r>
          </a:p>
        </p:txBody>
      </p:sp>
      <p:sp>
        <p:nvSpPr>
          <p:cNvPr id="34" name="102 Forma libre"/>
          <p:cNvSpPr/>
          <p:nvPr/>
        </p:nvSpPr>
        <p:spPr>
          <a:xfrm>
            <a:off x="6667415" y="4449885"/>
            <a:ext cx="752858" cy="492807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rgbClr val="C45D08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Albañil/2</a:t>
            </a:r>
            <a:endParaRPr lang="es-MX" sz="1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91 Conector recto"/>
          <p:cNvCxnSpPr/>
          <p:nvPr/>
        </p:nvCxnSpPr>
        <p:spPr>
          <a:xfrm flipH="1">
            <a:off x="2897784" y="3838155"/>
            <a:ext cx="268" cy="1017343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91 Conector recto"/>
          <p:cNvCxnSpPr/>
          <p:nvPr/>
        </p:nvCxnSpPr>
        <p:spPr>
          <a:xfrm flipH="1">
            <a:off x="1028157" y="3825513"/>
            <a:ext cx="268" cy="1017343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91 Conector recto"/>
          <p:cNvCxnSpPr/>
          <p:nvPr/>
        </p:nvCxnSpPr>
        <p:spPr>
          <a:xfrm>
            <a:off x="2894989" y="3117794"/>
            <a:ext cx="4139" cy="608846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91 Conector recto"/>
          <p:cNvCxnSpPr/>
          <p:nvPr/>
        </p:nvCxnSpPr>
        <p:spPr>
          <a:xfrm>
            <a:off x="1028157" y="3117794"/>
            <a:ext cx="4139" cy="608846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69 Conector recto"/>
          <p:cNvCxnSpPr/>
          <p:nvPr/>
        </p:nvCxnSpPr>
        <p:spPr>
          <a:xfrm>
            <a:off x="1933575" y="2527130"/>
            <a:ext cx="0" cy="1990545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 rot="5400000">
            <a:off x="1669794" y="2485068"/>
            <a:ext cx="540000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59 Conector recto"/>
          <p:cNvCxnSpPr/>
          <p:nvPr/>
        </p:nvCxnSpPr>
        <p:spPr>
          <a:xfrm>
            <a:off x="6146136" y="2215068"/>
            <a:ext cx="729" cy="122853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85 Conector recto"/>
          <p:cNvCxnSpPr/>
          <p:nvPr/>
        </p:nvCxnSpPr>
        <p:spPr>
          <a:xfrm>
            <a:off x="6144249" y="3475068"/>
            <a:ext cx="0" cy="1260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"/>
          <p:cNvCxnSpPr/>
          <p:nvPr/>
        </p:nvCxnSpPr>
        <p:spPr>
          <a:xfrm flipH="1">
            <a:off x="4574200" y="1506064"/>
            <a:ext cx="6846" cy="22205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61 Conector recto"/>
          <p:cNvCxnSpPr/>
          <p:nvPr/>
        </p:nvCxnSpPr>
        <p:spPr>
          <a:xfrm>
            <a:off x="8180922" y="3807880"/>
            <a:ext cx="0" cy="900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63 Conector recto"/>
          <p:cNvCxnSpPr/>
          <p:nvPr/>
        </p:nvCxnSpPr>
        <p:spPr>
          <a:xfrm flipH="1">
            <a:off x="7152600" y="2215068"/>
            <a:ext cx="8172" cy="22272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53 Conector recto"/>
          <p:cNvCxnSpPr/>
          <p:nvPr/>
        </p:nvCxnSpPr>
        <p:spPr>
          <a:xfrm>
            <a:off x="8176239" y="2215068"/>
            <a:ext cx="0" cy="1260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512052" y="308921"/>
            <a:ext cx="2377440" cy="1143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s-MX" sz="1600" dirty="0" smtClean="0">
                <a:latin typeface="Century Gothic" panose="020B0502020202020204" pitchFamily="34" charset="0"/>
              </a:rPr>
              <a:t>Gerencia de Calidad e Inocuidad</a:t>
            </a:r>
            <a:endParaRPr lang="es-MX" sz="1600" dirty="0">
              <a:latin typeface="Century Gothic" panose="020B0502020202020204" pitchFamily="34" charset="0"/>
            </a:endParaRPr>
          </a:p>
        </p:txBody>
      </p:sp>
      <p:sp>
        <p:nvSpPr>
          <p:cNvPr id="13" name="12 Forma libre"/>
          <p:cNvSpPr/>
          <p:nvPr/>
        </p:nvSpPr>
        <p:spPr>
          <a:xfrm>
            <a:off x="3854200" y="1208938"/>
            <a:ext cx="1440000" cy="72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  <a:tabLst>
                <a:tab pos="531813" algn="l"/>
              </a:tabLst>
            </a:pPr>
            <a:r>
              <a:rPr lang="es-MX" sz="1100" b="1" dirty="0" smtClean="0">
                <a:solidFill>
                  <a:schemeClr val="bg1"/>
                </a:solidFill>
              </a:rPr>
              <a:t>Gerente de Calidad e </a:t>
            </a:r>
          </a:p>
          <a:p>
            <a:pPr algn="ctr" defTabSz="266700">
              <a:spcBef>
                <a:spcPct val="0"/>
              </a:spcBef>
              <a:tabLst>
                <a:tab pos="531813" algn="l"/>
              </a:tabLst>
            </a:pPr>
            <a:r>
              <a:rPr lang="es-MX" sz="1100" b="1" dirty="0" smtClean="0">
                <a:solidFill>
                  <a:schemeClr val="bg1"/>
                </a:solidFill>
              </a:rPr>
              <a:t>Inocuidad</a:t>
            </a:r>
          </a:p>
          <a:p>
            <a:pPr algn="ctr" defTabSz="266700">
              <a:spcBef>
                <a:spcPct val="0"/>
              </a:spcBef>
              <a:tabLst>
                <a:tab pos="531813" algn="l"/>
              </a:tabLst>
            </a:pPr>
            <a:r>
              <a:rPr lang="es-MX" sz="1000" b="1" dirty="0" smtClean="0">
                <a:solidFill>
                  <a:schemeClr val="bg1"/>
                </a:solidFill>
              </a:rPr>
              <a:t>ISR-SVA</a:t>
            </a:r>
          </a:p>
        </p:txBody>
      </p:sp>
      <p:sp>
        <p:nvSpPr>
          <p:cNvPr id="42" name="41 Forma libre"/>
          <p:cNvSpPr/>
          <p:nvPr/>
        </p:nvSpPr>
        <p:spPr>
          <a:xfrm>
            <a:off x="4117246" y="3359128"/>
            <a:ext cx="927210" cy="514495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Metrólogo</a:t>
            </a:r>
          </a:p>
          <a:p>
            <a:pPr algn="ctr" defTabSz="5334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(ISR-SVA)</a:t>
            </a:r>
          </a:p>
        </p:txBody>
      </p:sp>
      <p:cxnSp>
        <p:nvCxnSpPr>
          <p:cNvPr id="46" name="45 Conector recto"/>
          <p:cNvCxnSpPr/>
          <p:nvPr/>
        </p:nvCxnSpPr>
        <p:spPr>
          <a:xfrm>
            <a:off x="4574200" y="2215068"/>
            <a:ext cx="360672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83 CuadroTexto"/>
          <p:cNvSpPr txBox="1"/>
          <p:nvPr/>
        </p:nvSpPr>
        <p:spPr>
          <a:xfrm>
            <a:off x="2190429" y="5617195"/>
            <a:ext cx="1800000" cy="108000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8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8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8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8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Ing. Ismael Padrón Segura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Técnico</a:t>
            </a:r>
          </a:p>
        </p:txBody>
      </p:sp>
      <p:sp>
        <p:nvSpPr>
          <p:cNvPr id="104" name="103 CuadroTexto"/>
          <p:cNvSpPr txBox="1"/>
          <p:nvPr/>
        </p:nvSpPr>
        <p:spPr>
          <a:xfrm>
            <a:off x="4127284" y="5581986"/>
            <a:ext cx="1788789" cy="1157764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</a:t>
            </a:r>
            <a:r>
              <a:rPr lang="es-MX" sz="1400" b="1" dirty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.</a:t>
            </a:r>
          </a:p>
          <a:p>
            <a:pPr algn="ctr"/>
            <a:endParaRPr lang="es-MX" sz="800" b="1" dirty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es-MX" sz="8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es-MX" sz="8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endParaRPr lang="es-MX" sz="8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r>
              <a:rPr lang="es-MX" sz="800" dirty="0" err="1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Tec</a:t>
            </a:r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. Jaime A. Almazán Izaguirre</a:t>
            </a: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Gerente de Calidad e Inocuidad</a:t>
            </a:r>
          </a:p>
        </p:txBody>
      </p:sp>
      <p:sp>
        <p:nvSpPr>
          <p:cNvPr id="51" name="50 Forma libre"/>
          <p:cNvSpPr/>
          <p:nvPr/>
        </p:nvSpPr>
        <p:spPr>
          <a:xfrm>
            <a:off x="537978" y="3359128"/>
            <a:ext cx="995543" cy="54307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indent="-6350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Supervisor de </a:t>
            </a:r>
          </a:p>
          <a:p>
            <a:pPr indent="-6350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Calidad e Inocuidad </a:t>
            </a:r>
          </a:p>
          <a:p>
            <a:pPr indent="-6350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(Producción)</a:t>
            </a:r>
          </a:p>
        </p:txBody>
      </p:sp>
      <p:cxnSp>
        <p:nvCxnSpPr>
          <p:cNvPr id="33" name="45 Conector recto"/>
          <p:cNvCxnSpPr/>
          <p:nvPr/>
        </p:nvCxnSpPr>
        <p:spPr>
          <a:xfrm>
            <a:off x="1933575" y="2215068"/>
            <a:ext cx="2640625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72 Forma libre"/>
          <p:cNvSpPr/>
          <p:nvPr/>
        </p:nvSpPr>
        <p:spPr>
          <a:xfrm>
            <a:off x="639020" y="4653322"/>
            <a:ext cx="778273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Inspector de Calidad e Inocuidad</a:t>
            </a:r>
            <a:r>
              <a:rPr lang="es-MX" sz="800" b="1" dirty="0">
                <a:solidFill>
                  <a:schemeClr val="bg1"/>
                </a:solidFill>
              </a:rPr>
              <a:t> </a:t>
            </a:r>
            <a:r>
              <a:rPr lang="es-MX" sz="800" b="1" dirty="0" smtClean="0">
                <a:solidFill>
                  <a:schemeClr val="bg1"/>
                </a:solidFill>
              </a:rPr>
              <a:t> /7</a:t>
            </a:r>
          </a:p>
        </p:txBody>
      </p:sp>
      <p:sp>
        <p:nvSpPr>
          <p:cNvPr id="45" name="29 CuadroTexto"/>
          <p:cNvSpPr txBox="1"/>
          <p:nvPr/>
        </p:nvSpPr>
        <p:spPr>
          <a:xfrm>
            <a:off x="253574" y="5617195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49" name="74 Conector recto"/>
          <p:cNvCxnSpPr/>
          <p:nvPr/>
        </p:nvCxnSpPr>
        <p:spPr>
          <a:xfrm>
            <a:off x="1020329" y="3126639"/>
            <a:ext cx="1885645" cy="122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43 Forma libre"/>
          <p:cNvSpPr/>
          <p:nvPr/>
        </p:nvSpPr>
        <p:spPr>
          <a:xfrm>
            <a:off x="1389578" y="4007520"/>
            <a:ext cx="1075462" cy="540479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3175" algn="ctr" defTabSz="5334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Ayudante Administrativo</a:t>
            </a:r>
          </a:p>
          <a:p>
            <a:pPr marL="3175" algn="ctr" defTabSz="5334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 </a:t>
            </a:r>
            <a:r>
              <a:rPr lang="es-MX" sz="800" b="1" dirty="0" smtClean="0">
                <a:solidFill>
                  <a:schemeClr val="bg1"/>
                </a:solidFill>
              </a:rPr>
              <a:t>(Control</a:t>
            </a:r>
            <a:r>
              <a:rPr lang="es-MX" sz="800" b="1" dirty="0">
                <a:solidFill>
                  <a:schemeClr val="bg1"/>
                </a:solidFill>
              </a:rPr>
              <a:t> </a:t>
            </a:r>
            <a:r>
              <a:rPr lang="es-MX" sz="800" b="1" dirty="0" smtClean="0">
                <a:solidFill>
                  <a:schemeClr val="bg1"/>
                </a:solidFill>
              </a:rPr>
              <a:t>de Documentos) SVA </a:t>
            </a:r>
            <a:endParaRPr lang="es-MX" sz="800" b="1" dirty="0">
              <a:solidFill>
                <a:schemeClr val="bg1"/>
              </a:solidFill>
            </a:endParaRPr>
          </a:p>
        </p:txBody>
      </p:sp>
      <p:sp>
        <p:nvSpPr>
          <p:cNvPr id="53" name="35 CuadroTexto"/>
          <p:cNvSpPr txBox="1"/>
          <p:nvPr/>
        </p:nvSpPr>
        <p:spPr>
          <a:xfrm>
            <a:off x="6052928" y="6229195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2020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5" name="72 Forma libre"/>
          <p:cNvSpPr/>
          <p:nvPr/>
        </p:nvSpPr>
        <p:spPr>
          <a:xfrm>
            <a:off x="1393575" y="2439518"/>
            <a:ext cx="108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Jefe de Calidad e Inocuidad SVA</a:t>
            </a:r>
          </a:p>
        </p:txBody>
      </p:sp>
      <p:sp>
        <p:nvSpPr>
          <p:cNvPr id="41" name="50 Forma libre"/>
          <p:cNvSpPr/>
          <p:nvPr/>
        </p:nvSpPr>
        <p:spPr>
          <a:xfrm>
            <a:off x="2407623" y="3378623"/>
            <a:ext cx="995543" cy="54307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indent="-6350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Supervisor de </a:t>
            </a:r>
          </a:p>
          <a:p>
            <a:pPr indent="-6350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Calidad e Inocuidad </a:t>
            </a:r>
          </a:p>
          <a:p>
            <a:pPr indent="-6350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(Empaque)</a:t>
            </a:r>
          </a:p>
        </p:txBody>
      </p:sp>
      <p:sp>
        <p:nvSpPr>
          <p:cNvPr id="43" name="50 Forma libre"/>
          <p:cNvSpPr/>
          <p:nvPr/>
        </p:nvSpPr>
        <p:spPr>
          <a:xfrm>
            <a:off x="5646478" y="3355839"/>
            <a:ext cx="995543" cy="54307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indent="-6350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Supervisor de </a:t>
            </a:r>
          </a:p>
          <a:p>
            <a:pPr indent="-6350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Calidad e Inocuidad </a:t>
            </a:r>
          </a:p>
          <a:p>
            <a:pPr indent="-6350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(Producción)</a:t>
            </a:r>
          </a:p>
        </p:txBody>
      </p:sp>
      <p:sp>
        <p:nvSpPr>
          <p:cNvPr id="47" name="50 Forma libre"/>
          <p:cNvSpPr/>
          <p:nvPr/>
        </p:nvSpPr>
        <p:spPr>
          <a:xfrm>
            <a:off x="7676066" y="3350432"/>
            <a:ext cx="995543" cy="54307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indent="-6350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Supervisor de </a:t>
            </a:r>
          </a:p>
          <a:p>
            <a:pPr indent="-6350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Calidad e Inocuidad </a:t>
            </a:r>
          </a:p>
          <a:p>
            <a:pPr indent="-6350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(Empaque)</a:t>
            </a:r>
          </a:p>
        </p:txBody>
      </p:sp>
      <p:sp>
        <p:nvSpPr>
          <p:cNvPr id="50" name="72 Forma libre"/>
          <p:cNvSpPr/>
          <p:nvPr/>
        </p:nvSpPr>
        <p:spPr>
          <a:xfrm>
            <a:off x="7791785" y="4637534"/>
            <a:ext cx="778273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Inspector de Calidad e Inocuidad</a:t>
            </a:r>
            <a:r>
              <a:rPr lang="es-MX" sz="800" b="1" dirty="0">
                <a:solidFill>
                  <a:schemeClr val="bg1"/>
                </a:solidFill>
              </a:rPr>
              <a:t> </a:t>
            </a:r>
            <a:r>
              <a:rPr lang="es-MX" sz="800" b="1" dirty="0" smtClean="0">
                <a:solidFill>
                  <a:schemeClr val="bg1"/>
                </a:solidFill>
              </a:rPr>
              <a:t> /11</a:t>
            </a:r>
          </a:p>
        </p:txBody>
      </p:sp>
      <p:sp>
        <p:nvSpPr>
          <p:cNvPr id="52" name="72 Forma libre"/>
          <p:cNvSpPr/>
          <p:nvPr/>
        </p:nvSpPr>
        <p:spPr>
          <a:xfrm>
            <a:off x="2516851" y="4637534"/>
            <a:ext cx="778273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Inspector de Calidad e Inocuidad</a:t>
            </a:r>
            <a:r>
              <a:rPr lang="es-MX" sz="800" b="1" dirty="0">
                <a:solidFill>
                  <a:schemeClr val="bg1"/>
                </a:solidFill>
              </a:rPr>
              <a:t> </a:t>
            </a:r>
            <a:r>
              <a:rPr lang="es-MX" sz="800" b="1" dirty="0" smtClean="0">
                <a:solidFill>
                  <a:schemeClr val="bg1"/>
                </a:solidFill>
              </a:rPr>
              <a:t> /5</a:t>
            </a:r>
          </a:p>
        </p:txBody>
      </p:sp>
      <p:sp>
        <p:nvSpPr>
          <p:cNvPr id="57" name="72 Forma libre"/>
          <p:cNvSpPr/>
          <p:nvPr/>
        </p:nvSpPr>
        <p:spPr>
          <a:xfrm>
            <a:off x="5766655" y="4640643"/>
            <a:ext cx="778273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Inspector de Calidad e Inocuidad</a:t>
            </a:r>
            <a:r>
              <a:rPr lang="es-MX" sz="800" b="1" dirty="0">
                <a:solidFill>
                  <a:schemeClr val="bg1"/>
                </a:solidFill>
              </a:rPr>
              <a:t> </a:t>
            </a:r>
            <a:r>
              <a:rPr lang="es-MX" sz="800" b="1" dirty="0" smtClean="0">
                <a:solidFill>
                  <a:schemeClr val="bg1"/>
                </a:solidFill>
              </a:rPr>
              <a:t> /9</a:t>
            </a:r>
          </a:p>
        </p:txBody>
      </p:sp>
      <p:sp>
        <p:nvSpPr>
          <p:cNvPr id="48" name="43 Forma libre"/>
          <p:cNvSpPr/>
          <p:nvPr/>
        </p:nvSpPr>
        <p:spPr>
          <a:xfrm>
            <a:off x="6615894" y="4007519"/>
            <a:ext cx="1075462" cy="540479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3175" algn="ctr" defTabSz="5334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Ayudante Administrativo</a:t>
            </a:r>
          </a:p>
          <a:p>
            <a:pPr marL="3175" algn="ctr" defTabSz="5334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 </a:t>
            </a:r>
            <a:r>
              <a:rPr lang="es-MX" sz="800" b="1" dirty="0" smtClean="0">
                <a:solidFill>
                  <a:schemeClr val="bg1"/>
                </a:solidFill>
              </a:rPr>
              <a:t>(Control</a:t>
            </a:r>
            <a:r>
              <a:rPr lang="es-MX" sz="800" b="1" dirty="0">
                <a:solidFill>
                  <a:schemeClr val="bg1"/>
                </a:solidFill>
              </a:rPr>
              <a:t> </a:t>
            </a:r>
            <a:r>
              <a:rPr lang="es-MX" sz="800" b="1" dirty="0" smtClean="0">
                <a:solidFill>
                  <a:schemeClr val="bg1"/>
                </a:solidFill>
              </a:rPr>
              <a:t>de Documentos) ISR </a:t>
            </a:r>
            <a:endParaRPr lang="es-MX" sz="800" b="1" dirty="0">
              <a:solidFill>
                <a:schemeClr val="bg1"/>
              </a:solidFill>
            </a:endParaRPr>
          </a:p>
        </p:txBody>
      </p:sp>
      <p:graphicFrame>
        <p:nvGraphicFramePr>
          <p:cNvPr id="55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8183628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 - 2020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19/25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40 Conector recto"/>
          <p:cNvCxnSpPr/>
          <p:nvPr/>
        </p:nvCxnSpPr>
        <p:spPr>
          <a:xfrm flipH="1">
            <a:off x="4572000" y="1954467"/>
            <a:ext cx="8098" cy="31943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46 Conector recto"/>
          <p:cNvCxnSpPr/>
          <p:nvPr/>
        </p:nvCxnSpPr>
        <p:spPr>
          <a:xfrm flipH="1">
            <a:off x="1674583" y="3852466"/>
            <a:ext cx="1546476" cy="227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40 Conector recto"/>
          <p:cNvCxnSpPr/>
          <p:nvPr/>
        </p:nvCxnSpPr>
        <p:spPr>
          <a:xfrm>
            <a:off x="2480189" y="2255177"/>
            <a:ext cx="7391" cy="15984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40 Conector recto"/>
          <p:cNvCxnSpPr/>
          <p:nvPr/>
        </p:nvCxnSpPr>
        <p:spPr>
          <a:xfrm flipH="1">
            <a:off x="1688797" y="3844997"/>
            <a:ext cx="1584" cy="415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40 Conector recto"/>
          <p:cNvCxnSpPr/>
          <p:nvPr/>
        </p:nvCxnSpPr>
        <p:spPr>
          <a:xfrm flipH="1">
            <a:off x="3206251" y="3852466"/>
            <a:ext cx="1584" cy="415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40 Conector recto"/>
          <p:cNvCxnSpPr/>
          <p:nvPr/>
        </p:nvCxnSpPr>
        <p:spPr>
          <a:xfrm flipH="1">
            <a:off x="7517106" y="2240175"/>
            <a:ext cx="1584" cy="21600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1 Título"/>
          <p:cNvSpPr>
            <a:spLocks noGrp="1"/>
          </p:cNvSpPr>
          <p:nvPr>
            <p:ph type="title"/>
          </p:nvPr>
        </p:nvSpPr>
        <p:spPr>
          <a:xfrm>
            <a:off x="6541584" y="274638"/>
            <a:ext cx="237744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s-MX" sz="1800" dirty="0" smtClean="0">
                <a:latin typeface="Century Gothic" panose="020B0502020202020204" pitchFamily="34" charset="0"/>
              </a:rPr>
              <a:t>Gerencia de E H S</a:t>
            </a:r>
            <a:endParaRPr lang="es-MX" sz="1800" dirty="0">
              <a:latin typeface="Century Gothic" panose="020B0502020202020204" pitchFamily="34" charset="0"/>
            </a:endParaRPr>
          </a:p>
        </p:txBody>
      </p:sp>
      <p:sp>
        <p:nvSpPr>
          <p:cNvPr id="43" name="42 Forma libre"/>
          <p:cNvSpPr/>
          <p:nvPr/>
        </p:nvSpPr>
        <p:spPr>
          <a:xfrm>
            <a:off x="3852000" y="1251590"/>
            <a:ext cx="1440000" cy="720000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spcBef>
                <a:spcPct val="0"/>
              </a:spcBef>
            </a:pPr>
            <a:r>
              <a:rPr lang="pt-BR" sz="1050" b="1" dirty="0">
                <a:solidFill>
                  <a:schemeClr val="bg1"/>
                </a:solidFill>
              </a:rPr>
              <a:t>Gerente de</a:t>
            </a:r>
          </a:p>
          <a:p>
            <a:pPr algn="ctr" defTabSz="711200">
              <a:spcBef>
                <a:spcPct val="0"/>
              </a:spcBef>
            </a:pPr>
            <a:r>
              <a:rPr lang="pt-BR" sz="1050" b="1" dirty="0" smtClean="0">
                <a:solidFill>
                  <a:schemeClr val="bg1"/>
                </a:solidFill>
              </a:rPr>
              <a:t>Ecología, Higiene y Seguridad</a:t>
            </a:r>
          </a:p>
          <a:p>
            <a:pPr algn="ctr" defTabSz="711200">
              <a:spcBef>
                <a:spcPct val="0"/>
              </a:spcBef>
            </a:pPr>
            <a:r>
              <a:rPr lang="pt-BR" sz="1050" b="1" dirty="0" smtClean="0">
                <a:solidFill>
                  <a:schemeClr val="bg1"/>
                </a:solidFill>
              </a:rPr>
              <a:t> </a:t>
            </a:r>
            <a:r>
              <a:rPr lang="pt-BR" sz="1000" b="1" dirty="0" smtClean="0">
                <a:solidFill>
                  <a:schemeClr val="bg1"/>
                </a:solidFill>
              </a:rPr>
              <a:t>ISR-SVA</a:t>
            </a:r>
          </a:p>
        </p:txBody>
      </p:sp>
      <p:cxnSp>
        <p:nvCxnSpPr>
          <p:cNvPr id="47" name="46 Conector recto"/>
          <p:cNvCxnSpPr/>
          <p:nvPr/>
        </p:nvCxnSpPr>
        <p:spPr>
          <a:xfrm flipH="1">
            <a:off x="890872" y="2244786"/>
            <a:ext cx="3681130" cy="58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30 CuadroTexto"/>
          <p:cNvSpPr txBox="1"/>
          <p:nvPr/>
        </p:nvSpPr>
        <p:spPr>
          <a:xfrm>
            <a:off x="2052000" y="5702346"/>
            <a:ext cx="1800000" cy="108000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Ing. Ismael Padrón Segura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Técnico</a:t>
            </a:r>
          </a:p>
        </p:txBody>
      </p:sp>
      <p:sp>
        <p:nvSpPr>
          <p:cNvPr id="35" name="34 CuadroTexto"/>
          <p:cNvSpPr txBox="1"/>
          <p:nvPr/>
        </p:nvSpPr>
        <p:spPr>
          <a:xfrm>
            <a:off x="3991011" y="5702346"/>
            <a:ext cx="1800000" cy="1080000"/>
          </a:xfrm>
          <a:prstGeom prst="round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b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Vo.Bo.</a:t>
            </a:r>
          </a:p>
          <a:p>
            <a:endParaRPr lang="es-MX" sz="1100" b="1" dirty="0" smtClean="0">
              <a:ln w="11430">
                <a:solidFill>
                  <a:srgbClr val="009900"/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100" b="1" dirty="0" smtClean="0">
              <a:ln w="11430">
                <a:solidFill>
                  <a:srgbClr val="009900"/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100" b="1" dirty="0" smtClean="0">
              <a:ln w="11430">
                <a:solidFill>
                  <a:srgbClr val="009900"/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Ing. Miguel Ángel Torres Hernández </a:t>
            </a:r>
          </a:p>
          <a:p>
            <a:pPr marL="0" lvl="1" algn="ctr"/>
            <a:r>
              <a:rPr lang="es-MX" sz="7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Gerente de Ecología, Higiene y Seguridad</a:t>
            </a:r>
          </a:p>
        </p:txBody>
      </p:sp>
      <p:sp>
        <p:nvSpPr>
          <p:cNvPr id="32" name="35 CuadroTexto"/>
          <p:cNvSpPr txBox="1"/>
          <p:nvPr/>
        </p:nvSpPr>
        <p:spPr>
          <a:xfrm>
            <a:off x="5930304" y="6314346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2020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7" name="29 CuadroTexto"/>
          <p:cNvSpPr txBox="1"/>
          <p:nvPr/>
        </p:nvSpPr>
        <p:spPr>
          <a:xfrm>
            <a:off x="112989" y="5702346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5" name="57 Forma libre"/>
          <p:cNvSpPr/>
          <p:nvPr/>
        </p:nvSpPr>
        <p:spPr>
          <a:xfrm>
            <a:off x="1964159" y="3178724"/>
            <a:ext cx="1020044" cy="549225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marL="4763" algn="ctr" defTabSz="31115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Médico</a:t>
            </a:r>
            <a:r>
              <a:rPr lang="es-MX" sz="900" b="1" dirty="0" smtClean="0">
                <a:solidFill>
                  <a:schemeClr val="bg1"/>
                </a:solidFill>
              </a:rPr>
              <a:t> </a:t>
            </a:r>
          </a:p>
          <a:p>
            <a:pPr marL="4763" algn="ctr" defTabSz="31115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ISR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61" name="57 Forma libre"/>
          <p:cNvSpPr/>
          <p:nvPr/>
        </p:nvSpPr>
        <p:spPr>
          <a:xfrm>
            <a:off x="7007084" y="3178725"/>
            <a:ext cx="1020044" cy="549225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marL="4763" algn="ctr" defTabSz="31115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Médico</a:t>
            </a:r>
          </a:p>
          <a:p>
            <a:pPr marL="4763" algn="ctr" defTabSz="31115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 SVA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62" name="57 Forma libre"/>
          <p:cNvSpPr/>
          <p:nvPr/>
        </p:nvSpPr>
        <p:spPr>
          <a:xfrm>
            <a:off x="7007084" y="2383229"/>
            <a:ext cx="1020044" cy="549225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marL="4763" algn="ctr" defTabSz="31115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Jefe de Ecología, Higiene y Seguridad SVA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68" name="57 Forma libre"/>
          <p:cNvSpPr/>
          <p:nvPr/>
        </p:nvSpPr>
        <p:spPr>
          <a:xfrm>
            <a:off x="7101823" y="3966245"/>
            <a:ext cx="842509" cy="492653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marL="4763" algn="ctr" defTabSz="31115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Paramédico</a:t>
            </a:r>
            <a:endParaRPr lang="es-MX" sz="900" b="1" dirty="0">
              <a:solidFill>
                <a:schemeClr val="bg1"/>
              </a:solidFill>
            </a:endParaRPr>
          </a:p>
        </p:txBody>
      </p:sp>
      <p:cxnSp>
        <p:nvCxnSpPr>
          <p:cNvPr id="70" name="46 Conector recto"/>
          <p:cNvCxnSpPr/>
          <p:nvPr/>
        </p:nvCxnSpPr>
        <p:spPr>
          <a:xfrm flipH="1">
            <a:off x="6619332" y="3059054"/>
            <a:ext cx="1795547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39 Conector recto"/>
          <p:cNvCxnSpPr/>
          <p:nvPr/>
        </p:nvCxnSpPr>
        <p:spPr>
          <a:xfrm flipV="1">
            <a:off x="6626138" y="3059054"/>
            <a:ext cx="4779" cy="2160646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39 Conector recto"/>
          <p:cNvCxnSpPr/>
          <p:nvPr/>
        </p:nvCxnSpPr>
        <p:spPr>
          <a:xfrm flipH="1" flipV="1">
            <a:off x="8408074" y="3059054"/>
            <a:ext cx="145" cy="188700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53 Forma libre"/>
          <p:cNvSpPr/>
          <p:nvPr/>
        </p:nvSpPr>
        <p:spPr>
          <a:xfrm>
            <a:off x="6290477" y="5136855"/>
            <a:ext cx="691348" cy="514505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45720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900" b="1" dirty="0" smtClean="0">
                <a:solidFill>
                  <a:schemeClr val="bg1"/>
                </a:solidFill>
              </a:rPr>
              <a:t>Vigilante /10</a:t>
            </a:r>
          </a:p>
        </p:txBody>
      </p:sp>
      <p:cxnSp>
        <p:nvCxnSpPr>
          <p:cNvPr id="48" name="40 Conector recto"/>
          <p:cNvCxnSpPr/>
          <p:nvPr/>
        </p:nvCxnSpPr>
        <p:spPr>
          <a:xfrm>
            <a:off x="890258" y="2240175"/>
            <a:ext cx="20838" cy="29795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46 Conector recto"/>
          <p:cNvCxnSpPr/>
          <p:nvPr/>
        </p:nvCxnSpPr>
        <p:spPr>
          <a:xfrm flipH="1">
            <a:off x="4573228" y="2243788"/>
            <a:ext cx="2955854" cy="326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53 Forma libre"/>
          <p:cNvSpPr/>
          <p:nvPr/>
        </p:nvSpPr>
        <p:spPr>
          <a:xfrm>
            <a:off x="557423" y="5138255"/>
            <a:ext cx="699877" cy="513105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45720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900" b="1" dirty="0" smtClean="0">
                <a:solidFill>
                  <a:schemeClr val="bg1"/>
                </a:solidFill>
              </a:rPr>
              <a:t>Vigilante/10</a:t>
            </a:r>
          </a:p>
        </p:txBody>
      </p:sp>
      <p:sp>
        <p:nvSpPr>
          <p:cNvPr id="50" name="53 Forma libre"/>
          <p:cNvSpPr/>
          <p:nvPr/>
        </p:nvSpPr>
        <p:spPr>
          <a:xfrm>
            <a:off x="8008566" y="4464426"/>
            <a:ext cx="818066" cy="514505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solidFill>
            <a:srgbClr val="C45D08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45720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900" b="1" dirty="0" smtClean="0">
                <a:solidFill>
                  <a:schemeClr val="bg1"/>
                </a:solidFill>
              </a:rPr>
              <a:t>Ayudante Operativo E.H.S.</a:t>
            </a:r>
          </a:p>
        </p:txBody>
      </p:sp>
      <p:sp>
        <p:nvSpPr>
          <p:cNvPr id="51" name="57 Forma libre"/>
          <p:cNvSpPr/>
          <p:nvPr/>
        </p:nvSpPr>
        <p:spPr>
          <a:xfrm>
            <a:off x="1271097" y="4002556"/>
            <a:ext cx="842509" cy="492653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marL="4763" algn="ctr" defTabSz="31115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Paramédico/2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52" name="57 Forma libre"/>
          <p:cNvSpPr/>
          <p:nvPr/>
        </p:nvSpPr>
        <p:spPr>
          <a:xfrm>
            <a:off x="2796402" y="4002556"/>
            <a:ext cx="842509" cy="492653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marL="4763" algn="ctr" defTabSz="31115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Enfermero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53" name="53 Forma libre"/>
          <p:cNvSpPr/>
          <p:nvPr/>
        </p:nvSpPr>
        <p:spPr>
          <a:xfrm>
            <a:off x="4163132" y="4445375"/>
            <a:ext cx="818066" cy="514505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solidFill>
            <a:srgbClr val="C45D08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45720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900" b="1" dirty="0" smtClean="0">
                <a:solidFill>
                  <a:schemeClr val="bg1"/>
                </a:solidFill>
              </a:rPr>
              <a:t>Ayudante Operativo E.H.S.</a:t>
            </a:r>
          </a:p>
        </p:txBody>
      </p:sp>
      <p:graphicFrame>
        <p:nvGraphicFramePr>
          <p:cNvPr id="38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9954074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 - 2020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20/25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53 Forma libre"/>
          <p:cNvSpPr/>
          <p:nvPr/>
        </p:nvSpPr>
        <p:spPr>
          <a:xfrm>
            <a:off x="4228443" y="5136855"/>
            <a:ext cx="699877" cy="513105"/>
          </a:xfrm>
          <a:custGeom>
            <a:avLst/>
            <a:gdLst>
              <a:gd name="connsiteX0" fmla="*/ 0 w 1782216"/>
              <a:gd name="connsiteY0" fmla="*/ 0 h 891108"/>
              <a:gd name="connsiteX1" fmla="*/ 1782216 w 1782216"/>
              <a:gd name="connsiteY1" fmla="*/ 0 h 891108"/>
              <a:gd name="connsiteX2" fmla="*/ 1782216 w 1782216"/>
              <a:gd name="connsiteY2" fmla="*/ 891108 h 891108"/>
              <a:gd name="connsiteX3" fmla="*/ 0 w 1782216"/>
              <a:gd name="connsiteY3" fmla="*/ 891108 h 891108"/>
              <a:gd name="connsiteX4" fmla="*/ 0 w 1782216"/>
              <a:gd name="connsiteY4" fmla="*/ 0 h 8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2216" h="891108">
                <a:moveTo>
                  <a:pt x="0" y="0"/>
                </a:moveTo>
                <a:lnTo>
                  <a:pt x="1782216" y="0"/>
                </a:lnTo>
                <a:lnTo>
                  <a:pt x="1782216" y="891108"/>
                </a:lnTo>
                <a:lnTo>
                  <a:pt x="0" y="89110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45720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900" b="1" dirty="0" smtClean="0">
                <a:solidFill>
                  <a:schemeClr val="bg1"/>
                </a:solidFill>
              </a:rPr>
              <a:t>Obrero General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69 Conector recto"/>
          <p:cNvCxnSpPr/>
          <p:nvPr/>
        </p:nvCxnSpPr>
        <p:spPr>
          <a:xfrm flipH="1">
            <a:off x="1869414" y="2184984"/>
            <a:ext cx="8352" cy="93522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8" name="69 Conector recto"/>
          <p:cNvCxnSpPr/>
          <p:nvPr/>
        </p:nvCxnSpPr>
        <p:spPr>
          <a:xfrm>
            <a:off x="5709409" y="2177831"/>
            <a:ext cx="2599" cy="234654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6" name="98 Conector recto"/>
          <p:cNvCxnSpPr/>
          <p:nvPr/>
        </p:nvCxnSpPr>
        <p:spPr>
          <a:xfrm>
            <a:off x="6633482" y="3120206"/>
            <a:ext cx="12115" cy="208633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9" name="98 Conector recto"/>
          <p:cNvCxnSpPr/>
          <p:nvPr/>
        </p:nvCxnSpPr>
        <p:spPr>
          <a:xfrm>
            <a:off x="4767199" y="3120206"/>
            <a:ext cx="12115" cy="208633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4" name="98 Conector recto"/>
          <p:cNvCxnSpPr/>
          <p:nvPr/>
        </p:nvCxnSpPr>
        <p:spPr>
          <a:xfrm>
            <a:off x="2814521" y="3110681"/>
            <a:ext cx="12115" cy="208633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80" name="61 Conector recto"/>
          <p:cNvCxnSpPr/>
          <p:nvPr/>
        </p:nvCxnSpPr>
        <p:spPr>
          <a:xfrm flipH="1">
            <a:off x="4755666" y="1384007"/>
            <a:ext cx="1442" cy="79382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7" name="76 Conector recto"/>
          <p:cNvCxnSpPr/>
          <p:nvPr/>
        </p:nvCxnSpPr>
        <p:spPr>
          <a:xfrm flipV="1">
            <a:off x="1869414" y="2181226"/>
            <a:ext cx="6360186" cy="1039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27" name="69 Conector recto"/>
          <p:cNvCxnSpPr/>
          <p:nvPr/>
        </p:nvCxnSpPr>
        <p:spPr>
          <a:xfrm>
            <a:off x="3821273" y="2182265"/>
            <a:ext cx="5172" cy="1001899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61" name="60 CuadroTexto"/>
          <p:cNvSpPr txBox="1"/>
          <p:nvPr/>
        </p:nvSpPr>
        <p:spPr>
          <a:xfrm>
            <a:off x="2000727" y="5712004"/>
            <a:ext cx="1800000" cy="108000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Ing. Ismael Padrón Segura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Técnico</a:t>
            </a:r>
          </a:p>
        </p:txBody>
      </p:sp>
      <p:sp>
        <p:nvSpPr>
          <p:cNvPr id="54" name="1 Título"/>
          <p:cNvSpPr>
            <a:spLocks noGrp="1"/>
          </p:cNvSpPr>
          <p:nvPr>
            <p:ph type="title"/>
          </p:nvPr>
        </p:nvSpPr>
        <p:spPr>
          <a:xfrm>
            <a:off x="6552162" y="274638"/>
            <a:ext cx="237744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s-MX" sz="1800" dirty="0" smtClean="0">
                <a:latin typeface="Century Gothic" panose="020B0502020202020204" pitchFamily="34" charset="0"/>
              </a:rPr>
              <a:t>Gerencia de Mantenimiento</a:t>
            </a:r>
            <a:endParaRPr lang="es-MX" sz="1800" dirty="0">
              <a:latin typeface="Century Gothic" panose="020B0502020202020204" pitchFamily="34" charset="0"/>
            </a:endParaRPr>
          </a:p>
        </p:txBody>
      </p:sp>
      <p:cxnSp>
        <p:nvCxnSpPr>
          <p:cNvPr id="62" name="61 Conector recto"/>
          <p:cNvCxnSpPr/>
          <p:nvPr/>
        </p:nvCxnSpPr>
        <p:spPr>
          <a:xfrm>
            <a:off x="8214184" y="2176430"/>
            <a:ext cx="9296" cy="1835033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64" name="63 Forma libre"/>
          <p:cNvSpPr/>
          <p:nvPr/>
        </p:nvSpPr>
        <p:spPr>
          <a:xfrm>
            <a:off x="1440432" y="2335301"/>
            <a:ext cx="893710" cy="581165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3175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Jefe de Mantenimiento Hidráulico </a:t>
            </a:r>
          </a:p>
          <a:p>
            <a:pPr marL="3175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e Instalaciones</a:t>
            </a:r>
          </a:p>
        </p:txBody>
      </p:sp>
      <p:cxnSp>
        <p:nvCxnSpPr>
          <p:cNvPr id="90" name="89 Conector recto"/>
          <p:cNvCxnSpPr/>
          <p:nvPr/>
        </p:nvCxnSpPr>
        <p:spPr>
          <a:xfrm>
            <a:off x="4755912" y="3124217"/>
            <a:ext cx="18801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95" name="94 Forma libre"/>
          <p:cNvSpPr/>
          <p:nvPr/>
        </p:nvSpPr>
        <p:spPr>
          <a:xfrm>
            <a:off x="4316244" y="4383514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Oficial de Mantenimiento/3 (Eléctrico)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96" name="95 Forma libre"/>
          <p:cNvSpPr/>
          <p:nvPr/>
        </p:nvSpPr>
        <p:spPr>
          <a:xfrm>
            <a:off x="6199055" y="4383514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Oficial de Mantenimiento/3 (Automatismos)</a:t>
            </a:r>
            <a:endParaRPr lang="es-MX" sz="900" b="1" dirty="0">
              <a:solidFill>
                <a:schemeClr val="bg1"/>
              </a:solidFill>
            </a:endParaRPr>
          </a:p>
        </p:txBody>
      </p:sp>
      <p:cxnSp>
        <p:nvCxnSpPr>
          <p:cNvPr id="99" name="98 Conector recto"/>
          <p:cNvCxnSpPr/>
          <p:nvPr/>
        </p:nvCxnSpPr>
        <p:spPr>
          <a:xfrm>
            <a:off x="929341" y="3110681"/>
            <a:ext cx="12115" cy="208633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02" name="101 Forma libre"/>
          <p:cNvSpPr/>
          <p:nvPr/>
        </p:nvSpPr>
        <p:spPr>
          <a:xfrm>
            <a:off x="2386161" y="4383514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Oficial de Mantenimiento/3 (Hidráulico)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103" name="102 Forma libre"/>
          <p:cNvSpPr/>
          <p:nvPr/>
        </p:nvSpPr>
        <p:spPr>
          <a:xfrm>
            <a:off x="493538" y="4383514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Oficial de Mantenimiento/5 </a:t>
            </a:r>
            <a:r>
              <a:rPr lang="es-MX" sz="800" b="1" dirty="0" smtClean="0">
                <a:solidFill>
                  <a:schemeClr val="bg1"/>
                </a:solidFill>
              </a:rPr>
              <a:t>(Estructura y Cubierta)</a:t>
            </a:r>
            <a:endParaRPr lang="es-MX" sz="800" b="1" dirty="0">
              <a:solidFill>
                <a:schemeClr val="bg1"/>
              </a:solidFill>
            </a:endParaRPr>
          </a:p>
        </p:txBody>
      </p:sp>
      <p:sp>
        <p:nvSpPr>
          <p:cNvPr id="65" name="35 CuadroTexto"/>
          <p:cNvSpPr txBox="1"/>
          <p:nvPr/>
        </p:nvSpPr>
        <p:spPr>
          <a:xfrm>
            <a:off x="5773304" y="6320481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</a:t>
            </a:r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Julio </a:t>
            </a:r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de </a:t>
            </a:r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2020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6" name="94 Forma libre"/>
          <p:cNvSpPr/>
          <p:nvPr/>
        </p:nvSpPr>
        <p:spPr>
          <a:xfrm>
            <a:off x="5262008" y="4383514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Vigilante de</a:t>
            </a:r>
          </a:p>
          <a:p>
            <a:pPr marL="0" lvl="1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Automatismos (Guardias)/4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78" name="29 CuadroTexto"/>
          <p:cNvSpPr txBox="1"/>
          <p:nvPr/>
        </p:nvSpPr>
        <p:spPr>
          <a:xfrm>
            <a:off x="112989" y="5702346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0" name="102 Forma libre"/>
          <p:cNvSpPr/>
          <p:nvPr/>
        </p:nvSpPr>
        <p:spPr>
          <a:xfrm>
            <a:off x="4323257" y="3374601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0"/>
          </a:gra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de Mantenimiento Eléctrico</a:t>
            </a:r>
            <a:endParaRPr lang="es-MX" sz="850" b="1" dirty="0">
              <a:solidFill>
                <a:schemeClr val="bg1"/>
              </a:solidFill>
            </a:endParaRPr>
          </a:p>
        </p:txBody>
      </p:sp>
      <p:sp>
        <p:nvSpPr>
          <p:cNvPr id="55" name="102 Forma libre"/>
          <p:cNvSpPr/>
          <p:nvPr/>
        </p:nvSpPr>
        <p:spPr>
          <a:xfrm>
            <a:off x="6181834" y="3373391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0"/>
          </a:gra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de Mantenimiento de Automatismos</a:t>
            </a:r>
            <a:endParaRPr lang="es-MX" sz="850" b="1" dirty="0">
              <a:solidFill>
                <a:schemeClr val="bg1"/>
              </a:solidFill>
            </a:endParaRPr>
          </a:p>
        </p:txBody>
      </p:sp>
      <p:sp>
        <p:nvSpPr>
          <p:cNvPr id="56" name="102 Forma libre"/>
          <p:cNvSpPr/>
          <p:nvPr/>
        </p:nvSpPr>
        <p:spPr>
          <a:xfrm>
            <a:off x="491456" y="3365766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0"/>
          </a:gra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de Mantenimiento de Estructura y Cubierta</a:t>
            </a:r>
            <a:endParaRPr lang="es-MX" sz="850" b="1" dirty="0">
              <a:solidFill>
                <a:schemeClr val="bg1"/>
              </a:solidFill>
            </a:endParaRPr>
          </a:p>
        </p:txBody>
      </p:sp>
      <p:sp>
        <p:nvSpPr>
          <p:cNvPr id="57" name="102 Forma libre"/>
          <p:cNvSpPr/>
          <p:nvPr/>
        </p:nvSpPr>
        <p:spPr>
          <a:xfrm>
            <a:off x="2377575" y="3365267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0"/>
          </a:gra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de Mantenimiento Hidráulico</a:t>
            </a:r>
          </a:p>
        </p:txBody>
      </p:sp>
      <p:sp>
        <p:nvSpPr>
          <p:cNvPr id="81" name="12 Forma libre"/>
          <p:cNvSpPr/>
          <p:nvPr/>
        </p:nvSpPr>
        <p:spPr>
          <a:xfrm>
            <a:off x="4142185" y="1273355"/>
            <a:ext cx="1231664" cy="605094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algn="ctr" defTabSz="266700">
              <a:spcBef>
                <a:spcPct val="0"/>
              </a:spcBef>
              <a:tabLst>
                <a:tab pos="531813" algn="l"/>
              </a:tabLst>
            </a:pPr>
            <a:r>
              <a:rPr lang="es-MX" sz="1100" b="1" dirty="0" smtClean="0">
                <a:solidFill>
                  <a:schemeClr val="bg1"/>
                </a:solidFill>
              </a:rPr>
              <a:t>Gerente de Mantenimiento </a:t>
            </a:r>
          </a:p>
          <a:p>
            <a:pPr algn="ctr" defTabSz="266700">
              <a:spcBef>
                <a:spcPct val="0"/>
              </a:spcBef>
              <a:tabLst>
                <a:tab pos="531813" algn="l"/>
              </a:tabLst>
            </a:pPr>
            <a:r>
              <a:rPr lang="es-MX" sz="1100" b="1" dirty="0" smtClean="0">
                <a:solidFill>
                  <a:schemeClr val="bg1"/>
                </a:solidFill>
              </a:rPr>
              <a:t>ISR-SVA</a:t>
            </a:r>
          </a:p>
        </p:txBody>
      </p:sp>
      <p:sp>
        <p:nvSpPr>
          <p:cNvPr id="91" name="117 Forma libre"/>
          <p:cNvSpPr/>
          <p:nvPr/>
        </p:nvSpPr>
        <p:spPr>
          <a:xfrm>
            <a:off x="6306762" y="5055803"/>
            <a:ext cx="720000" cy="468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92" name="117 Forma libre"/>
          <p:cNvSpPr/>
          <p:nvPr/>
        </p:nvSpPr>
        <p:spPr>
          <a:xfrm>
            <a:off x="4420798" y="5061727"/>
            <a:ext cx="720000" cy="468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94" name="117 Forma libre"/>
          <p:cNvSpPr/>
          <p:nvPr/>
        </p:nvSpPr>
        <p:spPr>
          <a:xfrm>
            <a:off x="582221" y="5061727"/>
            <a:ext cx="720000" cy="468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cxnSp>
        <p:nvCxnSpPr>
          <p:cNvPr id="86" name="113 Conector recto"/>
          <p:cNvCxnSpPr/>
          <p:nvPr/>
        </p:nvCxnSpPr>
        <p:spPr>
          <a:xfrm>
            <a:off x="7406107" y="2168982"/>
            <a:ext cx="1" cy="867965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87" name="102 Forma libre"/>
          <p:cNvSpPr/>
          <p:nvPr/>
        </p:nvSpPr>
        <p:spPr>
          <a:xfrm>
            <a:off x="6965637" y="2347699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Jefe de Mantenimiento</a:t>
            </a:r>
          </a:p>
          <a:p>
            <a:pPr marL="0" lvl="1"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SVA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04" name="22 Conector fuera de página"/>
          <p:cNvSpPr/>
          <p:nvPr/>
        </p:nvSpPr>
        <p:spPr>
          <a:xfrm>
            <a:off x="7290276" y="3017897"/>
            <a:ext cx="250712" cy="269082"/>
          </a:xfrm>
          <a:prstGeom prst="flowChartOffpageConnector">
            <a:avLst/>
          </a:prstGeom>
          <a:solidFill>
            <a:schemeClr val="tx2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sp>
        <p:nvSpPr>
          <p:cNvPr id="113" name="120 CuadroTexto"/>
          <p:cNvSpPr txBox="1"/>
          <p:nvPr/>
        </p:nvSpPr>
        <p:spPr>
          <a:xfrm>
            <a:off x="3899599" y="5721282"/>
            <a:ext cx="1800000" cy="1072634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err="1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</a:t>
            </a:r>
            <a:r>
              <a:rPr lang="es-MX" sz="1400" b="1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.</a:t>
            </a:r>
          </a:p>
          <a:p>
            <a:endParaRPr lang="es-MX" sz="10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9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endParaRPr lang="es-MX" sz="800" dirty="0" smtClean="0">
              <a:ln w="10541" cmpd="sng">
                <a:solidFill>
                  <a:srgbClr val="009900"/>
                </a:solidFill>
                <a:prstDash val="solid"/>
              </a:ln>
              <a:solidFill>
                <a:schemeClr val="accent3"/>
              </a:solidFill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Ing. Israel Balderas Sáenz</a:t>
            </a: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Gerente de Mantenimiento</a:t>
            </a:r>
          </a:p>
        </p:txBody>
      </p:sp>
      <p:sp>
        <p:nvSpPr>
          <p:cNvPr id="75" name="117 Forma libre"/>
          <p:cNvSpPr/>
          <p:nvPr/>
        </p:nvSpPr>
        <p:spPr>
          <a:xfrm>
            <a:off x="2474273" y="5069183"/>
            <a:ext cx="720000" cy="468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120" name="63 Forma libre"/>
          <p:cNvSpPr/>
          <p:nvPr/>
        </p:nvSpPr>
        <p:spPr>
          <a:xfrm>
            <a:off x="5259549" y="2335302"/>
            <a:ext cx="893710" cy="581165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3175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Jefe de Mantenimiento Eléctrico y Automatismos</a:t>
            </a:r>
          </a:p>
        </p:txBody>
      </p:sp>
      <p:sp>
        <p:nvSpPr>
          <p:cNvPr id="125" name="63 Forma libre"/>
          <p:cNvSpPr/>
          <p:nvPr/>
        </p:nvSpPr>
        <p:spPr>
          <a:xfrm>
            <a:off x="3380344" y="2345563"/>
            <a:ext cx="893710" cy="581165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3175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Jefe de Mantenimiento de Maquinaria y Equipo</a:t>
            </a:r>
          </a:p>
        </p:txBody>
      </p:sp>
      <p:sp>
        <p:nvSpPr>
          <p:cNvPr id="128" name="22 Conector fuera de página"/>
          <p:cNvSpPr/>
          <p:nvPr/>
        </p:nvSpPr>
        <p:spPr>
          <a:xfrm>
            <a:off x="3700973" y="3046472"/>
            <a:ext cx="250712" cy="269082"/>
          </a:xfrm>
          <a:prstGeom prst="flowChartOffpageConnector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graphicFrame>
        <p:nvGraphicFramePr>
          <p:cNvPr id="58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242601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 - 2020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21/25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3" name="102 Forma libre"/>
          <p:cNvSpPr/>
          <p:nvPr/>
        </p:nvSpPr>
        <p:spPr>
          <a:xfrm>
            <a:off x="7764184" y="3373391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0"/>
          </a:gra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de Servicios Generales</a:t>
            </a:r>
            <a:endParaRPr lang="es-MX" sz="850" b="1" dirty="0">
              <a:solidFill>
                <a:schemeClr val="bg1"/>
              </a:solidFill>
            </a:endParaRPr>
          </a:p>
        </p:txBody>
      </p:sp>
      <p:sp>
        <p:nvSpPr>
          <p:cNvPr id="63" name="22 Conector fuera de página"/>
          <p:cNvSpPr/>
          <p:nvPr/>
        </p:nvSpPr>
        <p:spPr>
          <a:xfrm>
            <a:off x="8096615" y="3989451"/>
            <a:ext cx="244324" cy="244924"/>
          </a:xfrm>
          <a:prstGeom prst="flowChartOffpageConnector">
            <a:avLst/>
          </a:prstGeom>
          <a:solidFill>
            <a:schemeClr val="accent1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 dirty="0"/>
          </a:p>
        </p:txBody>
      </p:sp>
      <p:cxnSp>
        <p:nvCxnSpPr>
          <p:cNvPr id="52" name="89 Conector recto"/>
          <p:cNvCxnSpPr/>
          <p:nvPr/>
        </p:nvCxnSpPr>
        <p:spPr>
          <a:xfrm>
            <a:off x="929341" y="3124217"/>
            <a:ext cx="18801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5" name="61 Conector recto"/>
          <p:cNvCxnSpPr/>
          <p:nvPr/>
        </p:nvCxnSpPr>
        <p:spPr>
          <a:xfrm>
            <a:off x="6862712" y="3528276"/>
            <a:ext cx="0" cy="86159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34" name="61 Conector recto"/>
          <p:cNvCxnSpPr/>
          <p:nvPr/>
        </p:nvCxnSpPr>
        <p:spPr>
          <a:xfrm>
            <a:off x="5754254" y="3528276"/>
            <a:ext cx="0" cy="86159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33" name="61 Conector recto"/>
          <p:cNvCxnSpPr/>
          <p:nvPr/>
        </p:nvCxnSpPr>
        <p:spPr>
          <a:xfrm>
            <a:off x="3570608" y="3511178"/>
            <a:ext cx="0" cy="86159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32" name="61 Conector recto"/>
          <p:cNvCxnSpPr/>
          <p:nvPr/>
        </p:nvCxnSpPr>
        <p:spPr>
          <a:xfrm>
            <a:off x="2487871" y="3471897"/>
            <a:ext cx="0" cy="86159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31" name="61 Conector recto"/>
          <p:cNvCxnSpPr/>
          <p:nvPr/>
        </p:nvCxnSpPr>
        <p:spPr>
          <a:xfrm>
            <a:off x="1411906" y="3500867"/>
            <a:ext cx="0" cy="86159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29" name="61 Conector recto"/>
          <p:cNvCxnSpPr/>
          <p:nvPr/>
        </p:nvCxnSpPr>
        <p:spPr>
          <a:xfrm>
            <a:off x="6862712" y="2792681"/>
            <a:ext cx="0" cy="86159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26" name="61 Conector recto"/>
          <p:cNvCxnSpPr/>
          <p:nvPr/>
        </p:nvCxnSpPr>
        <p:spPr>
          <a:xfrm>
            <a:off x="5754254" y="2802206"/>
            <a:ext cx="0" cy="86159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25" name="61 Conector recto"/>
          <p:cNvCxnSpPr/>
          <p:nvPr/>
        </p:nvCxnSpPr>
        <p:spPr>
          <a:xfrm>
            <a:off x="1411906" y="2792681"/>
            <a:ext cx="0" cy="86159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28" name="61 Conector recto"/>
          <p:cNvCxnSpPr/>
          <p:nvPr/>
        </p:nvCxnSpPr>
        <p:spPr>
          <a:xfrm>
            <a:off x="2486326" y="2802206"/>
            <a:ext cx="0" cy="86159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7" name="76 Conector recto"/>
          <p:cNvCxnSpPr/>
          <p:nvPr/>
        </p:nvCxnSpPr>
        <p:spPr>
          <a:xfrm>
            <a:off x="1402381" y="2802206"/>
            <a:ext cx="546033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06" name="105 Conector recto"/>
          <p:cNvCxnSpPr/>
          <p:nvPr/>
        </p:nvCxnSpPr>
        <p:spPr>
          <a:xfrm flipH="1">
            <a:off x="4648297" y="1676400"/>
            <a:ext cx="6437" cy="198739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61" name="60 CuadroTexto"/>
          <p:cNvSpPr txBox="1"/>
          <p:nvPr/>
        </p:nvSpPr>
        <p:spPr>
          <a:xfrm>
            <a:off x="2000727" y="5712004"/>
            <a:ext cx="1800000" cy="108000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Ing. Ismael Padrón Segura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Técnico</a:t>
            </a:r>
          </a:p>
        </p:txBody>
      </p:sp>
      <p:sp>
        <p:nvSpPr>
          <p:cNvPr id="54" name="1 Título"/>
          <p:cNvSpPr>
            <a:spLocks noGrp="1"/>
          </p:cNvSpPr>
          <p:nvPr>
            <p:ph type="title"/>
          </p:nvPr>
        </p:nvSpPr>
        <p:spPr>
          <a:xfrm>
            <a:off x="6552162" y="274638"/>
            <a:ext cx="237744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s-MX" sz="1800" dirty="0" smtClean="0">
                <a:latin typeface="Century Gothic" panose="020B0502020202020204" pitchFamily="34" charset="0"/>
              </a:rPr>
              <a:t>Gerencia de Mantenimiento</a:t>
            </a:r>
            <a:endParaRPr lang="es-MX" sz="1800" dirty="0">
              <a:latin typeface="Century Gothic" panose="020B0502020202020204" pitchFamily="34" charset="0"/>
            </a:endParaRPr>
          </a:p>
        </p:txBody>
      </p:sp>
      <p:sp>
        <p:nvSpPr>
          <p:cNvPr id="65" name="35 CuadroTexto"/>
          <p:cNvSpPr txBox="1"/>
          <p:nvPr/>
        </p:nvSpPr>
        <p:spPr>
          <a:xfrm>
            <a:off x="5773304" y="6320481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2020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8" name="29 CuadroTexto"/>
          <p:cNvSpPr txBox="1"/>
          <p:nvPr/>
        </p:nvSpPr>
        <p:spPr>
          <a:xfrm>
            <a:off x="112989" y="5702346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1" name="62 Forma libre"/>
          <p:cNvSpPr/>
          <p:nvPr/>
        </p:nvSpPr>
        <p:spPr>
          <a:xfrm>
            <a:off x="2108391" y="3252921"/>
            <a:ext cx="773599" cy="516514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indent="-7937" algn="ctr" defTabSz="266700">
              <a:spcBef>
                <a:spcPct val="0"/>
              </a:spcBef>
              <a:tabLst>
                <a:tab pos="0" algn="l"/>
              </a:tabLst>
            </a:pPr>
            <a:r>
              <a:rPr lang="es-MX" sz="950" b="1" dirty="0" smtClean="0">
                <a:solidFill>
                  <a:schemeClr val="bg1"/>
                </a:solidFill>
              </a:rPr>
              <a:t>Mecánico</a:t>
            </a:r>
          </a:p>
          <a:p>
            <a:pPr indent="-7937" algn="ctr" defTabSz="266700">
              <a:spcBef>
                <a:spcPct val="0"/>
              </a:spcBef>
              <a:tabLst>
                <a:tab pos="0" algn="l"/>
              </a:tabLst>
            </a:pPr>
            <a:r>
              <a:rPr lang="es-MX" sz="950" b="1" dirty="0" smtClean="0">
                <a:solidFill>
                  <a:schemeClr val="bg1"/>
                </a:solidFill>
              </a:rPr>
              <a:t> Industrial</a:t>
            </a:r>
            <a:endParaRPr lang="es-MX" sz="950" b="1" dirty="0">
              <a:solidFill>
                <a:schemeClr val="bg1"/>
              </a:solidFill>
            </a:endParaRPr>
          </a:p>
        </p:txBody>
      </p:sp>
      <p:sp>
        <p:nvSpPr>
          <p:cNvPr id="52" name="85 Forma libre"/>
          <p:cNvSpPr/>
          <p:nvPr/>
        </p:nvSpPr>
        <p:spPr>
          <a:xfrm>
            <a:off x="6464859" y="3262446"/>
            <a:ext cx="796444" cy="528465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indent="-9525" algn="ctr" defTabSz="311150">
              <a:spcBef>
                <a:spcPct val="0"/>
              </a:spcBef>
            </a:pPr>
            <a:r>
              <a:rPr lang="es-MX" sz="950" b="1" dirty="0" smtClean="0">
                <a:solidFill>
                  <a:schemeClr val="bg1"/>
                </a:solidFill>
              </a:rPr>
              <a:t> </a:t>
            </a:r>
            <a:r>
              <a:rPr lang="es-MX" sz="900" b="1" dirty="0" smtClean="0">
                <a:solidFill>
                  <a:schemeClr val="bg1"/>
                </a:solidFill>
              </a:rPr>
              <a:t>Oficial de Mantenimiento (Pintura)</a:t>
            </a:r>
          </a:p>
        </p:txBody>
      </p:sp>
      <p:sp>
        <p:nvSpPr>
          <p:cNvPr id="58" name="117 Forma libre"/>
          <p:cNvSpPr/>
          <p:nvPr/>
        </p:nvSpPr>
        <p:spPr>
          <a:xfrm>
            <a:off x="2142437" y="4089428"/>
            <a:ext cx="692621" cy="40857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101" name="22 Conector fuera de página"/>
          <p:cNvSpPr/>
          <p:nvPr/>
        </p:nvSpPr>
        <p:spPr>
          <a:xfrm>
            <a:off x="4539362" y="1426164"/>
            <a:ext cx="250712" cy="269082"/>
          </a:xfrm>
          <a:prstGeom prst="flowChartOffpageConnector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sp>
        <p:nvSpPr>
          <p:cNvPr id="113" name="120 CuadroTexto"/>
          <p:cNvSpPr txBox="1"/>
          <p:nvPr/>
        </p:nvSpPr>
        <p:spPr>
          <a:xfrm>
            <a:off x="3899599" y="5721282"/>
            <a:ext cx="1800000" cy="1072634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err="1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</a:t>
            </a:r>
            <a:r>
              <a:rPr lang="es-MX" sz="1400" b="1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.</a:t>
            </a:r>
          </a:p>
          <a:p>
            <a:endParaRPr lang="es-MX" sz="10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9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endParaRPr lang="es-MX" sz="800" dirty="0" smtClean="0">
              <a:ln w="10541" cmpd="sng">
                <a:solidFill>
                  <a:srgbClr val="009900"/>
                </a:solidFill>
                <a:prstDash val="solid"/>
              </a:ln>
              <a:solidFill>
                <a:schemeClr val="accent3"/>
              </a:solidFill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Ing. Israel Balderas Sáenz</a:t>
            </a: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Gerente de Mantenimiento</a:t>
            </a:r>
          </a:p>
        </p:txBody>
      </p:sp>
      <p:sp>
        <p:nvSpPr>
          <p:cNvPr id="116" name="117 Forma libre"/>
          <p:cNvSpPr/>
          <p:nvPr/>
        </p:nvSpPr>
        <p:spPr>
          <a:xfrm>
            <a:off x="3227438" y="4089428"/>
            <a:ext cx="692621" cy="40857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117" name="117 Forma libre"/>
          <p:cNvSpPr/>
          <p:nvPr/>
        </p:nvSpPr>
        <p:spPr>
          <a:xfrm>
            <a:off x="5430525" y="4089428"/>
            <a:ext cx="692621" cy="40857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118" name="117 Forma libre"/>
          <p:cNvSpPr/>
          <p:nvPr/>
        </p:nvSpPr>
        <p:spPr>
          <a:xfrm>
            <a:off x="6520400" y="4089428"/>
            <a:ext cx="692621" cy="40857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119" name="63 Forma libre"/>
          <p:cNvSpPr/>
          <p:nvPr/>
        </p:nvSpPr>
        <p:spPr>
          <a:xfrm>
            <a:off x="4218211" y="1983174"/>
            <a:ext cx="893710" cy="581165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3175"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Jefe de Mantenimiento de Maquinaria y Equipo</a:t>
            </a:r>
          </a:p>
        </p:txBody>
      </p:sp>
      <p:sp>
        <p:nvSpPr>
          <p:cNvPr id="71" name="62 Forma libre"/>
          <p:cNvSpPr/>
          <p:nvPr/>
        </p:nvSpPr>
        <p:spPr>
          <a:xfrm>
            <a:off x="1023067" y="3245978"/>
            <a:ext cx="773599" cy="516514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indent="-7937" algn="ctr" defTabSz="266700">
              <a:spcBef>
                <a:spcPct val="0"/>
              </a:spcBef>
              <a:tabLst>
                <a:tab pos="0" algn="l"/>
              </a:tabLst>
            </a:pPr>
            <a:r>
              <a:rPr lang="es-MX" sz="950" b="1" dirty="0" smtClean="0">
                <a:solidFill>
                  <a:schemeClr val="bg1"/>
                </a:solidFill>
              </a:rPr>
              <a:t>Mecánico</a:t>
            </a:r>
          </a:p>
          <a:p>
            <a:pPr indent="-7937" algn="ctr" defTabSz="266700">
              <a:spcBef>
                <a:spcPct val="0"/>
              </a:spcBef>
              <a:tabLst>
                <a:tab pos="0" algn="l"/>
              </a:tabLst>
            </a:pPr>
            <a:r>
              <a:rPr lang="es-MX" sz="950" b="1" dirty="0" smtClean="0">
                <a:solidFill>
                  <a:schemeClr val="bg1"/>
                </a:solidFill>
              </a:rPr>
              <a:t> de Bombas</a:t>
            </a:r>
            <a:endParaRPr lang="es-MX" sz="950" b="1" dirty="0">
              <a:solidFill>
                <a:schemeClr val="bg1"/>
              </a:solidFill>
            </a:endParaRPr>
          </a:p>
        </p:txBody>
      </p:sp>
      <p:sp>
        <p:nvSpPr>
          <p:cNvPr id="79" name="117 Forma libre"/>
          <p:cNvSpPr/>
          <p:nvPr/>
        </p:nvSpPr>
        <p:spPr>
          <a:xfrm>
            <a:off x="1067960" y="4081573"/>
            <a:ext cx="692621" cy="408573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124" name="62 Forma libre"/>
          <p:cNvSpPr/>
          <p:nvPr/>
        </p:nvSpPr>
        <p:spPr>
          <a:xfrm>
            <a:off x="4267934" y="3262446"/>
            <a:ext cx="773599" cy="516514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indent="-7937" algn="ctr" defTabSz="266700">
              <a:spcBef>
                <a:spcPct val="0"/>
              </a:spcBef>
              <a:tabLst>
                <a:tab pos="0" algn="l"/>
              </a:tabLst>
            </a:pPr>
            <a:r>
              <a:rPr lang="es-MX" sz="950" b="1" dirty="0" smtClean="0">
                <a:solidFill>
                  <a:schemeClr val="bg1"/>
                </a:solidFill>
              </a:rPr>
              <a:t>Operador de maquinaria</a:t>
            </a:r>
            <a:endParaRPr lang="es-MX" sz="950" b="1" dirty="0">
              <a:solidFill>
                <a:schemeClr val="bg1"/>
              </a:solidFill>
            </a:endParaRPr>
          </a:p>
        </p:txBody>
      </p:sp>
      <p:cxnSp>
        <p:nvCxnSpPr>
          <p:cNvPr id="127" name="61 Conector recto"/>
          <p:cNvCxnSpPr/>
          <p:nvPr/>
        </p:nvCxnSpPr>
        <p:spPr>
          <a:xfrm>
            <a:off x="3570608" y="2802206"/>
            <a:ext cx="0" cy="86159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30" name="62 Forma libre"/>
          <p:cNvSpPr/>
          <p:nvPr/>
        </p:nvSpPr>
        <p:spPr>
          <a:xfrm>
            <a:off x="3172337" y="3252921"/>
            <a:ext cx="773599" cy="516514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indent="-7937" algn="ctr" defTabSz="266700">
              <a:spcBef>
                <a:spcPct val="0"/>
              </a:spcBef>
              <a:tabLst>
                <a:tab pos="0" algn="l"/>
              </a:tabLst>
            </a:pPr>
            <a:r>
              <a:rPr lang="es-MX" sz="950" b="1" dirty="0" smtClean="0">
                <a:solidFill>
                  <a:schemeClr val="bg1"/>
                </a:solidFill>
              </a:rPr>
              <a:t>Mecánico</a:t>
            </a:r>
          </a:p>
          <a:p>
            <a:pPr indent="-7937" algn="ctr" defTabSz="266700">
              <a:spcBef>
                <a:spcPct val="0"/>
              </a:spcBef>
              <a:tabLst>
                <a:tab pos="0" algn="l"/>
              </a:tabLst>
            </a:pPr>
            <a:r>
              <a:rPr lang="es-MX" sz="950" b="1" dirty="0" smtClean="0">
                <a:solidFill>
                  <a:schemeClr val="bg1"/>
                </a:solidFill>
              </a:rPr>
              <a:t> Automotriz</a:t>
            </a:r>
            <a:endParaRPr lang="es-MX" sz="950" b="1" dirty="0">
              <a:solidFill>
                <a:schemeClr val="bg1"/>
              </a:solidFill>
            </a:endParaRPr>
          </a:p>
        </p:txBody>
      </p:sp>
      <p:sp>
        <p:nvSpPr>
          <p:cNvPr id="136" name="62 Forma libre"/>
          <p:cNvSpPr/>
          <p:nvPr/>
        </p:nvSpPr>
        <p:spPr>
          <a:xfrm>
            <a:off x="5370592" y="3262446"/>
            <a:ext cx="773599" cy="516514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indent="-7937" algn="ctr" defTabSz="266700">
              <a:spcBef>
                <a:spcPct val="0"/>
              </a:spcBef>
              <a:tabLst>
                <a:tab pos="0" algn="l"/>
              </a:tabLst>
            </a:pPr>
            <a:r>
              <a:rPr lang="es-MX" sz="950" b="1" dirty="0" smtClean="0">
                <a:solidFill>
                  <a:schemeClr val="bg1"/>
                </a:solidFill>
              </a:rPr>
              <a:t>Soldador/2</a:t>
            </a:r>
            <a:endParaRPr lang="es-MX" sz="950" b="1" dirty="0">
              <a:solidFill>
                <a:schemeClr val="bg1"/>
              </a:solidFill>
            </a:endParaRPr>
          </a:p>
        </p:txBody>
      </p:sp>
      <p:graphicFrame>
        <p:nvGraphicFramePr>
          <p:cNvPr id="34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8879003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 - 2020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22/25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5096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7" name="76 Conector recto"/>
          <p:cNvCxnSpPr/>
          <p:nvPr/>
        </p:nvCxnSpPr>
        <p:spPr>
          <a:xfrm>
            <a:off x="1727242" y="2715856"/>
            <a:ext cx="539364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9" name="96 Conector recto"/>
          <p:cNvCxnSpPr/>
          <p:nvPr/>
        </p:nvCxnSpPr>
        <p:spPr>
          <a:xfrm>
            <a:off x="5800426" y="2715856"/>
            <a:ext cx="0" cy="169597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06" name="105 Conector recto"/>
          <p:cNvCxnSpPr/>
          <p:nvPr/>
        </p:nvCxnSpPr>
        <p:spPr>
          <a:xfrm flipH="1">
            <a:off x="4483283" y="1504950"/>
            <a:ext cx="1" cy="275272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0" name="69 Conector recto"/>
          <p:cNvCxnSpPr/>
          <p:nvPr/>
        </p:nvCxnSpPr>
        <p:spPr>
          <a:xfrm>
            <a:off x="7111202" y="2697918"/>
            <a:ext cx="9688" cy="1697773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61" name="60 CuadroTexto"/>
          <p:cNvSpPr txBox="1"/>
          <p:nvPr/>
        </p:nvSpPr>
        <p:spPr>
          <a:xfrm>
            <a:off x="1981677" y="5712004"/>
            <a:ext cx="1800000" cy="108000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Ing. Ismael Padrón Segura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Técnico</a:t>
            </a:r>
          </a:p>
        </p:txBody>
      </p:sp>
      <p:sp>
        <p:nvSpPr>
          <p:cNvPr id="54" name="1 Título"/>
          <p:cNvSpPr>
            <a:spLocks noGrp="1"/>
          </p:cNvSpPr>
          <p:nvPr>
            <p:ph type="title"/>
          </p:nvPr>
        </p:nvSpPr>
        <p:spPr>
          <a:xfrm>
            <a:off x="6552162" y="274638"/>
            <a:ext cx="237744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s-MX" sz="1800" dirty="0" smtClean="0">
                <a:latin typeface="Century Gothic" panose="020B0502020202020204" pitchFamily="34" charset="0"/>
              </a:rPr>
              <a:t>Gerencia de Mantenimiento</a:t>
            </a:r>
            <a:endParaRPr lang="es-MX" sz="1800" dirty="0">
              <a:latin typeface="Century Gothic" panose="020B0502020202020204" pitchFamily="34" charset="0"/>
            </a:endParaRPr>
          </a:p>
        </p:txBody>
      </p:sp>
      <p:cxnSp>
        <p:nvCxnSpPr>
          <p:cNvPr id="97" name="96 Conector recto"/>
          <p:cNvCxnSpPr/>
          <p:nvPr/>
        </p:nvCxnSpPr>
        <p:spPr>
          <a:xfrm>
            <a:off x="3120875" y="2726694"/>
            <a:ext cx="0" cy="169597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99" name="98 Conector recto"/>
          <p:cNvCxnSpPr/>
          <p:nvPr/>
        </p:nvCxnSpPr>
        <p:spPr>
          <a:xfrm>
            <a:off x="1719193" y="2700113"/>
            <a:ext cx="5993" cy="1697773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65" name="35 CuadroTexto"/>
          <p:cNvSpPr txBox="1"/>
          <p:nvPr/>
        </p:nvSpPr>
        <p:spPr>
          <a:xfrm>
            <a:off x="5724051" y="6299857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2020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8" name="29 CuadroTexto"/>
          <p:cNvSpPr txBox="1"/>
          <p:nvPr/>
        </p:nvSpPr>
        <p:spPr>
          <a:xfrm>
            <a:off x="112989" y="5702346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7" name="95 Forma libre"/>
          <p:cNvSpPr/>
          <p:nvPr/>
        </p:nvSpPr>
        <p:spPr>
          <a:xfrm>
            <a:off x="6680415" y="3420006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Tractorista/2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88" name="95 Forma libre"/>
          <p:cNvSpPr/>
          <p:nvPr/>
        </p:nvSpPr>
        <p:spPr>
          <a:xfrm>
            <a:off x="5350426" y="3420006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Oficial de Mantenimiento </a:t>
            </a:r>
            <a:r>
              <a:rPr lang="es-MX" sz="800" b="1" dirty="0" smtClean="0">
                <a:solidFill>
                  <a:schemeClr val="bg1"/>
                </a:solidFill>
              </a:rPr>
              <a:t>(Jardinería y Áreas Verdes)</a:t>
            </a:r>
            <a:endParaRPr lang="es-MX" sz="800" b="1" dirty="0">
              <a:solidFill>
                <a:schemeClr val="bg1"/>
              </a:solidFill>
            </a:endParaRPr>
          </a:p>
        </p:txBody>
      </p:sp>
      <p:sp>
        <p:nvSpPr>
          <p:cNvPr id="89" name="95 Forma libre"/>
          <p:cNvSpPr/>
          <p:nvPr/>
        </p:nvSpPr>
        <p:spPr>
          <a:xfrm>
            <a:off x="2676844" y="3420006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Oficial de Mantenimiento </a:t>
            </a:r>
            <a:r>
              <a:rPr lang="es-MX" sz="800" b="1" dirty="0" smtClean="0">
                <a:solidFill>
                  <a:schemeClr val="bg1"/>
                </a:solidFill>
              </a:rPr>
              <a:t>(Empaque)</a:t>
            </a:r>
            <a:endParaRPr lang="es-MX" sz="800" b="1" dirty="0">
              <a:solidFill>
                <a:schemeClr val="bg1"/>
              </a:solidFill>
            </a:endParaRPr>
          </a:p>
        </p:txBody>
      </p:sp>
      <p:sp>
        <p:nvSpPr>
          <p:cNvPr id="93" name="95 Forma libre"/>
          <p:cNvSpPr/>
          <p:nvPr/>
        </p:nvSpPr>
        <p:spPr>
          <a:xfrm>
            <a:off x="1267717" y="3420006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Oficial de Mantenimiento </a:t>
            </a:r>
            <a:r>
              <a:rPr lang="es-MX" sz="800" b="1" dirty="0" smtClean="0">
                <a:solidFill>
                  <a:schemeClr val="bg1"/>
                </a:solidFill>
              </a:rPr>
              <a:t>(Módulos y Oficinas)</a:t>
            </a:r>
            <a:endParaRPr lang="es-MX" sz="800" b="1" dirty="0">
              <a:solidFill>
                <a:schemeClr val="bg1"/>
              </a:solidFill>
            </a:endParaRPr>
          </a:p>
        </p:txBody>
      </p:sp>
      <p:sp>
        <p:nvSpPr>
          <p:cNvPr id="68" name="117 Forma libre"/>
          <p:cNvSpPr/>
          <p:nvPr/>
        </p:nvSpPr>
        <p:spPr>
          <a:xfrm>
            <a:off x="4124091" y="4223130"/>
            <a:ext cx="720000" cy="468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 (Lavandería)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76" name="117 Forma libre"/>
          <p:cNvSpPr/>
          <p:nvPr/>
        </p:nvSpPr>
        <p:spPr>
          <a:xfrm>
            <a:off x="6770252" y="4228158"/>
            <a:ext cx="720000" cy="468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79" name="117 Forma libre"/>
          <p:cNvSpPr/>
          <p:nvPr/>
        </p:nvSpPr>
        <p:spPr>
          <a:xfrm>
            <a:off x="5443938" y="4228158"/>
            <a:ext cx="720000" cy="468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82" name="117 Forma libre"/>
          <p:cNvSpPr/>
          <p:nvPr/>
        </p:nvSpPr>
        <p:spPr>
          <a:xfrm>
            <a:off x="2766844" y="4228158"/>
            <a:ext cx="720000" cy="468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26" name="22 Conector fuera de página"/>
          <p:cNvSpPr/>
          <p:nvPr/>
        </p:nvSpPr>
        <p:spPr>
          <a:xfrm>
            <a:off x="4344184" y="1226983"/>
            <a:ext cx="288000" cy="288000"/>
          </a:xfrm>
          <a:prstGeom prst="flowChartOffpageConnector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sp>
        <p:nvSpPr>
          <p:cNvPr id="29" name="117 Forma libre"/>
          <p:cNvSpPr/>
          <p:nvPr/>
        </p:nvSpPr>
        <p:spPr>
          <a:xfrm>
            <a:off x="1357621" y="4228158"/>
            <a:ext cx="720000" cy="468000"/>
          </a:xfrm>
          <a:custGeom>
            <a:avLst/>
            <a:gdLst>
              <a:gd name="connsiteX0" fmla="*/ 0 w 668643"/>
              <a:gd name="connsiteY0" fmla="*/ 0 h 334321"/>
              <a:gd name="connsiteX1" fmla="*/ 668643 w 668643"/>
              <a:gd name="connsiteY1" fmla="*/ 0 h 334321"/>
              <a:gd name="connsiteX2" fmla="*/ 668643 w 668643"/>
              <a:gd name="connsiteY2" fmla="*/ 334321 h 334321"/>
              <a:gd name="connsiteX3" fmla="*/ 0 w 668643"/>
              <a:gd name="connsiteY3" fmla="*/ 334321 h 334321"/>
              <a:gd name="connsiteX4" fmla="*/ 0 w 668643"/>
              <a:gd name="connsiteY4" fmla="*/ 0 h 33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643" h="334321">
                <a:moveTo>
                  <a:pt x="0" y="0"/>
                </a:moveTo>
                <a:lnTo>
                  <a:pt x="668643" y="0"/>
                </a:lnTo>
                <a:lnTo>
                  <a:pt x="668643" y="334321"/>
                </a:lnTo>
                <a:lnTo>
                  <a:pt x="0" y="33432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4445" tIns="4445" rIns="4445" bIns="444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Generales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graphicFrame>
        <p:nvGraphicFramePr>
          <p:cNvPr id="30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8202824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Julio- 2020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23/25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120 CuadroTexto"/>
          <p:cNvSpPr txBox="1"/>
          <p:nvPr/>
        </p:nvSpPr>
        <p:spPr>
          <a:xfrm>
            <a:off x="3861499" y="5721282"/>
            <a:ext cx="1800000" cy="1072634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err="1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</a:t>
            </a:r>
            <a:r>
              <a:rPr lang="es-MX" sz="1400" b="1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.</a:t>
            </a:r>
          </a:p>
          <a:p>
            <a:endParaRPr lang="es-MX" sz="10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9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endParaRPr lang="es-MX" sz="800" dirty="0" smtClean="0">
              <a:ln w="10541" cmpd="sng">
                <a:solidFill>
                  <a:srgbClr val="009900"/>
                </a:solidFill>
                <a:prstDash val="solid"/>
              </a:ln>
              <a:solidFill>
                <a:schemeClr val="accent3"/>
              </a:solidFill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Ing. Israel Balderas Sáenz</a:t>
            </a: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Gerente de Mantenimiento</a:t>
            </a:r>
          </a:p>
        </p:txBody>
      </p:sp>
      <p:sp>
        <p:nvSpPr>
          <p:cNvPr id="32" name="102 Forma libre"/>
          <p:cNvSpPr/>
          <p:nvPr/>
        </p:nvSpPr>
        <p:spPr>
          <a:xfrm>
            <a:off x="4042808" y="1685704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0"/>
          </a:gra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de Servicios Generales</a:t>
            </a:r>
            <a:endParaRPr lang="es-MX" sz="8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626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60 CuadroTexto"/>
          <p:cNvSpPr txBox="1"/>
          <p:nvPr/>
        </p:nvSpPr>
        <p:spPr>
          <a:xfrm>
            <a:off x="1981677" y="5712004"/>
            <a:ext cx="1800000" cy="108000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Ing. Ismael Padrón Segura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Técnico</a:t>
            </a:r>
          </a:p>
        </p:txBody>
      </p:sp>
      <p:sp>
        <p:nvSpPr>
          <p:cNvPr id="54" name="1 Título"/>
          <p:cNvSpPr>
            <a:spLocks noGrp="1"/>
          </p:cNvSpPr>
          <p:nvPr>
            <p:ph type="title"/>
          </p:nvPr>
        </p:nvSpPr>
        <p:spPr>
          <a:xfrm>
            <a:off x="6552162" y="274638"/>
            <a:ext cx="237744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s-MX" sz="1800" dirty="0" smtClean="0">
                <a:latin typeface="Century Gothic" panose="020B0502020202020204" pitchFamily="34" charset="0"/>
              </a:rPr>
              <a:t>Gerencia de Mantenimiento</a:t>
            </a:r>
            <a:endParaRPr lang="es-MX" sz="1800" dirty="0">
              <a:latin typeface="Century Gothic" panose="020B0502020202020204" pitchFamily="34" charset="0"/>
            </a:endParaRPr>
          </a:p>
        </p:txBody>
      </p:sp>
      <p:sp>
        <p:nvSpPr>
          <p:cNvPr id="65" name="35 CuadroTexto"/>
          <p:cNvSpPr txBox="1"/>
          <p:nvPr/>
        </p:nvSpPr>
        <p:spPr>
          <a:xfrm>
            <a:off x="5734659" y="6314346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2020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8" name="29 CuadroTexto"/>
          <p:cNvSpPr txBox="1"/>
          <p:nvPr/>
        </p:nvSpPr>
        <p:spPr>
          <a:xfrm>
            <a:off x="112989" y="5702346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6" name="120 CuadroTexto"/>
          <p:cNvSpPr txBox="1"/>
          <p:nvPr/>
        </p:nvSpPr>
        <p:spPr>
          <a:xfrm>
            <a:off x="3861499" y="5721282"/>
            <a:ext cx="1800000" cy="1072634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err="1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</a:t>
            </a:r>
            <a:r>
              <a:rPr lang="es-MX" sz="1400" b="1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.</a:t>
            </a:r>
          </a:p>
          <a:p>
            <a:endParaRPr lang="es-MX" sz="10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9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endParaRPr lang="es-MX" sz="800" dirty="0" smtClean="0">
              <a:ln w="10541" cmpd="sng">
                <a:solidFill>
                  <a:srgbClr val="009900"/>
                </a:solidFill>
                <a:prstDash val="solid"/>
              </a:ln>
              <a:solidFill>
                <a:schemeClr val="accent3"/>
              </a:solidFill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Ing. Israel Balderas Sáenz</a:t>
            </a: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Gerente de Mantenimiento</a:t>
            </a:r>
          </a:p>
        </p:txBody>
      </p:sp>
      <p:graphicFrame>
        <p:nvGraphicFramePr>
          <p:cNvPr id="47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639588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 - 2020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24/25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0" name="Conector recto 39"/>
          <p:cNvCxnSpPr/>
          <p:nvPr/>
        </p:nvCxnSpPr>
        <p:spPr>
          <a:xfrm>
            <a:off x="7108682" y="2879414"/>
            <a:ext cx="0" cy="1014006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5626825" y="2855120"/>
            <a:ext cx="0" cy="108000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cto 41"/>
          <p:cNvCxnSpPr/>
          <p:nvPr/>
        </p:nvCxnSpPr>
        <p:spPr>
          <a:xfrm>
            <a:off x="1252644" y="2846297"/>
            <a:ext cx="0" cy="226800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cto 42"/>
          <p:cNvCxnSpPr/>
          <p:nvPr/>
        </p:nvCxnSpPr>
        <p:spPr>
          <a:xfrm>
            <a:off x="3014066" y="3921995"/>
            <a:ext cx="0" cy="1060728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cto 43"/>
          <p:cNvCxnSpPr/>
          <p:nvPr/>
        </p:nvCxnSpPr>
        <p:spPr>
          <a:xfrm>
            <a:off x="4762500" y="1396648"/>
            <a:ext cx="0" cy="1456841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102 Forma libre"/>
          <p:cNvSpPr/>
          <p:nvPr/>
        </p:nvSpPr>
        <p:spPr>
          <a:xfrm>
            <a:off x="4312500" y="1789478"/>
            <a:ext cx="900000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Jefe de Mantenimiento SVA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46" name="22 Conector fuera de página"/>
          <p:cNvSpPr/>
          <p:nvPr/>
        </p:nvSpPr>
        <p:spPr>
          <a:xfrm>
            <a:off x="4624343" y="1215056"/>
            <a:ext cx="288000" cy="288000"/>
          </a:xfrm>
          <a:prstGeom prst="flowChartOffpageConnector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cxnSp>
        <p:nvCxnSpPr>
          <p:cNvPr id="60" name="Conector recto 59"/>
          <p:cNvCxnSpPr/>
          <p:nvPr/>
        </p:nvCxnSpPr>
        <p:spPr>
          <a:xfrm flipH="1">
            <a:off x="6011429" y="3921995"/>
            <a:ext cx="1852" cy="730483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ector recto 61"/>
          <p:cNvCxnSpPr/>
          <p:nvPr/>
        </p:nvCxnSpPr>
        <p:spPr>
          <a:xfrm>
            <a:off x="1246546" y="2855443"/>
            <a:ext cx="6611579" cy="11582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>
            <a:off x="2630399" y="2855443"/>
            <a:ext cx="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2639924" y="2855443"/>
            <a:ext cx="0" cy="108000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ector recto 71"/>
          <p:cNvCxnSpPr/>
          <p:nvPr/>
        </p:nvCxnSpPr>
        <p:spPr>
          <a:xfrm>
            <a:off x="2253749" y="3931520"/>
            <a:ext cx="760317" cy="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ector recto 72"/>
          <p:cNvCxnSpPr/>
          <p:nvPr/>
        </p:nvCxnSpPr>
        <p:spPr>
          <a:xfrm>
            <a:off x="2263274" y="3924149"/>
            <a:ext cx="0" cy="1060728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ector recto 74"/>
          <p:cNvCxnSpPr/>
          <p:nvPr/>
        </p:nvCxnSpPr>
        <p:spPr>
          <a:xfrm>
            <a:off x="5268700" y="3930431"/>
            <a:ext cx="0" cy="1162483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ector recto 83"/>
          <p:cNvCxnSpPr/>
          <p:nvPr/>
        </p:nvCxnSpPr>
        <p:spPr>
          <a:xfrm>
            <a:off x="4114508" y="2853489"/>
            <a:ext cx="0" cy="226800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188 Forma libre"/>
          <p:cNvSpPr/>
          <p:nvPr/>
        </p:nvSpPr>
        <p:spPr>
          <a:xfrm>
            <a:off x="1888711" y="4900628"/>
            <a:ext cx="720000" cy="432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ln w="28575"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</a:t>
            </a:r>
            <a:r>
              <a:rPr lang="es-MX" sz="800" b="1" dirty="0" smtClean="0">
                <a:solidFill>
                  <a:schemeClr val="bg1"/>
                </a:solidFill>
              </a:rPr>
              <a:t>G</a:t>
            </a:r>
            <a:r>
              <a:rPr lang="es-MX" sz="800" b="1" kern="1200" dirty="0" smtClean="0">
                <a:solidFill>
                  <a:schemeClr val="bg1"/>
                </a:solidFill>
              </a:rPr>
              <a:t>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87" name="34 Forma libre"/>
          <p:cNvSpPr/>
          <p:nvPr/>
        </p:nvSpPr>
        <p:spPr>
          <a:xfrm>
            <a:off x="2653095" y="4150686"/>
            <a:ext cx="709132" cy="50179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Oficial de Mantenimiento (Estructura y Cubierta)</a:t>
            </a:r>
          </a:p>
        </p:txBody>
      </p:sp>
      <p:sp>
        <p:nvSpPr>
          <p:cNvPr id="88" name="188 Forma libre"/>
          <p:cNvSpPr/>
          <p:nvPr/>
        </p:nvSpPr>
        <p:spPr>
          <a:xfrm>
            <a:off x="2650028" y="4900336"/>
            <a:ext cx="720000" cy="432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ln w="28575"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</a:t>
            </a:r>
            <a:r>
              <a:rPr lang="es-MX" sz="800" b="1" dirty="0" smtClean="0">
                <a:solidFill>
                  <a:schemeClr val="bg1"/>
                </a:solidFill>
              </a:rPr>
              <a:t>G</a:t>
            </a:r>
            <a:r>
              <a:rPr lang="es-MX" sz="800" b="1" kern="1200" dirty="0" smtClean="0">
                <a:solidFill>
                  <a:schemeClr val="bg1"/>
                </a:solidFill>
              </a:rPr>
              <a:t>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89" name="188 Forma libre"/>
          <p:cNvSpPr/>
          <p:nvPr/>
        </p:nvSpPr>
        <p:spPr>
          <a:xfrm>
            <a:off x="3748427" y="4907764"/>
            <a:ext cx="720000" cy="432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ln w="28575"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</a:t>
            </a:r>
            <a:r>
              <a:rPr lang="es-MX" sz="800" b="1" dirty="0" smtClean="0">
                <a:solidFill>
                  <a:schemeClr val="bg1"/>
                </a:solidFill>
              </a:rPr>
              <a:t>G</a:t>
            </a:r>
            <a:r>
              <a:rPr lang="es-MX" sz="800" b="1" kern="1200" dirty="0" smtClean="0">
                <a:solidFill>
                  <a:schemeClr val="bg1"/>
                </a:solidFill>
              </a:rPr>
              <a:t>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90" name="188 Forma libre"/>
          <p:cNvSpPr/>
          <p:nvPr/>
        </p:nvSpPr>
        <p:spPr>
          <a:xfrm>
            <a:off x="4916350" y="4907764"/>
            <a:ext cx="720000" cy="432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ln w="28575"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</a:t>
            </a:r>
            <a:r>
              <a:rPr lang="es-MX" sz="800" b="1" dirty="0" smtClean="0">
                <a:solidFill>
                  <a:schemeClr val="bg1"/>
                </a:solidFill>
              </a:rPr>
              <a:t>G</a:t>
            </a:r>
            <a:r>
              <a:rPr lang="es-MX" sz="800" b="1" kern="1200" dirty="0" smtClean="0">
                <a:solidFill>
                  <a:schemeClr val="bg1"/>
                </a:solidFill>
              </a:rPr>
              <a:t>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91" name="102 Forma libre"/>
          <p:cNvSpPr/>
          <p:nvPr/>
        </p:nvSpPr>
        <p:spPr>
          <a:xfrm>
            <a:off x="2089956" y="3133514"/>
            <a:ext cx="1083096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de Mantenimiento Hidráulico e Instalaciones</a:t>
            </a:r>
          </a:p>
        </p:txBody>
      </p:sp>
      <p:sp>
        <p:nvSpPr>
          <p:cNvPr id="92" name="102 Forma libre"/>
          <p:cNvSpPr/>
          <p:nvPr/>
        </p:nvSpPr>
        <p:spPr>
          <a:xfrm>
            <a:off x="5093860" y="3144900"/>
            <a:ext cx="1083096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de Mantenimiento de Automatismos</a:t>
            </a:r>
          </a:p>
        </p:txBody>
      </p:sp>
      <p:sp>
        <p:nvSpPr>
          <p:cNvPr id="95" name="34 Forma libre"/>
          <p:cNvSpPr/>
          <p:nvPr/>
        </p:nvSpPr>
        <p:spPr>
          <a:xfrm>
            <a:off x="4886785" y="4150686"/>
            <a:ext cx="744814" cy="50179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Oficial de Mantenimiento (Automatismos)</a:t>
            </a:r>
          </a:p>
        </p:txBody>
      </p:sp>
      <p:sp>
        <p:nvSpPr>
          <p:cNvPr id="98" name="34 Forma libre"/>
          <p:cNvSpPr/>
          <p:nvPr/>
        </p:nvSpPr>
        <p:spPr>
          <a:xfrm>
            <a:off x="3745184" y="4150686"/>
            <a:ext cx="754568" cy="50179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Oficial de Mantenimiento</a:t>
            </a:r>
          </a:p>
          <a:p>
            <a:pPr indent="-100012"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(Eléctrico)/2</a:t>
            </a:r>
          </a:p>
        </p:txBody>
      </p:sp>
      <p:sp>
        <p:nvSpPr>
          <p:cNvPr id="99" name="34 Forma libre"/>
          <p:cNvSpPr/>
          <p:nvPr/>
        </p:nvSpPr>
        <p:spPr>
          <a:xfrm>
            <a:off x="1902886" y="4150686"/>
            <a:ext cx="703334" cy="50179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Oficial de Mantenimiento (Hidráulico)</a:t>
            </a:r>
          </a:p>
        </p:txBody>
      </p:sp>
      <p:sp>
        <p:nvSpPr>
          <p:cNvPr id="100" name="34 Forma libre"/>
          <p:cNvSpPr/>
          <p:nvPr/>
        </p:nvSpPr>
        <p:spPr>
          <a:xfrm>
            <a:off x="5675729" y="4150686"/>
            <a:ext cx="683765" cy="50179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00" b="1" dirty="0" smtClean="0">
                <a:solidFill>
                  <a:schemeClr val="bg1"/>
                </a:solidFill>
              </a:rPr>
              <a:t>Vigilante de Automatismos (Guardias)/2</a:t>
            </a:r>
          </a:p>
        </p:txBody>
      </p:sp>
      <p:sp>
        <p:nvSpPr>
          <p:cNvPr id="104" name="34 Forma libre"/>
          <p:cNvSpPr/>
          <p:nvPr/>
        </p:nvSpPr>
        <p:spPr>
          <a:xfrm>
            <a:off x="916899" y="4149794"/>
            <a:ext cx="692237" cy="50179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Albañil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105" name="188 Forma libre"/>
          <p:cNvSpPr/>
          <p:nvPr/>
        </p:nvSpPr>
        <p:spPr>
          <a:xfrm>
            <a:off x="906788" y="4899387"/>
            <a:ext cx="720000" cy="432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ln w="28575"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</a:t>
            </a:r>
            <a:r>
              <a:rPr lang="es-MX" sz="800" b="1" dirty="0" smtClean="0">
                <a:solidFill>
                  <a:schemeClr val="bg1"/>
                </a:solidFill>
              </a:rPr>
              <a:t>G</a:t>
            </a:r>
            <a:r>
              <a:rPr lang="es-MX" sz="800" b="1" kern="1200" dirty="0" smtClean="0">
                <a:solidFill>
                  <a:schemeClr val="bg1"/>
                </a:solidFill>
              </a:rPr>
              <a:t>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106" name="102 Forma libre"/>
          <p:cNvSpPr/>
          <p:nvPr/>
        </p:nvSpPr>
        <p:spPr>
          <a:xfrm>
            <a:off x="3582854" y="3139911"/>
            <a:ext cx="1083096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de Mantenimiento Eléctrico</a:t>
            </a:r>
          </a:p>
        </p:txBody>
      </p:sp>
      <p:cxnSp>
        <p:nvCxnSpPr>
          <p:cNvPr id="107" name="Conector recto 106"/>
          <p:cNvCxnSpPr/>
          <p:nvPr/>
        </p:nvCxnSpPr>
        <p:spPr>
          <a:xfrm>
            <a:off x="5257999" y="3930990"/>
            <a:ext cx="760317" cy="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96 Conector recto"/>
          <p:cNvCxnSpPr/>
          <p:nvPr/>
        </p:nvCxnSpPr>
        <p:spPr>
          <a:xfrm>
            <a:off x="7848281" y="2855107"/>
            <a:ext cx="0" cy="136312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09" name="102 Forma libre"/>
          <p:cNvSpPr/>
          <p:nvPr/>
        </p:nvSpPr>
        <p:spPr>
          <a:xfrm>
            <a:off x="7481377" y="3896873"/>
            <a:ext cx="752858" cy="492807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Ayudante Administrativo </a:t>
            </a:r>
            <a:r>
              <a:rPr lang="es-MX" sz="1000" b="1" dirty="0" smtClean="0">
                <a:solidFill>
                  <a:schemeClr val="bg1"/>
                </a:solidFill>
              </a:rPr>
              <a:t>SVA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10" name="102 Forma libre"/>
          <p:cNvSpPr/>
          <p:nvPr/>
        </p:nvSpPr>
        <p:spPr>
          <a:xfrm>
            <a:off x="6567134" y="3144900"/>
            <a:ext cx="1083096" cy="540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de Servicios Generales</a:t>
            </a:r>
          </a:p>
        </p:txBody>
      </p:sp>
      <p:sp>
        <p:nvSpPr>
          <p:cNvPr id="111" name="22 Conector fuera de página"/>
          <p:cNvSpPr/>
          <p:nvPr/>
        </p:nvSpPr>
        <p:spPr>
          <a:xfrm>
            <a:off x="6965993" y="3893420"/>
            <a:ext cx="288000" cy="288000"/>
          </a:xfrm>
          <a:prstGeom prst="flowChartOffpageConnector">
            <a:avLst/>
          </a:prstGeom>
          <a:solidFill>
            <a:srgbClr val="00206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</p:spTree>
    <p:extLst>
      <p:ext uri="{BB962C8B-B14F-4D97-AF65-F5344CB8AC3E}">
        <p14:creationId xmlns:p14="http://schemas.microsoft.com/office/powerpoint/2010/main" val="401901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3" name="Conector recto 62"/>
          <p:cNvCxnSpPr/>
          <p:nvPr/>
        </p:nvCxnSpPr>
        <p:spPr>
          <a:xfrm flipH="1">
            <a:off x="5623108" y="3044483"/>
            <a:ext cx="310" cy="417939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60 CuadroTexto"/>
          <p:cNvSpPr txBox="1"/>
          <p:nvPr/>
        </p:nvSpPr>
        <p:spPr>
          <a:xfrm>
            <a:off x="1981677" y="5712004"/>
            <a:ext cx="1800000" cy="108000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Ing. Ismael Padrón Segura</a:t>
            </a:r>
          </a:p>
          <a:p>
            <a:pPr algn="ctr"/>
            <a:r>
              <a:rPr lang="es-MX" sz="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Director Técnico</a:t>
            </a:r>
          </a:p>
        </p:txBody>
      </p:sp>
      <p:sp>
        <p:nvSpPr>
          <p:cNvPr id="54" name="1 Título"/>
          <p:cNvSpPr>
            <a:spLocks noGrp="1"/>
          </p:cNvSpPr>
          <p:nvPr>
            <p:ph type="title"/>
          </p:nvPr>
        </p:nvSpPr>
        <p:spPr>
          <a:xfrm>
            <a:off x="6552162" y="274638"/>
            <a:ext cx="2377440" cy="792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s-MX" sz="1800" dirty="0" smtClean="0">
                <a:latin typeface="Century Gothic" panose="020B0502020202020204" pitchFamily="34" charset="0"/>
              </a:rPr>
              <a:t>Gerencia de Mantenimiento</a:t>
            </a:r>
            <a:endParaRPr lang="es-MX" sz="1800" dirty="0">
              <a:latin typeface="Century Gothic" panose="020B0502020202020204" pitchFamily="34" charset="0"/>
            </a:endParaRPr>
          </a:p>
        </p:txBody>
      </p:sp>
      <p:sp>
        <p:nvSpPr>
          <p:cNvPr id="65" name="35 CuadroTexto"/>
          <p:cNvSpPr txBox="1"/>
          <p:nvPr/>
        </p:nvSpPr>
        <p:spPr>
          <a:xfrm>
            <a:off x="5734659" y="6314346"/>
            <a:ext cx="1800000" cy="468000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Fecha de Autorización</a:t>
            </a:r>
          </a:p>
          <a:p>
            <a:pPr algn="ctr"/>
            <a:r>
              <a:rPr lang="es-MX" sz="9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01 de Julio de 2020</a:t>
            </a:r>
            <a:endParaRPr lang="es-MX" sz="1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8" name="29 CuadroTexto"/>
          <p:cNvSpPr txBox="1"/>
          <p:nvPr/>
        </p:nvSpPr>
        <p:spPr>
          <a:xfrm>
            <a:off x="112989" y="5702346"/>
            <a:ext cx="1800000" cy="108000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Autorización</a:t>
            </a: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1400" b="1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Ing. Juan Martínez Ibarra</a:t>
            </a:r>
          </a:p>
          <a:p>
            <a:pPr algn="ctr"/>
            <a:r>
              <a:rPr lang="es-MX" sz="8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Director General</a:t>
            </a:r>
            <a:endParaRPr lang="es-MX" sz="8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6" name="120 CuadroTexto"/>
          <p:cNvSpPr txBox="1"/>
          <p:nvPr/>
        </p:nvSpPr>
        <p:spPr>
          <a:xfrm>
            <a:off x="3861499" y="5721282"/>
            <a:ext cx="1800000" cy="1072634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MX" sz="1400" b="1" dirty="0" err="1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Vo.Bo</a:t>
            </a:r>
            <a:r>
              <a:rPr lang="es-MX" sz="1400" b="1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.</a:t>
            </a:r>
          </a:p>
          <a:p>
            <a:endParaRPr lang="es-MX" sz="10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s-MX" sz="900" b="1" dirty="0" smtClean="0">
              <a:ln w="11430"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lvl="1" algn="ctr"/>
            <a:endParaRPr lang="es-MX" sz="800" dirty="0" smtClean="0">
              <a:ln w="10541" cmpd="sng">
                <a:solidFill>
                  <a:srgbClr val="009900"/>
                </a:solidFill>
                <a:prstDash val="solid"/>
              </a:ln>
              <a:solidFill>
                <a:schemeClr val="accent3"/>
              </a:solidFill>
            </a:endParaRP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Ing. Israel Balderas Sáenz</a:t>
            </a:r>
          </a:p>
          <a:p>
            <a:pPr marL="0" lvl="1" algn="ctr"/>
            <a:r>
              <a:rPr lang="es-MX" sz="800" dirty="0" smtClean="0">
                <a:ln w="10541" cmpd="sng">
                  <a:solidFill>
                    <a:srgbClr val="009900"/>
                  </a:solidFill>
                  <a:prstDash val="solid"/>
                </a:ln>
                <a:solidFill>
                  <a:schemeClr val="accent3"/>
                </a:solidFill>
              </a:rPr>
              <a:t>Gerente de Mantenimiento</a:t>
            </a:r>
          </a:p>
        </p:txBody>
      </p:sp>
      <p:cxnSp>
        <p:nvCxnSpPr>
          <p:cNvPr id="64" name="Conector recto 63"/>
          <p:cNvCxnSpPr/>
          <p:nvPr/>
        </p:nvCxnSpPr>
        <p:spPr>
          <a:xfrm>
            <a:off x="4470670" y="3057931"/>
            <a:ext cx="0" cy="115200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ector recto 72"/>
          <p:cNvCxnSpPr/>
          <p:nvPr/>
        </p:nvCxnSpPr>
        <p:spPr>
          <a:xfrm>
            <a:off x="2175455" y="3055977"/>
            <a:ext cx="4505325" cy="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ector recto 83"/>
          <p:cNvCxnSpPr/>
          <p:nvPr/>
        </p:nvCxnSpPr>
        <p:spPr>
          <a:xfrm>
            <a:off x="2179484" y="3044483"/>
            <a:ext cx="0" cy="1060728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188 Forma libre"/>
          <p:cNvSpPr/>
          <p:nvPr/>
        </p:nvSpPr>
        <p:spPr>
          <a:xfrm>
            <a:off x="1840637" y="4030252"/>
            <a:ext cx="720000" cy="432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ln w="28575"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</a:t>
            </a:r>
            <a:r>
              <a:rPr lang="es-MX" sz="800" b="1" dirty="0" smtClean="0">
                <a:solidFill>
                  <a:schemeClr val="bg1"/>
                </a:solidFill>
              </a:rPr>
              <a:t>G</a:t>
            </a:r>
            <a:r>
              <a:rPr lang="es-MX" sz="800" b="1" kern="1200" dirty="0" smtClean="0">
                <a:solidFill>
                  <a:schemeClr val="bg1"/>
                </a:solidFill>
              </a:rPr>
              <a:t>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87" name="188 Forma libre"/>
          <p:cNvSpPr/>
          <p:nvPr/>
        </p:nvSpPr>
        <p:spPr>
          <a:xfrm>
            <a:off x="4110670" y="4032641"/>
            <a:ext cx="720000" cy="432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ln w="28575"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</a:t>
            </a:r>
            <a:r>
              <a:rPr lang="es-MX" sz="800" b="1" dirty="0" smtClean="0">
                <a:solidFill>
                  <a:schemeClr val="bg1"/>
                </a:solidFill>
              </a:rPr>
              <a:t>G</a:t>
            </a:r>
            <a:r>
              <a:rPr lang="es-MX" sz="800" b="1" kern="1200" dirty="0" smtClean="0">
                <a:solidFill>
                  <a:schemeClr val="bg1"/>
                </a:solidFill>
              </a:rPr>
              <a:t>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cxnSp>
        <p:nvCxnSpPr>
          <p:cNvPr id="88" name="Conector recto 87"/>
          <p:cNvCxnSpPr/>
          <p:nvPr/>
        </p:nvCxnSpPr>
        <p:spPr>
          <a:xfrm>
            <a:off x="4464777" y="1985502"/>
            <a:ext cx="0" cy="108000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ector recto 88"/>
          <p:cNvCxnSpPr/>
          <p:nvPr/>
        </p:nvCxnSpPr>
        <p:spPr>
          <a:xfrm>
            <a:off x="3303657" y="3065735"/>
            <a:ext cx="0" cy="115200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ector recto 89"/>
          <p:cNvCxnSpPr/>
          <p:nvPr/>
        </p:nvCxnSpPr>
        <p:spPr>
          <a:xfrm>
            <a:off x="6663090" y="3047448"/>
            <a:ext cx="0" cy="90000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ángulo 90"/>
          <p:cNvSpPr/>
          <p:nvPr/>
        </p:nvSpPr>
        <p:spPr>
          <a:xfrm>
            <a:off x="6380703" y="3777931"/>
            <a:ext cx="741152" cy="439804"/>
          </a:xfrm>
          <a:prstGeom prst="rect">
            <a:avLst/>
          </a:prstGeom>
          <a:solidFill>
            <a:schemeClr val="accent6">
              <a:lumMod val="50000"/>
            </a:schemeClr>
          </a:solidFill>
          <a:ln w="28575"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900" b="1" dirty="0" smtClean="0">
                <a:solidFill>
                  <a:schemeClr val="bg1"/>
                </a:solidFill>
              </a:rPr>
              <a:t>Tractorista/2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92" name="188 Forma libre"/>
          <p:cNvSpPr/>
          <p:nvPr/>
        </p:nvSpPr>
        <p:spPr>
          <a:xfrm>
            <a:off x="2934132" y="4030252"/>
            <a:ext cx="720000" cy="432000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ln w="28575"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spcBef>
                <a:spcPct val="0"/>
              </a:spcBef>
            </a:pPr>
            <a:r>
              <a:rPr lang="es-MX" sz="800" b="1" kern="1200" dirty="0" smtClean="0">
                <a:solidFill>
                  <a:schemeClr val="bg1"/>
                </a:solidFill>
              </a:rPr>
              <a:t>Obreros </a:t>
            </a:r>
            <a:r>
              <a:rPr lang="es-MX" sz="800" b="1" dirty="0" smtClean="0">
                <a:solidFill>
                  <a:schemeClr val="bg1"/>
                </a:solidFill>
              </a:rPr>
              <a:t>G</a:t>
            </a:r>
            <a:r>
              <a:rPr lang="es-MX" sz="800" b="1" kern="1200" dirty="0" smtClean="0">
                <a:solidFill>
                  <a:schemeClr val="bg1"/>
                </a:solidFill>
              </a:rPr>
              <a:t>enerales</a:t>
            </a:r>
            <a:endParaRPr lang="es-MX" sz="800" b="1" kern="1200" dirty="0">
              <a:solidFill>
                <a:schemeClr val="bg1"/>
              </a:solidFill>
            </a:endParaRPr>
          </a:p>
        </p:txBody>
      </p:sp>
      <p:sp>
        <p:nvSpPr>
          <p:cNvPr id="95" name="102 Forma libre"/>
          <p:cNvSpPr/>
          <p:nvPr/>
        </p:nvSpPr>
        <p:spPr>
          <a:xfrm>
            <a:off x="3866078" y="2237266"/>
            <a:ext cx="1195451" cy="577351"/>
          </a:xfrm>
          <a:custGeom>
            <a:avLst/>
            <a:gdLst>
              <a:gd name="connsiteX0" fmla="*/ 0 w 1393457"/>
              <a:gd name="connsiteY0" fmla="*/ 0 h 696728"/>
              <a:gd name="connsiteX1" fmla="*/ 1393457 w 1393457"/>
              <a:gd name="connsiteY1" fmla="*/ 0 h 696728"/>
              <a:gd name="connsiteX2" fmla="*/ 1393457 w 1393457"/>
              <a:gd name="connsiteY2" fmla="*/ 696728 h 696728"/>
              <a:gd name="connsiteX3" fmla="*/ 0 w 1393457"/>
              <a:gd name="connsiteY3" fmla="*/ 696728 h 696728"/>
              <a:gd name="connsiteX4" fmla="*/ 0 w 1393457"/>
              <a:gd name="connsiteY4" fmla="*/ 0 h 69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3457" h="696728">
                <a:moveTo>
                  <a:pt x="0" y="0"/>
                </a:moveTo>
                <a:lnTo>
                  <a:pt x="1393457" y="0"/>
                </a:lnTo>
                <a:lnTo>
                  <a:pt x="1393457" y="696728"/>
                </a:lnTo>
                <a:lnTo>
                  <a:pt x="0" y="696728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1" algn="ctr" defTabSz="266700">
              <a:spcBef>
                <a:spcPct val="0"/>
              </a:spcBef>
            </a:pPr>
            <a:r>
              <a:rPr lang="es-MX" sz="850" b="1" dirty="0" smtClean="0">
                <a:solidFill>
                  <a:schemeClr val="bg1"/>
                </a:solidFill>
              </a:rPr>
              <a:t>Supervisor de Servicios Generales</a:t>
            </a:r>
          </a:p>
        </p:txBody>
      </p:sp>
      <p:sp>
        <p:nvSpPr>
          <p:cNvPr id="98" name="34 Forma libre"/>
          <p:cNvSpPr/>
          <p:nvPr/>
        </p:nvSpPr>
        <p:spPr>
          <a:xfrm>
            <a:off x="1740635" y="3273174"/>
            <a:ext cx="867628" cy="50179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00" b="1" dirty="0">
                <a:solidFill>
                  <a:schemeClr val="bg1"/>
                </a:solidFill>
              </a:rPr>
              <a:t>Oficial de </a:t>
            </a:r>
            <a:r>
              <a:rPr lang="es-MX" sz="800" b="1" dirty="0" smtClean="0">
                <a:solidFill>
                  <a:schemeClr val="bg1"/>
                </a:solidFill>
              </a:rPr>
              <a:t>Mantenimiento (Áreas comunes y blanqueo)</a:t>
            </a:r>
            <a:endParaRPr lang="es-MX" sz="800" b="1" dirty="0">
              <a:solidFill>
                <a:schemeClr val="bg1"/>
              </a:solidFill>
            </a:endParaRPr>
          </a:p>
        </p:txBody>
      </p:sp>
      <p:sp>
        <p:nvSpPr>
          <p:cNvPr id="99" name="34 Forma libre"/>
          <p:cNvSpPr/>
          <p:nvPr/>
        </p:nvSpPr>
        <p:spPr>
          <a:xfrm>
            <a:off x="2848871" y="3273174"/>
            <a:ext cx="901625" cy="50179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800" b="1" dirty="0">
                <a:solidFill>
                  <a:schemeClr val="bg1"/>
                </a:solidFill>
              </a:rPr>
              <a:t>Oficial de </a:t>
            </a:r>
            <a:r>
              <a:rPr lang="es-MX" sz="800" b="1" dirty="0" smtClean="0">
                <a:solidFill>
                  <a:schemeClr val="bg1"/>
                </a:solidFill>
              </a:rPr>
              <a:t>Mantenimiento (Limpieza de Empaque y Oficinas)</a:t>
            </a:r>
            <a:endParaRPr lang="es-MX" sz="800" b="1" dirty="0">
              <a:solidFill>
                <a:schemeClr val="bg1"/>
              </a:solidFill>
            </a:endParaRPr>
          </a:p>
        </p:txBody>
      </p:sp>
      <p:graphicFrame>
        <p:nvGraphicFramePr>
          <p:cNvPr id="47" name="3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1580095"/>
              </p:ext>
            </p:extLst>
          </p:nvPr>
        </p:nvGraphicFramePr>
        <p:xfrm>
          <a:off x="208933" y="251581"/>
          <a:ext cx="6171770" cy="743300"/>
        </p:xfrm>
        <a:graphic>
          <a:graphicData uri="http://schemas.openxmlformats.org/drawingml/2006/table">
            <a:tbl>
              <a:tblPr/>
              <a:tblGrid>
                <a:gridCol w="1455965"/>
                <a:gridCol w="1261029"/>
                <a:gridCol w="578879"/>
                <a:gridCol w="515103"/>
                <a:gridCol w="595223"/>
                <a:gridCol w="623975"/>
                <a:gridCol w="513522"/>
                <a:gridCol w="628074"/>
              </a:tblGrid>
              <a:tr h="560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latin typeface="Century Gothic" panose="020B0502020202020204" pitchFamily="34" charset="0"/>
                        </a:rPr>
                        <a:t>Organigrama</a:t>
                      </a:r>
                      <a:r>
                        <a:rPr lang="es-MX" sz="1400" b="0" i="0" u="none" strike="noStrike" baseline="0" dirty="0" smtClean="0">
                          <a:latin typeface="Century Gothic" panose="020B0502020202020204" pitchFamily="34" charset="0"/>
                        </a:rPr>
                        <a:t> por Área</a:t>
                      </a:r>
                      <a:endParaRPr lang="es-MX" sz="1400" b="0" i="0" u="none" strike="noStrike" dirty="0" smtClean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Gerente de Recursos Humanos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 Administrativo</a:t>
                      </a: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latin typeface="Century Gothic" panose="020B0502020202020204" pitchFamily="34" charset="0"/>
                        </a:rPr>
                        <a:t>Director</a:t>
                      </a:r>
                      <a:r>
                        <a:rPr lang="es-MX" sz="700" b="0" i="0" u="none" strike="noStrike" baseline="0" dirty="0" smtClean="0">
                          <a:latin typeface="Century Gothic" panose="020B0502020202020204" pitchFamily="34" charset="0"/>
                        </a:rPr>
                        <a:t> General</a:t>
                      </a:r>
                      <a:endParaRPr lang="es-MX" sz="7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s-MX" sz="7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800" b="0" i="0" u="none" strike="noStrike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0" u="none" strike="noStrike" dirty="0" smtClean="0">
                          <a:latin typeface="Century Gothic" panose="020B0502020202020204" pitchFamily="34" charset="0"/>
                        </a:rPr>
                        <a:t>FO-REH-012</a:t>
                      </a:r>
                    </a:p>
                    <a:p>
                      <a:pPr algn="ctr" fontAlgn="ctr"/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Fecha de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Versión</a:t>
                      </a:r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Julio - 2020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Revisión: 10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 smtClean="0">
                          <a:latin typeface="Century Gothic" panose="020B0502020202020204" pitchFamily="34" charset="0"/>
                        </a:rPr>
                        <a:t>Página:</a:t>
                      </a:r>
                      <a:r>
                        <a:rPr lang="es-MX" sz="600" b="0" i="0" u="none" strike="noStrike" baseline="0" dirty="0" smtClean="0">
                          <a:latin typeface="Century Gothic" panose="020B0502020202020204" pitchFamily="34" charset="0"/>
                        </a:rPr>
                        <a:t> 25/25</a:t>
                      </a:r>
                      <a:endParaRPr lang="es-MX" sz="600" b="0" i="0" u="none" strike="noStrik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Elaboró: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Revisó: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Aprobó: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latin typeface="Century Gothic" panose="020B0502020202020204" pitchFamily="34" charset="0"/>
                        </a:rPr>
                        <a:t>Documento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91" y="274638"/>
            <a:ext cx="1350939" cy="66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" name="22 Conector fuera de página"/>
          <p:cNvSpPr/>
          <p:nvPr/>
        </p:nvSpPr>
        <p:spPr>
          <a:xfrm>
            <a:off x="4327258" y="1730216"/>
            <a:ext cx="288000" cy="288000"/>
          </a:xfrm>
          <a:prstGeom prst="flowChartOffpageConnector">
            <a:avLst/>
          </a:prstGeom>
          <a:solidFill>
            <a:srgbClr val="00206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00"/>
          </a:p>
        </p:txBody>
      </p:sp>
      <p:sp>
        <p:nvSpPr>
          <p:cNvPr id="58" name="34 Forma libre"/>
          <p:cNvSpPr/>
          <p:nvPr/>
        </p:nvSpPr>
        <p:spPr>
          <a:xfrm>
            <a:off x="5172295" y="3270569"/>
            <a:ext cx="901625" cy="50179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Soldador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60" name="34 Forma libre"/>
          <p:cNvSpPr/>
          <p:nvPr/>
        </p:nvSpPr>
        <p:spPr>
          <a:xfrm>
            <a:off x="4023652" y="3270569"/>
            <a:ext cx="901625" cy="501792"/>
          </a:xfrm>
          <a:custGeom>
            <a:avLst/>
            <a:gdLst>
              <a:gd name="connsiteX0" fmla="*/ 0 w 798804"/>
              <a:gd name="connsiteY0" fmla="*/ 0 h 399402"/>
              <a:gd name="connsiteX1" fmla="*/ 798804 w 798804"/>
              <a:gd name="connsiteY1" fmla="*/ 0 h 399402"/>
              <a:gd name="connsiteX2" fmla="*/ 798804 w 798804"/>
              <a:gd name="connsiteY2" fmla="*/ 399402 h 399402"/>
              <a:gd name="connsiteX3" fmla="*/ 0 w 798804"/>
              <a:gd name="connsiteY3" fmla="*/ 399402 h 399402"/>
              <a:gd name="connsiteX4" fmla="*/ 0 w 798804"/>
              <a:gd name="connsiteY4" fmla="*/ 0 h 39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04" h="399402">
                <a:moveTo>
                  <a:pt x="0" y="0"/>
                </a:moveTo>
                <a:lnTo>
                  <a:pt x="798804" y="0"/>
                </a:lnTo>
                <a:lnTo>
                  <a:pt x="798804" y="399402"/>
                </a:lnTo>
                <a:lnTo>
                  <a:pt x="0" y="3994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575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3810" tIns="3810" rIns="3810" bIns="3810" numCol="1" spcCol="1270" anchor="ctr" anchorCtr="0">
            <a:noAutofit/>
          </a:bodyPr>
          <a:lstStyle/>
          <a:p>
            <a:pPr indent="-100012" algn="ctr" defTabSz="266700">
              <a:spcBef>
                <a:spcPct val="0"/>
              </a:spcBef>
            </a:pPr>
            <a:r>
              <a:rPr lang="es-MX" sz="1000" b="1" dirty="0" smtClean="0">
                <a:solidFill>
                  <a:schemeClr val="bg1"/>
                </a:solidFill>
              </a:rPr>
              <a:t>Mecánico</a:t>
            </a:r>
            <a:endParaRPr lang="es-MX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034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72587</TotalTime>
  <Words>2957</Words>
  <Application>Microsoft Office PowerPoint</Application>
  <PresentationFormat>Presentación en pantalla (4:3)</PresentationFormat>
  <Paragraphs>1291</Paragraphs>
  <Slides>25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2" baseType="lpstr">
      <vt:lpstr>Arial</vt:lpstr>
      <vt:lpstr>Berlin Sans FB</vt:lpstr>
      <vt:lpstr>Berlin Sans FB Demi</vt:lpstr>
      <vt:lpstr>Calibri</vt:lpstr>
      <vt:lpstr>Century Gothic</vt:lpstr>
      <vt:lpstr>Gulim</vt:lpstr>
      <vt:lpstr>Tema de Office</vt:lpstr>
      <vt:lpstr>Dirección General</vt:lpstr>
      <vt:lpstr>Dirección General</vt:lpstr>
      <vt:lpstr>Órgano Interno de Control</vt:lpstr>
      <vt:lpstr>Dirección Administrativa</vt:lpstr>
      <vt:lpstr>Gerencia Administrativa SVA</vt:lpstr>
      <vt:lpstr>Gerencia Administrativa</vt:lpstr>
      <vt:lpstr>Gerencia de  Recursos Humanos</vt:lpstr>
      <vt:lpstr>Gerencia de  Recursos Humanos</vt:lpstr>
      <vt:lpstr>Gerencia de Adquisiciones</vt:lpstr>
      <vt:lpstr>Gerencia de Sistemas de Información</vt:lpstr>
      <vt:lpstr>Presentación de PowerPoint</vt:lpstr>
      <vt:lpstr>Presentación de PowerPoint</vt:lpstr>
      <vt:lpstr>Gerencia de Fitosanidad</vt:lpstr>
      <vt:lpstr>Gerencia de Empaque</vt:lpstr>
      <vt:lpstr>Gerencia de Empaque</vt:lpstr>
      <vt:lpstr>Dirección Operativa</vt:lpstr>
      <vt:lpstr>Dirección Operativa</vt:lpstr>
      <vt:lpstr>Dirección Técnica</vt:lpstr>
      <vt:lpstr>Gerencia de Calidad e Inocuidad</vt:lpstr>
      <vt:lpstr>Gerencia de E H S</vt:lpstr>
      <vt:lpstr>Gerencia de Mantenimiento</vt:lpstr>
      <vt:lpstr>Gerencia de Mantenimiento</vt:lpstr>
      <vt:lpstr>Gerencia de Mantenimiento</vt:lpstr>
      <vt:lpstr>Gerencia de Mantenimiento</vt:lpstr>
      <vt:lpstr>Gerencia de Mantenimiento</vt:lpstr>
    </vt:vector>
  </TitlesOfParts>
  <Company>http://www.centor.mx.gd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ana laura niño glz</dc:creator>
  <cp:lastModifiedBy>Ana Laura Niño González</cp:lastModifiedBy>
  <cp:revision>1904</cp:revision>
  <cp:lastPrinted>2021-03-25T22:25:21Z</cp:lastPrinted>
  <dcterms:created xsi:type="dcterms:W3CDTF">2011-09-13T21:01:03Z</dcterms:created>
  <dcterms:modified xsi:type="dcterms:W3CDTF">2021-08-25T21:35:02Z</dcterms:modified>
</cp:coreProperties>
</file>