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 id="2147483660" r:id="rId2"/>
    <p:sldMasterId id="2147484068" r:id="rId3"/>
  </p:sldMasterIdLst>
  <p:notesMasterIdLst>
    <p:notesMasterId r:id="rId63"/>
  </p:notesMasterIdLst>
  <p:handoutMasterIdLst>
    <p:handoutMasterId r:id="rId64"/>
  </p:handoutMasterIdLst>
  <p:sldIdLst>
    <p:sldId id="267" r:id="rId4"/>
    <p:sldId id="269" r:id="rId5"/>
    <p:sldId id="260" r:id="rId6"/>
    <p:sldId id="319" r:id="rId7"/>
    <p:sldId id="263" r:id="rId8"/>
    <p:sldId id="272" r:id="rId9"/>
    <p:sldId id="398" r:id="rId10"/>
    <p:sldId id="396" r:id="rId11"/>
    <p:sldId id="397" r:id="rId12"/>
    <p:sldId id="259" r:id="rId13"/>
    <p:sldId id="393" r:id="rId14"/>
    <p:sldId id="394" r:id="rId15"/>
    <p:sldId id="395" r:id="rId16"/>
    <p:sldId id="324" r:id="rId17"/>
    <p:sldId id="325" r:id="rId18"/>
    <p:sldId id="329" r:id="rId19"/>
    <p:sldId id="330" r:id="rId20"/>
    <p:sldId id="335" r:id="rId21"/>
    <p:sldId id="346" r:id="rId22"/>
    <p:sldId id="413" r:id="rId23"/>
    <p:sldId id="421" r:id="rId24"/>
    <p:sldId id="417" r:id="rId25"/>
    <p:sldId id="418" r:id="rId26"/>
    <p:sldId id="410" r:id="rId27"/>
    <p:sldId id="411" r:id="rId28"/>
    <p:sldId id="412" r:id="rId29"/>
    <p:sldId id="422" r:id="rId30"/>
    <p:sldId id="333" r:id="rId31"/>
    <p:sldId id="334" r:id="rId32"/>
    <p:sldId id="415" r:id="rId33"/>
    <p:sldId id="401" r:id="rId34"/>
    <p:sldId id="352" r:id="rId35"/>
    <p:sldId id="353" r:id="rId36"/>
    <p:sldId id="384" r:id="rId37"/>
    <p:sldId id="342" r:id="rId38"/>
    <p:sldId id="360" r:id="rId39"/>
    <p:sldId id="382" r:id="rId40"/>
    <p:sldId id="383" r:id="rId41"/>
    <p:sldId id="357" r:id="rId42"/>
    <p:sldId id="414" r:id="rId43"/>
    <p:sldId id="356" r:id="rId44"/>
    <p:sldId id="416" r:id="rId45"/>
    <p:sldId id="358" r:id="rId46"/>
    <p:sldId id="336" r:id="rId47"/>
    <p:sldId id="354" r:id="rId48"/>
    <p:sldId id="355" r:id="rId49"/>
    <p:sldId id="386" r:id="rId50"/>
    <p:sldId id="387" r:id="rId51"/>
    <p:sldId id="388" r:id="rId52"/>
    <p:sldId id="337" r:id="rId53"/>
    <p:sldId id="419" r:id="rId54"/>
    <p:sldId id="343" r:id="rId55"/>
    <p:sldId id="420" r:id="rId56"/>
    <p:sldId id="344" r:id="rId57"/>
    <p:sldId id="345" r:id="rId58"/>
    <p:sldId id="399" r:id="rId59"/>
    <p:sldId id="400" r:id="rId60"/>
    <p:sldId id="300" r:id="rId61"/>
    <p:sldId id="301" r:id="rId62"/>
  </p:sldIdLst>
  <p:sldSz cx="6858000" cy="9144000" type="screen4x3"/>
  <p:notesSz cx="9309100" cy="7053263"/>
  <p:defaultTextStyle>
    <a:defPPr>
      <a:defRPr lang="es-ES_tradnl"/>
    </a:defPPr>
    <a:lvl1pPr algn="ctr" rtl="0" eaLnBrk="0" fontAlgn="base" hangingPunct="0">
      <a:spcBef>
        <a:spcPct val="0"/>
      </a:spcBef>
      <a:spcAft>
        <a:spcPct val="0"/>
      </a:spcAft>
      <a:defRPr sz="2400" kern="1200">
        <a:solidFill>
          <a:schemeClr val="tx1"/>
        </a:solidFill>
        <a:latin typeface="Times New Roman" pitchFamily="18" charset="0"/>
        <a:ea typeface="+mn-ea"/>
        <a:cs typeface="+mn-cs"/>
      </a:defRPr>
    </a:lvl1pPr>
    <a:lvl2pPr marL="457200" algn="ctr" rtl="0" eaLnBrk="0" fontAlgn="base" hangingPunct="0">
      <a:spcBef>
        <a:spcPct val="0"/>
      </a:spcBef>
      <a:spcAft>
        <a:spcPct val="0"/>
      </a:spcAft>
      <a:defRPr sz="2400" kern="1200">
        <a:solidFill>
          <a:schemeClr val="tx1"/>
        </a:solidFill>
        <a:latin typeface="Times New Roman" pitchFamily="18" charset="0"/>
        <a:ea typeface="+mn-ea"/>
        <a:cs typeface="+mn-cs"/>
      </a:defRPr>
    </a:lvl2pPr>
    <a:lvl3pPr marL="914400" algn="ctr" rtl="0" eaLnBrk="0" fontAlgn="base" hangingPunct="0">
      <a:spcBef>
        <a:spcPct val="0"/>
      </a:spcBef>
      <a:spcAft>
        <a:spcPct val="0"/>
      </a:spcAft>
      <a:defRPr sz="2400" kern="1200">
        <a:solidFill>
          <a:schemeClr val="tx1"/>
        </a:solidFill>
        <a:latin typeface="Times New Roman" pitchFamily="18" charset="0"/>
        <a:ea typeface="+mn-ea"/>
        <a:cs typeface="+mn-cs"/>
      </a:defRPr>
    </a:lvl3pPr>
    <a:lvl4pPr marL="1371600" algn="ctr" rtl="0" eaLnBrk="0" fontAlgn="base" hangingPunct="0">
      <a:spcBef>
        <a:spcPct val="0"/>
      </a:spcBef>
      <a:spcAft>
        <a:spcPct val="0"/>
      </a:spcAft>
      <a:defRPr sz="2400" kern="1200">
        <a:solidFill>
          <a:schemeClr val="tx1"/>
        </a:solidFill>
        <a:latin typeface="Times New Roman" pitchFamily="18" charset="0"/>
        <a:ea typeface="+mn-ea"/>
        <a:cs typeface="+mn-cs"/>
      </a:defRPr>
    </a:lvl4pPr>
    <a:lvl5pPr marL="1828800" algn="ctr" rtl="0" eaLnBrk="0" fontAlgn="base" hangingPunct="0">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5286">
          <p15:clr>
            <a:srgbClr val="A4A3A4"/>
          </p15:clr>
        </p15:guide>
        <p15:guide id="2" orient="horz" pos="5630">
          <p15:clr>
            <a:srgbClr val="A4A3A4"/>
          </p15:clr>
        </p15:guide>
        <p15:guide id="3" pos="2160">
          <p15:clr>
            <a:srgbClr val="A4A3A4"/>
          </p15:clr>
        </p15:guide>
        <p15:guide id="4" orient="horz" pos="5281">
          <p15:clr>
            <a:srgbClr val="A4A3A4"/>
          </p15:clr>
        </p15:guide>
        <p15:guide id="5" orient="horz" pos="5662">
          <p15:clr>
            <a:srgbClr val="A4A3A4"/>
          </p15:clr>
        </p15:guide>
        <p15:guide id="6" orient="horz" pos="690">
          <p15:clr>
            <a:srgbClr val="A4A3A4"/>
          </p15:clr>
        </p15:guide>
        <p15:guide id="7" pos="4198">
          <p15:clr>
            <a:srgbClr val="A4A3A4"/>
          </p15:clr>
        </p15:guide>
        <p15:guide id="8" pos="957">
          <p15:clr>
            <a:srgbClr val="A4A3A4"/>
          </p15:clr>
        </p15:guide>
      </p15:sldGuideLst>
    </p:ext>
    <p:ext uri="{2D200454-40CA-4A62-9FC3-DE9A4176ACB9}">
      <p15:notesGuideLst xmlns:p15="http://schemas.microsoft.com/office/powerpoint/2012/main">
        <p15:guide id="1" orient="horz" pos="2229">
          <p15:clr>
            <a:srgbClr val="A4A3A4"/>
          </p15:clr>
        </p15:guide>
        <p15:guide id="2" pos="2860">
          <p15:clr>
            <a:srgbClr val="A4A3A4"/>
          </p15:clr>
        </p15:guide>
        <p15:guide id="3" orient="horz" pos="2208">
          <p15:clr>
            <a:srgbClr val="A4A3A4"/>
          </p15:clr>
        </p15:guide>
        <p15:guide id="4" pos="2929">
          <p15:clr>
            <a:srgbClr val="A4A3A4"/>
          </p15:clr>
        </p15:guide>
        <p15:guide id="5" orient="horz" pos="2243">
          <p15:clr>
            <a:srgbClr val="A4A3A4"/>
          </p15:clr>
        </p15:guide>
        <p15:guide id="6" orient="horz" pos="2222">
          <p15:clr>
            <a:srgbClr val="A4A3A4"/>
          </p15:clr>
        </p15:guide>
        <p15:guide id="7" pos="2864">
          <p15:clr>
            <a:srgbClr val="A4A3A4"/>
          </p15:clr>
        </p15:guide>
        <p15:guide id="8" pos="2933">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3300"/>
    <a:srgbClr val="FF0000"/>
    <a:srgbClr val="FFCC00"/>
    <a:srgbClr val="66FFCC"/>
    <a:srgbClr val="B2B2B2"/>
    <a:srgbClr val="DDDDDD"/>
    <a:srgbClr val="EAEA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15" autoAdjust="0"/>
    <p:restoredTop sz="94662" autoAdjust="0"/>
  </p:normalViewPr>
  <p:slideViewPr>
    <p:cSldViewPr snapToGrid="0" showGuides="1">
      <p:cViewPr varScale="1">
        <p:scale>
          <a:sx n="70" d="100"/>
          <a:sy n="70" d="100"/>
        </p:scale>
        <p:origin x="2364" y="60"/>
      </p:cViewPr>
      <p:guideLst>
        <p:guide orient="horz" pos="5286"/>
        <p:guide orient="horz" pos="5630"/>
        <p:guide pos="2160"/>
        <p:guide orient="horz" pos="5281"/>
        <p:guide orient="horz" pos="5662"/>
        <p:guide orient="horz" pos="690"/>
        <p:guide pos="4198"/>
        <p:guide pos="957"/>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996"/>
    </p:cViewPr>
  </p:sorterViewPr>
  <p:notesViewPr>
    <p:cSldViewPr snapToGrid="0" showGuides="1">
      <p:cViewPr varScale="1">
        <p:scale>
          <a:sx n="24" d="100"/>
          <a:sy n="24" d="100"/>
        </p:scale>
        <p:origin x="-1176" y="-90"/>
      </p:cViewPr>
      <p:guideLst>
        <p:guide orient="horz" pos="2229"/>
        <p:guide pos="2860"/>
        <p:guide orient="horz" pos="2208"/>
        <p:guide pos="2929"/>
        <p:guide orient="horz" pos="2243"/>
        <p:guide orient="horz" pos="2222"/>
        <p:guide pos="2864"/>
        <p:guide pos="2933"/>
      </p:guideLst>
    </p:cSldViewPr>
  </p:notesViewPr>
  <p:gridSpacing cx="1080136" cy="1080136"/>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notesMaster" Target="notesMasters/notesMaster1.xml"/><Relationship Id="rId68" Type="http://schemas.openxmlformats.org/officeDocument/2006/relationships/tableStyles" Target="tableStyle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viewProps" Target="viewProps.xml"/><Relationship Id="rId5" Type="http://schemas.openxmlformats.org/officeDocument/2006/relationships/slide" Target="slides/slide2.xml"/><Relationship Id="rId61" Type="http://schemas.openxmlformats.org/officeDocument/2006/relationships/slide" Target="slides/slide58.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handoutMaster" Target="handoutMasters/handoutMaster1.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theme" Target="theme/theme1.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2" name="Rectangle 2"/>
          <p:cNvSpPr>
            <a:spLocks noGrp="1" noChangeArrowheads="1"/>
          </p:cNvSpPr>
          <p:nvPr>
            <p:ph type="hdr" sz="quarter"/>
          </p:nvPr>
        </p:nvSpPr>
        <p:spPr bwMode="auto">
          <a:xfrm>
            <a:off x="1" y="2"/>
            <a:ext cx="4033313" cy="352347"/>
          </a:xfrm>
          <a:prstGeom prst="rect">
            <a:avLst/>
          </a:prstGeom>
          <a:noFill/>
          <a:ln w="9525">
            <a:noFill/>
            <a:miter lim="800000"/>
            <a:headEnd/>
            <a:tailEnd/>
          </a:ln>
          <a:effectLst/>
        </p:spPr>
        <p:txBody>
          <a:bodyPr vert="horz" wrap="square" lIns="92080" tIns="46039" rIns="92080" bIns="46039" numCol="1" anchor="t" anchorCtr="0" compatLnSpc="1">
            <a:prstTxWarp prst="textNoShape">
              <a:avLst/>
            </a:prstTxWarp>
          </a:bodyPr>
          <a:lstStyle>
            <a:lvl1pPr algn="l">
              <a:defRPr sz="1200">
                <a:latin typeface="Times New Roman" charset="0"/>
              </a:defRPr>
            </a:lvl1pPr>
          </a:lstStyle>
          <a:p>
            <a:pPr>
              <a:defRPr/>
            </a:pPr>
            <a:endParaRPr lang="es-ES" dirty="0"/>
          </a:p>
        </p:txBody>
      </p:sp>
      <p:sp>
        <p:nvSpPr>
          <p:cNvPr id="25603" name="Rectangle 3"/>
          <p:cNvSpPr>
            <a:spLocks noGrp="1" noChangeArrowheads="1"/>
          </p:cNvSpPr>
          <p:nvPr>
            <p:ph type="dt" sz="quarter" idx="1"/>
          </p:nvPr>
        </p:nvSpPr>
        <p:spPr bwMode="auto">
          <a:xfrm>
            <a:off x="5275789" y="2"/>
            <a:ext cx="4033313" cy="352347"/>
          </a:xfrm>
          <a:prstGeom prst="rect">
            <a:avLst/>
          </a:prstGeom>
          <a:noFill/>
          <a:ln w="9525">
            <a:noFill/>
            <a:miter lim="800000"/>
            <a:headEnd/>
            <a:tailEnd/>
          </a:ln>
          <a:effectLst/>
        </p:spPr>
        <p:txBody>
          <a:bodyPr vert="horz" wrap="square" lIns="92080" tIns="46039" rIns="92080" bIns="46039" numCol="1" anchor="t" anchorCtr="0" compatLnSpc="1">
            <a:prstTxWarp prst="textNoShape">
              <a:avLst/>
            </a:prstTxWarp>
          </a:bodyPr>
          <a:lstStyle>
            <a:lvl1pPr algn="r">
              <a:defRPr sz="1200">
                <a:latin typeface="Times New Roman" charset="0"/>
              </a:defRPr>
            </a:lvl1pPr>
          </a:lstStyle>
          <a:p>
            <a:pPr>
              <a:defRPr/>
            </a:pPr>
            <a:endParaRPr lang="es-ES" dirty="0"/>
          </a:p>
        </p:txBody>
      </p:sp>
      <p:sp>
        <p:nvSpPr>
          <p:cNvPr id="25604" name="Rectangle 4"/>
          <p:cNvSpPr>
            <a:spLocks noGrp="1" noChangeArrowheads="1"/>
          </p:cNvSpPr>
          <p:nvPr>
            <p:ph type="ftr" sz="quarter" idx="2"/>
          </p:nvPr>
        </p:nvSpPr>
        <p:spPr bwMode="auto">
          <a:xfrm>
            <a:off x="1" y="6700917"/>
            <a:ext cx="4033313" cy="352346"/>
          </a:xfrm>
          <a:prstGeom prst="rect">
            <a:avLst/>
          </a:prstGeom>
          <a:noFill/>
          <a:ln w="9525">
            <a:noFill/>
            <a:miter lim="800000"/>
            <a:headEnd/>
            <a:tailEnd/>
          </a:ln>
          <a:effectLst/>
        </p:spPr>
        <p:txBody>
          <a:bodyPr vert="horz" wrap="square" lIns="92080" tIns="46039" rIns="92080" bIns="46039" numCol="1" anchor="b" anchorCtr="0" compatLnSpc="1">
            <a:prstTxWarp prst="textNoShape">
              <a:avLst/>
            </a:prstTxWarp>
          </a:bodyPr>
          <a:lstStyle>
            <a:lvl1pPr algn="l">
              <a:defRPr sz="1200">
                <a:latin typeface="Times New Roman" charset="0"/>
              </a:defRPr>
            </a:lvl1pPr>
          </a:lstStyle>
          <a:p>
            <a:pPr>
              <a:defRPr/>
            </a:pPr>
            <a:endParaRPr lang="es-ES" dirty="0"/>
          </a:p>
        </p:txBody>
      </p:sp>
      <p:sp>
        <p:nvSpPr>
          <p:cNvPr id="25605" name="Rectangle 5"/>
          <p:cNvSpPr>
            <a:spLocks noGrp="1" noChangeArrowheads="1"/>
          </p:cNvSpPr>
          <p:nvPr>
            <p:ph type="sldNum" sz="quarter" idx="3"/>
          </p:nvPr>
        </p:nvSpPr>
        <p:spPr bwMode="auto">
          <a:xfrm>
            <a:off x="5275789" y="6700917"/>
            <a:ext cx="4033313" cy="352346"/>
          </a:xfrm>
          <a:prstGeom prst="rect">
            <a:avLst/>
          </a:prstGeom>
          <a:noFill/>
          <a:ln w="9525">
            <a:noFill/>
            <a:miter lim="800000"/>
            <a:headEnd/>
            <a:tailEnd/>
          </a:ln>
          <a:effectLst/>
        </p:spPr>
        <p:txBody>
          <a:bodyPr vert="horz" wrap="square" lIns="92080" tIns="46039" rIns="92080" bIns="46039" numCol="1" anchor="b" anchorCtr="0" compatLnSpc="1">
            <a:prstTxWarp prst="textNoShape">
              <a:avLst/>
            </a:prstTxWarp>
          </a:bodyPr>
          <a:lstStyle>
            <a:lvl1pPr algn="r">
              <a:defRPr sz="1200">
                <a:latin typeface="Times New Roman" charset="0"/>
              </a:defRPr>
            </a:lvl1pPr>
          </a:lstStyle>
          <a:p>
            <a:pPr>
              <a:defRPr/>
            </a:pPr>
            <a:fld id="{0A5942B7-E774-43AF-BFE1-17B89387D632}" type="slidenum">
              <a:rPr lang="es-ES"/>
              <a:pPr>
                <a:defRPr/>
              </a:pPr>
              <a:t>‹Nº›</a:t>
            </a:fld>
            <a:endParaRPr lang="es-ES" dirty="0"/>
          </a:p>
        </p:txBody>
      </p:sp>
    </p:spTree>
    <p:extLst>
      <p:ext uri="{BB962C8B-B14F-4D97-AF65-F5344CB8AC3E}">
        <p14:creationId xmlns:p14="http://schemas.microsoft.com/office/powerpoint/2010/main" val="31874870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hdr" sz="quarter"/>
          </p:nvPr>
        </p:nvSpPr>
        <p:spPr bwMode="auto">
          <a:xfrm>
            <a:off x="1" y="2"/>
            <a:ext cx="4033313" cy="352347"/>
          </a:xfrm>
          <a:prstGeom prst="rect">
            <a:avLst/>
          </a:prstGeom>
          <a:noFill/>
          <a:ln w="9525">
            <a:noFill/>
            <a:miter lim="800000"/>
            <a:headEnd/>
            <a:tailEnd/>
          </a:ln>
          <a:effectLst/>
        </p:spPr>
        <p:txBody>
          <a:bodyPr vert="horz" wrap="square" lIns="92080" tIns="46039" rIns="92080" bIns="46039" numCol="1" anchor="t" anchorCtr="0" compatLnSpc="1">
            <a:prstTxWarp prst="textNoShape">
              <a:avLst/>
            </a:prstTxWarp>
          </a:bodyPr>
          <a:lstStyle>
            <a:lvl1pPr algn="l">
              <a:defRPr sz="1200">
                <a:latin typeface="Times New Roman" charset="0"/>
              </a:defRPr>
            </a:lvl1pPr>
          </a:lstStyle>
          <a:p>
            <a:pPr>
              <a:defRPr/>
            </a:pPr>
            <a:endParaRPr lang="es-ES_tradnl" dirty="0"/>
          </a:p>
        </p:txBody>
      </p:sp>
      <p:sp>
        <p:nvSpPr>
          <p:cNvPr id="22531" name="Rectangle 3"/>
          <p:cNvSpPr>
            <a:spLocks noGrp="1" noChangeArrowheads="1"/>
          </p:cNvSpPr>
          <p:nvPr>
            <p:ph type="dt" idx="1"/>
          </p:nvPr>
        </p:nvSpPr>
        <p:spPr bwMode="auto">
          <a:xfrm>
            <a:off x="5275789" y="2"/>
            <a:ext cx="4033313" cy="352347"/>
          </a:xfrm>
          <a:prstGeom prst="rect">
            <a:avLst/>
          </a:prstGeom>
          <a:noFill/>
          <a:ln w="9525">
            <a:noFill/>
            <a:miter lim="800000"/>
            <a:headEnd/>
            <a:tailEnd/>
          </a:ln>
          <a:effectLst/>
        </p:spPr>
        <p:txBody>
          <a:bodyPr vert="horz" wrap="square" lIns="92080" tIns="46039" rIns="92080" bIns="46039" numCol="1" anchor="t" anchorCtr="0" compatLnSpc="1">
            <a:prstTxWarp prst="textNoShape">
              <a:avLst/>
            </a:prstTxWarp>
          </a:bodyPr>
          <a:lstStyle>
            <a:lvl1pPr algn="r">
              <a:defRPr sz="1200">
                <a:latin typeface="Times New Roman" charset="0"/>
              </a:defRPr>
            </a:lvl1pPr>
          </a:lstStyle>
          <a:p>
            <a:pPr>
              <a:defRPr/>
            </a:pPr>
            <a:endParaRPr lang="es-ES_tradnl" dirty="0"/>
          </a:p>
        </p:txBody>
      </p:sp>
      <p:sp>
        <p:nvSpPr>
          <p:cNvPr id="50180" name="Rectangle 4"/>
          <p:cNvSpPr>
            <a:spLocks noGrp="1" noRot="1" noChangeAspect="1" noChangeArrowheads="1" noTextEdit="1"/>
          </p:cNvSpPr>
          <p:nvPr>
            <p:ph type="sldImg" idx="2"/>
          </p:nvPr>
        </p:nvSpPr>
        <p:spPr bwMode="auto">
          <a:xfrm>
            <a:off x="3665538" y="530225"/>
            <a:ext cx="1979612" cy="2643188"/>
          </a:xfrm>
          <a:prstGeom prst="rect">
            <a:avLst/>
          </a:prstGeom>
          <a:noFill/>
          <a:ln w="9525">
            <a:solidFill>
              <a:srgbClr val="000000"/>
            </a:solidFill>
            <a:miter lim="800000"/>
            <a:headEnd/>
            <a:tailEnd/>
          </a:ln>
        </p:spPr>
      </p:sp>
      <p:sp>
        <p:nvSpPr>
          <p:cNvPr id="22533" name="Rectangle 5"/>
          <p:cNvSpPr>
            <a:spLocks noGrp="1" noChangeArrowheads="1"/>
          </p:cNvSpPr>
          <p:nvPr>
            <p:ph type="body" sz="quarter" idx="3"/>
          </p:nvPr>
        </p:nvSpPr>
        <p:spPr bwMode="auto">
          <a:xfrm>
            <a:off x="1240899" y="3349669"/>
            <a:ext cx="6827304" cy="3174284"/>
          </a:xfrm>
          <a:prstGeom prst="rect">
            <a:avLst/>
          </a:prstGeom>
          <a:noFill/>
          <a:ln w="9525">
            <a:noFill/>
            <a:miter lim="800000"/>
            <a:headEnd/>
            <a:tailEnd/>
          </a:ln>
          <a:effectLst/>
        </p:spPr>
        <p:txBody>
          <a:bodyPr vert="horz" wrap="square" lIns="92080" tIns="46039" rIns="92080" bIns="46039" numCol="1" anchor="t" anchorCtr="0" compatLnSpc="1">
            <a:prstTxWarp prst="textNoShape">
              <a:avLst/>
            </a:prstTxWarp>
          </a:bodyPr>
          <a:lstStyle/>
          <a:p>
            <a:pPr lvl="0"/>
            <a:r>
              <a:rPr lang="es-ES_tradnl" noProof="0" smtClean="0"/>
              <a:t>Haga clic para modificar el estilo de texto del patrón</a:t>
            </a:r>
          </a:p>
          <a:p>
            <a:pPr lvl="1"/>
            <a:r>
              <a:rPr lang="es-ES_tradnl" noProof="0" smtClean="0"/>
              <a:t>Segundo nivel</a:t>
            </a:r>
          </a:p>
          <a:p>
            <a:pPr lvl="2"/>
            <a:r>
              <a:rPr lang="es-ES_tradnl" noProof="0" smtClean="0"/>
              <a:t>Tercer nivel</a:t>
            </a:r>
          </a:p>
          <a:p>
            <a:pPr lvl="3"/>
            <a:r>
              <a:rPr lang="es-ES_tradnl" noProof="0" smtClean="0"/>
              <a:t>Cuarto nivel</a:t>
            </a:r>
          </a:p>
          <a:p>
            <a:pPr lvl="4"/>
            <a:r>
              <a:rPr lang="es-ES_tradnl" noProof="0" smtClean="0"/>
              <a:t>Quinto nivel</a:t>
            </a:r>
          </a:p>
        </p:txBody>
      </p:sp>
      <p:sp>
        <p:nvSpPr>
          <p:cNvPr id="22534" name="Rectangle 6"/>
          <p:cNvSpPr>
            <a:spLocks noGrp="1" noChangeArrowheads="1"/>
          </p:cNvSpPr>
          <p:nvPr>
            <p:ph type="ftr" sz="quarter" idx="4"/>
          </p:nvPr>
        </p:nvSpPr>
        <p:spPr bwMode="auto">
          <a:xfrm>
            <a:off x="1" y="6700917"/>
            <a:ext cx="4033313" cy="352346"/>
          </a:xfrm>
          <a:prstGeom prst="rect">
            <a:avLst/>
          </a:prstGeom>
          <a:noFill/>
          <a:ln w="9525">
            <a:noFill/>
            <a:miter lim="800000"/>
            <a:headEnd/>
            <a:tailEnd/>
          </a:ln>
          <a:effectLst/>
        </p:spPr>
        <p:txBody>
          <a:bodyPr vert="horz" wrap="square" lIns="92080" tIns="46039" rIns="92080" bIns="46039" numCol="1" anchor="b" anchorCtr="0" compatLnSpc="1">
            <a:prstTxWarp prst="textNoShape">
              <a:avLst/>
            </a:prstTxWarp>
          </a:bodyPr>
          <a:lstStyle>
            <a:lvl1pPr algn="l">
              <a:defRPr sz="1200">
                <a:latin typeface="Times New Roman" charset="0"/>
              </a:defRPr>
            </a:lvl1pPr>
          </a:lstStyle>
          <a:p>
            <a:pPr>
              <a:defRPr/>
            </a:pPr>
            <a:endParaRPr lang="es-ES_tradnl" dirty="0"/>
          </a:p>
        </p:txBody>
      </p:sp>
      <p:sp>
        <p:nvSpPr>
          <p:cNvPr id="22535" name="Rectangle 7"/>
          <p:cNvSpPr>
            <a:spLocks noGrp="1" noChangeArrowheads="1"/>
          </p:cNvSpPr>
          <p:nvPr>
            <p:ph type="sldNum" sz="quarter" idx="5"/>
          </p:nvPr>
        </p:nvSpPr>
        <p:spPr bwMode="auto">
          <a:xfrm>
            <a:off x="5275789" y="6700917"/>
            <a:ext cx="4033313" cy="352346"/>
          </a:xfrm>
          <a:prstGeom prst="rect">
            <a:avLst/>
          </a:prstGeom>
          <a:noFill/>
          <a:ln w="9525">
            <a:noFill/>
            <a:miter lim="800000"/>
            <a:headEnd/>
            <a:tailEnd/>
          </a:ln>
          <a:effectLst/>
        </p:spPr>
        <p:txBody>
          <a:bodyPr vert="horz" wrap="square" lIns="92080" tIns="46039" rIns="92080" bIns="46039" numCol="1" anchor="b" anchorCtr="0" compatLnSpc="1">
            <a:prstTxWarp prst="textNoShape">
              <a:avLst/>
            </a:prstTxWarp>
          </a:bodyPr>
          <a:lstStyle>
            <a:lvl1pPr algn="r">
              <a:defRPr sz="1200">
                <a:latin typeface="Times New Roman" charset="0"/>
              </a:defRPr>
            </a:lvl1pPr>
          </a:lstStyle>
          <a:p>
            <a:pPr>
              <a:defRPr/>
            </a:pPr>
            <a:fld id="{E2973F2C-AE2C-4C14-B19E-C6E4F1481D7B}" type="slidenum">
              <a:rPr lang="es-ES_tradnl"/>
              <a:pPr>
                <a:defRPr/>
              </a:pPr>
              <a:t>‹Nº›</a:t>
            </a:fld>
            <a:endParaRPr lang="es-ES_tradnl" dirty="0"/>
          </a:p>
        </p:txBody>
      </p:sp>
    </p:spTree>
    <p:extLst>
      <p:ext uri="{BB962C8B-B14F-4D97-AF65-F5344CB8AC3E}">
        <p14:creationId xmlns:p14="http://schemas.microsoft.com/office/powerpoint/2010/main" val="85938712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1 Marcador de imagen de diapositiva"/>
          <p:cNvSpPr>
            <a:spLocks noGrp="1" noRot="1" noChangeAspect="1" noTextEdit="1"/>
          </p:cNvSpPr>
          <p:nvPr>
            <p:ph type="sldImg"/>
          </p:nvPr>
        </p:nvSpPr>
        <p:spPr>
          <a:ln/>
        </p:spPr>
      </p:sp>
      <p:sp>
        <p:nvSpPr>
          <p:cNvPr id="51203" name="2 Marcador de notas"/>
          <p:cNvSpPr>
            <a:spLocks noGrp="1"/>
          </p:cNvSpPr>
          <p:nvPr>
            <p:ph type="body" idx="1"/>
          </p:nvPr>
        </p:nvSpPr>
        <p:spPr>
          <a:noFill/>
          <a:ln/>
        </p:spPr>
        <p:txBody>
          <a:bodyPr/>
          <a:lstStyle/>
          <a:p>
            <a:endParaRPr lang="es-MX" dirty="0" smtClean="0">
              <a:latin typeface="Times New Roman" pitchFamily="18" charset="0"/>
            </a:endParaRPr>
          </a:p>
        </p:txBody>
      </p:sp>
      <p:sp>
        <p:nvSpPr>
          <p:cNvPr id="51204" name="3 Marcador de número de diapositiva"/>
          <p:cNvSpPr>
            <a:spLocks noGrp="1"/>
          </p:cNvSpPr>
          <p:nvPr>
            <p:ph type="sldNum" sz="quarter" idx="5"/>
          </p:nvPr>
        </p:nvSpPr>
        <p:spPr>
          <a:noFill/>
        </p:spPr>
        <p:txBody>
          <a:bodyPr/>
          <a:lstStyle/>
          <a:p>
            <a:fld id="{526F1AEE-BD17-436F-8BA1-2F56793E2B1C}" type="slidenum">
              <a:rPr lang="es-MX" smtClean="0">
                <a:solidFill>
                  <a:srgbClr val="000000"/>
                </a:solidFill>
                <a:latin typeface="Times New Roman" pitchFamily="18" charset="0"/>
              </a:rPr>
              <a:pPr/>
              <a:t>11</a:t>
            </a:fld>
            <a:endParaRPr lang="es-MX" dirty="0" smtClean="0">
              <a:solidFill>
                <a:srgbClr val="000000"/>
              </a:solidFill>
              <a:latin typeface="Times New Roman" pitchFamily="18" charset="0"/>
            </a:endParaRPr>
          </a:p>
        </p:txBody>
      </p:sp>
    </p:spTree>
    <p:extLst>
      <p:ext uri="{BB962C8B-B14F-4D97-AF65-F5344CB8AC3E}">
        <p14:creationId xmlns:p14="http://schemas.microsoft.com/office/powerpoint/2010/main" val="39574472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1 Marcador de imagen de diapositiva"/>
          <p:cNvSpPr>
            <a:spLocks noGrp="1" noRot="1" noChangeAspect="1" noTextEdit="1"/>
          </p:cNvSpPr>
          <p:nvPr>
            <p:ph type="sldImg"/>
          </p:nvPr>
        </p:nvSpPr>
        <p:spPr>
          <a:ln/>
        </p:spPr>
      </p:sp>
      <p:sp>
        <p:nvSpPr>
          <p:cNvPr id="51203" name="2 Marcador de notas"/>
          <p:cNvSpPr>
            <a:spLocks noGrp="1"/>
          </p:cNvSpPr>
          <p:nvPr>
            <p:ph type="body" idx="1"/>
          </p:nvPr>
        </p:nvSpPr>
        <p:spPr>
          <a:noFill/>
          <a:ln/>
        </p:spPr>
        <p:txBody>
          <a:bodyPr/>
          <a:lstStyle/>
          <a:p>
            <a:endParaRPr lang="es-MX" dirty="0" smtClean="0">
              <a:latin typeface="Times New Roman" pitchFamily="18" charset="0"/>
            </a:endParaRPr>
          </a:p>
        </p:txBody>
      </p:sp>
      <p:sp>
        <p:nvSpPr>
          <p:cNvPr id="51204" name="3 Marcador de número de diapositiva"/>
          <p:cNvSpPr>
            <a:spLocks noGrp="1"/>
          </p:cNvSpPr>
          <p:nvPr>
            <p:ph type="sldNum" sz="quarter" idx="5"/>
          </p:nvPr>
        </p:nvSpPr>
        <p:spPr>
          <a:noFill/>
        </p:spPr>
        <p:txBody>
          <a:bodyPr/>
          <a:lstStyle/>
          <a:p>
            <a:fld id="{526F1AEE-BD17-436F-8BA1-2F56793E2B1C}" type="slidenum">
              <a:rPr lang="es-MX" smtClean="0">
                <a:solidFill>
                  <a:srgbClr val="000000"/>
                </a:solidFill>
                <a:latin typeface="Times New Roman" pitchFamily="18" charset="0"/>
              </a:rPr>
              <a:pPr/>
              <a:t>12</a:t>
            </a:fld>
            <a:endParaRPr lang="es-MX" dirty="0" smtClean="0">
              <a:solidFill>
                <a:srgbClr val="000000"/>
              </a:solidFill>
              <a:latin typeface="Times New Roman" pitchFamily="18" charset="0"/>
            </a:endParaRPr>
          </a:p>
        </p:txBody>
      </p:sp>
    </p:spTree>
    <p:extLst>
      <p:ext uri="{BB962C8B-B14F-4D97-AF65-F5344CB8AC3E}">
        <p14:creationId xmlns:p14="http://schemas.microsoft.com/office/powerpoint/2010/main" val="7277106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1 Marcador de imagen de diapositiva"/>
          <p:cNvSpPr>
            <a:spLocks noGrp="1" noRot="1" noChangeAspect="1" noTextEdit="1"/>
          </p:cNvSpPr>
          <p:nvPr>
            <p:ph type="sldImg"/>
          </p:nvPr>
        </p:nvSpPr>
        <p:spPr>
          <a:ln/>
        </p:spPr>
      </p:sp>
      <p:sp>
        <p:nvSpPr>
          <p:cNvPr id="51203" name="2 Marcador de notas"/>
          <p:cNvSpPr>
            <a:spLocks noGrp="1"/>
          </p:cNvSpPr>
          <p:nvPr>
            <p:ph type="body" idx="1"/>
          </p:nvPr>
        </p:nvSpPr>
        <p:spPr>
          <a:noFill/>
          <a:ln/>
        </p:spPr>
        <p:txBody>
          <a:bodyPr/>
          <a:lstStyle/>
          <a:p>
            <a:endParaRPr lang="es-MX" dirty="0" smtClean="0">
              <a:latin typeface="Times New Roman" pitchFamily="18" charset="0"/>
            </a:endParaRPr>
          </a:p>
        </p:txBody>
      </p:sp>
      <p:sp>
        <p:nvSpPr>
          <p:cNvPr id="51204" name="3 Marcador de número de diapositiva"/>
          <p:cNvSpPr>
            <a:spLocks noGrp="1"/>
          </p:cNvSpPr>
          <p:nvPr>
            <p:ph type="sldNum" sz="quarter" idx="5"/>
          </p:nvPr>
        </p:nvSpPr>
        <p:spPr>
          <a:noFill/>
        </p:spPr>
        <p:txBody>
          <a:bodyPr/>
          <a:lstStyle/>
          <a:p>
            <a:fld id="{526F1AEE-BD17-436F-8BA1-2F56793E2B1C}" type="slidenum">
              <a:rPr lang="es-MX" smtClean="0">
                <a:solidFill>
                  <a:srgbClr val="000000"/>
                </a:solidFill>
                <a:latin typeface="Times New Roman" pitchFamily="18" charset="0"/>
              </a:rPr>
              <a:pPr/>
              <a:t>13</a:t>
            </a:fld>
            <a:endParaRPr lang="es-MX" dirty="0" smtClean="0">
              <a:solidFill>
                <a:srgbClr val="000000"/>
              </a:solidFill>
              <a:latin typeface="Times New Roman" pitchFamily="18" charset="0"/>
            </a:endParaRPr>
          </a:p>
        </p:txBody>
      </p:sp>
    </p:spTree>
    <p:extLst>
      <p:ext uri="{BB962C8B-B14F-4D97-AF65-F5344CB8AC3E}">
        <p14:creationId xmlns:p14="http://schemas.microsoft.com/office/powerpoint/2010/main" val="7277106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514350" y="2840038"/>
            <a:ext cx="5829300" cy="1960562"/>
          </a:xfr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028700" y="5181600"/>
            <a:ext cx="4800600" cy="23368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MX"/>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dirty="0"/>
          </a:p>
        </p:txBody>
      </p:sp>
      <p:sp>
        <p:nvSpPr>
          <p:cNvPr id="6" name="Rectangle 6"/>
          <p:cNvSpPr>
            <a:spLocks noGrp="1" noChangeArrowheads="1"/>
          </p:cNvSpPr>
          <p:nvPr>
            <p:ph type="sldNum" sz="quarter" idx="12"/>
          </p:nvPr>
        </p:nvSpPr>
        <p:spPr>
          <a:ln/>
        </p:spPr>
        <p:txBody>
          <a:bodyPr/>
          <a:lstStyle>
            <a:lvl1pPr>
              <a:defRPr/>
            </a:lvl1pPr>
          </a:lstStyle>
          <a:p>
            <a:pPr>
              <a:defRPr/>
            </a:pPr>
            <a:fld id="{ED924952-0BDE-4721-A90F-CE19CADE3C7E}" type="slidenum">
              <a:rPr lang="es-ES_tradnl"/>
              <a:pPr>
                <a:defRPr/>
              </a:pPr>
              <a:t>‹Nº›</a:t>
            </a:fld>
            <a:endParaRPr lang="es-ES_tradnl"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dirty="0"/>
          </a:p>
        </p:txBody>
      </p:sp>
      <p:sp>
        <p:nvSpPr>
          <p:cNvPr id="6" name="Rectangle 6"/>
          <p:cNvSpPr>
            <a:spLocks noGrp="1" noChangeArrowheads="1"/>
          </p:cNvSpPr>
          <p:nvPr>
            <p:ph type="sldNum" sz="quarter" idx="12"/>
          </p:nvPr>
        </p:nvSpPr>
        <p:spPr>
          <a:ln/>
        </p:spPr>
        <p:txBody>
          <a:bodyPr/>
          <a:lstStyle>
            <a:lvl1pPr>
              <a:defRPr/>
            </a:lvl1pPr>
          </a:lstStyle>
          <a:p>
            <a:pPr>
              <a:defRPr/>
            </a:pPr>
            <a:fld id="{5E2DFE19-A529-4538-9FA0-CCD122A0B5C8}" type="slidenum">
              <a:rPr lang="es-ES_tradnl"/>
              <a:pPr>
                <a:defRPr/>
              </a:pPr>
              <a:t>‹Nº›</a:t>
            </a:fld>
            <a:endParaRPr lang="es-ES_tradnl"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541338" y="5875338"/>
            <a:ext cx="5829300" cy="1816100"/>
          </a:xfrm>
        </p:spPr>
        <p:txBody>
          <a:bodyPr anchor="t"/>
          <a:lstStyle>
            <a:lvl1pPr algn="l">
              <a:defRPr sz="4000" b="1" cap="all"/>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541338" y="3875088"/>
            <a:ext cx="5829300" cy="200025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dirty="0"/>
          </a:p>
        </p:txBody>
      </p:sp>
      <p:sp>
        <p:nvSpPr>
          <p:cNvPr id="6" name="Rectangle 6"/>
          <p:cNvSpPr>
            <a:spLocks noGrp="1" noChangeArrowheads="1"/>
          </p:cNvSpPr>
          <p:nvPr>
            <p:ph type="sldNum" sz="quarter" idx="12"/>
          </p:nvPr>
        </p:nvSpPr>
        <p:spPr>
          <a:ln/>
        </p:spPr>
        <p:txBody>
          <a:bodyPr/>
          <a:lstStyle>
            <a:lvl1pPr>
              <a:defRPr/>
            </a:lvl1pPr>
          </a:lstStyle>
          <a:p>
            <a:pPr>
              <a:defRPr/>
            </a:pPr>
            <a:fld id="{A2D36A31-C708-48E4-9EB5-8D72F16B1C9A}" type="slidenum">
              <a:rPr lang="es-ES_tradnl"/>
              <a:pPr>
                <a:defRPr/>
              </a:pPr>
              <a:t>‹Nº›</a:t>
            </a:fld>
            <a:endParaRPr lang="es-ES_tradnl"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sz="half" idx="1"/>
          </p:nvPr>
        </p:nvSpPr>
        <p:spPr>
          <a:xfrm>
            <a:off x="514350" y="2641600"/>
            <a:ext cx="2838450" cy="5486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half" idx="2"/>
          </p:nvPr>
        </p:nvSpPr>
        <p:spPr>
          <a:xfrm>
            <a:off x="3505200" y="2641600"/>
            <a:ext cx="2838450" cy="5486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Rectangle 4"/>
          <p:cNvSpPr>
            <a:spLocks noGrp="1" noChangeArrowheads="1"/>
          </p:cNvSpPr>
          <p:nvPr>
            <p:ph type="dt" sz="half" idx="10"/>
          </p:nvPr>
        </p:nvSpPr>
        <p:spPr>
          <a:ln/>
        </p:spPr>
        <p:txBody>
          <a:bodyPr/>
          <a:lstStyle>
            <a:lvl1pPr>
              <a:defRPr/>
            </a:lvl1pPr>
          </a:lstStyle>
          <a:p>
            <a:pPr>
              <a:defRPr/>
            </a:pPr>
            <a:endParaRPr lang="es-ES_tradnl"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s-ES_tradnl" dirty="0"/>
          </a:p>
        </p:txBody>
      </p:sp>
      <p:sp>
        <p:nvSpPr>
          <p:cNvPr id="7" name="Rectangle 6"/>
          <p:cNvSpPr>
            <a:spLocks noGrp="1" noChangeArrowheads="1"/>
          </p:cNvSpPr>
          <p:nvPr>
            <p:ph type="sldNum" sz="quarter" idx="12"/>
          </p:nvPr>
        </p:nvSpPr>
        <p:spPr>
          <a:ln/>
        </p:spPr>
        <p:txBody>
          <a:bodyPr/>
          <a:lstStyle>
            <a:lvl1pPr>
              <a:defRPr/>
            </a:lvl1pPr>
          </a:lstStyle>
          <a:p>
            <a:pPr>
              <a:defRPr/>
            </a:pPr>
            <a:fld id="{054E2E68-C45B-460F-A6D2-9E83336E238C}" type="slidenum">
              <a:rPr lang="es-ES_tradnl"/>
              <a:pPr>
                <a:defRPr/>
              </a:pPr>
              <a:t>‹Nº›</a:t>
            </a:fld>
            <a:endParaRPr lang="es-ES_tradnl"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342900" y="366713"/>
            <a:ext cx="6172200" cy="1524000"/>
          </a:xfrm>
        </p:spPr>
        <p:txBody>
          <a:bodyPr/>
          <a:lstStyle>
            <a:lvl1pPr>
              <a:defRPr/>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342900" y="2046288"/>
            <a:ext cx="3030538" cy="854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342900" y="2900363"/>
            <a:ext cx="3030538" cy="5267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texto"/>
          <p:cNvSpPr>
            <a:spLocks noGrp="1"/>
          </p:cNvSpPr>
          <p:nvPr>
            <p:ph type="body" sz="quarter" idx="3"/>
          </p:nvPr>
        </p:nvSpPr>
        <p:spPr>
          <a:xfrm>
            <a:off x="3484563" y="2046288"/>
            <a:ext cx="3030537" cy="854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3484563" y="2900363"/>
            <a:ext cx="3030537" cy="5267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Rectangle 4"/>
          <p:cNvSpPr>
            <a:spLocks noGrp="1" noChangeArrowheads="1"/>
          </p:cNvSpPr>
          <p:nvPr>
            <p:ph type="dt" sz="half" idx="10"/>
          </p:nvPr>
        </p:nvSpPr>
        <p:spPr>
          <a:ln/>
        </p:spPr>
        <p:txBody>
          <a:bodyPr/>
          <a:lstStyle>
            <a:lvl1pPr>
              <a:defRPr/>
            </a:lvl1pPr>
          </a:lstStyle>
          <a:p>
            <a:pPr>
              <a:defRPr/>
            </a:pPr>
            <a:endParaRPr lang="es-ES_tradnl"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s-ES_tradnl" dirty="0"/>
          </a:p>
        </p:txBody>
      </p:sp>
      <p:sp>
        <p:nvSpPr>
          <p:cNvPr id="9" name="Rectangle 6"/>
          <p:cNvSpPr>
            <a:spLocks noGrp="1" noChangeArrowheads="1"/>
          </p:cNvSpPr>
          <p:nvPr>
            <p:ph type="sldNum" sz="quarter" idx="12"/>
          </p:nvPr>
        </p:nvSpPr>
        <p:spPr>
          <a:ln/>
        </p:spPr>
        <p:txBody>
          <a:bodyPr/>
          <a:lstStyle>
            <a:lvl1pPr>
              <a:defRPr/>
            </a:lvl1pPr>
          </a:lstStyle>
          <a:p>
            <a:pPr>
              <a:defRPr/>
            </a:pPr>
            <a:fld id="{C1CB2D23-8245-45C7-9275-336FB67BE484}" type="slidenum">
              <a:rPr lang="es-ES_tradnl"/>
              <a:pPr>
                <a:defRPr/>
              </a:pPr>
              <a:t>‹Nº›</a:t>
            </a:fld>
            <a:endParaRPr lang="es-ES_tradnl"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Rectangle 4"/>
          <p:cNvSpPr>
            <a:spLocks noGrp="1" noChangeArrowheads="1"/>
          </p:cNvSpPr>
          <p:nvPr>
            <p:ph type="dt" sz="half" idx="10"/>
          </p:nvPr>
        </p:nvSpPr>
        <p:spPr>
          <a:ln/>
        </p:spPr>
        <p:txBody>
          <a:bodyPr/>
          <a:lstStyle>
            <a:lvl1pPr>
              <a:defRPr/>
            </a:lvl1pPr>
          </a:lstStyle>
          <a:p>
            <a:pPr>
              <a:defRPr/>
            </a:pPr>
            <a:endParaRPr lang="es-ES_tradnl"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s-ES_tradnl" dirty="0"/>
          </a:p>
        </p:txBody>
      </p:sp>
      <p:sp>
        <p:nvSpPr>
          <p:cNvPr id="5" name="Rectangle 6"/>
          <p:cNvSpPr>
            <a:spLocks noGrp="1" noChangeArrowheads="1"/>
          </p:cNvSpPr>
          <p:nvPr>
            <p:ph type="sldNum" sz="quarter" idx="12"/>
          </p:nvPr>
        </p:nvSpPr>
        <p:spPr>
          <a:ln/>
        </p:spPr>
        <p:txBody>
          <a:bodyPr/>
          <a:lstStyle>
            <a:lvl1pPr>
              <a:defRPr/>
            </a:lvl1pPr>
          </a:lstStyle>
          <a:p>
            <a:pPr>
              <a:defRPr/>
            </a:pPr>
            <a:fld id="{775672E3-5A0D-4DEA-BB5B-DB2970E0F9E3}" type="slidenum">
              <a:rPr lang="es-ES_tradnl"/>
              <a:pPr>
                <a:defRPr/>
              </a:pPr>
              <a:t>‹Nº›</a:t>
            </a:fld>
            <a:endParaRPr lang="es-ES_tradnl"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_tradnl"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s-ES_tradnl" dirty="0"/>
          </a:p>
        </p:txBody>
      </p:sp>
      <p:sp>
        <p:nvSpPr>
          <p:cNvPr id="4" name="Rectangle 6"/>
          <p:cNvSpPr>
            <a:spLocks noGrp="1" noChangeArrowheads="1"/>
          </p:cNvSpPr>
          <p:nvPr>
            <p:ph type="sldNum" sz="quarter" idx="12"/>
          </p:nvPr>
        </p:nvSpPr>
        <p:spPr>
          <a:ln/>
        </p:spPr>
        <p:txBody>
          <a:bodyPr/>
          <a:lstStyle>
            <a:lvl1pPr>
              <a:defRPr/>
            </a:lvl1pPr>
          </a:lstStyle>
          <a:p>
            <a:pPr>
              <a:defRPr/>
            </a:pPr>
            <a:fld id="{323C69ED-A150-4559-AB68-CDE041253ED0}" type="slidenum">
              <a:rPr lang="es-ES_tradnl"/>
              <a:pPr>
                <a:defRPr/>
              </a:pPr>
              <a:t>‹Nº›</a:t>
            </a:fld>
            <a:endParaRPr lang="es-ES_tradnl"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342900" y="363538"/>
            <a:ext cx="2255838" cy="1549400"/>
          </a:xfrm>
        </p:spPr>
        <p:txBody>
          <a:bodyPr anchor="b"/>
          <a:lstStyle>
            <a:lvl1pPr algn="l">
              <a:defRPr sz="2000" b="1"/>
            </a:lvl1pPr>
          </a:lstStyle>
          <a:p>
            <a:r>
              <a:rPr lang="es-ES" smtClean="0"/>
              <a:t>Haga clic para modificar el estilo de título del patrón</a:t>
            </a:r>
            <a:endParaRPr lang="es-MX"/>
          </a:p>
        </p:txBody>
      </p:sp>
      <p:sp>
        <p:nvSpPr>
          <p:cNvPr id="3" name="2 Marcador de contenido"/>
          <p:cNvSpPr>
            <a:spLocks noGrp="1"/>
          </p:cNvSpPr>
          <p:nvPr>
            <p:ph idx="1"/>
          </p:nvPr>
        </p:nvSpPr>
        <p:spPr>
          <a:xfrm>
            <a:off x="2681288" y="363538"/>
            <a:ext cx="3833812" cy="78041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texto"/>
          <p:cNvSpPr>
            <a:spLocks noGrp="1"/>
          </p:cNvSpPr>
          <p:nvPr>
            <p:ph type="body" sz="half" idx="2"/>
          </p:nvPr>
        </p:nvSpPr>
        <p:spPr>
          <a:xfrm>
            <a:off x="342900" y="1912938"/>
            <a:ext cx="2255838" cy="62547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_tradnl"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s-ES_tradnl" dirty="0"/>
          </a:p>
        </p:txBody>
      </p:sp>
      <p:sp>
        <p:nvSpPr>
          <p:cNvPr id="7" name="Rectangle 6"/>
          <p:cNvSpPr>
            <a:spLocks noGrp="1" noChangeArrowheads="1"/>
          </p:cNvSpPr>
          <p:nvPr>
            <p:ph type="sldNum" sz="quarter" idx="12"/>
          </p:nvPr>
        </p:nvSpPr>
        <p:spPr>
          <a:ln/>
        </p:spPr>
        <p:txBody>
          <a:bodyPr/>
          <a:lstStyle>
            <a:lvl1pPr>
              <a:defRPr/>
            </a:lvl1pPr>
          </a:lstStyle>
          <a:p>
            <a:pPr>
              <a:defRPr/>
            </a:pPr>
            <a:fld id="{53789D8B-66BF-4ECC-913D-826265C678C5}" type="slidenum">
              <a:rPr lang="es-ES_tradnl"/>
              <a:pPr>
                <a:defRPr/>
              </a:pPr>
              <a:t>‹Nº›</a:t>
            </a:fld>
            <a:endParaRPr lang="es-ES_tradnl"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344613" y="6400800"/>
            <a:ext cx="4114800" cy="755650"/>
          </a:xfrm>
        </p:spPr>
        <p:txBody>
          <a:bodyPr anchor="b"/>
          <a:lstStyle>
            <a:lvl1pPr algn="l">
              <a:defRPr sz="2000" b="1"/>
            </a:lvl1pPr>
          </a:lstStyle>
          <a:p>
            <a:r>
              <a:rPr lang="es-ES" smtClean="0"/>
              <a:t>Haga clic para modificar el estilo de título del patrón</a:t>
            </a:r>
            <a:endParaRPr lang="es-MX"/>
          </a:p>
        </p:txBody>
      </p:sp>
      <p:sp>
        <p:nvSpPr>
          <p:cNvPr id="3" name="2 Marcador de posición de imagen"/>
          <p:cNvSpPr>
            <a:spLocks noGrp="1"/>
          </p:cNvSpPr>
          <p:nvPr>
            <p:ph type="pic" idx="1"/>
          </p:nvPr>
        </p:nvSpPr>
        <p:spPr>
          <a:xfrm>
            <a:off x="1344613" y="81756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MX" noProof="0" dirty="0" smtClean="0"/>
          </a:p>
        </p:txBody>
      </p:sp>
      <p:sp>
        <p:nvSpPr>
          <p:cNvPr id="4" name="3 Marcador de texto"/>
          <p:cNvSpPr>
            <a:spLocks noGrp="1"/>
          </p:cNvSpPr>
          <p:nvPr>
            <p:ph type="body" sz="half" idx="2"/>
          </p:nvPr>
        </p:nvSpPr>
        <p:spPr>
          <a:xfrm>
            <a:off x="1344613" y="7156450"/>
            <a:ext cx="4114800" cy="10731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_tradnl"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s-ES_tradnl" dirty="0"/>
          </a:p>
        </p:txBody>
      </p:sp>
      <p:sp>
        <p:nvSpPr>
          <p:cNvPr id="7" name="Rectangle 6"/>
          <p:cNvSpPr>
            <a:spLocks noGrp="1" noChangeArrowheads="1"/>
          </p:cNvSpPr>
          <p:nvPr>
            <p:ph type="sldNum" sz="quarter" idx="12"/>
          </p:nvPr>
        </p:nvSpPr>
        <p:spPr>
          <a:ln/>
        </p:spPr>
        <p:txBody>
          <a:bodyPr/>
          <a:lstStyle>
            <a:lvl1pPr>
              <a:defRPr/>
            </a:lvl1pPr>
          </a:lstStyle>
          <a:p>
            <a:pPr>
              <a:defRPr/>
            </a:pPr>
            <a:fld id="{56F35556-2676-409A-889E-4026EEDA78C5}" type="slidenum">
              <a:rPr lang="es-ES_tradnl"/>
              <a:pPr>
                <a:defRPr/>
              </a:pPr>
              <a:t>‹Nº›</a:t>
            </a:fld>
            <a:endParaRPr lang="es-ES_tradnl"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dirty="0"/>
          </a:p>
        </p:txBody>
      </p:sp>
      <p:sp>
        <p:nvSpPr>
          <p:cNvPr id="6" name="Rectangle 6"/>
          <p:cNvSpPr>
            <a:spLocks noGrp="1" noChangeArrowheads="1"/>
          </p:cNvSpPr>
          <p:nvPr>
            <p:ph type="sldNum" sz="quarter" idx="12"/>
          </p:nvPr>
        </p:nvSpPr>
        <p:spPr>
          <a:ln/>
        </p:spPr>
        <p:txBody>
          <a:bodyPr/>
          <a:lstStyle>
            <a:lvl1pPr>
              <a:defRPr/>
            </a:lvl1pPr>
          </a:lstStyle>
          <a:p>
            <a:pPr>
              <a:defRPr/>
            </a:pPr>
            <a:fld id="{F6D6DCBF-078B-4A94-9ED6-89F6C5908255}" type="slidenum">
              <a:rPr lang="es-ES_tradnl"/>
              <a:pPr>
                <a:defRPr/>
              </a:pPr>
              <a:t>‹Nº›</a:t>
            </a:fld>
            <a:endParaRPr lang="es-ES_tradnl"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4886325" y="812800"/>
            <a:ext cx="1457325" cy="7315200"/>
          </a:xfrm>
        </p:spPr>
        <p:txBody>
          <a:bodyPr vert="eaVert"/>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a:xfrm>
            <a:off x="514350" y="812800"/>
            <a:ext cx="4219575" cy="7315200"/>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dirty="0"/>
          </a:p>
        </p:txBody>
      </p:sp>
      <p:sp>
        <p:nvSpPr>
          <p:cNvPr id="6" name="Rectangle 6"/>
          <p:cNvSpPr>
            <a:spLocks noGrp="1" noChangeArrowheads="1"/>
          </p:cNvSpPr>
          <p:nvPr>
            <p:ph type="sldNum" sz="quarter" idx="12"/>
          </p:nvPr>
        </p:nvSpPr>
        <p:spPr>
          <a:ln/>
        </p:spPr>
        <p:txBody>
          <a:bodyPr/>
          <a:lstStyle>
            <a:lvl1pPr>
              <a:defRPr/>
            </a:lvl1pPr>
          </a:lstStyle>
          <a:p>
            <a:pPr>
              <a:defRPr/>
            </a:pPr>
            <a:fld id="{81C0B1A8-AC6D-4111-9300-A12E39CC6F42}" type="slidenum">
              <a:rPr lang="es-ES_tradnl"/>
              <a:pPr>
                <a:defRPr/>
              </a:pPr>
              <a:t>‹Nº›</a:t>
            </a:fld>
            <a:endParaRPr lang="es-ES_tradnl"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514350" y="2840568"/>
            <a:ext cx="5829300" cy="1960033"/>
          </a:xfr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MX"/>
          </a:p>
        </p:txBody>
      </p:sp>
      <p:sp>
        <p:nvSpPr>
          <p:cNvPr id="4" name="3 Marcador de fecha"/>
          <p:cNvSpPr>
            <a:spLocks noGrp="1"/>
          </p:cNvSpPr>
          <p:nvPr>
            <p:ph type="dt" sz="half" idx="10"/>
          </p:nvPr>
        </p:nvSpPr>
        <p:spPr/>
        <p:txBody>
          <a:bodyPr/>
          <a:lstStyle>
            <a:lvl1pPr eaLnBrk="0" fontAlgn="base" hangingPunct="0">
              <a:spcBef>
                <a:spcPct val="0"/>
              </a:spcBef>
              <a:spcAft>
                <a:spcPct val="0"/>
              </a:spcAft>
              <a:defRPr>
                <a:latin typeface="Times New Roman" pitchFamily="18" charset="0"/>
              </a:defRPr>
            </a:lvl1pPr>
          </a:lstStyle>
          <a:p>
            <a:pPr>
              <a:defRPr/>
            </a:pPr>
            <a:fld id="{4C77E698-7521-4619-A0A6-395E370825B8}" type="datetimeFigureOut">
              <a:rPr lang="es-MX"/>
              <a:pPr>
                <a:defRPr/>
              </a:pPr>
              <a:t>29/04/2021</a:t>
            </a:fld>
            <a:endParaRPr lang="es-MX" dirty="0"/>
          </a:p>
        </p:txBody>
      </p:sp>
      <p:sp>
        <p:nvSpPr>
          <p:cNvPr id="5" name="4 Marcador de pie de página"/>
          <p:cNvSpPr>
            <a:spLocks noGrp="1"/>
          </p:cNvSpPr>
          <p:nvPr>
            <p:ph type="ftr" sz="quarter" idx="11"/>
          </p:nvPr>
        </p:nvSpPr>
        <p:spPr/>
        <p:txBody>
          <a:bodyPr/>
          <a:lstStyle>
            <a:lvl1pPr eaLnBrk="0" fontAlgn="base" hangingPunct="0">
              <a:spcBef>
                <a:spcPct val="0"/>
              </a:spcBef>
              <a:spcAft>
                <a:spcPct val="0"/>
              </a:spcAft>
              <a:defRPr>
                <a:latin typeface="Times New Roman" pitchFamily="18" charset="0"/>
              </a:defRPr>
            </a:lvl1pPr>
          </a:lstStyle>
          <a:p>
            <a:pPr>
              <a:defRPr/>
            </a:pPr>
            <a:endParaRPr lang="es-MX" dirty="0"/>
          </a:p>
        </p:txBody>
      </p:sp>
      <p:sp>
        <p:nvSpPr>
          <p:cNvPr id="6" name="5 Marcador de número de diapositiva"/>
          <p:cNvSpPr>
            <a:spLocks noGrp="1"/>
          </p:cNvSpPr>
          <p:nvPr>
            <p:ph type="sldNum" sz="quarter" idx="12"/>
          </p:nvPr>
        </p:nvSpPr>
        <p:spPr/>
        <p:txBody>
          <a:bodyPr/>
          <a:lstStyle>
            <a:lvl1pPr eaLnBrk="0" fontAlgn="base" hangingPunct="0">
              <a:spcBef>
                <a:spcPct val="0"/>
              </a:spcBef>
              <a:spcAft>
                <a:spcPct val="0"/>
              </a:spcAft>
              <a:defRPr>
                <a:latin typeface="Times New Roman" pitchFamily="18" charset="0"/>
              </a:defRPr>
            </a:lvl1pPr>
          </a:lstStyle>
          <a:p>
            <a:pPr>
              <a:defRPr/>
            </a:pPr>
            <a:fld id="{361B3129-C487-4017-AD2B-A78E2CEAA2CD}" type="slidenum">
              <a:rPr lang="es-MX"/>
              <a:pPr>
                <a:defRPr/>
              </a:pPr>
              <a:t>‹Nº›</a:t>
            </a:fld>
            <a:endParaRPr lang="es-MX"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lvl1pPr eaLnBrk="0" fontAlgn="base" hangingPunct="0">
              <a:spcBef>
                <a:spcPct val="0"/>
              </a:spcBef>
              <a:spcAft>
                <a:spcPct val="0"/>
              </a:spcAft>
              <a:defRPr>
                <a:latin typeface="Times New Roman" pitchFamily="18" charset="0"/>
              </a:defRPr>
            </a:lvl1pPr>
          </a:lstStyle>
          <a:p>
            <a:pPr>
              <a:defRPr/>
            </a:pPr>
            <a:fld id="{F81E51E2-A708-4AF2-8FEC-7D3B286FB6F6}" type="datetimeFigureOut">
              <a:rPr lang="es-MX"/>
              <a:pPr>
                <a:defRPr/>
              </a:pPr>
              <a:t>29/04/2021</a:t>
            </a:fld>
            <a:endParaRPr lang="es-MX" dirty="0"/>
          </a:p>
        </p:txBody>
      </p:sp>
      <p:sp>
        <p:nvSpPr>
          <p:cNvPr id="5" name="4 Marcador de pie de página"/>
          <p:cNvSpPr>
            <a:spLocks noGrp="1"/>
          </p:cNvSpPr>
          <p:nvPr>
            <p:ph type="ftr" sz="quarter" idx="11"/>
          </p:nvPr>
        </p:nvSpPr>
        <p:spPr/>
        <p:txBody>
          <a:bodyPr/>
          <a:lstStyle>
            <a:lvl1pPr eaLnBrk="0" fontAlgn="base" hangingPunct="0">
              <a:spcBef>
                <a:spcPct val="0"/>
              </a:spcBef>
              <a:spcAft>
                <a:spcPct val="0"/>
              </a:spcAft>
              <a:defRPr>
                <a:latin typeface="Times New Roman" pitchFamily="18" charset="0"/>
              </a:defRPr>
            </a:lvl1pPr>
          </a:lstStyle>
          <a:p>
            <a:pPr>
              <a:defRPr/>
            </a:pPr>
            <a:endParaRPr lang="es-MX" dirty="0"/>
          </a:p>
        </p:txBody>
      </p:sp>
      <p:sp>
        <p:nvSpPr>
          <p:cNvPr id="6" name="5 Marcador de número de diapositiva"/>
          <p:cNvSpPr>
            <a:spLocks noGrp="1"/>
          </p:cNvSpPr>
          <p:nvPr>
            <p:ph type="sldNum" sz="quarter" idx="12"/>
          </p:nvPr>
        </p:nvSpPr>
        <p:spPr/>
        <p:txBody>
          <a:bodyPr/>
          <a:lstStyle>
            <a:lvl1pPr eaLnBrk="0" fontAlgn="base" hangingPunct="0">
              <a:spcBef>
                <a:spcPct val="0"/>
              </a:spcBef>
              <a:spcAft>
                <a:spcPct val="0"/>
              </a:spcAft>
              <a:defRPr>
                <a:latin typeface="Times New Roman" pitchFamily="18" charset="0"/>
              </a:defRPr>
            </a:lvl1pPr>
          </a:lstStyle>
          <a:p>
            <a:pPr>
              <a:defRPr/>
            </a:pPr>
            <a:fld id="{744FE589-792E-4E8C-BB59-C6EC05E64CAE}" type="slidenum">
              <a:rPr lang="es-MX"/>
              <a:pPr>
                <a:defRPr/>
              </a:pPr>
              <a:t>‹Nº›</a:t>
            </a:fld>
            <a:endParaRPr lang="es-MX"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541735" y="5875867"/>
            <a:ext cx="5829300" cy="1816100"/>
          </a:xfrm>
        </p:spPr>
        <p:txBody>
          <a:bodyPr anchor="t"/>
          <a:lstStyle>
            <a:lvl1pPr algn="l">
              <a:defRPr sz="4000" b="1" cap="all"/>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lvl1pPr eaLnBrk="0" fontAlgn="base" hangingPunct="0">
              <a:spcBef>
                <a:spcPct val="0"/>
              </a:spcBef>
              <a:spcAft>
                <a:spcPct val="0"/>
              </a:spcAft>
              <a:defRPr>
                <a:latin typeface="Times New Roman" pitchFamily="18" charset="0"/>
              </a:defRPr>
            </a:lvl1pPr>
          </a:lstStyle>
          <a:p>
            <a:pPr>
              <a:defRPr/>
            </a:pPr>
            <a:fld id="{5B1D8CD4-4E8D-4F66-801B-3431B231CC89}" type="datetimeFigureOut">
              <a:rPr lang="es-MX"/>
              <a:pPr>
                <a:defRPr/>
              </a:pPr>
              <a:t>29/04/2021</a:t>
            </a:fld>
            <a:endParaRPr lang="es-MX" dirty="0"/>
          </a:p>
        </p:txBody>
      </p:sp>
      <p:sp>
        <p:nvSpPr>
          <p:cNvPr id="5" name="4 Marcador de pie de página"/>
          <p:cNvSpPr>
            <a:spLocks noGrp="1"/>
          </p:cNvSpPr>
          <p:nvPr>
            <p:ph type="ftr" sz="quarter" idx="11"/>
          </p:nvPr>
        </p:nvSpPr>
        <p:spPr/>
        <p:txBody>
          <a:bodyPr/>
          <a:lstStyle>
            <a:lvl1pPr eaLnBrk="0" fontAlgn="base" hangingPunct="0">
              <a:spcBef>
                <a:spcPct val="0"/>
              </a:spcBef>
              <a:spcAft>
                <a:spcPct val="0"/>
              </a:spcAft>
              <a:defRPr>
                <a:latin typeface="Times New Roman" pitchFamily="18" charset="0"/>
              </a:defRPr>
            </a:lvl1pPr>
          </a:lstStyle>
          <a:p>
            <a:pPr>
              <a:defRPr/>
            </a:pPr>
            <a:endParaRPr lang="es-MX" dirty="0"/>
          </a:p>
        </p:txBody>
      </p:sp>
      <p:sp>
        <p:nvSpPr>
          <p:cNvPr id="6" name="5 Marcador de número de diapositiva"/>
          <p:cNvSpPr>
            <a:spLocks noGrp="1"/>
          </p:cNvSpPr>
          <p:nvPr>
            <p:ph type="sldNum" sz="quarter" idx="12"/>
          </p:nvPr>
        </p:nvSpPr>
        <p:spPr/>
        <p:txBody>
          <a:bodyPr/>
          <a:lstStyle>
            <a:lvl1pPr eaLnBrk="0" fontAlgn="base" hangingPunct="0">
              <a:spcBef>
                <a:spcPct val="0"/>
              </a:spcBef>
              <a:spcAft>
                <a:spcPct val="0"/>
              </a:spcAft>
              <a:defRPr>
                <a:latin typeface="Times New Roman" pitchFamily="18" charset="0"/>
              </a:defRPr>
            </a:lvl1pPr>
          </a:lstStyle>
          <a:p>
            <a:pPr>
              <a:defRPr/>
            </a:pPr>
            <a:fld id="{6D571F40-D83D-44D3-B6DE-90DD23A994FC}" type="slidenum">
              <a:rPr lang="es-MX"/>
              <a:pPr>
                <a:defRPr/>
              </a:pPr>
              <a:t>‹Nº›</a:t>
            </a:fld>
            <a:endParaRPr lang="es-MX"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sz="half" idx="1"/>
          </p:nvPr>
        </p:nvSpPr>
        <p:spPr>
          <a:xfrm>
            <a:off x="34290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half" idx="2"/>
          </p:nvPr>
        </p:nvSpPr>
        <p:spPr>
          <a:xfrm>
            <a:off x="348615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fecha"/>
          <p:cNvSpPr>
            <a:spLocks noGrp="1"/>
          </p:cNvSpPr>
          <p:nvPr>
            <p:ph type="dt" sz="half" idx="10"/>
          </p:nvPr>
        </p:nvSpPr>
        <p:spPr/>
        <p:txBody>
          <a:bodyPr/>
          <a:lstStyle>
            <a:lvl1pPr eaLnBrk="0" fontAlgn="base" hangingPunct="0">
              <a:spcBef>
                <a:spcPct val="0"/>
              </a:spcBef>
              <a:spcAft>
                <a:spcPct val="0"/>
              </a:spcAft>
              <a:defRPr>
                <a:latin typeface="Times New Roman" pitchFamily="18" charset="0"/>
              </a:defRPr>
            </a:lvl1pPr>
          </a:lstStyle>
          <a:p>
            <a:pPr>
              <a:defRPr/>
            </a:pPr>
            <a:fld id="{52A06387-BD2B-42CE-A1E2-8450136B2096}" type="datetimeFigureOut">
              <a:rPr lang="es-MX"/>
              <a:pPr>
                <a:defRPr/>
              </a:pPr>
              <a:t>29/04/2021</a:t>
            </a:fld>
            <a:endParaRPr lang="es-MX" dirty="0"/>
          </a:p>
        </p:txBody>
      </p:sp>
      <p:sp>
        <p:nvSpPr>
          <p:cNvPr id="6" name="5 Marcador de pie de página"/>
          <p:cNvSpPr>
            <a:spLocks noGrp="1"/>
          </p:cNvSpPr>
          <p:nvPr>
            <p:ph type="ftr" sz="quarter" idx="11"/>
          </p:nvPr>
        </p:nvSpPr>
        <p:spPr/>
        <p:txBody>
          <a:bodyPr/>
          <a:lstStyle>
            <a:lvl1pPr eaLnBrk="0" fontAlgn="base" hangingPunct="0">
              <a:spcBef>
                <a:spcPct val="0"/>
              </a:spcBef>
              <a:spcAft>
                <a:spcPct val="0"/>
              </a:spcAft>
              <a:defRPr>
                <a:latin typeface="Times New Roman" pitchFamily="18" charset="0"/>
              </a:defRPr>
            </a:lvl1pPr>
          </a:lstStyle>
          <a:p>
            <a:pPr>
              <a:defRPr/>
            </a:pPr>
            <a:endParaRPr lang="es-MX" dirty="0"/>
          </a:p>
        </p:txBody>
      </p:sp>
      <p:sp>
        <p:nvSpPr>
          <p:cNvPr id="7" name="6 Marcador de número de diapositiva"/>
          <p:cNvSpPr>
            <a:spLocks noGrp="1"/>
          </p:cNvSpPr>
          <p:nvPr>
            <p:ph type="sldNum" sz="quarter" idx="12"/>
          </p:nvPr>
        </p:nvSpPr>
        <p:spPr/>
        <p:txBody>
          <a:bodyPr/>
          <a:lstStyle>
            <a:lvl1pPr eaLnBrk="0" fontAlgn="base" hangingPunct="0">
              <a:spcBef>
                <a:spcPct val="0"/>
              </a:spcBef>
              <a:spcAft>
                <a:spcPct val="0"/>
              </a:spcAft>
              <a:defRPr>
                <a:latin typeface="Times New Roman" pitchFamily="18" charset="0"/>
              </a:defRPr>
            </a:lvl1pPr>
          </a:lstStyle>
          <a:p>
            <a:pPr>
              <a:defRPr/>
            </a:pPr>
            <a:fld id="{C8CD134A-6C6A-4DD9-893E-D3EBA6EC674A}" type="slidenum">
              <a:rPr lang="es-MX"/>
              <a:pPr>
                <a:defRPr/>
              </a:pPr>
              <a:t>‹Nº›</a:t>
            </a:fld>
            <a:endParaRPr lang="es-MX"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texto"/>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6 Marcador de fecha"/>
          <p:cNvSpPr>
            <a:spLocks noGrp="1"/>
          </p:cNvSpPr>
          <p:nvPr>
            <p:ph type="dt" sz="half" idx="10"/>
          </p:nvPr>
        </p:nvSpPr>
        <p:spPr/>
        <p:txBody>
          <a:bodyPr/>
          <a:lstStyle>
            <a:lvl1pPr eaLnBrk="0" fontAlgn="base" hangingPunct="0">
              <a:spcBef>
                <a:spcPct val="0"/>
              </a:spcBef>
              <a:spcAft>
                <a:spcPct val="0"/>
              </a:spcAft>
              <a:defRPr>
                <a:latin typeface="Times New Roman" pitchFamily="18" charset="0"/>
              </a:defRPr>
            </a:lvl1pPr>
          </a:lstStyle>
          <a:p>
            <a:pPr>
              <a:defRPr/>
            </a:pPr>
            <a:fld id="{E8E148A5-CE7F-4A35-8587-1AC1CA239F3A}" type="datetimeFigureOut">
              <a:rPr lang="es-MX"/>
              <a:pPr>
                <a:defRPr/>
              </a:pPr>
              <a:t>29/04/2021</a:t>
            </a:fld>
            <a:endParaRPr lang="es-MX" dirty="0"/>
          </a:p>
        </p:txBody>
      </p:sp>
      <p:sp>
        <p:nvSpPr>
          <p:cNvPr id="8" name="7 Marcador de pie de página"/>
          <p:cNvSpPr>
            <a:spLocks noGrp="1"/>
          </p:cNvSpPr>
          <p:nvPr>
            <p:ph type="ftr" sz="quarter" idx="11"/>
          </p:nvPr>
        </p:nvSpPr>
        <p:spPr/>
        <p:txBody>
          <a:bodyPr/>
          <a:lstStyle>
            <a:lvl1pPr eaLnBrk="0" fontAlgn="base" hangingPunct="0">
              <a:spcBef>
                <a:spcPct val="0"/>
              </a:spcBef>
              <a:spcAft>
                <a:spcPct val="0"/>
              </a:spcAft>
              <a:defRPr>
                <a:latin typeface="Times New Roman" pitchFamily="18" charset="0"/>
              </a:defRPr>
            </a:lvl1pPr>
          </a:lstStyle>
          <a:p>
            <a:pPr>
              <a:defRPr/>
            </a:pPr>
            <a:endParaRPr lang="es-MX" dirty="0"/>
          </a:p>
        </p:txBody>
      </p:sp>
      <p:sp>
        <p:nvSpPr>
          <p:cNvPr id="9" name="8 Marcador de número de diapositiva"/>
          <p:cNvSpPr>
            <a:spLocks noGrp="1"/>
          </p:cNvSpPr>
          <p:nvPr>
            <p:ph type="sldNum" sz="quarter" idx="12"/>
          </p:nvPr>
        </p:nvSpPr>
        <p:spPr/>
        <p:txBody>
          <a:bodyPr/>
          <a:lstStyle>
            <a:lvl1pPr eaLnBrk="0" fontAlgn="base" hangingPunct="0">
              <a:spcBef>
                <a:spcPct val="0"/>
              </a:spcBef>
              <a:spcAft>
                <a:spcPct val="0"/>
              </a:spcAft>
              <a:defRPr>
                <a:latin typeface="Times New Roman" pitchFamily="18" charset="0"/>
              </a:defRPr>
            </a:lvl1pPr>
          </a:lstStyle>
          <a:p>
            <a:pPr>
              <a:defRPr/>
            </a:pPr>
            <a:fld id="{F27F9DD3-2453-425C-BAD9-DF3D4E38B827}" type="slidenum">
              <a:rPr lang="es-MX"/>
              <a:pPr>
                <a:defRPr/>
              </a:pPr>
              <a:t>‹Nº›</a:t>
            </a:fld>
            <a:endParaRPr lang="es-MX"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fecha"/>
          <p:cNvSpPr>
            <a:spLocks noGrp="1"/>
          </p:cNvSpPr>
          <p:nvPr>
            <p:ph type="dt" sz="half" idx="10"/>
          </p:nvPr>
        </p:nvSpPr>
        <p:spPr/>
        <p:txBody>
          <a:bodyPr/>
          <a:lstStyle>
            <a:lvl1pPr eaLnBrk="0" fontAlgn="base" hangingPunct="0">
              <a:spcBef>
                <a:spcPct val="0"/>
              </a:spcBef>
              <a:spcAft>
                <a:spcPct val="0"/>
              </a:spcAft>
              <a:defRPr>
                <a:latin typeface="Times New Roman" pitchFamily="18" charset="0"/>
              </a:defRPr>
            </a:lvl1pPr>
          </a:lstStyle>
          <a:p>
            <a:pPr>
              <a:defRPr/>
            </a:pPr>
            <a:fld id="{E1EB2C08-6A1D-4F84-9545-00DE49E38D5A}" type="datetimeFigureOut">
              <a:rPr lang="es-MX"/>
              <a:pPr>
                <a:defRPr/>
              </a:pPr>
              <a:t>29/04/2021</a:t>
            </a:fld>
            <a:endParaRPr lang="es-MX" dirty="0"/>
          </a:p>
        </p:txBody>
      </p:sp>
      <p:sp>
        <p:nvSpPr>
          <p:cNvPr id="4" name="3 Marcador de pie de página"/>
          <p:cNvSpPr>
            <a:spLocks noGrp="1"/>
          </p:cNvSpPr>
          <p:nvPr>
            <p:ph type="ftr" sz="quarter" idx="11"/>
          </p:nvPr>
        </p:nvSpPr>
        <p:spPr/>
        <p:txBody>
          <a:bodyPr/>
          <a:lstStyle>
            <a:lvl1pPr eaLnBrk="0" fontAlgn="base" hangingPunct="0">
              <a:spcBef>
                <a:spcPct val="0"/>
              </a:spcBef>
              <a:spcAft>
                <a:spcPct val="0"/>
              </a:spcAft>
              <a:defRPr>
                <a:latin typeface="Times New Roman" pitchFamily="18" charset="0"/>
              </a:defRPr>
            </a:lvl1pPr>
          </a:lstStyle>
          <a:p>
            <a:pPr>
              <a:defRPr/>
            </a:pPr>
            <a:endParaRPr lang="es-MX" dirty="0"/>
          </a:p>
        </p:txBody>
      </p:sp>
      <p:sp>
        <p:nvSpPr>
          <p:cNvPr id="5" name="4 Marcador de número de diapositiva"/>
          <p:cNvSpPr>
            <a:spLocks noGrp="1"/>
          </p:cNvSpPr>
          <p:nvPr>
            <p:ph type="sldNum" sz="quarter" idx="12"/>
          </p:nvPr>
        </p:nvSpPr>
        <p:spPr/>
        <p:txBody>
          <a:bodyPr/>
          <a:lstStyle>
            <a:lvl1pPr eaLnBrk="0" fontAlgn="base" hangingPunct="0">
              <a:spcBef>
                <a:spcPct val="0"/>
              </a:spcBef>
              <a:spcAft>
                <a:spcPct val="0"/>
              </a:spcAft>
              <a:defRPr>
                <a:latin typeface="Times New Roman" pitchFamily="18" charset="0"/>
              </a:defRPr>
            </a:lvl1pPr>
          </a:lstStyle>
          <a:p>
            <a:pPr>
              <a:defRPr/>
            </a:pPr>
            <a:fld id="{0B5C25D4-B317-4AD5-A981-340B59193812}" type="slidenum">
              <a:rPr lang="es-MX"/>
              <a:pPr>
                <a:defRPr/>
              </a:pPr>
              <a:t>‹Nº›</a:t>
            </a:fld>
            <a:endParaRPr lang="es-MX"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lvl1pPr eaLnBrk="0" fontAlgn="base" hangingPunct="0">
              <a:spcBef>
                <a:spcPct val="0"/>
              </a:spcBef>
              <a:spcAft>
                <a:spcPct val="0"/>
              </a:spcAft>
              <a:defRPr>
                <a:latin typeface="Times New Roman" pitchFamily="18" charset="0"/>
              </a:defRPr>
            </a:lvl1pPr>
          </a:lstStyle>
          <a:p>
            <a:pPr>
              <a:defRPr/>
            </a:pPr>
            <a:fld id="{0F22C93E-E4E0-4D66-8923-031F377AE1F0}" type="datetimeFigureOut">
              <a:rPr lang="es-MX"/>
              <a:pPr>
                <a:defRPr/>
              </a:pPr>
              <a:t>29/04/2021</a:t>
            </a:fld>
            <a:endParaRPr lang="es-MX" dirty="0"/>
          </a:p>
        </p:txBody>
      </p:sp>
      <p:sp>
        <p:nvSpPr>
          <p:cNvPr id="3" name="2 Marcador de pie de página"/>
          <p:cNvSpPr>
            <a:spLocks noGrp="1"/>
          </p:cNvSpPr>
          <p:nvPr>
            <p:ph type="ftr" sz="quarter" idx="11"/>
          </p:nvPr>
        </p:nvSpPr>
        <p:spPr/>
        <p:txBody>
          <a:bodyPr/>
          <a:lstStyle>
            <a:lvl1pPr eaLnBrk="0" fontAlgn="base" hangingPunct="0">
              <a:spcBef>
                <a:spcPct val="0"/>
              </a:spcBef>
              <a:spcAft>
                <a:spcPct val="0"/>
              </a:spcAft>
              <a:defRPr>
                <a:latin typeface="Times New Roman" pitchFamily="18" charset="0"/>
              </a:defRPr>
            </a:lvl1pPr>
          </a:lstStyle>
          <a:p>
            <a:pPr>
              <a:defRPr/>
            </a:pPr>
            <a:endParaRPr lang="es-MX" dirty="0"/>
          </a:p>
        </p:txBody>
      </p:sp>
      <p:sp>
        <p:nvSpPr>
          <p:cNvPr id="4" name="3 Marcador de número de diapositiva"/>
          <p:cNvSpPr>
            <a:spLocks noGrp="1"/>
          </p:cNvSpPr>
          <p:nvPr>
            <p:ph type="sldNum" sz="quarter" idx="12"/>
          </p:nvPr>
        </p:nvSpPr>
        <p:spPr/>
        <p:txBody>
          <a:bodyPr/>
          <a:lstStyle>
            <a:lvl1pPr eaLnBrk="0" fontAlgn="base" hangingPunct="0">
              <a:spcBef>
                <a:spcPct val="0"/>
              </a:spcBef>
              <a:spcAft>
                <a:spcPct val="0"/>
              </a:spcAft>
              <a:defRPr>
                <a:latin typeface="Times New Roman" pitchFamily="18" charset="0"/>
              </a:defRPr>
            </a:lvl1pPr>
          </a:lstStyle>
          <a:p>
            <a:pPr>
              <a:defRPr/>
            </a:pPr>
            <a:fld id="{9D69A28E-E761-4692-B9FF-9E08E04D6EA5}" type="slidenum">
              <a:rPr lang="es-MX"/>
              <a:pPr>
                <a:defRPr/>
              </a:pPr>
              <a:t>‹Nº›</a:t>
            </a:fld>
            <a:endParaRPr lang="es-MX"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342900" y="364067"/>
            <a:ext cx="2256235" cy="1549400"/>
          </a:xfrm>
        </p:spPr>
        <p:txBody>
          <a:bodyPr anchor="b"/>
          <a:lstStyle>
            <a:lvl1pPr algn="l">
              <a:defRPr sz="2000" b="1"/>
            </a:lvl1pPr>
          </a:lstStyle>
          <a:p>
            <a:r>
              <a:rPr lang="es-ES" smtClean="0"/>
              <a:t>Haga clic para modificar el estilo de título del patrón</a:t>
            </a:r>
            <a:endParaRPr lang="es-MX"/>
          </a:p>
        </p:txBody>
      </p:sp>
      <p:sp>
        <p:nvSpPr>
          <p:cNvPr id="3" name="2 Marcador de contenido"/>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texto"/>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lvl1pPr eaLnBrk="0" fontAlgn="base" hangingPunct="0">
              <a:spcBef>
                <a:spcPct val="0"/>
              </a:spcBef>
              <a:spcAft>
                <a:spcPct val="0"/>
              </a:spcAft>
              <a:defRPr>
                <a:latin typeface="Times New Roman" pitchFamily="18" charset="0"/>
              </a:defRPr>
            </a:lvl1pPr>
          </a:lstStyle>
          <a:p>
            <a:pPr>
              <a:defRPr/>
            </a:pPr>
            <a:fld id="{62517B5F-8B9B-4AEC-B4C3-544FB777C1A8}" type="datetimeFigureOut">
              <a:rPr lang="es-MX"/>
              <a:pPr>
                <a:defRPr/>
              </a:pPr>
              <a:t>29/04/2021</a:t>
            </a:fld>
            <a:endParaRPr lang="es-MX" dirty="0"/>
          </a:p>
        </p:txBody>
      </p:sp>
      <p:sp>
        <p:nvSpPr>
          <p:cNvPr id="6" name="5 Marcador de pie de página"/>
          <p:cNvSpPr>
            <a:spLocks noGrp="1"/>
          </p:cNvSpPr>
          <p:nvPr>
            <p:ph type="ftr" sz="quarter" idx="11"/>
          </p:nvPr>
        </p:nvSpPr>
        <p:spPr/>
        <p:txBody>
          <a:bodyPr/>
          <a:lstStyle>
            <a:lvl1pPr eaLnBrk="0" fontAlgn="base" hangingPunct="0">
              <a:spcBef>
                <a:spcPct val="0"/>
              </a:spcBef>
              <a:spcAft>
                <a:spcPct val="0"/>
              </a:spcAft>
              <a:defRPr>
                <a:latin typeface="Times New Roman" pitchFamily="18" charset="0"/>
              </a:defRPr>
            </a:lvl1pPr>
          </a:lstStyle>
          <a:p>
            <a:pPr>
              <a:defRPr/>
            </a:pPr>
            <a:endParaRPr lang="es-MX" dirty="0"/>
          </a:p>
        </p:txBody>
      </p:sp>
      <p:sp>
        <p:nvSpPr>
          <p:cNvPr id="7" name="6 Marcador de número de diapositiva"/>
          <p:cNvSpPr>
            <a:spLocks noGrp="1"/>
          </p:cNvSpPr>
          <p:nvPr>
            <p:ph type="sldNum" sz="quarter" idx="12"/>
          </p:nvPr>
        </p:nvSpPr>
        <p:spPr/>
        <p:txBody>
          <a:bodyPr/>
          <a:lstStyle>
            <a:lvl1pPr eaLnBrk="0" fontAlgn="base" hangingPunct="0">
              <a:spcBef>
                <a:spcPct val="0"/>
              </a:spcBef>
              <a:spcAft>
                <a:spcPct val="0"/>
              </a:spcAft>
              <a:defRPr>
                <a:latin typeface="Times New Roman" pitchFamily="18" charset="0"/>
              </a:defRPr>
            </a:lvl1pPr>
          </a:lstStyle>
          <a:p>
            <a:pPr>
              <a:defRPr/>
            </a:pPr>
            <a:fld id="{268C8F7E-6DC0-4A13-8B73-2A62D82058C1}" type="slidenum">
              <a:rPr lang="es-MX"/>
              <a:pPr>
                <a:defRPr/>
              </a:pPr>
              <a:t>‹Nº›</a:t>
            </a:fld>
            <a:endParaRPr lang="es-MX"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344216" y="6400800"/>
            <a:ext cx="4114800" cy="755651"/>
          </a:xfrm>
        </p:spPr>
        <p:txBody>
          <a:bodyPr anchor="b"/>
          <a:lstStyle>
            <a:lvl1pPr algn="l">
              <a:defRPr sz="2000" b="1"/>
            </a:lvl1pPr>
          </a:lstStyle>
          <a:p>
            <a:r>
              <a:rPr lang="es-ES" smtClean="0"/>
              <a:t>Haga clic para modificar el estilo de título del patrón</a:t>
            </a:r>
            <a:endParaRPr lang="es-MX"/>
          </a:p>
        </p:txBody>
      </p:sp>
      <p:sp>
        <p:nvSpPr>
          <p:cNvPr id="3" name="2 Marcador de posición de imagen"/>
          <p:cNvSpPr>
            <a:spLocks noGrp="1"/>
          </p:cNvSpPr>
          <p:nvPr>
            <p:ph type="pic" idx="1"/>
          </p:nvPr>
        </p:nvSpPr>
        <p:spPr>
          <a:xfrm>
            <a:off x="1344216" y="817033"/>
            <a:ext cx="4114800" cy="54864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MX" noProof="0" dirty="0"/>
          </a:p>
        </p:txBody>
      </p:sp>
      <p:sp>
        <p:nvSpPr>
          <p:cNvPr id="4" name="3 Marcador de texto"/>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lvl1pPr eaLnBrk="0" fontAlgn="base" hangingPunct="0">
              <a:spcBef>
                <a:spcPct val="0"/>
              </a:spcBef>
              <a:spcAft>
                <a:spcPct val="0"/>
              </a:spcAft>
              <a:defRPr>
                <a:latin typeface="Times New Roman" pitchFamily="18" charset="0"/>
              </a:defRPr>
            </a:lvl1pPr>
          </a:lstStyle>
          <a:p>
            <a:pPr>
              <a:defRPr/>
            </a:pPr>
            <a:fld id="{75BCC266-7B8C-4B9E-9801-B6DCFB64BB50}" type="datetimeFigureOut">
              <a:rPr lang="es-MX"/>
              <a:pPr>
                <a:defRPr/>
              </a:pPr>
              <a:t>29/04/2021</a:t>
            </a:fld>
            <a:endParaRPr lang="es-MX" dirty="0"/>
          </a:p>
        </p:txBody>
      </p:sp>
      <p:sp>
        <p:nvSpPr>
          <p:cNvPr id="6" name="5 Marcador de pie de página"/>
          <p:cNvSpPr>
            <a:spLocks noGrp="1"/>
          </p:cNvSpPr>
          <p:nvPr>
            <p:ph type="ftr" sz="quarter" idx="11"/>
          </p:nvPr>
        </p:nvSpPr>
        <p:spPr/>
        <p:txBody>
          <a:bodyPr/>
          <a:lstStyle>
            <a:lvl1pPr eaLnBrk="0" fontAlgn="base" hangingPunct="0">
              <a:spcBef>
                <a:spcPct val="0"/>
              </a:spcBef>
              <a:spcAft>
                <a:spcPct val="0"/>
              </a:spcAft>
              <a:defRPr>
                <a:latin typeface="Times New Roman" pitchFamily="18" charset="0"/>
              </a:defRPr>
            </a:lvl1pPr>
          </a:lstStyle>
          <a:p>
            <a:pPr>
              <a:defRPr/>
            </a:pPr>
            <a:endParaRPr lang="es-MX" dirty="0"/>
          </a:p>
        </p:txBody>
      </p:sp>
      <p:sp>
        <p:nvSpPr>
          <p:cNvPr id="7" name="6 Marcador de número de diapositiva"/>
          <p:cNvSpPr>
            <a:spLocks noGrp="1"/>
          </p:cNvSpPr>
          <p:nvPr>
            <p:ph type="sldNum" sz="quarter" idx="12"/>
          </p:nvPr>
        </p:nvSpPr>
        <p:spPr/>
        <p:txBody>
          <a:bodyPr/>
          <a:lstStyle>
            <a:lvl1pPr eaLnBrk="0" fontAlgn="base" hangingPunct="0">
              <a:spcBef>
                <a:spcPct val="0"/>
              </a:spcBef>
              <a:spcAft>
                <a:spcPct val="0"/>
              </a:spcAft>
              <a:defRPr>
                <a:latin typeface="Times New Roman" pitchFamily="18" charset="0"/>
              </a:defRPr>
            </a:lvl1pPr>
          </a:lstStyle>
          <a:p>
            <a:pPr>
              <a:defRPr/>
            </a:pPr>
            <a:fld id="{216CE238-729D-4C69-B461-560C535D419D}" type="slidenum">
              <a:rPr lang="es-MX"/>
              <a:pPr>
                <a:defRPr/>
              </a:pPr>
              <a:t>‹Nº›</a:t>
            </a:fld>
            <a:endParaRPr lang="es-MX"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lvl1pPr eaLnBrk="0" fontAlgn="base" hangingPunct="0">
              <a:spcBef>
                <a:spcPct val="0"/>
              </a:spcBef>
              <a:spcAft>
                <a:spcPct val="0"/>
              </a:spcAft>
              <a:defRPr>
                <a:latin typeface="Times New Roman" pitchFamily="18" charset="0"/>
              </a:defRPr>
            </a:lvl1pPr>
          </a:lstStyle>
          <a:p>
            <a:pPr>
              <a:defRPr/>
            </a:pPr>
            <a:fld id="{C087D52D-B3E1-4FA1-88CD-DB823C9CED83}" type="datetimeFigureOut">
              <a:rPr lang="es-MX"/>
              <a:pPr>
                <a:defRPr/>
              </a:pPr>
              <a:t>29/04/2021</a:t>
            </a:fld>
            <a:endParaRPr lang="es-MX" dirty="0"/>
          </a:p>
        </p:txBody>
      </p:sp>
      <p:sp>
        <p:nvSpPr>
          <p:cNvPr id="5" name="4 Marcador de pie de página"/>
          <p:cNvSpPr>
            <a:spLocks noGrp="1"/>
          </p:cNvSpPr>
          <p:nvPr>
            <p:ph type="ftr" sz="quarter" idx="11"/>
          </p:nvPr>
        </p:nvSpPr>
        <p:spPr/>
        <p:txBody>
          <a:bodyPr/>
          <a:lstStyle>
            <a:lvl1pPr eaLnBrk="0" fontAlgn="base" hangingPunct="0">
              <a:spcBef>
                <a:spcPct val="0"/>
              </a:spcBef>
              <a:spcAft>
                <a:spcPct val="0"/>
              </a:spcAft>
              <a:defRPr>
                <a:latin typeface="Times New Roman" pitchFamily="18" charset="0"/>
              </a:defRPr>
            </a:lvl1pPr>
          </a:lstStyle>
          <a:p>
            <a:pPr>
              <a:defRPr/>
            </a:pPr>
            <a:endParaRPr lang="es-MX" dirty="0"/>
          </a:p>
        </p:txBody>
      </p:sp>
      <p:sp>
        <p:nvSpPr>
          <p:cNvPr id="6" name="5 Marcador de número de diapositiva"/>
          <p:cNvSpPr>
            <a:spLocks noGrp="1"/>
          </p:cNvSpPr>
          <p:nvPr>
            <p:ph type="sldNum" sz="quarter" idx="12"/>
          </p:nvPr>
        </p:nvSpPr>
        <p:spPr/>
        <p:txBody>
          <a:bodyPr/>
          <a:lstStyle>
            <a:lvl1pPr eaLnBrk="0" fontAlgn="base" hangingPunct="0">
              <a:spcBef>
                <a:spcPct val="0"/>
              </a:spcBef>
              <a:spcAft>
                <a:spcPct val="0"/>
              </a:spcAft>
              <a:defRPr>
                <a:latin typeface="Times New Roman" pitchFamily="18" charset="0"/>
              </a:defRPr>
            </a:lvl1pPr>
          </a:lstStyle>
          <a:p>
            <a:pPr>
              <a:defRPr/>
            </a:pPr>
            <a:fld id="{393CD165-5C77-4863-8A40-5901B6DA1F08}" type="slidenum">
              <a:rPr lang="es-MX"/>
              <a:pPr>
                <a:defRPr/>
              </a:pPr>
              <a:t>‹Nº›</a:t>
            </a:fld>
            <a:endParaRPr lang="es-MX"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4972050" y="366185"/>
            <a:ext cx="1543050" cy="7802033"/>
          </a:xfrm>
        </p:spPr>
        <p:txBody>
          <a:bodyPr vert="eaVert"/>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a:xfrm>
            <a:off x="342900" y="366185"/>
            <a:ext cx="4514850" cy="7802033"/>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lvl1pPr eaLnBrk="0" fontAlgn="base" hangingPunct="0">
              <a:spcBef>
                <a:spcPct val="0"/>
              </a:spcBef>
              <a:spcAft>
                <a:spcPct val="0"/>
              </a:spcAft>
              <a:defRPr>
                <a:latin typeface="Times New Roman" pitchFamily="18" charset="0"/>
              </a:defRPr>
            </a:lvl1pPr>
          </a:lstStyle>
          <a:p>
            <a:pPr>
              <a:defRPr/>
            </a:pPr>
            <a:fld id="{270F4527-E60F-41EF-A4E8-FF3877E10B79}" type="datetimeFigureOut">
              <a:rPr lang="es-MX"/>
              <a:pPr>
                <a:defRPr/>
              </a:pPr>
              <a:t>29/04/2021</a:t>
            </a:fld>
            <a:endParaRPr lang="es-MX" dirty="0"/>
          </a:p>
        </p:txBody>
      </p:sp>
      <p:sp>
        <p:nvSpPr>
          <p:cNvPr id="5" name="4 Marcador de pie de página"/>
          <p:cNvSpPr>
            <a:spLocks noGrp="1"/>
          </p:cNvSpPr>
          <p:nvPr>
            <p:ph type="ftr" sz="quarter" idx="11"/>
          </p:nvPr>
        </p:nvSpPr>
        <p:spPr/>
        <p:txBody>
          <a:bodyPr/>
          <a:lstStyle>
            <a:lvl1pPr eaLnBrk="0" fontAlgn="base" hangingPunct="0">
              <a:spcBef>
                <a:spcPct val="0"/>
              </a:spcBef>
              <a:spcAft>
                <a:spcPct val="0"/>
              </a:spcAft>
              <a:defRPr>
                <a:latin typeface="Times New Roman" pitchFamily="18" charset="0"/>
              </a:defRPr>
            </a:lvl1pPr>
          </a:lstStyle>
          <a:p>
            <a:pPr>
              <a:defRPr/>
            </a:pPr>
            <a:endParaRPr lang="es-MX" dirty="0"/>
          </a:p>
        </p:txBody>
      </p:sp>
      <p:sp>
        <p:nvSpPr>
          <p:cNvPr id="6" name="5 Marcador de número de diapositiva"/>
          <p:cNvSpPr>
            <a:spLocks noGrp="1"/>
          </p:cNvSpPr>
          <p:nvPr>
            <p:ph type="sldNum" sz="quarter" idx="12"/>
          </p:nvPr>
        </p:nvSpPr>
        <p:spPr/>
        <p:txBody>
          <a:bodyPr/>
          <a:lstStyle>
            <a:lvl1pPr eaLnBrk="0" fontAlgn="base" hangingPunct="0">
              <a:spcBef>
                <a:spcPct val="0"/>
              </a:spcBef>
              <a:spcAft>
                <a:spcPct val="0"/>
              </a:spcAft>
              <a:defRPr>
                <a:latin typeface="Times New Roman" pitchFamily="18" charset="0"/>
              </a:defRPr>
            </a:lvl1pPr>
          </a:lstStyle>
          <a:p>
            <a:pPr>
              <a:defRPr/>
            </a:pPr>
            <a:fld id="{6EA1D9CA-10F4-4ECA-A814-1183D080112E}" type="slidenum">
              <a:rPr lang="es-MX"/>
              <a:pPr>
                <a:defRPr/>
              </a:pPr>
              <a:t>‹Nº›</a:t>
            </a:fld>
            <a:endParaRPr lang="es-MX"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514350" y="2840038"/>
            <a:ext cx="5829300" cy="1960562"/>
          </a:xfr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028700" y="5181600"/>
            <a:ext cx="4800600" cy="23368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MX"/>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D924952-0BDE-4721-A90F-CE19CADE3C7E}" type="slidenum">
              <a:rPr lang="es-ES_tradnl">
                <a:solidFill>
                  <a:srgbClr val="000000"/>
                </a:solidFill>
              </a:rPr>
              <a:pPr>
                <a:defRPr/>
              </a:pPr>
              <a:t>‹Nº›</a:t>
            </a:fld>
            <a:endParaRPr lang="es-ES_tradnl" dirty="0">
              <a:solidFill>
                <a:srgbClr val="000000"/>
              </a:solidFill>
            </a:endParaRPr>
          </a:p>
        </p:txBody>
      </p:sp>
    </p:spTree>
    <p:extLst>
      <p:ext uri="{BB962C8B-B14F-4D97-AF65-F5344CB8AC3E}">
        <p14:creationId xmlns:p14="http://schemas.microsoft.com/office/powerpoint/2010/main" val="167967943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E2DFE19-A529-4538-9FA0-CCD122A0B5C8}" type="slidenum">
              <a:rPr lang="es-ES_tradnl">
                <a:solidFill>
                  <a:srgbClr val="000000"/>
                </a:solidFill>
              </a:rPr>
              <a:pPr>
                <a:defRPr/>
              </a:pPr>
              <a:t>‹Nº›</a:t>
            </a:fld>
            <a:endParaRPr lang="es-ES_tradnl" dirty="0">
              <a:solidFill>
                <a:srgbClr val="000000"/>
              </a:solidFill>
            </a:endParaRPr>
          </a:p>
        </p:txBody>
      </p:sp>
    </p:spTree>
    <p:extLst>
      <p:ext uri="{BB962C8B-B14F-4D97-AF65-F5344CB8AC3E}">
        <p14:creationId xmlns:p14="http://schemas.microsoft.com/office/powerpoint/2010/main" val="115220064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541338" y="5875338"/>
            <a:ext cx="5829300" cy="1816100"/>
          </a:xfrm>
        </p:spPr>
        <p:txBody>
          <a:bodyPr anchor="t"/>
          <a:lstStyle>
            <a:lvl1pPr algn="l">
              <a:defRPr sz="4000" b="1" cap="all"/>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541338" y="3875088"/>
            <a:ext cx="5829300" cy="200025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2D36A31-C708-48E4-9EB5-8D72F16B1C9A}" type="slidenum">
              <a:rPr lang="es-ES_tradnl">
                <a:solidFill>
                  <a:srgbClr val="000000"/>
                </a:solidFill>
              </a:rPr>
              <a:pPr>
                <a:defRPr/>
              </a:pPr>
              <a:t>‹Nº›</a:t>
            </a:fld>
            <a:endParaRPr lang="es-ES_tradnl" dirty="0">
              <a:solidFill>
                <a:srgbClr val="000000"/>
              </a:solidFill>
            </a:endParaRPr>
          </a:p>
        </p:txBody>
      </p:sp>
    </p:spTree>
    <p:extLst>
      <p:ext uri="{BB962C8B-B14F-4D97-AF65-F5344CB8AC3E}">
        <p14:creationId xmlns:p14="http://schemas.microsoft.com/office/powerpoint/2010/main" val="257495850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sz="half" idx="1"/>
          </p:nvPr>
        </p:nvSpPr>
        <p:spPr>
          <a:xfrm>
            <a:off x="514350" y="2641600"/>
            <a:ext cx="2838450" cy="5486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half" idx="2"/>
          </p:nvPr>
        </p:nvSpPr>
        <p:spPr>
          <a:xfrm>
            <a:off x="3505200" y="2641600"/>
            <a:ext cx="2838450" cy="5486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Rectangle 4"/>
          <p:cNvSpPr>
            <a:spLocks noGrp="1" noChangeArrowheads="1"/>
          </p:cNvSpPr>
          <p:nvPr>
            <p:ph type="dt" sz="half" idx="10"/>
          </p:nvPr>
        </p:nvSpPr>
        <p:spPr>
          <a:ln/>
        </p:spPr>
        <p:txBody>
          <a:bodyPr/>
          <a:lstStyle>
            <a:lvl1pPr>
              <a:defRPr/>
            </a:lvl1pPr>
          </a:lstStyle>
          <a:p>
            <a:pPr>
              <a:defRPr/>
            </a:pPr>
            <a:endParaRPr lang="es-ES_tradnl"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_tradnl"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054E2E68-C45B-460F-A6D2-9E83336E238C}" type="slidenum">
              <a:rPr lang="es-ES_tradnl">
                <a:solidFill>
                  <a:srgbClr val="000000"/>
                </a:solidFill>
              </a:rPr>
              <a:pPr>
                <a:defRPr/>
              </a:pPr>
              <a:t>‹Nº›</a:t>
            </a:fld>
            <a:endParaRPr lang="es-ES_tradnl" dirty="0">
              <a:solidFill>
                <a:srgbClr val="000000"/>
              </a:solidFill>
            </a:endParaRPr>
          </a:p>
        </p:txBody>
      </p:sp>
    </p:spTree>
    <p:extLst>
      <p:ext uri="{BB962C8B-B14F-4D97-AF65-F5344CB8AC3E}">
        <p14:creationId xmlns:p14="http://schemas.microsoft.com/office/powerpoint/2010/main" val="228869343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342900" y="366713"/>
            <a:ext cx="6172200" cy="1524000"/>
          </a:xfrm>
        </p:spPr>
        <p:txBody>
          <a:bodyPr/>
          <a:lstStyle>
            <a:lvl1pPr>
              <a:defRPr/>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342900" y="2046288"/>
            <a:ext cx="3030538" cy="854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342900" y="2900363"/>
            <a:ext cx="3030538" cy="5267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texto"/>
          <p:cNvSpPr>
            <a:spLocks noGrp="1"/>
          </p:cNvSpPr>
          <p:nvPr>
            <p:ph type="body" sz="quarter" idx="3"/>
          </p:nvPr>
        </p:nvSpPr>
        <p:spPr>
          <a:xfrm>
            <a:off x="3484563" y="2046288"/>
            <a:ext cx="3030537" cy="854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3484563" y="2900363"/>
            <a:ext cx="3030537" cy="5267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Rectangle 4"/>
          <p:cNvSpPr>
            <a:spLocks noGrp="1" noChangeArrowheads="1"/>
          </p:cNvSpPr>
          <p:nvPr>
            <p:ph type="dt" sz="half" idx="10"/>
          </p:nvPr>
        </p:nvSpPr>
        <p:spPr>
          <a:ln/>
        </p:spPr>
        <p:txBody>
          <a:bodyPr/>
          <a:lstStyle>
            <a:lvl1pPr>
              <a:defRPr/>
            </a:lvl1pPr>
          </a:lstStyle>
          <a:p>
            <a:pPr>
              <a:defRPr/>
            </a:pPr>
            <a:endParaRPr lang="es-ES_tradnl" dirty="0">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s-ES_tradnl" dirty="0">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C1CB2D23-8245-45C7-9275-336FB67BE484}" type="slidenum">
              <a:rPr lang="es-ES_tradnl">
                <a:solidFill>
                  <a:srgbClr val="000000"/>
                </a:solidFill>
              </a:rPr>
              <a:pPr>
                <a:defRPr/>
              </a:pPr>
              <a:t>‹Nº›</a:t>
            </a:fld>
            <a:endParaRPr lang="es-ES_tradnl" dirty="0">
              <a:solidFill>
                <a:srgbClr val="000000"/>
              </a:solidFill>
            </a:endParaRPr>
          </a:p>
        </p:txBody>
      </p:sp>
    </p:spTree>
    <p:extLst>
      <p:ext uri="{BB962C8B-B14F-4D97-AF65-F5344CB8AC3E}">
        <p14:creationId xmlns:p14="http://schemas.microsoft.com/office/powerpoint/2010/main" val="342808617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Rectangle 4"/>
          <p:cNvSpPr>
            <a:spLocks noGrp="1" noChangeArrowheads="1"/>
          </p:cNvSpPr>
          <p:nvPr>
            <p:ph type="dt" sz="half" idx="10"/>
          </p:nvPr>
        </p:nvSpPr>
        <p:spPr>
          <a:ln/>
        </p:spPr>
        <p:txBody>
          <a:bodyPr/>
          <a:lstStyle>
            <a:lvl1pPr>
              <a:defRPr/>
            </a:lvl1pPr>
          </a:lstStyle>
          <a:p>
            <a:pPr>
              <a:defRPr/>
            </a:pPr>
            <a:endParaRPr lang="es-ES_tradnl" dirty="0">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s-ES_tradnl" dirty="0">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775672E3-5A0D-4DEA-BB5B-DB2970E0F9E3}" type="slidenum">
              <a:rPr lang="es-ES_tradnl">
                <a:solidFill>
                  <a:srgbClr val="000000"/>
                </a:solidFill>
              </a:rPr>
              <a:pPr>
                <a:defRPr/>
              </a:pPr>
              <a:t>‹Nº›</a:t>
            </a:fld>
            <a:endParaRPr lang="es-ES_tradnl" dirty="0">
              <a:solidFill>
                <a:srgbClr val="000000"/>
              </a:solidFill>
            </a:endParaRPr>
          </a:p>
        </p:txBody>
      </p:sp>
    </p:spTree>
    <p:extLst>
      <p:ext uri="{BB962C8B-B14F-4D97-AF65-F5344CB8AC3E}">
        <p14:creationId xmlns:p14="http://schemas.microsoft.com/office/powerpoint/2010/main" val="322101002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_tradnl" dirty="0">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s-ES_tradnl" dirty="0">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323C69ED-A150-4559-AB68-CDE041253ED0}" type="slidenum">
              <a:rPr lang="es-ES_tradnl">
                <a:solidFill>
                  <a:srgbClr val="000000"/>
                </a:solidFill>
              </a:rPr>
              <a:pPr>
                <a:defRPr/>
              </a:pPr>
              <a:t>‹Nº›</a:t>
            </a:fld>
            <a:endParaRPr lang="es-ES_tradnl" dirty="0">
              <a:solidFill>
                <a:srgbClr val="000000"/>
              </a:solidFill>
            </a:endParaRPr>
          </a:p>
        </p:txBody>
      </p:sp>
    </p:spTree>
    <p:extLst>
      <p:ext uri="{BB962C8B-B14F-4D97-AF65-F5344CB8AC3E}">
        <p14:creationId xmlns:p14="http://schemas.microsoft.com/office/powerpoint/2010/main" val="405363716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342900" y="363538"/>
            <a:ext cx="2255838" cy="1549400"/>
          </a:xfrm>
        </p:spPr>
        <p:txBody>
          <a:bodyPr anchor="b"/>
          <a:lstStyle>
            <a:lvl1pPr algn="l">
              <a:defRPr sz="2000" b="1"/>
            </a:lvl1pPr>
          </a:lstStyle>
          <a:p>
            <a:r>
              <a:rPr lang="es-ES" smtClean="0"/>
              <a:t>Haga clic para modificar el estilo de título del patrón</a:t>
            </a:r>
            <a:endParaRPr lang="es-MX"/>
          </a:p>
        </p:txBody>
      </p:sp>
      <p:sp>
        <p:nvSpPr>
          <p:cNvPr id="3" name="2 Marcador de contenido"/>
          <p:cNvSpPr>
            <a:spLocks noGrp="1"/>
          </p:cNvSpPr>
          <p:nvPr>
            <p:ph idx="1"/>
          </p:nvPr>
        </p:nvSpPr>
        <p:spPr>
          <a:xfrm>
            <a:off x="2681288" y="363538"/>
            <a:ext cx="3833812" cy="78041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texto"/>
          <p:cNvSpPr>
            <a:spLocks noGrp="1"/>
          </p:cNvSpPr>
          <p:nvPr>
            <p:ph type="body" sz="half" idx="2"/>
          </p:nvPr>
        </p:nvSpPr>
        <p:spPr>
          <a:xfrm>
            <a:off x="342900" y="1912938"/>
            <a:ext cx="2255838" cy="62547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_tradnl"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_tradnl"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3789D8B-66BF-4ECC-913D-826265C678C5}" type="slidenum">
              <a:rPr lang="es-ES_tradnl">
                <a:solidFill>
                  <a:srgbClr val="000000"/>
                </a:solidFill>
              </a:rPr>
              <a:pPr>
                <a:defRPr/>
              </a:pPr>
              <a:t>‹Nº›</a:t>
            </a:fld>
            <a:endParaRPr lang="es-ES_tradnl" dirty="0">
              <a:solidFill>
                <a:srgbClr val="000000"/>
              </a:solidFill>
            </a:endParaRPr>
          </a:p>
        </p:txBody>
      </p:sp>
    </p:spTree>
    <p:extLst>
      <p:ext uri="{BB962C8B-B14F-4D97-AF65-F5344CB8AC3E}">
        <p14:creationId xmlns:p14="http://schemas.microsoft.com/office/powerpoint/2010/main" val="366311442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344613" y="6400800"/>
            <a:ext cx="4114800" cy="755650"/>
          </a:xfrm>
        </p:spPr>
        <p:txBody>
          <a:bodyPr anchor="b"/>
          <a:lstStyle>
            <a:lvl1pPr algn="l">
              <a:defRPr sz="2000" b="1"/>
            </a:lvl1pPr>
          </a:lstStyle>
          <a:p>
            <a:r>
              <a:rPr lang="es-ES" smtClean="0"/>
              <a:t>Haga clic para modificar el estilo de título del patrón</a:t>
            </a:r>
            <a:endParaRPr lang="es-MX"/>
          </a:p>
        </p:txBody>
      </p:sp>
      <p:sp>
        <p:nvSpPr>
          <p:cNvPr id="3" name="2 Marcador de posición de imagen"/>
          <p:cNvSpPr>
            <a:spLocks noGrp="1"/>
          </p:cNvSpPr>
          <p:nvPr>
            <p:ph type="pic" idx="1"/>
          </p:nvPr>
        </p:nvSpPr>
        <p:spPr>
          <a:xfrm>
            <a:off x="1344613" y="81756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MX" noProof="0" dirty="0" smtClean="0"/>
          </a:p>
        </p:txBody>
      </p:sp>
      <p:sp>
        <p:nvSpPr>
          <p:cNvPr id="4" name="3 Marcador de texto"/>
          <p:cNvSpPr>
            <a:spLocks noGrp="1"/>
          </p:cNvSpPr>
          <p:nvPr>
            <p:ph type="body" sz="half" idx="2"/>
          </p:nvPr>
        </p:nvSpPr>
        <p:spPr>
          <a:xfrm>
            <a:off x="1344613" y="7156450"/>
            <a:ext cx="4114800" cy="10731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_tradnl"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_tradnl"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6F35556-2676-409A-889E-4026EEDA78C5}" type="slidenum">
              <a:rPr lang="es-ES_tradnl">
                <a:solidFill>
                  <a:srgbClr val="000000"/>
                </a:solidFill>
              </a:rPr>
              <a:pPr>
                <a:defRPr/>
              </a:pPr>
              <a:t>‹Nº›</a:t>
            </a:fld>
            <a:endParaRPr lang="es-ES_tradnl" dirty="0">
              <a:solidFill>
                <a:srgbClr val="000000"/>
              </a:solidFill>
            </a:endParaRPr>
          </a:p>
        </p:txBody>
      </p:sp>
    </p:spTree>
    <p:extLst>
      <p:ext uri="{BB962C8B-B14F-4D97-AF65-F5344CB8AC3E}">
        <p14:creationId xmlns:p14="http://schemas.microsoft.com/office/powerpoint/2010/main" val="22073860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6D6DCBF-078B-4A94-9ED6-89F6C5908255}" type="slidenum">
              <a:rPr lang="es-ES_tradnl">
                <a:solidFill>
                  <a:srgbClr val="000000"/>
                </a:solidFill>
              </a:rPr>
              <a:pPr>
                <a:defRPr/>
              </a:pPr>
              <a:t>‹Nº›</a:t>
            </a:fld>
            <a:endParaRPr lang="es-ES_tradnl" dirty="0">
              <a:solidFill>
                <a:srgbClr val="000000"/>
              </a:solidFill>
            </a:endParaRPr>
          </a:p>
        </p:txBody>
      </p:sp>
    </p:spTree>
    <p:extLst>
      <p:ext uri="{BB962C8B-B14F-4D97-AF65-F5344CB8AC3E}">
        <p14:creationId xmlns:p14="http://schemas.microsoft.com/office/powerpoint/2010/main" val="273919546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4886325" y="812800"/>
            <a:ext cx="1457325" cy="7315200"/>
          </a:xfrm>
        </p:spPr>
        <p:txBody>
          <a:bodyPr vert="eaVert"/>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a:xfrm>
            <a:off x="514350" y="812800"/>
            <a:ext cx="4219575" cy="7315200"/>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1C0B1A8-AC6D-4111-9300-A12E39CC6F42}" type="slidenum">
              <a:rPr lang="es-ES_tradnl">
                <a:solidFill>
                  <a:srgbClr val="000000"/>
                </a:solidFill>
              </a:rPr>
              <a:pPr>
                <a:defRPr/>
              </a:pPr>
              <a:t>‹Nº›</a:t>
            </a:fld>
            <a:endParaRPr lang="es-ES_tradnl" dirty="0">
              <a:solidFill>
                <a:srgbClr val="000000"/>
              </a:solidFill>
            </a:endParaRPr>
          </a:p>
        </p:txBody>
      </p:sp>
    </p:spTree>
    <p:extLst>
      <p:ext uri="{BB962C8B-B14F-4D97-AF65-F5344CB8AC3E}">
        <p14:creationId xmlns:p14="http://schemas.microsoft.com/office/powerpoint/2010/main" val="37716507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514350" y="812800"/>
            <a:ext cx="5829300" cy="1524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s-ES_tradnl" smtClean="0"/>
              <a:t>Haga clic para modificar el estilo de título del patrón</a:t>
            </a:r>
          </a:p>
        </p:txBody>
      </p:sp>
      <p:sp>
        <p:nvSpPr>
          <p:cNvPr id="1027" name="Rectangle 3"/>
          <p:cNvSpPr>
            <a:spLocks noGrp="1" noChangeArrowheads="1"/>
          </p:cNvSpPr>
          <p:nvPr>
            <p:ph type="body" idx="1"/>
          </p:nvPr>
        </p:nvSpPr>
        <p:spPr bwMode="auto">
          <a:xfrm>
            <a:off x="514350" y="2641600"/>
            <a:ext cx="5829300" cy="5486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p>
        </p:txBody>
      </p:sp>
      <p:sp>
        <p:nvSpPr>
          <p:cNvPr id="1028" name="Rectangle 4"/>
          <p:cNvSpPr>
            <a:spLocks noGrp="1" noChangeArrowheads="1"/>
          </p:cNvSpPr>
          <p:nvPr>
            <p:ph type="dt" sz="half" idx="2"/>
          </p:nvPr>
        </p:nvSpPr>
        <p:spPr bwMode="auto">
          <a:xfrm>
            <a:off x="514350" y="8331200"/>
            <a:ext cx="1428750" cy="60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latin typeface="Times New Roman" charset="0"/>
              </a:defRPr>
            </a:lvl1pPr>
          </a:lstStyle>
          <a:p>
            <a:pPr>
              <a:defRPr/>
            </a:pPr>
            <a:endParaRPr lang="es-ES_tradnl" dirty="0"/>
          </a:p>
        </p:txBody>
      </p:sp>
      <p:sp>
        <p:nvSpPr>
          <p:cNvPr id="1029" name="Rectangle 5"/>
          <p:cNvSpPr>
            <a:spLocks noGrp="1" noChangeArrowheads="1"/>
          </p:cNvSpPr>
          <p:nvPr>
            <p:ph type="ftr" sz="quarter" idx="3"/>
          </p:nvPr>
        </p:nvSpPr>
        <p:spPr bwMode="auto">
          <a:xfrm>
            <a:off x="2343150" y="8331200"/>
            <a:ext cx="2171700" cy="60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New Roman" charset="0"/>
              </a:defRPr>
            </a:lvl1pPr>
          </a:lstStyle>
          <a:p>
            <a:pPr>
              <a:defRPr/>
            </a:pPr>
            <a:endParaRPr lang="es-ES_tradnl" dirty="0"/>
          </a:p>
        </p:txBody>
      </p:sp>
      <p:sp>
        <p:nvSpPr>
          <p:cNvPr id="1030" name="Rectangle 6"/>
          <p:cNvSpPr>
            <a:spLocks noGrp="1" noChangeArrowheads="1"/>
          </p:cNvSpPr>
          <p:nvPr>
            <p:ph type="sldNum" sz="quarter" idx="4"/>
          </p:nvPr>
        </p:nvSpPr>
        <p:spPr bwMode="auto">
          <a:xfrm>
            <a:off x="4914900" y="8331200"/>
            <a:ext cx="1428750" cy="60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Times New Roman" charset="0"/>
              </a:defRPr>
            </a:lvl1pPr>
          </a:lstStyle>
          <a:p>
            <a:pPr>
              <a:defRPr/>
            </a:pPr>
            <a:fld id="{236838BF-CC64-44F1-A33C-E8B80639C068}" type="slidenum">
              <a:rPr lang="es-ES_tradnl"/>
              <a:pPr>
                <a:defRPr/>
              </a:pPr>
              <a:t>‹Nº›</a:t>
            </a:fld>
            <a:endParaRPr lang="es-ES_tradnl" dirty="0"/>
          </a:p>
        </p:txBody>
      </p:sp>
    </p:spTree>
  </p:cSld>
  <p:clrMap bg1="lt1" tx1="dk1" bg2="lt2" tx2="dk2" accent1="accent1" accent2="accent2" accent3="accent3" accent4="accent4" accent5="accent5" accent6="accent6" hlink="hlink" folHlink="folHlink"/>
  <p:sldLayoutIdLst>
    <p:sldLayoutId id="2147484046" r:id="rId1"/>
    <p:sldLayoutId id="2147484047" r:id="rId2"/>
    <p:sldLayoutId id="2147484048" r:id="rId3"/>
    <p:sldLayoutId id="2147484049" r:id="rId4"/>
    <p:sldLayoutId id="2147484050" r:id="rId5"/>
    <p:sldLayoutId id="2147484051" r:id="rId6"/>
    <p:sldLayoutId id="2147484052" r:id="rId7"/>
    <p:sldLayoutId id="2147484053" r:id="rId8"/>
    <p:sldLayoutId id="2147484054" r:id="rId9"/>
    <p:sldLayoutId id="2147484055" r:id="rId10"/>
    <p:sldLayoutId id="2147484056"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charset="0"/>
        </a:defRPr>
      </a:lvl2pPr>
      <a:lvl3pPr algn="ctr" rtl="0" eaLnBrk="0" fontAlgn="base" hangingPunct="0">
        <a:spcBef>
          <a:spcPct val="0"/>
        </a:spcBef>
        <a:spcAft>
          <a:spcPct val="0"/>
        </a:spcAft>
        <a:defRPr sz="4400">
          <a:solidFill>
            <a:schemeClr val="tx2"/>
          </a:solidFill>
          <a:latin typeface="Times New Roman" charset="0"/>
        </a:defRPr>
      </a:lvl3pPr>
      <a:lvl4pPr algn="ctr" rtl="0" eaLnBrk="0" fontAlgn="base" hangingPunct="0">
        <a:spcBef>
          <a:spcPct val="0"/>
        </a:spcBef>
        <a:spcAft>
          <a:spcPct val="0"/>
        </a:spcAft>
        <a:defRPr sz="4400">
          <a:solidFill>
            <a:schemeClr val="tx2"/>
          </a:solidFill>
          <a:latin typeface="Times New Roman" charset="0"/>
        </a:defRPr>
      </a:lvl4pPr>
      <a:lvl5pPr algn="ctr" rtl="0" eaLnBrk="0" fontAlgn="base" hangingPunct="0">
        <a:spcBef>
          <a:spcPct val="0"/>
        </a:spcBef>
        <a:spcAft>
          <a:spcPct val="0"/>
        </a:spcAft>
        <a:defRPr sz="4400">
          <a:solidFill>
            <a:schemeClr val="tx2"/>
          </a:solidFill>
          <a:latin typeface="Times New Roman" charset="0"/>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050" name="1 Marcador de título"/>
          <p:cNvSpPr>
            <a:spLocks noGrp="1"/>
          </p:cNvSpPr>
          <p:nvPr>
            <p:ph type="title"/>
          </p:nvPr>
        </p:nvSpPr>
        <p:spPr bwMode="auto">
          <a:xfrm>
            <a:off x="342900" y="366713"/>
            <a:ext cx="6172200" cy="1524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s-ES" smtClean="0"/>
              <a:t>Haga clic para modificar el estilo de título del patrón</a:t>
            </a:r>
            <a:endParaRPr lang="es-MX" smtClean="0"/>
          </a:p>
        </p:txBody>
      </p:sp>
      <p:sp>
        <p:nvSpPr>
          <p:cNvPr id="2051" name="2 Marcador de texto"/>
          <p:cNvSpPr>
            <a:spLocks noGrp="1"/>
          </p:cNvSpPr>
          <p:nvPr>
            <p:ph type="body" idx="1"/>
          </p:nvPr>
        </p:nvSpPr>
        <p:spPr bwMode="auto">
          <a:xfrm>
            <a:off x="342900" y="2133600"/>
            <a:ext cx="6172200" cy="60340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smtClean="0"/>
          </a:p>
        </p:txBody>
      </p:sp>
      <p:sp>
        <p:nvSpPr>
          <p:cNvPr id="4" name="3 Marcador de fecha"/>
          <p:cNvSpPr>
            <a:spLocks noGrp="1"/>
          </p:cNvSpPr>
          <p:nvPr>
            <p:ph type="dt" sz="half" idx="2"/>
          </p:nvPr>
        </p:nvSpPr>
        <p:spPr>
          <a:xfrm>
            <a:off x="342900" y="8475663"/>
            <a:ext cx="1600200" cy="48577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black">
                    <a:tint val="75000"/>
                  </a:prstClr>
                </a:solidFill>
                <a:latin typeface="Calibri"/>
              </a:defRPr>
            </a:lvl1pPr>
          </a:lstStyle>
          <a:p>
            <a:pPr>
              <a:defRPr/>
            </a:pPr>
            <a:fld id="{86C6126C-499D-4DBC-8649-594443B1B553}" type="datetimeFigureOut">
              <a:rPr lang="es-MX"/>
              <a:pPr>
                <a:defRPr/>
              </a:pPr>
              <a:t>29/04/2021</a:t>
            </a:fld>
            <a:endParaRPr lang="es-MX" dirty="0"/>
          </a:p>
        </p:txBody>
      </p:sp>
      <p:sp>
        <p:nvSpPr>
          <p:cNvPr id="5" name="4 Marcador de pie de página"/>
          <p:cNvSpPr>
            <a:spLocks noGrp="1"/>
          </p:cNvSpPr>
          <p:nvPr>
            <p:ph type="ftr" sz="quarter" idx="3"/>
          </p:nvPr>
        </p:nvSpPr>
        <p:spPr>
          <a:xfrm>
            <a:off x="2343150" y="8475663"/>
            <a:ext cx="2171700" cy="48577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black">
                    <a:tint val="75000"/>
                  </a:prstClr>
                </a:solidFill>
                <a:latin typeface="Calibri"/>
              </a:defRPr>
            </a:lvl1pPr>
          </a:lstStyle>
          <a:p>
            <a:pPr>
              <a:defRPr/>
            </a:pPr>
            <a:endParaRPr lang="es-MX" dirty="0"/>
          </a:p>
        </p:txBody>
      </p:sp>
      <p:sp>
        <p:nvSpPr>
          <p:cNvPr id="6" name="5 Marcador de número de diapositiva"/>
          <p:cNvSpPr>
            <a:spLocks noGrp="1"/>
          </p:cNvSpPr>
          <p:nvPr>
            <p:ph type="sldNum" sz="quarter" idx="4"/>
          </p:nvPr>
        </p:nvSpPr>
        <p:spPr>
          <a:xfrm>
            <a:off x="4914900" y="8475663"/>
            <a:ext cx="1600200" cy="485775"/>
          </a:xfrm>
          <a:prstGeom prst="rect">
            <a:avLst/>
          </a:prstGeom>
        </p:spPr>
        <p:txBody>
          <a:bodyPr vert="horz" lIns="91440" tIns="45720" rIns="91440" bIns="45720" rtlCol="0" anchor="ctr"/>
          <a:lstStyle>
            <a:lvl1pPr algn="r" eaLnBrk="1" fontAlgn="auto" hangingPunct="1">
              <a:spcBef>
                <a:spcPts val="0"/>
              </a:spcBef>
              <a:spcAft>
                <a:spcPts val="0"/>
              </a:spcAft>
              <a:defRPr sz="1200">
                <a:solidFill>
                  <a:prstClr val="black">
                    <a:tint val="75000"/>
                  </a:prstClr>
                </a:solidFill>
                <a:latin typeface="Calibri"/>
              </a:defRPr>
            </a:lvl1pPr>
          </a:lstStyle>
          <a:p>
            <a:pPr>
              <a:defRPr/>
            </a:pPr>
            <a:fld id="{EF0478A0-B189-4BDE-BF23-D49B27373379}" type="slidenum">
              <a:rPr lang="es-MX"/>
              <a:pPr>
                <a:defRPr/>
              </a:pPr>
              <a:t>‹Nº›</a:t>
            </a:fld>
            <a:endParaRPr lang="es-MX" dirty="0"/>
          </a:p>
        </p:txBody>
      </p:sp>
    </p:spTree>
  </p:cSld>
  <p:clrMap bg1="lt1" tx1="dk1" bg2="lt2" tx2="dk2" accent1="accent1" accent2="accent2" accent3="accent3" accent4="accent4" accent5="accent5" accent6="accent6" hlink="hlink" folHlink="folHlink"/>
  <p:sldLayoutIdLst>
    <p:sldLayoutId id="2147484057" r:id="rId1"/>
    <p:sldLayoutId id="2147484058" r:id="rId2"/>
    <p:sldLayoutId id="2147484059" r:id="rId3"/>
    <p:sldLayoutId id="2147484060" r:id="rId4"/>
    <p:sldLayoutId id="2147484061" r:id="rId5"/>
    <p:sldLayoutId id="2147484062" r:id="rId6"/>
    <p:sldLayoutId id="2147484063" r:id="rId7"/>
    <p:sldLayoutId id="2147484064" r:id="rId8"/>
    <p:sldLayoutId id="2147484065" r:id="rId9"/>
    <p:sldLayoutId id="2147484066" r:id="rId10"/>
    <p:sldLayoutId id="2147484067"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514350" y="812800"/>
            <a:ext cx="5829300" cy="1524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s-ES_tradnl" smtClean="0"/>
              <a:t>Haga clic para modificar el estilo de título del patrón</a:t>
            </a:r>
          </a:p>
        </p:txBody>
      </p:sp>
      <p:sp>
        <p:nvSpPr>
          <p:cNvPr id="1027" name="Rectangle 3"/>
          <p:cNvSpPr>
            <a:spLocks noGrp="1" noChangeArrowheads="1"/>
          </p:cNvSpPr>
          <p:nvPr>
            <p:ph type="body" idx="1"/>
          </p:nvPr>
        </p:nvSpPr>
        <p:spPr bwMode="auto">
          <a:xfrm>
            <a:off x="514350" y="2641600"/>
            <a:ext cx="5829300" cy="5486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p>
        </p:txBody>
      </p:sp>
      <p:sp>
        <p:nvSpPr>
          <p:cNvPr id="1028" name="Rectangle 4"/>
          <p:cNvSpPr>
            <a:spLocks noGrp="1" noChangeArrowheads="1"/>
          </p:cNvSpPr>
          <p:nvPr>
            <p:ph type="dt" sz="half" idx="2"/>
          </p:nvPr>
        </p:nvSpPr>
        <p:spPr bwMode="auto">
          <a:xfrm>
            <a:off x="514350" y="8331200"/>
            <a:ext cx="1428750" cy="60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latin typeface="Times New Roman" charset="0"/>
              </a:defRPr>
            </a:lvl1pPr>
          </a:lstStyle>
          <a:p>
            <a:pPr>
              <a:defRPr/>
            </a:pPr>
            <a:endParaRPr lang="es-ES_tradnl" dirty="0">
              <a:solidFill>
                <a:srgbClr val="000000"/>
              </a:solidFill>
            </a:endParaRPr>
          </a:p>
        </p:txBody>
      </p:sp>
      <p:sp>
        <p:nvSpPr>
          <p:cNvPr id="1029" name="Rectangle 5"/>
          <p:cNvSpPr>
            <a:spLocks noGrp="1" noChangeArrowheads="1"/>
          </p:cNvSpPr>
          <p:nvPr>
            <p:ph type="ftr" sz="quarter" idx="3"/>
          </p:nvPr>
        </p:nvSpPr>
        <p:spPr bwMode="auto">
          <a:xfrm>
            <a:off x="2343150" y="8331200"/>
            <a:ext cx="2171700" cy="60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New Roman" charset="0"/>
              </a:defRPr>
            </a:lvl1pPr>
          </a:lstStyle>
          <a:p>
            <a:pPr>
              <a:defRPr/>
            </a:pPr>
            <a:endParaRPr lang="es-ES_tradnl" dirty="0">
              <a:solidFill>
                <a:srgbClr val="000000"/>
              </a:solidFill>
            </a:endParaRPr>
          </a:p>
        </p:txBody>
      </p:sp>
      <p:sp>
        <p:nvSpPr>
          <p:cNvPr id="1030" name="Rectangle 6"/>
          <p:cNvSpPr>
            <a:spLocks noGrp="1" noChangeArrowheads="1"/>
          </p:cNvSpPr>
          <p:nvPr>
            <p:ph type="sldNum" sz="quarter" idx="4"/>
          </p:nvPr>
        </p:nvSpPr>
        <p:spPr bwMode="auto">
          <a:xfrm>
            <a:off x="4914900" y="8331200"/>
            <a:ext cx="1428750" cy="60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Times New Roman" charset="0"/>
              </a:defRPr>
            </a:lvl1pPr>
          </a:lstStyle>
          <a:p>
            <a:pPr>
              <a:defRPr/>
            </a:pPr>
            <a:fld id="{236838BF-CC64-44F1-A33C-E8B80639C068}" type="slidenum">
              <a:rPr lang="es-ES_tradnl">
                <a:solidFill>
                  <a:srgbClr val="000000"/>
                </a:solidFill>
              </a:rPr>
              <a:pPr>
                <a:defRPr/>
              </a:pPr>
              <a:t>‹Nº›</a:t>
            </a:fld>
            <a:endParaRPr lang="es-ES_tradnl" dirty="0">
              <a:solidFill>
                <a:srgbClr val="000000"/>
              </a:solidFill>
            </a:endParaRPr>
          </a:p>
        </p:txBody>
      </p:sp>
    </p:spTree>
    <p:extLst>
      <p:ext uri="{BB962C8B-B14F-4D97-AF65-F5344CB8AC3E}">
        <p14:creationId xmlns:p14="http://schemas.microsoft.com/office/powerpoint/2010/main" val="2688128674"/>
      </p:ext>
    </p:extLst>
  </p:cSld>
  <p:clrMap bg1="lt1" tx1="dk1" bg2="lt2" tx2="dk2" accent1="accent1" accent2="accent2" accent3="accent3" accent4="accent4" accent5="accent5" accent6="accent6" hlink="hlink" folHlink="folHlink"/>
  <p:sldLayoutIdLst>
    <p:sldLayoutId id="2147484069" r:id="rId1"/>
    <p:sldLayoutId id="2147484070" r:id="rId2"/>
    <p:sldLayoutId id="2147484071" r:id="rId3"/>
    <p:sldLayoutId id="2147484072" r:id="rId4"/>
    <p:sldLayoutId id="2147484073" r:id="rId5"/>
    <p:sldLayoutId id="2147484074" r:id="rId6"/>
    <p:sldLayoutId id="2147484075" r:id="rId7"/>
    <p:sldLayoutId id="2147484076" r:id="rId8"/>
    <p:sldLayoutId id="2147484077" r:id="rId9"/>
    <p:sldLayoutId id="2147484078" r:id="rId10"/>
    <p:sldLayoutId id="214748407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charset="0"/>
        </a:defRPr>
      </a:lvl2pPr>
      <a:lvl3pPr algn="ctr" rtl="0" eaLnBrk="0" fontAlgn="base" hangingPunct="0">
        <a:spcBef>
          <a:spcPct val="0"/>
        </a:spcBef>
        <a:spcAft>
          <a:spcPct val="0"/>
        </a:spcAft>
        <a:defRPr sz="4400">
          <a:solidFill>
            <a:schemeClr val="tx2"/>
          </a:solidFill>
          <a:latin typeface="Times New Roman" charset="0"/>
        </a:defRPr>
      </a:lvl3pPr>
      <a:lvl4pPr algn="ctr" rtl="0" eaLnBrk="0" fontAlgn="base" hangingPunct="0">
        <a:spcBef>
          <a:spcPct val="0"/>
        </a:spcBef>
        <a:spcAft>
          <a:spcPct val="0"/>
        </a:spcAft>
        <a:defRPr sz="4400">
          <a:solidFill>
            <a:schemeClr val="tx2"/>
          </a:solidFill>
          <a:latin typeface="Times New Roman" charset="0"/>
        </a:defRPr>
      </a:lvl4pPr>
      <a:lvl5pPr algn="ctr" rtl="0" eaLnBrk="0" fontAlgn="base" hangingPunct="0">
        <a:spcBef>
          <a:spcPct val="0"/>
        </a:spcBef>
        <a:spcAft>
          <a:spcPct val="0"/>
        </a:spcAft>
        <a:defRPr sz="4400">
          <a:solidFill>
            <a:schemeClr val="tx2"/>
          </a:solidFill>
          <a:latin typeface="Times New Roman" charset="0"/>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ChangeArrowheads="1"/>
          </p:cNvSpPr>
          <p:nvPr/>
        </p:nvSpPr>
        <p:spPr bwMode="auto">
          <a:xfrm>
            <a:off x="0" y="0"/>
            <a:ext cx="1447800" cy="9144000"/>
          </a:xfrm>
          <a:prstGeom prst="rect">
            <a:avLst/>
          </a:prstGeom>
          <a:solidFill>
            <a:schemeClr val="tx1">
              <a:lumMod val="75000"/>
              <a:lumOff val="25000"/>
            </a:schemeClr>
          </a:solidFill>
          <a:ln w="9525">
            <a:noFill/>
            <a:miter lim="800000"/>
            <a:headEnd/>
            <a:tailEnd/>
          </a:ln>
          <a:effectLst/>
        </p:spPr>
        <p:txBody>
          <a:bodyPr wrap="none" anchor="ctr"/>
          <a:lstStyle/>
          <a:p>
            <a:pPr>
              <a:defRPr/>
            </a:pPr>
            <a:endParaRPr lang="es-MX" dirty="0">
              <a:ln>
                <a:solidFill>
                  <a:srgbClr val="FF0000"/>
                </a:solidFill>
              </a:ln>
              <a:solidFill>
                <a:srgbClr val="FF0000"/>
              </a:solidFill>
              <a:latin typeface="Times New Roman" charset="0"/>
            </a:endParaRPr>
          </a:p>
        </p:txBody>
      </p:sp>
      <p:grpSp>
        <p:nvGrpSpPr>
          <p:cNvPr id="14339" name="Group 6"/>
          <p:cNvGrpSpPr>
            <a:grpSpLocks/>
          </p:cNvGrpSpPr>
          <p:nvPr/>
        </p:nvGrpSpPr>
        <p:grpSpPr bwMode="auto">
          <a:xfrm>
            <a:off x="1676400" y="4038600"/>
            <a:ext cx="4652963" cy="1192213"/>
            <a:chOff x="1228" y="2513"/>
            <a:chExt cx="2931" cy="751"/>
          </a:xfrm>
        </p:grpSpPr>
        <p:sp>
          <p:nvSpPr>
            <p:cNvPr id="14345" name="Text Box 7"/>
            <p:cNvSpPr txBox="1">
              <a:spLocks noChangeArrowheads="1"/>
            </p:cNvSpPr>
            <p:nvPr/>
          </p:nvSpPr>
          <p:spPr bwMode="auto">
            <a:xfrm>
              <a:off x="1228" y="2513"/>
              <a:ext cx="1502" cy="442"/>
            </a:xfrm>
            <a:prstGeom prst="rect">
              <a:avLst/>
            </a:prstGeom>
            <a:noFill/>
            <a:ln w="9525">
              <a:noFill/>
              <a:miter lim="800000"/>
              <a:headEnd/>
              <a:tailEnd/>
            </a:ln>
          </p:spPr>
          <p:txBody>
            <a:bodyPr wrap="none">
              <a:spAutoFit/>
            </a:bodyPr>
            <a:lstStyle/>
            <a:p>
              <a:r>
                <a:rPr lang="es-ES_tradnl" sz="4000" b="1" dirty="0">
                  <a:latin typeface="Arial" charset="0"/>
                </a:rPr>
                <a:t>MANUAL</a:t>
              </a:r>
              <a:endParaRPr lang="es-ES_tradnl" sz="3600" b="1" dirty="0">
                <a:latin typeface="Arial" charset="0"/>
              </a:endParaRPr>
            </a:p>
          </p:txBody>
        </p:sp>
        <p:sp>
          <p:nvSpPr>
            <p:cNvPr id="14346" name="Text Box 8"/>
            <p:cNvSpPr txBox="1">
              <a:spLocks noChangeArrowheads="1"/>
            </p:cNvSpPr>
            <p:nvPr/>
          </p:nvSpPr>
          <p:spPr bwMode="auto">
            <a:xfrm>
              <a:off x="1712" y="2822"/>
              <a:ext cx="2447" cy="442"/>
            </a:xfrm>
            <a:prstGeom prst="rect">
              <a:avLst/>
            </a:prstGeom>
            <a:noFill/>
            <a:ln w="9525">
              <a:noFill/>
              <a:miter lim="800000"/>
              <a:headEnd/>
              <a:tailEnd/>
            </a:ln>
          </p:spPr>
          <p:txBody>
            <a:bodyPr wrap="none">
              <a:spAutoFit/>
            </a:bodyPr>
            <a:lstStyle/>
            <a:p>
              <a:r>
                <a:rPr lang="es-ES_tradnl" sz="4000" dirty="0">
                  <a:latin typeface="Arial" charset="0"/>
                </a:rPr>
                <a:t>de Organización</a:t>
              </a:r>
              <a:endParaRPr lang="es-ES_tradnl" sz="4000" b="1" dirty="0">
                <a:latin typeface="Arial" charset="0"/>
              </a:endParaRPr>
            </a:p>
          </p:txBody>
        </p:sp>
      </p:grpSp>
      <p:sp>
        <p:nvSpPr>
          <p:cNvPr id="14340" name="Text Box 9"/>
          <p:cNvSpPr txBox="1">
            <a:spLocks noChangeArrowheads="1"/>
          </p:cNvSpPr>
          <p:nvPr/>
        </p:nvSpPr>
        <p:spPr bwMode="auto">
          <a:xfrm>
            <a:off x="2566988" y="6551613"/>
            <a:ext cx="3201987" cy="457200"/>
          </a:xfrm>
          <a:prstGeom prst="rect">
            <a:avLst/>
          </a:prstGeom>
          <a:noFill/>
          <a:ln w="9525">
            <a:noFill/>
            <a:miter lim="800000"/>
            <a:headEnd/>
            <a:tailEnd/>
          </a:ln>
        </p:spPr>
        <p:txBody>
          <a:bodyPr wrap="none">
            <a:spAutoFit/>
          </a:bodyPr>
          <a:lstStyle/>
          <a:p>
            <a:r>
              <a:rPr lang="es-ES_tradnl" sz="1200" b="1" dirty="0">
                <a:latin typeface="Arial" charset="0"/>
              </a:rPr>
              <a:t>APLICADO A:</a:t>
            </a:r>
          </a:p>
          <a:p>
            <a:r>
              <a:rPr lang="es-ES_tradnl" sz="1200" b="1" dirty="0">
                <a:latin typeface="Arial" charset="0"/>
              </a:rPr>
              <a:t>INSTITUTO POTOSINO DE LA JUVENTUD</a:t>
            </a:r>
          </a:p>
        </p:txBody>
      </p:sp>
      <p:sp>
        <p:nvSpPr>
          <p:cNvPr id="14341" name="Text Box 10"/>
          <p:cNvSpPr txBox="1">
            <a:spLocks noChangeArrowheads="1"/>
          </p:cNvSpPr>
          <p:nvPr/>
        </p:nvSpPr>
        <p:spPr bwMode="auto">
          <a:xfrm>
            <a:off x="2733392" y="7848600"/>
            <a:ext cx="2473754" cy="246221"/>
          </a:xfrm>
          <a:prstGeom prst="rect">
            <a:avLst/>
          </a:prstGeom>
          <a:noFill/>
          <a:ln w="9525">
            <a:noFill/>
            <a:miter lim="800000"/>
            <a:headEnd/>
            <a:tailEnd/>
          </a:ln>
        </p:spPr>
        <p:txBody>
          <a:bodyPr wrap="none">
            <a:spAutoFit/>
          </a:bodyPr>
          <a:lstStyle/>
          <a:p>
            <a:r>
              <a:rPr lang="es-ES_tradnl" sz="1000" dirty="0">
                <a:latin typeface="Arial" charset="0"/>
              </a:rPr>
              <a:t>SAN LUIS </a:t>
            </a:r>
            <a:r>
              <a:rPr lang="es-ES_tradnl" sz="1000" dirty="0" smtClean="0">
                <a:latin typeface="Arial" charset="0"/>
              </a:rPr>
              <a:t>POTOSÍ, </a:t>
            </a:r>
            <a:r>
              <a:rPr lang="es-ES_tradnl" sz="1000" dirty="0">
                <a:latin typeface="Arial" charset="0"/>
              </a:rPr>
              <a:t>S.L.P., </a:t>
            </a:r>
            <a:r>
              <a:rPr lang="es-ES_tradnl" sz="1000" dirty="0" smtClean="0">
                <a:latin typeface="Arial" charset="0"/>
              </a:rPr>
              <a:t>JUNIO 2017</a:t>
            </a:r>
            <a:endParaRPr lang="es-ES_tradnl" sz="1000" dirty="0">
              <a:latin typeface="Arial" charset="0"/>
            </a:endParaRPr>
          </a:p>
        </p:txBody>
      </p:sp>
      <p:sp>
        <p:nvSpPr>
          <p:cNvPr id="14342" name="Line 11"/>
          <p:cNvSpPr>
            <a:spLocks noChangeShapeType="1"/>
          </p:cNvSpPr>
          <p:nvPr/>
        </p:nvSpPr>
        <p:spPr bwMode="auto">
          <a:xfrm>
            <a:off x="0" y="8839200"/>
            <a:ext cx="6858000" cy="0"/>
          </a:xfrm>
          <a:prstGeom prst="line">
            <a:avLst/>
          </a:prstGeom>
          <a:noFill/>
          <a:ln w="28575">
            <a:solidFill>
              <a:schemeClr val="tx1"/>
            </a:solidFill>
            <a:round/>
            <a:headEnd/>
            <a:tailEnd/>
          </a:ln>
        </p:spPr>
        <p:txBody>
          <a:bodyPr wrap="none" anchor="ctr"/>
          <a:lstStyle/>
          <a:p>
            <a:endParaRPr lang="es-MX" dirty="0"/>
          </a:p>
        </p:txBody>
      </p:sp>
      <p:sp>
        <p:nvSpPr>
          <p:cNvPr id="14343" name="Rectangle 16"/>
          <p:cNvSpPr>
            <a:spLocks noChangeArrowheads="1"/>
          </p:cNvSpPr>
          <p:nvPr/>
        </p:nvSpPr>
        <p:spPr bwMode="auto">
          <a:xfrm>
            <a:off x="2171700" y="4286250"/>
            <a:ext cx="6858000" cy="0"/>
          </a:xfrm>
          <a:prstGeom prst="rect">
            <a:avLst/>
          </a:prstGeom>
          <a:noFill/>
          <a:ln w="9525">
            <a:noFill/>
            <a:miter lim="800000"/>
            <a:headEnd/>
            <a:tailEnd/>
          </a:ln>
        </p:spPr>
        <p:txBody>
          <a:bodyPr>
            <a:spAutoFit/>
          </a:bodyPr>
          <a:lstStyle/>
          <a:p>
            <a:endParaRPr lang="es-MX" dirty="0"/>
          </a:p>
        </p:txBody>
      </p:sp>
      <p:pic>
        <p:nvPicPr>
          <p:cNvPr id="2" name="Imagen 1"/>
          <p:cNvPicPr>
            <a:picLocks noChangeAspect="1"/>
          </p:cNvPicPr>
          <p:nvPr/>
        </p:nvPicPr>
        <p:blipFill>
          <a:blip r:embed="rId2" cstate="print">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tretch>
            <a:fillRect/>
          </a:stretch>
        </p:blipFill>
        <p:spPr>
          <a:xfrm>
            <a:off x="1688978" y="677863"/>
            <a:ext cx="4958005" cy="1494633"/>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6"/>
          <p:cNvSpPr>
            <a:spLocks noChangeArrowheads="1"/>
          </p:cNvSpPr>
          <p:nvPr/>
        </p:nvSpPr>
        <p:spPr bwMode="auto">
          <a:xfrm>
            <a:off x="0" y="-6576"/>
            <a:ext cx="1443038" cy="9144000"/>
          </a:xfrm>
          <a:prstGeom prst="rect">
            <a:avLst/>
          </a:prstGeom>
          <a:solidFill>
            <a:schemeClr val="bg1">
              <a:lumMod val="50000"/>
            </a:schemeClr>
          </a:solidFill>
          <a:ln w="9525">
            <a:noFill/>
            <a:miter lim="800000"/>
            <a:headEnd/>
            <a:tailEnd/>
          </a:ln>
        </p:spPr>
        <p:txBody>
          <a:bodyPr wrap="none" anchor="ctr"/>
          <a:lstStyle/>
          <a:p>
            <a:pPr>
              <a:defRPr/>
            </a:pPr>
            <a:endParaRPr lang="es-MX" dirty="0"/>
          </a:p>
        </p:txBody>
      </p:sp>
      <p:sp>
        <p:nvSpPr>
          <p:cNvPr id="15363" name="Text Box 3"/>
          <p:cNvSpPr txBox="1">
            <a:spLocks noChangeArrowheads="1"/>
          </p:cNvSpPr>
          <p:nvPr/>
        </p:nvSpPr>
        <p:spPr bwMode="auto">
          <a:xfrm>
            <a:off x="0" y="0"/>
            <a:ext cx="2268537" cy="398462"/>
          </a:xfrm>
          <a:prstGeom prst="rect">
            <a:avLst/>
          </a:prstGeom>
          <a:noFill/>
          <a:ln w="9525">
            <a:noFill/>
            <a:miter lim="800000"/>
            <a:headEnd/>
            <a:tailEnd/>
          </a:ln>
        </p:spPr>
        <p:txBody>
          <a:bodyPr wrap="none">
            <a:spAutoFit/>
          </a:bodyPr>
          <a:lstStyle/>
          <a:p>
            <a:pPr algn="l"/>
            <a:r>
              <a:rPr lang="es-ES_tradnl" sz="2000" b="1" i="1" dirty="0">
                <a:latin typeface="Arial" charset="0"/>
              </a:rPr>
              <a:t>C O N T E N I D O</a:t>
            </a:r>
          </a:p>
        </p:txBody>
      </p:sp>
      <p:sp>
        <p:nvSpPr>
          <p:cNvPr id="15364" name="Line 5"/>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15365" name="Text Box 7"/>
          <p:cNvSpPr txBox="1">
            <a:spLocks noChangeArrowheads="1"/>
          </p:cNvSpPr>
          <p:nvPr/>
        </p:nvSpPr>
        <p:spPr bwMode="auto">
          <a:xfrm>
            <a:off x="1560514" y="1257450"/>
            <a:ext cx="5173662" cy="7462749"/>
          </a:xfrm>
          <a:prstGeom prst="rect">
            <a:avLst/>
          </a:prstGeom>
          <a:noFill/>
          <a:ln w="9525">
            <a:noFill/>
            <a:miter lim="800000"/>
            <a:headEnd/>
            <a:tailEnd/>
          </a:ln>
        </p:spPr>
        <p:txBody>
          <a:bodyPr wrap="square">
            <a:spAutoFit/>
          </a:bodyPr>
          <a:lstStyle/>
          <a:p>
            <a:pPr algn="l">
              <a:lnSpc>
                <a:spcPts val="1600"/>
              </a:lnSpc>
              <a:defRPr/>
            </a:pPr>
            <a:r>
              <a:rPr lang="es-ES_tradnl" altLang="es-MX" sz="1200" dirty="0" smtClean="0">
                <a:latin typeface="Arial" charset="0"/>
              </a:rPr>
              <a:t>Introducción				 	1</a:t>
            </a:r>
          </a:p>
          <a:p>
            <a:pPr algn="l">
              <a:lnSpc>
                <a:spcPts val="1600"/>
              </a:lnSpc>
              <a:defRPr/>
            </a:pPr>
            <a:endParaRPr lang="es-ES_tradnl" altLang="es-MX" sz="1200" dirty="0" smtClean="0">
              <a:latin typeface="Arial" charset="0"/>
            </a:endParaRPr>
          </a:p>
          <a:p>
            <a:pPr algn="l">
              <a:lnSpc>
                <a:spcPts val="1600"/>
              </a:lnSpc>
              <a:defRPr/>
            </a:pPr>
            <a:endParaRPr lang="es-ES_tradnl" altLang="es-MX" sz="1200" dirty="0" smtClean="0">
              <a:latin typeface="Arial" charset="0"/>
            </a:endParaRPr>
          </a:p>
          <a:p>
            <a:pPr algn="l">
              <a:lnSpc>
                <a:spcPts val="1600"/>
              </a:lnSpc>
              <a:defRPr/>
            </a:pPr>
            <a:r>
              <a:rPr lang="es-ES_tradnl" altLang="es-MX" sz="1200" dirty="0" smtClean="0">
                <a:latin typeface="Arial" charset="0"/>
              </a:rPr>
              <a:t>Directorio					2</a:t>
            </a:r>
          </a:p>
          <a:p>
            <a:pPr algn="l">
              <a:lnSpc>
                <a:spcPts val="1600"/>
              </a:lnSpc>
              <a:defRPr/>
            </a:pPr>
            <a:endParaRPr lang="es-ES_tradnl" altLang="es-MX" sz="1200" dirty="0" smtClean="0">
              <a:latin typeface="Arial" charset="0"/>
            </a:endParaRPr>
          </a:p>
          <a:p>
            <a:pPr algn="l">
              <a:lnSpc>
                <a:spcPts val="1600"/>
              </a:lnSpc>
              <a:defRPr/>
            </a:pPr>
            <a:endParaRPr lang="es-ES_tradnl" altLang="es-MX" sz="1200" dirty="0" smtClean="0">
              <a:latin typeface="Arial" charset="0"/>
            </a:endParaRPr>
          </a:p>
          <a:p>
            <a:pPr algn="l">
              <a:lnSpc>
                <a:spcPts val="1600"/>
              </a:lnSpc>
              <a:defRPr/>
            </a:pPr>
            <a:r>
              <a:rPr lang="es-ES_tradnl" altLang="es-MX" sz="1200" dirty="0" smtClean="0">
                <a:latin typeface="Arial" charset="0"/>
              </a:rPr>
              <a:t>Legislación o Base legal				3</a:t>
            </a:r>
          </a:p>
          <a:p>
            <a:pPr algn="l">
              <a:lnSpc>
                <a:spcPts val="1600"/>
              </a:lnSpc>
              <a:defRPr/>
            </a:pPr>
            <a:endParaRPr lang="es-ES_tradnl" altLang="es-MX" sz="1200" dirty="0" smtClean="0">
              <a:latin typeface="Arial" charset="0"/>
            </a:endParaRPr>
          </a:p>
          <a:p>
            <a:pPr algn="l">
              <a:lnSpc>
                <a:spcPts val="1600"/>
              </a:lnSpc>
              <a:defRPr/>
            </a:pPr>
            <a:endParaRPr lang="es-ES_tradnl" altLang="es-MX" sz="1200" dirty="0" smtClean="0">
              <a:latin typeface="Arial" charset="0"/>
            </a:endParaRPr>
          </a:p>
          <a:p>
            <a:pPr algn="l">
              <a:lnSpc>
                <a:spcPts val="1600"/>
              </a:lnSpc>
              <a:defRPr/>
            </a:pPr>
            <a:r>
              <a:rPr lang="es-ES_tradnl" altLang="es-MX" sz="1200" dirty="0" smtClean="0">
                <a:latin typeface="Arial" charset="0"/>
              </a:rPr>
              <a:t>Misión					4</a:t>
            </a:r>
          </a:p>
          <a:p>
            <a:pPr algn="l">
              <a:lnSpc>
                <a:spcPts val="1600"/>
              </a:lnSpc>
              <a:defRPr/>
            </a:pPr>
            <a:endParaRPr lang="es-ES_tradnl" altLang="es-MX" sz="1200" dirty="0" smtClean="0">
              <a:latin typeface="Arial" charset="0"/>
            </a:endParaRPr>
          </a:p>
          <a:p>
            <a:pPr algn="l">
              <a:lnSpc>
                <a:spcPts val="1600"/>
              </a:lnSpc>
              <a:defRPr/>
            </a:pPr>
            <a:endParaRPr lang="es-ES_tradnl" altLang="es-MX" sz="1200" dirty="0" smtClean="0">
              <a:latin typeface="Arial" charset="0"/>
            </a:endParaRPr>
          </a:p>
          <a:p>
            <a:pPr algn="l">
              <a:lnSpc>
                <a:spcPts val="1600"/>
              </a:lnSpc>
              <a:defRPr/>
            </a:pPr>
            <a:r>
              <a:rPr lang="es-ES_tradnl" altLang="es-MX" sz="1200" dirty="0" smtClean="0">
                <a:latin typeface="Arial" charset="0"/>
              </a:rPr>
              <a:t>Visión					5</a:t>
            </a:r>
          </a:p>
          <a:p>
            <a:pPr algn="l">
              <a:lnSpc>
                <a:spcPts val="1600"/>
              </a:lnSpc>
              <a:defRPr/>
            </a:pPr>
            <a:endParaRPr lang="es-ES_tradnl" altLang="es-MX" sz="1200" dirty="0" smtClean="0">
              <a:latin typeface="Arial" charset="0"/>
            </a:endParaRPr>
          </a:p>
          <a:p>
            <a:pPr algn="l">
              <a:lnSpc>
                <a:spcPts val="1600"/>
              </a:lnSpc>
              <a:defRPr/>
            </a:pPr>
            <a:endParaRPr lang="es-ES_tradnl" altLang="es-MX" sz="1200" dirty="0" smtClean="0">
              <a:latin typeface="Arial" charset="0"/>
            </a:endParaRPr>
          </a:p>
          <a:p>
            <a:pPr algn="l">
              <a:lnSpc>
                <a:spcPts val="1600"/>
              </a:lnSpc>
              <a:defRPr/>
            </a:pPr>
            <a:r>
              <a:rPr lang="es-ES_tradnl" altLang="es-MX" sz="1200" dirty="0" smtClean="0">
                <a:latin typeface="Arial" charset="0"/>
              </a:rPr>
              <a:t>Código de Conducta				6</a:t>
            </a:r>
          </a:p>
          <a:p>
            <a:pPr algn="l">
              <a:lnSpc>
                <a:spcPts val="1600"/>
              </a:lnSpc>
              <a:defRPr/>
            </a:pPr>
            <a:endParaRPr lang="es-ES_tradnl" altLang="es-MX" sz="1200" dirty="0" smtClean="0">
              <a:latin typeface="Arial" charset="0"/>
            </a:endParaRPr>
          </a:p>
          <a:p>
            <a:pPr algn="l">
              <a:lnSpc>
                <a:spcPts val="1600"/>
              </a:lnSpc>
              <a:defRPr/>
            </a:pPr>
            <a:endParaRPr lang="es-ES_tradnl" altLang="es-MX" sz="1200" dirty="0" smtClean="0">
              <a:latin typeface="Arial" charset="0"/>
            </a:endParaRPr>
          </a:p>
          <a:p>
            <a:pPr algn="l">
              <a:lnSpc>
                <a:spcPts val="1600"/>
              </a:lnSpc>
              <a:defRPr/>
            </a:pPr>
            <a:r>
              <a:rPr lang="es-ES_tradnl" altLang="es-MX" sz="1200" dirty="0" smtClean="0">
                <a:latin typeface="Arial" charset="0"/>
              </a:rPr>
              <a:t>Estructura Orgánica				7</a:t>
            </a:r>
          </a:p>
          <a:p>
            <a:pPr algn="l">
              <a:lnSpc>
                <a:spcPts val="1600"/>
              </a:lnSpc>
              <a:defRPr/>
            </a:pPr>
            <a:endParaRPr lang="es-ES_tradnl" altLang="es-MX" sz="1200" dirty="0" smtClean="0">
              <a:latin typeface="Arial" charset="0"/>
            </a:endParaRPr>
          </a:p>
          <a:p>
            <a:pPr algn="l">
              <a:lnSpc>
                <a:spcPts val="1600"/>
              </a:lnSpc>
              <a:defRPr/>
            </a:pPr>
            <a:endParaRPr lang="es-ES_tradnl" altLang="es-MX" sz="1200" dirty="0" smtClean="0">
              <a:latin typeface="Arial" charset="0"/>
            </a:endParaRPr>
          </a:p>
          <a:p>
            <a:pPr algn="l">
              <a:lnSpc>
                <a:spcPts val="1600"/>
              </a:lnSpc>
              <a:defRPr/>
            </a:pPr>
            <a:r>
              <a:rPr lang="es-ES_tradnl" altLang="es-MX" sz="1200" dirty="0" smtClean="0">
                <a:latin typeface="Arial" charset="0"/>
              </a:rPr>
              <a:t>Organigrama					8</a:t>
            </a:r>
          </a:p>
          <a:p>
            <a:pPr algn="l">
              <a:lnSpc>
                <a:spcPts val="1600"/>
              </a:lnSpc>
              <a:defRPr/>
            </a:pPr>
            <a:endParaRPr lang="es-ES_tradnl" altLang="es-MX" sz="1200" dirty="0" smtClean="0">
              <a:latin typeface="Arial" charset="0"/>
            </a:endParaRPr>
          </a:p>
          <a:p>
            <a:pPr algn="l">
              <a:lnSpc>
                <a:spcPts val="1600"/>
              </a:lnSpc>
              <a:defRPr/>
            </a:pPr>
            <a:endParaRPr lang="es-ES_tradnl" altLang="es-MX" sz="1200" dirty="0" smtClean="0">
              <a:latin typeface="Arial" charset="0"/>
            </a:endParaRPr>
          </a:p>
          <a:p>
            <a:pPr algn="l">
              <a:lnSpc>
                <a:spcPts val="1600"/>
              </a:lnSpc>
              <a:defRPr/>
            </a:pPr>
            <a:r>
              <a:rPr lang="es-ES_tradnl" altLang="es-MX" sz="1200" dirty="0" smtClean="0">
                <a:latin typeface="Arial" charset="0"/>
              </a:rPr>
              <a:t>Descripción de Funciones				9</a:t>
            </a:r>
          </a:p>
          <a:p>
            <a:pPr algn="l">
              <a:lnSpc>
                <a:spcPts val="1600"/>
              </a:lnSpc>
              <a:defRPr/>
            </a:pPr>
            <a:r>
              <a:rPr lang="es-ES_tradnl" altLang="es-MX" sz="1200" dirty="0" smtClean="0">
                <a:latin typeface="Arial" charset="0"/>
              </a:rPr>
              <a:t>						           </a:t>
            </a:r>
          </a:p>
          <a:p>
            <a:pPr algn="l">
              <a:lnSpc>
                <a:spcPts val="1600"/>
              </a:lnSpc>
              <a:defRPr/>
            </a:pPr>
            <a:r>
              <a:rPr lang="es-ES_tradnl" altLang="es-MX" sz="1200" dirty="0" smtClean="0">
                <a:latin typeface="Arial" charset="0"/>
              </a:rPr>
              <a:t>Autorización					10</a:t>
            </a:r>
          </a:p>
          <a:p>
            <a:pPr algn="l">
              <a:lnSpc>
                <a:spcPts val="1600"/>
              </a:lnSpc>
              <a:defRPr/>
            </a:pPr>
            <a:endParaRPr lang="es-ES_tradnl" altLang="es-MX" sz="1200" dirty="0" smtClean="0">
              <a:latin typeface="Arial" charset="0"/>
            </a:endParaRPr>
          </a:p>
          <a:p>
            <a:pPr algn="l">
              <a:lnSpc>
                <a:spcPts val="1600"/>
              </a:lnSpc>
              <a:defRPr/>
            </a:pPr>
            <a:endParaRPr lang="es-ES_tradnl" altLang="es-MX" sz="1200" dirty="0" smtClean="0">
              <a:latin typeface="Arial" charset="0"/>
            </a:endParaRPr>
          </a:p>
          <a:p>
            <a:pPr algn="l">
              <a:lnSpc>
                <a:spcPts val="1600"/>
              </a:lnSpc>
              <a:defRPr/>
            </a:pPr>
            <a:r>
              <a:rPr lang="es-ES_tradnl" altLang="es-MX" sz="1200" dirty="0" smtClean="0">
                <a:latin typeface="Arial" charset="0"/>
              </a:rPr>
              <a:t>Control de Actualizaciones				11</a:t>
            </a:r>
          </a:p>
          <a:p>
            <a:pPr algn="l">
              <a:lnSpc>
                <a:spcPts val="1600"/>
              </a:lnSpc>
              <a:defRPr/>
            </a:pPr>
            <a:endParaRPr lang="es-ES_tradnl" altLang="es-MX" sz="1200" dirty="0" smtClean="0">
              <a:latin typeface="Arial" charset="0"/>
            </a:endParaRPr>
          </a:p>
          <a:p>
            <a:pPr algn="l">
              <a:lnSpc>
                <a:spcPts val="1600"/>
              </a:lnSpc>
              <a:defRPr/>
            </a:pPr>
            <a:endParaRPr lang="es-ES_tradnl" altLang="es-MX" sz="1200" dirty="0" smtClean="0">
              <a:latin typeface="Arial" charset="0"/>
            </a:endParaRPr>
          </a:p>
          <a:p>
            <a:pPr algn="l">
              <a:lnSpc>
                <a:spcPts val="1600"/>
              </a:lnSpc>
              <a:defRPr/>
            </a:pPr>
            <a:endParaRPr lang="es-ES_tradnl" altLang="es-MX" sz="1200" dirty="0" smtClean="0">
              <a:latin typeface="Arial" charset="0"/>
            </a:endParaRPr>
          </a:p>
          <a:p>
            <a:pPr algn="l">
              <a:lnSpc>
                <a:spcPts val="1600"/>
              </a:lnSpc>
              <a:defRPr/>
            </a:pPr>
            <a:endParaRPr lang="es-ES_tradnl" altLang="es-MX" sz="1200" dirty="0" smtClean="0">
              <a:latin typeface="Arial" charset="0"/>
            </a:endParaRPr>
          </a:p>
          <a:p>
            <a:pPr algn="l">
              <a:lnSpc>
                <a:spcPts val="1600"/>
              </a:lnSpc>
              <a:defRPr/>
            </a:pPr>
            <a:endParaRPr lang="es-ES_tradnl" altLang="es-MX" sz="1200" dirty="0" smtClean="0">
              <a:latin typeface="Arial" charset="0"/>
            </a:endParaRPr>
          </a:p>
        </p:txBody>
      </p:sp>
      <p:sp>
        <p:nvSpPr>
          <p:cNvPr id="15366" name="Text Box 8"/>
          <p:cNvSpPr txBox="1">
            <a:spLocks noChangeArrowheads="1"/>
          </p:cNvSpPr>
          <p:nvPr/>
        </p:nvSpPr>
        <p:spPr bwMode="auto">
          <a:xfrm>
            <a:off x="5922962" y="1041400"/>
            <a:ext cx="811213" cy="274637"/>
          </a:xfrm>
          <a:prstGeom prst="rect">
            <a:avLst/>
          </a:prstGeom>
          <a:noFill/>
          <a:ln w="9525">
            <a:noFill/>
            <a:miter lim="800000"/>
            <a:headEnd/>
            <a:tailEnd/>
          </a:ln>
        </p:spPr>
        <p:txBody>
          <a:bodyPr wrap="none">
            <a:spAutoFit/>
          </a:bodyPr>
          <a:lstStyle/>
          <a:p>
            <a:pPr algn="l"/>
            <a:r>
              <a:rPr lang="es-ES_tradnl" sz="1200" b="1" i="1" dirty="0">
                <a:latin typeface="Arial" charset="0"/>
              </a:rPr>
              <a:t>Sección </a:t>
            </a:r>
            <a:endParaRPr lang="es-ES_tradnl" sz="1200" i="1" dirty="0">
              <a:latin typeface="Arial"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40"/>
          <p:cNvSpPr>
            <a:spLocks noChangeArrowheads="1"/>
          </p:cNvSpPr>
          <p:nvPr/>
        </p:nvSpPr>
        <p:spPr bwMode="auto">
          <a:xfrm>
            <a:off x="0" y="0"/>
            <a:ext cx="1443038" cy="9144000"/>
          </a:xfrm>
          <a:prstGeom prst="rect">
            <a:avLst/>
          </a:prstGeom>
          <a:solidFill>
            <a:schemeClr val="bg1">
              <a:lumMod val="50000"/>
            </a:schemeClr>
          </a:solidFill>
          <a:ln w="9525">
            <a:noFill/>
            <a:miter lim="800000"/>
            <a:headEnd/>
            <a:tailEnd/>
          </a:ln>
        </p:spPr>
        <p:txBody>
          <a:bodyPr wrap="none" anchor="ctr"/>
          <a:lstStyle/>
          <a:p>
            <a:pPr>
              <a:defRPr/>
            </a:pPr>
            <a:endParaRPr lang="es-MX" dirty="0"/>
          </a:p>
        </p:txBody>
      </p:sp>
      <p:sp>
        <p:nvSpPr>
          <p:cNvPr id="16387" name="Text Box 3"/>
          <p:cNvSpPr txBox="1">
            <a:spLocks noChangeArrowheads="1"/>
          </p:cNvSpPr>
          <p:nvPr/>
        </p:nvSpPr>
        <p:spPr bwMode="auto">
          <a:xfrm>
            <a:off x="0" y="0"/>
            <a:ext cx="2162175" cy="398463"/>
          </a:xfrm>
          <a:prstGeom prst="rect">
            <a:avLst/>
          </a:prstGeom>
          <a:noFill/>
          <a:ln w="9525">
            <a:noFill/>
            <a:miter lim="800000"/>
            <a:headEnd/>
            <a:tailEnd/>
          </a:ln>
        </p:spPr>
        <p:txBody>
          <a:bodyPr wrap="none">
            <a:spAutoFit/>
          </a:bodyPr>
          <a:lstStyle/>
          <a:p>
            <a:pPr algn="l"/>
            <a:r>
              <a:rPr lang="es-ES_tradnl" sz="2000" b="1" i="1" dirty="0" smtClean="0">
                <a:latin typeface="Arial" charset="0"/>
              </a:rPr>
              <a:t>INTRODUCCIÓN</a:t>
            </a:r>
            <a:endParaRPr lang="es-ES_tradnl" sz="2000" b="1" i="1" dirty="0">
              <a:latin typeface="Arial" charset="0"/>
            </a:endParaRPr>
          </a:p>
        </p:txBody>
      </p:sp>
      <p:sp>
        <p:nvSpPr>
          <p:cNvPr id="16388" name="Line 39"/>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16389" name="Text Box 41"/>
          <p:cNvSpPr txBox="1">
            <a:spLocks noChangeArrowheads="1"/>
          </p:cNvSpPr>
          <p:nvPr/>
        </p:nvSpPr>
        <p:spPr bwMode="auto">
          <a:xfrm>
            <a:off x="1577976" y="1095375"/>
            <a:ext cx="5173662" cy="6983130"/>
          </a:xfrm>
          <a:prstGeom prst="rect">
            <a:avLst/>
          </a:prstGeom>
          <a:noFill/>
          <a:ln w="9525">
            <a:noFill/>
            <a:miter lim="800000"/>
            <a:headEnd/>
            <a:tailEnd/>
          </a:ln>
        </p:spPr>
        <p:txBody>
          <a:bodyPr wrap="square">
            <a:spAutoFit/>
          </a:bodyPr>
          <a:lstStyle/>
          <a:p>
            <a:pPr algn="just">
              <a:lnSpc>
                <a:spcPct val="150000"/>
              </a:lnSpc>
            </a:pPr>
            <a:r>
              <a:rPr lang="es-ES_tradnl" sz="1200" dirty="0">
                <a:latin typeface="Arial" charset="0"/>
              </a:rPr>
              <a:t>El presente manual se elaboró con el objeto de que los Servidores Públicos del Gobierno del Estado cuenten con una fuente de información que les permita conocer la organización del </a:t>
            </a:r>
            <a:r>
              <a:rPr lang="es-ES_tradnl" sz="1200" b="1" i="1" dirty="0">
                <a:latin typeface="Arial" charset="0"/>
              </a:rPr>
              <a:t>Instituto Potosino de la Juventud</a:t>
            </a:r>
            <a:r>
              <a:rPr lang="es-ES_tradnl" sz="1200" dirty="0">
                <a:latin typeface="Arial" charset="0"/>
              </a:rPr>
              <a:t>, así como las funciones del mismo.</a:t>
            </a:r>
          </a:p>
          <a:p>
            <a:pPr algn="just">
              <a:lnSpc>
                <a:spcPct val="150000"/>
              </a:lnSpc>
            </a:pPr>
            <a:endParaRPr lang="es-ES_tradnl" sz="1200" dirty="0">
              <a:latin typeface="Arial" charset="0"/>
            </a:endParaRPr>
          </a:p>
          <a:p>
            <a:pPr algn="just">
              <a:lnSpc>
                <a:spcPct val="150000"/>
              </a:lnSpc>
            </a:pPr>
            <a:r>
              <a:rPr lang="es-ES_tradnl" sz="1200" dirty="0">
                <a:latin typeface="Arial" charset="0"/>
              </a:rPr>
              <a:t>Este documento presenta la Estructura Orgánica actualizada y autorizada, el marco jurídico en el que sustentan su actualización y funcionamiento, los objetivos que tienen encomendados y la descripción de las funciones que debe realizar para alcanzarlos.</a:t>
            </a:r>
          </a:p>
          <a:p>
            <a:pPr algn="just">
              <a:lnSpc>
                <a:spcPct val="150000"/>
              </a:lnSpc>
            </a:pPr>
            <a:endParaRPr lang="es-ES_tradnl" sz="1200" dirty="0">
              <a:latin typeface="Arial" charset="0"/>
            </a:endParaRPr>
          </a:p>
          <a:p>
            <a:pPr algn="just">
              <a:lnSpc>
                <a:spcPct val="150000"/>
              </a:lnSpc>
            </a:pPr>
            <a:r>
              <a:rPr lang="es-ES_tradnl" sz="1200" dirty="0">
                <a:latin typeface="Arial" charset="0"/>
              </a:rPr>
              <a:t>Además el manual de organización facilita a los empleados y funcionarios el conocimiento de sus obligaciones en el ámbito de su competencia, así mismo ayuda entre otras cosas, a integrar y orientar al nuevo personal, sirviendo de igual manera como un instrumento valioso de datos para estudios de productividad, reorganización y de recursos humanos.</a:t>
            </a:r>
          </a:p>
          <a:p>
            <a:pPr algn="just">
              <a:lnSpc>
                <a:spcPct val="150000"/>
              </a:lnSpc>
            </a:pPr>
            <a:endParaRPr lang="es-ES_tradnl" sz="1200" dirty="0">
              <a:latin typeface="Arial" charset="0"/>
            </a:endParaRPr>
          </a:p>
          <a:p>
            <a:pPr algn="just">
              <a:lnSpc>
                <a:spcPct val="150000"/>
              </a:lnSpc>
            </a:pPr>
            <a:r>
              <a:rPr lang="es-ES_tradnl" sz="1200" dirty="0">
                <a:latin typeface="Arial" charset="0"/>
              </a:rPr>
              <a:t>La aplicación del presente manual es únicamente para el personal que integra el </a:t>
            </a:r>
            <a:r>
              <a:rPr lang="es-ES_tradnl" sz="1200" b="1" i="1" dirty="0">
                <a:latin typeface="Arial" charset="0"/>
              </a:rPr>
              <a:t>Instituto Potosino de la Juventud</a:t>
            </a:r>
            <a:r>
              <a:rPr lang="es-ES_tradnl" sz="1200" dirty="0">
                <a:latin typeface="Arial" charset="0"/>
              </a:rPr>
              <a:t>, siendo este mismo el responsable de actualizar o modificar su contenido.  </a:t>
            </a:r>
          </a:p>
          <a:p>
            <a:pPr algn="just">
              <a:lnSpc>
                <a:spcPct val="150000"/>
              </a:lnSpc>
            </a:pPr>
            <a:endParaRPr lang="es-ES_tradnl" sz="1200" dirty="0">
              <a:latin typeface="Arial" charset="0"/>
            </a:endParaRPr>
          </a:p>
          <a:p>
            <a:pPr algn="just">
              <a:lnSpc>
                <a:spcPct val="150000"/>
              </a:lnSpc>
            </a:pPr>
            <a:r>
              <a:rPr lang="es-ES_tradnl" sz="1200" dirty="0">
                <a:latin typeface="Arial" charset="0"/>
              </a:rPr>
              <a:t>Dado a la naturaleza dinámica de Gobierno del Estado, es necesario que cualquier cambio que se presente en la organización de las áreas, se comunique a la brevedad, a la Dirección de Organización y Métodos de Oficialía Mayor, con el objeto de revisarlos y mantener actualizada la Estructura Orgánica de la Administración Pública Estatal</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40"/>
          <p:cNvSpPr>
            <a:spLocks noChangeArrowheads="1"/>
          </p:cNvSpPr>
          <p:nvPr/>
        </p:nvSpPr>
        <p:spPr bwMode="auto">
          <a:xfrm>
            <a:off x="0" y="0"/>
            <a:ext cx="1443038" cy="9144000"/>
          </a:xfrm>
          <a:prstGeom prst="rect">
            <a:avLst/>
          </a:prstGeom>
          <a:solidFill>
            <a:schemeClr val="bg1">
              <a:lumMod val="50000"/>
            </a:schemeClr>
          </a:solidFill>
          <a:ln w="9525">
            <a:noFill/>
            <a:miter lim="800000"/>
            <a:headEnd/>
            <a:tailEnd/>
          </a:ln>
        </p:spPr>
        <p:txBody>
          <a:bodyPr wrap="none" anchor="ctr"/>
          <a:lstStyle/>
          <a:p>
            <a:pPr>
              <a:defRPr/>
            </a:pPr>
            <a:endParaRPr lang="es-MX" dirty="0"/>
          </a:p>
        </p:txBody>
      </p:sp>
      <p:sp>
        <p:nvSpPr>
          <p:cNvPr id="5123" name="Text Box 3"/>
          <p:cNvSpPr txBox="1">
            <a:spLocks noChangeArrowheads="1"/>
          </p:cNvSpPr>
          <p:nvPr/>
        </p:nvSpPr>
        <p:spPr bwMode="auto">
          <a:xfrm>
            <a:off x="76200" y="50800"/>
            <a:ext cx="2478088" cy="396875"/>
          </a:xfrm>
          <a:prstGeom prst="rect">
            <a:avLst/>
          </a:prstGeom>
          <a:noFill/>
          <a:ln w="9525">
            <a:noFill/>
            <a:miter lim="800000"/>
            <a:headEnd/>
            <a:tailEnd/>
          </a:ln>
        </p:spPr>
        <p:txBody>
          <a:bodyPr wrap="none">
            <a:spAutoFit/>
          </a:bodyPr>
          <a:lstStyle/>
          <a:p>
            <a:r>
              <a:rPr lang="es-ES_tradnl" sz="2000" b="1" i="1" dirty="0">
                <a:latin typeface="Arial" charset="0"/>
              </a:rPr>
              <a:t>D I R E C T O R I O </a:t>
            </a:r>
          </a:p>
        </p:txBody>
      </p:sp>
      <p:sp>
        <p:nvSpPr>
          <p:cNvPr id="5124" name="Line 40"/>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5125" name="Rectangle 5"/>
          <p:cNvSpPr>
            <a:spLocks noChangeArrowheads="1"/>
          </p:cNvSpPr>
          <p:nvPr/>
        </p:nvSpPr>
        <p:spPr bwMode="auto">
          <a:xfrm>
            <a:off x="1565276" y="1095375"/>
            <a:ext cx="5186362" cy="830997"/>
          </a:xfrm>
          <a:prstGeom prst="rect">
            <a:avLst/>
          </a:prstGeom>
          <a:noFill/>
          <a:ln w="9525">
            <a:noFill/>
            <a:miter lim="800000"/>
            <a:headEnd/>
            <a:tailEnd/>
          </a:ln>
        </p:spPr>
        <p:txBody>
          <a:bodyPr>
            <a:spAutoFit/>
          </a:bodyPr>
          <a:lstStyle/>
          <a:p>
            <a:pPr algn="l">
              <a:tabLst>
                <a:tab pos="571500" algn="r"/>
                <a:tab pos="5486400" algn="r"/>
                <a:tab pos="5600700" algn="dec"/>
              </a:tabLst>
            </a:pPr>
            <a:r>
              <a:rPr lang="es-ES_tradnl" sz="1200" b="1" dirty="0">
                <a:latin typeface="Arial" charset="0"/>
                <a:cs typeface="Arial" charset="0"/>
              </a:rPr>
              <a:t>SECRETARIO DE EDUCACIÓN</a:t>
            </a:r>
            <a:endParaRPr lang="es-ES" sz="1200" dirty="0">
              <a:latin typeface="Arial" charset="0"/>
              <a:cs typeface="Arial" charset="0"/>
            </a:endParaRPr>
          </a:p>
          <a:p>
            <a:pPr algn="l">
              <a:tabLst>
                <a:tab pos="571500" algn="r"/>
                <a:tab pos="5486400" algn="r"/>
                <a:tab pos="5600700" algn="dec"/>
              </a:tabLst>
            </a:pPr>
            <a:r>
              <a:rPr lang="es-ES_tradnl" sz="1200" b="1" dirty="0">
                <a:latin typeface="Arial" charset="0"/>
                <a:cs typeface="Arial" charset="0"/>
              </a:rPr>
              <a:t> </a:t>
            </a:r>
            <a:endParaRPr lang="es-ES" sz="1200" dirty="0">
              <a:latin typeface="Arial" charset="0"/>
              <a:cs typeface="Arial" charset="0"/>
            </a:endParaRPr>
          </a:p>
          <a:p>
            <a:pPr algn="l" eaLnBrk="1" hangingPunct="1">
              <a:tabLst>
                <a:tab pos="571500" algn="r"/>
                <a:tab pos="5486400" algn="r"/>
                <a:tab pos="5600700" algn="dec"/>
              </a:tabLst>
            </a:pPr>
            <a:r>
              <a:rPr lang="es-MX" sz="1200" b="1" dirty="0" smtClean="0">
                <a:solidFill>
                  <a:srgbClr val="000000"/>
                </a:solidFill>
                <a:latin typeface="Arial" charset="0"/>
                <a:cs typeface="Arial" charset="0"/>
              </a:rPr>
              <a:t>DIRECTOR GENERAL </a:t>
            </a:r>
          </a:p>
          <a:p>
            <a:pPr algn="l" eaLnBrk="1" hangingPunct="1">
              <a:tabLst>
                <a:tab pos="571500" algn="r"/>
                <a:tab pos="5486400" algn="r"/>
                <a:tab pos="5600700" algn="dec"/>
              </a:tabLst>
            </a:pPr>
            <a:r>
              <a:rPr lang="es-MX" sz="1200" dirty="0" smtClean="0">
                <a:solidFill>
                  <a:srgbClr val="000000"/>
                </a:solidFill>
                <a:latin typeface="Arial" charset="0"/>
              </a:rPr>
              <a:t>Luis Fernando Alonso Molina</a:t>
            </a:r>
            <a:endParaRPr lang="es-MX" sz="1200" dirty="0">
              <a:solidFill>
                <a:srgbClr val="000000"/>
              </a:solidFill>
              <a:latin typeface="Arial" charset="0"/>
              <a:cs typeface="Arial" charset="0"/>
            </a:endParaRPr>
          </a:p>
        </p:txBody>
      </p:sp>
      <p:sp>
        <p:nvSpPr>
          <p:cNvPr id="7" name="6 Rectángulo"/>
          <p:cNvSpPr/>
          <p:nvPr/>
        </p:nvSpPr>
        <p:spPr>
          <a:xfrm>
            <a:off x="1384300" y="446088"/>
            <a:ext cx="46038" cy="46037"/>
          </a:xfrm>
          <a:prstGeom prst="rect">
            <a:avLst/>
          </a:prstGeom>
          <a:solidFill>
            <a:srgbClr val="9D9D9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40"/>
          <p:cNvSpPr>
            <a:spLocks noChangeArrowheads="1"/>
          </p:cNvSpPr>
          <p:nvPr/>
        </p:nvSpPr>
        <p:spPr bwMode="auto">
          <a:xfrm>
            <a:off x="0" y="0"/>
            <a:ext cx="1443038" cy="9144000"/>
          </a:xfrm>
          <a:prstGeom prst="rect">
            <a:avLst/>
          </a:prstGeom>
          <a:solidFill>
            <a:schemeClr val="bg1">
              <a:lumMod val="50000"/>
            </a:schemeClr>
          </a:solidFill>
          <a:ln w="9525">
            <a:noFill/>
            <a:miter lim="800000"/>
            <a:headEnd/>
            <a:tailEnd/>
          </a:ln>
        </p:spPr>
        <p:txBody>
          <a:bodyPr wrap="none" anchor="ctr"/>
          <a:lstStyle/>
          <a:p>
            <a:pPr>
              <a:defRPr/>
            </a:pPr>
            <a:endParaRPr lang="es-MX" dirty="0"/>
          </a:p>
        </p:txBody>
      </p:sp>
      <p:sp>
        <p:nvSpPr>
          <p:cNvPr id="17412" name="Line 39"/>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18437" name="Rectangle 43"/>
          <p:cNvSpPr>
            <a:spLocks noChangeArrowheads="1"/>
          </p:cNvSpPr>
          <p:nvPr/>
        </p:nvSpPr>
        <p:spPr bwMode="auto">
          <a:xfrm>
            <a:off x="1574800" y="564154"/>
            <a:ext cx="5176838" cy="8222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ts val="1440"/>
              </a:lnSpc>
              <a:spcBef>
                <a:spcPts val="500"/>
              </a:spcBef>
              <a:defRPr/>
            </a:pPr>
            <a:r>
              <a:rPr lang="es-ES_tradnl" sz="1200" b="1" i="1" dirty="0">
                <a:latin typeface="Arial" charset="0"/>
              </a:rPr>
              <a:t>Los ordenamientos o normas jurídicas que rigen la operación de Instituto Potosino de la Juventud son las siguientes;</a:t>
            </a:r>
          </a:p>
          <a:p>
            <a:pPr marL="101600" indent="-101600" algn="just">
              <a:lnSpc>
                <a:spcPts val="1440"/>
              </a:lnSpc>
              <a:spcBef>
                <a:spcPts val="500"/>
              </a:spcBef>
              <a:buFont typeface="Wingdings" pitchFamily="2" charset="2"/>
              <a:buChar char="§"/>
              <a:defRPr/>
            </a:pPr>
            <a:endParaRPr lang="es-MX" sz="1200" dirty="0">
              <a:latin typeface="Arial" charset="0"/>
              <a:cs typeface="Arial" charset="0"/>
            </a:endParaRPr>
          </a:p>
          <a:p>
            <a:pPr marL="101600" indent="-101600" algn="just">
              <a:lnSpc>
                <a:spcPts val="1440"/>
              </a:lnSpc>
              <a:spcBef>
                <a:spcPts val="500"/>
              </a:spcBef>
              <a:buFont typeface="Wingdings" pitchFamily="2" charset="2"/>
              <a:buChar char="§"/>
              <a:defRPr/>
            </a:pPr>
            <a:r>
              <a:rPr lang="es-MX" sz="1200" dirty="0">
                <a:latin typeface="Arial" charset="0"/>
                <a:cs typeface="Arial" charset="0"/>
              </a:rPr>
              <a:t>Constitución Política de los Estados Unidos Mexicanos.</a:t>
            </a:r>
          </a:p>
          <a:p>
            <a:pPr marL="101600" indent="-101600" algn="just">
              <a:lnSpc>
                <a:spcPts val="1440"/>
              </a:lnSpc>
              <a:spcBef>
                <a:spcPts val="500"/>
              </a:spcBef>
              <a:buFont typeface="Wingdings" pitchFamily="2" charset="2"/>
              <a:buChar char="§"/>
              <a:defRPr/>
            </a:pPr>
            <a:r>
              <a:rPr lang="es-MX" sz="1200" dirty="0">
                <a:latin typeface="Arial" charset="0"/>
                <a:cs typeface="Arial" charset="0"/>
              </a:rPr>
              <a:t>Constitución Política del Estado de San Luis Potosí.</a:t>
            </a:r>
          </a:p>
          <a:p>
            <a:pPr marL="101600" indent="-101600" algn="just">
              <a:lnSpc>
                <a:spcPts val="1440"/>
              </a:lnSpc>
              <a:spcBef>
                <a:spcPts val="500"/>
              </a:spcBef>
              <a:buFont typeface="Wingdings" pitchFamily="2" charset="2"/>
              <a:buChar char="§"/>
              <a:defRPr/>
            </a:pPr>
            <a:r>
              <a:rPr lang="es-ES" sz="1200" dirty="0">
                <a:latin typeface="Arial" charset="0"/>
                <a:cs typeface="Arial" charset="0"/>
              </a:rPr>
              <a:t>Ley de la Persona Joven para el Estado y Municipios de San Luis Potosí.</a:t>
            </a:r>
          </a:p>
          <a:p>
            <a:pPr marL="101600" indent="-101600" algn="just">
              <a:lnSpc>
                <a:spcPts val="1440"/>
              </a:lnSpc>
              <a:spcBef>
                <a:spcPts val="500"/>
              </a:spcBef>
              <a:buFont typeface="Wingdings" pitchFamily="2" charset="2"/>
              <a:buChar char="§"/>
              <a:defRPr/>
            </a:pPr>
            <a:r>
              <a:rPr lang="es-ES_tradnl" sz="1200" dirty="0">
                <a:latin typeface="Arial" charset="0"/>
                <a:cs typeface="Arial" charset="0"/>
              </a:rPr>
              <a:t>Ley Orgánica de la Administración Publica del Estado de San Luis Potosí.</a:t>
            </a:r>
            <a:endParaRPr lang="es-ES" sz="1200" dirty="0">
              <a:latin typeface="Arial" charset="0"/>
              <a:cs typeface="Arial" charset="0"/>
            </a:endParaRPr>
          </a:p>
          <a:p>
            <a:pPr marL="101600" indent="-101600" algn="just">
              <a:lnSpc>
                <a:spcPts val="1440"/>
              </a:lnSpc>
              <a:spcBef>
                <a:spcPts val="500"/>
              </a:spcBef>
              <a:buFont typeface="Wingdings" pitchFamily="2" charset="2"/>
              <a:buChar char="§"/>
              <a:defRPr/>
            </a:pPr>
            <a:r>
              <a:rPr lang="es-MX" sz="1200" dirty="0">
                <a:latin typeface="Arial" charset="0"/>
                <a:cs typeface="Arial" charset="0"/>
              </a:rPr>
              <a:t>Ley Responsabilidades de los Servidores Públicos del Estado y Municipios de San Luis Potosí.</a:t>
            </a:r>
          </a:p>
          <a:p>
            <a:pPr marL="101600" indent="-101600" algn="just">
              <a:lnSpc>
                <a:spcPts val="1440"/>
              </a:lnSpc>
              <a:spcBef>
                <a:spcPts val="500"/>
              </a:spcBef>
              <a:buFont typeface="Wingdings" pitchFamily="2" charset="2"/>
              <a:buChar char="§"/>
              <a:defRPr/>
            </a:pPr>
            <a:r>
              <a:rPr lang="es-MX" sz="1200" dirty="0">
                <a:latin typeface="Arial" charset="0"/>
                <a:cs typeface="Arial" charset="0"/>
              </a:rPr>
              <a:t>Ley de Procedimientos Administrativos del Estado y Municipios de San Luis Potosí.</a:t>
            </a:r>
          </a:p>
          <a:p>
            <a:pPr marL="101600" indent="-101600" algn="just">
              <a:lnSpc>
                <a:spcPts val="1440"/>
              </a:lnSpc>
              <a:spcBef>
                <a:spcPts val="500"/>
              </a:spcBef>
              <a:buFont typeface="Wingdings" pitchFamily="2" charset="2"/>
              <a:buChar char="§"/>
              <a:defRPr/>
            </a:pPr>
            <a:r>
              <a:rPr lang="es-ES_tradnl" sz="1200" dirty="0" smtClean="0">
                <a:latin typeface="Arial" charset="0"/>
                <a:cs typeface="Arial" charset="0"/>
              </a:rPr>
              <a:t>Ley </a:t>
            </a:r>
            <a:r>
              <a:rPr lang="es-ES_tradnl" sz="1200" dirty="0">
                <a:latin typeface="Arial" charset="0"/>
                <a:cs typeface="Arial" charset="0"/>
              </a:rPr>
              <a:t>de Hacienda para el Estado de San Luis Potosí.</a:t>
            </a:r>
          </a:p>
          <a:p>
            <a:pPr marL="101600" indent="-101600" algn="just">
              <a:lnSpc>
                <a:spcPts val="1440"/>
              </a:lnSpc>
              <a:spcBef>
                <a:spcPts val="500"/>
              </a:spcBef>
              <a:buFont typeface="Wingdings" pitchFamily="2" charset="2"/>
              <a:buChar char="§"/>
              <a:defRPr/>
            </a:pPr>
            <a:r>
              <a:rPr lang="es-ES_tradnl" sz="1200" dirty="0">
                <a:latin typeface="Arial" charset="0"/>
                <a:cs typeface="Arial" charset="0"/>
              </a:rPr>
              <a:t>Ley de Coordinación Fiscal del Estado de San Luis Potosí.</a:t>
            </a:r>
          </a:p>
          <a:p>
            <a:pPr marL="101600" indent="-101600" algn="just">
              <a:lnSpc>
                <a:spcPts val="1440"/>
              </a:lnSpc>
              <a:spcBef>
                <a:spcPts val="500"/>
              </a:spcBef>
              <a:buFont typeface="Wingdings" pitchFamily="2" charset="2"/>
              <a:buChar char="§"/>
              <a:defRPr/>
            </a:pPr>
            <a:r>
              <a:rPr lang="es-ES_tradnl" sz="1200" dirty="0">
                <a:latin typeface="Arial" charset="0"/>
                <a:cs typeface="Arial" charset="0"/>
              </a:rPr>
              <a:t>Ley de Presupuesto y Responsabilidad Hacendaria del Estado y Municipios de San Luis Potosí.</a:t>
            </a:r>
            <a:endParaRPr lang="es-ES" sz="1200" dirty="0">
              <a:latin typeface="Arial" charset="0"/>
              <a:cs typeface="Arial" charset="0"/>
            </a:endParaRPr>
          </a:p>
          <a:p>
            <a:pPr marL="101600" indent="-101600" algn="just">
              <a:lnSpc>
                <a:spcPts val="1440"/>
              </a:lnSpc>
              <a:spcBef>
                <a:spcPts val="500"/>
              </a:spcBef>
              <a:buFont typeface="Wingdings" pitchFamily="2" charset="2"/>
              <a:buChar char="§"/>
              <a:defRPr/>
            </a:pPr>
            <a:r>
              <a:rPr lang="es-ES_tradnl" sz="1200" dirty="0">
                <a:latin typeface="Arial" charset="0"/>
                <a:cs typeface="Arial" charset="0"/>
              </a:rPr>
              <a:t>Ley de Planeación del Estado y Municipios de San Luis Potosí.</a:t>
            </a:r>
          </a:p>
          <a:p>
            <a:pPr marL="101600" indent="-101600" algn="just">
              <a:lnSpc>
                <a:spcPts val="1440"/>
              </a:lnSpc>
              <a:spcBef>
                <a:spcPts val="500"/>
              </a:spcBef>
              <a:buFont typeface="Wingdings" pitchFamily="2" charset="2"/>
              <a:buChar char="§"/>
              <a:defRPr/>
            </a:pPr>
            <a:r>
              <a:rPr lang="es-MX" sz="1200" dirty="0">
                <a:latin typeface="Arial" charset="0"/>
                <a:cs typeface="Arial" charset="0"/>
              </a:rPr>
              <a:t>Ley del Presupuesto de Egresos del Estado de San Luis Potosí.</a:t>
            </a:r>
          </a:p>
          <a:p>
            <a:pPr marL="101600" indent="-101600" algn="just">
              <a:lnSpc>
                <a:spcPts val="1440"/>
              </a:lnSpc>
              <a:spcBef>
                <a:spcPts val="500"/>
              </a:spcBef>
              <a:buFont typeface="Wingdings" pitchFamily="2" charset="2"/>
              <a:buChar char="§"/>
              <a:defRPr/>
            </a:pPr>
            <a:r>
              <a:rPr lang="es-MX" sz="1200" dirty="0">
                <a:latin typeface="Arial" charset="0"/>
                <a:cs typeface="Arial" charset="0"/>
              </a:rPr>
              <a:t>Ley de Deuda Pública del Estado y Municipios.</a:t>
            </a:r>
          </a:p>
          <a:p>
            <a:pPr marL="101600" indent="-101600" algn="just">
              <a:lnSpc>
                <a:spcPts val="1440"/>
              </a:lnSpc>
              <a:spcBef>
                <a:spcPts val="500"/>
              </a:spcBef>
              <a:buFont typeface="Wingdings" pitchFamily="2" charset="2"/>
              <a:buChar char="§"/>
              <a:defRPr/>
            </a:pPr>
            <a:r>
              <a:rPr lang="es-ES_tradnl" sz="1200" dirty="0">
                <a:latin typeface="Arial" charset="0"/>
                <a:cs typeface="Arial" charset="0"/>
              </a:rPr>
              <a:t>Ley de Ingresos del Estado de San Luis Potosí.</a:t>
            </a:r>
            <a:endParaRPr lang="es-ES_tradnl" sz="1200" b="1" dirty="0">
              <a:latin typeface="Arial" charset="0"/>
            </a:endParaRPr>
          </a:p>
          <a:p>
            <a:pPr marL="101600" indent="-101600" algn="just">
              <a:lnSpc>
                <a:spcPts val="1440"/>
              </a:lnSpc>
              <a:spcBef>
                <a:spcPts val="500"/>
              </a:spcBef>
              <a:buFont typeface="Wingdings" pitchFamily="2" charset="2"/>
              <a:buChar char="§"/>
              <a:defRPr/>
            </a:pPr>
            <a:r>
              <a:rPr lang="es-MX" sz="1200" dirty="0">
                <a:latin typeface="Arial" charset="0"/>
              </a:rPr>
              <a:t>Ley de Adquisiciones del Estado de San Luis Potosí.</a:t>
            </a:r>
          </a:p>
          <a:p>
            <a:pPr marL="101600" indent="-101600" algn="just">
              <a:lnSpc>
                <a:spcPts val="1440"/>
              </a:lnSpc>
              <a:spcBef>
                <a:spcPts val="500"/>
              </a:spcBef>
              <a:buFont typeface="Wingdings" pitchFamily="2" charset="2"/>
              <a:buChar char="§"/>
              <a:defRPr/>
            </a:pPr>
            <a:r>
              <a:rPr lang="es-ES_tradnl" sz="1200" dirty="0">
                <a:latin typeface="Arial" charset="0"/>
                <a:cs typeface="Arial" charset="0"/>
              </a:rPr>
              <a:t>Ley de Obras Públicas y Servicios Relacionados con las mismas del Estado de San Luis Potosí.</a:t>
            </a:r>
          </a:p>
          <a:p>
            <a:pPr marL="101600" indent="-101600" algn="just">
              <a:lnSpc>
                <a:spcPts val="1440"/>
              </a:lnSpc>
              <a:spcBef>
                <a:spcPts val="500"/>
              </a:spcBef>
              <a:buFont typeface="Wingdings" pitchFamily="2" charset="2"/>
              <a:buChar char="§"/>
              <a:defRPr/>
            </a:pPr>
            <a:r>
              <a:rPr lang="es-ES_tradnl" sz="1200" dirty="0">
                <a:latin typeface="Arial" charset="0"/>
                <a:cs typeface="Arial" charset="0"/>
              </a:rPr>
              <a:t>Ley de Bienes del Estado y Municipios de San Luis Potosí.</a:t>
            </a:r>
          </a:p>
          <a:p>
            <a:pPr marL="101600" indent="-101600" algn="just">
              <a:lnSpc>
                <a:spcPts val="1440"/>
              </a:lnSpc>
              <a:spcBef>
                <a:spcPts val="500"/>
              </a:spcBef>
              <a:buFont typeface="Wingdings" pitchFamily="2" charset="2"/>
              <a:buChar char="§"/>
              <a:defRPr/>
            </a:pPr>
            <a:r>
              <a:rPr lang="es-ES_tradnl" sz="1200" dirty="0">
                <a:latin typeface="Arial" charset="0"/>
                <a:cs typeface="Arial" charset="0"/>
              </a:rPr>
              <a:t>Ley de Auditoría Superior del Estado de San Luis Potosí.</a:t>
            </a:r>
          </a:p>
          <a:p>
            <a:pPr marL="101600" indent="-101600" algn="just">
              <a:lnSpc>
                <a:spcPts val="1440"/>
              </a:lnSpc>
              <a:spcBef>
                <a:spcPts val="500"/>
              </a:spcBef>
              <a:buFont typeface="Wingdings" pitchFamily="2" charset="2"/>
              <a:buChar char="§"/>
              <a:defRPr/>
            </a:pPr>
            <a:r>
              <a:rPr lang="es-ES_tradnl" sz="1200" dirty="0">
                <a:latin typeface="Arial" charset="0"/>
              </a:rPr>
              <a:t>Ley de Transparencia y Acceso a la información Pública del Estado de San Luis Potosí.</a:t>
            </a:r>
          </a:p>
          <a:p>
            <a:pPr marL="101600" indent="-101600" algn="just">
              <a:lnSpc>
                <a:spcPts val="1440"/>
              </a:lnSpc>
              <a:spcBef>
                <a:spcPts val="500"/>
              </a:spcBef>
              <a:buFont typeface="Wingdings" pitchFamily="2" charset="2"/>
              <a:buChar char="§"/>
              <a:defRPr/>
            </a:pPr>
            <a:r>
              <a:rPr lang="es-MX" sz="1200" dirty="0">
                <a:latin typeface="Arial" charset="0"/>
                <a:cs typeface="Arial" charset="0"/>
              </a:rPr>
              <a:t>Ley General de Contabilidad Gubernamental.</a:t>
            </a:r>
          </a:p>
          <a:p>
            <a:pPr marL="101600" indent="-101600" algn="just">
              <a:lnSpc>
                <a:spcPts val="1440"/>
              </a:lnSpc>
              <a:spcBef>
                <a:spcPts val="500"/>
              </a:spcBef>
              <a:buFont typeface="Wingdings" pitchFamily="2" charset="2"/>
              <a:buChar char="§"/>
              <a:defRPr/>
            </a:pPr>
            <a:r>
              <a:rPr lang="es-ES_tradnl" sz="1200" dirty="0">
                <a:latin typeface="Arial" charset="0"/>
                <a:cs typeface="Arial" charset="0"/>
              </a:rPr>
              <a:t>Ley de Coordinación Fiscal.</a:t>
            </a:r>
          </a:p>
          <a:p>
            <a:pPr marL="101600" indent="-101600" algn="just">
              <a:lnSpc>
                <a:spcPts val="1440"/>
              </a:lnSpc>
              <a:spcBef>
                <a:spcPts val="500"/>
              </a:spcBef>
              <a:buFont typeface="Wingdings" pitchFamily="2" charset="2"/>
              <a:buChar char="§"/>
              <a:defRPr/>
            </a:pPr>
            <a:r>
              <a:rPr lang="es-ES_tradnl" sz="1200" dirty="0">
                <a:latin typeface="Arial" charset="0"/>
              </a:rPr>
              <a:t>Ley General de Transparencia y Acceso a la Información Pública.</a:t>
            </a:r>
          </a:p>
          <a:p>
            <a:pPr marL="101600" indent="-101600" algn="just">
              <a:lnSpc>
                <a:spcPts val="1440"/>
              </a:lnSpc>
              <a:spcBef>
                <a:spcPts val="500"/>
              </a:spcBef>
              <a:buFont typeface="Wingdings" pitchFamily="2" charset="2"/>
              <a:buChar char="§"/>
              <a:defRPr/>
            </a:pPr>
            <a:r>
              <a:rPr lang="es-ES_tradnl" sz="1200" dirty="0">
                <a:latin typeface="Arial" charset="0"/>
              </a:rPr>
              <a:t>Ley de Adquisiciones, Arrendamientos y Servicios del Sector P</a:t>
            </a:r>
            <a:r>
              <a:rPr lang="es-MX" sz="1200" dirty="0">
                <a:latin typeface="Arial" charset="0"/>
                <a:cs typeface="Arial" charset="0"/>
              </a:rPr>
              <a:t>ú</a:t>
            </a:r>
            <a:r>
              <a:rPr lang="es-ES_tradnl" sz="1200" dirty="0" err="1">
                <a:latin typeface="Arial" charset="0"/>
              </a:rPr>
              <a:t>blico</a:t>
            </a:r>
            <a:r>
              <a:rPr lang="es-ES_tradnl" sz="1200" dirty="0">
                <a:latin typeface="Arial" charset="0"/>
              </a:rPr>
              <a:t> Federal</a:t>
            </a:r>
            <a:r>
              <a:rPr lang="es-ES_tradnl" sz="1200" dirty="0" smtClean="0">
                <a:latin typeface="Arial" charset="0"/>
              </a:rPr>
              <a:t>.</a:t>
            </a:r>
          </a:p>
          <a:p>
            <a:pPr marL="101600" indent="-101600" algn="just">
              <a:lnSpc>
                <a:spcPts val="1440"/>
              </a:lnSpc>
              <a:spcBef>
                <a:spcPts val="500"/>
              </a:spcBef>
              <a:buFont typeface="Wingdings" pitchFamily="2" charset="2"/>
              <a:buChar char="§"/>
              <a:defRPr/>
            </a:pPr>
            <a:r>
              <a:rPr lang="es-ES_tradnl" sz="1200" dirty="0">
                <a:latin typeface="Arial" charset="0"/>
              </a:rPr>
              <a:t>Ley Federal del </a:t>
            </a:r>
            <a:r>
              <a:rPr lang="es-ES_tradnl" sz="1200" dirty="0" smtClean="0">
                <a:latin typeface="Arial" charset="0"/>
              </a:rPr>
              <a:t>Trabajo</a:t>
            </a:r>
            <a:endParaRPr lang="es-ES_tradnl" sz="1200" dirty="0">
              <a:latin typeface="Arial" charset="0"/>
            </a:endParaRPr>
          </a:p>
          <a:p>
            <a:pPr marL="101600" indent="-101600" algn="just">
              <a:lnSpc>
                <a:spcPts val="1440"/>
              </a:lnSpc>
              <a:spcBef>
                <a:spcPts val="500"/>
              </a:spcBef>
              <a:buFont typeface="Wingdings" pitchFamily="2" charset="2"/>
              <a:buChar char="§"/>
              <a:defRPr/>
            </a:pPr>
            <a:r>
              <a:rPr lang="es-ES" sz="1200" dirty="0">
                <a:latin typeface="Arial" charset="0"/>
                <a:cs typeface="Arial" charset="0"/>
              </a:rPr>
              <a:t>Reglamento Interior del Instituto Potosino de la Juventud.</a:t>
            </a:r>
            <a:endParaRPr lang="es-MX" sz="1200" dirty="0">
              <a:latin typeface="Arial" charset="0"/>
              <a:cs typeface="Arial" charset="0"/>
            </a:endParaRPr>
          </a:p>
        </p:txBody>
      </p:sp>
      <p:sp>
        <p:nvSpPr>
          <p:cNvPr id="7" name="Text Box 2"/>
          <p:cNvSpPr txBox="1">
            <a:spLocks noChangeArrowheads="1"/>
          </p:cNvSpPr>
          <p:nvPr/>
        </p:nvSpPr>
        <p:spPr bwMode="auto">
          <a:xfrm>
            <a:off x="71438" y="63500"/>
            <a:ext cx="4216400" cy="396875"/>
          </a:xfrm>
          <a:prstGeom prst="rect">
            <a:avLst/>
          </a:prstGeom>
          <a:noFill/>
          <a:ln w="9525">
            <a:noFill/>
            <a:miter lim="800000"/>
            <a:headEnd/>
            <a:tailEnd/>
          </a:ln>
        </p:spPr>
        <p:txBody>
          <a:bodyPr>
            <a:spAutoFit/>
          </a:bodyPr>
          <a:lstStyle/>
          <a:p>
            <a:pPr>
              <a:spcBef>
                <a:spcPct val="50000"/>
              </a:spcBef>
            </a:pPr>
            <a:r>
              <a:rPr lang="es-ES_tradnl" sz="2000" b="1" i="1" dirty="0">
                <a:latin typeface="Arial" charset="0"/>
              </a:rPr>
              <a:t>LEGISLACIÓN O BASE LEGAL</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ChangeArrowheads="1"/>
          </p:cNvSpPr>
          <p:nvPr/>
        </p:nvSpPr>
        <p:spPr bwMode="auto">
          <a:xfrm>
            <a:off x="0" y="0"/>
            <a:ext cx="1443038" cy="9144000"/>
          </a:xfrm>
          <a:prstGeom prst="rect">
            <a:avLst/>
          </a:prstGeom>
          <a:solidFill>
            <a:schemeClr val="bg1">
              <a:lumMod val="50000"/>
            </a:schemeClr>
          </a:solidFill>
          <a:ln w="9525">
            <a:noFill/>
            <a:miter lim="800000"/>
            <a:headEnd/>
            <a:tailEnd/>
          </a:ln>
        </p:spPr>
        <p:txBody>
          <a:bodyPr wrap="none" anchor="ctr"/>
          <a:lstStyle/>
          <a:p>
            <a:pPr>
              <a:defRPr/>
            </a:pPr>
            <a:endParaRPr lang="es-MX" dirty="0"/>
          </a:p>
        </p:txBody>
      </p:sp>
      <p:sp>
        <p:nvSpPr>
          <p:cNvPr id="18435" name="Text Box 3"/>
          <p:cNvSpPr txBox="1">
            <a:spLocks noChangeArrowheads="1"/>
          </p:cNvSpPr>
          <p:nvPr/>
        </p:nvSpPr>
        <p:spPr bwMode="auto">
          <a:xfrm>
            <a:off x="105254" y="121130"/>
            <a:ext cx="4216400" cy="396875"/>
          </a:xfrm>
          <a:prstGeom prst="rect">
            <a:avLst/>
          </a:prstGeom>
          <a:noFill/>
          <a:ln w="9525">
            <a:noFill/>
            <a:miter lim="800000"/>
            <a:headEnd/>
            <a:tailEnd/>
          </a:ln>
        </p:spPr>
        <p:txBody>
          <a:bodyPr>
            <a:spAutoFit/>
          </a:bodyPr>
          <a:lstStyle/>
          <a:p>
            <a:pPr algn="l">
              <a:spcBef>
                <a:spcPct val="50000"/>
              </a:spcBef>
            </a:pPr>
            <a:r>
              <a:rPr lang="es-ES_tradnl" sz="2000" b="1" i="1" dirty="0">
                <a:latin typeface="Arial" charset="0"/>
              </a:rPr>
              <a:t>M I S I O N</a:t>
            </a:r>
          </a:p>
        </p:txBody>
      </p:sp>
      <p:sp>
        <p:nvSpPr>
          <p:cNvPr id="18436" name="Line 4"/>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18437" name="Text Box 7"/>
          <p:cNvSpPr txBox="1">
            <a:spLocks noChangeArrowheads="1"/>
          </p:cNvSpPr>
          <p:nvPr/>
        </p:nvSpPr>
        <p:spPr bwMode="auto">
          <a:xfrm>
            <a:off x="1577976" y="3088137"/>
            <a:ext cx="5086349" cy="1443152"/>
          </a:xfrm>
          <a:prstGeom prst="rect">
            <a:avLst/>
          </a:prstGeom>
          <a:noFill/>
          <a:ln w="9525">
            <a:noFill/>
            <a:miter lim="800000"/>
            <a:headEnd/>
            <a:tailEnd/>
          </a:ln>
        </p:spPr>
        <p:txBody>
          <a:bodyPr wrap="square">
            <a:spAutoFit/>
          </a:bodyPr>
          <a:lstStyle/>
          <a:p>
            <a:pPr algn="just">
              <a:lnSpc>
                <a:spcPct val="150000"/>
              </a:lnSpc>
              <a:spcBef>
                <a:spcPts val="0"/>
              </a:spcBef>
            </a:pPr>
            <a:r>
              <a:rPr lang="es-MX" sz="1200" dirty="0">
                <a:latin typeface="Arial" panose="020B0604020202020204" pitchFamily="34" charset="0"/>
                <a:cs typeface="Arial" panose="020B0604020202020204" pitchFamily="34" charset="0"/>
              </a:rPr>
              <a:t>Asesorar y auxiliar al Poder Ejecutivo en la fijación, instrumentación, ejecución y evaluación de la política de la juventud en la Entidad, así como promover el trabajo transversal entre Sociedad, Gobierno e Iniciativa Privada que permita incorporar plenamente a las personas jóvenes en el desarrollo integral del Estado.</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ChangeArrowheads="1"/>
          </p:cNvSpPr>
          <p:nvPr/>
        </p:nvSpPr>
        <p:spPr bwMode="auto">
          <a:xfrm>
            <a:off x="0" y="0"/>
            <a:ext cx="1443038" cy="9144000"/>
          </a:xfrm>
          <a:prstGeom prst="rect">
            <a:avLst/>
          </a:prstGeom>
          <a:solidFill>
            <a:schemeClr val="bg1">
              <a:lumMod val="50000"/>
            </a:schemeClr>
          </a:solidFill>
          <a:ln w="9525">
            <a:noFill/>
            <a:miter lim="800000"/>
            <a:headEnd/>
            <a:tailEnd/>
          </a:ln>
        </p:spPr>
        <p:txBody>
          <a:bodyPr wrap="none" anchor="ctr"/>
          <a:lstStyle/>
          <a:p>
            <a:pPr>
              <a:defRPr/>
            </a:pPr>
            <a:endParaRPr lang="es-MX" dirty="0"/>
          </a:p>
        </p:txBody>
      </p:sp>
      <p:sp>
        <p:nvSpPr>
          <p:cNvPr id="18435" name="Text Box 3"/>
          <p:cNvSpPr txBox="1">
            <a:spLocks noChangeArrowheads="1"/>
          </p:cNvSpPr>
          <p:nvPr/>
        </p:nvSpPr>
        <p:spPr bwMode="auto">
          <a:xfrm>
            <a:off x="105254" y="121130"/>
            <a:ext cx="4216400" cy="396875"/>
          </a:xfrm>
          <a:prstGeom prst="rect">
            <a:avLst/>
          </a:prstGeom>
          <a:noFill/>
          <a:ln w="9525">
            <a:noFill/>
            <a:miter lim="800000"/>
            <a:headEnd/>
            <a:tailEnd/>
          </a:ln>
        </p:spPr>
        <p:txBody>
          <a:bodyPr>
            <a:spAutoFit/>
          </a:bodyPr>
          <a:lstStyle/>
          <a:p>
            <a:pPr algn="l">
              <a:spcBef>
                <a:spcPct val="50000"/>
              </a:spcBef>
            </a:pPr>
            <a:r>
              <a:rPr lang="es-ES_tradnl" sz="2000" b="1" i="1" dirty="0" smtClean="0">
                <a:latin typeface="Arial" charset="0"/>
              </a:rPr>
              <a:t>V </a:t>
            </a:r>
            <a:r>
              <a:rPr lang="es-ES_tradnl" sz="2000" b="1" i="1" dirty="0">
                <a:latin typeface="Arial" charset="0"/>
              </a:rPr>
              <a:t>I S I O N</a:t>
            </a:r>
          </a:p>
        </p:txBody>
      </p:sp>
      <p:sp>
        <p:nvSpPr>
          <p:cNvPr id="18436" name="Line 4"/>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6" name="Text Box 7"/>
          <p:cNvSpPr txBox="1">
            <a:spLocks noChangeArrowheads="1"/>
          </p:cNvSpPr>
          <p:nvPr/>
        </p:nvSpPr>
        <p:spPr bwMode="auto">
          <a:xfrm>
            <a:off x="1577976" y="3088137"/>
            <a:ext cx="5086349" cy="1720151"/>
          </a:xfrm>
          <a:prstGeom prst="rect">
            <a:avLst/>
          </a:prstGeom>
          <a:noFill/>
          <a:ln w="9525">
            <a:noFill/>
            <a:miter lim="800000"/>
            <a:headEnd/>
            <a:tailEnd/>
          </a:ln>
        </p:spPr>
        <p:txBody>
          <a:bodyPr wrap="square">
            <a:spAutoFit/>
          </a:bodyPr>
          <a:lstStyle/>
          <a:p>
            <a:pPr algn="just">
              <a:lnSpc>
                <a:spcPct val="150000"/>
              </a:lnSpc>
              <a:spcBef>
                <a:spcPts val="0"/>
              </a:spcBef>
            </a:pPr>
            <a:r>
              <a:rPr lang="es-MX" sz="1200" dirty="0">
                <a:latin typeface="Arial" panose="020B0604020202020204" pitchFamily="34" charset="0"/>
                <a:cs typeface="Arial" panose="020B0604020202020204" pitchFamily="34" charset="0"/>
              </a:rPr>
              <a:t>Establecer acciones en materia de política juvenil y respeto y cumplimiento de los derechos de las personas jóvenes, enfocados a su desarrollo integral, a su participación y representación democrática como sujetos estratégicos para el desarrollo del Estado, para efectos de contribuir a crear las condiciones que garanticen a las personas jóvenes del Estado mayores niveles de oportunidad y de bienestar.</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ChangeArrowheads="1"/>
          </p:cNvSpPr>
          <p:nvPr/>
        </p:nvSpPr>
        <p:spPr bwMode="auto">
          <a:xfrm>
            <a:off x="0" y="0"/>
            <a:ext cx="1443038" cy="9144000"/>
          </a:xfrm>
          <a:prstGeom prst="rect">
            <a:avLst/>
          </a:prstGeom>
          <a:solidFill>
            <a:schemeClr val="bg1">
              <a:lumMod val="50000"/>
            </a:schemeClr>
          </a:solidFill>
          <a:ln w="9525">
            <a:noFill/>
            <a:miter lim="800000"/>
            <a:headEnd/>
            <a:tailEnd/>
          </a:ln>
        </p:spPr>
        <p:txBody>
          <a:bodyPr wrap="none" anchor="ctr"/>
          <a:lstStyle/>
          <a:p>
            <a:pPr>
              <a:defRPr/>
            </a:pPr>
            <a:endParaRPr lang="es-MX" dirty="0"/>
          </a:p>
        </p:txBody>
      </p:sp>
      <p:sp>
        <p:nvSpPr>
          <p:cNvPr id="18435" name="Text Box 3"/>
          <p:cNvSpPr txBox="1">
            <a:spLocks noChangeArrowheads="1"/>
          </p:cNvSpPr>
          <p:nvPr/>
        </p:nvSpPr>
        <p:spPr bwMode="auto">
          <a:xfrm>
            <a:off x="71438" y="50800"/>
            <a:ext cx="4216400" cy="400050"/>
          </a:xfrm>
          <a:prstGeom prst="rect">
            <a:avLst/>
          </a:prstGeom>
          <a:noFill/>
          <a:ln w="9525">
            <a:noFill/>
            <a:miter lim="800000"/>
            <a:headEnd/>
            <a:tailEnd/>
          </a:ln>
        </p:spPr>
        <p:txBody>
          <a:bodyPr>
            <a:spAutoFit/>
          </a:bodyPr>
          <a:lstStyle/>
          <a:p>
            <a:pPr algn="l">
              <a:spcBef>
                <a:spcPct val="50000"/>
              </a:spcBef>
            </a:pPr>
            <a:r>
              <a:rPr lang="es-ES_tradnl" altLang="es-MX" sz="2000" b="1" i="1" dirty="0">
                <a:latin typeface="Arial" pitchFamily="34" charset="0"/>
                <a:cs typeface="Arial" pitchFamily="34" charset="0"/>
              </a:rPr>
              <a:t>CÓDIGO DE CONDUCTA</a:t>
            </a:r>
          </a:p>
        </p:txBody>
      </p:sp>
      <p:sp>
        <p:nvSpPr>
          <p:cNvPr id="18436" name="Line 4"/>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18437" name="Rectangle 7"/>
          <p:cNvSpPr>
            <a:spLocks noChangeArrowheads="1"/>
          </p:cNvSpPr>
          <p:nvPr/>
        </p:nvSpPr>
        <p:spPr bwMode="auto">
          <a:xfrm>
            <a:off x="1519238" y="1106488"/>
            <a:ext cx="5129212" cy="276225"/>
          </a:xfrm>
          <a:prstGeom prst="rect">
            <a:avLst/>
          </a:prstGeom>
          <a:noFill/>
          <a:ln w="9525">
            <a:noFill/>
            <a:miter lim="800000"/>
            <a:headEnd/>
            <a:tailEnd/>
          </a:ln>
        </p:spPr>
        <p:txBody>
          <a:bodyPr>
            <a:spAutoFit/>
          </a:bodyPr>
          <a:lstStyle/>
          <a:p>
            <a:pPr>
              <a:buFontTx/>
              <a:buChar char="•"/>
            </a:pPr>
            <a:endParaRPr lang="es-MX" altLang="es-MX" sz="1200" dirty="0"/>
          </a:p>
        </p:txBody>
      </p:sp>
      <p:sp>
        <p:nvSpPr>
          <p:cNvPr id="18438" name="Text Box 3"/>
          <p:cNvSpPr txBox="1">
            <a:spLocks noChangeArrowheads="1"/>
          </p:cNvSpPr>
          <p:nvPr/>
        </p:nvSpPr>
        <p:spPr bwMode="auto">
          <a:xfrm>
            <a:off x="1600200" y="559495"/>
            <a:ext cx="5159375" cy="7109639"/>
          </a:xfrm>
          <a:prstGeom prst="rect">
            <a:avLst/>
          </a:prstGeom>
          <a:noFill/>
          <a:ln w="9525">
            <a:noFill/>
            <a:miter lim="800000"/>
            <a:headEnd/>
            <a:tailEnd/>
          </a:ln>
        </p:spPr>
        <p:txBody>
          <a:bodyPr wrap="square">
            <a:spAutoFit/>
          </a:bodyPr>
          <a:lstStyle/>
          <a:p>
            <a:pPr algn="just">
              <a:spcBef>
                <a:spcPts val="0"/>
              </a:spcBef>
            </a:pPr>
            <a:r>
              <a:rPr lang="es-ES_tradnl" altLang="es-MX" sz="1200" dirty="0" smtClean="0">
                <a:latin typeface="Arial" pitchFamily="34" charset="0"/>
                <a:cs typeface="Arial" pitchFamily="34" charset="0"/>
              </a:rPr>
              <a:t>El </a:t>
            </a:r>
            <a:r>
              <a:rPr lang="es-ES_tradnl" altLang="es-MX" sz="1200" b="1" i="1" dirty="0">
                <a:latin typeface="Arial" pitchFamily="34" charset="0"/>
                <a:cs typeface="Arial" pitchFamily="34" charset="0"/>
              </a:rPr>
              <a:t>Instituto Potosino de la Juventud </a:t>
            </a:r>
            <a:r>
              <a:rPr lang="es-ES_tradnl" altLang="es-MX" sz="1200" dirty="0">
                <a:latin typeface="Arial" pitchFamily="34" charset="0"/>
                <a:cs typeface="Arial" pitchFamily="34" charset="0"/>
              </a:rPr>
              <a:t>promueve un desempeño laboral ben apego a los siguientes principios, valores y criterios de conducta:</a:t>
            </a:r>
          </a:p>
          <a:p>
            <a:pPr algn="just">
              <a:spcBef>
                <a:spcPts val="0"/>
              </a:spcBef>
            </a:pPr>
            <a:endParaRPr lang="es-ES_tradnl" altLang="es-MX" sz="1200" dirty="0">
              <a:latin typeface="Arial" pitchFamily="34" charset="0"/>
              <a:cs typeface="Arial" pitchFamily="34" charset="0"/>
            </a:endParaRPr>
          </a:p>
          <a:p>
            <a:pPr algn="just">
              <a:spcBef>
                <a:spcPts val="0"/>
              </a:spcBef>
            </a:pPr>
            <a:r>
              <a:rPr lang="es-ES_tradnl" altLang="es-MX" sz="1200" b="1" i="1" dirty="0">
                <a:latin typeface="Arial" pitchFamily="34" charset="0"/>
                <a:cs typeface="Arial" pitchFamily="34" charset="0"/>
              </a:rPr>
              <a:t>Dedicación</a:t>
            </a:r>
          </a:p>
          <a:p>
            <a:pPr algn="just">
              <a:spcBef>
                <a:spcPts val="0"/>
              </a:spcBef>
            </a:pPr>
            <a:r>
              <a:rPr lang="es-ES_tradnl" altLang="es-MX" sz="1200" dirty="0">
                <a:latin typeface="Arial" pitchFamily="34" charset="0"/>
                <a:cs typeface="Arial" pitchFamily="34" charset="0"/>
              </a:rPr>
              <a:t>Procurar su mejor esfuerzo y perseverancia para alcanzar los objetivos institucionales en el desempeño de las actividades gubernamentales, imprimir pasión y demostrar aprecio por San Luis Potosí, sus instituciones y por su trabajo, así como demostrar un alto compromiso hacia la sociedad en la solución de sus demandas.</a:t>
            </a:r>
          </a:p>
          <a:p>
            <a:pPr algn="just">
              <a:spcBef>
                <a:spcPts val="0"/>
              </a:spcBef>
            </a:pPr>
            <a:endParaRPr lang="es-ES_tradnl" altLang="es-MX" sz="1200" b="1" i="1" dirty="0">
              <a:latin typeface="Arial" pitchFamily="34" charset="0"/>
              <a:cs typeface="Arial" pitchFamily="34" charset="0"/>
            </a:endParaRPr>
          </a:p>
          <a:p>
            <a:pPr algn="just">
              <a:spcBef>
                <a:spcPts val="0"/>
              </a:spcBef>
            </a:pPr>
            <a:endParaRPr lang="es-ES_tradnl" altLang="es-MX" sz="1200" b="1" i="1" dirty="0">
              <a:latin typeface="Arial" pitchFamily="34" charset="0"/>
              <a:cs typeface="Arial" pitchFamily="34" charset="0"/>
            </a:endParaRPr>
          </a:p>
          <a:p>
            <a:pPr algn="just">
              <a:spcBef>
                <a:spcPts val="0"/>
              </a:spcBef>
            </a:pPr>
            <a:r>
              <a:rPr lang="es-ES_tradnl" altLang="es-MX" sz="1200" b="1" i="1" dirty="0">
                <a:latin typeface="Arial" pitchFamily="34" charset="0"/>
                <a:cs typeface="Arial" pitchFamily="34" charset="0"/>
              </a:rPr>
              <a:t>Transparencia</a:t>
            </a:r>
          </a:p>
          <a:p>
            <a:pPr algn="just">
              <a:spcBef>
                <a:spcPts val="0"/>
              </a:spcBef>
            </a:pPr>
            <a:r>
              <a:rPr lang="es-ES_tradnl" altLang="es-MX" sz="1200" dirty="0">
                <a:latin typeface="Arial" pitchFamily="34" charset="0"/>
                <a:cs typeface="Arial" pitchFamily="34" charset="0"/>
              </a:rPr>
              <a:t>Ser abiertos al derecho ciudadano respecto a la información, de acuerdo a su legalidad y oportunidad, ofreciendo al ciudadano la posibilidad de ser un usuario en la administración y entendida la transparencia como un verdadero servicio público.</a:t>
            </a:r>
          </a:p>
          <a:p>
            <a:pPr algn="just">
              <a:spcBef>
                <a:spcPts val="0"/>
              </a:spcBef>
            </a:pPr>
            <a:endParaRPr lang="es-ES_tradnl" altLang="es-MX" sz="1200" dirty="0">
              <a:latin typeface="Arial" pitchFamily="34" charset="0"/>
              <a:cs typeface="Arial" pitchFamily="34" charset="0"/>
            </a:endParaRPr>
          </a:p>
          <a:p>
            <a:pPr algn="just">
              <a:spcBef>
                <a:spcPts val="0"/>
              </a:spcBef>
            </a:pPr>
            <a:endParaRPr lang="es-ES_tradnl" altLang="es-MX" sz="1200" dirty="0">
              <a:latin typeface="Arial" pitchFamily="34" charset="0"/>
              <a:cs typeface="Arial" pitchFamily="34" charset="0"/>
            </a:endParaRPr>
          </a:p>
          <a:p>
            <a:pPr algn="just">
              <a:spcBef>
                <a:spcPts val="0"/>
              </a:spcBef>
            </a:pPr>
            <a:r>
              <a:rPr lang="es-ES_tradnl" altLang="es-MX" sz="1200" b="1" i="1" dirty="0">
                <a:latin typeface="Arial" pitchFamily="34" charset="0"/>
                <a:cs typeface="Arial" pitchFamily="34" charset="0"/>
              </a:rPr>
              <a:t>Rendición de Cuentas</a:t>
            </a:r>
          </a:p>
          <a:p>
            <a:pPr algn="just">
              <a:spcBef>
                <a:spcPts val="0"/>
              </a:spcBef>
            </a:pPr>
            <a:r>
              <a:rPr lang="es-ES_tradnl" altLang="es-MX" sz="1200" dirty="0">
                <a:latin typeface="Arial" pitchFamily="34" charset="0"/>
                <a:cs typeface="Arial" pitchFamily="34" charset="0"/>
              </a:rPr>
              <a:t>Cumplir con la responsabilidad del adecuado cumplimiento de sus funciones, objetivos y metas, fomentando la participación  ciudadana en el diseño, implementación , seguimiento  y evaluación  de políticas públicas, respondiendo de la aplicación   del recurso puesto a disposición.</a:t>
            </a:r>
          </a:p>
          <a:p>
            <a:pPr algn="just">
              <a:spcBef>
                <a:spcPts val="0"/>
              </a:spcBef>
            </a:pPr>
            <a:endParaRPr lang="es-ES_tradnl" altLang="es-MX" sz="1200" i="1" dirty="0">
              <a:latin typeface="Arial" pitchFamily="34" charset="0"/>
              <a:cs typeface="Arial" pitchFamily="34" charset="0"/>
            </a:endParaRPr>
          </a:p>
          <a:p>
            <a:pPr algn="just">
              <a:spcBef>
                <a:spcPts val="0"/>
              </a:spcBef>
            </a:pPr>
            <a:endParaRPr lang="es-ES_tradnl" altLang="es-MX" sz="1200" i="1" dirty="0">
              <a:latin typeface="Arial" pitchFamily="34" charset="0"/>
              <a:cs typeface="Arial" pitchFamily="34" charset="0"/>
            </a:endParaRPr>
          </a:p>
          <a:p>
            <a:pPr algn="just">
              <a:spcBef>
                <a:spcPts val="0"/>
              </a:spcBef>
            </a:pPr>
            <a:r>
              <a:rPr lang="es-ES_tradnl" altLang="es-MX" sz="1200" b="1" i="1" dirty="0">
                <a:latin typeface="Arial" pitchFamily="34" charset="0"/>
                <a:cs typeface="Arial" pitchFamily="34" charset="0"/>
              </a:rPr>
              <a:t>Diálogo</a:t>
            </a:r>
          </a:p>
          <a:p>
            <a:pPr algn="just">
              <a:spcBef>
                <a:spcPts val="0"/>
              </a:spcBef>
            </a:pPr>
            <a:r>
              <a:rPr lang="es-ES_tradnl" altLang="es-MX" sz="1200" dirty="0">
                <a:latin typeface="Arial" pitchFamily="34" charset="0"/>
                <a:cs typeface="Arial" pitchFamily="34" charset="0"/>
              </a:rPr>
              <a:t>Ser abiertos, flexibles, de trato amable, humilde y respetuoso para comunicarse y construir ideas, tomando las mejores decisiones  con otras instituciones gubernamentales y organizaciones de la sociedad civil.</a:t>
            </a:r>
          </a:p>
          <a:p>
            <a:pPr algn="just">
              <a:spcBef>
                <a:spcPts val="0"/>
              </a:spcBef>
            </a:pPr>
            <a:endParaRPr lang="es-ES_tradnl" altLang="es-MX" sz="1200" dirty="0">
              <a:latin typeface="Arial" pitchFamily="34" charset="0"/>
              <a:cs typeface="Arial" pitchFamily="34" charset="0"/>
            </a:endParaRPr>
          </a:p>
          <a:p>
            <a:pPr algn="just">
              <a:spcBef>
                <a:spcPts val="0"/>
              </a:spcBef>
            </a:pPr>
            <a:endParaRPr lang="es-ES_tradnl" altLang="es-MX" sz="1200" dirty="0">
              <a:latin typeface="Arial" pitchFamily="34" charset="0"/>
              <a:cs typeface="Arial" pitchFamily="34" charset="0"/>
            </a:endParaRPr>
          </a:p>
          <a:p>
            <a:pPr algn="just">
              <a:spcBef>
                <a:spcPts val="0"/>
              </a:spcBef>
            </a:pPr>
            <a:r>
              <a:rPr lang="es-ES_tradnl" altLang="es-MX" sz="1200" b="1" i="1" dirty="0">
                <a:latin typeface="Arial" pitchFamily="34" charset="0"/>
                <a:cs typeface="Arial" pitchFamily="34" charset="0"/>
              </a:rPr>
              <a:t>Respeto</a:t>
            </a:r>
          </a:p>
          <a:p>
            <a:pPr algn="just">
              <a:spcBef>
                <a:spcPts val="0"/>
              </a:spcBef>
            </a:pPr>
            <a:r>
              <a:rPr lang="es-ES_tradnl" altLang="es-MX" sz="1200" dirty="0">
                <a:latin typeface="Arial" pitchFamily="34" charset="0"/>
                <a:cs typeface="Arial" pitchFamily="34" charset="0"/>
              </a:rPr>
              <a:t>Contar con sensibilidad para reconocer  y considerar en todo momento los derechos y libertades inherentes a la condición humana de otros servidores públicos y de la ciudadanía.</a:t>
            </a:r>
          </a:p>
          <a:p>
            <a:pPr algn="just">
              <a:spcBef>
                <a:spcPts val="0"/>
              </a:spcBef>
            </a:pPr>
            <a:endParaRPr lang="es-ES_tradnl" altLang="es-MX" sz="1200" dirty="0">
              <a:latin typeface="Arial" pitchFamily="34" charset="0"/>
              <a:cs typeface="Arial" pitchFamily="34" charset="0"/>
            </a:endParaRPr>
          </a:p>
          <a:p>
            <a:pPr algn="just">
              <a:spcBef>
                <a:spcPts val="0"/>
              </a:spcBef>
            </a:pPr>
            <a:endParaRPr lang="es-ES_tradnl" altLang="es-MX" sz="12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a:spLocks noChangeArrowheads="1"/>
          </p:cNvSpPr>
          <p:nvPr/>
        </p:nvSpPr>
        <p:spPr bwMode="auto">
          <a:xfrm>
            <a:off x="0" y="0"/>
            <a:ext cx="1443038" cy="9144000"/>
          </a:xfrm>
          <a:prstGeom prst="rect">
            <a:avLst/>
          </a:prstGeom>
          <a:solidFill>
            <a:schemeClr val="bg1">
              <a:lumMod val="50000"/>
            </a:schemeClr>
          </a:solidFill>
          <a:ln w="9525">
            <a:noFill/>
            <a:miter lim="800000"/>
            <a:headEnd/>
            <a:tailEnd/>
          </a:ln>
        </p:spPr>
        <p:txBody>
          <a:bodyPr wrap="none" anchor="ctr"/>
          <a:lstStyle/>
          <a:p>
            <a:pPr>
              <a:defRPr/>
            </a:pPr>
            <a:endParaRPr lang="es-MX" dirty="0"/>
          </a:p>
        </p:txBody>
      </p:sp>
      <p:sp>
        <p:nvSpPr>
          <p:cNvPr id="19459" name="Line 4"/>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19460" name="Text Box 3"/>
          <p:cNvSpPr txBox="1">
            <a:spLocks noChangeArrowheads="1"/>
          </p:cNvSpPr>
          <p:nvPr/>
        </p:nvSpPr>
        <p:spPr bwMode="auto">
          <a:xfrm>
            <a:off x="1570831" y="564248"/>
            <a:ext cx="5159375" cy="7294305"/>
          </a:xfrm>
          <a:prstGeom prst="rect">
            <a:avLst/>
          </a:prstGeom>
          <a:noFill/>
          <a:ln w="9525">
            <a:noFill/>
            <a:miter lim="800000"/>
            <a:headEnd/>
            <a:tailEnd/>
          </a:ln>
        </p:spPr>
        <p:txBody>
          <a:bodyPr wrap="square">
            <a:spAutoFit/>
          </a:bodyPr>
          <a:lstStyle/>
          <a:p>
            <a:pPr algn="just">
              <a:spcBef>
                <a:spcPts val="0"/>
              </a:spcBef>
            </a:pPr>
            <a:r>
              <a:rPr lang="es-ES_tradnl" altLang="es-MX" sz="1200" b="1" i="1" dirty="0">
                <a:latin typeface="Arial" pitchFamily="34" charset="0"/>
                <a:cs typeface="Arial" pitchFamily="34" charset="0"/>
              </a:rPr>
              <a:t>Legalidad</a:t>
            </a:r>
          </a:p>
          <a:p>
            <a:pPr algn="just">
              <a:spcBef>
                <a:spcPts val="0"/>
              </a:spcBef>
            </a:pPr>
            <a:r>
              <a:rPr lang="es-ES_tradnl" altLang="es-MX" sz="1200" dirty="0">
                <a:latin typeface="Arial" pitchFamily="34" charset="0"/>
                <a:cs typeface="Arial" pitchFamily="34" charset="0"/>
              </a:rPr>
              <a:t>Hacer solo aquello que las normas expresamente les confiere, y en todo momento someter su actuación a las facultades que las leyes, reglamentos y demás disposiciones jurídicas y administrativas atribuyen a su empleo, cargo o comisión.</a:t>
            </a:r>
          </a:p>
          <a:p>
            <a:pPr algn="just">
              <a:spcBef>
                <a:spcPts val="0"/>
              </a:spcBef>
            </a:pPr>
            <a:endParaRPr lang="es-ES_tradnl" altLang="es-MX" sz="1200" b="1" i="1" dirty="0">
              <a:latin typeface="Arial" pitchFamily="34" charset="0"/>
              <a:cs typeface="Arial" pitchFamily="34" charset="0"/>
            </a:endParaRPr>
          </a:p>
          <a:p>
            <a:pPr algn="just">
              <a:spcBef>
                <a:spcPts val="0"/>
              </a:spcBef>
            </a:pPr>
            <a:endParaRPr lang="es-ES_tradnl" altLang="es-MX" sz="1200" b="1" i="1" dirty="0">
              <a:latin typeface="Arial" pitchFamily="34" charset="0"/>
              <a:cs typeface="Arial" pitchFamily="34" charset="0"/>
            </a:endParaRPr>
          </a:p>
          <a:p>
            <a:pPr algn="just">
              <a:spcBef>
                <a:spcPts val="0"/>
              </a:spcBef>
            </a:pPr>
            <a:r>
              <a:rPr lang="es-ES_tradnl" altLang="es-MX" sz="1200" b="1" i="1" dirty="0">
                <a:latin typeface="Arial" pitchFamily="34" charset="0"/>
                <a:cs typeface="Arial" pitchFamily="34" charset="0"/>
              </a:rPr>
              <a:t>Honradez </a:t>
            </a:r>
          </a:p>
          <a:p>
            <a:pPr algn="just">
              <a:spcBef>
                <a:spcPts val="0"/>
              </a:spcBef>
            </a:pPr>
            <a:r>
              <a:rPr lang="es-ES_tradnl" altLang="es-MX" sz="1200" dirty="0">
                <a:latin typeface="Arial" pitchFamily="34" charset="0"/>
                <a:cs typeface="Arial" pitchFamily="34" charset="0"/>
              </a:rPr>
              <a:t>Conducirse con rectitud sin utilizar su empleo, cargo o comisión para obtener o pretender obtener algún beneficio, provecho o ventaja personal o a favor de terceros; no buscan o aceptan presentes de cualquier persona u organización, debido a que están conscientes que ello compromete sus funciones y que el ejercicio de cualquier cargo público implica un alto sentido de austeridad y vocación de servicio.</a:t>
            </a:r>
          </a:p>
          <a:p>
            <a:pPr algn="just">
              <a:spcBef>
                <a:spcPts val="0"/>
              </a:spcBef>
            </a:pPr>
            <a:endParaRPr lang="es-ES_tradnl" altLang="es-MX" sz="1200" dirty="0">
              <a:latin typeface="Arial" pitchFamily="34" charset="0"/>
              <a:cs typeface="Arial" pitchFamily="34" charset="0"/>
            </a:endParaRPr>
          </a:p>
          <a:p>
            <a:pPr algn="just">
              <a:spcBef>
                <a:spcPts val="0"/>
              </a:spcBef>
            </a:pPr>
            <a:endParaRPr lang="es-ES_tradnl" altLang="es-MX" sz="1200" dirty="0">
              <a:latin typeface="Arial" pitchFamily="34" charset="0"/>
              <a:cs typeface="Arial" pitchFamily="34" charset="0"/>
            </a:endParaRPr>
          </a:p>
          <a:p>
            <a:pPr algn="just">
              <a:spcBef>
                <a:spcPts val="0"/>
              </a:spcBef>
            </a:pPr>
            <a:r>
              <a:rPr lang="es-ES_tradnl" altLang="es-MX" sz="1200" b="1" i="1" dirty="0">
                <a:latin typeface="Arial" pitchFamily="34" charset="0"/>
                <a:cs typeface="Arial" pitchFamily="34" charset="0"/>
              </a:rPr>
              <a:t>Lealtad</a:t>
            </a:r>
          </a:p>
          <a:p>
            <a:pPr algn="just">
              <a:spcBef>
                <a:spcPts val="0"/>
              </a:spcBef>
            </a:pPr>
            <a:r>
              <a:rPr lang="es-ES_tradnl" altLang="es-MX" sz="1200" dirty="0">
                <a:latin typeface="Arial" pitchFamily="34" charset="0"/>
                <a:cs typeface="Arial" pitchFamily="34" charset="0"/>
              </a:rPr>
              <a:t>Ser fieles en todo momento y comprometerse con los principios, valores, criterios,  y objetivos institucionales, adaptándolos  como propios en el desempeño de sus funciones y atribuciones.</a:t>
            </a:r>
          </a:p>
          <a:p>
            <a:pPr algn="just">
              <a:spcBef>
                <a:spcPts val="0"/>
              </a:spcBef>
            </a:pPr>
            <a:endParaRPr lang="es-ES_tradnl" altLang="es-MX" sz="1200" dirty="0">
              <a:latin typeface="Arial" pitchFamily="34" charset="0"/>
              <a:cs typeface="Arial" pitchFamily="34" charset="0"/>
            </a:endParaRPr>
          </a:p>
          <a:p>
            <a:pPr algn="just">
              <a:spcBef>
                <a:spcPts val="0"/>
              </a:spcBef>
            </a:pPr>
            <a:endParaRPr lang="es-ES_tradnl" altLang="es-MX" sz="1200" dirty="0">
              <a:latin typeface="Arial" pitchFamily="34" charset="0"/>
              <a:cs typeface="Arial" pitchFamily="34" charset="0"/>
            </a:endParaRPr>
          </a:p>
          <a:p>
            <a:pPr algn="just">
              <a:spcBef>
                <a:spcPts val="0"/>
              </a:spcBef>
            </a:pPr>
            <a:r>
              <a:rPr lang="es-ES_tradnl" altLang="es-MX" sz="1200" b="1" i="1" dirty="0">
                <a:latin typeface="Arial" pitchFamily="34" charset="0"/>
                <a:cs typeface="Arial" pitchFamily="34" charset="0"/>
              </a:rPr>
              <a:t>Integridad</a:t>
            </a:r>
          </a:p>
          <a:p>
            <a:pPr algn="just">
              <a:spcBef>
                <a:spcPts val="0"/>
              </a:spcBef>
            </a:pPr>
            <a:r>
              <a:rPr lang="es-ES_tradnl" altLang="es-MX" sz="1200" dirty="0">
                <a:latin typeface="Arial" pitchFamily="34" charset="0"/>
                <a:cs typeface="Arial" pitchFamily="34" charset="0"/>
              </a:rPr>
              <a:t>Desempeñar su empleo, cargo, comisión o funciones de manera imparcial y proba, no en beneficio de si mismo, de su familia o de cualquier otra persona y abstenerse de participar en situaciones que causen posible conflicto de interés.  Además de utilizar el mobiliario, equipo y vehículo asignados  en el desempeño de sus actividades de forma responsable y apegada a la legalidad.</a:t>
            </a:r>
          </a:p>
          <a:p>
            <a:pPr algn="just">
              <a:spcBef>
                <a:spcPts val="0"/>
              </a:spcBef>
            </a:pPr>
            <a:endParaRPr lang="es-ES_tradnl" altLang="es-MX" sz="1200" dirty="0">
              <a:latin typeface="Arial" pitchFamily="34" charset="0"/>
              <a:cs typeface="Arial" pitchFamily="34" charset="0"/>
            </a:endParaRPr>
          </a:p>
          <a:p>
            <a:pPr algn="just">
              <a:spcBef>
                <a:spcPts val="0"/>
              </a:spcBef>
            </a:pPr>
            <a:endParaRPr lang="es-ES_tradnl" altLang="es-MX" sz="1200" dirty="0">
              <a:latin typeface="Arial" pitchFamily="34" charset="0"/>
              <a:cs typeface="Arial" pitchFamily="34" charset="0"/>
            </a:endParaRPr>
          </a:p>
          <a:p>
            <a:pPr algn="just">
              <a:spcBef>
                <a:spcPts val="0"/>
              </a:spcBef>
            </a:pPr>
            <a:r>
              <a:rPr lang="es-ES_tradnl" altLang="es-MX" sz="1200" b="1" i="1" dirty="0">
                <a:latin typeface="Arial" pitchFamily="34" charset="0"/>
                <a:cs typeface="Arial" pitchFamily="34" charset="0"/>
              </a:rPr>
              <a:t>Eficiencia</a:t>
            </a:r>
          </a:p>
          <a:p>
            <a:pPr algn="just">
              <a:spcBef>
                <a:spcPts val="0"/>
              </a:spcBef>
            </a:pPr>
            <a:r>
              <a:rPr lang="es-ES_tradnl" altLang="es-MX" sz="1200" dirty="0">
                <a:latin typeface="Arial" pitchFamily="34" charset="0"/>
                <a:cs typeface="Arial" pitchFamily="34" charset="0"/>
              </a:rPr>
              <a:t>Actuar conforme a una cultura de servicio orientada al logro de resultados y rendición de cuentas, procurando en todo momento un mejor desempeño de sus funciones a fin de alcanzar las metas institucionales  según sus responsabilidades y mediante el uso óptimo, responsable y transparente de los recursos públicos, eliminando cualquier ostentación y discrecionalidad indebida en su aplicación.</a:t>
            </a:r>
          </a:p>
          <a:p>
            <a:pPr algn="just">
              <a:spcBef>
                <a:spcPts val="0"/>
              </a:spcBef>
            </a:pPr>
            <a:endParaRPr lang="es-ES_tradnl" altLang="es-MX" sz="1200" i="1" dirty="0">
              <a:latin typeface="Arial" pitchFamily="34" charset="0"/>
              <a:cs typeface="Arial" pitchFamily="34" charset="0"/>
            </a:endParaRPr>
          </a:p>
        </p:txBody>
      </p:sp>
      <p:sp>
        <p:nvSpPr>
          <p:cNvPr id="19461" name="Text Box 3"/>
          <p:cNvSpPr txBox="1">
            <a:spLocks noChangeArrowheads="1"/>
          </p:cNvSpPr>
          <p:nvPr/>
        </p:nvSpPr>
        <p:spPr bwMode="auto">
          <a:xfrm>
            <a:off x="71438" y="50800"/>
            <a:ext cx="4216400" cy="400050"/>
          </a:xfrm>
          <a:prstGeom prst="rect">
            <a:avLst/>
          </a:prstGeom>
          <a:noFill/>
          <a:ln w="9525">
            <a:noFill/>
            <a:miter lim="800000"/>
            <a:headEnd/>
            <a:tailEnd/>
          </a:ln>
        </p:spPr>
        <p:txBody>
          <a:bodyPr>
            <a:spAutoFit/>
          </a:bodyPr>
          <a:lstStyle/>
          <a:p>
            <a:pPr algn="l">
              <a:spcBef>
                <a:spcPct val="50000"/>
              </a:spcBef>
            </a:pPr>
            <a:r>
              <a:rPr lang="es-ES_tradnl" altLang="es-MX" sz="2000" b="1" i="1" dirty="0">
                <a:latin typeface="Arial" pitchFamily="34" charset="0"/>
                <a:cs typeface="Arial" pitchFamily="34" charset="0"/>
              </a:rPr>
              <a:t>CÓDIGO DE CONDUCTA</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112"/>
          <p:cNvSpPr>
            <a:spLocks noChangeArrowheads="1"/>
          </p:cNvSpPr>
          <p:nvPr/>
        </p:nvSpPr>
        <p:spPr bwMode="auto">
          <a:xfrm>
            <a:off x="0" y="16933"/>
            <a:ext cx="1443038" cy="9144000"/>
          </a:xfrm>
          <a:prstGeom prst="rect">
            <a:avLst/>
          </a:prstGeom>
          <a:solidFill>
            <a:schemeClr val="bg1">
              <a:lumMod val="50000"/>
            </a:schemeClr>
          </a:solidFill>
          <a:ln w="9525">
            <a:noFill/>
            <a:miter lim="800000"/>
            <a:headEnd/>
            <a:tailEnd/>
          </a:ln>
        </p:spPr>
        <p:txBody>
          <a:bodyPr wrap="none" anchor="ctr"/>
          <a:lstStyle/>
          <a:p>
            <a:pPr>
              <a:defRPr/>
            </a:pPr>
            <a:endParaRPr lang="es-MX" dirty="0"/>
          </a:p>
        </p:txBody>
      </p:sp>
      <p:sp>
        <p:nvSpPr>
          <p:cNvPr id="19459" name="Text Box 75"/>
          <p:cNvSpPr txBox="1">
            <a:spLocks noChangeArrowheads="1"/>
          </p:cNvSpPr>
          <p:nvPr/>
        </p:nvSpPr>
        <p:spPr bwMode="auto">
          <a:xfrm>
            <a:off x="0" y="0"/>
            <a:ext cx="3932237" cy="396875"/>
          </a:xfrm>
          <a:prstGeom prst="rect">
            <a:avLst/>
          </a:prstGeom>
          <a:noFill/>
          <a:ln w="9525">
            <a:noFill/>
            <a:miter lim="800000"/>
            <a:headEnd/>
            <a:tailEnd/>
          </a:ln>
        </p:spPr>
        <p:txBody>
          <a:bodyPr>
            <a:spAutoFit/>
          </a:bodyPr>
          <a:lstStyle/>
          <a:p>
            <a:pPr algn="l">
              <a:spcBef>
                <a:spcPct val="50000"/>
              </a:spcBef>
            </a:pPr>
            <a:r>
              <a:rPr lang="es-ES_tradnl" sz="2000" b="1" i="1" dirty="0">
                <a:latin typeface="Arial" charset="0"/>
              </a:rPr>
              <a:t>ESTRUCTURA </a:t>
            </a:r>
            <a:r>
              <a:rPr lang="es-ES_tradnl" sz="2000" b="1" i="1" dirty="0" smtClean="0">
                <a:latin typeface="Arial" charset="0"/>
              </a:rPr>
              <a:t>ORGÁNICA</a:t>
            </a:r>
            <a:endParaRPr lang="es-ES_tradnl" sz="2000" b="1" i="1" dirty="0">
              <a:latin typeface="Arial" charset="0"/>
            </a:endParaRPr>
          </a:p>
        </p:txBody>
      </p:sp>
      <p:sp>
        <p:nvSpPr>
          <p:cNvPr id="19460" name="Line 111"/>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19462" name="7 Rectángulo"/>
          <p:cNvSpPr>
            <a:spLocks noChangeArrowheads="1"/>
          </p:cNvSpPr>
          <p:nvPr/>
        </p:nvSpPr>
        <p:spPr bwMode="auto">
          <a:xfrm>
            <a:off x="1577976" y="572859"/>
            <a:ext cx="5173662" cy="6924973"/>
          </a:xfrm>
          <a:prstGeom prst="rect">
            <a:avLst/>
          </a:prstGeom>
          <a:noFill/>
          <a:ln w="9525">
            <a:noFill/>
            <a:miter lim="800000"/>
            <a:headEnd/>
            <a:tailEnd/>
          </a:ln>
        </p:spPr>
        <p:txBody>
          <a:bodyPr wrap="square">
            <a:spAutoFit/>
          </a:bodyPr>
          <a:lstStyle/>
          <a:p>
            <a:pPr algn="just">
              <a:spcBef>
                <a:spcPct val="50000"/>
              </a:spcBef>
            </a:pPr>
            <a:r>
              <a:rPr lang="es-ES" sz="1200" dirty="0" smtClean="0">
                <a:latin typeface="Arial" charset="0"/>
              </a:rPr>
              <a:t>1.0 Dirección General Del Instituto Potosino de La Juventud.</a:t>
            </a:r>
          </a:p>
          <a:p>
            <a:pPr algn="just">
              <a:spcBef>
                <a:spcPct val="50000"/>
              </a:spcBef>
            </a:pPr>
            <a:endParaRPr lang="es-ES" sz="1200" dirty="0">
              <a:latin typeface="Arial" charset="0"/>
            </a:endParaRPr>
          </a:p>
          <a:p>
            <a:pPr marL="261938" algn="just">
              <a:spcBef>
                <a:spcPct val="50000"/>
              </a:spcBef>
            </a:pPr>
            <a:r>
              <a:rPr lang="es-ES" sz="1200" dirty="0" smtClean="0">
                <a:latin typeface="Arial" charset="0"/>
              </a:rPr>
              <a:t>1.1. Contraloría Interna.</a:t>
            </a:r>
          </a:p>
          <a:p>
            <a:pPr marL="261938" algn="just">
              <a:spcBef>
                <a:spcPct val="50000"/>
              </a:spcBef>
            </a:pPr>
            <a:endParaRPr lang="es-ES" sz="1200" dirty="0">
              <a:latin typeface="Arial" charset="0"/>
            </a:endParaRPr>
          </a:p>
          <a:p>
            <a:pPr marL="261938" algn="just">
              <a:spcBef>
                <a:spcPct val="50000"/>
              </a:spcBef>
            </a:pPr>
            <a:r>
              <a:rPr lang="es-ES" sz="1200" dirty="0" smtClean="0">
                <a:latin typeface="Arial" charset="0"/>
              </a:rPr>
              <a:t>1.2 Subdirección Administrativa.</a:t>
            </a:r>
          </a:p>
          <a:p>
            <a:pPr marL="261938" algn="just">
              <a:spcBef>
                <a:spcPct val="50000"/>
              </a:spcBef>
            </a:pPr>
            <a:endParaRPr lang="es-ES" sz="1200" dirty="0">
              <a:latin typeface="Arial" charset="0"/>
            </a:endParaRPr>
          </a:p>
          <a:p>
            <a:pPr marL="261938" algn="just">
              <a:spcBef>
                <a:spcPct val="50000"/>
              </a:spcBef>
            </a:pPr>
            <a:r>
              <a:rPr lang="es-ES" sz="1200" dirty="0" smtClean="0">
                <a:latin typeface="Arial" charset="0"/>
              </a:rPr>
              <a:t>1.3 Subdirección </a:t>
            </a:r>
            <a:r>
              <a:rPr lang="es-MX" sz="1200" dirty="0">
                <a:latin typeface="Arial" charset="0"/>
              </a:rPr>
              <a:t>Bienestar y Servicios  a las personas Jóvenes.</a:t>
            </a:r>
          </a:p>
          <a:p>
            <a:pPr marL="261938" algn="just">
              <a:spcBef>
                <a:spcPct val="50000"/>
              </a:spcBef>
            </a:pPr>
            <a:endParaRPr lang="es-MX" sz="1200" dirty="0" smtClean="0">
              <a:latin typeface="Arial" charset="0"/>
            </a:endParaRPr>
          </a:p>
          <a:p>
            <a:pPr marL="261938" algn="just">
              <a:spcBef>
                <a:spcPct val="50000"/>
              </a:spcBef>
            </a:pPr>
            <a:r>
              <a:rPr lang="es-MX" sz="1200" dirty="0" smtClean="0">
                <a:latin typeface="Arial" charset="0"/>
              </a:rPr>
              <a:t>1.4 </a:t>
            </a:r>
            <a:r>
              <a:rPr lang="es-ES" sz="1200" dirty="0">
                <a:latin typeface="Arial" charset="0"/>
              </a:rPr>
              <a:t>Subdirección de Comunicación </a:t>
            </a:r>
            <a:r>
              <a:rPr lang="es-ES" sz="1200" dirty="0" smtClean="0">
                <a:latin typeface="Arial" charset="0"/>
              </a:rPr>
              <a:t>Social.</a:t>
            </a:r>
          </a:p>
          <a:p>
            <a:pPr marL="261938" algn="just">
              <a:spcBef>
                <a:spcPct val="50000"/>
              </a:spcBef>
            </a:pPr>
            <a:endParaRPr lang="es-ES" sz="1200" dirty="0">
              <a:latin typeface="Arial" charset="0"/>
            </a:endParaRPr>
          </a:p>
          <a:p>
            <a:pPr marL="261938" algn="just">
              <a:spcBef>
                <a:spcPct val="50000"/>
              </a:spcBef>
            </a:pPr>
            <a:r>
              <a:rPr lang="es-ES" sz="1200" dirty="0" smtClean="0">
                <a:latin typeface="Arial" charset="0"/>
              </a:rPr>
              <a:t>1.5 Subdirección de Investigación y Estudios sobre la Juventud.</a:t>
            </a:r>
          </a:p>
          <a:p>
            <a:pPr marL="261938" algn="just">
              <a:spcBef>
                <a:spcPct val="50000"/>
              </a:spcBef>
            </a:pPr>
            <a:endParaRPr lang="es-ES" sz="1200" dirty="0">
              <a:latin typeface="Arial" charset="0"/>
            </a:endParaRPr>
          </a:p>
          <a:p>
            <a:pPr marL="261938" algn="just">
              <a:spcBef>
                <a:spcPct val="50000"/>
              </a:spcBef>
            </a:pPr>
            <a:r>
              <a:rPr lang="es-ES" sz="1200" dirty="0" smtClean="0">
                <a:latin typeface="Arial" charset="0"/>
              </a:rPr>
              <a:t>1.6 </a:t>
            </a:r>
            <a:r>
              <a:rPr lang="es-MX" sz="1200" dirty="0">
                <a:latin typeface="Arial" charset="0"/>
              </a:rPr>
              <a:t>Subdirección </a:t>
            </a:r>
            <a:r>
              <a:rPr lang="es-MX" sz="1200" dirty="0" smtClean="0">
                <a:latin typeface="Arial" charset="0"/>
              </a:rPr>
              <a:t>Jurídica.</a:t>
            </a:r>
          </a:p>
          <a:p>
            <a:pPr marL="261938" algn="just">
              <a:spcBef>
                <a:spcPct val="50000"/>
              </a:spcBef>
            </a:pPr>
            <a:endParaRPr lang="es-MX" sz="1200" dirty="0">
              <a:latin typeface="Arial" charset="0"/>
            </a:endParaRPr>
          </a:p>
          <a:p>
            <a:pPr marL="261938" algn="just">
              <a:spcBef>
                <a:spcPct val="50000"/>
              </a:spcBef>
            </a:pPr>
            <a:r>
              <a:rPr lang="es-MX" sz="1200" dirty="0" smtClean="0">
                <a:latin typeface="Arial" charset="0"/>
              </a:rPr>
              <a:t>1.7 Subdirección de Personas Jóvenes con Discapacidad.</a:t>
            </a:r>
            <a:endParaRPr lang="es-MX" sz="1200" dirty="0">
              <a:latin typeface="Arial" charset="0"/>
            </a:endParaRPr>
          </a:p>
          <a:p>
            <a:pPr marL="261938" algn="l">
              <a:spcBef>
                <a:spcPct val="50000"/>
              </a:spcBef>
            </a:pPr>
            <a:endParaRPr lang="es-ES" sz="1200" dirty="0" smtClean="0">
              <a:latin typeface="Arial" charset="0"/>
            </a:endParaRPr>
          </a:p>
          <a:p>
            <a:pPr algn="l">
              <a:spcBef>
                <a:spcPct val="50000"/>
              </a:spcBef>
            </a:pPr>
            <a:endParaRPr lang="es-ES" sz="1200" dirty="0" smtClean="0">
              <a:latin typeface="Arial" charset="0"/>
            </a:endParaRPr>
          </a:p>
          <a:p>
            <a:pPr algn="l">
              <a:spcBef>
                <a:spcPct val="50000"/>
              </a:spcBef>
            </a:pPr>
            <a:r>
              <a:rPr lang="es-ES" sz="1200" dirty="0" smtClean="0">
                <a:latin typeface="Arial" charset="0"/>
              </a:rPr>
              <a:t>		</a:t>
            </a:r>
          </a:p>
          <a:p>
            <a:pPr algn="l">
              <a:spcBef>
                <a:spcPct val="50000"/>
              </a:spcBef>
            </a:pPr>
            <a:endParaRPr lang="es-ES" sz="1200" dirty="0" smtClean="0">
              <a:latin typeface="Arial" charset="0"/>
            </a:endParaRPr>
          </a:p>
          <a:p>
            <a:pPr algn="l">
              <a:spcBef>
                <a:spcPct val="50000"/>
              </a:spcBef>
            </a:pPr>
            <a:endParaRPr lang="es-ES" sz="1200" dirty="0" smtClean="0">
              <a:latin typeface="Arial" charset="0"/>
            </a:endParaRPr>
          </a:p>
          <a:p>
            <a:pPr algn="l">
              <a:spcBef>
                <a:spcPct val="50000"/>
              </a:spcBef>
            </a:pPr>
            <a:endParaRPr lang="es-ES" sz="1200" dirty="0" smtClean="0">
              <a:latin typeface="Arial" charset="0"/>
            </a:endParaRPr>
          </a:p>
          <a:p>
            <a:pPr algn="l">
              <a:spcBef>
                <a:spcPct val="50000"/>
              </a:spcBef>
            </a:pPr>
            <a:endParaRPr lang="es-ES" dirty="0" smtClean="0">
              <a:latin typeface="Arial" charset="0"/>
            </a:endParaRPr>
          </a:p>
          <a:p>
            <a:pPr algn="l">
              <a:spcBef>
                <a:spcPct val="50000"/>
              </a:spcBef>
            </a:pPr>
            <a:endParaRPr lang="es-ES" b="1" dirty="0">
              <a:latin typeface="Arial"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8" name="11 Conector recto"/>
          <p:cNvCxnSpPr/>
          <p:nvPr/>
        </p:nvCxnSpPr>
        <p:spPr bwMode="auto">
          <a:xfrm flipH="1">
            <a:off x="5259980" y="4467101"/>
            <a:ext cx="2" cy="216000"/>
          </a:xfrm>
          <a:prstGeom prst="line">
            <a:avLst/>
          </a:prstGeom>
          <a:solidFill>
            <a:schemeClr val="bg1"/>
          </a:solidFill>
          <a:ln w="9525" cap="flat" cmpd="sng" algn="ctr">
            <a:solidFill>
              <a:schemeClr val="tx1"/>
            </a:solidFill>
            <a:prstDash val="solid"/>
            <a:round/>
            <a:headEnd type="none" w="med" len="med"/>
            <a:tailEnd type="none" w="med" len="med"/>
          </a:ln>
          <a:effectLst/>
        </p:spPr>
      </p:cxnSp>
      <p:cxnSp>
        <p:nvCxnSpPr>
          <p:cNvPr id="50" name="11 Conector recto"/>
          <p:cNvCxnSpPr/>
          <p:nvPr/>
        </p:nvCxnSpPr>
        <p:spPr bwMode="auto">
          <a:xfrm flipH="1">
            <a:off x="1714140" y="4469111"/>
            <a:ext cx="2" cy="216000"/>
          </a:xfrm>
          <a:prstGeom prst="line">
            <a:avLst/>
          </a:prstGeom>
          <a:solidFill>
            <a:schemeClr val="bg1"/>
          </a:solidFill>
          <a:ln w="9525" cap="flat" cmpd="sng" algn="ctr">
            <a:solidFill>
              <a:schemeClr val="tx1"/>
            </a:solidFill>
            <a:prstDash val="solid"/>
            <a:round/>
            <a:headEnd type="none" w="med" len="med"/>
            <a:tailEnd type="none" w="med" len="med"/>
          </a:ln>
          <a:effectLst/>
        </p:spPr>
      </p:cxnSp>
      <p:cxnSp>
        <p:nvCxnSpPr>
          <p:cNvPr id="44" name="43 Conector recto"/>
          <p:cNvCxnSpPr/>
          <p:nvPr/>
        </p:nvCxnSpPr>
        <p:spPr bwMode="auto">
          <a:xfrm>
            <a:off x="3490581" y="2662732"/>
            <a:ext cx="1584000" cy="1588"/>
          </a:xfrm>
          <a:prstGeom prst="line">
            <a:avLst/>
          </a:prstGeom>
          <a:solidFill>
            <a:schemeClr val="bg1"/>
          </a:solidFill>
          <a:ln w="9525" cap="flat" cmpd="sng" algn="ctr">
            <a:solidFill>
              <a:schemeClr val="tx1"/>
            </a:solidFill>
            <a:prstDash val="solid"/>
            <a:round/>
            <a:headEnd type="none" w="med" len="med"/>
            <a:tailEnd type="none" w="med" len="med"/>
          </a:ln>
          <a:effectLst>
            <a:outerShdw sx="1000" sy="1000" algn="ctr" rotWithShape="0">
              <a:schemeClr val="tx1"/>
            </a:outerShdw>
          </a:effectLst>
        </p:spPr>
      </p:cxnSp>
      <p:cxnSp>
        <p:nvCxnSpPr>
          <p:cNvPr id="12" name="11 Conector recto"/>
          <p:cNvCxnSpPr/>
          <p:nvPr/>
        </p:nvCxnSpPr>
        <p:spPr bwMode="auto">
          <a:xfrm flipH="1">
            <a:off x="3480087" y="1582912"/>
            <a:ext cx="2" cy="3060000"/>
          </a:xfrm>
          <a:prstGeom prst="line">
            <a:avLst/>
          </a:prstGeom>
          <a:solidFill>
            <a:schemeClr val="bg1"/>
          </a:solidFill>
          <a:ln w="9525" cap="flat" cmpd="sng" algn="ctr">
            <a:solidFill>
              <a:schemeClr val="tx1"/>
            </a:solidFill>
            <a:prstDash val="solid"/>
            <a:round/>
            <a:headEnd type="none" w="med" len="med"/>
            <a:tailEnd type="none" w="med" len="med"/>
          </a:ln>
          <a:effectLst/>
        </p:spPr>
      </p:cxnSp>
      <p:cxnSp>
        <p:nvCxnSpPr>
          <p:cNvPr id="104" name="11 Conector recto"/>
          <p:cNvCxnSpPr/>
          <p:nvPr/>
        </p:nvCxnSpPr>
        <p:spPr bwMode="auto">
          <a:xfrm flipH="1">
            <a:off x="5968640" y="3346961"/>
            <a:ext cx="2" cy="216000"/>
          </a:xfrm>
          <a:prstGeom prst="line">
            <a:avLst/>
          </a:prstGeom>
          <a:solidFill>
            <a:schemeClr val="bg1"/>
          </a:solidFill>
          <a:ln w="9525" cap="flat" cmpd="sng" algn="ctr">
            <a:solidFill>
              <a:schemeClr val="tx1"/>
            </a:solidFill>
            <a:prstDash val="solid"/>
            <a:round/>
            <a:headEnd type="none" w="med" len="med"/>
            <a:tailEnd type="none" w="med" len="med"/>
          </a:ln>
          <a:effectLst/>
        </p:spPr>
      </p:cxnSp>
      <p:sp>
        <p:nvSpPr>
          <p:cNvPr id="43" name="Rectangle 112"/>
          <p:cNvSpPr>
            <a:spLocks noChangeArrowheads="1"/>
          </p:cNvSpPr>
          <p:nvPr/>
        </p:nvSpPr>
        <p:spPr bwMode="auto">
          <a:xfrm>
            <a:off x="-9432" y="-7251"/>
            <a:ext cx="1443038" cy="9144000"/>
          </a:xfrm>
          <a:prstGeom prst="rect">
            <a:avLst/>
          </a:prstGeom>
          <a:solidFill>
            <a:schemeClr val="bg1">
              <a:lumMod val="50000"/>
            </a:schemeClr>
          </a:solidFill>
          <a:ln w="9525">
            <a:solidFill>
              <a:srgbClr val="663300"/>
            </a:solidFill>
            <a:miter lim="800000"/>
            <a:headEnd/>
            <a:tailEnd/>
          </a:ln>
        </p:spPr>
        <p:txBody>
          <a:bodyPr wrap="none" anchor="ctr"/>
          <a:lstStyle/>
          <a:p>
            <a:pPr>
              <a:defRPr/>
            </a:pPr>
            <a:endParaRPr lang="es-MX" dirty="0"/>
          </a:p>
        </p:txBody>
      </p:sp>
      <p:cxnSp>
        <p:nvCxnSpPr>
          <p:cNvPr id="98" name="11 Conector recto"/>
          <p:cNvCxnSpPr/>
          <p:nvPr/>
        </p:nvCxnSpPr>
        <p:spPr bwMode="auto">
          <a:xfrm flipH="1">
            <a:off x="855253" y="3359512"/>
            <a:ext cx="2" cy="216000"/>
          </a:xfrm>
          <a:prstGeom prst="line">
            <a:avLst/>
          </a:prstGeom>
          <a:solidFill>
            <a:schemeClr val="bg1"/>
          </a:solidFill>
          <a:ln w="9525" cap="flat" cmpd="sng" algn="ctr">
            <a:solidFill>
              <a:schemeClr val="tx1"/>
            </a:solidFill>
            <a:prstDash val="solid"/>
            <a:round/>
            <a:headEnd type="none" w="med" len="med"/>
            <a:tailEnd type="none" w="med" len="med"/>
          </a:ln>
          <a:effectLst/>
        </p:spPr>
      </p:cxnSp>
      <p:sp>
        <p:nvSpPr>
          <p:cNvPr id="41" name="Text Box 2"/>
          <p:cNvSpPr txBox="1">
            <a:spLocks noChangeArrowheads="1"/>
          </p:cNvSpPr>
          <p:nvPr/>
        </p:nvSpPr>
        <p:spPr bwMode="auto">
          <a:xfrm>
            <a:off x="63500" y="50800"/>
            <a:ext cx="3962400" cy="396875"/>
          </a:xfrm>
          <a:prstGeom prst="rect">
            <a:avLst/>
          </a:prstGeom>
          <a:noFill/>
          <a:ln w="9525">
            <a:noFill/>
            <a:miter lim="800000"/>
            <a:headEnd/>
            <a:tailEnd/>
          </a:ln>
        </p:spPr>
        <p:txBody>
          <a:bodyPr>
            <a:spAutoFit/>
          </a:bodyPr>
          <a:lstStyle/>
          <a:p>
            <a:pPr algn="just">
              <a:spcBef>
                <a:spcPct val="50000"/>
              </a:spcBef>
            </a:pPr>
            <a:r>
              <a:rPr lang="es-ES_tradnl" sz="2000" b="1" i="1" dirty="0">
                <a:latin typeface="Arial" charset="0"/>
              </a:rPr>
              <a:t>ORGANIGRAMA</a:t>
            </a:r>
          </a:p>
        </p:txBody>
      </p:sp>
      <p:sp>
        <p:nvSpPr>
          <p:cNvPr id="42" name="Line 42"/>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90" name="Text Box 134"/>
          <p:cNvSpPr txBox="1">
            <a:spLocks noChangeArrowheads="1"/>
          </p:cNvSpPr>
          <p:nvPr/>
        </p:nvSpPr>
        <p:spPr bwMode="auto">
          <a:xfrm>
            <a:off x="353813" y="3552171"/>
            <a:ext cx="1224000" cy="576000"/>
          </a:xfrm>
          <a:prstGeom prst="rect">
            <a:avLst/>
          </a:prstGeom>
          <a:solidFill>
            <a:schemeClr val="bg1"/>
          </a:solidFill>
          <a:ln w="9525">
            <a:solidFill>
              <a:srgbClr val="663300"/>
            </a:solidFill>
            <a:prstDash val="lgDashDot"/>
            <a:miter lim="800000"/>
            <a:headEnd/>
            <a:tailEnd/>
          </a:ln>
          <a:effectLst>
            <a:outerShdw dist="50800" dir="2400000" algn="ctr" rotWithShape="0">
              <a:srgbClr val="663300"/>
            </a:outerShdw>
          </a:effectLst>
        </p:spPr>
        <p:txBody>
          <a:bodyPr anchor="ctr" anchorCtr="0"/>
          <a:lstStyle/>
          <a:p>
            <a:r>
              <a:rPr lang="es-ES_tradnl" sz="700" b="1" dirty="0">
                <a:solidFill>
                  <a:srgbClr val="000000"/>
                </a:solidFill>
                <a:latin typeface="Arial" charset="0"/>
              </a:rPr>
              <a:t>Subdirección</a:t>
            </a:r>
          </a:p>
          <a:p>
            <a:r>
              <a:rPr lang="es-ES_tradnl" sz="700" b="1" dirty="0" smtClean="0">
                <a:solidFill>
                  <a:srgbClr val="000000"/>
                </a:solidFill>
                <a:latin typeface="Arial" charset="0"/>
              </a:rPr>
              <a:t>Administrativa</a:t>
            </a:r>
            <a:endParaRPr lang="es-MX" sz="700" dirty="0">
              <a:solidFill>
                <a:srgbClr val="000000"/>
              </a:solidFill>
              <a:latin typeface="Arial" charset="0"/>
            </a:endParaRPr>
          </a:p>
        </p:txBody>
      </p:sp>
      <p:sp>
        <p:nvSpPr>
          <p:cNvPr id="31" name="Text Box 134"/>
          <p:cNvSpPr txBox="1">
            <a:spLocks noChangeArrowheads="1"/>
          </p:cNvSpPr>
          <p:nvPr/>
        </p:nvSpPr>
        <p:spPr bwMode="auto">
          <a:xfrm>
            <a:off x="2866846" y="1410104"/>
            <a:ext cx="1224000" cy="576000"/>
          </a:xfrm>
          <a:prstGeom prst="rect">
            <a:avLst/>
          </a:prstGeom>
          <a:solidFill>
            <a:schemeClr val="bg1"/>
          </a:solidFill>
          <a:ln w="9525">
            <a:solidFill>
              <a:srgbClr val="00B050"/>
            </a:solidFill>
            <a:prstDash val="dash"/>
            <a:miter lim="800000"/>
            <a:headEnd/>
            <a:tailEnd/>
          </a:ln>
          <a:effectLst>
            <a:outerShdw dist="35921" dir="2700000" algn="ctr" rotWithShape="0">
              <a:srgbClr val="00B050"/>
            </a:outerShdw>
          </a:effectLst>
        </p:spPr>
        <p:txBody>
          <a:bodyPr/>
          <a:lstStyle/>
          <a:p>
            <a:pPr>
              <a:spcBef>
                <a:spcPts val="0"/>
              </a:spcBef>
            </a:pPr>
            <a:endParaRPr lang="es-MX" sz="700" dirty="0" smtClean="0">
              <a:solidFill>
                <a:srgbClr val="000000"/>
              </a:solidFill>
              <a:latin typeface="Arial" charset="0"/>
            </a:endParaRPr>
          </a:p>
          <a:p>
            <a:pPr>
              <a:spcBef>
                <a:spcPts val="0"/>
              </a:spcBef>
            </a:pPr>
            <a:endParaRPr lang="es-MX" sz="700" dirty="0" smtClean="0">
              <a:solidFill>
                <a:srgbClr val="000000"/>
              </a:solidFill>
              <a:latin typeface="Arial" charset="0"/>
            </a:endParaRPr>
          </a:p>
        </p:txBody>
      </p:sp>
      <p:sp>
        <p:nvSpPr>
          <p:cNvPr id="15" name="Text Box 134"/>
          <p:cNvSpPr txBox="1">
            <a:spLocks noChangeArrowheads="1"/>
          </p:cNvSpPr>
          <p:nvPr/>
        </p:nvSpPr>
        <p:spPr bwMode="auto">
          <a:xfrm>
            <a:off x="3682291" y="3552171"/>
            <a:ext cx="1224000" cy="576000"/>
          </a:xfrm>
          <a:prstGeom prst="rect">
            <a:avLst/>
          </a:prstGeom>
          <a:solidFill>
            <a:schemeClr val="bg1"/>
          </a:solidFill>
          <a:ln w="9525">
            <a:solidFill>
              <a:srgbClr val="663300"/>
            </a:solidFill>
            <a:prstDash val="lgDashDot"/>
            <a:miter lim="800000"/>
            <a:headEnd/>
            <a:tailEnd/>
          </a:ln>
          <a:effectLst>
            <a:outerShdw dist="50800" dir="2700000" algn="ctr" rotWithShape="0">
              <a:srgbClr val="663300"/>
            </a:outerShdw>
          </a:effectLst>
        </p:spPr>
        <p:txBody>
          <a:bodyPr anchor="ctr" anchorCtr="0"/>
          <a:lstStyle/>
          <a:p>
            <a:pPr>
              <a:lnSpc>
                <a:spcPts val="800"/>
              </a:lnSpc>
            </a:pPr>
            <a:endParaRPr lang="es-ES_tradnl" sz="700" b="1" dirty="0">
              <a:solidFill>
                <a:srgbClr val="000000"/>
              </a:solidFill>
              <a:latin typeface="Arial" charset="0"/>
            </a:endParaRPr>
          </a:p>
        </p:txBody>
      </p:sp>
      <p:sp>
        <p:nvSpPr>
          <p:cNvPr id="40" name="39 CuadroTexto"/>
          <p:cNvSpPr txBox="1"/>
          <p:nvPr/>
        </p:nvSpPr>
        <p:spPr>
          <a:xfrm>
            <a:off x="2168085" y="851833"/>
            <a:ext cx="2619627" cy="276999"/>
          </a:xfrm>
          <a:prstGeom prst="rect">
            <a:avLst/>
          </a:prstGeom>
          <a:noFill/>
        </p:spPr>
        <p:txBody>
          <a:bodyPr wrap="none" rtlCol="0">
            <a:spAutoFit/>
          </a:bodyPr>
          <a:lstStyle/>
          <a:p>
            <a:r>
              <a:rPr lang="es-ES_tradnl" sz="1200" b="1" i="1" dirty="0" smtClean="0">
                <a:solidFill>
                  <a:srgbClr val="000000"/>
                </a:solidFill>
                <a:latin typeface="Arial" charset="0"/>
              </a:rPr>
              <a:t>Instituto Potosino de la Juventud</a:t>
            </a:r>
          </a:p>
        </p:txBody>
      </p:sp>
      <p:sp>
        <p:nvSpPr>
          <p:cNvPr id="49" name="Text Box 128"/>
          <p:cNvSpPr txBox="1">
            <a:spLocks noChangeArrowheads="1"/>
          </p:cNvSpPr>
          <p:nvPr/>
        </p:nvSpPr>
        <p:spPr bwMode="auto">
          <a:xfrm>
            <a:off x="4377930" y="7908967"/>
            <a:ext cx="2368909" cy="894733"/>
          </a:xfrm>
          <a:prstGeom prst="rect">
            <a:avLst/>
          </a:prstGeom>
          <a:noFill/>
          <a:ln w="9525">
            <a:noFill/>
            <a:round/>
            <a:headEnd/>
            <a:tailEnd/>
          </a:ln>
        </p:spPr>
        <p:txBody>
          <a:bodyPr wrap="square" lIns="90000" tIns="46800" rIns="90000" bIns="46800">
            <a:spAutoFit/>
          </a:bodyPr>
          <a:lstStyle/>
          <a:p>
            <a:pPr algn="just" defTabSz="449263" eaLnBrk="1" hangingPunct="1">
              <a:spcBef>
                <a:spcPts val="375"/>
              </a:spcBef>
              <a:buClr>
                <a:srgbClr val="000000"/>
              </a:buClr>
              <a:buSzPct val="100000"/>
              <a:buFont typeface="Arial"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s-MX" sz="600" b="1" dirty="0" smtClean="0">
                <a:solidFill>
                  <a:srgbClr val="000000"/>
                </a:solidFill>
                <a:latin typeface="Arial" charset="0"/>
                <a:ea typeface="Arial Unicode MS" pitchFamily="34" charset="-128"/>
                <a:cs typeface="Arial Unicode MS" pitchFamily="34" charset="-128"/>
              </a:rPr>
              <a:t>Luis Fernando Alonso Molina</a:t>
            </a:r>
            <a:r>
              <a:rPr lang="es-MX" sz="600" dirty="0" smtClean="0">
                <a:solidFill>
                  <a:srgbClr val="000000"/>
                </a:solidFill>
                <a:latin typeface="Arial" charset="0"/>
                <a:ea typeface="Arial Unicode MS" pitchFamily="34" charset="-128"/>
                <a:cs typeface="Arial Unicode MS" pitchFamily="34" charset="-128"/>
              </a:rPr>
              <a:t>, </a:t>
            </a:r>
            <a:r>
              <a:rPr lang="es-MX" sz="600" dirty="0">
                <a:solidFill>
                  <a:srgbClr val="000000"/>
                </a:solidFill>
                <a:latin typeface="Arial" charset="0"/>
                <a:ea typeface="Arial Unicode MS" pitchFamily="34" charset="-128"/>
                <a:cs typeface="Arial Unicode MS" pitchFamily="34" charset="-128"/>
              </a:rPr>
              <a:t>T</a:t>
            </a:r>
            <a:r>
              <a:rPr lang="es-MX" sz="600" dirty="0" smtClean="0">
                <a:solidFill>
                  <a:srgbClr val="000000"/>
                </a:solidFill>
                <a:latin typeface="Arial" charset="0"/>
                <a:ea typeface="Arial Unicode MS" pitchFamily="34" charset="-128"/>
                <a:cs typeface="Arial Unicode MS" pitchFamily="34" charset="-128"/>
              </a:rPr>
              <a:t>itular del Instituto Potosino de la Juventud, certifica que  el presente organigrama refleja el personal, así como puestos  y nombramientos que integran la estructura vigente al </a:t>
            </a:r>
            <a:r>
              <a:rPr lang="es-MX" sz="600" b="1" u="sng" dirty="0">
                <a:solidFill>
                  <a:srgbClr val="000000"/>
                </a:solidFill>
                <a:latin typeface="Arial" charset="0"/>
                <a:ea typeface="Arial Unicode MS" pitchFamily="34" charset="-128"/>
                <a:cs typeface="Arial Unicode MS" pitchFamily="34" charset="-128"/>
              </a:rPr>
              <a:t>m</a:t>
            </a:r>
            <a:r>
              <a:rPr lang="es-MX" sz="600" b="1" u="sng" dirty="0" smtClean="0">
                <a:solidFill>
                  <a:srgbClr val="000000"/>
                </a:solidFill>
                <a:latin typeface="Arial" charset="0"/>
                <a:ea typeface="Arial Unicode MS" pitchFamily="34" charset="-128"/>
                <a:cs typeface="Arial Unicode MS" pitchFamily="34" charset="-128"/>
              </a:rPr>
              <a:t>es de junio del  año 2017</a:t>
            </a:r>
            <a:r>
              <a:rPr lang="es-MX" sz="600" u="sng" dirty="0" smtClean="0">
                <a:solidFill>
                  <a:srgbClr val="000000"/>
                </a:solidFill>
                <a:latin typeface="Arial" charset="0"/>
                <a:ea typeface="Arial Unicode MS" pitchFamily="34" charset="-128"/>
                <a:cs typeface="Arial Unicode MS" pitchFamily="34" charset="-128"/>
              </a:rPr>
              <a:t>.</a:t>
            </a:r>
          </a:p>
          <a:p>
            <a:pPr algn="just" defTabSz="449263" eaLnBrk="1" hangingPunct="1">
              <a:spcBef>
                <a:spcPts val="375"/>
              </a:spcBef>
              <a:buClr>
                <a:srgbClr val="000000"/>
              </a:buClr>
              <a:buSzPct val="100000"/>
              <a:buFont typeface="Arial"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s-MX" sz="600" u="sng" dirty="0">
              <a:solidFill>
                <a:srgbClr val="000000"/>
              </a:solidFill>
              <a:latin typeface="Arial" charset="0"/>
              <a:ea typeface="Arial Unicode MS" pitchFamily="34" charset="-128"/>
              <a:cs typeface="Arial Unicode MS" pitchFamily="34" charset="-128"/>
            </a:endParaRPr>
          </a:p>
          <a:p>
            <a:pPr algn="just" defTabSz="449263" eaLnBrk="1" hangingPunct="1">
              <a:spcBef>
                <a:spcPts val="375"/>
              </a:spcBef>
              <a:buClr>
                <a:srgbClr val="000000"/>
              </a:buClr>
              <a:buSzPct val="100000"/>
              <a:buFont typeface="Arial"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s-MX" sz="600" u="sng" dirty="0">
              <a:solidFill>
                <a:srgbClr val="000000"/>
              </a:solidFill>
              <a:latin typeface="Arial" charset="0"/>
              <a:ea typeface="Arial Unicode MS" pitchFamily="34" charset="-128"/>
              <a:cs typeface="Arial Unicode MS" pitchFamily="34" charset="-128"/>
            </a:endParaRPr>
          </a:p>
          <a:p>
            <a:pPr algn="l" defTabSz="449263" eaLnBrk="1" hangingPunct="1">
              <a:spcBef>
                <a:spcPts val="375"/>
              </a:spcBef>
              <a:buClr>
                <a:srgbClr val="000000"/>
              </a:buClr>
              <a:buSzPct val="100000"/>
              <a:buFont typeface="Arial"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600" dirty="0" smtClean="0">
                <a:solidFill>
                  <a:srgbClr val="000000"/>
                </a:solidFill>
                <a:latin typeface="Arial" charset="0"/>
                <a:ea typeface="Arial Unicode MS" pitchFamily="34" charset="-128"/>
                <a:cs typeface="Arial Unicode MS" pitchFamily="34" charset="-128"/>
              </a:rPr>
              <a:t>Firma</a:t>
            </a:r>
            <a:r>
              <a:rPr lang="en-GB" sz="600" dirty="0">
                <a:solidFill>
                  <a:srgbClr val="000000"/>
                </a:solidFill>
                <a:latin typeface="Arial" charset="0"/>
                <a:ea typeface="Arial Unicode MS" pitchFamily="34" charset="-128"/>
                <a:cs typeface="Arial Unicode MS" pitchFamily="34" charset="-128"/>
              </a:rPr>
              <a:t>:  ____________________________________</a:t>
            </a:r>
          </a:p>
        </p:txBody>
      </p:sp>
      <p:sp>
        <p:nvSpPr>
          <p:cNvPr id="116" name="Text Box 134"/>
          <p:cNvSpPr txBox="1">
            <a:spLocks noChangeArrowheads="1"/>
          </p:cNvSpPr>
          <p:nvPr/>
        </p:nvSpPr>
        <p:spPr bwMode="auto">
          <a:xfrm>
            <a:off x="4641508" y="4666886"/>
            <a:ext cx="1224000" cy="576000"/>
          </a:xfrm>
          <a:prstGeom prst="rect">
            <a:avLst/>
          </a:prstGeom>
          <a:solidFill>
            <a:schemeClr val="bg1"/>
          </a:solidFill>
          <a:ln w="9525">
            <a:solidFill>
              <a:srgbClr val="663300"/>
            </a:solidFill>
            <a:prstDash val="lgDashDot"/>
            <a:miter lim="800000"/>
            <a:headEnd/>
            <a:tailEnd/>
          </a:ln>
          <a:effectLst>
            <a:outerShdw dist="50800" dir="2700000" algn="ctr" rotWithShape="0">
              <a:srgbClr val="663300"/>
            </a:outerShdw>
          </a:effectLst>
        </p:spPr>
        <p:txBody>
          <a:bodyPr anchor="ctr" anchorCtr="0"/>
          <a:lstStyle/>
          <a:p>
            <a:pPr>
              <a:spcBef>
                <a:spcPct val="50000"/>
              </a:spcBef>
            </a:pPr>
            <a:r>
              <a:rPr lang="es-MX" sz="700" b="1" dirty="0" smtClean="0">
                <a:solidFill>
                  <a:srgbClr val="000000"/>
                </a:solidFill>
                <a:latin typeface="Arial" pitchFamily="34" charset="0"/>
                <a:cs typeface="Arial" pitchFamily="34" charset="0"/>
              </a:rPr>
              <a:t>Subdirección de Comunicación Social</a:t>
            </a:r>
          </a:p>
        </p:txBody>
      </p:sp>
      <p:sp>
        <p:nvSpPr>
          <p:cNvPr id="150" name="Rectangle 136"/>
          <p:cNvSpPr>
            <a:spLocks noChangeArrowheads="1"/>
          </p:cNvSpPr>
          <p:nvPr/>
        </p:nvSpPr>
        <p:spPr bwMode="auto">
          <a:xfrm>
            <a:off x="526017" y="7785784"/>
            <a:ext cx="184730" cy="292388"/>
          </a:xfrm>
          <a:prstGeom prst="rect">
            <a:avLst/>
          </a:prstGeom>
          <a:noFill/>
          <a:ln w="9525">
            <a:noFill/>
            <a:miter lim="800000"/>
            <a:headEnd/>
            <a:tailEnd/>
          </a:ln>
        </p:spPr>
        <p:txBody>
          <a:bodyPr wrap="none">
            <a:spAutoFit/>
          </a:bodyPr>
          <a:lstStyle/>
          <a:p>
            <a:pPr marL="95250" indent="-95250"/>
            <a:endParaRPr lang="es-MX" sz="700" b="1" dirty="0" smtClean="0">
              <a:latin typeface="Arial" pitchFamily="34" charset="0"/>
              <a:cs typeface="Arial" pitchFamily="34" charset="0"/>
            </a:endParaRPr>
          </a:p>
          <a:p>
            <a:pPr marL="95250" indent="-95250"/>
            <a:endParaRPr lang="es-ES_tradnl" sz="600" b="1" dirty="0">
              <a:latin typeface="Arial" charset="0"/>
            </a:endParaRPr>
          </a:p>
        </p:txBody>
      </p:sp>
      <p:sp>
        <p:nvSpPr>
          <p:cNvPr id="86" name="Text Box 134"/>
          <p:cNvSpPr txBox="1">
            <a:spLocks noChangeArrowheads="1"/>
          </p:cNvSpPr>
          <p:nvPr/>
        </p:nvSpPr>
        <p:spPr bwMode="auto">
          <a:xfrm>
            <a:off x="5352155" y="3552172"/>
            <a:ext cx="1224000" cy="576000"/>
          </a:xfrm>
          <a:prstGeom prst="rect">
            <a:avLst/>
          </a:prstGeom>
          <a:solidFill>
            <a:schemeClr val="bg1"/>
          </a:solidFill>
          <a:ln w="9525">
            <a:solidFill>
              <a:srgbClr val="663300"/>
            </a:solidFill>
            <a:prstDash val="lgDashDot"/>
            <a:miter lim="800000"/>
            <a:headEnd/>
            <a:tailEnd/>
          </a:ln>
          <a:effectLst>
            <a:outerShdw dist="50800" dir="2700000" algn="ctr" rotWithShape="0">
              <a:srgbClr val="663300"/>
            </a:outerShdw>
          </a:effectLst>
        </p:spPr>
        <p:txBody>
          <a:bodyPr anchor="ctr" anchorCtr="0"/>
          <a:lstStyle/>
          <a:p>
            <a:pPr>
              <a:lnSpc>
                <a:spcPts val="700"/>
              </a:lnSpc>
            </a:pPr>
            <a:endParaRPr lang="es-MX" sz="700" dirty="0"/>
          </a:p>
        </p:txBody>
      </p:sp>
      <p:cxnSp>
        <p:nvCxnSpPr>
          <p:cNvPr id="3" name="2 Conector recto"/>
          <p:cNvCxnSpPr/>
          <p:nvPr/>
        </p:nvCxnSpPr>
        <p:spPr bwMode="auto">
          <a:xfrm>
            <a:off x="2904946" y="1603683"/>
            <a:ext cx="1224000" cy="0"/>
          </a:xfrm>
          <a:prstGeom prst="line">
            <a:avLst/>
          </a:prstGeom>
          <a:solidFill>
            <a:schemeClr val="bg1"/>
          </a:solidFill>
          <a:ln w="9525" cap="flat" cmpd="sng" algn="ctr">
            <a:solidFill>
              <a:schemeClr val="accent1"/>
            </a:solidFill>
            <a:prstDash val="dash"/>
            <a:round/>
            <a:headEnd type="none" w="med" len="med"/>
            <a:tailEnd type="none" w="med" len="med"/>
          </a:ln>
          <a:effectLst/>
        </p:spPr>
      </p:cxnSp>
      <p:cxnSp>
        <p:nvCxnSpPr>
          <p:cNvPr id="19" name="18 Conector recto"/>
          <p:cNvCxnSpPr/>
          <p:nvPr/>
        </p:nvCxnSpPr>
        <p:spPr bwMode="auto">
          <a:xfrm>
            <a:off x="862506" y="3355098"/>
            <a:ext cx="5112000" cy="0"/>
          </a:xfrm>
          <a:prstGeom prst="line">
            <a:avLst/>
          </a:prstGeom>
          <a:solidFill>
            <a:schemeClr val="bg1"/>
          </a:solidFill>
          <a:ln w="9525" cap="flat" cmpd="sng" algn="ctr">
            <a:solidFill>
              <a:schemeClr val="tx1"/>
            </a:solidFill>
            <a:prstDash val="solid"/>
            <a:round/>
            <a:headEnd type="none" w="med" len="med"/>
            <a:tailEnd type="none" w="med" len="med"/>
          </a:ln>
          <a:effectLst/>
        </p:spPr>
      </p:cxnSp>
      <p:cxnSp>
        <p:nvCxnSpPr>
          <p:cNvPr id="139" name="138 Conector recto"/>
          <p:cNvCxnSpPr/>
          <p:nvPr/>
        </p:nvCxnSpPr>
        <p:spPr bwMode="auto">
          <a:xfrm>
            <a:off x="4322949" y="3750883"/>
            <a:ext cx="0" cy="0"/>
          </a:xfrm>
          <a:prstGeom prst="line">
            <a:avLst/>
          </a:prstGeom>
          <a:solidFill>
            <a:schemeClr val="bg1"/>
          </a:solidFill>
          <a:ln w="9525" cap="flat" cmpd="sng" algn="ctr">
            <a:solidFill>
              <a:schemeClr val="tx1"/>
            </a:solidFill>
            <a:prstDash val="solid"/>
            <a:round/>
            <a:headEnd type="none" w="med" len="med"/>
            <a:tailEnd type="none" w="med" len="med"/>
          </a:ln>
          <a:effectLst>
            <a:outerShdw dist="45791" dir="2021404" algn="ctr" rotWithShape="0">
              <a:schemeClr val="tx1"/>
            </a:outerShdw>
          </a:effectLst>
        </p:spPr>
      </p:cxnSp>
      <p:sp>
        <p:nvSpPr>
          <p:cNvPr id="366" name="155 CuadroTexto"/>
          <p:cNvSpPr txBox="1">
            <a:spLocks noChangeArrowheads="1"/>
          </p:cNvSpPr>
          <p:nvPr/>
        </p:nvSpPr>
        <p:spPr bwMode="auto">
          <a:xfrm>
            <a:off x="1401028" y="8159933"/>
            <a:ext cx="1516075" cy="369332"/>
          </a:xfrm>
          <a:prstGeom prst="rect">
            <a:avLst/>
          </a:prstGeom>
          <a:noFill/>
          <a:ln w="9525">
            <a:noFill/>
            <a:miter lim="800000"/>
            <a:headEnd/>
            <a:tailEnd/>
          </a:ln>
        </p:spPr>
        <p:txBody>
          <a:bodyPr wrap="square">
            <a:spAutoFit/>
          </a:bodyPr>
          <a:lstStyle/>
          <a:p>
            <a:pPr marL="228600" indent="-228600" algn="l" eaLnBrk="1" hangingPunct="1"/>
            <a:r>
              <a:rPr lang="es-MX" sz="600" b="1" dirty="0" smtClean="0">
                <a:latin typeface="Calibri" pitchFamily="34" charset="0"/>
              </a:rPr>
              <a:t>01    Puesto de Confianza</a:t>
            </a:r>
            <a:endParaRPr lang="es-MX" sz="600" b="1" dirty="0">
              <a:latin typeface="Calibri" pitchFamily="34" charset="0"/>
            </a:endParaRPr>
          </a:p>
          <a:p>
            <a:pPr marL="228600" indent="-228600" algn="l" eaLnBrk="1" hangingPunct="1"/>
            <a:r>
              <a:rPr lang="es-MX" sz="600" b="1" dirty="0" smtClean="0">
                <a:solidFill>
                  <a:srgbClr val="663300"/>
                </a:solidFill>
                <a:latin typeface="Calibri" pitchFamily="34" charset="0"/>
              </a:rPr>
              <a:t>08   Contrato por Tiempo Determinado</a:t>
            </a:r>
            <a:endParaRPr lang="es-MX" sz="600" b="1" dirty="0">
              <a:solidFill>
                <a:srgbClr val="663300"/>
              </a:solidFill>
              <a:latin typeface="Calibri" pitchFamily="34" charset="0"/>
            </a:endParaRPr>
          </a:p>
          <a:p>
            <a:pPr algn="l" eaLnBrk="1" hangingPunct="1"/>
            <a:r>
              <a:rPr lang="es-MX" sz="600" b="1" i="1" dirty="0" smtClean="0">
                <a:latin typeface="Calibri" pitchFamily="34" charset="0"/>
              </a:rPr>
              <a:t>TOTAL.(09)</a:t>
            </a:r>
          </a:p>
        </p:txBody>
      </p:sp>
      <p:cxnSp>
        <p:nvCxnSpPr>
          <p:cNvPr id="370" name="369 Conector recto"/>
          <p:cNvCxnSpPr/>
          <p:nvPr/>
        </p:nvCxnSpPr>
        <p:spPr>
          <a:xfrm>
            <a:off x="2900237" y="8214045"/>
            <a:ext cx="612000" cy="0"/>
          </a:xfrm>
          <a:prstGeom prst="line">
            <a:avLst/>
          </a:prstGeom>
          <a:ln w="9525">
            <a:solidFill>
              <a:srgbClr val="00B050"/>
            </a:solidFill>
            <a:prstDash val="dash"/>
          </a:ln>
        </p:spPr>
        <p:style>
          <a:lnRef idx="1">
            <a:schemeClr val="accent1"/>
          </a:lnRef>
          <a:fillRef idx="0">
            <a:schemeClr val="accent1"/>
          </a:fillRef>
          <a:effectRef idx="0">
            <a:schemeClr val="accent1"/>
          </a:effectRef>
          <a:fontRef idx="minor">
            <a:schemeClr val="tx1"/>
          </a:fontRef>
        </p:style>
      </p:cxnSp>
      <p:cxnSp>
        <p:nvCxnSpPr>
          <p:cNvPr id="373" name="372 Conector recto"/>
          <p:cNvCxnSpPr/>
          <p:nvPr/>
        </p:nvCxnSpPr>
        <p:spPr>
          <a:xfrm>
            <a:off x="2877798" y="8347770"/>
            <a:ext cx="612000" cy="0"/>
          </a:xfrm>
          <a:prstGeom prst="line">
            <a:avLst/>
          </a:prstGeom>
          <a:ln>
            <a:solidFill>
              <a:srgbClr val="663300"/>
            </a:solidFill>
            <a:prstDash val="lgDashDot"/>
          </a:ln>
        </p:spPr>
        <p:style>
          <a:lnRef idx="1">
            <a:schemeClr val="accent1"/>
          </a:lnRef>
          <a:fillRef idx="0">
            <a:schemeClr val="accent1"/>
          </a:fillRef>
          <a:effectRef idx="0">
            <a:schemeClr val="accent1"/>
          </a:effectRef>
          <a:fontRef idx="minor">
            <a:schemeClr val="tx1"/>
          </a:fontRef>
        </p:style>
      </p:cxnSp>
      <p:cxnSp>
        <p:nvCxnSpPr>
          <p:cNvPr id="101" name="11 Conector recto"/>
          <p:cNvCxnSpPr/>
          <p:nvPr/>
        </p:nvCxnSpPr>
        <p:spPr bwMode="auto">
          <a:xfrm flipH="1">
            <a:off x="2658159" y="3362298"/>
            <a:ext cx="2" cy="216000"/>
          </a:xfrm>
          <a:prstGeom prst="line">
            <a:avLst/>
          </a:prstGeom>
          <a:solidFill>
            <a:schemeClr val="bg1"/>
          </a:solidFill>
          <a:ln w="9525" cap="flat" cmpd="sng" algn="ctr">
            <a:solidFill>
              <a:schemeClr val="tx1"/>
            </a:solidFill>
            <a:prstDash val="solid"/>
            <a:round/>
            <a:headEnd type="none" w="med" len="med"/>
            <a:tailEnd type="none" w="med" len="med"/>
          </a:ln>
          <a:effectLst/>
        </p:spPr>
      </p:cxnSp>
      <p:sp>
        <p:nvSpPr>
          <p:cNvPr id="132" name="Text Box 134"/>
          <p:cNvSpPr txBox="1">
            <a:spLocks noChangeArrowheads="1"/>
          </p:cNvSpPr>
          <p:nvPr/>
        </p:nvSpPr>
        <p:spPr bwMode="auto">
          <a:xfrm>
            <a:off x="2023970" y="3553498"/>
            <a:ext cx="1224000" cy="576000"/>
          </a:xfrm>
          <a:prstGeom prst="rect">
            <a:avLst/>
          </a:prstGeom>
          <a:solidFill>
            <a:schemeClr val="bg1"/>
          </a:solidFill>
          <a:ln w="9525">
            <a:solidFill>
              <a:srgbClr val="663300"/>
            </a:solidFill>
            <a:prstDash val="lgDashDot"/>
            <a:miter lim="800000"/>
            <a:headEnd/>
            <a:tailEnd/>
          </a:ln>
          <a:effectLst>
            <a:outerShdw dist="50800" dir="2700000" algn="ctr" rotWithShape="0">
              <a:srgbClr val="663300"/>
            </a:outerShdw>
          </a:effectLst>
        </p:spPr>
        <p:txBody>
          <a:bodyPr anchor="ctr" anchorCtr="0"/>
          <a:lstStyle/>
          <a:p>
            <a:pPr>
              <a:spcBef>
                <a:spcPct val="50000"/>
              </a:spcBef>
            </a:pPr>
            <a:r>
              <a:rPr lang="es-ES_tradnl" sz="700" b="1" dirty="0">
                <a:solidFill>
                  <a:srgbClr val="000000"/>
                </a:solidFill>
                <a:latin typeface="Arial" charset="0"/>
              </a:rPr>
              <a:t>Subdirección </a:t>
            </a:r>
            <a:r>
              <a:rPr lang="es-ES_tradnl" sz="700" b="1" dirty="0" smtClean="0">
                <a:solidFill>
                  <a:srgbClr val="000000"/>
                </a:solidFill>
                <a:latin typeface="Arial" charset="0"/>
              </a:rPr>
              <a:t>Jurídica</a:t>
            </a:r>
            <a:endParaRPr lang="es-MX" sz="700" dirty="0">
              <a:solidFill>
                <a:srgbClr val="000000"/>
              </a:solidFill>
              <a:latin typeface="Arial" charset="0"/>
            </a:endParaRPr>
          </a:p>
        </p:txBody>
      </p:sp>
      <p:sp>
        <p:nvSpPr>
          <p:cNvPr id="37" name="36 CuadroTexto"/>
          <p:cNvSpPr txBox="1"/>
          <p:nvPr/>
        </p:nvSpPr>
        <p:spPr>
          <a:xfrm>
            <a:off x="3079042" y="1413673"/>
            <a:ext cx="889987" cy="200055"/>
          </a:xfrm>
          <a:prstGeom prst="rect">
            <a:avLst/>
          </a:prstGeom>
          <a:noFill/>
        </p:spPr>
        <p:txBody>
          <a:bodyPr wrap="none" rtlCol="0">
            <a:spAutoFit/>
          </a:bodyPr>
          <a:lstStyle/>
          <a:p>
            <a:r>
              <a:rPr lang="es-MX" sz="700" b="1" dirty="0" smtClean="0">
                <a:solidFill>
                  <a:srgbClr val="000000"/>
                </a:solidFill>
                <a:latin typeface="Arial" charset="0"/>
              </a:rPr>
              <a:t>Director General</a:t>
            </a:r>
          </a:p>
        </p:txBody>
      </p:sp>
      <p:sp>
        <p:nvSpPr>
          <p:cNvPr id="38" name="37 CuadroTexto"/>
          <p:cNvSpPr txBox="1"/>
          <p:nvPr/>
        </p:nvSpPr>
        <p:spPr>
          <a:xfrm>
            <a:off x="2998496" y="1593187"/>
            <a:ext cx="1077084" cy="415498"/>
          </a:xfrm>
          <a:prstGeom prst="rect">
            <a:avLst/>
          </a:prstGeom>
          <a:noFill/>
        </p:spPr>
        <p:txBody>
          <a:bodyPr wrap="square" rtlCol="0">
            <a:spAutoFit/>
          </a:bodyPr>
          <a:lstStyle/>
          <a:p>
            <a:pPr>
              <a:spcBef>
                <a:spcPts val="0"/>
              </a:spcBef>
            </a:pPr>
            <a:r>
              <a:rPr lang="es-MX" sz="700" dirty="0" smtClean="0">
                <a:solidFill>
                  <a:srgbClr val="000000"/>
                </a:solidFill>
                <a:latin typeface="Arial" charset="0"/>
              </a:rPr>
              <a:t>Luis Fernando Alonso Molina</a:t>
            </a:r>
          </a:p>
          <a:p>
            <a:pPr>
              <a:spcBef>
                <a:spcPts val="0"/>
              </a:spcBef>
            </a:pPr>
            <a:r>
              <a:rPr lang="es-MX" sz="700" dirty="0" smtClean="0">
                <a:solidFill>
                  <a:srgbClr val="000000"/>
                </a:solidFill>
                <a:latin typeface="Arial" charset="0"/>
              </a:rPr>
              <a:t>Director General (17)</a:t>
            </a:r>
            <a:endParaRPr lang="es-MX" sz="700" dirty="0">
              <a:solidFill>
                <a:srgbClr val="000000"/>
              </a:solidFill>
              <a:latin typeface="Arial" charset="0"/>
            </a:endParaRPr>
          </a:p>
        </p:txBody>
      </p:sp>
      <p:sp>
        <p:nvSpPr>
          <p:cNvPr id="36" name="Text Box 134"/>
          <p:cNvSpPr txBox="1">
            <a:spLocks noChangeArrowheads="1"/>
          </p:cNvSpPr>
          <p:nvPr/>
        </p:nvSpPr>
        <p:spPr bwMode="auto">
          <a:xfrm>
            <a:off x="4555106" y="2381739"/>
            <a:ext cx="1224000" cy="576000"/>
          </a:xfrm>
          <a:prstGeom prst="rect">
            <a:avLst/>
          </a:prstGeom>
          <a:solidFill>
            <a:schemeClr val="bg1"/>
          </a:solidFill>
          <a:ln w="9525">
            <a:solidFill>
              <a:srgbClr val="663300"/>
            </a:solidFill>
            <a:prstDash val="lgDashDot"/>
            <a:miter lim="800000"/>
            <a:headEnd/>
            <a:tailEnd/>
          </a:ln>
          <a:effectLst>
            <a:outerShdw dist="50800" dir="2700000" algn="ctr" rotWithShape="0">
              <a:srgbClr val="663300"/>
            </a:outerShdw>
          </a:effectLst>
        </p:spPr>
        <p:txBody>
          <a:bodyPr anchor="ctr" anchorCtr="0"/>
          <a:lstStyle/>
          <a:p>
            <a:pPr>
              <a:spcBef>
                <a:spcPct val="50000"/>
              </a:spcBef>
            </a:pPr>
            <a:r>
              <a:rPr lang="es-MX" sz="700" b="1" dirty="0" smtClean="0">
                <a:solidFill>
                  <a:srgbClr val="000000"/>
                </a:solidFill>
                <a:latin typeface="Arial" pitchFamily="34" charset="0"/>
                <a:cs typeface="Arial" pitchFamily="34" charset="0"/>
              </a:rPr>
              <a:t>Contraloría Interna</a:t>
            </a:r>
          </a:p>
        </p:txBody>
      </p:sp>
      <p:sp>
        <p:nvSpPr>
          <p:cNvPr id="35" name="Text Box 134"/>
          <p:cNvSpPr txBox="1">
            <a:spLocks noChangeArrowheads="1"/>
          </p:cNvSpPr>
          <p:nvPr/>
        </p:nvSpPr>
        <p:spPr bwMode="auto">
          <a:xfrm>
            <a:off x="2892351" y="4649451"/>
            <a:ext cx="1224000" cy="576000"/>
          </a:xfrm>
          <a:prstGeom prst="rect">
            <a:avLst/>
          </a:prstGeom>
          <a:solidFill>
            <a:schemeClr val="bg1"/>
          </a:solidFill>
          <a:ln w="9525">
            <a:solidFill>
              <a:srgbClr val="663300"/>
            </a:solidFill>
            <a:prstDash val="lgDashDot"/>
            <a:miter lim="800000"/>
            <a:headEnd/>
            <a:tailEnd/>
          </a:ln>
          <a:effectLst>
            <a:outerShdw dist="50800" dir="2700000" algn="ctr" rotWithShape="0">
              <a:srgbClr val="663300"/>
            </a:outerShdw>
          </a:effectLst>
        </p:spPr>
        <p:txBody>
          <a:bodyPr anchor="ctr" anchorCtr="0"/>
          <a:lstStyle/>
          <a:p>
            <a:pPr>
              <a:lnSpc>
                <a:spcPts val="800"/>
              </a:lnSpc>
            </a:pPr>
            <a:endParaRPr lang="es-ES_tradnl" sz="700" b="1" dirty="0">
              <a:solidFill>
                <a:srgbClr val="000000"/>
              </a:solidFill>
              <a:latin typeface="Arial" charset="0"/>
            </a:endParaRPr>
          </a:p>
        </p:txBody>
      </p:sp>
      <p:sp>
        <p:nvSpPr>
          <p:cNvPr id="39" name="38 CuadroTexto"/>
          <p:cNvSpPr txBox="1"/>
          <p:nvPr/>
        </p:nvSpPr>
        <p:spPr>
          <a:xfrm>
            <a:off x="3726519" y="3665750"/>
            <a:ext cx="1135626" cy="361637"/>
          </a:xfrm>
          <a:prstGeom prst="rect">
            <a:avLst/>
          </a:prstGeom>
          <a:noFill/>
        </p:spPr>
        <p:txBody>
          <a:bodyPr wrap="square" rtlCol="0">
            <a:spAutoFit/>
          </a:bodyPr>
          <a:lstStyle/>
          <a:p>
            <a:pPr>
              <a:lnSpc>
                <a:spcPts val="700"/>
              </a:lnSpc>
            </a:pPr>
            <a:r>
              <a:rPr lang="es-MX" sz="700" b="1" dirty="0" smtClean="0">
                <a:latin typeface="Arial" pitchFamily="34" charset="0"/>
                <a:cs typeface="Arial" pitchFamily="34" charset="0"/>
              </a:rPr>
              <a:t>Subdirección de Personas Jóvenes con Discapacidad</a:t>
            </a:r>
            <a:endParaRPr lang="es-MX" sz="700" b="1" dirty="0"/>
          </a:p>
        </p:txBody>
      </p:sp>
      <p:cxnSp>
        <p:nvCxnSpPr>
          <p:cNvPr id="45" name="11 Conector recto"/>
          <p:cNvCxnSpPr/>
          <p:nvPr/>
        </p:nvCxnSpPr>
        <p:spPr bwMode="auto">
          <a:xfrm flipH="1">
            <a:off x="4284620" y="3346961"/>
            <a:ext cx="2" cy="216000"/>
          </a:xfrm>
          <a:prstGeom prst="line">
            <a:avLst/>
          </a:prstGeom>
          <a:solidFill>
            <a:schemeClr val="bg1"/>
          </a:solidFill>
          <a:ln w="9525" cap="flat" cmpd="sng" algn="ctr">
            <a:solidFill>
              <a:schemeClr val="tx1"/>
            </a:solidFill>
            <a:prstDash val="solid"/>
            <a:round/>
            <a:headEnd type="none" w="med" len="med"/>
            <a:tailEnd type="none" w="med" len="med"/>
          </a:ln>
          <a:effectLst/>
        </p:spPr>
      </p:cxnSp>
      <p:sp>
        <p:nvSpPr>
          <p:cNvPr id="34" name="33 CuadroTexto"/>
          <p:cNvSpPr txBox="1"/>
          <p:nvPr/>
        </p:nvSpPr>
        <p:spPr>
          <a:xfrm>
            <a:off x="5398280" y="3578948"/>
            <a:ext cx="1135626" cy="523220"/>
          </a:xfrm>
          <a:prstGeom prst="rect">
            <a:avLst/>
          </a:prstGeom>
          <a:noFill/>
        </p:spPr>
        <p:txBody>
          <a:bodyPr wrap="square" rtlCol="0">
            <a:spAutoFit/>
          </a:bodyPr>
          <a:lstStyle/>
          <a:p>
            <a:pPr>
              <a:spcBef>
                <a:spcPct val="50000"/>
              </a:spcBef>
            </a:pPr>
            <a:r>
              <a:rPr lang="es-MX" sz="700" b="1" dirty="0" smtClean="0">
                <a:solidFill>
                  <a:srgbClr val="000000"/>
                </a:solidFill>
                <a:latin typeface="Arial" charset="0"/>
              </a:rPr>
              <a:t>Subdirección de Bienestar y Servicios a las Personas Jóvenes</a:t>
            </a:r>
            <a:endParaRPr lang="es-MX" sz="700" b="1" dirty="0">
              <a:solidFill>
                <a:srgbClr val="000000"/>
              </a:solidFill>
              <a:latin typeface="Arial" charset="0"/>
            </a:endParaRPr>
          </a:p>
        </p:txBody>
      </p:sp>
      <p:sp>
        <p:nvSpPr>
          <p:cNvPr id="46" name="45 CuadroTexto"/>
          <p:cNvSpPr txBox="1"/>
          <p:nvPr/>
        </p:nvSpPr>
        <p:spPr>
          <a:xfrm>
            <a:off x="2841709" y="4738977"/>
            <a:ext cx="1319916" cy="415498"/>
          </a:xfrm>
          <a:prstGeom prst="rect">
            <a:avLst/>
          </a:prstGeom>
          <a:noFill/>
        </p:spPr>
        <p:txBody>
          <a:bodyPr wrap="square" rtlCol="0">
            <a:spAutoFit/>
          </a:bodyPr>
          <a:lstStyle/>
          <a:p>
            <a:r>
              <a:rPr lang="es-ES_tradnl" sz="700" b="1" dirty="0" smtClean="0">
                <a:solidFill>
                  <a:srgbClr val="000000"/>
                </a:solidFill>
                <a:latin typeface="Arial" charset="0"/>
              </a:rPr>
              <a:t>Subdirección de Participación Política, Cívica y Social.</a:t>
            </a:r>
            <a:endParaRPr lang="es-MX" sz="700" dirty="0" smtClean="0"/>
          </a:p>
        </p:txBody>
      </p:sp>
      <p:cxnSp>
        <p:nvCxnSpPr>
          <p:cNvPr id="51" name="11 Conector recto"/>
          <p:cNvCxnSpPr/>
          <p:nvPr/>
        </p:nvCxnSpPr>
        <p:spPr bwMode="auto">
          <a:xfrm flipH="1">
            <a:off x="2684787" y="3617497"/>
            <a:ext cx="2" cy="216000"/>
          </a:xfrm>
          <a:prstGeom prst="line">
            <a:avLst/>
          </a:prstGeom>
          <a:solidFill>
            <a:schemeClr val="bg1"/>
          </a:solidFill>
          <a:ln w="9525" cap="flat" cmpd="sng" algn="ctr">
            <a:solidFill>
              <a:schemeClr val="tx1"/>
            </a:solidFill>
            <a:prstDash val="solid"/>
            <a:round/>
            <a:headEnd type="none" w="med" len="med"/>
            <a:tailEnd type="none" w="med" len="med"/>
          </a:ln>
          <a:effectLst/>
        </p:spPr>
      </p:cxnSp>
      <p:cxnSp>
        <p:nvCxnSpPr>
          <p:cNvPr id="52" name="11 Conector recto"/>
          <p:cNvCxnSpPr/>
          <p:nvPr/>
        </p:nvCxnSpPr>
        <p:spPr bwMode="auto">
          <a:xfrm flipH="1">
            <a:off x="2837187" y="3769897"/>
            <a:ext cx="2" cy="216000"/>
          </a:xfrm>
          <a:prstGeom prst="line">
            <a:avLst/>
          </a:prstGeom>
          <a:solidFill>
            <a:schemeClr val="bg1"/>
          </a:solidFill>
          <a:ln w="9525" cap="flat" cmpd="sng" algn="ctr">
            <a:solidFill>
              <a:schemeClr val="tx1"/>
            </a:solidFill>
            <a:prstDash val="solid"/>
            <a:round/>
            <a:headEnd type="none" w="med" len="med"/>
            <a:tailEnd type="none" w="med" len="med"/>
          </a:ln>
          <a:effectLst/>
        </p:spPr>
      </p:cxnSp>
      <p:sp>
        <p:nvSpPr>
          <p:cNvPr id="54" name="Text Box 134"/>
          <p:cNvSpPr txBox="1">
            <a:spLocks noChangeArrowheads="1"/>
          </p:cNvSpPr>
          <p:nvPr/>
        </p:nvSpPr>
        <p:spPr bwMode="auto">
          <a:xfrm>
            <a:off x="1114581" y="4645185"/>
            <a:ext cx="1224000" cy="576000"/>
          </a:xfrm>
          <a:prstGeom prst="rect">
            <a:avLst/>
          </a:prstGeom>
          <a:solidFill>
            <a:schemeClr val="bg1"/>
          </a:solidFill>
          <a:ln w="9525">
            <a:solidFill>
              <a:srgbClr val="663300"/>
            </a:solidFill>
            <a:prstDash val="lgDashDot"/>
            <a:miter lim="800000"/>
            <a:headEnd/>
            <a:tailEnd/>
          </a:ln>
          <a:effectLst>
            <a:outerShdw dist="50800" dir="2700000" algn="ctr" rotWithShape="0">
              <a:srgbClr val="663300"/>
            </a:outerShdw>
          </a:effectLst>
        </p:spPr>
        <p:txBody>
          <a:bodyPr anchor="ctr" anchorCtr="0"/>
          <a:lstStyle/>
          <a:p>
            <a:pPr>
              <a:lnSpc>
                <a:spcPts val="800"/>
              </a:lnSpc>
            </a:pPr>
            <a:r>
              <a:rPr lang="es-ES_tradnl" sz="700" b="1" dirty="0" smtClean="0">
                <a:solidFill>
                  <a:srgbClr val="000000"/>
                </a:solidFill>
                <a:latin typeface="Arial" charset="0"/>
              </a:rPr>
              <a:t>Subdirección de Investigación y Estudios sobre la Juventud</a:t>
            </a:r>
            <a:endParaRPr lang="es-ES_tradnl" sz="700" b="1" dirty="0">
              <a:solidFill>
                <a:srgbClr val="000000"/>
              </a:solidFill>
              <a:latin typeface="Arial" charset="0"/>
            </a:endParaRPr>
          </a:p>
        </p:txBody>
      </p:sp>
      <p:cxnSp>
        <p:nvCxnSpPr>
          <p:cNvPr id="55" name="18 Conector recto"/>
          <p:cNvCxnSpPr/>
          <p:nvPr/>
        </p:nvCxnSpPr>
        <p:spPr bwMode="auto">
          <a:xfrm>
            <a:off x="1726581" y="4462912"/>
            <a:ext cx="3528000" cy="0"/>
          </a:xfrm>
          <a:prstGeom prst="line">
            <a:avLst/>
          </a:prstGeom>
          <a:solidFill>
            <a:schemeClr val="bg1"/>
          </a:solidFill>
          <a:ln w="9525" cap="flat" cmpd="sng" algn="ctr">
            <a:solidFill>
              <a:schemeClr val="tx1"/>
            </a:solidFill>
            <a:prstDash val="solid"/>
            <a:round/>
            <a:headEnd type="none" w="med" len="med"/>
            <a:tailEnd type="none" w="med" len="med"/>
          </a:ln>
          <a:effectLst/>
        </p:spPr>
      </p:cxnSp>
    </p:spTree>
    <p:extLst>
      <p:ext uri="{BB962C8B-B14F-4D97-AF65-F5344CB8AC3E}">
        <p14:creationId xmlns:p14="http://schemas.microsoft.com/office/powerpoint/2010/main" val="238352504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9" name="60 Conector recto"/>
          <p:cNvCxnSpPr/>
          <p:nvPr/>
        </p:nvCxnSpPr>
        <p:spPr bwMode="auto">
          <a:xfrm flipH="1">
            <a:off x="2308912" y="2798381"/>
            <a:ext cx="2232000" cy="1"/>
          </a:xfrm>
          <a:prstGeom prst="line">
            <a:avLst/>
          </a:prstGeom>
          <a:solidFill>
            <a:schemeClr val="bg1"/>
          </a:solidFill>
          <a:ln w="9525" cap="flat" cmpd="sng" algn="ctr">
            <a:solidFill>
              <a:schemeClr val="tx1"/>
            </a:solidFill>
            <a:prstDash val="solid"/>
            <a:round/>
            <a:headEnd type="none" w="med" len="med"/>
            <a:tailEnd type="none" w="med" len="med"/>
          </a:ln>
          <a:effectLst/>
        </p:spPr>
      </p:cxnSp>
      <p:cxnSp>
        <p:nvCxnSpPr>
          <p:cNvPr id="12" name="11 Conector recto"/>
          <p:cNvCxnSpPr/>
          <p:nvPr/>
        </p:nvCxnSpPr>
        <p:spPr bwMode="auto">
          <a:xfrm flipH="1">
            <a:off x="3474057" y="1817682"/>
            <a:ext cx="2" cy="1800000"/>
          </a:xfrm>
          <a:prstGeom prst="line">
            <a:avLst/>
          </a:prstGeom>
          <a:solidFill>
            <a:schemeClr val="bg1"/>
          </a:solidFill>
          <a:ln w="9525" cap="flat" cmpd="sng" algn="ctr">
            <a:solidFill>
              <a:schemeClr val="tx1"/>
            </a:solidFill>
            <a:prstDash val="solid"/>
            <a:round/>
            <a:headEnd type="none" w="med" len="med"/>
            <a:tailEnd type="none" w="med" len="med"/>
          </a:ln>
          <a:effectLst/>
        </p:spPr>
      </p:cxnSp>
      <p:sp>
        <p:nvSpPr>
          <p:cNvPr id="43" name="Rectangle 112"/>
          <p:cNvSpPr>
            <a:spLocks noChangeArrowheads="1"/>
          </p:cNvSpPr>
          <p:nvPr/>
        </p:nvSpPr>
        <p:spPr bwMode="auto">
          <a:xfrm>
            <a:off x="-9432" y="-7251"/>
            <a:ext cx="1443038" cy="9144000"/>
          </a:xfrm>
          <a:prstGeom prst="rect">
            <a:avLst/>
          </a:prstGeom>
          <a:solidFill>
            <a:schemeClr val="bg1">
              <a:lumMod val="50000"/>
            </a:schemeClr>
          </a:solidFill>
          <a:ln w="9525">
            <a:solidFill>
              <a:srgbClr val="663300"/>
            </a:solidFill>
            <a:miter lim="800000"/>
            <a:headEnd/>
            <a:tailEnd/>
          </a:ln>
        </p:spPr>
        <p:txBody>
          <a:bodyPr wrap="none" anchor="ctr"/>
          <a:lstStyle/>
          <a:p>
            <a:pPr>
              <a:defRPr/>
            </a:pPr>
            <a:endParaRPr lang="es-MX" dirty="0"/>
          </a:p>
        </p:txBody>
      </p:sp>
      <p:cxnSp>
        <p:nvCxnSpPr>
          <p:cNvPr id="76" name="60 Conector recto"/>
          <p:cNvCxnSpPr/>
          <p:nvPr/>
        </p:nvCxnSpPr>
        <p:spPr bwMode="auto">
          <a:xfrm flipH="1">
            <a:off x="441423" y="4653448"/>
            <a:ext cx="504000" cy="1"/>
          </a:xfrm>
          <a:prstGeom prst="line">
            <a:avLst/>
          </a:prstGeom>
          <a:solidFill>
            <a:schemeClr val="bg1"/>
          </a:solidFill>
          <a:ln w="9525" cap="flat" cmpd="sng" algn="ctr">
            <a:solidFill>
              <a:schemeClr val="tx1"/>
            </a:solidFill>
            <a:prstDash val="solid"/>
            <a:round/>
            <a:headEnd type="none" w="med" len="med"/>
            <a:tailEnd type="none" w="med" len="med"/>
          </a:ln>
          <a:effectLst/>
        </p:spPr>
      </p:cxnSp>
      <p:cxnSp>
        <p:nvCxnSpPr>
          <p:cNvPr id="78" name="60 Conector recto"/>
          <p:cNvCxnSpPr/>
          <p:nvPr/>
        </p:nvCxnSpPr>
        <p:spPr bwMode="auto">
          <a:xfrm flipH="1">
            <a:off x="441118" y="5275240"/>
            <a:ext cx="504000" cy="1"/>
          </a:xfrm>
          <a:prstGeom prst="line">
            <a:avLst/>
          </a:prstGeom>
          <a:solidFill>
            <a:schemeClr val="bg1"/>
          </a:solidFill>
          <a:ln w="9525" cap="flat" cmpd="sng" algn="ctr">
            <a:solidFill>
              <a:schemeClr val="tx1"/>
            </a:solidFill>
            <a:prstDash val="solid"/>
            <a:round/>
            <a:headEnd type="none" w="med" len="med"/>
            <a:tailEnd type="none" w="med" len="med"/>
          </a:ln>
          <a:effectLst/>
        </p:spPr>
      </p:cxnSp>
      <p:cxnSp>
        <p:nvCxnSpPr>
          <p:cNvPr id="79" name="60 Conector recto"/>
          <p:cNvCxnSpPr/>
          <p:nvPr/>
        </p:nvCxnSpPr>
        <p:spPr bwMode="auto">
          <a:xfrm flipH="1">
            <a:off x="441118" y="5860150"/>
            <a:ext cx="504000" cy="1"/>
          </a:xfrm>
          <a:prstGeom prst="line">
            <a:avLst/>
          </a:prstGeom>
          <a:solidFill>
            <a:schemeClr val="bg1"/>
          </a:solidFill>
          <a:ln w="9525" cap="flat" cmpd="sng" algn="ctr">
            <a:solidFill>
              <a:schemeClr val="tx1"/>
            </a:solidFill>
            <a:prstDash val="solid"/>
            <a:round/>
            <a:headEnd type="none" w="med" len="med"/>
            <a:tailEnd type="none" w="med" len="med"/>
          </a:ln>
          <a:effectLst/>
        </p:spPr>
      </p:cxnSp>
      <p:cxnSp>
        <p:nvCxnSpPr>
          <p:cNvPr id="80" name="60 Conector recto"/>
          <p:cNvCxnSpPr/>
          <p:nvPr/>
        </p:nvCxnSpPr>
        <p:spPr bwMode="auto">
          <a:xfrm flipH="1">
            <a:off x="441118" y="6467922"/>
            <a:ext cx="504000" cy="1"/>
          </a:xfrm>
          <a:prstGeom prst="line">
            <a:avLst/>
          </a:prstGeom>
          <a:solidFill>
            <a:schemeClr val="bg1"/>
          </a:solidFill>
          <a:ln w="9525" cap="flat" cmpd="sng" algn="ctr">
            <a:solidFill>
              <a:schemeClr val="tx1"/>
            </a:solidFill>
            <a:prstDash val="solid"/>
            <a:round/>
            <a:headEnd type="none" w="med" len="med"/>
            <a:tailEnd type="none" w="med" len="med"/>
          </a:ln>
          <a:effectLst/>
        </p:spPr>
      </p:cxnSp>
      <p:cxnSp>
        <p:nvCxnSpPr>
          <p:cNvPr id="72" name="71 Conector recto"/>
          <p:cNvCxnSpPr/>
          <p:nvPr/>
        </p:nvCxnSpPr>
        <p:spPr bwMode="auto">
          <a:xfrm rot="5400000">
            <a:off x="931670" y="3803886"/>
            <a:ext cx="365760" cy="1588"/>
          </a:xfrm>
          <a:prstGeom prst="line">
            <a:avLst/>
          </a:prstGeom>
          <a:solidFill>
            <a:schemeClr val="bg1"/>
          </a:solidFill>
          <a:ln w="9525" cap="flat" cmpd="sng" algn="ctr">
            <a:solidFill>
              <a:schemeClr val="tx1"/>
            </a:solidFill>
            <a:prstDash val="solid"/>
            <a:round/>
            <a:headEnd type="none" w="med" len="med"/>
            <a:tailEnd type="none" w="med" len="med"/>
          </a:ln>
          <a:effectLst>
            <a:outerShdw sx="1000" sy="1000" algn="ctr" rotWithShape="0">
              <a:schemeClr val="tx1"/>
            </a:outerShdw>
          </a:effectLst>
        </p:spPr>
      </p:cxnSp>
      <p:cxnSp>
        <p:nvCxnSpPr>
          <p:cNvPr id="91" name="60 Conector recto"/>
          <p:cNvCxnSpPr/>
          <p:nvPr/>
        </p:nvCxnSpPr>
        <p:spPr bwMode="auto">
          <a:xfrm flipH="1">
            <a:off x="440814" y="4038972"/>
            <a:ext cx="504000" cy="1"/>
          </a:xfrm>
          <a:prstGeom prst="line">
            <a:avLst/>
          </a:prstGeom>
          <a:solidFill>
            <a:schemeClr val="bg1"/>
          </a:solidFill>
          <a:ln w="9525" cap="flat" cmpd="sng" algn="ctr">
            <a:solidFill>
              <a:schemeClr val="tx1"/>
            </a:solidFill>
            <a:prstDash val="solid"/>
            <a:round/>
            <a:headEnd type="none" w="med" len="med"/>
            <a:tailEnd type="none" w="med" len="med"/>
          </a:ln>
          <a:effectLst/>
        </p:spPr>
      </p:cxnSp>
      <p:cxnSp>
        <p:nvCxnSpPr>
          <p:cNvPr id="107" name="11 Conector recto"/>
          <p:cNvCxnSpPr/>
          <p:nvPr/>
        </p:nvCxnSpPr>
        <p:spPr bwMode="auto">
          <a:xfrm flipH="1">
            <a:off x="5859368" y="3617497"/>
            <a:ext cx="2" cy="216000"/>
          </a:xfrm>
          <a:prstGeom prst="line">
            <a:avLst/>
          </a:prstGeom>
          <a:solidFill>
            <a:schemeClr val="bg1"/>
          </a:solidFill>
          <a:ln w="9525" cap="flat" cmpd="sng" algn="ctr">
            <a:solidFill>
              <a:schemeClr val="tx1"/>
            </a:solidFill>
            <a:prstDash val="solid"/>
            <a:round/>
            <a:headEnd type="none" w="med" len="med"/>
            <a:tailEnd type="none" w="med" len="med"/>
          </a:ln>
          <a:effectLst/>
        </p:spPr>
      </p:cxnSp>
      <p:sp>
        <p:nvSpPr>
          <p:cNvPr id="41" name="Text Box 2"/>
          <p:cNvSpPr txBox="1">
            <a:spLocks noChangeArrowheads="1"/>
          </p:cNvSpPr>
          <p:nvPr/>
        </p:nvSpPr>
        <p:spPr bwMode="auto">
          <a:xfrm>
            <a:off x="63500" y="50800"/>
            <a:ext cx="3962400" cy="396875"/>
          </a:xfrm>
          <a:prstGeom prst="rect">
            <a:avLst/>
          </a:prstGeom>
          <a:noFill/>
          <a:ln w="9525">
            <a:noFill/>
            <a:miter lim="800000"/>
            <a:headEnd/>
            <a:tailEnd/>
          </a:ln>
        </p:spPr>
        <p:txBody>
          <a:bodyPr>
            <a:spAutoFit/>
          </a:bodyPr>
          <a:lstStyle/>
          <a:p>
            <a:pPr algn="just">
              <a:spcBef>
                <a:spcPct val="50000"/>
              </a:spcBef>
            </a:pPr>
            <a:r>
              <a:rPr lang="es-ES_tradnl" sz="2000" b="1" i="1" dirty="0">
                <a:latin typeface="Arial" charset="0"/>
              </a:rPr>
              <a:t>ORGANIGRAMA</a:t>
            </a:r>
          </a:p>
        </p:txBody>
      </p:sp>
      <p:sp>
        <p:nvSpPr>
          <p:cNvPr id="42" name="Line 42"/>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90" name="Text Box 134"/>
          <p:cNvSpPr txBox="1">
            <a:spLocks noChangeArrowheads="1"/>
          </p:cNvSpPr>
          <p:nvPr/>
        </p:nvSpPr>
        <p:spPr bwMode="auto">
          <a:xfrm>
            <a:off x="542725" y="3813421"/>
            <a:ext cx="1152000" cy="504000"/>
          </a:xfrm>
          <a:prstGeom prst="rect">
            <a:avLst/>
          </a:prstGeom>
          <a:solidFill>
            <a:schemeClr val="bg1"/>
          </a:solidFill>
          <a:ln w="9525">
            <a:solidFill>
              <a:srgbClr val="663300"/>
            </a:solidFill>
            <a:prstDash val="lgDashDot"/>
            <a:miter lim="800000"/>
            <a:headEnd/>
            <a:tailEnd/>
          </a:ln>
          <a:effectLst>
            <a:outerShdw dist="63500" dir="3000000" algn="ctr" rotWithShape="0">
              <a:srgbClr val="663300"/>
            </a:outerShdw>
          </a:effectLst>
        </p:spPr>
        <p:txBody>
          <a:bodyPr anchor="ctr" anchorCtr="0"/>
          <a:lstStyle/>
          <a:p>
            <a:r>
              <a:rPr lang="es-ES_tradnl" sz="700" b="1" dirty="0">
                <a:solidFill>
                  <a:srgbClr val="000000"/>
                </a:solidFill>
                <a:latin typeface="Arial" charset="0"/>
              </a:rPr>
              <a:t>Subdirección</a:t>
            </a:r>
          </a:p>
          <a:p>
            <a:r>
              <a:rPr lang="es-ES_tradnl" sz="700" b="1" dirty="0" smtClean="0">
                <a:solidFill>
                  <a:srgbClr val="000000"/>
                </a:solidFill>
                <a:latin typeface="Arial" charset="0"/>
              </a:rPr>
              <a:t>Administrativa</a:t>
            </a:r>
            <a:endParaRPr lang="es-MX" sz="700" dirty="0">
              <a:solidFill>
                <a:srgbClr val="000000"/>
              </a:solidFill>
              <a:latin typeface="Arial" charset="0"/>
            </a:endParaRPr>
          </a:p>
        </p:txBody>
      </p:sp>
      <p:sp>
        <p:nvSpPr>
          <p:cNvPr id="31" name="Text Box 134"/>
          <p:cNvSpPr txBox="1">
            <a:spLocks noChangeArrowheads="1"/>
          </p:cNvSpPr>
          <p:nvPr/>
        </p:nvSpPr>
        <p:spPr bwMode="auto">
          <a:xfrm>
            <a:off x="2904256" y="1410104"/>
            <a:ext cx="1152000" cy="504000"/>
          </a:xfrm>
          <a:prstGeom prst="rect">
            <a:avLst/>
          </a:prstGeom>
          <a:solidFill>
            <a:schemeClr val="bg1"/>
          </a:solidFill>
          <a:ln w="9525">
            <a:solidFill>
              <a:srgbClr val="00B050"/>
            </a:solidFill>
            <a:prstDash val="dash"/>
            <a:miter lim="800000"/>
            <a:headEnd/>
            <a:tailEnd/>
          </a:ln>
          <a:effectLst>
            <a:outerShdw dist="63500" dir="3000000" algn="ctr" rotWithShape="0">
              <a:srgbClr val="00B050"/>
            </a:outerShdw>
          </a:effectLst>
        </p:spPr>
        <p:txBody>
          <a:bodyPr/>
          <a:lstStyle/>
          <a:p>
            <a:pPr>
              <a:spcBef>
                <a:spcPts val="0"/>
              </a:spcBef>
            </a:pPr>
            <a:endParaRPr lang="es-MX" sz="700" dirty="0" smtClean="0">
              <a:solidFill>
                <a:srgbClr val="000000"/>
              </a:solidFill>
              <a:latin typeface="Arial" charset="0"/>
            </a:endParaRPr>
          </a:p>
          <a:p>
            <a:pPr>
              <a:spcBef>
                <a:spcPts val="0"/>
              </a:spcBef>
            </a:pPr>
            <a:endParaRPr lang="es-MX" sz="700" dirty="0" smtClean="0">
              <a:solidFill>
                <a:srgbClr val="000000"/>
              </a:solidFill>
              <a:latin typeface="Arial" charset="0"/>
            </a:endParaRPr>
          </a:p>
        </p:txBody>
      </p:sp>
      <p:sp>
        <p:nvSpPr>
          <p:cNvPr id="35" name="Text Box 134"/>
          <p:cNvSpPr txBox="1">
            <a:spLocks noChangeArrowheads="1"/>
          </p:cNvSpPr>
          <p:nvPr/>
        </p:nvSpPr>
        <p:spPr bwMode="auto">
          <a:xfrm>
            <a:off x="4488941" y="2571157"/>
            <a:ext cx="1152000" cy="504000"/>
          </a:xfrm>
          <a:prstGeom prst="rect">
            <a:avLst/>
          </a:prstGeom>
          <a:solidFill>
            <a:schemeClr val="bg1"/>
          </a:solidFill>
          <a:ln w="9525">
            <a:solidFill>
              <a:srgbClr val="663300"/>
            </a:solidFill>
            <a:prstDash val="lgDashDot"/>
            <a:miter lim="800000"/>
            <a:headEnd/>
            <a:tailEnd/>
          </a:ln>
          <a:effectLst>
            <a:outerShdw dist="63500" dir="3000000" algn="ctr" rotWithShape="0">
              <a:srgbClr val="663300"/>
            </a:outerShdw>
          </a:effectLst>
        </p:spPr>
        <p:txBody>
          <a:bodyPr anchor="t" anchorCtr="0"/>
          <a:lstStyle/>
          <a:p>
            <a:endParaRPr lang="es-ES_tradnl" sz="700" b="1" dirty="0" smtClean="0">
              <a:solidFill>
                <a:srgbClr val="000000"/>
              </a:solidFill>
              <a:latin typeface="Arial" charset="0"/>
            </a:endParaRPr>
          </a:p>
          <a:p>
            <a:r>
              <a:rPr lang="es-ES_tradnl" sz="700" b="1" dirty="0" smtClean="0">
                <a:solidFill>
                  <a:srgbClr val="000000"/>
                </a:solidFill>
                <a:latin typeface="Arial" charset="0"/>
              </a:rPr>
              <a:t>Secretaría </a:t>
            </a:r>
            <a:r>
              <a:rPr lang="es-ES_tradnl" sz="700" b="1" dirty="0">
                <a:solidFill>
                  <a:srgbClr val="000000"/>
                </a:solidFill>
                <a:latin typeface="Arial" charset="0"/>
              </a:rPr>
              <a:t>Particular</a:t>
            </a:r>
          </a:p>
        </p:txBody>
      </p:sp>
      <p:sp>
        <p:nvSpPr>
          <p:cNvPr id="93" name="Text Box 134"/>
          <p:cNvSpPr txBox="1">
            <a:spLocks noChangeArrowheads="1"/>
          </p:cNvSpPr>
          <p:nvPr/>
        </p:nvSpPr>
        <p:spPr bwMode="auto">
          <a:xfrm>
            <a:off x="1275648" y="2542866"/>
            <a:ext cx="1152000" cy="504000"/>
          </a:xfrm>
          <a:prstGeom prst="rect">
            <a:avLst/>
          </a:prstGeom>
          <a:solidFill>
            <a:schemeClr val="bg1"/>
          </a:solidFill>
          <a:ln w="9525" cmpd="sng">
            <a:solidFill>
              <a:schemeClr val="tx1"/>
            </a:solidFill>
            <a:prstDash val="solid"/>
            <a:miter lim="800000"/>
            <a:headEnd/>
            <a:tailEnd/>
          </a:ln>
          <a:effectLst>
            <a:outerShdw dist="50800" dir="2700000" algn="ctr" rotWithShape="0">
              <a:schemeClr val="tx1"/>
            </a:outerShdw>
          </a:effectLst>
        </p:spPr>
        <p:txBody>
          <a:bodyPr lIns="72000" tIns="36000" rIns="72000" bIns="36000" anchor="ctr" anchorCtr="0"/>
          <a:lstStyle/>
          <a:p>
            <a:endParaRPr lang="es-ES_tradnl" sz="700" b="1" dirty="0">
              <a:solidFill>
                <a:srgbClr val="000000"/>
              </a:solidFill>
              <a:latin typeface="Arial" charset="0"/>
            </a:endParaRPr>
          </a:p>
        </p:txBody>
      </p:sp>
      <p:sp>
        <p:nvSpPr>
          <p:cNvPr id="40" name="39 CuadroTexto"/>
          <p:cNvSpPr txBox="1"/>
          <p:nvPr/>
        </p:nvSpPr>
        <p:spPr>
          <a:xfrm>
            <a:off x="2190945" y="851833"/>
            <a:ext cx="2619627" cy="276999"/>
          </a:xfrm>
          <a:prstGeom prst="rect">
            <a:avLst/>
          </a:prstGeom>
          <a:noFill/>
        </p:spPr>
        <p:txBody>
          <a:bodyPr wrap="none" rtlCol="0">
            <a:spAutoFit/>
          </a:bodyPr>
          <a:lstStyle/>
          <a:p>
            <a:r>
              <a:rPr lang="es-ES_tradnl" sz="1200" b="1" i="1" dirty="0" smtClean="0">
                <a:solidFill>
                  <a:srgbClr val="000000"/>
                </a:solidFill>
                <a:latin typeface="Arial" charset="0"/>
              </a:rPr>
              <a:t>Instituto Potosino de la Juventud</a:t>
            </a:r>
          </a:p>
        </p:txBody>
      </p:sp>
      <p:sp>
        <p:nvSpPr>
          <p:cNvPr id="70" name="Text Box 134"/>
          <p:cNvSpPr txBox="1">
            <a:spLocks noChangeArrowheads="1"/>
          </p:cNvSpPr>
          <p:nvPr/>
        </p:nvSpPr>
        <p:spPr bwMode="auto">
          <a:xfrm>
            <a:off x="542725" y="4429832"/>
            <a:ext cx="1152000" cy="504000"/>
          </a:xfrm>
          <a:prstGeom prst="rect">
            <a:avLst/>
          </a:prstGeom>
          <a:solidFill>
            <a:schemeClr val="bg1"/>
          </a:solidFill>
          <a:ln w="9525">
            <a:solidFill>
              <a:srgbClr val="663300"/>
            </a:solidFill>
            <a:prstDash val="lgDashDot"/>
            <a:miter lim="800000"/>
            <a:headEnd/>
            <a:tailEnd/>
          </a:ln>
          <a:effectLst>
            <a:outerShdw dist="63500" dir="3000000" algn="ctr" rotWithShape="0">
              <a:srgbClr val="663300"/>
            </a:outerShdw>
          </a:effectLst>
        </p:spPr>
        <p:txBody>
          <a:bodyPr anchor="ctr" anchorCtr="0"/>
          <a:lstStyle/>
          <a:p>
            <a:r>
              <a:rPr lang="es-ES_tradnl" sz="700" b="1" dirty="0" smtClean="0">
                <a:solidFill>
                  <a:srgbClr val="000000"/>
                </a:solidFill>
                <a:latin typeface="Arial" pitchFamily="34" charset="0"/>
                <a:cs typeface="Arial" pitchFamily="34" charset="0"/>
              </a:rPr>
              <a:t>Contabilidad</a:t>
            </a:r>
            <a:endParaRPr lang="es-ES_tradnl" sz="700" b="1" dirty="0">
              <a:solidFill>
                <a:srgbClr val="000000"/>
              </a:solidFill>
              <a:latin typeface="Arial" pitchFamily="34" charset="0"/>
              <a:cs typeface="Arial" pitchFamily="34" charset="0"/>
            </a:endParaRPr>
          </a:p>
        </p:txBody>
      </p:sp>
      <p:sp>
        <p:nvSpPr>
          <p:cNvPr id="77" name="Text Box 134"/>
          <p:cNvSpPr txBox="1">
            <a:spLocks noChangeArrowheads="1"/>
          </p:cNvSpPr>
          <p:nvPr/>
        </p:nvSpPr>
        <p:spPr bwMode="auto">
          <a:xfrm>
            <a:off x="542725" y="5030885"/>
            <a:ext cx="1152000" cy="504000"/>
          </a:xfrm>
          <a:prstGeom prst="rect">
            <a:avLst/>
          </a:prstGeom>
          <a:solidFill>
            <a:schemeClr val="bg1"/>
          </a:solidFill>
          <a:ln w="9525">
            <a:solidFill>
              <a:srgbClr val="663300"/>
            </a:solidFill>
            <a:prstDash val="lgDashDot"/>
            <a:miter lim="800000"/>
            <a:headEnd/>
            <a:tailEnd/>
          </a:ln>
          <a:effectLst>
            <a:outerShdw dist="63500" dir="3000000" algn="ctr" rotWithShape="0">
              <a:srgbClr val="663300"/>
            </a:outerShdw>
          </a:effectLst>
        </p:spPr>
        <p:txBody>
          <a:bodyPr anchor="ctr" anchorCtr="0"/>
          <a:lstStyle/>
          <a:p>
            <a:pPr>
              <a:spcBef>
                <a:spcPct val="50000"/>
              </a:spcBef>
            </a:pPr>
            <a:r>
              <a:rPr lang="es-ES_tradnl" sz="700" b="1" dirty="0" smtClean="0">
                <a:solidFill>
                  <a:srgbClr val="000000"/>
                </a:solidFill>
                <a:latin typeface="Arial" pitchFamily="34" charset="0"/>
                <a:cs typeface="Arial" pitchFamily="34" charset="0"/>
              </a:rPr>
              <a:t>Auxiliar Contable- Administrativo</a:t>
            </a:r>
            <a:endParaRPr lang="es-MX" sz="700" dirty="0">
              <a:solidFill>
                <a:srgbClr val="000000"/>
              </a:solidFill>
              <a:latin typeface="Arial" pitchFamily="34" charset="0"/>
              <a:cs typeface="Arial" pitchFamily="34" charset="0"/>
            </a:endParaRPr>
          </a:p>
        </p:txBody>
      </p:sp>
      <p:sp>
        <p:nvSpPr>
          <p:cNvPr id="82" name="Text Box 134"/>
          <p:cNvSpPr txBox="1">
            <a:spLocks noChangeArrowheads="1"/>
          </p:cNvSpPr>
          <p:nvPr/>
        </p:nvSpPr>
        <p:spPr bwMode="auto">
          <a:xfrm>
            <a:off x="542725" y="5627550"/>
            <a:ext cx="1152000" cy="504000"/>
          </a:xfrm>
          <a:prstGeom prst="rect">
            <a:avLst/>
          </a:prstGeom>
          <a:solidFill>
            <a:schemeClr val="bg1"/>
          </a:solidFill>
          <a:ln w="9525">
            <a:solidFill>
              <a:srgbClr val="663300"/>
            </a:solidFill>
            <a:prstDash val="lgDashDot"/>
            <a:miter lim="800000"/>
            <a:headEnd/>
            <a:tailEnd/>
          </a:ln>
          <a:effectLst>
            <a:outerShdw dist="63500" dir="3000000" algn="ctr" rotWithShape="0">
              <a:srgbClr val="663300"/>
            </a:outerShdw>
          </a:effectLst>
        </p:spPr>
        <p:txBody>
          <a:bodyPr anchor="ctr" anchorCtr="0"/>
          <a:lstStyle/>
          <a:p>
            <a:r>
              <a:rPr lang="es-ES_tradnl" sz="700" b="1" dirty="0" smtClean="0">
                <a:solidFill>
                  <a:srgbClr val="000000"/>
                </a:solidFill>
                <a:latin typeface="Arial" pitchFamily="34" charset="0"/>
                <a:cs typeface="Arial" pitchFamily="34" charset="0"/>
              </a:rPr>
              <a:t>Mantenimiento, Control y Vigilancia</a:t>
            </a:r>
            <a:endParaRPr lang="es-ES_tradnl" sz="700" b="1" dirty="0">
              <a:solidFill>
                <a:srgbClr val="000000"/>
              </a:solidFill>
              <a:latin typeface="Arial" pitchFamily="34" charset="0"/>
              <a:cs typeface="Arial" pitchFamily="34" charset="0"/>
            </a:endParaRPr>
          </a:p>
        </p:txBody>
      </p:sp>
      <p:sp>
        <p:nvSpPr>
          <p:cNvPr id="140" name="Text Box 134"/>
          <p:cNvSpPr txBox="1">
            <a:spLocks noChangeArrowheads="1"/>
          </p:cNvSpPr>
          <p:nvPr/>
        </p:nvSpPr>
        <p:spPr bwMode="auto">
          <a:xfrm>
            <a:off x="542725" y="6222228"/>
            <a:ext cx="1152000" cy="504000"/>
          </a:xfrm>
          <a:prstGeom prst="rect">
            <a:avLst/>
          </a:prstGeom>
          <a:solidFill>
            <a:schemeClr val="bg1"/>
          </a:solidFill>
          <a:ln w="9525">
            <a:solidFill>
              <a:srgbClr val="663300"/>
            </a:solidFill>
            <a:prstDash val="lgDashDot"/>
            <a:miter lim="800000"/>
            <a:headEnd/>
            <a:tailEnd/>
          </a:ln>
          <a:effectLst>
            <a:outerShdw dist="63500" dir="3000000" algn="ctr" rotWithShape="0">
              <a:srgbClr val="663300"/>
            </a:outerShdw>
          </a:effectLst>
        </p:spPr>
        <p:txBody>
          <a:bodyPr anchor="ctr" anchorCtr="0"/>
          <a:lstStyle>
            <a:defPPr>
              <a:defRPr lang="es-ES_tradnl"/>
            </a:defPPr>
            <a:lvl1pPr>
              <a:spcBef>
                <a:spcPct val="50000"/>
              </a:spcBef>
              <a:defRPr sz="800">
                <a:solidFill>
                  <a:srgbClr val="000000"/>
                </a:solidFill>
                <a:latin typeface="Arial" charset="0"/>
              </a:defRPr>
            </a:lvl1pPr>
          </a:lstStyle>
          <a:p>
            <a:r>
              <a:rPr lang="es-MX" sz="700" b="1" dirty="0" smtClean="0"/>
              <a:t>Control Patrimonial</a:t>
            </a:r>
          </a:p>
        </p:txBody>
      </p:sp>
      <p:sp>
        <p:nvSpPr>
          <p:cNvPr id="131" name="Line 135"/>
          <p:cNvSpPr>
            <a:spLocks noChangeShapeType="1"/>
          </p:cNvSpPr>
          <p:nvPr/>
        </p:nvSpPr>
        <p:spPr bwMode="auto">
          <a:xfrm>
            <a:off x="1274486" y="2736399"/>
            <a:ext cx="1177795" cy="0"/>
          </a:xfrm>
          <a:prstGeom prst="line">
            <a:avLst/>
          </a:prstGeom>
          <a:noFill/>
          <a:ln w="9525">
            <a:solidFill>
              <a:schemeClr val="tx1"/>
            </a:solidFill>
            <a:round/>
            <a:headEnd/>
            <a:tailEnd/>
          </a:ln>
        </p:spPr>
        <p:txBody>
          <a:bodyPr/>
          <a:lstStyle/>
          <a:p>
            <a:endParaRPr lang="es-MX" sz="800" dirty="0">
              <a:latin typeface="Arial" pitchFamily="34" charset="0"/>
              <a:cs typeface="Arial" pitchFamily="34" charset="0"/>
            </a:endParaRPr>
          </a:p>
        </p:txBody>
      </p:sp>
      <p:sp>
        <p:nvSpPr>
          <p:cNvPr id="124" name="Text Box 134"/>
          <p:cNvSpPr txBox="1">
            <a:spLocks noChangeArrowheads="1"/>
          </p:cNvSpPr>
          <p:nvPr/>
        </p:nvSpPr>
        <p:spPr bwMode="auto">
          <a:xfrm>
            <a:off x="3691586" y="3828144"/>
            <a:ext cx="1152000" cy="504000"/>
          </a:xfrm>
          <a:prstGeom prst="rect">
            <a:avLst/>
          </a:prstGeom>
          <a:solidFill>
            <a:schemeClr val="bg1"/>
          </a:solidFill>
          <a:ln w="9525">
            <a:solidFill>
              <a:srgbClr val="663300"/>
            </a:solidFill>
            <a:prstDash val="lgDashDot"/>
            <a:miter lim="800000"/>
            <a:headEnd/>
            <a:tailEnd/>
          </a:ln>
          <a:effectLst>
            <a:outerShdw dist="63500" dir="3000000" algn="ctr" rotWithShape="0">
              <a:srgbClr val="663300"/>
            </a:outerShdw>
          </a:effectLst>
        </p:spPr>
        <p:txBody>
          <a:bodyPr anchor="ctr" anchorCtr="0"/>
          <a:lstStyle/>
          <a:p>
            <a:pPr>
              <a:lnSpc>
                <a:spcPts val="700"/>
              </a:lnSpc>
            </a:pPr>
            <a:r>
              <a:rPr lang="es-MX" sz="700" b="1" dirty="0">
                <a:latin typeface="Arial" pitchFamily="34" charset="0"/>
                <a:cs typeface="Arial" pitchFamily="34" charset="0"/>
              </a:rPr>
              <a:t>Subdirección de Personas Jóvenes con </a:t>
            </a:r>
            <a:r>
              <a:rPr lang="es-MX" sz="700" b="1" dirty="0" smtClean="0">
                <a:latin typeface="Arial" pitchFamily="34" charset="0"/>
                <a:cs typeface="Arial" pitchFamily="34" charset="0"/>
              </a:rPr>
              <a:t>Discapacidad</a:t>
            </a:r>
            <a:endParaRPr lang="es-MX" sz="700" b="1" dirty="0"/>
          </a:p>
        </p:txBody>
      </p:sp>
      <p:cxnSp>
        <p:nvCxnSpPr>
          <p:cNvPr id="3" name="2 Conector recto"/>
          <p:cNvCxnSpPr/>
          <p:nvPr/>
        </p:nvCxnSpPr>
        <p:spPr bwMode="auto">
          <a:xfrm>
            <a:off x="2904256" y="1598348"/>
            <a:ext cx="1152000" cy="0"/>
          </a:xfrm>
          <a:prstGeom prst="line">
            <a:avLst/>
          </a:prstGeom>
          <a:solidFill>
            <a:schemeClr val="bg1"/>
          </a:solidFill>
          <a:ln w="9525" cap="flat" cmpd="sng" algn="ctr">
            <a:solidFill>
              <a:schemeClr val="accent1"/>
            </a:solidFill>
            <a:prstDash val="dash"/>
            <a:round/>
            <a:headEnd type="none" w="med" len="med"/>
            <a:tailEnd type="none" w="med" len="med"/>
          </a:ln>
          <a:effectLst/>
        </p:spPr>
      </p:cxnSp>
      <p:cxnSp>
        <p:nvCxnSpPr>
          <p:cNvPr id="19" name="18 Conector recto"/>
          <p:cNvCxnSpPr/>
          <p:nvPr/>
        </p:nvCxnSpPr>
        <p:spPr bwMode="auto">
          <a:xfrm>
            <a:off x="448771" y="3623663"/>
            <a:ext cx="5400000" cy="0"/>
          </a:xfrm>
          <a:prstGeom prst="line">
            <a:avLst/>
          </a:prstGeom>
          <a:solidFill>
            <a:schemeClr val="bg1"/>
          </a:solidFill>
          <a:ln w="9525" cap="flat" cmpd="sng" algn="ctr">
            <a:solidFill>
              <a:schemeClr val="tx1"/>
            </a:solidFill>
            <a:prstDash val="solid"/>
            <a:round/>
            <a:headEnd type="none" w="med" len="med"/>
            <a:tailEnd type="none" w="med" len="med"/>
          </a:ln>
          <a:effectLst/>
        </p:spPr>
      </p:cxnSp>
      <p:sp>
        <p:nvSpPr>
          <p:cNvPr id="132" name="Text Box 134"/>
          <p:cNvSpPr txBox="1">
            <a:spLocks noChangeArrowheads="1"/>
          </p:cNvSpPr>
          <p:nvPr/>
        </p:nvSpPr>
        <p:spPr bwMode="auto">
          <a:xfrm>
            <a:off x="2108789" y="3823958"/>
            <a:ext cx="1152000" cy="504000"/>
          </a:xfrm>
          <a:prstGeom prst="rect">
            <a:avLst/>
          </a:prstGeom>
          <a:solidFill>
            <a:schemeClr val="bg1"/>
          </a:solidFill>
          <a:ln w="9525">
            <a:solidFill>
              <a:srgbClr val="663300"/>
            </a:solidFill>
            <a:prstDash val="lgDashDot"/>
            <a:miter lim="800000"/>
            <a:headEnd/>
            <a:tailEnd/>
          </a:ln>
          <a:effectLst>
            <a:outerShdw dist="63500" dir="3000000" algn="ctr" rotWithShape="0">
              <a:srgbClr val="663300"/>
            </a:outerShdw>
          </a:effectLst>
        </p:spPr>
        <p:txBody>
          <a:bodyPr anchor="ctr" anchorCtr="0"/>
          <a:lstStyle/>
          <a:p>
            <a:pPr>
              <a:spcBef>
                <a:spcPct val="50000"/>
              </a:spcBef>
            </a:pPr>
            <a:r>
              <a:rPr lang="es-ES_tradnl" sz="700" b="1" dirty="0">
                <a:solidFill>
                  <a:srgbClr val="000000"/>
                </a:solidFill>
                <a:latin typeface="Arial" charset="0"/>
              </a:rPr>
              <a:t>Subdirección </a:t>
            </a:r>
            <a:r>
              <a:rPr lang="es-ES_tradnl" sz="700" b="1" dirty="0" smtClean="0">
                <a:solidFill>
                  <a:srgbClr val="000000"/>
                </a:solidFill>
                <a:latin typeface="Arial" charset="0"/>
              </a:rPr>
              <a:t>Jurídica</a:t>
            </a:r>
            <a:endParaRPr lang="es-MX" sz="700" dirty="0">
              <a:solidFill>
                <a:srgbClr val="000000"/>
              </a:solidFill>
              <a:latin typeface="Arial" charset="0"/>
            </a:endParaRPr>
          </a:p>
        </p:txBody>
      </p:sp>
      <p:sp>
        <p:nvSpPr>
          <p:cNvPr id="62" name="61 CuadroTexto"/>
          <p:cNvSpPr txBox="1"/>
          <p:nvPr/>
        </p:nvSpPr>
        <p:spPr>
          <a:xfrm>
            <a:off x="1499607" y="2531050"/>
            <a:ext cx="636713" cy="200055"/>
          </a:xfrm>
          <a:prstGeom prst="rect">
            <a:avLst/>
          </a:prstGeom>
          <a:noFill/>
        </p:spPr>
        <p:txBody>
          <a:bodyPr wrap="none" rtlCol="0">
            <a:spAutoFit/>
          </a:bodyPr>
          <a:lstStyle/>
          <a:p>
            <a:r>
              <a:rPr lang="es-ES_tradnl" sz="700" b="1" dirty="0" smtClean="0">
                <a:solidFill>
                  <a:srgbClr val="000000"/>
                </a:solidFill>
                <a:latin typeface="Arial" charset="0"/>
              </a:rPr>
              <a:t>Recepción</a:t>
            </a:r>
          </a:p>
        </p:txBody>
      </p:sp>
      <p:sp>
        <p:nvSpPr>
          <p:cNvPr id="63" name="62 CuadroTexto"/>
          <p:cNvSpPr txBox="1"/>
          <p:nvPr/>
        </p:nvSpPr>
        <p:spPr>
          <a:xfrm>
            <a:off x="1179757" y="2699298"/>
            <a:ext cx="1362456" cy="415498"/>
          </a:xfrm>
          <a:prstGeom prst="rect">
            <a:avLst/>
          </a:prstGeom>
          <a:noFill/>
        </p:spPr>
        <p:txBody>
          <a:bodyPr wrap="square" rtlCol="0">
            <a:spAutoFit/>
          </a:bodyPr>
          <a:lstStyle/>
          <a:p>
            <a:r>
              <a:rPr lang="es-ES_tradnl" sz="700" dirty="0" smtClean="0">
                <a:solidFill>
                  <a:srgbClr val="000000"/>
                </a:solidFill>
                <a:latin typeface="Arial" charset="0"/>
              </a:rPr>
              <a:t>Gabriela Monsiváis Pérez</a:t>
            </a:r>
          </a:p>
          <a:p>
            <a:r>
              <a:rPr lang="es-ES_tradnl" sz="700" dirty="0" smtClean="0">
                <a:solidFill>
                  <a:srgbClr val="000000"/>
                </a:solidFill>
                <a:latin typeface="Arial" charset="0"/>
              </a:rPr>
              <a:t>Secretaria de Dirección </a:t>
            </a:r>
          </a:p>
          <a:p>
            <a:r>
              <a:rPr lang="es-ES_tradnl" sz="700" dirty="0" smtClean="0">
                <a:solidFill>
                  <a:srgbClr val="000000"/>
                </a:solidFill>
                <a:latin typeface="Arial" charset="0"/>
              </a:rPr>
              <a:t>(08-07)</a:t>
            </a:r>
            <a:endParaRPr lang="es-ES_tradnl" sz="800" dirty="0">
              <a:solidFill>
                <a:srgbClr val="000000"/>
              </a:solidFill>
              <a:latin typeface="Arial" charset="0"/>
            </a:endParaRPr>
          </a:p>
        </p:txBody>
      </p:sp>
      <p:sp>
        <p:nvSpPr>
          <p:cNvPr id="65" name="64 CuadroTexto"/>
          <p:cNvSpPr txBox="1"/>
          <p:nvPr/>
        </p:nvSpPr>
        <p:spPr>
          <a:xfrm>
            <a:off x="2991913" y="1419149"/>
            <a:ext cx="889987" cy="200055"/>
          </a:xfrm>
          <a:prstGeom prst="rect">
            <a:avLst/>
          </a:prstGeom>
          <a:noFill/>
        </p:spPr>
        <p:txBody>
          <a:bodyPr wrap="none" rtlCol="0">
            <a:spAutoFit/>
          </a:bodyPr>
          <a:lstStyle/>
          <a:p>
            <a:pPr>
              <a:spcBef>
                <a:spcPts val="0"/>
              </a:spcBef>
            </a:pPr>
            <a:r>
              <a:rPr lang="es-MX" sz="700" b="1" dirty="0" smtClean="0">
                <a:solidFill>
                  <a:srgbClr val="000000"/>
                </a:solidFill>
                <a:latin typeface="Arial" charset="0"/>
              </a:rPr>
              <a:t>Director General</a:t>
            </a:r>
          </a:p>
        </p:txBody>
      </p:sp>
      <p:sp>
        <p:nvSpPr>
          <p:cNvPr id="66" name="65 CuadroTexto"/>
          <p:cNvSpPr txBox="1"/>
          <p:nvPr/>
        </p:nvSpPr>
        <p:spPr>
          <a:xfrm>
            <a:off x="2913465" y="1543507"/>
            <a:ext cx="1131836" cy="415498"/>
          </a:xfrm>
          <a:prstGeom prst="rect">
            <a:avLst/>
          </a:prstGeom>
          <a:noFill/>
        </p:spPr>
        <p:txBody>
          <a:bodyPr wrap="square" rtlCol="0">
            <a:spAutoFit/>
          </a:bodyPr>
          <a:lstStyle/>
          <a:p>
            <a:pPr>
              <a:spcBef>
                <a:spcPts val="0"/>
              </a:spcBef>
            </a:pPr>
            <a:r>
              <a:rPr lang="es-MX" sz="700" dirty="0" smtClean="0">
                <a:solidFill>
                  <a:srgbClr val="000000"/>
                </a:solidFill>
                <a:latin typeface="Arial" charset="0"/>
              </a:rPr>
              <a:t>Luis Fernando Alonso Molina</a:t>
            </a:r>
          </a:p>
          <a:p>
            <a:pPr>
              <a:spcBef>
                <a:spcPts val="0"/>
              </a:spcBef>
            </a:pPr>
            <a:r>
              <a:rPr lang="es-MX" sz="700" dirty="0" smtClean="0">
                <a:solidFill>
                  <a:srgbClr val="000000"/>
                </a:solidFill>
                <a:latin typeface="Arial" charset="0"/>
              </a:rPr>
              <a:t>Director General (17)</a:t>
            </a:r>
            <a:endParaRPr lang="es-MX" sz="700" dirty="0">
              <a:solidFill>
                <a:srgbClr val="000000"/>
              </a:solidFill>
              <a:latin typeface="Arial" charset="0"/>
            </a:endParaRPr>
          </a:p>
        </p:txBody>
      </p:sp>
      <p:sp>
        <p:nvSpPr>
          <p:cNvPr id="48" name="Text Box 128"/>
          <p:cNvSpPr txBox="1">
            <a:spLocks noChangeArrowheads="1"/>
          </p:cNvSpPr>
          <p:nvPr/>
        </p:nvSpPr>
        <p:spPr bwMode="auto">
          <a:xfrm>
            <a:off x="4377930" y="7908967"/>
            <a:ext cx="2368909" cy="894733"/>
          </a:xfrm>
          <a:prstGeom prst="rect">
            <a:avLst/>
          </a:prstGeom>
          <a:noFill/>
          <a:ln w="9525">
            <a:noFill/>
            <a:round/>
            <a:headEnd/>
            <a:tailEnd/>
          </a:ln>
        </p:spPr>
        <p:txBody>
          <a:bodyPr wrap="square" lIns="90000" tIns="46800" rIns="90000" bIns="46800">
            <a:spAutoFit/>
          </a:bodyPr>
          <a:lstStyle/>
          <a:p>
            <a:pPr algn="just" defTabSz="449263" eaLnBrk="1" hangingPunct="1">
              <a:spcBef>
                <a:spcPts val="375"/>
              </a:spcBef>
              <a:buClr>
                <a:srgbClr val="000000"/>
              </a:buClr>
              <a:buSzPct val="100000"/>
              <a:buFont typeface="Arial"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s-MX" sz="600" b="1" dirty="0" smtClean="0">
                <a:solidFill>
                  <a:srgbClr val="000000"/>
                </a:solidFill>
                <a:latin typeface="Arial" charset="0"/>
                <a:ea typeface="Arial Unicode MS" pitchFamily="34" charset="-128"/>
                <a:cs typeface="Arial Unicode MS" pitchFamily="34" charset="-128"/>
              </a:rPr>
              <a:t>Luis Fernando Alonso Molina</a:t>
            </a:r>
            <a:r>
              <a:rPr lang="es-MX" sz="600" dirty="0" smtClean="0">
                <a:solidFill>
                  <a:srgbClr val="000000"/>
                </a:solidFill>
                <a:latin typeface="Arial" charset="0"/>
                <a:ea typeface="Arial Unicode MS" pitchFamily="34" charset="-128"/>
                <a:cs typeface="Arial Unicode MS" pitchFamily="34" charset="-128"/>
              </a:rPr>
              <a:t>, </a:t>
            </a:r>
            <a:r>
              <a:rPr lang="es-MX" sz="600" dirty="0">
                <a:solidFill>
                  <a:srgbClr val="000000"/>
                </a:solidFill>
                <a:latin typeface="Arial" charset="0"/>
                <a:ea typeface="Arial Unicode MS" pitchFamily="34" charset="-128"/>
                <a:cs typeface="Arial Unicode MS" pitchFamily="34" charset="-128"/>
              </a:rPr>
              <a:t>T</a:t>
            </a:r>
            <a:r>
              <a:rPr lang="es-MX" sz="600" dirty="0" smtClean="0">
                <a:solidFill>
                  <a:srgbClr val="000000"/>
                </a:solidFill>
                <a:latin typeface="Arial" charset="0"/>
                <a:ea typeface="Arial Unicode MS" pitchFamily="34" charset="-128"/>
                <a:cs typeface="Arial Unicode MS" pitchFamily="34" charset="-128"/>
              </a:rPr>
              <a:t>itular del Instituto Potosino de la Juventud, certifica que  el presente organigrama refleja el personal, así como puestos  y nombramientos que integran la estructura vigente al </a:t>
            </a:r>
            <a:r>
              <a:rPr lang="es-MX" sz="600" b="1" u="sng" dirty="0">
                <a:solidFill>
                  <a:srgbClr val="000000"/>
                </a:solidFill>
                <a:latin typeface="Arial" charset="0"/>
                <a:ea typeface="Arial Unicode MS" pitchFamily="34" charset="-128"/>
                <a:cs typeface="Arial Unicode MS" pitchFamily="34" charset="-128"/>
              </a:rPr>
              <a:t>m</a:t>
            </a:r>
            <a:r>
              <a:rPr lang="es-MX" sz="600" b="1" u="sng" dirty="0" smtClean="0">
                <a:solidFill>
                  <a:srgbClr val="000000"/>
                </a:solidFill>
                <a:latin typeface="Arial" charset="0"/>
                <a:ea typeface="Arial Unicode MS" pitchFamily="34" charset="-128"/>
                <a:cs typeface="Arial Unicode MS" pitchFamily="34" charset="-128"/>
              </a:rPr>
              <a:t>es de junio del  año 2017</a:t>
            </a:r>
            <a:r>
              <a:rPr lang="es-MX" sz="600" u="sng" dirty="0" smtClean="0">
                <a:solidFill>
                  <a:srgbClr val="000000"/>
                </a:solidFill>
                <a:latin typeface="Arial" charset="0"/>
                <a:ea typeface="Arial Unicode MS" pitchFamily="34" charset="-128"/>
                <a:cs typeface="Arial Unicode MS" pitchFamily="34" charset="-128"/>
              </a:rPr>
              <a:t>.</a:t>
            </a:r>
          </a:p>
          <a:p>
            <a:pPr algn="just" defTabSz="449263" eaLnBrk="1" hangingPunct="1">
              <a:spcBef>
                <a:spcPts val="375"/>
              </a:spcBef>
              <a:buClr>
                <a:srgbClr val="000000"/>
              </a:buClr>
              <a:buSzPct val="100000"/>
              <a:buFont typeface="Arial"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s-MX" sz="600" u="sng" dirty="0">
              <a:solidFill>
                <a:srgbClr val="000000"/>
              </a:solidFill>
              <a:latin typeface="Arial" charset="0"/>
              <a:ea typeface="Arial Unicode MS" pitchFamily="34" charset="-128"/>
              <a:cs typeface="Arial Unicode MS" pitchFamily="34" charset="-128"/>
            </a:endParaRPr>
          </a:p>
          <a:p>
            <a:pPr algn="just" defTabSz="449263" eaLnBrk="1" hangingPunct="1">
              <a:spcBef>
                <a:spcPts val="375"/>
              </a:spcBef>
              <a:buClr>
                <a:srgbClr val="000000"/>
              </a:buClr>
              <a:buSzPct val="100000"/>
              <a:buFont typeface="Arial"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s-MX" sz="600" u="sng" dirty="0">
              <a:solidFill>
                <a:srgbClr val="000000"/>
              </a:solidFill>
              <a:latin typeface="Arial" charset="0"/>
              <a:ea typeface="Arial Unicode MS" pitchFamily="34" charset="-128"/>
              <a:cs typeface="Arial Unicode MS" pitchFamily="34" charset="-128"/>
            </a:endParaRPr>
          </a:p>
          <a:p>
            <a:pPr algn="l" defTabSz="449263" eaLnBrk="1" hangingPunct="1">
              <a:spcBef>
                <a:spcPts val="375"/>
              </a:spcBef>
              <a:buClr>
                <a:srgbClr val="000000"/>
              </a:buClr>
              <a:buSzPct val="100000"/>
              <a:buFont typeface="Arial"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600" dirty="0" smtClean="0">
                <a:solidFill>
                  <a:srgbClr val="000000"/>
                </a:solidFill>
                <a:latin typeface="Arial" charset="0"/>
                <a:ea typeface="Arial Unicode MS" pitchFamily="34" charset="-128"/>
                <a:cs typeface="Arial Unicode MS" pitchFamily="34" charset="-128"/>
              </a:rPr>
              <a:t>Firma</a:t>
            </a:r>
            <a:r>
              <a:rPr lang="en-GB" sz="600" dirty="0">
                <a:solidFill>
                  <a:srgbClr val="000000"/>
                </a:solidFill>
                <a:latin typeface="Arial" charset="0"/>
                <a:ea typeface="Arial Unicode MS" pitchFamily="34" charset="-128"/>
                <a:cs typeface="Arial Unicode MS" pitchFamily="34" charset="-128"/>
              </a:rPr>
              <a:t>:  ____________________________________</a:t>
            </a:r>
          </a:p>
        </p:txBody>
      </p:sp>
      <p:sp>
        <p:nvSpPr>
          <p:cNvPr id="50" name="Rectangle 136"/>
          <p:cNvSpPr>
            <a:spLocks noChangeArrowheads="1"/>
          </p:cNvSpPr>
          <p:nvPr/>
        </p:nvSpPr>
        <p:spPr bwMode="auto">
          <a:xfrm>
            <a:off x="526017" y="7785784"/>
            <a:ext cx="184730" cy="292388"/>
          </a:xfrm>
          <a:prstGeom prst="rect">
            <a:avLst/>
          </a:prstGeom>
          <a:noFill/>
          <a:ln w="9525">
            <a:noFill/>
            <a:miter lim="800000"/>
            <a:headEnd/>
            <a:tailEnd/>
          </a:ln>
        </p:spPr>
        <p:txBody>
          <a:bodyPr wrap="none">
            <a:spAutoFit/>
          </a:bodyPr>
          <a:lstStyle/>
          <a:p>
            <a:pPr marL="95250" indent="-95250"/>
            <a:endParaRPr lang="es-MX" sz="700" b="1" dirty="0" smtClean="0">
              <a:latin typeface="Arial" pitchFamily="34" charset="0"/>
              <a:cs typeface="Arial" pitchFamily="34" charset="0"/>
            </a:endParaRPr>
          </a:p>
          <a:p>
            <a:pPr marL="95250" indent="-95250"/>
            <a:endParaRPr lang="es-ES_tradnl" sz="600" b="1" dirty="0">
              <a:latin typeface="Arial" charset="0"/>
            </a:endParaRPr>
          </a:p>
        </p:txBody>
      </p:sp>
      <p:sp>
        <p:nvSpPr>
          <p:cNvPr id="51" name="155 CuadroTexto"/>
          <p:cNvSpPr txBox="1">
            <a:spLocks noChangeArrowheads="1"/>
          </p:cNvSpPr>
          <p:nvPr/>
        </p:nvSpPr>
        <p:spPr bwMode="auto">
          <a:xfrm>
            <a:off x="1401028" y="8159933"/>
            <a:ext cx="1516075" cy="369332"/>
          </a:xfrm>
          <a:prstGeom prst="rect">
            <a:avLst/>
          </a:prstGeom>
          <a:noFill/>
          <a:ln w="9525">
            <a:noFill/>
            <a:miter lim="800000"/>
            <a:headEnd/>
            <a:tailEnd/>
          </a:ln>
        </p:spPr>
        <p:txBody>
          <a:bodyPr wrap="square">
            <a:spAutoFit/>
          </a:bodyPr>
          <a:lstStyle/>
          <a:p>
            <a:pPr marL="228600" indent="-228600" algn="l" eaLnBrk="1" hangingPunct="1"/>
            <a:r>
              <a:rPr lang="es-MX" sz="600" b="1" dirty="0" smtClean="0">
                <a:latin typeface="Calibri" pitchFamily="34" charset="0"/>
              </a:rPr>
              <a:t>01   Puesto de Base</a:t>
            </a:r>
            <a:endParaRPr lang="es-MX" sz="600" b="1" dirty="0">
              <a:latin typeface="Calibri" pitchFamily="34" charset="0"/>
            </a:endParaRPr>
          </a:p>
          <a:p>
            <a:pPr marL="228600" indent="-228600" algn="l" eaLnBrk="1" hangingPunct="1"/>
            <a:r>
              <a:rPr lang="es-MX" sz="600" b="1" dirty="0" smtClean="0">
                <a:solidFill>
                  <a:srgbClr val="663300"/>
                </a:solidFill>
                <a:latin typeface="Calibri" pitchFamily="34" charset="0"/>
              </a:rPr>
              <a:t>05   Contrato por Tiempo Determinado</a:t>
            </a:r>
            <a:endParaRPr lang="es-MX" sz="600" b="1" dirty="0">
              <a:solidFill>
                <a:srgbClr val="663300"/>
              </a:solidFill>
              <a:latin typeface="Calibri" pitchFamily="34" charset="0"/>
            </a:endParaRPr>
          </a:p>
          <a:p>
            <a:pPr algn="l" eaLnBrk="1" hangingPunct="1"/>
            <a:r>
              <a:rPr lang="es-MX" sz="600" b="1" i="1" dirty="0" smtClean="0">
                <a:latin typeface="Calibri" pitchFamily="34" charset="0"/>
              </a:rPr>
              <a:t>TOTAL.(6)</a:t>
            </a:r>
          </a:p>
        </p:txBody>
      </p:sp>
      <p:cxnSp>
        <p:nvCxnSpPr>
          <p:cNvPr id="52" name="51 Conector recto"/>
          <p:cNvCxnSpPr/>
          <p:nvPr/>
        </p:nvCxnSpPr>
        <p:spPr>
          <a:xfrm>
            <a:off x="2900237" y="8214045"/>
            <a:ext cx="612000" cy="0"/>
          </a:xfrm>
          <a:prstGeom prst="line">
            <a:avLst/>
          </a:prstGeom>
          <a:ln w="9525">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53" name="52 Conector recto"/>
          <p:cNvCxnSpPr/>
          <p:nvPr/>
        </p:nvCxnSpPr>
        <p:spPr>
          <a:xfrm>
            <a:off x="2877798" y="8347770"/>
            <a:ext cx="612000" cy="0"/>
          </a:xfrm>
          <a:prstGeom prst="line">
            <a:avLst/>
          </a:prstGeom>
          <a:ln>
            <a:solidFill>
              <a:srgbClr val="663300"/>
            </a:solidFill>
            <a:prstDash val="lgDashDot"/>
          </a:ln>
        </p:spPr>
        <p:style>
          <a:lnRef idx="1">
            <a:schemeClr val="accent1"/>
          </a:lnRef>
          <a:fillRef idx="0">
            <a:schemeClr val="accent1"/>
          </a:fillRef>
          <a:effectRef idx="0">
            <a:schemeClr val="accent1"/>
          </a:effectRef>
          <a:fontRef idx="minor">
            <a:schemeClr val="tx1"/>
          </a:fontRef>
        </p:style>
      </p:cxnSp>
      <p:cxnSp>
        <p:nvCxnSpPr>
          <p:cNvPr id="38" name="11 Conector recto"/>
          <p:cNvCxnSpPr/>
          <p:nvPr/>
        </p:nvCxnSpPr>
        <p:spPr bwMode="auto">
          <a:xfrm flipH="1">
            <a:off x="443137" y="3625117"/>
            <a:ext cx="2" cy="2844000"/>
          </a:xfrm>
          <a:prstGeom prst="line">
            <a:avLst/>
          </a:prstGeom>
          <a:solidFill>
            <a:schemeClr val="bg1"/>
          </a:solidFill>
          <a:ln w="9525" cap="flat" cmpd="sng" algn="ctr">
            <a:solidFill>
              <a:schemeClr val="tx1"/>
            </a:solidFill>
            <a:prstDash val="solid"/>
            <a:round/>
            <a:headEnd type="none" w="med" len="med"/>
            <a:tailEnd type="none" w="med" len="med"/>
          </a:ln>
          <a:effectLst/>
        </p:spPr>
      </p:cxnSp>
      <p:sp>
        <p:nvSpPr>
          <p:cNvPr id="39" name="Text Box 134"/>
          <p:cNvSpPr txBox="1">
            <a:spLocks noChangeArrowheads="1"/>
          </p:cNvSpPr>
          <p:nvPr/>
        </p:nvSpPr>
        <p:spPr bwMode="auto">
          <a:xfrm>
            <a:off x="5253391" y="3845524"/>
            <a:ext cx="1152000" cy="504000"/>
          </a:xfrm>
          <a:prstGeom prst="rect">
            <a:avLst/>
          </a:prstGeom>
          <a:solidFill>
            <a:schemeClr val="bg1"/>
          </a:solidFill>
          <a:ln w="9525">
            <a:solidFill>
              <a:srgbClr val="663300"/>
            </a:solidFill>
            <a:prstDash val="lgDashDot"/>
            <a:miter lim="800000"/>
            <a:headEnd/>
            <a:tailEnd/>
          </a:ln>
          <a:effectLst>
            <a:outerShdw dist="63500" dir="3000000" algn="ctr" rotWithShape="0">
              <a:srgbClr val="663300"/>
            </a:outerShdw>
          </a:effectLst>
        </p:spPr>
        <p:txBody>
          <a:bodyPr anchor="ctr" anchorCtr="0"/>
          <a:lstStyle/>
          <a:p>
            <a:pPr>
              <a:lnSpc>
                <a:spcPts val="700"/>
              </a:lnSpc>
            </a:pPr>
            <a:r>
              <a:rPr lang="es-MX" sz="700" b="1" dirty="0">
                <a:latin typeface="Arial" pitchFamily="34" charset="0"/>
                <a:cs typeface="Arial" pitchFamily="34" charset="0"/>
              </a:rPr>
              <a:t>Subdirección </a:t>
            </a:r>
            <a:r>
              <a:rPr lang="es-MX" sz="700" b="1" dirty="0" smtClean="0">
                <a:latin typeface="Arial" pitchFamily="34" charset="0"/>
                <a:cs typeface="Arial" pitchFamily="34" charset="0"/>
              </a:rPr>
              <a:t>de Investigación y Estudios sobre la Juventud</a:t>
            </a:r>
            <a:endParaRPr lang="es-MX" sz="700" b="1" dirty="0"/>
          </a:p>
        </p:txBody>
      </p:sp>
      <p:cxnSp>
        <p:nvCxnSpPr>
          <p:cNvPr id="44" name="11 Conector recto"/>
          <p:cNvCxnSpPr/>
          <p:nvPr/>
        </p:nvCxnSpPr>
        <p:spPr bwMode="auto">
          <a:xfrm flipH="1">
            <a:off x="2684787" y="3617497"/>
            <a:ext cx="2" cy="216000"/>
          </a:xfrm>
          <a:prstGeom prst="line">
            <a:avLst/>
          </a:prstGeom>
          <a:solidFill>
            <a:schemeClr val="bg1"/>
          </a:solidFill>
          <a:ln w="9525" cap="flat" cmpd="sng" algn="ctr">
            <a:solidFill>
              <a:schemeClr val="tx1"/>
            </a:solidFill>
            <a:prstDash val="solid"/>
            <a:round/>
            <a:headEnd type="none" w="med" len="med"/>
            <a:tailEnd type="none" w="med" len="med"/>
          </a:ln>
          <a:effectLst/>
        </p:spPr>
      </p:cxnSp>
      <p:cxnSp>
        <p:nvCxnSpPr>
          <p:cNvPr id="45" name="11 Conector recto"/>
          <p:cNvCxnSpPr/>
          <p:nvPr/>
        </p:nvCxnSpPr>
        <p:spPr bwMode="auto">
          <a:xfrm flipH="1">
            <a:off x="4286269" y="3617269"/>
            <a:ext cx="2" cy="216000"/>
          </a:xfrm>
          <a:prstGeom prst="line">
            <a:avLst/>
          </a:prstGeom>
          <a:solidFill>
            <a:schemeClr val="bg1"/>
          </a:solidFill>
          <a:ln w="9525" cap="flat" cmpd="sng" algn="ctr">
            <a:solidFill>
              <a:schemeClr val="tx1"/>
            </a:solidFill>
            <a:prstDash val="solid"/>
            <a:round/>
            <a:headEnd type="none" w="med" len="med"/>
            <a:tailEnd type="none" w="med" len="med"/>
          </a:ln>
          <a:effectLst/>
        </p:spPr>
      </p:cxnSp>
    </p:spTree>
    <p:extLst>
      <p:ext uri="{BB962C8B-B14F-4D97-AF65-F5344CB8AC3E}">
        <p14:creationId xmlns:p14="http://schemas.microsoft.com/office/powerpoint/2010/main" val="148543260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Rectangle 112"/>
          <p:cNvSpPr>
            <a:spLocks noChangeArrowheads="1"/>
          </p:cNvSpPr>
          <p:nvPr/>
        </p:nvSpPr>
        <p:spPr bwMode="auto">
          <a:xfrm>
            <a:off x="-9432" y="-7251"/>
            <a:ext cx="1443038" cy="9144000"/>
          </a:xfrm>
          <a:prstGeom prst="rect">
            <a:avLst/>
          </a:prstGeom>
          <a:solidFill>
            <a:schemeClr val="bg1">
              <a:lumMod val="50000"/>
            </a:schemeClr>
          </a:solidFill>
          <a:ln w="9525">
            <a:noFill/>
            <a:miter lim="800000"/>
            <a:headEnd/>
            <a:tailEnd/>
          </a:ln>
        </p:spPr>
        <p:txBody>
          <a:bodyPr wrap="none" anchor="ctr"/>
          <a:lstStyle/>
          <a:p>
            <a:pPr>
              <a:defRPr/>
            </a:pPr>
            <a:endParaRPr lang="es-MX" dirty="0"/>
          </a:p>
        </p:txBody>
      </p:sp>
      <p:sp>
        <p:nvSpPr>
          <p:cNvPr id="41" name="Text Box 2"/>
          <p:cNvSpPr txBox="1">
            <a:spLocks noChangeArrowheads="1"/>
          </p:cNvSpPr>
          <p:nvPr/>
        </p:nvSpPr>
        <p:spPr bwMode="auto">
          <a:xfrm>
            <a:off x="63500" y="50800"/>
            <a:ext cx="3962400" cy="396875"/>
          </a:xfrm>
          <a:prstGeom prst="rect">
            <a:avLst/>
          </a:prstGeom>
          <a:noFill/>
          <a:ln w="9525">
            <a:noFill/>
            <a:miter lim="800000"/>
            <a:headEnd/>
            <a:tailEnd/>
          </a:ln>
        </p:spPr>
        <p:txBody>
          <a:bodyPr>
            <a:spAutoFit/>
          </a:bodyPr>
          <a:lstStyle/>
          <a:p>
            <a:pPr algn="just">
              <a:spcBef>
                <a:spcPct val="50000"/>
              </a:spcBef>
            </a:pPr>
            <a:r>
              <a:rPr lang="es-ES_tradnl" sz="2000" b="1" i="1" dirty="0">
                <a:latin typeface="Arial" charset="0"/>
              </a:rPr>
              <a:t>ORGANIGRAMA</a:t>
            </a:r>
          </a:p>
        </p:txBody>
      </p:sp>
      <p:sp>
        <p:nvSpPr>
          <p:cNvPr id="42" name="Line 42"/>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40" name="39 CuadroTexto"/>
          <p:cNvSpPr txBox="1"/>
          <p:nvPr/>
        </p:nvSpPr>
        <p:spPr>
          <a:xfrm>
            <a:off x="2457645" y="851833"/>
            <a:ext cx="2619627" cy="276999"/>
          </a:xfrm>
          <a:prstGeom prst="rect">
            <a:avLst/>
          </a:prstGeom>
          <a:noFill/>
        </p:spPr>
        <p:txBody>
          <a:bodyPr wrap="none" rtlCol="0">
            <a:spAutoFit/>
          </a:bodyPr>
          <a:lstStyle/>
          <a:p>
            <a:r>
              <a:rPr lang="es-ES_tradnl" sz="1200" b="1" i="1" dirty="0" smtClean="0">
                <a:solidFill>
                  <a:srgbClr val="000000"/>
                </a:solidFill>
                <a:latin typeface="Arial" charset="0"/>
              </a:rPr>
              <a:t>Instituto Potosino de la Juventud</a:t>
            </a:r>
          </a:p>
        </p:txBody>
      </p:sp>
      <p:sp>
        <p:nvSpPr>
          <p:cNvPr id="50" name="Text Box 128"/>
          <p:cNvSpPr txBox="1">
            <a:spLocks noChangeArrowheads="1"/>
          </p:cNvSpPr>
          <p:nvPr/>
        </p:nvSpPr>
        <p:spPr bwMode="auto">
          <a:xfrm>
            <a:off x="4377930" y="7908967"/>
            <a:ext cx="2368909" cy="894733"/>
          </a:xfrm>
          <a:prstGeom prst="rect">
            <a:avLst/>
          </a:prstGeom>
          <a:noFill/>
          <a:ln w="9525">
            <a:noFill/>
            <a:round/>
            <a:headEnd/>
            <a:tailEnd/>
          </a:ln>
        </p:spPr>
        <p:txBody>
          <a:bodyPr wrap="square" lIns="90000" tIns="46800" rIns="90000" bIns="46800">
            <a:spAutoFit/>
          </a:bodyPr>
          <a:lstStyle/>
          <a:p>
            <a:pPr algn="just" defTabSz="449263" eaLnBrk="1" hangingPunct="1">
              <a:spcBef>
                <a:spcPts val="375"/>
              </a:spcBef>
              <a:buClr>
                <a:srgbClr val="000000"/>
              </a:buClr>
              <a:buSzPct val="100000"/>
              <a:buFont typeface="Arial"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s-MX" sz="600" b="1" dirty="0" smtClean="0">
                <a:solidFill>
                  <a:srgbClr val="000000"/>
                </a:solidFill>
                <a:latin typeface="Arial" charset="0"/>
                <a:ea typeface="Arial Unicode MS" pitchFamily="34" charset="-128"/>
                <a:cs typeface="Arial Unicode MS" pitchFamily="34" charset="-128"/>
              </a:rPr>
              <a:t>Luis Fernando Alonso Molina</a:t>
            </a:r>
            <a:r>
              <a:rPr lang="es-MX" sz="600" dirty="0" smtClean="0">
                <a:solidFill>
                  <a:srgbClr val="000000"/>
                </a:solidFill>
                <a:latin typeface="Arial" charset="0"/>
                <a:ea typeface="Arial Unicode MS" pitchFamily="34" charset="-128"/>
                <a:cs typeface="Arial Unicode MS" pitchFamily="34" charset="-128"/>
              </a:rPr>
              <a:t>, </a:t>
            </a:r>
            <a:r>
              <a:rPr lang="es-MX" sz="600" dirty="0">
                <a:solidFill>
                  <a:srgbClr val="000000"/>
                </a:solidFill>
                <a:latin typeface="Arial" charset="0"/>
                <a:ea typeface="Arial Unicode MS" pitchFamily="34" charset="-128"/>
                <a:cs typeface="Arial Unicode MS" pitchFamily="34" charset="-128"/>
              </a:rPr>
              <a:t>T</a:t>
            </a:r>
            <a:r>
              <a:rPr lang="es-MX" sz="600" dirty="0" smtClean="0">
                <a:solidFill>
                  <a:srgbClr val="000000"/>
                </a:solidFill>
                <a:latin typeface="Arial" charset="0"/>
                <a:ea typeface="Arial Unicode MS" pitchFamily="34" charset="-128"/>
                <a:cs typeface="Arial Unicode MS" pitchFamily="34" charset="-128"/>
              </a:rPr>
              <a:t>itular del Instituto Potosino de la Juventud, certifica que  el presente organigrama refleja el personal, así como puestos  y nombramientos que integran la estructura vigente al </a:t>
            </a:r>
            <a:r>
              <a:rPr lang="es-MX" sz="600" b="1" u="sng" dirty="0" smtClean="0">
                <a:solidFill>
                  <a:srgbClr val="000000"/>
                </a:solidFill>
                <a:latin typeface="Arial" charset="0"/>
                <a:ea typeface="Arial Unicode MS" pitchFamily="34" charset="-128"/>
                <a:cs typeface="Arial Unicode MS" pitchFamily="34" charset="-128"/>
              </a:rPr>
              <a:t>mes de junio del  año 2017</a:t>
            </a:r>
            <a:r>
              <a:rPr lang="es-MX" sz="600" u="sng" dirty="0" smtClean="0">
                <a:solidFill>
                  <a:srgbClr val="000000"/>
                </a:solidFill>
                <a:latin typeface="Arial" charset="0"/>
                <a:ea typeface="Arial Unicode MS" pitchFamily="34" charset="-128"/>
                <a:cs typeface="Arial Unicode MS" pitchFamily="34" charset="-128"/>
              </a:rPr>
              <a:t>.</a:t>
            </a:r>
          </a:p>
          <a:p>
            <a:pPr algn="just" defTabSz="449263" eaLnBrk="1" hangingPunct="1">
              <a:spcBef>
                <a:spcPts val="375"/>
              </a:spcBef>
              <a:buClr>
                <a:srgbClr val="000000"/>
              </a:buClr>
              <a:buSzPct val="100000"/>
              <a:buFont typeface="Arial"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s-MX" sz="600" u="sng" dirty="0">
              <a:solidFill>
                <a:srgbClr val="000000"/>
              </a:solidFill>
              <a:latin typeface="Arial" charset="0"/>
              <a:ea typeface="Arial Unicode MS" pitchFamily="34" charset="-128"/>
              <a:cs typeface="Arial Unicode MS" pitchFamily="34" charset="-128"/>
            </a:endParaRPr>
          </a:p>
          <a:p>
            <a:pPr algn="just" defTabSz="449263" eaLnBrk="1" hangingPunct="1">
              <a:spcBef>
                <a:spcPts val="375"/>
              </a:spcBef>
              <a:buClr>
                <a:srgbClr val="000000"/>
              </a:buClr>
              <a:buSzPct val="100000"/>
              <a:buFont typeface="Arial"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s-MX" sz="600" u="sng" dirty="0">
              <a:solidFill>
                <a:srgbClr val="000000"/>
              </a:solidFill>
              <a:latin typeface="Arial" charset="0"/>
              <a:ea typeface="Arial Unicode MS" pitchFamily="34" charset="-128"/>
              <a:cs typeface="Arial Unicode MS" pitchFamily="34" charset="-128"/>
            </a:endParaRPr>
          </a:p>
          <a:p>
            <a:pPr algn="l" defTabSz="449263" eaLnBrk="1" hangingPunct="1">
              <a:spcBef>
                <a:spcPts val="375"/>
              </a:spcBef>
              <a:buClr>
                <a:srgbClr val="000000"/>
              </a:buClr>
              <a:buSzPct val="100000"/>
              <a:buFont typeface="Arial"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600" dirty="0" smtClean="0">
                <a:solidFill>
                  <a:srgbClr val="000000"/>
                </a:solidFill>
                <a:latin typeface="Arial" charset="0"/>
                <a:ea typeface="Arial Unicode MS" pitchFamily="34" charset="-128"/>
                <a:cs typeface="Arial Unicode MS" pitchFamily="34" charset="-128"/>
              </a:rPr>
              <a:t>Firma</a:t>
            </a:r>
            <a:r>
              <a:rPr lang="en-GB" sz="600" dirty="0">
                <a:solidFill>
                  <a:srgbClr val="000000"/>
                </a:solidFill>
                <a:latin typeface="Arial" charset="0"/>
                <a:ea typeface="Arial Unicode MS" pitchFamily="34" charset="-128"/>
                <a:cs typeface="Arial Unicode MS" pitchFamily="34" charset="-128"/>
              </a:rPr>
              <a:t>:  ____________________________________</a:t>
            </a:r>
          </a:p>
        </p:txBody>
      </p:sp>
      <p:sp>
        <p:nvSpPr>
          <p:cNvPr id="51" name="Rectangle 136"/>
          <p:cNvSpPr>
            <a:spLocks noChangeArrowheads="1"/>
          </p:cNvSpPr>
          <p:nvPr/>
        </p:nvSpPr>
        <p:spPr bwMode="auto">
          <a:xfrm>
            <a:off x="526017" y="7785784"/>
            <a:ext cx="184730" cy="292388"/>
          </a:xfrm>
          <a:prstGeom prst="rect">
            <a:avLst/>
          </a:prstGeom>
          <a:noFill/>
          <a:ln w="9525">
            <a:noFill/>
            <a:miter lim="800000"/>
            <a:headEnd/>
            <a:tailEnd/>
          </a:ln>
        </p:spPr>
        <p:txBody>
          <a:bodyPr wrap="none">
            <a:spAutoFit/>
          </a:bodyPr>
          <a:lstStyle/>
          <a:p>
            <a:pPr marL="95250" indent="-95250"/>
            <a:endParaRPr lang="es-MX" sz="700" b="1" dirty="0" smtClean="0">
              <a:latin typeface="Arial" pitchFamily="34" charset="0"/>
              <a:cs typeface="Arial" pitchFamily="34" charset="0"/>
            </a:endParaRPr>
          </a:p>
          <a:p>
            <a:pPr marL="95250" indent="-95250"/>
            <a:endParaRPr lang="es-ES_tradnl" sz="600" b="1" dirty="0">
              <a:latin typeface="Arial" charset="0"/>
            </a:endParaRPr>
          </a:p>
        </p:txBody>
      </p:sp>
      <p:sp>
        <p:nvSpPr>
          <p:cNvPr id="52" name="155 CuadroTexto"/>
          <p:cNvSpPr txBox="1">
            <a:spLocks noChangeArrowheads="1"/>
          </p:cNvSpPr>
          <p:nvPr/>
        </p:nvSpPr>
        <p:spPr bwMode="auto">
          <a:xfrm>
            <a:off x="1401028" y="8159933"/>
            <a:ext cx="1516075" cy="369332"/>
          </a:xfrm>
          <a:prstGeom prst="rect">
            <a:avLst/>
          </a:prstGeom>
          <a:noFill/>
          <a:ln w="9525">
            <a:noFill/>
            <a:miter lim="800000"/>
            <a:headEnd/>
            <a:tailEnd/>
          </a:ln>
        </p:spPr>
        <p:txBody>
          <a:bodyPr wrap="square">
            <a:spAutoFit/>
          </a:bodyPr>
          <a:lstStyle/>
          <a:p>
            <a:pPr marL="228600" indent="-228600" algn="l" eaLnBrk="1" hangingPunct="1"/>
            <a:r>
              <a:rPr lang="es-MX" sz="600" b="1" dirty="0" smtClean="0">
                <a:latin typeface="Calibri" pitchFamily="34" charset="0"/>
              </a:rPr>
              <a:t>01    Puesto de Base</a:t>
            </a:r>
            <a:endParaRPr lang="es-MX" sz="600" b="1" dirty="0">
              <a:latin typeface="Calibri" pitchFamily="34" charset="0"/>
            </a:endParaRPr>
          </a:p>
          <a:p>
            <a:pPr marL="228600" indent="-228600" algn="l" eaLnBrk="1" hangingPunct="1"/>
            <a:r>
              <a:rPr lang="es-MX" sz="600" b="1" dirty="0" smtClean="0">
                <a:solidFill>
                  <a:srgbClr val="663300"/>
                </a:solidFill>
                <a:latin typeface="Calibri" pitchFamily="34" charset="0"/>
              </a:rPr>
              <a:t>11   Contrato por Tiempo Determinado</a:t>
            </a:r>
            <a:endParaRPr lang="es-MX" sz="600" b="1" dirty="0">
              <a:solidFill>
                <a:srgbClr val="663300"/>
              </a:solidFill>
              <a:latin typeface="Calibri" pitchFamily="34" charset="0"/>
            </a:endParaRPr>
          </a:p>
          <a:p>
            <a:pPr algn="l" eaLnBrk="1" hangingPunct="1"/>
            <a:r>
              <a:rPr lang="es-MX" sz="600" b="1" i="1" dirty="0" smtClean="0">
                <a:latin typeface="Calibri" pitchFamily="34" charset="0"/>
              </a:rPr>
              <a:t>TOTAL.(12)</a:t>
            </a:r>
          </a:p>
        </p:txBody>
      </p:sp>
      <p:cxnSp>
        <p:nvCxnSpPr>
          <p:cNvPr id="53" name="52 Conector recto"/>
          <p:cNvCxnSpPr/>
          <p:nvPr/>
        </p:nvCxnSpPr>
        <p:spPr>
          <a:xfrm>
            <a:off x="2900237" y="8214045"/>
            <a:ext cx="612000" cy="0"/>
          </a:xfrm>
          <a:prstGeom prst="line">
            <a:avLst/>
          </a:prstGeom>
          <a:ln w="9525">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54" name="53 Conector recto"/>
          <p:cNvCxnSpPr/>
          <p:nvPr/>
        </p:nvCxnSpPr>
        <p:spPr>
          <a:xfrm>
            <a:off x="2877798" y="8347770"/>
            <a:ext cx="612000" cy="0"/>
          </a:xfrm>
          <a:prstGeom prst="line">
            <a:avLst/>
          </a:prstGeom>
          <a:ln>
            <a:solidFill>
              <a:srgbClr val="663300"/>
            </a:solidFill>
            <a:prstDash val="lgDashDot"/>
          </a:ln>
        </p:spPr>
        <p:style>
          <a:lnRef idx="1">
            <a:schemeClr val="accent1"/>
          </a:lnRef>
          <a:fillRef idx="0">
            <a:schemeClr val="accent1"/>
          </a:fillRef>
          <a:effectRef idx="0">
            <a:schemeClr val="accent1"/>
          </a:effectRef>
          <a:fontRef idx="minor">
            <a:schemeClr val="tx1"/>
          </a:fontRef>
        </p:style>
      </p:cxnSp>
      <p:cxnSp>
        <p:nvCxnSpPr>
          <p:cNvPr id="59" name="11 Conector recto"/>
          <p:cNvCxnSpPr/>
          <p:nvPr/>
        </p:nvCxnSpPr>
        <p:spPr bwMode="auto">
          <a:xfrm flipH="1">
            <a:off x="3759342" y="1890832"/>
            <a:ext cx="2" cy="1296000"/>
          </a:xfrm>
          <a:prstGeom prst="line">
            <a:avLst/>
          </a:prstGeom>
          <a:solidFill>
            <a:schemeClr val="bg1"/>
          </a:solidFill>
          <a:ln w="9525" cap="flat" cmpd="sng" algn="ctr">
            <a:solidFill>
              <a:schemeClr val="tx1"/>
            </a:solidFill>
            <a:prstDash val="solid"/>
            <a:round/>
            <a:headEnd type="none" w="med" len="med"/>
            <a:tailEnd type="none" w="med" len="med"/>
          </a:ln>
          <a:effectLst/>
        </p:spPr>
      </p:cxnSp>
      <p:cxnSp>
        <p:nvCxnSpPr>
          <p:cNvPr id="60" name="68 Conector recto"/>
          <p:cNvCxnSpPr/>
          <p:nvPr/>
        </p:nvCxnSpPr>
        <p:spPr bwMode="auto">
          <a:xfrm>
            <a:off x="4134213" y="3401563"/>
            <a:ext cx="360000" cy="1588"/>
          </a:xfrm>
          <a:prstGeom prst="line">
            <a:avLst/>
          </a:prstGeom>
          <a:solidFill>
            <a:schemeClr val="bg1"/>
          </a:solidFill>
          <a:ln w="9525" cap="flat" cmpd="sng" algn="ctr">
            <a:solidFill>
              <a:schemeClr val="tx1"/>
            </a:solidFill>
            <a:prstDash val="solid"/>
            <a:round/>
            <a:headEnd type="none" w="med" len="med"/>
            <a:tailEnd type="none" w="med" len="med"/>
          </a:ln>
          <a:effectLst>
            <a:outerShdw sx="1000" sy="1000" algn="ctr" rotWithShape="0">
              <a:schemeClr val="tx1"/>
            </a:outerShdw>
          </a:effectLst>
        </p:spPr>
      </p:cxnSp>
      <p:cxnSp>
        <p:nvCxnSpPr>
          <p:cNvPr id="61" name="80 Conector recto"/>
          <p:cNvCxnSpPr/>
          <p:nvPr/>
        </p:nvCxnSpPr>
        <p:spPr bwMode="auto">
          <a:xfrm>
            <a:off x="4125774" y="4820717"/>
            <a:ext cx="360000" cy="1588"/>
          </a:xfrm>
          <a:prstGeom prst="line">
            <a:avLst/>
          </a:prstGeom>
          <a:solidFill>
            <a:schemeClr val="bg1"/>
          </a:solidFill>
          <a:ln w="9525" cap="flat" cmpd="sng" algn="ctr">
            <a:solidFill>
              <a:schemeClr val="tx1"/>
            </a:solidFill>
            <a:prstDash val="solid"/>
            <a:round/>
            <a:headEnd type="none" w="med" len="med"/>
            <a:tailEnd type="none" w="med" len="med"/>
          </a:ln>
          <a:effectLst>
            <a:outerShdw sx="1000" sy="1000" algn="ctr" rotWithShape="0">
              <a:schemeClr val="tx1"/>
            </a:outerShdw>
          </a:effectLst>
        </p:spPr>
      </p:cxnSp>
      <p:cxnSp>
        <p:nvCxnSpPr>
          <p:cNvPr id="62" name="83 Conector recto"/>
          <p:cNvCxnSpPr/>
          <p:nvPr/>
        </p:nvCxnSpPr>
        <p:spPr bwMode="auto">
          <a:xfrm>
            <a:off x="4125773" y="4103828"/>
            <a:ext cx="360000" cy="1588"/>
          </a:xfrm>
          <a:prstGeom prst="line">
            <a:avLst/>
          </a:prstGeom>
          <a:solidFill>
            <a:schemeClr val="bg1"/>
          </a:solidFill>
          <a:ln w="9525" cap="flat" cmpd="sng" algn="ctr">
            <a:solidFill>
              <a:schemeClr val="tx1"/>
            </a:solidFill>
            <a:prstDash val="solid"/>
            <a:round/>
            <a:headEnd type="none" w="med" len="med"/>
            <a:tailEnd type="none" w="med" len="med"/>
          </a:ln>
          <a:effectLst>
            <a:outerShdw sx="1000" sy="1000" algn="ctr" rotWithShape="0">
              <a:schemeClr val="tx1"/>
            </a:outerShdw>
          </a:effectLst>
        </p:spPr>
      </p:cxnSp>
      <p:cxnSp>
        <p:nvCxnSpPr>
          <p:cNvPr id="65" name="84 Conector recto"/>
          <p:cNvCxnSpPr/>
          <p:nvPr/>
        </p:nvCxnSpPr>
        <p:spPr bwMode="auto">
          <a:xfrm>
            <a:off x="4125774" y="5544922"/>
            <a:ext cx="360000" cy="1588"/>
          </a:xfrm>
          <a:prstGeom prst="line">
            <a:avLst/>
          </a:prstGeom>
          <a:solidFill>
            <a:schemeClr val="bg1"/>
          </a:solidFill>
          <a:ln w="9525" cap="flat" cmpd="sng" algn="ctr">
            <a:solidFill>
              <a:schemeClr val="tx1"/>
            </a:solidFill>
            <a:prstDash val="solid"/>
            <a:round/>
            <a:headEnd type="none" w="med" len="med"/>
            <a:tailEnd type="none" w="med" len="med"/>
          </a:ln>
          <a:effectLst>
            <a:outerShdw sx="1000" sy="1000" algn="ctr" rotWithShape="0">
              <a:schemeClr val="tx1"/>
            </a:outerShdw>
          </a:effectLst>
        </p:spPr>
      </p:cxnSp>
      <p:cxnSp>
        <p:nvCxnSpPr>
          <p:cNvPr id="67" name="120 Conector recto"/>
          <p:cNvCxnSpPr/>
          <p:nvPr/>
        </p:nvCxnSpPr>
        <p:spPr bwMode="auto">
          <a:xfrm rot="5400000">
            <a:off x="3404216" y="4474262"/>
            <a:ext cx="2160000" cy="1588"/>
          </a:xfrm>
          <a:prstGeom prst="line">
            <a:avLst/>
          </a:prstGeom>
          <a:solidFill>
            <a:schemeClr val="bg1"/>
          </a:solidFill>
          <a:ln w="9525" cap="flat" cmpd="sng" algn="ctr">
            <a:solidFill>
              <a:schemeClr val="tx1"/>
            </a:solidFill>
            <a:prstDash val="solid"/>
            <a:round/>
            <a:headEnd type="none" w="med" len="med"/>
            <a:tailEnd type="none" w="med" len="med"/>
          </a:ln>
          <a:effectLst>
            <a:outerShdw sx="1000" sy="1000" algn="ctr" rotWithShape="0">
              <a:schemeClr val="tx1"/>
            </a:outerShdw>
          </a:effectLst>
        </p:spPr>
      </p:cxnSp>
      <p:cxnSp>
        <p:nvCxnSpPr>
          <p:cNvPr id="68" name="113 Conector recto"/>
          <p:cNvCxnSpPr/>
          <p:nvPr/>
        </p:nvCxnSpPr>
        <p:spPr bwMode="auto">
          <a:xfrm>
            <a:off x="117033" y="4096511"/>
            <a:ext cx="360000" cy="1588"/>
          </a:xfrm>
          <a:prstGeom prst="line">
            <a:avLst/>
          </a:prstGeom>
          <a:solidFill>
            <a:schemeClr val="bg1"/>
          </a:solidFill>
          <a:ln w="9525" cap="flat" cmpd="sng" algn="ctr">
            <a:solidFill>
              <a:schemeClr val="tx1"/>
            </a:solidFill>
            <a:prstDash val="solid"/>
            <a:round/>
            <a:headEnd type="none" w="med" len="med"/>
            <a:tailEnd type="none" w="med" len="med"/>
          </a:ln>
          <a:effectLst>
            <a:outerShdw sx="1000" sy="1000" algn="ctr" rotWithShape="0">
              <a:schemeClr val="tx1"/>
            </a:outerShdw>
          </a:effectLst>
        </p:spPr>
      </p:cxnSp>
      <p:cxnSp>
        <p:nvCxnSpPr>
          <p:cNvPr id="70" name="116 Conector recto"/>
          <p:cNvCxnSpPr/>
          <p:nvPr/>
        </p:nvCxnSpPr>
        <p:spPr bwMode="auto">
          <a:xfrm>
            <a:off x="124349" y="5544922"/>
            <a:ext cx="360000" cy="1588"/>
          </a:xfrm>
          <a:prstGeom prst="line">
            <a:avLst/>
          </a:prstGeom>
          <a:solidFill>
            <a:schemeClr val="bg1"/>
          </a:solidFill>
          <a:ln w="9525" cap="flat" cmpd="sng" algn="ctr">
            <a:solidFill>
              <a:schemeClr val="tx1"/>
            </a:solidFill>
            <a:prstDash val="solid"/>
            <a:round/>
            <a:headEnd type="none" w="med" len="med"/>
            <a:tailEnd type="none" w="med" len="med"/>
          </a:ln>
          <a:effectLst>
            <a:outerShdw sx="1000" sy="1000" algn="ctr" rotWithShape="0">
              <a:schemeClr val="tx1"/>
            </a:outerShdw>
          </a:effectLst>
        </p:spPr>
      </p:cxnSp>
      <p:cxnSp>
        <p:nvCxnSpPr>
          <p:cNvPr id="76" name="117 Conector recto"/>
          <p:cNvCxnSpPr/>
          <p:nvPr/>
        </p:nvCxnSpPr>
        <p:spPr bwMode="auto">
          <a:xfrm>
            <a:off x="112614" y="4825137"/>
            <a:ext cx="360000" cy="1588"/>
          </a:xfrm>
          <a:prstGeom prst="line">
            <a:avLst/>
          </a:prstGeom>
          <a:solidFill>
            <a:schemeClr val="bg1"/>
          </a:solidFill>
          <a:ln w="9525" cap="flat" cmpd="sng" algn="ctr">
            <a:solidFill>
              <a:schemeClr val="tx1"/>
            </a:solidFill>
            <a:prstDash val="solid"/>
            <a:round/>
            <a:headEnd type="none" w="med" len="med"/>
            <a:tailEnd type="none" w="med" len="med"/>
          </a:ln>
          <a:effectLst>
            <a:outerShdw sx="1000" sy="1000" algn="ctr" rotWithShape="0">
              <a:schemeClr val="tx1"/>
            </a:outerShdw>
          </a:effectLst>
        </p:spPr>
      </p:cxnSp>
      <p:cxnSp>
        <p:nvCxnSpPr>
          <p:cNvPr id="77" name="65 Conector recto"/>
          <p:cNvCxnSpPr/>
          <p:nvPr/>
        </p:nvCxnSpPr>
        <p:spPr bwMode="auto">
          <a:xfrm>
            <a:off x="2531059" y="4096511"/>
            <a:ext cx="360000" cy="1588"/>
          </a:xfrm>
          <a:prstGeom prst="line">
            <a:avLst/>
          </a:prstGeom>
          <a:solidFill>
            <a:schemeClr val="bg1"/>
          </a:solidFill>
          <a:ln w="9525" cap="flat" cmpd="sng" algn="ctr">
            <a:solidFill>
              <a:schemeClr val="tx1"/>
            </a:solidFill>
            <a:prstDash val="solid"/>
            <a:round/>
            <a:headEnd type="none" w="med" len="med"/>
            <a:tailEnd type="none" w="med" len="med"/>
          </a:ln>
          <a:effectLst>
            <a:outerShdw sx="1000" sy="1000" algn="ctr" rotWithShape="0">
              <a:schemeClr val="tx1"/>
            </a:outerShdw>
          </a:effectLst>
        </p:spPr>
      </p:cxnSp>
      <p:cxnSp>
        <p:nvCxnSpPr>
          <p:cNvPr id="78" name="73 Conector recto"/>
          <p:cNvCxnSpPr/>
          <p:nvPr/>
        </p:nvCxnSpPr>
        <p:spPr bwMode="auto">
          <a:xfrm>
            <a:off x="2538375" y="5544922"/>
            <a:ext cx="360000" cy="1588"/>
          </a:xfrm>
          <a:prstGeom prst="line">
            <a:avLst/>
          </a:prstGeom>
          <a:solidFill>
            <a:schemeClr val="bg1"/>
          </a:solidFill>
          <a:ln w="9525" cap="flat" cmpd="sng" algn="ctr">
            <a:solidFill>
              <a:schemeClr val="tx1"/>
            </a:solidFill>
            <a:prstDash val="solid"/>
            <a:round/>
            <a:headEnd type="none" w="med" len="med"/>
            <a:tailEnd type="none" w="med" len="med"/>
          </a:ln>
          <a:effectLst>
            <a:outerShdw sx="1000" sy="1000" algn="ctr" rotWithShape="0">
              <a:schemeClr val="tx1"/>
            </a:outerShdw>
          </a:effectLst>
        </p:spPr>
      </p:cxnSp>
      <p:cxnSp>
        <p:nvCxnSpPr>
          <p:cNvPr id="79" name="74 Conector recto"/>
          <p:cNvCxnSpPr/>
          <p:nvPr/>
        </p:nvCxnSpPr>
        <p:spPr bwMode="auto">
          <a:xfrm>
            <a:off x="2545690" y="4806087"/>
            <a:ext cx="360000" cy="1588"/>
          </a:xfrm>
          <a:prstGeom prst="line">
            <a:avLst/>
          </a:prstGeom>
          <a:solidFill>
            <a:schemeClr val="bg1"/>
          </a:solidFill>
          <a:ln w="9525" cap="flat" cmpd="sng" algn="ctr">
            <a:solidFill>
              <a:schemeClr val="tx1"/>
            </a:solidFill>
            <a:prstDash val="solid"/>
            <a:round/>
            <a:headEnd type="none" w="med" len="med"/>
            <a:tailEnd type="none" w="med" len="med"/>
          </a:ln>
          <a:effectLst>
            <a:outerShdw sx="1000" sy="1000" algn="ctr" rotWithShape="0">
              <a:schemeClr val="tx1"/>
            </a:outerShdw>
          </a:effectLst>
        </p:spPr>
      </p:cxnSp>
      <p:cxnSp>
        <p:nvCxnSpPr>
          <p:cNvPr id="80" name="62 Conector recto"/>
          <p:cNvCxnSpPr/>
          <p:nvPr/>
        </p:nvCxnSpPr>
        <p:spPr bwMode="auto">
          <a:xfrm rot="5400000">
            <a:off x="1085614" y="3332765"/>
            <a:ext cx="828000" cy="1588"/>
          </a:xfrm>
          <a:prstGeom prst="line">
            <a:avLst/>
          </a:prstGeom>
          <a:solidFill>
            <a:schemeClr val="bg1"/>
          </a:solidFill>
          <a:ln w="9525" cap="flat" cmpd="sng" algn="ctr">
            <a:solidFill>
              <a:schemeClr val="tx1"/>
            </a:solidFill>
            <a:prstDash val="solid"/>
            <a:round/>
            <a:headEnd type="none" w="med" len="med"/>
            <a:tailEnd type="none" w="med" len="med"/>
          </a:ln>
          <a:effectLst>
            <a:outerShdw sx="1000" sy="1000" algn="ctr" rotWithShape="0">
              <a:schemeClr val="tx1"/>
            </a:outerShdw>
          </a:effectLst>
        </p:spPr>
      </p:cxnSp>
      <p:cxnSp>
        <p:nvCxnSpPr>
          <p:cNvPr id="82" name="32 Conector recto"/>
          <p:cNvCxnSpPr/>
          <p:nvPr/>
        </p:nvCxnSpPr>
        <p:spPr bwMode="auto">
          <a:xfrm>
            <a:off x="5819394" y="2928737"/>
            <a:ext cx="0" cy="1620000"/>
          </a:xfrm>
          <a:prstGeom prst="line">
            <a:avLst/>
          </a:prstGeom>
          <a:solidFill>
            <a:schemeClr val="bg1"/>
          </a:solidFill>
          <a:ln w="9525" cap="flat" cmpd="sng" algn="ctr">
            <a:solidFill>
              <a:schemeClr val="tx1"/>
            </a:solidFill>
            <a:prstDash val="solid"/>
            <a:round/>
            <a:headEnd type="none" w="med" len="med"/>
            <a:tailEnd type="none" w="med" len="med"/>
          </a:ln>
          <a:effectLst/>
        </p:spPr>
      </p:cxnSp>
      <p:sp>
        <p:nvSpPr>
          <p:cNvPr id="87" name="Text Box 134"/>
          <p:cNvSpPr txBox="1">
            <a:spLocks noChangeArrowheads="1"/>
          </p:cNvSpPr>
          <p:nvPr/>
        </p:nvSpPr>
        <p:spPr bwMode="auto">
          <a:xfrm>
            <a:off x="3182231" y="1475941"/>
            <a:ext cx="1152000" cy="504000"/>
          </a:xfrm>
          <a:prstGeom prst="rect">
            <a:avLst/>
          </a:prstGeom>
          <a:solidFill>
            <a:schemeClr val="bg1"/>
          </a:solidFill>
          <a:ln w="9525">
            <a:solidFill>
              <a:srgbClr val="00B050"/>
            </a:solidFill>
            <a:prstDash val="dash"/>
            <a:miter lim="800000"/>
            <a:headEnd/>
            <a:tailEnd/>
          </a:ln>
          <a:effectLst>
            <a:outerShdw dist="35921" dir="2700000" algn="ctr" rotWithShape="0">
              <a:srgbClr val="00B050"/>
            </a:outerShdw>
          </a:effectLst>
        </p:spPr>
        <p:txBody>
          <a:bodyPr/>
          <a:lstStyle/>
          <a:p>
            <a:pPr>
              <a:spcBef>
                <a:spcPts val="0"/>
              </a:spcBef>
            </a:pPr>
            <a:r>
              <a:rPr lang="es-MX" sz="700" b="1" dirty="0" smtClean="0">
                <a:solidFill>
                  <a:srgbClr val="000000"/>
                </a:solidFill>
                <a:latin typeface="Arial" charset="0"/>
              </a:rPr>
              <a:t>Director General</a:t>
            </a:r>
          </a:p>
          <a:p>
            <a:pPr>
              <a:spcBef>
                <a:spcPts val="0"/>
              </a:spcBef>
            </a:pPr>
            <a:endParaRPr lang="es-MX" sz="300" dirty="0" smtClean="0">
              <a:solidFill>
                <a:srgbClr val="000000"/>
              </a:solidFill>
              <a:latin typeface="Arial" charset="0"/>
            </a:endParaRPr>
          </a:p>
          <a:p>
            <a:pPr>
              <a:spcBef>
                <a:spcPts val="0"/>
              </a:spcBef>
            </a:pPr>
            <a:r>
              <a:rPr lang="es-MX" sz="700" dirty="0" smtClean="0">
                <a:solidFill>
                  <a:srgbClr val="000000"/>
                </a:solidFill>
                <a:latin typeface="Arial" charset="0"/>
              </a:rPr>
              <a:t>Luis Fernando Alonso Molina</a:t>
            </a:r>
          </a:p>
          <a:p>
            <a:pPr>
              <a:spcBef>
                <a:spcPts val="0"/>
              </a:spcBef>
            </a:pPr>
            <a:r>
              <a:rPr lang="es-MX" sz="700" dirty="0" smtClean="0">
                <a:solidFill>
                  <a:srgbClr val="000000"/>
                </a:solidFill>
                <a:latin typeface="Arial" charset="0"/>
              </a:rPr>
              <a:t>Director General (17)</a:t>
            </a:r>
            <a:endParaRPr lang="es-MX" sz="700" dirty="0">
              <a:solidFill>
                <a:srgbClr val="000000"/>
              </a:solidFill>
              <a:latin typeface="Arial" charset="0"/>
            </a:endParaRPr>
          </a:p>
        </p:txBody>
      </p:sp>
      <p:sp>
        <p:nvSpPr>
          <p:cNvPr id="88" name="Text Box 134"/>
          <p:cNvSpPr txBox="1">
            <a:spLocks noChangeArrowheads="1"/>
          </p:cNvSpPr>
          <p:nvPr/>
        </p:nvSpPr>
        <p:spPr bwMode="auto">
          <a:xfrm>
            <a:off x="5235767" y="3125811"/>
            <a:ext cx="1152000" cy="504000"/>
          </a:xfrm>
          <a:prstGeom prst="rect">
            <a:avLst/>
          </a:prstGeom>
          <a:solidFill>
            <a:schemeClr val="bg1"/>
          </a:solidFill>
          <a:ln w="9525">
            <a:solidFill>
              <a:srgbClr val="663300"/>
            </a:solidFill>
            <a:prstDash val="lgDashDot"/>
            <a:miter lim="800000"/>
            <a:headEnd/>
            <a:tailEnd/>
          </a:ln>
          <a:effectLst>
            <a:outerShdw dist="50800" dir="2700000" algn="ctr" rotWithShape="0">
              <a:srgbClr val="663300"/>
            </a:outerShdw>
          </a:effectLst>
        </p:spPr>
        <p:txBody>
          <a:bodyPr anchor="ctr" anchorCtr="0"/>
          <a:lstStyle/>
          <a:p>
            <a:pPr>
              <a:lnSpc>
                <a:spcPts val="700"/>
              </a:lnSpc>
            </a:pPr>
            <a:r>
              <a:rPr lang="es-ES_tradnl" sz="700" b="1" dirty="0" smtClean="0">
                <a:solidFill>
                  <a:srgbClr val="000000"/>
                </a:solidFill>
                <a:latin typeface="Arial" charset="0"/>
              </a:rPr>
              <a:t>Subdirección de Participación Política, Cívica y Social.</a:t>
            </a:r>
            <a:endParaRPr lang="es-MX" sz="700" dirty="0"/>
          </a:p>
        </p:txBody>
      </p:sp>
      <p:sp>
        <p:nvSpPr>
          <p:cNvPr id="89" name="Text Box 134"/>
          <p:cNvSpPr txBox="1">
            <a:spLocks noChangeArrowheads="1"/>
          </p:cNvSpPr>
          <p:nvPr/>
        </p:nvSpPr>
        <p:spPr bwMode="auto">
          <a:xfrm>
            <a:off x="1629484" y="4557789"/>
            <a:ext cx="1152000" cy="504000"/>
          </a:xfrm>
          <a:prstGeom prst="rect">
            <a:avLst/>
          </a:prstGeom>
          <a:solidFill>
            <a:schemeClr val="bg1"/>
          </a:solidFill>
          <a:ln w="9525">
            <a:solidFill>
              <a:srgbClr val="663300"/>
            </a:solidFill>
            <a:prstDash val="lgDashDot"/>
            <a:miter lim="800000"/>
            <a:headEnd/>
            <a:tailEnd/>
          </a:ln>
          <a:effectLst>
            <a:outerShdw dist="50800" dir="2700000" algn="ctr" rotWithShape="0">
              <a:srgbClr val="663300"/>
            </a:outerShdw>
          </a:effectLst>
        </p:spPr>
        <p:txBody>
          <a:bodyPr anchor="ctr" anchorCtr="0"/>
          <a:lstStyle/>
          <a:p>
            <a:pPr>
              <a:spcBef>
                <a:spcPct val="50000"/>
              </a:spcBef>
            </a:pPr>
            <a:r>
              <a:rPr lang="es-MX" sz="700" b="1" dirty="0" smtClean="0">
                <a:solidFill>
                  <a:srgbClr val="000000"/>
                </a:solidFill>
                <a:latin typeface="Arial" charset="0"/>
              </a:rPr>
              <a:t>Salud</a:t>
            </a:r>
            <a:endParaRPr lang="es-MX" sz="700" b="1" dirty="0">
              <a:solidFill>
                <a:srgbClr val="000000"/>
              </a:solidFill>
              <a:latin typeface="Arial" charset="0"/>
            </a:endParaRPr>
          </a:p>
        </p:txBody>
      </p:sp>
      <p:sp>
        <p:nvSpPr>
          <p:cNvPr id="91" name="Text Box 134"/>
          <p:cNvSpPr txBox="1">
            <a:spLocks noChangeArrowheads="1"/>
          </p:cNvSpPr>
          <p:nvPr/>
        </p:nvSpPr>
        <p:spPr bwMode="auto">
          <a:xfrm>
            <a:off x="3198428" y="3830461"/>
            <a:ext cx="1152000" cy="504000"/>
          </a:xfrm>
          <a:prstGeom prst="rect">
            <a:avLst/>
          </a:prstGeom>
          <a:solidFill>
            <a:schemeClr val="bg1"/>
          </a:solidFill>
          <a:ln w="9525">
            <a:solidFill>
              <a:srgbClr val="663300"/>
            </a:solidFill>
            <a:prstDash val="lgDashDot"/>
            <a:miter lim="800000"/>
            <a:headEnd/>
            <a:tailEnd/>
          </a:ln>
          <a:effectLst>
            <a:outerShdw dist="50800" dir="2700000" algn="ctr" rotWithShape="0">
              <a:srgbClr val="663300"/>
            </a:outerShdw>
          </a:effectLst>
        </p:spPr>
        <p:txBody>
          <a:bodyPr lIns="0" tIns="0" rIns="0" bIns="0" anchor="ctr" anchorCtr="0"/>
          <a:lstStyle/>
          <a:p>
            <a:r>
              <a:rPr lang="es-ES_tradnl" sz="700" b="1" dirty="0" smtClean="0">
                <a:latin typeface="Arial" charset="0"/>
              </a:rPr>
              <a:t>Redes Sociales</a:t>
            </a:r>
            <a:endParaRPr lang="es-ES_tradnl" sz="700" b="1" dirty="0">
              <a:latin typeface="Arial" charset="0"/>
            </a:endParaRPr>
          </a:p>
        </p:txBody>
      </p:sp>
      <p:sp>
        <p:nvSpPr>
          <p:cNvPr id="92" name="Text Box 134"/>
          <p:cNvSpPr txBox="1">
            <a:spLocks noChangeArrowheads="1"/>
          </p:cNvSpPr>
          <p:nvPr/>
        </p:nvSpPr>
        <p:spPr bwMode="auto">
          <a:xfrm>
            <a:off x="3198428" y="5296525"/>
            <a:ext cx="1152000" cy="504000"/>
          </a:xfrm>
          <a:prstGeom prst="rect">
            <a:avLst/>
          </a:prstGeom>
          <a:solidFill>
            <a:schemeClr val="bg1"/>
          </a:solidFill>
          <a:ln w="9525">
            <a:solidFill>
              <a:srgbClr val="663300"/>
            </a:solidFill>
            <a:prstDash val="lgDashDot"/>
            <a:miter lim="800000"/>
            <a:headEnd/>
            <a:tailEnd/>
          </a:ln>
          <a:effectLst>
            <a:outerShdw dist="50800" dir="2760000" sx="102000" sy="102000" algn="ctr" rotWithShape="0">
              <a:srgbClr val="663300"/>
            </a:outerShdw>
          </a:effectLst>
        </p:spPr>
        <p:txBody>
          <a:bodyPr lIns="0" tIns="0" rIns="0" bIns="0" anchor="ctr" anchorCtr="0"/>
          <a:lstStyle/>
          <a:p>
            <a:pPr>
              <a:spcBef>
                <a:spcPct val="50000"/>
              </a:spcBef>
            </a:pPr>
            <a:r>
              <a:rPr lang="es-ES_tradnl" sz="700" b="1" dirty="0" smtClean="0">
                <a:latin typeface="Arial" charset="0"/>
              </a:rPr>
              <a:t>Edición</a:t>
            </a:r>
            <a:endParaRPr lang="es-MX" sz="700" dirty="0">
              <a:latin typeface="Arial" charset="0"/>
            </a:endParaRPr>
          </a:p>
        </p:txBody>
      </p:sp>
      <p:sp>
        <p:nvSpPr>
          <p:cNvPr id="93" name="Text Box 134"/>
          <p:cNvSpPr txBox="1">
            <a:spLocks noChangeArrowheads="1"/>
          </p:cNvSpPr>
          <p:nvPr/>
        </p:nvSpPr>
        <p:spPr bwMode="auto">
          <a:xfrm>
            <a:off x="3198428" y="3125811"/>
            <a:ext cx="1152000" cy="504000"/>
          </a:xfrm>
          <a:prstGeom prst="rect">
            <a:avLst/>
          </a:prstGeom>
          <a:solidFill>
            <a:schemeClr val="bg1"/>
          </a:solidFill>
          <a:ln w="9525">
            <a:solidFill>
              <a:srgbClr val="663300"/>
            </a:solidFill>
            <a:prstDash val="lgDashDot"/>
            <a:miter lim="800000"/>
            <a:headEnd/>
            <a:tailEnd/>
          </a:ln>
          <a:effectLst>
            <a:outerShdw dist="50800" dir="2700000" algn="ctr" rotWithShape="0">
              <a:srgbClr val="663300"/>
            </a:outerShdw>
          </a:effectLst>
        </p:spPr>
        <p:txBody>
          <a:bodyPr anchor="ctr" anchorCtr="0"/>
          <a:lstStyle/>
          <a:p>
            <a:pPr>
              <a:spcBef>
                <a:spcPct val="50000"/>
              </a:spcBef>
            </a:pPr>
            <a:r>
              <a:rPr lang="es-MX" sz="700" b="1" dirty="0" smtClean="0">
                <a:solidFill>
                  <a:srgbClr val="000000"/>
                </a:solidFill>
                <a:latin typeface="Arial" pitchFamily="34" charset="0"/>
                <a:cs typeface="Arial" pitchFamily="34" charset="0"/>
              </a:rPr>
              <a:t>Subdirección de Comunicación Social</a:t>
            </a:r>
          </a:p>
        </p:txBody>
      </p:sp>
      <p:sp>
        <p:nvSpPr>
          <p:cNvPr id="94" name="Text Box 134"/>
          <p:cNvSpPr txBox="1">
            <a:spLocks noChangeArrowheads="1"/>
          </p:cNvSpPr>
          <p:nvPr/>
        </p:nvSpPr>
        <p:spPr bwMode="auto">
          <a:xfrm>
            <a:off x="191209" y="5289042"/>
            <a:ext cx="1152000" cy="504000"/>
          </a:xfrm>
          <a:prstGeom prst="rect">
            <a:avLst/>
          </a:prstGeom>
          <a:solidFill>
            <a:schemeClr val="bg1"/>
          </a:solidFill>
          <a:ln w="9525">
            <a:solidFill>
              <a:srgbClr val="663300"/>
            </a:solidFill>
            <a:prstDash val="lgDashDot"/>
            <a:miter lim="800000"/>
            <a:headEnd/>
            <a:tailEnd/>
          </a:ln>
          <a:effectLst>
            <a:outerShdw dist="50800" dir="2700000" algn="ctr" rotWithShape="0">
              <a:srgbClr val="663300"/>
            </a:outerShdw>
          </a:effectLst>
        </p:spPr>
        <p:txBody>
          <a:bodyPr anchor="ctr" anchorCtr="0"/>
          <a:lstStyle/>
          <a:p>
            <a:pPr>
              <a:spcBef>
                <a:spcPct val="50000"/>
              </a:spcBef>
            </a:pPr>
            <a:r>
              <a:rPr lang="es-MX" sz="700" b="1" dirty="0" smtClean="0">
                <a:latin typeface="Arial" charset="0"/>
              </a:rPr>
              <a:t>Educación</a:t>
            </a:r>
            <a:endParaRPr lang="es-MX" sz="700" b="1" dirty="0">
              <a:latin typeface="Arial" charset="0"/>
            </a:endParaRPr>
          </a:p>
        </p:txBody>
      </p:sp>
      <p:sp>
        <p:nvSpPr>
          <p:cNvPr id="95" name="Text Box 134"/>
          <p:cNvSpPr txBox="1">
            <a:spLocks noChangeArrowheads="1"/>
          </p:cNvSpPr>
          <p:nvPr/>
        </p:nvSpPr>
        <p:spPr bwMode="auto">
          <a:xfrm>
            <a:off x="3198428" y="4557789"/>
            <a:ext cx="1152000" cy="504000"/>
          </a:xfrm>
          <a:prstGeom prst="rect">
            <a:avLst/>
          </a:prstGeom>
          <a:solidFill>
            <a:schemeClr val="bg1"/>
          </a:solidFill>
          <a:ln w="9525">
            <a:solidFill>
              <a:srgbClr val="663300"/>
            </a:solidFill>
            <a:prstDash val="lgDashDot"/>
            <a:miter lim="800000"/>
            <a:headEnd/>
            <a:tailEnd/>
          </a:ln>
          <a:effectLst>
            <a:outerShdw dist="50800" dir="2700000" algn="ctr" rotWithShape="0">
              <a:srgbClr val="663300"/>
            </a:outerShdw>
          </a:effectLst>
        </p:spPr>
        <p:txBody>
          <a:bodyPr lIns="0" tIns="0" rIns="0" bIns="0" anchor="ctr" anchorCtr="0"/>
          <a:lstStyle/>
          <a:p>
            <a:pPr marL="95250" indent="-95250"/>
            <a:r>
              <a:rPr lang="es-MX" sz="700" b="1" dirty="0" smtClean="0">
                <a:latin typeface="Arial" charset="0"/>
              </a:rPr>
              <a:t>Informática</a:t>
            </a:r>
          </a:p>
        </p:txBody>
      </p:sp>
      <p:sp>
        <p:nvSpPr>
          <p:cNvPr id="96" name="Text Box 134"/>
          <p:cNvSpPr txBox="1">
            <a:spLocks noChangeArrowheads="1"/>
          </p:cNvSpPr>
          <p:nvPr/>
        </p:nvSpPr>
        <p:spPr bwMode="auto">
          <a:xfrm>
            <a:off x="195855" y="4563649"/>
            <a:ext cx="1152000" cy="538090"/>
          </a:xfrm>
          <a:prstGeom prst="rect">
            <a:avLst/>
          </a:prstGeom>
          <a:solidFill>
            <a:schemeClr val="bg1"/>
          </a:solidFill>
          <a:ln w="9525">
            <a:solidFill>
              <a:schemeClr val="tx1"/>
            </a:solidFill>
            <a:miter lim="800000"/>
            <a:headEnd/>
            <a:tailEnd/>
          </a:ln>
          <a:effectLst>
            <a:outerShdw dist="50800" dir="2700000" algn="ctr" rotWithShape="0">
              <a:schemeClr val="tx1"/>
            </a:outerShdw>
          </a:effectLst>
        </p:spPr>
        <p:txBody>
          <a:bodyPr lIns="0" tIns="0" rIns="0" bIns="108000"/>
          <a:lstStyle/>
          <a:p>
            <a:pPr marL="95250" indent="-95250">
              <a:lnSpc>
                <a:spcPts val="700"/>
              </a:lnSpc>
            </a:pPr>
            <a:r>
              <a:rPr lang="es-MX" sz="700" b="1" dirty="0" smtClean="0">
                <a:latin typeface="Arial" pitchFamily="34" charset="0"/>
                <a:cs typeface="Arial" pitchFamily="34" charset="0"/>
              </a:rPr>
              <a:t>Zona de Tecnologías de la Información </a:t>
            </a:r>
          </a:p>
          <a:p>
            <a:pPr marL="95250" indent="-95250">
              <a:lnSpc>
                <a:spcPts val="700"/>
              </a:lnSpc>
            </a:pPr>
            <a:r>
              <a:rPr lang="es-MX" sz="700" b="1" dirty="0" smtClean="0">
                <a:latin typeface="Arial" pitchFamily="34" charset="0"/>
                <a:cs typeface="Arial" pitchFamily="34" charset="0"/>
              </a:rPr>
              <a:t>y Comunicaciones </a:t>
            </a:r>
          </a:p>
          <a:p>
            <a:pPr marL="95250" indent="-95250"/>
            <a:r>
              <a:rPr lang="es-MX" sz="700" dirty="0" smtClean="0">
                <a:latin typeface="Arial" pitchFamily="34" charset="0"/>
                <a:cs typeface="Arial" pitchFamily="34" charset="0"/>
              </a:rPr>
              <a:t>Erika Bernal Saldaña</a:t>
            </a:r>
          </a:p>
          <a:p>
            <a:pPr marL="95250" indent="-95250"/>
            <a:r>
              <a:rPr lang="es-MX" sz="700" dirty="0" smtClean="0">
                <a:latin typeface="Arial" pitchFamily="34" charset="0"/>
                <a:cs typeface="Arial" pitchFamily="34" charset="0"/>
              </a:rPr>
              <a:t>Reportero(09-06)</a:t>
            </a:r>
          </a:p>
          <a:p>
            <a:pPr marL="95250" indent="-95250"/>
            <a:endParaRPr lang="es-MX" sz="700" b="1" dirty="0" smtClean="0">
              <a:latin typeface="Arial" pitchFamily="34" charset="0"/>
              <a:cs typeface="Arial" pitchFamily="34" charset="0"/>
            </a:endParaRPr>
          </a:p>
          <a:p>
            <a:pPr marL="95250" indent="-95250"/>
            <a:endParaRPr lang="es-MX" sz="700" b="1" dirty="0">
              <a:latin typeface="Arial" pitchFamily="34" charset="0"/>
              <a:cs typeface="Arial" pitchFamily="34" charset="0"/>
            </a:endParaRPr>
          </a:p>
        </p:txBody>
      </p:sp>
      <p:sp>
        <p:nvSpPr>
          <p:cNvPr id="98" name="Text Box 134"/>
          <p:cNvSpPr txBox="1">
            <a:spLocks noChangeArrowheads="1"/>
          </p:cNvSpPr>
          <p:nvPr/>
        </p:nvSpPr>
        <p:spPr bwMode="auto">
          <a:xfrm>
            <a:off x="1629484" y="3836022"/>
            <a:ext cx="1152000" cy="504000"/>
          </a:xfrm>
          <a:prstGeom prst="rect">
            <a:avLst/>
          </a:prstGeom>
          <a:solidFill>
            <a:schemeClr val="bg1"/>
          </a:solidFill>
          <a:ln w="9525">
            <a:solidFill>
              <a:srgbClr val="663300"/>
            </a:solidFill>
            <a:prstDash val="lgDashDot"/>
            <a:miter lim="800000"/>
            <a:headEnd/>
            <a:tailEnd/>
          </a:ln>
          <a:effectLst>
            <a:outerShdw dist="50800" dir="2700000" algn="ctr" rotWithShape="0">
              <a:srgbClr val="663300"/>
            </a:outerShdw>
          </a:effectLst>
        </p:spPr>
        <p:txBody>
          <a:bodyPr anchor="ctr" anchorCtr="0"/>
          <a:lstStyle/>
          <a:p>
            <a:pPr>
              <a:spcBef>
                <a:spcPct val="50000"/>
              </a:spcBef>
            </a:pPr>
            <a:r>
              <a:rPr lang="es-MX" sz="700" b="1" dirty="0" smtClean="0">
                <a:solidFill>
                  <a:srgbClr val="000000"/>
                </a:solidFill>
                <a:latin typeface="Arial" pitchFamily="34" charset="0"/>
                <a:cs typeface="Arial" pitchFamily="34" charset="0"/>
              </a:rPr>
              <a:t>Cultura</a:t>
            </a:r>
            <a:endParaRPr lang="es-MX" sz="700" b="1" dirty="0">
              <a:solidFill>
                <a:srgbClr val="000000"/>
              </a:solidFill>
              <a:latin typeface="Arial" pitchFamily="34" charset="0"/>
              <a:cs typeface="Arial" pitchFamily="34" charset="0"/>
            </a:endParaRPr>
          </a:p>
        </p:txBody>
      </p:sp>
      <p:sp>
        <p:nvSpPr>
          <p:cNvPr id="99" name="Text Box 134"/>
          <p:cNvSpPr txBox="1">
            <a:spLocks noChangeArrowheads="1"/>
          </p:cNvSpPr>
          <p:nvPr/>
        </p:nvSpPr>
        <p:spPr bwMode="auto">
          <a:xfrm>
            <a:off x="5235767" y="3832316"/>
            <a:ext cx="1152000" cy="504000"/>
          </a:xfrm>
          <a:prstGeom prst="rect">
            <a:avLst/>
          </a:prstGeom>
          <a:solidFill>
            <a:schemeClr val="bg1"/>
          </a:solidFill>
          <a:ln w="9525">
            <a:solidFill>
              <a:srgbClr val="663300"/>
            </a:solidFill>
            <a:prstDash val="lgDashDot"/>
            <a:miter lim="800000"/>
            <a:headEnd/>
            <a:tailEnd/>
          </a:ln>
          <a:effectLst>
            <a:outerShdw dist="50800" dir="2700000" algn="ctr" rotWithShape="0">
              <a:srgbClr val="663300"/>
            </a:outerShdw>
          </a:effectLst>
        </p:spPr>
        <p:txBody>
          <a:bodyPr lIns="36000" tIns="0" rIns="36000" bIns="0" anchor="ctr" anchorCtr="0"/>
          <a:lstStyle/>
          <a:p>
            <a:r>
              <a:rPr lang="es-ES_tradnl" sz="700" b="1" dirty="0" smtClean="0">
                <a:solidFill>
                  <a:srgbClr val="000000"/>
                </a:solidFill>
                <a:latin typeface="Arial" charset="0"/>
              </a:rPr>
              <a:t>Apoyo Proyectos de Participación Juvenil y Estudios</a:t>
            </a:r>
            <a:endParaRPr lang="es-ES_tradnl" sz="700" b="1" dirty="0">
              <a:solidFill>
                <a:srgbClr val="000000"/>
              </a:solidFill>
              <a:latin typeface="Arial" charset="0"/>
            </a:endParaRPr>
          </a:p>
        </p:txBody>
      </p:sp>
      <p:sp>
        <p:nvSpPr>
          <p:cNvPr id="100" name="Text Box 134"/>
          <p:cNvSpPr txBox="1">
            <a:spLocks noChangeArrowheads="1"/>
          </p:cNvSpPr>
          <p:nvPr/>
        </p:nvSpPr>
        <p:spPr bwMode="auto">
          <a:xfrm>
            <a:off x="930095" y="3125812"/>
            <a:ext cx="1152000" cy="504000"/>
          </a:xfrm>
          <a:prstGeom prst="rect">
            <a:avLst/>
          </a:prstGeom>
          <a:solidFill>
            <a:schemeClr val="bg1"/>
          </a:solidFill>
          <a:ln w="9525">
            <a:solidFill>
              <a:srgbClr val="663300"/>
            </a:solidFill>
            <a:prstDash val="lgDashDot"/>
            <a:miter lim="800000"/>
            <a:headEnd/>
            <a:tailEnd/>
          </a:ln>
          <a:effectLst>
            <a:outerShdw dist="50800" dir="2700000" algn="ctr" rotWithShape="0">
              <a:srgbClr val="663300"/>
            </a:outerShdw>
          </a:effectLst>
        </p:spPr>
        <p:txBody>
          <a:bodyPr anchor="ctr" anchorCtr="0"/>
          <a:lstStyle/>
          <a:p>
            <a:pPr>
              <a:spcBef>
                <a:spcPct val="50000"/>
              </a:spcBef>
            </a:pPr>
            <a:r>
              <a:rPr lang="es-MX" sz="700" b="1" dirty="0" smtClean="0">
                <a:solidFill>
                  <a:srgbClr val="000000"/>
                </a:solidFill>
                <a:latin typeface="Arial" charset="0"/>
              </a:rPr>
              <a:t>Subdirección </a:t>
            </a:r>
            <a:r>
              <a:rPr lang="es-MX" sz="700" b="1" dirty="0">
                <a:solidFill>
                  <a:srgbClr val="000000"/>
                </a:solidFill>
                <a:latin typeface="Arial" charset="0"/>
              </a:rPr>
              <a:t>de Bienestar y Servicios a las Personas </a:t>
            </a:r>
            <a:r>
              <a:rPr lang="es-MX" sz="700" b="1" dirty="0" smtClean="0">
                <a:solidFill>
                  <a:srgbClr val="000000"/>
                </a:solidFill>
                <a:latin typeface="Arial" charset="0"/>
              </a:rPr>
              <a:t>Jóvenes</a:t>
            </a:r>
            <a:endParaRPr lang="es-MX" sz="700" b="1" dirty="0">
              <a:solidFill>
                <a:srgbClr val="000000"/>
              </a:solidFill>
              <a:latin typeface="Arial" charset="0"/>
            </a:endParaRPr>
          </a:p>
        </p:txBody>
      </p:sp>
      <p:cxnSp>
        <p:nvCxnSpPr>
          <p:cNvPr id="101" name="2 Conector recto"/>
          <p:cNvCxnSpPr/>
          <p:nvPr/>
        </p:nvCxnSpPr>
        <p:spPr bwMode="auto">
          <a:xfrm>
            <a:off x="3182231" y="1656870"/>
            <a:ext cx="1152000" cy="0"/>
          </a:xfrm>
          <a:prstGeom prst="line">
            <a:avLst/>
          </a:prstGeom>
          <a:solidFill>
            <a:schemeClr val="bg1"/>
          </a:solidFill>
          <a:ln w="9525" cap="flat" cmpd="sng" algn="ctr">
            <a:solidFill>
              <a:schemeClr val="accent1"/>
            </a:solidFill>
            <a:prstDash val="dash"/>
            <a:round/>
            <a:headEnd type="none" w="med" len="med"/>
            <a:tailEnd type="none" w="med" len="med"/>
          </a:ln>
          <a:effectLst/>
        </p:spPr>
      </p:cxnSp>
      <p:cxnSp>
        <p:nvCxnSpPr>
          <p:cNvPr id="102" name="18 Conector recto"/>
          <p:cNvCxnSpPr/>
          <p:nvPr/>
        </p:nvCxnSpPr>
        <p:spPr bwMode="auto">
          <a:xfrm>
            <a:off x="1500571" y="2928738"/>
            <a:ext cx="4320000" cy="0"/>
          </a:xfrm>
          <a:prstGeom prst="line">
            <a:avLst/>
          </a:prstGeom>
          <a:solidFill>
            <a:schemeClr val="bg1"/>
          </a:solidFill>
          <a:ln w="9525" cap="flat" cmpd="sng" algn="ctr">
            <a:solidFill>
              <a:schemeClr val="tx1"/>
            </a:solidFill>
            <a:prstDash val="solid"/>
            <a:round/>
            <a:headEnd type="none" w="med" len="med"/>
            <a:tailEnd type="none" w="med" len="med"/>
          </a:ln>
          <a:effectLst/>
        </p:spPr>
      </p:cxnSp>
      <p:cxnSp>
        <p:nvCxnSpPr>
          <p:cNvPr id="104" name="138 Conector recto"/>
          <p:cNvCxnSpPr/>
          <p:nvPr/>
        </p:nvCxnSpPr>
        <p:spPr bwMode="auto">
          <a:xfrm>
            <a:off x="6053609" y="3324523"/>
            <a:ext cx="0" cy="0"/>
          </a:xfrm>
          <a:prstGeom prst="line">
            <a:avLst/>
          </a:prstGeom>
          <a:solidFill>
            <a:schemeClr val="bg1"/>
          </a:solidFill>
          <a:ln w="9525" cap="flat" cmpd="sng" algn="ctr">
            <a:solidFill>
              <a:schemeClr val="tx1"/>
            </a:solidFill>
            <a:prstDash val="solid"/>
            <a:round/>
            <a:headEnd type="none" w="med" len="med"/>
            <a:tailEnd type="none" w="med" len="med"/>
          </a:ln>
          <a:effectLst>
            <a:outerShdw dist="45791" dir="2021404" algn="ctr" rotWithShape="0">
              <a:schemeClr val="tx1"/>
            </a:outerShdw>
          </a:effectLst>
        </p:spPr>
      </p:cxnSp>
      <p:sp>
        <p:nvSpPr>
          <p:cNvPr id="105" name="Text Box 134"/>
          <p:cNvSpPr txBox="1">
            <a:spLocks noChangeArrowheads="1"/>
          </p:cNvSpPr>
          <p:nvPr/>
        </p:nvSpPr>
        <p:spPr bwMode="auto">
          <a:xfrm>
            <a:off x="195855" y="3830761"/>
            <a:ext cx="1152000" cy="504000"/>
          </a:xfrm>
          <a:prstGeom prst="rect">
            <a:avLst/>
          </a:prstGeom>
          <a:solidFill>
            <a:schemeClr val="bg1"/>
          </a:solidFill>
          <a:ln w="9525">
            <a:solidFill>
              <a:srgbClr val="663300"/>
            </a:solidFill>
            <a:prstDash val="lgDashDot"/>
            <a:miter lim="800000"/>
            <a:headEnd/>
            <a:tailEnd/>
          </a:ln>
          <a:effectLst>
            <a:outerShdw dist="50800" dir="2700000" algn="ctr" rotWithShape="0">
              <a:srgbClr val="663300"/>
            </a:outerShdw>
          </a:effectLst>
        </p:spPr>
        <p:txBody>
          <a:bodyPr lIns="0" tIns="0" rIns="0" bIns="0" anchor="ctr" anchorCtr="0"/>
          <a:lstStyle/>
          <a:p>
            <a:r>
              <a:rPr lang="es-ES_tradnl" sz="700" b="1" dirty="0" smtClean="0">
                <a:solidFill>
                  <a:srgbClr val="000000"/>
                </a:solidFill>
                <a:latin typeface="Arial" pitchFamily="34" charset="0"/>
                <a:cs typeface="Arial" pitchFamily="34" charset="0"/>
              </a:rPr>
              <a:t>Desarrollo Económico</a:t>
            </a:r>
            <a:endParaRPr lang="es-ES_tradnl" sz="700" b="1" dirty="0">
              <a:solidFill>
                <a:srgbClr val="000000"/>
              </a:solidFill>
              <a:latin typeface="Arial" pitchFamily="34" charset="0"/>
              <a:cs typeface="Arial" pitchFamily="34" charset="0"/>
            </a:endParaRPr>
          </a:p>
        </p:txBody>
      </p:sp>
      <p:sp>
        <p:nvSpPr>
          <p:cNvPr id="106" name="Line 135"/>
          <p:cNvSpPr>
            <a:spLocks noChangeShapeType="1"/>
          </p:cNvSpPr>
          <p:nvPr/>
        </p:nvSpPr>
        <p:spPr bwMode="auto">
          <a:xfrm>
            <a:off x="194710" y="4829347"/>
            <a:ext cx="1152000" cy="0"/>
          </a:xfrm>
          <a:prstGeom prst="line">
            <a:avLst/>
          </a:prstGeom>
          <a:noFill/>
          <a:ln w="9525">
            <a:solidFill>
              <a:schemeClr val="tx1"/>
            </a:solidFill>
            <a:round/>
            <a:headEnd/>
            <a:tailEnd/>
          </a:ln>
        </p:spPr>
        <p:txBody>
          <a:bodyPr/>
          <a:lstStyle/>
          <a:p>
            <a:endParaRPr lang="es-MX" sz="800" dirty="0">
              <a:latin typeface="Arial" pitchFamily="34" charset="0"/>
              <a:cs typeface="Arial" pitchFamily="34" charset="0"/>
            </a:endParaRPr>
          </a:p>
        </p:txBody>
      </p:sp>
      <p:cxnSp>
        <p:nvCxnSpPr>
          <p:cNvPr id="107" name="63 Conector recto"/>
          <p:cNvCxnSpPr/>
          <p:nvPr/>
        </p:nvCxnSpPr>
        <p:spPr bwMode="auto">
          <a:xfrm rot="5400000">
            <a:off x="1996818" y="4643181"/>
            <a:ext cx="1800000" cy="1588"/>
          </a:xfrm>
          <a:prstGeom prst="line">
            <a:avLst/>
          </a:prstGeom>
          <a:solidFill>
            <a:schemeClr val="bg1"/>
          </a:solidFill>
          <a:ln w="9525" cap="flat" cmpd="sng" algn="ctr">
            <a:solidFill>
              <a:schemeClr val="tx1"/>
            </a:solidFill>
            <a:prstDash val="solid"/>
            <a:round/>
            <a:headEnd type="none" w="med" len="med"/>
            <a:tailEnd type="none" w="med" len="med"/>
          </a:ln>
          <a:effectLst>
            <a:outerShdw sx="1000" sy="1000" algn="ctr" rotWithShape="0">
              <a:schemeClr val="tx1"/>
            </a:outerShdw>
          </a:effectLst>
        </p:spPr>
      </p:cxnSp>
      <p:cxnSp>
        <p:nvCxnSpPr>
          <p:cNvPr id="109" name="71 Conector recto"/>
          <p:cNvCxnSpPr/>
          <p:nvPr/>
        </p:nvCxnSpPr>
        <p:spPr bwMode="auto">
          <a:xfrm>
            <a:off x="117057" y="3745381"/>
            <a:ext cx="2772000" cy="1588"/>
          </a:xfrm>
          <a:prstGeom prst="line">
            <a:avLst/>
          </a:prstGeom>
          <a:solidFill>
            <a:schemeClr val="bg1"/>
          </a:solidFill>
          <a:ln w="9525" cap="flat" cmpd="sng" algn="ctr">
            <a:solidFill>
              <a:schemeClr val="tx1"/>
            </a:solidFill>
            <a:prstDash val="solid"/>
            <a:round/>
            <a:headEnd type="none" w="med" len="med"/>
            <a:tailEnd type="none" w="med" len="med"/>
          </a:ln>
          <a:effectLst>
            <a:outerShdw sx="1000" sy="1000" algn="ctr" rotWithShape="0">
              <a:schemeClr val="tx1"/>
            </a:outerShdw>
          </a:effectLst>
        </p:spPr>
      </p:cxnSp>
      <p:cxnSp>
        <p:nvCxnSpPr>
          <p:cNvPr id="110" name="118 Conector recto"/>
          <p:cNvCxnSpPr/>
          <p:nvPr/>
        </p:nvCxnSpPr>
        <p:spPr bwMode="auto">
          <a:xfrm>
            <a:off x="116248" y="3745381"/>
            <a:ext cx="0" cy="1800000"/>
          </a:xfrm>
          <a:prstGeom prst="line">
            <a:avLst/>
          </a:prstGeom>
          <a:solidFill>
            <a:schemeClr val="bg1"/>
          </a:solidFill>
          <a:ln w="9525" cap="flat" cmpd="sng" algn="ctr">
            <a:solidFill>
              <a:schemeClr val="tx1"/>
            </a:solidFill>
            <a:prstDash val="solid"/>
            <a:round/>
            <a:headEnd type="none" w="med" len="med"/>
            <a:tailEnd type="none" w="med" len="med"/>
          </a:ln>
          <a:effectLst>
            <a:outerShdw sx="1000" sy="1000" algn="ctr" rotWithShape="0">
              <a:schemeClr val="tx1"/>
            </a:outerShdw>
          </a:effectLst>
        </p:spPr>
      </p:cxnSp>
      <p:sp>
        <p:nvSpPr>
          <p:cNvPr id="111" name="Text Box 134"/>
          <p:cNvSpPr txBox="1">
            <a:spLocks noChangeArrowheads="1"/>
          </p:cNvSpPr>
          <p:nvPr/>
        </p:nvSpPr>
        <p:spPr bwMode="auto">
          <a:xfrm>
            <a:off x="1629484" y="5299453"/>
            <a:ext cx="1152000" cy="504000"/>
          </a:xfrm>
          <a:prstGeom prst="rect">
            <a:avLst/>
          </a:prstGeom>
          <a:solidFill>
            <a:schemeClr val="bg1"/>
          </a:solidFill>
          <a:ln w="9525">
            <a:solidFill>
              <a:srgbClr val="663300"/>
            </a:solidFill>
            <a:prstDash val="lgDashDot"/>
            <a:miter lim="800000"/>
            <a:headEnd/>
            <a:tailEnd/>
          </a:ln>
          <a:effectLst>
            <a:outerShdw dist="50800" dir="2700000" algn="ctr" rotWithShape="0">
              <a:srgbClr val="663300"/>
            </a:outerShdw>
          </a:effectLst>
        </p:spPr>
        <p:txBody>
          <a:bodyPr anchor="ctr" anchorCtr="0"/>
          <a:lstStyle/>
          <a:p>
            <a:pPr>
              <a:spcBef>
                <a:spcPct val="50000"/>
              </a:spcBef>
            </a:pPr>
            <a:r>
              <a:rPr lang="es-MX" sz="700" b="1" dirty="0" smtClean="0">
                <a:latin typeface="Arial" charset="0"/>
              </a:rPr>
              <a:t>Empleo</a:t>
            </a:r>
            <a:endParaRPr lang="es-MX" sz="700" b="1" dirty="0">
              <a:latin typeface="Arial" charset="0"/>
            </a:endParaRPr>
          </a:p>
        </p:txBody>
      </p:sp>
      <p:sp>
        <p:nvSpPr>
          <p:cNvPr id="112" name="Text Box 134"/>
          <p:cNvSpPr txBox="1">
            <a:spLocks noChangeArrowheads="1"/>
          </p:cNvSpPr>
          <p:nvPr/>
        </p:nvSpPr>
        <p:spPr bwMode="auto">
          <a:xfrm>
            <a:off x="5235767" y="4538821"/>
            <a:ext cx="1152000" cy="504000"/>
          </a:xfrm>
          <a:prstGeom prst="rect">
            <a:avLst/>
          </a:prstGeom>
          <a:solidFill>
            <a:schemeClr val="bg1"/>
          </a:solidFill>
          <a:ln w="9525">
            <a:solidFill>
              <a:srgbClr val="663300"/>
            </a:solidFill>
            <a:prstDash val="lgDashDot"/>
            <a:miter lim="800000"/>
            <a:headEnd/>
            <a:tailEnd/>
          </a:ln>
          <a:effectLst>
            <a:outerShdw dist="50800" dir="2700000" algn="ctr" rotWithShape="0">
              <a:srgbClr val="663300"/>
            </a:outerShdw>
          </a:effectLst>
        </p:spPr>
        <p:txBody>
          <a:bodyPr lIns="36000" tIns="0" rIns="36000" bIns="0" anchor="ctr" anchorCtr="0"/>
          <a:lstStyle/>
          <a:p>
            <a:r>
              <a:rPr lang="es-ES_tradnl" sz="700" b="1" dirty="0" smtClean="0">
                <a:solidFill>
                  <a:srgbClr val="000000"/>
                </a:solidFill>
                <a:latin typeface="Arial" charset="0"/>
              </a:rPr>
              <a:t>Coordinación de Regiones</a:t>
            </a:r>
            <a:endParaRPr lang="es-ES_tradnl" sz="700" b="1" dirty="0">
              <a:solidFill>
                <a:srgbClr val="000000"/>
              </a:solidFill>
              <a:latin typeface="Arial" charset="0"/>
            </a:endParaRPr>
          </a:p>
        </p:txBody>
      </p:sp>
      <p:sp>
        <p:nvSpPr>
          <p:cNvPr id="113" name="Text Box 134"/>
          <p:cNvSpPr txBox="1">
            <a:spLocks noChangeArrowheads="1"/>
          </p:cNvSpPr>
          <p:nvPr/>
        </p:nvSpPr>
        <p:spPr bwMode="auto">
          <a:xfrm>
            <a:off x="5235767" y="5225810"/>
            <a:ext cx="1152000" cy="504000"/>
          </a:xfrm>
          <a:prstGeom prst="rect">
            <a:avLst/>
          </a:prstGeom>
          <a:solidFill>
            <a:schemeClr val="bg1"/>
          </a:solidFill>
          <a:ln w="9525">
            <a:solidFill>
              <a:srgbClr val="663300"/>
            </a:solidFill>
            <a:prstDash val="lgDashDot"/>
            <a:miter lim="800000"/>
            <a:headEnd/>
            <a:tailEnd/>
          </a:ln>
          <a:effectLst>
            <a:outerShdw dist="50800" dir="2700000" algn="ctr" rotWithShape="0">
              <a:srgbClr val="663300"/>
            </a:outerShdw>
          </a:effectLst>
        </p:spPr>
        <p:txBody>
          <a:bodyPr lIns="36000" tIns="0" rIns="36000" bIns="0" anchor="ctr" anchorCtr="0"/>
          <a:lstStyle/>
          <a:p>
            <a:r>
              <a:rPr lang="es-ES_tradnl" sz="700" b="1" dirty="0" smtClean="0">
                <a:solidFill>
                  <a:srgbClr val="000000"/>
                </a:solidFill>
                <a:latin typeface="Arial" charset="0"/>
              </a:rPr>
              <a:t>Apoyo Coordinación de Regiones</a:t>
            </a:r>
            <a:endParaRPr lang="es-ES_tradnl" sz="700" b="1" dirty="0">
              <a:solidFill>
                <a:srgbClr val="000000"/>
              </a:solidFill>
              <a:latin typeface="Arial" charset="0"/>
            </a:endParaRPr>
          </a:p>
        </p:txBody>
      </p:sp>
    </p:spTree>
    <p:extLst>
      <p:ext uri="{BB962C8B-B14F-4D97-AF65-F5344CB8AC3E}">
        <p14:creationId xmlns:p14="http://schemas.microsoft.com/office/powerpoint/2010/main" val="148543260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41"/>
          <p:cNvSpPr>
            <a:spLocks noChangeArrowheads="1"/>
          </p:cNvSpPr>
          <p:nvPr/>
        </p:nvSpPr>
        <p:spPr bwMode="auto">
          <a:xfrm>
            <a:off x="0" y="0"/>
            <a:ext cx="1443038" cy="9144000"/>
          </a:xfrm>
          <a:prstGeom prst="rect">
            <a:avLst/>
          </a:prstGeom>
          <a:solidFill>
            <a:schemeClr val="bg1">
              <a:lumMod val="50000"/>
            </a:schemeClr>
          </a:solidFill>
          <a:ln w="9525">
            <a:noFill/>
            <a:miter lim="800000"/>
            <a:headEnd/>
            <a:tailEnd/>
          </a:ln>
        </p:spPr>
        <p:txBody>
          <a:bodyPr wrap="none" anchor="ctr"/>
          <a:lstStyle/>
          <a:p>
            <a:pPr>
              <a:defRPr/>
            </a:pPr>
            <a:endParaRPr lang="es-MX" dirty="0"/>
          </a:p>
        </p:txBody>
      </p:sp>
      <p:sp>
        <p:nvSpPr>
          <p:cNvPr id="25604" name="Text Box 40"/>
          <p:cNvSpPr txBox="1">
            <a:spLocks noChangeArrowheads="1"/>
          </p:cNvSpPr>
          <p:nvPr/>
        </p:nvSpPr>
        <p:spPr bwMode="auto">
          <a:xfrm>
            <a:off x="233150" y="93661"/>
            <a:ext cx="3962400" cy="400050"/>
          </a:xfrm>
          <a:prstGeom prst="rect">
            <a:avLst/>
          </a:prstGeom>
          <a:noFill/>
          <a:ln w="9525">
            <a:noFill/>
            <a:miter lim="800000"/>
            <a:headEnd/>
            <a:tailEnd/>
          </a:ln>
        </p:spPr>
        <p:txBody>
          <a:bodyPr>
            <a:spAutoFit/>
          </a:bodyPr>
          <a:lstStyle/>
          <a:p>
            <a:pPr algn="just">
              <a:spcBef>
                <a:spcPct val="50000"/>
              </a:spcBef>
            </a:pPr>
            <a:r>
              <a:rPr lang="es-ES_tradnl" sz="2000" b="1" i="1" dirty="0" smtClean="0">
                <a:latin typeface="Arial" charset="0"/>
              </a:rPr>
              <a:t>DESCRIPCIÓN </a:t>
            </a:r>
            <a:r>
              <a:rPr lang="es-ES_tradnl" sz="2000" b="1" i="1" dirty="0">
                <a:latin typeface="Arial" charset="0"/>
              </a:rPr>
              <a:t>DE FUNCIONES</a:t>
            </a:r>
          </a:p>
        </p:txBody>
      </p:sp>
      <p:sp>
        <p:nvSpPr>
          <p:cNvPr id="25605" name="Line 39"/>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25606" name="Rectangle 42"/>
          <p:cNvSpPr>
            <a:spLocks noChangeArrowheads="1"/>
          </p:cNvSpPr>
          <p:nvPr/>
        </p:nvSpPr>
        <p:spPr bwMode="auto">
          <a:xfrm>
            <a:off x="1552575" y="572135"/>
            <a:ext cx="5181600" cy="7632859"/>
          </a:xfrm>
          <a:prstGeom prst="rect">
            <a:avLst/>
          </a:prstGeom>
          <a:noFill/>
          <a:ln w="9525">
            <a:noFill/>
            <a:miter lim="800000"/>
            <a:headEnd/>
            <a:tailEnd/>
          </a:ln>
        </p:spPr>
        <p:txBody>
          <a:bodyPr wrap="square">
            <a:spAutoFit/>
          </a:bodyPr>
          <a:lstStyle/>
          <a:p>
            <a:pPr marL="95250" indent="-95250"/>
            <a:endParaRPr lang="es-ES_tradnl" sz="1200" b="1" i="1" dirty="0" smtClean="0">
              <a:latin typeface="Arial" charset="0"/>
              <a:cs typeface="Arial" charset="0"/>
            </a:endParaRPr>
          </a:p>
          <a:p>
            <a:pPr marL="95250" indent="-95250"/>
            <a:r>
              <a:rPr lang="es-ES_tradnl" sz="1200" b="1" i="1" dirty="0" smtClean="0">
                <a:latin typeface="Arial" charset="0"/>
                <a:cs typeface="Arial" charset="0"/>
              </a:rPr>
              <a:t>DIRECCIÓN </a:t>
            </a:r>
            <a:r>
              <a:rPr lang="es-ES_tradnl" sz="1200" b="1" i="1" dirty="0">
                <a:latin typeface="Arial" charset="0"/>
                <a:cs typeface="Arial" charset="0"/>
              </a:rPr>
              <a:t>GENERAL  </a:t>
            </a:r>
          </a:p>
          <a:p>
            <a:pPr marL="95250" indent="-95250" algn="just"/>
            <a:endParaRPr lang="es-ES_tradnl" sz="1200" b="1" i="1" dirty="0">
              <a:latin typeface="Arial" charset="0"/>
              <a:cs typeface="Arial" charset="0"/>
            </a:endParaRPr>
          </a:p>
          <a:p>
            <a:pPr marL="95250" indent="-95250" algn="just"/>
            <a:r>
              <a:rPr lang="es-ES_tradnl" sz="1200" b="1" i="1" dirty="0">
                <a:latin typeface="Arial" charset="0"/>
                <a:cs typeface="Arial" charset="0"/>
              </a:rPr>
              <a:t>OBJETIVO.</a:t>
            </a:r>
          </a:p>
          <a:p>
            <a:pPr marL="95250" indent="-95250" algn="just"/>
            <a:endParaRPr lang="es-ES_tradnl" sz="1200" b="1" i="1" dirty="0">
              <a:latin typeface="Arial" charset="0"/>
              <a:cs typeface="Arial" charset="0"/>
            </a:endParaRPr>
          </a:p>
          <a:p>
            <a:pPr marL="95250" indent="-95250" algn="just"/>
            <a:r>
              <a:rPr lang="es-MX" sz="1200" dirty="0" smtClean="0">
                <a:latin typeface="Arial" charset="0"/>
                <a:cs typeface="Arial" charset="0"/>
              </a:rPr>
              <a:t>  </a:t>
            </a:r>
            <a:r>
              <a:rPr lang="es-ES" sz="1200" dirty="0">
                <a:latin typeface="Arial" charset="0"/>
                <a:cs typeface="Arial" charset="0"/>
              </a:rPr>
              <a:t>Promover el goce y ejercicio efectivo de los Derechos de la Juventud así como coadyuvar mediante </a:t>
            </a:r>
            <a:r>
              <a:rPr lang="es-ES" sz="1200" dirty="0" smtClean="0">
                <a:latin typeface="Arial" charset="0"/>
                <a:cs typeface="Arial" charset="0"/>
              </a:rPr>
              <a:t>sinergias </a:t>
            </a:r>
            <a:r>
              <a:rPr lang="es-ES" sz="1200" dirty="0">
                <a:latin typeface="Arial" charset="0"/>
                <a:cs typeface="Arial" charset="0"/>
              </a:rPr>
              <a:t>con otras Dependencias Gubernamentales, Iniciativa Privada, Asociaciones Civiles u Organizaciones Diversas, </a:t>
            </a:r>
            <a:r>
              <a:rPr lang="es-MX" sz="1200" dirty="0">
                <a:latin typeface="Arial" charset="0"/>
                <a:cs typeface="Arial" charset="0"/>
              </a:rPr>
              <a:t>al cumplimiento de los deberes y obligaciones del Estado en materia de juventud.</a:t>
            </a:r>
            <a:endParaRPr lang="es-ES" sz="1200" dirty="0">
              <a:latin typeface="Arial" charset="0"/>
              <a:ea typeface="Arial Unicode MS" pitchFamily="34" charset="-128"/>
              <a:cs typeface="Arial Unicode MS" pitchFamily="34" charset="-128"/>
            </a:endParaRPr>
          </a:p>
          <a:p>
            <a:pPr marL="95250" indent="-95250" algn="just"/>
            <a:endParaRPr lang="es-ES_tradnl" sz="1200" b="1" i="1" dirty="0">
              <a:latin typeface="Arial" charset="0"/>
            </a:endParaRPr>
          </a:p>
          <a:p>
            <a:pPr marL="95250" indent="-95250" algn="just"/>
            <a:endParaRPr lang="es-ES_tradnl" sz="1200" b="1" i="1" dirty="0">
              <a:latin typeface="Arial" charset="0"/>
            </a:endParaRPr>
          </a:p>
          <a:p>
            <a:pPr marL="95250" indent="-95250" algn="just"/>
            <a:r>
              <a:rPr lang="es-ES_tradnl" sz="1200" b="1" i="1" dirty="0">
                <a:latin typeface="Arial" charset="0"/>
                <a:cs typeface="Arial" charset="0"/>
              </a:rPr>
              <a:t>FUNCIONES.</a:t>
            </a:r>
          </a:p>
          <a:p>
            <a:pPr marL="95250" indent="-95250" algn="just">
              <a:buFontTx/>
              <a:buChar char="•"/>
            </a:pPr>
            <a:endParaRPr lang="es-ES" sz="1200" dirty="0">
              <a:latin typeface="Arial" charset="0"/>
              <a:cs typeface="Arial" charset="0"/>
            </a:endParaRPr>
          </a:p>
          <a:p>
            <a:pPr marL="177800" indent="-177800" algn="just">
              <a:buFont typeface="Wingdings" pitchFamily="2" charset="2"/>
              <a:buChar char="§"/>
            </a:pPr>
            <a:r>
              <a:rPr lang="es-ES" sz="1200" dirty="0">
                <a:latin typeface="Arial" charset="0"/>
                <a:cs typeface="Arial" charset="0"/>
              </a:rPr>
              <a:t>Representar legalmente al Instituto, para pleitos y cobranzas, actos de administración y dominio, así como las especiales que requieran cláusula especial conforme a la ley.</a:t>
            </a:r>
          </a:p>
          <a:p>
            <a:pPr marL="177800" indent="-177800" algn="just">
              <a:buFont typeface="Wingdings" pitchFamily="2" charset="2"/>
              <a:buChar char="§"/>
            </a:pPr>
            <a:endParaRPr lang="es-ES" sz="1200" dirty="0">
              <a:latin typeface="Arial" charset="0"/>
              <a:cs typeface="Arial" charset="0"/>
            </a:endParaRPr>
          </a:p>
          <a:p>
            <a:pPr marL="177800" indent="-177800" algn="just">
              <a:buFont typeface="Wingdings" pitchFamily="2" charset="2"/>
              <a:buChar char="§"/>
            </a:pPr>
            <a:r>
              <a:rPr lang="es-ES" sz="1200" dirty="0">
                <a:latin typeface="Arial" charset="0"/>
                <a:cs typeface="Arial" charset="0"/>
              </a:rPr>
              <a:t>Celebrar contratos y convenios, previo acuerdo de la Junta Directiva, que favorezcan el cumplimiento del objeto del Instituto.</a:t>
            </a:r>
          </a:p>
          <a:p>
            <a:pPr marL="177800" indent="-177800" algn="just">
              <a:buFont typeface="Wingdings" pitchFamily="2" charset="2"/>
              <a:buChar char="§"/>
            </a:pPr>
            <a:r>
              <a:rPr lang="es-ES" sz="1200" dirty="0">
                <a:latin typeface="Arial" charset="0"/>
                <a:cs typeface="Arial" charset="0"/>
              </a:rPr>
              <a:t>Acercar  a las organizaciones civiles y no gubernamentales al instituto</a:t>
            </a:r>
            <a:r>
              <a:rPr lang="es-ES" dirty="0"/>
              <a:t>.</a:t>
            </a:r>
          </a:p>
          <a:p>
            <a:pPr marL="177800" indent="-177800" algn="just">
              <a:buFont typeface="Wingdings" pitchFamily="2" charset="2"/>
              <a:buChar char="§"/>
            </a:pPr>
            <a:endParaRPr lang="es-ES_tradnl" sz="1200" b="1" i="1" dirty="0">
              <a:latin typeface="Arial" charset="0"/>
            </a:endParaRPr>
          </a:p>
          <a:p>
            <a:pPr marL="177800" indent="-177800" algn="just">
              <a:buFont typeface="Wingdings" pitchFamily="2" charset="2"/>
              <a:buChar char="§"/>
            </a:pPr>
            <a:r>
              <a:rPr lang="es-ES" sz="1200" dirty="0">
                <a:latin typeface="Arial" charset="0"/>
                <a:cs typeface="Arial" charset="0"/>
              </a:rPr>
              <a:t>Asesorar al Ejecutivo del estado en la planeación y programación de las políticas y acciones relacionadas con el desarrollo de la juventud.</a:t>
            </a:r>
          </a:p>
          <a:p>
            <a:pPr marL="177800" indent="-177800" algn="just">
              <a:buFont typeface="Wingdings" pitchFamily="2" charset="2"/>
              <a:buChar char="§"/>
            </a:pPr>
            <a:endParaRPr lang="es-ES" sz="1200" dirty="0">
              <a:latin typeface="Arial Unicode MS" pitchFamily="34" charset="-128"/>
              <a:ea typeface="Arial Unicode MS" pitchFamily="34" charset="-128"/>
              <a:cs typeface="Arial Unicode MS" pitchFamily="34" charset="-128"/>
            </a:endParaRPr>
          </a:p>
          <a:p>
            <a:pPr marL="177800" indent="-177800" algn="just">
              <a:buFont typeface="Wingdings" pitchFamily="2" charset="2"/>
              <a:buChar char="§"/>
            </a:pPr>
            <a:r>
              <a:rPr lang="es-ES" sz="1200" dirty="0">
                <a:latin typeface="Arial" charset="0"/>
                <a:cs typeface="Arial" charset="0"/>
              </a:rPr>
              <a:t>Actuar como órgano para consultar y asesorar </a:t>
            </a:r>
            <a:r>
              <a:rPr lang="es-ES" sz="1200" dirty="0" smtClean="0">
                <a:latin typeface="Arial" charset="0"/>
                <a:cs typeface="Arial" charset="0"/>
              </a:rPr>
              <a:t>a las </a:t>
            </a:r>
            <a:r>
              <a:rPr lang="es-ES" sz="1200" dirty="0">
                <a:latin typeface="Arial" charset="0"/>
                <a:cs typeface="Arial" charset="0"/>
              </a:rPr>
              <a:t>dependencias y entidades de la Administración Pública, así como de las autoridades estatales y municipales y de los sectores social y privado cuando lo requieran.</a:t>
            </a:r>
            <a:r>
              <a:rPr lang="es-ES" sz="1200" dirty="0">
                <a:cs typeface="Times New Roman" pitchFamily="18" charset="0"/>
              </a:rPr>
              <a:t> </a:t>
            </a:r>
          </a:p>
          <a:p>
            <a:pPr marL="177800" indent="-177800" algn="just">
              <a:buFont typeface="Wingdings" pitchFamily="2" charset="2"/>
              <a:buChar char="§"/>
            </a:pPr>
            <a:endParaRPr lang="es-ES" sz="1000" dirty="0">
              <a:latin typeface="Arial" charset="0"/>
              <a:cs typeface="Arial" charset="0"/>
            </a:endParaRPr>
          </a:p>
          <a:p>
            <a:pPr marL="177800" indent="-177800" algn="just">
              <a:buFont typeface="Wingdings" pitchFamily="2" charset="2"/>
              <a:buChar char="§"/>
            </a:pPr>
            <a:r>
              <a:rPr lang="es-ES" sz="1200" dirty="0">
                <a:latin typeface="Arial" charset="0"/>
                <a:cs typeface="Arial" charset="0"/>
              </a:rPr>
              <a:t>Promover coordinadamente con las dependencias y entidades de la Administración Pública, en el ámbito de sus respectivas competencias, las acciones destinadas a mejorar el nivel de vida de la juventud, así como sus expectativas sociales, culturales y derechos.</a:t>
            </a:r>
          </a:p>
          <a:p>
            <a:pPr marL="177800" indent="-177800" algn="just">
              <a:buFont typeface="Wingdings" pitchFamily="2" charset="2"/>
              <a:buChar char="§"/>
            </a:pPr>
            <a:endParaRPr lang="es-ES" sz="1200" dirty="0">
              <a:latin typeface="Arial Unicode MS" pitchFamily="34" charset="-128"/>
              <a:ea typeface="Arial Unicode MS" pitchFamily="34" charset="-128"/>
              <a:cs typeface="Arial Unicode MS" pitchFamily="34" charset="-128"/>
            </a:endParaRPr>
          </a:p>
          <a:p>
            <a:pPr marL="177800" indent="-177800" algn="just">
              <a:buFont typeface="Wingdings" pitchFamily="2" charset="2"/>
              <a:buChar char="§"/>
            </a:pPr>
            <a:r>
              <a:rPr lang="es-ES" sz="1200" dirty="0">
                <a:latin typeface="Arial" charset="0"/>
                <a:cs typeface="Arial" charset="0"/>
              </a:rPr>
              <a:t> Fungir como representante del Gobierno del estado en materia de juventud, ante los gobiernos   municipales, organizaciones privadas, sociales y organismos internacionales, así como en foros, convenciones, encuentros y demás reuniones en las que el Ejecutivo solicite su participación. </a:t>
            </a:r>
            <a:endParaRPr lang="es-ES_tradnl" sz="1200" b="1" i="1" dirty="0">
              <a:latin typeface="Arial" charset="0"/>
            </a:endParaRPr>
          </a:p>
        </p:txBody>
      </p:sp>
      <p:sp>
        <p:nvSpPr>
          <p:cNvPr id="12" name="11 Rectángulo"/>
          <p:cNvSpPr/>
          <p:nvPr/>
        </p:nvSpPr>
        <p:spPr bwMode="auto">
          <a:xfrm>
            <a:off x="1574800" y="8391525"/>
            <a:ext cx="5105400" cy="596900"/>
          </a:xfrm>
          <a:prstGeom prst="rect">
            <a:avLst/>
          </a:prstGeom>
          <a:solidFill>
            <a:schemeClr val="bg1"/>
          </a:solidFill>
          <a:ln w="9525" cap="flat" cmpd="sng" algn="ctr">
            <a:solidFill>
              <a:schemeClr val="tx1"/>
            </a:solidFill>
            <a:prstDash val="solid"/>
            <a:round/>
            <a:headEnd type="none" w="med" len="med"/>
            <a:tailEnd type="none" w="med" len="med"/>
          </a:ln>
          <a:effectLst>
            <a:outerShdw sx="1000" sy="1000" algn="ctr" rotWithShape="0">
              <a:schemeClr val="tx1"/>
            </a:outerShdw>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MX" sz="2400" b="0" i="0" u="none" strike="noStrike" cap="none" normalizeH="0" baseline="0" dirty="0" smtClean="0">
              <a:ln>
                <a:noFill/>
              </a:ln>
              <a:solidFill>
                <a:schemeClr val="tx1"/>
              </a:solidFill>
              <a:effectLst/>
              <a:latin typeface="Times New Roman" charset="0"/>
            </a:endParaRPr>
          </a:p>
        </p:txBody>
      </p:sp>
      <p:sp>
        <p:nvSpPr>
          <p:cNvPr id="14" name="17 Rectángulo"/>
          <p:cNvSpPr>
            <a:spLocks noChangeArrowheads="1"/>
          </p:cNvSpPr>
          <p:nvPr/>
        </p:nvSpPr>
        <p:spPr bwMode="auto">
          <a:xfrm>
            <a:off x="4107090" y="8296155"/>
            <a:ext cx="2548800" cy="354178"/>
          </a:xfrm>
          <a:prstGeom prst="rect">
            <a:avLst/>
          </a:prstGeom>
          <a:noFill/>
          <a:ln w="9525" algn="ctr">
            <a:noFill/>
            <a:round/>
            <a:headEnd/>
            <a:tailEnd/>
          </a:ln>
        </p:spPr>
        <p:txBody>
          <a:bodyPr wrap="none" anchor="ctr"/>
          <a:lstStyle/>
          <a:p>
            <a:r>
              <a:rPr lang="es-MX" sz="1200" b="1" dirty="0" smtClean="0">
                <a:latin typeface="Arial" charset="0"/>
              </a:rPr>
              <a:t>Presidente de la Junta de Gobierno</a:t>
            </a:r>
            <a:endParaRPr lang="es-ES" sz="1200" b="1" dirty="0">
              <a:latin typeface="Arial" charset="0"/>
            </a:endParaRPr>
          </a:p>
        </p:txBody>
      </p:sp>
      <p:cxnSp>
        <p:nvCxnSpPr>
          <p:cNvPr id="15" name="19 Conector recto"/>
          <p:cNvCxnSpPr>
            <a:cxnSpLocks noChangeShapeType="1"/>
          </p:cNvCxnSpPr>
          <p:nvPr/>
        </p:nvCxnSpPr>
        <p:spPr bwMode="auto">
          <a:xfrm rot="10800000" flipH="1">
            <a:off x="1578440" y="8649248"/>
            <a:ext cx="5076000" cy="0"/>
          </a:xfrm>
          <a:prstGeom prst="line">
            <a:avLst/>
          </a:prstGeom>
          <a:noFill/>
          <a:ln w="9525" algn="ctr">
            <a:solidFill>
              <a:schemeClr val="tx1"/>
            </a:solidFill>
            <a:round/>
            <a:headEnd/>
            <a:tailEnd/>
          </a:ln>
        </p:spPr>
      </p:cxnSp>
      <p:sp>
        <p:nvSpPr>
          <p:cNvPr id="16" name="17 Rectángulo"/>
          <p:cNvSpPr>
            <a:spLocks noChangeArrowheads="1"/>
          </p:cNvSpPr>
          <p:nvPr/>
        </p:nvSpPr>
        <p:spPr bwMode="auto">
          <a:xfrm>
            <a:off x="1574800" y="8290041"/>
            <a:ext cx="2548800" cy="353925"/>
          </a:xfrm>
          <a:prstGeom prst="rect">
            <a:avLst/>
          </a:prstGeom>
          <a:noFill/>
          <a:ln w="9525" algn="ctr">
            <a:noFill/>
            <a:round/>
            <a:headEnd/>
            <a:tailEnd/>
          </a:ln>
        </p:spPr>
        <p:txBody>
          <a:bodyPr wrap="none" anchor="ctr"/>
          <a:lstStyle/>
          <a:p>
            <a:r>
              <a:rPr lang="es-MX" sz="1200" b="1" dirty="0" smtClean="0">
                <a:latin typeface="Arial" charset="0"/>
              </a:rPr>
              <a:t>Responsable</a:t>
            </a:r>
            <a:endParaRPr lang="es-ES" sz="1200" b="1" dirty="0">
              <a:latin typeface="Arial" charset="0"/>
            </a:endParaRPr>
          </a:p>
        </p:txBody>
      </p:sp>
      <p:sp>
        <p:nvSpPr>
          <p:cNvPr id="17" name="17 Rectángulo"/>
          <p:cNvSpPr>
            <a:spLocks noChangeArrowheads="1"/>
          </p:cNvSpPr>
          <p:nvPr/>
        </p:nvSpPr>
        <p:spPr bwMode="auto">
          <a:xfrm>
            <a:off x="4131400" y="8631128"/>
            <a:ext cx="2548800" cy="357297"/>
          </a:xfrm>
          <a:prstGeom prst="rect">
            <a:avLst/>
          </a:prstGeom>
          <a:noFill/>
          <a:ln w="9525" algn="ctr">
            <a:noFill/>
            <a:round/>
            <a:headEnd/>
            <a:tailEnd/>
          </a:ln>
        </p:spPr>
        <p:txBody>
          <a:bodyPr wrap="none" anchor="ctr"/>
          <a:lstStyle/>
          <a:p>
            <a:r>
              <a:rPr lang="es-MX" sz="1200" dirty="0" smtClean="0">
                <a:latin typeface="Arial" charset="0"/>
              </a:rPr>
              <a:t>Joel Ramírez Diaz</a:t>
            </a:r>
            <a:endParaRPr lang="es-MX" dirty="0"/>
          </a:p>
        </p:txBody>
      </p:sp>
      <p:cxnSp>
        <p:nvCxnSpPr>
          <p:cNvPr id="18" name="17 Conector recto"/>
          <p:cNvCxnSpPr/>
          <p:nvPr/>
        </p:nvCxnSpPr>
        <p:spPr bwMode="auto">
          <a:xfrm rot="5400000">
            <a:off x="3786095" y="8684341"/>
            <a:ext cx="576000" cy="1588"/>
          </a:xfrm>
          <a:prstGeom prst="line">
            <a:avLst/>
          </a:prstGeom>
          <a:solidFill>
            <a:schemeClr val="bg1"/>
          </a:solidFill>
          <a:ln w="9525" cap="flat" cmpd="sng" algn="ctr">
            <a:solidFill>
              <a:schemeClr val="tx1"/>
            </a:solidFill>
            <a:prstDash val="solid"/>
            <a:round/>
            <a:headEnd type="none" w="med" len="med"/>
            <a:tailEnd type="none" w="med" len="med"/>
          </a:ln>
          <a:effectLst>
            <a:outerShdw sx="1000" sy="1000" algn="ctr" rotWithShape="0">
              <a:schemeClr val="tx1"/>
            </a:outerShdw>
          </a:effectLst>
        </p:spPr>
      </p:cxnSp>
      <p:sp>
        <p:nvSpPr>
          <p:cNvPr id="11" name="10 CuadroTexto"/>
          <p:cNvSpPr txBox="1"/>
          <p:nvPr/>
        </p:nvSpPr>
        <p:spPr>
          <a:xfrm>
            <a:off x="1793092" y="8679622"/>
            <a:ext cx="2160721" cy="276999"/>
          </a:xfrm>
          <a:prstGeom prst="rect">
            <a:avLst/>
          </a:prstGeom>
          <a:noFill/>
        </p:spPr>
        <p:txBody>
          <a:bodyPr wrap="none" rtlCol="0">
            <a:spAutoFit/>
          </a:bodyPr>
          <a:lstStyle/>
          <a:p>
            <a:r>
              <a:rPr lang="es-MX" sz="1200" dirty="0" smtClean="0">
                <a:latin typeface="Arial" charset="0"/>
              </a:rPr>
              <a:t>Luis Fernando Alonso Molina</a:t>
            </a:r>
            <a:endParaRPr lang="es-MX" sz="1200" dirty="0"/>
          </a:p>
        </p:txBody>
      </p:sp>
    </p:spTree>
    <p:extLst>
      <p:ext uri="{BB962C8B-B14F-4D97-AF65-F5344CB8AC3E}">
        <p14:creationId xmlns:p14="http://schemas.microsoft.com/office/powerpoint/2010/main" val="36687756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ChangeArrowheads="1"/>
          </p:cNvSpPr>
          <p:nvPr/>
        </p:nvSpPr>
        <p:spPr bwMode="auto">
          <a:xfrm>
            <a:off x="0" y="0"/>
            <a:ext cx="1443038" cy="9144000"/>
          </a:xfrm>
          <a:prstGeom prst="rect">
            <a:avLst/>
          </a:prstGeom>
          <a:solidFill>
            <a:schemeClr val="bg1">
              <a:lumMod val="50000"/>
            </a:schemeClr>
          </a:solidFill>
          <a:ln w="9525">
            <a:noFill/>
            <a:miter lim="800000"/>
            <a:headEnd/>
            <a:tailEnd/>
          </a:ln>
        </p:spPr>
        <p:txBody>
          <a:bodyPr wrap="none" anchor="ctr"/>
          <a:lstStyle/>
          <a:p>
            <a:pPr>
              <a:defRPr/>
            </a:pPr>
            <a:endParaRPr lang="es-MX" dirty="0">
              <a:solidFill>
                <a:srgbClr val="000000"/>
              </a:solidFill>
            </a:endParaRPr>
          </a:p>
        </p:txBody>
      </p:sp>
      <p:sp>
        <p:nvSpPr>
          <p:cNvPr id="26628" name="Text Box 3"/>
          <p:cNvSpPr txBox="1">
            <a:spLocks noChangeArrowheads="1"/>
          </p:cNvSpPr>
          <p:nvPr/>
        </p:nvSpPr>
        <p:spPr bwMode="auto">
          <a:xfrm>
            <a:off x="0" y="0"/>
            <a:ext cx="3962400" cy="396875"/>
          </a:xfrm>
          <a:prstGeom prst="rect">
            <a:avLst/>
          </a:prstGeom>
          <a:noFill/>
          <a:ln w="9525">
            <a:noFill/>
            <a:miter lim="800000"/>
            <a:headEnd/>
            <a:tailEnd/>
          </a:ln>
        </p:spPr>
        <p:txBody>
          <a:bodyPr>
            <a:spAutoFit/>
          </a:bodyPr>
          <a:lstStyle/>
          <a:p>
            <a:pPr algn="just">
              <a:spcBef>
                <a:spcPct val="50000"/>
              </a:spcBef>
            </a:pPr>
            <a:r>
              <a:rPr lang="es-ES_tradnl" sz="2000" b="1" i="1" dirty="0" smtClean="0">
                <a:solidFill>
                  <a:srgbClr val="000000"/>
                </a:solidFill>
                <a:latin typeface="Arial" charset="0"/>
              </a:rPr>
              <a:t>DESCRIPCIÓN </a:t>
            </a:r>
            <a:r>
              <a:rPr lang="es-ES_tradnl" sz="2000" b="1" i="1" dirty="0">
                <a:solidFill>
                  <a:srgbClr val="000000"/>
                </a:solidFill>
                <a:latin typeface="Arial" charset="0"/>
              </a:rPr>
              <a:t>DE FUNCIONES</a:t>
            </a:r>
          </a:p>
        </p:txBody>
      </p:sp>
      <p:sp>
        <p:nvSpPr>
          <p:cNvPr id="26629" name="Line 4"/>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solidFill>
                <a:srgbClr val="000000"/>
              </a:solidFill>
            </a:endParaRPr>
          </a:p>
        </p:txBody>
      </p:sp>
      <p:sp>
        <p:nvSpPr>
          <p:cNvPr id="26630" name="Rectangle 5"/>
          <p:cNvSpPr>
            <a:spLocks noChangeArrowheads="1"/>
          </p:cNvSpPr>
          <p:nvPr/>
        </p:nvSpPr>
        <p:spPr bwMode="auto">
          <a:xfrm>
            <a:off x="1560513" y="571138"/>
            <a:ext cx="5181600" cy="5232202"/>
          </a:xfrm>
          <a:prstGeom prst="rect">
            <a:avLst/>
          </a:prstGeom>
          <a:noFill/>
          <a:ln w="9525">
            <a:noFill/>
            <a:miter lim="800000"/>
            <a:headEnd/>
            <a:tailEnd/>
          </a:ln>
        </p:spPr>
        <p:txBody>
          <a:bodyPr>
            <a:spAutoFit/>
          </a:bodyPr>
          <a:lstStyle/>
          <a:p>
            <a:pPr marL="95250" indent="-95250"/>
            <a:endParaRPr lang="es-ES_tradnl" sz="1200" b="1" i="1" dirty="0" smtClean="0">
              <a:solidFill>
                <a:srgbClr val="000000"/>
              </a:solidFill>
              <a:latin typeface="Arial" charset="0"/>
              <a:cs typeface="Arial" charset="0"/>
            </a:endParaRPr>
          </a:p>
          <a:p>
            <a:pPr marL="95250" indent="-95250"/>
            <a:r>
              <a:rPr lang="es-ES_tradnl" sz="1200" b="1" i="1" dirty="0" smtClean="0">
                <a:solidFill>
                  <a:srgbClr val="000000"/>
                </a:solidFill>
                <a:latin typeface="Arial" charset="0"/>
                <a:cs typeface="Arial" charset="0"/>
              </a:rPr>
              <a:t>DIRECCIÓN </a:t>
            </a:r>
            <a:r>
              <a:rPr lang="es-ES_tradnl" sz="1200" b="1" i="1" dirty="0">
                <a:solidFill>
                  <a:srgbClr val="000000"/>
                </a:solidFill>
                <a:latin typeface="Arial" charset="0"/>
                <a:cs typeface="Arial" charset="0"/>
              </a:rPr>
              <a:t>GENERAL  </a:t>
            </a:r>
          </a:p>
          <a:p>
            <a:pPr marL="95250" indent="-95250"/>
            <a:r>
              <a:rPr lang="es-MX" sz="1200" b="1" i="1" dirty="0" smtClean="0">
                <a:latin typeface="Arial" pitchFamily="34" charset="0"/>
                <a:cs typeface="Arial" pitchFamily="34" charset="0"/>
              </a:rPr>
              <a:t>(Continua.)</a:t>
            </a:r>
          </a:p>
          <a:p>
            <a:pPr marL="95250" indent="-95250"/>
            <a:endParaRPr lang="es-ES_tradnl" sz="1200" b="1" i="1" dirty="0">
              <a:solidFill>
                <a:srgbClr val="000000"/>
              </a:solidFill>
              <a:latin typeface="Arial" charset="0"/>
              <a:cs typeface="Arial" charset="0"/>
            </a:endParaRPr>
          </a:p>
          <a:p>
            <a:pPr marL="95250" indent="-95250" algn="just"/>
            <a:endParaRPr lang="es-ES" sz="1200" dirty="0">
              <a:solidFill>
                <a:srgbClr val="000000"/>
              </a:solidFill>
              <a:latin typeface="Arial" charset="0"/>
            </a:endParaRPr>
          </a:p>
          <a:p>
            <a:pPr marL="177800" indent="-177800" algn="just">
              <a:buFont typeface="Wingdings" pitchFamily="2" charset="2"/>
              <a:buChar char="§"/>
            </a:pPr>
            <a:r>
              <a:rPr lang="es-ES" sz="1200" dirty="0">
                <a:solidFill>
                  <a:srgbClr val="000000"/>
                </a:solidFill>
                <a:latin typeface="Arial" charset="0"/>
                <a:cs typeface="Times New Roman" pitchFamily="18" charset="0"/>
              </a:rPr>
              <a:t>Ejecutar, instrumentar y vigilar el cumplimiento de los acuerdos de la Junta Directiva y atender las recomendaciones de los órganos de vigilancia y control interno previstos en el presente Estatuto Orgánico</a:t>
            </a:r>
            <a:r>
              <a:rPr lang="es-ES" sz="1200" dirty="0">
                <a:solidFill>
                  <a:srgbClr val="000000"/>
                </a:solidFill>
                <a:latin typeface="Arial" charset="0"/>
              </a:rPr>
              <a:t>.</a:t>
            </a:r>
          </a:p>
          <a:p>
            <a:pPr marL="177800" indent="-177800" algn="just">
              <a:buFont typeface="Wingdings" pitchFamily="2" charset="2"/>
              <a:buChar char="§"/>
            </a:pPr>
            <a:endParaRPr lang="es-ES" sz="1000" dirty="0">
              <a:solidFill>
                <a:srgbClr val="000000"/>
              </a:solidFill>
              <a:latin typeface="Arial" charset="0"/>
            </a:endParaRPr>
          </a:p>
          <a:p>
            <a:pPr marL="177800" indent="-177800" algn="just">
              <a:buFont typeface="Wingdings" pitchFamily="2" charset="2"/>
              <a:buChar char="§"/>
            </a:pPr>
            <a:r>
              <a:rPr lang="es-ES" sz="1200" dirty="0">
                <a:solidFill>
                  <a:srgbClr val="000000"/>
                </a:solidFill>
                <a:latin typeface="Arial" charset="0"/>
                <a:cs typeface="Times New Roman" pitchFamily="18" charset="0"/>
              </a:rPr>
              <a:t>Formular los programas institucionales de corto, mediano y largo </a:t>
            </a:r>
            <a:r>
              <a:rPr lang="es-ES" sz="1200" dirty="0" smtClean="0">
                <a:solidFill>
                  <a:srgbClr val="000000"/>
                </a:solidFill>
                <a:latin typeface="Arial" charset="0"/>
                <a:cs typeface="Times New Roman" pitchFamily="18" charset="0"/>
              </a:rPr>
              <a:t>plazo </a:t>
            </a:r>
            <a:r>
              <a:rPr lang="es-ES" sz="1200" dirty="0">
                <a:solidFill>
                  <a:srgbClr val="000000"/>
                </a:solidFill>
                <a:latin typeface="Arial" charset="0"/>
                <a:cs typeface="Times New Roman" pitchFamily="18" charset="0"/>
              </a:rPr>
              <a:t>y presentarlos a la Junta Directiva para su </a:t>
            </a:r>
            <a:r>
              <a:rPr lang="es-ES" sz="1200" dirty="0" smtClean="0">
                <a:solidFill>
                  <a:srgbClr val="000000"/>
                </a:solidFill>
                <a:latin typeface="Arial" charset="0"/>
                <a:cs typeface="Times New Roman" pitchFamily="18" charset="0"/>
              </a:rPr>
              <a:t>aprobación.</a:t>
            </a:r>
            <a:endParaRPr lang="es-ES" sz="1200" dirty="0">
              <a:solidFill>
                <a:srgbClr val="000000"/>
              </a:solidFill>
              <a:latin typeface="Arial" charset="0"/>
              <a:cs typeface="Times New Roman" pitchFamily="18" charset="0"/>
            </a:endParaRPr>
          </a:p>
          <a:p>
            <a:pPr marL="177800" indent="-177800" algn="just">
              <a:buFont typeface="Wingdings" pitchFamily="2" charset="2"/>
              <a:buChar char="§"/>
            </a:pPr>
            <a:endParaRPr lang="es-ES" sz="1200" dirty="0">
              <a:solidFill>
                <a:srgbClr val="000000"/>
              </a:solidFill>
              <a:latin typeface="Arial" charset="0"/>
            </a:endParaRPr>
          </a:p>
          <a:p>
            <a:pPr marL="177800" indent="-177800" algn="just">
              <a:buFont typeface="Wingdings" pitchFamily="2" charset="2"/>
              <a:buChar char="§"/>
            </a:pPr>
            <a:r>
              <a:rPr lang="es-ES" sz="1200" dirty="0">
                <a:solidFill>
                  <a:srgbClr val="000000"/>
                </a:solidFill>
                <a:latin typeface="Arial" charset="0"/>
                <a:cs typeface="Times New Roman" pitchFamily="18" charset="0"/>
              </a:rPr>
              <a:t>Dirigir, programar, conducir, coordinar y evaluar las acciones que el Instituto realice para el debido cumplimiento de las funciones que le competen, de conformidad con lo establecido en la Ley de la Persona Joven para el Estado y Municipios de San Luis Potosí</a:t>
            </a:r>
            <a:r>
              <a:rPr lang="es-ES" sz="1200" b="1" i="1" dirty="0" smtClean="0">
                <a:solidFill>
                  <a:srgbClr val="000000"/>
                </a:solidFill>
                <a:latin typeface="Arial" charset="0"/>
              </a:rPr>
              <a:t>.</a:t>
            </a:r>
          </a:p>
          <a:p>
            <a:pPr marL="177800" indent="-177800" algn="just">
              <a:buFont typeface="Wingdings" pitchFamily="2" charset="2"/>
              <a:buChar char="§"/>
            </a:pPr>
            <a:endParaRPr lang="es-ES" sz="1200" b="1" i="1" dirty="0">
              <a:solidFill>
                <a:srgbClr val="000000"/>
              </a:solidFill>
              <a:latin typeface="Arial" charset="0"/>
            </a:endParaRPr>
          </a:p>
          <a:p>
            <a:pPr marL="177800" indent="-177800" algn="just">
              <a:buFont typeface="Wingdings" pitchFamily="2" charset="2"/>
              <a:buChar char="§"/>
            </a:pPr>
            <a:r>
              <a:rPr lang="es-ES" sz="1200" dirty="0" smtClean="0">
                <a:solidFill>
                  <a:srgbClr val="000000"/>
                </a:solidFill>
                <a:latin typeface="Arial" charset="0"/>
              </a:rPr>
              <a:t>Fomentar e impulsar a través de cada uno de los Órganos de Operación que integran el Instituto Potosino de la Juventud, prácticas de inclusión, no discriminación, respeto</a:t>
            </a:r>
            <a:r>
              <a:rPr lang="es-ES" sz="1200" dirty="0">
                <a:solidFill>
                  <a:srgbClr val="000000"/>
                </a:solidFill>
                <a:latin typeface="Arial" charset="0"/>
              </a:rPr>
              <a:t> </a:t>
            </a:r>
            <a:r>
              <a:rPr lang="es-ES" sz="1200" dirty="0" smtClean="0">
                <a:solidFill>
                  <a:srgbClr val="000000"/>
                </a:solidFill>
                <a:latin typeface="Arial" charset="0"/>
              </a:rPr>
              <a:t>e integración entre otras acciones, que propicien una sana convivencia entre cualquier sector de la población.</a:t>
            </a:r>
          </a:p>
          <a:p>
            <a:pPr marL="177800" indent="-177800" algn="just">
              <a:buFont typeface="Wingdings" pitchFamily="2" charset="2"/>
              <a:buChar char="§"/>
            </a:pPr>
            <a:endParaRPr lang="es-ES" sz="1200" dirty="0">
              <a:solidFill>
                <a:srgbClr val="000000"/>
              </a:solidFill>
              <a:latin typeface="Arial" charset="0"/>
            </a:endParaRPr>
          </a:p>
          <a:p>
            <a:pPr marL="177800" indent="-177800" algn="just">
              <a:buFont typeface="Wingdings" pitchFamily="2" charset="2"/>
              <a:buChar char="§"/>
            </a:pPr>
            <a:r>
              <a:rPr lang="es-ES" sz="1200" dirty="0" smtClean="0">
                <a:solidFill>
                  <a:srgbClr val="FF0000"/>
                </a:solidFill>
                <a:latin typeface="Arial" charset="0"/>
              </a:rPr>
              <a:t>La aceptación de donaciones se sujetara a las disposiciones legales en la materia.</a:t>
            </a:r>
          </a:p>
          <a:p>
            <a:pPr algn="just"/>
            <a:endParaRPr lang="es-ES" sz="1200" dirty="0">
              <a:solidFill>
                <a:srgbClr val="000000"/>
              </a:solidFill>
              <a:latin typeface="Arial" charset="0"/>
            </a:endParaRPr>
          </a:p>
          <a:p>
            <a:pPr marL="177800" indent="-177800" algn="just">
              <a:buFont typeface="Wingdings" pitchFamily="2" charset="2"/>
              <a:buChar char="§"/>
            </a:pPr>
            <a:r>
              <a:rPr lang="es-ES" sz="1200" dirty="0">
                <a:solidFill>
                  <a:srgbClr val="000000"/>
                </a:solidFill>
                <a:latin typeface="Arial" charset="0"/>
              </a:rPr>
              <a:t>Estas Funciones son enunciativas mas no limitativas</a:t>
            </a:r>
            <a:r>
              <a:rPr lang="es-MX" sz="1200" dirty="0">
                <a:solidFill>
                  <a:srgbClr val="000000"/>
                </a:solidFill>
                <a:latin typeface="Arial" charset="0"/>
              </a:rPr>
              <a:t>.</a:t>
            </a:r>
            <a:endParaRPr lang="es-ES_tradnl" sz="1200" b="1" i="1" dirty="0">
              <a:solidFill>
                <a:srgbClr val="000000"/>
              </a:solidFill>
              <a:latin typeface="Arial" charset="0"/>
            </a:endParaRPr>
          </a:p>
          <a:p>
            <a:pPr marL="95250" indent="-95250" algn="just"/>
            <a:endParaRPr lang="es-ES_tradnl" sz="1200" b="1" i="1" dirty="0">
              <a:solidFill>
                <a:srgbClr val="000000"/>
              </a:solidFill>
              <a:latin typeface="Arial" charset="0"/>
            </a:endParaRPr>
          </a:p>
        </p:txBody>
      </p:sp>
      <p:sp>
        <p:nvSpPr>
          <p:cNvPr id="12" name="11 Rectángulo"/>
          <p:cNvSpPr/>
          <p:nvPr/>
        </p:nvSpPr>
        <p:spPr bwMode="auto">
          <a:xfrm>
            <a:off x="1574800" y="8391525"/>
            <a:ext cx="5105400" cy="596900"/>
          </a:xfrm>
          <a:prstGeom prst="rect">
            <a:avLst/>
          </a:prstGeom>
          <a:solidFill>
            <a:schemeClr val="bg1"/>
          </a:solidFill>
          <a:ln w="9525" cap="flat" cmpd="sng" algn="ctr">
            <a:solidFill>
              <a:schemeClr val="tx1"/>
            </a:solidFill>
            <a:prstDash val="solid"/>
            <a:round/>
            <a:headEnd type="none" w="med" len="med"/>
            <a:tailEnd type="none" w="med" len="med"/>
          </a:ln>
          <a:effectLst>
            <a:outerShdw sx="1000" sy="1000" algn="ctr" rotWithShape="0">
              <a:schemeClr val="tx1"/>
            </a:outerShdw>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MX" sz="2400" b="0" i="0" u="none" strike="noStrike" cap="none" normalizeH="0" baseline="0" dirty="0" smtClean="0">
              <a:ln>
                <a:noFill/>
              </a:ln>
              <a:solidFill>
                <a:schemeClr val="tx1"/>
              </a:solidFill>
              <a:effectLst/>
              <a:latin typeface="Times New Roman" charset="0"/>
            </a:endParaRPr>
          </a:p>
        </p:txBody>
      </p:sp>
      <p:sp>
        <p:nvSpPr>
          <p:cNvPr id="13" name="17 Rectángulo"/>
          <p:cNvSpPr>
            <a:spLocks noChangeArrowheads="1"/>
          </p:cNvSpPr>
          <p:nvPr/>
        </p:nvSpPr>
        <p:spPr bwMode="auto">
          <a:xfrm>
            <a:off x="4107090" y="8296155"/>
            <a:ext cx="2548800" cy="354178"/>
          </a:xfrm>
          <a:prstGeom prst="rect">
            <a:avLst/>
          </a:prstGeom>
          <a:noFill/>
          <a:ln w="9525" algn="ctr">
            <a:noFill/>
            <a:round/>
            <a:headEnd/>
            <a:tailEnd/>
          </a:ln>
        </p:spPr>
        <p:txBody>
          <a:bodyPr wrap="none" anchor="ctr"/>
          <a:lstStyle/>
          <a:p>
            <a:r>
              <a:rPr lang="es-MX" sz="1200" b="1" dirty="0" smtClean="0">
                <a:latin typeface="Arial" charset="0"/>
              </a:rPr>
              <a:t>Presidente de la Junta de Gobierno</a:t>
            </a:r>
            <a:endParaRPr lang="es-ES" sz="1200" b="1" dirty="0">
              <a:latin typeface="Arial" charset="0"/>
            </a:endParaRPr>
          </a:p>
        </p:txBody>
      </p:sp>
      <p:cxnSp>
        <p:nvCxnSpPr>
          <p:cNvPr id="14" name="19 Conector recto"/>
          <p:cNvCxnSpPr>
            <a:cxnSpLocks noChangeShapeType="1"/>
          </p:cNvCxnSpPr>
          <p:nvPr/>
        </p:nvCxnSpPr>
        <p:spPr bwMode="auto">
          <a:xfrm rot="10800000" flipH="1">
            <a:off x="1578440" y="8649248"/>
            <a:ext cx="5076000" cy="0"/>
          </a:xfrm>
          <a:prstGeom prst="line">
            <a:avLst/>
          </a:prstGeom>
          <a:noFill/>
          <a:ln w="9525" algn="ctr">
            <a:solidFill>
              <a:schemeClr val="tx1"/>
            </a:solidFill>
            <a:round/>
            <a:headEnd/>
            <a:tailEnd/>
          </a:ln>
        </p:spPr>
      </p:cxnSp>
      <p:sp>
        <p:nvSpPr>
          <p:cNvPr id="15" name="17 Rectángulo"/>
          <p:cNvSpPr>
            <a:spLocks noChangeArrowheads="1"/>
          </p:cNvSpPr>
          <p:nvPr/>
        </p:nvSpPr>
        <p:spPr bwMode="auto">
          <a:xfrm>
            <a:off x="1574800" y="8290041"/>
            <a:ext cx="2548800" cy="353925"/>
          </a:xfrm>
          <a:prstGeom prst="rect">
            <a:avLst/>
          </a:prstGeom>
          <a:noFill/>
          <a:ln w="9525" algn="ctr">
            <a:noFill/>
            <a:round/>
            <a:headEnd/>
            <a:tailEnd/>
          </a:ln>
        </p:spPr>
        <p:txBody>
          <a:bodyPr wrap="none" anchor="ctr"/>
          <a:lstStyle/>
          <a:p>
            <a:r>
              <a:rPr lang="es-MX" sz="1200" b="1" dirty="0" smtClean="0">
                <a:latin typeface="Arial" charset="0"/>
              </a:rPr>
              <a:t>Responsable</a:t>
            </a:r>
            <a:endParaRPr lang="es-ES" sz="1200" b="1" dirty="0">
              <a:latin typeface="Arial" charset="0"/>
            </a:endParaRPr>
          </a:p>
        </p:txBody>
      </p:sp>
      <p:sp>
        <p:nvSpPr>
          <p:cNvPr id="16" name="17 Rectángulo"/>
          <p:cNvSpPr>
            <a:spLocks noChangeArrowheads="1"/>
          </p:cNvSpPr>
          <p:nvPr/>
        </p:nvSpPr>
        <p:spPr bwMode="auto">
          <a:xfrm>
            <a:off x="4131400" y="8631128"/>
            <a:ext cx="2548800" cy="357297"/>
          </a:xfrm>
          <a:prstGeom prst="rect">
            <a:avLst/>
          </a:prstGeom>
          <a:noFill/>
          <a:ln w="9525" algn="ctr">
            <a:noFill/>
            <a:round/>
            <a:headEnd/>
            <a:tailEnd/>
          </a:ln>
        </p:spPr>
        <p:txBody>
          <a:bodyPr wrap="none" anchor="ctr"/>
          <a:lstStyle/>
          <a:p>
            <a:r>
              <a:rPr lang="es-MX" sz="1200" dirty="0" smtClean="0">
                <a:latin typeface="Arial" charset="0"/>
              </a:rPr>
              <a:t>Joel Ramírez Diaz</a:t>
            </a:r>
            <a:endParaRPr lang="es-MX" dirty="0"/>
          </a:p>
        </p:txBody>
      </p:sp>
      <p:cxnSp>
        <p:nvCxnSpPr>
          <p:cNvPr id="17" name="16 Conector recto"/>
          <p:cNvCxnSpPr/>
          <p:nvPr/>
        </p:nvCxnSpPr>
        <p:spPr bwMode="auto">
          <a:xfrm rot="5400000">
            <a:off x="3786095" y="8684341"/>
            <a:ext cx="576000" cy="1588"/>
          </a:xfrm>
          <a:prstGeom prst="line">
            <a:avLst/>
          </a:prstGeom>
          <a:solidFill>
            <a:schemeClr val="bg1"/>
          </a:solidFill>
          <a:ln w="9525" cap="flat" cmpd="sng" algn="ctr">
            <a:solidFill>
              <a:schemeClr val="tx1"/>
            </a:solidFill>
            <a:prstDash val="solid"/>
            <a:round/>
            <a:headEnd type="none" w="med" len="med"/>
            <a:tailEnd type="none" w="med" len="med"/>
          </a:ln>
          <a:effectLst>
            <a:outerShdw sx="1000" sy="1000" algn="ctr" rotWithShape="0">
              <a:schemeClr val="tx1"/>
            </a:outerShdw>
          </a:effectLst>
        </p:spPr>
      </p:cxnSp>
      <p:sp>
        <p:nvSpPr>
          <p:cNvPr id="18" name="17 CuadroTexto"/>
          <p:cNvSpPr txBox="1"/>
          <p:nvPr/>
        </p:nvSpPr>
        <p:spPr>
          <a:xfrm>
            <a:off x="1793092" y="8679622"/>
            <a:ext cx="2160721" cy="276999"/>
          </a:xfrm>
          <a:prstGeom prst="rect">
            <a:avLst/>
          </a:prstGeom>
          <a:noFill/>
        </p:spPr>
        <p:txBody>
          <a:bodyPr wrap="none" rtlCol="0">
            <a:spAutoFit/>
          </a:bodyPr>
          <a:lstStyle/>
          <a:p>
            <a:r>
              <a:rPr lang="es-MX" sz="1200" dirty="0" smtClean="0">
                <a:latin typeface="Arial" charset="0"/>
              </a:rPr>
              <a:t>Luis Fernando Alonso Molina</a:t>
            </a:r>
            <a:endParaRPr lang="es-MX" sz="1200" dirty="0"/>
          </a:p>
        </p:txBody>
      </p:sp>
    </p:spTree>
    <p:extLst>
      <p:ext uri="{BB962C8B-B14F-4D97-AF65-F5344CB8AC3E}">
        <p14:creationId xmlns:p14="http://schemas.microsoft.com/office/powerpoint/2010/main" val="287421508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ChangeArrowheads="1"/>
          </p:cNvSpPr>
          <p:nvPr/>
        </p:nvSpPr>
        <p:spPr bwMode="auto">
          <a:xfrm>
            <a:off x="0" y="0"/>
            <a:ext cx="1443038" cy="9144000"/>
          </a:xfrm>
          <a:prstGeom prst="rect">
            <a:avLst/>
          </a:prstGeom>
          <a:solidFill>
            <a:schemeClr val="bg1">
              <a:lumMod val="50000"/>
            </a:schemeClr>
          </a:solidFill>
          <a:ln w="9525">
            <a:noFill/>
            <a:miter lim="800000"/>
            <a:headEnd/>
            <a:tailEnd/>
          </a:ln>
        </p:spPr>
        <p:txBody>
          <a:bodyPr wrap="none" anchor="ctr"/>
          <a:lstStyle/>
          <a:p>
            <a:pPr>
              <a:defRPr/>
            </a:pPr>
            <a:endParaRPr lang="es-MX" dirty="0"/>
          </a:p>
        </p:txBody>
      </p:sp>
      <p:sp>
        <p:nvSpPr>
          <p:cNvPr id="27652"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27653" name="Rectangle 4"/>
          <p:cNvSpPr>
            <a:spLocks noChangeArrowheads="1"/>
          </p:cNvSpPr>
          <p:nvPr/>
        </p:nvSpPr>
        <p:spPr bwMode="auto">
          <a:xfrm>
            <a:off x="1574800" y="572871"/>
            <a:ext cx="5173662" cy="7386638"/>
          </a:xfrm>
          <a:prstGeom prst="rect">
            <a:avLst/>
          </a:prstGeom>
          <a:noFill/>
          <a:ln w="9525">
            <a:noFill/>
            <a:miter lim="800000"/>
            <a:headEnd/>
            <a:tailEnd/>
          </a:ln>
        </p:spPr>
        <p:txBody>
          <a:bodyPr wrap="square">
            <a:spAutoFit/>
          </a:bodyPr>
          <a:lstStyle/>
          <a:p>
            <a:pPr marL="95250" indent="-95250">
              <a:lnSpc>
                <a:spcPct val="90000"/>
              </a:lnSpc>
            </a:pPr>
            <a:endParaRPr lang="es-ES_tradnl" sz="1200" b="1" i="1" dirty="0" smtClean="0">
              <a:latin typeface="Arial" charset="0"/>
              <a:cs typeface="Arial" charset="0"/>
            </a:endParaRPr>
          </a:p>
          <a:p>
            <a:pPr marL="95250" indent="-95250">
              <a:lnSpc>
                <a:spcPct val="90000"/>
              </a:lnSpc>
            </a:pPr>
            <a:r>
              <a:rPr lang="es-ES_tradnl" sz="1200" b="1" i="1" dirty="0" smtClean="0">
                <a:latin typeface="Arial" charset="0"/>
                <a:cs typeface="Arial" charset="0"/>
              </a:rPr>
              <a:t>SECRETARÍA </a:t>
            </a:r>
            <a:r>
              <a:rPr lang="es-ES_tradnl" sz="1200" b="1" i="1" dirty="0">
                <a:latin typeface="Arial" charset="0"/>
                <a:cs typeface="Arial" charset="0"/>
              </a:rPr>
              <a:t>PARTICULAR</a:t>
            </a:r>
            <a:endParaRPr lang="es-ES_tradnl" sz="1200" i="1" dirty="0">
              <a:latin typeface="Arial" charset="0"/>
            </a:endParaRPr>
          </a:p>
          <a:p>
            <a:pPr marL="95250" indent="-95250" algn="just">
              <a:lnSpc>
                <a:spcPct val="90000"/>
              </a:lnSpc>
            </a:pPr>
            <a:endParaRPr lang="es-ES_tradnl" sz="1200" b="1" i="1" dirty="0">
              <a:latin typeface="Arial" charset="0"/>
            </a:endParaRPr>
          </a:p>
          <a:p>
            <a:pPr marL="95250" indent="-95250" algn="just">
              <a:lnSpc>
                <a:spcPct val="90000"/>
              </a:lnSpc>
            </a:pPr>
            <a:r>
              <a:rPr lang="es-ES_tradnl" sz="1200" b="1" i="1" dirty="0">
                <a:latin typeface="Arial" charset="0"/>
              </a:rPr>
              <a:t>OBJETIVO.</a:t>
            </a:r>
          </a:p>
          <a:p>
            <a:pPr marL="95250" indent="-95250" algn="just">
              <a:lnSpc>
                <a:spcPct val="90000"/>
              </a:lnSpc>
            </a:pPr>
            <a:endParaRPr lang="es-ES_tradnl" sz="1200" b="1" i="1" dirty="0">
              <a:latin typeface="Arial" charset="0"/>
            </a:endParaRPr>
          </a:p>
          <a:p>
            <a:pPr marL="95250" indent="-95250" algn="l">
              <a:lnSpc>
                <a:spcPct val="90000"/>
              </a:lnSpc>
            </a:pPr>
            <a:r>
              <a:rPr lang="es-ES_tradnl" sz="1200" dirty="0">
                <a:latin typeface="Arial" charset="0"/>
                <a:cs typeface="Arial" charset="0"/>
              </a:rPr>
              <a:t>  Asistir a Dirección General en el ejercicio de sus atribuciones, dentro </a:t>
            </a:r>
            <a:r>
              <a:rPr lang="es-ES_tradnl" sz="1200" dirty="0" smtClean="0">
                <a:latin typeface="Arial" charset="0"/>
                <a:cs typeface="Arial" charset="0"/>
              </a:rPr>
              <a:t>de la </a:t>
            </a:r>
            <a:r>
              <a:rPr lang="es-ES_tradnl" sz="1200" dirty="0">
                <a:latin typeface="Arial" charset="0"/>
                <a:cs typeface="Arial" charset="0"/>
              </a:rPr>
              <a:t>esfera de su competencia.</a:t>
            </a:r>
            <a:endParaRPr lang="es-ES_tradnl" sz="1200" dirty="0">
              <a:latin typeface="Arial" charset="0"/>
              <a:ea typeface="Arial Unicode MS" pitchFamily="34" charset="-128"/>
              <a:cs typeface="Arial Unicode MS" pitchFamily="34" charset="-128"/>
            </a:endParaRPr>
          </a:p>
          <a:p>
            <a:pPr marL="95250" indent="-95250" algn="just">
              <a:lnSpc>
                <a:spcPct val="90000"/>
              </a:lnSpc>
            </a:pPr>
            <a:endParaRPr lang="es-ES_tradnl" sz="1200" b="1" i="1" dirty="0">
              <a:latin typeface="Arial" charset="0"/>
            </a:endParaRPr>
          </a:p>
          <a:p>
            <a:pPr marL="95250" indent="-95250" algn="just">
              <a:lnSpc>
                <a:spcPct val="90000"/>
              </a:lnSpc>
            </a:pPr>
            <a:endParaRPr lang="es-ES_tradnl" sz="1200" b="1" i="1" dirty="0">
              <a:latin typeface="Arial" charset="0"/>
            </a:endParaRPr>
          </a:p>
          <a:p>
            <a:pPr marL="95250" indent="-95250" algn="just">
              <a:lnSpc>
                <a:spcPct val="90000"/>
              </a:lnSpc>
            </a:pPr>
            <a:r>
              <a:rPr lang="es-ES_tradnl" sz="1200" b="1" i="1" dirty="0">
                <a:latin typeface="Arial" charset="0"/>
              </a:rPr>
              <a:t>FUNCIONES.</a:t>
            </a:r>
          </a:p>
          <a:p>
            <a:pPr marL="95250" indent="-95250" algn="just">
              <a:lnSpc>
                <a:spcPct val="90000"/>
              </a:lnSpc>
            </a:pPr>
            <a:endParaRPr lang="es-ES_tradnl" sz="1200" b="1" i="1" dirty="0">
              <a:latin typeface="Arial" charset="0"/>
            </a:endParaRPr>
          </a:p>
          <a:p>
            <a:pPr marL="95250" indent="-95250" algn="just">
              <a:lnSpc>
                <a:spcPct val="90000"/>
              </a:lnSpc>
              <a:buFont typeface="Wingdings" pitchFamily="2" charset="2"/>
              <a:buChar char="§"/>
            </a:pPr>
            <a:endParaRPr lang="es-ES_tradnl" sz="1200" dirty="0">
              <a:latin typeface="Arial" charset="0"/>
              <a:cs typeface="Arial" charset="0"/>
            </a:endParaRPr>
          </a:p>
          <a:p>
            <a:pPr marL="177800" indent="-177800" algn="just">
              <a:lnSpc>
                <a:spcPct val="90000"/>
              </a:lnSpc>
              <a:buFont typeface="Wingdings" pitchFamily="2" charset="2"/>
              <a:buChar char="§"/>
            </a:pPr>
            <a:r>
              <a:rPr lang="es-ES_tradnl" sz="1200" dirty="0">
                <a:latin typeface="Arial" charset="0"/>
                <a:cs typeface="Arial" charset="0"/>
              </a:rPr>
              <a:t>Asistir al </a:t>
            </a:r>
            <a:r>
              <a:rPr lang="es-ES_tradnl" sz="1200" dirty="0" smtClean="0">
                <a:latin typeface="Arial" charset="0"/>
                <a:cs typeface="Arial" charset="0"/>
              </a:rPr>
              <a:t>Director General </a:t>
            </a:r>
            <a:r>
              <a:rPr lang="es-ES_tradnl" sz="1200" dirty="0">
                <a:latin typeface="Arial" charset="0"/>
                <a:cs typeface="Arial" charset="0"/>
              </a:rPr>
              <a:t>en los </a:t>
            </a:r>
            <a:r>
              <a:rPr lang="es-ES_tradnl" sz="1200" dirty="0" smtClean="0">
                <a:latin typeface="Arial" charset="0"/>
                <a:cs typeface="Arial" charset="0"/>
              </a:rPr>
              <a:t>asuntos que este le encomiende</a:t>
            </a:r>
            <a:r>
              <a:rPr lang="es-ES_tradnl" sz="1200" dirty="0" smtClean="0">
                <a:latin typeface="Arial" charset="0"/>
                <a:ea typeface="Arial Unicode MS" pitchFamily="34" charset="-128"/>
                <a:cs typeface="Arial Unicode MS" pitchFamily="34" charset="-128"/>
              </a:rPr>
              <a:t>.</a:t>
            </a:r>
          </a:p>
          <a:p>
            <a:pPr marL="177800" indent="-177800" algn="just">
              <a:lnSpc>
                <a:spcPct val="90000"/>
              </a:lnSpc>
              <a:buFont typeface="Wingdings" pitchFamily="2" charset="2"/>
              <a:buChar char="§"/>
            </a:pPr>
            <a:endParaRPr lang="es-ES_tradnl" sz="1200" dirty="0">
              <a:latin typeface="Arial" charset="0"/>
              <a:ea typeface="Arial Unicode MS" pitchFamily="34" charset="-128"/>
              <a:cs typeface="Arial Unicode MS" pitchFamily="34" charset="-128"/>
            </a:endParaRPr>
          </a:p>
          <a:p>
            <a:pPr marL="177800" indent="-177800" algn="just">
              <a:lnSpc>
                <a:spcPct val="90000"/>
              </a:lnSpc>
              <a:buFont typeface="Wingdings" pitchFamily="2" charset="2"/>
              <a:buChar char="§"/>
            </a:pPr>
            <a:r>
              <a:rPr lang="es-ES_tradnl" sz="1200" dirty="0" smtClean="0">
                <a:latin typeface="Arial" charset="0"/>
                <a:cs typeface="Arial" charset="0"/>
              </a:rPr>
              <a:t>Apoyar al Director General con su agenda de actividades diarias, así como llevar su registro diario y actualizado para su publicación en Transparencia. </a:t>
            </a:r>
          </a:p>
          <a:p>
            <a:pPr marL="177800" indent="-177800" algn="just">
              <a:lnSpc>
                <a:spcPct val="90000"/>
              </a:lnSpc>
              <a:buFont typeface="Wingdings" pitchFamily="2" charset="2"/>
              <a:buChar char="§"/>
            </a:pPr>
            <a:endParaRPr lang="es-ES_tradnl" sz="1200" dirty="0" smtClean="0">
              <a:latin typeface="Arial" charset="0"/>
              <a:cs typeface="Arial" charset="0"/>
            </a:endParaRPr>
          </a:p>
          <a:p>
            <a:pPr marL="177800" indent="-177800" algn="just">
              <a:lnSpc>
                <a:spcPct val="90000"/>
              </a:lnSpc>
              <a:buFont typeface="Wingdings" pitchFamily="2" charset="2"/>
              <a:buChar char="§"/>
            </a:pPr>
            <a:r>
              <a:rPr lang="es-ES_tradnl" sz="1200" dirty="0" smtClean="0">
                <a:latin typeface="Arial" charset="0"/>
                <a:cs typeface="Arial" charset="0"/>
              </a:rPr>
              <a:t>Representar al Director General en eventos y actos del sector publico y privado, siempre y cuando así le sea solicitado.</a:t>
            </a:r>
          </a:p>
          <a:p>
            <a:pPr algn="just">
              <a:lnSpc>
                <a:spcPct val="90000"/>
              </a:lnSpc>
            </a:pPr>
            <a:endParaRPr lang="es-ES_tradnl" sz="1200" dirty="0" smtClean="0">
              <a:latin typeface="Arial" charset="0"/>
              <a:cs typeface="Arial" charset="0"/>
            </a:endParaRPr>
          </a:p>
          <a:p>
            <a:pPr marL="177800" indent="-177800" algn="just">
              <a:lnSpc>
                <a:spcPct val="90000"/>
              </a:lnSpc>
              <a:buFont typeface="Wingdings" pitchFamily="2" charset="2"/>
              <a:buChar char="§"/>
            </a:pPr>
            <a:r>
              <a:rPr lang="es-ES_tradnl" sz="1200" dirty="0">
                <a:latin typeface="Arial" charset="0"/>
                <a:cs typeface="Times New Roman" pitchFamily="18" charset="0"/>
              </a:rPr>
              <a:t>Recibir a las personas que solicitan audiencias con </a:t>
            </a:r>
            <a:r>
              <a:rPr lang="es-ES_tradnl" sz="1200" dirty="0" smtClean="0">
                <a:latin typeface="Arial" charset="0"/>
                <a:cs typeface="Times New Roman" pitchFamily="18" charset="0"/>
              </a:rPr>
              <a:t>el Director General </a:t>
            </a:r>
            <a:r>
              <a:rPr lang="es-ES_tradnl" sz="1200" dirty="0" smtClean="0">
                <a:latin typeface="Arial" charset="0"/>
                <a:cs typeface="Arial" charset="0"/>
              </a:rPr>
              <a:t>para </a:t>
            </a:r>
            <a:r>
              <a:rPr lang="es-ES_tradnl" sz="1200" dirty="0">
                <a:latin typeface="Arial" charset="0"/>
                <a:cs typeface="Arial" charset="0"/>
              </a:rPr>
              <a:t>efectos de determinar el tipo de petición, solicitud o cualquier otro asunto a tratar, </a:t>
            </a:r>
            <a:r>
              <a:rPr lang="es-ES_tradnl" sz="1200" dirty="0" smtClean="0">
                <a:latin typeface="Arial" charset="0"/>
                <a:cs typeface="Arial" charset="0"/>
              </a:rPr>
              <a:t>y poder canalizarlos </a:t>
            </a:r>
            <a:r>
              <a:rPr lang="es-ES_tradnl" sz="1200" dirty="0">
                <a:latin typeface="Arial" charset="0"/>
                <a:cs typeface="Arial" charset="0"/>
              </a:rPr>
              <a:t>a la Subdirección y/o área correspondiente, o en su caso, agendar cita con Dirección </a:t>
            </a:r>
            <a:r>
              <a:rPr lang="es-ES_tradnl" sz="1200" dirty="0" smtClean="0">
                <a:latin typeface="Arial" charset="0"/>
                <a:cs typeface="Arial" charset="0"/>
              </a:rPr>
              <a:t>General.</a:t>
            </a:r>
          </a:p>
          <a:p>
            <a:pPr marL="177800" indent="-177800" algn="just">
              <a:lnSpc>
                <a:spcPct val="90000"/>
              </a:lnSpc>
              <a:buFont typeface="Wingdings" pitchFamily="2" charset="2"/>
              <a:buChar char="§"/>
            </a:pPr>
            <a:endParaRPr lang="es-ES_tradnl" sz="1200" dirty="0" smtClean="0">
              <a:latin typeface="Arial" charset="0"/>
              <a:cs typeface="Times New Roman" pitchFamily="18" charset="0"/>
            </a:endParaRPr>
          </a:p>
          <a:p>
            <a:pPr marL="177800" indent="-177800" algn="just">
              <a:lnSpc>
                <a:spcPct val="90000"/>
              </a:lnSpc>
              <a:buFont typeface="Wingdings" pitchFamily="2" charset="2"/>
              <a:buChar char="§"/>
            </a:pPr>
            <a:r>
              <a:rPr lang="es-ES_tradnl" sz="1200" dirty="0" smtClean="0">
                <a:latin typeface="Arial" charset="0"/>
                <a:cs typeface="Times New Roman" pitchFamily="18" charset="0"/>
              </a:rPr>
              <a:t>Registrar </a:t>
            </a:r>
            <a:r>
              <a:rPr lang="es-ES_tradnl" sz="1200" dirty="0">
                <a:latin typeface="Arial" charset="0"/>
                <a:cs typeface="Times New Roman" pitchFamily="18" charset="0"/>
              </a:rPr>
              <a:t>y asignar un número de control a la </a:t>
            </a:r>
            <a:r>
              <a:rPr lang="es-ES_tradnl" sz="1200" dirty="0" smtClean="0">
                <a:latin typeface="Arial" charset="0"/>
                <a:cs typeface="Times New Roman" pitchFamily="18" charset="0"/>
              </a:rPr>
              <a:t>correspondencia.</a:t>
            </a:r>
          </a:p>
          <a:p>
            <a:pPr algn="just"/>
            <a:endParaRPr lang="es-ES_tradnl" sz="1200" dirty="0" smtClean="0">
              <a:latin typeface="Arial" charset="0"/>
              <a:cs typeface="Times New Roman" pitchFamily="18" charset="0"/>
            </a:endParaRPr>
          </a:p>
          <a:p>
            <a:pPr marL="177800" indent="-177800" algn="just">
              <a:buFont typeface="Wingdings" pitchFamily="2" charset="2"/>
              <a:buChar char="§"/>
            </a:pPr>
            <a:r>
              <a:rPr lang="es-ES_tradnl" sz="1200" dirty="0" smtClean="0">
                <a:latin typeface="Arial" charset="0"/>
                <a:cs typeface="Times New Roman" pitchFamily="18" charset="0"/>
              </a:rPr>
              <a:t>Elaborar </a:t>
            </a:r>
            <a:r>
              <a:rPr lang="es-ES_tradnl" sz="1200" dirty="0">
                <a:latin typeface="Arial" charset="0"/>
                <a:cs typeface="Times New Roman" pitchFamily="18" charset="0"/>
              </a:rPr>
              <a:t>formatos de correspondencia.</a:t>
            </a:r>
          </a:p>
          <a:p>
            <a:pPr marL="177800" indent="-177800" algn="just">
              <a:buFont typeface="Wingdings" pitchFamily="2" charset="2"/>
              <a:buChar char="§"/>
            </a:pPr>
            <a:endParaRPr lang="es-ES_tradnl" sz="1200" dirty="0">
              <a:latin typeface="Arial" charset="0"/>
              <a:cs typeface="Times New Roman" pitchFamily="18" charset="0"/>
            </a:endParaRPr>
          </a:p>
          <a:p>
            <a:pPr marL="177800" indent="-177800" algn="just">
              <a:buFont typeface="Wingdings" pitchFamily="2" charset="2"/>
              <a:buChar char="§"/>
            </a:pPr>
            <a:r>
              <a:rPr lang="es-ES_tradnl" sz="1200" dirty="0">
                <a:latin typeface="Arial" charset="0"/>
                <a:cs typeface="Times New Roman" pitchFamily="18" charset="0"/>
              </a:rPr>
              <a:t>Turnar la correspondencia a las áreas correspondientes.</a:t>
            </a:r>
          </a:p>
          <a:p>
            <a:pPr marL="177800" indent="-177800" algn="just">
              <a:buFont typeface="Wingdings" pitchFamily="2" charset="2"/>
              <a:buChar char="§"/>
            </a:pPr>
            <a:endParaRPr lang="es-ES_tradnl" sz="1200" dirty="0">
              <a:latin typeface="Arial" charset="0"/>
              <a:cs typeface="Times New Roman" pitchFamily="18" charset="0"/>
            </a:endParaRPr>
          </a:p>
          <a:p>
            <a:pPr marL="177800" indent="-177800" algn="just">
              <a:buFont typeface="Wingdings" pitchFamily="2" charset="2"/>
              <a:buChar char="§"/>
            </a:pPr>
            <a:r>
              <a:rPr lang="es-ES" sz="1200" dirty="0">
                <a:latin typeface="Arial" charset="0"/>
                <a:cs typeface="Times New Roman" pitchFamily="18" charset="0"/>
              </a:rPr>
              <a:t>Archivar y controlar la correspondencia recibida en el instituto.</a:t>
            </a:r>
          </a:p>
          <a:p>
            <a:pPr marL="177800" indent="-177800" algn="just"/>
            <a:endParaRPr lang="es-ES_tradnl" sz="1200" dirty="0">
              <a:latin typeface="Arial" charset="0"/>
              <a:cs typeface="Times New Roman" pitchFamily="18" charset="0"/>
            </a:endParaRPr>
          </a:p>
          <a:p>
            <a:pPr marL="177800" indent="-177800" algn="just">
              <a:buFont typeface="Wingdings" pitchFamily="2" charset="2"/>
              <a:buChar char="§"/>
            </a:pPr>
            <a:r>
              <a:rPr lang="es-ES_tradnl" sz="1200" dirty="0">
                <a:latin typeface="Arial" charset="0"/>
                <a:cs typeface="Times New Roman" pitchFamily="18" charset="0"/>
              </a:rPr>
              <a:t>Apoyar en actividades secretariales y administrativas.</a:t>
            </a:r>
          </a:p>
          <a:p>
            <a:pPr algn="just">
              <a:lnSpc>
                <a:spcPct val="90000"/>
              </a:lnSpc>
            </a:pPr>
            <a:endParaRPr lang="es-ES_tradnl" sz="1200" dirty="0" smtClean="0">
              <a:latin typeface="Arial" charset="0"/>
              <a:cs typeface="Arial" charset="0"/>
            </a:endParaRPr>
          </a:p>
          <a:p>
            <a:pPr marL="177800" indent="-177800" algn="just">
              <a:lnSpc>
                <a:spcPct val="90000"/>
              </a:lnSpc>
              <a:buFont typeface="Wingdings" pitchFamily="2" charset="2"/>
              <a:buChar char="§"/>
            </a:pPr>
            <a:r>
              <a:rPr lang="es-ES_tradnl" sz="1200" dirty="0" smtClean="0">
                <a:latin typeface="Arial" charset="0"/>
                <a:ea typeface="Arial Unicode MS" pitchFamily="34" charset="-128"/>
                <a:cs typeface="Arial" charset="0"/>
              </a:rPr>
              <a:t>Elaborar los Oficios y/o notas informativas que le sean solicitadas por el Director General.</a:t>
            </a:r>
          </a:p>
          <a:p>
            <a:pPr marL="177800" indent="-177800" algn="just">
              <a:lnSpc>
                <a:spcPct val="90000"/>
              </a:lnSpc>
              <a:buFont typeface="Wingdings" pitchFamily="2" charset="2"/>
              <a:buChar char="§"/>
            </a:pPr>
            <a:endParaRPr lang="es-ES_tradnl" sz="1200" dirty="0" smtClean="0">
              <a:latin typeface="Arial" charset="0"/>
              <a:ea typeface="Arial Unicode MS" pitchFamily="34" charset="-128"/>
              <a:cs typeface="Arial" charset="0"/>
            </a:endParaRPr>
          </a:p>
          <a:p>
            <a:pPr marL="177800" indent="-177800" algn="just">
              <a:lnSpc>
                <a:spcPct val="90000"/>
              </a:lnSpc>
              <a:buFont typeface="Wingdings" pitchFamily="2" charset="2"/>
              <a:buChar char="§"/>
            </a:pPr>
            <a:r>
              <a:rPr lang="es-ES_tradnl" sz="1200" dirty="0">
                <a:solidFill>
                  <a:prstClr val="black"/>
                </a:solidFill>
                <a:latin typeface="Arial" charset="0"/>
              </a:rPr>
              <a:t>Elaboración de información que le corresponda en apego a la Ley de Transparencia para su </a:t>
            </a:r>
            <a:r>
              <a:rPr lang="es-ES_tradnl" sz="1200" dirty="0" smtClean="0">
                <a:solidFill>
                  <a:prstClr val="black"/>
                </a:solidFill>
                <a:latin typeface="Arial" charset="0"/>
              </a:rPr>
              <a:t>publicación</a:t>
            </a:r>
            <a:endParaRPr lang="es-ES_tradnl" sz="1200" dirty="0" smtClean="0">
              <a:latin typeface="Arial" charset="0"/>
              <a:ea typeface="Arial Unicode MS" pitchFamily="34" charset="-128"/>
              <a:cs typeface="Arial Unicode MS" pitchFamily="34" charset="-128"/>
            </a:endParaRPr>
          </a:p>
          <a:p>
            <a:pPr algn="just">
              <a:lnSpc>
                <a:spcPct val="90000"/>
              </a:lnSpc>
            </a:pPr>
            <a:endParaRPr lang="es-ES_tradnl" sz="1200" dirty="0">
              <a:latin typeface="Arial" charset="0"/>
              <a:cs typeface="Arial" charset="0"/>
            </a:endParaRPr>
          </a:p>
          <a:p>
            <a:pPr marL="177800" indent="-177800" algn="just">
              <a:lnSpc>
                <a:spcPct val="90000"/>
              </a:lnSpc>
              <a:buFont typeface="Wingdings" pitchFamily="2" charset="2"/>
              <a:buChar char="§"/>
            </a:pPr>
            <a:r>
              <a:rPr lang="es-ES" sz="1200" dirty="0">
                <a:latin typeface="Arial" charset="0"/>
              </a:rPr>
              <a:t>Estas Funciones son enunciativas mas no </a:t>
            </a:r>
            <a:r>
              <a:rPr lang="es-ES" sz="1200" dirty="0" smtClean="0">
                <a:latin typeface="Arial" charset="0"/>
              </a:rPr>
              <a:t>limitativas.</a:t>
            </a:r>
            <a:endParaRPr lang="es-ES_tradnl" sz="1200" b="1" i="1" dirty="0">
              <a:latin typeface="Arial" charset="0"/>
            </a:endParaRPr>
          </a:p>
        </p:txBody>
      </p:sp>
      <p:sp>
        <p:nvSpPr>
          <p:cNvPr id="27654" name="Text Box 5"/>
          <p:cNvSpPr txBox="1">
            <a:spLocks noChangeArrowheads="1"/>
          </p:cNvSpPr>
          <p:nvPr/>
        </p:nvSpPr>
        <p:spPr bwMode="auto">
          <a:xfrm>
            <a:off x="0" y="0"/>
            <a:ext cx="3962400" cy="400050"/>
          </a:xfrm>
          <a:prstGeom prst="rect">
            <a:avLst/>
          </a:prstGeom>
          <a:noFill/>
          <a:ln w="9525">
            <a:noFill/>
            <a:miter lim="800000"/>
            <a:headEnd/>
            <a:tailEnd/>
          </a:ln>
        </p:spPr>
        <p:txBody>
          <a:bodyPr>
            <a:spAutoFit/>
          </a:bodyPr>
          <a:lstStyle/>
          <a:p>
            <a:pPr algn="just">
              <a:spcBef>
                <a:spcPct val="50000"/>
              </a:spcBef>
            </a:pPr>
            <a:r>
              <a:rPr lang="es-ES_tradnl" sz="2000" b="1" i="1" dirty="0" smtClean="0">
                <a:latin typeface="Arial" charset="0"/>
              </a:rPr>
              <a:t>DESCRIPCIÓN </a:t>
            </a:r>
            <a:r>
              <a:rPr lang="es-ES_tradnl" sz="2000" b="1" i="1" dirty="0">
                <a:latin typeface="Arial" charset="0"/>
              </a:rPr>
              <a:t>DE FUNCIONES</a:t>
            </a:r>
          </a:p>
        </p:txBody>
      </p:sp>
      <p:sp>
        <p:nvSpPr>
          <p:cNvPr id="17" name="5 Rectángulo"/>
          <p:cNvSpPr/>
          <p:nvPr/>
        </p:nvSpPr>
        <p:spPr>
          <a:xfrm>
            <a:off x="1574800" y="8391525"/>
            <a:ext cx="5105400" cy="596900"/>
          </a:xfrm>
          <a:prstGeom prst="rect">
            <a:avLst/>
          </a:prstGeom>
          <a:noFill/>
          <a:ln w="63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8" name="6 CuadroTexto"/>
          <p:cNvSpPr txBox="1"/>
          <p:nvPr/>
        </p:nvSpPr>
        <p:spPr>
          <a:xfrm>
            <a:off x="3365892" y="8391525"/>
            <a:ext cx="1388522" cy="276999"/>
          </a:xfrm>
          <a:prstGeom prst="rect">
            <a:avLst/>
          </a:prstGeom>
          <a:noFill/>
        </p:spPr>
        <p:txBody>
          <a:bodyPr wrap="none" rtlCol="0">
            <a:spAutoFit/>
          </a:bodyPr>
          <a:lstStyle/>
          <a:p>
            <a:r>
              <a:rPr lang="es-MX" sz="1200" b="1" dirty="0" smtClean="0">
                <a:latin typeface="Arial" charset="0"/>
              </a:rPr>
              <a:t>Director General</a:t>
            </a:r>
            <a:endParaRPr lang="es-MX" sz="1200" dirty="0"/>
          </a:p>
        </p:txBody>
      </p:sp>
      <p:sp>
        <p:nvSpPr>
          <p:cNvPr id="19" name="7 CuadroTexto"/>
          <p:cNvSpPr txBox="1"/>
          <p:nvPr/>
        </p:nvSpPr>
        <p:spPr>
          <a:xfrm>
            <a:off x="3057349" y="8711426"/>
            <a:ext cx="2160721" cy="276999"/>
          </a:xfrm>
          <a:prstGeom prst="rect">
            <a:avLst/>
          </a:prstGeom>
          <a:noFill/>
        </p:spPr>
        <p:txBody>
          <a:bodyPr wrap="none" rtlCol="0">
            <a:spAutoFit/>
          </a:bodyPr>
          <a:lstStyle/>
          <a:p>
            <a:r>
              <a:rPr lang="es-MX" sz="1200" dirty="0" smtClean="0">
                <a:latin typeface="Arial" charset="0"/>
              </a:rPr>
              <a:t>Luis Fernando Alonso Molina</a:t>
            </a:r>
            <a:endParaRPr lang="es-MX" sz="1200" dirty="0"/>
          </a:p>
        </p:txBody>
      </p:sp>
      <p:cxnSp>
        <p:nvCxnSpPr>
          <p:cNvPr id="20" name="19 Conector recto"/>
          <p:cNvCxnSpPr>
            <a:cxnSpLocks noChangeShapeType="1"/>
          </p:cNvCxnSpPr>
          <p:nvPr/>
        </p:nvCxnSpPr>
        <p:spPr bwMode="auto">
          <a:xfrm rot="10800000" flipH="1">
            <a:off x="1578440" y="8643638"/>
            <a:ext cx="5076000" cy="0"/>
          </a:xfrm>
          <a:prstGeom prst="line">
            <a:avLst/>
          </a:prstGeom>
          <a:noFill/>
          <a:ln w="9525" algn="ctr">
            <a:solidFill>
              <a:schemeClr val="tx1"/>
            </a:solidFill>
            <a:round/>
            <a:headEnd/>
            <a:tailEnd/>
          </a:ln>
        </p:spPr>
      </p:cxnSp>
    </p:spTree>
    <p:extLst>
      <p:ext uri="{BB962C8B-B14F-4D97-AF65-F5344CB8AC3E}">
        <p14:creationId xmlns:p14="http://schemas.microsoft.com/office/powerpoint/2010/main" val="47059277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ChangeArrowheads="1"/>
          </p:cNvSpPr>
          <p:nvPr/>
        </p:nvSpPr>
        <p:spPr bwMode="auto">
          <a:xfrm>
            <a:off x="0" y="0"/>
            <a:ext cx="1443038" cy="9144000"/>
          </a:xfrm>
          <a:prstGeom prst="rect">
            <a:avLst/>
          </a:prstGeom>
          <a:solidFill>
            <a:schemeClr val="bg1">
              <a:lumMod val="50000"/>
            </a:schemeClr>
          </a:solidFill>
          <a:ln w="9525">
            <a:noFill/>
            <a:miter lim="800000"/>
            <a:headEnd/>
            <a:tailEnd/>
          </a:ln>
        </p:spPr>
        <p:txBody>
          <a:bodyPr wrap="none" anchor="ctr"/>
          <a:lstStyle/>
          <a:p>
            <a:pPr>
              <a:defRPr/>
            </a:pPr>
            <a:endParaRPr lang="es-MX" dirty="0"/>
          </a:p>
        </p:txBody>
      </p:sp>
      <p:sp>
        <p:nvSpPr>
          <p:cNvPr id="41988" name="Line 4"/>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41989" name="Text Box 5"/>
          <p:cNvSpPr txBox="1">
            <a:spLocks noChangeArrowheads="1"/>
          </p:cNvSpPr>
          <p:nvPr/>
        </p:nvSpPr>
        <p:spPr bwMode="auto">
          <a:xfrm>
            <a:off x="0" y="0"/>
            <a:ext cx="3962400" cy="400050"/>
          </a:xfrm>
          <a:prstGeom prst="rect">
            <a:avLst/>
          </a:prstGeom>
          <a:noFill/>
          <a:ln w="9525">
            <a:noFill/>
            <a:miter lim="800000"/>
            <a:headEnd/>
            <a:tailEnd/>
          </a:ln>
        </p:spPr>
        <p:txBody>
          <a:bodyPr>
            <a:spAutoFit/>
          </a:bodyPr>
          <a:lstStyle/>
          <a:p>
            <a:pPr algn="just">
              <a:spcBef>
                <a:spcPct val="50000"/>
              </a:spcBef>
            </a:pPr>
            <a:r>
              <a:rPr lang="es-ES_tradnl" sz="2000" b="1" i="1" dirty="0" smtClean="0">
                <a:latin typeface="Arial" charset="0"/>
              </a:rPr>
              <a:t>DESCRIPCIÓN </a:t>
            </a:r>
            <a:r>
              <a:rPr lang="es-ES_tradnl" sz="2000" b="1" i="1" dirty="0">
                <a:latin typeface="Arial" charset="0"/>
              </a:rPr>
              <a:t>DE FUNCIONES</a:t>
            </a:r>
          </a:p>
        </p:txBody>
      </p:sp>
      <p:sp>
        <p:nvSpPr>
          <p:cNvPr id="41990" name="Text Box 12"/>
          <p:cNvSpPr txBox="1">
            <a:spLocks noChangeArrowheads="1"/>
          </p:cNvSpPr>
          <p:nvPr/>
        </p:nvSpPr>
        <p:spPr bwMode="auto">
          <a:xfrm>
            <a:off x="1460500" y="547471"/>
            <a:ext cx="5130800" cy="3877985"/>
          </a:xfrm>
          <a:prstGeom prst="rect">
            <a:avLst/>
          </a:prstGeom>
          <a:noFill/>
          <a:ln w="9525">
            <a:noFill/>
            <a:miter lim="800000"/>
            <a:headEnd/>
            <a:tailEnd/>
          </a:ln>
        </p:spPr>
        <p:txBody>
          <a:bodyPr>
            <a:spAutoFit/>
          </a:bodyPr>
          <a:lstStyle/>
          <a:p>
            <a:pPr marL="95250" indent="-95250">
              <a:spcBef>
                <a:spcPct val="50000"/>
              </a:spcBef>
            </a:pPr>
            <a:endParaRPr lang="es-MX" sz="1200" b="1" i="1" dirty="0" smtClean="0">
              <a:latin typeface="Arial" charset="0"/>
            </a:endParaRPr>
          </a:p>
          <a:p>
            <a:pPr marL="95250" indent="-95250">
              <a:spcBef>
                <a:spcPct val="50000"/>
              </a:spcBef>
            </a:pPr>
            <a:r>
              <a:rPr lang="es-MX" sz="1200" b="1" i="1" dirty="0" smtClean="0">
                <a:latin typeface="Arial" charset="0"/>
              </a:rPr>
              <a:t>RECEPCIÓN</a:t>
            </a:r>
            <a:endParaRPr lang="es-MX" sz="1200" b="1" i="1" dirty="0">
              <a:latin typeface="Arial" charset="0"/>
            </a:endParaRPr>
          </a:p>
          <a:p>
            <a:pPr marL="95250" indent="-95250" algn="l"/>
            <a:endParaRPr lang="es-ES_tradnl" sz="1200" b="1" i="1" dirty="0">
              <a:latin typeface="Arial" charset="0"/>
              <a:cs typeface="Times New Roman" pitchFamily="18" charset="0"/>
            </a:endParaRPr>
          </a:p>
          <a:p>
            <a:pPr marL="95250" indent="-95250" algn="l"/>
            <a:r>
              <a:rPr lang="es-ES_tradnl" sz="1200" b="1" i="1" dirty="0">
                <a:latin typeface="Arial" charset="0"/>
                <a:cs typeface="Times New Roman" pitchFamily="18" charset="0"/>
              </a:rPr>
              <a:t>OBJETIVO</a:t>
            </a:r>
            <a:r>
              <a:rPr lang="es-ES_tradnl" sz="1200" i="1" dirty="0">
                <a:latin typeface="Arial" charset="0"/>
                <a:cs typeface="Times New Roman" pitchFamily="18" charset="0"/>
              </a:rPr>
              <a:t>.</a:t>
            </a:r>
          </a:p>
          <a:p>
            <a:pPr marL="95250" indent="-95250" algn="l"/>
            <a:endParaRPr lang="es-ES_tradnl" sz="1200" i="1" dirty="0">
              <a:latin typeface="Arial" charset="0"/>
              <a:cs typeface="Times New Roman" pitchFamily="18" charset="0"/>
            </a:endParaRPr>
          </a:p>
          <a:p>
            <a:pPr marL="95250" indent="-95250" algn="just"/>
            <a:r>
              <a:rPr lang="es-MX" sz="1200" dirty="0">
                <a:latin typeface="Arial" charset="0"/>
                <a:cs typeface="Times New Roman" pitchFamily="18" charset="0"/>
              </a:rPr>
              <a:t>  </a:t>
            </a:r>
            <a:r>
              <a:rPr lang="es-ES" sz="1200" dirty="0" smtClean="0">
                <a:latin typeface="Arial" charset="0"/>
                <a:cs typeface="Times New Roman" pitchFamily="18" charset="0"/>
              </a:rPr>
              <a:t>Brindar atención oportuna en tiempo y forma a la Ciudadanía en general que así lo requiera, tanto de manera presencial como telefónica.</a:t>
            </a:r>
            <a:endParaRPr lang="es-ES_tradnl" sz="1200" dirty="0">
              <a:latin typeface="Arial" charset="0"/>
              <a:cs typeface="Times New Roman" pitchFamily="18" charset="0"/>
            </a:endParaRPr>
          </a:p>
          <a:p>
            <a:pPr marL="95250" indent="-95250" algn="l"/>
            <a:endParaRPr lang="es-ES_tradnl" sz="1200" dirty="0">
              <a:latin typeface="Arial" charset="0"/>
              <a:cs typeface="Times New Roman" pitchFamily="18" charset="0"/>
            </a:endParaRPr>
          </a:p>
          <a:p>
            <a:pPr marL="95250" indent="-95250" algn="l"/>
            <a:endParaRPr lang="es-ES_tradnl" sz="1200" dirty="0">
              <a:latin typeface="Arial" charset="0"/>
              <a:cs typeface="Times New Roman" pitchFamily="18" charset="0"/>
            </a:endParaRPr>
          </a:p>
          <a:p>
            <a:pPr marL="95250" indent="-95250" algn="l"/>
            <a:r>
              <a:rPr lang="es-ES_tradnl" sz="1200" b="1" i="1" dirty="0">
                <a:latin typeface="Arial" charset="0"/>
                <a:cs typeface="Times New Roman" pitchFamily="18" charset="0"/>
              </a:rPr>
              <a:t>FUNCIONES</a:t>
            </a:r>
            <a:r>
              <a:rPr lang="es-ES_tradnl" sz="1200" i="1" dirty="0">
                <a:latin typeface="Arial" charset="0"/>
                <a:cs typeface="Times New Roman" pitchFamily="18" charset="0"/>
              </a:rPr>
              <a:t>.</a:t>
            </a:r>
          </a:p>
          <a:p>
            <a:pPr marL="95250" indent="-95250" algn="l"/>
            <a:endParaRPr lang="es-ES_tradnl" sz="1200" i="1" dirty="0">
              <a:latin typeface="Arial" charset="0"/>
              <a:cs typeface="Times New Roman" pitchFamily="18" charset="0"/>
            </a:endParaRPr>
          </a:p>
          <a:p>
            <a:pPr marL="177800" indent="-177800" algn="just">
              <a:buFont typeface="Wingdings" pitchFamily="2" charset="2"/>
              <a:buChar char="§"/>
            </a:pPr>
            <a:endParaRPr lang="es-ES_tradnl" sz="1200" dirty="0">
              <a:latin typeface="Arial" charset="0"/>
              <a:cs typeface="Times New Roman" pitchFamily="18" charset="0"/>
            </a:endParaRPr>
          </a:p>
          <a:p>
            <a:pPr marL="177800" indent="-177800" algn="just">
              <a:buFont typeface="Wingdings" pitchFamily="2" charset="2"/>
              <a:buChar char="§"/>
            </a:pPr>
            <a:r>
              <a:rPr lang="es-ES_tradnl" sz="1200" dirty="0">
                <a:latin typeface="Arial" charset="0"/>
                <a:cs typeface="Times New Roman" pitchFamily="18" charset="0"/>
              </a:rPr>
              <a:t>Recibir, atender y canalizar </a:t>
            </a:r>
            <a:r>
              <a:rPr lang="es-ES_tradnl" sz="1200" dirty="0" smtClean="0">
                <a:latin typeface="Arial" charset="0"/>
                <a:cs typeface="Times New Roman" pitchFamily="18" charset="0"/>
              </a:rPr>
              <a:t>tanto a las personas que asistan a recepción del Instituto  como las </a:t>
            </a:r>
            <a:r>
              <a:rPr lang="es-ES_tradnl" sz="1200" dirty="0">
                <a:latin typeface="Arial" charset="0"/>
                <a:cs typeface="Times New Roman" pitchFamily="18" charset="0"/>
              </a:rPr>
              <a:t>llamadas que </a:t>
            </a:r>
            <a:r>
              <a:rPr lang="es-ES_tradnl" sz="1200" dirty="0" smtClean="0">
                <a:latin typeface="Arial" charset="0"/>
                <a:cs typeface="Times New Roman" pitchFamily="18" charset="0"/>
              </a:rPr>
              <a:t>realice la Ciudadanía.</a:t>
            </a:r>
          </a:p>
          <a:p>
            <a:pPr algn="just"/>
            <a:endParaRPr lang="es-ES_tradnl" sz="1200" dirty="0">
              <a:latin typeface="Arial" charset="0"/>
              <a:cs typeface="Times New Roman" pitchFamily="18" charset="0"/>
            </a:endParaRPr>
          </a:p>
          <a:p>
            <a:pPr marL="177800" indent="-177800" algn="just">
              <a:buFont typeface="Wingdings" pitchFamily="2" charset="2"/>
              <a:buChar char="§"/>
            </a:pPr>
            <a:r>
              <a:rPr lang="es-ES_tradnl" sz="1200" dirty="0" smtClean="0">
                <a:latin typeface="Arial" charset="0"/>
                <a:cs typeface="Times New Roman" pitchFamily="18" charset="0"/>
              </a:rPr>
              <a:t>Recibir la correspondencia enviada al Instituto Potosino de la Juventud y canalizarla al área de Secretaría Particular de Dirección General.</a:t>
            </a:r>
          </a:p>
          <a:p>
            <a:pPr algn="just"/>
            <a:endParaRPr lang="es-ES_tradnl" sz="1200" dirty="0">
              <a:latin typeface="Arial" charset="0"/>
              <a:cs typeface="Times New Roman" pitchFamily="18" charset="0"/>
            </a:endParaRPr>
          </a:p>
          <a:p>
            <a:pPr marL="177800" indent="-177800" algn="just">
              <a:buFont typeface="Wingdings" pitchFamily="2" charset="2"/>
              <a:buChar char="§"/>
            </a:pPr>
            <a:r>
              <a:rPr lang="es-ES_tradnl" sz="1200" dirty="0">
                <a:latin typeface="Arial" charset="0"/>
              </a:rPr>
              <a:t>Estas funciones son enunciativas mas no limitativas</a:t>
            </a:r>
            <a:r>
              <a:rPr lang="es-ES_tradnl" sz="1200" i="1" dirty="0">
                <a:latin typeface="Arial" charset="0"/>
              </a:rPr>
              <a:t>.</a:t>
            </a:r>
            <a:endParaRPr lang="es-MX" sz="1200" i="1" dirty="0">
              <a:latin typeface="Arial" charset="0"/>
            </a:endParaRPr>
          </a:p>
        </p:txBody>
      </p:sp>
      <p:sp>
        <p:nvSpPr>
          <p:cNvPr id="9" name="8 Rectángulo"/>
          <p:cNvSpPr/>
          <p:nvPr/>
        </p:nvSpPr>
        <p:spPr bwMode="auto">
          <a:xfrm>
            <a:off x="1574800" y="8391525"/>
            <a:ext cx="5105400" cy="596900"/>
          </a:xfrm>
          <a:prstGeom prst="rect">
            <a:avLst/>
          </a:prstGeom>
          <a:solidFill>
            <a:schemeClr val="bg1"/>
          </a:solidFill>
          <a:ln w="9525" cap="flat" cmpd="sng" algn="ctr">
            <a:solidFill>
              <a:schemeClr val="tx1"/>
            </a:solidFill>
            <a:prstDash val="solid"/>
            <a:round/>
            <a:headEnd type="none" w="med" len="med"/>
            <a:tailEnd type="none" w="med" len="med"/>
          </a:ln>
          <a:effectLst>
            <a:outerShdw sx="1000" sy="1000" algn="ctr" rotWithShape="0">
              <a:schemeClr val="tx1"/>
            </a:outerShdw>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MX" sz="2400" b="0" i="0" u="none" strike="noStrike" cap="none" normalizeH="0" baseline="0" dirty="0" smtClean="0">
              <a:ln>
                <a:noFill/>
              </a:ln>
              <a:solidFill>
                <a:schemeClr val="tx1"/>
              </a:solidFill>
              <a:effectLst/>
              <a:latin typeface="Times New Roman" charset="0"/>
            </a:endParaRPr>
          </a:p>
        </p:txBody>
      </p:sp>
      <p:sp>
        <p:nvSpPr>
          <p:cNvPr id="10" name="17 Rectángulo"/>
          <p:cNvSpPr>
            <a:spLocks noChangeArrowheads="1"/>
          </p:cNvSpPr>
          <p:nvPr/>
        </p:nvSpPr>
        <p:spPr bwMode="auto">
          <a:xfrm>
            <a:off x="1597240" y="8621781"/>
            <a:ext cx="2548800" cy="264167"/>
          </a:xfrm>
          <a:prstGeom prst="rect">
            <a:avLst/>
          </a:prstGeom>
          <a:noFill/>
          <a:ln w="9525" algn="ctr">
            <a:noFill/>
            <a:round/>
            <a:headEnd/>
            <a:tailEnd/>
          </a:ln>
        </p:spPr>
        <p:txBody>
          <a:bodyPr wrap="none" anchor="ctr"/>
          <a:lstStyle/>
          <a:p>
            <a:r>
              <a:rPr lang="es-MX" sz="1200" dirty="0" smtClean="0">
                <a:latin typeface="Arial" charset="0"/>
              </a:rPr>
              <a:t>Ma. Gabriela Monsiváis Pérez</a:t>
            </a:r>
            <a:endParaRPr lang="es-MX" sz="1200" dirty="0"/>
          </a:p>
        </p:txBody>
      </p:sp>
      <p:sp>
        <p:nvSpPr>
          <p:cNvPr id="11" name="17 Rectángulo"/>
          <p:cNvSpPr>
            <a:spLocks noChangeArrowheads="1"/>
          </p:cNvSpPr>
          <p:nvPr/>
        </p:nvSpPr>
        <p:spPr bwMode="auto">
          <a:xfrm>
            <a:off x="4107090" y="8296155"/>
            <a:ext cx="2548800" cy="354178"/>
          </a:xfrm>
          <a:prstGeom prst="rect">
            <a:avLst/>
          </a:prstGeom>
          <a:noFill/>
          <a:ln w="9525" algn="ctr">
            <a:noFill/>
            <a:round/>
            <a:headEnd/>
            <a:tailEnd/>
          </a:ln>
        </p:spPr>
        <p:txBody>
          <a:bodyPr wrap="none" anchor="ctr"/>
          <a:lstStyle/>
          <a:p>
            <a:r>
              <a:rPr lang="es-MX" sz="1200" b="1" dirty="0">
                <a:latin typeface="Arial" charset="0"/>
              </a:rPr>
              <a:t>Director </a:t>
            </a:r>
            <a:r>
              <a:rPr lang="es-MX" sz="1200" b="1" dirty="0" smtClean="0">
                <a:latin typeface="Arial" charset="0"/>
              </a:rPr>
              <a:t>General</a:t>
            </a:r>
            <a:endParaRPr lang="es-ES" sz="1200" b="1" dirty="0">
              <a:latin typeface="Arial" charset="0"/>
            </a:endParaRPr>
          </a:p>
        </p:txBody>
      </p:sp>
      <p:cxnSp>
        <p:nvCxnSpPr>
          <p:cNvPr id="12" name="19 Conector recto"/>
          <p:cNvCxnSpPr>
            <a:cxnSpLocks noChangeShapeType="1"/>
          </p:cNvCxnSpPr>
          <p:nvPr/>
        </p:nvCxnSpPr>
        <p:spPr bwMode="auto">
          <a:xfrm rot="10800000" flipH="1">
            <a:off x="1578440" y="8649248"/>
            <a:ext cx="5076000" cy="0"/>
          </a:xfrm>
          <a:prstGeom prst="line">
            <a:avLst/>
          </a:prstGeom>
          <a:noFill/>
          <a:ln w="9525" algn="ctr">
            <a:solidFill>
              <a:schemeClr val="tx1"/>
            </a:solidFill>
            <a:round/>
            <a:headEnd/>
            <a:tailEnd/>
          </a:ln>
        </p:spPr>
      </p:cxnSp>
      <p:sp>
        <p:nvSpPr>
          <p:cNvPr id="13" name="17 Rectángulo"/>
          <p:cNvSpPr>
            <a:spLocks noChangeArrowheads="1"/>
          </p:cNvSpPr>
          <p:nvPr/>
        </p:nvSpPr>
        <p:spPr bwMode="auto">
          <a:xfrm>
            <a:off x="1574800" y="8290041"/>
            <a:ext cx="2548800" cy="353925"/>
          </a:xfrm>
          <a:prstGeom prst="rect">
            <a:avLst/>
          </a:prstGeom>
          <a:noFill/>
          <a:ln w="9525" algn="ctr">
            <a:noFill/>
            <a:round/>
            <a:headEnd/>
            <a:tailEnd/>
          </a:ln>
        </p:spPr>
        <p:txBody>
          <a:bodyPr wrap="none" anchor="ctr"/>
          <a:lstStyle/>
          <a:p>
            <a:r>
              <a:rPr lang="es-MX" sz="1200" b="1" dirty="0" smtClean="0">
                <a:latin typeface="Arial" charset="0"/>
              </a:rPr>
              <a:t>Responsable</a:t>
            </a:r>
            <a:endParaRPr lang="es-ES" sz="1200" b="1" dirty="0">
              <a:latin typeface="Arial" charset="0"/>
            </a:endParaRPr>
          </a:p>
        </p:txBody>
      </p:sp>
      <p:sp>
        <p:nvSpPr>
          <p:cNvPr id="17" name="17 Rectángulo"/>
          <p:cNvSpPr>
            <a:spLocks noChangeArrowheads="1"/>
          </p:cNvSpPr>
          <p:nvPr/>
        </p:nvSpPr>
        <p:spPr bwMode="auto">
          <a:xfrm>
            <a:off x="4131400" y="8631128"/>
            <a:ext cx="2548800" cy="357297"/>
          </a:xfrm>
          <a:prstGeom prst="rect">
            <a:avLst/>
          </a:prstGeom>
          <a:noFill/>
          <a:ln w="9525" algn="ctr">
            <a:noFill/>
            <a:round/>
            <a:headEnd/>
            <a:tailEnd/>
          </a:ln>
        </p:spPr>
        <p:txBody>
          <a:bodyPr wrap="none" anchor="ctr"/>
          <a:lstStyle/>
          <a:p>
            <a:r>
              <a:rPr lang="es-MX" sz="1200" dirty="0" smtClean="0">
                <a:latin typeface="Arial" charset="0"/>
              </a:rPr>
              <a:t>Luis </a:t>
            </a:r>
            <a:r>
              <a:rPr lang="es-MX" sz="1200" dirty="0">
                <a:latin typeface="Arial" charset="0"/>
              </a:rPr>
              <a:t>Fernando Alonso </a:t>
            </a:r>
            <a:r>
              <a:rPr lang="es-MX" sz="1200" dirty="0" smtClean="0">
                <a:latin typeface="Arial" charset="0"/>
              </a:rPr>
              <a:t>Molina</a:t>
            </a:r>
            <a:endParaRPr lang="es-MX" dirty="0"/>
          </a:p>
        </p:txBody>
      </p:sp>
      <p:cxnSp>
        <p:nvCxnSpPr>
          <p:cNvPr id="18" name="17 Conector recto"/>
          <p:cNvCxnSpPr/>
          <p:nvPr/>
        </p:nvCxnSpPr>
        <p:spPr bwMode="auto">
          <a:xfrm rot="5400000">
            <a:off x="3857654" y="8684341"/>
            <a:ext cx="576000" cy="1588"/>
          </a:xfrm>
          <a:prstGeom prst="line">
            <a:avLst/>
          </a:prstGeom>
          <a:solidFill>
            <a:schemeClr val="bg1"/>
          </a:solidFill>
          <a:ln w="9525" cap="flat" cmpd="sng" algn="ctr">
            <a:solidFill>
              <a:schemeClr val="tx1"/>
            </a:solidFill>
            <a:prstDash val="solid"/>
            <a:round/>
            <a:headEnd type="none" w="med" len="med"/>
            <a:tailEnd type="none" w="med" len="med"/>
          </a:ln>
          <a:effectLst>
            <a:outerShdw sx="1000" sy="1000" algn="ctr" rotWithShape="0">
              <a:schemeClr val="tx1"/>
            </a:outerShdw>
          </a:effectLst>
        </p:spPr>
      </p:cxnSp>
    </p:spTree>
    <p:extLst>
      <p:ext uri="{BB962C8B-B14F-4D97-AF65-F5344CB8AC3E}">
        <p14:creationId xmlns:p14="http://schemas.microsoft.com/office/powerpoint/2010/main" val="229552473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12"/>
          <p:cNvSpPr>
            <a:spLocks noChangeArrowheads="1"/>
          </p:cNvSpPr>
          <p:nvPr/>
        </p:nvSpPr>
        <p:spPr bwMode="auto">
          <a:xfrm>
            <a:off x="-9432" y="700"/>
            <a:ext cx="1443038" cy="9144000"/>
          </a:xfrm>
          <a:prstGeom prst="rect">
            <a:avLst/>
          </a:prstGeom>
          <a:solidFill>
            <a:schemeClr val="bg1">
              <a:lumMod val="50000"/>
            </a:schemeClr>
          </a:solidFill>
          <a:ln w="9525">
            <a:solidFill>
              <a:srgbClr val="663300"/>
            </a:solidFill>
            <a:miter lim="800000"/>
            <a:headEnd/>
            <a:tailEnd/>
          </a:ln>
        </p:spPr>
        <p:txBody>
          <a:bodyPr wrap="none" anchor="ctr"/>
          <a:lstStyle/>
          <a:p>
            <a:pPr>
              <a:defRPr/>
            </a:pPr>
            <a:endParaRPr lang="es-MX" dirty="0"/>
          </a:p>
        </p:txBody>
      </p:sp>
      <p:sp>
        <p:nvSpPr>
          <p:cNvPr id="28676"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28677" name="Rectangle 4"/>
          <p:cNvSpPr>
            <a:spLocks noChangeArrowheads="1"/>
          </p:cNvSpPr>
          <p:nvPr/>
        </p:nvSpPr>
        <p:spPr bwMode="auto">
          <a:xfrm>
            <a:off x="1574800" y="572867"/>
            <a:ext cx="5181600" cy="7380482"/>
          </a:xfrm>
          <a:prstGeom prst="rect">
            <a:avLst/>
          </a:prstGeom>
          <a:noFill/>
          <a:ln w="9525">
            <a:noFill/>
            <a:miter lim="800000"/>
            <a:headEnd/>
            <a:tailEnd/>
          </a:ln>
        </p:spPr>
        <p:txBody>
          <a:bodyPr>
            <a:spAutoFit/>
          </a:bodyPr>
          <a:lstStyle/>
          <a:p>
            <a:pPr marL="95250" indent="-95250">
              <a:lnSpc>
                <a:spcPct val="90000"/>
              </a:lnSpc>
            </a:pPr>
            <a:endParaRPr lang="es-ES_tradnl" sz="1200" b="1" i="1" dirty="0" smtClean="0">
              <a:latin typeface="Arial" charset="0"/>
              <a:cs typeface="Arial" charset="0"/>
            </a:endParaRPr>
          </a:p>
          <a:p>
            <a:pPr marL="95250" indent="-95250">
              <a:lnSpc>
                <a:spcPct val="90000"/>
              </a:lnSpc>
            </a:pPr>
            <a:r>
              <a:rPr lang="es-ES_tradnl" sz="1200" b="1" i="1" dirty="0" smtClean="0">
                <a:latin typeface="Arial" charset="0"/>
                <a:cs typeface="Arial" charset="0"/>
              </a:rPr>
              <a:t>SUBDIRECCIÓN JURÍDICA</a:t>
            </a:r>
            <a:endParaRPr lang="es-ES_tradnl" sz="1200" i="1" dirty="0">
              <a:latin typeface="Arial" charset="0"/>
            </a:endParaRPr>
          </a:p>
          <a:p>
            <a:pPr marL="95250" indent="-95250" algn="just">
              <a:lnSpc>
                <a:spcPct val="90000"/>
              </a:lnSpc>
            </a:pPr>
            <a:endParaRPr lang="es-ES_tradnl" sz="1200" b="1" i="1" dirty="0">
              <a:latin typeface="Arial" charset="0"/>
            </a:endParaRPr>
          </a:p>
          <a:p>
            <a:pPr marL="95250" indent="-95250" algn="just">
              <a:lnSpc>
                <a:spcPct val="90000"/>
              </a:lnSpc>
            </a:pPr>
            <a:r>
              <a:rPr lang="es-ES_tradnl" sz="1200" b="1" i="1" dirty="0" smtClean="0">
                <a:latin typeface="Arial" charset="0"/>
              </a:rPr>
              <a:t>OBJETIVO</a:t>
            </a:r>
            <a:r>
              <a:rPr lang="es-ES_tradnl" sz="1200" b="1" i="1" dirty="0">
                <a:latin typeface="Arial" charset="0"/>
              </a:rPr>
              <a:t>.</a:t>
            </a:r>
          </a:p>
          <a:p>
            <a:pPr marL="95250" indent="-95250" algn="just">
              <a:lnSpc>
                <a:spcPct val="90000"/>
              </a:lnSpc>
            </a:pPr>
            <a:endParaRPr lang="es-ES_tradnl" sz="1200" b="1" i="1" dirty="0">
              <a:latin typeface="Arial" charset="0"/>
            </a:endParaRPr>
          </a:p>
          <a:p>
            <a:pPr marL="95250" indent="-95250" algn="just">
              <a:lnSpc>
                <a:spcPct val="90000"/>
              </a:lnSpc>
            </a:pPr>
            <a:r>
              <a:rPr lang="es-ES_tradnl" sz="1200" dirty="0">
                <a:latin typeface="Arial" charset="0"/>
                <a:cs typeface="Arial" charset="0"/>
              </a:rPr>
              <a:t> </a:t>
            </a:r>
            <a:r>
              <a:rPr lang="es-ES" sz="1200" dirty="0" smtClean="0">
                <a:latin typeface="Arial" charset="0"/>
                <a:cs typeface="Arial" charset="0"/>
              </a:rPr>
              <a:t>Observar, coadyuvar </a:t>
            </a:r>
            <a:r>
              <a:rPr lang="es-ES" sz="1200" dirty="0">
                <a:latin typeface="Arial" charset="0"/>
                <a:cs typeface="Arial" charset="0"/>
              </a:rPr>
              <a:t>y vigilar el cumplimiento de las disposiciones legales aplicables, así mismo contribuir a la solución de conflictos de índole legal</a:t>
            </a:r>
            <a:r>
              <a:rPr lang="es-ES_tradnl" sz="1200" dirty="0">
                <a:latin typeface="Arial" charset="0"/>
                <a:cs typeface="Arial" charset="0"/>
              </a:rPr>
              <a:t>, dentro de la esfera de su competencia.</a:t>
            </a:r>
            <a:endParaRPr lang="es-ES_tradnl" sz="1200" dirty="0">
              <a:latin typeface="Arial" charset="0"/>
              <a:ea typeface="Arial Unicode MS" pitchFamily="34" charset="-128"/>
              <a:cs typeface="Arial Unicode MS" pitchFamily="34" charset="-128"/>
            </a:endParaRPr>
          </a:p>
          <a:p>
            <a:pPr marL="95250" indent="-95250" algn="just">
              <a:lnSpc>
                <a:spcPct val="90000"/>
              </a:lnSpc>
            </a:pPr>
            <a:endParaRPr lang="es-ES_tradnl" sz="1200" b="1" i="1" dirty="0">
              <a:latin typeface="Arial" charset="0"/>
            </a:endParaRPr>
          </a:p>
          <a:p>
            <a:pPr marL="95250" indent="-95250" algn="just">
              <a:lnSpc>
                <a:spcPct val="90000"/>
              </a:lnSpc>
            </a:pPr>
            <a:endParaRPr lang="es-ES_tradnl" sz="1200" b="1" i="1" dirty="0">
              <a:latin typeface="Arial" charset="0"/>
            </a:endParaRPr>
          </a:p>
          <a:p>
            <a:pPr marL="95250" indent="-95250" algn="just">
              <a:lnSpc>
                <a:spcPct val="90000"/>
              </a:lnSpc>
            </a:pPr>
            <a:r>
              <a:rPr lang="es-ES_tradnl" sz="1200" b="1" i="1" dirty="0">
                <a:latin typeface="Arial" charset="0"/>
              </a:rPr>
              <a:t>FUNCIONES.</a:t>
            </a:r>
          </a:p>
          <a:p>
            <a:pPr marL="95250" indent="-95250" algn="just">
              <a:lnSpc>
                <a:spcPct val="90000"/>
              </a:lnSpc>
            </a:pPr>
            <a:endParaRPr lang="es-ES_tradnl" sz="1200" b="1" i="1" dirty="0">
              <a:latin typeface="Arial" charset="0"/>
            </a:endParaRPr>
          </a:p>
          <a:p>
            <a:pPr marL="177800" indent="-177800" algn="just">
              <a:lnSpc>
                <a:spcPct val="90000"/>
              </a:lnSpc>
              <a:buFont typeface="Wingdings" pitchFamily="2" charset="2"/>
              <a:buChar char="§"/>
            </a:pPr>
            <a:r>
              <a:rPr lang="es-ES_tradnl" sz="1200" dirty="0">
                <a:latin typeface="Arial" charset="0"/>
                <a:cs typeface="Arial" charset="0"/>
              </a:rPr>
              <a:t>Controlar y evaluar el apego de los programas y acciones al marco normativo aplicable.</a:t>
            </a:r>
          </a:p>
          <a:p>
            <a:pPr marL="177800" indent="-177800" algn="just">
              <a:lnSpc>
                <a:spcPct val="90000"/>
              </a:lnSpc>
              <a:buFont typeface="Wingdings" pitchFamily="2" charset="2"/>
              <a:buChar char="§"/>
            </a:pPr>
            <a:endParaRPr lang="es-ES_tradnl" sz="1200" dirty="0">
              <a:latin typeface="Arial" charset="0"/>
              <a:cs typeface="Arial" charset="0"/>
            </a:endParaRPr>
          </a:p>
          <a:p>
            <a:pPr marL="177800" indent="-177800" algn="just">
              <a:lnSpc>
                <a:spcPct val="90000"/>
              </a:lnSpc>
              <a:buFont typeface="Wingdings" pitchFamily="2" charset="2"/>
              <a:buChar char="§"/>
            </a:pPr>
            <a:r>
              <a:rPr lang="es-ES_tradnl" sz="1200" dirty="0">
                <a:latin typeface="Arial" charset="0"/>
                <a:cs typeface="Arial" charset="0"/>
              </a:rPr>
              <a:t>Observar que el desarrollo de los programas y labores encomendadas a las  diferentes áreas del Instituto Potosino de la Juventud, se realicen en estricto apego a derecho.</a:t>
            </a:r>
            <a:endParaRPr lang="es-ES_tradnl" sz="1200" dirty="0">
              <a:latin typeface="Arial" charset="0"/>
              <a:ea typeface="Arial Unicode MS" pitchFamily="34" charset="-128"/>
              <a:cs typeface="Arial Unicode MS" pitchFamily="34" charset="-128"/>
            </a:endParaRPr>
          </a:p>
          <a:p>
            <a:pPr marL="177800" indent="-177800" algn="just">
              <a:lnSpc>
                <a:spcPct val="90000"/>
              </a:lnSpc>
              <a:buFont typeface="Wingdings" pitchFamily="2" charset="2"/>
              <a:buChar char="§"/>
            </a:pPr>
            <a:endParaRPr lang="es-ES_tradnl" sz="1200" dirty="0">
              <a:latin typeface="Arial" charset="0"/>
              <a:cs typeface="Arial" charset="0"/>
            </a:endParaRPr>
          </a:p>
          <a:p>
            <a:pPr marL="177800" indent="-177800" algn="just">
              <a:lnSpc>
                <a:spcPct val="90000"/>
              </a:lnSpc>
              <a:buFont typeface="Wingdings" pitchFamily="2" charset="2"/>
              <a:buChar char="§"/>
            </a:pPr>
            <a:r>
              <a:rPr lang="es-ES_tradnl" sz="1200" dirty="0">
                <a:latin typeface="Arial" charset="0"/>
                <a:cs typeface="Arial" charset="0"/>
              </a:rPr>
              <a:t>Acordar con la Dirección General, los asuntos encomendados al área jurídica</a:t>
            </a:r>
            <a:r>
              <a:rPr lang="es-ES_tradnl" sz="1200" dirty="0">
                <a:latin typeface="Arial" charset="0"/>
                <a:ea typeface="Arial Unicode MS" pitchFamily="34" charset="-128"/>
                <a:cs typeface="Arial Unicode MS" pitchFamily="34" charset="-128"/>
              </a:rPr>
              <a:t>.</a:t>
            </a:r>
          </a:p>
          <a:p>
            <a:pPr marL="177800" indent="-177800" algn="just">
              <a:lnSpc>
                <a:spcPct val="90000"/>
              </a:lnSpc>
            </a:pPr>
            <a:r>
              <a:rPr lang="es-ES_tradnl" sz="1200" dirty="0">
                <a:latin typeface="Arial" charset="0"/>
                <a:cs typeface="Times New Roman" pitchFamily="18" charset="0"/>
              </a:rPr>
              <a:t>    </a:t>
            </a:r>
            <a:endParaRPr lang="es-ES_tradnl" sz="1200" dirty="0">
              <a:latin typeface="Arial" charset="0"/>
              <a:cs typeface="Arial" charset="0"/>
            </a:endParaRPr>
          </a:p>
          <a:p>
            <a:pPr marL="177800" indent="-177800" algn="just">
              <a:lnSpc>
                <a:spcPct val="90000"/>
              </a:lnSpc>
              <a:buFont typeface="Wingdings" pitchFamily="2" charset="2"/>
              <a:buChar char="§"/>
            </a:pPr>
            <a:r>
              <a:rPr lang="es-ES_tradnl" sz="1200" dirty="0">
                <a:latin typeface="Arial" charset="0"/>
                <a:cs typeface="Arial" charset="0"/>
              </a:rPr>
              <a:t>Atender toda clase de demandas y actos de índole legal en los que se requiera representar al Instituto y que sea delegada dicha función por la Dirección General. </a:t>
            </a:r>
          </a:p>
          <a:p>
            <a:pPr marL="177800" indent="-177800" algn="just">
              <a:lnSpc>
                <a:spcPct val="90000"/>
              </a:lnSpc>
            </a:pPr>
            <a:endParaRPr lang="es-ES_tradnl" sz="1200" dirty="0">
              <a:latin typeface="Arial" charset="0"/>
              <a:cs typeface="Arial" charset="0"/>
            </a:endParaRPr>
          </a:p>
          <a:p>
            <a:pPr marL="177800" indent="-177800" algn="just">
              <a:lnSpc>
                <a:spcPct val="90000"/>
              </a:lnSpc>
              <a:buFont typeface="Wingdings" pitchFamily="2" charset="2"/>
              <a:buChar char="§"/>
            </a:pPr>
            <a:r>
              <a:rPr lang="es-ES_tradnl" sz="1200" dirty="0">
                <a:latin typeface="Arial" charset="0"/>
                <a:cs typeface="Arial" charset="0"/>
              </a:rPr>
              <a:t>Coadyuvar con el titular en eventos y actos del sector publico y privado.</a:t>
            </a:r>
          </a:p>
          <a:p>
            <a:pPr marL="177800" indent="-177800" algn="just">
              <a:lnSpc>
                <a:spcPct val="90000"/>
              </a:lnSpc>
              <a:buFont typeface="Wingdings" pitchFamily="2" charset="2"/>
              <a:buChar char="§"/>
            </a:pPr>
            <a:endParaRPr lang="es-ES_tradnl" sz="1200" dirty="0">
              <a:latin typeface="Arial" charset="0"/>
              <a:cs typeface="Arial" charset="0"/>
            </a:endParaRPr>
          </a:p>
          <a:p>
            <a:pPr marL="177800" indent="-177800" algn="just">
              <a:lnSpc>
                <a:spcPct val="90000"/>
              </a:lnSpc>
              <a:buFont typeface="Wingdings" pitchFamily="2" charset="2"/>
              <a:buChar char="§"/>
            </a:pPr>
            <a:r>
              <a:rPr lang="es-ES_tradnl" sz="1200" dirty="0">
                <a:latin typeface="Arial" charset="0"/>
                <a:cs typeface="Arial" charset="0"/>
              </a:rPr>
              <a:t>Elaborar, vigilar y suscribir los documentos relativos al ejercicio de sus funciones y aquellos que les sean señalados por delegación de facultades de la Dirección General.</a:t>
            </a:r>
          </a:p>
          <a:p>
            <a:pPr marL="177800" indent="-177800" algn="just">
              <a:lnSpc>
                <a:spcPct val="90000"/>
              </a:lnSpc>
              <a:buFont typeface="Wingdings" pitchFamily="2" charset="2"/>
              <a:buChar char="§"/>
            </a:pPr>
            <a:endParaRPr lang="es-ES_tradnl" sz="1200" dirty="0">
              <a:latin typeface="Arial" charset="0"/>
              <a:ea typeface="Arial Unicode MS" pitchFamily="34" charset="-128"/>
              <a:cs typeface="Arial Unicode MS" pitchFamily="34" charset="-128"/>
            </a:endParaRPr>
          </a:p>
          <a:p>
            <a:pPr marL="177800" indent="-177800" algn="just">
              <a:lnSpc>
                <a:spcPct val="90000"/>
              </a:lnSpc>
              <a:buFont typeface="Wingdings" pitchFamily="2" charset="2"/>
              <a:buChar char="§"/>
            </a:pPr>
            <a:r>
              <a:rPr lang="es-ES_tradnl" sz="1200" dirty="0">
                <a:latin typeface="Arial" charset="0"/>
                <a:cs typeface="Arial" charset="0"/>
              </a:rPr>
              <a:t>Emitir los dictámenes, opiniones e informes que les sean solicitados por la Dirección General</a:t>
            </a:r>
            <a:r>
              <a:rPr lang="es-ES_tradnl" sz="1200" dirty="0" smtClean="0">
                <a:latin typeface="Arial" charset="0"/>
                <a:cs typeface="Arial" charset="0"/>
              </a:rPr>
              <a:t>.</a:t>
            </a:r>
          </a:p>
          <a:p>
            <a:pPr algn="just">
              <a:lnSpc>
                <a:spcPct val="90000"/>
              </a:lnSpc>
            </a:pPr>
            <a:endParaRPr lang="es-ES_tradnl" sz="1200" dirty="0" smtClean="0">
              <a:latin typeface="Arial" charset="0"/>
              <a:cs typeface="Arial" charset="0"/>
            </a:endParaRPr>
          </a:p>
          <a:p>
            <a:pPr marL="177800" indent="-177800" algn="just">
              <a:lnSpc>
                <a:spcPct val="90000"/>
              </a:lnSpc>
              <a:buFont typeface="Wingdings" pitchFamily="2" charset="2"/>
              <a:buChar char="§"/>
            </a:pPr>
            <a:r>
              <a:rPr lang="es-ES_tradnl" sz="1200" dirty="0" smtClean="0">
                <a:latin typeface="Arial" charset="0"/>
                <a:cs typeface="Arial" charset="0"/>
              </a:rPr>
              <a:t>Elaborar convenios, contratos, acuerdos administrativos, etc., que le sean encomendados ya sea en material laboral, civil, mercantil y/o de colaboración.</a:t>
            </a:r>
          </a:p>
          <a:p>
            <a:pPr marL="177800" indent="-177800" algn="just">
              <a:lnSpc>
                <a:spcPct val="90000"/>
              </a:lnSpc>
              <a:buFont typeface="Wingdings" pitchFamily="2" charset="2"/>
              <a:buChar char="§"/>
            </a:pPr>
            <a:endParaRPr lang="es-ES_tradnl" sz="1200" dirty="0" smtClean="0">
              <a:latin typeface="Arial" charset="0"/>
              <a:cs typeface="Arial" charset="0"/>
            </a:endParaRPr>
          </a:p>
          <a:p>
            <a:pPr marL="177800" indent="-177800" algn="just">
              <a:lnSpc>
                <a:spcPct val="90000"/>
              </a:lnSpc>
              <a:buFont typeface="Wingdings" pitchFamily="2" charset="2"/>
              <a:buChar char="§"/>
            </a:pPr>
            <a:r>
              <a:rPr lang="es-ES_tradnl" sz="1200" dirty="0">
                <a:solidFill>
                  <a:prstClr val="black"/>
                </a:solidFill>
                <a:latin typeface="Arial" charset="0"/>
              </a:rPr>
              <a:t>Elaboración de información que le corresponda en apego a la Ley de Transparencia para su publicación</a:t>
            </a:r>
            <a:r>
              <a:rPr lang="es-ES_tradnl" sz="1200" dirty="0" smtClean="0">
                <a:solidFill>
                  <a:prstClr val="black"/>
                </a:solidFill>
                <a:latin typeface="Arial" charset="0"/>
              </a:rPr>
              <a:t>.</a:t>
            </a:r>
            <a:endParaRPr lang="es-ES_tradnl" sz="1200" dirty="0">
              <a:latin typeface="Arial" charset="0"/>
              <a:cs typeface="Arial" charset="0"/>
            </a:endParaRPr>
          </a:p>
          <a:p>
            <a:pPr marL="177800" indent="-177800" algn="just">
              <a:lnSpc>
                <a:spcPct val="90000"/>
              </a:lnSpc>
              <a:buFont typeface="Wingdings" pitchFamily="2" charset="2"/>
              <a:buChar char="§"/>
            </a:pPr>
            <a:endParaRPr lang="es-ES_tradnl" sz="1200" dirty="0">
              <a:latin typeface="Arial" charset="0"/>
              <a:cs typeface="Arial" charset="0"/>
            </a:endParaRPr>
          </a:p>
          <a:p>
            <a:pPr marL="177800" indent="-177800" algn="just">
              <a:lnSpc>
                <a:spcPct val="90000"/>
              </a:lnSpc>
              <a:buFont typeface="Wingdings" pitchFamily="2" charset="2"/>
              <a:buChar char="§"/>
            </a:pPr>
            <a:r>
              <a:rPr lang="es-ES" sz="1200" dirty="0">
                <a:latin typeface="Arial" charset="0"/>
              </a:rPr>
              <a:t>Estas Funciones son enunciativas mas no </a:t>
            </a:r>
            <a:r>
              <a:rPr lang="es-ES" sz="1200" dirty="0" smtClean="0">
                <a:latin typeface="Arial" charset="0"/>
              </a:rPr>
              <a:t>limitativas.</a:t>
            </a:r>
            <a:endParaRPr lang="es-ES_tradnl" sz="1200" b="1" i="1" dirty="0">
              <a:latin typeface="Arial" charset="0"/>
            </a:endParaRPr>
          </a:p>
        </p:txBody>
      </p:sp>
      <p:sp>
        <p:nvSpPr>
          <p:cNvPr id="28678" name="Text Box 5"/>
          <p:cNvSpPr txBox="1">
            <a:spLocks noChangeArrowheads="1"/>
          </p:cNvSpPr>
          <p:nvPr/>
        </p:nvSpPr>
        <p:spPr bwMode="auto">
          <a:xfrm>
            <a:off x="0" y="14514"/>
            <a:ext cx="3962400" cy="400050"/>
          </a:xfrm>
          <a:prstGeom prst="rect">
            <a:avLst/>
          </a:prstGeom>
          <a:noFill/>
          <a:ln w="9525">
            <a:noFill/>
            <a:miter lim="800000"/>
            <a:headEnd/>
            <a:tailEnd/>
          </a:ln>
        </p:spPr>
        <p:txBody>
          <a:bodyPr>
            <a:spAutoFit/>
          </a:bodyPr>
          <a:lstStyle/>
          <a:p>
            <a:pPr algn="just">
              <a:spcBef>
                <a:spcPct val="50000"/>
              </a:spcBef>
            </a:pPr>
            <a:r>
              <a:rPr lang="es-ES_tradnl" sz="2000" b="1" i="1" dirty="0" smtClean="0">
                <a:latin typeface="Arial" charset="0"/>
              </a:rPr>
              <a:t>DESCRIPCIÓN </a:t>
            </a:r>
            <a:r>
              <a:rPr lang="es-ES_tradnl" sz="2000" b="1" i="1" dirty="0">
                <a:latin typeface="Arial" charset="0"/>
              </a:rPr>
              <a:t>DE FUNCIONES</a:t>
            </a:r>
          </a:p>
        </p:txBody>
      </p:sp>
      <p:sp>
        <p:nvSpPr>
          <p:cNvPr id="6" name="5 Rectángulo"/>
          <p:cNvSpPr/>
          <p:nvPr/>
        </p:nvSpPr>
        <p:spPr>
          <a:xfrm>
            <a:off x="1574800" y="8391525"/>
            <a:ext cx="5105400" cy="596900"/>
          </a:xfrm>
          <a:prstGeom prst="rect">
            <a:avLst/>
          </a:prstGeom>
          <a:noFill/>
          <a:ln w="63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7" name="6 CuadroTexto"/>
          <p:cNvSpPr txBox="1"/>
          <p:nvPr/>
        </p:nvSpPr>
        <p:spPr>
          <a:xfrm>
            <a:off x="3365892" y="8391525"/>
            <a:ext cx="1388522" cy="276999"/>
          </a:xfrm>
          <a:prstGeom prst="rect">
            <a:avLst/>
          </a:prstGeom>
          <a:noFill/>
        </p:spPr>
        <p:txBody>
          <a:bodyPr wrap="none" rtlCol="0">
            <a:spAutoFit/>
          </a:bodyPr>
          <a:lstStyle/>
          <a:p>
            <a:r>
              <a:rPr lang="es-MX" sz="1200" b="1" dirty="0" smtClean="0">
                <a:latin typeface="Arial" charset="0"/>
              </a:rPr>
              <a:t>Director General</a:t>
            </a:r>
            <a:endParaRPr lang="es-MX" sz="1200" dirty="0"/>
          </a:p>
        </p:txBody>
      </p:sp>
      <p:sp>
        <p:nvSpPr>
          <p:cNvPr id="8" name="7 CuadroTexto"/>
          <p:cNvSpPr txBox="1"/>
          <p:nvPr/>
        </p:nvSpPr>
        <p:spPr>
          <a:xfrm>
            <a:off x="3057349" y="8711426"/>
            <a:ext cx="2160721" cy="276999"/>
          </a:xfrm>
          <a:prstGeom prst="rect">
            <a:avLst/>
          </a:prstGeom>
          <a:noFill/>
        </p:spPr>
        <p:txBody>
          <a:bodyPr wrap="none" rtlCol="0">
            <a:spAutoFit/>
          </a:bodyPr>
          <a:lstStyle/>
          <a:p>
            <a:r>
              <a:rPr lang="es-MX" sz="1200" dirty="0" smtClean="0">
                <a:latin typeface="Arial" charset="0"/>
              </a:rPr>
              <a:t>Luis Fernando Alonso Molina</a:t>
            </a:r>
            <a:endParaRPr lang="es-MX" sz="1200" dirty="0"/>
          </a:p>
        </p:txBody>
      </p:sp>
      <p:cxnSp>
        <p:nvCxnSpPr>
          <p:cNvPr id="9" name="19 Conector recto"/>
          <p:cNvCxnSpPr>
            <a:cxnSpLocks noChangeShapeType="1"/>
          </p:cNvCxnSpPr>
          <p:nvPr/>
        </p:nvCxnSpPr>
        <p:spPr bwMode="auto">
          <a:xfrm rot="10800000" flipH="1">
            <a:off x="1578440" y="8643638"/>
            <a:ext cx="5076000" cy="0"/>
          </a:xfrm>
          <a:prstGeom prst="line">
            <a:avLst/>
          </a:prstGeom>
          <a:noFill/>
          <a:ln w="9525" algn="ctr">
            <a:solidFill>
              <a:schemeClr val="tx1"/>
            </a:solidFill>
            <a:round/>
            <a:headEnd/>
            <a:tailEnd/>
          </a:ln>
        </p:spPr>
      </p:cxnSp>
    </p:spTree>
    <p:extLst>
      <p:ext uri="{BB962C8B-B14F-4D97-AF65-F5344CB8AC3E}">
        <p14:creationId xmlns:p14="http://schemas.microsoft.com/office/powerpoint/2010/main" val="47410374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12"/>
          <p:cNvSpPr>
            <a:spLocks noChangeArrowheads="1"/>
          </p:cNvSpPr>
          <p:nvPr/>
        </p:nvSpPr>
        <p:spPr bwMode="auto">
          <a:xfrm>
            <a:off x="-9432" y="-7251"/>
            <a:ext cx="1443038" cy="9144000"/>
          </a:xfrm>
          <a:prstGeom prst="rect">
            <a:avLst/>
          </a:prstGeom>
          <a:solidFill>
            <a:schemeClr val="bg1">
              <a:lumMod val="50000"/>
            </a:schemeClr>
          </a:solidFill>
          <a:ln w="9525">
            <a:solidFill>
              <a:srgbClr val="663300"/>
            </a:solidFill>
            <a:miter lim="800000"/>
            <a:headEnd/>
            <a:tailEnd/>
          </a:ln>
        </p:spPr>
        <p:txBody>
          <a:bodyPr wrap="none" anchor="ctr"/>
          <a:lstStyle/>
          <a:p>
            <a:pPr>
              <a:defRPr/>
            </a:pPr>
            <a:endParaRPr lang="es-MX" dirty="0"/>
          </a:p>
        </p:txBody>
      </p:sp>
      <p:sp>
        <p:nvSpPr>
          <p:cNvPr id="36869"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36870" name="Rectangle 4"/>
          <p:cNvSpPr>
            <a:spLocks noChangeArrowheads="1"/>
          </p:cNvSpPr>
          <p:nvPr/>
        </p:nvSpPr>
        <p:spPr bwMode="auto">
          <a:xfrm>
            <a:off x="1574800" y="572870"/>
            <a:ext cx="5172075" cy="8325356"/>
          </a:xfrm>
          <a:prstGeom prst="rect">
            <a:avLst/>
          </a:prstGeom>
          <a:noFill/>
          <a:ln w="9525">
            <a:noFill/>
            <a:miter lim="800000"/>
            <a:headEnd/>
            <a:tailEnd/>
          </a:ln>
        </p:spPr>
        <p:txBody>
          <a:bodyPr>
            <a:spAutoFit/>
          </a:bodyPr>
          <a:lstStyle/>
          <a:p>
            <a:pPr>
              <a:lnSpc>
                <a:spcPts val="1300"/>
              </a:lnSpc>
            </a:pPr>
            <a:endParaRPr lang="es-MX" sz="1200" b="1" i="1" dirty="0" smtClean="0">
              <a:solidFill>
                <a:srgbClr val="000000"/>
              </a:solidFill>
              <a:latin typeface="Arial" pitchFamily="34" charset="0"/>
              <a:cs typeface="Arial" pitchFamily="34" charset="0"/>
            </a:endParaRPr>
          </a:p>
          <a:p>
            <a:pPr>
              <a:lnSpc>
                <a:spcPts val="1300"/>
              </a:lnSpc>
            </a:pPr>
            <a:r>
              <a:rPr lang="es-MX" sz="1200" b="1" i="1" dirty="0" smtClean="0">
                <a:solidFill>
                  <a:srgbClr val="000000"/>
                </a:solidFill>
                <a:latin typeface="Arial" pitchFamily="34" charset="0"/>
                <a:cs typeface="Arial" pitchFamily="34" charset="0"/>
              </a:rPr>
              <a:t>SUBDIRECCIÓN DE PARTICIPACIÓN POLÍTICA, CÍVICA  Y SOCIAL</a:t>
            </a:r>
          </a:p>
          <a:p>
            <a:pPr>
              <a:lnSpc>
                <a:spcPts val="1300"/>
              </a:lnSpc>
            </a:pPr>
            <a:endParaRPr lang="es-MX" sz="1200" b="1" i="1" dirty="0" smtClean="0">
              <a:solidFill>
                <a:srgbClr val="000000"/>
              </a:solidFill>
              <a:latin typeface="Arial" pitchFamily="34" charset="0"/>
              <a:cs typeface="Arial" pitchFamily="34" charset="0"/>
            </a:endParaRPr>
          </a:p>
          <a:p>
            <a:pPr>
              <a:lnSpc>
                <a:spcPts val="1300"/>
              </a:lnSpc>
            </a:pPr>
            <a:endParaRPr lang="es-MX" sz="1200" b="1" i="1" dirty="0">
              <a:solidFill>
                <a:srgbClr val="000000"/>
              </a:solidFill>
              <a:latin typeface="Arial" pitchFamily="34" charset="0"/>
              <a:cs typeface="Arial" pitchFamily="34" charset="0"/>
            </a:endParaRPr>
          </a:p>
          <a:p>
            <a:pPr marL="95250" indent="-95250" algn="just">
              <a:lnSpc>
                <a:spcPts val="1300"/>
              </a:lnSpc>
            </a:pPr>
            <a:r>
              <a:rPr lang="es-ES_tradnl" sz="1200" b="1" i="1" dirty="0" smtClean="0">
                <a:latin typeface="Arial" charset="0"/>
              </a:rPr>
              <a:t>OBJETIVO</a:t>
            </a:r>
            <a:r>
              <a:rPr lang="es-ES_tradnl" sz="1200" b="1" i="1" dirty="0">
                <a:latin typeface="Arial" charset="0"/>
              </a:rPr>
              <a:t>.</a:t>
            </a:r>
          </a:p>
          <a:p>
            <a:pPr>
              <a:lnSpc>
                <a:spcPts val="1300"/>
              </a:lnSpc>
            </a:pPr>
            <a:endParaRPr lang="es-MX" sz="1200" b="1" i="1" dirty="0">
              <a:solidFill>
                <a:srgbClr val="000000"/>
              </a:solidFill>
              <a:latin typeface="Arial" pitchFamily="34" charset="0"/>
              <a:cs typeface="Arial" pitchFamily="34" charset="0"/>
            </a:endParaRPr>
          </a:p>
          <a:p>
            <a:pPr marL="95250" indent="-95250" algn="just">
              <a:lnSpc>
                <a:spcPts val="1300"/>
              </a:lnSpc>
            </a:pPr>
            <a:r>
              <a:rPr lang="es-MX" sz="1200" dirty="0" smtClean="0">
                <a:solidFill>
                  <a:srgbClr val="000000"/>
                </a:solidFill>
                <a:latin typeface="Arial" charset="0"/>
                <a:cs typeface="Arial" charset="0"/>
              </a:rPr>
              <a:t> </a:t>
            </a:r>
            <a:r>
              <a:rPr lang="es-ES_tradnl" sz="1200" dirty="0">
                <a:latin typeface="Arial" charset="0"/>
              </a:rPr>
              <a:t>Involucrar a los jóvenes en los espacios de participación política y social, defendiendo los derechos individuales y colectivos, creando nuevas y mejores formas de  </a:t>
            </a:r>
            <a:r>
              <a:rPr lang="es-ES_tradnl" sz="1200" dirty="0" smtClean="0">
                <a:latin typeface="Arial" charset="0"/>
              </a:rPr>
              <a:t>ciudadanía.</a:t>
            </a:r>
          </a:p>
          <a:p>
            <a:pPr marL="95250" indent="-95250" algn="just">
              <a:lnSpc>
                <a:spcPts val="1300"/>
              </a:lnSpc>
            </a:pPr>
            <a:endParaRPr lang="es-ES_tradnl" sz="1200" dirty="0">
              <a:latin typeface="Arial" charset="0"/>
            </a:endParaRPr>
          </a:p>
          <a:p>
            <a:pPr marL="95250" indent="-95250" algn="just">
              <a:lnSpc>
                <a:spcPts val="1300"/>
              </a:lnSpc>
            </a:pPr>
            <a:endParaRPr lang="es-ES_tradnl" sz="1200" dirty="0">
              <a:latin typeface="Arial" charset="0"/>
            </a:endParaRPr>
          </a:p>
          <a:p>
            <a:pPr marL="95250" indent="-95250" algn="just">
              <a:lnSpc>
                <a:spcPts val="1300"/>
              </a:lnSpc>
            </a:pPr>
            <a:r>
              <a:rPr lang="es-ES_tradnl" sz="1200" b="1" i="1" dirty="0">
                <a:latin typeface="Arial" charset="0"/>
              </a:rPr>
              <a:t>FUNCIONES</a:t>
            </a:r>
            <a:r>
              <a:rPr lang="es-ES_tradnl" sz="1200" b="1" i="1" dirty="0" smtClean="0">
                <a:latin typeface="Arial" charset="0"/>
              </a:rPr>
              <a:t>. </a:t>
            </a:r>
          </a:p>
          <a:p>
            <a:pPr marL="95250" indent="-95250" algn="just">
              <a:lnSpc>
                <a:spcPts val="1300"/>
              </a:lnSpc>
            </a:pPr>
            <a:endParaRPr lang="es-ES_tradnl" sz="1200" b="1" i="1" dirty="0">
              <a:latin typeface="Arial" charset="0"/>
            </a:endParaRPr>
          </a:p>
          <a:p>
            <a:pPr marL="95250" indent="-95250" algn="just">
              <a:lnSpc>
                <a:spcPts val="1300"/>
              </a:lnSpc>
            </a:pPr>
            <a:endParaRPr lang="es-ES_tradnl" sz="1200" b="1" i="1" dirty="0" smtClean="0">
              <a:latin typeface="Arial" charset="0"/>
            </a:endParaRPr>
          </a:p>
          <a:p>
            <a:pPr marL="177800" lvl="0" indent="-177800" algn="just">
              <a:lnSpc>
                <a:spcPts val="1200"/>
              </a:lnSpc>
              <a:buFont typeface="Wingdings" pitchFamily="2" charset="2"/>
              <a:buChar char="§"/>
            </a:pPr>
            <a:r>
              <a:rPr lang="es-ES_tradnl" sz="1200" dirty="0">
                <a:solidFill>
                  <a:prstClr val="black"/>
                </a:solidFill>
                <a:latin typeface="Arial" charset="0"/>
              </a:rPr>
              <a:t>Participar con partidos políticos, Comisión de Derechos Humanos y diversas instituciones para implantar políticas públicas en materia de juventud.</a:t>
            </a:r>
          </a:p>
          <a:p>
            <a:pPr marL="177800" lvl="0" indent="-177800" algn="just">
              <a:lnSpc>
                <a:spcPts val="1200"/>
              </a:lnSpc>
              <a:buFont typeface="Wingdings" pitchFamily="2" charset="2"/>
              <a:buChar char="§"/>
            </a:pPr>
            <a:endParaRPr lang="es-ES_tradnl" sz="1200" dirty="0">
              <a:solidFill>
                <a:prstClr val="black"/>
              </a:solidFill>
              <a:latin typeface="Arial" charset="0"/>
            </a:endParaRPr>
          </a:p>
          <a:p>
            <a:pPr marL="177800" lvl="0" indent="-177800" algn="just">
              <a:lnSpc>
                <a:spcPts val="1200"/>
              </a:lnSpc>
              <a:buFont typeface="Wingdings" pitchFamily="2" charset="2"/>
              <a:buChar char="§"/>
            </a:pPr>
            <a:r>
              <a:rPr lang="es-ES_tradnl" sz="1200" dirty="0">
                <a:solidFill>
                  <a:prstClr val="black"/>
                </a:solidFill>
                <a:latin typeface="Arial" charset="0"/>
              </a:rPr>
              <a:t>Promover políticas de juventud encaminadas al desarrollo y formación de los Jóvenes del Estado.</a:t>
            </a:r>
          </a:p>
          <a:p>
            <a:pPr marL="177800" lvl="0" indent="-177800" algn="just">
              <a:lnSpc>
                <a:spcPts val="1200"/>
              </a:lnSpc>
              <a:buFont typeface="Wingdings" pitchFamily="2" charset="2"/>
              <a:buChar char="§"/>
            </a:pPr>
            <a:endParaRPr lang="es-ES_tradnl" sz="1200" dirty="0">
              <a:solidFill>
                <a:prstClr val="black"/>
              </a:solidFill>
              <a:latin typeface="Arial" charset="0"/>
            </a:endParaRPr>
          </a:p>
          <a:p>
            <a:pPr marL="177800" lvl="0" indent="-177800" algn="just">
              <a:lnSpc>
                <a:spcPts val="1200"/>
              </a:lnSpc>
              <a:buFont typeface="Wingdings" pitchFamily="2" charset="2"/>
              <a:buChar char="§"/>
            </a:pPr>
            <a:r>
              <a:rPr lang="es-ES_tradnl" sz="1200" dirty="0">
                <a:solidFill>
                  <a:prstClr val="black"/>
                </a:solidFill>
                <a:latin typeface="Arial" charset="0"/>
              </a:rPr>
              <a:t>Organizar debates políticos, mesas de trabajo, foros abiertos de oratoria y formación política.</a:t>
            </a:r>
          </a:p>
          <a:p>
            <a:pPr marL="177800" lvl="0" indent="-177800" algn="just">
              <a:lnSpc>
                <a:spcPts val="1200"/>
              </a:lnSpc>
              <a:buFont typeface="Wingdings" pitchFamily="2" charset="2"/>
              <a:buChar char="§"/>
            </a:pPr>
            <a:endParaRPr lang="es-ES_tradnl" sz="1200" dirty="0">
              <a:solidFill>
                <a:prstClr val="black"/>
              </a:solidFill>
              <a:latin typeface="Arial" charset="0"/>
            </a:endParaRPr>
          </a:p>
          <a:p>
            <a:pPr marL="177800" lvl="0" indent="-177800" algn="just">
              <a:lnSpc>
                <a:spcPts val="1200"/>
              </a:lnSpc>
              <a:buFont typeface="Wingdings" pitchFamily="2" charset="2"/>
              <a:buChar char="§"/>
            </a:pPr>
            <a:r>
              <a:rPr lang="es-ES_tradnl" sz="1200" dirty="0">
                <a:solidFill>
                  <a:prstClr val="black"/>
                </a:solidFill>
                <a:latin typeface="Arial" charset="0"/>
              </a:rPr>
              <a:t>Documentar las  propuestas e iniciativas de ley que el instituto requiera presentar ante el Congreso del Estado.</a:t>
            </a:r>
          </a:p>
          <a:p>
            <a:pPr marL="177800" lvl="0" indent="-177800" algn="just">
              <a:lnSpc>
                <a:spcPts val="1200"/>
              </a:lnSpc>
              <a:buFont typeface="Wingdings" pitchFamily="2" charset="2"/>
              <a:buChar char="§"/>
            </a:pPr>
            <a:endParaRPr lang="es-ES_tradnl" sz="1200" dirty="0">
              <a:solidFill>
                <a:prstClr val="black"/>
              </a:solidFill>
              <a:latin typeface="Arial" charset="0"/>
            </a:endParaRPr>
          </a:p>
          <a:p>
            <a:pPr marL="177800" lvl="0" indent="-177800" algn="just">
              <a:lnSpc>
                <a:spcPts val="1200"/>
              </a:lnSpc>
              <a:buFont typeface="Wingdings" pitchFamily="2" charset="2"/>
              <a:buChar char="§"/>
            </a:pPr>
            <a:r>
              <a:rPr lang="es-ES_tradnl" sz="1200" dirty="0">
                <a:solidFill>
                  <a:prstClr val="black"/>
                </a:solidFill>
                <a:latin typeface="Arial" charset="0"/>
              </a:rPr>
              <a:t>Involucrar a las y los jóvenes en los espacios de participación política.</a:t>
            </a:r>
          </a:p>
          <a:p>
            <a:pPr marL="177800" lvl="0" indent="-177800" algn="just">
              <a:lnSpc>
                <a:spcPts val="1200"/>
              </a:lnSpc>
              <a:buFont typeface="Wingdings" pitchFamily="2" charset="2"/>
              <a:buChar char="§"/>
            </a:pPr>
            <a:endParaRPr lang="es-ES_tradnl" sz="1200" dirty="0">
              <a:solidFill>
                <a:prstClr val="black"/>
              </a:solidFill>
              <a:latin typeface="Arial" charset="0"/>
            </a:endParaRPr>
          </a:p>
          <a:p>
            <a:pPr marL="177800" lvl="0" indent="-177800" algn="just">
              <a:lnSpc>
                <a:spcPts val="1200"/>
              </a:lnSpc>
              <a:buFont typeface="Wingdings" pitchFamily="2" charset="2"/>
              <a:buChar char="§"/>
            </a:pPr>
            <a:r>
              <a:rPr lang="es-ES_tradnl" sz="1200" dirty="0" smtClean="0">
                <a:solidFill>
                  <a:prstClr val="black"/>
                </a:solidFill>
                <a:latin typeface="Arial" charset="0"/>
              </a:rPr>
              <a:t>Brindar </a:t>
            </a:r>
            <a:r>
              <a:rPr lang="es-ES_tradnl" sz="1200" dirty="0">
                <a:solidFill>
                  <a:prstClr val="black"/>
                </a:solidFill>
                <a:latin typeface="Arial" charset="0"/>
              </a:rPr>
              <a:t>a los jóvenes elementos suficientes para analizar situaciones y tomar decisiones libres y responsables.</a:t>
            </a:r>
          </a:p>
          <a:p>
            <a:pPr marL="177800" lvl="0" indent="-177800" algn="just">
              <a:lnSpc>
                <a:spcPts val="1200"/>
              </a:lnSpc>
              <a:buFont typeface="Wingdings" pitchFamily="2" charset="2"/>
              <a:buChar char="§"/>
            </a:pPr>
            <a:endParaRPr lang="es-ES_tradnl" sz="1200" dirty="0">
              <a:solidFill>
                <a:prstClr val="black"/>
              </a:solidFill>
              <a:latin typeface="Arial" charset="0"/>
            </a:endParaRPr>
          </a:p>
          <a:p>
            <a:pPr marL="177800" lvl="0" indent="-177800" algn="just">
              <a:lnSpc>
                <a:spcPts val="1200"/>
              </a:lnSpc>
              <a:buFont typeface="Wingdings" pitchFamily="2" charset="2"/>
              <a:buChar char="§"/>
            </a:pPr>
            <a:r>
              <a:rPr lang="es-ES_tradnl" sz="1200" dirty="0">
                <a:solidFill>
                  <a:prstClr val="black"/>
                </a:solidFill>
                <a:latin typeface="Arial" charset="0"/>
              </a:rPr>
              <a:t>Promover la equidad entre la juventud potosina para lograr una participación más activa de la mujer en la política.</a:t>
            </a:r>
          </a:p>
          <a:p>
            <a:pPr marL="177800" lvl="0" indent="-177800" algn="just">
              <a:lnSpc>
                <a:spcPts val="1200"/>
              </a:lnSpc>
              <a:buFont typeface="Wingdings" pitchFamily="2" charset="2"/>
              <a:buChar char="§"/>
            </a:pPr>
            <a:endParaRPr lang="es-ES_tradnl" sz="1200" dirty="0">
              <a:solidFill>
                <a:prstClr val="black"/>
              </a:solidFill>
              <a:latin typeface="Arial" charset="0"/>
            </a:endParaRPr>
          </a:p>
          <a:p>
            <a:pPr marL="177800" lvl="0" indent="-177800" algn="just">
              <a:lnSpc>
                <a:spcPts val="1200"/>
              </a:lnSpc>
              <a:buFont typeface="Wingdings" pitchFamily="2" charset="2"/>
              <a:buChar char="§"/>
            </a:pPr>
            <a:r>
              <a:rPr lang="es-ES_tradnl" sz="1200" dirty="0">
                <a:solidFill>
                  <a:prstClr val="black"/>
                </a:solidFill>
                <a:latin typeface="Arial" charset="0"/>
              </a:rPr>
              <a:t>Trasmitir a los jóvenes los </a:t>
            </a:r>
            <a:r>
              <a:rPr lang="es-ES_tradnl" sz="1200" dirty="0" smtClean="0">
                <a:solidFill>
                  <a:prstClr val="black"/>
                </a:solidFill>
                <a:latin typeface="Arial" charset="0"/>
              </a:rPr>
              <a:t>tres </a:t>
            </a:r>
            <a:r>
              <a:rPr lang="es-ES_tradnl" sz="1200" dirty="0">
                <a:solidFill>
                  <a:prstClr val="black"/>
                </a:solidFill>
                <a:latin typeface="Arial" charset="0"/>
              </a:rPr>
              <a:t>valores de la política: responsabilidad, valor y solidaridad. </a:t>
            </a:r>
            <a:endParaRPr lang="es-ES_tradnl" sz="1200" dirty="0" smtClean="0">
              <a:solidFill>
                <a:prstClr val="black"/>
              </a:solidFill>
              <a:latin typeface="Arial" charset="0"/>
            </a:endParaRPr>
          </a:p>
          <a:p>
            <a:pPr lvl="0" algn="just">
              <a:lnSpc>
                <a:spcPts val="1200"/>
              </a:lnSpc>
            </a:pPr>
            <a:endParaRPr lang="es-ES_tradnl" sz="1200" dirty="0" smtClean="0">
              <a:solidFill>
                <a:prstClr val="black"/>
              </a:solidFill>
              <a:latin typeface="Arial" charset="0"/>
            </a:endParaRPr>
          </a:p>
          <a:p>
            <a:pPr marL="177800" lvl="0" indent="-177800" algn="just">
              <a:lnSpc>
                <a:spcPts val="1200"/>
              </a:lnSpc>
              <a:buFont typeface="Wingdings" pitchFamily="2" charset="2"/>
              <a:buChar char="§"/>
            </a:pPr>
            <a:r>
              <a:rPr lang="es-ES_tradnl" sz="1200" dirty="0" smtClean="0">
                <a:solidFill>
                  <a:prstClr val="black"/>
                </a:solidFill>
                <a:latin typeface="Arial" charset="0"/>
              </a:rPr>
              <a:t>Ser el enlace ante Gobierno Estatal, Iniciativa Privada, Asociaciones y/u organizaciones en materia de eventos en los que participe el Instituto Potosino de la Juventud.</a:t>
            </a:r>
          </a:p>
          <a:p>
            <a:pPr marL="177800" lvl="0" indent="-177800" algn="just">
              <a:lnSpc>
                <a:spcPts val="1200"/>
              </a:lnSpc>
              <a:buFont typeface="Wingdings" pitchFamily="2" charset="2"/>
              <a:buChar char="§"/>
            </a:pPr>
            <a:endParaRPr lang="es-ES_tradnl" sz="1200" dirty="0">
              <a:solidFill>
                <a:prstClr val="black"/>
              </a:solidFill>
              <a:latin typeface="Arial" charset="0"/>
            </a:endParaRPr>
          </a:p>
          <a:p>
            <a:pPr marL="177800" lvl="0" indent="-177800" algn="just">
              <a:lnSpc>
                <a:spcPts val="1200"/>
              </a:lnSpc>
              <a:buFont typeface="Wingdings" pitchFamily="2" charset="2"/>
              <a:buChar char="§"/>
            </a:pPr>
            <a:r>
              <a:rPr lang="es-ES_tradnl" sz="1200" dirty="0" smtClean="0">
                <a:solidFill>
                  <a:prstClr val="black"/>
                </a:solidFill>
                <a:latin typeface="Arial" charset="0"/>
              </a:rPr>
              <a:t>Elaborar notas informativas y estadísticas a solicitud del Director General para su presentación en reuniones de Gabinete.</a:t>
            </a:r>
          </a:p>
          <a:p>
            <a:pPr marL="177800" lvl="0" indent="-177800" algn="just">
              <a:lnSpc>
                <a:spcPts val="1200"/>
              </a:lnSpc>
              <a:buFont typeface="Wingdings" pitchFamily="2" charset="2"/>
              <a:buChar char="§"/>
            </a:pPr>
            <a:endParaRPr lang="es-ES_tradnl" sz="1200" dirty="0">
              <a:solidFill>
                <a:prstClr val="black"/>
              </a:solidFill>
              <a:latin typeface="Arial" charset="0"/>
            </a:endParaRPr>
          </a:p>
          <a:p>
            <a:pPr marL="177800" indent="-177800" algn="just">
              <a:lnSpc>
                <a:spcPts val="1200"/>
              </a:lnSpc>
              <a:buFont typeface="Wingdings" pitchFamily="2" charset="2"/>
              <a:buChar char="§"/>
            </a:pPr>
            <a:r>
              <a:rPr lang="es-ES_tradnl" sz="1200" dirty="0">
                <a:solidFill>
                  <a:prstClr val="black"/>
                </a:solidFill>
                <a:latin typeface="Arial" charset="0"/>
              </a:rPr>
              <a:t>Coadyuvar con las Subdirecciones y/o áreas respectivas para la elaboración de Manuales de Organización y Procedimientos.</a:t>
            </a:r>
          </a:p>
          <a:p>
            <a:pPr marL="177800" lvl="0" indent="-177800" algn="just">
              <a:lnSpc>
                <a:spcPts val="1200"/>
              </a:lnSpc>
              <a:buFont typeface="Wingdings" pitchFamily="2" charset="2"/>
              <a:buChar char="§"/>
            </a:pPr>
            <a:endParaRPr lang="es-ES_tradnl" sz="1200" dirty="0">
              <a:solidFill>
                <a:prstClr val="black"/>
              </a:solidFill>
              <a:latin typeface="Arial" charset="0"/>
            </a:endParaRPr>
          </a:p>
          <a:p>
            <a:pPr marL="95250" indent="-95250" algn="just">
              <a:lnSpc>
                <a:spcPts val="1300"/>
              </a:lnSpc>
            </a:pPr>
            <a:endParaRPr lang="es-ES_tradnl" sz="1200" b="1" i="1" dirty="0">
              <a:latin typeface="Arial" charset="0"/>
            </a:endParaRPr>
          </a:p>
          <a:p>
            <a:pPr marL="182563" indent="-182563" algn="just">
              <a:lnSpc>
                <a:spcPts val="1300"/>
              </a:lnSpc>
              <a:buFont typeface="Wingdings" pitchFamily="2" charset="2"/>
              <a:buChar char="§"/>
            </a:pPr>
            <a:endParaRPr lang="es-ES" sz="1200" dirty="0" smtClean="0">
              <a:solidFill>
                <a:srgbClr val="000000"/>
              </a:solidFill>
              <a:latin typeface="Arial Unicode MS" pitchFamily="34" charset="-128"/>
              <a:ea typeface="Arial Unicode MS" pitchFamily="34" charset="-128"/>
              <a:cs typeface="Arial Unicode MS" pitchFamily="34" charset="-128"/>
            </a:endParaRPr>
          </a:p>
          <a:p>
            <a:pPr marL="182563" indent="-182563" algn="just">
              <a:lnSpc>
                <a:spcPts val="1300"/>
              </a:lnSpc>
              <a:buFont typeface="Wingdings" pitchFamily="2" charset="2"/>
              <a:buChar char="§"/>
            </a:pPr>
            <a:endParaRPr lang="es-ES" sz="1200" dirty="0" smtClean="0">
              <a:latin typeface="Arial" charset="0"/>
              <a:cs typeface="Times New Roman" pitchFamily="18" charset="0"/>
            </a:endParaRPr>
          </a:p>
          <a:p>
            <a:pPr marL="182563" indent="-182563" algn="just">
              <a:lnSpc>
                <a:spcPts val="1300"/>
              </a:lnSpc>
              <a:buFont typeface="Wingdings" pitchFamily="2" charset="2"/>
              <a:buChar char="§"/>
            </a:pPr>
            <a:endParaRPr lang="es-ES_tradnl" sz="1200" dirty="0" smtClean="0">
              <a:latin typeface="Arial" charset="0"/>
            </a:endParaRPr>
          </a:p>
        </p:txBody>
      </p:sp>
      <p:sp>
        <p:nvSpPr>
          <p:cNvPr id="36871" name="Text Box 5"/>
          <p:cNvSpPr txBox="1">
            <a:spLocks noChangeArrowheads="1"/>
          </p:cNvSpPr>
          <p:nvPr/>
        </p:nvSpPr>
        <p:spPr bwMode="auto">
          <a:xfrm>
            <a:off x="0" y="0"/>
            <a:ext cx="3962400" cy="400050"/>
          </a:xfrm>
          <a:prstGeom prst="rect">
            <a:avLst/>
          </a:prstGeom>
          <a:noFill/>
          <a:ln w="9525">
            <a:noFill/>
            <a:miter lim="800000"/>
            <a:headEnd/>
            <a:tailEnd/>
          </a:ln>
        </p:spPr>
        <p:txBody>
          <a:bodyPr>
            <a:spAutoFit/>
          </a:bodyPr>
          <a:lstStyle/>
          <a:p>
            <a:pPr algn="just">
              <a:spcBef>
                <a:spcPct val="50000"/>
              </a:spcBef>
            </a:pPr>
            <a:r>
              <a:rPr lang="es-ES_tradnl" sz="2000" b="1" i="1" dirty="0" smtClean="0">
                <a:latin typeface="Arial" charset="0"/>
              </a:rPr>
              <a:t>DESCRIPCIÓN </a:t>
            </a:r>
            <a:r>
              <a:rPr lang="es-ES_tradnl" sz="2000" b="1" i="1" dirty="0">
                <a:latin typeface="Arial" charset="0"/>
              </a:rPr>
              <a:t>DE FUNCIONES</a:t>
            </a:r>
          </a:p>
        </p:txBody>
      </p:sp>
      <p:cxnSp>
        <p:nvCxnSpPr>
          <p:cNvPr id="19" name="19 Conector recto"/>
          <p:cNvCxnSpPr>
            <a:cxnSpLocks noChangeShapeType="1"/>
          </p:cNvCxnSpPr>
          <p:nvPr/>
        </p:nvCxnSpPr>
        <p:spPr bwMode="auto">
          <a:xfrm rot="10800000" flipH="1">
            <a:off x="1578440" y="8643638"/>
            <a:ext cx="5076000" cy="0"/>
          </a:xfrm>
          <a:prstGeom prst="line">
            <a:avLst/>
          </a:prstGeom>
          <a:noFill/>
          <a:ln w="9525" algn="ctr">
            <a:solidFill>
              <a:schemeClr val="tx1"/>
            </a:solidFill>
            <a:round/>
            <a:headEnd/>
            <a:tailEnd/>
          </a:ln>
        </p:spPr>
      </p:cxnSp>
      <p:sp>
        <p:nvSpPr>
          <p:cNvPr id="9" name="8 Rectángulo"/>
          <p:cNvSpPr/>
          <p:nvPr/>
        </p:nvSpPr>
        <p:spPr>
          <a:xfrm>
            <a:off x="1574800" y="8391525"/>
            <a:ext cx="5105400" cy="596900"/>
          </a:xfrm>
          <a:prstGeom prst="rect">
            <a:avLst/>
          </a:prstGeom>
          <a:noFill/>
          <a:ln w="63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0" name="9 CuadroTexto"/>
          <p:cNvSpPr txBox="1"/>
          <p:nvPr/>
        </p:nvSpPr>
        <p:spPr>
          <a:xfrm>
            <a:off x="3365892" y="8391525"/>
            <a:ext cx="1388522" cy="276999"/>
          </a:xfrm>
          <a:prstGeom prst="rect">
            <a:avLst/>
          </a:prstGeom>
          <a:noFill/>
        </p:spPr>
        <p:txBody>
          <a:bodyPr wrap="none" rtlCol="0">
            <a:spAutoFit/>
          </a:bodyPr>
          <a:lstStyle/>
          <a:p>
            <a:r>
              <a:rPr lang="es-MX" sz="1200" b="1" dirty="0" smtClean="0">
                <a:latin typeface="Arial" charset="0"/>
              </a:rPr>
              <a:t>Director General</a:t>
            </a:r>
            <a:endParaRPr lang="es-MX" sz="1200" dirty="0"/>
          </a:p>
        </p:txBody>
      </p:sp>
      <p:sp>
        <p:nvSpPr>
          <p:cNvPr id="11" name="10 CuadroTexto"/>
          <p:cNvSpPr txBox="1"/>
          <p:nvPr/>
        </p:nvSpPr>
        <p:spPr>
          <a:xfrm>
            <a:off x="3057349" y="8711426"/>
            <a:ext cx="2160721" cy="276999"/>
          </a:xfrm>
          <a:prstGeom prst="rect">
            <a:avLst/>
          </a:prstGeom>
          <a:noFill/>
        </p:spPr>
        <p:txBody>
          <a:bodyPr wrap="none" rtlCol="0">
            <a:spAutoFit/>
          </a:bodyPr>
          <a:lstStyle/>
          <a:p>
            <a:r>
              <a:rPr lang="es-MX" sz="1200" dirty="0" smtClean="0">
                <a:latin typeface="Arial" charset="0"/>
              </a:rPr>
              <a:t>Luis Fernando Alonso Molina</a:t>
            </a:r>
            <a:endParaRPr lang="es-MX" sz="1200" dirty="0"/>
          </a:p>
        </p:txBody>
      </p:sp>
    </p:spTree>
    <p:extLst>
      <p:ext uri="{BB962C8B-B14F-4D97-AF65-F5344CB8AC3E}">
        <p14:creationId xmlns:p14="http://schemas.microsoft.com/office/powerpoint/2010/main" val="162928424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12"/>
          <p:cNvSpPr>
            <a:spLocks noChangeArrowheads="1"/>
          </p:cNvSpPr>
          <p:nvPr/>
        </p:nvSpPr>
        <p:spPr bwMode="auto">
          <a:xfrm>
            <a:off x="-9432" y="-7251"/>
            <a:ext cx="1443038" cy="9144000"/>
          </a:xfrm>
          <a:prstGeom prst="rect">
            <a:avLst/>
          </a:prstGeom>
          <a:solidFill>
            <a:schemeClr val="bg1">
              <a:lumMod val="50000"/>
            </a:schemeClr>
          </a:solidFill>
          <a:ln w="9525">
            <a:solidFill>
              <a:srgbClr val="663300"/>
            </a:solidFill>
            <a:miter lim="800000"/>
            <a:headEnd/>
            <a:tailEnd/>
          </a:ln>
        </p:spPr>
        <p:txBody>
          <a:bodyPr wrap="none" anchor="ctr"/>
          <a:lstStyle/>
          <a:p>
            <a:pPr>
              <a:defRPr/>
            </a:pPr>
            <a:endParaRPr lang="es-MX" dirty="0"/>
          </a:p>
        </p:txBody>
      </p:sp>
      <p:sp>
        <p:nvSpPr>
          <p:cNvPr id="36869"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36870" name="Rectangle 4"/>
          <p:cNvSpPr>
            <a:spLocks noChangeArrowheads="1"/>
          </p:cNvSpPr>
          <p:nvPr/>
        </p:nvSpPr>
        <p:spPr bwMode="auto">
          <a:xfrm>
            <a:off x="1574800" y="558348"/>
            <a:ext cx="5172075" cy="6773649"/>
          </a:xfrm>
          <a:prstGeom prst="rect">
            <a:avLst/>
          </a:prstGeom>
          <a:noFill/>
          <a:ln w="9525">
            <a:noFill/>
            <a:miter lim="800000"/>
            <a:headEnd/>
            <a:tailEnd/>
          </a:ln>
        </p:spPr>
        <p:txBody>
          <a:bodyPr>
            <a:spAutoFit/>
          </a:bodyPr>
          <a:lstStyle/>
          <a:p>
            <a:pPr>
              <a:lnSpc>
                <a:spcPts val="1300"/>
              </a:lnSpc>
            </a:pPr>
            <a:endParaRPr lang="es-MX" sz="1200" b="1" i="1" dirty="0" smtClean="0">
              <a:solidFill>
                <a:srgbClr val="000000"/>
              </a:solidFill>
              <a:latin typeface="Arial" pitchFamily="34" charset="0"/>
              <a:cs typeface="Arial" pitchFamily="34" charset="0"/>
            </a:endParaRPr>
          </a:p>
          <a:p>
            <a:pPr>
              <a:lnSpc>
                <a:spcPts val="1300"/>
              </a:lnSpc>
            </a:pPr>
            <a:r>
              <a:rPr lang="es-MX" sz="1200" b="1" i="1" dirty="0" smtClean="0">
                <a:solidFill>
                  <a:srgbClr val="000000"/>
                </a:solidFill>
                <a:latin typeface="Arial" pitchFamily="34" charset="0"/>
                <a:cs typeface="Arial" pitchFamily="34" charset="0"/>
              </a:rPr>
              <a:t>SUBDIRECCIÓN DE PARTICIPACIÓN POLÍTICA, CÍVICA  Y SOCIAL</a:t>
            </a:r>
          </a:p>
          <a:p>
            <a:pPr>
              <a:lnSpc>
                <a:spcPts val="1300"/>
              </a:lnSpc>
            </a:pPr>
            <a:r>
              <a:rPr lang="es-MX" sz="1200" b="1" i="1" dirty="0" smtClean="0">
                <a:solidFill>
                  <a:srgbClr val="000000"/>
                </a:solidFill>
                <a:latin typeface="Arial" pitchFamily="34" charset="0"/>
                <a:cs typeface="Arial" pitchFamily="34" charset="0"/>
              </a:rPr>
              <a:t>(Continua.)</a:t>
            </a:r>
          </a:p>
          <a:p>
            <a:pPr>
              <a:lnSpc>
                <a:spcPts val="1300"/>
              </a:lnSpc>
            </a:pPr>
            <a:endParaRPr lang="es-MX" sz="1200" b="1" i="1" dirty="0" smtClean="0">
              <a:solidFill>
                <a:srgbClr val="000000"/>
              </a:solidFill>
              <a:latin typeface="Arial" pitchFamily="34" charset="0"/>
              <a:cs typeface="Arial" pitchFamily="34" charset="0"/>
            </a:endParaRPr>
          </a:p>
          <a:p>
            <a:pPr lvl="0" algn="just">
              <a:lnSpc>
                <a:spcPts val="1200"/>
              </a:lnSpc>
            </a:pPr>
            <a:endParaRPr lang="es-ES_tradnl" sz="1200" dirty="0" smtClean="0">
              <a:solidFill>
                <a:prstClr val="black"/>
              </a:solidFill>
              <a:latin typeface="Arial" charset="0"/>
            </a:endParaRPr>
          </a:p>
          <a:p>
            <a:pPr marL="177800" lvl="0" indent="-177800" algn="just">
              <a:lnSpc>
                <a:spcPts val="1200"/>
              </a:lnSpc>
              <a:buFont typeface="Wingdings" pitchFamily="2" charset="2"/>
              <a:buChar char="§"/>
            </a:pPr>
            <a:r>
              <a:rPr lang="es-ES_tradnl" sz="1200" dirty="0" smtClean="0">
                <a:solidFill>
                  <a:prstClr val="black"/>
                </a:solidFill>
                <a:latin typeface="Arial" charset="0"/>
              </a:rPr>
              <a:t>En coordinación con la(s) Subdirección(es) y/o área(s) correspondiente(s), elaborar o en su caso actualizar o modificar el Reglamento Interno del Instituto Potosino de la Juventud.</a:t>
            </a:r>
          </a:p>
          <a:p>
            <a:pPr lvl="0" algn="just">
              <a:lnSpc>
                <a:spcPts val="1200"/>
              </a:lnSpc>
            </a:pPr>
            <a:endParaRPr lang="es-ES_tradnl" sz="1200" dirty="0">
              <a:solidFill>
                <a:prstClr val="black"/>
              </a:solidFill>
              <a:latin typeface="Arial" charset="0"/>
            </a:endParaRPr>
          </a:p>
          <a:p>
            <a:pPr marL="177800" lvl="0" indent="-177800" algn="just">
              <a:lnSpc>
                <a:spcPts val="1200"/>
              </a:lnSpc>
              <a:buFont typeface="Wingdings" pitchFamily="2" charset="2"/>
              <a:buChar char="§"/>
            </a:pPr>
            <a:r>
              <a:rPr lang="es-ES_tradnl" sz="1200" dirty="0" smtClean="0">
                <a:solidFill>
                  <a:prstClr val="black"/>
                </a:solidFill>
                <a:latin typeface="Arial" charset="0"/>
              </a:rPr>
              <a:t>Elaborar </a:t>
            </a:r>
            <a:r>
              <a:rPr lang="es-ES_tradnl" sz="1200" dirty="0">
                <a:solidFill>
                  <a:prstClr val="black"/>
                </a:solidFill>
                <a:latin typeface="Arial" charset="0"/>
              </a:rPr>
              <a:t>la información referente a la participación del Instituto Potosino de la Juventud, a incorporarse en el Plan Estatal de Desarrollo y Programas </a:t>
            </a:r>
            <a:r>
              <a:rPr lang="es-ES_tradnl" sz="1200" dirty="0" smtClean="0">
                <a:solidFill>
                  <a:prstClr val="black"/>
                </a:solidFill>
                <a:latin typeface="Arial" charset="0"/>
              </a:rPr>
              <a:t>Sectoriales, así como la matriz de indicadores con la cual será medirán los resultados de las obras, servicios y/o acciones que realice el Instituto.</a:t>
            </a:r>
            <a:endParaRPr lang="es-ES_tradnl" sz="1200" dirty="0">
              <a:solidFill>
                <a:prstClr val="black"/>
              </a:solidFill>
              <a:latin typeface="Arial" charset="0"/>
            </a:endParaRPr>
          </a:p>
          <a:p>
            <a:pPr lvl="0" algn="just">
              <a:lnSpc>
                <a:spcPts val="1200"/>
              </a:lnSpc>
            </a:pPr>
            <a:endParaRPr lang="es-ES_tradnl" sz="1200" dirty="0">
              <a:solidFill>
                <a:prstClr val="black"/>
              </a:solidFill>
              <a:latin typeface="Arial" charset="0"/>
            </a:endParaRPr>
          </a:p>
          <a:p>
            <a:pPr marL="177800" lvl="0" indent="-177800" algn="just">
              <a:lnSpc>
                <a:spcPts val="1200"/>
              </a:lnSpc>
              <a:buFont typeface="Wingdings" pitchFamily="2" charset="2"/>
              <a:buChar char="§"/>
            </a:pPr>
            <a:r>
              <a:rPr lang="es-ES_tradnl" sz="1200" dirty="0" smtClean="0">
                <a:solidFill>
                  <a:prstClr val="black"/>
                </a:solidFill>
                <a:latin typeface="Arial" charset="0"/>
              </a:rPr>
              <a:t>Llevar tanto la concentración como el control de la información para la actualización de los indicadores del Instituto estipulados en el Plan Estatal de Desarrollo y sus Programas Sectoriales (Matriz de Indicadores), para su publicación en tiempo y forma en Transparencia.</a:t>
            </a:r>
          </a:p>
          <a:p>
            <a:pPr marL="177800" lvl="0" indent="-177800" algn="just">
              <a:lnSpc>
                <a:spcPts val="1200"/>
              </a:lnSpc>
              <a:buFont typeface="Wingdings" pitchFamily="2" charset="2"/>
              <a:buChar char="§"/>
            </a:pPr>
            <a:endParaRPr lang="es-ES_tradnl" sz="1200" dirty="0" smtClean="0">
              <a:solidFill>
                <a:prstClr val="black"/>
              </a:solidFill>
              <a:latin typeface="Arial" charset="0"/>
            </a:endParaRPr>
          </a:p>
          <a:p>
            <a:pPr marL="177800" lvl="0" indent="-177800" algn="just">
              <a:lnSpc>
                <a:spcPts val="1200"/>
              </a:lnSpc>
              <a:buFont typeface="Wingdings" pitchFamily="2" charset="2"/>
              <a:buChar char="§"/>
            </a:pPr>
            <a:r>
              <a:rPr lang="es-ES_tradnl" sz="1200" dirty="0" smtClean="0">
                <a:solidFill>
                  <a:prstClr val="black"/>
                </a:solidFill>
                <a:latin typeface="Arial" charset="0"/>
              </a:rPr>
              <a:t>Elaboración de información que le corresponda en apego a la Ley de Transparencia para su publicación.</a:t>
            </a:r>
            <a:endParaRPr lang="es-ES_tradnl" sz="1200" dirty="0">
              <a:solidFill>
                <a:prstClr val="black"/>
              </a:solidFill>
              <a:latin typeface="Arial" charset="0"/>
            </a:endParaRPr>
          </a:p>
          <a:p>
            <a:pPr marL="177800" lvl="0" indent="-177800" algn="just">
              <a:lnSpc>
                <a:spcPts val="1200"/>
              </a:lnSpc>
              <a:buFont typeface="Wingdings" pitchFamily="2" charset="2"/>
              <a:buChar char="§"/>
            </a:pPr>
            <a:endParaRPr lang="es-ES_tradnl" sz="1200" dirty="0" smtClean="0">
              <a:solidFill>
                <a:prstClr val="black"/>
              </a:solidFill>
              <a:latin typeface="Arial" charset="0"/>
            </a:endParaRPr>
          </a:p>
          <a:p>
            <a:pPr marL="177800" lvl="0" indent="-177800" algn="just">
              <a:lnSpc>
                <a:spcPts val="1200"/>
              </a:lnSpc>
              <a:buFont typeface="Wingdings" pitchFamily="2" charset="2"/>
              <a:buChar char="§"/>
            </a:pPr>
            <a:r>
              <a:rPr lang="es-ES_tradnl" sz="1200" dirty="0" smtClean="0">
                <a:solidFill>
                  <a:prstClr val="black"/>
                </a:solidFill>
                <a:latin typeface="Arial" charset="0"/>
              </a:rPr>
              <a:t>Elaboración de la información a presentar de manera anual en los Informes de Gobierno.</a:t>
            </a:r>
          </a:p>
          <a:p>
            <a:pPr marL="177800" lvl="0" indent="-177800" algn="just">
              <a:lnSpc>
                <a:spcPts val="1200"/>
              </a:lnSpc>
              <a:buFont typeface="Wingdings" pitchFamily="2" charset="2"/>
              <a:buChar char="§"/>
            </a:pPr>
            <a:endParaRPr lang="es-ES_tradnl" sz="1200" dirty="0">
              <a:solidFill>
                <a:prstClr val="black"/>
              </a:solidFill>
              <a:latin typeface="Arial" charset="0"/>
            </a:endParaRPr>
          </a:p>
          <a:p>
            <a:pPr marL="177800" lvl="0" indent="-177800" algn="just">
              <a:lnSpc>
                <a:spcPts val="1200"/>
              </a:lnSpc>
              <a:buFont typeface="Wingdings" pitchFamily="2" charset="2"/>
              <a:buChar char="§"/>
            </a:pPr>
            <a:r>
              <a:rPr lang="es-ES_tradnl" sz="1200" dirty="0" smtClean="0">
                <a:solidFill>
                  <a:prstClr val="black"/>
                </a:solidFill>
                <a:latin typeface="Arial" charset="0"/>
              </a:rPr>
              <a:t>Concentrar la información referente a Indicadores de Gestión del restos de los Órganos de Operación del Instituto, para efectos de elaborar la matriz de indicadores y presentarla antes las instancias correspondientes.</a:t>
            </a:r>
          </a:p>
          <a:p>
            <a:pPr lvl="0" algn="just">
              <a:lnSpc>
                <a:spcPts val="1200"/>
              </a:lnSpc>
            </a:pPr>
            <a:endParaRPr lang="es-ES_tradnl" sz="1200" dirty="0" smtClean="0">
              <a:solidFill>
                <a:prstClr val="black"/>
              </a:solidFill>
              <a:latin typeface="Arial" charset="0"/>
            </a:endParaRPr>
          </a:p>
          <a:p>
            <a:pPr marL="177800" lvl="0" indent="-177800" algn="just">
              <a:lnSpc>
                <a:spcPts val="1200"/>
              </a:lnSpc>
              <a:buFont typeface="Wingdings" pitchFamily="2" charset="2"/>
              <a:buChar char="§"/>
            </a:pPr>
            <a:r>
              <a:rPr lang="es-ES_tradnl" sz="1200" dirty="0" smtClean="0">
                <a:solidFill>
                  <a:prstClr val="black"/>
                </a:solidFill>
                <a:latin typeface="Arial" charset="0"/>
              </a:rPr>
              <a:t>Coordinar, controlar, elaborar, administrar y ser el responsable del archivo del Instituto Potosino de la Juventud, en apego a la normatividad aplicable.</a:t>
            </a:r>
          </a:p>
          <a:p>
            <a:pPr marL="177800" indent="-177800" algn="just">
              <a:lnSpc>
                <a:spcPts val="1200"/>
              </a:lnSpc>
              <a:buFont typeface="Wingdings" pitchFamily="2" charset="2"/>
              <a:buChar char="§"/>
            </a:pPr>
            <a:endParaRPr lang="es-ES_tradnl" sz="1200" dirty="0" smtClean="0">
              <a:solidFill>
                <a:prstClr val="black"/>
              </a:solidFill>
              <a:latin typeface="Arial" charset="0"/>
            </a:endParaRPr>
          </a:p>
          <a:p>
            <a:pPr marL="177800" indent="-177800" algn="just">
              <a:lnSpc>
                <a:spcPts val="1200"/>
              </a:lnSpc>
              <a:buFont typeface="Wingdings" pitchFamily="2" charset="2"/>
              <a:buChar char="§"/>
            </a:pPr>
            <a:r>
              <a:rPr lang="es-ES_tradnl" sz="1200" dirty="0" smtClean="0">
                <a:solidFill>
                  <a:prstClr val="black"/>
                </a:solidFill>
                <a:latin typeface="Arial" charset="0"/>
              </a:rPr>
              <a:t>Archivar </a:t>
            </a:r>
            <a:r>
              <a:rPr lang="es-ES_tradnl" sz="1200" dirty="0">
                <a:solidFill>
                  <a:prstClr val="black"/>
                </a:solidFill>
                <a:latin typeface="Arial" charset="0"/>
              </a:rPr>
              <a:t>la documentación en apego a los lineamientos establecidos.</a:t>
            </a:r>
          </a:p>
          <a:p>
            <a:pPr marL="177800" lvl="0" indent="-177800" algn="just">
              <a:lnSpc>
                <a:spcPts val="1200"/>
              </a:lnSpc>
              <a:buFont typeface="Wingdings" pitchFamily="2" charset="2"/>
              <a:buChar char="§"/>
            </a:pPr>
            <a:endParaRPr lang="es-ES_tradnl" sz="1200" dirty="0">
              <a:solidFill>
                <a:prstClr val="black"/>
              </a:solidFill>
              <a:latin typeface="Arial" charset="0"/>
            </a:endParaRPr>
          </a:p>
          <a:p>
            <a:pPr marL="177800" indent="-177800" algn="just">
              <a:lnSpc>
                <a:spcPts val="1200"/>
              </a:lnSpc>
              <a:buFont typeface="Wingdings" pitchFamily="2" charset="2"/>
              <a:buChar char="§"/>
            </a:pPr>
            <a:r>
              <a:rPr lang="es-ES_tradnl" sz="1200" dirty="0" smtClean="0">
                <a:solidFill>
                  <a:prstClr val="black"/>
                </a:solidFill>
                <a:latin typeface="Arial" charset="0"/>
              </a:rPr>
              <a:t>En coordinación con los </a:t>
            </a:r>
            <a:r>
              <a:rPr lang="es-ES_tradnl" sz="1200" dirty="0">
                <a:solidFill>
                  <a:prstClr val="black"/>
                </a:solidFill>
                <a:latin typeface="Arial" charset="0"/>
              </a:rPr>
              <a:t>Ó</a:t>
            </a:r>
            <a:r>
              <a:rPr lang="es-ES_tradnl" sz="1200" dirty="0" smtClean="0">
                <a:solidFill>
                  <a:prstClr val="black"/>
                </a:solidFill>
                <a:latin typeface="Arial" charset="0"/>
              </a:rPr>
              <a:t>rganos de Operación del Instituto, generar los archivos conducentes para el resguardo de la información (archivo de concentración, en trámite, histórico, etc.), </a:t>
            </a:r>
            <a:r>
              <a:rPr lang="es-ES_tradnl" sz="1200" dirty="0">
                <a:solidFill>
                  <a:prstClr val="black"/>
                </a:solidFill>
                <a:latin typeface="Arial" charset="0"/>
              </a:rPr>
              <a:t>así </a:t>
            </a:r>
            <a:r>
              <a:rPr lang="es-ES_tradnl" sz="1200" dirty="0" smtClean="0">
                <a:solidFill>
                  <a:prstClr val="black"/>
                </a:solidFill>
                <a:latin typeface="Arial" charset="0"/>
              </a:rPr>
              <a:t>como capacitar </a:t>
            </a:r>
            <a:r>
              <a:rPr lang="es-ES_tradnl" sz="1200" dirty="0">
                <a:solidFill>
                  <a:prstClr val="black"/>
                </a:solidFill>
                <a:latin typeface="Arial" charset="0"/>
              </a:rPr>
              <a:t>al resto del personal para efectos de facilitar el proceso de archivo de la documentación emitida como resultado de las actividades del Instituto.</a:t>
            </a:r>
          </a:p>
          <a:p>
            <a:pPr algn="just">
              <a:lnSpc>
                <a:spcPts val="1300"/>
              </a:lnSpc>
            </a:pPr>
            <a:endParaRPr lang="es-ES_tradnl" sz="1200" dirty="0" smtClean="0">
              <a:latin typeface="Arial" charset="0"/>
            </a:endParaRPr>
          </a:p>
        </p:txBody>
      </p:sp>
      <p:sp>
        <p:nvSpPr>
          <p:cNvPr id="36871" name="Text Box 5"/>
          <p:cNvSpPr txBox="1">
            <a:spLocks noChangeArrowheads="1"/>
          </p:cNvSpPr>
          <p:nvPr/>
        </p:nvSpPr>
        <p:spPr bwMode="auto">
          <a:xfrm>
            <a:off x="0" y="0"/>
            <a:ext cx="3962400" cy="400050"/>
          </a:xfrm>
          <a:prstGeom prst="rect">
            <a:avLst/>
          </a:prstGeom>
          <a:noFill/>
          <a:ln w="9525">
            <a:noFill/>
            <a:miter lim="800000"/>
            <a:headEnd/>
            <a:tailEnd/>
          </a:ln>
        </p:spPr>
        <p:txBody>
          <a:bodyPr>
            <a:spAutoFit/>
          </a:bodyPr>
          <a:lstStyle/>
          <a:p>
            <a:pPr algn="just">
              <a:spcBef>
                <a:spcPct val="50000"/>
              </a:spcBef>
            </a:pPr>
            <a:r>
              <a:rPr lang="es-ES_tradnl" sz="2000" b="1" i="1" dirty="0" smtClean="0">
                <a:latin typeface="Arial" charset="0"/>
              </a:rPr>
              <a:t>DESCRIPCIÓN </a:t>
            </a:r>
            <a:r>
              <a:rPr lang="es-ES_tradnl" sz="2000" b="1" i="1" dirty="0">
                <a:latin typeface="Arial" charset="0"/>
              </a:rPr>
              <a:t>DE FUNCIONES</a:t>
            </a:r>
          </a:p>
        </p:txBody>
      </p:sp>
      <p:cxnSp>
        <p:nvCxnSpPr>
          <p:cNvPr id="19" name="19 Conector recto"/>
          <p:cNvCxnSpPr>
            <a:cxnSpLocks noChangeShapeType="1"/>
          </p:cNvCxnSpPr>
          <p:nvPr/>
        </p:nvCxnSpPr>
        <p:spPr bwMode="auto">
          <a:xfrm rot="10800000" flipH="1">
            <a:off x="1578440" y="8643638"/>
            <a:ext cx="5076000" cy="0"/>
          </a:xfrm>
          <a:prstGeom prst="line">
            <a:avLst/>
          </a:prstGeom>
          <a:noFill/>
          <a:ln w="9525" algn="ctr">
            <a:solidFill>
              <a:schemeClr val="tx1"/>
            </a:solidFill>
            <a:round/>
            <a:headEnd/>
            <a:tailEnd/>
          </a:ln>
        </p:spPr>
      </p:cxnSp>
      <p:sp>
        <p:nvSpPr>
          <p:cNvPr id="9" name="8 Rectángulo"/>
          <p:cNvSpPr/>
          <p:nvPr/>
        </p:nvSpPr>
        <p:spPr>
          <a:xfrm>
            <a:off x="1574800" y="8391525"/>
            <a:ext cx="5105400" cy="596900"/>
          </a:xfrm>
          <a:prstGeom prst="rect">
            <a:avLst/>
          </a:prstGeom>
          <a:noFill/>
          <a:ln w="63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0" name="9 CuadroTexto"/>
          <p:cNvSpPr txBox="1"/>
          <p:nvPr/>
        </p:nvSpPr>
        <p:spPr>
          <a:xfrm>
            <a:off x="3365892" y="8391525"/>
            <a:ext cx="1388522" cy="276999"/>
          </a:xfrm>
          <a:prstGeom prst="rect">
            <a:avLst/>
          </a:prstGeom>
          <a:noFill/>
        </p:spPr>
        <p:txBody>
          <a:bodyPr wrap="none" rtlCol="0">
            <a:spAutoFit/>
          </a:bodyPr>
          <a:lstStyle/>
          <a:p>
            <a:r>
              <a:rPr lang="es-MX" sz="1200" b="1" dirty="0" smtClean="0">
                <a:latin typeface="Arial" charset="0"/>
              </a:rPr>
              <a:t>Director General</a:t>
            </a:r>
            <a:endParaRPr lang="es-MX" sz="1200" dirty="0"/>
          </a:p>
        </p:txBody>
      </p:sp>
      <p:sp>
        <p:nvSpPr>
          <p:cNvPr id="11" name="10 CuadroTexto"/>
          <p:cNvSpPr txBox="1"/>
          <p:nvPr/>
        </p:nvSpPr>
        <p:spPr>
          <a:xfrm>
            <a:off x="3057349" y="8711426"/>
            <a:ext cx="2160721" cy="276999"/>
          </a:xfrm>
          <a:prstGeom prst="rect">
            <a:avLst/>
          </a:prstGeom>
          <a:noFill/>
        </p:spPr>
        <p:txBody>
          <a:bodyPr wrap="none" rtlCol="0">
            <a:spAutoFit/>
          </a:bodyPr>
          <a:lstStyle/>
          <a:p>
            <a:r>
              <a:rPr lang="es-MX" sz="1200" dirty="0" smtClean="0">
                <a:latin typeface="Arial" charset="0"/>
              </a:rPr>
              <a:t>Luis Fernando Alonso Molina</a:t>
            </a:r>
            <a:endParaRPr lang="es-MX" sz="1200" dirty="0"/>
          </a:p>
        </p:txBody>
      </p:sp>
    </p:spTree>
    <p:extLst>
      <p:ext uri="{BB962C8B-B14F-4D97-AF65-F5344CB8AC3E}">
        <p14:creationId xmlns:p14="http://schemas.microsoft.com/office/powerpoint/2010/main" val="199470562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12"/>
          <p:cNvSpPr>
            <a:spLocks noChangeArrowheads="1"/>
          </p:cNvSpPr>
          <p:nvPr/>
        </p:nvSpPr>
        <p:spPr bwMode="auto">
          <a:xfrm>
            <a:off x="-9432" y="-7251"/>
            <a:ext cx="1443038" cy="9144000"/>
          </a:xfrm>
          <a:prstGeom prst="rect">
            <a:avLst/>
          </a:prstGeom>
          <a:solidFill>
            <a:schemeClr val="bg1">
              <a:lumMod val="50000"/>
            </a:schemeClr>
          </a:solidFill>
          <a:ln w="9525">
            <a:solidFill>
              <a:srgbClr val="663300"/>
            </a:solidFill>
            <a:miter lim="800000"/>
            <a:headEnd/>
            <a:tailEnd/>
          </a:ln>
        </p:spPr>
        <p:txBody>
          <a:bodyPr wrap="none" anchor="ctr"/>
          <a:lstStyle/>
          <a:p>
            <a:pPr>
              <a:defRPr/>
            </a:pPr>
            <a:endParaRPr lang="es-MX" dirty="0"/>
          </a:p>
        </p:txBody>
      </p:sp>
      <p:sp>
        <p:nvSpPr>
          <p:cNvPr id="36869"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36870" name="Rectangle 4"/>
          <p:cNvSpPr>
            <a:spLocks noChangeArrowheads="1"/>
          </p:cNvSpPr>
          <p:nvPr/>
        </p:nvSpPr>
        <p:spPr bwMode="auto">
          <a:xfrm>
            <a:off x="1574800" y="558348"/>
            <a:ext cx="5172075" cy="5273238"/>
          </a:xfrm>
          <a:prstGeom prst="rect">
            <a:avLst/>
          </a:prstGeom>
          <a:noFill/>
          <a:ln w="9525">
            <a:noFill/>
            <a:miter lim="800000"/>
            <a:headEnd/>
            <a:tailEnd/>
          </a:ln>
        </p:spPr>
        <p:txBody>
          <a:bodyPr>
            <a:spAutoFit/>
          </a:bodyPr>
          <a:lstStyle/>
          <a:p>
            <a:pPr>
              <a:lnSpc>
                <a:spcPts val="1300"/>
              </a:lnSpc>
            </a:pPr>
            <a:endParaRPr lang="es-MX" sz="1200" b="1" i="1" dirty="0" smtClean="0">
              <a:solidFill>
                <a:srgbClr val="000000"/>
              </a:solidFill>
              <a:latin typeface="Arial" pitchFamily="34" charset="0"/>
              <a:cs typeface="Arial" pitchFamily="34" charset="0"/>
            </a:endParaRPr>
          </a:p>
          <a:p>
            <a:pPr>
              <a:lnSpc>
                <a:spcPts val="1300"/>
              </a:lnSpc>
            </a:pPr>
            <a:r>
              <a:rPr lang="es-MX" sz="1200" b="1" i="1" dirty="0" smtClean="0">
                <a:solidFill>
                  <a:srgbClr val="000000"/>
                </a:solidFill>
                <a:latin typeface="Arial" pitchFamily="34" charset="0"/>
                <a:cs typeface="Arial" pitchFamily="34" charset="0"/>
              </a:rPr>
              <a:t>SUBDIRECCIÓN DE PARTICIPACIÓN POLÍTICA, CÍVICA  Y SOCIAL</a:t>
            </a:r>
          </a:p>
          <a:p>
            <a:pPr>
              <a:lnSpc>
                <a:spcPts val="1300"/>
              </a:lnSpc>
            </a:pPr>
            <a:r>
              <a:rPr lang="es-MX" sz="1200" b="1" i="1" dirty="0" smtClean="0">
                <a:solidFill>
                  <a:srgbClr val="000000"/>
                </a:solidFill>
                <a:latin typeface="Arial" pitchFamily="34" charset="0"/>
                <a:cs typeface="Arial" pitchFamily="34" charset="0"/>
              </a:rPr>
              <a:t>(Continua.)</a:t>
            </a:r>
          </a:p>
          <a:p>
            <a:pPr>
              <a:lnSpc>
                <a:spcPts val="1300"/>
              </a:lnSpc>
            </a:pPr>
            <a:endParaRPr lang="es-MX" sz="1200" b="1" i="1" dirty="0" smtClean="0">
              <a:solidFill>
                <a:srgbClr val="000000"/>
              </a:solidFill>
              <a:latin typeface="Arial" pitchFamily="34" charset="0"/>
              <a:cs typeface="Arial" pitchFamily="34" charset="0"/>
            </a:endParaRPr>
          </a:p>
          <a:p>
            <a:pPr marL="95250" indent="-95250" algn="just">
              <a:lnSpc>
                <a:spcPts val="1300"/>
              </a:lnSpc>
            </a:pPr>
            <a:endParaRPr lang="es-ES_tradnl" sz="1200" b="1" i="1" dirty="0">
              <a:latin typeface="Arial" charset="0"/>
            </a:endParaRPr>
          </a:p>
          <a:p>
            <a:pPr marL="182563" indent="-182563" algn="just">
              <a:buFont typeface="Wingdings" pitchFamily="2" charset="2"/>
              <a:buChar char="§"/>
            </a:pPr>
            <a:r>
              <a:rPr lang="es-ES" sz="1200" dirty="0" smtClean="0">
                <a:latin typeface="Arial" charset="0"/>
                <a:cs typeface="Arial" charset="0"/>
              </a:rPr>
              <a:t>Realizar </a:t>
            </a:r>
            <a:r>
              <a:rPr lang="es-ES" sz="1200" dirty="0">
                <a:latin typeface="Arial" charset="0"/>
                <a:cs typeface="Arial" charset="0"/>
              </a:rPr>
              <a:t>el Programa Operativo Anual de cada uno de los Programas Sociales (Inversión Publica) autorizados al Instituto y a cargo de la Subdirección de </a:t>
            </a:r>
            <a:r>
              <a:rPr lang="es-ES" sz="1200" dirty="0" smtClean="0">
                <a:latin typeface="Arial" charset="0"/>
                <a:cs typeface="Arial" charset="0"/>
              </a:rPr>
              <a:t>Participación Política, Cívica y Social (según </a:t>
            </a:r>
            <a:r>
              <a:rPr lang="es-ES" sz="1200" dirty="0">
                <a:latin typeface="Arial" charset="0"/>
                <a:cs typeface="Arial" charset="0"/>
              </a:rPr>
              <a:t>su naturaleza o instrucción de </a:t>
            </a:r>
            <a:r>
              <a:rPr lang="es-ES" sz="1200" dirty="0" smtClean="0">
                <a:latin typeface="Arial" charset="0"/>
                <a:cs typeface="Arial" charset="0"/>
              </a:rPr>
              <a:t>Dirección General), </a:t>
            </a:r>
            <a:r>
              <a:rPr lang="es-ES" sz="1200" dirty="0">
                <a:latin typeface="Arial" charset="0"/>
                <a:cs typeface="Arial" charset="0"/>
              </a:rPr>
              <a:t>así como el llenado de los formatos requeridos por la Secretaría de Finanzas, mismos que deberán se proporcionados a la Subdirección Administrativa, para su corrección, validación y captura en los sistemas informáticos correspondientes.</a:t>
            </a:r>
          </a:p>
          <a:p>
            <a:pPr marL="182563" indent="-182563" algn="just">
              <a:buFont typeface="Wingdings" pitchFamily="2" charset="2"/>
              <a:buChar char="§"/>
            </a:pPr>
            <a:endParaRPr lang="es-ES" sz="1200" dirty="0">
              <a:latin typeface="Arial" charset="0"/>
              <a:cs typeface="Arial" charset="0"/>
            </a:endParaRPr>
          </a:p>
          <a:p>
            <a:pPr marL="182563" indent="-182563" algn="just">
              <a:buFont typeface="Wingdings" pitchFamily="2" charset="2"/>
              <a:buChar char="§"/>
            </a:pPr>
            <a:r>
              <a:rPr lang="es-ES" sz="1200" dirty="0">
                <a:latin typeface="Arial" charset="0"/>
                <a:cs typeface="Arial" charset="0"/>
              </a:rPr>
              <a:t>Proporcionar de manera mensual a la Subdirección de Participación Política, Cívica y Social, los indicadores recabados las diferentes áreas que la integran, para su validación, incorporación a informes de gobierno y/o tarjetas informativas y publicación en función a la matiz de indicadores plasmada en el plan Estatal de Desarrollo y Programas Sectoriales del mismo. </a:t>
            </a:r>
          </a:p>
          <a:p>
            <a:pPr marL="177800" lvl="0" indent="-177800" algn="just">
              <a:lnSpc>
                <a:spcPts val="1200"/>
              </a:lnSpc>
              <a:buFont typeface="Wingdings" pitchFamily="2" charset="2"/>
              <a:buChar char="§"/>
            </a:pPr>
            <a:endParaRPr lang="es-ES_tradnl" sz="1200" dirty="0" smtClean="0">
              <a:solidFill>
                <a:prstClr val="black"/>
              </a:solidFill>
              <a:latin typeface="Arial" charset="0"/>
            </a:endParaRPr>
          </a:p>
          <a:p>
            <a:pPr marL="177800" lvl="0" indent="-177800" algn="just">
              <a:lnSpc>
                <a:spcPts val="1200"/>
              </a:lnSpc>
              <a:buFont typeface="Wingdings" pitchFamily="2" charset="2"/>
              <a:buChar char="§"/>
            </a:pPr>
            <a:endParaRPr lang="es-ES_tradnl" sz="1200" dirty="0" smtClean="0">
              <a:solidFill>
                <a:prstClr val="black"/>
              </a:solidFill>
              <a:latin typeface="Arial" charset="0"/>
            </a:endParaRPr>
          </a:p>
          <a:p>
            <a:pPr marL="177800" indent="-177800" algn="just">
              <a:lnSpc>
                <a:spcPts val="1200"/>
              </a:lnSpc>
              <a:buFont typeface="Wingdings" pitchFamily="2" charset="2"/>
              <a:buChar char="§"/>
            </a:pPr>
            <a:r>
              <a:rPr lang="es-ES" sz="1200" dirty="0">
                <a:latin typeface="Arial" charset="0"/>
              </a:rPr>
              <a:t>Estas Funciones son enunciativas mas no limitativas.</a:t>
            </a:r>
            <a:endParaRPr lang="es-ES_tradnl" sz="1200" b="1" i="1" dirty="0">
              <a:latin typeface="Arial" charset="0"/>
            </a:endParaRPr>
          </a:p>
          <a:p>
            <a:pPr marL="177800" lvl="0" indent="-177800" algn="just">
              <a:lnSpc>
                <a:spcPts val="1200"/>
              </a:lnSpc>
              <a:buFont typeface="Wingdings" pitchFamily="2" charset="2"/>
              <a:buChar char="§"/>
            </a:pPr>
            <a:endParaRPr lang="es-ES_tradnl" sz="1200" dirty="0" smtClean="0">
              <a:solidFill>
                <a:prstClr val="black"/>
              </a:solidFill>
              <a:latin typeface="Arial" charset="0"/>
            </a:endParaRPr>
          </a:p>
          <a:p>
            <a:pPr marL="177800" lvl="0" indent="-177800" algn="just">
              <a:lnSpc>
                <a:spcPts val="1200"/>
              </a:lnSpc>
              <a:buFont typeface="Wingdings" pitchFamily="2" charset="2"/>
              <a:buChar char="§"/>
            </a:pPr>
            <a:endParaRPr lang="es-ES_tradnl" sz="1200" dirty="0" smtClean="0">
              <a:solidFill>
                <a:prstClr val="black"/>
              </a:solidFill>
              <a:latin typeface="Arial" charset="0"/>
            </a:endParaRPr>
          </a:p>
          <a:p>
            <a:pPr lvl="0" algn="just">
              <a:lnSpc>
                <a:spcPts val="1200"/>
              </a:lnSpc>
            </a:pPr>
            <a:endParaRPr lang="es-ES_tradnl" sz="1200" dirty="0" smtClean="0">
              <a:solidFill>
                <a:prstClr val="black"/>
              </a:solidFill>
              <a:latin typeface="Arial" charset="0"/>
            </a:endParaRPr>
          </a:p>
          <a:p>
            <a:pPr marL="177800" lvl="0" indent="-177800" algn="just">
              <a:lnSpc>
                <a:spcPts val="1200"/>
              </a:lnSpc>
              <a:buFont typeface="Wingdings" pitchFamily="2" charset="2"/>
              <a:buChar char="§"/>
            </a:pPr>
            <a:endParaRPr lang="es-ES_tradnl" sz="1200" dirty="0">
              <a:latin typeface="Arial" charset="0"/>
            </a:endParaRPr>
          </a:p>
          <a:p>
            <a:pPr marL="182563" indent="-182563" algn="just">
              <a:lnSpc>
                <a:spcPts val="1300"/>
              </a:lnSpc>
              <a:buFont typeface="Wingdings" pitchFamily="2" charset="2"/>
              <a:buChar char="§"/>
            </a:pPr>
            <a:endParaRPr lang="es-ES" sz="1200" dirty="0" smtClean="0">
              <a:solidFill>
                <a:srgbClr val="000000"/>
              </a:solidFill>
              <a:latin typeface="Arial Unicode MS" pitchFamily="34" charset="-128"/>
              <a:ea typeface="Arial Unicode MS" pitchFamily="34" charset="-128"/>
              <a:cs typeface="Arial Unicode MS" pitchFamily="34" charset="-128"/>
            </a:endParaRPr>
          </a:p>
          <a:p>
            <a:pPr marL="182563" indent="-182563" algn="just">
              <a:lnSpc>
                <a:spcPts val="1300"/>
              </a:lnSpc>
              <a:buFont typeface="Wingdings" pitchFamily="2" charset="2"/>
              <a:buChar char="§"/>
            </a:pPr>
            <a:endParaRPr lang="es-ES" sz="1200" dirty="0" smtClean="0">
              <a:latin typeface="Arial" charset="0"/>
              <a:cs typeface="Times New Roman" pitchFamily="18" charset="0"/>
            </a:endParaRPr>
          </a:p>
          <a:p>
            <a:pPr marL="182563" indent="-182563" algn="just">
              <a:lnSpc>
                <a:spcPts val="1300"/>
              </a:lnSpc>
              <a:buFont typeface="Wingdings" pitchFamily="2" charset="2"/>
              <a:buChar char="§"/>
            </a:pPr>
            <a:endParaRPr lang="es-ES_tradnl" sz="1200" dirty="0" smtClean="0">
              <a:latin typeface="Arial" charset="0"/>
            </a:endParaRPr>
          </a:p>
        </p:txBody>
      </p:sp>
      <p:sp>
        <p:nvSpPr>
          <p:cNvPr id="36871" name="Text Box 5"/>
          <p:cNvSpPr txBox="1">
            <a:spLocks noChangeArrowheads="1"/>
          </p:cNvSpPr>
          <p:nvPr/>
        </p:nvSpPr>
        <p:spPr bwMode="auto">
          <a:xfrm>
            <a:off x="0" y="0"/>
            <a:ext cx="3962400" cy="400050"/>
          </a:xfrm>
          <a:prstGeom prst="rect">
            <a:avLst/>
          </a:prstGeom>
          <a:noFill/>
          <a:ln w="9525">
            <a:noFill/>
            <a:miter lim="800000"/>
            <a:headEnd/>
            <a:tailEnd/>
          </a:ln>
        </p:spPr>
        <p:txBody>
          <a:bodyPr>
            <a:spAutoFit/>
          </a:bodyPr>
          <a:lstStyle/>
          <a:p>
            <a:pPr algn="just">
              <a:spcBef>
                <a:spcPct val="50000"/>
              </a:spcBef>
            </a:pPr>
            <a:r>
              <a:rPr lang="es-ES_tradnl" sz="2000" b="1" i="1" dirty="0" smtClean="0">
                <a:latin typeface="Arial" charset="0"/>
              </a:rPr>
              <a:t>DESCRIPCIÓN </a:t>
            </a:r>
            <a:r>
              <a:rPr lang="es-ES_tradnl" sz="2000" b="1" i="1" dirty="0">
                <a:latin typeface="Arial" charset="0"/>
              </a:rPr>
              <a:t>DE FUNCIONES</a:t>
            </a:r>
          </a:p>
        </p:txBody>
      </p:sp>
      <p:cxnSp>
        <p:nvCxnSpPr>
          <p:cNvPr id="19" name="19 Conector recto"/>
          <p:cNvCxnSpPr>
            <a:cxnSpLocks noChangeShapeType="1"/>
          </p:cNvCxnSpPr>
          <p:nvPr/>
        </p:nvCxnSpPr>
        <p:spPr bwMode="auto">
          <a:xfrm rot="10800000" flipH="1">
            <a:off x="1578440" y="8643638"/>
            <a:ext cx="5076000" cy="0"/>
          </a:xfrm>
          <a:prstGeom prst="line">
            <a:avLst/>
          </a:prstGeom>
          <a:noFill/>
          <a:ln w="9525" algn="ctr">
            <a:solidFill>
              <a:schemeClr val="tx1"/>
            </a:solidFill>
            <a:round/>
            <a:headEnd/>
            <a:tailEnd/>
          </a:ln>
        </p:spPr>
      </p:cxnSp>
      <p:sp>
        <p:nvSpPr>
          <p:cNvPr id="9" name="8 Rectángulo"/>
          <p:cNvSpPr/>
          <p:nvPr/>
        </p:nvSpPr>
        <p:spPr>
          <a:xfrm>
            <a:off x="1574800" y="8391525"/>
            <a:ext cx="5105400" cy="596900"/>
          </a:xfrm>
          <a:prstGeom prst="rect">
            <a:avLst/>
          </a:prstGeom>
          <a:noFill/>
          <a:ln w="63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0" name="9 CuadroTexto"/>
          <p:cNvSpPr txBox="1"/>
          <p:nvPr/>
        </p:nvSpPr>
        <p:spPr>
          <a:xfrm>
            <a:off x="3365892" y="8391525"/>
            <a:ext cx="1388522" cy="276999"/>
          </a:xfrm>
          <a:prstGeom prst="rect">
            <a:avLst/>
          </a:prstGeom>
          <a:noFill/>
        </p:spPr>
        <p:txBody>
          <a:bodyPr wrap="none" rtlCol="0">
            <a:spAutoFit/>
          </a:bodyPr>
          <a:lstStyle/>
          <a:p>
            <a:r>
              <a:rPr lang="es-MX" sz="1200" b="1" dirty="0" smtClean="0">
                <a:latin typeface="Arial" charset="0"/>
              </a:rPr>
              <a:t>Director General</a:t>
            </a:r>
            <a:endParaRPr lang="es-MX" sz="1200" dirty="0"/>
          </a:p>
        </p:txBody>
      </p:sp>
      <p:sp>
        <p:nvSpPr>
          <p:cNvPr id="11" name="10 CuadroTexto"/>
          <p:cNvSpPr txBox="1"/>
          <p:nvPr/>
        </p:nvSpPr>
        <p:spPr>
          <a:xfrm>
            <a:off x="3057349" y="8711426"/>
            <a:ext cx="2160721" cy="276999"/>
          </a:xfrm>
          <a:prstGeom prst="rect">
            <a:avLst/>
          </a:prstGeom>
          <a:noFill/>
        </p:spPr>
        <p:txBody>
          <a:bodyPr wrap="none" rtlCol="0">
            <a:spAutoFit/>
          </a:bodyPr>
          <a:lstStyle/>
          <a:p>
            <a:r>
              <a:rPr lang="es-MX" sz="1200" dirty="0" smtClean="0">
                <a:latin typeface="Arial" charset="0"/>
              </a:rPr>
              <a:t>Luis Fernando Alonso Molina</a:t>
            </a:r>
            <a:endParaRPr lang="es-MX" sz="1200" dirty="0"/>
          </a:p>
        </p:txBody>
      </p:sp>
    </p:spTree>
    <p:extLst>
      <p:ext uri="{BB962C8B-B14F-4D97-AF65-F5344CB8AC3E}">
        <p14:creationId xmlns:p14="http://schemas.microsoft.com/office/powerpoint/2010/main" val="133009603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12"/>
          <p:cNvSpPr>
            <a:spLocks noChangeArrowheads="1"/>
          </p:cNvSpPr>
          <p:nvPr/>
        </p:nvSpPr>
        <p:spPr bwMode="auto">
          <a:xfrm>
            <a:off x="-9432" y="-7251"/>
            <a:ext cx="1443038" cy="9144000"/>
          </a:xfrm>
          <a:prstGeom prst="rect">
            <a:avLst/>
          </a:prstGeom>
          <a:solidFill>
            <a:schemeClr val="bg1">
              <a:lumMod val="50000"/>
            </a:schemeClr>
          </a:solidFill>
          <a:ln w="9525">
            <a:solidFill>
              <a:srgbClr val="663300"/>
            </a:solidFill>
            <a:miter lim="800000"/>
            <a:headEnd/>
            <a:tailEnd/>
          </a:ln>
        </p:spPr>
        <p:txBody>
          <a:bodyPr wrap="none" anchor="ctr"/>
          <a:lstStyle/>
          <a:p>
            <a:pPr>
              <a:defRPr/>
            </a:pPr>
            <a:endParaRPr lang="es-MX" dirty="0"/>
          </a:p>
        </p:txBody>
      </p:sp>
      <p:sp>
        <p:nvSpPr>
          <p:cNvPr id="43012" name="Line 5124"/>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43013" name="Text Box 5125"/>
          <p:cNvSpPr txBox="1">
            <a:spLocks noChangeArrowheads="1"/>
          </p:cNvSpPr>
          <p:nvPr/>
        </p:nvSpPr>
        <p:spPr bwMode="auto">
          <a:xfrm>
            <a:off x="0" y="0"/>
            <a:ext cx="3962400" cy="400050"/>
          </a:xfrm>
          <a:prstGeom prst="rect">
            <a:avLst/>
          </a:prstGeom>
          <a:noFill/>
          <a:ln w="9525">
            <a:noFill/>
            <a:miter lim="800000"/>
            <a:headEnd/>
            <a:tailEnd/>
          </a:ln>
        </p:spPr>
        <p:txBody>
          <a:bodyPr>
            <a:spAutoFit/>
          </a:bodyPr>
          <a:lstStyle/>
          <a:p>
            <a:pPr algn="just">
              <a:spcBef>
                <a:spcPct val="50000"/>
              </a:spcBef>
            </a:pPr>
            <a:r>
              <a:rPr lang="es-ES_tradnl" sz="2000" b="1" i="1" dirty="0" smtClean="0">
                <a:latin typeface="Arial" charset="0"/>
              </a:rPr>
              <a:t>DESCRIPCIÓN </a:t>
            </a:r>
            <a:r>
              <a:rPr lang="es-ES_tradnl" sz="2000" b="1" i="1" dirty="0">
                <a:latin typeface="Arial" charset="0"/>
              </a:rPr>
              <a:t>DE FUNCIONES</a:t>
            </a:r>
          </a:p>
        </p:txBody>
      </p:sp>
      <p:sp>
        <p:nvSpPr>
          <p:cNvPr id="43014" name="Text Box 5132"/>
          <p:cNvSpPr txBox="1">
            <a:spLocks noChangeArrowheads="1"/>
          </p:cNvSpPr>
          <p:nvPr/>
        </p:nvSpPr>
        <p:spPr bwMode="auto">
          <a:xfrm>
            <a:off x="1452880" y="546210"/>
            <a:ext cx="5184775" cy="8219686"/>
          </a:xfrm>
          <a:prstGeom prst="rect">
            <a:avLst/>
          </a:prstGeom>
          <a:noFill/>
          <a:ln w="9525">
            <a:noFill/>
            <a:miter lim="800000"/>
            <a:headEnd/>
            <a:tailEnd/>
          </a:ln>
        </p:spPr>
        <p:txBody>
          <a:bodyPr>
            <a:spAutoFit/>
          </a:bodyPr>
          <a:lstStyle/>
          <a:p>
            <a:pPr marL="95250" indent="-95250"/>
            <a:endParaRPr lang="es-MX" sz="1200" b="1" i="1" dirty="0" smtClean="0">
              <a:latin typeface="Arial" charset="0"/>
              <a:cs typeface="Arial" charset="0"/>
            </a:endParaRPr>
          </a:p>
          <a:p>
            <a:pPr marL="95250" indent="-95250"/>
            <a:r>
              <a:rPr lang="es-MX" sz="1200" b="1" i="1" dirty="0" smtClean="0">
                <a:latin typeface="Arial" charset="0"/>
                <a:cs typeface="Arial" charset="0"/>
              </a:rPr>
              <a:t>COORDINACIÓN DE REGIONES</a:t>
            </a:r>
          </a:p>
          <a:p>
            <a:pPr marL="95250" indent="-95250" algn="just"/>
            <a:endParaRPr lang="es-ES_tradnl" sz="1200" b="1" i="1" dirty="0" smtClean="0">
              <a:latin typeface="Arial" pitchFamily="34" charset="0"/>
              <a:cs typeface="Arial" pitchFamily="34" charset="0"/>
            </a:endParaRPr>
          </a:p>
          <a:p>
            <a:pPr marL="95250" indent="-95250" algn="just"/>
            <a:endParaRPr lang="es-ES_tradnl" sz="1200" b="1" i="1" dirty="0" smtClean="0">
              <a:latin typeface="Arial" pitchFamily="34" charset="0"/>
              <a:cs typeface="Arial" pitchFamily="34" charset="0"/>
            </a:endParaRPr>
          </a:p>
          <a:p>
            <a:pPr marL="95250" indent="-95250" algn="just"/>
            <a:r>
              <a:rPr lang="es-ES_tradnl" sz="1200" b="1" i="1" dirty="0" smtClean="0">
                <a:latin typeface="Arial" pitchFamily="34" charset="0"/>
                <a:cs typeface="Arial" pitchFamily="34" charset="0"/>
              </a:rPr>
              <a:t>OBJETIVO</a:t>
            </a:r>
            <a:r>
              <a:rPr lang="es-ES_tradnl" sz="1200" i="1" dirty="0" smtClean="0">
                <a:latin typeface="Arial" pitchFamily="34" charset="0"/>
                <a:cs typeface="Arial" pitchFamily="34" charset="0"/>
              </a:rPr>
              <a:t>.</a:t>
            </a:r>
          </a:p>
          <a:p>
            <a:pPr marL="95250" lvl="0" indent="-95250" algn="just"/>
            <a:endParaRPr lang="es-ES_tradnl" sz="1200" i="1" dirty="0">
              <a:solidFill>
                <a:prstClr val="black"/>
              </a:solidFill>
              <a:latin typeface="Arial" pitchFamily="34" charset="0"/>
              <a:cs typeface="Arial" pitchFamily="34" charset="0"/>
            </a:endParaRPr>
          </a:p>
          <a:p>
            <a:pPr lvl="0" algn="just"/>
            <a:r>
              <a:rPr lang="es-ES" sz="1200" dirty="0" smtClean="0">
                <a:solidFill>
                  <a:prstClr val="black"/>
                </a:solidFill>
                <a:latin typeface="Arial" panose="020B0604020202020204" pitchFamily="34" charset="0"/>
                <a:cs typeface="Arial" panose="020B0604020202020204" pitchFamily="34" charset="0"/>
              </a:rPr>
              <a:t>Replicar los programas, acciones, servicios y/o trámites proporcionados por el Instituto Potosino de la Juventud al interior del Estado, Zona Centro, Altiplano, Media y Huasteca.</a:t>
            </a:r>
            <a:endParaRPr lang="es-ES" sz="1200" dirty="0">
              <a:solidFill>
                <a:prstClr val="black"/>
              </a:solidFill>
              <a:latin typeface="Arial" panose="020B0604020202020204" pitchFamily="34" charset="0"/>
              <a:cs typeface="Arial" panose="020B0604020202020204" pitchFamily="34" charset="0"/>
            </a:endParaRPr>
          </a:p>
          <a:p>
            <a:pPr marL="95250" indent="-95250" algn="just"/>
            <a:endParaRPr lang="es-ES_tradnl" sz="1200" dirty="0">
              <a:latin typeface="Arial" pitchFamily="34" charset="0"/>
              <a:cs typeface="Arial" pitchFamily="34" charset="0"/>
            </a:endParaRPr>
          </a:p>
          <a:p>
            <a:pPr marL="95250" indent="-95250" algn="just"/>
            <a:r>
              <a:rPr lang="es-ES_tradnl" sz="1200" b="1" i="1" dirty="0" smtClean="0">
                <a:latin typeface="Arial" pitchFamily="34" charset="0"/>
                <a:cs typeface="Arial" pitchFamily="34" charset="0"/>
              </a:rPr>
              <a:t>FUNCIONES</a:t>
            </a:r>
            <a:r>
              <a:rPr lang="es-ES_tradnl" sz="1200" i="1" dirty="0">
                <a:latin typeface="Arial" pitchFamily="34" charset="0"/>
                <a:cs typeface="Arial" pitchFamily="34" charset="0"/>
              </a:rPr>
              <a:t>.</a:t>
            </a:r>
            <a:endParaRPr lang="es-ES_tradnl" sz="1200" i="1" dirty="0" smtClean="0">
              <a:latin typeface="Arial" pitchFamily="34" charset="0"/>
              <a:cs typeface="Arial" pitchFamily="34" charset="0"/>
            </a:endParaRPr>
          </a:p>
          <a:p>
            <a:pPr marL="95250" indent="-95250" algn="just"/>
            <a:endParaRPr lang="es-ES_tradnl" sz="1200" i="1" dirty="0" smtClean="0">
              <a:latin typeface="Arial" pitchFamily="34" charset="0"/>
              <a:cs typeface="Arial" pitchFamily="34" charset="0"/>
            </a:endParaRPr>
          </a:p>
          <a:p>
            <a:pPr marL="171450" lvl="0" indent="-171450" algn="just">
              <a:lnSpc>
                <a:spcPct val="115000"/>
              </a:lnSpc>
              <a:spcAft>
                <a:spcPts val="1000"/>
              </a:spcAft>
              <a:buFont typeface="Wingdings" panose="05000000000000000000" pitchFamily="2" charset="2"/>
              <a:buChar char="§"/>
            </a:pPr>
            <a:r>
              <a:rPr lang="es-MX" sz="1200" dirty="0" smtClean="0">
                <a:solidFill>
                  <a:prstClr val="black"/>
                </a:solidFill>
                <a:latin typeface="Arial"/>
                <a:ea typeface="Calibri"/>
                <a:cs typeface="Times New Roman"/>
              </a:rPr>
              <a:t>Implementar los programas ejecutados por el Instituto Potosino de la Juventud en las zonas altiplano, media y huasteca, en coordinación con las Instancias Municipales de Atención a la Juventud, o en su caso, en caso de contar, con la Coordinaciones Regionales.</a:t>
            </a:r>
          </a:p>
          <a:p>
            <a:pPr marL="171450" lvl="0" indent="-171450" algn="just">
              <a:lnSpc>
                <a:spcPct val="115000"/>
              </a:lnSpc>
              <a:spcAft>
                <a:spcPts val="1000"/>
              </a:spcAft>
              <a:buFont typeface="Wingdings" panose="05000000000000000000" pitchFamily="2" charset="2"/>
              <a:buChar char="§"/>
            </a:pPr>
            <a:r>
              <a:rPr lang="es-MX" sz="1200" dirty="0" smtClean="0">
                <a:solidFill>
                  <a:prstClr val="black"/>
                </a:solidFill>
                <a:latin typeface="Arial"/>
                <a:ea typeface="Calibri"/>
                <a:cs typeface="Times New Roman"/>
              </a:rPr>
              <a:t>Capacitar al personal </a:t>
            </a:r>
            <a:r>
              <a:rPr lang="es-MX" sz="1200" dirty="0">
                <a:solidFill>
                  <a:prstClr val="black"/>
                </a:solidFill>
                <a:latin typeface="Arial"/>
                <a:ea typeface="Calibri"/>
                <a:cs typeface="Times New Roman"/>
              </a:rPr>
              <a:t>de </a:t>
            </a:r>
            <a:r>
              <a:rPr lang="es-MX" sz="1200" dirty="0" smtClean="0">
                <a:solidFill>
                  <a:prstClr val="black"/>
                </a:solidFill>
                <a:latin typeface="Arial"/>
                <a:ea typeface="Calibri"/>
                <a:cs typeface="Times New Roman"/>
              </a:rPr>
              <a:t>las Instancias </a:t>
            </a:r>
            <a:r>
              <a:rPr lang="es-MX" sz="1200" dirty="0">
                <a:solidFill>
                  <a:prstClr val="black"/>
                </a:solidFill>
                <a:latin typeface="Arial"/>
                <a:ea typeface="Calibri"/>
                <a:cs typeface="Times New Roman"/>
              </a:rPr>
              <a:t>Municipales de Atención a la </a:t>
            </a:r>
            <a:r>
              <a:rPr lang="es-MX" sz="1200" dirty="0" smtClean="0">
                <a:solidFill>
                  <a:prstClr val="black"/>
                </a:solidFill>
                <a:latin typeface="Arial"/>
                <a:ea typeface="Calibri"/>
                <a:cs typeface="Times New Roman"/>
              </a:rPr>
              <a:t>Juventud y/o Coordinaciones Regionales para efectos de brindar información actual acerca de los trámites y servicios que ofrece el Instituto.</a:t>
            </a:r>
          </a:p>
          <a:p>
            <a:pPr marL="171450" lvl="0" indent="-171450" algn="just">
              <a:lnSpc>
                <a:spcPct val="115000"/>
              </a:lnSpc>
              <a:spcAft>
                <a:spcPts val="1000"/>
              </a:spcAft>
              <a:buFont typeface="Wingdings" panose="05000000000000000000" pitchFamily="2" charset="2"/>
              <a:buChar char="§"/>
            </a:pPr>
            <a:r>
              <a:rPr lang="es-MX" sz="1200" dirty="0" smtClean="0">
                <a:solidFill>
                  <a:prstClr val="black"/>
                </a:solidFill>
                <a:latin typeface="Arial"/>
                <a:ea typeface="Calibri"/>
                <a:cs typeface="Times New Roman"/>
              </a:rPr>
              <a:t>Calendarizar, programar y organizar eventos en los municipios del interior del Estado.</a:t>
            </a:r>
            <a:endParaRPr lang="es-MX" sz="1200" dirty="0">
              <a:solidFill>
                <a:prstClr val="black"/>
              </a:solidFill>
              <a:latin typeface="Arial"/>
              <a:ea typeface="Calibri"/>
              <a:cs typeface="Times New Roman"/>
            </a:endParaRPr>
          </a:p>
          <a:p>
            <a:pPr marL="171450" lvl="0" indent="-171450" algn="just">
              <a:lnSpc>
                <a:spcPct val="115000"/>
              </a:lnSpc>
              <a:spcAft>
                <a:spcPts val="1000"/>
              </a:spcAft>
              <a:buFont typeface="Wingdings" panose="05000000000000000000" pitchFamily="2" charset="2"/>
              <a:buChar char="§"/>
            </a:pPr>
            <a:r>
              <a:rPr lang="es-MX" sz="1200" dirty="0" smtClean="0">
                <a:solidFill>
                  <a:prstClr val="black"/>
                </a:solidFill>
                <a:latin typeface="Arial"/>
                <a:ea typeface="Calibri"/>
                <a:cs typeface="Times New Roman"/>
              </a:rPr>
              <a:t>Impulsar </a:t>
            </a:r>
            <a:r>
              <a:rPr lang="es-MX" sz="1200" dirty="0">
                <a:solidFill>
                  <a:prstClr val="black"/>
                </a:solidFill>
                <a:latin typeface="Arial"/>
                <a:ea typeface="Calibri"/>
                <a:cs typeface="Times New Roman"/>
              </a:rPr>
              <a:t>la difusión de las funciones y actividades del Instituto Potosino de la Juventud a través de medios de radio, televisión, prensa e internet, con la finalidad de fortalecer los objetivos de la institución. </a:t>
            </a:r>
            <a:endParaRPr lang="es-MX" sz="1200" dirty="0">
              <a:solidFill>
                <a:prstClr val="black"/>
              </a:solidFill>
              <a:latin typeface="Calibri"/>
              <a:ea typeface="Calibri"/>
              <a:cs typeface="Times New Roman"/>
            </a:endParaRPr>
          </a:p>
          <a:p>
            <a:pPr marL="171450" lvl="0" indent="-171450" algn="just">
              <a:lnSpc>
                <a:spcPct val="115000"/>
              </a:lnSpc>
              <a:spcAft>
                <a:spcPts val="1000"/>
              </a:spcAft>
              <a:buFont typeface="Wingdings" panose="05000000000000000000" pitchFamily="2" charset="2"/>
              <a:buChar char="§"/>
            </a:pPr>
            <a:r>
              <a:rPr lang="es-MX" sz="1200" dirty="0" smtClean="0">
                <a:solidFill>
                  <a:prstClr val="black"/>
                </a:solidFill>
                <a:latin typeface="Arial"/>
                <a:ea typeface="Calibri"/>
                <a:cs typeface="Times New Roman"/>
              </a:rPr>
              <a:t>Elaborar programa de trabajo para efectos de calcular costos que se deriven de su ejecución (viáticos, combustible, servicios de impresos como lonas, utilitarios, etc.).</a:t>
            </a:r>
          </a:p>
          <a:p>
            <a:pPr marL="171450" indent="-171450" algn="just">
              <a:lnSpc>
                <a:spcPct val="115000"/>
              </a:lnSpc>
              <a:spcAft>
                <a:spcPts val="1000"/>
              </a:spcAft>
              <a:buFont typeface="Wingdings" panose="05000000000000000000" pitchFamily="2" charset="2"/>
              <a:buChar char="§"/>
            </a:pPr>
            <a:r>
              <a:rPr lang="es-MX" sz="1200" dirty="0" smtClean="0">
                <a:solidFill>
                  <a:prstClr val="black"/>
                </a:solidFill>
                <a:latin typeface="Arial"/>
                <a:ea typeface="Calibri"/>
                <a:cs typeface="Times New Roman"/>
              </a:rPr>
              <a:t>Proponer a la Subdirección de Participación Política, Cívica y Social para su validación y autorización, estudios en materia de juventud así como levantamientos de información relacionada con </a:t>
            </a:r>
            <a:r>
              <a:rPr lang="es-MX" sz="1200" dirty="0">
                <a:solidFill>
                  <a:prstClr val="black"/>
                </a:solidFill>
                <a:latin typeface="Arial"/>
                <a:ea typeface="Calibri"/>
                <a:cs typeface="Times New Roman"/>
              </a:rPr>
              <a:t>los jóvenes </a:t>
            </a:r>
            <a:r>
              <a:rPr lang="es-MX" sz="1200" dirty="0" smtClean="0">
                <a:solidFill>
                  <a:prstClr val="black"/>
                </a:solidFill>
                <a:latin typeface="Arial"/>
                <a:ea typeface="Calibri"/>
                <a:cs typeface="Times New Roman"/>
              </a:rPr>
              <a:t>por zona geográfica (Centro, Altiplano, Media y Huasteca). </a:t>
            </a:r>
            <a:endParaRPr lang="es-MX" sz="1200" dirty="0">
              <a:solidFill>
                <a:prstClr val="black"/>
              </a:solidFill>
              <a:latin typeface="Calibri"/>
              <a:ea typeface="Calibri"/>
              <a:cs typeface="Times New Roman"/>
            </a:endParaRPr>
          </a:p>
          <a:p>
            <a:pPr marL="171450" lvl="0" indent="-171450" algn="just">
              <a:lnSpc>
                <a:spcPct val="115000"/>
              </a:lnSpc>
              <a:spcAft>
                <a:spcPts val="1000"/>
              </a:spcAft>
              <a:buFont typeface="Wingdings" panose="05000000000000000000" pitchFamily="2" charset="2"/>
              <a:buChar char="§"/>
            </a:pPr>
            <a:endParaRPr lang="es-MX" sz="1200" dirty="0">
              <a:solidFill>
                <a:prstClr val="black"/>
              </a:solidFill>
              <a:latin typeface="Calibri"/>
              <a:ea typeface="Calibri"/>
              <a:cs typeface="Times New Roman"/>
            </a:endParaRPr>
          </a:p>
          <a:p>
            <a:pPr marL="95250" indent="-95250" algn="just"/>
            <a:endParaRPr lang="es-ES_tradnl" sz="1200" i="1" dirty="0">
              <a:latin typeface="Arial" pitchFamily="34" charset="0"/>
              <a:cs typeface="Arial" pitchFamily="34" charset="0"/>
            </a:endParaRPr>
          </a:p>
          <a:p>
            <a:pPr marL="95250" indent="-95250" algn="just"/>
            <a:endParaRPr lang="es-ES_tradnl" sz="1200" i="1" dirty="0" smtClean="0">
              <a:latin typeface="Arial" pitchFamily="34" charset="0"/>
              <a:cs typeface="Arial" pitchFamily="34" charset="0"/>
            </a:endParaRPr>
          </a:p>
          <a:p>
            <a:pPr marL="171450" lvl="0" indent="-171450" algn="just">
              <a:buFont typeface="Arial" pitchFamily="34" charset="0"/>
              <a:buChar char="•"/>
            </a:pPr>
            <a:endParaRPr lang="es-ES_tradnl" sz="1200" dirty="0">
              <a:latin typeface="Arial" pitchFamily="34" charset="0"/>
              <a:cs typeface="Arial" pitchFamily="34" charset="0"/>
            </a:endParaRPr>
          </a:p>
        </p:txBody>
      </p:sp>
      <p:sp>
        <p:nvSpPr>
          <p:cNvPr id="9" name="8 Rectángulo"/>
          <p:cNvSpPr/>
          <p:nvPr/>
        </p:nvSpPr>
        <p:spPr>
          <a:xfrm>
            <a:off x="1574800" y="8391525"/>
            <a:ext cx="5105400" cy="596900"/>
          </a:xfrm>
          <a:prstGeom prst="rect">
            <a:avLst/>
          </a:prstGeom>
          <a:noFill/>
          <a:ln w="63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0" name="9 CuadroTexto"/>
          <p:cNvSpPr txBox="1"/>
          <p:nvPr/>
        </p:nvSpPr>
        <p:spPr>
          <a:xfrm>
            <a:off x="3365892" y="8391525"/>
            <a:ext cx="1388522" cy="276999"/>
          </a:xfrm>
          <a:prstGeom prst="rect">
            <a:avLst/>
          </a:prstGeom>
          <a:noFill/>
        </p:spPr>
        <p:txBody>
          <a:bodyPr wrap="none" rtlCol="0">
            <a:spAutoFit/>
          </a:bodyPr>
          <a:lstStyle/>
          <a:p>
            <a:r>
              <a:rPr lang="es-MX" sz="1200" b="1" dirty="0" smtClean="0">
                <a:latin typeface="Arial" charset="0"/>
              </a:rPr>
              <a:t>Director General</a:t>
            </a:r>
            <a:endParaRPr lang="es-MX" sz="1200" dirty="0"/>
          </a:p>
        </p:txBody>
      </p:sp>
      <p:sp>
        <p:nvSpPr>
          <p:cNvPr id="11" name="10 CuadroTexto"/>
          <p:cNvSpPr txBox="1"/>
          <p:nvPr/>
        </p:nvSpPr>
        <p:spPr>
          <a:xfrm>
            <a:off x="3057349" y="8711426"/>
            <a:ext cx="2160721" cy="276999"/>
          </a:xfrm>
          <a:prstGeom prst="rect">
            <a:avLst/>
          </a:prstGeom>
          <a:noFill/>
        </p:spPr>
        <p:txBody>
          <a:bodyPr wrap="none" rtlCol="0">
            <a:spAutoFit/>
          </a:bodyPr>
          <a:lstStyle/>
          <a:p>
            <a:r>
              <a:rPr lang="es-MX" sz="1200" dirty="0" smtClean="0">
                <a:latin typeface="Arial" charset="0"/>
              </a:rPr>
              <a:t>Luis Fernando Alonso Molina</a:t>
            </a:r>
            <a:endParaRPr lang="es-MX" sz="1200" dirty="0"/>
          </a:p>
        </p:txBody>
      </p:sp>
      <p:cxnSp>
        <p:nvCxnSpPr>
          <p:cNvPr id="12" name="19 Conector recto"/>
          <p:cNvCxnSpPr>
            <a:cxnSpLocks noChangeShapeType="1"/>
          </p:cNvCxnSpPr>
          <p:nvPr/>
        </p:nvCxnSpPr>
        <p:spPr bwMode="auto">
          <a:xfrm rot="10800000" flipH="1">
            <a:off x="1578440" y="8643638"/>
            <a:ext cx="5076000" cy="0"/>
          </a:xfrm>
          <a:prstGeom prst="line">
            <a:avLst/>
          </a:prstGeom>
          <a:noFill/>
          <a:ln w="9525" algn="ctr">
            <a:solidFill>
              <a:schemeClr val="tx1"/>
            </a:solidFill>
            <a:round/>
            <a:headEnd/>
            <a:tailEnd/>
          </a:ln>
        </p:spPr>
      </p:cxnSp>
    </p:spTree>
    <p:extLst>
      <p:ext uri="{BB962C8B-B14F-4D97-AF65-F5344CB8AC3E}">
        <p14:creationId xmlns:p14="http://schemas.microsoft.com/office/powerpoint/2010/main" val="425447671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12"/>
          <p:cNvSpPr>
            <a:spLocks noChangeArrowheads="1"/>
          </p:cNvSpPr>
          <p:nvPr/>
        </p:nvSpPr>
        <p:spPr bwMode="auto">
          <a:xfrm>
            <a:off x="-9432" y="-7251"/>
            <a:ext cx="1443038" cy="9144000"/>
          </a:xfrm>
          <a:prstGeom prst="rect">
            <a:avLst/>
          </a:prstGeom>
          <a:solidFill>
            <a:schemeClr val="bg1">
              <a:lumMod val="50000"/>
            </a:schemeClr>
          </a:solidFill>
          <a:ln w="9525">
            <a:solidFill>
              <a:srgbClr val="663300"/>
            </a:solidFill>
            <a:miter lim="800000"/>
            <a:headEnd/>
            <a:tailEnd/>
          </a:ln>
        </p:spPr>
        <p:txBody>
          <a:bodyPr wrap="none" anchor="ctr"/>
          <a:lstStyle/>
          <a:p>
            <a:pPr>
              <a:defRPr/>
            </a:pPr>
            <a:endParaRPr lang="es-MX" dirty="0"/>
          </a:p>
        </p:txBody>
      </p:sp>
      <p:sp>
        <p:nvSpPr>
          <p:cNvPr id="43012" name="Line 5124"/>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43013" name="Text Box 5125"/>
          <p:cNvSpPr txBox="1">
            <a:spLocks noChangeArrowheads="1"/>
          </p:cNvSpPr>
          <p:nvPr/>
        </p:nvSpPr>
        <p:spPr bwMode="auto">
          <a:xfrm>
            <a:off x="0" y="0"/>
            <a:ext cx="3962400" cy="400050"/>
          </a:xfrm>
          <a:prstGeom prst="rect">
            <a:avLst/>
          </a:prstGeom>
          <a:noFill/>
          <a:ln w="9525">
            <a:noFill/>
            <a:miter lim="800000"/>
            <a:headEnd/>
            <a:tailEnd/>
          </a:ln>
        </p:spPr>
        <p:txBody>
          <a:bodyPr>
            <a:spAutoFit/>
          </a:bodyPr>
          <a:lstStyle/>
          <a:p>
            <a:pPr algn="just">
              <a:spcBef>
                <a:spcPct val="50000"/>
              </a:spcBef>
            </a:pPr>
            <a:r>
              <a:rPr lang="es-ES_tradnl" sz="2000" b="1" i="1" dirty="0" smtClean="0">
                <a:latin typeface="Arial" charset="0"/>
              </a:rPr>
              <a:t>DESCRIPCIÓN </a:t>
            </a:r>
            <a:r>
              <a:rPr lang="es-ES_tradnl" sz="2000" b="1" i="1" dirty="0">
                <a:latin typeface="Arial" charset="0"/>
              </a:rPr>
              <a:t>DE FUNCIONES</a:t>
            </a:r>
          </a:p>
        </p:txBody>
      </p:sp>
      <p:sp>
        <p:nvSpPr>
          <p:cNvPr id="43014" name="Text Box 5132"/>
          <p:cNvSpPr txBox="1">
            <a:spLocks noChangeArrowheads="1"/>
          </p:cNvSpPr>
          <p:nvPr/>
        </p:nvSpPr>
        <p:spPr bwMode="auto">
          <a:xfrm>
            <a:off x="1452880" y="546210"/>
            <a:ext cx="5184775" cy="3101362"/>
          </a:xfrm>
          <a:prstGeom prst="rect">
            <a:avLst/>
          </a:prstGeom>
          <a:noFill/>
          <a:ln w="9525">
            <a:noFill/>
            <a:miter lim="800000"/>
            <a:headEnd/>
            <a:tailEnd/>
          </a:ln>
        </p:spPr>
        <p:txBody>
          <a:bodyPr>
            <a:spAutoFit/>
          </a:bodyPr>
          <a:lstStyle/>
          <a:p>
            <a:pPr marL="95250" indent="-95250"/>
            <a:endParaRPr lang="es-MX" sz="1200" b="1" i="1" dirty="0" smtClean="0">
              <a:latin typeface="Arial" charset="0"/>
              <a:cs typeface="Arial" charset="0"/>
            </a:endParaRPr>
          </a:p>
          <a:p>
            <a:pPr marL="95250" indent="-95250"/>
            <a:r>
              <a:rPr lang="es-MX" sz="1200" b="1" i="1" dirty="0" smtClean="0">
                <a:latin typeface="Arial" charset="0"/>
                <a:cs typeface="Arial" charset="0"/>
              </a:rPr>
              <a:t>COORDINACIÓN DE REGIONES</a:t>
            </a:r>
          </a:p>
          <a:p>
            <a:pPr marL="95250" indent="-95250"/>
            <a:r>
              <a:rPr lang="es-MX" sz="1200" b="1" i="1" dirty="0" smtClean="0">
                <a:latin typeface="Arial" charset="0"/>
                <a:cs typeface="Arial" charset="0"/>
              </a:rPr>
              <a:t>(CONTINUA).</a:t>
            </a:r>
            <a:endParaRPr lang="es-MX" sz="1200" b="1" i="1" dirty="0">
              <a:latin typeface="Arial" charset="0"/>
              <a:cs typeface="Arial" charset="0"/>
            </a:endParaRPr>
          </a:p>
          <a:p>
            <a:pPr marL="95250" indent="-95250"/>
            <a:endParaRPr lang="es-ES_tradnl" sz="1200" i="1" dirty="0">
              <a:latin typeface="Arial" pitchFamily="34" charset="0"/>
              <a:cs typeface="Arial" pitchFamily="34" charset="0"/>
            </a:endParaRPr>
          </a:p>
          <a:p>
            <a:pPr marL="95250" indent="-95250" algn="just"/>
            <a:endParaRPr lang="es-ES_tradnl" sz="1200" dirty="0">
              <a:latin typeface="Arial" pitchFamily="34" charset="0"/>
              <a:cs typeface="Arial" pitchFamily="34" charset="0"/>
            </a:endParaRPr>
          </a:p>
          <a:p>
            <a:pPr marL="95250" indent="-95250" algn="just"/>
            <a:r>
              <a:rPr lang="es-ES_tradnl" sz="1200" b="1" i="1" dirty="0" smtClean="0">
                <a:latin typeface="Arial" pitchFamily="34" charset="0"/>
                <a:cs typeface="Arial" pitchFamily="34" charset="0"/>
              </a:rPr>
              <a:t>FUNCIONES</a:t>
            </a:r>
            <a:r>
              <a:rPr lang="es-ES_tradnl" sz="1200" i="1" dirty="0" smtClean="0">
                <a:latin typeface="Arial" pitchFamily="34" charset="0"/>
                <a:cs typeface="Arial" pitchFamily="34" charset="0"/>
              </a:rPr>
              <a:t>.</a:t>
            </a:r>
          </a:p>
          <a:p>
            <a:pPr marL="95250" indent="-95250" algn="just"/>
            <a:endParaRPr lang="es-ES_tradnl" sz="1200" i="1" dirty="0" smtClean="0">
              <a:latin typeface="Arial" pitchFamily="34" charset="0"/>
              <a:cs typeface="Arial" pitchFamily="34" charset="0"/>
            </a:endParaRPr>
          </a:p>
          <a:p>
            <a:pPr marL="171450" indent="-171450" algn="just">
              <a:lnSpc>
                <a:spcPct val="115000"/>
              </a:lnSpc>
              <a:spcAft>
                <a:spcPts val="1000"/>
              </a:spcAft>
              <a:buFont typeface="Wingdings" panose="05000000000000000000" pitchFamily="2" charset="2"/>
              <a:buChar char="§"/>
            </a:pPr>
            <a:r>
              <a:rPr lang="es-MX" sz="1200" dirty="0">
                <a:solidFill>
                  <a:prstClr val="black"/>
                </a:solidFill>
                <a:latin typeface="Arial"/>
                <a:ea typeface="Calibri"/>
                <a:cs typeface="Times New Roman"/>
              </a:rPr>
              <a:t>Informar mensualmente a la Subdirección de Participación Política, Cívica y Social de las acciones programadas, en proceso y concluidas, con la finalidad de incorporarlo en la matriz de indicadores y </a:t>
            </a:r>
            <a:r>
              <a:rPr lang="es-MX" sz="1200" dirty="0" smtClean="0">
                <a:solidFill>
                  <a:prstClr val="black"/>
                </a:solidFill>
                <a:latin typeface="Arial"/>
                <a:ea typeface="Calibri"/>
                <a:cs typeface="Times New Roman"/>
              </a:rPr>
              <a:t>reportarlo </a:t>
            </a:r>
            <a:r>
              <a:rPr lang="es-MX" sz="1200" dirty="0">
                <a:solidFill>
                  <a:prstClr val="black"/>
                </a:solidFill>
                <a:latin typeface="Arial"/>
                <a:ea typeface="Calibri"/>
                <a:cs typeface="Times New Roman"/>
              </a:rPr>
              <a:t>en los informes mensuales y de Gobierno</a:t>
            </a:r>
            <a:r>
              <a:rPr lang="es-MX" sz="1200" dirty="0" smtClean="0">
                <a:solidFill>
                  <a:prstClr val="black"/>
                </a:solidFill>
                <a:latin typeface="Arial"/>
                <a:ea typeface="Calibri"/>
                <a:cs typeface="Times New Roman"/>
              </a:rPr>
              <a:t>.</a:t>
            </a:r>
          </a:p>
          <a:p>
            <a:pPr marL="171450" lvl="0" indent="-171450" algn="just">
              <a:buFont typeface="Wingdings" panose="05000000000000000000" pitchFamily="2" charset="2"/>
              <a:buChar char="§"/>
            </a:pPr>
            <a:r>
              <a:rPr lang="es-ES" sz="1200" dirty="0" smtClean="0">
                <a:solidFill>
                  <a:prstClr val="black"/>
                </a:solidFill>
                <a:latin typeface="Arial" charset="0"/>
                <a:cs typeface="Arial" charset="0"/>
              </a:rPr>
              <a:t>Estas </a:t>
            </a:r>
            <a:r>
              <a:rPr lang="es-ES" sz="1200" dirty="0">
                <a:solidFill>
                  <a:prstClr val="black"/>
                </a:solidFill>
                <a:latin typeface="Arial" charset="0"/>
                <a:cs typeface="Arial" charset="0"/>
              </a:rPr>
              <a:t>funciones son enunciativas mas no limitativas.</a:t>
            </a:r>
          </a:p>
          <a:p>
            <a:pPr marL="95250" indent="-95250" algn="just"/>
            <a:endParaRPr lang="es-ES_tradnl" sz="1200" i="1" dirty="0">
              <a:latin typeface="Arial" pitchFamily="34" charset="0"/>
              <a:cs typeface="Arial" pitchFamily="34" charset="0"/>
            </a:endParaRPr>
          </a:p>
          <a:p>
            <a:pPr marL="95250" indent="-95250" algn="just"/>
            <a:endParaRPr lang="es-ES_tradnl" sz="1200" i="1" dirty="0" smtClean="0">
              <a:latin typeface="Arial" pitchFamily="34" charset="0"/>
              <a:cs typeface="Arial" pitchFamily="34" charset="0"/>
            </a:endParaRPr>
          </a:p>
          <a:p>
            <a:pPr marL="171450" lvl="0" indent="-171450" algn="just">
              <a:buFont typeface="Arial" pitchFamily="34" charset="0"/>
              <a:buChar char="•"/>
            </a:pPr>
            <a:endParaRPr lang="es-ES_tradnl" sz="1200" dirty="0">
              <a:latin typeface="Arial" pitchFamily="34" charset="0"/>
              <a:cs typeface="Arial" pitchFamily="34" charset="0"/>
            </a:endParaRPr>
          </a:p>
        </p:txBody>
      </p:sp>
      <p:sp>
        <p:nvSpPr>
          <p:cNvPr id="9" name="8 Rectángulo"/>
          <p:cNvSpPr/>
          <p:nvPr/>
        </p:nvSpPr>
        <p:spPr>
          <a:xfrm>
            <a:off x="1574800" y="8391525"/>
            <a:ext cx="5105400" cy="596900"/>
          </a:xfrm>
          <a:prstGeom prst="rect">
            <a:avLst/>
          </a:prstGeom>
          <a:noFill/>
          <a:ln w="63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0" name="9 CuadroTexto"/>
          <p:cNvSpPr txBox="1"/>
          <p:nvPr/>
        </p:nvSpPr>
        <p:spPr>
          <a:xfrm>
            <a:off x="3365892" y="8391525"/>
            <a:ext cx="1388522" cy="276999"/>
          </a:xfrm>
          <a:prstGeom prst="rect">
            <a:avLst/>
          </a:prstGeom>
          <a:noFill/>
        </p:spPr>
        <p:txBody>
          <a:bodyPr wrap="none" rtlCol="0">
            <a:spAutoFit/>
          </a:bodyPr>
          <a:lstStyle/>
          <a:p>
            <a:r>
              <a:rPr lang="es-MX" sz="1200" b="1" dirty="0" smtClean="0">
                <a:latin typeface="Arial" charset="0"/>
              </a:rPr>
              <a:t>Director General</a:t>
            </a:r>
            <a:endParaRPr lang="es-MX" sz="1200" dirty="0"/>
          </a:p>
        </p:txBody>
      </p:sp>
      <p:sp>
        <p:nvSpPr>
          <p:cNvPr id="11" name="10 CuadroTexto"/>
          <p:cNvSpPr txBox="1"/>
          <p:nvPr/>
        </p:nvSpPr>
        <p:spPr>
          <a:xfrm>
            <a:off x="3057349" y="8711426"/>
            <a:ext cx="2160721" cy="276999"/>
          </a:xfrm>
          <a:prstGeom prst="rect">
            <a:avLst/>
          </a:prstGeom>
          <a:noFill/>
        </p:spPr>
        <p:txBody>
          <a:bodyPr wrap="none" rtlCol="0">
            <a:spAutoFit/>
          </a:bodyPr>
          <a:lstStyle/>
          <a:p>
            <a:r>
              <a:rPr lang="es-MX" sz="1200" dirty="0" smtClean="0">
                <a:latin typeface="Arial" charset="0"/>
              </a:rPr>
              <a:t>Luis Fernando Alonso Molina</a:t>
            </a:r>
            <a:endParaRPr lang="es-MX" sz="1200" dirty="0"/>
          </a:p>
        </p:txBody>
      </p:sp>
      <p:cxnSp>
        <p:nvCxnSpPr>
          <p:cNvPr id="12" name="19 Conector recto"/>
          <p:cNvCxnSpPr>
            <a:cxnSpLocks noChangeShapeType="1"/>
          </p:cNvCxnSpPr>
          <p:nvPr/>
        </p:nvCxnSpPr>
        <p:spPr bwMode="auto">
          <a:xfrm rot="10800000" flipH="1">
            <a:off x="1578440" y="8643638"/>
            <a:ext cx="5076000" cy="0"/>
          </a:xfrm>
          <a:prstGeom prst="line">
            <a:avLst/>
          </a:prstGeom>
          <a:noFill/>
          <a:ln w="9525" algn="ctr">
            <a:solidFill>
              <a:schemeClr val="tx1"/>
            </a:solidFill>
            <a:round/>
            <a:headEnd/>
            <a:tailEnd/>
          </a:ln>
        </p:spPr>
      </p:cxnSp>
    </p:spTree>
    <p:extLst>
      <p:ext uri="{BB962C8B-B14F-4D97-AF65-F5344CB8AC3E}">
        <p14:creationId xmlns:p14="http://schemas.microsoft.com/office/powerpoint/2010/main" val="206767371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12"/>
          <p:cNvSpPr>
            <a:spLocks noChangeArrowheads="1"/>
          </p:cNvSpPr>
          <p:nvPr/>
        </p:nvSpPr>
        <p:spPr bwMode="auto">
          <a:xfrm>
            <a:off x="-9432" y="-7251"/>
            <a:ext cx="1443038" cy="9144000"/>
          </a:xfrm>
          <a:prstGeom prst="rect">
            <a:avLst/>
          </a:prstGeom>
          <a:solidFill>
            <a:schemeClr val="bg1">
              <a:lumMod val="50000"/>
            </a:schemeClr>
          </a:solidFill>
          <a:ln w="9525">
            <a:solidFill>
              <a:srgbClr val="663300"/>
            </a:solidFill>
            <a:miter lim="800000"/>
            <a:headEnd/>
            <a:tailEnd/>
          </a:ln>
        </p:spPr>
        <p:txBody>
          <a:bodyPr wrap="none" anchor="ctr"/>
          <a:lstStyle/>
          <a:p>
            <a:pPr>
              <a:defRPr/>
            </a:pPr>
            <a:endParaRPr lang="es-MX" dirty="0"/>
          </a:p>
        </p:txBody>
      </p:sp>
      <p:sp>
        <p:nvSpPr>
          <p:cNvPr id="36869"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36870" name="Rectangle 4"/>
          <p:cNvSpPr>
            <a:spLocks noChangeArrowheads="1"/>
          </p:cNvSpPr>
          <p:nvPr/>
        </p:nvSpPr>
        <p:spPr bwMode="auto">
          <a:xfrm>
            <a:off x="1574800" y="558349"/>
            <a:ext cx="5172075" cy="7914474"/>
          </a:xfrm>
          <a:prstGeom prst="rect">
            <a:avLst/>
          </a:prstGeom>
          <a:noFill/>
          <a:ln w="9525">
            <a:noFill/>
            <a:miter lim="800000"/>
            <a:headEnd/>
            <a:tailEnd/>
          </a:ln>
        </p:spPr>
        <p:txBody>
          <a:bodyPr>
            <a:spAutoFit/>
          </a:bodyPr>
          <a:lstStyle/>
          <a:p>
            <a:pPr>
              <a:lnSpc>
                <a:spcPts val="1300"/>
              </a:lnSpc>
            </a:pPr>
            <a:endParaRPr lang="es-MX" sz="1200" b="1" i="1" dirty="0" smtClean="0">
              <a:solidFill>
                <a:srgbClr val="000000"/>
              </a:solidFill>
              <a:latin typeface="Arial" pitchFamily="34" charset="0"/>
              <a:cs typeface="Arial" pitchFamily="34" charset="0"/>
            </a:endParaRPr>
          </a:p>
          <a:p>
            <a:pPr>
              <a:lnSpc>
                <a:spcPts val="1300"/>
              </a:lnSpc>
            </a:pPr>
            <a:r>
              <a:rPr lang="es-MX" sz="1200" b="1" i="1" dirty="0" smtClean="0">
                <a:solidFill>
                  <a:srgbClr val="000000"/>
                </a:solidFill>
                <a:latin typeface="Arial" pitchFamily="34" charset="0"/>
                <a:cs typeface="Arial" pitchFamily="34" charset="0"/>
              </a:rPr>
              <a:t>SUBDIRECCIÓN </a:t>
            </a:r>
            <a:r>
              <a:rPr lang="es-MX" sz="1200" b="1" i="1" dirty="0">
                <a:solidFill>
                  <a:srgbClr val="000000"/>
                </a:solidFill>
                <a:latin typeface="Arial" pitchFamily="34" charset="0"/>
                <a:cs typeface="Arial" pitchFamily="34" charset="0"/>
              </a:rPr>
              <a:t>DE INVESTIGACIÓN Y ESTUDIOS SOBRE LA JUVENTUD</a:t>
            </a:r>
          </a:p>
          <a:p>
            <a:pPr>
              <a:lnSpc>
                <a:spcPts val="1300"/>
              </a:lnSpc>
            </a:pPr>
            <a:endParaRPr lang="es-MX" sz="1200" b="1" i="1" dirty="0" smtClean="0">
              <a:solidFill>
                <a:srgbClr val="000000"/>
              </a:solidFill>
              <a:latin typeface="Arial" pitchFamily="34" charset="0"/>
              <a:cs typeface="Arial" pitchFamily="34" charset="0"/>
            </a:endParaRPr>
          </a:p>
          <a:p>
            <a:pPr>
              <a:lnSpc>
                <a:spcPts val="1300"/>
              </a:lnSpc>
            </a:pPr>
            <a:endParaRPr lang="es-MX" sz="1200" b="1" i="1" dirty="0">
              <a:solidFill>
                <a:srgbClr val="000000"/>
              </a:solidFill>
              <a:latin typeface="Arial" pitchFamily="34" charset="0"/>
              <a:cs typeface="Arial" pitchFamily="34" charset="0"/>
            </a:endParaRPr>
          </a:p>
          <a:p>
            <a:pPr marL="95250" indent="-95250" algn="just">
              <a:lnSpc>
                <a:spcPts val="1300"/>
              </a:lnSpc>
            </a:pPr>
            <a:r>
              <a:rPr lang="es-ES_tradnl" sz="1200" b="1" i="1" dirty="0" smtClean="0">
                <a:latin typeface="Arial" charset="0"/>
              </a:rPr>
              <a:t>OBJETIVO</a:t>
            </a:r>
            <a:r>
              <a:rPr lang="es-ES_tradnl" sz="1200" b="1" i="1" dirty="0">
                <a:latin typeface="Arial" charset="0"/>
              </a:rPr>
              <a:t>.</a:t>
            </a:r>
          </a:p>
          <a:p>
            <a:pPr>
              <a:lnSpc>
                <a:spcPts val="1300"/>
              </a:lnSpc>
            </a:pPr>
            <a:endParaRPr lang="es-MX" sz="1200" b="1" i="1" dirty="0">
              <a:solidFill>
                <a:srgbClr val="000000"/>
              </a:solidFill>
              <a:latin typeface="Arial" pitchFamily="34" charset="0"/>
              <a:cs typeface="Arial" pitchFamily="34" charset="0"/>
            </a:endParaRPr>
          </a:p>
          <a:p>
            <a:pPr marL="95250" indent="-95250" algn="just">
              <a:lnSpc>
                <a:spcPts val="1300"/>
              </a:lnSpc>
            </a:pPr>
            <a:r>
              <a:rPr lang="es-MX" sz="1200" dirty="0">
                <a:solidFill>
                  <a:srgbClr val="000000"/>
                </a:solidFill>
                <a:latin typeface="Arial" charset="0"/>
                <a:cs typeface="Arial" charset="0"/>
              </a:rPr>
              <a:t>Generar  y promover el conocimiento sistemático de la población juvenil como base de la planeación, diseño, implementación, ejecución y evaluación de las </a:t>
            </a:r>
            <a:r>
              <a:rPr lang="es-MX" sz="1200" dirty="0" smtClean="0">
                <a:solidFill>
                  <a:srgbClr val="000000"/>
                </a:solidFill>
                <a:latin typeface="Arial" charset="0"/>
                <a:cs typeface="Arial" charset="0"/>
              </a:rPr>
              <a:t>políticas </a:t>
            </a:r>
            <a:r>
              <a:rPr lang="es-MX" sz="1200" dirty="0">
                <a:solidFill>
                  <a:srgbClr val="000000"/>
                </a:solidFill>
                <a:latin typeface="Arial" charset="0"/>
                <a:cs typeface="Arial" charset="0"/>
              </a:rPr>
              <a:t>publicas a favor de la juventud en el Estado de San Luis Potosí, además de garantizar  el ejercicio  del derecho de acceso a la información publica de la dependencia así como administrar y preservar los documentos del patrimonio documental de la institución</a:t>
            </a:r>
          </a:p>
          <a:p>
            <a:pPr marL="95250" indent="-95250" algn="just">
              <a:lnSpc>
                <a:spcPts val="1300"/>
              </a:lnSpc>
            </a:pPr>
            <a:endParaRPr lang="es-ES_tradnl" sz="1200" dirty="0" smtClean="0">
              <a:latin typeface="Arial" charset="0"/>
            </a:endParaRPr>
          </a:p>
          <a:p>
            <a:pPr marL="95250" indent="-95250" algn="just">
              <a:lnSpc>
                <a:spcPts val="1300"/>
              </a:lnSpc>
            </a:pPr>
            <a:endParaRPr lang="es-ES_tradnl" sz="1200" dirty="0">
              <a:latin typeface="Arial" charset="0"/>
            </a:endParaRPr>
          </a:p>
          <a:p>
            <a:pPr marL="95250" indent="-95250" algn="just">
              <a:lnSpc>
                <a:spcPts val="1300"/>
              </a:lnSpc>
            </a:pPr>
            <a:r>
              <a:rPr lang="es-ES_tradnl" sz="1200" b="1" i="1" dirty="0">
                <a:latin typeface="Arial" charset="0"/>
              </a:rPr>
              <a:t>FUNCIONES</a:t>
            </a:r>
            <a:r>
              <a:rPr lang="es-ES_tradnl" sz="1200" b="1" i="1" dirty="0" smtClean="0">
                <a:latin typeface="Arial" charset="0"/>
              </a:rPr>
              <a:t>. </a:t>
            </a:r>
          </a:p>
          <a:p>
            <a:pPr marL="95250" indent="-95250" algn="just">
              <a:lnSpc>
                <a:spcPts val="1300"/>
              </a:lnSpc>
            </a:pPr>
            <a:endParaRPr lang="es-ES_tradnl" sz="1200" b="1" i="1" dirty="0" smtClean="0">
              <a:latin typeface="Arial" charset="0"/>
            </a:endParaRPr>
          </a:p>
          <a:p>
            <a:pPr marL="95250" indent="-95250" algn="just">
              <a:lnSpc>
                <a:spcPts val="1300"/>
              </a:lnSpc>
            </a:pPr>
            <a:endParaRPr lang="es-ES_tradnl" sz="1200" b="1" i="1" dirty="0">
              <a:latin typeface="Arial" charset="0"/>
            </a:endParaRPr>
          </a:p>
          <a:p>
            <a:pPr marL="182563" indent="-182563" algn="just">
              <a:lnSpc>
                <a:spcPct val="90000"/>
              </a:lnSpc>
              <a:buFont typeface="Wingdings" pitchFamily="2" charset="2"/>
              <a:buChar char="§"/>
            </a:pPr>
            <a:r>
              <a:rPr lang="es-ES" sz="1200" dirty="0">
                <a:solidFill>
                  <a:srgbClr val="000000"/>
                </a:solidFill>
                <a:latin typeface="Arial" charset="0"/>
                <a:cs typeface="Arial" charset="0"/>
              </a:rPr>
              <a:t>Brindar asesoría en el marco de su competencia , a las distintas áreas que componen el instituto o a instancias externas, en el diseño, planeación y evaluación de las </a:t>
            </a:r>
            <a:r>
              <a:rPr lang="es-ES" sz="1200" dirty="0" smtClean="0">
                <a:solidFill>
                  <a:srgbClr val="000000"/>
                </a:solidFill>
                <a:latin typeface="Arial" charset="0"/>
                <a:cs typeface="Arial" charset="0"/>
              </a:rPr>
              <a:t>políticas </a:t>
            </a:r>
            <a:r>
              <a:rPr lang="es-ES" sz="1200" dirty="0">
                <a:solidFill>
                  <a:srgbClr val="000000"/>
                </a:solidFill>
                <a:latin typeface="Arial" charset="0"/>
                <a:cs typeface="Arial" charset="0"/>
              </a:rPr>
              <a:t>de juventud;</a:t>
            </a:r>
          </a:p>
          <a:p>
            <a:pPr marL="182563" indent="-182563" algn="just">
              <a:lnSpc>
                <a:spcPct val="90000"/>
              </a:lnSpc>
              <a:buFont typeface="Wingdings" pitchFamily="2" charset="2"/>
              <a:buChar char="§"/>
            </a:pPr>
            <a:endParaRPr lang="es-ES" sz="1200" dirty="0">
              <a:solidFill>
                <a:srgbClr val="000000"/>
              </a:solidFill>
              <a:latin typeface="Arial" charset="0"/>
              <a:cs typeface="Arial" charset="0"/>
            </a:endParaRPr>
          </a:p>
          <a:p>
            <a:pPr marL="182563" indent="-182563" algn="just">
              <a:lnSpc>
                <a:spcPct val="90000"/>
              </a:lnSpc>
              <a:buFont typeface="Wingdings" pitchFamily="2" charset="2"/>
              <a:buChar char="§"/>
            </a:pPr>
            <a:r>
              <a:rPr lang="es-ES" sz="1200" dirty="0">
                <a:solidFill>
                  <a:srgbClr val="000000"/>
                </a:solidFill>
                <a:latin typeface="Arial" charset="0"/>
                <a:cs typeface="Arial" charset="0"/>
              </a:rPr>
              <a:t>Mantener una vinculación con el sector educativo y de Investigación  a efecto de coordinase en acciones conjuntas sobre el sector juvenil;</a:t>
            </a:r>
          </a:p>
          <a:p>
            <a:pPr marL="182563" indent="-182563" algn="just">
              <a:lnSpc>
                <a:spcPct val="90000"/>
              </a:lnSpc>
              <a:buFont typeface="Wingdings" pitchFamily="2" charset="2"/>
              <a:buChar char="§"/>
            </a:pPr>
            <a:endParaRPr lang="es-ES" sz="1200" dirty="0">
              <a:solidFill>
                <a:srgbClr val="000000"/>
              </a:solidFill>
              <a:latin typeface="Arial Unicode MS" pitchFamily="34" charset="-128"/>
              <a:ea typeface="Arial Unicode MS" pitchFamily="34" charset="-128"/>
              <a:cs typeface="Arial Unicode MS" pitchFamily="34" charset="-128"/>
            </a:endParaRPr>
          </a:p>
          <a:p>
            <a:pPr marL="182563" indent="-182563" algn="just">
              <a:lnSpc>
                <a:spcPct val="90000"/>
              </a:lnSpc>
              <a:buFont typeface="Wingdings" pitchFamily="2" charset="2"/>
              <a:buChar char="§"/>
            </a:pPr>
            <a:r>
              <a:rPr lang="es-ES_tradnl" sz="1200" dirty="0">
                <a:latin typeface="Arial" charset="0"/>
              </a:rPr>
              <a:t>Llevar acabo, conjuntamente con todas las áreas del instituto y previo acuerdo del Director General, el desarrollo de proyectos interinstitucionales que se definan;</a:t>
            </a:r>
          </a:p>
          <a:p>
            <a:pPr marL="182563" indent="-182563" algn="just">
              <a:lnSpc>
                <a:spcPct val="90000"/>
              </a:lnSpc>
              <a:buFont typeface="Wingdings" pitchFamily="2" charset="2"/>
              <a:buChar char="§"/>
            </a:pPr>
            <a:endParaRPr lang="es-ES_tradnl" sz="1200" b="1" i="1" dirty="0">
              <a:latin typeface="Arial" charset="0"/>
            </a:endParaRPr>
          </a:p>
          <a:p>
            <a:pPr marL="182563" indent="-182563" algn="just">
              <a:lnSpc>
                <a:spcPct val="90000"/>
              </a:lnSpc>
              <a:buFont typeface="Wingdings" pitchFamily="2" charset="2"/>
              <a:buChar char="§"/>
            </a:pPr>
            <a:r>
              <a:rPr lang="es-ES" sz="1200" dirty="0">
                <a:solidFill>
                  <a:srgbClr val="000000"/>
                </a:solidFill>
                <a:latin typeface="Arial" charset="0"/>
                <a:cs typeface="Arial" charset="0"/>
              </a:rPr>
              <a:t>Elaborar contenidos educativos no formales para la transmisión de información y orientación en temas relacionados con las adicciones, sexualidad, salud reproductiva, psicología y otros temas de interés de los jóvenes. </a:t>
            </a:r>
            <a:endParaRPr lang="es-ES" sz="1200" dirty="0">
              <a:solidFill>
                <a:srgbClr val="000000"/>
              </a:solidFill>
              <a:latin typeface="Arial Unicode MS" pitchFamily="34" charset="-128"/>
              <a:ea typeface="Arial Unicode MS" pitchFamily="34" charset="-128"/>
              <a:cs typeface="Arial Unicode MS" pitchFamily="34" charset="-128"/>
            </a:endParaRPr>
          </a:p>
          <a:p>
            <a:pPr marL="182563" indent="-182563" algn="just">
              <a:lnSpc>
                <a:spcPct val="90000"/>
              </a:lnSpc>
              <a:buFont typeface="Wingdings" pitchFamily="2" charset="2"/>
              <a:buChar char="§"/>
            </a:pPr>
            <a:endParaRPr lang="es-ES_tradnl" sz="1200" dirty="0">
              <a:latin typeface="Arial" charset="0"/>
            </a:endParaRPr>
          </a:p>
          <a:p>
            <a:pPr marL="182563" indent="-182563" algn="just">
              <a:lnSpc>
                <a:spcPct val="90000"/>
              </a:lnSpc>
              <a:buFont typeface="Wingdings" pitchFamily="2" charset="2"/>
              <a:buChar char="§"/>
            </a:pPr>
            <a:r>
              <a:rPr lang="es-ES" sz="1200" dirty="0">
                <a:latin typeface="Arial" charset="0"/>
                <a:cs typeface="Times New Roman" pitchFamily="18" charset="0"/>
              </a:rPr>
              <a:t>Promover reuniones periódicas de trabajo con las diversas instituciones del gobierno federal, estatal y municipal, así como con organizaciones civiles y privadas para captar la oferta existente en la materia</a:t>
            </a:r>
            <a:endParaRPr lang="es-ES" sz="1200" dirty="0">
              <a:latin typeface="Arial" charset="0"/>
            </a:endParaRPr>
          </a:p>
          <a:p>
            <a:pPr marL="182563" indent="-182563" algn="just">
              <a:lnSpc>
                <a:spcPct val="90000"/>
              </a:lnSpc>
              <a:buFont typeface="Wingdings" pitchFamily="2" charset="2"/>
              <a:buChar char="§"/>
            </a:pPr>
            <a:endParaRPr lang="es-ES" sz="1200" dirty="0">
              <a:latin typeface="Arial" charset="0"/>
              <a:cs typeface="Times New Roman" pitchFamily="18" charset="0"/>
            </a:endParaRPr>
          </a:p>
          <a:p>
            <a:pPr marL="182563" indent="-182563" algn="just">
              <a:lnSpc>
                <a:spcPct val="90000"/>
              </a:lnSpc>
              <a:buFont typeface="Wingdings" pitchFamily="2" charset="2"/>
              <a:buChar char="§"/>
            </a:pPr>
            <a:r>
              <a:rPr lang="es-ES" sz="1200" dirty="0">
                <a:latin typeface="Arial" charset="0"/>
                <a:cs typeface="Times New Roman" pitchFamily="18" charset="0"/>
              </a:rPr>
              <a:t>Conocer, fomentar e incentivar estudios en materia de juventud.</a:t>
            </a:r>
            <a:endParaRPr lang="es-ES_tradnl" sz="1200" dirty="0">
              <a:latin typeface="Arial" charset="0"/>
            </a:endParaRPr>
          </a:p>
          <a:p>
            <a:pPr algn="just">
              <a:lnSpc>
                <a:spcPct val="90000"/>
              </a:lnSpc>
            </a:pPr>
            <a:endParaRPr lang="es-ES_tradnl" sz="1200" dirty="0">
              <a:latin typeface="Arial" charset="0"/>
            </a:endParaRPr>
          </a:p>
          <a:p>
            <a:pPr marL="182563" indent="-182563" algn="just">
              <a:lnSpc>
                <a:spcPct val="90000"/>
              </a:lnSpc>
              <a:buFont typeface="Wingdings" pitchFamily="2" charset="2"/>
              <a:buChar char="§"/>
            </a:pPr>
            <a:r>
              <a:rPr lang="es-ES_tradnl" sz="1200" dirty="0">
                <a:latin typeface="Arial" charset="0"/>
              </a:rPr>
              <a:t>Promover la creación de medios y espacios de difusión sobre temáticas juveniles, así como organizar espacios de discusión sobre temas específicos de juventud</a:t>
            </a:r>
          </a:p>
          <a:p>
            <a:pPr algn="just">
              <a:lnSpc>
                <a:spcPts val="1300"/>
              </a:lnSpc>
            </a:pPr>
            <a:endParaRPr lang="es-ES" sz="1200" dirty="0" smtClean="0">
              <a:solidFill>
                <a:srgbClr val="000000"/>
              </a:solidFill>
              <a:latin typeface="Arial Unicode MS" pitchFamily="34" charset="-128"/>
              <a:ea typeface="Arial Unicode MS" pitchFamily="34" charset="-128"/>
              <a:cs typeface="Arial Unicode MS" pitchFamily="34" charset="-128"/>
            </a:endParaRPr>
          </a:p>
          <a:p>
            <a:pPr marL="182563" indent="-182563" algn="just">
              <a:lnSpc>
                <a:spcPts val="1300"/>
              </a:lnSpc>
              <a:buFont typeface="Wingdings" pitchFamily="2" charset="2"/>
              <a:buChar char="§"/>
            </a:pPr>
            <a:endParaRPr lang="es-ES" sz="1200" dirty="0" smtClean="0">
              <a:latin typeface="Arial" charset="0"/>
              <a:cs typeface="Times New Roman" pitchFamily="18" charset="0"/>
            </a:endParaRPr>
          </a:p>
          <a:p>
            <a:pPr marL="182563" indent="-182563" algn="just">
              <a:lnSpc>
                <a:spcPts val="1300"/>
              </a:lnSpc>
              <a:buFont typeface="Wingdings" pitchFamily="2" charset="2"/>
              <a:buChar char="§"/>
            </a:pPr>
            <a:endParaRPr lang="es-ES_tradnl" sz="1200" dirty="0" smtClean="0">
              <a:latin typeface="Arial" charset="0"/>
            </a:endParaRPr>
          </a:p>
        </p:txBody>
      </p:sp>
      <p:sp>
        <p:nvSpPr>
          <p:cNvPr id="36871" name="Text Box 5"/>
          <p:cNvSpPr txBox="1">
            <a:spLocks noChangeArrowheads="1"/>
          </p:cNvSpPr>
          <p:nvPr/>
        </p:nvSpPr>
        <p:spPr bwMode="auto">
          <a:xfrm>
            <a:off x="0" y="0"/>
            <a:ext cx="3962400" cy="400050"/>
          </a:xfrm>
          <a:prstGeom prst="rect">
            <a:avLst/>
          </a:prstGeom>
          <a:noFill/>
          <a:ln w="9525">
            <a:noFill/>
            <a:miter lim="800000"/>
            <a:headEnd/>
            <a:tailEnd/>
          </a:ln>
        </p:spPr>
        <p:txBody>
          <a:bodyPr>
            <a:spAutoFit/>
          </a:bodyPr>
          <a:lstStyle/>
          <a:p>
            <a:pPr algn="just">
              <a:spcBef>
                <a:spcPct val="50000"/>
              </a:spcBef>
            </a:pPr>
            <a:r>
              <a:rPr lang="es-ES_tradnl" sz="2000" b="1" i="1" dirty="0" smtClean="0">
                <a:latin typeface="Arial" charset="0"/>
              </a:rPr>
              <a:t>DESCRIPCIÓN </a:t>
            </a:r>
            <a:r>
              <a:rPr lang="es-ES_tradnl" sz="2000" b="1" i="1" dirty="0">
                <a:latin typeface="Arial" charset="0"/>
              </a:rPr>
              <a:t>DE FUNCIONES</a:t>
            </a:r>
          </a:p>
        </p:txBody>
      </p:sp>
      <p:cxnSp>
        <p:nvCxnSpPr>
          <p:cNvPr id="19" name="19 Conector recto"/>
          <p:cNvCxnSpPr>
            <a:cxnSpLocks noChangeShapeType="1"/>
          </p:cNvCxnSpPr>
          <p:nvPr/>
        </p:nvCxnSpPr>
        <p:spPr bwMode="auto">
          <a:xfrm rot="10800000" flipH="1">
            <a:off x="1578440" y="8643638"/>
            <a:ext cx="5076000" cy="0"/>
          </a:xfrm>
          <a:prstGeom prst="line">
            <a:avLst/>
          </a:prstGeom>
          <a:noFill/>
          <a:ln w="9525" algn="ctr">
            <a:solidFill>
              <a:schemeClr val="tx1"/>
            </a:solidFill>
            <a:round/>
            <a:headEnd/>
            <a:tailEnd/>
          </a:ln>
        </p:spPr>
      </p:cxnSp>
      <p:sp>
        <p:nvSpPr>
          <p:cNvPr id="9" name="8 Rectángulo"/>
          <p:cNvSpPr/>
          <p:nvPr/>
        </p:nvSpPr>
        <p:spPr>
          <a:xfrm>
            <a:off x="1574800" y="8391525"/>
            <a:ext cx="5105400" cy="596900"/>
          </a:xfrm>
          <a:prstGeom prst="rect">
            <a:avLst/>
          </a:prstGeom>
          <a:noFill/>
          <a:ln w="63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0" name="9 CuadroTexto"/>
          <p:cNvSpPr txBox="1"/>
          <p:nvPr/>
        </p:nvSpPr>
        <p:spPr>
          <a:xfrm>
            <a:off x="3365892" y="8391525"/>
            <a:ext cx="1388522" cy="276999"/>
          </a:xfrm>
          <a:prstGeom prst="rect">
            <a:avLst/>
          </a:prstGeom>
          <a:noFill/>
        </p:spPr>
        <p:txBody>
          <a:bodyPr wrap="none" rtlCol="0">
            <a:spAutoFit/>
          </a:bodyPr>
          <a:lstStyle/>
          <a:p>
            <a:r>
              <a:rPr lang="es-MX" sz="1200" b="1" dirty="0" smtClean="0">
                <a:latin typeface="Arial" charset="0"/>
              </a:rPr>
              <a:t>Director General</a:t>
            </a:r>
            <a:endParaRPr lang="es-MX" sz="1200" dirty="0"/>
          </a:p>
        </p:txBody>
      </p:sp>
      <p:sp>
        <p:nvSpPr>
          <p:cNvPr id="11" name="10 CuadroTexto"/>
          <p:cNvSpPr txBox="1"/>
          <p:nvPr/>
        </p:nvSpPr>
        <p:spPr>
          <a:xfrm>
            <a:off x="3057349" y="8711426"/>
            <a:ext cx="2160721" cy="276999"/>
          </a:xfrm>
          <a:prstGeom prst="rect">
            <a:avLst/>
          </a:prstGeom>
          <a:noFill/>
        </p:spPr>
        <p:txBody>
          <a:bodyPr wrap="none" rtlCol="0">
            <a:spAutoFit/>
          </a:bodyPr>
          <a:lstStyle/>
          <a:p>
            <a:r>
              <a:rPr lang="es-MX" sz="1200" dirty="0" smtClean="0">
                <a:latin typeface="Arial" charset="0"/>
              </a:rPr>
              <a:t>Luis Fernando Alonso Molina</a:t>
            </a:r>
            <a:endParaRPr lang="es-MX" sz="1200" dirty="0"/>
          </a:p>
        </p:txBody>
      </p:sp>
    </p:spTree>
    <p:extLst>
      <p:ext uri="{BB962C8B-B14F-4D97-AF65-F5344CB8AC3E}">
        <p14:creationId xmlns:p14="http://schemas.microsoft.com/office/powerpoint/2010/main" val="351194900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12"/>
          <p:cNvSpPr>
            <a:spLocks noChangeArrowheads="1"/>
          </p:cNvSpPr>
          <p:nvPr/>
        </p:nvSpPr>
        <p:spPr bwMode="auto">
          <a:xfrm>
            <a:off x="-9432" y="-7251"/>
            <a:ext cx="1443038" cy="9144000"/>
          </a:xfrm>
          <a:prstGeom prst="rect">
            <a:avLst/>
          </a:prstGeom>
          <a:solidFill>
            <a:schemeClr val="bg1">
              <a:lumMod val="50000"/>
            </a:schemeClr>
          </a:solidFill>
          <a:ln w="9525">
            <a:solidFill>
              <a:srgbClr val="663300"/>
            </a:solidFill>
            <a:miter lim="800000"/>
            <a:headEnd/>
            <a:tailEnd/>
          </a:ln>
        </p:spPr>
        <p:txBody>
          <a:bodyPr wrap="none" anchor="ctr"/>
          <a:lstStyle/>
          <a:p>
            <a:pPr>
              <a:defRPr/>
            </a:pPr>
            <a:endParaRPr lang="es-MX" dirty="0"/>
          </a:p>
        </p:txBody>
      </p:sp>
      <p:sp>
        <p:nvSpPr>
          <p:cNvPr id="3" name="Text Box 5"/>
          <p:cNvSpPr txBox="1">
            <a:spLocks noChangeArrowheads="1"/>
          </p:cNvSpPr>
          <p:nvPr/>
        </p:nvSpPr>
        <p:spPr bwMode="auto">
          <a:xfrm>
            <a:off x="0" y="0"/>
            <a:ext cx="3962400" cy="400050"/>
          </a:xfrm>
          <a:prstGeom prst="rect">
            <a:avLst/>
          </a:prstGeom>
          <a:noFill/>
          <a:ln w="9525">
            <a:noFill/>
            <a:miter lim="800000"/>
            <a:headEnd/>
            <a:tailEnd/>
          </a:ln>
        </p:spPr>
        <p:txBody>
          <a:bodyPr>
            <a:spAutoFit/>
          </a:bodyPr>
          <a:lstStyle/>
          <a:p>
            <a:pPr algn="just">
              <a:spcBef>
                <a:spcPct val="50000"/>
              </a:spcBef>
            </a:pPr>
            <a:r>
              <a:rPr lang="es-ES_tradnl" sz="2000" b="1" i="1" dirty="0" smtClean="0">
                <a:latin typeface="Arial" charset="0"/>
              </a:rPr>
              <a:t>DESCRIPCIÓN </a:t>
            </a:r>
            <a:r>
              <a:rPr lang="es-ES_tradnl" sz="2000" b="1" i="1" dirty="0">
                <a:latin typeface="Arial" charset="0"/>
              </a:rPr>
              <a:t>DE FUNCIONES</a:t>
            </a:r>
          </a:p>
        </p:txBody>
      </p:sp>
      <p:sp>
        <p:nvSpPr>
          <p:cNvPr id="4"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5" name="Rectangle 4"/>
          <p:cNvSpPr>
            <a:spLocks noChangeArrowheads="1"/>
          </p:cNvSpPr>
          <p:nvPr/>
        </p:nvSpPr>
        <p:spPr bwMode="auto">
          <a:xfrm>
            <a:off x="1574800" y="572861"/>
            <a:ext cx="5172075" cy="7524111"/>
          </a:xfrm>
          <a:prstGeom prst="rect">
            <a:avLst/>
          </a:prstGeom>
          <a:noFill/>
          <a:ln w="9525">
            <a:noFill/>
            <a:miter lim="800000"/>
            <a:headEnd/>
            <a:tailEnd/>
          </a:ln>
        </p:spPr>
        <p:txBody>
          <a:bodyPr>
            <a:spAutoFit/>
          </a:bodyPr>
          <a:lstStyle/>
          <a:p>
            <a:pPr>
              <a:lnSpc>
                <a:spcPts val="1300"/>
              </a:lnSpc>
            </a:pPr>
            <a:endParaRPr lang="es-MX" sz="1200" b="1" i="1" dirty="0" smtClean="0">
              <a:solidFill>
                <a:srgbClr val="000000"/>
              </a:solidFill>
              <a:latin typeface="Arial" pitchFamily="34" charset="0"/>
              <a:cs typeface="Arial" pitchFamily="34" charset="0"/>
            </a:endParaRPr>
          </a:p>
          <a:p>
            <a:pPr>
              <a:lnSpc>
                <a:spcPts val="1300"/>
              </a:lnSpc>
            </a:pPr>
            <a:r>
              <a:rPr lang="es-MX" sz="1200" b="1" i="1" dirty="0" smtClean="0">
                <a:solidFill>
                  <a:srgbClr val="000000"/>
                </a:solidFill>
                <a:latin typeface="Arial" pitchFamily="34" charset="0"/>
                <a:cs typeface="Arial" pitchFamily="34" charset="0"/>
              </a:rPr>
              <a:t>SUBDIRECCIÓN </a:t>
            </a:r>
            <a:r>
              <a:rPr lang="es-MX" sz="1200" b="1" i="1" dirty="0">
                <a:solidFill>
                  <a:srgbClr val="000000"/>
                </a:solidFill>
                <a:latin typeface="Arial" pitchFamily="34" charset="0"/>
                <a:cs typeface="Arial" pitchFamily="34" charset="0"/>
              </a:rPr>
              <a:t>DE INVESTIGACIÓN Y ESTUDIOS SOBRE LA </a:t>
            </a:r>
            <a:r>
              <a:rPr lang="es-MX" sz="1200" b="1" i="1" dirty="0" smtClean="0">
                <a:solidFill>
                  <a:srgbClr val="000000"/>
                </a:solidFill>
                <a:latin typeface="Arial" pitchFamily="34" charset="0"/>
                <a:cs typeface="Arial" pitchFamily="34" charset="0"/>
              </a:rPr>
              <a:t>JUVENTUD  </a:t>
            </a:r>
          </a:p>
          <a:p>
            <a:pPr>
              <a:lnSpc>
                <a:spcPts val="1300"/>
              </a:lnSpc>
            </a:pPr>
            <a:r>
              <a:rPr lang="es-MX" sz="1200" b="1" i="1" dirty="0" smtClean="0">
                <a:latin typeface="Arial" pitchFamily="34" charset="0"/>
                <a:cs typeface="Arial" pitchFamily="34" charset="0"/>
              </a:rPr>
              <a:t>(Continua.)</a:t>
            </a:r>
          </a:p>
          <a:p>
            <a:pPr>
              <a:lnSpc>
                <a:spcPts val="1200"/>
              </a:lnSpc>
            </a:pPr>
            <a:endParaRPr lang="es-MX" sz="1200" b="1" i="1" dirty="0">
              <a:latin typeface="Arial" pitchFamily="34" charset="0"/>
              <a:cs typeface="Arial" pitchFamily="34" charset="0"/>
            </a:endParaRPr>
          </a:p>
          <a:p>
            <a:pPr marL="171450" lvl="0" indent="-171450" algn="just">
              <a:lnSpc>
                <a:spcPct val="90000"/>
              </a:lnSpc>
              <a:buFont typeface="Wingdings" panose="05000000000000000000" pitchFamily="2" charset="2"/>
              <a:buChar char="§"/>
            </a:pPr>
            <a:endParaRPr lang="es-ES_tradnl" sz="1200" dirty="0">
              <a:solidFill>
                <a:prstClr val="black"/>
              </a:solidFill>
              <a:latin typeface="Arial" charset="0"/>
            </a:endParaRPr>
          </a:p>
          <a:p>
            <a:pPr marL="171450" indent="-171450" algn="just">
              <a:lnSpc>
                <a:spcPct val="90000"/>
              </a:lnSpc>
              <a:buFont typeface="Wingdings" panose="05000000000000000000" pitchFamily="2" charset="2"/>
              <a:buChar char="§"/>
            </a:pPr>
            <a:r>
              <a:rPr lang="es-ES_tradnl" sz="1200" dirty="0">
                <a:latin typeface="Arial" charset="0"/>
              </a:rPr>
              <a:t>Contribuir a la formulación de un programa estatal de la juventud y al programa nacional de la juventud.</a:t>
            </a:r>
          </a:p>
          <a:p>
            <a:pPr marL="171450" indent="-171450" algn="just">
              <a:lnSpc>
                <a:spcPct val="90000"/>
              </a:lnSpc>
              <a:buFont typeface="Wingdings" panose="05000000000000000000" pitchFamily="2" charset="2"/>
              <a:buChar char="§"/>
            </a:pPr>
            <a:endParaRPr lang="es-ES_tradnl" sz="1200" dirty="0">
              <a:latin typeface="Arial" charset="0"/>
            </a:endParaRPr>
          </a:p>
          <a:p>
            <a:pPr marL="171450" indent="-171450" algn="just">
              <a:lnSpc>
                <a:spcPct val="90000"/>
              </a:lnSpc>
              <a:buFont typeface="Wingdings" panose="05000000000000000000" pitchFamily="2" charset="2"/>
              <a:buChar char="§"/>
            </a:pPr>
            <a:r>
              <a:rPr lang="es-ES_tradnl" sz="1200" dirty="0">
                <a:latin typeface="Arial" charset="0"/>
              </a:rPr>
              <a:t>Proponer al director general, los lineamientos para la integración de los documentos e informes de planeación, seguimiento y evaluación de los programas juveniles del sector publico.</a:t>
            </a:r>
          </a:p>
          <a:p>
            <a:pPr marL="171450" indent="-171450" algn="just">
              <a:lnSpc>
                <a:spcPct val="90000"/>
              </a:lnSpc>
              <a:buFont typeface="Wingdings" panose="05000000000000000000" pitchFamily="2" charset="2"/>
              <a:buChar char="§"/>
            </a:pPr>
            <a:endParaRPr lang="es-ES_tradnl" sz="1200" dirty="0">
              <a:latin typeface="Arial" charset="0"/>
            </a:endParaRPr>
          </a:p>
          <a:p>
            <a:pPr marL="171450" indent="-171450" algn="just">
              <a:lnSpc>
                <a:spcPct val="90000"/>
              </a:lnSpc>
              <a:buFont typeface="Wingdings" panose="05000000000000000000" pitchFamily="2" charset="2"/>
              <a:buChar char="§"/>
            </a:pPr>
            <a:r>
              <a:rPr lang="es-ES_tradnl" sz="1200" dirty="0">
                <a:latin typeface="Arial" charset="0"/>
              </a:rPr>
              <a:t>Promover la adquisición del acervo bibliográfico y materiales audiovisuales que se requieran  para cumplir con las funciones institucionales, referentes al diseño de </a:t>
            </a:r>
            <a:r>
              <a:rPr lang="es-ES_tradnl" sz="1200" dirty="0" smtClean="0">
                <a:latin typeface="Arial" charset="0"/>
              </a:rPr>
              <a:t>políticas </a:t>
            </a:r>
            <a:r>
              <a:rPr lang="es-ES_tradnl" sz="1200" dirty="0">
                <a:latin typeface="Arial" charset="0"/>
              </a:rPr>
              <a:t>de atención a la juventud.</a:t>
            </a:r>
          </a:p>
          <a:p>
            <a:pPr marL="171450" indent="-171450" algn="just">
              <a:lnSpc>
                <a:spcPct val="90000"/>
              </a:lnSpc>
              <a:buFont typeface="Wingdings" panose="05000000000000000000" pitchFamily="2" charset="2"/>
              <a:buChar char="§"/>
            </a:pPr>
            <a:endParaRPr lang="es-ES_tradnl" sz="1200" dirty="0">
              <a:latin typeface="Arial" charset="0"/>
            </a:endParaRPr>
          </a:p>
          <a:p>
            <a:pPr marL="171450" indent="-171450" algn="just">
              <a:lnSpc>
                <a:spcPct val="90000"/>
              </a:lnSpc>
              <a:buFont typeface="Wingdings" panose="05000000000000000000" pitchFamily="2" charset="2"/>
              <a:buChar char="§"/>
            </a:pPr>
            <a:r>
              <a:rPr lang="es-ES_tradnl" sz="1200" dirty="0">
                <a:latin typeface="Arial" charset="0"/>
              </a:rPr>
              <a:t>Generar un sistema de investigación permanente sobre los sectores juveniles del Estado, de acuerdo con las prioridades estatales;</a:t>
            </a:r>
          </a:p>
          <a:p>
            <a:pPr marL="171450" indent="-171450" algn="just">
              <a:lnSpc>
                <a:spcPct val="90000"/>
              </a:lnSpc>
              <a:buFont typeface="Wingdings" panose="05000000000000000000" pitchFamily="2" charset="2"/>
              <a:buChar char="§"/>
            </a:pPr>
            <a:endParaRPr lang="es-ES_tradnl" sz="1200" dirty="0">
              <a:latin typeface="Arial" charset="0"/>
            </a:endParaRPr>
          </a:p>
          <a:p>
            <a:pPr marL="171450" indent="-171450" algn="just">
              <a:lnSpc>
                <a:spcPct val="90000"/>
              </a:lnSpc>
              <a:buFont typeface="Wingdings" panose="05000000000000000000" pitchFamily="2" charset="2"/>
              <a:buChar char="§"/>
            </a:pPr>
            <a:r>
              <a:rPr lang="es-ES_tradnl" sz="1200" dirty="0">
                <a:latin typeface="Arial" charset="0"/>
              </a:rPr>
              <a:t>Impulsar la participación del Instituto en reuniones nacionales e internacionales sobre investigación y </a:t>
            </a:r>
            <a:r>
              <a:rPr lang="es-ES_tradnl" sz="1200" dirty="0" smtClean="0">
                <a:latin typeface="Arial" charset="0"/>
              </a:rPr>
              <a:t>políticas </a:t>
            </a:r>
            <a:r>
              <a:rPr lang="es-ES_tradnl" sz="1200" dirty="0">
                <a:latin typeface="Arial" charset="0"/>
              </a:rPr>
              <a:t>de la juventud .</a:t>
            </a:r>
          </a:p>
          <a:p>
            <a:pPr marL="171450" indent="-171450" algn="just">
              <a:lnSpc>
                <a:spcPct val="90000"/>
              </a:lnSpc>
              <a:buFont typeface="Wingdings" panose="05000000000000000000" pitchFamily="2" charset="2"/>
              <a:buChar char="§"/>
            </a:pPr>
            <a:endParaRPr lang="es-ES_tradnl" sz="1200" dirty="0">
              <a:latin typeface="Arial" charset="0"/>
            </a:endParaRPr>
          </a:p>
          <a:p>
            <a:pPr marL="171450" indent="-171450" algn="just">
              <a:lnSpc>
                <a:spcPct val="90000"/>
              </a:lnSpc>
              <a:buFont typeface="Wingdings" panose="05000000000000000000" pitchFamily="2" charset="2"/>
              <a:buChar char="§"/>
            </a:pPr>
            <a:r>
              <a:rPr lang="es-ES_tradnl" sz="1200" dirty="0">
                <a:latin typeface="Arial" charset="0"/>
              </a:rPr>
              <a:t>Promover la creación de medios  y espacios de difusión sobre temáticas juveniles, así como organizar espacios de discusión sobre temas específicos de juventud;</a:t>
            </a:r>
          </a:p>
          <a:p>
            <a:pPr marL="171450" indent="-171450" algn="just">
              <a:lnSpc>
                <a:spcPct val="90000"/>
              </a:lnSpc>
              <a:buFont typeface="Wingdings" panose="05000000000000000000" pitchFamily="2" charset="2"/>
              <a:buChar char="§"/>
            </a:pPr>
            <a:endParaRPr lang="es-ES_tradnl" sz="1200" dirty="0">
              <a:latin typeface="Arial" charset="0"/>
            </a:endParaRPr>
          </a:p>
          <a:p>
            <a:pPr marL="171450" indent="-171450" algn="just">
              <a:lnSpc>
                <a:spcPct val="90000"/>
              </a:lnSpc>
              <a:buFont typeface="Wingdings" panose="05000000000000000000" pitchFamily="2" charset="2"/>
              <a:buChar char="§"/>
            </a:pPr>
            <a:r>
              <a:rPr lang="es-ES_tradnl" sz="1200" dirty="0">
                <a:latin typeface="Arial" charset="0"/>
              </a:rPr>
              <a:t>Impulsar la conformación de redes estatales de investigadores sobre juventud;</a:t>
            </a:r>
          </a:p>
          <a:p>
            <a:pPr marL="171450" indent="-171450" algn="just">
              <a:lnSpc>
                <a:spcPct val="90000"/>
              </a:lnSpc>
              <a:buFont typeface="Wingdings" panose="05000000000000000000" pitchFamily="2" charset="2"/>
              <a:buChar char="§"/>
            </a:pPr>
            <a:endParaRPr lang="es-ES_tradnl" sz="1200" dirty="0">
              <a:latin typeface="Arial" charset="0"/>
            </a:endParaRPr>
          </a:p>
          <a:p>
            <a:pPr marL="171450" indent="-171450" algn="just">
              <a:lnSpc>
                <a:spcPct val="90000"/>
              </a:lnSpc>
              <a:buFont typeface="Wingdings" panose="05000000000000000000" pitchFamily="2" charset="2"/>
              <a:buChar char="§"/>
            </a:pPr>
            <a:r>
              <a:rPr lang="es-ES_tradnl" sz="1200" dirty="0">
                <a:latin typeface="Arial" charset="0"/>
              </a:rPr>
              <a:t>Desarrollar sistemas de actualización y formación para los servidores públicos que desempeñen actividades en el ámbito juvenil;</a:t>
            </a:r>
          </a:p>
          <a:p>
            <a:pPr marL="171450" indent="-171450" algn="just">
              <a:lnSpc>
                <a:spcPct val="90000"/>
              </a:lnSpc>
              <a:buFont typeface="Wingdings" panose="05000000000000000000" pitchFamily="2" charset="2"/>
              <a:buChar char="§"/>
            </a:pPr>
            <a:endParaRPr lang="es-ES_tradnl" sz="1200" dirty="0">
              <a:latin typeface="Arial" charset="0"/>
            </a:endParaRPr>
          </a:p>
          <a:p>
            <a:pPr marL="171450" indent="-171450" algn="just">
              <a:lnSpc>
                <a:spcPct val="90000"/>
              </a:lnSpc>
              <a:buFont typeface="Wingdings" panose="05000000000000000000" pitchFamily="2" charset="2"/>
              <a:buChar char="§"/>
            </a:pPr>
            <a:r>
              <a:rPr lang="es-ES_tradnl" sz="1200" dirty="0">
                <a:latin typeface="Arial" charset="0"/>
              </a:rPr>
              <a:t>Coordinar el consejo editorial del Instituto;</a:t>
            </a:r>
          </a:p>
          <a:p>
            <a:pPr marL="171450" indent="-171450" algn="just">
              <a:lnSpc>
                <a:spcPct val="90000"/>
              </a:lnSpc>
              <a:buFont typeface="Wingdings" panose="05000000000000000000" pitchFamily="2" charset="2"/>
              <a:buChar char="§"/>
            </a:pPr>
            <a:endParaRPr lang="es-ES_tradnl" sz="1200" dirty="0">
              <a:latin typeface="Arial" charset="0"/>
            </a:endParaRPr>
          </a:p>
          <a:p>
            <a:pPr marL="171450" indent="-171450" algn="just">
              <a:lnSpc>
                <a:spcPct val="90000"/>
              </a:lnSpc>
              <a:buFont typeface="Wingdings" panose="05000000000000000000" pitchFamily="2" charset="2"/>
              <a:buChar char="§"/>
            </a:pPr>
            <a:r>
              <a:rPr lang="es-ES_tradnl" sz="1200" dirty="0">
                <a:latin typeface="Arial" charset="0"/>
              </a:rPr>
              <a:t>Realizar talleres, foros y conferencias de manera coordinada con las instituciones gubernamentales y no gubernamentales sobre temas de interés para los jóvenes</a:t>
            </a:r>
          </a:p>
          <a:p>
            <a:pPr algn="just">
              <a:lnSpc>
                <a:spcPct val="90000"/>
              </a:lnSpc>
            </a:pPr>
            <a:endParaRPr lang="es-ES_tradnl" sz="1200" dirty="0">
              <a:latin typeface="Arial" charset="0"/>
            </a:endParaRPr>
          </a:p>
          <a:p>
            <a:pPr marL="171450" indent="-171450" algn="just">
              <a:lnSpc>
                <a:spcPct val="90000"/>
              </a:lnSpc>
              <a:buFont typeface="Wingdings" panose="05000000000000000000" pitchFamily="2" charset="2"/>
              <a:buChar char="§"/>
            </a:pPr>
            <a:r>
              <a:rPr lang="es-ES_tradnl" sz="1200" dirty="0">
                <a:latin typeface="Arial" charset="0"/>
              </a:rPr>
              <a:t>Generar encuestas y estudios encaminados al conocimiento y actualización de la situación de los Jóvenes en el Estado</a:t>
            </a:r>
          </a:p>
          <a:p>
            <a:pPr algn="just">
              <a:lnSpc>
                <a:spcPts val="1200"/>
              </a:lnSpc>
            </a:pPr>
            <a:endParaRPr lang="es-ES_tradnl" sz="1200" dirty="0" smtClean="0">
              <a:latin typeface="Arial" charset="0"/>
            </a:endParaRPr>
          </a:p>
          <a:p>
            <a:pPr marL="171450" indent="-171450" algn="just">
              <a:lnSpc>
                <a:spcPts val="1200"/>
              </a:lnSpc>
              <a:buFont typeface="Wingdings" panose="05000000000000000000" pitchFamily="2" charset="2"/>
              <a:buChar char="§"/>
            </a:pPr>
            <a:endParaRPr lang="es-ES_tradnl" sz="1200" dirty="0">
              <a:latin typeface="Arial" charset="0"/>
            </a:endParaRPr>
          </a:p>
          <a:p>
            <a:pPr marL="171450" indent="-171450" algn="just">
              <a:lnSpc>
                <a:spcPts val="1200"/>
              </a:lnSpc>
              <a:buFont typeface="Wingdings" panose="05000000000000000000" pitchFamily="2" charset="2"/>
              <a:buChar char="§"/>
            </a:pPr>
            <a:endParaRPr lang="es-ES_tradnl" sz="1200" dirty="0">
              <a:latin typeface="Arial" charset="0"/>
            </a:endParaRPr>
          </a:p>
        </p:txBody>
      </p:sp>
      <p:cxnSp>
        <p:nvCxnSpPr>
          <p:cNvPr id="9" name="19 Conector recto"/>
          <p:cNvCxnSpPr>
            <a:cxnSpLocks noChangeShapeType="1"/>
          </p:cNvCxnSpPr>
          <p:nvPr/>
        </p:nvCxnSpPr>
        <p:spPr bwMode="auto">
          <a:xfrm rot="10800000" flipH="1">
            <a:off x="1578440" y="8643638"/>
            <a:ext cx="5076000" cy="0"/>
          </a:xfrm>
          <a:prstGeom prst="line">
            <a:avLst/>
          </a:prstGeom>
          <a:noFill/>
          <a:ln w="9525" algn="ctr">
            <a:solidFill>
              <a:schemeClr val="tx1"/>
            </a:solidFill>
            <a:round/>
            <a:headEnd/>
            <a:tailEnd/>
          </a:ln>
        </p:spPr>
      </p:cxnSp>
      <p:sp>
        <p:nvSpPr>
          <p:cNvPr id="10" name="9 Rectángulo"/>
          <p:cNvSpPr/>
          <p:nvPr/>
        </p:nvSpPr>
        <p:spPr>
          <a:xfrm>
            <a:off x="1574800" y="8391525"/>
            <a:ext cx="5105400" cy="596900"/>
          </a:xfrm>
          <a:prstGeom prst="rect">
            <a:avLst/>
          </a:prstGeom>
          <a:noFill/>
          <a:ln w="63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1" name="10 CuadroTexto"/>
          <p:cNvSpPr txBox="1"/>
          <p:nvPr/>
        </p:nvSpPr>
        <p:spPr>
          <a:xfrm>
            <a:off x="3365892" y="8391525"/>
            <a:ext cx="1388522" cy="276999"/>
          </a:xfrm>
          <a:prstGeom prst="rect">
            <a:avLst/>
          </a:prstGeom>
          <a:noFill/>
        </p:spPr>
        <p:txBody>
          <a:bodyPr wrap="none" rtlCol="0">
            <a:spAutoFit/>
          </a:bodyPr>
          <a:lstStyle/>
          <a:p>
            <a:r>
              <a:rPr lang="es-MX" sz="1200" b="1" dirty="0" smtClean="0">
                <a:latin typeface="Arial" charset="0"/>
              </a:rPr>
              <a:t>Director General</a:t>
            </a:r>
            <a:endParaRPr lang="es-MX" sz="1200" dirty="0"/>
          </a:p>
        </p:txBody>
      </p:sp>
      <p:sp>
        <p:nvSpPr>
          <p:cNvPr id="12" name="11 CuadroTexto"/>
          <p:cNvSpPr txBox="1"/>
          <p:nvPr/>
        </p:nvSpPr>
        <p:spPr>
          <a:xfrm>
            <a:off x="3057349" y="8711426"/>
            <a:ext cx="2160721" cy="276999"/>
          </a:xfrm>
          <a:prstGeom prst="rect">
            <a:avLst/>
          </a:prstGeom>
          <a:noFill/>
        </p:spPr>
        <p:txBody>
          <a:bodyPr wrap="none" rtlCol="0">
            <a:spAutoFit/>
          </a:bodyPr>
          <a:lstStyle/>
          <a:p>
            <a:r>
              <a:rPr lang="es-MX" sz="1200" dirty="0" smtClean="0">
                <a:latin typeface="Arial" charset="0"/>
              </a:rPr>
              <a:t>Luis Fernando Alonso Molina</a:t>
            </a:r>
            <a:endParaRPr lang="es-MX" sz="1200" dirty="0"/>
          </a:p>
        </p:txBody>
      </p:sp>
    </p:spTree>
    <p:extLst>
      <p:ext uri="{BB962C8B-B14F-4D97-AF65-F5344CB8AC3E}">
        <p14:creationId xmlns:p14="http://schemas.microsoft.com/office/powerpoint/2010/main" val="406494236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12"/>
          <p:cNvSpPr>
            <a:spLocks noChangeArrowheads="1"/>
          </p:cNvSpPr>
          <p:nvPr/>
        </p:nvSpPr>
        <p:spPr bwMode="auto">
          <a:xfrm>
            <a:off x="-9432" y="-7251"/>
            <a:ext cx="1443038" cy="9144000"/>
          </a:xfrm>
          <a:prstGeom prst="rect">
            <a:avLst/>
          </a:prstGeom>
          <a:solidFill>
            <a:schemeClr val="bg1">
              <a:lumMod val="50000"/>
            </a:schemeClr>
          </a:solidFill>
          <a:ln w="9525">
            <a:solidFill>
              <a:srgbClr val="663300"/>
            </a:solidFill>
            <a:miter lim="800000"/>
            <a:headEnd/>
            <a:tailEnd/>
          </a:ln>
        </p:spPr>
        <p:txBody>
          <a:bodyPr wrap="none" anchor="ctr"/>
          <a:lstStyle/>
          <a:p>
            <a:pPr>
              <a:defRPr/>
            </a:pPr>
            <a:endParaRPr lang="es-MX" dirty="0"/>
          </a:p>
        </p:txBody>
      </p:sp>
      <p:sp>
        <p:nvSpPr>
          <p:cNvPr id="3" name="Text Box 5"/>
          <p:cNvSpPr txBox="1">
            <a:spLocks noChangeArrowheads="1"/>
          </p:cNvSpPr>
          <p:nvPr/>
        </p:nvSpPr>
        <p:spPr bwMode="auto">
          <a:xfrm>
            <a:off x="0" y="0"/>
            <a:ext cx="3962400" cy="400050"/>
          </a:xfrm>
          <a:prstGeom prst="rect">
            <a:avLst/>
          </a:prstGeom>
          <a:noFill/>
          <a:ln w="9525">
            <a:noFill/>
            <a:miter lim="800000"/>
            <a:headEnd/>
            <a:tailEnd/>
          </a:ln>
        </p:spPr>
        <p:txBody>
          <a:bodyPr>
            <a:spAutoFit/>
          </a:bodyPr>
          <a:lstStyle/>
          <a:p>
            <a:pPr algn="just">
              <a:spcBef>
                <a:spcPct val="50000"/>
              </a:spcBef>
            </a:pPr>
            <a:r>
              <a:rPr lang="es-ES_tradnl" sz="2000" b="1" i="1" dirty="0" smtClean="0">
                <a:latin typeface="Arial" charset="0"/>
              </a:rPr>
              <a:t>DESCRIPCIÓN </a:t>
            </a:r>
            <a:r>
              <a:rPr lang="es-ES_tradnl" sz="2000" b="1" i="1" dirty="0">
                <a:latin typeface="Arial" charset="0"/>
              </a:rPr>
              <a:t>DE FUNCIONES</a:t>
            </a:r>
          </a:p>
        </p:txBody>
      </p:sp>
      <p:sp>
        <p:nvSpPr>
          <p:cNvPr id="4"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5" name="Rectangle 4"/>
          <p:cNvSpPr>
            <a:spLocks noChangeArrowheads="1"/>
          </p:cNvSpPr>
          <p:nvPr/>
        </p:nvSpPr>
        <p:spPr bwMode="auto">
          <a:xfrm>
            <a:off x="1574800" y="572869"/>
            <a:ext cx="5172075" cy="4544834"/>
          </a:xfrm>
          <a:prstGeom prst="rect">
            <a:avLst/>
          </a:prstGeom>
          <a:noFill/>
          <a:ln w="9525">
            <a:noFill/>
            <a:miter lim="800000"/>
            <a:headEnd/>
            <a:tailEnd/>
          </a:ln>
        </p:spPr>
        <p:txBody>
          <a:bodyPr>
            <a:spAutoFit/>
          </a:bodyPr>
          <a:lstStyle/>
          <a:p>
            <a:pPr>
              <a:lnSpc>
                <a:spcPts val="1300"/>
              </a:lnSpc>
            </a:pPr>
            <a:endParaRPr lang="es-MX" sz="1200" b="1" i="1" dirty="0" smtClean="0">
              <a:solidFill>
                <a:srgbClr val="000000"/>
              </a:solidFill>
              <a:latin typeface="Arial" pitchFamily="34" charset="0"/>
              <a:cs typeface="Arial" pitchFamily="34" charset="0"/>
            </a:endParaRPr>
          </a:p>
          <a:p>
            <a:pPr>
              <a:lnSpc>
                <a:spcPts val="1300"/>
              </a:lnSpc>
            </a:pPr>
            <a:r>
              <a:rPr lang="es-MX" sz="1200" b="1" i="1" dirty="0" smtClean="0">
                <a:solidFill>
                  <a:srgbClr val="000000"/>
                </a:solidFill>
                <a:latin typeface="Arial" pitchFamily="34" charset="0"/>
                <a:cs typeface="Arial" pitchFamily="34" charset="0"/>
              </a:rPr>
              <a:t>SUBDIRECCIÓN </a:t>
            </a:r>
            <a:r>
              <a:rPr lang="es-MX" sz="1200" b="1" i="1" dirty="0">
                <a:solidFill>
                  <a:srgbClr val="000000"/>
                </a:solidFill>
                <a:latin typeface="Arial" pitchFamily="34" charset="0"/>
                <a:cs typeface="Arial" pitchFamily="34" charset="0"/>
              </a:rPr>
              <a:t>DE INVESTIGACIÓN Y ESTUDIOS SOBRE LA </a:t>
            </a:r>
            <a:r>
              <a:rPr lang="es-MX" sz="1200" b="1" i="1" dirty="0" smtClean="0">
                <a:solidFill>
                  <a:srgbClr val="000000"/>
                </a:solidFill>
                <a:latin typeface="Arial" pitchFamily="34" charset="0"/>
                <a:cs typeface="Arial" pitchFamily="34" charset="0"/>
              </a:rPr>
              <a:t>JUVENTUD  </a:t>
            </a:r>
          </a:p>
          <a:p>
            <a:pPr>
              <a:lnSpc>
                <a:spcPts val="1300"/>
              </a:lnSpc>
            </a:pPr>
            <a:r>
              <a:rPr lang="es-MX" sz="1200" b="1" i="1" dirty="0" smtClean="0">
                <a:latin typeface="Arial" pitchFamily="34" charset="0"/>
                <a:cs typeface="Arial" pitchFamily="34" charset="0"/>
              </a:rPr>
              <a:t>(Continua.)</a:t>
            </a:r>
          </a:p>
          <a:p>
            <a:pPr>
              <a:lnSpc>
                <a:spcPts val="1200"/>
              </a:lnSpc>
            </a:pPr>
            <a:endParaRPr lang="es-MX" sz="1200" b="1" i="1" dirty="0">
              <a:latin typeface="Arial" pitchFamily="34" charset="0"/>
              <a:cs typeface="Arial" pitchFamily="34" charset="0"/>
            </a:endParaRPr>
          </a:p>
          <a:p>
            <a:pPr marL="171450" lvl="0" indent="-171450" algn="just">
              <a:lnSpc>
                <a:spcPct val="90000"/>
              </a:lnSpc>
              <a:buFont typeface="Wingdings" panose="05000000000000000000" pitchFamily="2" charset="2"/>
              <a:buChar char="§"/>
            </a:pPr>
            <a:endParaRPr lang="es-ES_tradnl" sz="1200" dirty="0">
              <a:solidFill>
                <a:prstClr val="black"/>
              </a:solidFill>
              <a:latin typeface="Arial" charset="0"/>
            </a:endParaRPr>
          </a:p>
          <a:p>
            <a:pPr marL="171450" indent="-171450" algn="just">
              <a:lnSpc>
                <a:spcPct val="90000"/>
              </a:lnSpc>
              <a:buFont typeface="Wingdings" panose="05000000000000000000" pitchFamily="2" charset="2"/>
              <a:buChar char="§"/>
            </a:pPr>
            <a:r>
              <a:rPr lang="es-ES_tradnl" sz="1200" dirty="0">
                <a:latin typeface="Arial" charset="0"/>
              </a:rPr>
              <a:t>Generar y corroborar datos estadísticos en materia de juventud a fin de coadyuvar con información real y sustentada a al formulación de la política publica del Instituto.</a:t>
            </a:r>
          </a:p>
          <a:p>
            <a:pPr marL="171450" indent="-171450" algn="just">
              <a:lnSpc>
                <a:spcPct val="90000"/>
              </a:lnSpc>
              <a:buFont typeface="Wingdings" panose="05000000000000000000" pitchFamily="2" charset="2"/>
              <a:buChar char="§"/>
            </a:pPr>
            <a:endParaRPr lang="es-ES_tradnl" sz="1200" dirty="0">
              <a:latin typeface="Arial" charset="0"/>
            </a:endParaRPr>
          </a:p>
          <a:p>
            <a:pPr marL="171450" indent="-171450" algn="just">
              <a:lnSpc>
                <a:spcPct val="90000"/>
              </a:lnSpc>
              <a:buFont typeface="Wingdings" panose="05000000000000000000" pitchFamily="2" charset="2"/>
              <a:buChar char="§"/>
            </a:pPr>
            <a:r>
              <a:rPr lang="es-ES_tradnl" sz="1200" dirty="0">
                <a:latin typeface="Arial" charset="0"/>
              </a:rPr>
              <a:t>Garantizar el ejercicio del derecho de acceso a la información publica;</a:t>
            </a:r>
          </a:p>
          <a:p>
            <a:pPr marL="171450" indent="-171450" algn="just">
              <a:lnSpc>
                <a:spcPct val="90000"/>
              </a:lnSpc>
              <a:buFont typeface="Wingdings" panose="05000000000000000000" pitchFamily="2" charset="2"/>
              <a:buChar char="§"/>
            </a:pPr>
            <a:endParaRPr lang="es-ES_tradnl" sz="1200" dirty="0">
              <a:latin typeface="Arial" charset="0"/>
            </a:endParaRPr>
          </a:p>
          <a:p>
            <a:pPr marL="171450" indent="-171450" algn="just">
              <a:lnSpc>
                <a:spcPct val="90000"/>
              </a:lnSpc>
              <a:buFont typeface="Wingdings" panose="05000000000000000000" pitchFamily="2" charset="2"/>
              <a:buChar char="§"/>
            </a:pPr>
            <a:r>
              <a:rPr lang="es-ES_tradnl" sz="1200" dirty="0">
                <a:latin typeface="Arial" charset="0"/>
              </a:rPr>
              <a:t>Proteger los datos personales que estén en posesión  de la institución conforme  a la reglamentación y normatividad vigente;</a:t>
            </a:r>
          </a:p>
          <a:p>
            <a:pPr marL="171450" indent="-171450" algn="just">
              <a:lnSpc>
                <a:spcPct val="90000"/>
              </a:lnSpc>
              <a:buFont typeface="Wingdings" panose="05000000000000000000" pitchFamily="2" charset="2"/>
              <a:buChar char="§"/>
            </a:pPr>
            <a:endParaRPr lang="es-ES_tradnl" sz="1200" dirty="0">
              <a:latin typeface="Arial" charset="0"/>
            </a:endParaRPr>
          </a:p>
          <a:p>
            <a:pPr marL="171450" indent="-171450" algn="just">
              <a:lnSpc>
                <a:spcPct val="90000"/>
              </a:lnSpc>
              <a:buFont typeface="Wingdings" panose="05000000000000000000" pitchFamily="2" charset="2"/>
              <a:buChar char="§"/>
            </a:pPr>
            <a:r>
              <a:rPr lang="es-ES_tradnl" sz="1200" dirty="0">
                <a:latin typeface="Arial" charset="0"/>
              </a:rPr>
              <a:t>Regular la administración de los archivos, y la preservación y difusión de los documentos y del patrimonio documental de la institución;</a:t>
            </a:r>
          </a:p>
          <a:p>
            <a:pPr marL="171450" indent="-171450" algn="just">
              <a:lnSpc>
                <a:spcPct val="90000"/>
              </a:lnSpc>
              <a:buFont typeface="Wingdings" panose="05000000000000000000" pitchFamily="2" charset="2"/>
              <a:buChar char="§"/>
            </a:pPr>
            <a:endParaRPr lang="es-ES_tradnl" sz="1200" dirty="0">
              <a:latin typeface="Arial" charset="0"/>
            </a:endParaRPr>
          </a:p>
          <a:p>
            <a:pPr marL="171450" indent="-171450" algn="just">
              <a:lnSpc>
                <a:spcPct val="90000"/>
              </a:lnSpc>
              <a:buFont typeface="Wingdings" panose="05000000000000000000" pitchFamily="2" charset="2"/>
              <a:buChar char="§"/>
            </a:pPr>
            <a:r>
              <a:rPr lang="es-ES_tradnl" sz="1200" dirty="0">
                <a:latin typeface="Arial" charset="0"/>
              </a:rPr>
              <a:t>Establecer la organización y funcionamiento de la unidad de información publica del Instituto Potosino de la Juventud</a:t>
            </a:r>
            <a:r>
              <a:rPr lang="es-ES_tradnl" sz="1200" dirty="0" smtClean="0">
                <a:latin typeface="Arial" charset="0"/>
              </a:rPr>
              <a:t>.</a:t>
            </a:r>
          </a:p>
          <a:p>
            <a:pPr marL="171450" indent="-171450" algn="just">
              <a:lnSpc>
                <a:spcPct val="90000"/>
              </a:lnSpc>
              <a:buFont typeface="Wingdings" panose="05000000000000000000" pitchFamily="2" charset="2"/>
              <a:buChar char="§"/>
            </a:pPr>
            <a:endParaRPr lang="es-ES_tradnl" sz="1200" dirty="0" smtClean="0">
              <a:solidFill>
                <a:prstClr val="black"/>
              </a:solidFill>
              <a:latin typeface="Arial" charset="0"/>
            </a:endParaRPr>
          </a:p>
          <a:p>
            <a:pPr marL="171450" indent="-171450" algn="just">
              <a:lnSpc>
                <a:spcPct val="90000"/>
              </a:lnSpc>
              <a:buFont typeface="Wingdings" panose="05000000000000000000" pitchFamily="2" charset="2"/>
              <a:buChar char="§"/>
            </a:pPr>
            <a:r>
              <a:rPr lang="es-ES_tradnl" sz="1200" dirty="0" smtClean="0">
                <a:solidFill>
                  <a:prstClr val="black"/>
                </a:solidFill>
                <a:latin typeface="Arial" charset="0"/>
              </a:rPr>
              <a:t>Elaboración </a:t>
            </a:r>
            <a:r>
              <a:rPr lang="es-ES_tradnl" sz="1200" dirty="0">
                <a:solidFill>
                  <a:prstClr val="black"/>
                </a:solidFill>
                <a:latin typeface="Arial" charset="0"/>
              </a:rPr>
              <a:t>de información que le corresponda en apego a la Ley de Transparencia para su publicación</a:t>
            </a:r>
            <a:r>
              <a:rPr lang="es-ES_tradnl" sz="1200" dirty="0" smtClean="0">
                <a:solidFill>
                  <a:prstClr val="black"/>
                </a:solidFill>
                <a:latin typeface="Arial" charset="0"/>
              </a:rPr>
              <a:t>.</a:t>
            </a:r>
            <a:endParaRPr lang="es-ES_tradnl" sz="1200" dirty="0">
              <a:latin typeface="Arial" charset="0"/>
            </a:endParaRPr>
          </a:p>
          <a:p>
            <a:pPr marL="171450" indent="-171450" algn="just">
              <a:lnSpc>
                <a:spcPct val="90000"/>
              </a:lnSpc>
              <a:buFont typeface="Wingdings" panose="05000000000000000000" pitchFamily="2" charset="2"/>
              <a:buChar char="§"/>
            </a:pPr>
            <a:endParaRPr lang="es-ES_tradnl" sz="1200" dirty="0">
              <a:latin typeface="Arial" charset="0"/>
            </a:endParaRPr>
          </a:p>
          <a:p>
            <a:pPr marL="171450" indent="-171450" algn="just">
              <a:lnSpc>
                <a:spcPct val="90000"/>
              </a:lnSpc>
              <a:buFont typeface="Wingdings" panose="05000000000000000000" pitchFamily="2" charset="2"/>
              <a:buChar char="§"/>
            </a:pPr>
            <a:r>
              <a:rPr lang="es-ES" sz="1200" dirty="0">
                <a:latin typeface="Arial" charset="0"/>
                <a:cs typeface="Arial" charset="0"/>
              </a:rPr>
              <a:t>Estas funciones son enunciativas mas no limitativas</a:t>
            </a:r>
          </a:p>
          <a:p>
            <a:pPr algn="just">
              <a:lnSpc>
                <a:spcPts val="1200"/>
              </a:lnSpc>
            </a:pPr>
            <a:endParaRPr lang="es-ES_tradnl" sz="1200" dirty="0">
              <a:latin typeface="Arial" charset="0"/>
            </a:endParaRPr>
          </a:p>
          <a:p>
            <a:pPr marL="171450" indent="-171450" algn="just">
              <a:lnSpc>
                <a:spcPts val="1200"/>
              </a:lnSpc>
              <a:buFont typeface="Wingdings" panose="05000000000000000000" pitchFamily="2" charset="2"/>
              <a:buChar char="§"/>
            </a:pPr>
            <a:endParaRPr lang="es-ES_tradnl" sz="1200" dirty="0">
              <a:latin typeface="Arial" charset="0"/>
            </a:endParaRPr>
          </a:p>
        </p:txBody>
      </p:sp>
      <p:cxnSp>
        <p:nvCxnSpPr>
          <p:cNvPr id="9" name="19 Conector recto"/>
          <p:cNvCxnSpPr>
            <a:cxnSpLocks noChangeShapeType="1"/>
          </p:cNvCxnSpPr>
          <p:nvPr/>
        </p:nvCxnSpPr>
        <p:spPr bwMode="auto">
          <a:xfrm rot="10800000" flipH="1">
            <a:off x="1578440" y="8643638"/>
            <a:ext cx="5076000" cy="0"/>
          </a:xfrm>
          <a:prstGeom prst="line">
            <a:avLst/>
          </a:prstGeom>
          <a:noFill/>
          <a:ln w="9525" algn="ctr">
            <a:solidFill>
              <a:schemeClr val="tx1"/>
            </a:solidFill>
            <a:round/>
            <a:headEnd/>
            <a:tailEnd/>
          </a:ln>
        </p:spPr>
      </p:cxnSp>
      <p:sp>
        <p:nvSpPr>
          <p:cNvPr id="10" name="9 Rectángulo"/>
          <p:cNvSpPr/>
          <p:nvPr/>
        </p:nvSpPr>
        <p:spPr>
          <a:xfrm>
            <a:off x="1574800" y="8391525"/>
            <a:ext cx="5105400" cy="596900"/>
          </a:xfrm>
          <a:prstGeom prst="rect">
            <a:avLst/>
          </a:prstGeom>
          <a:noFill/>
          <a:ln w="63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1" name="10 CuadroTexto"/>
          <p:cNvSpPr txBox="1"/>
          <p:nvPr/>
        </p:nvSpPr>
        <p:spPr>
          <a:xfrm>
            <a:off x="3365892" y="8391525"/>
            <a:ext cx="1388522" cy="276999"/>
          </a:xfrm>
          <a:prstGeom prst="rect">
            <a:avLst/>
          </a:prstGeom>
          <a:noFill/>
        </p:spPr>
        <p:txBody>
          <a:bodyPr wrap="none" rtlCol="0">
            <a:spAutoFit/>
          </a:bodyPr>
          <a:lstStyle/>
          <a:p>
            <a:r>
              <a:rPr lang="es-MX" sz="1200" b="1" dirty="0" smtClean="0">
                <a:latin typeface="Arial" charset="0"/>
              </a:rPr>
              <a:t>Director General</a:t>
            </a:r>
            <a:endParaRPr lang="es-MX" sz="1200" dirty="0"/>
          </a:p>
        </p:txBody>
      </p:sp>
      <p:sp>
        <p:nvSpPr>
          <p:cNvPr id="12" name="11 CuadroTexto"/>
          <p:cNvSpPr txBox="1"/>
          <p:nvPr/>
        </p:nvSpPr>
        <p:spPr>
          <a:xfrm>
            <a:off x="3057349" y="8711426"/>
            <a:ext cx="2160721" cy="276999"/>
          </a:xfrm>
          <a:prstGeom prst="rect">
            <a:avLst/>
          </a:prstGeom>
          <a:noFill/>
        </p:spPr>
        <p:txBody>
          <a:bodyPr wrap="none" rtlCol="0">
            <a:spAutoFit/>
          </a:bodyPr>
          <a:lstStyle/>
          <a:p>
            <a:r>
              <a:rPr lang="es-MX" sz="1200" dirty="0" smtClean="0">
                <a:latin typeface="Arial" charset="0"/>
              </a:rPr>
              <a:t>Luis Fernando Alonso Molina</a:t>
            </a:r>
            <a:endParaRPr lang="es-MX" sz="1200" dirty="0"/>
          </a:p>
        </p:txBody>
      </p:sp>
    </p:spTree>
    <p:extLst>
      <p:ext uri="{BB962C8B-B14F-4D97-AF65-F5344CB8AC3E}">
        <p14:creationId xmlns:p14="http://schemas.microsoft.com/office/powerpoint/2010/main" val="357732237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12"/>
          <p:cNvSpPr>
            <a:spLocks noChangeArrowheads="1"/>
          </p:cNvSpPr>
          <p:nvPr/>
        </p:nvSpPr>
        <p:spPr bwMode="auto">
          <a:xfrm>
            <a:off x="-9432" y="-7251"/>
            <a:ext cx="1443038" cy="9144000"/>
          </a:xfrm>
          <a:prstGeom prst="rect">
            <a:avLst/>
          </a:prstGeom>
          <a:solidFill>
            <a:schemeClr val="bg1">
              <a:lumMod val="50000"/>
            </a:schemeClr>
          </a:solidFill>
          <a:ln w="9525">
            <a:solidFill>
              <a:srgbClr val="663300"/>
            </a:solidFill>
            <a:miter lim="800000"/>
            <a:headEnd/>
            <a:tailEnd/>
          </a:ln>
        </p:spPr>
        <p:txBody>
          <a:bodyPr wrap="none" anchor="ctr"/>
          <a:lstStyle/>
          <a:p>
            <a:pPr>
              <a:defRPr/>
            </a:pPr>
            <a:endParaRPr lang="es-MX" dirty="0"/>
          </a:p>
        </p:txBody>
      </p:sp>
      <p:sp>
        <p:nvSpPr>
          <p:cNvPr id="43012" name="Line 5124"/>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43013" name="Text Box 5125"/>
          <p:cNvSpPr txBox="1">
            <a:spLocks noChangeArrowheads="1"/>
          </p:cNvSpPr>
          <p:nvPr/>
        </p:nvSpPr>
        <p:spPr bwMode="auto">
          <a:xfrm>
            <a:off x="0" y="0"/>
            <a:ext cx="3962400" cy="400050"/>
          </a:xfrm>
          <a:prstGeom prst="rect">
            <a:avLst/>
          </a:prstGeom>
          <a:noFill/>
          <a:ln w="9525">
            <a:noFill/>
            <a:miter lim="800000"/>
            <a:headEnd/>
            <a:tailEnd/>
          </a:ln>
        </p:spPr>
        <p:txBody>
          <a:bodyPr>
            <a:spAutoFit/>
          </a:bodyPr>
          <a:lstStyle/>
          <a:p>
            <a:pPr algn="just">
              <a:spcBef>
                <a:spcPct val="50000"/>
              </a:spcBef>
            </a:pPr>
            <a:r>
              <a:rPr lang="es-ES_tradnl" sz="2000" b="1" i="1" dirty="0" smtClean="0">
                <a:latin typeface="Arial" charset="0"/>
              </a:rPr>
              <a:t>DESCRIPCIÓN </a:t>
            </a:r>
            <a:r>
              <a:rPr lang="es-ES_tradnl" sz="2000" b="1" i="1" dirty="0">
                <a:latin typeface="Arial" charset="0"/>
              </a:rPr>
              <a:t>DE FUNCIONES</a:t>
            </a:r>
          </a:p>
        </p:txBody>
      </p:sp>
      <p:sp>
        <p:nvSpPr>
          <p:cNvPr id="43014" name="Text Box 5132"/>
          <p:cNvSpPr txBox="1">
            <a:spLocks noChangeArrowheads="1"/>
          </p:cNvSpPr>
          <p:nvPr/>
        </p:nvSpPr>
        <p:spPr bwMode="auto">
          <a:xfrm>
            <a:off x="1452880" y="546210"/>
            <a:ext cx="5184775" cy="6740307"/>
          </a:xfrm>
          <a:prstGeom prst="rect">
            <a:avLst/>
          </a:prstGeom>
          <a:noFill/>
          <a:ln w="9525">
            <a:noFill/>
            <a:miter lim="800000"/>
            <a:headEnd/>
            <a:tailEnd/>
          </a:ln>
        </p:spPr>
        <p:txBody>
          <a:bodyPr>
            <a:spAutoFit/>
          </a:bodyPr>
          <a:lstStyle/>
          <a:p>
            <a:pPr marL="95250" indent="-95250"/>
            <a:endParaRPr lang="es-MX" sz="1200" b="1" i="1" dirty="0" smtClean="0">
              <a:latin typeface="Arial" charset="0"/>
              <a:cs typeface="Arial" charset="0"/>
            </a:endParaRPr>
          </a:p>
          <a:p>
            <a:pPr marL="95250" indent="-95250"/>
            <a:r>
              <a:rPr lang="es-MX" sz="1200" b="1" i="1" dirty="0" smtClean="0">
                <a:latin typeface="Arial" charset="0"/>
                <a:cs typeface="Arial" charset="0"/>
              </a:rPr>
              <a:t>APOYO PROYECTOS DE PARTICIPACIÓN JUVENIL Y ESTUDIOS</a:t>
            </a:r>
          </a:p>
          <a:p>
            <a:pPr marL="95250" indent="-95250" algn="just"/>
            <a:endParaRPr lang="es-ES_tradnl" sz="1200" b="1" i="1" dirty="0" smtClean="0">
              <a:latin typeface="Arial" pitchFamily="34" charset="0"/>
              <a:cs typeface="Arial" pitchFamily="34" charset="0"/>
            </a:endParaRPr>
          </a:p>
          <a:p>
            <a:pPr marL="95250" indent="-95250" algn="just"/>
            <a:r>
              <a:rPr lang="es-ES_tradnl" sz="1200" b="1" i="1" dirty="0" smtClean="0">
                <a:latin typeface="Arial" pitchFamily="34" charset="0"/>
                <a:cs typeface="Arial" pitchFamily="34" charset="0"/>
              </a:rPr>
              <a:t>OBJETIVO</a:t>
            </a:r>
            <a:r>
              <a:rPr lang="es-ES_tradnl" sz="1200" i="1" dirty="0">
                <a:latin typeface="Arial" pitchFamily="34" charset="0"/>
                <a:cs typeface="Arial" pitchFamily="34" charset="0"/>
              </a:rPr>
              <a:t>.</a:t>
            </a:r>
          </a:p>
          <a:p>
            <a:pPr marL="95250" indent="-95250" algn="just"/>
            <a:endParaRPr lang="es-ES_tradnl" sz="1200" i="1" dirty="0">
              <a:latin typeface="Arial" pitchFamily="34" charset="0"/>
              <a:cs typeface="Arial" pitchFamily="34" charset="0"/>
            </a:endParaRPr>
          </a:p>
          <a:p>
            <a:pPr algn="just"/>
            <a:r>
              <a:rPr lang="es-MX" sz="1200" dirty="0" smtClean="0">
                <a:latin typeface="Arial" pitchFamily="34" charset="0"/>
                <a:cs typeface="Arial" pitchFamily="34" charset="0"/>
              </a:rPr>
              <a:t>Impulsar </a:t>
            </a:r>
            <a:r>
              <a:rPr lang="es-MX" sz="1200" dirty="0">
                <a:latin typeface="Arial" pitchFamily="34" charset="0"/>
                <a:cs typeface="Arial" pitchFamily="34" charset="0"/>
              </a:rPr>
              <a:t>y fomentar en la juventud potosina el interés por actividades </a:t>
            </a:r>
            <a:r>
              <a:rPr lang="es-MX" sz="1200" dirty="0" smtClean="0">
                <a:latin typeface="Arial" pitchFamily="34" charset="0"/>
                <a:cs typeface="Arial" pitchFamily="34" charset="0"/>
              </a:rPr>
              <a:t>productivas sustentables y </a:t>
            </a:r>
            <a:r>
              <a:rPr lang="es-MX" sz="1200" dirty="0">
                <a:latin typeface="Arial" pitchFamily="34" charset="0"/>
                <a:cs typeface="Arial" pitchFamily="34" charset="0"/>
              </a:rPr>
              <a:t>que desarrollen su potencial de creación </a:t>
            </a:r>
            <a:r>
              <a:rPr lang="es-MX" sz="1200" dirty="0" smtClean="0">
                <a:latin typeface="Arial" pitchFamily="34" charset="0"/>
                <a:cs typeface="Arial" pitchFamily="34" charset="0"/>
              </a:rPr>
              <a:t>e innovación.</a:t>
            </a:r>
            <a:endParaRPr lang="es-MX" sz="1200" dirty="0">
              <a:solidFill>
                <a:srgbClr val="FF0000"/>
              </a:solidFill>
              <a:latin typeface="Arial" pitchFamily="34" charset="0"/>
              <a:cs typeface="Arial" pitchFamily="34" charset="0"/>
            </a:endParaRPr>
          </a:p>
          <a:p>
            <a:pPr marL="95250" indent="-95250" algn="just"/>
            <a:endParaRPr lang="es-ES_tradnl" sz="1200" dirty="0">
              <a:latin typeface="Arial" pitchFamily="34" charset="0"/>
              <a:cs typeface="Arial" pitchFamily="34" charset="0"/>
            </a:endParaRPr>
          </a:p>
          <a:p>
            <a:pPr marL="95250" indent="-95250" algn="just"/>
            <a:r>
              <a:rPr lang="es-ES_tradnl" sz="1200" b="1" i="1" dirty="0" smtClean="0">
                <a:latin typeface="Arial" pitchFamily="34" charset="0"/>
                <a:cs typeface="Arial" pitchFamily="34" charset="0"/>
              </a:rPr>
              <a:t>FUNCIONES</a:t>
            </a:r>
            <a:r>
              <a:rPr lang="es-ES_tradnl" sz="1200" i="1" dirty="0">
                <a:latin typeface="Arial" pitchFamily="34" charset="0"/>
                <a:cs typeface="Arial" pitchFamily="34" charset="0"/>
              </a:rPr>
              <a:t>.</a:t>
            </a:r>
          </a:p>
          <a:p>
            <a:pPr marL="171450" indent="-171450" algn="just">
              <a:buFont typeface="Wingdings" panose="05000000000000000000" pitchFamily="2" charset="2"/>
              <a:buChar char="§"/>
            </a:pPr>
            <a:endParaRPr lang="es-ES_tradnl" sz="1200" i="1" dirty="0" smtClean="0">
              <a:latin typeface="Arial" pitchFamily="34" charset="0"/>
              <a:cs typeface="Arial" pitchFamily="34" charset="0"/>
            </a:endParaRPr>
          </a:p>
          <a:p>
            <a:pPr marL="171450" lvl="0" indent="-171450" algn="just">
              <a:buFont typeface="Wingdings" panose="05000000000000000000" pitchFamily="2" charset="2"/>
              <a:buChar char="§"/>
            </a:pPr>
            <a:r>
              <a:rPr lang="es-MX" sz="1200" dirty="0" smtClean="0">
                <a:latin typeface="Arial" pitchFamily="34" charset="0"/>
                <a:cs typeface="Arial" pitchFamily="34" charset="0"/>
              </a:rPr>
              <a:t>Impartir talleres en materia de emprendimiento, proyectos productivos, sustentabilidad </a:t>
            </a:r>
            <a:r>
              <a:rPr lang="es-MX" sz="1200" dirty="0">
                <a:latin typeface="Arial" pitchFamily="34" charset="0"/>
                <a:cs typeface="Arial" pitchFamily="34" charset="0"/>
              </a:rPr>
              <a:t>en los que puedan tanto como aprender un oficio, como desarrollar su potencial físico, intelectual o artístico</a:t>
            </a:r>
            <a:r>
              <a:rPr lang="es-MX" sz="1200" dirty="0" smtClean="0">
                <a:latin typeface="Arial" pitchFamily="34" charset="0"/>
                <a:cs typeface="Arial" pitchFamily="34" charset="0"/>
              </a:rPr>
              <a:t>.</a:t>
            </a:r>
          </a:p>
          <a:p>
            <a:pPr marL="171450" lvl="0" indent="-171450" algn="just">
              <a:buFont typeface="Wingdings" panose="05000000000000000000" pitchFamily="2" charset="2"/>
              <a:buChar char="§"/>
            </a:pPr>
            <a:endParaRPr lang="es-MX" sz="1200" dirty="0">
              <a:latin typeface="Arial" pitchFamily="34" charset="0"/>
              <a:cs typeface="Arial" pitchFamily="34" charset="0"/>
            </a:endParaRPr>
          </a:p>
          <a:p>
            <a:pPr marL="171450" lvl="0" indent="-171450" algn="just">
              <a:buFont typeface="Wingdings" panose="05000000000000000000" pitchFamily="2" charset="2"/>
              <a:buChar char="§"/>
            </a:pPr>
            <a:r>
              <a:rPr lang="es-MX" sz="1200" dirty="0">
                <a:latin typeface="Arial" pitchFamily="34" charset="0"/>
                <a:cs typeface="Arial" pitchFamily="34" charset="0"/>
              </a:rPr>
              <a:t>Crear vínculos con otros organismos ya sean internacionales, federales, estatales, municipales  o privados para la impartición de dichos talleres, actividades y eventos con  propósito de brindar a nuestra juventud </a:t>
            </a:r>
            <a:r>
              <a:rPr lang="es-MX" sz="1200" dirty="0" smtClean="0">
                <a:latin typeface="Arial" pitchFamily="34" charset="0"/>
                <a:cs typeface="Arial" pitchFamily="34" charset="0"/>
              </a:rPr>
              <a:t>las herramientas necesarias para mejorar su entorno económico.</a:t>
            </a:r>
          </a:p>
          <a:p>
            <a:pPr marL="171450" lvl="0" indent="-171450" algn="just">
              <a:buFont typeface="Wingdings" panose="05000000000000000000" pitchFamily="2" charset="2"/>
              <a:buChar char="§"/>
            </a:pPr>
            <a:endParaRPr lang="es-MX" sz="1200" dirty="0">
              <a:latin typeface="Arial" pitchFamily="34" charset="0"/>
              <a:cs typeface="Arial" pitchFamily="34" charset="0"/>
            </a:endParaRPr>
          </a:p>
          <a:p>
            <a:pPr marL="171450" indent="-171450" algn="just">
              <a:buFont typeface="Wingdings" panose="05000000000000000000" pitchFamily="2" charset="2"/>
              <a:buChar char="§"/>
            </a:pPr>
            <a:r>
              <a:rPr lang="es-MX" sz="1200" dirty="0" smtClean="0">
                <a:latin typeface="Arial" pitchFamily="34" charset="0"/>
                <a:cs typeface="Arial" pitchFamily="34" charset="0"/>
              </a:rPr>
              <a:t>Fomentar la </a:t>
            </a:r>
            <a:r>
              <a:rPr lang="es-MX" sz="1200" dirty="0">
                <a:latin typeface="Arial" pitchFamily="34" charset="0"/>
                <a:cs typeface="Arial" pitchFamily="34" charset="0"/>
              </a:rPr>
              <a:t>creatividad de nuestras jóvenes mentes potosinas </a:t>
            </a:r>
            <a:r>
              <a:rPr lang="es-MX" sz="1200" dirty="0" smtClean="0">
                <a:latin typeface="Arial" pitchFamily="34" charset="0"/>
                <a:cs typeface="Arial" pitchFamily="34" charset="0"/>
              </a:rPr>
              <a:t>para efectos de generar nuevas formas de auto-empleo, empleo, arraigo comunitario y detonación de la economía local.</a:t>
            </a:r>
          </a:p>
          <a:p>
            <a:pPr lvl="0" algn="just"/>
            <a:endParaRPr lang="es-MX" sz="1200" dirty="0">
              <a:latin typeface="Arial" pitchFamily="34" charset="0"/>
              <a:cs typeface="Arial" pitchFamily="34" charset="0"/>
            </a:endParaRPr>
          </a:p>
          <a:p>
            <a:pPr marL="171450" lvl="0" indent="-171450" algn="just">
              <a:buFont typeface="Wingdings" panose="05000000000000000000" pitchFamily="2" charset="2"/>
              <a:buChar char="§"/>
            </a:pPr>
            <a:r>
              <a:rPr lang="es-MX" sz="1200" dirty="0" smtClean="0">
                <a:latin typeface="Arial" pitchFamily="34" charset="0"/>
                <a:cs typeface="Arial" pitchFamily="34" charset="0"/>
              </a:rPr>
              <a:t>Elaborar programa de cursos y talleres a impartir en materia de emprendedurismo, </a:t>
            </a:r>
            <a:r>
              <a:rPr lang="es-MX" sz="1200" dirty="0">
                <a:latin typeface="Arial" pitchFamily="34" charset="0"/>
                <a:cs typeface="Arial" pitchFamily="34" charset="0"/>
              </a:rPr>
              <a:t>llenar espacios vacíos y de ocio en la juventud potosina y los cuáles sean aprovechados de manera positiva y no acaparados por actividades delictivas o </a:t>
            </a:r>
            <a:r>
              <a:rPr lang="es-MX" sz="1200" dirty="0" smtClean="0">
                <a:latin typeface="Arial" pitchFamily="34" charset="0"/>
                <a:cs typeface="Arial" pitchFamily="34" charset="0"/>
              </a:rPr>
              <a:t>autodestructivas.</a:t>
            </a:r>
          </a:p>
          <a:p>
            <a:pPr marL="171450" lvl="0" indent="-171450" algn="just">
              <a:buFont typeface="Wingdings" panose="05000000000000000000" pitchFamily="2" charset="2"/>
              <a:buChar char="§"/>
            </a:pPr>
            <a:endParaRPr lang="es-MX" sz="1200" dirty="0">
              <a:latin typeface="Arial" pitchFamily="34" charset="0"/>
              <a:cs typeface="Arial" pitchFamily="34" charset="0"/>
            </a:endParaRPr>
          </a:p>
          <a:p>
            <a:pPr marL="171450" lvl="0" indent="-171450" algn="just">
              <a:buFont typeface="Wingdings" panose="05000000000000000000" pitchFamily="2" charset="2"/>
              <a:buChar char="§"/>
            </a:pPr>
            <a:r>
              <a:rPr lang="es-MX" sz="1200" dirty="0" smtClean="0">
                <a:latin typeface="Arial" pitchFamily="34" charset="0"/>
                <a:cs typeface="Arial" pitchFamily="34" charset="0"/>
              </a:rPr>
              <a:t>Apoyar al Subdirector de Investigación y Estudios sobre la Juventud a elaborar mecanismos que permitan detectar necesidades actuales de los jóvenes potosinos.</a:t>
            </a:r>
          </a:p>
          <a:p>
            <a:pPr lvl="0" algn="just"/>
            <a:endParaRPr lang="es-MX" sz="1200" dirty="0" smtClean="0">
              <a:latin typeface="Arial" pitchFamily="34" charset="0"/>
              <a:cs typeface="Arial" pitchFamily="34" charset="0"/>
            </a:endParaRPr>
          </a:p>
          <a:p>
            <a:pPr marL="171450" indent="-171450" algn="just">
              <a:buFont typeface="Wingdings" panose="05000000000000000000" pitchFamily="2" charset="2"/>
              <a:buChar char="§"/>
            </a:pPr>
            <a:r>
              <a:rPr lang="es-ES" sz="1200" dirty="0">
                <a:latin typeface="Arial" charset="0"/>
                <a:cs typeface="Arial" charset="0"/>
              </a:rPr>
              <a:t>Estas funciones son enunciativas mas no </a:t>
            </a:r>
            <a:r>
              <a:rPr lang="es-ES" sz="1200" dirty="0" smtClean="0">
                <a:latin typeface="Arial" charset="0"/>
                <a:cs typeface="Arial" charset="0"/>
              </a:rPr>
              <a:t>limitativas.</a:t>
            </a:r>
            <a:endParaRPr lang="es-ES" sz="1200" dirty="0">
              <a:latin typeface="Arial" charset="0"/>
              <a:cs typeface="Arial" charset="0"/>
            </a:endParaRPr>
          </a:p>
          <a:p>
            <a:pPr marL="171450" lvl="0" indent="-171450" algn="just">
              <a:buFont typeface="Arial" pitchFamily="34" charset="0"/>
              <a:buChar char="•"/>
            </a:pPr>
            <a:endParaRPr lang="es-ES_tradnl" sz="1200" dirty="0">
              <a:latin typeface="Arial" pitchFamily="34" charset="0"/>
              <a:cs typeface="Arial" pitchFamily="34" charset="0"/>
            </a:endParaRPr>
          </a:p>
        </p:txBody>
      </p:sp>
      <p:sp>
        <p:nvSpPr>
          <p:cNvPr id="9" name="8 Rectángulo"/>
          <p:cNvSpPr/>
          <p:nvPr/>
        </p:nvSpPr>
        <p:spPr>
          <a:xfrm>
            <a:off x="1574800" y="8391525"/>
            <a:ext cx="5105400" cy="596900"/>
          </a:xfrm>
          <a:prstGeom prst="rect">
            <a:avLst/>
          </a:prstGeom>
          <a:noFill/>
          <a:ln w="63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0" name="9 CuadroTexto"/>
          <p:cNvSpPr txBox="1"/>
          <p:nvPr/>
        </p:nvSpPr>
        <p:spPr>
          <a:xfrm>
            <a:off x="3365892" y="8391525"/>
            <a:ext cx="1388522" cy="276999"/>
          </a:xfrm>
          <a:prstGeom prst="rect">
            <a:avLst/>
          </a:prstGeom>
          <a:noFill/>
        </p:spPr>
        <p:txBody>
          <a:bodyPr wrap="none" rtlCol="0">
            <a:spAutoFit/>
          </a:bodyPr>
          <a:lstStyle/>
          <a:p>
            <a:r>
              <a:rPr lang="es-MX" sz="1200" b="1" dirty="0" smtClean="0">
                <a:latin typeface="Arial" charset="0"/>
              </a:rPr>
              <a:t>Director General</a:t>
            </a:r>
            <a:endParaRPr lang="es-MX" sz="1200" dirty="0"/>
          </a:p>
        </p:txBody>
      </p:sp>
      <p:sp>
        <p:nvSpPr>
          <p:cNvPr id="11" name="10 CuadroTexto"/>
          <p:cNvSpPr txBox="1"/>
          <p:nvPr/>
        </p:nvSpPr>
        <p:spPr>
          <a:xfrm>
            <a:off x="3057349" y="8711426"/>
            <a:ext cx="2160721" cy="276999"/>
          </a:xfrm>
          <a:prstGeom prst="rect">
            <a:avLst/>
          </a:prstGeom>
          <a:noFill/>
        </p:spPr>
        <p:txBody>
          <a:bodyPr wrap="none" rtlCol="0">
            <a:spAutoFit/>
          </a:bodyPr>
          <a:lstStyle/>
          <a:p>
            <a:r>
              <a:rPr lang="es-MX" sz="1200" dirty="0" smtClean="0">
                <a:latin typeface="Arial" charset="0"/>
              </a:rPr>
              <a:t>Luis Fernando Alonso Molina</a:t>
            </a:r>
            <a:endParaRPr lang="es-MX" sz="1200" dirty="0"/>
          </a:p>
        </p:txBody>
      </p:sp>
      <p:cxnSp>
        <p:nvCxnSpPr>
          <p:cNvPr id="12" name="19 Conector recto"/>
          <p:cNvCxnSpPr>
            <a:cxnSpLocks noChangeShapeType="1"/>
          </p:cNvCxnSpPr>
          <p:nvPr/>
        </p:nvCxnSpPr>
        <p:spPr bwMode="auto">
          <a:xfrm rot="10800000" flipH="1">
            <a:off x="1578440" y="8643638"/>
            <a:ext cx="5076000" cy="0"/>
          </a:xfrm>
          <a:prstGeom prst="line">
            <a:avLst/>
          </a:prstGeom>
          <a:noFill/>
          <a:ln w="9525" algn="ctr">
            <a:solidFill>
              <a:schemeClr val="tx1"/>
            </a:solidFill>
            <a:round/>
            <a:headEnd/>
            <a:tailEnd/>
          </a:ln>
        </p:spPr>
      </p:cxnSp>
    </p:spTree>
    <p:extLst>
      <p:ext uri="{BB962C8B-B14F-4D97-AF65-F5344CB8AC3E}">
        <p14:creationId xmlns:p14="http://schemas.microsoft.com/office/powerpoint/2010/main" val="290425840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12"/>
          <p:cNvSpPr>
            <a:spLocks noChangeArrowheads="1"/>
          </p:cNvSpPr>
          <p:nvPr/>
        </p:nvSpPr>
        <p:spPr bwMode="auto">
          <a:xfrm>
            <a:off x="-9432" y="-7251"/>
            <a:ext cx="1443038" cy="9144000"/>
          </a:xfrm>
          <a:prstGeom prst="rect">
            <a:avLst/>
          </a:prstGeom>
          <a:solidFill>
            <a:schemeClr val="bg1">
              <a:lumMod val="50000"/>
            </a:schemeClr>
          </a:solidFill>
          <a:ln w="9525">
            <a:solidFill>
              <a:srgbClr val="663300"/>
            </a:solidFill>
            <a:miter lim="800000"/>
            <a:headEnd/>
            <a:tailEnd/>
          </a:ln>
        </p:spPr>
        <p:txBody>
          <a:bodyPr wrap="none" anchor="ctr"/>
          <a:lstStyle/>
          <a:p>
            <a:pPr>
              <a:defRPr/>
            </a:pPr>
            <a:endParaRPr lang="es-MX" dirty="0"/>
          </a:p>
        </p:txBody>
      </p:sp>
      <p:sp>
        <p:nvSpPr>
          <p:cNvPr id="29700" name="Line 3"/>
          <p:cNvSpPr>
            <a:spLocks noChangeShapeType="1"/>
          </p:cNvSpPr>
          <p:nvPr/>
        </p:nvSpPr>
        <p:spPr bwMode="auto">
          <a:xfrm>
            <a:off x="0" y="522288"/>
            <a:ext cx="6858000" cy="0"/>
          </a:xfrm>
          <a:prstGeom prst="line">
            <a:avLst/>
          </a:prstGeom>
          <a:noFill/>
          <a:ln w="38100">
            <a:solidFill>
              <a:schemeClr val="tx1"/>
            </a:solidFill>
            <a:round/>
            <a:headEnd/>
            <a:tailEnd/>
          </a:ln>
        </p:spPr>
        <p:txBody>
          <a:bodyPr wrap="none" anchor="ctr"/>
          <a:lstStyle/>
          <a:p>
            <a:endParaRPr lang="es-MX" dirty="0"/>
          </a:p>
        </p:txBody>
      </p:sp>
      <p:sp>
        <p:nvSpPr>
          <p:cNvPr id="29701" name="Rectangle 4"/>
          <p:cNvSpPr>
            <a:spLocks noChangeArrowheads="1"/>
          </p:cNvSpPr>
          <p:nvPr/>
        </p:nvSpPr>
        <p:spPr bwMode="auto">
          <a:xfrm>
            <a:off x="1574800" y="572869"/>
            <a:ext cx="5176838" cy="7294305"/>
          </a:xfrm>
          <a:prstGeom prst="rect">
            <a:avLst/>
          </a:prstGeom>
          <a:noFill/>
          <a:ln w="9525">
            <a:noFill/>
            <a:miter lim="800000"/>
            <a:headEnd/>
            <a:tailEnd/>
          </a:ln>
        </p:spPr>
        <p:txBody>
          <a:bodyPr wrap="square">
            <a:spAutoFit/>
          </a:bodyPr>
          <a:lstStyle/>
          <a:p>
            <a:pPr marL="95250" indent="-95250"/>
            <a:endParaRPr lang="es-ES_tradnl" sz="1200" b="1" i="1" dirty="0" smtClean="0">
              <a:latin typeface="Arial" charset="0"/>
              <a:cs typeface="Arial" charset="0"/>
            </a:endParaRPr>
          </a:p>
          <a:p>
            <a:pPr marL="95250" indent="-95250"/>
            <a:r>
              <a:rPr lang="es-ES_tradnl" sz="1200" b="1" i="1" dirty="0" smtClean="0">
                <a:latin typeface="Arial" charset="0"/>
                <a:cs typeface="Arial" charset="0"/>
              </a:rPr>
              <a:t>SUBDIRECCIÓN </a:t>
            </a:r>
            <a:r>
              <a:rPr lang="es-ES_tradnl" sz="1200" b="1" i="1" dirty="0">
                <a:latin typeface="Arial" charset="0"/>
                <a:cs typeface="Arial" charset="0"/>
              </a:rPr>
              <a:t>ADMINISTRATIVA</a:t>
            </a:r>
            <a:endParaRPr lang="es-ES_tradnl" sz="1200" i="1" dirty="0">
              <a:latin typeface="Arial" charset="0"/>
            </a:endParaRPr>
          </a:p>
          <a:p>
            <a:pPr marL="95250" indent="-95250" algn="just"/>
            <a:endParaRPr lang="es-ES_tradnl" sz="1200" b="1" i="1" dirty="0">
              <a:latin typeface="Arial" charset="0"/>
            </a:endParaRPr>
          </a:p>
          <a:p>
            <a:pPr marL="95250" indent="-95250" algn="just"/>
            <a:r>
              <a:rPr lang="es-ES_tradnl" sz="1200" b="1" i="1" dirty="0" smtClean="0">
                <a:latin typeface="Arial" charset="0"/>
              </a:rPr>
              <a:t>OBJETIVO</a:t>
            </a:r>
            <a:r>
              <a:rPr lang="es-ES_tradnl" sz="1200" b="1" i="1" dirty="0">
                <a:latin typeface="Arial" charset="0"/>
              </a:rPr>
              <a:t>.</a:t>
            </a:r>
          </a:p>
          <a:p>
            <a:pPr marL="95250" indent="-95250" algn="just"/>
            <a:endParaRPr lang="es-ES_tradnl" sz="1200" b="1" i="1" dirty="0">
              <a:latin typeface="Arial" charset="0"/>
            </a:endParaRPr>
          </a:p>
          <a:p>
            <a:pPr marL="95250" indent="-95250" algn="l"/>
            <a:r>
              <a:rPr lang="es-MX" sz="1200" dirty="0">
                <a:latin typeface="Arial" charset="0"/>
                <a:cs typeface="Arial" charset="0"/>
              </a:rPr>
              <a:t>  </a:t>
            </a:r>
            <a:r>
              <a:rPr lang="es-ES" sz="1200" dirty="0">
                <a:latin typeface="Arial" charset="0"/>
                <a:cs typeface="Arial" charset="0"/>
              </a:rPr>
              <a:t>Administrar los recursos humanos, financieros y materiales del Instituto</a:t>
            </a:r>
            <a:r>
              <a:rPr lang="es-ES" sz="1200" dirty="0">
                <a:latin typeface="Arial" charset="0"/>
                <a:ea typeface="Arial Unicode MS" pitchFamily="34" charset="-128"/>
                <a:cs typeface="Arial Unicode MS" pitchFamily="34" charset="-128"/>
              </a:rPr>
              <a:t> así como aplicar adecuadamente los recursos d</a:t>
            </a:r>
            <a:r>
              <a:rPr lang="es-ES_tradnl" sz="1200" dirty="0">
                <a:latin typeface="Arial" charset="0"/>
                <a:cs typeface="Arial" charset="0"/>
              </a:rPr>
              <a:t>el presupuesto en los programas autorizados.</a:t>
            </a:r>
            <a:endParaRPr lang="es-ES" sz="1200" dirty="0">
              <a:latin typeface="Arial" charset="0"/>
              <a:ea typeface="Arial Unicode MS" pitchFamily="34" charset="-128"/>
              <a:cs typeface="Arial" charset="0"/>
            </a:endParaRPr>
          </a:p>
          <a:p>
            <a:pPr marL="95250" indent="-95250" algn="l"/>
            <a:endParaRPr lang="es-ES_tradnl" sz="1200" dirty="0">
              <a:latin typeface="Arial" charset="0"/>
              <a:cs typeface="Arial" charset="0"/>
            </a:endParaRPr>
          </a:p>
          <a:p>
            <a:pPr marL="95250" indent="-95250" algn="just"/>
            <a:endParaRPr lang="es-ES_tradnl" sz="1200" dirty="0">
              <a:latin typeface="Arial" charset="0"/>
              <a:cs typeface="Arial" charset="0"/>
            </a:endParaRPr>
          </a:p>
          <a:p>
            <a:pPr marL="95250" indent="-95250" algn="just"/>
            <a:r>
              <a:rPr lang="es-ES_tradnl" sz="1200" b="1" i="1" dirty="0">
                <a:latin typeface="Arial" charset="0"/>
              </a:rPr>
              <a:t>FUNCIONES.</a:t>
            </a:r>
          </a:p>
          <a:p>
            <a:pPr marL="95250" indent="-95250" algn="just"/>
            <a:endParaRPr lang="es-ES_tradnl" sz="1200" b="1" i="1" dirty="0">
              <a:latin typeface="Arial" charset="0"/>
            </a:endParaRPr>
          </a:p>
          <a:p>
            <a:pPr marL="182563" indent="-182563" algn="just">
              <a:buFont typeface="Wingdings" pitchFamily="2" charset="2"/>
              <a:buChar char="§"/>
            </a:pPr>
            <a:r>
              <a:rPr lang="es-ES" sz="1200" dirty="0">
                <a:latin typeface="Arial" charset="0"/>
                <a:cs typeface="Arial" charset="0"/>
              </a:rPr>
              <a:t>Planear, administrar, ejecutar y coordinar la administración de los recursos Humanos, Financieros y Materiales del Instituto.</a:t>
            </a:r>
          </a:p>
          <a:p>
            <a:pPr marL="182563" indent="-182563" algn="just">
              <a:buFont typeface="Wingdings" pitchFamily="2" charset="2"/>
              <a:buChar char="§"/>
            </a:pPr>
            <a:endParaRPr lang="es-ES" sz="1200" dirty="0">
              <a:latin typeface="Arial" charset="0"/>
              <a:cs typeface="Arial" charset="0"/>
            </a:endParaRPr>
          </a:p>
          <a:p>
            <a:pPr marL="182563" indent="-182563" algn="just">
              <a:buFont typeface="Wingdings" pitchFamily="2" charset="2"/>
              <a:buChar char="§"/>
            </a:pPr>
            <a:r>
              <a:rPr lang="es-ES" sz="1200" dirty="0">
                <a:latin typeface="Arial" charset="0"/>
                <a:cs typeface="Arial" charset="0"/>
              </a:rPr>
              <a:t>Realizar el proyecto de presupuesto por programa del </a:t>
            </a:r>
            <a:r>
              <a:rPr lang="es-ES" sz="1200" dirty="0" smtClean="0">
                <a:latin typeface="Arial" charset="0"/>
                <a:cs typeface="Arial" charset="0"/>
              </a:rPr>
              <a:t>Instituto.</a:t>
            </a:r>
            <a:r>
              <a:rPr lang="es-ES" sz="1200" dirty="0" smtClean="0">
                <a:latin typeface="Arial" charset="0"/>
              </a:rPr>
              <a:t> </a:t>
            </a:r>
            <a:endParaRPr lang="es-ES" sz="1200" dirty="0">
              <a:latin typeface="Arial" charset="0"/>
            </a:endParaRPr>
          </a:p>
          <a:p>
            <a:pPr marL="182563" indent="-182563" algn="just">
              <a:buFont typeface="Wingdings" pitchFamily="2" charset="2"/>
              <a:buChar char="§"/>
            </a:pPr>
            <a:endParaRPr lang="es-ES" sz="1200" dirty="0">
              <a:latin typeface="Arial" charset="0"/>
            </a:endParaRPr>
          </a:p>
          <a:p>
            <a:pPr marL="182563" indent="-182563" algn="just">
              <a:buFont typeface="Wingdings" pitchFamily="2" charset="2"/>
              <a:buChar char="§"/>
            </a:pPr>
            <a:r>
              <a:rPr lang="es-ES" sz="1200" dirty="0">
                <a:latin typeface="Arial" charset="0"/>
                <a:cs typeface="Arial" charset="0"/>
              </a:rPr>
              <a:t>Supervisar que se apliquen las medidas de racionalidad y austeridad presupuestal de acuerdo a la políticas emitidas por la contraloría del Ejecutivo.</a:t>
            </a:r>
          </a:p>
          <a:p>
            <a:pPr marL="182563" indent="-182563" algn="just">
              <a:buFont typeface="Wingdings" pitchFamily="2" charset="2"/>
              <a:buChar char="§"/>
            </a:pPr>
            <a:endParaRPr lang="es-ES" sz="1200" dirty="0">
              <a:latin typeface="Arial" charset="0"/>
            </a:endParaRPr>
          </a:p>
          <a:p>
            <a:pPr marL="182563" indent="-182563" algn="just">
              <a:buFont typeface="Wingdings" pitchFamily="2" charset="2"/>
              <a:buChar char="§"/>
            </a:pPr>
            <a:r>
              <a:rPr lang="es-ES" sz="1200" dirty="0" smtClean="0">
                <a:latin typeface="Arial" charset="0"/>
                <a:cs typeface="Arial" charset="0"/>
              </a:rPr>
              <a:t>Llevar </a:t>
            </a:r>
            <a:r>
              <a:rPr lang="es-ES" sz="1200" dirty="0">
                <a:latin typeface="Arial" charset="0"/>
                <a:cs typeface="Arial" charset="0"/>
              </a:rPr>
              <a:t>un registro contable de las operaciones financieras y presupuéstales que realiza el Instituto a efectos de proporcionar a la Dirección información confiable y oportuna para la toma de decisiones</a:t>
            </a:r>
            <a:r>
              <a:rPr lang="es-ES" sz="1200" dirty="0">
                <a:latin typeface="Arial" charset="0"/>
              </a:rPr>
              <a:t>.</a:t>
            </a:r>
          </a:p>
          <a:p>
            <a:pPr marL="182563" indent="-182563" algn="just">
              <a:buFont typeface="Wingdings" pitchFamily="2" charset="2"/>
              <a:buChar char="§"/>
            </a:pPr>
            <a:endParaRPr lang="es-ES" sz="1200" dirty="0">
              <a:latin typeface="Arial" charset="0"/>
            </a:endParaRPr>
          </a:p>
          <a:p>
            <a:pPr marL="182563" indent="-182563" algn="just">
              <a:buFont typeface="Wingdings" pitchFamily="2" charset="2"/>
              <a:buChar char="§"/>
            </a:pPr>
            <a:r>
              <a:rPr lang="es-ES" sz="1200" dirty="0">
                <a:latin typeface="Arial" charset="0"/>
                <a:cs typeface="Arial" charset="0"/>
              </a:rPr>
              <a:t>Establecer los sistemas de control y resguardar el archivo del </a:t>
            </a:r>
            <a:r>
              <a:rPr lang="es-ES" sz="1200" dirty="0" smtClean="0">
                <a:latin typeface="Arial" charset="0"/>
                <a:cs typeface="Arial" charset="0"/>
              </a:rPr>
              <a:t>área, para posteriormente transferirlos con el encardo / coordinador de archivos.</a:t>
            </a:r>
          </a:p>
          <a:p>
            <a:pPr algn="just"/>
            <a:endParaRPr lang="es-ES" sz="1200" dirty="0">
              <a:latin typeface="Arial" charset="0"/>
              <a:cs typeface="Arial" charset="0"/>
            </a:endParaRPr>
          </a:p>
          <a:p>
            <a:pPr marL="182563" indent="-182563" algn="just">
              <a:buFont typeface="Wingdings" pitchFamily="2" charset="2"/>
              <a:buChar char="§"/>
            </a:pPr>
            <a:r>
              <a:rPr lang="es-ES" sz="1200" dirty="0" smtClean="0">
                <a:latin typeface="Arial" charset="0"/>
                <a:cs typeface="Arial" charset="0"/>
              </a:rPr>
              <a:t>Llevar en coordinación con Control Patrimonial el </a:t>
            </a:r>
            <a:r>
              <a:rPr lang="es-ES" sz="1200" dirty="0">
                <a:latin typeface="Arial" charset="0"/>
                <a:cs typeface="Arial" charset="0"/>
              </a:rPr>
              <a:t>control y resguardo de los bienes muebles e inmuebles del Instituto. </a:t>
            </a:r>
          </a:p>
          <a:p>
            <a:pPr marL="182563" indent="-182563" algn="just">
              <a:buFont typeface="Wingdings" pitchFamily="2" charset="2"/>
              <a:buChar char="§"/>
            </a:pPr>
            <a:endParaRPr lang="es-ES" sz="1200" dirty="0">
              <a:latin typeface="Arial" charset="0"/>
            </a:endParaRPr>
          </a:p>
          <a:p>
            <a:pPr marL="182563" indent="-182563" algn="just">
              <a:buFont typeface="Wingdings" pitchFamily="2" charset="2"/>
              <a:buChar char="§"/>
            </a:pPr>
            <a:r>
              <a:rPr lang="es-ES" sz="1200" dirty="0">
                <a:latin typeface="Arial" charset="0"/>
                <a:cs typeface="Arial" charset="0"/>
              </a:rPr>
              <a:t>Proponer a la Dirección las modificaciones presupuestarias que considere necesarias para un mejor aprovechamiento de los recursos financieros del Instituto.</a:t>
            </a:r>
          </a:p>
          <a:p>
            <a:pPr marL="182563" indent="-182563" algn="just">
              <a:buFont typeface="Wingdings" pitchFamily="2" charset="2"/>
              <a:buChar char="§"/>
            </a:pPr>
            <a:endParaRPr lang="es-ES" sz="1200" dirty="0">
              <a:latin typeface="Arial" charset="0"/>
            </a:endParaRPr>
          </a:p>
          <a:p>
            <a:pPr marL="182563" indent="-182563" algn="just">
              <a:buFont typeface="Wingdings" pitchFamily="2" charset="2"/>
              <a:buChar char="§"/>
            </a:pPr>
            <a:r>
              <a:rPr lang="es-ES" sz="1200" dirty="0">
                <a:latin typeface="Arial" charset="0"/>
                <a:cs typeface="Arial" charset="0"/>
              </a:rPr>
              <a:t>Gestionar, las modificaciones presupuestarias autorizadas por la Dirección.</a:t>
            </a:r>
          </a:p>
          <a:p>
            <a:pPr marL="182563" indent="-182563" algn="just">
              <a:buFont typeface="Wingdings" pitchFamily="2" charset="2"/>
              <a:buChar char="§"/>
            </a:pPr>
            <a:endParaRPr lang="es-ES" sz="1200" dirty="0">
              <a:latin typeface="Arial" charset="0"/>
            </a:endParaRPr>
          </a:p>
        </p:txBody>
      </p:sp>
      <p:sp>
        <p:nvSpPr>
          <p:cNvPr id="29702" name="Text Box 5"/>
          <p:cNvSpPr txBox="1">
            <a:spLocks noChangeArrowheads="1"/>
          </p:cNvSpPr>
          <p:nvPr/>
        </p:nvSpPr>
        <p:spPr bwMode="auto">
          <a:xfrm>
            <a:off x="0" y="14514"/>
            <a:ext cx="3962400" cy="400050"/>
          </a:xfrm>
          <a:prstGeom prst="rect">
            <a:avLst/>
          </a:prstGeom>
          <a:noFill/>
          <a:ln w="9525">
            <a:noFill/>
            <a:miter lim="800000"/>
            <a:headEnd/>
            <a:tailEnd/>
          </a:ln>
        </p:spPr>
        <p:txBody>
          <a:bodyPr>
            <a:spAutoFit/>
          </a:bodyPr>
          <a:lstStyle/>
          <a:p>
            <a:pPr algn="just">
              <a:spcBef>
                <a:spcPct val="50000"/>
              </a:spcBef>
            </a:pPr>
            <a:r>
              <a:rPr lang="es-ES_tradnl" sz="2000" b="1" i="1" dirty="0" smtClean="0">
                <a:latin typeface="Arial" charset="0"/>
              </a:rPr>
              <a:t>DESCRIPCIÓN </a:t>
            </a:r>
            <a:r>
              <a:rPr lang="es-ES_tradnl" sz="2000" b="1" i="1" dirty="0">
                <a:latin typeface="Arial" charset="0"/>
              </a:rPr>
              <a:t>DE FUNCIONES</a:t>
            </a:r>
          </a:p>
        </p:txBody>
      </p:sp>
      <p:sp>
        <p:nvSpPr>
          <p:cNvPr id="9" name="8 Rectángulo"/>
          <p:cNvSpPr/>
          <p:nvPr/>
        </p:nvSpPr>
        <p:spPr>
          <a:xfrm>
            <a:off x="1574800" y="8391525"/>
            <a:ext cx="5105400" cy="596900"/>
          </a:xfrm>
          <a:prstGeom prst="rect">
            <a:avLst/>
          </a:prstGeom>
          <a:noFill/>
          <a:ln w="63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0" name="9 CuadroTexto"/>
          <p:cNvSpPr txBox="1"/>
          <p:nvPr/>
        </p:nvSpPr>
        <p:spPr>
          <a:xfrm>
            <a:off x="3365892" y="8391525"/>
            <a:ext cx="1388522" cy="276999"/>
          </a:xfrm>
          <a:prstGeom prst="rect">
            <a:avLst/>
          </a:prstGeom>
          <a:noFill/>
        </p:spPr>
        <p:txBody>
          <a:bodyPr wrap="none" rtlCol="0">
            <a:spAutoFit/>
          </a:bodyPr>
          <a:lstStyle/>
          <a:p>
            <a:r>
              <a:rPr lang="es-MX" sz="1200" b="1" dirty="0" smtClean="0">
                <a:latin typeface="Arial" charset="0"/>
              </a:rPr>
              <a:t>Director General</a:t>
            </a:r>
            <a:endParaRPr lang="es-MX" sz="1200" dirty="0"/>
          </a:p>
        </p:txBody>
      </p:sp>
      <p:sp>
        <p:nvSpPr>
          <p:cNvPr id="11" name="10 CuadroTexto"/>
          <p:cNvSpPr txBox="1"/>
          <p:nvPr/>
        </p:nvSpPr>
        <p:spPr>
          <a:xfrm>
            <a:off x="3057349" y="8711426"/>
            <a:ext cx="2160721" cy="276999"/>
          </a:xfrm>
          <a:prstGeom prst="rect">
            <a:avLst/>
          </a:prstGeom>
          <a:noFill/>
        </p:spPr>
        <p:txBody>
          <a:bodyPr wrap="none" rtlCol="0">
            <a:spAutoFit/>
          </a:bodyPr>
          <a:lstStyle/>
          <a:p>
            <a:r>
              <a:rPr lang="es-MX" sz="1200" dirty="0" smtClean="0">
                <a:latin typeface="Arial" charset="0"/>
              </a:rPr>
              <a:t>Luis Fernando Alonso Molina</a:t>
            </a:r>
            <a:endParaRPr lang="es-MX" sz="1200" dirty="0"/>
          </a:p>
        </p:txBody>
      </p:sp>
      <p:cxnSp>
        <p:nvCxnSpPr>
          <p:cNvPr id="12" name="19 Conector recto"/>
          <p:cNvCxnSpPr>
            <a:cxnSpLocks noChangeShapeType="1"/>
          </p:cNvCxnSpPr>
          <p:nvPr/>
        </p:nvCxnSpPr>
        <p:spPr bwMode="auto">
          <a:xfrm rot="10800000" flipH="1">
            <a:off x="1578440" y="8643638"/>
            <a:ext cx="5076000" cy="0"/>
          </a:xfrm>
          <a:prstGeom prst="line">
            <a:avLst/>
          </a:prstGeom>
          <a:noFill/>
          <a:ln w="9525" algn="ctr">
            <a:solidFill>
              <a:schemeClr val="tx1"/>
            </a:solidFill>
            <a:round/>
            <a:headEnd/>
            <a:tailEnd/>
          </a:ln>
        </p:spPr>
      </p:cxnSp>
    </p:spTree>
    <p:extLst>
      <p:ext uri="{BB962C8B-B14F-4D97-AF65-F5344CB8AC3E}">
        <p14:creationId xmlns:p14="http://schemas.microsoft.com/office/powerpoint/2010/main" val="268419491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112"/>
          <p:cNvSpPr>
            <a:spLocks noChangeArrowheads="1"/>
          </p:cNvSpPr>
          <p:nvPr/>
        </p:nvSpPr>
        <p:spPr bwMode="auto">
          <a:xfrm>
            <a:off x="-9432" y="-7251"/>
            <a:ext cx="1443038" cy="9144000"/>
          </a:xfrm>
          <a:prstGeom prst="rect">
            <a:avLst/>
          </a:prstGeom>
          <a:solidFill>
            <a:schemeClr val="bg1">
              <a:lumMod val="50000"/>
            </a:schemeClr>
          </a:solidFill>
          <a:ln w="9525">
            <a:solidFill>
              <a:srgbClr val="663300"/>
            </a:solidFill>
            <a:miter lim="800000"/>
            <a:headEnd/>
            <a:tailEnd/>
          </a:ln>
        </p:spPr>
        <p:txBody>
          <a:bodyPr wrap="none" anchor="ctr"/>
          <a:lstStyle/>
          <a:p>
            <a:pPr>
              <a:defRPr/>
            </a:pPr>
            <a:endParaRPr lang="es-MX" dirty="0"/>
          </a:p>
        </p:txBody>
      </p:sp>
      <p:sp>
        <p:nvSpPr>
          <p:cNvPr id="30724" name="Text Box 7"/>
          <p:cNvSpPr txBox="1">
            <a:spLocks noChangeArrowheads="1"/>
          </p:cNvSpPr>
          <p:nvPr/>
        </p:nvSpPr>
        <p:spPr bwMode="auto">
          <a:xfrm>
            <a:off x="1464130" y="561558"/>
            <a:ext cx="5197475" cy="7478970"/>
          </a:xfrm>
          <a:prstGeom prst="rect">
            <a:avLst/>
          </a:prstGeom>
          <a:noFill/>
          <a:ln w="9525">
            <a:noFill/>
            <a:miter lim="800000"/>
            <a:headEnd/>
            <a:tailEnd/>
          </a:ln>
        </p:spPr>
        <p:txBody>
          <a:bodyPr wrap="square">
            <a:spAutoFit/>
          </a:bodyPr>
          <a:lstStyle/>
          <a:p>
            <a:pPr marL="95250" indent="-95250"/>
            <a:r>
              <a:rPr lang="es-ES_tradnl" sz="1200" b="1" i="1" dirty="0" smtClean="0">
                <a:latin typeface="Arial" charset="0"/>
                <a:cs typeface="Arial" charset="0"/>
              </a:rPr>
              <a:t>SUBDIRECCIÓN </a:t>
            </a:r>
            <a:r>
              <a:rPr lang="es-ES_tradnl" sz="1200" b="1" i="1" dirty="0">
                <a:latin typeface="Arial" charset="0"/>
                <a:cs typeface="Arial" charset="0"/>
              </a:rPr>
              <a:t>ADMINISTRATIVA</a:t>
            </a:r>
            <a:r>
              <a:rPr lang="es-ES" dirty="0"/>
              <a:t> </a:t>
            </a:r>
            <a:endParaRPr lang="es-ES" dirty="0" smtClean="0"/>
          </a:p>
          <a:p>
            <a:pPr marL="95250" indent="-95250"/>
            <a:r>
              <a:rPr lang="es-MX" sz="1200" b="1" i="1" dirty="0" smtClean="0">
                <a:latin typeface="Arial" pitchFamily="34" charset="0"/>
                <a:cs typeface="Arial" pitchFamily="34" charset="0"/>
              </a:rPr>
              <a:t>(Continua.)</a:t>
            </a:r>
          </a:p>
          <a:p>
            <a:pPr marL="95250" indent="-95250"/>
            <a:endParaRPr lang="es-ES_tradnl" sz="1200" b="1" i="1" dirty="0">
              <a:latin typeface="Arial" charset="0"/>
              <a:cs typeface="Arial" charset="0"/>
            </a:endParaRPr>
          </a:p>
          <a:p>
            <a:pPr marL="95250" indent="-95250" algn="just">
              <a:buFont typeface="Wingdings" pitchFamily="2" charset="2"/>
              <a:buChar char="§"/>
            </a:pPr>
            <a:r>
              <a:rPr lang="es-ES" sz="1200" dirty="0" smtClean="0">
                <a:latin typeface="Arial" charset="0"/>
                <a:cs typeface="Arial" charset="0"/>
              </a:rPr>
              <a:t>Realizar los trámites para el suministro de los recursos materiales y servicios generales que las áreas del Instituto requieran para el desarrollo de sus funciones previa autorización de la Dirección.</a:t>
            </a:r>
          </a:p>
          <a:p>
            <a:pPr marL="95250" indent="-95250" algn="just">
              <a:buFont typeface="Wingdings" pitchFamily="2" charset="2"/>
              <a:buChar char="§"/>
            </a:pPr>
            <a:endParaRPr lang="es-ES" sz="1200" dirty="0">
              <a:latin typeface="Arial" charset="0"/>
              <a:cs typeface="Arial" charset="0"/>
            </a:endParaRPr>
          </a:p>
          <a:p>
            <a:pPr marL="95250" indent="-95250" algn="just">
              <a:buFont typeface="Wingdings" pitchFamily="2" charset="2"/>
              <a:buChar char="§"/>
            </a:pPr>
            <a:r>
              <a:rPr lang="es-ES" sz="1200" dirty="0" smtClean="0">
                <a:latin typeface="Arial" charset="0"/>
                <a:cs typeface="Arial" charset="0"/>
              </a:rPr>
              <a:t>Tramitar </a:t>
            </a:r>
            <a:r>
              <a:rPr lang="es-ES" sz="1200" dirty="0">
                <a:latin typeface="Arial" charset="0"/>
                <a:cs typeface="Arial" charset="0"/>
              </a:rPr>
              <a:t>las altas, bajas, permisos, vacaciones y licencias del personal de acuerdo con la normatividad establecida </a:t>
            </a:r>
            <a:r>
              <a:rPr lang="es-ES" sz="1200" dirty="0" smtClean="0">
                <a:latin typeface="Arial" charset="0"/>
                <a:cs typeface="Arial" charset="0"/>
              </a:rPr>
              <a:t>.</a:t>
            </a:r>
            <a:endParaRPr lang="es-ES" sz="1200" dirty="0">
              <a:latin typeface="Arial" charset="0"/>
              <a:cs typeface="Arial" charset="0"/>
            </a:endParaRPr>
          </a:p>
          <a:p>
            <a:pPr marL="182563" indent="-182563" algn="just">
              <a:buFont typeface="Wingdings" pitchFamily="2" charset="2"/>
              <a:buChar char="§"/>
            </a:pPr>
            <a:endParaRPr lang="es-ES" sz="1200" dirty="0">
              <a:latin typeface="Arial" charset="0"/>
              <a:cs typeface="Arial" charset="0"/>
            </a:endParaRPr>
          </a:p>
          <a:p>
            <a:pPr marL="88900" indent="-88900" algn="just">
              <a:buFont typeface="Wingdings" pitchFamily="2" charset="2"/>
              <a:buChar char="§"/>
            </a:pPr>
            <a:r>
              <a:rPr lang="es-ES" sz="1200" dirty="0">
                <a:latin typeface="Arial" charset="0"/>
                <a:cs typeface="Arial" charset="0"/>
              </a:rPr>
              <a:t>Vigilar los </a:t>
            </a:r>
            <a:r>
              <a:rPr lang="es-ES" sz="1200" dirty="0" smtClean="0">
                <a:latin typeface="Arial" charset="0"/>
                <a:cs typeface="Arial" charset="0"/>
              </a:rPr>
              <a:t>servicios </a:t>
            </a:r>
            <a:r>
              <a:rPr lang="es-ES" sz="1200" dirty="0">
                <a:latin typeface="Arial" charset="0"/>
                <a:cs typeface="Arial" charset="0"/>
              </a:rPr>
              <a:t>de intendencia, vigilancia y correspondencia que las áreas del Instituto requiera para el adecuado desarrollo de sus funciones.</a:t>
            </a:r>
          </a:p>
          <a:p>
            <a:pPr algn="just"/>
            <a:endParaRPr lang="es-ES" sz="1200" dirty="0">
              <a:latin typeface="Arial" charset="0"/>
              <a:cs typeface="Arial" charset="0"/>
            </a:endParaRPr>
          </a:p>
          <a:p>
            <a:pPr marL="88900" indent="-88900" algn="just">
              <a:buFont typeface="Wingdings" pitchFamily="2" charset="2"/>
              <a:buChar char="§"/>
            </a:pPr>
            <a:r>
              <a:rPr lang="es-ES" sz="1200" dirty="0">
                <a:latin typeface="Arial" charset="0"/>
                <a:cs typeface="Arial" charset="0"/>
              </a:rPr>
              <a:t>Tramitar el pago de la nómina al personal de mandos medios operativo, honorarios y demás que corresponda. </a:t>
            </a:r>
          </a:p>
          <a:p>
            <a:pPr marL="88900" indent="-88900" algn="just">
              <a:buFont typeface="Wingdings" pitchFamily="2" charset="2"/>
              <a:buChar char="§"/>
            </a:pPr>
            <a:endParaRPr lang="es-ES" sz="1200" dirty="0">
              <a:latin typeface="Arial" charset="0"/>
              <a:cs typeface="Arial" charset="0"/>
            </a:endParaRPr>
          </a:p>
          <a:p>
            <a:pPr marL="88900" indent="-88900" algn="just">
              <a:buFont typeface="Wingdings" pitchFamily="2" charset="2"/>
              <a:buChar char="§"/>
            </a:pPr>
            <a:r>
              <a:rPr lang="es-ES" sz="1200" dirty="0">
                <a:latin typeface="Arial" charset="0"/>
                <a:cs typeface="Arial" charset="0"/>
              </a:rPr>
              <a:t>Elaborar y controlar la información relativa a los cheques </a:t>
            </a:r>
            <a:r>
              <a:rPr lang="es-ES" sz="1200" dirty="0" smtClean="0">
                <a:latin typeface="Arial" charset="0"/>
                <a:cs typeface="Arial" charset="0"/>
              </a:rPr>
              <a:t>emitidos y/o transferencias realizadas </a:t>
            </a:r>
            <a:r>
              <a:rPr lang="es-ES" sz="1200" dirty="0">
                <a:latin typeface="Arial" charset="0"/>
                <a:cs typeface="Arial" charset="0"/>
              </a:rPr>
              <a:t>de cada cuenta bancaria.</a:t>
            </a:r>
          </a:p>
          <a:p>
            <a:pPr marL="88900" indent="-88900" algn="just">
              <a:buFont typeface="Wingdings" pitchFamily="2" charset="2"/>
              <a:buChar char="§"/>
            </a:pPr>
            <a:endParaRPr lang="es-ES" sz="1200" dirty="0">
              <a:latin typeface="Arial" charset="0"/>
              <a:cs typeface="Arial" charset="0"/>
            </a:endParaRPr>
          </a:p>
          <a:p>
            <a:pPr marL="88900" indent="-88900" algn="just">
              <a:buFont typeface="Wingdings" pitchFamily="2" charset="2"/>
              <a:buChar char="§"/>
            </a:pPr>
            <a:r>
              <a:rPr lang="es-ES" sz="1200" dirty="0">
                <a:latin typeface="Arial" charset="0"/>
                <a:cs typeface="Arial" charset="0"/>
              </a:rPr>
              <a:t>Coordinar las políticas de sueldos y salarios que requiera la correcta administración del personal en congruencia con las disposiciones vigentes.</a:t>
            </a:r>
          </a:p>
          <a:p>
            <a:pPr algn="just"/>
            <a:endParaRPr lang="es-ES" sz="1200" dirty="0" smtClean="0">
              <a:latin typeface="Arial" charset="0"/>
              <a:cs typeface="Arial" charset="0"/>
            </a:endParaRPr>
          </a:p>
          <a:p>
            <a:pPr marL="88900" lvl="0" indent="-88900" algn="just">
              <a:buFont typeface="Wingdings" pitchFamily="2" charset="2"/>
              <a:buChar char="§"/>
            </a:pPr>
            <a:r>
              <a:rPr lang="es-MX" sz="1200" dirty="0" smtClean="0">
                <a:latin typeface="Arial" pitchFamily="34" charset="0"/>
                <a:cs typeface="Arial" pitchFamily="34" charset="0"/>
              </a:rPr>
              <a:t>Revisar los proyectos de los Programas Sociales (Inversión Pública) a implementar por las Subdirecciones competentes, para efectos de realizar su captura y/o registro en los sistemas informáticos de la Secretaría de Finanzas (PBR´s [Presupuestos en Base a Resultados], Sistema de Información de la Inversión Pública [SIIP], Sistema de Expedientes Técnicos [SET] así como cualquier otro sistema solicitado para efectos del registro de la Inversión Pública del Instituto).</a:t>
            </a:r>
          </a:p>
          <a:p>
            <a:pPr marL="88900" lvl="0" indent="-88900" algn="just">
              <a:buFont typeface="Wingdings" pitchFamily="2" charset="2"/>
              <a:buChar char="§"/>
            </a:pPr>
            <a:endParaRPr lang="es-MX" sz="1200" dirty="0">
              <a:latin typeface="Arial" pitchFamily="34" charset="0"/>
              <a:cs typeface="Arial" pitchFamily="34" charset="0"/>
            </a:endParaRPr>
          </a:p>
          <a:p>
            <a:pPr marL="88900" lvl="0" indent="-88900" algn="just">
              <a:buFont typeface="Wingdings" pitchFamily="2" charset="2"/>
              <a:buChar char="§"/>
            </a:pPr>
            <a:r>
              <a:rPr lang="es-MX" sz="1200" dirty="0" smtClean="0">
                <a:latin typeface="Arial" pitchFamily="34" charset="0"/>
                <a:cs typeface="Arial" pitchFamily="34" charset="0"/>
              </a:rPr>
              <a:t>Presentar la documentación correspondiente para solicitar el recurso autorizado al Instituto en sus diferentes Capítulos.</a:t>
            </a:r>
          </a:p>
          <a:p>
            <a:pPr marL="88900" lvl="0" indent="-88900" algn="just">
              <a:buFont typeface="Wingdings" pitchFamily="2" charset="2"/>
              <a:buChar char="§"/>
            </a:pPr>
            <a:endParaRPr lang="es-MX" sz="1200" dirty="0">
              <a:latin typeface="Arial" pitchFamily="34" charset="0"/>
              <a:cs typeface="Arial" pitchFamily="34" charset="0"/>
            </a:endParaRPr>
          </a:p>
          <a:p>
            <a:pPr marL="88900" lvl="0" indent="-88900" algn="just">
              <a:buFont typeface="Wingdings" pitchFamily="2" charset="2"/>
              <a:buChar char="§"/>
            </a:pPr>
            <a:r>
              <a:rPr lang="es-MX" sz="1200" dirty="0">
                <a:latin typeface="Arial" pitchFamily="34" charset="0"/>
                <a:cs typeface="Arial" pitchFamily="34" charset="0"/>
              </a:rPr>
              <a:t>Formar parte del Comité de </a:t>
            </a:r>
            <a:r>
              <a:rPr lang="es-MX" sz="1200" dirty="0" smtClean="0">
                <a:latin typeface="Arial" pitchFamily="34" charset="0"/>
                <a:cs typeface="Arial" pitchFamily="34" charset="0"/>
              </a:rPr>
              <a:t>Adquisiciones, Arrendamientos y Servicios del Instituto, </a:t>
            </a:r>
            <a:r>
              <a:rPr lang="es-MX" sz="1200" dirty="0">
                <a:latin typeface="Arial" pitchFamily="34" charset="0"/>
                <a:cs typeface="Arial" pitchFamily="34" charset="0"/>
              </a:rPr>
              <a:t>o en su caso, coadyuvar con las actividades de este.</a:t>
            </a:r>
          </a:p>
          <a:p>
            <a:pPr lvl="0" algn="just"/>
            <a:endParaRPr lang="es-MX" sz="1200" dirty="0" smtClean="0">
              <a:latin typeface="Arial" pitchFamily="34" charset="0"/>
              <a:cs typeface="Arial" pitchFamily="34" charset="0"/>
            </a:endParaRPr>
          </a:p>
          <a:p>
            <a:pPr marL="88900" lvl="0" indent="-88900" algn="just">
              <a:buFont typeface="Wingdings" pitchFamily="2" charset="2"/>
              <a:buChar char="§"/>
            </a:pPr>
            <a:endParaRPr lang="es-MX" sz="1200" dirty="0" smtClean="0">
              <a:latin typeface="Arial" pitchFamily="34" charset="0"/>
              <a:cs typeface="Arial" pitchFamily="34" charset="0"/>
            </a:endParaRPr>
          </a:p>
        </p:txBody>
      </p:sp>
      <p:sp>
        <p:nvSpPr>
          <p:cNvPr id="30725" name="Text Box 15"/>
          <p:cNvSpPr txBox="1">
            <a:spLocks noChangeArrowheads="1"/>
          </p:cNvSpPr>
          <p:nvPr/>
        </p:nvSpPr>
        <p:spPr bwMode="auto">
          <a:xfrm>
            <a:off x="0" y="14514"/>
            <a:ext cx="4648200" cy="400110"/>
          </a:xfrm>
          <a:prstGeom prst="rect">
            <a:avLst/>
          </a:prstGeom>
          <a:noFill/>
          <a:ln w="9525">
            <a:noFill/>
            <a:miter lim="800000"/>
            <a:headEnd/>
            <a:tailEnd/>
          </a:ln>
        </p:spPr>
        <p:txBody>
          <a:bodyPr>
            <a:spAutoFit/>
          </a:bodyPr>
          <a:lstStyle/>
          <a:p>
            <a:pPr algn="just">
              <a:spcBef>
                <a:spcPct val="50000"/>
              </a:spcBef>
            </a:pPr>
            <a:r>
              <a:rPr lang="es-ES_tradnl" sz="2000" b="1" i="1" dirty="0" smtClean="0">
                <a:latin typeface="Arial" charset="0"/>
              </a:rPr>
              <a:t>DESCRIPCIÓN </a:t>
            </a:r>
            <a:r>
              <a:rPr lang="es-ES_tradnl" sz="2000" b="1" i="1" dirty="0">
                <a:latin typeface="Arial" charset="0"/>
              </a:rPr>
              <a:t>DE </a:t>
            </a:r>
            <a:r>
              <a:rPr lang="es-ES_tradnl" sz="2000" b="1" i="1" dirty="0" smtClean="0">
                <a:latin typeface="Arial" charset="0"/>
              </a:rPr>
              <a:t>FUNCIONES</a:t>
            </a:r>
            <a:endParaRPr lang="es-MX" dirty="0"/>
          </a:p>
        </p:txBody>
      </p:sp>
      <p:sp>
        <p:nvSpPr>
          <p:cNvPr id="30726" name="Line 16"/>
          <p:cNvSpPr>
            <a:spLocks noChangeShapeType="1"/>
          </p:cNvSpPr>
          <p:nvPr/>
        </p:nvSpPr>
        <p:spPr bwMode="auto">
          <a:xfrm>
            <a:off x="0" y="516846"/>
            <a:ext cx="6858000" cy="0"/>
          </a:xfrm>
          <a:prstGeom prst="line">
            <a:avLst/>
          </a:prstGeom>
          <a:noFill/>
          <a:ln w="38100">
            <a:solidFill>
              <a:schemeClr val="tx1"/>
            </a:solidFill>
            <a:round/>
            <a:headEnd/>
            <a:tailEnd/>
          </a:ln>
        </p:spPr>
        <p:txBody>
          <a:bodyPr wrap="none" anchor="ctr"/>
          <a:lstStyle/>
          <a:p>
            <a:endParaRPr lang="es-MX" dirty="0"/>
          </a:p>
        </p:txBody>
      </p:sp>
      <p:sp>
        <p:nvSpPr>
          <p:cNvPr id="9" name="8 Rectángulo"/>
          <p:cNvSpPr/>
          <p:nvPr/>
        </p:nvSpPr>
        <p:spPr>
          <a:xfrm>
            <a:off x="1574800" y="8391525"/>
            <a:ext cx="5105400" cy="596900"/>
          </a:xfrm>
          <a:prstGeom prst="rect">
            <a:avLst/>
          </a:prstGeom>
          <a:noFill/>
          <a:ln w="63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0" name="9 CuadroTexto"/>
          <p:cNvSpPr txBox="1"/>
          <p:nvPr/>
        </p:nvSpPr>
        <p:spPr>
          <a:xfrm>
            <a:off x="3365892" y="8391525"/>
            <a:ext cx="1388522" cy="276999"/>
          </a:xfrm>
          <a:prstGeom prst="rect">
            <a:avLst/>
          </a:prstGeom>
          <a:noFill/>
        </p:spPr>
        <p:txBody>
          <a:bodyPr wrap="none" rtlCol="0">
            <a:spAutoFit/>
          </a:bodyPr>
          <a:lstStyle/>
          <a:p>
            <a:r>
              <a:rPr lang="es-MX" sz="1200" b="1" dirty="0" smtClean="0">
                <a:latin typeface="Arial" charset="0"/>
              </a:rPr>
              <a:t>Director General</a:t>
            </a:r>
            <a:endParaRPr lang="es-MX" sz="1200" dirty="0"/>
          </a:p>
        </p:txBody>
      </p:sp>
      <p:sp>
        <p:nvSpPr>
          <p:cNvPr id="11" name="10 CuadroTexto"/>
          <p:cNvSpPr txBox="1"/>
          <p:nvPr/>
        </p:nvSpPr>
        <p:spPr>
          <a:xfrm>
            <a:off x="3057349" y="8711426"/>
            <a:ext cx="2160721" cy="276999"/>
          </a:xfrm>
          <a:prstGeom prst="rect">
            <a:avLst/>
          </a:prstGeom>
          <a:noFill/>
        </p:spPr>
        <p:txBody>
          <a:bodyPr wrap="none" rtlCol="0">
            <a:spAutoFit/>
          </a:bodyPr>
          <a:lstStyle/>
          <a:p>
            <a:r>
              <a:rPr lang="es-MX" sz="1200" dirty="0" smtClean="0">
                <a:latin typeface="Arial" charset="0"/>
              </a:rPr>
              <a:t>Luis Fernando Alonso Molina</a:t>
            </a:r>
            <a:endParaRPr lang="es-MX" sz="1200" dirty="0"/>
          </a:p>
        </p:txBody>
      </p:sp>
      <p:cxnSp>
        <p:nvCxnSpPr>
          <p:cNvPr id="12" name="19 Conector recto"/>
          <p:cNvCxnSpPr>
            <a:cxnSpLocks noChangeShapeType="1"/>
          </p:cNvCxnSpPr>
          <p:nvPr/>
        </p:nvCxnSpPr>
        <p:spPr bwMode="auto">
          <a:xfrm rot="10800000" flipH="1">
            <a:off x="1578440" y="8643638"/>
            <a:ext cx="5076000" cy="0"/>
          </a:xfrm>
          <a:prstGeom prst="line">
            <a:avLst/>
          </a:prstGeom>
          <a:noFill/>
          <a:ln w="9525" algn="ctr">
            <a:solidFill>
              <a:schemeClr val="tx1"/>
            </a:solidFill>
            <a:round/>
            <a:headEnd/>
            <a:tailEnd/>
          </a:ln>
        </p:spPr>
      </p:cxnSp>
    </p:spTree>
    <p:extLst>
      <p:ext uri="{BB962C8B-B14F-4D97-AF65-F5344CB8AC3E}">
        <p14:creationId xmlns:p14="http://schemas.microsoft.com/office/powerpoint/2010/main" val="389548879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112"/>
          <p:cNvSpPr>
            <a:spLocks noChangeArrowheads="1"/>
          </p:cNvSpPr>
          <p:nvPr/>
        </p:nvSpPr>
        <p:spPr bwMode="auto">
          <a:xfrm>
            <a:off x="-9432" y="-7251"/>
            <a:ext cx="1443038" cy="9144000"/>
          </a:xfrm>
          <a:prstGeom prst="rect">
            <a:avLst/>
          </a:prstGeom>
          <a:solidFill>
            <a:schemeClr val="bg1">
              <a:lumMod val="50000"/>
            </a:schemeClr>
          </a:solidFill>
          <a:ln w="9525">
            <a:solidFill>
              <a:srgbClr val="663300"/>
            </a:solidFill>
            <a:miter lim="800000"/>
            <a:headEnd/>
            <a:tailEnd/>
          </a:ln>
        </p:spPr>
        <p:txBody>
          <a:bodyPr wrap="none" anchor="ctr"/>
          <a:lstStyle/>
          <a:p>
            <a:pPr>
              <a:defRPr/>
            </a:pPr>
            <a:endParaRPr lang="es-MX" dirty="0"/>
          </a:p>
        </p:txBody>
      </p:sp>
      <p:sp>
        <p:nvSpPr>
          <p:cNvPr id="30724" name="Text Box 7"/>
          <p:cNvSpPr txBox="1">
            <a:spLocks noChangeArrowheads="1"/>
          </p:cNvSpPr>
          <p:nvPr/>
        </p:nvSpPr>
        <p:spPr bwMode="auto">
          <a:xfrm>
            <a:off x="1464130" y="561557"/>
            <a:ext cx="5197475" cy="7109639"/>
          </a:xfrm>
          <a:prstGeom prst="rect">
            <a:avLst/>
          </a:prstGeom>
          <a:noFill/>
          <a:ln w="9525">
            <a:noFill/>
            <a:miter lim="800000"/>
            <a:headEnd/>
            <a:tailEnd/>
          </a:ln>
        </p:spPr>
        <p:txBody>
          <a:bodyPr wrap="square">
            <a:spAutoFit/>
          </a:bodyPr>
          <a:lstStyle/>
          <a:p>
            <a:pPr marL="95250" indent="-95250"/>
            <a:r>
              <a:rPr lang="es-ES_tradnl" sz="1200" b="1" i="1" dirty="0" smtClean="0">
                <a:latin typeface="Arial" charset="0"/>
                <a:cs typeface="Arial" charset="0"/>
              </a:rPr>
              <a:t>SUBDIRECCIÓN </a:t>
            </a:r>
            <a:r>
              <a:rPr lang="es-ES_tradnl" sz="1200" b="1" i="1" dirty="0">
                <a:latin typeface="Arial" charset="0"/>
                <a:cs typeface="Arial" charset="0"/>
              </a:rPr>
              <a:t>ADMINISTRATIVA</a:t>
            </a:r>
            <a:r>
              <a:rPr lang="es-ES" dirty="0"/>
              <a:t> </a:t>
            </a:r>
            <a:endParaRPr lang="es-ES" dirty="0" smtClean="0"/>
          </a:p>
          <a:p>
            <a:pPr marL="95250" indent="-95250"/>
            <a:r>
              <a:rPr lang="es-MX" sz="1200" b="1" i="1" dirty="0" smtClean="0">
                <a:latin typeface="Arial" pitchFamily="34" charset="0"/>
                <a:cs typeface="Arial" pitchFamily="34" charset="0"/>
              </a:rPr>
              <a:t>(Continua.)</a:t>
            </a:r>
          </a:p>
          <a:p>
            <a:pPr marL="95250" indent="-95250"/>
            <a:endParaRPr lang="es-ES_tradnl" sz="1200" b="1" i="1" dirty="0">
              <a:latin typeface="Arial" charset="0"/>
              <a:cs typeface="Arial" charset="0"/>
            </a:endParaRPr>
          </a:p>
          <a:p>
            <a:pPr marL="88900" indent="-88900" algn="just">
              <a:buFont typeface="Wingdings" pitchFamily="2" charset="2"/>
              <a:buChar char="§"/>
            </a:pPr>
            <a:r>
              <a:rPr lang="es-ES" sz="1200" dirty="0">
                <a:latin typeface="Arial" charset="0"/>
                <a:cs typeface="Arial" charset="0"/>
              </a:rPr>
              <a:t>Tramitar con el Comité de Adquisiciones los procedimientos que requieran licitaciones y/o invitaciones restringidas que por Ley lo ameriten.</a:t>
            </a:r>
          </a:p>
          <a:p>
            <a:pPr marL="88900" lvl="0" indent="-88900" algn="just">
              <a:buFont typeface="Wingdings" pitchFamily="2" charset="2"/>
              <a:buChar char="§"/>
            </a:pPr>
            <a:endParaRPr lang="es-MX" sz="1200" dirty="0">
              <a:latin typeface="Arial" pitchFamily="34" charset="0"/>
              <a:cs typeface="Arial" pitchFamily="34" charset="0"/>
            </a:endParaRPr>
          </a:p>
          <a:p>
            <a:pPr marL="88900" lvl="0" indent="-88900" algn="just">
              <a:buFont typeface="Wingdings" pitchFamily="2" charset="2"/>
              <a:buChar char="§"/>
            </a:pPr>
            <a:r>
              <a:rPr lang="es-MX" sz="1200" dirty="0">
                <a:latin typeface="Arial" pitchFamily="34" charset="0"/>
                <a:cs typeface="Arial" pitchFamily="34" charset="0"/>
              </a:rPr>
              <a:t>Formar parte del Comité de Gobierno Abierto, o en su caso, coadyuvar con las actividades de este.</a:t>
            </a:r>
          </a:p>
          <a:p>
            <a:pPr lvl="0" algn="just"/>
            <a:endParaRPr lang="es-MX" sz="1200" dirty="0" smtClean="0">
              <a:latin typeface="Arial" pitchFamily="34" charset="0"/>
              <a:cs typeface="Arial" pitchFamily="34" charset="0"/>
            </a:endParaRPr>
          </a:p>
          <a:p>
            <a:pPr marL="88900" lvl="0" indent="-88900" algn="just">
              <a:buFont typeface="Wingdings" pitchFamily="2" charset="2"/>
              <a:buChar char="§"/>
            </a:pPr>
            <a:r>
              <a:rPr lang="es-MX" sz="1200" dirty="0" smtClean="0">
                <a:latin typeface="Arial" pitchFamily="34" charset="0"/>
                <a:cs typeface="Arial" pitchFamily="34" charset="0"/>
              </a:rPr>
              <a:t>Formar </a:t>
            </a:r>
            <a:r>
              <a:rPr lang="es-MX" sz="1200" dirty="0">
                <a:latin typeface="Arial" pitchFamily="34" charset="0"/>
                <a:cs typeface="Arial" pitchFamily="34" charset="0"/>
              </a:rPr>
              <a:t>parte del Comité de </a:t>
            </a:r>
            <a:r>
              <a:rPr lang="es-MX" sz="1200" dirty="0" smtClean="0">
                <a:latin typeface="Arial" pitchFamily="34" charset="0"/>
                <a:cs typeface="Arial" pitchFamily="34" charset="0"/>
              </a:rPr>
              <a:t>Control Interno, </a:t>
            </a:r>
            <a:r>
              <a:rPr lang="es-MX" sz="1200" dirty="0">
                <a:latin typeface="Arial" pitchFamily="34" charset="0"/>
                <a:cs typeface="Arial" pitchFamily="34" charset="0"/>
              </a:rPr>
              <a:t>o en su caso, coadyuvar con las actividades de este.</a:t>
            </a:r>
          </a:p>
          <a:p>
            <a:pPr marL="95250" indent="-95250" algn="just">
              <a:buFont typeface="Wingdings" pitchFamily="2" charset="2"/>
              <a:buChar char="§"/>
            </a:pPr>
            <a:endParaRPr lang="es-ES" sz="1200" dirty="0">
              <a:latin typeface="Arial" charset="0"/>
              <a:cs typeface="Arial" charset="0"/>
            </a:endParaRPr>
          </a:p>
          <a:p>
            <a:pPr marL="95250" indent="-95250" algn="just">
              <a:buFont typeface="Wingdings" pitchFamily="2" charset="2"/>
              <a:buChar char="§"/>
            </a:pPr>
            <a:r>
              <a:rPr lang="es-ES" sz="1200" dirty="0" smtClean="0">
                <a:latin typeface="Arial" charset="0"/>
                <a:cs typeface="Arial" charset="0"/>
              </a:rPr>
              <a:t>Ser el enlace ante el Consejo </a:t>
            </a:r>
            <a:r>
              <a:rPr lang="es-MX" sz="1200" dirty="0" smtClean="0">
                <a:latin typeface="Arial" charset="0"/>
                <a:cs typeface="Arial" charset="0"/>
              </a:rPr>
              <a:t>Consejo Ciudadano de Vigilancia y Transparencia para </a:t>
            </a:r>
            <a:r>
              <a:rPr lang="es-MX" sz="1200" dirty="0">
                <a:latin typeface="Arial" charset="0"/>
                <a:cs typeface="Arial" charset="0"/>
              </a:rPr>
              <a:t>l</a:t>
            </a:r>
            <a:r>
              <a:rPr lang="es-MX" sz="1200" dirty="0" smtClean="0">
                <a:latin typeface="Arial" charset="0"/>
                <a:cs typeface="Arial" charset="0"/>
              </a:rPr>
              <a:t>as Adquisiciones y Contratación de Obra Pública para efectos de informar mensualmente las compras y adquisiciones realizada por el Instituto.</a:t>
            </a:r>
          </a:p>
          <a:p>
            <a:pPr marL="95250" indent="-95250" algn="just">
              <a:buFont typeface="Wingdings" pitchFamily="2" charset="2"/>
              <a:buChar char="§"/>
            </a:pPr>
            <a:endParaRPr lang="es-MX" sz="1200" dirty="0" smtClean="0">
              <a:latin typeface="Arial" charset="0"/>
              <a:cs typeface="Arial" charset="0"/>
            </a:endParaRPr>
          </a:p>
          <a:p>
            <a:pPr marL="95250" indent="-95250" algn="just">
              <a:buFont typeface="Wingdings" pitchFamily="2" charset="2"/>
              <a:buChar char="§"/>
            </a:pPr>
            <a:r>
              <a:rPr lang="es-MX" sz="1200" dirty="0" smtClean="0">
                <a:latin typeface="Arial" charset="0"/>
                <a:cs typeface="Arial" charset="0"/>
              </a:rPr>
              <a:t>Formar parte del Comité de Transparencia, </a:t>
            </a:r>
            <a:r>
              <a:rPr lang="es-MX" sz="1200" dirty="0" smtClean="0">
                <a:latin typeface="Arial" pitchFamily="34" charset="0"/>
                <a:cs typeface="Arial" pitchFamily="34" charset="0"/>
              </a:rPr>
              <a:t>o </a:t>
            </a:r>
            <a:r>
              <a:rPr lang="es-MX" sz="1200" dirty="0">
                <a:latin typeface="Arial" pitchFamily="34" charset="0"/>
                <a:cs typeface="Arial" pitchFamily="34" charset="0"/>
              </a:rPr>
              <a:t>en su caso, coadyuvar con las actividades de este.</a:t>
            </a:r>
            <a:endParaRPr lang="es-MX" sz="1200" dirty="0" smtClean="0">
              <a:latin typeface="Arial" charset="0"/>
              <a:cs typeface="Arial" charset="0"/>
            </a:endParaRPr>
          </a:p>
          <a:p>
            <a:pPr marL="95250" indent="-95250" algn="just">
              <a:buFont typeface="Wingdings" pitchFamily="2" charset="2"/>
              <a:buChar char="§"/>
            </a:pPr>
            <a:endParaRPr lang="es-ES" sz="1200" dirty="0">
              <a:latin typeface="Arial" charset="0"/>
              <a:cs typeface="Arial" charset="0"/>
            </a:endParaRPr>
          </a:p>
          <a:p>
            <a:pPr marL="88900" lvl="0" indent="-88900" algn="just">
              <a:buFont typeface="Wingdings" pitchFamily="2" charset="2"/>
              <a:buChar char="§"/>
            </a:pPr>
            <a:r>
              <a:rPr lang="es-MX" sz="1200" dirty="0" smtClean="0">
                <a:latin typeface="Arial" pitchFamily="34" charset="0"/>
                <a:cs typeface="Arial" pitchFamily="34" charset="0"/>
              </a:rPr>
              <a:t>Recibir y dar trámite a las solicitudes de acceso a la información pública, así como a las relativas al ejercicio de la acción de protección de datos personales, declaración de no existencia, y cualquier otra que procede conforme a la normatividad aplicable.</a:t>
            </a:r>
          </a:p>
          <a:p>
            <a:pPr marL="88900" lvl="0" indent="-88900" algn="just">
              <a:buFont typeface="Wingdings" pitchFamily="2" charset="2"/>
              <a:buChar char="§"/>
            </a:pPr>
            <a:endParaRPr lang="es-MX" sz="1200" dirty="0" smtClean="0">
              <a:latin typeface="Arial" pitchFamily="34" charset="0"/>
              <a:cs typeface="Arial" pitchFamily="34" charset="0"/>
            </a:endParaRPr>
          </a:p>
          <a:p>
            <a:pPr marL="88900" indent="-88900" algn="just">
              <a:buFont typeface="Wingdings" pitchFamily="2" charset="2"/>
              <a:buChar char="§"/>
            </a:pPr>
            <a:r>
              <a:rPr lang="es-MX" sz="1200" dirty="0">
                <a:latin typeface="Arial" pitchFamily="34" charset="0"/>
                <a:cs typeface="Arial" pitchFamily="34" charset="0"/>
              </a:rPr>
              <a:t>Difundir, en coordinación </a:t>
            </a:r>
            <a:r>
              <a:rPr lang="es-MX" sz="1200" dirty="0" smtClean="0">
                <a:latin typeface="Arial" pitchFamily="34" charset="0"/>
                <a:cs typeface="Arial" pitchFamily="34" charset="0"/>
              </a:rPr>
              <a:t>con los Órgano de Operación y/o área correspondientes, </a:t>
            </a:r>
            <a:r>
              <a:rPr lang="es-MX" sz="1200" dirty="0">
                <a:latin typeface="Arial" pitchFamily="34" charset="0"/>
                <a:cs typeface="Arial" pitchFamily="34" charset="0"/>
              </a:rPr>
              <a:t>la información a que se refieren la Ley de Transparencia y Acceso a la Información Pública del Estado de San Luis Potosí</a:t>
            </a:r>
            <a:r>
              <a:rPr lang="es-MX" sz="1200" dirty="0" smtClean="0">
                <a:latin typeface="Arial" pitchFamily="34" charset="0"/>
                <a:cs typeface="Arial" pitchFamily="34" charset="0"/>
              </a:rPr>
              <a:t>.</a:t>
            </a:r>
          </a:p>
          <a:p>
            <a:pPr marL="88900" indent="-88900" algn="just">
              <a:buFont typeface="Wingdings" pitchFamily="2" charset="2"/>
              <a:buChar char="§"/>
            </a:pPr>
            <a:endParaRPr lang="es-MX" sz="1200" dirty="0">
              <a:latin typeface="Arial" pitchFamily="34" charset="0"/>
              <a:cs typeface="Arial" pitchFamily="34" charset="0"/>
            </a:endParaRPr>
          </a:p>
          <a:p>
            <a:pPr marL="88900" lvl="0" indent="-88900" algn="just">
              <a:buFont typeface="Wingdings" pitchFamily="2" charset="2"/>
              <a:buChar char="§"/>
            </a:pPr>
            <a:r>
              <a:rPr lang="es-MX" sz="1200" dirty="0">
                <a:latin typeface="Arial" pitchFamily="34" charset="0"/>
                <a:cs typeface="Arial" pitchFamily="34" charset="0"/>
              </a:rPr>
              <a:t>Notificar al Comité de Información, acerca de toda la información susceptible de considerarse como reservada, para que éste resuelva al respecto.</a:t>
            </a:r>
          </a:p>
          <a:p>
            <a:pPr marL="88900" lvl="0" indent="-88900" algn="just">
              <a:buFont typeface="Wingdings" pitchFamily="2" charset="2"/>
              <a:buChar char="§"/>
            </a:pPr>
            <a:endParaRPr lang="es-MX" sz="1200" dirty="0">
              <a:latin typeface="Arial" pitchFamily="34" charset="0"/>
              <a:cs typeface="Arial" pitchFamily="34" charset="0"/>
            </a:endParaRPr>
          </a:p>
          <a:p>
            <a:pPr marL="88900" lvl="0" indent="-88900" algn="just">
              <a:buFont typeface="Wingdings" pitchFamily="2" charset="2"/>
              <a:buChar char="§"/>
            </a:pPr>
            <a:r>
              <a:rPr lang="es-MX" sz="1200" dirty="0">
                <a:latin typeface="Arial" pitchFamily="34" charset="0"/>
                <a:cs typeface="Arial" pitchFamily="34" charset="0"/>
              </a:rPr>
              <a:t>Actualizar periódicamente la información a que se refiere la Ley.</a:t>
            </a:r>
          </a:p>
          <a:p>
            <a:pPr marL="88900" lvl="0" indent="-88900" algn="just">
              <a:buFont typeface="Wingdings" pitchFamily="2" charset="2"/>
              <a:buChar char="§"/>
            </a:pPr>
            <a:endParaRPr lang="es-MX" sz="1200" dirty="0">
              <a:latin typeface="Arial" pitchFamily="34" charset="0"/>
              <a:cs typeface="Arial" pitchFamily="34" charset="0"/>
            </a:endParaRPr>
          </a:p>
        </p:txBody>
      </p:sp>
      <p:sp>
        <p:nvSpPr>
          <p:cNvPr id="30725" name="Text Box 15"/>
          <p:cNvSpPr txBox="1">
            <a:spLocks noChangeArrowheads="1"/>
          </p:cNvSpPr>
          <p:nvPr/>
        </p:nvSpPr>
        <p:spPr bwMode="auto">
          <a:xfrm>
            <a:off x="0" y="14514"/>
            <a:ext cx="4648200" cy="400110"/>
          </a:xfrm>
          <a:prstGeom prst="rect">
            <a:avLst/>
          </a:prstGeom>
          <a:noFill/>
          <a:ln w="9525">
            <a:noFill/>
            <a:miter lim="800000"/>
            <a:headEnd/>
            <a:tailEnd/>
          </a:ln>
        </p:spPr>
        <p:txBody>
          <a:bodyPr>
            <a:spAutoFit/>
          </a:bodyPr>
          <a:lstStyle/>
          <a:p>
            <a:pPr algn="just">
              <a:spcBef>
                <a:spcPct val="50000"/>
              </a:spcBef>
            </a:pPr>
            <a:r>
              <a:rPr lang="es-ES_tradnl" sz="2000" b="1" i="1" dirty="0" smtClean="0">
                <a:latin typeface="Arial" charset="0"/>
              </a:rPr>
              <a:t>DESCRIPCIÓN </a:t>
            </a:r>
            <a:r>
              <a:rPr lang="es-ES_tradnl" sz="2000" b="1" i="1" dirty="0">
                <a:latin typeface="Arial" charset="0"/>
              </a:rPr>
              <a:t>DE </a:t>
            </a:r>
            <a:r>
              <a:rPr lang="es-ES_tradnl" sz="2000" b="1" i="1" dirty="0" smtClean="0">
                <a:latin typeface="Arial" charset="0"/>
              </a:rPr>
              <a:t>FUNCIONES</a:t>
            </a:r>
            <a:endParaRPr lang="es-MX" dirty="0"/>
          </a:p>
        </p:txBody>
      </p:sp>
      <p:sp>
        <p:nvSpPr>
          <p:cNvPr id="30726" name="Line 16"/>
          <p:cNvSpPr>
            <a:spLocks noChangeShapeType="1"/>
          </p:cNvSpPr>
          <p:nvPr/>
        </p:nvSpPr>
        <p:spPr bwMode="auto">
          <a:xfrm>
            <a:off x="0" y="516846"/>
            <a:ext cx="6858000" cy="0"/>
          </a:xfrm>
          <a:prstGeom prst="line">
            <a:avLst/>
          </a:prstGeom>
          <a:noFill/>
          <a:ln w="38100">
            <a:solidFill>
              <a:schemeClr val="tx1"/>
            </a:solidFill>
            <a:round/>
            <a:headEnd/>
            <a:tailEnd/>
          </a:ln>
        </p:spPr>
        <p:txBody>
          <a:bodyPr wrap="none" anchor="ctr"/>
          <a:lstStyle/>
          <a:p>
            <a:endParaRPr lang="es-MX" dirty="0"/>
          </a:p>
        </p:txBody>
      </p:sp>
      <p:sp>
        <p:nvSpPr>
          <p:cNvPr id="9" name="8 Rectángulo"/>
          <p:cNvSpPr/>
          <p:nvPr/>
        </p:nvSpPr>
        <p:spPr>
          <a:xfrm>
            <a:off x="1574800" y="8391525"/>
            <a:ext cx="5105400" cy="596900"/>
          </a:xfrm>
          <a:prstGeom prst="rect">
            <a:avLst/>
          </a:prstGeom>
          <a:noFill/>
          <a:ln w="63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0" name="9 CuadroTexto"/>
          <p:cNvSpPr txBox="1"/>
          <p:nvPr/>
        </p:nvSpPr>
        <p:spPr>
          <a:xfrm>
            <a:off x="3365892" y="8391525"/>
            <a:ext cx="1388522" cy="276999"/>
          </a:xfrm>
          <a:prstGeom prst="rect">
            <a:avLst/>
          </a:prstGeom>
          <a:noFill/>
        </p:spPr>
        <p:txBody>
          <a:bodyPr wrap="none" rtlCol="0">
            <a:spAutoFit/>
          </a:bodyPr>
          <a:lstStyle/>
          <a:p>
            <a:r>
              <a:rPr lang="es-MX" sz="1200" b="1" dirty="0" smtClean="0">
                <a:latin typeface="Arial" charset="0"/>
              </a:rPr>
              <a:t>Director General</a:t>
            </a:r>
            <a:endParaRPr lang="es-MX" sz="1200" dirty="0"/>
          </a:p>
        </p:txBody>
      </p:sp>
      <p:sp>
        <p:nvSpPr>
          <p:cNvPr id="11" name="10 CuadroTexto"/>
          <p:cNvSpPr txBox="1"/>
          <p:nvPr/>
        </p:nvSpPr>
        <p:spPr>
          <a:xfrm>
            <a:off x="3057349" y="8711426"/>
            <a:ext cx="2160721" cy="276999"/>
          </a:xfrm>
          <a:prstGeom prst="rect">
            <a:avLst/>
          </a:prstGeom>
          <a:noFill/>
        </p:spPr>
        <p:txBody>
          <a:bodyPr wrap="none" rtlCol="0">
            <a:spAutoFit/>
          </a:bodyPr>
          <a:lstStyle/>
          <a:p>
            <a:r>
              <a:rPr lang="es-MX" sz="1200" dirty="0" smtClean="0">
                <a:latin typeface="Arial" charset="0"/>
              </a:rPr>
              <a:t>Luis Fernando Alonso Molina</a:t>
            </a:r>
            <a:endParaRPr lang="es-MX" sz="1200" dirty="0"/>
          </a:p>
        </p:txBody>
      </p:sp>
      <p:cxnSp>
        <p:nvCxnSpPr>
          <p:cNvPr id="12" name="19 Conector recto"/>
          <p:cNvCxnSpPr>
            <a:cxnSpLocks noChangeShapeType="1"/>
          </p:cNvCxnSpPr>
          <p:nvPr/>
        </p:nvCxnSpPr>
        <p:spPr bwMode="auto">
          <a:xfrm rot="10800000" flipH="1">
            <a:off x="1578440" y="8643638"/>
            <a:ext cx="5076000" cy="0"/>
          </a:xfrm>
          <a:prstGeom prst="line">
            <a:avLst/>
          </a:prstGeom>
          <a:noFill/>
          <a:ln w="9525" algn="ctr">
            <a:solidFill>
              <a:schemeClr val="tx1"/>
            </a:solidFill>
            <a:round/>
            <a:headEnd/>
            <a:tailEnd/>
          </a:ln>
        </p:spPr>
      </p:cxnSp>
    </p:spTree>
    <p:extLst>
      <p:ext uri="{BB962C8B-B14F-4D97-AF65-F5344CB8AC3E}">
        <p14:creationId xmlns:p14="http://schemas.microsoft.com/office/powerpoint/2010/main" val="33785678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112"/>
          <p:cNvSpPr>
            <a:spLocks noChangeArrowheads="1"/>
          </p:cNvSpPr>
          <p:nvPr/>
        </p:nvSpPr>
        <p:spPr bwMode="auto">
          <a:xfrm>
            <a:off x="-9432" y="-7251"/>
            <a:ext cx="1443038" cy="9144000"/>
          </a:xfrm>
          <a:prstGeom prst="rect">
            <a:avLst/>
          </a:prstGeom>
          <a:solidFill>
            <a:schemeClr val="bg1">
              <a:lumMod val="50000"/>
            </a:schemeClr>
          </a:solidFill>
          <a:ln w="9525">
            <a:solidFill>
              <a:srgbClr val="663300"/>
            </a:solidFill>
            <a:miter lim="800000"/>
            <a:headEnd/>
            <a:tailEnd/>
          </a:ln>
        </p:spPr>
        <p:txBody>
          <a:bodyPr wrap="none" anchor="ctr"/>
          <a:lstStyle/>
          <a:p>
            <a:pPr>
              <a:defRPr/>
            </a:pPr>
            <a:endParaRPr lang="es-MX" dirty="0"/>
          </a:p>
        </p:txBody>
      </p:sp>
      <p:sp>
        <p:nvSpPr>
          <p:cNvPr id="30724" name="Text Box 7"/>
          <p:cNvSpPr txBox="1">
            <a:spLocks noChangeArrowheads="1"/>
          </p:cNvSpPr>
          <p:nvPr/>
        </p:nvSpPr>
        <p:spPr bwMode="auto">
          <a:xfrm>
            <a:off x="1464130" y="547044"/>
            <a:ext cx="5197475" cy="7848302"/>
          </a:xfrm>
          <a:prstGeom prst="rect">
            <a:avLst/>
          </a:prstGeom>
          <a:noFill/>
          <a:ln w="9525">
            <a:noFill/>
            <a:miter lim="800000"/>
            <a:headEnd/>
            <a:tailEnd/>
          </a:ln>
        </p:spPr>
        <p:txBody>
          <a:bodyPr wrap="square">
            <a:spAutoFit/>
          </a:bodyPr>
          <a:lstStyle/>
          <a:p>
            <a:pPr marL="95250" indent="-95250"/>
            <a:r>
              <a:rPr lang="es-ES_tradnl" sz="1200" b="1" i="1" dirty="0" smtClean="0">
                <a:latin typeface="Arial" charset="0"/>
                <a:cs typeface="Arial" charset="0"/>
              </a:rPr>
              <a:t>SUBDIRECCIÓN </a:t>
            </a:r>
            <a:r>
              <a:rPr lang="es-ES_tradnl" sz="1200" b="1" i="1" dirty="0">
                <a:latin typeface="Arial" charset="0"/>
                <a:cs typeface="Arial" charset="0"/>
              </a:rPr>
              <a:t>ADMINISTRATIVA</a:t>
            </a:r>
            <a:r>
              <a:rPr lang="es-ES" dirty="0"/>
              <a:t> </a:t>
            </a:r>
            <a:endParaRPr lang="es-ES" dirty="0" smtClean="0"/>
          </a:p>
          <a:p>
            <a:pPr marL="95250" indent="-95250"/>
            <a:r>
              <a:rPr lang="es-MX" sz="1200" b="1" i="1" dirty="0" smtClean="0">
                <a:latin typeface="Arial" pitchFamily="34" charset="0"/>
                <a:cs typeface="Arial" pitchFamily="34" charset="0"/>
              </a:rPr>
              <a:t>(Continua.)</a:t>
            </a:r>
          </a:p>
          <a:p>
            <a:pPr marL="95250" indent="-95250"/>
            <a:endParaRPr lang="es-ES_tradnl" sz="1200" b="1" i="1" dirty="0">
              <a:latin typeface="Arial" charset="0"/>
              <a:cs typeface="Arial" charset="0"/>
            </a:endParaRPr>
          </a:p>
          <a:p>
            <a:pPr marL="88900" indent="-88900" algn="just">
              <a:buFont typeface="Wingdings" pitchFamily="2" charset="2"/>
              <a:buChar char="§"/>
            </a:pPr>
            <a:r>
              <a:rPr lang="es-ES" sz="1200" dirty="0">
                <a:latin typeface="Arial" charset="0"/>
                <a:cs typeface="Arial" charset="0"/>
              </a:rPr>
              <a:t>Tramitar con el Comité de Adquisiciones los procedimientos que requieran licitaciones y/o invitaciones restringidas que por Ley lo ameriten.</a:t>
            </a:r>
          </a:p>
          <a:p>
            <a:pPr marL="88900" lvl="0" indent="-88900" algn="just">
              <a:buFont typeface="Wingdings" pitchFamily="2" charset="2"/>
              <a:buChar char="§"/>
            </a:pPr>
            <a:endParaRPr lang="es-MX" sz="1200" dirty="0">
              <a:latin typeface="Arial" pitchFamily="34" charset="0"/>
              <a:cs typeface="Arial" pitchFamily="34" charset="0"/>
            </a:endParaRPr>
          </a:p>
          <a:p>
            <a:pPr marL="88900" lvl="0" indent="-88900" algn="just">
              <a:buFont typeface="Wingdings" pitchFamily="2" charset="2"/>
              <a:buChar char="§"/>
            </a:pPr>
            <a:r>
              <a:rPr lang="es-MX" sz="1200" dirty="0">
                <a:latin typeface="Arial" pitchFamily="34" charset="0"/>
                <a:cs typeface="Arial" pitchFamily="34" charset="0"/>
              </a:rPr>
              <a:t>Formar parte del Comité de Gobierno Abierto, o en su caso, coadyuvar con las actividades de este.</a:t>
            </a:r>
          </a:p>
          <a:p>
            <a:pPr lvl="0" algn="just"/>
            <a:endParaRPr lang="es-MX" sz="1200" dirty="0">
              <a:latin typeface="Arial" pitchFamily="34" charset="0"/>
              <a:cs typeface="Arial" pitchFamily="34" charset="0"/>
            </a:endParaRPr>
          </a:p>
          <a:p>
            <a:pPr marL="88900" lvl="0" indent="-88900" algn="just">
              <a:buFont typeface="Wingdings" pitchFamily="2" charset="2"/>
              <a:buChar char="§"/>
            </a:pPr>
            <a:r>
              <a:rPr lang="es-MX" sz="1200" dirty="0">
                <a:latin typeface="Arial" pitchFamily="34" charset="0"/>
                <a:cs typeface="Arial" pitchFamily="34" charset="0"/>
              </a:rPr>
              <a:t>Formar parte del Comité de Control Interno, o en su caso, coadyuvar con las actividades de este.</a:t>
            </a:r>
          </a:p>
          <a:p>
            <a:pPr marL="95250" indent="-95250" algn="just">
              <a:buFont typeface="Wingdings" pitchFamily="2" charset="2"/>
              <a:buChar char="§"/>
            </a:pPr>
            <a:endParaRPr lang="es-ES" sz="1200" dirty="0">
              <a:latin typeface="Arial" charset="0"/>
              <a:cs typeface="Arial" charset="0"/>
            </a:endParaRPr>
          </a:p>
          <a:p>
            <a:pPr marL="95250" indent="-95250" algn="just">
              <a:buFont typeface="Wingdings" pitchFamily="2" charset="2"/>
              <a:buChar char="§"/>
            </a:pPr>
            <a:r>
              <a:rPr lang="es-ES" sz="1200" dirty="0">
                <a:latin typeface="Arial" charset="0"/>
                <a:cs typeface="Arial" charset="0"/>
              </a:rPr>
              <a:t>Ser el enlace ante el Consejo </a:t>
            </a:r>
            <a:r>
              <a:rPr lang="es-MX" sz="1200" dirty="0">
                <a:latin typeface="Arial" charset="0"/>
                <a:cs typeface="Arial" charset="0"/>
              </a:rPr>
              <a:t>Consejo Ciudadano de Vigilancia y Transparencia para las Adquisiciones y Contratación de Obra Pública para efectos de informar mensualmente las compras y adquisiciones realizada por el Instituto.</a:t>
            </a:r>
          </a:p>
          <a:p>
            <a:pPr marL="95250" indent="-95250" algn="just">
              <a:buFont typeface="Wingdings" pitchFamily="2" charset="2"/>
              <a:buChar char="§"/>
            </a:pPr>
            <a:endParaRPr lang="es-MX" sz="1200" dirty="0">
              <a:latin typeface="Arial" charset="0"/>
              <a:cs typeface="Arial" charset="0"/>
            </a:endParaRPr>
          </a:p>
          <a:p>
            <a:pPr marL="95250" indent="-95250" algn="just">
              <a:buFont typeface="Wingdings" pitchFamily="2" charset="2"/>
              <a:buChar char="§"/>
            </a:pPr>
            <a:r>
              <a:rPr lang="es-MX" sz="1200" dirty="0">
                <a:latin typeface="Arial" charset="0"/>
                <a:cs typeface="Arial" charset="0"/>
              </a:rPr>
              <a:t>Formar parte del Comité de Transparencia, </a:t>
            </a:r>
            <a:r>
              <a:rPr lang="es-MX" sz="1200" dirty="0">
                <a:latin typeface="Arial" pitchFamily="34" charset="0"/>
                <a:cs typeface="Arial" pitchFamily="34" charset="0"/>
              </a:rPr>
              <a:t>o en su caso, coadyuvar con las actividades de este.</a:t>
            </a:r>
            <a:endParaRPr lang="es-MX" sz="1200" dirty="0">
              <a:latin typeface="Arial" charset="0"/>
              <a:cs typeface="Arial" charset="0"/>
            </a:endParaRPr>
          </a:p>
          <a:p>
            <a:pPr marL="95250" indent="-95250" algn="just">
              <a:buFont typeface="Wingdings" pitchFamily="2" charset="2"/>
              <a:buChar char="§"/>
            </a:pPr>
            <a:endParaRPr lang="es-ES" sz="1200" dirty="0">
              <a:latin typeface="Arial" charset="0"/>
              <a:cs typeface="Arial" charset="0"/>
            </a:endParaRPr>
          </a:p>
          <a:p>
            <a:pPr marL="88900" lvl="0" indent="-88900" algn="just">
              <a:buFont typeface="Wingdings" pitchFamily="2" charset="2"/>
              <a:buChar char="§"/>
            </a:pPr>
            <a:r>
              <a:rPr lang="es-MX" sz="1200" dirty="0">
                <a:latin typeface="Arial" pitchFamily="34" charset="0"/>
                <a:cs typeface="Arial" pitchFamily="34" charset="0"/>
              </a:rPr>
              <a:t>Recibir y dar trámite a las solicitudes de acceso a la información pública, así como a las relativas al ejercicio de la acción de protección de datos personales, declaración de no existencia, y cualquier otra que procede conforme a la normatividad aplicable.</a:t>
            </a:r>
          </a:p>
          <a:p>
            <a:pPr marL="88900" lvl="0" indent="-88900" algn="just">
              <a:buFont typeface="Wingdings" pitchFamily="2" charset="2"/>
              <a:buChar char="§"/>
            </a:pPr>
            <a:endParaRPr lang="es-MX" sz="1200" dirty="0">
              <a:latin typeface="Arial" pitchFamily="34" charset="0"/>
              <a:cs typeface="Arial" pitchFamily="34" charset="0"/>
            </a:endParaRPr>
          </a:p>
          <a:p>
            <a:pPr marL="88900" indent="-88900" algn="just">
              <a:buFont typeface="Wingdings" pitchFamily="2" charset="2"/>
              <a:buChar char="§"/>
            </a:pPr>
            <a:r>
              <a:rPr lang="es-MX" sz="1200" dirty="0">
                <a:latin typeface="Arial" pitchFamily="34" charset="0"/>
                <a:cs typeface="Arial" pitchFamily="34" charset="0"/>
              </a:rPr>
              <a:t>Difundir, en coordinación con los Órgano de Operación y/o área correspondientes, la información a que se refieren la Ley de Transparencia y Acceso a la Información Pública del Estado de San Luis Potosí.</a:t>
            </a:r>
          </a:p>
          <a:p>
            <a:pPr marL="88900" indent="-88900" algn="just">
              <a:buFont typeface="Wingdings" pitchFamily="2" charset="2"/>
              <a:buChar char="§"/>
            </a:pPr>
            <a:endParaRPr lang="es-MX" sz="1200" dirty="0">
              <a:latin typeface="Arial" pitchFamily="34" charset="0"/>
              <a:cs typeface="Arial" pitchFamily="34" charset="0"/>
            </a:endParaRPr>
          </a:p>
          <a:p>
            <a:pPr marL="88900" lvl="0" indent="-88900" algn="just">
              <a:buFont typeface="Wingdings" pitchFamily="2" charset="2"/>
              <a:buChar char="§"/>
            </a:pPr>
            <a:r>
              <a:rPr lang="es-MX" sz="1200" dirty="0">
                <a:latin typeface="Arial" pitchFamily="34" charset="0"/>
                <a:cs typeface="Arial" pitchFamily="34" charset="0"/>
              </a:rPr>
              <a:t>Notificar al Comité de Información, acerca de toda la información susceptible de considerarse como reservada, para que éste resuelva al respecto.</a:t>
            </a:r>
          </a:p>
          <a:p>
            <a:pPr marL="88900" lvl="0" indent="-88900" algn="just">
              <a:buFont typeface="Wingdings" pitchFamily="2" charset="2"/>
              <a:buChar char="§"/>
            </a:pPr>
            <a:endParaRPr lang="es-MX" sz="1200" dirty="0">
              <a:latin typeface="Arial" pitchFamily="34" charset="0"/>
              <a:cs typeface="Arial" pitchFamily="34" charset="0"/>
            </a:endParaRPr>
          </a:p>
          <a:p>
            <a:pPr marL="88900" lvl="0" indent="-88900" algn="just">
              <a:buFont typeface="Wingdings" pitchFamily="2" charset="2"/>
              <a:buChar char="§"/>
            </a:pPr>
            <a:r>
              <a:rPr lang="es-MX" sz="1200" dirty="0">
                <a:latin typeface="Arial" pitchFamily="34" charset="0"/>
                <a:cs typeface="Arial" pitchFamily="34" charset="0"/>
              </a:rPr>
              <a:t>Actualizar periódicamente la información a que se refiere la Ley.</a:t>
            </a:r>
          </a:p>
          <a:p>
            <a:pPr marL="88900" lvl="0" indent="-88900" algn="just">
              <a:buFont typeface="Wingdings" pitchFamily="2" charset="2"/>
              <a:buChar char="§"/>
            </a:pPr>
            <a:endParaRPr lang="es-MX" sz="1200" dirty="0">
              <a:latin typeface="Arial" pitchFamily="34" charset="0"/>
              <a:cs typeface="Arial" pitchFamily="34" charset="0"/>
            </a:endParaRPr>
          </a:p>
          <a:p>
            <a:pPr marL="88900" indent="-88900" algn="just"/>
            <a:endParaRPr lang="es-MX" sz="1200" dirty="0" smtClean="0">
              <a:latin typeface="Arial" charset="0"/>
            </a:endParaRPr>
          </a:p>
          <a:p>
            <a:pPr marL="88900" indent="-88900" algn="just">
              <a:buFont typeface="Wingdings" pitchFamily="2" charset="2"/>
              <a:buChar char="§"/>
            </a:pPr>
            <a:r>
              <a:rPr lang="es-ES" sz="1200" dirty="0" smtClean="0">
                <a:latin typeface="Arial" charset="0"/>
                <a:cs typeface="Arial" charset="0"/>
              </a:rPr>
              <a:t>Estas funciones son enunciativas mas no limitativas.</a:t>
            </a:r>
          </a:p>
          <a:p>
            <a:pPr marL="182563" indent="-182563" algn="just">
              <a:buFontTx/>
              <a:buChar char="•"/>
            </a:pPr>
            <a:endParaRPr lang="es-ES" sz="1200" dirty="0">
              <a:latin typeface="Arial" charset="0"/>
              <a:cs typeface="Arial" charset="0"/>
            </a:endParaRPr>
          </a:p>
          <a:p>
            <a:pPr marL="182563" indent="-182563" algn="just">
              <a:buFontTx/>
              <a:buChar char="•"/>
            </a:pPr>
            <a:endParaRPr lang="es-MX" sz="1200" dirty="0">
              <a:latin typeface="Arial" charset="0"/>
              <a:cs typeface="Arial" charset="0"/>
            </a:endParaRPr>
          </a:p>
        </p:txBody>
      </p:sp>
      <p:sp>
        <p:nvSpPr>
          <p:cNvPr id="30725" name="Text Box 15"/>
          <p:cNvSpPr txBox="1">
            <a:spLocks noChangeArrowheads="1"/>
          </p:cNvSpPr>
          <p:nvPr/>
        </p:nvSpPr>
        <p:spPr bwMode="auto">
          <a:xfrm>
            <a:off x="0" y="14514"/>
            <a:ext cx="4648200" cy="400110"/>
          </a:xfrm>
          <a:prstGeom prst="rect">
            <a:avLst/>
          </a:prstGeom>
          <a:noFill/>
          <a:ln w="9525">
            <a:noFill/>
            <a:miter lim="800000"/>
            <a:headEnd/>
            <a:tailEnd/>
          </a:ln>
        </p:spPr>
        <p:txBody>
          <a:bodyPr>
            <a:spAutoFit/>
          </a:bodyPr>
          <a:lstStyle/>
          <a:p>
            <a:pPr algn="just">
              <a:spcBef>
                <a:spcPct val="50000"/>
              </a:spcBef>
            </a:pPr>
            <a:r>
              <a:rPr lang="es-ES_tradnl" sz="2000" b="1" i="1" dirty="0" smtClean="0">
                <a:latin typeface="Arial" charset="0"/>
              </a:rPr>
              <a:t>DESCRIPCIÓN </a:t>
            </a:r>
            <a:r>
              <a:rPr lang="es-ES_tradnl" sz="2000" b="1" i="1" dirty="0">
                <a:latin typeface="Arial" charset="0"/>
              </a:rPr>
              <a:t>DE </a:t>
            </a:r>
            <a:r>
              <a:rPr lang="es-ES_tradnl" sz="2000" b="1" i="1" dirty="0" smtClean="0">
                <a:latin typeface="Arial" charset="0"/>
              </a:rPr>
              <a:t>FUNCIONES</a:t>
            </a:r>
            <a:endParaRPr lang="es-MX" dirty="0"/>
          </a:p>
        </p:txBody>
      </p:sp>
      <p:sp>
        <p:nvSpPr>
          <p:cNvPr id="30726" name="Line 16"/>
          <p:cNvSpPr>
            <a:spLocks noChangeShapeType="1"/>
          </p:cNvSpPr>
          <p:nvPr/>
        </p:nvSpPr>
        <p:spPr bwMode="auto">
          <a:xfrm>
            <a:off x="0" y="516846"/>
            <a:ext cx="6858000" cy="0"/>
          </a:xfrm>
          <a:prstGeom prst="line">
            <a:avLst/>
          </a:prstGeom>
          <a:noFill/>
          <a:ln w="38100">
            <a:solidFill>
              <a:schemeClr val="tx1"/>
            </a:solidFill>
            <a:round/>
            <a:headEnd/>
            <a:tailEnd/>
          </a:ln>
        </p:spPr>
        <p:txBody>
          <a:bodyPr wrap="none" anchor="ctr"/>
          <a:lstStyle/>
          <a:p>
            <a:endParaRPr lang="es-MX" dirty="0"/>
          </a:p>
        </p:txBody>
      </p:sp>
      <p:sp>
        <p:nvSpPr>
          <p:cNvPr id="9" name="8 Rectángulo"/>
          <p:cNvSpPr/>
          <p:nvPr/>
        </p:nvSpPr>
        <p:spPr>
          <a:xfrm>
            <a:off x="1574800" y="8391525"/>
            <a:ext cx="5105400" cy="596900"/>
          </a:xfrm>
          <a:prstGeom prst="rect">
            <a:avLst/>
          </a:prstGeom>
          <a:noFill/>
          <a:ln w="63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0" name="9 CuadroTexto"/>
          <p:cNvSpPr txBox="1"/>
          <p:nvPr/>
        </p:nvSpPr>
        <p:spPr>
          <a:xfrm>
            <a:off x="3365892" y="8391525"/>
            <a:ext cx="1388522" cy="276999"/>
          </a:xfrm>
          <a:prstGeom prst="rect">
            <a:avLst/>
          </a:prstGeom>
          <a:noFill/>
        </p:spPr>
        <p:txBody>
          <a:bodyPr wrap="none" rtlCol="0">
            <a:spAutoFit/>
          </a:bodyPr>
          <a:lstStyle/>
          <a:p>
            <a:r>
              <a:rPr lang="es-MX" sz="1200" b="1" dirty="0" smtClean="0">
                <a:latin typeface="Arial" charset="0"/>
              </a:rPr>
              <a:t>Director General</a:t>
            </a:r>
            <a:endParaRPr lang="es-MX" sz="1200" dirty="0"/>
          </a:p>
        </p:txBody>
      </p:sp>
      <p:sp>
        <p:nvSpPr>
          <p:cNvPr id="11" name="10 CuadroTexto"/>
          <p:cNvSpPr txBox="1"/>
          <p:nvPr/>
        </p:nvSpPr>
        <p:spPr>
          <a:xfrm>
            <a:off x="3057349" y="8711426"/>
            <a:ext cx="2160721" cy="276999"/>
          </a:xfrm>
          <a:prstGeom prst="rect">
            <a:avLst/>
          </a:prstGeom>
          <a:noFill/>
        </p:spPr>
        <p:txBody>
          <a:bodyPr wrap="none" rtlCol="0">
            <a:spAutoFit/>
          </a:bodyPr>
          <a:lstStyle/>
          <a:p>
            <a:r>
              <a:rPr lang="es-MX" sz="1200" dirty="0" smtClean="0">
                <a:latin typeface="Arial" charset="0"/>
              </a:rPr>
              <a:t>Luis Fernando Alonso Molina</a:t>
            </a:r>
            <a:endParaRPr lang="es-MX" sz="1200" dirty="0"/>
          </a:p>
        </p:txBody>
      </p:sp>
      <p:cxnSp>
        <p:nvCxnSpPr>
          <p:cNvPr id="12" name="19 Conector recto"/>
          <p:cNvCxnSpPr>
            <a:cxnSpLocks noChangeShapeType="1"/>
          </p:cNvCxnSpPr>
          <p:nvPr/>
        </p:nvCxnSpPr>
        <p:spPr bwMode="auto">
          <a:xfrm rot="10800000" flipH="1">
            <a:off x="1578440" y="8643638"/>
            <a:ext cx="5076000" cy="0"/>
          </a:xfrm>
          <a:prstGeom prst="line">
            <a:avLst/>
          </a:prstGeom>
          <a:noFill/>
          <a:ln w="9525" algn="ctr">
            <a:solidFill>
              <a:schemeClr val="tx1"/>
            </a:solidFill>
            <a:round/>
            <a:headEnd/>
            <a:tailEnd/>
          </a:ln>
        </p:spPr>
      </p:cxnSp>
    </p:spTree>
    <p:extLst>
      <p:ext uri="{BB962C8B-B14F-4D97-AF65-F5344CB8AC3E}">
        <p14:creationId xmlns:p14="http://schemas.microsoft.com/office/powerpoint/2010/main" val="389548879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112"/>
          <p:cNvSpPr>
            <a:spLocks noChangeArrowheads="1"/>
          </p:cNvSpPr>
          <p:nvPr/>
        </p:nvSpPr>
        <p:spPr bwMode="auto">
          <a:xfrm>
            <a:off x="-9432" y="-7251"/>
            <a:ext cx="1443038" cy="9144000"/>
          </a:xfrm>
          <a:prstGeom prst="rect">
            <a:avLst/>
          </a:prstGeom>
          <a:solidFill>
            <a:schemeClr val="bg1">
              <a:lumMod val="50000"/>
            </a:schemeClr>
          </a:solidFill>
          <a:ln w="9525">
            <a:solidFill>
              <a:srgbClr val="663300"/>
            </a:solidFill>
            <a:miter lim="800000"/>
            <a:headEnd/>
            <a:tailEnd/>
          </a:ln>
        </p:spPr>
        <p:txBody>
          <a:bodyPr wrap="none" anchor="ctr"/>
          <a:lstStyle/>
          <a:p>
            <a:pPr>
              <a:defRPr/>
            </a:pPr>
            <a:endParaRPr lang="es-MX" dirty="0"/>
          </a:p>
        </p:txBody>
      </p:sp>
      <p:sp>
        <p:nvSpPr>
          <p:cNvPr id="5" name="Line 5124"/>
          <p:cNvSpPr>
            <a:spLocks noChangeShapeType="1"/>
          </p:cNvSpPr>
          <p:nvPr/>
        </p:nvSpPr>
        <p:spPr bwMode="auto">
          <a:xfrm>
            <a:off x="0" y="520099"/>
            <a:ext cx="6858000" cy="0"/>
          </a:xfrm>
          <a:prstGeom prst="line">
            <a:avLst/>
          </a:prstGeom>
          <a:noFill/>
          <a:ln w="38100">
            <a:solidFill>
              <a:schemeClr val="tx1"/>
            </a:solidFill>
            <a:round/>
            <a:headEnd/>
            <a:tailEnd/>
          </a:ln>
        </p:spPr>
        <p:txBody>
          <a:bodyPr wrap="none" anchor="ctr"/>
          <a:lstStyle/>
          <a:p>
            <a:endParaRPr lang="es-MX" dirty="0"/>
          </a:p>
        </p:txBody>
      </p:sp>
      <p:sp>
        <p:nvSpPr>
          <p:cNvPr id="6" name="Text Box 5125"/>
          <p:cNvSpPr txBox="1">
            <a:spLocks noChangeArrowheads="1"/>
          </p:cNvSpPr>
          <p:nvPr/>
        </p:nvSpPr>
        <p:spPr bwMode="auto">
          <a:xfrm>
            <a:off x="0" y="14514"/>
            <a:ext cx="4463654" cy="400110"/>
          </a:xfrm>
          <a:prstGeom prst="rect">
            <a:avLst/>
          </a:prstGeom>
          <a:noFill/>
          <a:ln w="9525">
            <a:noFill/>
            <a:miter lim="800000"/>
            <a:headEnd/>
            <a:tailEnd/>
          </a:ln>
        </p:spPr>
        <p:txBody>
          <a:bodyPr wrap="square">
            <a:spAutoFit/>
          </a:bodyPr>
          <a:lstStyle/>
          <a:p>
            <a:pPr algn="just">
              <a:spcBef>
                <a:spcPct val="50000"/>
              </a:spcBef>
            </a:pPr>
            <a:r>
              <a:rPr lang="es-ES_tradnl" sz="2000" b="1" i="1" dirty="0" smtClean="0">
                <a:latin typeface="Arial" charset="0"/>
              </a:rPr>
              <a:t>DESCRIPCIÓN </a:t>
            </a:r>
            <a:r>
              <a:rPr lang="es-ES_tradnl" sz="2000" b="1" i="1" dirty="0">
                <a:latin typeface="Arial" charset="0"/>
              </a:rPr>
              <a:t>DE FUNCIONES</a:t>
            </a:r>
          </a:p>
        </p:txBody>
      </p:sp>
      <p:sp>
        <p:nvSpPr>
          <p:cNvPr id="7" name="Text Box 5132"/>
          <p:cNvSpPr txBox="1">
            <a:spLocks noChangeArrowheads="1"/>
          </p:cNvSpPr>
          <p:nvPr/>
        </p:nvSpPr>
        <p:spPr bwMode="auto">
          <a:xfrm>
            <a:off x="1462565" y="553043"/>
            <a:ext cx="5104791" cy="7109639"/>
          </a:xfrm>
          <a:prstGeom prst="rect">
            <a:avLst/>
          </a:prstGeom>
          <a:noFill/>
          <a:ln w="9525">
            <a:noFill/>
            <a:miter lim="800000"/>
            <a:headEnd/>
            <a:tailEnd/>
          </a:ln>
        </p:spPr>
        <p:txBody>
          <a:bodyPr wrap="square">
            <a:spAutoFit/>
          </a:bodyPr>
          <a:lstStyle/>
          <a:p>
            <a:endParaRPr lang="es-MX" sz="1200" b="1" i="1" dirty="0" smtClean="0">
              <a:latin typeface="Arial" pitchFamily="34" charset="0"/>
              <a:cs typeface="Arial" pitchFamily="34" charset="0"/>
            </a:endParaRPr>
          </a:p>
          <a:p>
            <a:r>
              <a:rPr lang="es-MX" sz="1200" b="1" i="1" dirty="0" smtClean="0">
                <a:latin typeface="Arial" pitchFamily="34" charset="0"/>
                <a:cs typeface="Arial" pitchFamily="34" charset="0"/>
              </a:rPr>
              <a:t>CONTABILIDAD</a:t>
            </a:r>
            <a:endParaRPr lang="es-MX" sz="1200" dirty="0">
              <a:latin typeface="Arial" pitchFamily="34" charset="0"/>
              <a:cs typeface="Arial" pitchFamily="34" charset="0"/>
            </a:endParaRPr>
          </a:p>
          <a:p>
            <a:pPr algn="just"/>
            <a:r>
              <a:rPr lang="es-MX" sz="1200" dirty="0">
                <a:latin typeface="Arial" pitchFamily="34" charset="0"/>
                <a:cs typeface="Arial" pitchFamily="34" charset="0"/>
              </a:rPr>
              <a:t> </a:t>
            </a:r>
          </a:p>
          <a:p>
            <a:pPr algn="just"/>
            <a:r>
              <a:rPr lang="es-MX" sz="1200" b="1" dirty="0" smtClean="0">
                <a:latin typeface="Arial" pitchFamily="34" charset="0"/>
                <a:cs typeface="Arial" pitchFamily="34" charset="0"/>
              </a:rPr>
              <a:t>OBJETIVO</a:t>
            </a:r>
          </a:p>
          <a:p>
            <a:pPr algn="just"/>
            <a:endParaRPr lang="es-MX" sz="1200" dirty="0">
              <a:latin typeface="Arial" pitchFamily="34" charset="0"/>
              <a:cs typeface="Arial" pitchFamily="34" charset="0"/>
            </a:endParaRPr>
          </a:p>
          <a:p>
            <a:pPr algn="just"/>
            <a:r>
              <a:rPr lang="es-MX" sz="1200" dirty="0">
                <a:latin typeface="Arial" pitchFamily="34" charset="0"/>
                <a:cs typeface="Arial" pitchFamily="34" charset="0"/>
              </a:rPr>
              <a:t>Implementar, ejercer y </a:t>
            </a:r>
            <a:r>
              <a:rPr lang="es-MX" sz="1200" dirty="0" smtClean="0">
                <a:latin typeface="Arial" pitchFamily="34" charset="0"/>
                <a:cs typeface="Arial" pitchFamily="34" charset="0"/>
              </a:rPr>
              <a:t>evaluar </a:t>
            </a:r>
            <a:r>
              <a:rPr lang="es-MX" sz="1200" dirty="0">
                <a:latin typeface="Arial" pitchFamily="34" charset="0"/>
                <a:cs typeface="Arial" pitchFamily="34" charset="0"/>
              </a:rPr>
              <a:t>el sistema de contabilidad, que permita el registro y control de las operaciones financieras, depósitos y pagos que realiza la </a:t>
            </a:r>
            <a:r>
              <a:rPr lang="es-MX" sz="1200" dirty="0" smtClean="0">
                <a:latin typeface="Arial" pitchFamily="34" charset="0"/>
                <a:cs typeface="Arial" pitchFamily="34" charset="0"/>
              </a:rPr>
              <a:t>Dirección, en apego las disposiciones legales aplicables.</a:t>
            </a:r>
            <a:endParaRPr lang="es-MX" sz="1200" dirty="0">
              <a:latin typeface="Arial" pitchFamily="34" charset="0"/>
              <a:cs typeface="Arial" pitchFamily="34" charset="0"/>
            </a:endParaRPr>
          </a:p>
          <a:p>
            <a:pPr algn="just"/>
            <a:r>
              <a:rPr lang="es-MX" sz="1200" dirty="0">
                <a:latin typeface="Arial" pitchFamily="34" charset="0"/>
                <a:cs typeface="Arial" pitchFamily="34" charset="0"/>
              </a:rPr>
              <a:t> </a:t>
            </a:r>
          </a:p>
          <a:p>
            <a:pPr algn="just"/>
            <a:r>
              <a:rPr lang="es-MX" sz="1200" b="1" i="1" dirty="0" smtClean="0">
                <a:latin typeface="Arial" pitchFamily="34" charset="0"/>
                <a:cs typeface="Arial" pitchFamily="34" charset="0"/>
              </a:rPr>
              <a:t>FUNCIONES</a:t>
            </a:r>
          </a:p>
          <a:p>
            <a:pPr algn="just"/>
            <a:endParaRPr lang="es-MX" sz="1200" dirty="0">
              <a:latin typeface="Arial" pitchFamily="34" charset="0"/>
              <a:cs typeface="Arial" pitchFamily="34" charset="0"/>
            </a:endParaRPr>
          </a:p>
          <a:p>
            <a:pPr marL="171450" lvl="0" indent="-171450" algn="just">
              <a:buFont typeface="Wingdings" panose="05000000000000000000" pitchFamily="2" charset="2"/>
              <a:buChar char="§"/>
            </a:pPr>
            <a:r>
              <a:rPr lang="es-MX" sz="1200" dirty="0">
                <a:latin typeface="Arial" pitchFamily="34" charset="0"/>
                <a:cs typeface="Arial" pitchFamily="34" charset="0"/>
              </a:rPr>
              <a:t>Realizar movimientos bancarios tales como: apertura y cancelación de cuentas, registro de firmas, contratos de inversión.</a:t>
            </a:r>
          </a:p>
          <a:p>
            <a:pPr marL="171450" indent="-171450" algn="just">
              <a:buFont typeface="Wingdings" panose="05000000000000000000" pitchFamily="2" charset="2"/>
              <a:buChar char="§"/>
            </a:pPr>
            <a:endParaRPr lang="es-MX" sz="1200" dirty="0">
              <a:latin typeface="Arial" pitchFamily="34" charset="0"/>
              <a:cs typeface="Arial" pitchFamily="34" charset="0"/>
            </a:endParaRPr>
          </a:p>
          <a:p>
            <a:pPr marL="171450" lvl="0" indent="-171450" algn="just">
              <a:buFont typeface="Wingdings" panose="05000000000000000000" pitchFamily="2" charset="2"/>
              <a:buChar char="§"/>
            </a:pPr>
            <a:r>
              <a:rPr lang="es-MX" sz="1200" dirty="0" smtClean="0">
                <a:latin typeface="Arial" pitchFamily="34" charset="0"/>
                <a:cs typeface="Arial" pitchFamily="34" charset="0"/>
              </a:rPr>
              <a:t>Operar el sistema de cómputo que proporciona la institución bancaria, para llevar a cabo diversos movimientos bancarios y consultas.</a:t>
            </a:r>
          </a:p>
          <a:p>
            <a:pPr marL="171450" indent="-171450" algn="just">
              <a:buFont typeface="Wingdings" panose="05000000000000000000" pitchFamily="2" charset="2"/>
              <a:buChar char="§"/>
            </a:pPr>
            <a:endParaRPr lang="es-MX" sz="1200" dirty="0">
              <a:latin typeface="Arial" pitchFamily="34" charset="0"/>
              <a:cs typeface="Arial" pitchFamily="34" charset="0"/>
            </a:endParaRPr>
          </a:p>
          <a:p>
            <a:pPr marL="171450" lvl="0" indent="-171450" algn="just">
              <a:buFont typeface="Wingdings" panose="05000000000000000000" pitchFamily="2" charset="2"/>
              <a:buChar char="§"/>
            </a:pPr>
            <a:r>
              <a:rPr lang="es-MX" sz="1200" dirty="0">
                <a:latin typeface="Arial" pitchFamily="34" charset="0"/>
                <a:cs typeface="Arial" pitchFamily="34" charset="0"/>
              </a:rPr>
              <a:t>Registrar oficios de aprobación de recursos, emitidos por las diversas dependencias.</a:t>
            </a:r>
          </a:p>
          <a:p>
            <a:pPr marL="171450" indent="-171450" algn="just">
              <a:buFont typeface="Wingdings" panose="05000000000000000000" pitchFamily="2" charset="2"/>
              <a:buChar char="§"/>
            </a:pPr>
            <a:endParaRPr lang="es-MX" sz="1200" dirty="0">
              <a:latin typeface="Arial" pitchFamily="34" charset="0"/>
              <a:cs typeface="Arial" pitchFamily="34" charset="0"/>
            </a:endParaRPr>
          </a:p>
          <a:p>
            <a:pPr marL="171450" lvl="0" indent="-171450" algn="just">
              <a:buFont typeface="Wingdings" panose="05000000000000000000" pitchFamily="2" charset="2"/>
              <a:buChar char="§"/>
            </a:pPr>
            <a:r>
              <a:rPr lang="es-MX" sz="1200" dirty="0">
                <a:latin typeface="Arial" pitchFamily="34" charset="0"/>
                <a:cs typeface="Arial" pitchFamily="34" charset="0"/>
              </a:rPr>
              <a:t>Emitir oficios y recibos para  liberación de recursos a través de la Secretaria de Finanzas, de acuerdo a los oficios de aprobación de la Secretaria de Planeación de Desarrollo.</a:t>
            </a:r>
          </a:p>
          <a:p>
            <a:pPr marL="171450" indent="-171450" algn="just">
              <a:buFont typeface="Wingdings" panose="05000000000000000000" pitchFamily="2" charset="2"/>
              <a:buChar char="§"/>
            </a:pPr>
            <a:endParaRPr lang="es-MX" sz="1200" dirty="0">
              <a:latin typeface="Arial" pitchFamily="34" charset="0"/>
              <a:cs typeface="Arial" pitchFamily="34" charset="0"/>
            </a:endParaRPr>
          </a:p>
          <a:p>
            <a:pPr marL="171450" lvl="0" indent="-171450" algn="just">
              <a:buFont typeface="Wingdings" panose="05000000000000000000" pitchFamily="2" charset="2"/>
              <a:buChar char="§"/>
            </a:pPr>
            <a:r>
              <a:rPr lang="es-MX" sz="1200" dirty="0">
                <a:latin typeface="Arial" pitchFamily="34" charset="0"/>
                <a:cs typeface="Arial" pitchFamily="34" charset="0"/>
              </a:rPr>
              <a:t>Recibir y revisar que las facturas cuenten con los requisitos fiscales, para programar el pago correspondiente.</a:t>
            </a:r>
          </a:p>
          <a:p>
            <a:pPr marL="171450" indent="-171450" algn="just">
              <a:buFont typeface="Wingdings" panose="05000000000000000000" pitchFamily="2" charset="2"/>
              <a:buChar char="§"/>
            </a:pPr>
            <a:endParaRPr lang="es-MX" sz="1200" dirty="0">
              <a:latin typeface="Arial" pitchFamily="34" charset="0"/>
              <a:cs typeface="Arial" pitchFamily="34" charset="0"/>
            </a:endParaRPr>
          </a:p>
          <a:p>
            <a:pPr marL="171450" lvl="0" indent="-171450" algn="just">
              <a:buFont typeface="Wingdings" panose="05000000000000000000" pitchFamily="2" charset="2"/>
              <a:buChar char="§"/>
            </a:pPr>
            <a:r>
              <a:rPr lang="es-MX" sz="1200" dirty="0">
                <a:latin typeface="Arial" pitchFamily="34" charset="0"/>
                <a:cs typeface="Arial" pitchFamily="34" charset="0"/>
              </a:rPr>
              <a:t>Elaborar el formato con la información correspondiente para la elaboración de cheques.</a:t>
            </a:r>
          </a:p>
          <a:p>
            <a:pPr marL="171450" indent="-171450" algn="just">
              <a:buFont typeface="Wingdings" panose="05000000000000000000" pitchFamily="2" charset="2"/>
              <a:buChar char="§"/>
            </a:pPr>
            <a:endParaRPr lang="es-MX" sz="1200" dirty="0">
              <a:latin typeface="Arial" pitchFamily="34" charset="0"/>
              <a:cs typeface="Arial" pitchFamily="34" charset="0"/>
            </a:endParaRPr>
          </a:p>
          <a:p>
            <a:pPr marL="171450" lvl="0" indent="-171450" algn="just">
              <a:buFont typeface="Wingdings" panose="05000000000000000000" pitchFamily="2" charset="2"/>
              <a:buChar char="§"/>
            </a:pPr>
            <a:r>
              <a:rPr lang="es-MX" sz="1200" dirty="0">
                <a:latin typeface="Arial" pitchFamily="34" charset="0"/>
                <a:cs typeface="Arial" pitchFamily="34" charset="0"/>
              </a:rPr>
              <a:t>Registrar pólizas cheque, para mantener el control de egresos, de las diversas obras que lleva a cabo la Secretaria. </a:t>
            </a:r>
          </a:p>
          <a:p>
            <a:pPr marL="171450" indent="-171450" algn="just">
              <a:buFont typeface="Wingdings" panose="05000000000000000000" pitchFamily="2" charset="2"/>
              <a:buChar char="§"/>
            </a:pPr>
            <a:endParaRPr lang="es-MX" sz="1200" dirty="0">
              <a:latin typeface="Arial" pitchFamily="34" charset="0"/>
              <a:cs typeface="Arial" pitchFamily="34" charset="0"/>
            </a:endParaRPr>
          </a:p>
          <a:p>
            <a:pPr marL="171450" lvl="0" indent="-171450" algn="just">
              <a:buFont typeface="Wingdings" panose="05000000000000000000" pitchFamily="2" charset="2"/>
              <a:buChar char="§"/>
            </a:pPr>
            <a:r>
              <a:rPr lang="es-MX" sz="1200" dirty="0">
                <a:latin typeface="Arial" pitchFamily="34" charset="0"/>
                <a:cs typeface="Arial" pitchFamily="34" charset="0"/>
              </a:rPr>
              <a:t>Capturar Ingresos y Egresos diarios, para tener saldo en libros actualizados y realizar conciliaciones bancarias, de manera periódica para evitar sobregiros.</a:t>
            </a:r>
          </a:p>
          <a:p>
            <a:pPr algn="just"/>
            <a:r>
              <a:rPr lang="es-MX" sz="1200" dirty="0">
                <a:latin typeface="Arial" pitchFamily="34" charset="0"/>
                <a:cs typeface="Arial" pitchFamily="34" charset="0"/>
              </a:rPr>
              <a:t> </a:t>
            </a:r>
          </a:p>
          <a:p>
            <a:pPr algn="just"/>
            <a:r>
              <a:rPr lang="es-MX" sz="1200" dirty="0">
                <a:latin typeface="Arial" pitchFamily="34" charset="0"/>
                <a:cs typeface="Arial" pitchFamily="34" charset="0"/>
              </a:rPr>
              <a:t> </a:t>
            </a:r>
          </a:p>
        </p:txBody>
      </p:sp>
      <p:sp>
        <p:nvSpPr>
          <p:cNvPr id="16" name="Text Box 5134"/>
          <p:cNvSpPr txBox="1">
            <a:spLocks noChangeArrowheads="1"/>
          </p:cNvSpPr>
          <p:nvPr/>
        </p:nvSpPr>
        <p:spPr bwMode="auto">
          <a:xfrm>
            <a:off x="1492250" y="8645525"/>
            <a:ext cx="2374900" cy="274638"/>
          </a:xfrm>
          <a:prstGeom prst="rect">
            <a:avLst/>
          </a:prstGeom>
          <a:noFill/>
          <a:ln w="9525">
            <a:noFill/>
            <a:miter lim="800000"/>
            <a:headEnd/>
            <a:tailEnd/>
          </a:ln>
        </p:spPr>
        <p:txBody>
          <a:bodyPr>
            <a:spAutoFit/>
          </a:bodyPr>
          <a:lstStyle/>
          <a:p>
            <a:pPr>
              <a:spcBef>
                <a:spcPct val="50000"/>
              </a:spcBef>
            </a:pPr>
            <a:endParaRPr lang="es-MX" sz="1200" dirty="0">
              <a:latin typeface="Arial" charset="0"/>
            </a:endParaRPr>
          </a:p>
        </p:txBody>
      </p:sp>
      <p:sp>
        <p:nvSpPr>
          <p:cNvPr id="10" name="9 Rectángulo"/>
          <p:cNvSpPr/>
          <p:nvPr/>
        </p:nvSpPr>
        <p:spPr>
          <a:xfrm>
            <a:off x="1574800" y="8391525"/>
            <a:ext cx="5105400" cy="596900"/>
          </a:xfrm>
          <a:prstGeom prst="rect">
            <a:avLst/>
          </a:prstGeom>
          <a:noFill/>
          <a:ln w="63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1" name="10 CuadroTexto"/>
          <p:cNvSpPr txBox="1"/>
          <p:nvPr/>
        </p:nvSpPr>
        <p:spPr>
          <a:xfrm>
            <a:off x="3365892" y="8391525"/>
            <a:ext cx="1388522" cy="276999"/>
          </a:xfrm>
          <a:prstGeom prst="rect">
            <a:avLst/>
          </a:prstGeom>
          <a:noFill/>
        </p:spPr>
        <p:txBody>
          <a:bodyPr wrap="none" rtlCol="0">
            <a:spAutoFit/>
          </a:bodyPr>
          <a:lstStyle/>
          <a:p>
            <a:r>
              <a:rPr lang="es-MX" sz="1200" b="1" dirty="0" smtClean="0">
                <a:latin typeface="Arial" charset="0"/>
              </a:rPr>
              <a:t>Director General</a:t>
            </a:r>
            <a:endParaRPr lang="es-MX" sz="1200" dirty="0"/>
          </a:p>
        </p:txBody>
      </p:sp>
      <p:sp>
        <p:nvSpPr>
          <p:cNvPr id="12" name="11 CuadroTexto"/>
          <p:cNvSpPr txBox="1"/>
          <p:nvPr/>
        </p:nvSpPr>
        <p:spPr>
          <a:xfrm>
            <a:off x="3057349" y="8711426"/>
            <a:ext cx="2160721" cy="276999"/>
          </a:xfrm>
          <a:prstGeom prst="rect">
            <a:avLst/>
          </a:prstGeom>
          <a:noFill/>
        </p:spPr>
        <p:txBody>
          <a:bodyPr wrap="none" rtlCol="0">
            <a:spAutoFit/>
          </a:bodyPr>
          <a:lstStyle/>
          <a:p>
            <a:r>
              <a:rPr lang="es-MX" sz="1200" dirty="0" smtClean="0">
                <a:latin typeface="Arial" charset="0"/>
              </a:rPr>
              <a:t>Luis Fernando Alonso Molina</a:t>
            </a:r>
            <a:endParaRPr lang="es-MX" sz="1200" dirty="0"/>
          </a:p>
        </p:txBody>
      </p:sp>
      <p:cxnSp>
        <p:nvCxnSpPr>
          <p:cNvPr id="13" name="19 Conector recto"/>
          <p:cNvCxnSpPr>
            <a:cxnSpLocks noChangeShapeType="1"/>
          </p:cNvCxnSpPr>
          <p:nvPr/>
        </p:nvCxnSpPr>
        <p:spPr bwMode="auto">
          <a:xfrm rot="10800000" flipH="1">
            <a:off x="1578440" y="8643638"/>
            <a:ext cx="5076000" cy="0"/>
          </a:xfrm>
          <a:prstGeom prst="line">
            <a:avLst/>
          </a:prstGeom>
          <a:noFill/>
          <a:ln w="9525" algn="ctr">
            <a:solidFill>
              <a:schemeClr val="tx1"/>
            </a:solidFill>
            <a:round/>
            <a:headEnd/>
            <a:tailEnd/>
          </a:ln>
        </p:spPr>
      </p:cxnSp>
    </p:spTree>
    <p:extLst>
      <p:ext uri="{BB962C8B-B14F-4D97-AF65-F5344CB8AC3E}">
        <p14:creationId xmlns:p14="http://schemas.microsoft.com/office/powerpoint/2010/main" val="332057679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112"/>
          <p:cNvSpPr>
            <a:spLocks noChangeArrowheads="1"/>
          </p:cNvSpPr>
          <p:nvPr/>
        </p:nvSpPr>
        <p:spPr bwMode="auto">
          <a:xfrm>
            <a:off x="-9432" y="-7251"/>
            <a:ext cx="1443038" cy="9144000"/>
          </a:xfrm>
          <a:prstGeom prst="rect">
            <a:avLst/>
          </a:prstGeom>
          <a:solidFill>
            <a:schemeClr val="bg1">
              <a:lumMod val="50000"/>
            </a:schemeClr>
          </a:solidFill>
          <a:ln w="9525">
            <a:solidFill>
              <a:srgbClr val="663300"/>
            </a:solidFill>
            <a:miter lim="800000"/>
            <a:headEnd/>
            <a:tailEnd/>
          </a:ln>
        </p:spPr>
        <p:txBody>
          <a:bodyPr wrap="none" anchor="ctr"/>
          <a:lstStyle/>
          <a:p>
            <a:pPr>
              <a:defRPr/>
            </a:pPr>
            <a:endParaRPr lang="es-MX" dirty="0"/>
          </a:p>
        </p:txBody>
      </p:sp>
      <p:sp>
        <p:nvSpPr>
          <p:cNvPr id="5" name="Line 5124"/>
          <p:cNvSpPr>
            <a:spLocks noChangeShapeType="1"/>
          </p:cNvSpPr>
          <p:nvPr/>
        </p:nvSpPr>
        <p:spPr bwMode="auto">
          <a:xfrm>
            <a:off x="0" y="520099"/>
            <a:ext cx="6858000" cy="0"/>
          </a:xfrm>
          <a:prstGeom prst="line">
            <a:avLst/>
          </a:prstGeom>
          <a:noFill/>
          <a:ln w="38100">
            <a:solidFill>
              <a:schemeClr val="tx1"/>
            </a:solidFill>
            <a:round/>
            <a:headEnd/>
            <a:tailEnd/>
          </a:ln>
        </p:spPr>
        <p:txBody>
          <a:bodyPr wrap="none" anchor="ctr"/>
          <a:lstStyle/>
          <a:p>
            <a:endParaRPr lang="es-MX" dirty="0"/>
          </a:p>
        </p:txBody>
      </p:sp>
      <p:sp>
        <p:nvSpPr>
          <p:cNvPr id="6" name="Text Box 5125"/>
          <p:cNvSpPr txBox="1">
            <a:spLocks noChangeArrowheads="1"/>
          </p:cNvSpPr>
          <p:nvPr/>
        </p:nvSpPr>
        <p:spPr bwMode="auto">
          <a:xfrm>
            <a:off x="0" y="14514"/>
            <a:ext cx="4463654" cy="400110"/>
          </a:xfrm>
          <a:prstGeom prst="rect">
            <a:avLst/>
          </a:prstGeom>
          <a:noFill/>
          <a:ln w="9525">
            <a:noFill/>
            <a:miter lim="800000"/>
            <a:headEnd/>
            <a:tailEnd/>
          </a:ln>
        </p:spPr>
        <p:txBody>
          <a:bodyPr wrap="square">
            <a:spAutoFit/>
          </a:bodyPr>
          <a:lstStyle/>
          <a:p>
            <a:pPr algn="just">
              <a:spcBef>
                <a:spcPct val="50000"/>
              </a:spcBef>
            </a:pPr>
            <a:r>
              <a:rPr lang="es-ES_tradnl" sz="2000" b="1" i="1" dirty="0" smtClean="0">
                <a:latin typeface="Arial" charset="0"/>
              </a:rPr>
              <a:t>DESCRIPCIÓN </a:t>
            </a:r>
            <a:r>
              <a:rPr lang="es-ES_tradnl" sz="2000" b="1" i="1" dirty="0">
                <a:latin typeface="Arial" charset="0"/>
              </a:rPr>
              <a:t>DE FUNCIONES</a:t>
            </a:r>
          </a:p>
        </p:txBody>
      </p:sp>
      <p:sp>
        <p:nvSpPr>
          <p:cNvPr id="7" name="Text Box 5132"/>
          <p:cNvSpPr txBox="1">
            <a:spLocks noChangeArrowheads="1"/>
          </p:cNvSpPr>
          <p:nvPr/>
        </p:nvSpPr>
        <p:spPr bwMode="auto">
          <a:xfrm>
            <a:off x="1462565" y="559238"/>
            <a:ext cx="5262447" cy="3416320"/>
          </a:xfrm>
          <a:prstGeom prst="rect">
            <a:avLst/>
          </a:prstGeom>
          <a:noFill/>
          <a:ln w="9525">
            <a:noFill/>
            <a:miter lim="800000"/>
            <a:headEnd/>
            <a:tailEnd/>
          </a:ln>
        </p:spPr>
        <p:txBody>
          <a:bodyPr wrap="square">
            <a:spAutoFit/>
          </a:bodyPr>
          <a:lstStyle/>
          <a:p>
            <a:endParaRPr lang="es-MX" sz="1200" b="1" i="1" dirty="0" smtClean="0">
              <a:latin typeface="Arial" pitchFamily="34" charset="0"/>
              <a:cs typeface="Arial" pitchFamily="34" charset="0"/>
            </a:endParaRPr>
          </a:p>
          <a:p>
            <a:r>
              <a:rPr lang="es-MX" sz="1200" b="1" i="1" dirty="0" smtClean="0">
                <a:latin typeface="Arial" pitchFamily="34" charset="0"/>
                <a:cs typeface="Arial" pitchFamily="34" charset="0"/>
              </a:rPr>
              <a:t>CONTABILIDAD</a:t>
            </a:r>
          </a:p>
          <a:p>
            <a:r>
              <a:rPr lang="es-MX" sz="1200" b="1" i="1" dirty="0">
                <a:latin typeface="Arial" pitchFamily="34" charset="0"/>
                <a:cs typeface="Arial" pitchFamily="34" charset="0"/>
              </a:rPr>
              <a:t>(Continua.)</a:t>
            </a:r>
          </a:p>
          <a:p>
            <a:endParaRPr lang="es-MX" sz="1200" dirty="0">
              <a:latin typeface="Arial" pitchFamily="34" charset="0"/>
              <a:cs typeface="Arial" pitchFamily="34" charset="0"/>
            </a:endParaRPr>
          </a:p>
          <a:p>
            <a:pPr algn="just"/>
            <a:r>
              <a:rPr lang="es-MX" sz="1200" dirty="0">
                <a:latin typeface="Arial" pitchFamily="34" charset="0"/>
                <a:cs typeface="Arial" pitchFamily="34" charset="0"/>
              </a:rPr>
              <a:t> </a:t>
            </a:r>
            <a:endParaRPr lang="es-MX" sz="1200" b="1" dirty="0" smtClean="0">
              <a:latin typeface="Arial" pitchFamily="34" charset="0"/>
              <a:cs typeface="Arial" pitchFamily="34" charset="0"/>
            </a:endParaRPr>
          </a:p>
          <a:p>
            <a:pPr algn="just"/>
            <a:r>
              <a:rPr lang="es-MX" sz="1200" b="1" dirty="0" smtClean="0">
                <a:latin typeface="Arial" pitchFamily="34" charset="0"/>
                <a:cs typeface="Arial" pitchFamily="34" charset="0"/>
              </a:rPr>
              <a:t>FUNCIONES</a:t>
            </a:r>
            <a:endParaRPr lang="es-MX" sz="1200" b="1" dirty="0">
              <a:latin typeface="Arial" pitchFamily="34" charset="0"/>
              <a:cs typeface="Arial" pitchFamily="34" charset="0"/>
            </a:endParaRPr>
          </a:p>
          <a:p>
            <a:pPr lvl="0" algn="just"/>
            <a:endParaRPr lang="es-MX" sz="1200" dirty="0">
              <a:latin typeface="Arial" pitchFamily="34" charset="0"/>
              <a:cs typeface="Arial" pitchFamily="34" charset="0"/>
            </a:endParaRPr>
          </a:p>
          <a:p>
            <a:pPr marL="171450" lvl="0" indent="-171450" algn="just">
              <a:buFont typeface="Wingdings" panose="05000000000000000000" pitchFamily="2" charset="2"/>
              <a:buChar char="§"/>
            </a:pPr>
            <a:r>
              <a:rPr lang="es-MX" sz="1200" dirty="0" smtClean="0">
                <a:latin typeface="Arial" pitchFamily="34" charset="0"/>
                <a:cs typeface="Arial" pitchFamily="34" charset="0"/>
              </a:rPr>
              <a:t>Emitir </a:t>
            </a:r>
            <a:r>
              <a:rPr lang="es-MX" sz="1200" dirty="0">
                <a:latin typeface="Arial" pitchFamily="34" charset="0"/>
                <a:cs typeface="Arial" pitchFamily="34" charset="0"/>
              </a:rPr>
              <a:t>reportes financieros de los avances de los recursos recibidos, clasificados por programas y ejercicio.</a:t>
            </a:r>
          </a:p>
          <a:p>
            <a:pPr marL="171450" indent="-171450" algn="just">
              <a:buFont typeface="Wingdings" panose="05000000000000000000" pitchFamily="2" charset="2"/>
              <a:buChar char="§"/>
            </a:pPr>
            <a:endParaRPr lang="es-MX" sz="1200" dirty="0">
              <a:latin typeface="Arial" pitchFamily="34" charset="0"/>
              <a:cs typeface="Arial" pitchFamily="34" charset="0"/>
            </a:endParaRPr>
          </a:p>
          <a:p>
            <a:pPr marL="171450" lvl="0" indent="-171450" algn="just">
              <a:buFont typeface="Wingdings" panose="05000000000000000000" pitchFamily="2" charset="2"/>
              <a:buChar char="§"/>
            </a:pPr>
            <a:r>
              <a:rPr lang="es-MX" sz="1200" dirty="0">
                <a:latin typeface="Arial" pitchFamily="34" charset="0"/>
                <a:cs typeface="Arial" pitchFamily="34" charset="0"/>
              </a:rPr>
              <a:t>Elaborar diversos reportes con información contable del Instituto, para diversas Dependencias así como para </a:t>
            </a:r>
            <a:r>
              <a:rPr lang="es-MX" sz="1200" dirty="0" smtClean="0">
                <a:latin typeface="Arial" pitchFamily="34" charset="0"/>
                <a:cs typeface="Arial" pitchFamily="34" charset="0"/>
              </a:rPr>
              <a:t>acciones de Auditoría y/o Sesiones de Junta Directiva.</a:t>
            </a:r>
            <a:endParaRPr lang="es-MX" sz="1200" dirty="0">
              <a:latin typeface="Arial" pitchFamily="34" charset="0"/>
              <a:cs typeface="Arial" pitchFamily="34" charset="0"/>
            </a:endParaRPr>
          </a:p>
          <a:p>
            <a:pPr marL="171450" indent="-171450" algn="just">
              <a:buFont typeface="Wingdings" panose="05000000000000000000" pitchFamily="2" charset="2"/>
              <a:buChar char="§"/>
            </a:pPr>
            <a:endParaRPr lang="es-MX" sz="1200" dirty="0">
              <a:latin typeface="Arial" pitchFamily="34" charset="0"/>
              <a:cs typeface="Arial" pitchFamily="34" charset="0"/>
            </a:endParaRPr>
          </a:p>
          <a:p>
            <a:pPr marL="171450" lvl="0" indent="-171450" algn="just">
              <a:buFont typeface="Wingdings" panose="05000000000000000000" pitchFamily="2" charset="2"/>
              <a:buChar char="§"/>
            </a:pPr>
            <a:r>
              <a:rPr lang="es-MX" sz="1200" dirty="0">
                <a:latin typeface="Arial" pitchFamily="34" charset="0"/>
                <a:cs typeface="Arial" pitchFamily="34" charset="0"/>
              </a:rPr>
              <a:t>Descargar comprobaciones enviadas a las diferentes instancias, para un control del recurso ejercido.</a:t>
            </a:r>
          </a:p>
          <a:p>
            <a:pPr marL="171450" indent="-171450" algn="just">
              <a:buFont typeface="Wingdings" panose="05000000000000000000" pitchFamily="2" charset="2"/>
              <a:buChar char="§"/>
            </a:pPr>
            <a:endParaRPr lang="es-MX" sz="1200" dirty="0">
              <a:latin typeface="Arial" pitchFamily="34" charset="0"/>
              <a:cs typeface="Arial" pitchFamily="34" charset="0"/>
            </a:endParaRPr>
          </a:p>
          <a:p>
            <a:pPr marL="171450" indent="-171450" algn="just">
              <a:buFont typeface="Wingdings" panose="05000000000000000000" pitchFamily="2" charset="2"/>
              <a:buChar char="§"/>
            </a:pPr>
            <a:r>
              <a:rPr lang="es-MX" sz="1200" dirty="0">
                <a:latin typeface="Arial" pitchFamily="34" charset="0"/>
                <a:cs typeface="Arial" pitchFamily="34" charset="0"/>
              </a:rPr>
              <a:t>Estas funciones son enunciativas, más no </a:t>
            </a:r>
            <a:r>
              <a:rPr lang="es-MX" sz="1200" dirty="0" smtClean="0">
                <a:latin typeface="Arial" pitchFamily="34" charset="0"/>
                <a:cs typeface="Arial" pitchFamily="34" charset="0"/>
              </a:rPr>
              <a:t>limitativas.</a:t>
            </a:r>
            <a:endParaRPr lang="es-MX" sz="1200" dirty="0">
              <a:latin typeface="Arial" pitchFamily="34" charset="0"/>
              <a:cs typeface="Arial" pitchFamily="34" charset="0"/>
            </a:endParaRPr>
          </a:p>
        </p:txBody>
      </p:sp>
      <p:sp>
        <p:nvSpPr>
          <p:cNvPr id="16" name="Text Box 5134"/>
          <p:cNvSpPr txBox="1">
            <a:spLocks noChangeArrowheads="1"/>
          </p:cNvSpPr>
          <p:nvPr/>
        </p:nvSpPr>
        <p:spPr bwMode="auto">
          <a:xfrm>
            <a:off x="1492250" y="8645525"/>
            <a:ext cx="2374900" cy="274638"/>
          </a:xfrm>
          <a:prstGeom prst="rect">
            <a:avLst/>
          </a:prstGeom>
          <a:noFill/>
          <a:ln w="9525">
            <a:noFill/>
            <a:miter lim="800000"/>
            <a:headEnd/>
            <a:tailEnd/>
          </a:ln>
        </p:spPr>
        <p:txBody>
          <a:bodyPr>
            <a:spAutoFit/>
          </a:bodyPr>
          <a:lstStyle/>
          <a:p>
            <a:pPr>
              <a:spcBef>
                <a:spcPct val="50000"/>
              </a:spcBef>
            </a:pPr>
            <a:endParaRPr lang="es-MX" sz="1200" dirty="0">
              <a:latin typeface="Arial" charset="0"/>
            </a:endParaRPr>
          </a:p>
        </p:txBody>
      </p:sp>
      <p:sp>
        <p:nvSpPr>
          <p:cNvPr id="10" name="9 Rectángulo"/>
          <p:cNvSpPr/>
          <p:nvPr/>
        </p:nvSpPr>
        <p:spPr>
          <a:xfrm>
            <a:off x="1574800" y="8391525"/>
            <a:ext cx="5105400" cy="596900"/>
          </a:xfrm>
          <a:prstGeom prst="rect">
            <a:avLst/>
          </a:prstGeom>
          <a:noFill/>
          <a:ln w="63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1" name="10 CuadroTexto"/>
          <p:cNvSpPr txBox="1"/>
          <p:nvPr/>
        </p:nvSpPr>
        <p:spPr>
          <a:xfrm>
            <a:off x="3365892" y="8391525"/>
            <a:ext cx="1388522" cy="276999"/>
          </a:xfrm>
          <a:prstGeom prst="rect">
            <a:avLst/>
          </a:prstGeom>
          <a:noFill/>
        </p:spPr>
        <p:txBody>
          <a:bodyPr wrap="none" rtlCol="0">
            <a:spAutoFit/>
          </a:bodyPr>
          <a:lstStyle/>
          <a:p>
            <a:r>
              <a:rPr lang="es-MX" sz="1200" b="1" dirty="0" smtClean="0">
                <a:latin typeface="Arial" charset="0"/>
              </a:rPr>
              <a:t>Director General</a:t>
            </a:r>
            <a:endParaRPr lang="es-MX" sz="1200" dirty="0"/>
          </a:p>
        </p:txBody>
      </p:sp>
      <p:sp>
        <p:nvSpPr>
          <p:cNvPr id="12" name="11 CuadroTexto"/>
          <p:cNvSpPr txBox="1"/>
          <p:nvPr/>
        </p:nvSpPr>
        <p:spPr>
          <a:xfrm>
            <a:off x="3057349" y="8711426"/>
            <a:ext cx="2160721" cy="276999"/>
          </a:xfrm>
          <a:prstGeom prst="rect">
            <a:avLst/>
          </a:prstGeom>
          <a:noFill/>
        </p:spPr>
        <p:txBody>
          <a:bodyPr wrap="none" rtlCol="0">
            <a:spAutoFit/>
          </a:bodyPr>
          <a:lstStyle/>
          <a:p>
            <a:r>
              <a:rPr lang="es-MX" sz="1200" dirty="0" smtClean="0">
                <a:latin typeface="Arial" charset="0"/>
              </a:rPr>
              <a:t>Luis Fernando Alonso Molina</a:t>
            </a:r>
            <a:endParaRPr lang="es-MX" sz="1200" dirty="0"/>
          </a:p>
        </p:txBody>
      </p:sp>
      <p:cxnSp>
        <p:nvCxnSpPr>
          <p:cNvPr id="13" name="19 Conector recto"/>
          <p:cNvCxnSpPr>
            <a:cxnSpLocks noChangeShapeType="1"/>
          </p:cNvCxnSpPr>
          <p:nvPr/>
        </p:nvCxnSpPr>
        <p:spPr bwMode="auto">
          <a:xfrm rot="10800000" flipH="1">
            <a:off x="1578440" y="8643638"/>
            <a:ext cx="5076000" cy="0"/>
          </a:xfrm>
          <a:prstGeom prst="line">
            <a:avLst/>
          </a:prstGeom>
          <a:noFill/>
          <a:ln w="9525" algn="ctr">
            <a:solidFill>
              <a:schemeClr val="tx1"/>
            </a:solidFill>
            <a:round/>
            <a:headEnd/>
            <a:tailEnd/>
          </a:ln>
        </p:spPr>
      </p:cxnSp>
    </p:spTree>
    <p:extLst>
      <p:ext uri="{BB962C8B-B14F-4D97-AF65-F5344CB8AC3E}">
        <p14:creationId xmlns:p14="http://schemas.microsoft.com/office/powerpoint/2010/main" val="332057679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112"/>
          <p:cNvSpPr>
            <a:spLocks noChangeArrowheads="1"/>
          </p:cNvSpPr>
          <p:nvPr/>
        </p:nvSpPr>
        <p:spPr bwMode="auto">
          <a:xfrm>
            <a:off x="-9432" y="-7251"/>
            <a:ext cx="1443038" cy="9144000"/>
          </a:xfrm>
          <a:prstGeom prst="rect">
            <a:avLst/>
          </a:prstGeom>
          <a:solidFill>
            <a:schemeClr val="bg1">
              <a:lumMod val="50000"/>
            </a:schemeClr>
          </a:solidFill>
          <a:ln w="9525">
            <a:solidFill>
              <a:srgbClr val="663300"/>
            </a:solidFill>
            <a:miter lim="800000"/>
            <a:headEnd/>
            <a:tailEnd/>
          </a:ln>
        </p:spPr>
        <p:txBody>
          <a:bodyPr wrap="none" anchor="ctr"/>
          <a:lstStyle/>
          <a:p>
            <a:pPr>
              <a:defRPr/>
            </a:pPr>
            <a:endParaRPr lang="es-MX" dirty="0"/>
          </a:p>
        </p:txBody>
      </p:sp>
      <p:sp>
        <p:nvSpPr>
          <p:cNvPr id="5" name="Line 5124"/>
          <p:cNvSpPr>
            <a:spLocks noChangeShapeType="1"/>
          </p:cNvSpPr>
          <p:nvPr/>
        </p:nvSpPr>
        <p:spPr bwMode="auto">
          <a:xfrm>
            <a:off x="0" y="520099"/>
            <a:ext cx="6858000" cy="0"/>
          </a:xfrm>
          <a:prstGeom prst="line">
            <a:avLst/>
          </a:prstGeom>
          <a:noFill/>
          <a:ln w="38100">
            <a:solidFill>
              <a:schemeClr val="tx1"/>
            </a:solidFill>
            <a:round/>
            <a:headEnd/>
            <a:tailEnd/>
          </a:ln>
        </p:spPr>
        <p:txBody>
          <a:bodyPr wrap="none" anchor="ctr"/>
          <a:lstStyle/>
          <a:p>
            <a:endParaRPr lang="es-MX" dirty="0"/>
          </a:p>
        </p:txBody>
      </p:sp>
      <p:sp>
        <p:nvSpPr>
          <p:cNvPr id="6" name="Text Box 5125"/>
          <p:cNvSpPr txBox="1">
            <a:spLocks noChangeArrowheads="1"/>
          </p:cNvSpPr>
          <p:nvPr/>
        </p:nvSpPr>
        <p:spPr bwMode="auto">
          <a:xfrm>
            <a:off x="0" y="14514"/>
            <a:ext cx="4463654" cy="400110"/>
          </a:xfrm>
          <a:prstGeom prst="rect">
            <a:avLst/>
          </a:prstGeom>
          <a:noFill/>
          <a:ln w="9525">
            <a:noFill/>
            <a:miter lim="800000"/>
            <a:headEnd/>
            <a:tailEnd/>
          </a:ln>
        </p:spPr>
        <p:txBody>
          <a:bodyPr wrap="square">
            <a:spAutoFit/>
          </a:bodyPr>
          <a:lstStyle/>
          <a:p>
            <a:pPr algn="just">
              <a:spcBef>
                <a:spcPct val="50000"/>
              </a:spcBef>
            </a:pPr>
            <a:r>
              <a:rPr lang="es-ES_tradnl" sz="2000" b="1" i="1" dirty="0" smtClean="0">
                <a:latin typeface="Arial" charset="0"/>
              </a:rPr>
              <a:t>DESCRIPCIÓN </a:t>
            </a:r>
            <a:r>
              <a:rPr lang="es-ES_tradnl" sz="2000" b="1" i="1" dirty="0">
                <a:latin typeface="Arial" charset="0"/>
              </a:rPr>
              <a:t>DE FUNCIONES</a:t>
            </a:r>
          </a:p>
        </p:txBody>
      </p:sp>
      <p:sp>
        <p:nvSpPr>
          <p:cNvPr id="7" name="Text Box 5132"/>
          <p:cNvSpPr txBox="1">
            <a:spLocks noChangeArrowheads="1"/>
          </p:cNvSpPr>
          <p:nvPr/>
        </p:nvSpPr>
        <p:spPr bwMode="auto">
          <a:xfrm>
            <a:off x="1468713" y="549274"/>
            <a:ext cx="5220000" cy="7663636"/>
          </a:xfrm>
          <a:prstGeom prst="rect">
            <a:avLst/>
          </a:prstGeom>
          <a:noFill/>
          <a:ln w="9525">
            <a:noFill/>
            <a:miter lim="800000"/>
            <a:headEnd/>
            <a:tailEnd/>
          </a:ln>
        </p:spPr>
        <p:txBody>
          <a:bodyPr wrap="square">
            <a:spAutoFit/>
          </a:bodyPr>
          <a:lstStyle/>
          <a:p>
            <a:endParaRPr lang="es-MX" sz="1200" b="1" i="1" dirty="0" smtClean="0">
              <a:latin typeface="Arial" pitchFamily="34" charset="0"/>
              <a:cs typeface="Arial" pitchFamily="34" charset="0"/>
            </a:endParaRPr>
          </a:p>
          <a:p>
            <a:r>
              <a:rPr lang="es-MX" sz="1200" b="1" i="1" dirty="0" smtClean="0">
                <a:latin typeface="Arial" pitchFamily="34" charset="0"/>
                <a:cs typeface="Arial" pitchFamily="34" charset="0"/>
              </a:rPr>
              <a:t>AUXILIAR CONTABLE-ADMINISTRATIVO</a:t>
            </a:r>
            <a:endParaRPr lang="es-MX" sz="1200" dirty="0">
              <a:latin typeface="Arial" pitchFamily="34" charset="0"/>
              <a:cs typeface="Arial" pitchFamily="34" charset="0"/>
            </a:endParaRPr>
          </a:p>
          <a:p>
            <a:pPr algn="just"/>
            <a:r>
              <a:rPr lang="es-MX" sz="1200" dirty="0">
                <a:latin typeface="Arial" pitchFamily="34" charset="0"/>
                <a:cs typeface="Arial" pitchFamily="34" charset="0"/>
              </a:rPr>
              <a:t> </a:t>
            </a:r>
            <a:endParaRPr lang="es-MX" sz="1200" dirty="0" smtClean="0">
              <a:latin typeface="Arial" pitchFamily="34" charset="0"/>
              <a:cs typeface="Arial" pitchFamily="34" charset="0"/>
            </a:endParaRPr>
          </a:p>
          <a:p>
            <a:pPr algn="just"/>
            <a:r>
              <a:rPr lang="es-MX" sz="1200" b="1" dirty="0" smtClean="0">
                <a:latin typeface="Arial" pitchFamily="34" charset="0"/>
                <a:cs typeface="Arial" pitchFamily="34" charset="0"/>
              </a:rPr>
              <a:t>OBJETIVO</a:t>
            </a:r>
            <a:endParaRPr lang="es-MX" sz="1200" b="1" dirty="0">
              <a:latin typeface="Arial" pitchFamily="34" charset="0"/>
              <a:cs typeface="Arial" pitchFamily="34" charset="0"/>
            </a:endParaRPr>
          </a:p>
          <a:p>
            <a:pPr lvl="0" algn="just"/>
            <a:r>
              <a:rPr lang="es-MX" sz="1200" dirty="0" smtClean="0">
                <a:latin typeface="Arial" pitchFamily="34" charset="0"/>
                <a:cs typeface="Arial" pitchFamily="34" charset="0"/>
              </a:rPr>
              <a:t>Apoyar en la emisión, verificación y archivo de la información contable (tanto de ingresos como de egresos) que se genere por motivo de las actividades diarias del Instituto. </a:t>
            </a:r>
          </a:p>
          <a:p>
            <a:pPr lvl="0" algn="just"/>
            <a:endParaRPr lang="es-MX" sz="1200" dirty="0">
              <a:latin typeface="Arial" pitchFamily="34" charset="0"/>
              <a:cs typeface="Arial" pitchFamily="34" charset="0"/>
            </a:endParaRPr>
          </a:p>
          <a:p>
            <a:pPr lvl="0" algn="just"/>
            <a:r>
              <a:rPr lang="es-MX" sz="1200" b="1" dirty="0" smtClean="0">
                <a:latin typeface="Arial" pitchFamily="34" charset="0"/>
                <a:cs typeface="Arial" pitchFamily="34" charset="0"/>
              </a:rPr>
              <a:t>FUNCIONES:</a:t>
            </a:r>
          </a:p>
          <a:p>
            <a:pPr lvl="0" algn="just"/>
            <a:endParaRPr lang="es-MX" sz="1200" b="1" dirty="0">
              <a:latin typeface="Arial" pitchFamily="34" charset="0"/>
              <a:cs typeface="Arial" pitchFamily="34" charset="0"/>
            </a:endParaRPr>
          </a:p>
          <a:p>
            <a:pPr marL="171450" indent="-171450" algn="just">
              <a:buFont typeface="Wingdings" panose="05000000000000000000" pitchFamily="2" charset="2"/>
              <a:buChar char="§"/>
            </a:pPr>
            <a:r>
              <a:rPr lang="es-MX" sz="1200" dirty="0" smtClean="0">
                <a:latin typeface="Arial" pitchFamily="34" charset="0"/>
                <a:cs typeface="Arial" pitchFamily="34" charset="0"/>
              </a:rPr>
              <a:t>Coordinar con el área de contabilidad, para operar </a:t>
            </a:r>
            <a:r>
              <a:rPr lang="es-MX" sz="1200" dirty="0">
                <a:latin typeface="Arial" pitchFamily="34" charset="0"/>
                <a:cs typeface="Arial" pitchFamily="34" charset="0"/>
              </a:rPr>
              <a:t>el sistema de cómputo que proporciona la institución bancaria, para llevar a cabo diversos movimientos bancarios y </a:t>
            </a:r>
            <a:r>
              <a:rPr lang="es-MX" sz="1200" dirty="0" smtClean="0">
                <a:latin typeface="Arial" pitchFamily="34" charset="0"/>
                <a:cs typeface="Arial" pitchFamily="34" charset="0"/>
              </a:rPr>
              <a:t>consultas.</a:t>
            </a:r>
          </a:p>
          <a:p>
            <a:pPr marL="171450" indent="-171450" algn="just">
              <a:buFont typeface="Wingdings" panose="05000000000000000000" pitchFamily="2" charset="2"/>
              <a:buChar char="§"/>
            </a:pPr>
            <a:endParaRPr lang="es-MX" sz="1200" dirty="0" smtClean="0">
              <a:latin typeface="Arial" pitchFamily="34" charset="0"/>
              <a:cs typeface="Arial" pitchFamily="34" charset="0"/>
            </a:endParaRPr>
          </a:p>
          <a:p>
            <a:pPr marL="171450" indent="-171450" algn="just">
              <a:buFont typeface="Wingdings" panose="05000000000000000000" pitchFamily="2" charset="2"/>
              <a:buChar char="§"/>
            </a:pPr>
            <a:r>
              <a:rPr lang="es-MX" sz="1200" dirty="0" smtClean="0">
                <a:latin typeface="Arial" pitchFamily="34" charset="0"/>
                <a:cs typeface="Arial" pitchFamily="34" charset="0"/>
              </a:rPr>
              <a:t>Recibir </a:t>
            </a:r>
            <a:r>
              <a:rPr lang="es-MX" sz="1200" dirty="0">
                <a:latin typeface="Arial" pitchFamily="34" charset="0"/>
                <a:cs typeface="Arial" pitchFamily="34" charset="0"/>
              </a:rPr>
              <a:t>y revisar que las facturas cuenten con los requisitos fiscales, para programar el pago correspondiente</a:t>
            </a:r>
            <a:r>
              <a:rPr lang="es-MX" sz="1200" dirty="0" smtClean="0">
                <a:latin typeface="Arial" pitchFamily="34" charset="0"/>
                <a:cs typeface="Arial" pitchFamily="34" charset="0"/>
              </a:rPr>
              <a:t>.</a:t>
            </a:r>
          </a:p>
          <a:p>
            <a:pPr algn="just"/>
            <a:endParaRPr lang="es-MX" sz="1200" dirty="0" smtClean="0">
              <a:latin typeface="Arial" pitchFamily="34" charset="0"/>
              <a:cs typeface="Arial" pitchFamily="34" charset="0"/>
            </a:endParaRPr>
          </a:p>
          <a:p>
            <a:pPr marL="171450" indent="-171450" algn="just">
              <a:buFont typeface="Wingdings" panose="05000000000000000000" pitchFamily="2" charset="2"/>
              <a:buChar char="§"/>
            </a:pPr>
            <a:r>
              <a:rPr lang="es-MX" sz="1200" dirty="0" smtClean="0">
                <a:latin typeface="Arial" pitchFamily="34" charset="0"/>
                <a:cs typeface="Arial" pitchFamily="34" charset="0"/>
              </a:rPr>
              <a:t>Validar los comprobantes fiscales previos a su pago.</a:t>
            </a:r>
            <a:endParaRPr lang="es-MX" sz="1200" dirty="0">
              <a:latin typeface="Arial" pitchFamily="34" charset="0"/>
              <a:cs typeface="Arial" pitchFamily="34" charset="0"/>
            </a:endParaRPr>
          </a:p>
          <a:p>
            <a:pPr lvl="0" algn="just"/>
            <a:endParaRPr lang="es-MX" sz="1200" b="1" dirty="0" smtClean="0">
              <a:latin typeface="Arial" pitchFamily="34" charset="0"/>
              <a:cs typeface="Arial" pitchFamily="34" charset="0"/>
            </a:endParaRPr>
          </a:p>
          <a:p>
            <a:pPr marL="171450" lvl="0" indent="-171450" algn="just">
              <a:buFont typeface="Wingdings" panose="05000000000000000000" pitchFamily="2" charset="2"/>
              <a:buChar char="§"/>
            </a:pPr>
            <a:r>
              <a:rPr lang="es-MX" sz="1200" dirty="0" smtClean="0">
                <a:latin typeface="Arial" pitchFamily="34" charset="0"/>
                <a:cs typeface="Arial" pitchFamily="34" charset="0"/>
              </a:rPr>
              <a:t>Generar listas de pago de personal para su validación correspondiente, </a:t>
            </a:r>
            <a:r>
              <a:rPr lang="es-MX" sz="1200" dirty="0">
                <a:latin typeface="Arial" pitchFamily="34" charset="0"/>
                <a:cs typeface="Arial" pitchFamily="34" charset="0"/>
              </a:rPr>
              <a:t>así </a:t>
            </a:r>
            <a:r>
              <a:rPr lang="es-MX" sz="1200" dirty="0" smtClean="0">
                <a:latin typeface="Arial" pitchFamily="34" charset="0"/>
                <a:cs typeface="Arial" pitchFamily="34" charset="0"/>
              </a:rPr>
              <a:t>como la </a:t>
            </a:r>
            <a:r>
              <a:rPr lang="es-MX" sz="1200" dirty="0">
                <a:latin typeface="Arial" pitchFamily="34" charset="0"/>
                <a:cs typeface="Arial" pitchFamily="34" charset="0"/>
              </a:rPr>
              <a:t>documentación requerida para la presentación ante la Secretaría de Finanzas del contra-recibo correspondiente (emisión de factura y validación).</a:t>
            </a:r>
            <a:endParaRPr lang="es-MX" sz="1200" dirty="0" smtClean="0">
              <a:latin typeface="Arial" pitchFamily="34" charset="0"/>
              <a:cs typeface="Arial" pitchFamily="34" charset="0"/>
            </a:endParaRPr>
          </a:p>
          <a:p>
            <a:pPr marL="171450" lvl="0" indent="-171450" algn="just">
              <a:buFont typeface="Wingdings" panose="05000000000000000000" pitchFamily="2" charset="2"/>
              <a:buChar char="§"/>
            </a:pPr>
            <a:endParaRPr lang="es-MX" sz="1200" dirty="0">
              <a:latin typeface="Arial" pitchFamily="34" charset="0"/>
              <a:cs typeface="Arial" pitchFamily="34" charset="0"/>
            </a:endParaRPr>
          </a:p>
          <a:p>
            <a:pPr marL="171450" lvl="0" indent="-171450" algn="just">
              <a:buFont typeface="Wingdings" panose="05000000000000000000" pitchFamily="2" charset="2"/>
              <a:buChar char="§"/>
            </a:pPr>
            <a:r>
              <a:rPr lang="es-MX" sz="1200" dirty="0" smtClean="0">
                <a:latin typeface="Arial" pitchFamily="34" charset="0"/>
                <a:cs typeface="Arial" pitchFamily="34" charset="0"/>
              </a:rPr>
              <a:t>Realizar el pago de nómina y/o contraprestaciones según sea el caso.</a:t>
            </a:r>
          </a:p>
          <a:p>
            <a:pPr lvl="0" algn="just"/>
            <a:endParaRPr lang="es-MX" sz="1200" dirty="0" smtClean="0">
              <a:latin typeface="Arial" pitchFamily="34" charset="0"/>
              <a:cs typeface="Arial" pitchFamily="34" charset="0"/>
            </a:endParaRPr>
          </a:p>
          <a:p>
            <a:pPr marL="171450" lvl="0" indent="-171450" algn="just">
              <a:buFont typeface="Wingdings" panose="05000000000000000000" pitchFamily="2" charset="2"/>
              <a:buChar char="§"/>
            </a:pPr>
            <a:r>
              <a:rPr lang="es-MX" sz="1200" dirty="0" smtClean="0">
                <a:latin typeface="Arial" pitchFamily="34" charset="0"/>
                <a:cs typeface="Arial" pitchFamily="34" charset="0"/>
              </a:rPr>
              <a:t>Registrar de forma detallada los egresos (transferencias y/o cheques) para su publicación en Transparencia.</a:t>
            </a:r>
          </a:p>
          <a:p>
            <a:pPr lvl="0" algn="just"/>
            <a:endParaRPr lang="es-MX" sz="1200" dirty="0" smtClean="0">
              <a:latin typeface="Arial" pitchFamily="34" charset="0"/>
              <a:cs typeface="Arial" pitchFamily="34" charset="0"/>
            </a:endParaRPr>
          </a:p>
          <a:p>
            <a:pPr marL="171450" lvl="0" indent="-171450" algn="just">
              <a:buFont typeface="Wingdings" panose="05000000000000000000" pitchFamily="2" charset="2"/>
              <a:buChar char="§"/>
            </a:pPr>
            <a:r>
              <a:rPr lang="es-MX" sz="1200" dirty="0" smtClean="0">
                <a:latin typeface="Arial" pitchFamily="34" charset="0"/>
                <a:cs typeface="Arial" pitchFamily="34" charset="0"/>
              </a:rPr>
              <a:t>Emitir reporte de ingresos, así como de egresos de cada una de las cuentas del Instituto, para la realización de conciliaciones bancarias por parte del área de contabilidad.</a:t>
            </a:r>
          </a:p>
          <a:p>
            <a:pPr lvl="0" algn="just"/>
            <a:endParaRPr lang="es-MX" sz="1200" dirty="0" smtClean="0">
              <a:latin typeface="Arial" pitchFamily="34" charset="0"/>
              <a:cs typeface="Arial" pitchFamily="34" charset="0"/>
            </a:endParaRPr>
          </a:p>
          <a:p>
            <a:pPr marL="171450" lvl="0" indent="-171450" algn="just">
              <a:buFont typeface="Wingdings" panose="05000000000000000000" pitchFamily="2" charset="2"/>
              <a:buChar char="§"/>
            </a:pPr>
            <a:r>
              <a:rPr lang="es-MX" sz="1200" dirty="0" smtClean="0">
                <a:latin typeface="Arial" pitchFamily="34" charset="0"/>
                <a:cs typeface="Arial" pitchFamily="34" charset="0"/>
              </a:rPr>
              <a:t>Revisar </a:t>
            </a:r>
            <a:r>
              <a:rPr lang="es-MX" sz="1200" dirty="0">
                <a:latin typeface="Arial" pitchFamily="34" charset="0"/>
                <a:cs typeface="Arial" pitchFamily="34" charset="0"/>
              </a:rPr>
              <a:t>y</a:t>
            </a:r>
            <a:r>
              <a:rPr lang="es-MX" sz="1200" dirty="0" smtClean="0">
                <a:latin typeface="Arial" pitchFamily="34" charset="0"/>
                <a:cs typeface="Arial" pitchFamily="34" charset="0"/>
              </a:rPr>
              <a:t> validar facturas y comprobantes de gastos de viáticos.</a:t>
            </a:r>
          </a:p>
          <a:p>
            <a:pPr lvl="0" algn="just"/>
            <a:endParaRPr lang="es-MX" sz="1200" dirty="0" smtClean="0">
              <a:latin typeface="Arial" pitchFamily="34" charset="0"/>
              <a:cs typeface="Arial" pitchFamily="34" charset="0"/>
            </a:endParaRPr>
          </a:p>
          <a:p>
            <a:pPr marL="171450" lvl="0" indent="-171450" algn="just">
              <a:buFont typeface="Wingdings" panose="05000000000000000000" pitchFamily="2" charset="2"/>
              <a:buChar char="§"/>
            </a:pPr>
            <a:r>
              <a:rPr lang="es-MX" sz="1200" dirty="0" smtClean="0">
                <a:latin typeface="Arial" pitchFamily="34" charset="0"/>
                <a:cs typeface="Arial" pitchFamily="34" charset="0"/>
              </a:rPr>
              <a:t>Organizar la documentación contable generada en función a tipo de póliza (ingreso, egreso, cheque, etc.,), registro, programa, convenio, etc.</a:t>
            </a:r>
            <a:endParaRPr lang="es-MX" sz="1200" dirty="0">
              <a:latin typeface="Arial" pitchFamily="34" charset="0"/>
              <a:cs typeface="Arial" pitchFamily="34" charset="0"/>
            </a:endParaRPr>
          </a:p>
          <a:p>
            <a:pPr marL="171450" indent="-171450" algn="just">
              <a:buFont typeface="Wingdings" panose="05000000000000000000" pitchFamily="2" charset="2"/>
              <a:buChar char="§"/>
            </a:pPr>
            <a:endParaRPr lang="es-MX" sz="1200" dirty="0">
              <a:latin typeface="Arial" pitchFamily="34" charset="0"/>
              <a:cs typeface="Arial" pitchFamily="34" charset="0"/>
            </a:endParaRPr>
          </a:p>
          <a:p>
            <a:pPr marL="171450" indent="-171450" algn="just">
              <a:buFont typeface="Wingdings" panose="05000000000000000000" pitchFamily="2" charset="2"/>
              <a:buChar char="§"/>
            </a:pPr>
            <a:r>
              <a:rPr lang="es-MX" sz="1200" dirty="0">
                <a:latin typeface="Arial" pitchFamily="34" charset="0"/>
                <a:cs typeface="Arial" pitchFamily="34" charset="0"/>
              </a:rPr>
              <a:t>Estas funciones son enunciativas, más no </a:t>
            </a:r>
            <a:r>
              <a:rPr lang="es-MX" sz="1200" dirty="0" smtClean="0">
                <a:latin typeface="Arial" pitchFamily="34" charset="0"/>
                <a:cs typeface="Arial" pitchFamily="34" charset="0"/>
              </a:rPr>
              <a:t>limitativas.</a:t>
            </a:r>
            <a:endParaRPr lang="es-MX" sz="1200" dirty="0">
              <a:latin typeface="Arial" pitchFamily="34" charset="0"/>
              <a:cs typeface="Arial" pitchFamily="34" charset="0"/>
            </a:endParaRPr>
          </a:p>
        </p:txBody>
      </p:sp>
      <p:sp>
        <p:nvSpPr>
          <p:cNvPr id="8" name="7 Rectángulo"/>
          <p:cNvSpPr/>
          <p:nvPr/>
        </p:nvSpPr>
        <p:spPr>
          <a:xfrm>
            <a:off x="1574800" y="8391525"/>
            <a:ext cx="5105400" cy="596900"/>
          </a:xfrm>
          <a:prstGeom prst="rect">
            <a:avLst/>
          </a:prstGeom>
          <a:noFill/>
          <a:ln w="63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9" name="8 CuadroTexto"/>
          <p:cNvSpPr txBox="1"/>
          <p:nvPr/>
        </p:nvSpPr>
        <p:spPr>
          <a:xfrm>
            <a:off x="3365892" y="8391525"/>
            <a:ext cx="1388522" cy="276999"/>
          </a:xfrm>
          <a:prstGeom prst="rect">
            <a:avLst/>
          </a:prstGeom>
          <a:noFill/>
        </p:spPr>
        <p:txBody>
          <a:bodyPr wrap="none" rtlCol="0">
            <a:spAutoFit/>
          </a:bodyPr>
          <a:lstStyle/>
          <a:p>
            <a:r>
              <a:rPr lang="es-MX" sz="1200" b="1" dirty="0" smtClean="0">
                <a:latin typeface="Arial" charset="0"/>
              </a:rPr>
              <a:t>Director General</a:t>
            </a:r>
            <a:endParaRPr lang="es-MX" sz="1200" dirty="0"/>
          </a:p>
        </p:txBody>
      </p:sp>
      <p:sp>
        <p:nvSpPr>
          <p:cNvPr id="10" name="9 CuadroTexto"/>
          <p:cNvSpPr txBox="1"/>
          <p:nvPr/>
        </p:nvSpPr>
        <p:spPr>
          <a:xfrm>
            <a:off x="3057349" y="8711426"/>
            <a:ext cx="2160721" cy="276999"/>
          </a:xfrm>
          <a:prstGeom prst="rect">
            <a:avLst/>
          </a:prstGeom>
          <a:noFill/>
        </p:spPr>
        <p:txBody>
          <a:bodyPr wrap="none" rtlCol="0">
            <a:spAutoFit/>
          </a:bodyPr>
          <a:lstStyle/>
          <a:p>
            <a:r>
              <a:rPr lang="es-MX" sz="1200" dirty="0" smtClean="0">
                <a:latin typeface="Arial" charset="0"/>
              </a:rPr>
              <a:t>Luis Fernando Alonso Molina</a:t>
            </a:r>
            <a:endParaRPr lang="es-MX" sz="1200" dirty="0"/>
          </a:p>
        </p:txBody>
      </p:sp>
      <p:cxnSp>
        <p:nvCxnSpPr>
          <p:cNvPr id="11" name="19 Conector recto"/>
          <p:cNvCxnSpPr>
            <a:cxnSpLocks noChangeShapeType="1"/>
          </p:cNvCxnSpPr>
          <p:nvPr/>
        </p:nvCxnSpPr>
        <p:spPr bwMode="auto">
          <a:xfrm rot="10800000" flipH="1">
            <a:off x="1578440" y="8643638"/>
            <a:ext cx="5076000" cy="0"/>
          </a:xfrm>
          <a:prstGeom prst="line">
            <a:avLst/>
          </a:prstGeom>
          <a:noFill/>
          <a:ln w="9525" algn="ctr">
            <a:solidFill>
              <a:schemeClr val="tx1"/>
            </a:solidFill>
            <a:round/>
            <a:headEnd/>
            <a:tailEnd/>
          </a:ln>
        </p:spPr>
      </p:cxnSp>
    </p:spTree>
    <p:extLst>
      <p:ext uri="{BB962C8B-B14F-4D97-AF65-F5344CB8AC3E}">
        <p14:creationId xmlns:p14="http://schemas.microsoft.com/office/powerpoint/2010/main" val="288243106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12"/>
          <p:cNvSpPr>
            <a:spLocks noChangeArrowheads="1"/>
          </p:cNvSpPr>
          <p:nvPr/>
        </p:nvSpPr>
        <p:spPr bwMode="auto">
          <a:xfrm>
            <a:off x="-9432" y="-7251"/>
            <a:ext cx="1443038" cy="9144000"/>
          </a:xfrm>
          <a:prstGeom prst="rect">
            <a:avLst/>
          </a:prstGeom>
          <a:solidFill>
            <a:schemeClr val="bg1">
              <a:lumMod val="50000"/>
            </a:schemeClr>
          </a:solidFill>
          <a:ln w="9525">
            <a:solidFill>
              <a:srgbClr val="663300"/>
            </a:solidFill>
            <a:miter lim="800000"/>
            <a:headEnd/>
            <a:tailEnd/>
          </a:ln>
        </p:spPr>
        <p:txBody>
          <a:bodyPr wrap="none" anchor="ctr"/>
          <a:lstStyle/>
          <a:p>
            <a:pPr>
              <a:defRPr/>
            </a:pPr>
            <a:endParaRPr lang="es-MX" dirty="0"/>
          </a:p>
        </p:txBody>
      </p:sp>
      <p:sp>
        <p:nvSpPr>
          <p:cNvPr id="43012" name="Line 5124"/>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43013" name="Text Box 5125"/>
          <p:cNvSpPr txBox="1">
            <a:spLocks noChangeArrowheads="1"/>
          </p:cNvSpPr>
          <p:nvPr/>
        </p:nvSpPr>
        <p:spPr bwMode="auto">
          <a:xfrm>
            <a:off x="0" y="14514"/>
            <a:ext cx="3962400" cy="400050"/>
          </a:xfrm>
          <a:prstGeom prst="rect">
            <a:avLst/>
          </a:prstGeom>
          <a:noFill/>
          <a:ln w="9525">
            <a:noFill/>
            <a:miter lim="800000"/>
            <a:headEnd/>
            <a:tailEnd/>
          </a:ln>
        </p:spPr>
        <p:txBody>
          <a:bodyPr>
            <a:spAutoFit/>
          </a:bodyPr>
          <a:lstStyle/>
          <a:p>
            <a:pPr algn="just">
              <a:spcBef>
                <a:spcPct val="50000"/>
              </a:spcBef>
            </a:pPr>
            <a:r>
              <a:rPr lang="es-ES_tradnl" sz="2000" b="1" i="1" dirty="0" smtClean="0">
                <a:latin typeface="Arial" charset="0"/>
              </a:rPr>
              <a:t>DESCRIPCIÓN </a:t>
            </a:r>
            <a:r>
              <a:rPr lang="es-ES_tradnl" sz="2000" b="1" i="1" dirty="0">
                <a:latin typeface="Arial" charset="0"/>
              </a:rPr>
              <a:t>DE FUNCIONES</a:t>
            </a:r>
          </a:p>
        </p:txBody>
      </p:sp>
      <p:sp>
        <p:nvSpPr>
          <p:cNvPr id="43014" name="Text Box 5132"/>
          <p:cNvSpPr txBox="1">
            <a:spLocks noChangeArrowheads="1"/>
          </p:cNvSpPr>
          <p:nvPr/>
        </p:nvSpPr>
        <p:spPr bwMode="auto">
          <a:xfrm>
            <a:off x="1466639" y="558350"/>
            <a:ext cx="5176838" cy="7478970"/>
          </a:xfrm>
          <a:prstGeom prst="rect">
            <a:avLst/>
          </a:prstGeom>
          <a:noFill/>
          <a:ln w="9525">
            <a:noFill/>
            <a:miter lim="800000"/>
            <a:headEnd/>
            <a:tailEnd/>
          </a:ln>
        </p:spPr>
        <p:txBody>
          <a:bodyPr wrap="square">
            <a:spAutoFit/>
          </a:bodyPr>
          <a:lstStyle/>
          <a:p>
            <a:pPr marL="95250" indent="-95250"/>
            <a:endParaRPr lang="es-MX" sz="1200" b="1" i="1" dirty="0" smtClean="0">
              <a:latin typeface="Arial" pitchFamily="34" charset="0"/>
              <a:cs typeface="Arial" pitchFamily="34" charset="0"/>
            </a:endParaRPr>
          </a:p>
          <a:p>
            <a:pPr marL="95250" indent="-95250"/>
            <a:r>
              <a:rPr lang="es-MX" sz="1200" b="1" i="1" dirty="0" smtClean="0">
                <a:latin typeface="Arial" pitchFamily="34" charset="0"/>
                <a:cs typeface="Arial" pitchFamily="34" charset="0"/>
              </a:rPr>
              <a:t>MANTENIMIENTO, CONTROL Y VIGILANCIA </a:t>
            </a:r>
          </a:p>
          <a:p>
            <a:pPr marL="95250" indent="-95250"/>
            <a:endParaRPr lang="es-ES_tradnl" sz="1200" b="1" i="1" dirty="0">
              <a:latin typeface="Arial" charset="0"/>
              <a:cs typeface="Times New Roman" pitchFamily="18" charset="0"/>
            </a:endParaRPr>
          </a:p>
          <a:p>
            <a:pPr marL="95250" indent="-95250" algn="l"/>
            <a:r>
              <a:rPr lang="es-ES_tradnl" sz="1200" b="1" i="1" dirty="0">
                <a:latin typeface="Arial" charset="0"/>
                <a:cs typeface="Times New Roman" pitchFamily="18" charset="0"/>
              </a:rPr>
              <a:t>OBJETIVO</a:t>
            </a:r>
            <a:r>
              <a:rPr lang="es-ES_tradnl" sz="1200" i="1" dirty="0">
                <a:latin typeface="Arial" charset="0"/>
                <a:cs typeface="Times New Roman" pitchFamily="18" charset="0"/>
              </a:rPr>
              <a:t>.</a:t>
            </a:r>
          </a:p>
          <a:p>
            <a:pPr marL="95250" indent="-95250" algn="l"/>
            <a:endParaRPr lang="es-ES_tradnl" sz="1200" i="1" dirty="0">
              <a:latin typeface="Arial" charset="0"/>
              <a:cs typeface="Times New Roman" pitchFamily="18" charset="0"/>
            </a:endParaRPr>
          </a:p>
          <a:p>
            <a:pPr marL="95250" indent="-95250" algn="just"/>
            <a:r>
              <a:rPr lang="es-ES_tradnl" sz="1200" dirty="0">
                <a:latin typeface="Arial" charset="0"/>
                <a:cs typeface="Times New Roman" pitchFamily="18" charset="0"/>
              </a:rPr>
              <a:t>  </a:t>
            </a:r>
            <a:r>
              <a:rPr lang="es-ES_tradnl" sz="1200" dirty="0" smtClean="0">
                <a:latin typeface="Arial" charset="0"/>
                <a:cs typeface="Times New Roman" pitchFamily="18" charset="0"/>
              </a:rPr>
              <a:t>Llevar a cabo tareas de mantenimiento y  supervisión de las diferentes áreas que se encuentran al interior de las Instalaciones del Instituto Potosino de la Juventud, así como la administración de las actividades y/o eventos realizados al interior del mismo.</a:t>
            </a:r>
            <a:endParaRPr lang="es-ES_tradnl" sz="1200" dirty="0">
              <a:latin typeface="Arial" charset="0"/>
              <a:cs typeface="Times New Roman" pitchFamily="18" charset="0"/>
            </a:endParaRPr>
          </a:p>
          <a:p>
            <a:pPr marL="95250" indent="-95250" algn="l"/>
            <a:endParaRPr lang="es-ES_tradnl" sz="1200" dirty="0">
              <a:latin typeface="Arial" charset="0"/>
              <a:cs typeface="Times New Roman" pitchFamily="18" charset="0"/>
            </a:endParaRPr>
          </a:p>
          <a:p>
            <a:pPr marL="95250" indent="-95250" algn="l"/>
            <a:endParaRPr lang="es-ES_tradnl" sz="1200" dirty="0">
              <a:latin typeface="Arial" charset="0"/>
              <a:cs typeface="Times New Roman" pitchFamily="18" charset="0"/>
            </a:endParaRPr>
          </a:p>
          <a:p>
            <a:pPr marL="95250" indent="-95250" algn="l"/>
            <a:r>
              <a:rPr lang="es-ES_tradnl" sz="1200" b="1" i="1" dirty="0">
                <a:latin typeface="Arial" charset="0"/>
                <a:cs typeface="Times New Roman" pitchFamily="18" charset="0"/>
              </a:rPr>
              <a:t>FUNCIONES</a:t>
            </a:r>
            <a:r>
              <a:rPr lang="es-ES_tradnl" sz="1200" i="1" dirty="0">
                <a:latin typeface="Arial" charset="0"/>
                <a:cs typeface="Times New Roman" pitchFamily="18" charset="0"/>
              </a:rPr>
              <a:t>.</a:t>
            </a:r>
          </a:p>
          <a:p>
            <a:pPr marL="95250" indent="-95250" algn="l"/>
            <a:endParaRPr lang="es-ES_tradnl" sz="1200" i="1" dirty="0">
              <a:latin typeface="Arial" charset="0"/>
              <a:cs typeface="Times New Roman" pitchFamily="18" charset="0"/>
            </a:endParaRPr>
          </a:p>
          <a:p>
            <a:pPr marL="177800" indent="-177800" algn="just">
              <a:buFont typeface="Wingdings" pitchFamily="2" charset="2"/>
              <a:buChar char="§"/>
            </a:pPr>
            <a:r>
              <a:rPr lang="es-ES_tradnl" sz="1200" dirty="0" smtClean="0">
                <a:latin typeface="Arial" charset="0"/>
                <a:cs typeface="Times New Roman" pitchFamily="18" charset="0"/>
              </a:rPr>
              <a:t>Coordinar diariamente las tareas de limpieza tanto de los espacios administrativos como recreativos del Instituto (oficinas, baños, áreas de esparcimiento y áreas verdes entre otros).</a:t>
            </a:r>
          </a:p>
          <a:p>
            <a:pPr marL="177800" indent="-177800" algn="just">
              <a:buFont typeface="Wingdings" pitchFamily="2" charset="2"/>
              <a:buChar char="§"/>
            </a:pPr>
            <a:endParaRPr lang="es-ES_tradnl" sz="1200" dirty="0">
              <a:latin typeface="Arial" charset="0"/>
              <a:cs typeface="Times New Roman" pitchFamily="18" charset="0"/>
            </a:endParaRPr>
          </a:p>
          <a:p>
            <a:pPr marL="177800" indent="-177800" algn="just">
              <a:buFont typeface="Wingdings" pitchFamily="2" charset="2"/>
              <a:buChar char="§"/>
            </a:pPr>
            <a:r>
              <a:rPr lang="es-ES_tradnl" sz="1200" dirty="0" smtClean="0">
                <a:latin typeface="Arial" charset="0"/>
                <a:cs typeface="Times New Roman" pitchFamily="18" charset="0"/>
              </a:rPr>
              <a:t>Llevar el control del almacén mediante un registro constante de inventario de productos de limpieza (entradas y salidas).</a:t>
            </a:r>
            <a:endParaRPr lang="es-ES_tradnl" sz="1200" dirty="0">
              <a:latin typeface="Arial" charset="0"/>
              <a:cs typeface="Times New Roman" pitchFamily="18" charset="0"/>
            </a:endParaRPr>
          </a:p>
          <a:p>
            <a:pPr marL="177800" indent="-177800" algn="just">
              <a:buFont typeface="Wingdings" pitchFamily="2" charset="2"/>
              <a:buChar char="§"/>
            </a:pPr>
            <a:endParaRPr lang="es-ES_tradnl" sz="1200" dirty="0" smtClean="0">
              <a:latin typeface="Arial" charset="0"/>
              <a:cs typeface="Times New Roman" pitchFamily="18" charset="0"/>
            </a:endParaRPr>
          </a:p>
          <a:p>
            <a:pPr marL="177800" indent="-177800" algn="just">
              <a:buFont typeface="Wingdings" pitchFamily="2" charset="2"/>
              <a:buChar char="§"/>
            </a:pPr>
            <a:r>
              <a:rPr lang="es-ES_tradnl" sz="1200" dirty="0">
                <a:latin typeface="Arial" charset="0"/>
                <a:cs typeface="Times New Roman" pitchFamily="18" charset="0"/>
              </a:rPr>
              <a:t>Suministrar </a:t>
            </a:r>
            <a:r>
              <a:rPr lang="es-ES_tradnl" sz="1200" dirty="0" smtClean="0">
                <a:latin typeface="Arial" charset="0"/>
                <a:cs typeface="Times New Roman" pitchFamily="18" charset="0"/>
              </a:rPr>
              <a:t>al personal de mantenimiento los insumos </a:t>
            </a:r>
            <a:r>
              <a:rPr lang="es-ES_tradnl" sz="1200" dirty="0">
                <a:latin typeface="Arial" charset="0"/>
                <a:cs typeface="Times New Roman" pitchFamily="18" charset="0"/>
              </a:rPr>
              <a:t>de </a:t>
            </a:r>
            <a:r>
              <a:rPr lang="es-ES_tradnl" sz="1200" dirty="0" smtClean="0">
                <a:latin typeface="Arial" charset="0"/>
                <a:cs typeface="Times New Roman" pitchFamily="18" charset="0"/>
              </a:rPr>
              <a:t>limpieza necesarios para su óptimo uso.</a:t>
            </a:r>
            <a:endParaRPr lang="es-ES_tradnl" sz="1200" dirty="0">
              <a:latin typeface="Arial" charset="0"/>
              <a:cs typeface="Times New Roman" pitchFamily="18" charset="0"/>
            </a:endParaRPr>
          </a:p>
          <a:p>
            <a:pPr marL="177800" indent="-177800" algn="just">
              <a:buFont typeface="Wingdings" pitchFamily="2" charset="2"/>
              <a:buChar char="§"/>
            </a:pPr>
            <a:endParaRPr lang="es-ES_tradnl" sz="1200" dirty="0">
              <a:latin typeface="Arial" charset="0"/>
              <a:cs typeface="Times New Roman" pitchFamily="18" charset="0"/>
            </a:endParaRPr>
          </a:p>
          <a:p>
            <a:pPr marL="177800" indent="-177800" algn="just">
              <a:buFont typeface="Wingdings" pitchFamily="2" charset="2"/>
              <a:buChar char="§"/>
            </a:pPr>
            <a:r>
              <a:rPr lang="es-ES_tradnl" sz="1200" dirty="0" smtClean="0">
                <a:latin typeface="Arial" charset="0"/>
                <a:cs typeface="Times New Roman" pitchFamily="18" charset="0"/>
              </a:rPr>
              <a:t>Llevar el control de almacén de artículos</a:t>
            </a:r>
            <a:r>
              <a:rPr lang="es-ES_tradnl" sz="1200" dirty="0">
                <a:latin typeface="Arial" charset="0"/>
                <a:cs typeface="Times New Roman" pitchFamily="18" charset="0"/>
              </a:rPr>
              <a:t> </a:t>
            </a:r>
            <a:r>
              <a:rPr lang="es-ES_tradnl" sz="1200" dirty="0" smtClean="0">
                <a:latin typeface="Arial" charset="0"/>
                <a:cs typeface="Times New Roman" pitchFamily="18" charset="0"/>
              </a:rPr>
              <a:t>y/o herramientas de para tareas de mantenimiento.</a:t>
            </a:r>
            <a:endParaRPr lang="es-ES_tradnl" sz="1200" dirty="0">
              <a:latin typeface="Arial" charset="0"/>
              <a:cs typeface="Times New Roman" pitchFamily="18" charset="0"/>
            </a:endParaRPr>
          </a:p>
          <a:p>
            <a:pPr marL="177800" indent="-177800" algn="just">
              <a:buFont typeface="Wingdings" pitchFamily="2" charset="2"/>
              <a:buChar char="§"/>
            </a:pPr>
            <a:endParaRPr lang="es-ES_tradnl" sz="1200" dirty="0">
              <a:latin typeface="Arial" charset="0"/>
              <a:cs typeface="Times New Roman" pitchFamily="18" charset="0"/>
            </a:endParaRPr>
          </a:p>
          <a:p>
            <a:pPr marL="177800" indent="-177800" algn="just">
              <a:buFont typeface="Wingdings" pitchFamily="2" charset="2"/>
              <a:buChar char="§"/>
            </a:pPr>
            <a:r>
              <a:rPr lang="es-ES_tradnl" sz="1200" dirty="0" smtClean="0">
                <a:latin typeface="Arial" charset="0"/>
                <a:cs typeface="Times New Roman" pitchFamily="18" charset="0"/>
              </a:rPr>
              <a:t>Elaborar </a:t>
            </a:r>
            <a:r>
              <a:rPr lang="es-ES_tradnl" sz="1200" dirty="0">
                <a:latin typeface="Arial" charset="0"/>
                <a:cs typeface="Times New Roman" pitchFamily="18" charset="0"/>
              </a:rPr>
              <a:t>reporte de condiciones de los bienes muebles e inmuebles del </a:t>
            </a:r>
            <a:r>
              <a:rPr lang="es-ES_tradnl" sz="1200" dirty="0" smtClean="0">
                <a:latin typeface="Arial" charset="0"/>
                <a:cs typeface="Times New Roman" pitchFamily="18" charset="0"/>
              </a:rPr>
              <a:t>Instituto, </a:t>
            </a:r>
            <a:r>
              <a:rPr lang="es-ES_tradnl" sz="1200" dirty="0">
                <a:latin typeface="Arial" charset="0"/>
                <a:cs typeface="Times New Roman" pitchFamily="18" charset="0"/>
              </a:rPr>
              <a:t>programa anual de </a:t>
            </a:r>
            <a:r>
              <a:rPr lang="es-ES_tradnl" sz="1200" dirty="0" smtClean="0">
                <a:latin typeface="Arial" charset="0"/>
                <a:cs typeface="Times New Roman" pitchFamily="18" charset="0"/>
              </a:rPr>
              <a:t>mantenimiento y</a:t>
            </a:r>
            <a:r>
              <a:rPr lang="es-MX" sz="1200" dirty="0" smtClean="0">
                <a:latin typeface="Arial" charset="0"/>
                <a:cs typeface="Times New Roman" pitchFamily="18" charset="0"/>
              </a:rPr>
              <a:t> </a:t>
            </a:r>
            <a:r>
              <a:rPr lang="es-MX" sz="1200" dirty="0">
                <a:latin typeface="Arial" charset="0"/>
                <a:cs typeface="Times New Roman" pitchFamily="18" charset="0"/>
              </a:rPr>
              <a:t>proyectos de </a:t>
            </a:r>
            <a:r>
              <a:rPr lang="es-MX" sz="1200" dirty="0" smtClean="0">
                <a:latin typeface="Arial" charset="0"/>
                <a:cs typeface="Times New Roman" pitchFamily="18" charset="0"/>
              </a:rPr>
              <a:t>mejora a instalaciones y equipo.</a:t>
            </a:r>
            <a:endParaRPr lang="es-ES_tradnl" sz="1200" dirty="0">
              <a:latin typeface="Arial" charset="0"/>
              <a:cs typeface="Times New Roman" pitchFamily="18" charset="0"/>
            </a:endParaRPr>
          </a:p>
          <a:p>
            <a:pPr marL="177800" indent="-177800" algn="just">
              <a:buFont typeface="Wingdings" pitchFamily="2" charset="2"/>
              <a:buChar char="§"/>
            </a:pPr>
            <a:endParaRPr lang="es-ES_tradnl" sz="1200" dirty="0" smtClean="0">
              <a:latin typeface="Arial" charset="0"/>
              <a:cs typeface="Times New Roman" pitchFamily="18" charset="0"/>
            </a:endParaRPr>
          </a:p>
          <a:p>
            <a:pPr marL="177800" indent="-177800" algn="just">
              <a:buFont typeface="Wingdings" pitchFamily="2" charset="2"/>
              <a:buChar char="§"/>
            </a:pPr>
            <a:r>
              <a:rPr lang="es-ES_tradnl" sz="1200" dirty="0" smtClean="0">
                <a:latin typeface="Arial" charset="0"/>
                <a:cs typeface="Times New Roman" pitchFamily="18" charset="0"/>
              </a:rPr>
              <a:t>Reportar a la Subdirección Administrativa cualquier tipo de desperfectos, daños y/o mantenimiento que requieran los bienes muebles e inmuebles del Instituto.</a:t>
            </a:r>
          </a:p>
          <a:p>
            <a:pPr algn="just"/>
            <a:endParaRPr lang="es-ES_tradnl" sz="1200" dirty="0" smtClean="0">
              <a:latin typeface="Arial" charset="0"/>
              <a:cs typeface="Times New Roman" pitchFamily="18" charset="0"/>
            </a:endParaRPr>
          </a:p>
          <a:p>
            <a:pPr marL="177800" indent="-177800" algn="just">
              <a:buFont typeface="Wingdings" pitchFamily="2" charset="2"/>
              <a:buChar char="§"/>
            </a:pPr>
            <a:r>
              <a:rPr lang="es-MX" sz="1200" dirty="0">
                <a:latin typeface="Arial" charset="0"/>
                <a:cs typeface="Times New Roman" pitchFamily="18" charset="0"/>
              </a:rPr>
              <a:t>Vigilar el uso adecuado de las </a:t>
            </a:r>
            <a:r>
              <a:rPr lang="es-MX" sz="1200" dirty="0" smtClean="0">
                <a:latin typeface="Arial" charset="0"/>
                <a:cs typeface="Times New Roman" pitchFamily="18" charset="0"/>
              </a:rPr>
              <a:t>instalaciones y el equipo del mismo para evitar cualquier tipo de accidentes.</a:t>
            </a:r>
          </a:p>
          <a:p>
            <a:pPr marL="177800" indent="-177800" algn="just">
              <a:buFont typeface="Wingdings" pitchFamily="2" charset="2"/>
              <a:buChar char="§"/>
            </a:pPr>
            <a:endParaRPr lang="es-MX" sz="1200" dirty="0">
              <a:latin typeface="Arial" charset="0"/>
              <a:cs typeface="Times New Roman" pitchFamily="18" charset="0"/>
            </a:endParaRPr>
          </a:p>
          <a:p>
            <a:pPr marL="177800" indent="-177800" algn="just">
              <a:buFont typeface="Wingdings" pitchFamily="2" charset="2"/>
              <a:buChar char="§"/>
            </a:pPr>
            <a:r>
              <a:rPr lang="es-MX" sz="1200" dirty="0" smtClean="0">
                <a:latin typeface="Arial" charset="0"/>
                <a:cs typeface="Times New Roman" pitchFamily="18" charset="0"/>
              </a:rPr>
              <a:t>Participar y coordinar con </a:t>
            </a:r>
            <a:r>
              <a:rPr lang="es-MX" sz="1200" dirty="0">
                <a:latin typeface="Arial" charset="0"/>
                <a:cs typeface="Times New Roman" pitchFamily="18" charset="0"/>
              </a:rPr>
              <a:t>los elementos de </a:t>
            </a:r>
            <a:r>
              <a:rPr lang="es-MX" sz="1200" dirty="0" smtClean="0">
                <a:latin typeface="Arial" charset="0"/>
                <a:cs typeface="Times New Roman" pitchFamily="18" charset="0"/>
              </a:rPr>
              <a:t>Seguridad Pública comisionados al Instituto, acciones de vigilancia, para evitar actos delictivos o no permitido en el Reglamento de Uso de las Instalaciones.</a:t>
            </a:r>
            <a:endParaRPr lang="es-ES_tradnl" sz="1200" dirty="0">
              <a:latin typeface="Arial" charset="0"/>
              <a:cs typeface="Times New Roman" pitchFamily="18" charset="0"/>
            </a:endParaRPr>
          </a:p>
        </p:txBody>
      </p:sp>
      <p:sp>
        <p:nvSpPr>
          <p:cNvPr id="9" name="8 Rectángulo"/>
          <p:cNvSpPr/>
          <p:nvPr/>
        </p:nvSpPr>
        <p:spPr>
          <a:xfrm>
            <a:off x="1574800" y="8391525"/>
            <a:ext cx="5105400" cy="596900"/>
          </a:xfrm>
          <a:prstGeom prst="rect">
            <a:avLst/>
          </a:prstGeom>
          <a:noFill/>
          <a:ln w="63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0" name="9 CuadroTexto"/>
          <p:cNvSpPr txBox="1"/>
          <p:nvPr/>
        </p:nvSpPr>
        <p:spPr>
          <a:xfrm>
            <a:off x="3365892" y="8391525"/>
            <a:ext cx="1388522" cy="276999"/>
          </a:xfrm>
          <a:prstGeom prst="rect">
            <a:avLst/>
          </a:prstGeom>
          <a:noFill/>
        </p:spPr>
        <p:txBody>
          <a:bodyPr wrap="none" rtlCol="0">
            <a:spAutoFit/>
          </a:bodyPr>
          <a:lstStyle/>
          <a:p>
            <a:r>
              <a:rPr lang="es-MX" sz="1200" b="1" dirty="0" smtClean="0">
                <a:latin typeface="Arial" charset="0"/>
              </a:rPr>
              <a:t>Director General</a:t>
            </a:r>
            <a:endParaRPr lang="es-MX" sz="1200" dirty="0"/>
          </a:p>
        </p:txBody>
      </p:sp>
      <p:sp>
        <p:nvSpPr>
          <p:cNvPr id="11" name="10 CuadroTexto"/>
          <p:cNvSpPr txBox="1"/>
          <p:nvPr/>
        </p:nvSpPr>
        <p:spPr>
          <a:xfrm>
            <a:off x="3057349" y="8711426"/>
            <a:ext cx="2160721" cy="276999"/>
          </a:xfrm>
          <a:prstGeom prst="rect">
            <a:avLst/>
          </a:prstGeom>
          <a:noFill/>
        </p:spPr>
        <p:txBody>
          <a:bodyPr wrap="none" rtlCol="0">
            <a:spAutoFit/>
          </a:bodyPr>
          <a:lstStyle/>
          <a:p>
            <a:r>
              <a:rPr lang="es-MX" sz="1200" dirty="0" smtClean="0">
                <a:latin typeface="Arial" charset="0"/>
              </a:rPr>
              <a:t>Luis Fernando Alonso Molina</a:t>
            </a:r>
            <a:endParaRPr lang="es-MX" sz="1200" dirty="0"/>
          </a:p>
        </p:txBody>
      </p:sp>
      <p:cxnSp>
        <p:nvCxnSpPr>
          <p:cNvPr id="12" name="19 Conector recto"/>
          <p:cNvCxnSpPr>
            <a:cxnSpLocks noChangeShapeType="1"/>
          </p:cNvCxnSpPr>
          <p:nvPr/>
        </p:nvCxnSpPr>
        <p:spPr bwMode="auto">
          <a:xfrm rot="10800000" flipH="1">
            <a:off x="1578440" y="8643638"/>
            <a:ext cx="5076000" cy="0"/>
          </a:xfrm>
          <a:prstGeom prst="line">
            <a:avLst/>
          </a:prstGeom>
          <a:noFill/>
          <a:ln w="9525" algn="ctr">
            <a:solidFill>
              <a:schemeClr val="tx1"/>
            </a:solidFill>
            <a:round/>
            <a:headEnd/>
            <a:tailEnd/>
          </a:ln>
        </p:spPr>
      </p:cxnSp>
    </p:spTree>
    <p:extLst>
      <p:ext uri="{BB962C8B-B14F-4D97-AF65-F5344CB8AC3E}">
        <p14:creationId xmlns:p14="http://schemas.microsoft.com/office/powerpoint/2010/main" val="386265939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12"/>
          <p:cNvSpPr>
            <a:spLocks noChangeArrowheads="1"/>
          </p:cNvSpPr>
          <p:nvPr/>
        </p:nvSpPr>
        <p:spPr bwMode="auto">
          <a:xfrm>
            <a:off x="-9432" y="-7251"/>
            <a:ext cx="1443038" cy="9144000"/>
          </a:xfrm>
          <a:prstGeom prst="rect">
            <a:avLst/>
          </a:prstGeom>
          <a:solidFill>
            <a:schemeClr val="bg1">
              <a:lumMod val="50000"/>
            </a:schemeClr>
          </a:solidFill>
          <a:ln w="9525">
            <a:solidFill>
              <a:srgbClr val="663300"/>
            </a:solidFill>
            <a:miter lim="800000"/>
            <a:headEnd/>
            <a:tailEnd/>
          </a:ln>
        </p:spPr>
        <p:txBody>
          <a:bodyPr wrap="none" anchor="ctr"/>
          <a:lstStyle/>
          <a:p>
            <a:pPr>
              <a:defRPr/>
            </a:pPr>
            <a:endParaRPr lang="es-MX" dirty="0"/>
          </a:p>
        </p:txBody>
      </p:sp>
      <p:sp>
        <p:nvSpPr>
          <p:cNvPr id="43012" name="Line 5124"/>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43013" name="Text Box 5125"/>
          <p:cNvSpPr txBox="1">
            <a:spLocks noChangeArrowheads="1"/>
          </p:cNvSpPr>
          <p:nvPr/>
        </p:nvSpPr>
        <p:spPr bwMode="auto">
          <a:xfrm>
            <a:off x="0" y="14514"/>
            <a:ext cx="3962400" cy="400050"/>
          </a:xfrm>
          <a:prstGeom prst="rect">
            <a:avLst/>
          </a:prstGeom>
          <a:noFill/>
          <a:ln w="9525">
            <a:noFill/>
            <a:miter lim="800000"/>
            <a:headEnd/>
            <a:tailEnd/>
          </a:ln>
        </p:spPr>
        <p:txBody>
          <a:bodyPr>
            <a:spAutoFit/>
          </a:bodyPr>
          <a:lstStyle/>
          <a:p>
            <a:pPr algn="just">
              <a:spcBef>
                <a:spcPct val="50000"/>
              </a:spcBef>
            </a:pPr>
            <a:r>
              <a:rPr lang="es-ES_tradnl" sz="2000" b="1" i="1" dirty="0" smtClean="0">
                <a:latin typeface="Arial" charset="0"/>
              </a:rPr>
              <a:t>DESCRIPCIÓN </a:t>
            </a:r>
            <a:r>
              <a:rPr lang="es-ES_tradnl" sz="2000" b="1" i="1" dirty="0">
                <a:latin typeface="Arial" charset="0"/>
              </a:rPr>
              <a:t>DE FUNCIONES</a:t>
            </a:r>
          </a:p>
        </p:txBody>
      </p:sp>
      <p:sp>
        <p:nvSpPr>
          <p:cNvPr id="43014" name="Text Box 5132"/>
          <p:cNvSpPr txBox="1">
            <a:spLocks noChangeArrowheads="1"/>
          </p:cNvSpPr>
          <p:nvPr/>
        </p:nvSpPr>
        <p:spPr bwMode="auto">
          <a:xfrm>
            <a:off x="1465036" y="560163"/>
            <a:ext cx="5184775" cy="6924973"/>
          </a:xfrm>
          <a:prstGeom prst="rect">
            <a:avLst/>
          </a:prstGeom>
          <a:noFill/>
          <a:ln w="9525">
            <a:noFill/>
            <a:miter lim="800000"/>
            <a:headEnd/>
            <a:tailEnd/>
          </a:ln>
        </p:spPr>
        <p:txBody>
          <a:bodyPr>
            <a:spAutoFit/>
          </a:bodyPr>
          <a:lstStyle/>
          <a:p>
            <a:pPr marL="95250" indent="-95250"/>
            <a:endParaRPr lang="es-MX" sz="1200" b="1" i="1" dirty="0" smtClean="0">
              <a:latin typeface="Arial" pitchFamily="34" charset="0"/>
              <a:cs typeface="Arial" pitchFamily="34" charset="0"/>
            </a:endParaRPr>
          </a:p>
          <a:p>
            <a:pPr marL="95250" indent="-95250"/>
            <a:r>
              <a:rPr lang="es-MX" sz="1200" b="1" i="1" dirty="0" smtClean="0">
                <a:latin typeface="Arial" pitchFamily="34" charset="0"/>
                <a:cs typeface="Arial" pitchFamily="34" charset="0"/>
              </a:rPr>
              <a:t>MANTENIMIENTO</a:t>
            </a:r>
            <a:r>
              <a:rPr lang="es-MX" sz="1200" b="1" i="1" dirty="0">
                <a:latin typeface="Arial" pitchFamily="34" charset="0"/>
                <a:cs typeface="Arial" pitchFamily="34" charset="0"/>
              </a:rPr>
              <a:t>, CONTROL Y VIGILANCIA </a:t>
            </a:r>
          </a:p>
          <a:p>
            <a:r>
              <a:rPr lang="es-MX" sz="1200" b="1" i="1" dirty="0" smtClean="0">
                <a:latin typeface="Arial" pitchFamily="34" charset="0"/>
                <a:cs typeface="Arial" pitchFamily="34" charset="0"/>
              </a:rPr>
              <a:t>(</a:t>
            </a:r>
            <a:r>
              <a:rPr lang="es-MX" sz="1200" b="1" i="1" dirty="0">
                <a:latin typeface="Arial" pitchFamily="34" charset="0"/>
                <a:cs typeface="Arial" pitchFamily="34" charset="0"/>
              </a:rPr>
              <a:t>Continua.)</a:t>
            </a:r>
          </a:p>
          <a:p>
            <a:endParaRPr lang="es-MX" sz="1200" dirty="0">
              <a:latin typeface="Arial" pitchFamily="34" charset="0"/>
              <a:cs typeface="Arial" pitchFamily="34" charset="0"/>
            </a:endParaRPr>
          </a:p>
          <a:p>
            <a:pPr algn="just"/>
            <a:r>
              <a:rPr lang="es-MX" sz="1200" b="1" i="1" dirty="0">
                <a:latin typeface="Arial" pitchFamily="34" charset="0"/>
                <a:cs typeface="Arial" pitchFamily="34" charset="0"/>
              </a:rPr>
              <a:t> </a:t>
            </a:r>
            <a:endParaRPr lang="es-MX" sz="1200" dirty="0" smtClean="0">
              <a:latin typeface="Arial" charset="0"/>
              <a:cs typeface="Times New Roman" pitchFamily="18" charset="0"/>
            </a:endParaRPr>
          </a:p>
          <a:p>
            <a:pPr marL="171450" indent="-171450" algn="just">
              <a:buFont typeface="Wingdings" panose="05000000000000000000" pitchFamily="2" charset="2"/>
              <a:buChar char="§"/>
            </a:pPr>
            <a:r>
              <a:rPr lang="es-ES_tradnl" sz="1200" dirty="0">
                <a:latin typeface="Arial" charset="0"/>
                <a:cs typeface="Times New Roman" pitchFamily="18" charset="0"/>
              </a:rPr>
              <a:t>Establecer roles, tareas y actividades tanto al personal de mantenimiento, limpieza, como a instructores y oficiales de vigilancia comisionados</a:t>
            </a:r>
            <a:r>
              <a:rPr lang="es-ES_tradnl" sz="1200" dirty="0" smtClean="0">
                <a:latin typeface="Arial" charset="0"/>
                <a:cs typeface="Times New Roman" pitchFamily="18" charset="0"/>
              </a:rPr>
              <a:t>.</a:t>
            </a:r>
            <a:endParaRPr lang="es-MX" sz="1200" dirty="0">
              <a:latin typeface="Arial" charset="0"/>
              <a:cs typeface="Times New Roman" pitchFamily="18" charset="0"/>
            </a:endParaRPr>
          </a:p>
          <a:p>
            <a:pPr marL="177800" indent="-177800" algn="just">
              <a:buFont typeface="Wingdings" pitchFamily="2" charset="2"/>
              <a:buChar char="§"/>
            </a:pPr>
            <a:endParaRPr lang="es-MX" sz="1200" dirty="0" smtClean="0">
              <a:latin typeface="Arial" charset="0"/>
              <a:cs typeface="Times New Roman" pitchFamily="18" charset="0"/>
            </a:endParaRPr>
          </a:p>
          <a:p>
            <a:pPr marL="177800" indent="-177800" algn="just">
              <a:buFont typeface="Wingdings" pitchFamily="2" charset="2"/>
              <a:buChar char="§"/>
            </a:pPr>
            <a:r>
              <a:rPr lang="es-MX" sz="1200" dirty="0" smtClean="0">
                <a:latin typeface="Arial" charset="0"/>
                <a:cs typeface="Times New Roman" pitchFamily="18" charset="0"/>
              </a:rPr>
              <a:t>Promover </a:t>
            </a:r>
            <a:r>
              <a:rPr lang="es-MX" sz="1200" dirty="0">
                <a:latin typeface="Arial" charset="0"/>
                <a:cs typeface="Times New Roman" pitchFamily="18" charset="0"/>
              </a:rPr>
              <a:t>la coordinación y sana convivencia entre los distintos grupos de usuarios.</a:t>
            </a:r>
          </a:p>
          <a:p>
            <a:pPr algn="just"/>
            <a:endParaRPr lang="es-MX" sz="1200" dirty="0" smtClean="0">
              <a:latin typeface="Arial" charset="0"/>
              <a:cs typeface="Times New Roman" pitchFamily="18" charset="0"/>
            </a:endParaRPr>
          </a:p>
          <a:p>
            <a:pPr marL="171450" indent="-171450" algn="just">
              <a:buFont typeface="Wingdings" panose="05000000000000000000" pitchFamily="2" charset="2"/>
              <a:buChar char="§"/>
            </a:pPr>
            <a:r>
              <a:rPr lang="es-ES_tradnl" sz="1200" dirty="0" smtClean="0">
                <a:latin typeface="Arial" charset="0"/>
                <a:cs typeface="Times New Roman" pitchFamily="18" charset="0"/>
              </a:rPr>
              <a:t>Coadyuvar en la elaboración del Presupuesto de Ingresos Propios respecto a las cuotas de mantenimiento de uso de espacios que así lo requieran.</a:t>
            </a:r>
          </a:p>
          <a:p>
            <a:pPr marL="171450" indent="-171450" algn="just">
              <a:buFont typeface="Wingdings" panose="05000000000000000000" pitchFamily="2" charset="2"/>
              <a:buChar char="§"/>
            </a:pPr>
            <a:endParaRPr lang="es-ES_tradnl" sz="1200" dirty="0" smtClean="0">
              <a:latin typeface="Arial" charset="0"/>
              <a:cs typeface="Times New Roman" pitchFamily="18" charset="0"/>
            </a:endParaRPr>
          </a:p>
          <a:p>
            <a:pPr marL="171450" indent="-171450" algn="just">
              <a:buFont typeface="Wingdings" panose="05000000000000000000" pitchFamily="2" charset="2"/>
              <a:buChar char="§"/>
            </a:pPr>
            <a:r>
              <a:rPr lang="es-ES_tradnl" sz="1200" dirty="0" smtClean="0">
                <a:latin typeface="Arial" charset="0"/>
                <a:cs typeface="Times New Roman" pitchFamily="18" charset="0"/>
              </a:rPr>
              <a:t>Impulsar las actividades que generen ingresos propios a través de los diferentes medios institucionales de comunicación </a:t>
            </a:r>
            <a:endParaRPr lang="es-ES_tradnl" sz="1200" dirty="0">
              <a:latin typeface="Arial" charset="0"/>
              <a:cs typeface="Times New Roman" pitchFamily="18" charset="0"/>
            </a:endParaRPr>
          </a:p>
          <a:p>
            <a:pPr marL="171450" indent="-171450" algn="just">
              <a:buFont typeface="Wingdings" panose="05000000000000000000" pitchFamily="2" charset="2"/>
              <a:buChar char="§"/>
            </a:pPr>
            <a:endParaRPr lang="es-MX" sz="1200" dirty="0" smtClean="0">
              <a:latin typeface="Arial" charset="0"/>
              <a:cs typeface="Times New Roman" pitchFamily="18" charset="0"/>
            </a:endParaRPr>
          </a:p>
          <a:p>
            <a:pPr marL="171450" indent="-171450" algn="just">
              <a:buFont typeface="Wingdings" panose="05000000000000000000" pitchFamily="2" charset="2"/>
              <a:buChar char="§"/>
            </a:pPr>
            <a:r>
              <a:rPr lang="es-ES_tradnl" sz="1200" dirty="0" smtClean="0">
                <a:latin typeface="Arial" charset="0"/>
                <a:cs typeface="Times New Roman" pitchFamily="18" charset="0"/>
              </a:rPr>
              <a:t>Establecer un control interno de verificación y seguimiento de </a:t>
            </a:r>
            <a:r>
              <a:rPr lang="es-ES_tradnl" sz="1200" dirty="0">
                <a:latin typeface="Arial" charset="0"/>
                <a:cs typeface="Times New Roman" pitchFamily="18" charset="0"/>
              </a:rPr>
              <a:t>cada una de las actividades y/o espacios contemplados en la Ley de Ingresos</a:t>
            </a:r>
            <a:r>
              <a:rPr lang="es-ES_tradnl" sz="1200" dirty="0" smtClean="0">
                <a:latin typeface="Arial" charset="0"/>
                <a:cs typeface="Times New Roman" pitchFamily="18" charset="0"/>
              </a:rPr>
              <a:t>., a efectos de no generar afectaciones al desarrollo de una actividad en específico o hacia los usuarios..</a:t>
            </a:r>
          </a:p>
          <a:p>
            <a:pPr algn="just"/>
            <a:endParaRPr lang="es-ES_tradnl" sz="1200" dirty="0" smtClean="0">
              <a:latin typeface="Arial" charset="0"/>
              <a:cs typeface="Times New Roman" pitchFamily="18" charset="0"/>
            </a:endParaRPr>
          </a:p>
          <a:p>
            <a:pPr marL="171450" indent="-171450" algn="just">
              <a:buFont typeface="Wingdings" panose="05000000000000000000" pitchFamily="2" charset="2"/>
              <a:buChar char="§"/>
            </a:pPr>
            <a:r>
              <a:rPr lang="es-ES_tradnl" sz="1200" dirty="0">
                <a:latin typeface="Arial" charset="0"/>
                <a:cs typeface="Times New Roman" pitchFamily="18" charset="0"/>
              </a:rPr>
              <a:t>Recibir comprobantes de depósitos de ingresos efectuados </a:t>
            </a:r>
            <a:r>
              <a:rPr lang="es-ES_tradnl" sz="1200" dirty="0" smtClean="0">
                <a:latin typeface="Arial" charset="0"/>
                <a:cs typeface="Times New Roman" pitchFamily="18" charset="0"/>
              </a:rPr>
              <a:t>vía depósito bancario </a:t>
            </a:r>
            <a:r>
              <a:rPr lang="es-ES_tradnl" sz="1200" dirty="0">
                <a:latin typeface="Arial" charset="0"/>
                <a:cs typeface="Times New Roman" pitchFamily="18" charset="0"/>
              </a:rPr>
              <a:t>por concepto </a:t>
            </a:r>
            <a:r>
              <a:rPr lang="es-ES_tradnl" sz="1200" dirty="0" smtClean="0">
                <a:latin typeface="Arial" charset="0"/>
                <a:cs typeface="Times New Roman" pitchFamily="18" charset="0"/>
              </a:rPr>
              <a:t>de actividades y/o renta de espacios contemplados en la Ley de Ingresos</a:t>
            </a:r>
          </a:p>
          <a:p>
            <a:pPr marL="171450" indent="-171450" algn="just">
              <a:buFont typeface="Wingdings" panose="05000000000000000000" pitchFamily="2" charset="2"/>
              <a:buChar char="§"/>
            </a:pPr>
            <a:endParaRPr lang="es-ES_tradnl" sz="1200" dirty="0" smtClean="0">
              <a:latin typeface="Arial" charset="0"/>
              <a:cs typeface="Times New Roman" pitchFamily="18" charset="0"/>
            </a:endParaRPr>
          </a:p>
          <a:p>
            <a:pPr marL="171450" indent="-171450" algn="just">
              <a:buFont typeface="Wingdings" panose="05000000000000000000" pitchFamily="2" charset="2"/>
              <a:buChar char="§"/>
            </a:pPr>
            <a:r>
              <a:rPr lang="es-ES_tradnl" sz="1200" dirty="0" smtClean="0">
                <a:latin typeface="Arial" charset="0"/>
                <a:cs typeface="Times New Roman" pitchFamily="18" charset="0"/>
              </a:rPr>
              <a:t>Registrar los comprobantes de pago a efectos de llevar una base de de datos que permita generar información precisa acerca de que espacios, actividades, días y horarios se encuentran en uso.</a:t>
            </a:r>
            <a:endParaRPr lang="es-ES_tradnl" sz="1200" dirty="0">
              <a:latin typeface="Arial" charset="0"/>
              <a:cs typeface="Times New Roman" pitchFamily="18" charset="0"/>
            </a:endParaRPr>
          </a:p>
          <a:p>
            <a:pPr marL="171450" indent="-171450" algn="just">
              <a:buFont typeface="Wingdings" panose="05000000000000000000" pitchFamily="2" charset="2"/>
              <a:buChar char="§"/>
            </a:pPr>
            <a:endParaRPr lang="es-ES_tradnl" sz="1200" dirty="0">
              <a:latin typeface="Arial" charset="0"/>
              <a:cs typeface="Times New Roman" pitchFamily="18" charset="0"/>
            </a:endParaRPr>
          </a:p>
          <a:p>
            <a:pPr marL="171450" indent="-171450" algn="just">
              <a:buFont typeface="Wingdings" panose="05000000000000000000" pitchFamily="2" charset="2"/>
              <a:buChar char="§"/>
            </a:pPr>
            <a:r>
              <a:rPr lang="es-ES_tradnl" sz="1200" dirty="0" smtClean="0">
                <a:latin typeface="Arial" charset="0"/>
                <a:cs typeface="Times New Roman" pitchFamily="18" charset="0"/>
              </a:rPr>
              <a:t>Requerir el pago correspondiente en caso de atraso por parte de los usuarios, y en todo caso, suspender las actividades si las condiciones lo ameritan.</a:t>
            </a:r>
          </a:p>
          <a:p>
            <a:pPr algn="just"/>
            <a:endParaRPr lang="es-ES_tradnl" sz="1200" dirty="0" smtClean="0">
              <a:latin typeface="Arial" charset="0"/>
              <a:cs typeface="Times New Roman" pitchFamily="18" charset="0"/>
            </a:endParaRPr>
          </a:p>
          <a:p>
            <a:pPr marL="171450" indent="-171450" algn="just">
              <a:buFont typeface="Wingdings" panose="05000000000000000000" pitchFamily="2" charset="2"/>
              <a:buChar char="§"/>
            </a:pPr>
            <a:r>
              <a:rPr lang="es-ES_tradnl" sz="1200" dirty="0" smtClean="0">
                <a:latin typeface="Arial" charset="0"/>
              </a:rPr>
              <a:t>Estas </a:t>
            </a:r>
            <a:r>
              <a:rPr lang="es-ES_tradnl" sz="1200" dirty="0">
                <a:latin typeface="Arial" charset="0"/>
              </a:rPr>
              <a:t>funciones son enunciativas mas no </a:t>
            </a:r>
            <a:r>
              <a:rPr lang="es-ES_tradnl" sz="1200" dirty="0" smtClean="0">
                <a:latin typeface="Arial" charset="0"/>
              </a:rPr>
              <a:t>limitativas</a:t>
            </a:r>
            <a:endParaRPr lang="es-MX" sz="1200" dirty="0">
              <a:latin typeface="Arial" charset="0"/>
            </a:endParaRPr>
          </a:p>
        </p:txBody>
      </p:sp>
      <p:sp>
        <p:nvSpPr>
          <p:cNvPr id="15" name="Text Box 5134"/>
          <p:cNvSpPr txBox="1">
            <a:spLocks noChangeArrowheads="1"/>
          </p:cNvSpPr>
          <p:nvPr/>
        </p:nvSpPr>
        <p:spPr bwMode="auto">
          <a:xfrm>
            <a:off x="1492250" y="8645525"/>
            <a:ext cx="2374900" cy="274638"/>
          </a:xfrm>
          <a:prstGeom prst="rect">
            <a:avLst/>
          </a:prstGeom>
          <a:noFill/>
          <a:ln w="9525">
            <a:noFill/>
            <a:miter lim="800000"/>
            <a:headEnd/>
            <a:tailEnd/>
          </a:ln>
        </p:spPr>
        <p:txBody>
          <a:bodyPr>
            <a:spAutoFit/>
          </a:bodyPr>
          <a:lstStyle/>
          <a:p>
            <a:pPr>
              <a:spcBef>
                <a:spcPct val="50000"/>
              </a:spcBef>
            </a:pPr>
            <a:endParaRPr lang="es-MX" sz="1200" dirty="0">
              <a:latin typeface="Arial" charset="0"/>
            </a:endParaRPr>
          </a:p>
        </p:txBody>
      </p:sp>
      <p:sp>
        <p:nvSpPr>
          <p:cNvPr id="10" name="9 Rectángulo"/>
          <p:cNvSpPr/>
          <p:nvPr/>
        </p:nvSpPr>
        <p:spPr>
          <a:xfrm>
            <a:off x="1574800" y="8391525"/>
            <a:ext cx="5105400" cy="596900"/>
          </a:xfrm>
          <a:prstGeom prst="rect">
            <a:avLst/>
          </a:prstGeom>
          <a:noFill/>
          <a:ln w="63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1" name="10 CuadroTexto"/>
          <p:cNvSpPr txBox="1"/>
          <p:nvPr/>
        </p:nvSpPr>
        <p:spPr>
          <a:xfrm>
            <a:off x="3365892" y="8391525"/>
            <a:ext cx="1388522" cy="276999"/>
          </a:xfrm>
          <a:prstGeom prst="rect">
            <a:avLst/>
          </a:prstGeom>
          <a:noFill/>
        </p:spPr>
        <p:txBody>
          <a:bodyPr wrap="none" rtlCol="0">
            <a:spAutoFit/>
          </a:bodyPr>
          <a:lstStyle/>
          <a:p>
            <a:r>
              <a:rPr lang="es-MX" sz="1200" b="1" dirty="0" smtClean="0">
                <a:latin typeface="Arial" charset="0"/>
              </a:rPr>
              <a:t>Director General</a:t>
            </a:r>
            <a:endParaRPr lang="es-MX" sz="1200" dirty="0"/>
          </a:p>
        </p:txBody>
      </p:sp>
      <p:sp>
        <p:nvSpPr>
          <p:cNvPr id="12" name="11 CuadroTexto"/>
          <p:cNvSpPr txBox="1"/>
          <p:nvPr/>
        </p:nvSpPr>
        <p:spPr>
          <a:xfrm>
            <a:off x="3057349" y="8711426"/>
            <a:ext cx="2160721" cy="276999"/>
          </a:xfrm>
          <a:prstGeom prst="rect">
            <a:avLst/>
          </a:prstGeom>
          <a:noFill/>
        </p:spPr>
        <p:txBody>
          <a:bodyPr wrap="none" rtlCol="0">
            <a:spAutoFit/>
          </a:bodyPr>
          <a:lstStyle/>
          <a:p>
            <a:r>
              <a:rPr lang="es-MX" sz="1200" dirty="0" smtClean="0">
                <a:latin typeface="Arial" charset="0"/>
              </a:rPr>
              <a:t>Luis Fernando Alonso Molina</a:t>
            </a:r>
            <a:endParaRPr lang="es-MX" sz="1200" dirty="0"/>
          </a:p>
        </p:txBody>
      </p:sp>
      <p:cxnSp>
        <p:nvCxnSpPr>
          <p:cNvPr id="13" name="19 Conector recto"/>
          <p:cNvCxnSpPr>
            <a:cxnSpLocks noChangeShapeType="1"/>
          </p:cNvCxnSpPr>
          <p:nvPr/>
        </p:nvCxnSpPr>
        <p:spPr bwMode="auto">
          <a:xfrm rot="10800000" flipH="1">
            <a:off x="1578440" y="8643638"/>
            <a:ext cx="5076000" cy="0"/>
          </a:xfrm>
          <a:prstGeom prst="line">
            <a:avLst/>
          </a:prstGeom>
          <a:noFill/>
          <a:ln w="9525" algn="ctr">
            <a:solidFill>
              <a:schemeClr val="tx1"/>
            </a:solidFill>
            <a:round/>
            <a:headEnd/>
            <a:tailEnd/>
          </a:ln>
        </p:spPr>
      </p:cxnSp>
    </p:spTree>
    <p:extLst>
      <p:ext uri="{BB962C8B-B14F-4D97-AF65-F5344CB8AC3E}">
        <p14:creationId xmlns:p14="http://schemas.microsoft.com/office/powerpoint/2010/main" val="142811724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12"/>
          <p:cNvSpPr>
            <a:spLocks noChangeArrowheads="1"/>
          </p:cNvSpPr>
          <p:nvPr/>
        </p:nvSpPr>
        <p:spPr bwMode="auto">
          <a:xfrm>
            <a:off x="-9432" y="-7251"/>
            <a:ext cx="1443038" cy="9144000"/>
          </a:xfrm>
          <a:prstGeom prst="rect">
            <a:avLst/>
          </a:prstGeom>
          <a:solidFill>
            <a:schemeClr val="bg1">
              <a:lumMod val="50000"/>
            </a:schemeClr>
          </a:solidFill>
          <a:ln w="9525">
            <a:solidFill>
              <a:srgbClr val="663300"/>
            </a:solidFill>
            <a:miter lim="800000"/>
            <a:headEnd/>
            <a:tailEnd/>
          </a:ln>
        </p:spPr>
        <p:txBody>
          <a:bodyPr wrap="none" anchor="ctr"/>
          <a:lstStyle/>
          <a:p>
            <a:pPr>
              <a:defRPr/>
            </a:pPr>
            <a:endParaRPr lang="es-MX" dirty="0"/>
          </a:p>
        </p:txBody>
      </p:sp>
      <p:sp>
        <p:nvSpPr>
          <p:cNvPr id="5" name="Line 5124"/>
          <p:cNvSpPr>
            <a:spLocks noChangeShapeType="1"/>
          </p:cNvSpPr>
          <p:nvPr/>
        </p:nvSpPr>
        <p:spPr bwMode="auto">
          <a:xfrm>
            <a:off x="0" y="520099"/>
            <a:ext cx="6858000" cy="0"/>
          </a:xfrm>
          <a:prstGeom prst="line">
            <a:avLst/>
          </a:prstGeom>
          <a:noFill/>
          <a:ln w="38100">
            <a:solidFill>
              <a:schemeClr val="tx1"/>
            </a:solidFill>
            <a:round/>
            <a:headEnd/>
            <a:tailEnd/>
          </a:ln>
        </p:spPr>
        <p:txBody>
          <a:bodyPr wrap="none" anchor="ctr"/>
          <a:lstStyle/>
          <a:p>
            <a:endParaRPr lang="es-MX" dirty="0"/>
          </a:p>
        </p:txBody>
      </p:sp>
      <p:sp>
        <p:nvSpPr>
          <p:cNvPr id="6" name="Text Box 5125"/>
          <p:cNvSpPr txBox="1">
            <a:spLocks noChangeArrowheads="1"/>
          </p:cNvSpPr>
          <p:nvPr/>
        </p:nvSpPr>
        <p:spPr bwMode="auto">
          <a:xfrm>
            <a:off x="0" y="14514"/>
            <a:ext cx="4463654" cy="400110"/>
          </a:xfrm>
          <a:prstGeom prst="rect">
            <a:avLst/>
          </a:prstGeom>
          <a:noFill/>
          <a:ln w="9525">
            <a:noFill/>
            <a:miter lim="800000"/>
            <a:headEnd/>
            <a:tailEnd/>
          </a:ln>
        </p:spPr>
        <p:txBody>
          <a:bodyPr wrap="square">
            <a:spAutoFit/>
          </a:bodyPr>
          <a:lstStyle/>
          <a:p>
            <a:pPr algn="just">
              <a:spcBef>
                <a:spcPct val="50000"/>
              </a:spcBef>
            </a:pPr>
            <a:r>
              <a:rPr lang="es-ES_tradnl" sz="2000" b="1" i="1" dirty="0" smtClean="0">
                <a:latin typeface="Arial" charset="0"/>
              </a:rPr>
              <a:t>DESCRIPCIÓN </a:t>
            </a:r>
            <a:r>
              <a:rPr lang="es-ES_tradnl" sz="2000" b="1" i="1" dirty="0">
                <a:latin typeface="Arial" charset="0"/>
              </a:rPr>
              <a:t>DE FUNCIONES</a:t>
            </a:r>
          </a:p>
        </p:txBody>
      </p:sp>
      <p:sp>
        <p:nvSpPr>
          <p:cNvPr id="7" name="Text Box 5132"/>
          <p:cNvSpPr txBox="1">
            <a:spLocks noChangeArrowheads="1"/>
          </p:cNvSpPr>
          <p:nvPr/>
        </p:nvSpPr>
        <p:spPr bwMode="auto">
          <a:xfrm>
            <a:off x="1462565" y="553794"/>
            <a:ext cx="5262447" cy="7478970"/>
          </a:xfrm>
          <a:prstGeom prst="rect">
            <a:avLst/>
          </a:prstGeom>
          <a:noFill/>
          <a:ln w="9525">
            <a:noFill/>
            <a:miter lim="800000"/>
            <a:headEnd/>
            <a:tailEnd/>
          </a:ln>
        </p:spPr>
        <p:txBody>
          <a:bodyPr wrap="square">
            <a:spAutoFit/>
          </a:bodyPr>
          <a:lstStyle/>
          <a:p>
            <a:endParaRPr lang="es-MX" sz="1200" b="1" i="1" dirty="0" smtClean="0">
              <a:latin typeface="Arial" pitchFamily="34" charset="0"/>
              <a:cs typeface="Arial" pitchFamily="34" charset="0"/>
            </a:endParaRPr>
          </a:p>
          <a:p>
            <a:r>
              <a:rPr lang="es-MX" sz="1200" b="1" i="1" dirty="0" smtClean="0">
                <a:latin typeface="Arial" pitchFamily="34" charset="0"/>
                <a:cs typeface="Arial" pitchFamily="34" charset="0"/>
              </a:rPr>
              <a:t>CONTROL PATRIMONIAL</a:t>
            </a:r>
          </a:p>
          <a:p>
            <a:pPr algn="just"/>
            <a:endParaRPr lang="es-MX" sz="1200" dirty="0">
              <a:latin typeface="Arial" pitchFamily="34" charset="0"/>
              <a:cs typeface="Arial" pitchFamily="34" charset="0"/>
            </a:endParaRPr>
          </a:p>
          <a:p>
            <a:pPr algn="just"/>
            <a:r>
              <a:rPr lang="es-MX" sz="1200" b="1" i="1" dirty="0" smtClean="0">
                <a:latin typeface="Arial" pitchFamily="34" charset="0"/>
                <a:cs typeface="Arial" pitchFamily="34" charset="0"/>
              </a:rPr>
              <a:t>OBJETIVO</a:t>
            </a:r>
          </a:p>
          <a:p>
            <a:pPr algn="just"/>
            <a:endParaRPr lang="es-MX" sz="1200" dirty="0">
              <a:latin typeface="Arial" pitchFamily="34" charset="0"/>
              <a:cs typeface="Arial" pitchFamily="34" charset="0"/>
            </a:endParaRPr>
          </a:p>
          <a:p>
            <a:pPr algn="just"/>
            <a:r>
              <a:rPr lang="es-MX" sz="1200" dirty="0">
                <a:latin typeface="Arial" pitchFamily="34" charset="0"/>
                <a:cs typeface="Arial" pitchFamily="34" charset="0"/>
              </a:rPr>
              <a:t>Establecer y mantener actualizados </a:t>
            </a:r>
            <a:r>
              <a:rPr lang="es-MX" sz="1200" dirty="0" smtClean="0">
                <a:latin typeface="Arial" pitchFamily="34" charset="0"/>
                <a:cs typeface="Arial" pitchFamily="34" charset="0"/>
              </a:rPr>
              <a:t>sistemas de control para los inventarios de equipo de oficina, equipo de cómputo muebles, enseres y artículos de decoración así como equipo menor, mediante resguardos internos personalizados.</a:t>
            </a:r>
          </a:p>
          <a:p>
            <a:pPr algn="just"/>
            <a:endParaRPr lang="es-MX" sz="1200" dirty="0">
              <a:latin typeface="Arial" pitchFamily="34" charset="0"/>
              <a:cs typeface="Arial" pitchFamily="34" charset="0"/>
            </a:endParaRPr>
          </a:p>
          <a:p>
            <a:pPr algn="just"/>
            <a:r>
              <a:rPr lang="es-MX" sz="1200" b="1" i="1" dirty="0" smtClean="0">
                <a:latin typeface="Arial" pitchFamily="34" charset="0"/>
                <a:cs typeface="Arial" pitchFamily="34" charset="0"/>
              </a:rPr>
              <a:t>FUNCIONES</a:t>
            </a:r>
          </a:p>
          <a:p>
            <a:pPr algn="just"/>
            <a:endParaRPr lang="es-MX" sz="1200" dirty="0">
              <a:latin typeface="Arial" pitchFamily="34" charset="0"/>
              <a:cs typeface="Arial" pitchFamily="34" charset="0"/>
            </a:endParaRPr>
          </a:p>
          <a:p>
            <a:pPr marL="171450" lvl="0" indent="-171450" algn="just">
              <a:buFont typeface="Wingdings" panose="05000000000000000000" pitchFamily="2" charset="2"/>
              <a:buChar char="§"/>
            </a:pPr>
            <a:r>
              <a:rPr lang="es-MX" sz="1200" dirty="0">
                <a:latin typeface="Arial" pitchFamily="34" charset="0"/>
                <a:cs typeface="Arial" pitchFamily="34" charset="0"/>
              </a:rPr>
              <a:t>Integrar y mantener actualizados Inventarios de Bienes Muebles y Equipo de Oficina asignados a cada uno de los integrantes del personal </a:t>
            </a:r>
            <a:r>
              <a:rPr lang="es-MX" sz="1200" dirty="0" smtClean="0">
                <a:latin typeface="Arial" pitchFamily="34" charset="0"/>
                <a:cs typeface="Arial" pitchFamily="34" charset="0"/>
              </a:rPr>
              <a:t>del Instituto Potosino de la Juventud.</a:t>
            </a:r>
          </a:p>
          <a:p>
            <a:pPr marL="171450" lvl="0" indent="-171450" algn="just">
              <a:buFont typeface="Wingdings" panose="05000000000000000000" pitchFamily="2" charset="2"/>
              <a:buChar char="§"/>
            </a:pPr>
            <a:endParaRPr lang="es-MX" sz="1200" dirty="0" smtClean="0">
              <a:latin typeface="Arial" pitchFamily="34" charset="0"/>
              <a:cs typeface="Arial" pitchFamily="34" charset="0"/>
            </a:endParaRPr>
          </a:p>
          <a:p>
            <a:pPr marL="171450" lvl="0" indent="-171450" algn="just">
              <a:buFont typeface="Wingdings" panose="05000000000000000000" pitchFamily="2" charset="2"/>
              <a:buChar char="§"/>
            </a:pPr>
            <a:r>
              <a:rPr lang="es-MX" sz="1200" dirty="0" smtClean="0">
                <a:latin typeface="Arial" pitchFamily="34" charset="0"/>
                <a:cs typeface="Arial" pitchFamily="34" charset="0"/>
              </a:rPr>
              <a:t>Elaborar numero de inventario de los bienes que integran el patrimonio del Instituto.</a:t>
            </a:r>
            <a:endParaRPr lang="es-MX" sz="1200" dirty="0">
              <a:latin typeface="Arial" pitchFamily="34" charset="0"/>
              <a:cs typeface="Arial" pitchFamily="34" charset="0"/>
            </a:endParaRPr>
          </a:p>
          <a:p>
            <a:pPr marL="171450" indent="-171450" algn="just">
              <a:buFont typeface="Wingdings" panose="05000000000000000000" pitchFamily="2" charset="2"/>
              <a:buChar char="§"/>
            </a:pPr>
            <a:endParaRPr lang="es-MX" sz="1200" dirty="0">
              <a:latin typeface="Arial" pitchFamily="34" charset="0"/>
              <a:cs typeface="Arial" pitchFamily="34" charset="0"/>
            </a:endParaRPr>
          </a:p>
          <a:p>
            <a:pPr marL="171450" lvl="0" indent="-171450" algn="just">
              <a:buFont typeface="Wingdings" panose="05000000000000000000" pitchFamily="2" charset="2"/>
              <a:buChar char="§"/>
            </a:pPr>
            <a:r>
              <a:rPr lang="es-MX" sz="1200" dirty="0">
                <a:latin typeface="Arial" pitchFamily="34" charset="0"/>
                <a:cs typeface="Arial" pitchFamily="34" charset="0"/>
              </a:rPr>
              <a:t>Llevar a cabo revisiones periódicas de todos los </a:t>
            </a:r>
            <a:r>
              <a:rPr lang="es-MX" sz="1200" dirty="0" smtClean="0">
                <a:latin typeface="Arial" pitchFamily="34" charset="0"/>
                <a:cs typeface="Arial" pitchFamily="34" charset="0"/>
              </a:rPr>
              <a:t>bienes integrados al inventario en cada una de las Áreas y/o Subdirecciones</a:t>
            </a:r>
            <a:endParaRPr lang="es-MX" sz="1200" dirty="0">
              <a:latin typeface="Arial" pitchFamily="34" charset="0"/>
              <a:cs typeface="Arial" pitchFamily="34" charset="0"/>
            </a:endParaRPr>
          </a:p>
          <a:p>
            <a:pPr marL="171450" indent="-171450" algn="just">
              <a:buFont typeface="Wingdings" panose="05000000000000000000" pitchFamily="2" charset="2"/>
              <a:buChar char="§"/>
            </a:pPr>
            <a:endParaRPr lang="es-MX" sz="1200" dirty="0">
              <a:latin typeface="Arial" pitchFamily="34" charset="0"/>
              <a:cs typeface="Arial" pitchFamily="34" charset="0"/>
            </a:endParaRPr>
          </a:p>
          <a:p>
            <a:pPr marL="171450" lvl="0" indent="-171450" algn="just">
              <a:buFont typeface="Wingdings" panose="05000000000000000000" pitchFamily="2" charset="2"/>
              <a:buChar char="§"/>
            </a:pPr>
            <a:r>
              <a:rPr lang="es-MX" sz="1200" dirty="0">
                <a:latin typeface="Arial" pitchFamily="34" charset="0"/>
                <a:cs typeface="Arial" pitchFamily="34" charset="0"/>
              </a:rPr>
              <a:t>Actualizar los resguardos personalizados de acuerdo a los movimientos que se hayan hecho en las diferentes </a:t>
            </a:r>
            <a:r>
              <a:rPr lang="es-MX" sz="1200" dirty="0" smtClean="0">
                <a:latin typeface="Arial" pitchFamily="34" charset="0"/>
                <a:cs typeface="Arial" pitchFamily="34" charset="0"/>
              </a:rPr>
              <a:t>Áreas y/o Subdirecciones.</a:t>
            </a:r>
            <a:endParaRPr lang="es-MX" sz="1200" dirty="0">
              <a:latin typeface="Arial" pitchFamily="34" charset="0"/>
              <a:cs typeface="Arial" pitchFamily="34" charset="0"/>
            </a:endParaRPr>
          </a:p>
          <a:p>
            <a:pPr marL="171450" indent="-171450" algn="just">
              <a:buFont typeface="Wingdings" panose="05000000000000000000" pitchFamily="2" charset="2"/>
              <a:buChar char="§"/>
            </a:pPr>
            <a:endParaRPr lang="es-MX" sz="1200" dirty="0">
              <a:latin typeface="Arial" pitchFamily="34" charset="0"/>
              <a:cs typeface="Arial" pitchFamily="34" charset="0"/>
            </a:endParaRPr>
          </a:p>
          <a:p>
            <a:pPr marL="171450" lvl="0" indent="-171450" algn="just">
              <a:buFont typeface="Wingdings" panose="05000000000000000000" pitchFamily="2" charset="2"/>
              <a:buChar char="§"/>
            </a:pPr>
            <a:r>
              <a:rPr lang="es-MX" sz="1200" dirty="0">
                <a:latin typeface="Arial" pitchFamily="34" charset="0"/>
                <a:cs typeface="Arial" pitchFamily="34" charset="0"/>
              </a:rPr>
              <a:t>Conciliar periódicamente con </a:t>
            </a:r>
            <a:r>
              <a:rPr lang="es-MX" sz="1200" dirty="0" smtClean="0">
                <a:latin typeface="Arial" pitchFamily="34" charset="0"/>
                <a:cs typeface="Arial" pitchFamily="34" charset="0"/>
              </a:rPr>
              <a:t>la Dirección de Control Patrimonial de Oficialía </a:t>
            </a:r>
            <a:r>
              <a:rPr lang="es-MX" sz="1200" dirty="0">
                <a:latin typeface="Arial" pitchFamily="34" charset="0"/>
                <a:cs typeface="Arial" pitchFamily="34" charset="0"/>
              </a:rPr>
              <a:t>Mayor, las relaciones de inventarios existentes, a fin de mantenerlos actualizados.</a:t>
            </a:r>
          </a:p>
          <a:p>
            <a:pPr marL="171450" indent="-171450" algn="just">
              <a:buFont typeface="Wingdings" panose="05000000000000000000" pitchFamily="2" charset="2"/>
              <a:buChar char="§"/>
            </a:pPr>
            <a:endParaRPr lang="es-MX" sz="1200" dirty="0">
              <a:latin typeface="Arial" pitchFamily="34" charset="0"/>
              <a:cs typeface="Arial" pitchFamily="34" charset="0"/>
            </a:endParaRPr>
          </a:p>
          <a:p>
            <a:pPr marL="171450" lvl="0" indent="-171450" algn="just">
              <a:buFont typeface="Wingdings" panose="05000000000000000000" pitchFamily="2" charset="2"/>
              <a:buChar char="§"/>
            </a:pPr>
            <a:r>
              <a:rPr lang="es-MX" sz="1200" dirty="0">
                <a:latin typeface="Arial" pitchFamily="34" charset="0"/>
                <a:cs typeface="Arial" pitchFamily="34" charset="0"/>
              </a:rPr>
              <a:t>Integrar </a:t>
            </a:r>
            <a:r>
              <a:rPr lang="es-MX" sz="1200" dirty="0" smtClean="0">
                <a:latin typeface="Arial" pitchFamily="34" charset="0"/>
                <a:cs typeface="Arial" pitchFamily="34" charset="0"/>
              </a:rPr>
              <a:t>sistemas para el control de inventarios, así como entradas </a:t>
            </a:r>
            <a:r>
              <a:rPr lang="es-MX" sz="1200" dirty="0">
                <a:latin typeface="Arial" pitchFamily="34" charset="0"/>
                <a:cs typeface="Arial" pitchFamily="34" charset="0"/>
              </a:rPr>
              <a:t>y </a:t>
            </a:r>
            <a:r>
              <a:rPr lang="es-MX" sz="1200" dirty="0" smtClean="0">
                <a:latin typeface="Arial" pitchFamily="34" charset="0"/>
                <a:cs typeface="Arial" pitchFamily="34" charset="0"/>
              </a:rPr>
              <a:t>salidas de </a:t>
            </a:r>
            <a:r>
              <a:rPr lang="es-MX" sz="1200" dirty="0">
                <a:latin typeface="Arial" pitchFamily="34" charset="0"/>
                <a:cs typeface="Arial" pitchFamily="34" charset="0"/>
              </a:rPr>
              <a:t>material y herramienta en coordinación con el área de mantenimiento</a:t>
            </a:r>
            <a:endParaRPr lang="es-MX" sz="1200" dirty="0" smtClean="0">
              <a:latin typeface="Arial" pitchFamily="34" charset="0"/>
              <a:cs typeface="Arial" pitchFamily="34" charset="0"/>
            </a:endParaRPr>
          </a:p>
          <a:p>
            <a:pPr algn="just"/>
            <a:endParaRPr lang="es-MX" sz="1200" dirty="0">
              <a:latin typeface="Arial" pitchFamily="34" charset="0"/>
              <a:cs typeface="Arial" pitchFamily="34" charset="0"/>
            </a:endParaRPr>
          </a:p>
          <a:p>
            <a:pPr marL="171450" lvl="0" indent="-171450" algn="just">
              <a:buFont typeface="Wingdings" panose="05000000000000000000" pitchFamily="2" charset="2"/>
              <a:buChar char="§"/>
            </a:pPr>
            <a:r>
              <a:rPr lang="es-MX" sz="1200" dirty="0">
                <a:latin typeface="Arial" pitchFamily="34" charset="0"/>
                <a:cs typeface="Arial" pitchFamily="34" charset="0"/>
              </a:rPr>
              <a:t>Revisar periódicamente las relaciones de inventarios obsoletos para remitir a disposición de la Oficialía Mayor aquellos que ya no vayan a ser utilizados</a:t>
            </a:r>
            <a:r>
              <a:rPr lang="es-MX" sz="1200" dirty="0" smtClean="0">
                <a:latin typeface="Arial" pitchFamily="34" charset="0"/>
                <a:cs typeface="Arial" pitchFamily="34" charset="0"/>
              </a:rPr>
              <a:t>.</a:t>
            </a:r>
          </a:p>
          <a:p>
            <a:pPr lvl="0" algn="just"/>
            <a:endParaRPr lang="es-MX" sz="1200" dirty="0" smtClean="0">
              <a:latin typeface="Arial" pitchFamily="34" charset="0"/>
              <a:cs typeface="Arial" pitchFamily="34" charset="0"/>
            </a:endParaRPr>
          </a:p>
          <a:p>
            <a:pPr marL="171450" indent="-171450" algn="just">
              <a:buFont typeface="Wingdings" panose="05000000000000000000" pitchFamily="2" charset="2"/>
              <a:buChar char="§"/>
            </a:pPr>
            <a:r>
              <a:rPr lang="es-MX" sz="1200" dirty="0">
                <a:latin typeface="Arial" pitchFamily="34" charset="0"/>
                <a:cs typeface="Arial" pitchFamily="34" charset="0"/>
              </a:rPr>
              <a:t>Dar seguimiento con el Área correspondiente de Oficialía Mayor baja de </a:t>
            </a:r>
            <a:r>
              <a:rPr lang="es-MX" sz="1200" dirty="0" smtClean="0">
                <a:latin typeface="Arial" pitchFamily="34" charset="0"/>
                <a:cs typeface="Arial" pitchFamily="34" charset="0"/>
              </a:rPr>
              <a:t>inventarios, cambios de resguardos</a:t>
            </a:r>
            <a:endParaRPr lang="es-MX" sz="1200" dirty="0">
              <a:latin typeface="Arial" pitchFamily="34" charset="0"/>
              <a:cs typeface="Arial" pitchFamily="34" charset="0"/>
            </a:endParaRPr>
          </a:p>
        </p:txBody>
      </p:sp>
      <p:sp>
        <p:nvSpPr>
          <p:cNvPr id="8" name="7 Rectángulo"/>
          <p:cNvSpPr/>
          <p:nvPr/>
        </p:nvSpPr>
        <p:spPr>
          <a:xfrm>
            <a:off x="1574800" y="8391525"/>
            <a:ext cx="5105400" cy="596900"/>
          </a:xfrm>
          <a:prstGeom prst="rect">
            <a:avLst/>
          </a:prstGeom>
          <a:noFill/>
          <a:ln w="63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9" name="8 CuadroTexto"/>
          <p:cNvSpPr txBox="1"/>
          <p:nvPr/>
        </p:nvSpPr>
        <p:spPr>
          <a:xfrm>
            <a:off x="3365892" y="8391525"/>
            <a:ext cx="1388522" cy="276999"/>
          </a:xfrm>
          <a:prstGeom prst="rect">
            <a:avLst/>
          </a:prstGeom>
          <a:noFill/>
        </p:spPr>
        <p:txBody>
          <a:bodyPr wrap="none" rtlCol="0">
            <a:spAutoFit/>
          </a:bodyPr>
          <a:lstStyle/>
          <a:p>
            <a:r>
              <a:rPr lang="es-MX" sz="1200" b="1" dirty="0" smtClean="0">
                <a:latin typeface="Arial" charset="0"/>
              </a:rPr>
              <a:t>Director General</a:t>
            </a:r>
            <a:endParaRPr lang="es-MX" sz="1200" dirty="0"/>
          </a:p>
        </p:txBody>
      </p:sp>
      <p:sp>
        <p:nvSpPr>
          <p:cNvPr id="10" name="9 CuadroTexto"/>
          <p:cNvSpPr txBox="1"/>
          <p:nvPr/>
        </p:nvSpPr>
        <p:spPr>
          <a:xfrm>
            <a:off x="3057349" y="8711426"/>
            <a:ext cx="2160721" cy="276999"/>
          </a:xfrm>
          <a:prstGeom prst="rect">
            <a:avLst/>
          </a:prstGeom>
          <a:noFill/>
        </p:spPr>
        <p:txBody>
          <a:bodyPr wrap="none" rtlCol="0">
            <a:spAutoFit/>
          </a:bodyPr>
          <a:lstStyle/>
          <a:p>
            <a:r>
              <a:rPr lang="es-MX" sz="1200" dirty="0" smtClean="0">
                <a:latin typeface="Arial" charset="0"/>
              </a:rPr>
              <a:t>Luis Fernando Alonso Molina</a:t>
            </a:r>
            <a:endParaRPr lang="es-MX" sz="1200" dirty="0"/>
          </a:p>
        </p:txBody>
      </p:sp>
      <p:cxnSp>
        <p:nvCxnSpPr>
          <p:cNvPr id="11" name="19 Conector recto"/>
          <p:cNvCxnSpPr>
            <a:cxnSpLocks noChangeShapeType="1"/>
          </p:cNvCxnSpPr>
          <p:nvPr/>
        </p:nvCxnSpPr>
        <p:spPr bwMode="auto">
          <a:xfrm rot="10800000" flipH="1">
            <a:off x="1578440" y="8643638"/>
            <a:ext cx="5076000" cy="0"/>
          </a:xfrm>
          <a:prstGeom prst="line">
            <a:avLst/>
          </a:prstGeom>
          <a:noFill/>
          <a:ln w="9525" algn="ctr">
            <a:solidFill>
              <a:schemeClr val="tx1"/>
            </a:solidFill>
            <a:round/>
            <a:headEnd/>
            <a:tailEnd/>
          </a:ln>
        </p:spPr>
      </p:cxnSp>
    </p:spTree>
    <p:extLst>
      <p:ext uri="{BB962C8B-B14F-4D97-AF65-F5344CB8AC3E}">
        <p14:creationId xmlns:p14="http://schemas.microsoft.com/office/powerpoint/2010/main" val="391278529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12"/>
          <p:cNvSpPr>
            <a:spLocks noChangeArrowheads="1"/>
          </p:cNvSpPr>
          <p:nvPr/>
        </p:nvSpPr>
        <p:spPr bwMode="auto">
          <a:xfrm>
            <a:off x="-9432" y="-7251"/>
            <a:ext cx="1443038" cy="9144000"/>
          </a:xfrm>
          <a:prstGeom prst="rect">
            <a:avLst/>
          </a:prstGeom>
          <a:solidFill>
            <a:schemeClr val="bg1">
              <a:lumMod val="50000"/>
            </a:schemeClr>
          </a:solidFill>
          <a:ln w="9525">
            <a:solidFill>
              <a:srgbClr val="663300"/>
            </a:solidFill>
            <a:miter lim="800000"/>
            <a:headEnd/>
            <a:tailEnd/>
          </a:ln>
        </p:spPr>
        <p:txBody>
          <a:bodyPr wrap="none" anchor="ctr"/>
          <a:lstStyle/>
          <a:p>
            <a:pPr>
              <a:defRPr/>
            </a:pPr>
            <a:endParaRPr lang="es-MX" dirty="0"/>
          </a:p>
        </p:txBody>
      </p:sp>
      <p:sp>
        <p:nvSpPr>
          <p:cNvPr id="5" name="Line 5124"/>
          <p:cNvSpPr>
            <a:spLocks noChangeShapeType="1"/>
          </p:cNvSpPr>
          <p:nvPr/>
        </p:nvSpPr>
        <p:spPr bwMode="auto">
          <a:xfrm>
            <a:off x="0" y="520099"/>
            <a:ext cx="6858000" cy="0"/>
          </a:xfrm>
          <a:prstGeom prst="line">
            <a:avLst/>
          </a:prstGeom>
          <a:noFill/>
          <a:ln w="38100">
            <a:solidFill>
              <a:schemeClr val="tx1"/>
            </a:solidFill>
            <a:round/>
            <a:headEnd/>
            <a:tailEnd/>
          </a:ln>
        </p:spPr>
        <p:txBody>
          <a:bodyPr wrap="none" anchor="ctr"/>
          <a:lstStyle/>
          <a:p>
            <a:endParaRPr lang="es-MX" dirty="0"/>
          </a:p>
        </p:txBody>
      </p:sp>
      <p:sp>
        <p:nvSpPr>
          <p:cNvPr id="6" name="Text Box 5125"/>
          <p:cNvSpPr txBox="1">
            <a:spLocks noChangeArrowheads="1"/>
          </p:cNvSpPr>
          <p:nvPr/>
        </p:nvSpPr>
        <p:spPr bwMode="auto">
          <a:xfrm>
            <a:off x="0" y="14514"/>
            <a:ext cx="4463654" cy="400110"/>
          </a:xfrm>
          <a:prstGeom prst="rect">
            <a:avLst/>
          </a:prstGeom>
          <a:noFill/>
          <a:ln w="9525">
            <a:noFill/>
            <a:miter lim="800000"/>
            <a:headEnd/>
            <a:tailEnd/>
          </a:ln>
        </p:spPr>
        <p:txBody>
          <a:bodyPr wrap="square">
            <a:spAutoFit/>
          </a:bodyPr>
          <a:lstStyle/>
          <a:p>
            <a:pPr algn="just">
              <a:spcBef>
                <a:spcPct val="50000"/>
              </a:spcBef>
            </a:pPr>
            <a:r>
              <a:rPr lang="es-ES_tradnl" sz="2000" b="1" i="1" dirty="0" smtClean="0">
                <a:latin typeface="Arial" charset="0"/>
              </a:rPr>
              <a:t>DESCRIPCIÓN </a:t>
            </a:r>
            <a:r>
              <a:rPr lang="es-ES_tradnl" sz="2000" b="1" i="1" dirty="0">
                <a:latin typeface="Arial" charset="0"/>
              </a:rPr>
              <a:t>DE FUNCIONES</a:t>
            </a:r>
          </a:p>
        </p:txBody>
      </p:sp>
      <p:sp>
        <p:nvSpPr>
          <p:cNvPr id="7" name="Text Box 5132"/>
          <p:cNvSpPr txBox="1">
            <a:spLocks noChangeArrowheads="1"/>
          </p:cNvSpPr>
          <p:nvPr/>
        </p:nvSpPr>
        <p:spPr bwMode="auto">
          <a:xfrm>
            <a:off x="1448051" y="555610"/>
            <a:ext cx="5262447" cy="2862322"/>
          </a:xfrm>
          <a:prstGeom prst="rect">
            <a:avLst/>
          </a:prstGeom>
          <a:noFill/>
          <a:ln w="9525">
            <a:noFill/>
            <a:miter lim="800000"/>
            <a:headEnd/>
            <a:tailEnd/>
          </a:ln>
        </p:spPr>
        <p:txBody>
          <a:bodyPr wrap="square">
            <a:spAutoFit/>
          </a:bodyPr>
          <a:lstStyle/>
          <a:p>
            <a:endParaRPr lang="es-MX" sz="1200" b="1" i="1" dirty="0" smtClean="0">
              <a:latin typeface="Arial" pitchFamily="34" charset="0"/>
              <a:cs typeface="Arial" pitchFamily="34" charset="0"/>
            </a:endParaRPr>
          </a:p>
          <a:p>
            <a:r>
              <a:rPr lang="es-MX" sz="1200" b="1" i="1" dirty="0" smtClean="0">
                <a:latin typeface="Arial" pitchFamily="34" charset="0"/>
                <a:cs typeface="Arial" pitchFamily="34" charset="0"/>
              </a:rPr>
              <a:t>CONTROL PATRIMONIAL.</a:t>
            </a:r>
          </a:p>
          <a:p>
            <a:r>
              <a:rPr lang="es-MX" sz="1200" b="1" i="1" dirty="0">
                <a:latin typeface="Arial" pitchFamily="34" charset="0"/>
                <a:cs typeface="Arial" pitchFamily="34" charset="0"/>
              </a:rPr>
              <a:t>(Continua.)</a:t>
            </a:r>
          </a:p>
          <a:p>
            <a:endParaRPr lang="es-MX" sz="1200" dirty="0">
              <a:latin typeface="Arial" pitchFamily="34" charset="0"/>
              <a:cs typeface="Arial" pitchFamily="34" charset="0"/>
            </a:endParaRPr>
          </a:p>
          <a:p>
            <a:pPr algn="just"/>
            <a:r>
              <a:rPr lang="es-MX" sz="1200" dirty="0">
                <a:latin typeface="Arial" pitchFamily="34" charset="0"/>
                <a:cs typeface="Arial" pitchFamily="34" charset="0"/>
              </a:rPr>
              <a:t> </a:t>
            </a:r>
          </a:p>
          <a:p>
            <a:pPr algn="just"/>
            <a:r>
              <a:rPr lang="es-MX" sz="1200" dirty="0">
                <a:latin typeface="Arial" pitchFamily="34" charset="0"/>
                <a:cs typeface="Arial" pitchFamily="34" charset="0"/>
              </a:rPr>
              <a:t> </a:t>
            </a:r>
            <a:r>
              <a:rPr lang="es-MX" sz="1200" b="1" i="1" dirty="0" smtClean="0">
                <a:latin typeface="Arial" pitchFamily="34" charset="0"/>
                <a:cs typeface="Arial" pitchFamily="34" charset="0"/>
              </a:rPr>
              <a:t>FUNCIONES</a:t>
            </a:r>
            <a:endParaRPr lang="es-MX" sz="1200" dirty="0">
              <a:latin typeface="Arial" pitchFamily="34" charset="0"/>
              <a:cs typeface="Arial" pitchFamily="34" charset="0"/>
            </a:endParaRPr>
          </a:p>
          <a:p>
            <a:pPr algn="just"/>
            <a:r>
              <a:rPr lang="es-MX" sz="1200" b="1" i="1" dirty="0">
                <a:latin typeface="Arial" pitchFamily="34" charset="0"/>
                <a:cs typeface="Arial" pitchFamily="34" charset="0"/>
              </a:rPr>
              <a:t> </a:t>
            </a:r>
            <a:endParaRPr lang="es-MX" sz="1200" dirty="0">
              <a:latin typeface="Arial" pitchFamily="34" charset="0"/>
              <a:cs typeface="Arial" pitchFamily="34" charset="0"/>
            </a:endParaRPr>
          </a:p>
          <a:p>
            <a:pPr marL="171450" lvl="0" indent="-171450" algn="just">
              <a:buFont typeface="Wingdings" panose="05000000000000000000" pitchFamily="2" charset="2"/>
              <a:buChar char="§"/>
            </a:pPr>
            <a:r>
              <a:rPr lang="es-MX" sz="1200" dirty="0">
                <a:latin typeface="Arial" pitchFamily="34" charset="0"/>
                <a:cs typeface="Arial" pitchFamily="34" charset="0"/>
              </a:rPr>
              <a:t>Proporcionar a las Á</a:t>
            </a:r>
            <a:r>
              <a:rPr lang="es-MX" sz="1200" dirty="0" smtClean="0">
                <a:latin typeface="Arial" pitchFamily="34" charset="0"/>
                <a:cs typeface="Arial" pitchFamily="34" charset="0"/>
              </a:rPr>
              <a:t>reas y/o Subdirecciones del Instituto, </a:t>
            </a:r>
            <a:r>
              <a:rPr lang="es-MX" sz="1200" dirty="0">
                <a:latin typeface="Arial" pitchFamily="34" charset="0"/>
                <a:cs typeface="Arial" pitchFamily="34" charset="0"/>
              </a:rPr>
              <a:t>información actualizada de todos los bienes asignados </a:t>
            </a:r>
            <a:r>
              <a:rPr lang="es-MX" sz="1200" dirty="0" smtClean="0">
                <a:latin typeface="Arial" pitchFamily="34" charset="0"/>
                <a:cs typeface="Arial" pitchFamily="34" charset="0"/>
              </a:rPr>
              <a:t>al mismo.</a:t>
            </a:r>
            <a:endParaRPr lang="es-MX" sz="1200" dirty="0">
              <a:latin typeface="Arial" pitchFamily="34" charset="0"/>
              <a:cs typeface="Arial" pitchFamily="34" charset="0"/>
            </a:endParaRPr>
          </a:p>
          <a:p>
            <a:pPr marL="171450" indent="-171450" algn="just">
              <a:buFont typeface="Wingdings" panose="05000000000000000000" pitchFamily="2" charset="2"/>
              <a:buChar char="§"/>
            </a:pPr>
            <a:endParaRPr lang="es-MX" sz="1200" dirty="0">
              <a:latin typeface="Arial" pitchFamily="34" charset="0"/>
              <a:cs typeface="Arial" pitchFamily="34" charset="0"/>
            </a:endParaRPr>
          </a:p>
          <a:p>
            <a:pPr marL="171450" lvl="0" indent="-171450" algn="just">
              <a:buFont typeface="Wingdings" panose="05000000000000000000" pitchFamily="2" charset="2"/>
              <a:buChar char="§"/>
            </a:pPr>
            <a:r>
              <a:rPr lang="es-MX" sz="1200" dirty="0">
                <a:latin typeface="Arial" pitchFamily="34" charset="0"/>
                <a:cs typeface="Arial" pitchFamily="34" charset="0"/>
              </a:rPr>
              <a:t>Colaborar a la integración y actualización de información respecto a bienes asignados en los procesos de entrega recepción de cada una de </a:t>
            </a:r>
            <a:r>
              <a:rPr lang="es-MX" sz="1200" dirty="0" smtClean="0">
                <a:latin typeface="Arial" pitchFamily="34" charset="0"/>
                <a:cs typeface="Arial" pitchFamily="34" charset="0"/>
              </a:rPr>
              <a:t>las Áreas </a:t>
            </a:r>
            <a:r>
              <a:rPr lang="es-MX" sz="1200" dirty="0">
                <a:latin typeface="Arial" pitchFamily="34" charset="0"/>
                <a:cs typeface="Arial" pitchFamily="34" charset="0"/>
              </a:rPr>
              <a:t>y/o Subdirecciones del Instituto .</a:t>
            </a:r>
          </a:p>
          <a:p>
            <a:pPr algn="just"/>
            <a:endParaRPr lang="es-MX" sz="1200" dirty="0">
              <a:latin typeface="Arial" pitchFamily="34" charset="0"/>
              <a:cs typeface="Arial" pitchFamily="34" charset="0"/>
            </a:endParaRPr>
          </a:p>
          <a:p>
            <a:pPr marL="171450" lvl="0" indent="-171450" algn="just">
              <a:buFont typeface="Wingdings" panose="05000000000000000000" pitchFamily="2" charset="2"/>
              <a:buChar char="§"/>
            </a:pPr>
            <a:r>
              <a:rPr lang="es-MX" sz="1200" dirty="0">
                <a:latin typeface="Arial" pitchFamily="34" charset="0"/>
                <a:cs typeface="Arial" pitchFamily="34" charset="0"/>
              </a:rPr>
              <a:t>Estas funciones son enunciativas, más no limitativas.</a:t>
            </a:r>
          </a:p>
        </p:txBody>
      </p:sp>
      <p:sp>
        <p:nvSpPr>
          <p:cNvPr id="9" name="8 Rectángulo"/>
          <p:cNvSpPr/>
          <p:nvPr/>
        </p:nvSpPr>
        <p:spPr>
          <a:xfrm>
            <a:off x="1574800" y="8391525"/>
            <a:ext cx="5105400" cy="596900"/>
          </a:xfrm>
          <a:prstGeom prst="rect">
            <a:avLst/>
          </a:prstGeom>
          <a:noFill/>
          <a:ln w="63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0" name="9 CuadroTexto"/>
          <p:cNvSpPr txBox="1"/>
          <p:nvPr/>
        </p:nvSpPr>
        <p:spPr>
          <a:xfrm>
            <a:off x="3365892" y="8391525"/>
            <a:ext cx="1388522" cy="276999"/>
          </a:xfrm>
          <a:prstGeom prst="rect">
            <a:avLst/>
          </a:prstGeom>
          <a:noFill/>
        </p:spPr>
        <p:txBody>
          <a:bodyPr wrap="none" rtlCol="0">
            <a:spAutoFit/>
          </a:bodyPr>
          <a:lstStyle/>
          <a:p>
            <a:r>
              <a:rPr lang="es-MX" sz="1200" b="1" dirty="0" smtClean="0">
                <a:latin typeface="Arial" charset="0"/>
              </a:rPr>
              <a:t>Director General</a:t>
            </a:r>
            <a:endParaRPr lang="es-MX" sz="1200" dirty="0"/>
          </a:p>
        </p:txBody>
      </p:sp>
      <p:sp>
        <p:nvSpPr>
          <p:cNvPr id="11" name="10 CuadroTexto"/>
          <p:cNvSpPr txBox="1"/>
          <p:nvPr/>
        </p:nvSpPr>
        <p:spPr>
          <a:xfrm>
            <a:off x="3057349" y="8711426"/>
            <a:ext cx="2160721" cy="276999"/>
          </a:xfrm>
          <a:prstGeom prst="rect">
            <a:avLst/>
          </a:prstGeom>
          <a:noFill/>
        </p:spPr>
        <p:txBody>
          <a:bodyPr wrap="none" rtlCol="0">
            <a:spAutoFit/>
          </a:bodyPr>
          <a:lstStyle/>
          <a:p>
            <a:r>
              <a:rPr lang="es-MX" sz="1200" dirty="0" smtClean="0">
                <a:latin typeface="Arial" charset="0"/>
              </a:rPr>
              <a:t>Luis Fernando Alonso Molina</a:t>
            </a:r>
            <a:endParaRPr lang="es-MX" sz="1200" dirty="0"/>
          </a:p>
        </p:txBody>
      </p:sp>
      <p:cxnSp>
        <p:nvCxnSpPr>
          <p:cNvPr id="12" name="19 Conector recto"/>
          <p:cNvCxnSpPr>
            <a:cxnSpLocks noChangeShapeType="1"/>
          </p:cNvCxnSpPr>
          <p:nvPr/>
        </p:nvCxnSpPr>
        <p:spPr bwMode="auto">
          <a:xfrm rot="10800000" flipH="1">
            <a:off x="1578440" y="8643638"/>
            <a:ext cx="5076000" cy="0"/>
          </a:xfrm>
          <a:prstGeom prst="line">
            <a:avLst/>
          </a:prstGeom>
          <a:noFill/>
          <a:ln w="9525" algn="ctr">
            <a:solidFill>
              <a:schemeClr val="tx1"/>
            </a:solidFill>
            <a:round/>
            <a:headEnd/>
            <a:tailEnd/>
          </a:ln>
        </p:spPr>
      </p:cxnSp>
    </p:spTree>
    <p:extLst>
      <p:ext uri="{BB962C8B-B14F-4D97-AF65-F5344CB8AC3E}">
        <p14:creationId xmlns:p14="http://schemas.microsoft.com/office/powerpoint/2010/main" val="310733102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12"/>
          <p:cNvSpPr>
            <a:spLocks noChangeArrowheads="1"/>
          </p:cNvSpPr>
          <p:nvPr/>
        </p:nvSpPr>
        <p:spPr bwMode="auto">
          <a:xfrm>
            <a:off x="-9432" y="5449"/>
            <a:ext cx="1443038" cy="9144000"/>
          </a:xfrm>
          <a:prstGeom prst="rect">
            <a:avLst/>
          </a:prstGeom>
          <a:solidFill>
            <a:schemeClr val="bg1">
              <a:lumMod val="50000"/>
            </a:schemeClr>
          </a:solidFill>
          <a:ln w="9525">
            <a:solidFill>
              <a:srgbClr val="663300"/>
            </a:solidFill>
            <a:miter lim="800000"/>
            <a:headEnd/>
            <a:tailEnd/>
          </a:ln>
        </p:spPr>
        <p:txBody>
          <a:bodyPr wrap="none" anchor="ctr"/>
          <a:lstStyle/>
          <a:p>
            <a:pPr>
              <a:defRPr/>
            </a:pPr>
            <a:endParaRPr lang="es-MX" dirty="0"/>
          </a:p>
        </p:txBody>
      </p:sp>
      <p:sp>
        <p:nvSpPr>
          <p:cNvPr id="32772" name="Line 39"/>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32773" name="Rectangle 42"/>
          <p:cNvSpPr>
            <a:spLocks noChangeArrowheads="1"/>
          </p:cNvSpPr>
          <p:nvPr/>
        </p:nvSpPr>
        <p:spPr bwMode="auto">
          <a:xfrm>
            <a:off x="1465263" y="545450"/>
            <a:ext cx="5042179" cy="7848302"/>
          </a:xfrm>
          <a:prstGeom prst="rect">
            <a:avLst/>
          </a:prstGeom>
          <a:noFill/>
          <a:ln w="9525">
            <a:noFill/>
            <a:miter lim="800000"/>
            <a:headEnd/>
            <a:tailEnd/>
          </a:ln>
        </p:spPr>
        <p:txBody>
          <a:bodyPr wrap="square">
            <a:spAutoFit/>
          </a:bodyPr>
          <a:lstStyle/>
          <a:p>
            <a:pPr marL="95250" indent="-95250"/>
            <a:endParaRPr lang="es-ES_tradnl" sz="1200" b="1" i="1" dirty="0" smtClean="0">
              <a:latin typeface="Arial" charset="0"/>
              <a:cs typeface="Arial" charset="0"/>
            </a:endParaRPr>
          </a:p>
          <a:p>
            <a:pPr marL="95250" indent="-95250"/>
            <a:r>
              <a:rPr lang="es-ES_tradnl" sz="1200" b="1" i="1" dirty="0" smtClean="0">
                <a:latin typeface="Arial" charset="0"/>
                <a:cs typeface="Arial" charset="0"/>
              </a:rPr>
              <a:t>SUBDIRECCIÓN  </a:t>
            </a:r>
            <a:r>
              <a:rPr lang="es-ES_tradnl" sz="1200" b="1" i="1" dirty="0">
                <a:latin typeface="Arial" charset="0"/>
                <a:cs typeface="Arial" charset="0"/>
              </a:rPr>
              <a:t>DE BIENESTAR Y SERVICIOS A </a:t>
            </a:r>
            <a:r>
              <a:rPr lang="es-ES_tradnl" sz="1200" b="1" i="1" dirty="0" smtClean="0">
                <a:latin typeface="Arial" charset="0"/>
                <a:cs typeface="Arial" charset="0"/>
              </a:rPr>
              <a:t>LAS PERSONAS JÓVENES</a:t>
            </a:r>
            <a:endParaRPr lang="es-ES_tradnl" sz="1200" i="1" dirty="0">
              <a:latin typeface="Arial" charset="0"/>
            </a:endParaRPr>
          </a:p>
          <a:p>
            <a:pPr marL="95250" indent="-95250" algn="just"/>
            <a:endParaRPr lang="es-ES_tradnl" sz="1200" b="1" i="1" dirty="0" smtClean="0">
              <a:latin typeface="Arial" charset="0"/>
            </a:endParaRPr>
          </a:p>
          <a:p>
            <a:pPr marL="95250" indent="-95250" algn="just"/>
            <a:endParaRPr lang="es-ES_tradnl" sz="1200" b="1" i="1" dirty="0">
              <a:latin typeface="Arial" charset="0"/>
            </a:endParaRPr>
          </a:p>
          <a:p>
            <a:pPr marL="95250" indent="-95250" algn="just"/>
            <a:r>
              <a:rPr lang="es-ES_tradnl" sz="1200" b="1" i="1" dirty="0">
                <a:latin typeface="Arial" charset="0"/>
              </a:rPr>
              <a:t>OBJETIVO.</a:t>
            </a:r>
          </a:p>
          <a:p>
            <a:pPr marL="95250" indent="-95250" algn="just"/>
            <a:endParaRPr lang="es-ES" sz="1200" dirty="0">
              <a:latin typeface="Arial" charset="0"/>
              <a:cs typeface="Arial" charset="0"/>
            </a:endParaRPr>
          </a:p>
          <a:p>
            <a:pPr marL="95250" indent="-95250" algn="just"/>
            <a:r>
              <a:rPr lang="es-MX" sz="1200" dirty="0">
                <a:latin typeface="Arial" charset="0"/>
                <a:cs typeface="Arial" charset="0"/>
              </a:rPr>
              <a:t>  </a:t>
            </a:r>
            <a:r>
              <a:rPr lang="es-ES" sz="1200" dirty="0" smtClean="0">
                <a:latin typeface="Arial" charset="0"/>
                <a:cs typeface="Arial" charset="0"/>
              </a:rPr>
              <a:t>Promover</a:t>
            </a:r>
            <a:r>
              <a:rPr lang="es-ES" sz="1200" dirty="0">
                <a:latin typeface="Arial" charset="0"/>
                <a:cs typeface="Arial" charset="0"/>
              </a:rPr>
              <a:t>, </a:t>
            </a:r>
            <a:r>
              <a:rPr lang="es-ES" sz="1200" dirty="0" smtClean="0">
                <a:latin typeface="Arial" charset="0"/>
                <a:cs typeface="Arial" charset="0"/>
              </a:rPr>
              <a:t>coordinar, desarrollar e implementar </a:t>
            </a:r>
            <a:r>
              <a:rPr lang="es-ES" sz="1200" dirty="0">
                <a:latin typeface="Arial" charset="0"/>
                <a:cs typeface="Arial" charset="0"/>
              </a:rPr>
              <a:t>las actividades </a:t>
            </a:r>
            <a:r>
              <a:rPr lang="es-ES" sz="1200" dirty="0" smtClean="0">
                <a:latin typeface="Arial" charset="0"/>
                <a:cs typeface="Arial" charset="0"/>
              </a:rPr>
              <a:t>de los Programas proyectados por </a:t>
            </a:r>
            <a:r>
              <a:rPr lang="es-ES" sz="1200" dirty="0">
                <a:latin typeface="Arial" charset="0"/>
                <a:cs typeface="Arial" charset="0"/>
              </a:rPr>
              <a:t>el Instituto Potosino de la </a:t>
            </a:r>
            <a:r>
              <a:rPr lang="es-ES" sz="1200" dirty="0" smtClean="0">
                <a:latin typeface="Arial" charset="0"/>
                <a:cs typeface="Arial" charset="0"/>
              </a:rPr>
              <a:t>Juventud, desde su programa operativo hasta los recursos necesarios para su ejecución</a:t>
            </a:r>
            <a:r>
              <a:rPr lang="es-ES" sz="1200" b="1" i="1" dirty="0" smtClean="0">
                <a:latin typeface="Arial" charset="0"/>
                <a:cs typeface="Arial" charset="0"/>
              </a:rPr>
              <a:t>.</a:t>
            </a:r>
            <a:endParaRPr lang="es-ES_tradnl" sz="1200" b="1" i="1" dirty="0" smtClean="0">
              <a:latin typeface="Arial" charset="0"/>
            </a:endParaRPr>
          </a:p>
          <a:p>
            <a:pPr marL="95250" indent="-95250" algn="just"/>
            <a:endParaRPr lang="es-ES_tradnl" sz="1200" b="1" i="1" dirty="0">
              <a:latin typeface="Arial" charset="0"/>
            </a:endParaRPr>
          </a:p>
          <a:p>
            <a:pPr marL="95250" indent="-95250" algn="just"/>
            <a:r>
              <a:rPr lang="es-ES_tradnl" sz="1200" b="1" i="1" dirty="0">
                <a:latin typeface="Arial" charset="0"/>
              </a:rPr>
              <a:t>FUNCIONES.</a:t>
            </a:r>
          </a:p>
          <a:p>
            <a:pPr marL="95250" indent="-95250" algn="just"/>
            <a:endParaRPr lang="es-ES" sz="1200" dirty="0">
              <a:latin typeface="Arial" charset="0"/>
              <a:cs typeface="Arial" charset="0"/>
            </a:endParaRPr>
          </a:p>
          <a:p>
            <a:pPr marL="182563" indent="-182563" algn="just">
              <a:buFont typeface="Wingdings" pitchFamily="2" charset="2"/>
              <a:buChar char="§"/>
            </a:pPr>
            <a:r>
              <a:rPr lang="es-ES" sz="1200" dirty="0">
                <a:latin typeface="Arial" charset="0"/>
                <a:cs typeface="Arial" charset="0"/>
              </a:rPr>
              <a:t>Promover convenios de colaboración con las instancias Nacionales, Estatales y Municipales de juventud con la finalidad de facilitar la aplicación de los programas de atención a la juventud en el Estado.</a:t>
            </a:r>
          </a:p>
          <a:p>
            <a:pPr marL="182563" indent="-182563" algn="just">
              <a:buFont typeface="Wingdings" pitchFamily="2" charset="2"/>
              <a:buNone/>
            </a:pPr>
            <a:endParaRPr lang="es-ES" sz="1200" dirty="0">
              <a:latin typeface="Arial Unicode MS" pitchFamily="34" charset="-128"/>
              <a:ea typeface="Arial Unicode MS" pitchFamily="34" charset="-128"/>
              <a:cs typeface="Arial Unicode MS" pitchFamily="34" charset="-128"/>
            </a:endParaRPr>
          </a:p>
          <a:p>
            <a:pPr marL="182563" indent="-182563" algn="just">
              <a:buFont typeface="Wingdings" pitchFamily="2" charset="2"/>
              <a:buChar char="§"/>
            </a:pPr>
            <a:r>
              <a:rPr lang="es-ES" sz="1200" dirty="0">
                <a:latin typeface="Arial" charset="0"/>
                <a:cs typeface="Arial" charset="0"/>
              </a:rPr>
              <a:t>Realizar diversas acciones (certámenes, premios y concursos) que promuevan el reconocimiento a las actividades realizadas por los jóvenes en el ámbito estatal y municipal.</a:t>
            </a:r>
          </a:p>
          <a:p>
            <a:pPr marL="182563" indent="-182563" algn="just">
              <a:buFont typeface="Wingdings" pitchFamily="2" charset="2"/>
              <a:buNone/>
            </a:pPr>
            <a:endParaRPr lang="es-ES" sz="1200" dirty="0">
              <a:latin typeface="Arial Unicode MS" pitchFamily="34" charset="-128"/>
              <a:ea typeface="Arial Unicode MS" pitchFamily="34" charset="-128"/>
              <a:cs typeface="Arial Unicode MS" pitchFamily="34" charset="-128"/>
            </a:endParaRPr>
          </a:p>
          <a:p>
            <a:pPr marL="182563" indent="-182563" algn="just">
              <a:buFont typeface="Wingdings" pitchFamily="2" charset="2"/>
              <a:buChar char="§"/>
            </a:pPr>
            <a:r>
              <a:rPr lang="es-ES" sz="1200" dirty="0">
                <a:latin typeface="Arial" charset="0"/>
                <a:cs typeface="Arial" charset="0"/>
              </a:rPr>
              <a:t>Coordinar y desarrollar los programas que realiza el Instituto Potosino de la Juventud, en coordinación con las distintas </a:t>
            </a:r>
            <a:r>
              <a:rPr lang="es-ES" sz="1200" dirty="0" smtClean="0">
                <a:latin typeface="Arial" charset="0"/>
                <a:cs typeface="Arial" charset="0"/>
              </a:rPr>
              <a:t>Áreas y/o Subdirecciones del Instituto.</a:t>
            </a:r>
            <a:endParaRPr lang="es-ES" sz="1200" dirty="0">
              <a:latin typeface="Arial" charset="0"/>
              <a:cs typeface="Arial" charset="0"/>
            </a:endParaRPr>
          </a:p>
          <a:p>
            <a:pPr marL="182563" indent="-182563" algn="just">
              <a:buFont typeface="Wingdings" pitchFamily="2" charset="2"/>
              <a:buNone/>
            </a:pPr>
            <a:endParaRPr lang="es-ES" sz="1200" dirty="0">
              <a:latin typeface="Arial Unicode MS" pitchFamily="34" charset="-128"/>
              <a:ea typeface="Arial Unicode MS" pitchFamily="34" charset="-128"/>
              <a:cs typeface="Arial Unicode MS" pitchFamily="34" charset="-128"/>
            </a:endParaRPr>
          </a:p>
          <a:p>
            <a:pPr marL="182563" indent="-182563" algn="just">
              <a:buFont typeface="Wingdings" pitchFamily="2" charset="2"/>
              <a:buChar char="§"/>
            </a:pPr>
            <a:r>
              <a:rPr lang="es-ES" sz="1200" dirty="0">
                <a:latin typeface="Arial" charset="0"/>
                <a:cs typeface="Arial" charset="0"/>
              </a:rPr>
              <a:t>Proponer a la Dirección General la concertación de convenios con la iniciativa privada y con instituciones públicas y sociales a efecto de obtener bienes y servicios para los jóvenes de la entidad.</a:t>
            </a:r>
          </a:p>
          <a:p>
            <a:pPr marL="182563" indent="-182563" algn="just">
              <a:buFont typeface="Wingdings" pitchFamily="2" charset="2"/>
              <a:buNone/>
            </a:pPr>
            <a:endParaRPr lang="es-ES" sz="1200" dirty="0">
              <a:latin typeface="Arial Unicode MS" pitchFamily="34" charset="-128"/>
              <a:ea typeface="Arial Unicode MS" pitchFamily="34" charset="-128"/>
              <a:cs typeface="Arial Unicode MS" pitchFamily="34" charset="-128"/>
            </a:endParaRPr>
          </a:p>
          <a:p>
            <a:pPr marL="182563" indent="-182563" algn="just">
              <a:buFont typeface="Wingdings" pitchFamily="2" charset="2"/>
              <a:buChar char="§"/>
            </a:pPr>
            <a:r>
              <a:rPr lang="es-ES" sz="1200" dirty="0">
                <a:latin typeface="Arial" charset="0"/>
                <a:cs typeface="Arial" charset="0"/>
              </a:rPr>
              <a:t>Realizar reuniones conjuntamente con los promotores de las zonas con los comités juveniles municipales.</a:t>
            </a:r>
          </a:p>
          <a:p>
            <a:pPr marL="182563" indent="-182563" algn="just">
              <a:buFont typeface="Wingdings" pitchFamily="2" charset="2"/>
              <a:buNone/>
            </a:pPr>
            <a:endParaRPr lang="es-ES" sz="1200" dirty="0">
              <a:latin typeface="Arial Unicode MS" pitchFamily="34" charset="-128"/>
              <a:ea typeface="Arial Unicode MS" pitchFamily="34" charset="-128"/>
              <a:cs typeface="Arial Unicode MS" pitchFamily="34" charset="-128"/>
            </a:endParaRPr>
          </a:p>
          <a:p>
            <a:pPr marL="182563" indent="-182563" algn="just">
              <a:buFont typeface="Wingdings" pitchFamily="2" charset="2"/>
              <a:buChar char="§"/>
            </a:pPr>
            <a:r>
              <a:rPr lang="es-ES" sz="1200" dirty="0">
                <a:latin typeface="Arial" charset="0"/>
                <a:cs typeface="Arial" charset="0"/>
              </a:rPr>
              <a:t>Mantener una comunicación y coordinación con los ayuntamientos, a efecto que se permita el desarrollo de los programas del </a:t>
            </a:r>
            <a:r>
              <a:rPr lang="es-ES" sz="1200" dirty="0" smtClean="0">
                <a:latin typeface="Arial" charset="0"/>
                <a:cs typeface="Arial" charset="0"/>
              </a:rPr>
              <a:t>Instituto Potosino de la Juventud </a:t>
            </a:r>
            <a:r>
              <a:rPr lang="es-ES" sz="1200" dirty="0">
                <a:latin typeface="Arial" charset="0"/>
                <a:cs typeface="Arial" charset="0"/>
              </a:rPr>
              <a:t>a través de los comités juveniles municipales. </a:t>
            </a:r>
          </a:p>
          <a:p>
            <a:pPr marL="182563" indent="-182563" algn="just">
              <a:buFont typeface="Wingdings" pitchFamily="2" charset="2"/>
              <a:buNone/>
            </a:pPr>
            <a:endParaRPr lang="es-ES" sz="1200" dirty="0">
              <a:latin typeface="Arial Unicode MS" pitchFamily="34" charset="-128"/>
              <a:ea typeface="Arial Unicode MS" pitchFamily="34" charset="-128"/>
              <a:cs typeface="Arial Unicode MS" pitchFamily="34" charset="-128"/>
            </a:endParaRPr>
          </a:p>
          <a:p>
            <a:pPr marL="182563" indent="-182563" algn="just">
              <a:buFont typeface="Wingdings" pitchFamily="2" charset="2"/>
              <a:buChar char="§"/>
            </a:pPr>
            <a:r>
              <a:rPr lang="es-ES" sz="1200" dirty="0">
                <a:latin typeface="Arial" charset="0"/>
                <a:cs typeface="Arial" charset="0"/>
              </a:rPr>
              <a:t>Definir las acciones y contenido de los programas, encaminados al bienestar y desarrollo juvenil</a:t>
            </a:r>
            <a:r>
              <a:rPr lang="es-ES" sz="1200" dirty="0" smtClean="0">
                <a:latin typeface="Arial" charset="0"/>
                <a:cs typeface="Arial" charset="0"/>
              </a:rPr>
              <a:t>.</a:t>
            </a:r>
          </a:p>
          <a:p>
            <a:pPr marL="182563" indent="-182563" algn="just">
              <a:buFont typeface="Wingdings" pitchFamily="2" charset="2"/>
              <a:buChar char="§"/>
            </a:pPr>
            <a:endParaRPr lang="es-ES" sz="1200" b="1" i="1" dirty="0" smtClean="0">
              <a:latin typeface="Arial" charset="0"/>
              <a:cs typeface="Arial" charset="0"/>
            </a:endParaRPr>
          </a:p>
          <a:p>
            <a:pPr marL="182563" indent="-182563" algn="just">
              <a:buFont typeface="Wingdings" pitchFamily="2" charset="2"/>
              <a:buChar char="§"/>
            </a:pPr>
            <a:endParaRPr lang="es-ES_tradnl" sz="1200" b="1" i="1" dirty="0">
              <a:latin typeface="Arial" charset="0"/>
            </a:endParaRPr>
          </a:p>
        </p:txBody>
      </p:sp>
      <p:sp>
        <p:nvSpPr>
          <p:cNvPr id="32774" name="Text Box 43"/>
          <p:cNvSpPr txBox="1">
            <a:spLocks noChangeArrowheads="1"/>
          </p:cNvSpPr>
          <p:nvPr/>
        </p:nvSpPr>
        <p:spPr bwMode="auto">
          <a:xfrm>
            <a:off x="0" y="0"/>
            <a:ext cx="3962400" cy="400050"/>
          </a:xfrm>
          <a:prstGeom prst="rect">
            <a:avLst/>
          </a:prstGeom>
          <a:noFill/>
          <a:ln w="9525">
            <a:noFill/>
            <a:miter lim="800000"/>
            <a:headEnd/>
            <a:tailEnd/>
          </a:ln>
        </p:spPr>
        <p:txBody>
          <a:bodyPr>
            <a:spAutoFit/>
          </a:bodyPr>
          <a:lstStyle/>
          <a:p>
            <a:pPr algn="just">
              <a:spcBef>
                <a:spcPct val="50000"/>
              </a:spcBef>
            </a:pPr>
            <a:r>
              <a:rPr lang="es-ES_tradnl" sz="2000" b="1" i="1" dirty="0" smtClean="0">
                <a:latin typeface="Arial" charset="0"/>
              </a:rPr>
              <a:t>DESCRIPCIÓN </a:t>
            </a:r>
            <a:r>
              <a:rPr lang="es-ES_tradnl" sz="2000" b="1" i="1" dirty="0">
                <a:latin typeface="Arial" charset="0"/>
              </a:rPr>
              <a:t>DE FUNCIONES</a:t>
            </a:r>
          </a:p>
        </p:txBody>
      </p:sp>
      <p:sp>
        <p:nvSpPr>
          <p:cNvPr id="9" name="8 Rectángulo"/>
          <p:cNvSpPr/>
          <p:nvPr/>
        </p:nvSpPr>
        <p:spPr>
          <a:xfrm>
            <a:off x="1574800" y="8391525"/>
            <a:ext cx="5105400" cy="596900"/>
          </a:xfrm>
          <a:prstGeom prst="rect">
            <a:avLst/>
          </a:prstGeom>
          <a:noFill/>
          <a:ln w="63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0" name="9 CuadroTexto"/>
          <p:cNvSpPr txBox="1"/>
          <p:nvPr/>
        </p:nvSpPr>
        <p:spPr>
          <a:xfrm>
            <a:off x="3365892" y="8391525"/>
            <a:ext cx="1388522" cy="276999"/>
          </a:xfrm>
          <a:prstGeom prst="rect">
            <a:avLst/>
          </a:prstGeom>
          <a:noFill/>
        </p:spPr>
        <p:txBody>
          <a:bodyPr wrap="none" rtlCol="0">
            <a:spAutoFit/>
          </a:bodyPr>
          <a:lstStyle/>
          <a:p>
            <a:r>
              <a:rPr lang="es-MX" sz="1200" b="1" dirty="0" smtClean="0">
                <a:latin typeface="Arial" charset="0"/>
              </a:rPr>
              <a:t>Director General</a:t>
            </a:r>
            <a:endParaRPr lang="es-MX" sz="1200" dirty="0"/>
          </a:p>
        </p:txBody>
      </p:sp>
      <p:sp>
        <p:nvSpPr>
          <p:cNvPr id="11" name="10 CuadroTexto"/>
          <p:cNvSpPr txBox="1"/>
          <p:nvPr/>
        </p:nvSpPr>
        <p:spPr>
          <a:xfrm>
            <a:off x="3057349" y="8711426"/>
            <a:ext cx="2160721" cy="276999"/>
          </a:xfrm>
          <a:prstGeom prst="rect">
            <a:avLst/>
          </a:prstGeom>
          <a:noFill/>
        </p:spPr>
        <p:txBody>
          <a:bodyPr wrap="none" rtlCol="0">
            <a:spAutoFit/>
          </a:bodyPr>
          <a:lstStyle/>
          <a:p>
            <a:r>
              <a:rPr lang="es-MX" sz="1200" dirty="0" smtClean="0">
                <a:latin typeface="Arial" charset="0"/>
              </a:rPr>
              <a:t>Luis Fernando Alonso Molina</a:t>
            </a:r>
            <a:endParaRPr lang="es-MX" sz="1200" dirty="0"/>
          </a:p>
        </p:txBody>
      </p:sp>
      <p:cxnSp>
        <p:nvCxnSpPr>
          <p:cNvPr id="12" name="19 Conector recto"/>
          <p:cNvCxnSpPr>
            <a:cxnSpLocks noChangeShapeType="1"/>
          </p:cNvCxnSpPr>
          <p:nvPr/>
        </p:nvCxnSpPr>
        <p:spPr bwMode="auto">
          <a:xfrm rot="10800000" flipH="1">
            <a:off x="1578440" y="8643638"/>
            <a:ext cx="5076000" cy="0"/>
          </a:xfrm>
          <a:prstGeom prst="line">
            <a:avLst/>
          </a:prstGeom>
          <a:noFill/>
          <a:ln w="9525" algn="ctr">
            <a:solidFill>
              <a:schemeClr val="tx1"/>
            </a:solidFill>
            <a:round/>
            <a:headEnd/>
            <a:tailEnd/>
          </a:ln>
        </p:spPr>
      </p:cxnSp>
    </p:spTree>
    <p:extLst>
      <p:ext uri="{BB962C8B-B14F-4D97-AF65-F5344CB8AC3E}">
        <p14:creationId xmlns:p14="http://schemas.microsoft.com/office/powerpoint/2010/main" val="275361201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12"/>
          <p:cNvSpPr>
            <a:spLocks noChangeArrowheads="1"/>
          </p:cNvSpPr>
          <p:nvPr/>
        </p:nvSpPr>
        <p:spPr bwMode="auto">
          <a:xfrm>
            <a:off x="-9432" y="-7251"/>
            <a:ext cx="1443038" cy="9144000"/>
          </a:xfrm>
          <a:prstGeom prst="rect">
            <a:avLst/>
          </a:prstGeom>
          <a:solidFill>
            <a:schemeClr val="bg1">
              <a:lumMod val="50000"/>
            </a:schemeClr>
          </a:solidFill>
          <a:ln w="9525">
            <a:solidFill>
              <a:srgbClr val="663300"/>
            </a:solidFill>
            <a:miter lim="800000"/>
            <a:headEnd/>
            <a:tailEnd/>
          </a:ln>
        </p:spPr>
        <p:txBody>
          <a:bodyPr wrap="none" anchor="ctr"/>
          <a:lstStyle/>
          <a:p>
            <a:pPr>
              <a:defRPr/>
            </a:pPr>
            <a:endParaRPr lang="es-MX" dirty="0"/>
          </a:p>
        </p:txBody>
      </p:sp>
      <p:sp>
        <p:nvSpPr>
          <p:cNvPr id="32772" name="Line 39"/>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32773" name="Rectangle 42"/>
          <p:cNvSpPr>
            <a:spLocks noChangeArrowheads="1"/>
          </p:cNvSpPr>
          <p:nvPr/>
        </p:nvSpPr>
        <p:spPr bwMode="auto">
          <a:xfrm>
            <a:off x="1465263" y="559964"/>
            <a:ext cx="5042179" cy="5816977"/>
          </a:xfrm>
          <a:prstGeom prst="rect">
            <a:avLst/>
          </a:prstGeom>
          <a:noFill/>
          <a:ln w="9525">
            <a:noFill/>
            <a:miter lim="800000"/>
            <a:headEnd/>
            <a:tailEnd/>
          </a:ln>
        </p:spPr>
        <p:txBody>
          <a:bodyPr wrap="square">
            <a:spAutoFit/>
          </a:bodyPr>
          <a:lstStyle/>
          <a:p>
            <a:pPr marL="95250" indent="-95250"/>
            <a:endParaRPr lang="es-ES_tradnl" sz="1200" b="1" i="1" dirty="0" smtClean="0">
              <a:latin typeface="Arial" charset="0"/>
              <a:cs typeface="Arial" charset="0"/>
            </a:endParaRPr>
          </a:p>
          <a:p>
            <a:pPr marL="95250" indent="-95250"/>
            <a:r>
              <a:rPr lang="es-ES_tradnl" sz="1200" b="1" i="1" dirty="0" smtClean="0">
                <a:latin typeface="Arial" charset="0"/>
                <a:cs typeface="Arial" charset="0"/>
              </a:rPr>
              <a:t>SUBDIRECCIÓN  </a:t>
            </a:r>
            <a:r>
              <a:rPr lang="es-ES_tradnl" sz="1200" b="1" i="1" dirty="0">
                <a:latin typeface="Arial" charset="0"/>
                <a:cs typeface="Arial" charset="0"/>
              </a:rPr>
              <a:t>DE BIENESTAR Y SERVICIOS A </a:t>
            </a:r>
            <a:r>
              <a:rPr lang="es-ES_tradnl" sz="1200" b="1" i="1" dirty="0" smtClean="0">
                <a:latin typeface="Arial" charset="0"/>
                <a:cs typeface="Arial" charset="0"/>
              </a:rPr>
              <a:t>LAS PERSONAS JÓVENES</a:t>
            </a:r>
          </a:p>
          <a:p>
            <a:pPr marL="95250" indent="-95250"/>
            <a:r>
              <a:rPr lang="es-ES_tradnl" sz="1200" b="1" i="1" dirty="0" smtClean="0">
                <a:latin typeface="Arial" charset="0"/>
                <a:cs typeface="Arial" charset="0"/>
              </a:rPr>
              <a:t>(Continua.)</a:t>
            </a:r>
            <a:endParaRPr lang="es-ES_tradnl" sz="1200" i="1" dirty="0">
              <a:latin typeface="Arial" charset="0"/>
            </a:endParaRPr>
          </a:p>
          <a:p>
            <a:pPr marL="95250" indent="-95250" algn="just"/>
            <a:endParaRPr lang="es-ES_tradnl" sz="1200" b="1" i="1" dirty="0" smtClean="0">
              <a:latin typeface="Arial" charset="0"/>
            </a:endParaRPr>
          </a:p>
          <a:p>
            <a:pPr marL="95250" indent="-95250" algn="just"/>
            <a:endParaRPr lang="es-ES_tradnl" sz="1200" b="1" i="1" dirty="0">
              <a:latin typeface="Arial" charset="0"/>
            </a:endParaRPr>
          </a:p>
          <a:p>
            <a:pPr marL="182563" indent="-182563" algn="just">
              <a:buFont typeface="Wingdings" pitchFamily="2" charset="2"/>
              <a:buChar char="§"/>
            </a:pPr>
            <a:r>
              <a:rPr lang="es-ES" sz="1200" dirty="0" smtClean="0">
                <a:latin typeface="Arial" charset="0"/>
                <a:cs typeface="Arial" charset="0"/>
              </a:rPr>
              <a:t>Las acciones de coordinación con otros actores políticos y/o sociales deberán ser realizadas en coordinación con la Subdirección de Participación Política, Cívica y Social.</a:t>
            </a:r>
          </a:p>
          <a:p>
            <a:pPr marL="182563" indent="-182563" algn="just">
              <a:buFont typeface="Wingdings" pitchFamily="2" charset="2"/>
              <a:buChar char="§"/>
            </a:pPr>
            <a:endParaRPr lang="es-ES" sz="1200" b="1" i="1" dirty="0" smtClean="0">
              <a:latin typeface="Arial" charset="0"/>
              <a:cs typeface="Arial" charset="0"/>
            </a:endParaRPr>
          </a:p>
          <a:p>
            <a:pPr marL="182563" indent="-182563" algn="just">
              <a:buFont typeface="Wingdings" pitchFamily="2" charset="2"/>
              <a:buChar char="§"/>
            </a:pPr>
            <a:r>
              <a:rPr lang="es-ES" sz="1200" dirty="0" smtClean="0">
                <a:latin typeface="Arial" charset="0"/>
                <a:cs typeface="Arial" charset="0"/>
              </a:rPr>
              <a:t>Mantener informado al Dirección General sobre las actividades desarrolladas por esta Subdirección.</a:t>
            </a:r>
          </a:p>
          <a:p>
            <a:pPr marL="182563" indent="-182563" algn="just">
              <a:buFont typeface="Wingdings" pitchFamily="2" charset="2"/>
              <a:buChar char="§"/>
            </a:pPr>
            <a:endParaRPr lang="es-ES" sz="1200" dirty="0" smtClean="0">
              <a:latin typeface="Arial" charset="0"/>
              <a:cs typeface="Arial" charset="0"/>
            </a:endParaRPr>
          </a:p>
          <a:p>
            <a:pPr marL="182563" indent="-182563" algn="just">
              <a:buFont typeface="Wingdings" pitchFamily="2" charset="2"/>
              <a:buChar char="§"/>
            </a:pPr>
            <a:r>
              <a:rPr lang="es-ES" sz="1200" dirty="0" smtClean="0">
                <a:latin typeface="Arial" charset="0"/>
                <a:cs typeface="Arial" charset="0"/>
              </a:rPr>
              <a:t>Realizar el Programa Operativo Anual de cada uno de los Programas Sociales (Inversión Publica) autorizados al </a:t>
            </a:r>
            <a:r>
              <a:rPr lang="es-ES" sz="1200" dirty="0">
                <a:latin typeface="Arial" charset="0"/>
                <a:cs typeface="Arial" charset="0"/>
              </a:rPr>
              <a:t>Instituto y a cargo de la Subdirección de </a:t>
            </a:r>
            <a:r>
              <a:rPr lang="es-ES" sz="1200" dirty="0" smtClean="0">
                <a:latin typeface="Arial" charset="0"/>
                <a:cs typeface="Arial" charset="0"/>
              </a:rPr>
              <a:t>de Bienestar y Servicios a las Persona Jóvenes (según </a:t>
            </a:r>
            <a:r>
              <a:rPr lang="es-ES" sz="1200" dirty="0">
                <a:latin typeface="Arial" charset="0"/>
                <a:cs typeface="Arial" charset="0"/>
              </a:rPr>
              <a:t>su naturaleza o instrucción de </a:t>
            </a:r>
            <a:r>
              <a:rPr lang="es-ES" sz="1200" dirty="0" smtClean="0">
                <a:latin typeface="Arial" charset="0"/>
                <a:cs typeface="Arial" charset="0"/>
              </a:rPr>
              <a:t>Dirección General), así como el llenado de los formatos requeridos por la Secretaría de Finanzas, mismos que deberán se proporcionados a la Subdirección Administrativa, para su corrección, validación y captura en los sistemas informáticos correspondientes.</a:t>
            </a:r>
          </a:p>
          <a:p>
            <a:pPr marL="182563" indent="-182563" algn="just">
              <a:buFont typeface="Wingdings" pitchFamily="2" charset="2"/>
              <a:buChar char="§"/>
            </a:pPr>
            <a:endParaRPr lang="es-ES" sz="1200" dirty="0" smtClean="0">
              <a:latin typeface="Arial" charset="0"/>
              <a:cs typeface="Arial" charset="0"/>
            </a:endParaRPr>
          </a:p>
          <a:p>
            <a:pPr marL="182563" indent="-182563" algn="just">
              <a:buFont typeface="Wingdings" pitchFamily="2" charset="2"/>
              <a:buChar char="§"/>
            </a:pPr>
            <a:r>
              <a:rPr lang="es-ES" sz="1200" dirty="0" smtClean="0">
                <a:latin typeface="Arial" charset="0"/>
                <a:cs typeface="Arial" charset="0"/>
              </a:rPr>
              <a:t>Proporcionar de manera mensual a la Subdirección de Participación Política, Cívica y Social, los indicadores recabados las diferentes áreas que la integran, para su validación, incorporación a informes de gobierno y/o tarjetas informativas y publicación en función a la matiz de indicadores plasmada en el plan Estatal de Desarrollo y Programas Sectoriales del mismo. </a:t>
            </a:r>
          </a:p>
          <a:p>
            <a:pPr algn="just"/>
            <a:endParaRPr lang="es-ES" sz="1200" dirty="0" smtClean="0">
              <a:latin typeface="Arial" charset="0"/>
              <a:cs typeface="Arial" charset="0"/>
            </a:endParaRPr>
          </a:p>
          <a:p>
            <a:pPr marL="182563" indent="-182563" algn="just">
              <a:buFont typeface="Wingdings" pitchFamily="2" charset="2"/>
              <a:buChar char="§"/>
            </a:pPr>
            <a:r>
              <a:rPr lang="es-ES_tradnl" sz="1200" dirty="0" smtClean="0">
                <a:latin typeface="Arial" charset="0"/>
              </a:rPr>
              <a:t>Estas funciones son enunciativas mas no limitativas</a:t>
            </a:r>
          </a:p>
          <a:p>
            <a:pPr marL="182563" indent="-182563" algn="just">
              <a:buFont typeface="Wingdings" pitchFamily="2" charset="2"/>
              <a:buChar char="§"/>
            </a:pPr>
            <a:endParaRPr lang="es-ES_tradnl" sz="1200" b="1" i="1" dirty="0">
              <a:latin typeface="Arial" charset="0"/>
            </a:endParaRPr>
          </a:p>
        </p:txBody>
      </p:sp>
      <p:sp>
        <p:nvSpPr>
          <p:cNvPr id="32774" name="Text Box 43"/>
          <p:cNvSpPr txBox="1">
            <a:spLocks noChangeArrowheads="1"/>
          </p:cNvSpPr>
          <p:nvPr/>
        </p:nvSpPr>
        <p:spPr bwMode="auto">
          <a:xfrm>
            <a:off x="0" y="0"/>
            <a:ext cx="3962400" cy="400050"/>
          </a:xfrm>
          <a:prstGeom prst="rect">
            <a:avLst/>
          </a:prstGeom>
          <a:noFill/>
          <a:ln w="9525">
            <a:noFill/>
            <a:miter lim="800000"/>
            <a:headEnd/>
            <a:tailEnd/>
          </a:ln>
        </p:spPr>
        <p:txBody>
          <a:bodyPr>
            <a:spAutoFit/>
          </a:bodyPr>
          <a:lstStyle/>
          <a:p>
            <a:pPr algn="just">
              <a:spcBef>
                <a:spcPct val="50000"/>
              </a:spcBef>
            </a:pPr>
            <a:r>
              <a:rPr lang="es-ES_tradnl" sz="2000" b="1" i="1" dirty="0" smtClean="0">
                <a:latin typeface="Arial" charset="0"/>
              </a:rPr>
              <a:t>DESCRIPCIÓN </a:t>
            </a:r>
            <a:r>
              <a:rPr lang="es-ES_tradnl" sz="2000" b="1" i="1" dirty="0">
                <a:latin typeface="Arial" charset="0"/>
              </a:rPr>
              <a:t>DE FUNCIONES</a:t>
            </a:r>
          </a:p>
        </p:txBody>
      </p:sp>
      <p:sp>
        <p:nvSpPr>
          <p:cNvPr id="9" name="8 Rectángulo"/>
          <p:cNvSpPr/>
          <p:nvPr/>
        </p:nvSpPr>
        <p:spPr>
          <a:xfrm>
            <a:off x="1574800" y="8391525"/>
            <a:ext cx="5105400" cy="596900"/>
          </a:xfrm>
          <a:prstGeom prst="rect">
            <a:avLst/>
          </a:prstGeom>
          <a:noFill/>
          <a:ln w="63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0" name="9 CuadroTexto"/>
          <p:cNvSpPr txBox="1"/>
          <p:nvPr/>
        </p:nvSpPr>
        <p:spPr>
          <a:xfrm>
            <a:off x="3365892" y="8391525"/>
            <a:ext cx="1388522" cy="276999"/>
          </a:xfrm>
          <a:prstGeom prst="rect">
            <a:avLst/>
          </a:prstGeom>
          <a:noFill/>
        </p:spPr>
        <p:txBody>
          <a:bodyPr wrap="none" rtlCol="0">
            <a:spAutoFit/>
          </a:bodyPr>
          <a:lstStyle/>
          <a:p>
            <a:r>
              <a:rPr lang="es-MX" sz="1200" b="1" dirty="0" smtClean="0">
                <a:latin typeface="Arial" charset="0"/>
              </a:rPr>
              <a:t>Director General</a:t>
            </a:r>
            <a:endParaRPr lang="es-MX" sz="1200" dirty="0"/>
          </a:p>
        </p:txBody>
      </p:sp>
      <p:sp>
        <p:nvSpPr>
          <p:cNvPr id="11" name="10 CuadroTexto"/>
          <p:cNvSpPr txBox="1"/>
          <p:nvPr/>
        </p:nvSpPr>
        <p:spPr>
          <a:xfrm>
            <a:off x="3057349" y="8711426"/>
            <a:ext cx="2160721" cy="276999"/>
          </a:xfrm>
          <a:prstGeom prst="rect">
            <a:avLst/>
          </a:prstGeom>
          <a:noFill/>
        </p:spPr>
        <p:txBody>
          <a:bodyPr wrap="none" rtlCol="0">
            <a:spAutoFit/>
          </a:bodyPr>
          <a:lstStyle/>
          <a:p>
            <a:r>
              <a:rPr lang="es-MX" sz="1200" dirty="0" smtClean="0">
                <a:latin typeface="Arial" charset="0"/>
              </a:rPr>
              <a:t>Luis Fernando Alonso Molina</a:t>
            </a:r>
            <a:endParaRPr lang="es-MX" sz="1200" dirty="0"/>
          </a:p>
        </p:txBody>
      </p:sp>
      <p:cxnSp>
        <p:nvCxnSpPr>
          <p:cNvPr id="12" name="19 Conector recto"/>
          <p:cNvCxnSpPr>
            <a:cxnSpLocks noChangeShapeType="1"/>
          </p:cNvCxnSpPr>
          <p:nvPr/>
        </p:nvCxnSpPr>
        <p:spPr bwMode="auto">
          <a:xfrm rot="10800000" flipH="1">
            <a:off x="1578440" y="8643638"/>
            <a:ext cx="5076000" cy="0"/>
          </a:xfrm>
          <a:prstGeom prst="line">
            <a:avLst/>
          </a:prstGeom>
          <a:noFill/>
          <a:ln w="9525" algn="ctr">
            <a:solidFill>
              <a:schemeClr val="tx1"/>
            </a:solidFill>
            <a:round/>
            <a:headEnd/>
            <a:tailEnd/>
          </a:ln>
        </p:spPr>
      </p:cxnSp>
    </p:spTree>
    <p:extLst>
      <p:ext uri="{BB962C8B-B14F-4D97-AF65-F5344CB8AC3E}">
        <p14:creationId xmlns:p14="http://schemas.microsoft.com/office/powerpoint/2010/main" val="222435933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12"/>
          <p:cNvSpPr>
            <a:spLocks noChangeArrowheads="1"/>
          </p:cNvSpPr>
          <p:nvPr/>
        </p:nvSpPr>
        <p:spPr bwMode="auto">
          <a:xfrm>
            <a:off x="-9432" y="-7251"/>
            <a:ext cx="1443038" cy="9144000"/>
          </a:xfrm>
          <a:prstGeom prst="rect">
            <a:avLst/>
          </a:prstGeom>
          <a:solidFill>
            <a:schemeClr val="bg1">
              <a:lumMod val="50000"/>
            </a:schemeClr>
          </a:solidFill>
          <a:ln w="9525">
            <a:solidFill>
              <a:srgbClr val="663300"/>
            </a:solidFill>
            <a:miter lim="800000"/>
            <a:headEnd/>
            <a:tailEnd/>
          </a:ln>
        </p:spPr>
        <p:txBody>
          <a:bodyPr wrap="none" anchor="ctr"/>
          <a:lstStyle/>
          <a:p>
            <a:pPr>
              <a:defRPr/>
            </a:pPr>
            <a:endParaRPr lang="es-MX" dirty="0"/>
          </a:p>
        </p:txBody>
      </p:sp>
      <p:sp>
        <p:nvSpPr>
          <p:cNvPr id="39940"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39941" name="Rectangle 4"/>
          <p:cNvSpPr>
            <a:spLocks noChangeArrowheads="1"/>
          </p:cNvSpPr>
          <p:nvPr/>
        </p:nvSpPr>
        <p:spPr bwMode="auto">
          <a:xfrm>
            <a:off x="1465263" y="558564"/>
            <a:ext cx="5051424" cy="7514878"/>
          </a:xfrm>
          <a:prstGeom prst="rect">
            <a:avLst/>
          </a:prstGeom>
          <a:noFill/>
          <a:ln w="9525">
            <a:noFill/>
            <a:miter lim="800000"/>
            <a:headEnd/>
            <a:tailEnd/>
          </a:ln>
        </p:spPr>
        <p:txBody>
          <a:bodyPr wrap="square">
            <a:spAutoFit/>
          </a:bodyPr>
          <a:lstStyle/>
          <a:p>
            <a:pPr marL="95250" indent="-95250"/>
            <a:endParaRPr lang="es-ES_tradnl" sz="1200" b="1" i="1" dirty="0" smtClean="0">
              <a:latin typeface="Arial" charset="0"/>
              <a:cs typeface="Arial" charset="0"/>
            </a:endParaRPr>
          </a:p>
          <a:p>
            <a:pPr marL="95250" indent="-95250"/>
            <a:r>
              <a:rPr lang="es-ES_tradnl" sz="1200" b="1" i="1" dirty="0" smtClean="0">
                <a:latin typeface="Arial" charset="0"/>
                <a:cs typeface="Arial" charset="0"/>
              </a:rPr>
              <a:t>SALUD</a:t>
            </a:r>
            <a:endParaRPr lang="es-ES_tradnl" sz="1200" i="1" dirty="0">
              <a:latin typeface="Arial" charset="0"/>
            </a:endParaRPr>
          </a:p>
          <a:p>
            <a:pPr marL="95250" indent="-95250" algn="just"/>
            <a:endParaRPr lang="es-ES_tradnl" sz="1200" b="1" i="1" dirty="0">
              <a:latin typeface="Arial" charset="0"/>
            </a:endParaRPr>
          </a:p>
          <a:p>
            <a:pPr marL="95250" indent="-95250" algn="just"/>
            <a:r>
              <a:rPr lang="es-ES_tradnl" sz="1200" b="1" i="1" dirty="0">
                <a:latin typeface="Arial" charset="0"/>
              </a:rPr>
              <a:t>OBJETIVO.</a:t>
            </a:r>
          </a:p>
          <a:p>
            <a:pPr marL="95250" indent="-95250" algn="just"/>
            <a:endParaRPr lang="es-ES_tradnl" sz="1200" b="1" i="1" dirty="0">
              <a:latin typeface="Arial" charset="0"/>
            </a:endParaRPr>
          </a:p>
          <a:p>
            <a:pPr marL="95250" indent="-95250" algn="just"/>
            <a:r>
              <a:rPr lang="es-ES" sz="1200" dirty="0" smtClean="0">
                <a:latin typeface="Arial" charset="0"/>
                <a:cs typeface="Times New Roman" pitchFamily="18" charset="0"/>
              </a:rPr>
              <a:t>  </a:t>
            </a:r>
            <a:r>
              <a:rPr lang="es-MX" sz="1200" dirty="0">
                <a:latin typeface="Arial" charset="0"/>
                <a:cs typeface="Times New Roman" pitchFamily="18" charset="0"/>
              </a:rPr>
              <a:t>Proporcionar información y herramientas para la prevención de riesgos contra la </a:t>
            </a:r>
            <a:r>
              <a:rPr lang="es-MX" sz="1200" dirty="0" smtClean="0">
                <a:latin typeface="Arial" charset="0"/>
                <a:cs typeface="Times New Roman" pitchFamily="18" charset="0"/>
              </a:rPr>
              <a:t>salud, con orientación principal hacia </a:t>
            </a:r>
            <a:r>
              <a:rPr lang="es-MX" sz="1200" dirty="0">
                <a:latin typeface="Arial" charset="0"/>
                <a:cs typeface="Times New Roman" pitchFamily="18" charset="0"/>
              </a:rPr>
              <a:t>dos temas fundamentales: la prevención del consumo irresponsable de alcohol y adicciones; y la prevención del embarazo en adolescentes y las infecciones de transmisión sexual.</a:t>
            </a:r>
          </a:p>
          <a:p>
            <a:pPr marL="95250" indent="-95250" algn="just"/>
            <a:endParaRPr lang="es-ES" sz="1200" dirty="0" smtClean="0">
              <a:latin typeface="Arial" charset="0"/>
              <a:cs typeface="Times New Roman" pitchFamily="18" charset="0"/>
            </a:endParaRPr>
          </a:p>
          <a:p>
            <a:pPr marL="95250" indent="-95250" algn="just"/>
            <a:endParaRPr lang="es-ES" sz="1200" dirty="0" smtClean="0">
              <a:latin typeface="Arial" charset="0"/>
              <a:cs typeface="Times New Roman" pitchFamily="18" charset="0"/>
            </a:endParaRPr>
          </a:p>
          <a:p>
            <a:pPr marL="95250" indent="-95250" algn="just">
              <a:lnSpc>
                <a:spcPts val="1400"/>
              </a:lnSpc>
            </a:pPr>
            <a:r>
              <a:rPr lang="es-ES_tradnl" sz="1200" b="1" i="1" dirty="0" smtClean="0">
                <a:latin typeface="Arial" charset="0"/>
              </a:rPr>
              <a:t>FUNCIONES</a:t>
            </a:r>
            <a:r>
              <a:rPr lang="es-ES_tradnl" sz="1200" b="1" i="1" dirty="0">
                <a:latin typeface="Arial" charset="0"/>
              </a:rPr>
              <a:t>.</a:t>
            </a:r>
          </a:p>
          <a:p>
            <a:pPr marL="95250" indent="-95250" algn="just">
              <a:lnSpc>
                <a:spcPts val="1400"/>
              </a:lnSpc>
            </a:pPr>
            <a:endParaRPr lang="es-ES" sz="1200" dirty="0">
              <a:latin typeface="Arial" charset="0"/>
              <a:cs typeface="Times New Roman" pitchFamily="18" charset="0"/>
            </a:endParaRPr>
          </a:p>
          <a:p>
            <a:pPr marL="177800" indent="-177800" algn="just">
              <a:lnSpc>
                <a:spcPts val="1400"/>
              </a:lnSpc>
              <a:buFont typeface="Wingdings" pitchFamily="2" charset="2"/>
              <a:buChar char="§"/>
            </a:pPr>
            <a:r>
              <a:rPr lang="es-ES" sz="1200" dirty="0">
                <a:latin typeface="Arial" charset="0"/>
                <a:cs typeface="Times New Roman" pitchFamily="18" charset="0"/>
              </a:rPr>
              <a:t>Diseñar y elaborar materiales educativos y audiovisuales de promoción de la salud integral y auto cuidado en los jóvenes.</a:t>
            </a:r>
          </a:p>
          <a:p>
            <a:pPr marL="177800" indent="-177800" algn="just">
              <a:lnSpc>
                <a:spcPts val="1400"/>
              </a:lnSpc>
              <a:buFont typeface="Wingdings" pitchFamily="2" charset="2"/>
              <a:buChar char="§"/>
            </a:pPr>
            <a:endParaRPr lang="es-ES" sz="1200" dirty="0">
              <a:latin typeface="Arial" charset="0"/>
              <a:cs typeface="Times New Roman" pitchFamily="18" charset="0"/>
            </a:endParaRPr>
          </a:p>
          <a:p>
            <a:pPr marL="177800" indent="-177800" algn="just">
              <a:lnSpc>
                <a:spcPts val="1400"/>
              </a:lnSpc>
              <a:buFont typeface="Wingdings" pitchFamily="2" charset="2"/>
              <a:buChar char="§"/>
            </a:pPr>
            <a:r>
              <a:rPr lang="es-ES" sz="1200" dirty="0" smtClean="0">
                <a:latin typeface="Arial" charset="0"/>
                <a:cs typeface="Times New Roman" pitchFamily="18" charset="0"/>
              </a:rPr>
              <a:t>Diseñ</a:t>
            </a:r>
            <a:r>
              <a:rPr lang="es-MX" sz="1200" dirty="0" smtClean="0">
                <a:latin typeface="Arial" charset="0"/>
                <a:cs typeface="Times New Roman" pitchFamily="18" charset="0"/>
              </a:rPr>
              <a:t>ar</a:t>
            </a:r>
            <a:r>
              <a:rPr lang="es-ES" sz="1200" dirty="0" smtClean="0">
                <a:latin typeface="Arial" charset="0"/>
                <a:cs typeface="Times New Roman" pitchFamily="18" charset="0"/>
              </a:rPr>
              <a:t> </a:t>
            </a:r>
            <a:r>
              <a:rPr lang="es-ES" sz="1200" dirty="0">
                <a:latin typeface="Arial" charset="0"/>
                <a:cs typeface="Times New Roman" pitchFamily="18" charset="0"/>
              </a:rPr>
              <a:t>y generar </a:t>
            </a:r>
            <a:r>
              <a:rPr lang="es-MX" sz="1200" dirty="0">
                <a:latin typeface="Arial" charset="0"/>
                <a:cs typeface="Times New Roman" pitchFamily="18" charset="0"/>
              </a:rPr>
              <a:t>las </a:t>
            </a:r>
            <a:r>
              <a:rPr lang="es-ES" sz="1200" dirty="0">
                <a:latin typeface="Arial" charset="0"/>
                <a:cs typeface="Times New Roman" pitchFamily="18" charset="0"/>
              </a:rPr>
              <a:t>campañas a nivel local y estatal, dirigidas a los sectores juveniles sobre la importancia del auto cuidado, con el propósito de difundir los conocimientos y combatir hábitos nocivos y falsas creencias y estereotipos que limitan la calidad de vida y el bienestar de las y los jóvenes.</a:t>
            </a:r>
          </a:p>
          <a:p>
            <a:pPr marL="177800" indent="-177800" algn="just">
              <a:lnSpc>
                <a:spcPts val="1400"/>
              </a:lnSpc>
              <a:buFont typeface="Wingdings" pitchFamily="2" charset="2"/>
              <a:buChar char="§"/>
            </a:pPr>
            <a:endParaRPr lang="es-ES" sz="1200" dirty="0">
              <a:latin typeface="Arial" charset="0"/>
              <a:cs typeface="Times New Roman" pitchFamily="18" charset="0"/>
            </a:endParaRPr>
          </a:p>
          <a:p>
            <a:pPr marL="177800" indent="-177800" algn="just">
              <a:lnSpc>
                <a:spcPts val="1400"/>
              </a:lnSpc>
              <a:buFont typeface="Wingdings" pitchFamily="2" charset="2"/>
              <a:buChar char="§"/>
            </a:pPr>
            <a:r>
              <a:rPr lang="es-ES" sz="1200" dirty="0">
                <a:latin typeface="Arial" charset="0"/>
                <a:cs typeface="Times New Roman" pitchFamily="18" charset="0"/>
              </a:rPr>
              <a:t>Promover la incorporación de servicios específicos para jóvenes en los servicios de salud, en las instituciones sociales y en organismos y organizaciones sociales.</a:t>
            </a:r>
          </a:p>
          <a:p>
            <a:pPr marL="177800" indent="-177800" algn="just">
              <a:lnSpc>
                <a:spcPts val="1400"/>
              </a:lnSpc>
              <a:buFont typeface="Wingdings" pitchFamily="2" charset="2"/>
              <a:buChar char="§"/>
            </a:pPr>
            <a:endParaRPr lang="es-ES" sz="1200" dirty="0">
              <a:latin typeface="Arial" charset="0"/>
              <a:cs typeface="Times New Roman" pitchFamily="18" charset="0"/>
            </a:endParaRPr>
          </a:p>
          <a:p>
            <a:pPr marL="177800" indent="-177800" algn="just">
              <a:lnSpc>
                <a:spcPts val="1400"/>
              </a:lnSpc>
              <a:buFont typeface="Wingdings" pitchFamily="2" charset="2"/>
              <a:buChar char="§"/>
            </a:pPr>
            <a:r>
              <a:rPr lang="es-ES" sz="1200" dirty="0">
                <a:latin typeface="Arial" charset="0"/>
                <a:cs typeface="Times New Roman" pitchFamily="18" charset="0"/>
              </a:rPr>
              <a:t>Promover a través de campañas en los medios de comunicación, los servicios específicos para jóvenes que ofrece el Sector Salud y las organizaciones </a:t>
            </a:r>
            <a:r>
              <a:rPr lang="es-ES" sz="1200" dirty="0" smtClean="0">
                <a:latin typeface="Arial" charset="0"/>
                <a:cs typeface="Times New Roman" pitchFamily="18" charset="0"/>
              </a:rPr>
              <a:t>sociales.</a:t>
            </a:r>
          </a:p>
          <a:p>
            <a:pPr marL="177800" indent="-177800" algn="just">
              <a:lnSpc>
                <a:spcPts val="1400"/>
              </a:lnSpc>
              <a:buFont typeface="Wingdings" pitchFamily="2" charset="2"/>
              <a:buChar char="§"/>
            </a:pPr>
            <a:endParaRPr lang="es-ES" sz="1200" dirty="0" smtClean="0">
              <a:latin typeface="Arial" charset="0"/>
              <a:cs typeface="Times New Roman" pitchFamily="18" charset="0"/>
            </a:endParaRPr>
          </a:p>
          <a:p>
            <a:pPr marL="177800" indent="-177800" algn="just">
              <a:lnSpc>
                <a:spcPts val="1400"/>
              </a:lnSpc>
              <a:buFont typeface="Wingdings" pitchFamily="2" charset="2"/>
              <a:buChar char="§"/>
            </a:pPr>
            <a:r>
              <a:rPr lang="es-ES" sz="1200" dirty="0" smtClean="0">
                <a:latin typeface="Arial" charset="0"/>
                <a:cs typeface="Times New Roman" pitchFamily="18" charset="0"/>
              </a:rPr>
              <a:t>Impulsar </a:t>
            </a:r>
            <a:r>
              <a:rPr lang="es-ES" sz="1200" dirty="0">
                <a:latin typeface="Arial" charset="0"/>
                <a:cs typeface="Times New Roman" pitchFamily="18" charset="0"/>
              </a:rPr>
              <a:t>actividades de formación y capacitación de recursos humanos especializados para este fin.</a:t>
            </a:r>
          </a:p>
          <a:p>
            <a:pPr marL="177800" indent="-177800" algn="just">
              <a:lnSpc>
                <a:spcPts val="1400"/>
              </a:lnSpc>
              <a:buFont typeface="Wingdings" pitchFamily="2" charset="2"/>
              <a:buChar char="§"/>
            </a:pPr>
            <a:endParaRPr lang="es-ES" sz="1200" dirty="0">
              <a:latin typeface="Arial" charset="0"/>
              <a:cs typeface="Times New Roman" pitchFamily="18" charset="0"/>
            </a:endParaRPr>
          </a:p>
          <a:p>
            <a:pPr marL="177800" indent="-177800" algn="just">
              <a:lnSpc>
                <a:spcPts val="1400"/>
              </a:lnSpc>
              <a:buFont typeface="Wingdings" pitchFamily="2" charset="2"/>
              <a:buChar char="§"/>
            </a:pPr>
            <a:r>
              <a:rPr lang="es-ES" sz="1200" dirty="0">
                <a:latin typeface="Arial" charset="0"/>
                <a:cs typeface="Times New Roman" pitchFamily="18" charset="0"/>
              </a:rPr>
              <a:t>Impulsar acciones de capacitación y actualización de los recursos humanos que atienden, orientan y proporcionan apoyo a los jóvenes.</a:t>
            </a:r>
          </a:p>
          <a:p>
            <a:pPr marL="177800" indent="-177800" algn="just">
              <a:lnSpc>
                <a:spcPts val="1400"/>
              </a:lnSpc>
              <a:buFont typeface="Wingdings" pitchFamily="2" charset="2"/>
              <a:buChar char="§"/>
            </a:pPr>
            <a:endParaRPr lang="es-ES" sz="1200" dirty="0">
              <a:latin typeface="Arial" charset="0"/>
              <a:cs typeface="Times New Roman" pitchFamily="18" charset="0"/>
            </a:endParaRPr>
          </a:p>
          <a:p>
            <a:pPr marL="177800" indent="-177800" algn="just">
              <a:lnSpc>
                <a:spcPts val="1400"/>
              </a:lnSpc>
              <a:buFont typeface="Wingdings" pitchFamily="2" charset="2"/>
              <a:buChar char="§"/>
            </a:pPr>
            <a:r>
              <a:rPr lang="es-ES" sz="1200" dirty="0" smtClean="0">
                <a:latin typeface="Arial" charset="0"/>
                <a:cs typeface="Times New Roman" pitchFamily="18" charset="0"/>
              </a:rPr>
              <a:t>Generar </a:t>
            </a:r>
            <a:r>
              <a:rPr lang="es-ES" sz="1200" dirty="0">
                <a:latin typeface="Arial" charset="0"/>
                <a:cs typeface="Times New Roman" pitchFamily="18" charset="0"/>
              </a:rPr>
              <a:t>estrategias de operación, ampliación y fortalecimiento de atención médica y social para la reducción de daños y rehabilitación de los jóvenes que presenten discapacidades producidas por violencia y por accidentes. </a:t>
            </a:r>
            <a:endParaRPr lang="es-ES" sz="1200" dirty="0" smtClean="0">
              <a:latin typeface="Arial" charset="0"/>
              <a:cs typeface="Times New Roman" pitchFamily="18" charset="0"/>
            </a:endParaRPr>
          </a:p>
        </p:txBody>
      </p:sp>
      <p:sp>
        <p:nvSpPr>
          <p:cNvPr id="39942" name="Text Box 5"/>
          <p:cNvSpPr txBox="1">
            <a:spLocks noChangeArrowheads="1"/>
          </p:cNvSpPr>
          <p:nvPr/>
        </p:nvSpPr>
        <p:spPr bwMode="auto">
          <a:xfrm>
            <a:off x="0" y="0"/>
            <a:ext cx="3962400" cy="400050"/>
          </a:xfrm>
          <a:prstGeom prst="rect">
            <a:avLst/>
          </a:prstGeom>
          <a:noFill/>
          <a:ln w="9525">
            <a:noFill/>
            <a:miter lim="800000"/>
            <a:headEnd/>
            <a:tailEnd/>
          </a:ln>
        </p:spPr>
        <p:txBody>
          <a:bodyPr>
            <a:spAutoFit/>
          </a:bodyPr>
          <a:lstStyle/>
          <a:p>
            <a:pPr algn="just">
              <a:spcBef>
                <a:spcPct val="50000"/>
              </a:spcBef>
            </a:pPr>
            <a:r>
              <a:rPr lang="es-ES_tradnl" sz="2000" b="1" i="1" dirty="0" smtClean="0">
                <a:latin typeface="Arial" charset="0"/>
              </a:rPr>
              <a:t>DESCRIPCIÓN </a:t>
            </a:r>
            <a:r>
              <a:rPr lang="es-ES_tradnl" sz="2000" b="1" i="1" dirty="0">
                <a:latin typeface="Arial" charset="0"/>
              </a:rPr>
              <a:t>DE FUNCIONES</a:t>
            </a:r>
          </a:p>
        </p:txBody>
      </p:sp>
      <p:sp>
        <p:nvSpPr>
          <p:cNvPr id="9" name="8 Rectángulo"/>
          <p:cNvSpPr/>
          <p:nvPr/>
        </p:nvSpPr>
        <p:spPr>
          <a:xfrm>
            <a:off x="1574800" y="8391525"/>
            <a:ext cx="5105400" cy="596900"/>
          </a:xfrm>
          <a:prstGeom prst="rect">
            <a:avLst/>
          </a:prstGeom>
          <a:noFill/>
          <a:ln w="63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0" name="9 CuadroTexto"/>
          <p:cNvSpPr txBox="1"/>
          <p:nvPr/>
        </p:nvSpPr>
        <p:spPr>
          <a:xfrm>
            <a:off x="3365892" y="8391525"/>
            <a:ext cx="1388522" cy="276999"/>
          </a:xfrm>
          <a:prstGeom prst="rect">
            <a:avLst/>
          </a:prstGeom>
          <a:noFill/>
        </p:spPr>
        <p:txBody>
          <a:bodyPr wrap="none" rtlCol="0">
            <a:spAutoFit/>
          </a:bodyPr>
          <a:lstStyle/>
          <a:p>
            <a:r>
              <a:rPr lang="es-MX" sz="1200" b="1" dirty="0" smtClean="0">
                <a:latin typeface="Arial" charset="0"/>
              </a:rPr>
              <a:t>Director General</a:t>
            </a:r>
            <a:endParaRPr lang="es-MX" sz="1200" dirty="0"/>
          </a:p>
        </p:txBody>
      </p:sp>
      <p:sp>
        <p:nvSpPr>
          <p:cNvPr id="11" name="10 CuadroTexto"/>
          <p:cNvSpPr txBox="1"/>
          <p:nvPr/>
        </p:nvSpPr>
        <p:spPr>
          <a:xfrm>
            <a:off x="3057349" y="8711426"/>
            <a:ext cx="2160721" cy="276999"/>
          </a:xfrm>
          <a:prstGeom prst="rect">
            <a:avLst/>
          </a:prstGeom>
          <a:noFill/>
        </p:spPr>
        <p:txBody>
          <a:bodyPr wrap="none" rtlCol="0">
            <a:spAutoFit/>
          </a:bodyPr>
          <a:lstStyle/>
          <a:p>
            <a:r>
              <a:rPr lang="es-MX" sz="1200" dirty="0" smtClean="0">
                <a:latin typeface="Arial" charset="0"/>
              </a:rPr>
              <a:t>Luis Fernando Alonso Molina</a:t>
            </a:r>
            <a:endParaRPr lang="es-MX" sz="1200" dirty="0"/>
          </a:p>
        </p:txBody>
      </p:sp>
      <p:cxnSp>
        <p:nvCxnSpPr>
          <p:cNvPr id="12" name="19 Conector recto"/>
          <p:cNvCxnSpPr>
            <a:cxnSpLocks noChangeShapeType="1"/>
          </p:cNvCxnSpPr>
          <p:nvPr/>
        </p:nvCxnSpPr>
        <p:spPr bwMode="auto">
          <a:xfrm rot="10800000" flipH="1">
            <a:off x="1578440" y="8643638"/>
            <a:ext cx="5076000" cy="0"/>
          </a:xfrm>
          <a:prstGeom prst="line">
            <a:avLst/>
          </a:prstGeom>
          <a:noFill/>
          <a:ln w="9525" algn="ctr">
            <a:solidFill>
              <a:schemeClr val="tx1"/>
            </a:solidFill>
            <a:round/>
            <a:headEnd/>
            <a:tailEnd/>
          </a:ln>
        </p:spPr>
      </p:cxnSp>
    </p:spTree>
    <p:extLst>
      <p:ext uri="{BB962C8B-B14F-4D97-AF65-F5344CB8AC3E}">
        <p14:creationId xmlns:p14="http://schemas.microsoft.com/office/powerpoint/2010/main" val="92003569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12"/>
          <p:cNvSpPr>
            <a:spLocks noChangeArrowheads="1"/>
          </p:cNvSpPr>
          <p:nvPr/>
        </p:nvSpPr>
        <p:spPr bwMode="auto">
          <a:xfrm>
            <a:off x="-9432" y="-7251"/>
            <a:ext cx="1443038" cy="9144000"/>
          </a:xfrm>
          <a:prstGeom prst="rect">
            <a:avLst/>
          </a:prstGeom>
          <a:solidFill>
            <a:schemeClr val="bg1">
              <a:lumMod val="50000"/>
            </a:schemeClr>
          </a:solidFill>
          <a:ln w="9525">
            <a:solidFill>
              <a:srgbClr val="663300"/>
            </a:solidFill>
            <a:miter lim="800000"/>
            <a:headEnd/>
            <a:tailEnd/>
          </a:ln>
        </p:spPr>
        <p:txBody>
          <a:bodyPr wrap="none" anchor="ctr"/>
          <a:lstStyle/>
          <a:p>
            <a:pPr>
              <a:defRPr/>
            </a:pPr>
            <a:endParaRPr lang="es-MX" dirty="0"/>
          </a:p>
        </p:txBody>
      </p:sp>
      <p:sp>
        <p:nvSpPr>
          <p:cNvPr id="39940"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39941" name="Rectangle 4"/>
          <p:cNvSpPr>
            <a:spLocks noChangeArrowheads="1"/>
          </p:cNvSpPr>
          <p:nvPr/>
        </p:nvSpPr>
        <p:spPr bwMode="auto">
          <a:xfrm>
            <a:off x="1465263" y="558564"/>
            <a:ext cx="5051424" cy="2267287"/>
          </a:xfrm>
          <a:prstGeom prst="rect">
            <a:avLst/>
          </a:prstGeom>
          <a:noFill/>
          <a:ln w="9525">
            <a:noFill/>
            <a:miter lim="800000"/>
            <a:headEnd/>
            <a:tailEnd/>
          </a:ln>
        </p:spPr>
        <p:txBody>
          <a:bodyPr wrap="square">
            <a:spAutoFit/>
          </a:bodyPr>
          <a:lstStyle/>
          <a:p>
            <a:pPr marL="95250" indent="-95250"/>
            <a:endParaRPr lang="es-ES_tradnl" sz="1200" b="1" i="1" dirty="0" smtClean="0">
              <a:latin typeface="Arial" charset="0"/>
              <a:cs typeface="Arial" charset="0"/>
            </a:endParaRPr>
          </a:p>
          <a:p>
            <a:pPr marL="95250" indent="-95250"/>
            <a:r>
              <a:rPr lang="es-ES_tradnl" sz="1200" b="1" i="1" dirty="0" smtClean="0">
                <a:latin typeface="Arial" charset="0"/>
                <a:cs typeface="Arial" charset="0"/>
              </a:rPr>
              <a:t>SALUD</a:t>
            </a:r>
          </a:p>
          <a:p>
            <a:pPr marL="95250" indent="-95250"/>
            <a:r>
              <a:rPr lang="es-ES_tradnl" sz="1200" b="1" i="1" dirty="0" smtClean="0">
                <a:latin typeface="Arial" charset="0"/>
                <a:cs typeface="Arial" charset="0"/>
              </a:rPr>
              <a:t>(Continua.)</a:t>
            </a:r>
            <a:endParaRPr lang="es-ES_tradnl" sz="1200" i="1" dirty="0">
              <a:latin typeface="Arial" charset="0"/>
            </a:endParaRPr>
          </a:p>
          <a:p>
            <a:pPr marL="95250" indent="-95250" algn="just"/>
            <a:endParaRPr lang="es-ES_tradnl" sz="1200" b="1" i="1" dirty="0">
              <a:latin typeface="Arial" charset="0"/>
            </a:endParaRPr>
          </a:p>
          <a:p>
            <a:pPr algn="just">
              <a:lnSpc>
                <a:spcPts val="1400"/>
              </a:lnSpc>
            </a:pPr>
            <a:endParaRPr lang="es-ES" sz="1200" dirty="0" smtClean="0">
              <a:latin typeface="Arial" charset="0"/>
              <a:cs typeface="Times New Roman" pitchFamily="18" charset="0"/>
            </a:endParaRPr>
          </a:p>
          <a:p>
            <a:pPr marL="177800" indent="-177800" algn="just">
              <a:lnSpc>
                <a:spcPts val="1400"/>
              </a:lnSpc>
              <a:buFont typeface="Wingdings" pitchFamily="2" charset="2"/>
              <a:buChar char="§"/>
            </a:pPr>
            <a:r>
              <a:rPr lang="es-MX" sz="1200" dirty="0">
                <a:latin typeface="Arial" pitchFamily="34" charset="0"/>
                <a:cs typeface="Arial" pitchFamily="34" charset="0"/>
              </a:rPr>
              <a:t>Reportar los indicadores mensualmente a la Subdirección de </a:t>
            </a:r>
            <a:r>
              <a:rPr lang="es-MX" sz="1200" dirty="0" smtClean="0">
                <a:latin typeface="Arial" pitchFamily="34" charset="0"/>
                <a:cs typeface="Arial" pitchFamily="34" charset="0"/>
              </a:rPr>
              <a:t>Bienestar y Atención a las Personas Jóvenes </a:t>
            </a:r>
            <a:r>
              <a:rPr lang="es-MX" sz="1200" dirty="0">
                <a:latin typeface="Arial" pitchFamily="34" charset="0"/>
                <a:cs typeface="Arial" pitchFamily="34" charset="0"/>
              </a:rPr>
              <a:t>acerca del número </a:t>
            </a:r>
            <a:r>
              <a:rPr lang="es-MX" sz="1200" dirty="0" smtClean="0">
                <a:latin typeface="Arial" pitchFamily="34" charset="0"/>
                <a:cs typeface="Arial" pitchFamily="34" charset="0"/>
              </a:rPr>
              <a:t>de </a:t>
            </a:r>
            <a:r>
              <a:rPr lang="es-MX" sz="1200" dirty="0">
                <a:latin typeface="Arial" pitchFamily="34" charset="0"/>
                <a:cs typeface="Arial" pitchFamily="34" charset="0"/>
              </a:rPr>
              <a:t>jóvenes beneficiados a través de las acciones emprendidas en materia </a:t>
            </a:r>
            <a:r>
              <a:rPr lang="es-MX" sz="1200" dirty="0" smtClean="0">
                <a:latin typeface="Arial" pitchFamily="34" charset="0"/>
                <a:cs typeface="Arial" pitchFamily="34" charset="0"/>
              </a:rPr>
              <a:t>de capacitaciones, talleres, conferencias, así como el número de dichos eventos realizados.</a:t>
            </a:r>
          </a:p>
          <a:p>
            <a:pPr marL="177800" indent="-177800" algn="just">
              <a:lnSpc>
                <a:spcPts val="1400"/>
              </a:lnSpc>
              <a:buFont typeface="Wingdings" pitchFamily="2" charset="2"/>
              <a:buChar char="§"/>
            </a:pPr>
            <a:endParaRPr lang="es-MX" sz="1200" dirty="0">
              <a:latin typeface="Arial" pitchFamily="34" charset="0"/>
              <a:cs typeface="Arial" pitchFamily="34" charset="0"/>
            </a:endParaRPr>
          </a:p>
          <a:p>
            <a:pPr marL="177800" indent="-177800" algn="just">
              <a:lnSpc>
                <a:spcPts val="1400"/>
              </a:lnSpc>
              <a:buFont typeface="Wingdings" pitchFamily="2" charset="2"/>
              <a:buChar char="§"/>
            </a:pPr>
            <a:r>
              <a:rPr lang="es-ES" sz="1200" dirty="0" smtClean="0">
                <a:latin typeface="Arial" charset="0"/>
                <a:cs typeface="Times New Roman" pitchFamily="18" charset="0"/>
              </a:rPr>
              <a:t>Estas </a:t>
            </a:r>
            <a:r>
              <a:rPr lang="es-ES" sz="1200" dirty="0">
                <a:latin typeface="Arial" charset="0"/>
                <a:cs typeface="Times New Roman" pitchFamily="18" charset="0"/>
              </a:rPr>
              <a:t>funciones son enunciativas mas no limitativas</a:t>
            </a:r>
            <a:endParaRPr lang="es-ES_tradnl" sz="1200" b="1" dirty="0">
              <a:latin typeface="Arial" charset="0"/>
            </a:endParaRPr>
          </a:p>
        </p:txBody>
      </p:sp>
      <p:sp>
        <p:nvSpPr>
          <p:cNvPr id="39942" name="Text Box 5"/>
          <p:cNvSpPr txBox="1">
            <a:spLocks noChangeArrowheads="1"/>
          </p:cNvSpPr>
          <p:nvPr/>
        </p:nvSpPr>
        <p:spPr bwMode="auto">
          <a:xfrm>
            <a:off x="0" y="0"/>
            <a:ext cx="3962400" cy="400050"/>
          </a:xfrm>
          <a:prstGeom prst="rect">
            <a:avLst/>
          </a:prstGeom>
          <a:noFill/>
          <a:ln w="9525">
            <a:noFill/>
            <a:miter lim="800000"/>
            <a:headEnd/>
            <a:tailEnd/>
          </a:ln>
        </p:spPr>
        <p:txBody>
          <a:bodyPr>
            <a:spAutoFit/>
          </a:bodyPr>
          <a:lstStyle/>
          <a:p>
            <a:pPr algn="just">
              <a:spcBef>
                <a:spcPct val="50000"/>
              </a:spcBef>
            </a:pPr>
            <a:r>
              <a:rPr lang="es-ES_tradnl" sz="2000" b="1" i="1" dirty="0" smtClean="0">
                <a:latin typeface="Arial" charset="0"/>
              </a:rPr>
              <a:t>DESCRIPCIÓN </a:t>
            </a:r>
            <a:r>
              <a:rPr lang="es-ES_tradnl" sz="2000" b="1" i="1" dirty="0">
                <a:latin typeface="Arial" charset="0"/>
              </a:rPr>
              <a:t>DE FUNCIONES</a:t>
            </a:r>
          </a:p>
        </p:txBody>
      </p:sp>
      <p:sp>
        <p:nvSpPr>
          <p:cNvPr id="9" name="8 Rectángulo"/>
          <p:cNvSpPr/>
          <p:nvPr/>
        </p:nvSpPr>
        <p:spPr>
          <a:xfrm>
            <a:off x="1574800" y="8391525"/>
            <a:ext cx="5105400" cy="596900"/>
          </a:xfrm>
          <a:prstGeom prst="rect">
            <a:avLst/>
          </a:prstGeom>
          <a:noFill/>
          <a:ln w="63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0" name="9 CuadroTexto"/>
          <p:cNvSpPr txBox="1"/>
          <p:nvPr/>
        </p:nvSpPr>
        <p:spPr>
          <a:xfrm>
            <a:off x="3365892" y="8391525"/>
            <a:ext cx="1388522" cy="276999"/>
          </a:xfrm>
          <a:prstGeom prst="rect">
            <a:avLst/>
          </a:prstGeom>
          <a:noFill/>
        </p:spPr>
        <p:txBody>
          <a:bodyPr wrap="none" rtlCol="0">
            <a:spAutoFit/>
          </a:bodyPr>
          <a:lstStyle/>
          <a:p>
            <a:r>
              <a:rPr lang="es-MX" sz="1200" b="1" dirty="0" smtClean="0">
                <a:latin typeface="Arial" charset="0"/>
              </a:rPr>
              <a:t>Director General</a:t>
            </a:r>
            <a:endParaRPr lang="es-MX" sz="1200" dirty="0"/>
          </a:p>
        </p:txBody>
      </p:sp>
      <p:sp>
        <p:nvSpPr>
          <p:cNvPr id="11" name="10 CuadroTexto"/>
          <p:cNvSpPr txBox="1"/>
          <p:nvPr/>
        </p:nvSpPr>
        <p:spPr>
          <a:xfrm>
            <a:off x="3057349" y="8711426"/>
            <a:ext cx="2160721" cy="276999"/>
          </a:xfrm>
          <a:prstGeom prst="rect">
            <a:avLst/>
          </a:prstGeom>
          <a:noFill/>
        </p:spPr>
        <p:txBody>
          <a:bodyPr wrap="none" rtlCol="0">
            <a:spAutoFit/>
          </a:bodyPr>
          <a:lstStyle/>
          <a:p>
            <a:r>
              <a:rPr lang="es-MX" sz="1200" dirty="0" smtClean="0">
                <a:latin typeface="Arial" charset="0"/>
              </a:rPr>
              <a:t>Luis Fernando Alonso Molina</a:t>
            </a:r>
            <a:endParaRPr lang="es-MX" sz="1200" dirty="0"/>
          </a:p>
        </p:txBody>
      </p:sp>
      <p:cxnSp>
        <p:nvCxnSpPr>
          <p:cNvPr id="12" name="19 Conector recto"/>
          <p:cNvCxnSpPr>
            <a:cxnSpLocks noChangeShapeType="1"/>
          </p:cNvCxnSpPr>
          <p:nvPr/>
        </p:nvCxnSpPr>
        <p:spPr bwMode="auto">
          <a:xfrm rot="10800000" flipH="1">
            <a:off x="1578440" y="8643638"/>
            <a:ext cx="5076000" cy="0"/>
          </a:xfrm>
          <a:prstGeom prst="line">
            <a:avLst/>
          </a:prstGeom>
          <a:noFill/>
          <a:ln w="9525" algn="ctr">
            <a:solidFill>
              <a:schemeClr val="tx1"/>
            </a:solidFill>
            <a:round/>
            <a:headEnd/>
            <a:tailEnd/>
          </a:ln>
        </p:spPr>
      </p:cxnSp>
    </p:spTree>
    <p:extLst>
      <p:ext uri="{BB962C8B-B14F-4D97-AF65-F5344CB8AC3E}">
        <p14:creationId xmlns:p14="http://schemas.microsoft.com/office/powerpoint/2010/main" val="418259867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12"/>
          <p:cNvSpPr>
            <a:spLocks noChangeArrowheads="1"/>
          </p:cNvSpPr>
          <p:nvPr/>
        </p:nvSpPr>
        <p:spPr bwMode="auto">
          <a:xfrm>
            <a:off x="-9432" y="-7251"/>
            <a:ext cx="1443038" cy="9144000"/>
          </a:xfrm>
          <a:prstGeom prst="rect">
            <a:avLst/>
          </a:prstGeom>
          <a:solidFill>
            <a:schemeClr val="bg1">
              <a:lumMod val="50000"/>
            </a:schemeClr>
          </a:solidFill>
          <a:ln w="9525">
            <a:solidFill>
              <a:srgbClr val="663300"/>
            </a:solidFill>
            <a:miter lim="800000"/>
            <a:headEnd/>
            <a:tailEnd/>
          </a:ln>
        </p:spPr>
        <p:txBody>
          <a:bodyPr wrap="none" anchor="ctr"/>
          <a:lstStyle/>
          <a:p>
            <a:pPr>
              <a:defRPr/>
            </a:pPr>
            <a:endParaRPr lang="es-MX" dirty="0"/>
          </a:p>
        </p:txBody>
      </p:sp>
      <p:sp>
        <p:nvSpPr>
          <p:cNvPr id="39940"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39941" name="Rectangle 4"/>
          <p:cNvSpPr>
            <a:spLocks noChangeArrowheads="1"/>
          </p:cNvSpPr>
          <p:nvPr/>
        </p:nvSpPr>
        <p:spPr bwMode="auto">
          <a:xfrm>
            <a:off x="1465263" y="558564"/>
            <a:ext cx="5051424" cy="7596951"/>
          </a:xfrm>
          <a:prstGeom prst="rect">
            <a:avLst/>
          </a:prstGeom>
          <a:noFill/>
          <a:ln w="9525">
            <a:noFill/>
            <a:miter lim="800000"/>
            <a:headEnd/>
            <a:tailEnd/>
          </a:ln>
        </p:spPr>
        <p:txBody>
          <a:bodyPr wrap="square">
            <a:spAutoFit/>
          </a:bodyPr>
          <a:lstStyle/>
          <a:p>
            <a:pPr marL="95250" indent="-95250"/>
            <a:endParaRPr lang="es-MX" sz="1200" b="1" i="1" dirty="0" smtClean="0">
              <a:latin typeface="Arial" pitchFamily="34" charset="0"/>
              <a:cs typeface="Arial" pitchFamily="34" charset="0"/>
            </a:endParaRPr>
          </a:p>
          <a:p>
            <a:pPr marL="95250" indent="-95250"/>
            <a:r>
              <a:rPr lang="es-MX" sz="1200" b="1" i="1" dirty="0" smtClean="0">
                <a:latin typeface="Arial" pitchFamily="34" charset="0"/>
                <a:cs typeface="Arial" pitchFamily="34" charset="0"/>
              </a:rPr>
              <a:t>DESARROLLO ECONÓMICO Y EMPLEO</a:t>
            </a:r>
            <a:endParaRPr lang="es-ES_tradnl" sz="1200" b="1" i="1" dirty="0">
              <a:latin typeface="Arial" pitchFamily="34" charset="0"/>
              <a:cs typeface="Arial" pitchFamily="34" charset="0"/>
            </a:endParaRPr>
          </a:p>
          <a:p>
            <a:pPr marL="95250" indent="-95250" algn="just"/>
            <a:endParaRPr lang="es-ES_tradnl" sz="1200" b="1" i="1" dirty="0" smtClean="0">
              <a:latin typeface="Arial" charset="0"/>
            </a:endParaRPr>
          </a:p>
          <a:p>
            <a:pPr marL="95250" indent="-95250" algn="just"/>
            <a:r>
              <a:rPr lang="es-ES_tradnl" sz="1200" b="1" i="1" dirty="0" smtClean="0">
                <a:latin typeface="Arial" charset="0"/>
              </a:rPr>
              <a:t>OBJETIVO</a:t>
            </a:r>
            <a:r>
              <a:rPr lang="es-ES_tradnl" sz="1200" b="1" i="1" dirty="0">
                <a:latin typeface="Arial" charset="0"/>
              </a:rPr>
              <a:t>.</a:t>
            </a:r>
          </a:p>
          <a:p>
            <a:pPr marL="95250" indent="-95250" algn="just"/>
            <a:endParaRPr lang="es-ES_tradnl" sz="1200" b="1" i="1" dirty="0">
              <a:latin typeface="Arial" charset="0"/>
            </a:endParaRPr>
          </a:p>
          <a:p>
            <a:pPr algn="just"/>
            <a:r>
              <a:rPr lang="es-MX" sz="1200" dirty="0" smtClean="0">
                <a:latin typeface="Arial" pitchFamily="34" charset="0"/>
                <a:cs typeface="Arial" pitchFamily="34" charset="0"/>
              </a:rPr>
              <a:t>Realizar programas y convenios de colaboración con iniciativa privada y dependencias de Gobierno para efectos de realizar jornadas laborales de reclutamiento y oferta de vacantes, </a:t>
            </a:r>
            <a:r>
              <a:rPr lang="es-MX" sz="1200" dirty="0">
                <a:latin typeface="Arial" pitchFamily="34" charset="0"/>
                <a:cs typeface="Arial" pitchFamily="34" charset="0"/>
              </a:rPr>
              <a:t>así como </a:t>
            </a:r>
            <a:r>
              <a:rPr lang="es-MX" sz="1200" dirty="0" smtClean="0">
                <a:latin typeface="Arial" pitchFamily="34" charset="0"/>
                <a:cs typeface="Arial" pitchFamily="34" charset="0"/>
              </a:rPr>
              <a:t>brindar asesoría </a:t>
            </a:r>
            <a:r>
              <a:rPr lang="es-MX" sz="1200" dirty="0">
                <a:latin typeface="Arial" pitchFamily="34" charset="0"/>
                <a:cs typeface="Arial" pitchFamily="34" charset="0"/>
              </a:rPr>
              <a:t>a los jóvenes en opciones de empleo y oportunidades productivas para insertarlos en el mercado laboral o el </a:t>
            </a:r>
            <a:r>
              <a:rPr lang="es-MX" sz="1200" dirty="0" smtClean="0">
                <a:latin typeface="Arial" pitchFamily="34" charset="0"/>
                <a:cs typeface="Arial" pitchFamily="34" charset="0"/>
              </a:rPr>
              <a:t>autoempleo. Del mismo modo, a través de la Tarjeta Prospera Joven, se buscarán patrocinios y/o descuentos en bienes y servicios para jóvenes de 12 a 29 años, para efectos de apoyar su economía.</a:t>
            </a:r>
          </a:p>
          <a:p>
            <a:pPr marL="95250" indent="-95250" algn="just">
              <a:lnSpc>
                <a:spcPts val="1400"/>
              </a:lnSpc>
            </a:pPr>
            <a:endParaRPr lang="es-ES" sz="1200" dirty="0" smtClean="0">
              <a:latin typeface="Arial" pitchFamily="34" charset="0"/>
              <a:cs typeface="Arial" pitchFamily="34" charset="0"/>
            </a:endParaRPr>
          </a:p>
          <a:p>
            <a:pPr marL="95250" indent="-95250" algn="just">
              <a:lnSpc>
                <a:spcPts val="1400"/>
              </a:lnSpc>
            </a:pPr>
            <a:r>
              <a:rPr lang="es-ES_tradnl" sz="1200" b="1" i="1" dirty="0" smtClean="0">
                <a:latin typeface="Arial" pitchFamily="34" charset="0"/>
                <a:cs typeface="Arial" pitchFamily="34" charset="0"/>
              </a:rPr>
              <a:t>FUNCIONES</a:t>
            </a:r>
            <a:r>
              <a:rPr lang="es-ES_tradnl" sz="1200" b="1" i="1" dirty="0">
                <a:latin typeface="Arial" pitchFamily="34" charset="0"/>
                <a:cs typeface="Arial" pitchFamily="34" charset="0"/>
              </a:rPr>
              <a:t>.</a:t>
            </a:r>
          </a:p>
          <a:p>
            <a:pPr algn="just"/>
            <a:r>
              <a:rPr lang="es-MX" sz="1200" b="1" dirty="0" smtClean="0">
                <a:latin typeface="Arial" pitchFamily="34" charset="0"/>
                <a:cs typeface="Arial" pitchFamily="34" charset="0"/>
              </a:rPr>
              <a:t> </a:t>
            </a:r>
            <a:endParaRPr lang="es-MX" sz="1200" dirty="0" smtClean="0">
              <a:latin typeface="Arial" pitchFamily="34" charset="0"/>
              <a:cs typeface="Arial" pitchFamily="34" charset="0"/>
            </a:endParaRPr>
          </a:p>
          <a:p>
            <a:pPr marL="177800" indent="-177800" algn="just">
              <a:lnSpc>
                <a:spcPts val="1400"/>
              </a:lnSpc>
              <a:buFont typeface="Wingdings" pitchFamily="2" charset="2"/>
              <a:buChar char="§"/>
            </a:pPr>
            <a:r>
              <a:rPr lang="es-MX" sz="1200" dirty="0" smtClean="0">
                <a:latin typeface="Arial" pitchFamily="34" charset="0"/>
                <a:cs typeface="Arial" pitchFamily="34" charset="0"/>
              </a:rPr>
              <a:t>Coadyuvar al fortalecimiento de la economía de los jóvenes potosinos y sus familias.</a:t>
            </a:r>
          </a:p>
          <a:p>
            <a:pPr marL="177800" indent="-177800" algn="just">
              <a:lnSpc>
                <a:spcPts val="1400"/>
              </a:lnSpc>
              <a:buFont typeface="Wingdings" pitchFamily="2" charset="2"/>
              <a:buChar char="§"/>
            </a:pPr>
            <a:endParaRPr lang="es-MX" sz="1200" dirty="0" smtClean="0">
              <a:latin typeface="Arial" pitchFamily="34" charset="0"/>
              <a:cs typeface="Arial" pitchFamily="34" charset="0"/>
            </a:endParaRPr>
          </a:p>
          <a:p>
            <a:pPr marL="177800" lvl="0" indent="-177800" algn="just">
              <a:lnSpc>
                <a:spcPts val="1400"/>
              </a:lnSpc>
              <a:buFont typeface="Wingdings" pitchFamily="2" charset="2"/>
              <a:buChar char="§"/>
            </a:pPr>
            <a:r>
              <a:rPr lang="es-MX" sz="1200" dirty="0" smtClean="0">
                <a:latin typeface="Arial" pitchFamily="34" charset="0"/>
                <a:cs typeface="Arial" pitchFamily="34" charset="0"/>
              </a:rPr>
              <a:t>Impulsar </a:t>
            </a:r>
            <a:r>
              <a:rPr lang="es-MX" sz="1200" dirty="0">
                <a:latin typeface="Arial" pitchFamily="34" charset="0"/>
                <a:cs typeface="Arial" pitchFamily="34" charset="0"/>
              </a:rPr>
              <a:t>la integración del sector joven a </a:t>
            </a:r>
            <a:r>
              <a:rPr lang="es-MX" sz="1200" dirty="0" smtClean="0">
                <a:latin typeface="Arial" pitchFamily="34" charset="0"/>
                <a:cs typeface="Arial" pitchFamily="34" charset="0"/>
              </a:rPr>
              <a:t>al entorno laboral del Estado.</a:t>
            </a:r>
          </a:p>
          <a:p>
            <a:pPr marL="177800" lvl="0" indent="-177800" algn="just">
              <a:lnSpc>
                <a:spcPts val="1400"/>
              </a:lnSpc>
              <a:buFont typeface="Wingdings" pitchFamily="2" charset="2"/>
              <a:buChar char="§"/>
            </a:pPr>
            <a:endParaRPr lang="es-MX" sz="1200" dirty="0">
              <a:latin typeface="Arial" pitchFamily="34" charset="0"/>
              <a:cs typeface="Arial" pitchFamily="34" charset="0"/>
            </a:endParaRPr>
          </a:p>
          <a:p>
            <a:pPr marL="177800" indent="-177800" algn="just">
              <a:lnSpc>
                <a:spcPts val="1400"/>
              </a:lnSpc>
              <a:buFont typeface="Wingdings" pitchFamily="2" charset="2"/>
              <a:buChar char="§"/>
            </a:pPr>
            <a:r>
              <a:rPr lang="es-MX" sz="1200" dirty="0" smtClean="0">
                <a:latin typeface="Arial" pitchFamily="34" charset="0"/>
                <a:cs typeface="Arial" pitchFamily="34" charset="0"/>
              </a:rPr>
              <a:t>Contribuir </a:t>
            </a:r>
            <a:r>
              <a:rPr lang="es-MX" sz="1200" dirty="0">
                <a:latin typeface="Arial" pitchFamily="34" charset="0"/>
                <a:cs typeface="Arial" pitchFamily="34" charset="0"/>
              </a:rPr>
              <a:t>a mejorar la </a:t>
            </a:r>
            <a:r>
              <a:rPr lang="es-MX" sz="1200" dirty="0" smtClean="0">
                <a:latin typeface="Arial" pitchFamily="34" charset="0"/>
                <a:cs typeface="Arial" pitchFamily="34" charset="0"/>
              </a:rPr>
              <a:t>situación económica de </a:t>
            </a:r>
            <a:r>
              <a:rPr lang="es-MX" sz="1200" dirty="0">
                <a:latin typeface="Arial" pitchFamily="34" charset="0"/>
                <a:cs typeface="Arial" pitchFamily="34" charset="0"/>
              </a:rPr>
              <a:t>los jóvenes potosinos mediante una tarjeta de descuento </a:t>
            </a:r>
            <a:r>
              <a:rPr lang="es-MX" sz="1200" dirty="0" smtClean="0">
                <a:latin typeface="Arial" pitchFamily="34" charset="0"/>
                <a:cs typeface="Arial" pitchFamily="34" charset="0"/>
              </a:rPr>
              <a:t>que les </a:t>
            </a:r>
            <a:r>
              <a:rPr lang="es-MX" sz="1200" dirty="0">
                <a:latin typeface="Arial" pitchFamily="34" charset="0"/>
                <a:cs typeface="Arial" pitchFamily="34" charset="0"/>
              </a:rPr>
              <a:t>proporcione </a:t>
            </a:r>
            <a:r>
              <a:rPr lang="es-MX" sz="1200" dirty="0" smtClean="0">
                <a:latin typeface="Arial" pitchFamily="34" charset="0"/>
                <a:cs typeface="Arial" pitchFamily="34" charset="0"/>
              </a:rPr>
              <a:t>una </a:t>
            </a:r>
            <a:r>
              <a:rPr lang="es-MX" sz="1200" dirty="0">
                <a:latin typeface="Arial" pitchFamily="34" charset="0"/>
                <a:cs typeface="Arial" pitchFamily="34" charset="0"/>
              </a:rPr>
              <a:t>oferta atractiva en la adquisición de bienes y servicios a precios preferenciales</a:t>
            </a:r>
            <a:r>
              <a:rPr lang="es-MX" sz="1200" dirty="0" smtClean="0">
                <a:latin typeface="Arial" pitchFamily="34" charset="0"/>
                <a:cs typeface="Arial" pitchFamily="34" charset="0"/>
              </a:rPr>
              <a:t>.</a:t>
            </a:r>
          </a:p>
          <a:p>
            <a:pPr marL="177800" indent="-177800" algn="just">
              <a:lnSpc>
                <a:spcPts val="1400"/>
              </a:lnSpc>
              <a:buFont typeface="Wingdings" pitchFamily="2" charset="2"/>
              <a:buChar char="§"/>
            </a:pPr>
            <a:endParaRPr lang="es-MX" sz="1200" dirty="0">
              <a:latin typeface="Arial" pitchFamily="34" charset="0"/>
              <a:cs typeface="Arial" pitchFamily="34" charset="0"/>
            </a:endParaRPr>
          </a:p>
          <a:p>
            <a:pPr marL="177800" indent="-177800" algn="just">
              <a:buFont typeface="Wingdings" pitchFamily="2" charset="2"/>
              <a:buChar char="§"/>
            </a:pPr>
            <a:r>
              <a:rPr lang="es-ES_tradnl" sz="1200" dirty="0">
                <a:latin typeface="Arial" charset="0"/>
              </a:rPr>
              <a:t>Obtener información de los programas vinculados al empleo y desarrollo de proyectos productivos de los diferentes niveles de gobierno.</a:t>
            </a:r>
          </a:p>
          <a:p>
            <a:pPr marL="177800" indent="-177800" algn="just">
              <a:buFont typeface="Wingdings" pitchFamily="2" charset="2"/>
              <a:buChar char="§"/>
            </a:pPr>
            <a:endParaRPr lang="es-ES_tradnl" sz="1200" dirty="0">
              <a:latin typeface="Arial" charset="0"/>
            </a:endParaRPr>
          </a:p>
          <a:p>
            <a:pPr marL="177800" indent="-177800" algn="just">
              <a:buFont typeface="Wingdings" pitchFamily="2" charset="2"/>
              <a:buChar char="§"/>
            </a:pPr>
            <a:r>
              <a:rPr lang="es-ES_tradnl" sz="1200" dirty="0">
                <a:latin typeface="Arial" charset="0"/>
              </a:rPr>
              <a:t>Buscar convenios de colaboración con dependencias de los tres niveles de gobierno vinculados al empleo y desarrollo de oportunidades productivas, a fin de promover dichos programas entre los jóvenes.</a:t>
            </a:r>
          </a:p>
          <a:p>
            <a:pPr marL="177800" indent="-177800" algn="just">
              <a:buFont typeface="Wingdings" pitchFamily="2" charset="2"/>
              <a:buChar char="§"/>
            </a:pPr>
            <a:endParaRPr lang="es-ES_tradnl" sz="1200" dirty="0">
              <a:latin typeface="Arial" charset="0"/>
            </a:endParaRPr>
          </a:p>
          <a:p>
            <a:pPr marL="177800" indent="-177800" algn="just">
              <a:buFont typeface="Wingdings" pitchFamily="2" charset="2"/>
              <a:buChar char="§"/>
            </a:pPr>
            <a:r>
              <a:rPr lang="es-ES_tradnl" sz="1200" dirty="0">
                <a:latin typeface="Arial" charset="0"/>
              </a:rPr>
              <a:t>Asesorar a los jóvenes que así lo requieran acerca del acceso a los programas existentes.</a:t>
            </a:r>
          </a:p>
          <a:p>
            <a:pPr marL="177800" indent="-177800" algn="just">
              <a:buFont typeface="Wingdings" pitchFamily="2" charset="2"/>
              <a:buChar char="§"/>
            </a:pPr>
            <a:endParaRPr lang="es-ES_tradnl" sz="1200" dirty="0">
              <a:latin typeface="Arial" charset="0"/>
            </a:endParaRPr>
          </a:p>
          <a:p>
            <a:pPr marL="177800" indent="-177800" algn="just">
              <a:buFont typeface="Wingdings" pitchFamily="2" charset="2"/>
              <a:buChar char="§"/>
            </a:pPr>
            <a:r>
              <a:rPr lang="es-ES_tradnl" sz="1200" dirty="0">
                <a:latin typeface="Arial" charset="0"/>
              </a:rPr>
              <a:t>Llenar formatos de los jóvenes atendidos especificando el apoyo o la dependencia y programa al que fueron canalizados</a:t>
            </a:r>
            <a:r>
              <a:rPr lang="es-ES_tradnl" sz="1200" dirty="0" smtClean="0">
                <a:latin typeface="Arial" charset="0"/>
              </a:rPr>
              <a:t>.</a:t>
            </a:r>
            <a:endParaRPr lang="es-ES_tradnl" sz="1200" dirty="0">
              <a:latin typeface="Arial" charset="0"/>
            </a:endParaRPr>
          </a:p>
        </p:txBody>
      </p:sp>
      <p:sp>
        <p:nvSpPr>
          <p:cNvPr id="39942" name="Text Box 5"/>
          <p:cNvSpPr txBox="1">
            <a:spLocks noChangeArrowheads="1"/>
          </p:cNvSpPr>
          <p:nvPr/>
        </p:nvSpPr>
        <p:spPr bwMode="auto">
          <a:xfrm>
            <a:off x="0" y="0"/>
            <a:ext cx="3962400" cy="400050"/>
          </a:xfrm>
          <a:prstGeom prst="rect">
            <a:avLst/>
          </a:prstGeom>
          <a:noFill/>
          <a:ln w="9525">
            <a:noFill/>
            <a:miter lim="800000"/>
            <a:headEnd/>
            <a:tailEnd/>
          </a:ln>
        </p:spPr>
        <p:txBody>
          <a:bodyPr>
            <a:spAutoFit/>
          </a:bodyPr>
          <a:lstStyle/>
          <a:p>
            <a:pPr algn="just">
              <a:spcBef>
                <a:spcPct val="50000"/>
              </a:spcBef>
            </a:pPr>
            <a:r>
              <a:rPr lang="es-ES_tradnl" sz="2000" b="1" i="1" dirty="0" smtClean="0">
                <a:latin typeface="Arial" charset="0"/>
              </a:rPr>
              <a:t>DESCRIPCIÓN </a:t>
            </a:r>
            <a:r>
              <a:rPr lang="es-ES_tradnl" sz="2000" b="1" i="1" dirty="0">
                <a:latin typeface="Arial" charset="0"/>
              </a:rPr>
              <a:t>DE FUNCIONES</a:t>
            </a:r>
          </a:p>
        </p:txBody>
      </p:sp>
      <p:sp>
        <p:nvSpPr>
          <p:cNvPr id="9" name="8 Rectángulo"/>
          <p:cNvSpPr/>
          <p:nvPr/>
        </p:nvSpPr>
        <p:spPr>
          <a:xfrm>
            <a:off x="1574800" y="8391525"/>
            <a:ext cx="5105400" cy="596900"/>
          </a:xfrm>
          <a:prstGeom prst="rect">
            <a:avLst/>
          </a:prstGeom>
          <a:noFill/>
          <a:ln w="63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0" name="9 CuadroTexto"/>
          <p:cNvSpPr txBox="1"/>
          <p:nvPr/>
        </p:nvSpPr>
        <p:spPr>
          <a:xfrm>
            <a:off x="3365892" y="8391525"/>
            <a:ext cx="1388522" cy="276999"/>
          </a:xfrm>
          <a:prstGeom prst="rect">
            <a:avLst/>
          </a:prstGeom>
          <a:noFill/>
        </p:spPr>
        <p:txBody>
          <a:bodyPr wrap="none" rtlCol="0">
            <a:spAutoFit/>
          </a:bodyPr>
          <a:lstStyle/>
          <a:p>
            <a:r>
              <a:rPr lang="es-MX" sz="1200" b="1" dirty="0" smtClean="0">
                <a:latin typeface="Arial" charset="0"/>
              </a:rPr>
              <a:t>Director General</a:t>
            </a:r>
            <a:endParaRPr lang="es-MX" sz="1200" dirty="0"/>
          </a:p>
        </p:txBody>
      </p:sp>
      <p:sp>
        <p:nvSpPr>
          <p:cNvPr id="11" name="10 CuadroTexto"/>
          <p:cNvSpPr txBox="1"/>
          <p:nvPr/>
        </p:nvSpPr>
        <p:spPr>
          <a:xfrm>
            <a:off x="3057349" y="8711426"/>
            <a:ext cx="2160721" cy="276999"/>
          </a:xfrm>
          <a:prstGeom prst="rect">
            <a:avLst/>
          </a:prstGeom>
          <a:noFill/>
        </p:spPr>
        <p:txBody>
          <a:bodyPr wrap="none" rtlCol="0">
            <a:spAutoFit/>
          </a:bodyPr>
          <a:lstStyle/>
          <a:p>
            <a:r>
              <a:rPr lang="es-MX" sz="1200" dirty="0" smtClean="0">
                <a:latin typeface="Arial" charset="0"/>
              </a:rPr>
              <a:t>Luis Fernando Alonso Molina</a:t>
            </a:r>
            <a:endParaRPr lang="es-MX" sz="1200" dirty="0"/>
          </a:p>
        </p:txBody>
      </p:sp>
      <p:cxnSp>
        <p:nvCxnSpPr>
          <p:cNvPr id="12" name="19 Conector recto"/>
          <p:cNvCxnSpPr>
            <a:cxnSpLocks noChangeShapeType="1"/>
          </p:cNvCxnSpPr>
          <p:nvPr/>
        </p:nvCxnSpPr>
        <p:spPr bwMode="auto">
          <a:xfrm rot="10800000" flipH="1">
            <a:off x="1578440" y="8643638"/>
            <a:ext cx="5076000" cy="0"/>
          </a:xfrm>
          <a:prstGeom prst="line">
            <a:avLst/>
          </a:prstGeom>
          <a:noFill/>
          <a:ln w="9525" algn="ctr">
            <a:solidFill>
              <a:schemeClr val="tx1"/>
            </a:solidFill>
            <a:round/>
            <a:headEnd/>
            <a:tailEnd/>
          </a:ln>
        </p:spPr>
      </p:cxnSp>
    </p:spTree>
    <p:extLst>
      <p:ext uri="{BB962C8B-B14F-4D97-AF65-F5344CB8AC3E}">
        <p14:creationId xmlns:p14="http://schemas.microsoft.com/office/powerpoint/2010/main" val="420254181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12"/>
          <p:cNvSpPr>
            <a:spLocks noChangeArrowheads="1"/>
          </p:cNvSpPr>
          <p:nvPr/>
        </p:nvSpPr>
        <p:spPr bwMode="auto">
          <a:xfrm>
            <a:off x="-9432" y="-7251"/>
            <a:ext cx="1443038" cy="9144000"/>
          </a:xfrm>
          <a:prstGeom prst="rect">
            <a:avLst/>
          </a:prstGeom>
          <a:solidFill>
            <a:schemeClr val="bg1">
              <a:lumMod val="50000"/>
            </a:schemeClr>
          </a:solidFill>
          <a:ln w="9525">
            <a:solidFill>
              <a:srgbClr val="663300"/>
            </a:solidFill>
            <a:miter lim="800000"/>
            <a:headEnd/>
            <a:tailEnd/>
          </a:ln>
        </p:spPr>
        <p:txBody>
          <a:bodyPr wrap="none" anchor="ctr"/>
          <a:lstStyle/>
          <a:p>
            <a:pPr>
              <a:defRPr/>
            </a:pPr>
            <a:endParaRPr lang="es-MX" dirty="0"/>
          </a:p>
        </p:txBody>
      </p:sp>
      <p:sp>
        <p:nvSpPr>
          <p:cNvPr id="32772" name="Line 39"/>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32774" name="Text Box 43"/>
          <p:cNvSpPr txBox="1">
            <a:spLocks noChangeArrowheads="1"/>
          </p:cNvSpPr>
          <p:nvPr/>
        </p:nvSpPr>
        <p:spPr bwMode="auto">
          <a:xfrm>
            <a:off x="0" y="0"/>
            <a:ext cx="3962400" cy="400050"/>
          </a:xfrm>
          <a:prstGeom prst="rect">
            <a:avLst/>
          </a:prstGeom>
          <a:noFill/>
          <a:ln w="9525">
            <a:noFill/>
            <a:miter lim="800000"/>
            <a:headEnd/>
            <a:tailEnd/>
          </a:ln>
        </p:spPr>
        <p:txBody>
          <a:bodyPr>
            <a:spAutoFit/>
          </a:bodyPr>
          <a:lstStyle/>
          <a:p>
            <a:pPr algn="just">
              <a:spcBef>
                <a:spcPct val="50000"/>
              </a:spcBef>
            </a:pPr>
            <a:r>
              <a:rPr lang="es-ES_tradnl" sz="2000" b="1" i="1" dirty="0" smtClean="0">
                <a:latin typeface="Arial" charset="0"/>
              </a:rPr>
              <a:t>DESCRIPCIÓN </a:t>
            </a:r>
            <a:r>
              <a:rPr lang="es-ES_tradnl" sz="2000" b="1" i="1" dirty="0">
                <a:latin typeface="Arial" charset="0"/>
              </a:rPr>
              <a:t>DE FUNCIONES</a:t>
            </a:r>
          </a:p>
        </p:txBody>
      </p:sp>
      <p:sp>
        <p:nvSpPr>
          <p:cNvPr id="13" name="Rectangle 4"/>
          <p:cNvSpPr>
            <a:spLocks noChangeArrowheads="1"/>
          </p:cNvSpPr>
          <p:nvPr/>
        </p:nvSpPr>
        <p:spPr bwMode="auto">
          <a:xfrm>
            <a:off x="1446213" y="558064"/>
            <a:ext cx="5181600" cy="4698722"/>
          </a:xfrm>
          <a:prstGeom prst="rect">
            <a:avLst/>
          </a:prstGeom>
          <a:noFill/>
          <a:ln w="9525">
            <a:noFill/>
            <a:miter lim="800000"/>
            <a:headEnd/>
            <a:tailEnd/>
          </a:ln>
        </p:spPr>
        <p:txBody>
          <a:bodyPr>
            <a:spAutoFit/>
          </a:bodyPr>
          <a:lstStyle/>
          <a:p>
            <a:pPr marL="95250" indent="-95250"/>
            <a:endParaRPr lang="es-ES_tradnl" sz="1200" b="1" i="1" dirty="0" smtClean="0">
              <a:latin typeface="Arial" charset="0"/>
              <a:cs typeface="Arial" charset="0"/>
            </a:endParaRPr>
          </a:p>
          <a:p>
            <a:pPr marL="95250" indent="-95250"/>
            <a:r>
              <a:rPr lang="es-ES_tradnl" sz="1200" b="1" i="1" dirty="0" smtClean="0">
                <a:latin typeface="Arial" charset="0"/>
                <a:cs typeface="Arial" charset="0"/>
              </a:rPr>
              <a:t>DESARROLLO ECONÓMICO Y EMPLEO</a:t>
            </a:r>
            <a:endParaRPr lang="es-ES_tradnl" sz="1200" b="1" i="1" dirty="0">
              <a:latin typeface="Arial" charset="0"/>
              <a:cs typeface="Arial" charset="0"/>
            </a:endParaRPr>
          </a:p>
          <a:p>
            <a:pPr marL="95250" indent="-95250"/>
            <a:r>
              <a:rPr lang="es-ES_tradnl" sz="1200" b="1" i="1" dirty="0">
                <a:latin typeface="Arial" charset="0"/>
                <a:cs typeface="Arial" charset="0"/>
              </a:rPr>
              <a:t>(Continua.)</a:t>
            </a:r>
            <a:endParaRPr lang="es-ES_tradnl" sz="1200" i="1" dirty="0">
              <a:latin typeface="Arial" charset="0"/>
            </a:endParaRPr>
          </a:p>
          <a:p>
            <a:pPr marL="95250" indent="-95250" algn="just"/>
            <a:endParaRPr lang="es-ES_tradnl" sz="1200" b="1" i="1" dirty="0">
              <a:latin typeface="Arial" charset="0"/>
            </a:endParaRPr>
          </a:p>
          <a:p>
            <a:pPr marL="177800" indent="-177800" algn="just">
              <a:buFont typeface="Wingdings" pitchFamily="2" charset="2"/>
              <a:buChar char="§"/>
            </a:pPr>
            <a:endParaRPr lang="es-ES_tradnl" sz="1200" dirty="0">
              <a:latin typeface="Arial" charset="0"/>
            </a:endParaRPr>
          </a:p>
          <a:p>
            <a:pPr marL="177800" indent="-177800" algn="just">
              <a:buFont typeface="Wingdings" pitchFamily="2" charset="2"/>
              <a:buChar char="§"/>
            </a:pPr>
            <a:r>
              <a:rPr lang="es-ES_tradnl" sz="1200" dirty="0">
                <a:latin typeface="Arial" charset="0"/>
              </a:rPr>
              <a:t>Promover la participación de los jóvenes en los programas, a través de foros regionales y municipales.</a:t>
            </a:r>
          </a:p>
          <a:p>
            <a:pPr marL="177800" indent="-177800" algn="just">
              <a:buFont typeface="Wingdings" pitchFamily="2" charset="2"/>
              <a:buChar char="§"/>
            </a:pPr>
            <a:endParaRPr lang="es-ES_tradnl" sz="1200" dirty="0">
              <a:latin typeface="Arial" charset="0"/>
            </a:endParaRPr>
          </a:p>
          <a:p>
            <a:pPr marL="177800" indent="-177800" algn="just">
              <a:buFont typeface="Wingdings" pitchFamily="2" charset="2"/>
              <a:buChar char="§"/>
            </a:pPr>
            <a:r>
              <a:rPr lang="es-ES_tradnl" sz="1200" dirty="0">
                <a:latin typeface="Arial" charset="0"/>
              </a:rPr>
              <a:t>Asesorar a los jóvenes en la formulación de proyectos productivos.</a:t>
            </a:r>
          </a:p>
          <a:p>
            <a:pPr marL="177800" indent="-177800" algn="just">
              <a:buFont typeface="Wingdings" pitchFamily="2" charset="2"/>
              <a:buChar char="§"/>
            </a:pPr>
            <a:endParaRPr lang="es-ES_tradnl" sz="1200" dirty="0">
              <a:latin typeface="Arial" charset="0"/>
            </a:endParaRPr>
          </a:p>
          <a:p>
            <a:pPr marL="177800" indent="-177800" algn="just">
              <a:buFont typeface="Wingdings" pitchFamily="2" charset="2"/>
              <a:buChar char="§"/>
            </a:pPr>
            <a:r>
              <a:rPr lang="es-ES_tradnl" sz="1200" dirty="0">
                <a:latin typeface="Arial" charset="0"/>
              </a:rPr>
              <a:t>Llevar el archivo de los jóvenes atendidos y vinculados a los programas.</a:t>
            </a:r>
          </a:p>
          <a:p>
            <a:pPr marL="177800" indent="-177800" algn="just">
              <a:buFont typeface="Wingdings" pitchFamily="2" charset="2"/>
              <a:buChar char="§"/>
            </a:pPr>
            <a:endParaRPr lang="es-ES_tradnl" sz="1200" dirty="0">
              <a:latin typeface="Arial" charset="0"/>
            </a:endParaRPr>
          </a:p>
          <a:p>
            <a:pPr marL="177800" indent="-177800" algn="just">
              <a:buFont typeface="Wingdings" pitchFamily="2" charset="2"/>
              <a:buChar char="§"/>
            </a:pPr>
            <a:r>
              <a:rPr lang="es-ES_tradnl" sz="1200" dirty="0">
                <a:latin typeface="Arial" charset="0"/>
              </a:rPr>
              <a:t>Distribuir la publicidad impresa de los programas que promueve el Instituto Potosino de la Juventud en materia de empleo y oportunidades productivas</a:t>
            </a:r>
            <a:r>
              <a:rPr lang="es-ES_tradnl" sz="1200" dirty="0" smtClean="0">
                <a:latin typeface="Arial" charset="0"/>
              </a:rPr>
              <a:t>.</a:t>
            </a:r>
          </a:p>
          <a:p>
            <a:pPr marL="177800" indent="-177800" algn="just">
              <a:buFont typeface="Wingdings" pitchFamily="2" charset="2"/>
              <a:buChar char="§"/>
            </a:pPr>
            <a:endParaRPr lang="es-ES_tradnl" sz="1200" dirty="0">
              <a:latin typeface="Arial" charset="0"/>
            </a:endParaRPr>
          </a:p>
          <a:p>
            <a:pPr marL="177800" indent="-177800" algn="just">
              <a:buFont typeface="Wingdings" pitchFamily="2" charset="2"/>
              <a:buChar char="§"/>
            </a:pPr>
            <a:r>
              <a:rPr lang="es-MX" sz="1200" dirty="0">
                <a:latin typeface="Arial" pitchFamily="34" charset="0"/>
                <a:cs typeface="Arial" pitchFamily="34" charset="0"/>
              </a:rPr>
              <a:t>Reportar los indicadores mensualmente a la Subdirección de Bienestar y Atención a las Personas Jóvenes acerca del número </a:t>
            </a:r>
            <a:r>
              <a:rPr lang="es-MX" sz="1200" dirty="0" smtClean="0">
                <a:latin typeface="Arial" pitchFamily="34" charset="0"/>
                <a:cs typeface="Arial" pitchFamily="34" charset="0"/>
              </a:rPr>
              <a:t>de jóvenes beneficiados a través de las acciones emprendidas en materia económica y laboral como lo son: vacantes ofertadas, colocaciones efectivas, empresas participantes y número de Tarjetas Prospera Joven entregadas entre otros.</a:t>
            </a:r>
            <a:endParaRPr lang="es-ES_tradnl" sz="1200" dirty="0">
              <a:latin typeface="Arial" charset="0"/>
            </a:endParaRPr>
          </a:p>
          <a:p>
            <a:pPr algn="just">
              <a:lnSpc>
                <a:spcPts val="1400"/>
              </a:lnSpc>
            </a:pPr>
            <a:endParaRPr lang="es-ES" sz="1200" dirty="0">
              <a:latin typeface="Arial" pitchFamily="34" charset="0"/>
              <a:cs typeface="Arial" pitchFamily="34" charset="0"/>
            </a:endParaRPr>
          </a:p>
          <a:p>
            <a:pPr marL="177800" indent="-177800" algn="just">
              <a:lnSpc>
                <a:spcPts val="1400"/>
              </a:lnSpc>
              <a:buFont typeface="Wingdings" pitchFamily="2" charset="2"/>
              <a:buChar char="§"/>
            </a:pPr>
            <a:r>
              <a:rPr lang="es-ES" sz="1200" dirty="0">
                <a:latin typeface="Arial" pitchFamily="34" charset="0"/>
                <a:cs typeface="Arial" pitchFamily="34" charset="0"/>
              </a:rPr>
              <a:t>Estas funciones son enunciativas mas no limitativas</a:t>
            </a:r>
            <a:endParaRPr lang="es-ES_tradnl" sz="1200" b="1" dirty="0">
              <a:latin typeface="Arial" pitchFamily="34" charset="0"/>
              <a:cs typeface="Arial" pitchFamily="34" charset="0"/>
            </a:endParaRPr>
          </a:p>
        </p:txBody>
      </p:sp>
      <p:sp>
        <p:nvSpPr>
          <p:cNvPr id="9" name="8 Rectángulo"/>
          <p:cNvSpPr/>
          <p:nvPr/>
        </p:nvSpPr>
        <p:spPr>
          <a:xfrm>
            <a:off x="1574800" y="8391525"/>
            <a:ext cx="5105400" cy="596900"/>
          </a:xfrm>
          <a:prstGeom prst="rect">
            <a:avLst/>
          </a:prstGeom>
          <a:noFill/>
          <a:ln w="63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0" name="9 CuadroTexto"/>
          <p:cNvSpPr txBox="1"/>
          <p:nvPr/>
        </p:nvSpPr>
        <p:spPr>
          <a:xfrm>
            <a:off x="3365892" y="8391525"/>
            <a:ext cx="1388522" cy="276999"/>
          </a:xfrm>
          <a:prstGeom prst="rect">
            <a:avLst/>
          </a:prstGeom>
          <a:noFill/>
        </p:spPr>
        <p:txBody>
          <a:bodyPr wrap="none" rtlCol="0">
            <a:spAutoFit/>
          </a:bodyPr>
          <a:lstStyle/>
          <a:p>
            <a:r>
              <a:rPr lang="es-MX" sz="1200" b="1" dirty="0" smtClean="0">
                <a:latin typeface="Arial" charset="0"/>
              </a:rPr>
              <a:t>Director General</a:t>
            </a:r>
            <a:endParaRPr lang="es-MX" sz="1200" dirty="0"/>
          </a:p>
        </p:txBody>
      </p:sp>
      <p:sp>
        <p:nvSpPr>
          <p:cNvPr id="11" name="10 CuadroTexto"/>
          <p:cNvSpPr txBox="1"/>
          <p:nvPr/>
        </p:nvSpPr>
        <p:spPr>
          <a:xfrm>
            <a:off x="3057349" y="8711426"/>
            <a:ext cx="2160721" cy="276999"/>
          </a:xfrm>
          <a:prstGeom prst="rect">
            <a:avLst/>
          </a:prstGeom>
          <a:noFill/>
        </p:spPr>
        <p:txBody>
          <a:bodyPr wrap="none" rtlCol="0">
            <a:spAutoFit/>
          </a:bodyPr>
          <a:lstStyle/>
          <a:p>
            <a:r>
              <a:rPr lang="es-MX" sz="1200" dirty="0" smtClean="0">
                <a:latin typeface="Arial" charset="0"/>
              </a:rPr>
              <a:t>Luis Fernando Alonso Molina</a:t>
            </a:r>
            <a:endParaRPr lang="es-MX" sz="1200" dirty="0"/>
          </a:p>
        </p:txBody>
      </p:sp>
      <p:cxnSp>
        <p:nvCxnSpPr>
          <p:cNvPr id="12" name="19 Conector recto"/>
          <p:cNvCxnSpPr>
            <a:cxnSpLocks noChangeShapeType="1"/>
          </p:cNvCxnSpPr>
          <p:nvPr/>
        </p:nvCxnSpPr>
        <p:spPr bwMode="auto">
          <a:xfrm rot="10800000" flipH="1">
            <a:off x="1578440" y="8643638"/>
            <a:ext cx="5076000" cy="0"/>
          </a:xfrm>
          <a:prstGeom prst="line">
            <a:avLst/>
          </a:prstGeom>
          <a:noFill/>
          <a:ln w="9525" algn="ctr">
            <a:solidFill>
              <a:schemeClr val="tx1"/>
            </a:solidFill>
            <a:round/>
            <a:headEnd/>
            <a:tailEnd/>
          </a:ln>
        </p:spPr>
      </p:cxnSp>
    </p:spTree>
    <p:extLst>
      <p:ext uri="{BB962C8B-B14F-4D97-AF65-F5344CB8AC3E}">
        <p14:creationId xmlns:p14="http://schemas.microsoft.com/office/powerpoint/2010/main" val="322040500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12"/>
          <p:cNvSpPr>
            <a:spLocks noChangeArrowheads="1"/>
          </p:cNvSpPr>
          <p:nvPr/>
        </p:nvSpPr>
        <p:spPr bwMode="auto">
          <a:xfrm>
            <a:off x="-9432" y="-7251"/>
            <a:ext cx="1443038" cy="9144000"/>
          </a:xfrm>
          <a:prstGeom prst="rect">
            <a:avLst/>
          </a:prstGeom>
          <a:solidFill>
            <a:schemeClr val="bg1">
              <a:lumMod val="50000"/>
            </a:schemeClr>
          </a:solidFill>
          <a:ln w="9525">
            <a:solidFill>
              <a:srgbClr val="663300"/>
            </a:solidFill>
            <a:miter lim="800000"/>
            <a:headEnd/>
            <a:tailEnd/>
          </a:ln>
        </p:spPr>
        <p:txBody>
          <a:bodyPr wrap="none" anchor="ctr"/>
          <a:lstStyle/>
          <a:p>
            <a:pPr>
              <a:defRPr/>
            </a:pPr>
            <a:endParaRPr lang="es-MX" dirty="0"/>
          </a:p>
        </p:txBody>
      </p:sp>
      <p:sp>
        <p:nvSpPr>
          <p:cNvPr id="32772" name="Line 39"/>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32773" name="Rectangle 42"/>
          <p:cNvSpPr>
            <a:spLocks noChangeArrowheads="1"/>
          </p:cNvSpPr>
          <p:nvPr/>
        </p:nvSpPr>
        <p:spPr bwMode="auto">
          <a:xfrm>
            <a:off x="1465263" y="545697"/>
            <a:ext cx="5181600" cy="7848302"/>
          </a:xfrm>
          <a:prstGeom prst="rect">
            <a:avLst/>
          </a:prstGeom>
          <a:noFill/>
          <a:ln w="9525">
            <a:noFill/>
            <a:miter lim="800000"/>
            <a:headEnd/>
            <a:tailEnd/>
          </a:ln>
        </p:spPr>
        <p:txBody>
          <a:bodyPr>
            <a:spAutoFit/>
          </a:bodyPr>
          <a:lstStyle/>
          <a:p>
            <a:endParaRPr lang="es-MX" sz="1200" b="1" i="1" dirty="0" smtClean="0">
              <a:latin typeface="Arial" pitchFamily="34" charset="0"/>
              <a:cs typeface="Arial" pitchFamily="34" charset="0"/>
            </a:endParaRPr>
          </a:p>
          <a:p>
            <a:r>
              <a:rPr lang="es-MX" sz="1200" b="1" i="1" dirty="0" smtClean="0">
                <a:latin typeface="Arial" pitchFamily="34" charset="0"/>
                <a:cs typeface="Arial" pitchFamily="34" charset="0"/>
              </a:rPr>
              <a:t>EDUCACIÓN</a:t>
            </a:r>
            <a:r>
              <a:rPr lang="es-MX" sz="1200" dirty="0" smtClean="0">
                <a:latin typeface="Arial" pitchFamily="34" charset="0"/>
                <a:cs typeface="Arial" pitchFamily="34" charset="0"/>
              </a:rPr>
              <a:t>.</a:t>
            </a:r>
          </a:p>
          <a:p>
            <a:pPr algn="just"/>
            <a:endParaRPr lang="es-MX" sz="1200" dirty="0">
              <a:latin typeface="Arial" pitchFamily="34" charset="0"/>
              <a:cs typeface="Arial" pitchFamily="34" charset="0"/>
            </a:endParaRPr>
          </a:p>
          <a:p>
            <a:pPr algn="just"/>
            <a:r>
              <a:rPr lang="es-MX" sz="1200" b="1" u="sng" dirty="0">
                <a:latin typeface="Arial" pitchFamily="34" charset="0"/>
                <a:cs typeface="Arial" pitchFamily="34" charset="0"/>
              </a:rPr>
              <a:t>OBJETIVO</a:t>
            </a:r>
            <a:r>
              <a:rPr lang="es-MX" sz="1200" b="1" u="sng" dirty="0" smtClean="0">
                <a:latin typeface="Arial" pitchFamily="34" charset="0"/>
                <a:cs typeface="Arial" pitchFamily="34" charset="0"/>
              </a:rPr>
              <a:t>.</a:t>
            </a:r>
          </a:p>
          <a:p>
            <a:pPr algn="just"/>
            <a:endParaRPr lang="es-MX" sz="1200" dirty="0">
              <a:latin typeface="Arial" pitchFamily="34" charset="0"/>
              <a:cs typeface="Arial" pitchFamily="34" charset="0"/>
            </a:endParaRPr>
          </a:p>
          <a:p>
            <a:pPr algn="just"/>
            <a:r>
              <a:rPr lang="es-MX" sz="1200" dirty="0">
                <a:latin typeface="Arial" pitchFamily="34" charset="0"/>
                <a:cs typeface="Arial" pitchFamily="34" charset="0"/>
              </a:rPr>
              <a:t>Promover la participación del instituto con las diferentes entidades educativas, académicas, de </a:t>
            </a:r>
            <a:r>
              <a:rPr lang="es-MX" sz="1200" dirty="0" smtClean="0">
                <a:latin typeface="Arial" pitchFamily="34" charset="0"/>
                <a:cs typeface="Arial" pitchFamily="34" charset="0"/>
              </a:rPr>
              <a:t>idiomas, nivel medio superior, nivel superior y </a:t>
            </a:r>
            <a:r>
              <a:rPr lang="es-MX" sz="1200" dirty="0">
                <a:latin typeface="Arial" pitchFamily="34" charset="0"/>
                <a:cs typeface="Arial" pitchFamily="34" charset="0"/>
              </a:rPr>
              <a:t>de oficios, para incentivar el desarrollo de actividades con cada una de estas entidades, con la finalidad de vincular a los jóvenes al sector educativo, o bien, mantenerlos insertos en alguna de ellos; </a:t>
            </a:r>
            <a:endParaRPr lang="es-MX" sz="1200" dirty="0" smtClean="0">
              <a:latin typeface="Arial" pitchFamily="34" charset="0"/>
              <a:cs typeface="Arial" pitchFamily="34" charset="0"/>
            </a:endParaRPr>
          </a:p>
          <a:p>
            <a:pPr algn="just"/>
            <a:endParaRPr lang="es-MX" sz="1200" dirty="0">
              <a:latin typeface="Arial" pitchFamily="34" charset="0"/>
              <a:cs typeface="Arial" pitchFamily="34" charset="0"/>
            </a:endParaRPr>
          </a:p>
          <a:p>
            <a:pPr algn="just"/>
            <a:r>
              <a:rPr lang="es-MX" sz="1200" dirty="0">
                <a:solidFill>
                  <a:srgbClr val="FF0000"/>
                </a:solidFill>
                <a:latin typeface="Arial" pitchFamily="34" charset="0"/>
                <a:cs typeface="Arial" pitchFamily="34" charset="0"/>
              </a:rPr>
              <a:t> </a:t>
            </a:r>
          </a:p>
          <a:p>
            <a:pPr algn="just"/>
            <a:r>
              <a:rPr lang="es-MX" sz="1200" b="1" u="sng" dirty="0">
                <a:latin typeface="Arial" pitchFamily="34" charset="0"/>
                <a:cs typeface="Arial" pitchFamily="34" charset="0"/>
              </a:rPr>
              <a:t>FUNCIONES.</a:t>
            </a:r>
            <a:endParaRPr lang="es-MX" sz="1200" dirty="0">
              <a:latin typeface="Arial" pitchFamily="34" charset="0"/>
              <a:cs typeface="Arial" pitchFamily="34" charset="0"/>
            </a:endParaRPr>
          </a:p>
          <a:p>
            <a:pPr algn="just"/>
            <a:r>
              <a:rPr lang="es-MX" sz="1200" b="1" dirty="0">
                <a:latin typeface="Arial" pitchFamily="34" charset="0"/>
                <a:cs typeface="Arial" pitchFamily="34" charset="0"/>
              </a:rPr>
              <a:t> </a:t>
            </a:r>
            <a:endParaRPr lang="es-MX" sz="1200" dirty="0">
              <a:latin typeface="Arial" pitchFamily="34" charset="0"/>
              <a:cs typeface="Arial" pitchFamily="34" charset="0"/>
            </a:endParaRPr>
          </a:p>
          <a:p>
            <a:pPr marL="171450" lvl="0" indent="-171450" algn="just">
              <a:buFont typeface="Wingdings" panose="05000000000000000000" pitchFamily="2" charset="2"/>
              <a:buChar char="§"/>
            </a:pPr>
            <a:r>
              <a:rPr lang="es-MX" sz="1200" dirty="0">
                <a:latin typeface="Arial" pitchFamily="34" charset="0"/>
                <a:cs typeface="Arial" pitchFamily="34" charset="0"/>
              </a:rPr>
              <a:t>Establecer el vínculo con las diferentes entidades académicas (universidades, preparatorias, escuelas de idiomas y oficios, escuelas de habilidades y culturales</a:t>
            </a:r>
            <a:r>
              <a:rPr lang="es-MX" sz="1200" dirty="0" smtClean="0">
                <a:latin typeface="Arial" pitchFamily="34" charset="0"/>
                <a:cs typeface="Arial" pitchFamily="34" charset="0"/>
              </a:rPr>
              <a:t>).</a:t>
            </a:r>
          </a:p>
          <a:p>
            <a:pPr marL="171450" lvl="0" indent="-171450" algn="just">
              <a:buFont typeface="Wingdings" panose="05000000000000000000" pitchFamily="2" charset="2"/>
              <a:buChar char="§"/>
            </a:pPr>
            <a:endParaRPr lang="es-MX" sz="1200" dirty="0">
              <a:latin typeface="Arial" pitchFamily="34" charset="0"/>
              <a:cs typeface="Arial" pitchFamily="34" charset="0"/>
            </a:endParaRPr>
          </a:p>
          <a:p>
            <a:pPr marL="171450" lvl="0" indent="-171450" algn="just">
              <a:buFont typeface="Wingdings" panose="05000000000000000000" pitchFamily="2" charset="2"/>
              <a:buChar char="§"/>
            </a:pPr>
            <a:r>
              <a:rPr lang="es-MX" sz="1200" dirty="0">
                <a:latin typeface="Arial" pitchFamily="34" charset="0"/>
                <a:cs typeface="Arial" pitchFamily="34" charset="0"/>
              </a:rPr>
              <a:t>Realizar actividades que tengan el objetivo de beneficiar a los jóvenes de la entidad para continuar con sus estudios. </a:t>
            </a:r>
            <a:endParaRPr lang="es-MX" sz="1200" dirty="0" smtClean="0">
              <a:latin typeface="Arial" pitchFamily="34" charset="0"/>
              <a:cs typeface="Arial" pitchFamily="34" charset="0"/>
            </a:endParaRPr>
          </a:p>
          <a:p>
            <a:pPr marL="171450" lvl="0" indent="-171450" algn="just">
              <a:buFont typeface="Wingdings" panose="05000000000000000000" pitchFamily="2" charset="2"/>
              <a:buChar char="§"/>
            </a:pPr>
            <a:endParaRPr lang="es-MX" sz="1200" dirty="0">
              <a:latin typeface="Arial" pitchFamily="34" charset="0"/>
              <a:cs typeface="Arial" pitchFamily="34" charset="0"/>
            </a:endParaRPr>
          </a:p>
          <a:p>
            <a:pPr marL="171450" lvl="0" indent="-171450" algn="just">
              <a:buFont typeface="Wingdings" panose="05000000000000000000" pitchFamily="2" charset="2"/>
              <a:buChar char="§"/>
            </a:pPr>
            <a:r>
              <a:rPr lang="es-MX" sz="1200" dirty="0">
                <a:latin typeface="Arial" pitchFamily="34" charset="0"/>
                <a:cs typeface="Arial" pitchFamily="34" charset="0"/>
              </a:rPr>
              <a:t>Promover y gestionar la firma de nuevos convenios de colaboración para aumentar la gama de posibilidades de la oferta de becas</a:t>
            </a:r>
            <a:r>
              <a:rPr lang="es-MX" sz="1200" dirty="0" smtClean="0">
                <a:latin typeface="Arial" pitchFamily="34" charset="0"/>
                <a:cs typeface="Arial" pitchFamily="34" charset="0"/>
              </a:rPr>
              <a:t>.</a:t>
            </a:r>
          </a:p>
          <a:p>
            <a:pPr marL="171450" lvl="0" indent="-171450" algn="just">
              <a:buFont typeface="Wingdings" panose="05000000000000000000" pitchFamily="2" charset="2"/>
              <a:buChar char="§"/>
            </a:pPr>
            <a:endParaRPr lang="es-MX" sz="1200" dirty="0">
              <a:latin typeface="Arial" pitchFamily="34" charset="0"/>
              <a:cs typeface="Arial" pitchFamily="34" charset="0"/>
            </a:endParaRPr>
          </a:p>
          <a:p>
            <a:pPr marL="171450" lvl="0" indent="-171450" algn="just">
              <a:buFont typeface="Wingdings" panose="05000000000000000000" pitchFamily="2" charset="2"/>
              <a:buChar char="§"/>
            </a:pPr>
            <a:r>
              <a:rPr lang="es-MX" sz="1200" dirty="0">
                <a:latin typeface="Arial" pitchFamily="34" charset="0"/>
                <a:cs typeface="Arial" pitchFamily="34" charset="0"/>
              </a:rPr>
              <a:t>Establecer vínculos de acercamiento continuo con las diferentes </a:t>
            </a:r>
            <a:r>
              <a:rPr lang="es-MX" sz="1200" dirty="0" smtClean="0">
                <a:latin typeface="Arial" pitchFamily="34" charset="0"/>
                <a:cs typeface="Arial" pitchFamily="34" charset="0"/>
              </a:rPr>
              <a:t>secundarias, preparatorias, universidades </a:t>
            </a:r>
            <a:r>
              <a:rPr lang="es-MX" sz="1200" dirty="0">
                <a:latin typeface="Arial" pitchFamily="34" charset="0"/>
                <a:cs typeface="Arial" pitchFamily="34" charset="0"/>
              </a:rPr>
              <a:t>y entidades de educación permanente</a:t>
            </a:r>
            <a:r>
              <a:rPr lang="es-MX" sz="1200" dirty="0" smtClean="0">
                <a:latin typeface="Arial" pitchFamily="34" charset="0"/>
                <a:cs typeface="Arial" pitchFamily="34" charset="0"/>
              </a:rPr>
              <a:t>.</a:t>
            </a:r>
          </a:p>
          <a:p>
            <a:pPr marL="171450" lvl="0" indent="-171450" algn="just">
              <a:buFont typeface="Wingdings" panose="05000000000000000000" pitchFamily="2" charset="2"/>
              <a:buChar char="§"/>
            </a:pPr>
            <a:endParaRPr lang="es-MX" sz="1200" dirty="0">
              <a:latin typeface="Arial" pitchFamily="34" charset="0"/>
              <a:cs typeface="Arial" pitchFamily="34" charset="0"/>
            </a:endParaRPr>
          </a:p>
          <a:p>
            <a:pPr marL="171450" lvl="0" indent="-171450" algn="just">
              <a:buFont typeface="Wingdings" panose="05000000000000000000" pitchFamily="2" charset="2"/>
              <a:buChar char="§"/>
            </a:pPr>
            <a:r>
              <a:rPr lang="es-MX" sz="1200" dirty="0">
                <a:latin typeface="Arial" pitchFamily="34" charset="0"/>
                <a:cs typeface="Arial" pitchFamily="34" charset="0"/>
              </a:rPr>
              <a:t>Realizar la entrega de cartas certificadas de becas a los jóvenes</a:t>
            </a:r>
            <a:r>
              <a:rPr lang="es-MX" sz="1200" dirty="0" smtClean="0">
                <a:latin typeface="Arial" pitchFamily="34" charset="0"/>
                <a:cs typeface="Arial" pitchFamily="34" charset="0"/>
              </a:rPr>
              <a:t>.</a:t>
            </a:r>
          </a:p>
          <a:p>
            <a:pPr marL="171450" lvl="0" indent="-171450" algn="just">
              <a:buFont typeface="Wingdings" panose="05000000000000000000" pitchFamily="2" charset="2"/>
              <a:buChar char="§"/>
            </a:pPr>
            <a:endParaRPr lang="es-MX" sz="1200" dirty="0">
              <a:latin typeface="Arial" pitchFamily="34" charset="0"/>
              <a:cs typeface="Arial" pitchFamily="34" charset="0"/>
            </a:endParaRPr>
          </a:p>
          <a:p>
            <a:pPr marL="171450" lvl="0" indent="-171450" algn="just">
              <a:buFont typeface="Wingdings" panose="05000000000000000000" pitchFamily="2" charset="2"/>
              <a:buChar char="§"/>
            </a:pPr>
            <a:r>
              <a:rPr lang="es-MX" sz="1200" dirty="0">
                <a:latin typeface="Arial" pitchFamily="34" charset="0"/>
                <a:cs typeface="Arial" pitchFamily="34" charset="0"/>
              </a:rPr>
              <a:t>Solicitar a las diferentes instancias jóvenes para que realicen su servicio social dentro de las instalaciones del instituto</a:t>
            </a:r>
            <a:r>
              <a:rPr lang="es-MX" sz="1200" dirty="0" smtClean="0">
                <a:latin typeface="Arial" pitchFamily="34" charset="0"/>
                <a:cs typeface="Arial" pitchFamily="34" charset="0"/>
              </a:rPr>
              <a:t>.</a:t>
            </a:r>
          </a:p>
          <a:p>
            <a:pPr marL="171450" lvl="0" indent="-171450" algn="just">
              <a:buFont typeface="Wingdings" panose="05000000000000000000" pitchFamily="2" charset="2"/>
              <a:buChar char="§"/>
            </a:pPr>
            <a:endParaRPr lang="es-MX" sz="1200" dirty="0">
              <a:latin typeface="Arial" pitchFamily="34" charset="0"/>
              <a:cs typeface="Arial" pitchFamily="34" charset="0"/>
            </a:endParaRPr>
          </a:p>
          <a:p>
            <a:pPr marL="171450" lvl="0" indent="-171450" algn="just">
              <a:buFont typeface="Wingdings" panose="05000000000000000000" pitchFamily="2" charset="2"/>
              <a:buChar char="§"/>
            </a:pPr>
            <a:r>
              <a:rPr lang="es-MX" sz="1200" dirty="0">
                <a:latin typeface="Arial" pitchFamily="34" charset="0"/>
                <a:cs typeface="Arial" pitchFamily="34" charset="0"/>
              </a:rPr>
              <a:t>Solicitar a las diferentes instancias jóvenes para que realicen sus prácticas profesionales dentro de las instalaciones del instituto</a:t>
            </a:r>
            <a:r>
              <a:rPr lang="es-MX" sz="1200" dirty="0" smtClean="0">
                <a:latin typeface="Arial" pitchFamily="34" charset="0"/>
                <a:cs typeface="Arial" pitchFamily="34" charset="0"/>
              </a:rPr>
              <a:t>.</a:t>
            </a:r>
          </a:p>
          <a:p>
            <a:pPr marL="171450" lvl="0" indent="-171450" algn="just">
              <a:buFont typeface="Wingdings" panose="05000000000000000000" pitchFamily="2" charset="2"/>
              <a:buChar char="§"/>
            </a:pPr>
            <a:endParaRPr lang="es-MX" sz="1200" dirty="0" smtClean="0">
              <a:latin typeface="Arial" pitchFamily="34" charset="0"/>
              <a:cs typeface="Arial" pitchFamily="34" charset="0"/>
            </a:endParaRPr>
          </a:p>
          <a:p>
            <a:pPr marL="171450" indent="-171450" algn="just">
              <a:buFont typeface="Wingdings" panose="05000000000000000000" pitchFamily="2" charset="2"/>
              <a:buChar char="§"/>
            </a:pPr>
            <a:r>
              <a:rPr lang="es-MX" sz="1200" dirty="0">
                <a:latin typeface="Arial" pitchFamily="34" charset="0"/>
                <a:cs typeface="Arial" pitchFamily="34" charset="0"/>
              </a:rPr>
              <a:t>Coordinar y supervisar las actividades a desarrollar por parte de los prestadores de servicio social y prácticas profesionales.</a:t>
            </a:r>
          </a:p>
          <a:p>
            <a:pPr marL="171450" lvl="0" indent="-171450" algn="just">
              <a:buFont typeface="Wingdings" panose="05000000000000000000" pitchFamily="2" charset="2"/>
              <a:buChar char="§"/>
            </a:pPr>
            <a:endParaRPr lang="es-MX" sz="1200" dirty="0" smtClean="0">
              <a:latin typeface="Arial" pitchFamily="34" charset="0"/>
              <a:cs typeface="Arial" pitchFamily="34" charset="0"/>
            </a:endParaRPr>
          </a:p>
          <a:p>
            <a:pPr marL="171450" indent="-171450" algn="just">
              <a:buFont typeface="Wingdings" panose="05000000000000000000" pitchFamily="2" charset="2"/>
              <a:buChar char="§"/>
            </a:pPr>
            <a:r>
              <a:rPr lang="es-MX" sz="1200" dirty="0">
                <a:latin typeface="Arial" pitchFamily="34" charset="0"/>
                <a:cs typeface="Arial" pitchFamily="34" charset="0"/>
              </a:rPr>
              <a:t>Coordinar y supervisar la movilización de jóvenes a los diferentes eventos del instituto</a:t>
            </a:r>
            <a:r>
              <a:rPr lang="es-MX" sz="1200" dirty="0" smtClean="0">
                <a:latin typeface="Arial" pitchFamily="34" charset="0"/>
                <a:cs typeface="Arial" pitchFamily="34" charset="0"/>
              </a:rPr>
              <a:t>.</a:t>
            </a:r>
            <a:endParaRPr lang="es-MX" sz="1200" dirty="0">
              <a:latin typeface="Arial" pitchFamily="34" charset="0"/>
              <a:cs typeface="Arial" pitchFamily="34" charset="0"/>
            </a:endParaRPr>
          </a:p>
          <a:p>
            <a:pPr lvl="0" algn="just"/>
            <a:endParaRPr lang="es-MX" sz="1200" dirty="0">
              <a:latin typeface="Arial" pitchFamily="34" charset="0"/>
              <a:cs typeface="Arial" pitchFamily="34" charset="0"/>
            </a:endParaRPr>
          </a:p>
        </p:txBody>
      </p:sp>
      <p:sp>
        <p:nvSpPr>
          <p:cNvPr id="32774" name="Text Box 43"/>
          <p:cNvSpPr txBox="1">
            <a:spLocks noChangeArrowheads="1"/>
          </p:cNvSpPr>
          <p:nvPr/>
        </p:nvSpPr>
        <p:spPr bwMode="auto">
          <a:xfrm>
            <a:off x="0" y="0"/>
            <a:ext cx="3962400" cy="400050"/>
          </a:xfrm>
          <a:prstGeom prst="rect">
            <a:avLst/>
          </a:prstGeom>
          <a:noFill/>
          <a:ln w="9525">
            <a:noFill/>
            <a:miter lim="800000"/>
            <a:headEnd/>
            <a:tailEnd/>
          </a:ln>
        </p:spPr>
        <p:txBody>
          <a:bodyPr>
            <a:spAutoFit/>
          </a:bodyPr>
          <a:lstStyle/>
          <a:p>
            <a:pPr algn="just">
              <a:spcBef>
                <a:spcPct val="50000"/>
              </a:spcBef>
            </a:pPr>
            <a:r>
              <a:rPr lang="es-ES_tradnl" sz="2000" b="1" i="1" dirty="0" smtClean="0">
                <a:latin typeface="Arial" charset="0"/>
              </a:rPr>
              <a:t>DESCRIPCIÓN </a:t>
            </a:r>
            <a:r>
              <a:rPr lang="es-ES_tradnl" sz="2000" b="1" i="1" dirty="0">
                <a:latin typeface="Arial" charset="0"/>
              </a:rPr>
              <a:t>DE FUNCIONES</a:t>
            </a:r>
          </a:p>
        </p:txBody>
      </p:sp>
      <p:sp>
        <p:nvSpPr>
          <p:cNvPr id="15" name="14 Rectángulo"/>
          <p:cNvSpPr/>
          <p:nvPr/>
        </p:nvSpPr>
        <p:spPr>
          <a:xfrm>
            <a:off x="1574800" y="8391525"/>
            <a:ext cx="5105400" cy="596900"/>
          </a:xfrm>
          <a:prstGeom prst="rect">
            <a:avLst/>
          </a:prstGeom>
          <a:noFill/>
          <a:ln w="63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6" name="15 CuadroTexto"/>
          <p:cNvSpPr txBox="1"/>
          <p:nvPr/>
        </p:nvSpPr>
        <p:spPr>
          <a:xfrm>
            <a:off x="3365892" y="8391525"/>
            <a:ext cx="1388522" cy="276999"/>
          </a:xfrm>
          <a:prstGeom prst="rect">
            <a:avLst/>
          </a:prstGeom>
          <a:noFill/>
        </p:spPr>
        <p:txBody>
          <a:bodyPr wrap="none" rtlCol="0">
            <a:spAutoFit/>
          </a:bodyPr>
          <a:lstStyle/>
          <a:p>
            <a:r>
              <a:rPr lang="es-MX" sz="1200" b="1" dirty="0" smtClean="0">
                <a:latin typeface="Arial" charset="0"/>
              </a:rPr>
              <a:t>Director General</a:t>
            </a:r>
            <a:endParaRPr lang="es-MX" sz="1200" dirty="0"/>
          </a:p>
        </p:txBody>
      </p:sp>
      <p:sp>
        <p:nvSpPr>
          <p:cNvPr id="17" name="16 CuadroTexto"/>
          <p:cNvSpPr txBox="1"/>
          <p:nvPr/>
        </p:nvSpPr>
        <p:spPr>
          <a:xfrm>
            <a:off x="3057349" y="8711426"/>
            <a:ext cx="2160721" cy="276999"/>
          </a:xfrm>
          <a:prstGeom prst="rect">
            <a:avLst/>
          </a:prstGeom>
          <a:noFill/>
        </p:spPr>
        <p:txBody>
          <a:bodyPr wrap="none" rtlCol="0">
            <a:spAutoFit/>
          </a:bodyPr>
          <a:lstStyle/>
          <a:p>
            <a:r>
              <a:rPr lang="es-MX" sz="1200" dirty="0" smtClean="0">
                <a:latin typeface="Arial" charset="0"/>
              </a:rPr>
              <a:t>Luis Fernando Alonso Molina</a:t>
            </a:r>
            <a:endParaRPr lang="es-MX" sz="1200" dirty="0"/>
          </a:p>
        </p:txBody>
      </p:sp>
      <p:cxnSp>
        <p:nvCxnSpPr>
          <p:cNvPr id="19" name="19 Conector recto"/>
          <p:cNvCxnSpPr>
            <a:cxnSpLocks noChangeShapeType="1"/>
          </p:cNvCxnSpPr>
          <p:nvPr/>
        </p:nvCxnSpPr>
        <p:spPr bwMode="auto">
          <a:xfrm rot="10800000" flipH="1">
            <a:off x="1578440" y="8643638"/>
            <a:ext cx="5076000" cy="0"/>
          </a:xfrm>
          <a:prstGeom prst="line">
            <a:avLst/>
          </a:prstGeom>
          <a:noFill/>
          <a:ln w="9525" algn="ctr">
            <a:solidFill>
              <a:schemeClr val="tx1"/>
            </a:solidFill>
            <a:round/>
            <a:headEnd/>
            <a:tailEnd/>
          </a:ln>
        </p:spPr>
      </p:cxnSp>
    </p:spTree>
    <p:extLst>
      <p:ext uri="{BB962C8B-B14F-4D97-AF65-F5344CB8AC3E}">
        <p14:creationId xmlns:p14="http://schemas.microsoft.com/office/powerpoint/2010/main" val="5069942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12"/>
          <p:cNvSpPr>
            <a:spLocks noChangeArrowheads="1"/>
          </p:cNvSpPr>
          <p:nvPr/>
        </p:nvSpPr>
        <p:spPr bwMode="auto">
          <a:xfrm>
            <a:off x="-9432" y="-7251"/>
            <a:ext cx="1443038" cy="9144000"/>
          </a:xfrm>
          <a:prstGeom prst="rect">
            <a:avLst/>
          </a:prstGeom>
          <a:solidFill>
            <a:schemeClr val="bg1">
              <a:lumMod val="50000"/>
            </a:schemeClr>
          </a:solidFill>
          <a:ln w="9525">
            <a:solidFill>
              <a:srgbClr val="663300"/>
            </a:solidFill>
            <a:miter lim="800000"/>
            <a:headEnd/>
            <a:tailEnd/>
          </a:ln>
        </p:spPr>
        <p:txBody>
          <a:bodyPr wrap="none" anchor="ctr"/>
          <a:lstStyle/>
          <a:p>
            <a:pPr>
              <a:defRPr/>
            </a:pPr>
            <a:endParaRPr lang="es-MX" dirty="0"/>
          </a:p>
        </p:txBody>
      </p:sp>
      <p:sp>
        <p:nvSpPr>
          <p:cNvPr id="32772" name="Line 39"/>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32773" name="Rectangle 42"/>
          <p:cNvSpPr>
            <a:spLocks noChangeArrowheads="1"/>
          </p:cNvSpPr>
          <p:nvPr/>
        </p:nvSpPr>
        <p:spPr bwMode="auto">
          <a:xfrm>
            <a:off x="1465263" y="560047"/>
            <a:ext cx="5181600" cy="4339650"/>
          </a:xfrm>
          <a:prstGeom prst="rect">
            <a:avLst/>
          </a:prstGeom>
          <a:noFill/>
          <a:ln w="9525">
            <a:noFill/>
            <a:miter lim="800000"/>
            <a:headEnd/>
            <a:tailEnd/>
          </a:ln>
        </p:spPr>
        <p:txBody>
          <a:bodyPr>
            <a:spAutoFit/>
          </a:bodyPr>
          <a:lstStyle/>
          <a:p>
            <a:endParaRPr lang="es-MX" sz="1200" b="1" i="1" dirty="0" smtClean="0">
              <a:latin typeface="Arial" pitchFamily="34" charset="0"/>
              <a:cs typeface="Arial" pitchFamily="34" charset="0"/>
            </a:endParaRPr>
          </a:p>
          <a:p>
            <a:r>
              <a:rPr lang="es-MX" sz="1200" b="1" i="1" dirty="0" smtClean="0">
                <a:latin typeface="Arial" pitchFamily="34" charset="0"/>
                <a:cs typeface="Arial" pitchFamily="34" charset="0"/>
              </a:rPr>
              <a:t>EDUCACIÓN</a:t>
            </a:r>
            <a:r>
              <a:rPr lang="es-MX" sz="1200" dirty="0">
                <a:latin typeface="Arial" pitchFamily="34" charset="0"/>
                <a:cs typeface="Arial" pitchFamily="34" charset="0"/>
              </a:rPr>
              <a:t>.</a:t>
            </a:r>
          </a:p>
          <a:p>
            <a:r>
              <a:rPr lang="es-MX" sz="1200" b="1" i="1" dirty="0">
                <a:latin typeface="Arial" pitchFamily="34" charset="0"/>
                <a:cs typeface="Arial" pitchFamily="34" charset="0"/>
              </a:rPr>
              <a:t>(Continua.)</a:t>
            </a:r>
          </a:p>
          <a:p>
            <a:pPr lvl="0"/>
            <a:endParaRPr lang="es-MX" sz="1200" dirty="0" smtClean="0"/>
          </a:p>
          <a:p>
            <a:pPr lvl="0" algn="just"/>
            <a:endParaRPr lang="es-MX" sz="1200" dirty="0" smtClean="0">
              <a:latin typeface="Arial" pitchFamily="34" charset="0"/>
              <a:cs typeface="Arial" pitchFamily="34" charset="0"/>
            </a:endParaRPr>
          </a:p>
          <a:p>
            <a:pPr marL="171450" lvl="0" indent="-171450" algn="just">
              <a:buFont typeface="Wingdings" panose="05000000000000000000" pitchFamily="2" charset="2"/>
              <a:buChar char="§"/>
            </a:pPr>
            <a:r>
              <a:rPr lang="es-MX" sz="1200" dirty="0" smtClean="0">
                <a:latin typeface="Arial" pitchFamily="34" charset="0"/>
                <a:cs typeface="Arial" pitchFamily="34" charset="0"/>
              </a:rPr>
              <a:t>Mantener </a:t>
            </a:r>
            <a:r>
              <a:rPr lang="es-MX" sz="1200" dirty="0">
                <a:latin typeface="Arial" pitchFamily="34" charset="0"/>
                <a:cs typeface="Arial" pitchFamily="34" charset="0"/>
              </a:rPr>
              <a:t>una comunicación y coordinación permanente con </a:t>
            </a:r>
            <a:r>
              <a:rPr lang="es-MX" sz="1200" dirty="0" smtClean="0">
                <a:latin typeface="Arial" pitchFamily="34" charset="0"/>
                <a:cs typeface="Arial" pitchFamily="34" charset="0"/>
              </a:rPr>
              <a:t>otras instancias municipales de atención a la juventud, o en caso de tener, con las Coordinaciones regionales, para </a:t>
            </a:r>
            <a:r>
              <a:rPr lang="es-MX" sz="1200" dirty="0">
                <a:latin typeface="Arial" pitchFamily="34" charset="0"/>
                <a:cs typeface="Arial" pitchFamily="34" charset="0"/>
              </a:rPr>
              <a:t>disipar dudas acerca de cuestiones educativas e informales de actividades por desarrollar referentes al </a:t>
            </a:r>
            <a:r>
              <a:rPr lang="es-MX" sz="1200" dirty="0" smtClean="0">
                <a:latin typeface="Arial" pitchFamily="34" charset="0"/>
                <a:cs typeface="Arial" pitchFamily="34" charset="0"/>
              </a:rPr>
              <a:t>tema. </a:t>
            </a:r>
          </a:p>
          <a:p>
            <a:pPr marL="171450" lvl="0" indent="-171450" algn="just">
              <a:buFont typeface="Wingdings" panose="05000000000000000000" pitchFamily="2" charset="2"/>
              <a:buChar char="§"/>
            </a:pPr>
            <a:endParaRPr lang="es-MX" sz="1200" dirty="0">
              <a:latin typeface="Arial" pitchFamily="34" charset="0"/>
              <a:cs typeface="Arial" pitchFamily="34" charset="0"/>
            </a:endParaRPr>
          </a:p>
          <a:p>
            <a:pPr marL="171450" lvl="0" indent="-171450" algn="just">
              <a:buFont typeface="Wingdings" panose="05000000000000000000" pitchFamily="2" charset="2"/>
              <a:buChar char="§"/>
            </a:pPr>
            <a:r>
              <a:rPr lang="es-MX" sz="1200" dirty="0">
                <a:latin typeface="Arial" pitchFamily="34" charset="0"/>
                <a:cs typeface="Arial" pitchFamily="34" charset="0"/>
              </a:rPr>
              <a:t>Mantener activa la relación entre las diferentes escuelas participando bilateralmente con ellos realizando actividades afines (foros de promoción, conferencia y pláticas</a:t>
            </a:r>
            <a:r>
              <a:rPr lang="es-MX" sz="1200" dirty="0" smtClean="0">
                <a:latin typeface="Arial" pitchFamily="34" charset="0"/>
                <a:cs typeface="Arial" pitchFamily="34" charset="0"/>
              </a:rPr>
              <a:t>).</a:t>
            </a:r>
          </a:p>
          <a:p>
            <a:pPr lvl="0" algn="just"/>
            <a:endParaRPr lang="es-MX" sz="1200" dirty="0">
              <a:latin typeface="Arial" pitchFamily="34" charset="0"/>
              <a:cs typeface="Arial" pitchFamily="34" charset="0"/>
            </a:endParaRPr>
          </a:p>
          <a:p>
            <a:pPr marL="171450" lvl="0" indent="-171450" algn="just">
              <a:buFont typeface="Wingdings" panose="05000000000000000000" pitchFamily="2" charset="2"/>
              <a:buChar char="§"/>
            </a:pPr>
            <a:r>
              <a:rPr lang="es-MX" sz="1200" dirty="0">
                <a:latin typeface="Arial" pitchFamily="34" charset="0"/>
                <a:cs typeface="Arial" pitchFamily="34" charset="0"/>
              </a:rPr>
              <a:t>Reportar los indicadores mensualmente a la Subdirección de Bienestar y Atención a las Personas Jóvenes acerca del número de beneficiaros en el sector </a:t>
            </a:r>
            <a:r>
              <a:rPr lang="es-MX" sz="1200" dirty="0" smtClean="0">
                <a:latin typeface="Arial" pitchFamily="34" charset="0"/>
                <a:cs typeface="Arial" pitchFamily="34" charset="0"/>
              </a:rPr>
              <a:t>educativo, becas otorgadas, tipos de becas, convenios de instituciones educativas y los demás indicadores de gestión que apliquen.</a:t>
            </a:r>
          </a:p>
          <a:p>
            <a:pPr marL="171450" lvl="0" indent="-171450" algn="just">
              <a:buFont typeface="Wingdings" panose="05000000000000000000" pitchFamily="2" charset="2"/>
              <a:buChar char="§"/>
            </a:pPr>
            <a:endParaRPr lang="es-MX" sz="1200" dirty="0">
              <a:latin typeface="Arial" pitchFamily="34" charset="0"/>
              <a:cs typeface="Arial" pitchFamily="34" charset="0"/>
            </a:endParaRPr>
          </a:p>
          <a:p>
            <a:pPr marL="171450" lvl="0" indent="-171450" algn="just">
              <a:buFont typeface="Wingdings" panose="05000000000000000000" pitchFamily="2" charset="2"/>
              <a:buChar char="§"/>
            </a:pPr>
            <a:r>
              <a:rPr lang="es-MX" sz="1200" dirty="0">
                <a:latin typeface="Arial" pitchFamily="34" charset="0"/>
                <a:cs typeface="Arial" pitchFamily="34" charset="0"/>
              </a:rPr>
              <a:t>Estas funciones son enunciativas más no limitativas.</a:t>
            </a:r>
          </a:p>
          <a:p>
            <a:pPr marL="182563" indent="-182563" algn="just">
              <a:buFont typeface="Wingdings" pitchFamily="2" charset="2"/>
              <a:buChar char="§"/>
            </a:pPr>
            <a:endParaRPr lang="es-ES_tradnl" sz="1200" b="1" i="1" dirty="0">
              <a:latin typeface="Arial" charset="0"/>
            </a:endParaRPr>
          </a:p>
        </p:txBody>
      </p:sp>
      <p:sp>
        <p:nvSpPr>
          <p:cNvPr id="32774" name="Text Box 43"/>
          <p:cNvSpPr txBox="1">
            <a:spLocks noChangeArrowheads="1"/>
          </p:cNvSpPr>
          <p:nvPr/>
        </p:nvSpPr>
        <p:spPr bwMode="auto">
          <a:xfrm>
            <a:off x="0" y="0"/>
            <a:ext cx="3962400" cy="400050"/>
          </a:xfrm>
          <a:prstGeom prst="rect">
            <a:avLst/>
          </a:prstGeom>
          <a:noFill/>
          <a:ln w="9525">
            <a:noFill/>
            <a:miter lim="800000"/>
            <a:headEnd/>
            <a:tailEnd/>
          </a:ln>
        </p:spPr>
        <p:txBody>
          <a:bodyPr>
            <a:spAutoFit/>
          </a:bodyPr>
          <a:lstStyle/>
          <a:p>
            <a:pPr algn="just">
              <a:spcBef>
                <a:spcPct val="50000"/>
              </a:spcBef>
            </a:pPr>
            <a:r>
              <a:rPr lang="es-ES_tradnl" sz="2000" b="1" i="1" dirty="0" smtClean="0">
                <a:latin typeface="Arial" charset="0"/>
              </a:rPr>
              <a:t>DESCRIPCIÓN </a:t>
            </a:r>
            <a:r>
              <a:rPr lang="es-ES_tradnl" sz="2000" b="1" i="1" dirty="0">
                <a:latin typeface="Arial" charset="0"/>
              </a:rPr>
              <a:t>DE FUNCIONES</a:t>
            </a:r>
          </a:p>
        </p:txBody>
      </p:sp>
      <p:sp>
        <p:nvSpPr>
          <p:cNvPr id="9" name="8 Rectángulo"/>
          <p:cNvSpPr/>
          <p:nvPr/>
        </p:nvSpPr>
        <p:spPr>
          <a:xfrm>
            <a:off x="1574800" y="8391525"/>
            <a:ext cx="5105400" cy="596900"/>
          </a:xfrm>
          <a:prstGeom prst="rect">
            <a:avLst/>
          </a:prstGeom>
          <a:noFill/>
          <a:ln w="63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0" name="9 CuadroTexto"/>
          <p:cNvSpPr txBox="1"/>
          <p:nvPr/>
        </p:nvSpPr>
        <p:spPr>
          <a:xfrm>
            <a:off x="3365892" y="8391525"/>
            <a:ext cx="1388522" cy="276999"/>
          </a:xfrm>
          <a:prstGeom prst="rect">
            <a:avLst/>
          </a:prstGeom>
          <a:noFill/>
        </p:spPr>
        <p:txBody>
          <a:bodyPr wrap="none" rtlCol="0">
            <a:spAutoFit/>
          </a:bodyPr>
          <a:lstStyle/>
          <a:p>
            <a:r>
              <a:rPr lang="es-MX" sz="1200" b="1" dirty="0" smtClean="0">
                <a:latin typeface="Arial" charset="0"/>
              </a:rPr>
              <a:t>Director General</a:t>
            </a:r>
            <a:endParaRPr lang="es-MX" sz="1200" dirty="0"/>
          </a:p>
        </p:txBody>
      </p:sp>
      <p:sp>
        <p:nvSpPr>
          <p:cNvPr id="11" name="10 CuadroTexto"/>
          <p:cNvSpPr txBox="1"/>
          <p:nvPr/>
        </p:nvSpPr>
        <p:spPr>
          <a:xfrm>
            <a:off x="3057349" y="8711426"/>
            <a:ext cx="2160721" cy="276999"/>
          </a:xfrm>
          <a:prstGeom prst="rect">
            <a:avLst/>
          </a:prstGeom>
          <a:noFill/>
        </p:spPr>
        <p:txBody>
          <a:bodyPr wrap="none" rtlCol="0">
            <a:spAutoFit/>
          </a:bodyPr>
          <a:lstStyle/>
          <a:p>
            <a:r>
              <a:rPr lang="es-MX" sz="1200" dirty="0" smtClean="0">
                <a:latin typeface="Arial" charset="0"/>
              </a:rPr>
              <a:t>Luis Fernando Alonso Molina</a:t>
            </a:r>
            <a:endParaRPr lang="es-MX" sz="1200" dirty="0"/>
          </a:p>
        </p:txBody>
      </p:sp>
      <p:cxnSp>
        <p:nvCxnSpPr>
          <p:cNvPr id="12" name="19 Conector recto"/>
          <p:cNvCxnSpPr>
            <a:cxnSpLocks noChangeShapeType="1"/>
          </p:cNvCxnSpPr>
          <p:nvPr/>
        </p:nvCxnSpPr>
        <p:spPr bwMode="auto">
          <a:xfrm rot="10800000" flipH="1">
            <a:off x="1578440" y="8643638"/>
            <a:ext cx="5076000" cy="0"/>
          </a:xfrm>
          <a:prstGeom prst="line">
            <a:avLst/>
          </a:prstGeom>
          <a:noFill/>
          <a:ln w="9525" algn="ctr">
            <a:solidFill>
              <a:schemeClr val="tx1"/>
            </a:solidFill>
            <a:round/>
            <a:headEnd/>
            <a:tailEnd/>
          </a:ln>
        </p:spPr>
      </p:cxnSp>
    </p:spTree>
    <p:extLst>
      <p:ext uri="{BB962C8B-B14F-4D97-AF65-F5344CB8AC3E}">
        <p14:creationId xmlns:p14="http://schemas.microsoft.com/office/powerpoint/2010/main" val="5069942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12"/>
          <p:cNvSpPr>
            <a:spLocks noChangeArrowheads="1"/>
          </p:cNvSpPr>
          <p:nvPr/>
        </p:nvSpPr>
        <p:spPr bwMode="auto">
          <a:xfrm>
            <a:off x="-9432" y="-7251"/>
            <a:ext cx="1443038" cy="9144000"/>
          </a:xfrm>
          <a:prstGeom prst="rect">
            <a:avLst/>
          </a:prstGeom>
          <a:solidFill>
            <a:schemeClr val="bg1">
              <a:lumMod val="50000"/>
            </a:schemeClr>
          </a:solidFill>
          <a:ln w="9525">
            <a:solidFill>
              <a:srgbClr val="663300"/>
            </a:solidFill>
            <a:miter lim="800000"/>
            <a:headEnd/>
            <a:tailEnd/>
          </a:ln>
        </p:spPr>
        <p:txBody>
          <a:bodyPr wrap="none" anchor="ctr"/>
          <a:lstStyle/>
          <a:p>
            <a:pPr>
              <a:defRPr/>
            </a:pPr>
            <a:endParaRPr lang="es-MX" dirty="0"/>
          </a:p>
        </p:txBody>
      </p:sp>
      <p:sp>
        <p:nvSpPr>
          <p:cNvPr id="32772" name="Line 39"/>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32774" name="Text Box 43"/>
          <p:cNvSpPr txBox="1">
            <a:spLocks noChangeArrowheads="1"/>
          </p:cNvSpPr>
          <p:nvPr/>
        </p:nvSpPr>
        <p:spPr bwMode="auto">
          <a:xfrm>
            <a:off x="0" y="0"/>
            <a:ext cx="3962400" cy="400050"/>
          </a:xfrm>
          <a:prstGeom prst="rect">
            <a:avLst/>
          </a:prstGeom>
          <a:noFill/>
          <a:ln w="9525">
            <a:noFill/>
            <a:miter lim="800000"/>
            <a:headEnd/>
            <a:tailEnd/>
          </a:ln>
        </p:spPr>
        <p:txBody>
          <a:bodyPr>
            <a:spAutoFit/>
          </a:bodyPr>
          <a:lstStyle/>
          <a:p>
            <a:pPr algn="just">
              <a:spcBef>
                <a:spcPct val="50000"/>
              </a:spcBef>
            </a:pPr>
            <a:r>
              <a:rPr lang="es-ES_tradnl" sz="2000" b="1" i="1" dirty="0" smtClean="0">
                <a:latin typeface="Arial" charset="0"/>
              </a:rPr>
              <a:t>DESCRIPCIÓN </a:t>
            </a:r>
            <a:r>
              <a:rPr lang="es-ES_tradnl" sz="2000" b="1" i="1" dirty="0">
                <a:latin typeface="Arial" charset="0"/>
              </a:rPr>
              <a:t>DE FUNCIONES</a:t>
            </a:r>
          </a:p>
        </p:txBody>
      </p:sp>
      <p:sp>
        <p:nvSpPr>
          <p:cNvPr id="13" name="Rectangle 4"/>
          <p:cNvSpPr>
            <a:spLocks noChangeArrowheads="1"/>
          </p:cNvSpPr>
          <p:nvPr/>
        </p:nvSpPr>
        <p:spPr bwMode="auto">
          <a:xfrm>
            <a:off x="1446213" y="558064"/>
            <a:ext cx="5181600" cy="8586966"/>
          </a:xfrm>
          <a:prstGeom prst="rect">
            <a:avLst/>
          </a:prstGeom>
          <a:noFill/>
          <a:ln w="9525">
            <a:noFill/>
            <a:miter lim="800000"/>
            <a:headEnd/>
            <a:tailEnd/>
          </a:ln>
        </p:spPr>
        <p:txBody>
          <a:bodyPr>
            <a:spAutoFit/>
          </a:bodyPr>
          <a:lstStyle/>
          <a:p>
            <a:pPr marL="95250" indent="-95250"/>
            <a:endParaRPr lang="es-ES_tradnl" sz="1200" b="1" i="1" dirty="0" smtClean="0">
              <a:latin typeface="Arial" charset="0"/>
              <a:cs typeface="Arial" charset="0"/>
            </a:endParaRPr>
          </a:p>
          <a:p>
            <a:pPr marL="95250" indent="-95250"/>
            <a:r>
              <a:rPr lang="es-ES_tradnl" sz="1200" b="1" i="1" dirty="0" smtClean="0">
                <a:latin typeface="Arial" charset="0"/>
                <a:cs typeface="Arial" charset="0"/>
              </a:rPr>
              <a:t>ZONA DE TECNOLOGÍAS DE LA INFORMACIÓN </a:t>
            </a:r>
          </a:p>
          <a:p>
            <a:pPr marL="95250" indent="-95250"/>
            <a:r>
              <a:rPr lang="es-ES_tradnl" sz="1200" b="1" i="1" dirty="0">
                <a:latin typeface="Arial" charset="0"/>
                <a:cs typeface="Arial" charset="0"/>
              </a:rPr>
              <a:t>Y</a:t>
            </a:r>
            <a:r>
              <a:rPr lang="es-ES_tradnl" sz="1200" b="1" i="1" dirty="0" smtClean="0">
                <a:latin typeface="Arial" charset="0"/>
                <a:cs typeface="Arial" charset="0"/>
              </a:rPr>
              <a:t> COMUNICACIONES (TIC´s)</a:t>
            </a:r>
            <a:endParaRPr lang="es-ES_tradnl" sz="1200" i="1" dirty="0">
              <a:latin typeface="Arial" charset="0"/>
            </a:endParaRPr>
          </a:p>
          <a:p>
            <a:pPr marL="95250" indent="-95250" algn="just"/>
            <a:endParaRPr lang="es-ES_tradnl" sz="1200" b="1" i="1" dirty="0" smtClean="0">
              <a:latin typeface="Arial" charset="0"/>
            </a:endParaRPr>
          </a:p>
          <a:p>
            <a:pPr marL="95250" indent="-95250" algn="just"/>
            <a:endParaRPr lang="es-ES_tradnl" sz="1200" b="1" i="1" dirty="0">
              <a:latin typeface="Arial" charset="0"/>
            </a:endParaRPr>
          </a:p>
          <a:p>
            <a:pPr marL="95250" indent="-95250" algn="just"/>
            <a:r>
              <a:rPr lang="es-ES_tradnl" sz="1200" b="1" i="1" dirty="0" smtClean="0">
                <a:latin typeface="Arial" charset="0"/>
              </a:rPr>
              <a:t>OBJETIVO</a:t>
            </a:r>
            <a:r>
              <a:rPr lang="es-ES_tradnl" sz="1200" b="1" i="1" dirty="0">
                <a:latin typeface="Arial" charset="0"/>
              </a:rPr>
              <a:t>.</a:t>
            </a:r>
          </a:p>
          <a:p>
            <a:pPr marL="95250" indent="-95250" algn="just"/>
            <a:endParaRPr lang="es-ES_tradnl" sz="1200" b="1" i="1" dirty="0">
              <a:latin typeface="Arial" charset="0"/>
            </a:endParaRPr>
          </a:p>
          <a:p>
            <a:pPr algn="just"/>
            <a:r>
              <a:rPr lang="es-ES_tradnl" sz="1200" dirty="0" smtClean="0">
                <a:latin typeface="Arial" charset="0"/>
              </a:rPr>
              <a:t>Asesorar, orientar, apoyar y/o en su caso capacitar a los jóvenes a utilizar las herramientas tecnológicas que el Instituto pone a su disposición, incluyendo la biblioteca tanto digital como física, así como a su correcto uso y cuidado.</a:t>
            </a:r>
          </a:p>
          <a:p>
            <a:pPr algn="just"/>
            <a:endParaRPr lang="es-ES_tradnl" sz="1200" b="1" i="1" dirty="0" smtClean="0">
              <a:latin typeface="Arial" charset="0"/>
            </a:endParaRPr>
          </a:p>
          <a:p>
            <a:pPr algn="just"/>
            <a:endParaRPr lang="es-ES_tradnl" sz="1200" b="1" i="1" dirty="0">
              <a:latin typeface="Arial" charset="0"/>
            </a:endParaRPr>
          </a:p>
          <a:p>
            <a:pPr marL="95250" indent="-95250" algn="just"/>
            <a:r>
              <a:rPr lang="es-ES_tradnl" sz="1200" b="1" i="1" dirty="0">
                <a:latin typeface="Arial" charset="0"/>
              </a:rPr>
              <a:t>FUNCIONES.</a:t>
            </a:r>
          </a:p>
          <a:p>
            <a:pPr marL="95250" indent="-95250" algn="just"/>
            <a:endParaRPr lang="es-ES_tradnl" sz="1200" b="1" i="1" dirty="0">
              <a:latin typeface="Arial" charset="0"/>
            </a:endParaRPr>
          </a:p>
          <a:p>
            <a:pPr marL="177800" indent="-177800" algn="just">
              <a:buFont typeface="Wingdings" pitchFamily="2" charset="2"/>
              <a:buChar char="§"/>
            </a:pPr>
            <a:r>
              <a:rPr lang="es-MX" sz="1200" dirty="0" smtClean="0">
                <a:latin typeface="Arial" charset="0"/>
              </a:rPr>
              <a:t>Control </a:t>
            </a:r>
            <a:r>
              <a:rPr lang="es-MX" sz="1200" dirty="0">
                <a:latin typeface="Arial" charset="0"/>
              </a:rPr>
              <a:t>de entradas y salidas </a:t>
            </a:r>
            <a:r>
              <a:rPr lang="es-MX" sz="1200" dirty="0" smtClean="0">
                <a:latin typeface="Arial" charset="0"/>
              </a:rPr>
              <a:t>mediante el registro de usuarios en formato correspondiente de la Zona TICS.</a:t>
            </a:r>
          </a:p>
          <a:p>
            <a:pPr algn="just"/>
            <a:endParaRPr lang="es-MX" sz="1200" dirty="0" smtClean="0">
              <a:latin typeface="Arial" charset="0"/>
            </a:endParaRPr>
          </a:p>
          <a:p>
            <a:pPr marL="177800" indent="-177800" algn="just">
              <a:buFont typeface="Wingdings" pitchFamily="2" charset="2"/>
              <a:buChar char="§"/>
            </a:pPr>
            <a:r>
              <a:rPr lang="es-MX" sz="1200" dirty="0" smtClean="0">
                <a:latin typeface="Arial" charset="0"/>
              </a:rPr>
              <a:t>Realizar y entregar de manera física y </a:t>
            </a:r>
            <a:r>
              <a:rPr lang="es-MX" sz="1200" dirty="0">
                <a:latin typeface="Arial" charset="0"/>
              </a:rPr>
              <a:t>digital </a:t>
            </a:r>
            <a:r>
              <a:rPr lang="es-MX" sz="1200" dirty="0" smtClean="0">
                <a:latin typeface="Arial" charset="0"/>
              </a:rPr>
              <a:t>el registro de uso del área, para efectos de su validación y captura para registro en  </a:t>
            </a:r>
            <a:r>
              <a:rPr lang="es-MX" sz="1200" dirty="0">
                <a:latin typeface="Arial" charset="0"/>
              </a:rPr>
              <a:t>plataforma respectiva</a:t>
            </a:r>
            <a:r>
              <a:rPr lang="es-MX" sz="1200" dirty="0" smtClean="0">
                <a:latin typeface="Arial" charset="0"/>
              </a:rPr>
              <a:t>.</a:t>
            </a:r>
          </a:p>
          <a:p>
            <a:pPr marL="177800" indent="-177800" algn="just">
              <a:buFont typeface="Wingdings" pitchFamily="2" charset="2"/>
              <a:buChar char="§"/>
            </a:pPr>
            <a:endParaRPr lang="es-MX" sz="1200" dirty="0">
              <a:latin typeface="Arial" charset="0"/>
            </a:endParaRPr>
          </a:p>
          <a:p>
            <a:pPr marL="177800" indent="-177800" algn="just">
              <a:buFont typeface="Wingdings" pitchFamily="2" charset="2"/>
              <a:buChar char="§"/>
            </a:pPr>
            <a:r>
              <a:rPr lang="es-MX" sz="1200" dirty="0" smtClean="0">
                <a:latin typeface="Arial" charset="0"/>
              </a:rPr>
              <a:t>Proponer </a:t>
            </a:r>
            <a:r>
              <a:rPr lang="es-MX" sz="1200" dirty="0">
                <a:latin typeface="Arial" charset="0"/>
              </a:rPr>
              <a:t>acciones de control para el correcto resguardo del equipo tecnológico y mobiliario que se encuentra al interior del espacio, así como emisión de sugerencias para dar continuidad y reforzar las medidas de control interno implementadas. </a:t>
            </a:r>
            <a:endParaRPr lang="es-MX" sz="1200" dirty="0" smtClean="0">
              <a:latin typeface="Arial" charset="0"/>
            </a:endParaRPr>
          </a:p>
          <a:p>
            <a:pPr marL="177800" indent="-177800" algn="just">
              <a:buFont typeface="Wingdings" pitchFamily="2" charset="2"/>
              <a:buChar char="§"/>
            </a:pPr>
            <a:endParaRPr lang="es-MX" sz="1200" dirty="0" smtClean="0">
              <a:latin typeface="Arial" charset="0"/>
            </a:endParaRPr>
          </a:p>
          <a:p>
            <a:pPr marL="177800" indent="-177800" algn="just">
              <a:buFont typeface="Wingdings" pitchFamily="2" charset="2"/>
              <a:buChar char="§"/>
            </a:pPr>
            <a:r>
              <a:rPr lang="es-MX" sz="1200" dirty="0" smtClean="0">
                <a:latin typeface="Arial" charset="0"/>
              </a:rPr>
              <a:t>Realizar </a:t>
            </a:r>
            <a:r>
              <a:rPr lang="es-MX" sz="1200" dirty="0">
                <a:latin typeface="Arial" charset="0"/>
              </a:rPr>
              <a:t>un levantamiento físico de cada artículo (mobiliario, equipo tecnológico, etc.) que se encuentra al interior del Aula Telmex con la finalidad de </a:t>
            </a:r>
            <a:r>
              <a:rPr lang="es-MX" sz="1200" dirty="0" smtClean="0">
                <a:latin typeface="Arial" charset="0"/>
              </a:rPr>
              <a:t>se realice </a:t>
            </a:r>
            <a:r>
              <a:rPr lang="es-MX" sz="1200" dirty="0">
                <a:latin typeface="Arial" charset="0"/>
              </a:rPr>
              <a:t>el resguardo correspondiente de dichos bienes</a:t>
            </a:r>
            <a:r>
              <a:rPr lang="es-MX" sz="1200" dirty="0" smtClean="0">
                <a:latin typeface="Arial" charset="0"/>
              </a:rPr>
              <a:t>.</a:t>
            </a:r>
          </a:p>
          <a:p>
            <a:pPr marL="177800" indent="-177800" algn="just">
              <a:buFont typeface="Wingdings" pitchFamily="2" charset="2"/>
              <a:buChar char="§"/>
            </a:pPr>
            <a:endParaRPr lang="es-MX" sz="1200" dirty="0" smtClean="0">
              <a:latin typeface="Arial" charset="0"/>
            </a:endParaRPr>
          </a:p>
          <a:p>
            <a:pPr marL="177800" indent="-177800" algn="just">
              <a:buFont typeface="Wingdings" pitchFamily="2" charset="2"/>
              <a:buChar char="§"/>
            </a:pPr>
            <a:r>
              <a:rPr lang="es-MX" sz="1200" dirty="0">
                <a:latin typeface="Arial" charset="0"/>
              </a:rPr>
              <a:t>Registrar las principales actividades y/o búsquedas realizadas por parte de los usuarios a través de las herramientas tecnológicas puestas a disposición en dichos espacios.</a:t>
            </a:r>
          </a:p>
          <a:p>
            <a:pPr marL="177800" indent="-177800" algn="just">
              <a:buFont typeface="Wingdings" pitchFamily="2" charset="2"/>
              <a:buChar char="§"/>
            </a:pPr>
            <a:endParaRPr lang="es-MX" sz="1200" dirty="0">
              <a:latin typeface="Arial" charset="0"/>
            </a:endParaRPr>
          </a:p>
          <a:p>
            <a:pPr marL="177800" indent="-177800" algn="just">
              <a:buFont typeface="Wingdings" pitchFamily="2" charset="2"/>
              <a:buChar char="§"/>
            </a:pPr>
            <a:r>
              <a:rPr lang="es-MX" sz="1200" dirty="0">
                <a:latin typeface="Arial" charset="0"/>
              </a:rPr>
              <a:t>Proporcionar asesoría a los usuarios que así lo requieran para el correcto uso del </a:t>
            </a:r>
            <a:r>
              <a:rPr lang="es-MX" sz="1200" dirty="0" smtClean="0">
                <a:latin typeface="Arial" charset="0"/>
              </a:rPr>
              <a:t>equipo.</a:t>
            </a:r>
          </a:p>
          <a:p>
            <a:pPr algn="just"/>
            <a:r>
              <a:rPr lang="es-MX" sz="1200" dirty="0" smtClean="0">
                <a:latin typeface="Arial" charset="0"/>
              </a:rPr>
              <a:t> </a:t>
            </a:r>
            <a:endParaRPr lang="es-MX" sz="1200" dirty="0">
              <a:latin typeface="Arial" charset="0"/>
            </a:endParaRPr>
          </a:p>
          <a:p>
            <a:pPr marL="177800" indent="-177800" algn="just">
              <a:buFont typeface="Wingdings" pitchFamily="2" charset="2"/>
              <a:buChar char="§"/>
            </a:pPr>
            <a:r>
              <a:rPr lang="es-MX" sz="1200" dirty="0">
                <a:latin typeface="Arial" charset="0"/>
              </a:rPr>
              <a:t>Llevar el control de la biblioteca física del Aula Telmex implementada en función a las donaciones de libros que se han realizado al Instituto.</a:t>
            </a:r>
          </a:p>
          <a:p>
            <a:pPr marL="177800" indent="-177800" algn="just">
              <a:buFont typeface="Wingdings" pitchFamily="2" charset="2"/>
              <a:buChar char="§"/>
            </a:pPr>
            <a:endParaRPr lang="es-MX" sz="1200" dirty="0">
              <a:latin typeface="Arial" charset="0"/>
            </a:endParaRPr>
          </a:p>
          <a:p>
            <a:pPr marL="177800" indent="-177800" algn="just">
              <a:buFont typeface="Wingdings" pitchFamily="2" charset="2"/>
              <a:buChar char="§"/>
            </a:pPr>
            <a:endParaRPr lang="es-MX" sz="1200" dirty="0" smtClean="0">
              <a:latin typeface="Arial" charset="0"/>
            </a:endParaRPr>
          </a:p>
          <a:p>
            <a:pPr marL="177800" indent="-177800" algn="just">
              <a:buFont typeface="Wingdings" pitchFamily="2" charset="2"/>
              <a:buChar char="§"/>
            </a:pPr>
            <a:endParaRPr lang="es-MX" sz="1200" dirty="0">
              <a:latin typeface="Arial" charset="0"/>
            </a:endParaRPr>
          </a:p>
          <a:p>
            <a:pPr marL="177800" indent="-177800" algn="just">
              <a:buFont typeface="Wingdings" pitchFamily="2" charset="2"/>
              <a:buChar char="§"/>
            </a:pPr>
            <a:endParaRPr lang="es-MX" sz="1200" dirty="0" smtClean="0">
              <a:latin typeface="Arial" charset="0"/>
            </a:endParaRPr>
          </a:p>
          <a:p>
            <a:pPr marL="177800" indent="-177800" algn="just">
              <a:buFont typeface="Wingdings" pitchFamily="2" charset="2"/>
              <a:buChar char="§"/>
            </a:pPr>
            <a:endParaRPr lang="es-MX" sz="1200" dirty="0" smtClean="0">
              <a:latin typeface="Arial" charset="0"/>
            </a:endParaRPr>
          </a:p>
          <a:p>
            <a:pPr marL="177800" indent="-177800" algn="just">
              <a:buFont typeface="Wingdings" pitchFamily="2" charset="2"/>
              <a:buChar char="§"/>
            </a:pPr>
            <a:endParaRPr lang="es-ES_tradnl" sz="1200" b="1" i="1" dirty="0">
              <a:latin typeface="Arial" charset="0"/>
            </a:endParaRPr>
          </a:p>
        </p:txBody>
      </p:sp>
      <p:sp>
        <p:nvSpPr>
          <p:cNvPr id="15" name="17 Rectángulo"/>
          <p:cNvSpPr>
            <a:spLocks noChangeArrowheads="1"/>
          </p:cNvSpPr>
          <p:nvPr/>
        </p:nvSpPr>
        <p:spPr bwMode="auto">
          <a:xfrm>
            <a:off x="1576990" y="8055186"/>
            <a:ext cx="2548800" cy="838654"/>
          </a:xfrm>
          <a:prstGeom prst="rect">
            <a:avLst/>
          </a:prstGeom>
          <a:solidFill>
            <a:schemeClr val="bg1"/>
          </a:solidFill>
          <a:ln w="9525" algn="ctr">
            <a:solidFill>
              <a:schemeClr val="tx1"/>
            </a:solidFill>
            <a:round/>
            <a:headEnd/>
            <a:tailEnd/>
          </a:ln>
        </p:spPr>
        <p:txBody>
          <a:bodyPr wrap="none" anchor="ctr"/>
          <a:lstStyle/>
          <a:p>
            <a:r>
              <a:rPr lang="es-MX" sz="1200" b="1" dirty="0" smtClean="0">
                <a:latin typeface="Arial" charset="0"/>
              </a:rPr>
              <a:t>Responsable del área</a:t>
            </a:r>
            <a:endParaRPr lang="es-ES" sz="1200" b="1" dirty="0">
              <a:latin typeface="Arial" charset="0"/>
            </a:endParaRPr>
          </a:p>
          <a:p>
            <a:endParaRPr lang="es-MX" sz="1200" dirty="0" smtClean="0">
              <a:latin typeface="Arial" charset="0"/>
            </a:endParaRPr>
          </a:p>
          <a:p>
            <a:r>
              <a:rPr lang="es-MX" sz="1200" dirty="0" smtClean="0">
                <a:latin typeface="Arial" charset="0"/>
              </a:rPr>
              <a:t>Erika Bernal Saldaña</a:t>
            </a:r>
            <a:endParaRPr lang="es-MX" sz="1200" dirty="0"/>
          </a:p>
        </p:txBody>
      </p:sp>
      <p:sp>
        <p:nvSpPr>
          <p:cNvPr id="18" name="17 Rectángulo"/>
          <p:cNvSpPr>
            <a:spLocks noChangeArrowheads="1"/>
          </p:cNvSpPr>
          <p:nvPr/>
        </p:nvSpPr>
        <p:spPr bwMode="auto">
          <a:xfrm>
            <a:off x="4107090" y="8057425"/>
            <a:ext cx="2548800" cy="838654"/>
          </a:xfrm>
          <a:prstGeom prst="rect">
            <a:avLst/>
          </a:prstGeom>
          <a:solidFill>
            <a:schemeClr val="bg1"/>
          </a:solidFill>
          <a:ln w="9525" algn="ctr">
            <a:solidFill>
              <a:schemeClr val="tx1"/>
            </a:solidFill>
            <a:round/>
            <a:headEnd/>
            <a:tailEnd/>
          </a:ln>
        </p:spPr>
        <p:txBody>
          <a:bodyPr wrap="none" anchor="ctr"/>
          <a:lstStyle/>
          <a:p>
            <a:r>
              <a:rPr lang="es-MX" sz="1200" b="1" dirty="0">
                <a:latin typeface="Arial" charset="0"/>
              </a:rPr>
              <a:t>Director General</a:t>
            </a:r>
            <a:endParaRPr lang="es-ES" sz="1200" b="1" dirty="0">
              <a:latin typeface="Arial" charset="0"/>
            </a:endParaRPr>
          </a:p>
          <a:p>
            <a:endParaRPr lang="es-MX" sz="1200" dirty="0" smtClean="0">
              <a:latin typeface="Arial" charset="0"/>
            </a:endParaRPr>
          </a:p>
          <a:p>
            <a:r>
              <a:rPr lang="es-MX" sz="1200" dirty="0" smtClean="0">
                <a:latin typeface="Arial" charset="0"/>
              </a:rPr>
              <a:t>Luis </a:t>
            </a:r>
            <a:r>
              <a:rPr lang="es-MX" sz="1200" dirty="0">
                <a:latin typeface="Arial" charset="0"/>
              </a:rPr>
              <a:t>Fernando Alonso </a:t>
            </a:r>
            <a:r>
              <a:rPr lang="es-MX" sz="1200" dirty="0" smtClean="0">
                <a:latin typeface="Arial" charset="0"/>
              </a:rPr>
              <a:t>Molina</a:t>
            </a:r>
            <a:endParaRPr lang="es-MX" dirty="0"/>
          </a:p>
        </p:txBody>
      </p:sp>
      <p:cxnSp>
        <p:nvCxnSpPr>
          <p:cNvPr id="21" name="19 Conector recto"/>
          <p:cNvCxnSpPr>
            <a:cxnSpLocks noChangeShapeType="1"/>
          </p:cNvCxnSpPr>
          <p:nvPr/>
        </p:nvCxnSpPr>
        <p:spPr bwMode="auto">
          <a:xfrm rot="10800000" flipH="1">
            <a:off x="1578440" y="8464118"/>
            <a:ext cx="5076000" cy="0"/>
          </a:xfrm>
          <a:prstGeom prst="line">
            <a:avLst/>
          </a:prstGeom>
          <a:noFill/>
          <a:ln w="9525" algn="ctr">
            <a:solidFill>
              <a:schemeClr val="tx1"/>
            </a:solidFill>
            <a:round/>
            <a:headEnd/>
            <a:tailEnd/>
          </a:ln>
        </p:spPr>
      </p:cxnSp>
    </p:spTree>
    <p:extLst>
      <p:ext uri="{BB962C8B-B14F-4D97-AF65-F5344CB8AC3E}">
        <p14:creationId xmlns:p14="http://schemas.microsoft.com/office/powerpoint/2010/main" val="16739078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12"/>
          <p:cNvSpPr>
            <a:spLocks noChangeArrowheads="1"/>
          </p:cNvSpPr>
          <p:nvPr/>
        </p:nvSpPr>
        <p:spPr bwMode="auto">
          <a:xfrm>
            <a:off x="-9432" y="-7251"/>
            <a:ext cx="1443038" cy="9144000"/>
          </a:xfrm>
          <a:prstGeom prst="rect">
            <a:avLst/>
          </a:prstGeom>
          <a:solidFill>
            <a:schemeClr val="bg1">
              <a:lumMod val="50000"/>
            </a:schemeClr>
          </a:solidFill>
          <a:ln w="9525">
            <a:solidFill>
              <a:srgbClr val="663300"/>
            </a:solidFill>
            <a:miter lim="800000"/>
            <a:headEnd/>
            <a:tailEnd/>
          </a:ln>
        </p:spPr>
        <p:txBody>
          <a:bodyPr wrap="none" anchor="ctr"/>
          <a:lstStyle/>
          <a:p>
            <a:pPr>
              <a:defRPr/>
            </a:pPr>
            <a:endParaRPr lang="es-MX" dirty="0"/>
          </a:p>
        </p:txBody>
      </p:sp>
      <p:sp>
        <p:nvSpPr>
          <p:cNvPr id="32772" name="Line 39"/>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32774" name="Text Box 43"/>
          <p:cNvSpPr txBox="1">
            <a:spLocks noChangeArrowheads="1"/>
          </p:cNvSpPr>
          <p:nvPr/>
        </p:nvSpPr>
        <p:spPr bwMode="auto">
          <a:xfrm>
            <a:off x="0" y="0"/>
            <a:ext cx="3962400" cy="400050"/>
          </a:xfrm>
          <a:prstGeom prst="rect">
            <a:avLst/>
          </a:prstGeom>
          <a:noFill/>
          <a:ln w="9525">
            <a:noFill/>
            <a:miter lim="800000"/>
            <a:headEnd/>
            <a:tailEnd/>
          </a:ln>
        </p:spPr>
        <p:txBody>
          <a:bodyPr>
            <a:spAutoFit/>
          </a:bodyPr>
          <a:lstStyle/>
          <a:p>
            <a:pPr algn="just">
              <a:spcBef>
                <a:spcPct val="50000"/>
              </a:spcBef>
            </a:pPr>
            <a:r>
              <a:rPr lang="es-ES_tradnl" sz="2000" b="1" i="1" dirty="0" smtClean="0">
                <a:latin typeface="Arial" charset="0"/>
              </a:rPr>
              <a:t>DESCRIPCIÓN </a:t>
            </a:r>
            <a:r>
              <a:rPr lang="es-ES_tradnl" sz="2000" b="1" i="1" dirty="0">
                <a:latin typeface="Arial" charset="0"/>
              </a:rPr>
              <a:t>DE FUNCIONES</a:t>
            </a:r>
          </a:p>
        </p:txBody>
      </p:sp>
      <p:sp>
        <p:nvSpPr>
          <p:cNvPr id="13" name="Rectangle 4"/>
          <p:cNvSpPr>
            <a:spLocks noChangeArrowheads="1"/>
          </p:cNvSpPr>
          <p:nvPr/>
        </p:nvSpPr>
        <p:spPr bwMode="auto">
          <a:xfrm>
            <a:off x="1446213" y="558064"/>
            <a:ext cx="5181600" cy="2862322"/>
          </a:xfrm>
          <a:prstGeom prst="rect">
            <a:avLst/>
          </a:prstGeom>
          <a:noFill/>
          <a:ln w="9525">
            <a:noFill/>
            <a:miter lim="800000"/>
            <a:headEnd/>
            <a:tailEnd/>
          </a:ln>
        </p:spPr>
        <p:txBody>
          <a:bodyPr>
            <a:spAutoFit/>
          </a:bodyPr>
          <a:lstStyle/>
          <a:p>
            <a:pPr marL="95250" indent="-95250"/>
            <a:endParaRPr lang="es-ES_tradnl" sz="1200" b="1" i="1" dirty="0" smtClean="0">
              <a:latin typeface="Arial" charset="0"/>
              <a:cs typeface="Arial" charset="0"/>
            </a:endParaRPr>
          </a:p>
          <a:p>
            <a:pPr marL="95250" indent="-95250"/>
            <a:r>
              <a:rPr lang="es-ES_tradnl" sz="1200" b="1" i="1" dirty="0" smtClean="0">
                <a:latin typeface="Arial" charset="0"/>
                <a:cs typeface="Arial" charset="0"/>
              </a:rPr>
              <a:t>ZONA DE TECNOLOGÍAS DE LA INFORMACIÓN </a:t>
            </a:r>
          </a:p>
          <a:p>
            <a:pPr marL="95250" indent="-95250"/>
            <a:r>
              <a:rPr lang="es-ES_tradnl" sz="1200" b="1" i="1" dirty="0">
                <a:latin typeface="Arial" charset="0"/>
                <a:cs typeface="Arial" charset="0"/>
              </a:rPr>
              <a:t>Y</a:t>
            </a:r>
            <a:r>
              <a:rPr lang="es-ES_tradnl" sz="1200" b="1" i="1" dirty="0" smtClean="0">
                <a:latin typeface="Arial" charset="0"/>
                <a:cs typeface="Arial" charset="0"/>
              </a:rPr>
              <a:t> COMUNICACIONES (TIC´s)</a:t>
            </a:r>
            <a:endParaRPr lang="es-ES_tradnl" sz="1200" i="1" dirty="0">
              <a:latin typeface="Arial" charset="0"/>
            </a:endParaRPr>
          </a:p>
          <a:p>
            <a:pPr marL="95250" indent="-95250"/>
            <a:r>
              <a:rPr lang="es-MX" sz="1200" b="1" i="1" dirty="0">
                <a:latin typeface="Arial" pitchFamily="34" charset="0"/>
                <a:cs typeface="Arial" pitchFamily="34" charset="0"/>
              </a:rPr>
              <a:t>(Continua.)</a:t>
            </a:r>
          </a:p>
          <a:p>
            <a:pPr marL="95250" indent="-95250" algn="just"/>
            <a:endParaRPr lang="es-ES_tradnl" sz="1200" b="1" i="1" dirty="0">
              <a:latin typeface="Arial" charset="0"/>
            </a:endParaRPr>
          </a:p>
          <a:p>
            <a:pPr marL="95250" indent="-95250" algn="just"/>
            <a:endParaRPr lang="es-ES_tradnl" sz="1200" b="1" i="1" dirty="0">
              <a:latin typeface="Arial" charset="0"/>
            </a:endParaRPr>
          </a:p>
          <a:p>
            <a:pPr marL="95250" indent="-95250" algn="just"/>
            <a:r>
              <a:rPr lang="es-ES_tradnl" sz="1200" b="1" i="1" dirty="0">
                <a:latin typeface="Arial" charset="0"/>
              </a:rPr>
              <a:t>FUNCIONES</a:t>
            </a:r>
            <a:r>
              <a:rPr lang="es-ES_tradnl" sz="1200" b="1" i="1" dirty="0" smtClean="0">
                <a:latin typeface="Arial" charset="0"/>
              </a:rPr>
              <a:t>.</a:t>
            </a:r>
          </a:p>
          <a:p>
            <a:pPr marL="95250" indent="-95250" algn="just"/>
            <a:endParaRPr lang="es-MX" sz="1200" dirty="0" smtClean="0">
              <a:latin typeface="Arial" charset="0"/>
            </a:endParaRPr>
          </a:p>
          <a:p>
            <a:pPr marL="177800" indent="-177800" algn="just">
              <a:buFont typeface="Wingdings" pitchFamily="2" charset="2"/>
              <a:buChar char="§"/>
            </a:pPr>
            <a:r>
              <a:rPr lang="es-MX" sz="1200" dirty="0" smtClean="0">
                <a:latin typeface="Arial" charset="0"/>
              </a:rPr>
              <a:t>Registro de uso, préstamo o devolución de libros utilizados por los usuarios</a:t>
            </a:r>
          </a:p>
          <a:p>
            <a:pPr marL="177800" indent="-177800" algn="just">
              <a:buFont typeface="Wingdings" pitchFamily="2" charset="2"/>
              <a:buChar char="§"/>
            </a:pPr>
            <a:endParaRPr lang="es-MX" sz="1200" dirty="0" smtClean="0">
              <a:latin typeface="Arial" charset="0"/>
            </a:endParaRPr>
          </a:p>
          <a:p>
            <a:pPr marL="177800" indent="-177800" algn="just">
              <a:buFont typeface="Wingdings" pitchFamily="2" charset="2"/>
              <a:buChar char="§"/>
            </a:pPr>
            <a:r>
              <a:rPr lang="es-MX" sz="1200" dirty="0">
                <a:latin typeface="Arial" pitchFamily="34" charset="0"/>
                <a:cs typeface="Arial" pitchFamily="34" charset="0"/>
              </a:rPr>
              <a:t>Estas funciones son enunciativas más no limitativas.</a:t>
            </a:r>
          </a:p>
          <a:p>
            <a:pPr marL="177800" indent="-177800" algn="just">
              <a:buFont typeface="Wingdings" pitchFamily="2" charset="2"/>
              <a:buChar char="§"/>
            </a:pPr>
            <a:endParaRPr lang="es-MX" sz="1200" dirty="0" smtClean="0">
              <a:latin typeface="Arial" charset="0"/>
            </a:endParaRPr>
          </a:p>
          <a:p>
            <a:pPr marL="177800" indent="-177800" algn="just">
              <a:buFont typeface="Wingdings" pitchFamily="2" charset="2"/>
              <a:buChar char="§"/>
            </a:pPr>
            <a:endParaRPr lang="es-MX" sz="1200" dirty="0" smtClean="0">
              <a:latin typeface="Arial" charset="0"/>
            </a:endParaRPr>
          </a:p>
          <a:p>
            <a:pPr marL="177800" indent="-177800" algn="just">
              <a:buFont typeface="Wingdings" pitchFamily="2" charset="2"/>
              <a:buChar char="§"/>
            </a:pPr>
            <a:endParaRPr lang="es-ES_tradnl" sz="1200" b="1" i="1" dirty="0">
              <a:latin typeface="Arial" charset="0"/>
            </a:endParaRPr>
          </a:p>
        </p:txBody>
      </p:sp>
      <p:sp>
        <p:nvSpPr>
          <p:cNvPr id="15" name="17 Rectángulo"/>
          <p:cNvSpPr>
            <a:spLocks noChangeArrowheads="1"/>
          </p:cNvSpPr>
          <p:nvPr/>
        </p:nvSpPr>
        <p:spPr bwMode="auto">
          <a:xfrm>
            <a:off x="1576990" y="8055186"/>
            <a:ext cx="2548800" cy="838654"/>
          </a:xfrm>
          <a:prstGeom prst="rect">
            <a:avLst/>
          </a:prstGeom>
          <a:solidFill>
            <a:schemeClr val="bg1"/>
          </a:solidFill>
          <a:ln w="9525" algn="ctr">
            <a:solidFill>
              <a:schemeClr val="tx1"/>
            </a:solidFill>
            <a:round/>
            <a:headEnd/>
            <a:tailEnd/>
          </a:ln>
        </p:spPr>
        <p:txBody>
          <a:bodyPr wrap="none" anchor="ctr"/>
          <a:lstStyle/>
          <a:p>
            <a:r>
              <a:rPr lang="es-MX" sz="1200" b="1" dirty="0" smtClean="0">
                <a:latin typeface="Arial" charset="0"/>
              </a:rPr>
              <a:t>Responsable del área</a:t>
            </a:r>
            <a:endParaRPr lang="es-ES" sz="1200" b="1" dirty="0">
              <a:latin typeface="Arial" charset="0"/>
            </a:endParaRPr>
          </a:p>
          <a:p>
            <a:endParaRPr lang="es-MX" sz="1200" dirty="0" smtClean="0">
              <a:latin typeface="Arial" charset="0"/>
            </a:endParaRPr>
          </a:p>
          <a:p>
            <a:r>
              <a:rPr lang="es-MX" sz="1200" dirty="0" smtClean="0">
                <a:latin typeface="Arial" charset="0"/>
              </a:rPr>
              <a:t>Erika Bernal Saldaña</a:t>
            </a:r>
            <a:endParaRPr lang="es-MX" sz="1200" dirty="0"/>
          </a:p>
        </p:txBody>
      </p:sp>
      <p:sp>
        <p:nvSpPr>
          <p:cNvPr id="18" name="17 Rectángulo"/>
          <p:cNvSpPr>
            <a:spLocks noChangeArrowheads="1"/>
          </p:cNvSpPr>
          <p:nvPr/>
        </p:nvSpPr>
        <p:spPr bwMode="auto">
          <a:xfrm>
            <a:off x="4107090" y="8057425"/>
            <a:ext cx="2548800" cy="838654"/>
          </a:xfrm>
          <a:prstGeom prst="rect">
            <a:avLst/>
          </a:prstGeom>
          <a:solidFill>
            <a:schemeClr val="bg1"/>
          </a:solidFill>
          <a:ln w="9525" algn="ctr">
            <a:solidFill>
              <a:schemeClr val="tx1"/>
            </a:solidFill>
            <a:round/>
            <a:headEnd/>
            <a:tailEnd/>
          </a:ln>
        </p:spPr>
        <p:txBody>
          <a:bodyPr wrap="none" anchor="ctr"/>
          <a:lstStyle/>
          <a:p>
            <a:r>
              <a:rPr lang="es-MX" sz="1200" b="1" dirty="0">
                <a:latin typeface="Arial" charset="0"/>
              </a:rPr>
              <a:t>Director General</a:t>
            </a:r>
            <a:endParaRPr lang="es-ES" sz="1200" b="1" dirty="0">
              <a:latin typeface="Arial" charset="0"/>
            </a:endParaRPr>
          </a:p>
          <a:p>
            <a:endParaRPr lang="es-MX" sz="1200" dirty="0" smtClean="0">
              <a:latin typeface="Arial" charset="0"/>
            </a:endParaRPr>
          </a:p>
          <a:p>
            <a:r>
              <a:rPr lang="es-MX" sz="1200" dirty="0" smtClean="0">
                <a:latin typeface="Arial" charset="0"/>
              </a:rPr>
              <a:t>Luis </a:t>
            </a:r>
            <a:r>
              <a:rPr lang="es-MX" sz="1200" dirty="0">
                <a:latin typeface="Arial" charset="0"/>
              </a:rPr>
              <a:t>Fernando Alonso </a:t>
            </a:r>
            <a:r>
              <a:rPr lang="es-MX" sz="1200" dirty="0" smtClean="0">
                <a:latin typeface="Arial" charset="0"/>
              </a:rPr>
              <a:t>Molina</a:t>
            </a:r>
            <a:endParaRPr lang="es-MX" dirty="0"/>
          </a:p>
        </p:txBody>
      </p:sp>
      <p:cxnSp>
        <p:nvCxnSpPr>
          <p:cNvPr id="21" name="19 Conector recto"/>
          <p:cNvCxnSpPr>
            <a:cxnSpLocks noChangeShapeType="1"/>
          </p:cNvCxnSpPr>
          <p:nvPr/>
        </p:nvCxnSpPr>
        <p:spPr bwMode="auto">
          <a:xfrm rot="10800000" flipH="1">
            <a:off x="1578440" y="8464118"/>
            <a:ext cx="5076000" cy="0"/>
          </a:xfrm>
          <a:prstGeom prst="line">
            <a:avLst/>
          </a:prstGeom>
          <a:noFill/>
          <a:ln w="9525" algn="ctr">
            <a:solidFill>
              <a:schemeClr val="tx1"/>
            </a:solidFill>
            <a:round/>
            <a:headEnd/>
            <a:tailEnd/>
          </a:ln>
        </p:spPr>
      </p:cxnSp>
    </p:spTree>
    <p:extLst>
      <p:ext uri="{BB962C8B-B14F-4D97-AF65-F5344CB8AC3E}">
        <p14:creationId xmlns:p14="http://schemas.microsoft.com/office/powerpoint/2010/main" val="54928031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12"/>
          <p:cNvSpPr>
            <a:spLocks noChangeArrowheads="1"/>
          </p:cNvSpPr>
          <p:nvPr/>
        </p:nvSpPr>
        <p:spPr bwMode="auto">
          <a:xfrm>
            <a:off x="-17383" y="-7251"/>
            <a:ext cx="1443038" cy="9144000"/>
          </a:xfrm>
          <a:prstGeom prst="rect">
            <a:avLst/>
          </a:prstGeom>
          <a:solidFill>
            <a:schemeClr val="bg1">
              <a:lumMod val="50000"/>
            </a:schemeClr>
          </a:solidFill>
          <a:ln w="9525">
            <a:solidFill>
              <a:srgbClr val="663300"/>
            </a:solidFill>
            <a:miter lim="800000"/>
            <a:headEnd/>
            <a:tailEnd/>
          </a:ln>
        </p:spPr>
        <p:txBody>
          <a:bodyPr wrap="none" anchor="ctr"/>
          <a:lstStyle/>
          <a:p>
            <a:pPr>
              <a:defRPr/>
            </a:pPr>
            <a:endParaRPr lang="es-MX" dirty="0"/>
          </a:p>
        </p:txBody>
      </p:sp>
      <p:sp>
        <p:nvSpPr>
          <p:cNvPr id="32772" name="Line 39"/>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32774" name="Text Box 43"/>
          <p:cNvSpPr txBox="1">
            <a:spLocks noChangeArrowheads="1"/>
          </p:cNvSpPr>
          <p:nvPr/>
        </p:nvSpPr>
        <p:spPr bwMode="auto">
          <a:xfrm>
            <a:off x="0" y="0"/>
            <a:ext cx="3962400" cy="400050"/>
          </a:xfrm>
          <a:prstGeom prst="rect">
            <a:avLst/>
          </a:prstGeom>
          <a:noFill/>
          <a:ln w="9525">
            <a:noFill/>
            <a:miter lim="800000"/>
            <a:headEnd/>
            <a:tailEnd/>
          </a:ln>
        </p:spPr>
        <p:txBody>
          <a:bodyPr>
            <a:spAutoFit/>
          </a:bodyPr>
          <a:lstStyle/>
          <a:p>
            <a:pPr algn="just">
              <a:spcBef>
                <a:spcPct val="50000"/>
              </a:spcBef>
            </a:pPr>
            <a:r>
              <a:rPr lang="es-ES_tradnl" sz="2000" b="1" i="1" dirty="0" smtClean="0">
                <a:latin typeface="Arial" charset="0"/>
              </a:rPr>
              <a:t>DESCRIPCIÓN </a:t>
            </a:r>
            <a:r>
              <a:rPr lang="es-ES_tradnl" sz="2000" b="1" i="1" dirty="0">
                <a:latin typeface="Arial" charset="0"/>
              </a:rPr>
              <a:t>DE FUNCIONES</a:t>
            </a:r>
          </a:p>
        </p:txBody>
      </p:sp>
      <p:sp>
        <p:nvSpPr>
          <p:cNvPr id="13" name="Rectangle 4"/>
          <p:cNvSpPr>
            <a:spLocks noChangeArrowheads="1"/>
          </p:cNvSpPr>
          <p:nvPr/>
        </p:nvSpPr>
        <p:spPr bwMode="auto">
          <a:xfrm>
            <a:off x="1446213" y="558064"/>
            <a:ext cx="5181600" cy="7663636"/>
          </a:xfrm>
          <a:prstGeom prst="rect">
            <a:avLst/>
          </a:prstGeom>
          <a:noFill/>
          <a:ln w="9525">
            <a:noFill/>
            <a:miter lim="800000"/>
            <a:headEnd/>
            <a:tailEnd/>
          </a:ln>
        </p:spPr>
        <p:txBody>
          <a:bodyPr>
            <a:spAutoFit/>
          </a:bodyPr>
          <a:lstStyle/>
          <a:p>
            <a:pPr marL="95250" indent="-95250"/>
            <a:endParaRPr lang="es-ES_tradnl" sz="1200" b="1" i="1" dirty="0" smtClean="0">
              <a:latin typeface="Arial" charset="0"/>
              <a:cs typeface="Arial" charset="0"/>
            </a:endParaRPr>
          </a:p>
          <a:p>
            <a:pPr marL="95250" indent="-95250"/>
            <a:r>
              <a:rPr lang="es-ES_tradnl" sz="1200" b="1" i="1" dirty="0" smtClean="0">
                <a:latin typeface="Arial" charset="0"/>
                <a:cs typeface="Arial" charset="0"/>
              </a:rPr>
              <a:t>CULTURA</a:t>
            </a:r>
            <a:endParaRPr lang="es-ES_tradnl" sz="1200" i="1" dirty="0">
              <a:latin typeface="Arial" charset="0"/>
            </a:endParaRPr>
          </a:p>
          <a:p>
            <a:pPr marL="95250" indent="-95250" algn="just"/>
            <a:endParaRPr lang="es-ES_tradnl" sz="1200" b="1" i="1" dirty="0" smtClean="0">
              <a:latin typeface="Arial" charset="0"/>
            </a:endParaRPr>
          </a:p>
          <a:p>
            <a:pPr marL="95250" indent="-95250" algn="just"/>
            <a:endParaRPr lang="es-ES_tradnl" sz="1200" b="1" i="1" dirty="0">
              <a:latin typeface="Arial" charset="0"/>
            </a:endParaRPr>
          </a:p>
          <a:p>
            <a:pPr marL="95250" indent="-95250" algn="just"/>
            <a:r>
              <a:rPr lang="es-ES_tradnl" sz="1200" b="1" i="1" dirty="0" smtClean="0">
                <a:latin typeface="Arial" charset="0"/>
              </a:rPr>
              <a:t>OBJETIVO</a:t>
            </a:r>
            <a:r>
              <a:rPr lang="es-ES_tradnl" sz="1200" b="1" i="1" dirty="0">
                <a:latin typeface="Arial" charset="0"/>
              </a:rPr>
              <a:t>.</a:t>
            </a:r>
          </a:p>
          <a:p>
            <a:pPr marL="95250" indent="-95250" algn="just"/>
            <a:endParaRPr lang="es-ES_tradnl" sz="1200" b="1" i="1" dirty="0">
              <a:latin typeface="Arial" charset="0"/>
            </a:endParaRPr>
          </a:p>
          <a:p>
            <a:pPr algn="just"/>
            <a:r>
              <a:rPr lang="es-MX" sz="1200" dirty="0" smtClean="0">
                <a:latin typeface="Arial" charset="0"/>
              </a:rPr>
              <a:t>Promover </a:t>
            </a:r>
            <a:r>
              <a:rPr lang="es-MX" sz="1200" dirty="0">
                <a:latin typeface="Arial" charset="0"/>
              </a:rPr>
              <a:t>los medios para la difusión y desarrollo de la cultura, atendiendo a la diversidad cultural en todas sus manifestaciones y expresiones con pleno respeto a la libertad </a:t>
            </a:r>
            <a:r>
              <a:rPr lang="es-MX" sz="1200" dirty="0" smtClean="0">
                <a:latin typeface="Arial" charset="0"/>
              </a:rPr>
              <a:t>creativa</a:t>
            </a:r>
          </a:p>
          <a:p>
            <a:pPr algn="just"/>
            <a:endParaRPr lang="es-ES_tradnl" sz="1200" b="1" i="1" dirty="0" smtClean="0">
              <a:latin typeface="Arial" charset="0"/>
            </a:endParaRPr>
          </a:p>
          <a:p>
            <a:pPr algn="just"/>
            <a:endParaRPr lang="es-ES_tradnl" sz="1200" b="1" i="1" dirty="0">
              <a:latin typeface="Arial" charset="0"/>
            </a:endParaRPr>
          </a:p>
          <a:p>
            <a:pPr marL="95250" indent="-95250" algn="just"/>
            <a:r>
              <a:rPr lang="es-ES_tradnl" sz="1200" b="1" i="1" dirty="0">
                <a:latin typeface="Arial" charset="0"/>
              </a:rPr>
              <a:t>FUNCIONES.</a:t>
            </a:r>
          </a:p>
          <a:p>
            <a:pPr marL="95250" indent="-95250" algn="just"/>
            <a:endParaRPr lang="es-ES_tradnl" sz="1200" b="1" i="1" dirty="0">
              <a:latin typeface="Arial" charset="0"/>
            </a:endParaRPr>
          </a:p>
          <a:p>
            <a:pPr marL="177800" indent="-177800" algn="just">
              <a:buFont typeface="Wingdings" pitchFamily="2" charset="2"/>
              <a:buChar char="§"/>
            </a:pPr>
            <a:r>
              <a:rPr lang="es-MX" sz="1200" dirty="0">
                <a:latin typeface="Arial" charset="0"/>
              </a:rPr>
              <a:t>Promover a través de la cultura, el reconocimiento, formación y desarrollo integral de los Jóvenes</a:t>
            </a:r>
            <a:r>
              <a:rPr lang="es-MX" sz="1200" dirty="0" smtClean="0">
                <a:latin typeface="Arial" charset="0"/>
              </a:rPr>
              <a:t>.</a:t>
            </a:r>
          </a:p>
          <a:p>
            <a:pPr algn="just"/>
            <a:endParaRPr lang="es-MX" sz="1200" dirty="0" smtClean="0">
              <a:latin typeface="Arial" charset="0"/>
            </a:endParaRPr>
          </a:p>
          <a:p>
            <a:pPr marL="177800" indent="-177800" algn="just">
              <a:buFont typeface="Wingdings" pitchFamily="2" charset="2"/>
              <a:buChar char="§"/>
            </a:pPr>
            <a:r>
              <a:rPr lang="es-MX" sz="1200" dirty="0">
                <a:latin typeface="Arial" charset="0"/>
              </a:rPr>
              <a:t>Fomentar, propiciar y apoyar la creatividad de los jóvenes en las bellas artes en todos sus </a:t>
            </a:r>
            <a:r>
              <a:rPr lang="es-MX" sz="1200" dirty="0" smtClean="0">
                <a:latin typeface="Arial" charset="0"/>
              </a:rPr>
              <a:t>géneros</a:t>
            </a:r>
            <a:r>
              <a:rPr lang="es-MX" sz="1200" dirty="0">
                <a:latin typeface="Arial" charset="0"/>
              </a:rPr>
              <a:t>.</a:t>
            </a:r>
            <a:endParaRPr lang="es-MX" sz="1200" dirty="0" smtClean="0">
              <a:latin typeface="Arial" charset="0"/>
            </a:endParaRPr>
          </a:p>
          <a:p>
            <a:pPr algn="just"/>
            <a:endParaRPr lang="es-MX" sz="1200" dirty="0" smtClean="0">
              <a:latin typeface="Arial" charset="0"/>
            </a:endParaRPr>
          </a:p>
          <a:p>
            <a:pPr marL="177800" indent="-177800" algn="just">
              <a:buFont typeface="Wingdings" pitchFamily="2" charset="2"/>
              <a:buChar char="§"/>
            </a:pPr>
            <a:r>
              <a:rPr lang="es-MX" sz="1200" dirty="0" smtClean="0">
                <a:latin typeface="Arial" charset="0"/>
              </a:rPr>
              <a:t>Fomentar, propiciar </a:t>
            </a:r>
            <a:r>
              <a:rPr lang="es-MX" sz="1200" dirty="0">
                <a:latin typeface="Arial" charset="0"/>
              </a:rPr>
              <a:t>y apoyar el desarrollo de las artesanías y de las expresiones culturales populares, en todos sus </a:t>
            </a:r>
            <a:r>
              <a:rPr lang="es-MX" sz="1200" dirty="0" smtClean="0">
                <a:latin typeface="Arial" charset="0"/>
              </a:rPr>
              <a:t>géneros.</a:t>
            </a:r>
          </a:p>
          <a:p>
            <a:pPr marL="177800" indent="-177800" algn="just">
              <a:buFont typeface="Wingdings" pitchFamily="2" charset="2"/>
              <a:buChar char="§"/>
            </a:pPr>
            <a:endParaRPr lang="es-MX" sz="1200" dirty="0" smtClean="0">
              <a:latin typeface="Arial" charset="0"/>
            </a:endParaRPr>
          </a:p>
          <a:p>
            <a:pPr marL="177800" indent="-177800" algn="just">
              <a:buFont typeface="Wingdings" pitchFamily="2" charset="2"/>
              <a:buChar char="§"/>
            </a:pPr>
            <a:r>
              <a:rPr lang="es-MX" sz="1200" dirty="0">
                <a:latin typeface="Arial" charset="0"/>
              </a:rPr>
              <a:t>Desarrollar la formación y capacitación de promotores </a:t>
            </a:r>
            <a:r>
              <a:rPr lang="es-MX" sz="1200" dirty="0" smtClean="0">
                <a:latin typeface="Arial" charset="0"/>
              </a:rPr>
              <a:t>culturales.</a:t>
            </a:r>
          </a:p>
          <a:p>
            <a:pPr algn="just"/>
            <a:endParaRPr lang="es-MX" sz="1200" dirty="0" smtClean="0">
              <a:latin typeface="Arial" charset="0"/>
            </a:endParaRPr>
          </a:p>
          <a:p>
            <a:pPr marL="177800" indent="-177800" algn="just">
              <a:buFont typeface="Wingdings" pitchFamily="2" charset="2"/>
              <a:buChar char="§"/>
            </a:pPr>
            <a:r>
              <a:rPr lang="es-MX" sz="1200" dirty="0">
                <a:latin typeface="Arial" charset="0"/>
              </a:rPr>
              <a:t>Fomentar la educación artística a través de los talleres de iniciación, escritura, lectura, artes plásticas, música, artes escénicas, cine, audio, video y multimedia para jóvenes</a:t>
            </a:r>
            <a:r>
              <a:rPr lang="es-MX" sz="1200" dirty="0" smtClean="0">
                <a:latin typeface="Arial" charset="0"/>
              </a:rPr>
              <a:t>.</a:t>
            </a:r>
          </a:p>
          <a:p>
            <a:pPr marL="177800" indent="-177800" algn="just">
              <a:buFont typeface="Wingdings" pitchFamily="2" charset="2"/>
              <a:buChar char="§"/>
            </a:pPr>
            <a:endParaRPr lang="es-MX" sz="1200" dirty="0" smtClean="0">
              <a:latin typeface="Arial" charset="0"/>
            </a:endParaRPr>
          </a:p>
          <a:p>
            <a:pPr marL="177800" indent="-177800" algn="just">
              <a:buFont typeface="Wingdings" pitchFamily="2" charset="2"/>
              <a:buChar char="§"/>
            </a:pPr>
            <a:r>
              <a:rPr lang="es-MX" sz="1200" dirty="0">
                <a:latin typeface="Arial" charset="0"/>
              </a:rPr>
              <a:t>Procurar que la oferta de </a:t>
            </a:r>
            <a:r>
              <a:rPr lang="es-MX" sz="1200" dirty="0" smtClean="0">
                <a:latin typeface="Arial" charset="0"/>
              </a:rPr>
              <a:t>servicios y eventos </a:t>
            </a:r>
            <a:r>
              <a:rPr lang="es-MX" sz="1200" dirty="0">
                <a:latin typeface="Arial" charset="0"/>
              </a:rPr>
              <a:t>culturales </a:t>
            </a:r>
            <a:r>
              <a:rPr lang="es-MX" sz="1200" dirty="0" smtClean="0">
                <a:latin typeface="Arial" charset="0"/>
              </a:rPr>
              <a:t>de que proporcione y/o realice el Instituto, se repliquen al interior del Estado a través de las Instancias Municipales de Atención a los Jóvenes.</a:t>
            </a:r>
          </a:p>
          <a:p>
            <a:pPr marL="177800" indent="-177800" algn="just">
              <a:buFont typeface="Wingdings" pitchFamily="2" charset="2"/>
              <a:buChar char="§"/>
            </a:pPr>
            <a:endParaRPr lang="es-MX" sz="1200" dirty="0" smtClean="0">
              <a:latin typeface="Arial" charset="0"/>
            </a:endParaRPr>
          </a:p>
          <a:p>
            <a:pPr marL="177800" indent="-177800" algn="just">
              <a:buFont typeface="Wingdings" pitchFamily="2" charset="2"/>
              <a:buChar char="§"/>
            </a:pPr>
            <a:r>
              <a:rPr lang="es-MX" sz="1200" dirty="0">
                <a:latin typeface="Arial" charset="0"/>
              </a:rPr>
              <a:t>Concertar convenios en el ámbito cultural con autores, organismos o instituciones, tanto públicos como privados, nacionales o extranjeros</a:t>
            </a:r>
            <a:r>
              <a:rPr lang="es-MX" sz="1200" dirty="0" smtClean="0">
                <a:latin typeface="Arial" charset="0"/>
              </a:rPr>
              <a:t>;</a:t>
            </a:r>
          </a:p>
          <a:p>
            <a:pPr marL="177800" indent="-177800" algn="just">
              <a:buFont typeface="Wingdings" pitchFamily="2" charset="2"/>
              <a:buChar char="§"/>
            </a:pPr>
            <a:endParaRPr lang="es-MX" sz="1200" dirty="0" smtClean="0">
              <a:latin typeface="Arial" charset="0"/>
            </a:endParaRPr>
          </a:p>
          <a:p>
            <a:pPr marL="177800" indent="-177800" algn="just">
              <a:buFont typeface="Wingdings" pitchFamily="2" charset="2"/>
              <a:buChar char="§"/>
            </a:pPr>
            <a:r>
              <a:rPr lang="es-MX" sz="1200" dirty="0">
                <a:latin typeface="Arial" charset="0"/>
              </a:rPr>
              <a:t>Difundir y divulgar, a través de los medios masivos de comunicación, las acciones y programas que lleve a cabo </a:t>
            </a:r>
            <a:r>
              <a:rPr lang="es-MX" sz="1200" dirty="0" smtClean="0">
                <a:latin typeface="Arial" charset="0"/>
              </a:rPr>
              <a:t>este Instituto y </a:t>
            </a:r>
            <a:r>
              <a:rPr lang="es-MX" sz="1200" dirty="0">
                <a:latin typeface="Arial" charset="0"/>
              </a:rPr>
              <a:t>que contribuyan a formar un público para todas las expresiones culturales </a:t>
            </a:r>
            <a:r>
              <a:rPr lang="es-MX" sz="1200" dirty="0" smtClean="0">
                <a:latin typeface="Arial" charset="0"/>
              </a:rPr>
              <a:t>existentes.</a:t>
            </a:r>
          </a:p>
          <a:p>
            <a:pPr marL="177800" indent="-177800" algn="just">
              <a:buFont typeface="Wingdings" pitchFamily="2" charset="2"/>
              <a:buChar char="§"/>
            </a:pPr>
            <a:endParaRPr lang="es-MX" sz="1200" dirty="0" smtClean="0">
              <a:latin typeface="Arial" charset="0"/>
            </a:endParaRPr>
          </a:p>
          <a:p>
            <a:pPr marL="177800" indent="-177800" algn="just">
              <a:buFont typeface="Wingdings" pitchFamily="2" charset="2"/>
              <a:buChar char="§"/>
            </a:pPr>
            <a:r>
              <a:rPr lang="es-MX" sz="1200" dirty="0">
                <a:latin typeface="Arial" pitchFamily="34" charset="0"/>
                <a:cs typeface="Arial" pitchFamily="34" charset="0"/>
              </a:rPr>
              <a:t>Estas funciones son enunciativas más no limitativas</a:t>
            </a:r>
            <a:r>
              <a:rPr lang="es-MX" sz="1200" dirty="0" smtClean="0">
                <a:latin typeface="Arial" pitchFamily="34" charset="0"/>
                <a:cs typeface="Arial" pitchFamily="34" charset="0"/>
              </a:rPr>
              <a:t>.</a:t>
            </a:r>
            <a:endParaRPr lang="es-MX" sz="1200" dirty="0">
              <a:latin typeface="Arial" pitchFamily="34" charset="0"/>
              <a:cs typeface="Arial" pitchFamily="34" charset="0"/>
            </a:endParaRPr>
          </a:p>
        </p:txBody>
      </p:sp>
      <p:sp>
        <p:nvSpPr>
          <p:cNvPr id="9" name="8 Rectángulo"/>
          <p:cNvSpPr/>
          <p:nvPr/>
        </p:nvSpPr>
        <p:spPr>
          <a:xfrm>
            <a:off x="1574800" y="8391525"/>
            <a:ext cx="5105400" cy="596900"/>
          </a:xfrm>
          <a:prstGeom prst="rect">
            <a:avLst/>
          </a:prstGeom>
          <a:noFill/>
          <a:ln w="63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0" name="9 CuadroTexto"/>
          <p:cNvSpPr txBox="1"/>
          <p:nvPr/>
        </p:nvSpPr>
        <p:spPr>
          <a:xfrm>
            <a:off x="3365892" y="8391525"/>
            <a:ext cx="1388522" cy="276999"/>
          </a:xfrm>
          <a:prstGeom prst="rect">
            <a:avLst/>
          </a:prstGeom>
          <a:noFill/>
        </p:spPr>
        <p:txBody>
          <a:bodyPr wrap="none" rtlCol="0">
            <a:spAutoFit/>
          </a:bodyPr>
          <a:lstStyle/>
          <a:p>
            <a:r>
              <a:rPr lang="es-MX" sz="1200" b="1" dirty="0" smtClean="0">
                <a:latin typeface="Arial" charset="0"/>
              </a:rPr>
              <a:t>Director General</a:t>
            </a:r>
            <a:endParaRPr lang="es-MX" sz="1200" dirty="0"/>
          </a:p>
        </p:txBody>
      </p:sp>
      <p:sp>
        <p:nvSpPr>
          <p:cNvPr id="11" name="10 CuadroTexto"/>
          <p:cNvSpPr txBox="1"/>
          <p:nvPr/>
        </p:nvSpPr>
        <p:spPr>
          <a:xfrm>
            <a:off x="3057349" y="8711426"/>
            <a:ext cx="2160721" cy="276999"/>
          </a:xfrm>
          <a:prstGeom prst="rect">
            <a:avLst/>
          </a:prstGeom>
          <a:noFill/>
        </p:spPr>
        <p:txBody>
          <a:bodyPr wrap="none" rtlCol="0">
            <a:spAutoFit/>
          </a:bodyPr>
          <a:lstStyle/>
          <a:p>
            <a:r>
              <a:rPr lang="es-MX" sz="1200" dirty="0" smtClean="0">
                <a:latin typeface="Arial" charset="0"/>
              </a:rPr>
              <a:t>Luis Fernando Alonso Molina</a:t>
            </a:r>
            <a:endParaRPr lang="es-MX" sz="1200" dirty="0"/>
          </a:p>
        </p:txBody>
      </p:sp>
      <p:cxnSp>
        <p:nvCxnSpPr>
          <p:cNvPr id="12" name="19 Conector recto"/>
          <p:cNvCxnSpPr>
            <a:cxnSpLocks noChangeShapeType="1"/>
          </p:cNvCxnSpPr>
          <p:nvPr/>
        </p:nvCxnSpPr>
        <p:spPr bwMode="auto">
          <a:xfrm rot="10800000" flipH="1">
            <a:off x="1578440" y="8643638"/>
            <a:ext cx="5076000" cy="0"/>
          </a:xfrm>
          <a:prstGeom prst="line">
            <a:avLst/>
          </a:prstGeom>
          <a:noFill/>
          <a:ln w="9525" algn="ctr">
            <a:solidFill>
              <a:schemeClr val="tx1"/>
            </a:solidFill>
            <a:round/>
            <a:headEnd/>
            <a:tailEnd/>
          </a:ln>
        </p:spPr>
      </p:cxnSp>
    </p:spTree>
    <p:extLst>
      <p:ext uri="{BB962C8B-B14F-4D97-AF65-F5344CB8AC3E}">
        <p14:creationId xmlns:p14="http://schemas.microsoft.com/office/powerpoint/2010/main" val="154133392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12"/>
          <p:cNvSpPr>
            <a:spLocks noChangeArrowheads="1"/>
          </p:cNvSpPr>
          <p:nvPr/>
        </p:nvSpPr>
        <p:spPr bwMode="auto">
          <a:xfrm>
            <a:off x="-9432" y="-7251"/>
            <a:ext cx="1443038" cy="9144000"/>
          </a:xfrm>
          <a:prstGeom prst="rect">
            <a:avLst/>
          </a:prstGeom>
          <a:solidFill>
            <a:schemeClr val="bg1">
              <a:lumMod val="50000"/>
            </a:schemeClr>
          </a:solidFill>
          <a:ln w="9525">
            <a:solidFill>
              <a:srgbClr val="663300"/>
            </a:solidFill>
            <a:miter lim="800000"/>
            <a:headEnd/>
            <a:tailEnd/>
          </a:ln>
        </p:spPr>
        <p:txBody>
          <a:bodyPr wrap="none" anchor="ctr"/>
          <a:lstStyle/>
          <a:p>
            <a:pPr>
              <a:defRPr/>
            </a:pPr>
            <a:endParaRPr lang="es-MX" dirty="0"/>
          </a:p>
        </p:txBody>
      </p:sp>
      <p:sp>
        <p:nvSpPr>
          <p:cNvPr id="34820"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34821" name="Rectangle 4"/>
          <p:cNvSpPr>
            <a:spLocks noChangeArrowheads="1"/>
          </p:cNvSpPr>
          <p:nvPr/>
        </p:nvSpPr>
        <p:spPr bwMode="auto">
          <a:xfrm>
            <a:off x="1458913" y="554025"/>
            <a:ext cx="5173662" cy="7515904"/>
          </a:xfrm>
          <a:prstGeom prst="rect">
            <a:avLst/>
          </a:prstGeom>
          <a:noFill/>
          <a:ln w="9525">
            <a:noFill/>
            <a:miter lim="800000"/>
            <a:headEnd/>
            <a:tailEnd/>
          </a:ln>
        </p:spPr>
        <p:txBody>
          <a:bodyPr wrap="square">
            <a:spAutoFit/>
          </a:bodyPr>
          <a:lstStyle/>
          <a:p>
            <a:pPr marL="95250" indent="-95250">
              <a:lnSpc>
                <a:spcPct val="90000"/>
              </a:lnSpc>
            </a:pPr>
            <a:endParaRPr lang="es-ES_tradnl" sz="1200" b="1" i="1" dirty="0" smtClean="0">
              <a:latin typeface="Arial" charset="0"/>
              <a:cs typeface="Arial" charset="0"/>
            </a:endParaRPr>
          </a:p>
          <a:p>
            <a:pPr marL="95250" indent="-95250">
              <a:lnSpc>
                <a:spcPct val="90000"/>
              </a:lnSpc>
            </a:pPr>
            <a:r>
              <a:rPr lang="es-ES_tradnl" sz="1200" b="1" i="1" dirty="0" smtClean="0">
                <a:latin typeface="Arial" charset="0"/>
                <a:cs typeface="Arial" charset="0"/>
              </a:rPr>
              <a:t>SUBDIRECCIÓN </a:t>
            </a:r>
            <a:r>
              <a:rPr lang="es-ES_tradnl" sz="1200" b="1" i="1" dirty="0">
                <a:latin typeface="Arial" charset="0"/>
                <a:cs typeface="Arial" charset="0"/>
              </a:rPr>
              <a:t>DE COMUNICACIÓN </a:t>
            </a:r>
            <a:r>
              <a:rPr lang="es-ES_tradnl" sz="1200" b="1" i="1" dirty="0" smtClean="0">
                <a:latin typeface="Arial" charset="0"/>
                <a:cs typeface="Arial" charset="0"/>
              </a:rPr>
              <a:t>SOCIAL</a:t>
            </a:r>
          </a:p>
          <a:p>
            <a:pPr marL="95250" indent="-95250">
              <a:lnSpc>
                <a:spcPct val="90000"/>
              </a:lnSpc>
            </a:pPr>
            <a:endParaRPr lang="es-ES_tradnl" sz="1200" b="1" i="1" dirty="0" smtClean="0">
              <a:latin typeface="Arial" charset="0"/>
              <a:cs typeface="Arial" charset="0"/>
            </a:endParaRPr>
          </a:p>
          <a:p>
            <a:pPr marL="95250" indent="-95250">
              <a:lnSpc>
                <a:spcPct val="90000"/>
              </a:lnSpc>
            </a:pPr>
            <a:endParaRPr lang="es-ES_tradnl" sz="1200" b="1" i="1" dirty="0">
              <a:latin typeface="Arial" charset="0"/>
              <a:cs typeface="Arial" charset="0"/>
            </a:endParaRPr>
          </a:p>
          <a:p>
            <a:pPr marL="95250" indent="-95250" algn="l">
              <a:lnSpc>
                <a:spcPct val="90000"/>
              </a:lnSpc>
            </a:pPr>
            <a:r>
              <a:rPr lang="es-ES_tradnl" sz="1200" b="1" i="1" dirty="0" smtClean="0">
                <a:latin typeface="Arial" charset="0"/>
                <a:cs typeface="Arial" charset="0"/>
              </a:rPr>
              <a:t> </a:t>
            </a:r>
            <a:r>
              <a:rPr lang="es-ES_tradnl" sz="1200" b="1" i="1" dirty="0" smtClean="0">
                <a:latin typeface="Arial" charset="0"/>
              </a:rPr>
              <a:t>OBJETIVO</a:t>
            </a:r>
            <a:r>
              <a:rPr lang="es-ES_tradnl" sz="1200" b="1" i="1" dirty="0">
                <a:latin typeface="Arial" charset="0"/>
              </a:rPr>
              <a:t>.</a:t>
            </a:r>
          </a:p>
          <a:p>
            <a:pPr marL="95250" indent="-95250" algn="just">
              <a:lnSpc>
                <a:spcPct val="90000"/>
              </a:lnSpc>
            </a:pPr>
            <a:endParaRPr lang="es-ES_tradnl" sz="1200" b="1" i="1" dirty="0">
              <a:latin typeface="Arial" charset="0"/>
            </a:endParaRPr>
          </a:p>
          <a:p>
            <a:pPr marL="95250" indent="-95250" algn="just">
              <a:lnSpc>
                <a:spcPct val="90000"/>
              </a:lnSpc>
            </a:pPr>
            <a:r>
              <a:rPr lang="es-MX" sz="1200" dirty="0">
                <a:latin typeface="Arial" charset="0"/>
                <a:cs typeface="Times New Roman" pitchFamily="18" charset="0"/>
              </a:rPr>
              <a:t>  </a:t>
            </a:r>
            <a:r>
              <a:rPr lang="es-ES" sz="1200" dirty="0">
                <a:latin typeface="Arial" charset="0"/>
                <a:cs typeface="Times New Roman" pitchFamily="18" charset="0"/>
              </a:rPr>
              <a:t>Difundir e informar </a:t>
            </a:r>
            <a:r>
              <a:rPr lang="es-ES" sz="1200" dirty="0" smtClean="0">
                <a:latin typeface="Arial" charset="0"/>
                <a:cs typeface="Times New Roman" pitchFamily="18" charset="0"/>
              </a:rPr>
              <a:t>las actividades, trámites, servicios, eventos</a:t>
            </a:r>
            <a:r>
              <a:rPr lang="es-ES" sz="1200" dirty="0">
                <a:latin typeface="Arial" charset="0"/>
                <a:cs typeface="Times New Roman" pitchFamily="18" charset="0"/>
              </a:rPr>
              <a:t> </a:t>
            </a:r>
            <a:r>
              <a:rPr lang="es-ES" sz="1200" dirty="0" smtClean="0">
                <a:latin typeface="Arial" charset="0"/>
                <a:cs typeface="Times New Roman" pitchFamily="18" charset="0"/>
              </a:rPr>
              <a:t>y acciones </a:t>
            </a:r>
            <a:r>
              <a:rPr lang="es-ES" sz="1200" dirty="0">
                <a:latin typeface="Arial" charset="0"/>
                <a:cs typeface="Times New Roman" pitchFamily="18" charset="0"/>
              </a:rPr>
              <a:t>del </a:t>
            </a:r>
            <a:r>
              <a:rPr lang="es-ES" sz="1200" dirty="0" smtClean="0">
                <a:latin typeface="Arial" charset="0"/>
                <a:cs typeface="Times New Roman" pitchFamily="18" charset="0"/>
              </a:rPr>
              <a:t>Instituto a través de diversos medios de comunicación como radio, televisión, medios impresos y redes sociales. De igual manera, será la encargada de </a:t>
            </a:r>
            <a:r>
              <a:rPr lang="es-ES" sz="1200" dirty="0">
                <a:latin typeface="Arial" charset="0"/>
                <a:cs typeface="Times New Roman" pitchFamily="18" charset="0"/>
              </a:rPr>
              <a:t>diseñar el material publicitario del </a:t>
            </a:r>
            <a:r>
              <a:rPr lang="es-MX" sz="1200" dirty="0" smtClean="0">
                <a:latin typeface="Arial" charset="0"/>
                <a:cs typeface="Times New Roman" pitchFamily="18" charset="0"/>
              </a:rPr>
              <a:t>Instituto en apego a los lineamientos de imagen establecidos por Gobierno del Estado, así como procurar la correcta operación y mantenimiento de los sistemas y equipos tecnológicos de los Órganos de Operación del Instituto.</a:t>
            </a:r>
            <a:endParaRPr lang="es-MX" sz="1200" dirty="0">
              <a:latin typeface="Arial" charset="0"/>
            </a:endParaRPr>
          </a:p>
          <a:p>
            <a:pPr marL="95250" indent="-95250" algn="just">
              <a:lnSpc>
                <a:spcPct val="90000"/>
              </a:lnSpc>
            </a:pPr>
            <a:endParaRPr lang="es-MX" sz="1200" dirty="0">
              <a:latin typeface="Arial" charset="0"/>
            </a:endParaRPr>
          </a:p>
          <a:p>
            <a:pPr marL="95250" indent="-95250" algn="just">
              <a:lnSpc>
                <a:spcPct val="90000"/>
              </a:lnSpc>
            </a:pPr>
            <a:endParaRPr lang="es-ES_tradnl" sz="1200" dirty="0">
              <a:latin typeface="Arial" charset="0"/>
            </a:endParaRPr>
          </a:p>
          <a:p>
            <a:pPr marL="95250" indent="-95250" algn="just">
              <a:lnSpc>
                <a:spcPct val="90000"/>
              </a:lnSpc>
            </a:pPr>
            <a:r>
              <a:rPr lang="es-ES_tradnl" sz="1200" b="1" i="1" dirty="0">
                <a:latin typeface="Arial" charset="0"/>
              </a:rPr>
              <a:t>FUNCIONES.</a:t>
            </a:r>
          </a:p>
          <a:p>
            <a:pPr marL="95250" indent="-95250" algn="just">
              <a:lnSpc>
                <a:spcPct val="90000"/>
              </a:lnSpc>
            </a:pPr>
            <a:endParaRPr lang="es-ES_tradnl" sz="1200" b="1" i="1" dirty="0">
              <a:latin typeface="Arial" charset="0"/>
            </a:endParaRPr>
          </a:p>
          <a:p>
            <a:pPr marL="177800" indent="-177800" algn="just">
              <a:lnSpc>
                <a:spcPts val="1200"/>
              </a:lnSpc>
              <a:buFont typeface="Wingdings" pitchFamily="2" charset="2"/>
              <a:buChar char="§"/>
            </a:pPr>
            <a:r>
              <a:rPr lang="es-ES" sz="1200" dirty="0">
                <a:latin typeface="Arial" charset="0"/>
                <a:cs typeface="Arial" charset="0"/>
              </a:rPr>
              <a:t>Elaborar, informar </a:t>
            </a:r>
            <a:r>
              <a:rPr lang="es-ES" sz="1200" dirty="0" smtClean="0">
                <a:latin typeface="Arial" charset="0"/>
                <a:cs typeface="Arial" charset="0"/>
              </a:rPr>
              <a:t>y proponer a la Dirección el programa anual de difusión del Instituto, a través de los expedientes técnicos para la ejecución de Programas autorizados bajo la modalidad de Inversión Pública (Capítulo 6000). </a:t>
            </a:r>
          </a:p>
          <a:p>
            <a:pPr marL="177800" indent="-177800" algn="just">
              <a:lnSpc>
                <a:spcPts val="1200"/>
              </a:lnSpc>
              <a:buFont typeface="Wingdings" pitchFamily="2" charset="2"/>
              <a:buChar char="§"/>
            </a:pPr>
            <a:endParaRPr lang="es-ES" sz="1200" dirty="0">
              <a:latin typeface="Arial" charset="0"/>
              <a:cs typeface="Arial" charset="0"/>
            </a:endParaRPr>
          </a:p>
          <a:p>
            <a:pPr marL="177800" indent="-177800" algn="just">
              <a:lnSpc>
                <a:spcPts val="1200"/>
              </a:lnSpc>
              <a:buFont typeface="Wingdings" pitchFamily="2" charset="2"/>
              <a:buChar char="§"/>
            </a:pPr>
            <a:r>
              <a:rPr lang="es-ES_tradnl" sz="1200" dirty="0">
                <a:latin typeface="Arial" charset="0"/>
                <a:cs typeface="Times New Roman" pitchFamily="18" charset="0"/>
              </a:rPr>
              <a:t>Crear estrategias de comunicación visual para los programas del Instituto, campañas publicitarias e imagen en general</a:t>
            </a:r>
            <a:r>
              <a:rPr lang="es-ES_tradnl" sz="1200" dirty="0" smtClean="0">
                <a:latin typeface="Arial" charset="0"/>
                <a:cs typeface="Times New Roman" pitchFamily="18" charset="0"/>
              </a:rPr>
              <a:t>.</a:t>
            </a:r>
            <a:endParaRPr lang="es-ES" sz="1200" dirty="0" smtClean="0">
              <a:latin typeface="Arial" charset="0"/>
              <a:cs typeface="Arial" charset="0"/>
            </a:endParaRPr>
          </a:p>
          <a:p>
            <a:pPr marL="177800" indent="-177800" algn="just">
              <a:lnSpc>
                <a:spcPts val="1200"/>
              </a:lnSpc>
              <a:buFont typeface="Wingdings" pitchFamily="2" charset="2"/>
              <a:buChar char="§"/>
            </a:pPr>
            <a:endParaRPr lang="es-ES" sz="1200" dirty="0" smtClean="0">
              <a:latin typeface="Arial" charset="0"/>
              <a:cs typeface="Arial" charset="0"/>
            </a:endParaRPr>
          </a:p>
          <a:p>
            <a:pPr marL="182563" indent="-182563" algn="just">
              <a:buFont typeface="Wingdings" pitchFamily="2" charset="2"/>
              <a:buChar char="§"/>
            </a:pPr>
            <a:r>
              <a:rPr lang="es-ES" sz="1200" dirty="0">
                <a:latin typeface="Arial" charset="0"/>
                <a:cs typeface="Arial" charset="0"/>
              </a:rPr>
              <a:t>Realizar el Programa Operativo Anual de cada uno de los Programas Sociales (Inversión Publica) autorizados al </a:t>
            </a:r>
            <a:r>
              <a:rPr lang="es-ES" sz="1200" dirty="0" smtClean="0">
                <a:latin typeface="Arial" charset="0"/>
                <a:cs typeface="Arial" charset="0"/>
              </a:rPr>
              <a:t>Instituto y a cargo de la Subdirección de Comunicación Social (según su naturaleza o instrucción de Dirección General), </a:t>
            </a:r>
            <a:r>
              <a:rPr lang="es-ES" sz="1200" dirty="0">
                <a:latin typeface="Arial" charset="0"/>
                <a:cs typeface="Arial" charset="0"/>
              </a:rPr>
              <a:t>así como el llenado de los formatos requeridos por la Secretaría de Finanzas, mismos que deberán se proporcionados a la Subdirección Administrativa, para su corrección, validación y captura en los sistemas informáticos correspondientes.</a:t>
            </a:r>
          </a:p>
          <a:p>
            <a:pPr marL="182563" indent="-182563" algn="just">
              <a:buFont typeface="Wingdings" pitchFamily="2" charset="2"/>
              <a:buChar char="§"/>
            </a:pPr>
            <a:endParaRPr lang="es-ES" sz="1200" dirty="0">
              <a:latin typeface="Arial" charset="0"/>
              <a:cs typeface="Arial" charset="0"/>
            </a:endParaRPr>
          </a:p>
          <a:p>
            <a:pPr marL="182563" indent="-182563" algn="just">
              <a:buFont typeface="Wingdings" pitchFamily="2" charset="2"/>
              <a:buChar char="§"/>
            </a:pPr>
            <a:r>
              <a:rPr lang="es-ES" sz="1200" dirty="0">
                <a:latin typeface="Arial" charset="0"/>
                <a:cs typeface="Arial" charset="0"/>
              </a:rPr>
              <a:t>Proporcionar de manera mensual a la Subdirección de Participación Política, Cívica y Social, los indicadores </a:t>
            </a:r>
            <a:r>
              <a:rPr lang="es-ES" sz="1200" dirty="0" smtClean="0">
                <a:latin typeface="Arial" charset="0"/>
                <a:cs typeface="Arial" charset="0"/>
              </a:rPr>
              <a:t>de los Programas Sociales y actividades a su cargo, </a:t>
            </a:r>
            <a:r>
              <a:rPr lang="es-ES" sz="1200" dirty="0">
                <a:latin typeface="Arial" charset="0"/>
                <a:cs typeface="Arial" charset="0"/>
              </a:rPr>
              <a:t>para su </a:t>
            </a:r>
            <a:r>
              <a:rPr lang="es-ES" sz="1200" dirty="0" smtClean="0">
                <a:latin typeface="Arial" charset="0"/>
                <a:cs typeface="Arial" charset="0"/>
              </a:rPr>
              <a:t>validación e </a:t>
            </a:r>
            <a:r>
              <a:rPr lang="es-ES" sz="1200" dirty="0">
                <a:latin typeface="Arial" charset="0"/>
                <a:cs typeface="Arial" charset="0"/>
              </a:rPr>
              <a:t>incorporación a informes de gobierno y/o tarjetas </a:t>
            </a:r>
            <a:r>
              <a:rPr lang="es-ES" sz="1200" dirty="0" smtClean="0">
                <a:latin typeface="Arial" charset="0"/>
                <a:cs typeface="Arial" charset="0"/>
              </a:rPr>
              <a:t>informativas, así como para su </a:t>
            </a:r>
            <a:r>
              <a:rPr lang="es-ES" sz="1200" dirty="0">
                <a:latin typeface="Arial" charset="0"/>
                <a:cs typeface="Arial" charset="0"/>
              </a:rPr>
              <a:t>publicación en función a la </a:t>
            </a:r>
            <a:r>
              <a:rPr lang="es-ES" sz="1200" dirty="0" smtClean="0">
                <a:latin typeface="Arial" charset="0"/>
                <a:cs typeface="Arial" charset="0"/>
              </a:rPr>
              <a:t>matriz </a:t>
            </a:r>
            <a:r>
              <a:rPr lang="es-ES" sz="1200" dirty="0">
                <a:latin typeface="Arial" charset="0"/>
                <a:cs typeface="Arial" charset="0"/>
              </a:rPr>
              <a:t>de indicadores plasmada en el plan Estatal de Desarrollo y Programas Sectoriales del mismo. </a:t>
            </a:r>
          </a:p>
          <a:p>
            <a:pPr marL="177800" indent="-177800" algn="just">
              <a:lnSpc>
                <a:spcPts val="1200"/>
              </a:lnSpc>
              <a:buFont typeface="Wingdings" pitchFamily="2" charset="2"/>
              <a:buChar char="§"/>
            </a:pPr>
            <a:endParaRPr lang="es-ES" sz="1200" dirty="0" smtClean="0">
              <a:latin typeface="Arial" charset="0"/>
              <a:cs typeface="Arial" charset="0"/>
            </a:endParaRPr>
          </a:p>
          <a:p>
            <a:pPr marL="177800" indent="-177800" algn="just">
              <a:lnSpc>
                <a:spcPts val="1200"/>
              </a:lnSpc>
              <a:buFont typeface="Wingdings" pitchFamily="2" charset="2"/>
              <a:buChar char="§"/>
            </a:pPr>
            <a:r>
              <a:rPr lang="es-ES" sz="1200" dirty="0" smtClean="0">
                <a:latin typeface="Arial" charset="0"/>
                <a:cs typeface="Arial" charset="0"/>
              </a:rPr>
              <a:t>Mantener </a:t>
            </a:r>
            <a:r>
              <a:rPr lang="es-ES" sz="1200" dirty="0">
                <a:latin typeface="Arial" charset="0"/>
                <a:cs typeface="Arial" charset="0"/>
              </a:rPr>
              <a:t>informado a Dirección General, sobre los acontecimientos que se relacionan a la población juvenil. </a:t>
            </a:r>
          </a:p>
          <a:p>
            <a:pPr marL="177800" indent="-177800" algn="just">
              <a:lnSpc>
                <a:spcPts val="1200"/>
              </a:lnSpc>
              <a:buFont typeface="Wingdings" pitchFamily="2" charset="2"/>
              <a:buChar char="§"/>
            </a:pPr>
            <a:endParaRPr lang="es-ES" sz="1200" dirty="0">
              <a:latin typeface="Arial" charset="0"/>
              <a:cs typeface="Arial" charset="0"/>
            </a:endParaRPr>
          </a:p>
        </p:txBody>
      </p:sp>
      <p:sp>
        <p:nvSpPr>
          <p:cNvPr id="34822" name="Text Box 5"/>
          <p:cNvSpPr txBox="1">
            <a:spLocks noChangeArrowheads="1"/>
          </p:cNvSpPr>
          <p:nvPr/>
        </p:nvSpPr>
        <p:spPr bwMode="auto">
          <a:xfrm>
            <a:off x="0" y="0"/>
            <a:ext cx="3962400" cy="400050"/>
          </a:xfrm>
          <a:prstGeom prst="rect">
            <a:avLst/>
          </a:prstGeom>
          <a:noFill/>
          <a:ln w="9525">
            <a:noFill/>
            <a:miter lim="800000"/>
            <a:headEnd/>
            <a:tailEnd/>
          </a:ln>
        </p:spPr>
        <p:txBody>
          <a:bodyPr>
            <a:spAutoFit/>
          </a:bodyPr>
          <a:lstStyle/>
          <a:p>
            <a:pPr algn="just">
              <a:spcBef>
                <a:spcPct val="50000"/>
              </a:spcBef>
            </a:pPr>
            <a:r>
              <a:rPr lang="es-ES_tradnl" sz="2000" b="1" i="1" dirty="0" smtClean="0">
                <a:latin typeface="Arial" charset="0"/>
              </a:rPr>
              <a:t>DESCRIPCIÓN </a:t>
            </a:r>
            <a:r>
              <a:rPr lang="es-ES_tradnl" sz="2000" b="1" i="1" dirty="0">
                <a:latin typeface="Arial" charset="0"/>
              </a:rPr>
              <a:t>DE FUNCIONES</a:t>
            </a:r>
          </a:p>
        </p:txBody>
      </p:sp>
      <p:sp>
        <p:nvSpPr>
          <p:cNvPr id="9" name="8 Rectángulo"/>
          <p:cNvSpPr/>
          <p:nvPr/>
        </p:nvSpPr>
        <p:spPr>
          <a:xfrm>
            <a:off x="1574800" y="8391525"/>
            <a:ext cx="5105400" cy="596900"/>
          </a:xfrm>
          <a:prstGeom prst="rect">
            <a:avLst/>
          </a:prstGeom>
          <a:noFill/>
          <a:ln w="63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0" name="9 CuadroTexto"/>
          <p:cNvSpPr txBox="1"/>
          <p:nvPr/>
        </p:nvSpPr>
        <p:spPr>
          <a:xfrm>
            <a:off x="3365892" y="8391525"/>
            <a:ext cx="1388522" cy="276999"/>
          </a:xfrm>
          <a:prstGeom prst="rect">
            <a:avLst/>
          </a:prstGeom>
          <a:noFill/>
        </p:spPr>
        <p:txBody>
          <a:bodyPr wrap="none" rtlCol="0">
            <a:spAutoFit/>
          </a:bodyPr>
          <a:lstStyle/>
          <a:p>
            <a:r>
              <a:rPr lang="es-MX" sz="1200" b="1" dirty="0" smtClean="0">
                <a:latin typeface="Arial" charset="0"/>
              </a:rPr>
              <a:t>Director General</a:t>
            </a:r>
            <a:endParaRPr lang="es-MX" sz="1200" dirty="0"/>
          </a:p>
        </p:txBody>
      </p:sp>
      <p:sp>
        <p:nvSpPr>
          <p:cNvPr id="11" name="10 CuadroTexto"/>
          <p:cNvSpPr txBox="1"/>
          <p:nvPr/>
        </p:nvSpPr>
        <p:spPr>
          <a:xfrm>
            <a:off x="3057349" y="8711426"/>
            <a:ext cx="2160721" cy="276999"/>
          </a:xfrm>
          <a:prstGeom prst="rect">
            <a:avLst/>
          </a:prstGeom>
          <a:noFill/>
        </p:spPr>
        <p:txBody>
          <a:bodyPr wrap="none" rtlCol="0">
            <a:spAutoFit/>
          </a:bodyPr>
          <a:lstStyle/>
          <a:p>
            <a:r>
              <a:rPr lang="es-MX" sz="1200" dirty="0" smtClean="0">
                <a:latin typeface="Arial" charset="0"/>
              </a:rPr>
              <a:t>Luis Fernando Alonso Molina</a:t>
            </a:r>
            <a:endParaRPr lang="es-MX" sz="1200" dirty="0"/>
          </a:p>
        </p:txBody>
      </p:sp>
      <p:cxnSp>
        <p:nvCxnSpPr>
          <p:cNvPr id="12" name="19 Conector recto"/>
          <p:cNvCxnSpPr>
            <a:cxnSpLocks noChangeShapeType="1"/>
          </p:cNvCxnSpPr>
          <p:nvPr/>
        </p:nvCxnSpPr>
        <p:spPr bwMode="auto">
          <a:xfrm rot="10800000" flipH="1">
            <a:off x="1578440" y="8643638"/>
            <a:ext cx="5076000" cy="0"/>
          </a:xfrm>
          <a:prstGeom prst="line">
            <a:avLst/>
          </a:prstGeom>
          <a:noFill/>
          <a:ln w="9525" algn="ctr">
            <a:solidFill>
              <a:schemeClr val="tx1"/>
            </a:solidFill>
            <a:round/>
            <a:headEnd/>
            <a:tailEnd/>
          </a:ln>
        </p:spPr>
      </p:cxnSp>
    </p:spTree>
    <p:extLst>
      <p:ext uri="{BB962C8B-B14F-4D97-AF65-F5344CB8AC3E}">
        <p14:creationId xmlns:p14="http://schemas.microsoft.com/office/powerpoint/2010/main" val="185052982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12"/>
          <p:cNvSpPr>
            <a:spLocks noChangeArrowheads="1"/>
          </p:cNvSpPr>
          <p:nvPr/>
        </p:nvSpPr>
        <p:spPr bwMode="auto">
          <a:xfrm>
            <a:off x="-9432" y="-7251"/>
            <a:ext cx="1443038" cy="9144000"/>
          </a:xfrm>
          <a:prstGeom prst="rect">
            <a:avLst/>
          </a:prstGeom>
          <a:solidFill>
            <a:schemeClr val="bg1">
              <a:lumMod val="50000"/>
            </a:schemeClr>
          </a:solidFill>
          <a:ln w="9525">
            <a:solidFill>
              <a:srgbClr val="663300"/>
            </a:solidFill>
            <a:miter lim="800000"/>
            <a:headEnd/>
            <a:tailEnd/>
          </a:ln>
        </p:spPr>
        <p:txBody>
          <a:bodyPr wrap="none" anchor="ctr"/>
          <a:lstStyle/>
          <a:p>
            <a:pPr>
              <a:defRPr/>
            </a:pPr>
            <a:endParaRPr lang="es-MX" dirty="0"/>
          </a:p>
        </p:txBody>
      </p:sp>
      <p:sp>
        <p:nvSpPr>
          <p:cNvPr id="34820"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34821" name="Rectangle 4"/>
          <p:cNvSpPr>
            <a:spLocks noChangeArrowheads="1"/>
          </p:cNvSpPr>
          <p:nvPr/>
        </p:nvSpPr>
        <p:spPr bwMode="auto">
          <a:xfrm>
            <a:off x="1458913" y="554025"/>
            <a:ext cx="5173662" cy="7848302"/>
          </a:xfrm>
          <a:prstGeom prst="rect">
            <a:avLst/>
          </a:prstGeom>
          <a:noFill/>
          <a:ln w="9525">
            <a:noFill/>
            <a:miter lim="800000"/>
            <a:headEnd/>
            <a:tailEnd/>
          </a:ln>
        </p:spPr>
        <p:txBody>
          <a:bodyPr wrap="square">
            <a:spAutoFit/>
          </a:bodyPr>
          <a:lstStyle/>
          <a:p>
            <a:pPr marL="95250" indent="-95250">
              <a:lnSpc>
                <a:spcPct val="90000"/>
              </a:lnSpc>
            </a:pPr>
            <a:endParaRPr lang="es-ES_tradnl" sz="1200" b="1" i="1" dirty="0" smtClean="0">
              <a:latin typeface="Arial" charset="0"/>
              <a:cs typeface="Arial" charset="0"/>
            </a:endParaRPr>
          </a:p>
          <a:p>
            <a:pPr marL="95250" indent="-95250">
              <a:lnSpc>
                <a:spcPct val="90000"/>
              </a:lnSpc>
            </a:pPr>
            <a:r>
              <a:rPr lang="es-ES_tradnl" sz="1200" b="1" i="1" dirty="0" smtClean="0">
                <a:latin typeface="Arial" charset="0"/>
                <a:cs typeface="Arial" charset="0"/>
              </a:rPr>
              <a:t>SUBDIRECCIÓN DE COMUNICACIÓN SOCIAL</a:t>
            </a:r>
          </a:p>
          <a:p>
            <a:pPr marL="95250" indent="-95250">
              <a:lnSpc>
                <a:spcPct val="90000"/>
              </a:lnSpc>
            </a:pPr>
            <a:r>
              <a:rPr lang="es-ES_tradnl" sz="1200" b="1" i="1" dirty="0" smtClean="0">
                <a:latin typeface="Arial" charset="0"/>
                <a:cs typeface="Arial" charset="0"/>
              </a:rPr>
              <a:t>(Continua).</a:t>
            </a:r>
          </a:p>
          <a:p>
            <a:pPr marL="95250" indent="-95250">
              <a:lnSpc>
                <a:spcPct val="90000"/>
              </a:lnSpc>
            </a:pPr>
            <a:endParaRPr lang="es-ES_tradnl" sz="1200" b="1" i="1" dirty="0" smtClean="0">
              <a:latin typeface="Arial" charset="0"/>
              <a:cs typeface="Arial" charset="0"/>
            </a:endParaRPr>
          </a:p>
          <a:p>
            <a:pPr marL="95250" indent="-95250" algn="l">
              <a:lnSpc>
                <a:spcPct val="90000"/>
              </a:lnSpc>
            </a:pPr>
            <a:r>
              <a:rPr lang="es-ES_tradnl" sz="1200" b="1" i="1" dirty="0" smtClean="0">
                <a:latin typeface="Arial" charset="0"/>
                <a:cs typeface="Arial" charset="0"/>
              </a:rPr>
              <a:t> </a:t>
            </a:r>
            <a:endParaRPr lang="es-ES" sz="1200" dirty="0">
              <a:latin typeface="Arial" charset="0"/>
              <a:ea typeface="Arial Unicode MS" pitchFamily="34" charset="-128"/>
              <a:cs typeface="Arial Unicode MS" pitchFamily="34" charset="-128"/>
            </a:endParaRPr>
          </a:p>
          <a:p>
            <a:pPr marL="177800" indent="-177800" algn="just">
              <a:lnSpc>
                <a:spcPts val="1200"/>
              </a:lnSpc>
              <a:buFont typeface="Wingdings" pitchFamily="2" charset="2"/>
              <a:buChar char="§"/>
            </a:pPr>
            <a:endParaRPr lang="es-ES" sz="1200" dirty="0">
              <a:latin typeface="Arial" charset="0"/>
              <a:ea typeface="Arial Unicode MS" pitchFamily="34" charset="-128"/>
              <a:cs typeface="Arial Unicode MS" pitchFamily="34" charset="-128"/>
            </a:endParaRPr>
          </a:p>
          <a:p>
            <a:pPr marL="177800" indent="-177800" algn="just">
              <a:lnSpc>
                <a:spcPts val="1200"/>
              </a:lnSpc>
              <a:buFont typeface="Wingdings" pitchFamily="2" charset="2"/>
              <a:buChar char="§"/>
            </a:pPr>
            <a:r>
              <a:rPr lang="es-ES" sz="1200" dirty="0">
                <a:latin typeface="Arial" charset="0"/>
                <a:cs typeface="Arial" charset="0"/>
              </a:rPr>
              <a:t>Elaborar las estrategias de difusión para los programas que debe poner en marcha el Instituto.</a:t>
            </a:r>
          </a:p>
          <a:p>
            <a:pPr marL="177800" indent="-177800" algn="just">
              <a:lnSpc>
                <a:spcPts val="1200"/>
              </a:lnSpc>
              <a:buFont typeface="Wingdings" pitchFamily="2" charset="2"/>
              <a:buChar char="§"/>
            </a:pPr>
            <a:endParaRPr lang="es-ES" sz="1200" dirty="0">
              <a:latin typeface="Arial" charset="0"/>
              <a:cs typeface="Arial" charset="0"/>
            </a:endParaRPr>
          </a:p>
          <a:p>
            <a:pPr marL="177800" indent="-177800" algn="just">
              <a:lnSpc>
                <a:spcPts val="1200"/>
              </a:lnSpc>
              <a:buFont typeface="Wingdings" pitchFamily="2" charset="2"/>
              <a:buChar char="§"/>
            </a:pPr>
            <a:r>
              <a:rPr lang="es-ES" sz="1200" dirty="0">
                <a:latin typeface="Arial" charset="0"/>
                <a:cs typeface="Arial" charset="0"/>
              </a:rPr>
              <a:t>Coordinar la difusión y diseño publicitario de los programas del Instituto</a:t>
            </a:r>
            <a:r>
              <a:rPr lang="es-ES" sz="1200" dirty="0" smtClean="0">
                <a:latin typeface="Arial" charset="0"/>
                <a:cs typeface="Arial" charset="0"/>
              </a:rPr>
              <a:t>.</a:t>
            </a:r>
          </a:p>
          <a:p>
            <a:pPr marL="177800" indent="-177800" algn="just">
              <a:lnSpc>
                <a:spcPts val="1200"/>
              </a:lnSpc>
              <a:buFont typeface="Wingdings" pitchFamily="2" charset="2"/>
              <a:buChar char="§"/>
            </a:pPr>
            <a:endParaRPr lang="es-ES" sz="1200" dirty="0" smtClean="0">
              <a:latin typeface="Arial" charset="0"/>
              <a:cs typeface="Arial" charset="0"/>
            </a:endParaRPr>
          </a:p>
          <a:p>
            <a:pPr marL="177800" indent="-177800" algn="just">
              <a:lnSpc>
                <a:spcPts val="1200"/>
              </a:lnSpc>
              <a:buFont typeface="Wingdings" pitchFamily="2" charset="2"/>
              <a:buChar char="§"/>
            </a:pPr>
            <a:r>
              <a:rPr lang="es-ES" sz="1200" dirty="0" smtClean="0">
                <a:latin typeface="Arial" charset="0"/>
                <a:cs typeface="Arial" charset="0"/>
              </a:rPr>
              <a:t>Redactar </a:t>
            </a:r>
            <a:r>
              <a:rPr lang="es-ES" sz="1200" dirty="0">
                <a:latin typeface="Arial" charset="0"/>
                <a:cs typeface="Arial" charset="0"/>
              </a:rPr>
              <a:t>entrevistas, reportajes y boletines del Instituto para publicaciones en medios de comunicación, así como para las páginas oficiales del Instituto y de Gobierno del Estado.</a:t>
            </a:r>
          </a:p>
          <a:p>
            <a:pPr marL="177800" indent="-177800" algn="just">
              <a:lnSpc>
                <a:spcPts val="1200"/>
              </a:lnSpc>
              <a:buFont typeface="Wingdings" pitchFamily="2" charset="2"/>
              <a:buChar char="§"/>
            </a:pPr>
            <a:endParaRPr lang="es-ES" sz="1200" dirty="0">
              <a:latin typeface="Arial" charset="0"/>
              <a:ea typeface="Arial Unicode MS" pitchFamily="34" charset="-128"/>
              <a:cs typeface="Arial Unicode MS" pitchFamily="34" charset="-128"/>
            </a:endParaRPr>
          </a:p>
          <a:p>
            <a:pPr marL="177800" indent="-177800" algn="just">
              <a:lnSpc>
                <a:spcPts val="1200"/>
              </a:lnSpc>
              <a:buFont typeface="Wingdings" pitchFamily="2" charset="2"/>
              <a:buChar char="§"/>
            </a:pPr>
            <a:r>
              <a:rPr lang="es-ES" sz="1200" dirty="0">
                <a:latin typeface="Arial" charset="0"/>
                <a:cs typeface="Arial" charset="0"/>
              </a:rPr>
              <a:t>Acompañar al titular del Instituto u Órganos de Operación cuando sea requerido o instruido, a los actos públicos para ser el conducto de acercamiento entre con los medios de comunicación, toma de memoria fotográfica y emisión de información puntual para su publicación en medios oficiales.</a:t>
            </a:r>
          </a:p>
          <a:p>
            <a:pPr marL="177800" indent="-177800" algn="just">
              <a:lnSpc>
                <a:spcPts val="1200"/>
              </a:lnSpc>
              <a:buFont typeface="Wingdings" pitchFamily="2" charset="2"/>
              <a:buChar char="§"/>
            </a:pPr>
            <a:endParaRPr lang="es-ES" sz="1200" dirty="0">
              <a:latin typeface="Arial" charset="0"/>
              <a:ea typeface="Arial Unicode MS" pitchFamily="34" charset="-128"/>
              <a:cs typeface="Arial Unicode MS" pitchFamily="34" charset="-128"/>
            </a:endParaRPr>
          </a:p>
          <a:p>
            <a:pPr marL="177800" indent="-177800" algn="just">
              <a:lnSpc>
                <a:spcPts val="1200"/>
              </a:lnSpc>
              <a:buFont typeface="Wingdings" pitchFamily="2" charset="2"/>
              <a:buChar char="§"/>
            </a:pPr>
            <a:r>
              <a:rPr lang="es-ES" sz="1200" dirty="0">
                <a:latin typeface="Arial" charset="0"/>
                <a:cs typeface="Arial" charset="0"/>
              </a:rPr>
              <a:t>Crear un archivo fotográfico que permita contar con material gráfico para los informes mensuales y anuales del Titular.</a:t>
            </a:r>
          </a:p>
          <a:p>
            <a:pPr marL="177800" indent="-177800" algn="just">
              <a:lnSpc>
                <a:spcPts val="1200"/>
              </a:lnSpc>
              <a:buFont typeface="Wingdings" pitchFamily="2" charset="2"/>
              <a:buChar char="§"/>
            </a:pPr>
            <a:endParaRPr lang="es-ES" sz="1200" dirty="0">
              <a:latin typeface="Arial" charset="0"/>
              <a:ea typeface="Arial Unicode MS" pitchFamily="34" charset="-128"/>
              <a:cs typeface="Arial Unicode MS" pitchFamily="34" charset="-128"/>
            </a:endParaRPr>
          </a:p>
          <a:p>
            <a:pPr marL="177800" indent="-177800" algn="just">
              <a:lnSpc>
                <a:spcPts val="1200"/>
              </a:lnSpc>
              <a:buFont typeface="Wingdings" pitchFamily="2" charset="2"/>
              <a:buChar char="§"/>
            </a:pPr>
            <a:r>
              <a:rPr lang="es-ES" sz="1200" dirty="0">
                <a:latin typeface="Arial" charset="0"/>
                <a:cs typeface="Arial" charset="0"/>
              </a:rPr>
              <a:t>Realizar las actividades de prensa y relaciones públicas, producción diseño e impresión editorial requeridas para la difusión y comunicación.</a:t>
            </a:r>
          </a:p>
          <a:p>
            <a:pPr marL="177800" indent="-177800" algn="just">
              <a:lnSpc>
                <a:spcPts val="1200"/>
              </a:lnSpc>
              <a:buFont typeface="Wingdings" pitchFamily="2" charset="2"/>
              <a:buChar char="§"/>
            </a:pPr>
            <a:endParaRPr lang="es-ES" sz="1200" dirty="0">
              <a:latin typeface="Arial" charset="0"/>
              <a:ea typeface="Arial Unicode MS" pitchFamily="34" charset="-128"/>
              <a:cs typeface="Arial Unicode MS" pitchFamily="34" charset="-128"/>
            </a:endParaRPr>
          </a:p>
          <a:p>
            <a:pPr marL="177800" indent="-177800" algn="just">
              <a:lnSpc>
                <a:spcPts val="1200"/>
              </a:lnSpc>
              <a:buFont typeface="Wingdings" pitchFamily="2" charset="2"/>
              <a:buChar char="§"/>
            </a:pPr>
            <a:r>
              <a:rPr lang="es-ES" sz="1200" dirty="0">
                <a:latin typeface="Arial" charset="0"/>
                <a:cs typeface="Arial" charset="0"/>
              </a:rPr>
              <a:t>Establecer una comunicación permanente con los medios de información a efectos de lograr espacios de difusión y promoción sin necesidad de invertir a la tarea de informar.</a:t>
            </a:r>
          </a:p>
          <a:p>
            <a:pPr marL="177800" indent="-177800" algn="just">
              <a:lnSpc>
                <a:spcPts val="1200"/>
              </a:lnSpc>
              <a:buFont typeface="Wingdings" pitchFamily="2" charset="2"/>
              <a:buChar char="§"/>
            </a:pPr>
            <a:endParaRPr lang="es-ES" sz="1200" dirty="0" smtClean="0">
              <a:latin typeface="Arial" charset="0"/>
              <a:cs typeface="Arial" charset="0"/>
            </a:endParaRPr>
          </a:p>
          <a:p>
            <a:pPr marL="177800" indent="-177800" algn="just">
              <a:lnSpc>
                <a:spcPts val="1200"/>
              </a:lnSpc>
              <a:buFont typeface="Wingdings" pitchFamily="2" charset="2"/>
              <a:buChar char="§"/>
            </a:pPr>
            <a:r>
              <a:rPr lang="es-ES" sz="1200" dirty="0" smtClean="0">
                <a:latin typeface="Arial" charset="0"/>
                <a:cs typeface="Arial" charset="0"/>
              </a:rPr>
              <a:t>Elaborar </a:t>
            </a:r>
            <a:r>
              <a:rPr lang="es-ES" sz="1200" dirty="0">
                <a:latin typeface="Arial" charset="0"/>
                <a:cs typeface="Arial" charset="0"/>
              </a:rPr>
              <a:t>la integración de los materiales informativos que se generan en las instancias juveniles municipales, para poderlos incorporar a los medios de información par su difusión de sus actividades.</a:t>
            </a:r>
          </a:p>
          <a:p>
            <a:pPr algn="just">
              <a:lnSpc>
                <a:spcPts val="1200"/>
              </a:lnSpc>
            </a:pPr>
            <a:endParaRPr lang="es-ES" sz="1200" dirty="0" smtClean="0">
              <a:latin typeface="Arial" charset="0"/>
              <a:cs typeface="Arial" charset="0"/>
            </a:endParaRPr>
          </a:p>
          <a:p>
            <a:pPr marL="177800" indent="-177800" algn="just">
              <a:lnSpc>
                <a:spcPts val="1200"/>
              </a:lnSpc>
              <a:buFont typeface="Wingdings" pitchFamily="2" charset="2"/>
              <a:buChar char="§"/>
            </a:pPr>
            <a:r>
              <a:rPr lang="es-ES" sz="1200" dirty="0">
                <a:latin typeface="Arial" charset="0"/>
                <a:cs typeface="Arial" charset="0"/>
              </a:rPr>
              <a:t>Proporcionar de manera mensual a la Subdirección de Participación Política, Cívica y Social, los indicadores recabados </a:t>
            </a:r>
            <a:r>
              <a:rPr lang="es-ES" sz="1200" dirty="0" smtClean="0">
                <a:latin typeface="Arial" charset="0"/>
                <a:cs typeface="Arial" charset="0"/>
              </a:rPr>
              <a:t>de las </a:t>
            </a:r>
            <a:r>
              <a:rPr lang="es-ES" sz="1200" dirty="0">
                <a:latin typeface="Arial" charset="0"/>
                <a:cs typeface="Arial" charset="0"/>
              </a:rPr>
              <a:t>diferentes áreas que la </a:t>
            </a:r>
            <a:r>
              <a:rPr lang="es-ES" sz="1200" dirty="0" smtClean="0">
                <a:latin typeface="Arial" charset="0"/>
                <a:cs typeface="Arial" charset="0"/>
              </a:rPr>
              <a:t>integran (radioescuchas, becarios de radio y televisión, número de radiodifusoras, horas de transmisión, etc.), </a:t>
            </a:r>
            <a:r>
              <a:rPr lang="es-ES" sz="1200" dirty="0">
                <a:latin typeface="Arial" charset="0"/>
                <a:cs typeface="Arial" charset="0"/>
              </a:rPr>
              <a:t>para su validación, incorporación a informes de gobierno y/o tarjetas informativas y publicación en función a la </a:t>
            </a:r>
            <a:r>
              <a:rPr lang="es-ES" sz="1200" dirty="0" smtClean="0">
                <a:latin typeface="Arial" charset="0"/>
                <a:cs typeface="Arial" charset="0"/>
              </a:rPr>
              <a:t>matriz </a:t>
            </a:r>
            <a:r>
              <a:rPr lang="es-ES" sz="1200" dirty="0">
                <a:latin typeface="Arial" charset="0"/>
                <a:cs typeface="Arial" charset="0"/>
              </a:rPr>
              <a:t>de indicadores plasmada en el plan Estatal de Desarrollo y Programas Sectoriales del mismo. </a:t>
            </a:r>
            <a:endParaRPr lang="es-ES" sz="1200" dirty="0" smtClean="0">
              <a:latin typeface="Arial" charset="0"/>
              <a:cs typeface="Arial" charset="0"/>
            </a:endParaRPr>
          </a:p>
          <a:p>
            <a:pPr marL="177800" indent="-177800" algn="just">
              <a:lnSpc>
                <a:spcPts val="1200"/>
              </a:lnSpc>
              <a:buFont typeface="Wingdings" pitchFamily="2" charset="2"/>
              <a:buChar char="§"/>
            </a:pPr>
            <a:endParaRPr lang="es-ES" sz="1200" dirty="0">
              <a:latin typeface="Arial" charset="0"/>
              <a:cs typeface="Arial" charset="0"/>
            </a:endParaRPr>
          </a:p>
          <a:p>
            <a:pPr marL="177800" indent="-177800" algn="just">
              <a:lnSpc>
                <a:spcPts val="1200"/>
              </a:lnSpc>
              <a:buFont typeface="Wingdings" pitchFamily="2" charset="2"/>
              <a:buChar char="§"/>
            </a:pPr>
            <a:r>
              <a:rPr lang="es-ES" sz="1200" dirty="0" smtClean="0">
                <a:latin typeface="Arial" charset="0"/>
                <a:cs typeface="Arial" charset="0"/>
              </a:rPr>
              <a:t>Impulsar en las áreas que la integran la generación de campañas </a:t>
            </a:r>
            <a:r>
              <a:rPr lang="es-MX" sz="1200" dirty="0" smtClean="0">
                <a:latin typeface="Arial" charset="0"/>
                <a:cs typeface="Arial" charset="0"/>
              </a:rPr>
              <a:t>de </a:t>
            </a:r>
            <a:r>
              <a:rPr lang="es-MX" sz="1200" dirty="0">
                <a:latin typeface="Arial" charset="0"/>
                <a:cs typeface="Arial" charset="0"/>
              </a:rPr>
              <a:t>difusión en lenguas </a:t>
            </a:r>
            <a:r>
              <a:rPr lang="es-MX" sz="1200" dirty="0" smtClean="0">
                <a:latin typeface="Arial" charset="0"/>
                <a:cs typeface="Arial" charset="0"/>
              </a:rPr>
              <a:t>indígenas acerca de las actividades, trámites y servicios que el Instituto ofrece.</a:t>
            </a:r>
          </a:p>
          <a:p>
            <a:pPr marL="177800" indent="-177800" algn="just">
              <a:lnSpc>
                <a:spcPts val="1200"/>
              </a:lnSpc>
              <a:buFont typeface="Wingdings" pitchFamily="2" charset="2"/>
              <a:buChar char="§"/>
            </a:pPr>
            <a:endParaRPr lang="es-ES" sz="1200" dirty="0">
              <a:latin typeface="Arial" charset="0"/>
              <a:cs typeface="Arial" charset="0"/>
            </a:endParaRPr>
          </a:p>
          <a:p>
            <a:pPr marL="177800" indent="-177800" algn="just">
              <a:lnSpc>
                <a:spcPts val="1200"/>
              </a:lnSpc>
              <a:buFont typeface="Wingdings" pitchFamily="2" charset="2"/>
              <a:buChar char="§"/>
            </a:pPr>
            <a:r>
              <a:rPr lang="es-ES_tradnl" sz="1200" dirty="0">
                <a:latin typeface="Arial" charset="0"/>
              </a:rPr>
              <a:t>Estas funciones son enunciativas mas no limitativas.</a:t>
            </a:r>
            <a:endParaRPr lang="es-ES_tradnl" sz="1200" b="1" i="1" dirty="0">
              <a:latin typeface="Arial" charset="0"/>
            </a:endParaRPr>
          </a:p>
        </p:txBody>
      </p:sp>
      <p:sp>
        <p:nvSpPr>
          <p:cNvPr id="34822" name="Text Box 5"/>
          <p:cNvSpPr txBox="1">
            <a:spLocks noChangeArrowheads="1"/>
          </p:cNvSpPr>
          <p:nvPr/>
        </p:nvSpPr>
        <p:spPr bwMode="auto">
          <a:xfrm>
            <a:off x="0" y="0"/>
            <a:ext cx="3962400" cy="400050"/>
          </a:xfrm>
          <a:prstGeom prst="rect">
            <a:avLst/>
          </a:prstGeom>
          <a:noFill/>
          <a:ln w="9525">
            <a:noFill/>
            <a:miter lim="800000"/>
            <a:headEnd/>
            <a:tailEnd/>
          </a:ln>
        </p:spPr>
        <p:txBody>
          <a:bodyPr>
            <a:spAutoFit/>
          </a:bodyPr>
          <a:lstStyle/>
          <a:p>
            <a:pPr algn="just">
              <a:spcBef>
                <a:spcPct val="50000"/>
              </a:spcBef>
            </a:pPr>
            <a:r>
              <a:rPr lang="es-ES_tradnl" sz="2000" b="1" i="1" dirty="0" smtClean="0">
                <a:latin typeface="Arial" charset="0"/>
              </a:rPr>
              <a:t>DESCRIPCIÓN </a:t>
            </a:r>
            <a:r>
              <a:rPr lang="es-ES_tradnl" sz="2000" b="1" i="1" dirty="0">
                <a:latin typeface="Arial" charset="0"/>
              </a:rPr>
              <a:t>DE FUNCIONES</a:t>
            </a:r>
          </a:p>
        </p:txBody>
      </p:sp>
      <p:sp>
        <p:nvSpPr>
          <p:cNvPr id="9" name="8 Rectángulo"/>
          <p:cNvSpPr/>
          <p:nvPr/>
        </p:nvSpPr>
        <p:spPr>
          <a:xfrm>
            <a:off x="1574800" y="8391525"/>
            <a:ext cx="5105400" cy="596900"/>
          </a:xfrm>
          <a:prstGeom prst="rect">
            <a:avLst/>
          </a:prstGeom>
          <a:noFill/>
          <a:ln w="63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0" name="9 CuadroTexto"/>
          <p:cNvSpPr txBox="1"/>
          <p:nvPr/>
        </p:nvSpPr>
        <p:spPr>
          <a:xfrm>
            <a:off x="3365892" y="8391525"/>
            <a:ext cx="1388522" cy="276999"/>
          </a:xfrm>
          <a:prstGeom prst="rect">
            <a:avLst/>
          </a:prstGeom>
          <a:noFill/>
        </p:spPr>
        <p:txBody>
          <a:bodyPr wrap="none" rtlCol="0">
            <a:spAutoFit/>
          </a:bodyPr>
          <a:lstStyle/>
          <a:p>
            <a:r>
              <a:rPr lang="es-MX" sz="1200" b="1" dirty="0" smtClean="0">
                <a:latin typeface="Arial" charset="0"/>
              </a:rPr>
              <a:t>Director General</a:t>
            </a:r>
            <a:endParaRPr lang="es-MX" sz="1200" dirty="0"/>
          </a:p>
        </p:txBody>
      </p:sp>
      <p:sp>
        <p:nvSpPr>
          <p:cNvPr id="11" name="10 CuadroTexto"/>
          <p:cNvSpPr txBox="1"/>
          <p:nvPr/>
        </p:nvSpPr>
        <p:spPr>
          <a:xfrm>
            <a:off x="3057349" y="8711426"/>
            <a:ext cx="2160721" cy="276999"/>
          </a:xfrm>
          <a:prstGeom prst="rect">
            <a:avLst/>
          </a:prstGeom>
          <a:noFill/>
        </p:spPr>
        <p:txBody>
          <a:bodyPr wrap="none" rtlCol="0">
            <a:spAutoFit/>
          </a:bodyPr>
          <a:lstStyle/>
          <a:p>
            <a:r>
              <a:rPr lang="es-MX" sz="1200" dirty="0" smtClean="0">
                <a:latin typeface="Arial" charset="0"/>
              </a:rPr>
              <a:t>Luis Fernando Alonso Molina</a:t>
            </a:r>
            <a:endParaRPr lang="es-MX" sz="1200" dirty="0"/>
          </a:p>
        </p:txBody>
      </p:sp>
      <p:cxnSp>
        <p:nvCxnSpPr>
          <p:cNvPr id="12" name="19 Conector recto"/>
          <p:cNvCxnSpPr>
            <a:cxnSpLocks noChangeShapeType="1"/>
          </p:cNvCxnSpPr>
          <p:nvPr/>
        </p:nvCxnSpPr>
        <p:spPr bwMode="auto">
          <a:xfrm rot="10800000" flipH="1">
            <a:off x="1578440" y="8643638"/>
            <a:ext cx="5076000" cy="0"/>
          </a:xfrm>
          <a:prstGeom prst="line">
            <a:avLst/>
          </a:prstGeom>
          <a:noFill/>
          <a:ln w="9525" algn="ctr">
            <a:solidFill>
              <a:schemeClr val="tx1"/>
            </a:solidFill>
            <a:round/>
            <a:headEnd/>
            <a:tailEnd/>
          </a:ln>
        </p:spPr>
      </p:cxnSp>
    </p:spTree>
    <p:extLst>
      <p:ext uri="{BB962C8B-B14F-4D97-AF65-F5344CB8AC3E}">
        <p14:creationId xmlns:p14="http://schemas.microsoft.com/office/powerpoint/2010/main" val="3542898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12"/>
          <p:cNvSpPr>
            <a:spLocks noChangeArrowheads="1"/>
          </p:cNvSpPr>
          <p:nvPr/>
        </p:nvSpPr>
        <p:spPr bwMode="auto">
          <a:xfrm>
            <a:off x="-9432" y="-7251"/>
            <a:ext cx="1443038" cy="9144000"/>
          </a:xfrm>
          <a:prstGeom prst="rect">
            <a:avLst/>
          </a:prstGeom>
          <a:solidFill>
            <a:schemeClr val="bg1">
              <a:lumMod val="50000"/>
            </a:schemeClr>
          </a:solidFill>
          <a:ln w="9525">
            <a:solidFill>
              <a:srgbClr val="663300"/>
            </a:solidFill>
            <a:miter lim="800000"/>
            <a:headEnd/>
            <a:tailEnd/>
          </a:ln>
        </p:spPr>
        <p:txBody>
          <a:bodyPr wrap="none" anchor="ctr"/>
          <a:lstStyle/>
          <a:p>
            <a:pPr>
              <a:defRPr/>
            </a:pPr>
            <a:endParaRPr lang="es-MX" dirty="0"/>
          </a:p>
        </p:txBody>
      </p:sp>
      <p:sp>
        <p:nvSpPr>
          <p:cNvPr id="43012" name="Line 5124"/>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43013" name="Text Box 5125"/>
          <p:cNvSpPr txBox="1">
            <a:spLocks noChangeArrowheads="1"/>
          </p:cNvSpPr>
          <p:nvPr/>
        </p:nvSpPr>
        <p:spPr bwMode="auto">
          <a:xfrm>
            <a:off x="0" y="0"/>
            <a:ext cx="3962400" cy="400050"/>
          </a:xfrm>
          <a:prstGeom prst="rect">
            <a:avLst/>
          </a:prstGeom>
          <a:noFill/>
          <a:ln w="9525">
            <a:noFill/>
            <a:miter lim="800000"/>
            <a:headEnd/>
            <a:tailEnd/>
          </a:ln>
        </p:spPr>
        <p:txBody>
          <a:bodyPr>
            <a:spAutoFit/>
          </a:bodyPr>
          <a:lstStyle/>
          <a:p>
            <a:pPr algn="just">
              <a:spcBef>
                <a:spcPct val="50000"/>
              </a:spcBef>
            </a:pPr>
            <a:r>
              <a:rPr lang="es-ES_tradnl" sz="2000" b="1" i="1" dirty="0" smtClean="0">
                <a:latin typeface="Arial" charset="0"/>
              </a:rPr>
              <a:t>DESCRIPCIÓN </a:t>
            </a:r>
            <a:r>
              <a:rPr lang="es-ES_tradnl" sz="2000" b="1" i="1" dirty="0">
                <a:latin typeface="Arial" charset="0"/>
              </a:rPr>
              <a:t>DE FUNCIONES</a:t>
            </a:r>
          </a:p>
        </p:txBody>
      </p:sp>
      <p:sp>
        <p:nvSpPr>
          <p:cNvPr id="18" name="Text Box 5132"/>
          <p:cNvSpPr txBox="1">
            <a:spLocks noChangeArrowheads="1"/>
          </p:cNvSpPr>
          <p:nvPr/>
        </p:nvSpPr>
        <p:spPr bwMode="auto">
          <a:xfrm>
            <a:off x="1446684" y="546101"/>
            <a:ext cx="5184775" cy="7663636"/>
          </a:xfrm>
          <a:prstGeom prst="rect">
            <a:avLst/>
          </a:prstGeom>
          <a:noFill/>
          <a:ln w="9525">
            <a:noFill/>
            <a:miter lim="800000"/>
            <a:headEnd/>
            <a:tailEnd/>
          </a:ln>
        </p:spPr>
        <p:txBody>
          <a:bodyPr>
            <a:spAutoFit/>
          </a:bodyPr>
          <a:lstStyle/>
          <a:p>
            <a:pPr marL="95250" indent="-95250"/>
            <a:endParaRPr lang="es-MX" sz="1200" b="1" i="1" dirty="0" smtClean="0">
              <a:latin typeface="Arial" charset="0"/>
            </a:endParaRPr>
          </a:p>
          <a:p>
            <a:pPr marL="95250" indent="-95250"/>
            <a:r>
              <a:rPr lang="es-MX" sz="1200" b="1" i="1" dirty="0" smtClean="0">
                <a:latin typeface="Arial" charset="0"/>
              </a:rPr>
              <a:t>REDES SOCIALES</a:t>
            </a:r>
            <a:endParaRPr lang="es-MX" sz="1200" b="1" i="1" dirty="0">
              <a:latin typeface="Arial" charset="0"/>
            </a:endParaRPr>
          </a:p>
          <a:p>
            <a:pPr marL="95250" indent="-95250" algn="l"/>
            <a:endParaRPr lang="es-ES_tradnl" sz="1200" b="1" i="1" dirty="0">
              <a:latin typeface="Arial" charset="0"/>
              <a:cs typeface="Times New Roman" pitchFamily="18" charset="0"/>
            </a:endParaRPr>
          </a:p>
          <a:p>
            <a:pPr marL="95250" indent="-95250" algn="l"/>
            <a:r>
              <a:rPr lang="es-ES_tradnl" sz="1200" b="1" i="1" dirty="0">
                <a:latin typeface="Arial" charset="0"/>
                <a:cs typeface="Times New Roman" pitchFamily="18" charset="0"/>
              </a:rPr>
              <a:t>OBJETIVO</a:t>
            </a:r>
            <a:r>
              <a:rPr lang="es-ES_tradnl" sz="1200" i="1" dirty="0">
                <a:latin typeface="Arial" charset="0"/>
                <a:cs typeface="Times New Roman" pitchFamily="18" charset="0"/>
              </a:rPr>
              <a:t>.</a:t>
            </a:r>
          </a:p>
          <a:p>
            <a:pPr marL="95250" indent="-95250" algn="l"/>
            <a:endParaRPr lang="es-ES_tradnl" sz="1200" i="1" dirty="0">
              <a:latin typeface="Arial" charset="0"/>
              <a:cs typeface="Times New Roman" pitchFamily="18" charset="0"/>
            </a:endParaRPr>
          </a:p>
          <a:p>
            <a:pPr algn="just"/>
            <a:r>
              <a:rPr lang="es-ES_tradnl" sz="1200" dirty="0" smtClean="0">
                <a:latin typeface="Arial" charset="0"/>
                <a:cs typeface="Times New Roman" pitchFamily="18" charset="0"/>
              </a:rPr>
              <a:t>Manejar la información </a:t>
            </a:r>
            <a:r>
              <a:rPr lang="es-MX" sz="1200" dirty="0" smtClean="0">
                <a:latin typeface="Arial" charset="0"/>
                <a:cs typeface="Times New Roman" pitchFamily="18" charset="0"/>
              </a:rPr>
              <a:t>acerca de las </a:t>
            </a:r>
            <a:r>
              <a:rPr lang="es-MX" sz="1200" dirty="0">
                <a:latin typeface="Arial" charset="0"/>
                <a:cs typeface="Times New Roman" pitchFamily="18" charset="0"/>
              </a:rPr>
              <a:t>actividades, trámites, servicios, eventos y acciones del </a:t>
            </a:r>
            <a:r>
              <a:rPr lang="es-MX" sz="1200" dirty="0" smtClean="0">
                <a:latin typeface="Arial" charset="0"/>
                <a:cs typeface="Times New Roman" pitchFamily="18" charset="0"/>
              </a:rPr>
              <a:t>Instituto a través de las redes sociales institucionales como Twitter y/o Facebook entre otras, así como responder, o en su caso, canalizar al área correspondiente cualquier duda, comentario que hagan a través de este medio. Así mismo, se procurará mantener información actual y en tiempo real.</a:t>
            </a:r>
            <a:endParaRPr lang="es-ES_tradnl" sz="1200" dirty="0">
              <a:latin typeface="Arial" charset="0"/>
              <a:cs typeface="Times New Roman" pitchFamily="18" charset="0"/>
            </a:endParaRPr>
          </a:p>
          <a:p>
            <a:pPr marL="95250" indent="-95250" algn="l"/>
            <a:endParaRPr lang="es-ES_tradnl" sz="1200" dirty="0" smtClean="0">
              <a:latin typeface="Arial" charset="0"/>
              <a:cs typeface="Times New Roman" pitchFamily="18" charset="0"/>
            </a:endParaRPr>
          </a:p>
          <a:p>
            <a:pPr marL="95250" indent="-95250" algn="l"/>
            <a:endParaRPr lang="es-ES_tradnl" sz="1200" dirty="0">
              <a:latin typeface="Arial" charset="0"/>
              <a:cs typeface="Times New Roman" pitchFamily="18" charset="0"/>
            </a:endParaRPr>
          </a:p>
          <a:p>
            <a:pPr marL="95250" indent="-95250" algn="l"/>
            <a:r>
              <a:rPr lang="es-ES_tradnl" sz="1200" b="1" i="1" dirty="0" smtClean="0">
                <a:latin typeface="Arial" charset="0"/>
                <a:cs typeface="Times New Roman" pitchFamily="18" charset="0"/>
              </a:rPr>
              <a:t>FUNCIONES</a:t>
            </a:r>
            <a:r>
              <a:rPr lang="es-ES_tradnl" sz="1200" i="1" dirty="0">
                <a:latin typeface="Arial" charset="0"/>
                <a:cs typeface="Times New Roman" pitchFamily="18" charset="0"/>
              </a:rPr>
              <a:t>.</a:t>
            </a:r>
          </a:p>
          <a:p>
            <a:pPr marL="95250" indent="-95250" algn="l"/>
            <a:endParaRPr lang="es-ES_tradnl" sz="1200" i="1" dirty="0">
              <a:latin typeface="Arial" charset="0"/>
              <a:cs typeface="Times New Roman" pitchFamily="18" charset="0"/>
            </a:endParaRPr>
          </a:p>
          <a:p>
            <a:pPr marL="177800" indent="-177800" algn="just">
              <a:buFont typeface="Wingdings" pitchFamily="2" charset="2"/>
              <a:buChar char="§"/>
            </a:pPr>
            <a:r>
              <a:rPr lang="es-ES_tradnl" sz="1200" dirty="0">
                <a:latin typeface="Arial" charset="0"/>
                <a:cs typeface="Times New Roman" pitchFamily="18" charset="0"/>
              </a:rPr>
              <a:t>Monitoreo de las redes sociales y actualización de las </a:t>
            </a:r>
            <a:r>
              <a:rPr lang="es-ES_tradnl" sz="1200" dirty="0" smtClean="0">
                <a:latin typeface="Arial" charset="0"/>
                <a:cs typeface="Times New Roman" pitchFamily="18" charset="0"/>
              </a:rPr>
              <a:t>mismas.</a:t>
            </a:r>
          </a:p>
          <a:p>
            <a:pPr marL="177800" indent="-177800" algn="just">
              <a:buFont typeface="Wingdings" pitchFamily="2" charset="2"/>
              <a:buChar char="§"/>
            </a:pPr>
            <a:endParaRPr lang="es-ES_tradnl" sz="1200" dirty="0">
              <a:latin typeface="Arial" charset="0"/>
              <a:cs typeface="Times New Roman" pitchFamily="18" charset="0"/>
            </a:endParaRPr>
          </a:p>
          <a:p>
            <a:pPr marL="177800" indent="-177800" algn="just">
              <a:buFont typeface="Wingdings" pitchFamily="2" charset="2"/>
              <a:buChar char="§"/>
            </a:pPr>
            <a:r>
              <a:rPr lang="es-ES_tradnl" sz="1200" dirty="0" smtClean="0">
                <a:latin typeface="Arial" charset="0"/>
                <a:cs typeface="Times New Roman" pitchFamily="18" charset="0"/>
              </a:rPr>
              <a:t>Diseñar </a:t>
            </a:r>
            <a:r>
              <a:rPr lang="es-ES_tradnl" sz="1200" dirty="0">
                <a:latin typeface="Arial" charset="0"/>
                <a:cs typeface="Times New Roman" pitchFamily="18" charset="0"/>
              </a:rPr>
              <a:t>contenidos para redes sociales, página web e impresos</a:t>
            </a:r>
            <a:r>
              <a:rPr lang="es-ES_tradnl" sz="1200" dirty="0" smtClean="0">
                <a:latin typeface="Arial" charset="0"/>
                <a:cs typeface="Times New Roman" pitchFamily="18" charset="0"/>
              </a:rPr>
              <a:t>.</a:t>
            </a:r>
          </a:p>
          <a:p>
            <a:pPr marL="177800" indent="-177800" algn="just">
              <a:buFont typeface="Wingdings" pitchFamily="2" charset="2"/>
              <a:buChar char="§"/>
            </a:pPr>
            <a:endParaRPr lang="es-ES_tradnl" sz="1200" dirty="0">
              <a:latin typeface="Arial" charset="0"/>
              <a:cs typeface="Times New Roman" pitchFamily="18" charset="0"/>
            </a:endParaRPr>
          </a:p>
          <a:p>
            <a:pPr marL="177800" indent="-177800" algn="just">
              <a:buFont typeface="Wingdings" pitchFamily="2" charset="2"/>
              <a:buChar char="§"/>
            </a:pPr>
            <a:r>
              <a:rPr lang="es-ES_tradnl" sz="1200" dirty="0" smtClean="0">
                <a:latin typeface="Arial" charset="0"/>
                <a:cs typeface="Times New Roman" pitchFamily="18" charset="0"/>
              </a:rPr>
              <a:t>Generar y difundir información de los programas, acciones y beneficios que proporciona el Instituto.</a:t>
            </a:r>
            <a:endParaRPr lang="es-ES_tradnl" sz="1200" dirty="0">
              <a:latin typeface="Arial" charset="0"/>
              <a:cs typeface="Times New Roman" pitchFamily="18" charset="0"/>
            </a:endParaRPr>
          </a:p>
          <a:p>
            <a:pPr marL="177800" indent="-177800" algn="just">
              <a:buFont typeface="Wingdings" pitchFamily="2" charset="2"/>
              <a:buChar char="§"/>
            </a:pPr>
            <a:endParaRPr lang="es-ES_tradnl" sz="1200" dirty="0">
              <a:latin typeface="Arial" charset="0"/>
              <a:cs typeface="Times New Roman" pitchFamily="18" charset="0"/>
            </a:endParaRPr>
          </a:p>
          <a:p>
            <a:pPr marL="177800" indent="-177800" algn="just">
              <a:buFont typeface="Wingdings" pitchFamily="2" charset="2"/>
              <a:buChar char="§"/>
            </a:pPr>
            <a:r>
              <a:rPr lang="es-ES" sz="1200" dirty="0" smtClean="0">
                <a:latin typeface="Arial" charset="0"/>
                <a:cs typeface="Times New Roman" pitchFamily="18" charset="0"/>
              </a:rPr>
              <a:t>Generar cobertura en materia de generación de videos, fotografías y audio de los eventos del Instituto.</a:t>
            </a:r>
          </a:p>
          <a:p>
            <a:pPr marL="177800" indent="-177800" algn="just">
              <a:buFont typeface="Wingdings" pitchFamily="2" charset="2"/>
              <a:buChar char="§"/>
            </a:pPr>
            <a:endParaRPr lang="es-ES" sz="1200" dirty="0">
              <a:latin typeface="Arial" charset="0"/>
              <a:cs typeface="Times New Roman" pitchFamily="18" charset="0"/>
            </a:endParaRPr>
          </a:p>
          <a:p>
            <a:pPr marL="177800" indent="-177800" algn="just">
              <a:buFont typeface="Wingdings" pitchFamily="2" charset="2"/>
              <a:buChar char="§"/>
            </a:pPr>
            <a:r>
              <a:rPr lang="es-ES_tradnl" sz="1200" dirty="0">
                <a:latin typeface="Arial" charset="0"/>
                <a:cs typeface="Times New Roman" pitchFamily="18" charset="0"/>
              </a:rPr>
              <a:t>Fotografía: Eventos Institucionales, actividades deportivas, académicas y culturales y su postproducción digital (retoque fotográfico</a:t>
            </a:r>
            <a:r>
              <a:rPr lang="es-ES_tradnl" sz="1200" dirty="0" smtClean="0">
                <a:latin typeface="Arial" charset="0"/>
                <a:cs typeface="Times New Roman" pitchFamily="18" charset="0"/>
              </a:rPr>
              <a:t>).</a:t>
            </a:r>
            <a:endParaRPr lang="es-ES" sz="1200" dirty="0" smtClean="0">
              <a:latin typeface="Arial" charset="0"/>
              <a:cs typeface="Times New Roman" pitchFamily="18" charset="0"/>
            </a:endParaRPr>
          </a:p>
          <a:p>
            <a:pPr marL="177800" indent="-177800" algn="just">
              <a:buFont typeface="Wingdings" pitchFamily="2" charset="2"/>
              <a:buChar char="§"/>
            </a:pPr>
            <a:endParaRPr lang="es-ES_tradnl" sz="1200" dirty="0" smtClean="0">
              <a:latin typeface="Arial" charset="0"/>
              <a:cs typeface="Times New Roman" pitchFamily="18" charset="0"/>
            </a:endParaRPr>
          </a:p>
          <a:p>
            <a:pPr marL="177800" indent="-177800" algn="just">
              <a:buFont typeface="Wingdings" pitchFamily="2" charset="2"/>
              <a:buChar char="§"/>
            </a:pPr>
            <a:r>
              <a:rPr lang="es-ES" sz="1200" dirty="0" smtClean="0">
                <a:latin typeface="Arial" charset="0"/>
                <a:cs typeface="Times New Roman" pitchFamily="18" charset="0"/>
              </a:rPr>
              <a:t>G</a:t>
            </a:r>
            <a:r>
              <a:rPr lang="es-ES_tradnl" sz="1200" dirty="0" err="1" smtClean="0">
                <a:latin typeface="Arial" charset="0"/>
                <a:cs typeface="Times New Roman" pitchFamily="18" charset="0"/>
              </a:rPr>
              <a:t>enerar</a:t>
            </a:r>
            <a:r>
              <a:rPr lang="es-ES_tradnl" sz="1200" dirty="0" smtClean="0">
                <a:latin typeface="Arial" charset="0"/>
                <a:cs typeface="Times New Roman" pitchFamily="18" charset="0"/>
              </a:rPr>
              <a:t> contenido responsable, actual y verídico para las redes sociales de la dependencia.</a:t>
            </a:r>
          </a:p>
          <a:p>
            <a:pPr algn="just"/>
            <a:endParaRPr lang="es-ES_tradnl" sz="1200" dirty="0" smtClean="0">
              <a:latin typeface="Arial" charset="0"/>
              <a:cs typeface="Times New Roman" pitchFamily="18" charset="0"/>
            </a:endParaRPr>
          </a:p>
          <a:p>
            <a:pPr marL="177800" indent="-177800" algn="just">
              <a:buFont typeface="Wingdings" pitchFamily="2" charset="2"/>
              <a:buChar char="§"/>
            </a:pPr>
            <a:r>
              <a:rPr lang="es-ES_tradnl" sz="1200" dirty="0" smtClean="0">
                <a:latin typeface="Arial" charset="0"/>
                <a:cs typeface="Times New Roman" pitchFamily="18" charset="0"/>
              </a:rPr>
              <a:t>Monitorear que toda la información cumpla con los manuales de identidad e imagen institucional.</a:t>
            </a:r>
          </a:p>
          <a:p>
            <a:pPr marL="177800" indent="-177800" algn="just">
              <a:buFont typeface="Wingdings" pitchFamily="2" charset="2"/>
              <a:buChar char="§"/>
            </a:pPr>
            <a:endParaRPr lang="es-ES_tradnl" sz="1200" dirty="0" smtClean="0">
              <a:latin typeface="Arial" charset="0"/>
              <a:cs typeface="Times New Roman" pitchFamily="18" charset="0"/>
            </a:endParaRPr>
          </a:p>
          <a:p>
            <a:pPr marL="177800" indent="-177800" algn="just">
              <a:buFont typeface="Wingdings" pitchFamily="2" charset="2"/>
              <a:buChar char="§"/>
            </a:pPr>
            <a:r>
              <a:rPr lang="es-ES_tradnl" sz="1200" dirty="0" smtClean="0">
                <a:latin typeface="Arial" charset="0"/>
                <a:cs typeface="Times New Roman" pitchFamily="18" charset="0"/>
              </a:rPr>
              <a:t>Dar respuesta puntual a cualquier pregunta que se realice a través de redes sociales, ya sea mediante respuesta directa o canalización al área correspondiente.</a:t>
            </a:r>
            <a:endParaRPr lang="es-ES_tradnl" sz="1200" dirty="0">
              <a:latin typeface="Arial" charset="0"/>
              <a:cs typeface="Times New Roman" pitchFamily="18" charset="0"/>
            </a:endParaRPr>
          </a:p>
          <a:p>
            <a:pPr algn="just"/>
            <a:endParaRPr lang="es-ES_tradnl" sz="1200" dirty="0">
              <a:latin typeface="Arial" charset="0"/>
              <a:cs typeface="Times New Roman" pitchFamily="18" charset="0"/>
            </a:endParaRPr>
          </a:p>
          <a:p>
            <a:pPr marL="177800" indent="-177800" algn="just">
              <a:buFont typeface="Wingdings" pitchFamily="2" charset="2"/>
              <a:buChar char="§"/>
            </a:pPr>
            <a:r>
              <a:rPr lang="es-ES_tradnl" sz="1200" dirty="0" smtClean="0">
                <a:latin typeface="Arial" charset="0"/>
                <a:cs typeface="Times New Roman" pitchFamily="18" charset="0"/>
              </a:rPr>
              <a:t>Trato con los reporteros y personal de los medios de información.</a:t>
            </a:r>
            <a:endParaRPr lang="es-ES_tradnl" sz="1200" dirty="0">
              <a:latin typeface="Arial" charset="0"/>
              <a:cs typeface="Times New Roman" pitchFamily="18" charset="0"/>
            </a:endParaRPr>
          </a:p>
          <a:p>
            <a:pPr marL="177800" indent="-177800" algn="just">
              <a:buFont typeface="Wingdings" pitchFamily="2" charset="2"/>
              <a:buChar char="§"/>
            </a:pPr>
            <a:endParaRPr lang="es-ES_tradnl" sz="1200" dirty="0">
              <a:latin typeface="Arial" charset="0"/>
              <a:cs typeface="Times New Roman" pitchFamily="18" charset="0"/>
            </a:endParaRPr>
          </a:p>
          <a:p>
            <a:pPr marL="177800" indent="-177800" algn="just">
              <a:buFont typeface="Wingdings" pitchFamily="2" charset="2"/>
              <a:buChar char="§"/>
            </a:pPr>
            <a:r>
              <a:rPr lang="es-ES_tradnl" sz="1200" dirty="0">
                <a:latin typeface="Arial" charset="0"/>
              </a:rPr>
              <a:t>Estas funciones son enunciativas mas no </a:t>
            </a:r>
            <a:r>
              <a:rPr lang="es-ES_tradnl" sz="1200" dirty="0" smtClean="0">
                <a:latin typeface="Arial" charset="0"/>
              </a:rPr>
              <a:t>limitativas.</a:t>
            </a:r>
            <a:endParaRPr lang="es-MX" sz="1200" dirty="0">
              <a:latin typeface="Arial" charset="0"/>
            </a:endParaRPr>
          </a:p>
        </p:txBody>
      </p:sp>
      <p:sp>
        <p:nvSpPr>
          <p:cNvPr id="9" name="8 Rectángulo"/>
          <p:cNvSpPr/>
          <p:nvPr/>
        </p:nvSpPr>
        <p:spPr>
          <a:xfrm>
            <a:off x="1574800" y="8391525"/>
            <a:ext cx="5105400" cy="596900"/>
          </a:xfrm>
          <a:prstGeom prst="rect">
            <a:avLst/>
          </a:prstGeom>
          <a:noFill/>
          <a:ln w="63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0" name="9 CuadroTexto"/>
          <p:cNvSpPr txBox="1"/>
          <p:nvPr/>
        </p:nvSpPr>
        <p:spPr>
          <a:xfrm>
            <a:off x="3365892" y="8391525"/>
            <a:ext cx="1388522" cy="276999"/>
          </a:xfrm>
          <a:prstGeom prst="rect">
            <a:avLst/>
          </a:prstGeom>
          <a:noFill/>
        </p:spPr>
        <p:txBody>
          <a:bodyPr wrap="none" rtlCol="0">
            <a:spAutoFit/>
          </a:bodyPr>
          <a:lstStyle/>
          <a:p>
            <a:r>
              <a:rPr lang="es-MX" sz="1200" b="1" dirty="0" smtClean="0">
                <a:latin typeface="Arial" charset="0"/>
              </a:rPr>
              <a:t>Director General</a:t>
            </a:r>
            <a:endParaRPr lang="es-MX" sz="1200" dirty="0"/>
          </a:p>
        </p:txBody>
      </p:sp>
      <p:sp>
        <p:nvSpPr>
          <p:cNvPr id="11" name="10 CuadroTexto"/>
          <p:cNvSpPr txBox="1"/>
          <p:nvPr/>
        </p:nvSpPr>
        <p:spPr>
          <a:xfrm>
            <a:off x="3057349" y="8711426"/>
            <a:ext cx="2160721" cy="276999"/>
          </a:xfrm>
          <a:prstGeom prst="rect">
            <a:avLst/>
          </a:prstGeom>
          <a:noFill/>
        </p:spPr>
        <p:txBody>
          <a:bodyPr wrap="none" rtlCol="0">
            <a:spAutoFit/>
          </a:bodyPr>
          <a:lstStyle/>
          <a:p>
            <a:r>
              <a:rPr lang="es-MX" sz="1200" dirty="0" smtClean="0">
                <a:latin typeface="Arial" charset="0"/>
              </a:rPr>
              <a:t>Luis Fernando Alonso Molina</a:t>
            </a:r>
            <a:endParaRPr lang="es-MX" sz="1200" dirty="0"/>
          </a:p>
        </p:txBody>
      </p:sp>
      <p:cxnSp>
        <p:nvCxnSpPr>
          <p:cNvPr id="12" name="19 Conector recto"/>
          <p:cNvCxnSpPr>
            <a:cxnSpLocks noChangeShapeType="1"/>
          </p:cNvCxnSpPr>
          <p:nvPr/>
        </p:nvCxnSpPr>
        <p:spPr bwMode="auto">
          <a:xfrm rot="10800000" flipH="1">
            <a:off x="1578440" y="8643638"/>
            <a:ext cx="5076000" cy="0"/>
          </a:xfrm>
          <a:prstGeom prst="line">
            <a:avLst/>
          </a:prstGeom>
          <a:noFill/>
          <a:ln w="9525" algn="ctr">
            <a:solidFill>
              <a:schemeClr val="tx1"/>
            </a:solidFill>
            <a:round/>
            <a:headEnd/>
            <a:tailEnd/>
          </a:ln>
        </p:spPr>
      </p:cxnSp>
    </p:spTree>
    <p:extLst>
      <p:ext uri="{BB962C8B-B14F-4D97-AF65-F5344CB8AC3E}">
        <p14:creationId xmlns:p14="http://schemas.microsoft.com/office/powerpoint/2010/main" val="92692406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12"/>
          <p:cNvSpPr>
            <a:spLocks noChangeArrowheads="1"/>
          </p:cNvSpPr>
          <p:nvPr/>
        </p:nvSpPr>
        <p:spPr bwMode="auto">
          <a:xfrm>
            <a:off x="-9432" y="-7251"/>
            <a:ext cx="1443038" cy="9144000"/>
          </a:xfrm>
          <a:prstGeom prst="rect">
            <a:avLst/>
          </a:prstGeom>
          <a:solidFill>
            <a:schemeClr val="bg1">
              <a:lumMod val="50000"/>
            </a:schemeClr>
          </a:solidFill>
          <a:ln w="9525">
            <a:solidFill>
              <a:srgbClr val="663300"/>
            </a:solidFill>
            <a:miter lim="800000"/>
            <a:headEnd/>
            <a:tailEnd/>
          </a:ln>
        </p:spPr>
        <p:txBody>
          <a:bodyPr wrap="none" anchor="ctr"/>
          <a:lstStyle/>
          <a:p>
            <a:pPr>
              <a:defRPr/>
            </a:pPr>
            <a:endParaRPr lang="es-MX" dirty="0"/>
          </a:p>
        </p:txBody>
      </p:sp>
      <p:sp>
        <p:nvSpPr>
          <p:cNvPr id="43012" name="Line 5124"/>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43013" name="Text Box 5125"/>
          <p:cNvSpPr txBox="1">
            <a:spLocks noChangeArrowheads="1"/>
          </p:cNvSpPr>
          <p:nvPr/>
        </p:nvSpPr>
        <p:spPr bwMode="auto">
          <a:xfrm>
            <a:off x="0" y="0"/>
            <a:ext cx="3962400" cy="400050"/>
          </a:xfrm>
          <a:prstGeom prst="rect">
            <a:avLst/>
          </a:prstGeom>
          <a:noFill/>
          <a:ln w="9525">
            <a:noFill/>
            <a:miter lim="800000"/>
            <a:headEnd/>
            <a:tailEnd/>
          </a:ln>
        </p:spPr>
        <p:txBody>
          <a:bodyPr>
            <a:spAutoFit/>
          </a:bodyPr>
          <a:lstStyle/>
          <a:p>
            <a:pPr algn="just">
              <a:spcBef>
                <a:spcPct val="50000"/>
              </a:spcBef>
            </a:pPr>
            <a:r>
              <a:rPr lang="es-ES_tradnl" sz="2000" b="1" i="1" dirty="0" smtClean="0">
                <a:latin typeface="Arial" charset="0"/>
              </a:rPr>
              <a:t>DESCRIPCIÓN </a:t>
            </a:r>
            <a:r>
              <a:rPr lang="es-ES_tradnl" sz="2000" b="1" i="1" dirty="0">
                <a:latin typeface="Arial" charset="0"/>
              </a:rPr>
              <a:t>DE FUNCIONES</a:t>
            </a:r>
          </a:p>
        </p:txBody>
      </p:sp>
      <p:sp>
        <p:nvSpPr>
          <p:cNvPr id="18" name="Text Box 5132"/>
          <p:cNvSpPr txBox="1">
            <a:spLocks noChangeArrowheads="1"/>
          </p:cNvSpPr>
          <p:nvPr/>
        </p:nvSpPr>
        <p:spPr bwMode="auto">
          <a:xfrm>
            <a:off x="1446684" y="546101"/>
            <a:ext cx="5184775" cy="7848302"/>
          </a:xfrm>
          <a:prstGeom prst="rect">
            <a:avLst/>
          </a:prstGeom>
          <a:noFill/>
          <a:ln w="9525">
            <a:noFill/>
            <a:miter lim="800000"/>
            <a:headEnd/>
            <a:tailEnd/>
          </a:ln>
        </p:spPr>
        <p:txBody>
          <a:bodyPr>
            <a:spAutoFit/>
          </a:bodyPr>
          <a:lstStyle/>
          <a:p>
            <a:pPr marL="95250" indent="-95250"/>
            <a:endParaRPr lang="es-MX" sz="1200" b="1" i="1" dirty="0" smtClean="0">
              <a:latin typeface="Arial" charset="0"/>
            </a:endParaRPr>
          </a:p>
          <a:p>
            <a:pPr marL="95250" indent="-95250"/>
            <a:r>
              <a:rPr lang="es-MX" sz="1200" b="1" i="1" dirty="0" smtClean="0">
                <a:latin typeface="Arial" charset="0"/>
              </a:rPr>
              <a:t>CABINA DE RADIO Y PRODUCCIÓN</a:t>
            </a:r>
            <a:endParaRPr lang="es-MX" sz="1200" b="1" i="1" dirty="0">
              <a:latin typeface="Arial" charset="0"/>
            </a:endParaRPr>
          </a:p>
          <a:p>
            <a:pPr marL="95250" indent="-95250" algn="l"/>
            <a:endParaRPr lang="es-ES_tradnl" sz="1200" b="1" i="1" dirty="0">
              <a:latin typeface="Arial" charset="0"/>
              <a:cs typeface="Times New Roman" pitchFamily="18" charset="0"/>
            </a:endParaRPr>
          </a:p>
          <a:p>
            <a:pPr marL="95250" indent="-95250" algn="l"/>
            <a:r>
              <a:rPr lang="es-ES_tradnl" sz="1200" b="1" i="1" dirty="0">
                <a:latin typeface="Arial" charset="0"/>
                <a:cs typeface="Times New Roman" pitchFamily="18" charset="0"/>
              </a:rPr>
              <a:t>OBJETIVO</a:t>
            </a:r>
            <a:r>
              <a:rPr lang="es-ES_tradnl" sz="1200" i="1" dirty="0">
                <a:latin typeface="Arial" charset="0"/>
                <a:cs typeface="Times New Roman" pitchFamily="18" charset="0"/>
              </a:rPr>
              <a:t>.</a:t>
            </a:r>
          </a:p>
          <a:p>
            <a:pPr marL="95250" indent="-95250" algn="l"/>
            <a:endParaRPr lang="es-ES_tradnl" sz="1200" i="1" dirty="0">
              <a:latin typeface="Arial" charset="0"/>
              <a:cs typeface="Times New Roman" pitchFamily="18" charset="0"/>
            </a:endParaRPr>
          </a:p>
          <a:p>
            <a:pPr algn="just"/>
            <a:r>
              <a:rPr lang="es-ES_tradnl" sz="1200" dirty="0" smtClean="0">
                <a:latin typeface="Arial" charset="0"/>
                <a:cs typeface="Times New Roman" pitchFamily="18" charset="0"/>
              </a:rPr>
              <a:t>Generar, elaborar y producir los programas de radio y televisión que tenga el Instituto a través de convenio en las 4 zona del Estado, así como lo referente audio que se utilice para informes, promoción del Instituto, etc.</a:t>
            </a:r>
          </a:p>
          <a:p>
            <a:pPr marL="95250" indent="-95250" algn="l"/>
            <a:endParaRPr lang="es-ES_tradnl" sz="1200" dirty="0" smtClean="0">
              <a:latin typeface="Arial" charset="0"/>
              <a:cs typeface="Times New Roman" pitchFamily="18" charset="0"/>
            </a:endParaRPr>
          </a:p>
          <a:p>
            <a:pPr marL="95250" indent="-95250" algn="l"/>
            <a:endParaRPr lang="es-ES_tradnl" sz="1200" dirty="0">
              <a:latin typeface="Arial" charset="0"/>
              <a:cs typeface="Times New Roman" pitchFamily="18" charset="0"/>
            </a:endParaRPr>
          </a:p>
          <a:p>
            <a:pPr marL="95250" indent="-95250" algn="l"/>
            <a:r>
              <a:rPr lang="es-ES_tradnl" sz="1200" b="1" i="1" dirty="0" smtClean="0">
                <a:latin typeface="Arial" charset="0"/>
                <a:cs typeface="Times New Roman" pitchFamily="18" charset="0"/>
              </a:rPr>
              <a:t>FUNCIONES</a:t>
            </a:r>
            <a:r>
              <a:rPr lang="es-ES_tradnl" sz="1200" i="1" dirty="0">
                <a:latin typeface="Arial" charset="0"/>
                <a:cs typeface="Times New Roman" pitchFamily="18" charset="0"/>
              </a:rPr>
              <a:t>.</a:t>
            </a:r>
          </a:p>
          <a:p>
            <a:pPr marL="95250" indent="-95250" algn="l"/>
            <a:endParaRPr lang="es-ES_tradnl" sz="1200" i="1" dirty="0">
              <a:latin typeface="Arial" charset="0"/>
              <a:cs typeface="Times New Roman" pitchFamily="18" charset="0"/>
            </a:endParaRPr>
          </a:p>
          <a:p>
            <a:pPr marL="177800" indent="-177800" algn="just">
              <a:buFont typeface="Wingdings" pitchFamily="2" charset="2"/>
              <a:buChar char="§"/>
            </a:pPr>
            <a:r>
              <a:rPr lang="es-ES_tradnl" sz="1200" dirty="0" smtClean="0">
                <a:latin typeface="Arial" charset="0"/>
                <a:cs typeface="Times New Roman" pitchFamily="18" charset="0"/>
              </a:rPr>
              <a:t>Generar y difundir información de los programas, acciones y beneficios que opera el Inpojuve a través de los programas de radio y televisión.</a:t>
            </a:r>
          </a:p>
          <a:p>
            <a:pPr marL="177800" indent="-177800" algn="just">
              <a:buFont typeface="Wingdings" pitchFamily="2" charset="2"/>
              <a:buChar char="§"/>
            </a:pPr>
            <a:endParaRPr lang="es-ES_tradnl" sz="1200" dirty="0" smtClean="0">
              <a:latin typeface="Arial" charset="0"/>
              <a:cs typeface="Times New Roman" pitchFamily="18" charset="0"/>
            </a:endParaRPr>
          </a:p>
          <a:p>
            <a:pPr marL="177800" indent="-177800" algn="just">
              <a:buFont typeface="Wingdings" pitchFamily="2" charset="2"/>
              <a:buChar char="§"/>
            </a:pPr>
            <a:r>
              <a:rPr lang="es-ES_tradnl" sz="1200" dirty="0">
                <a:latin typeface="Arial" charset="0"/>
                <a:cs typeface="Times New Roman" pitchFamily="18" charset="0"/>
              </a:rPr>
              <a:t>Supervisar la producción y contenido de los 7 programas de radio y televisión que se tiene en todo el estado</a:t>
            </a:r>
            <a:r>
              <a:rPr lang="es-ES_tradnl" sz="1200" dirty="0" smtClean="0">
                <a:latin typeface="Arial" charset="0"/>
                <a:cs typeface="Times New Roman" pitchFamily="18" charset="0"/>
              </a:rPr>
              <a:t>.</a:t>
            </a:r>
          </a:p>
          <a:p>
            <a:pPr marL="177800" indent="-177800" algn="just">
              <a:buFont typeface="Wingdings" pitchFamily="2" charset="2"/>
              <a:buChar char="§"/>
            </a:pPr>
            <a:endParaRPr lang="es-ES_tradnl" sz="1200" dirty="0">
              <a:latin typeface="Arial" charset="0"/>
              <a:cs typeface="Times New Roman" pitchFamily="18" charset="0"/>
            </a:endParaRPr>
          </a:p>
          <a:p>
            <a:pPr marL="177800" indent="-177800" algn="just">
              <a:buFont typeface="Wingdings" pitchFamily="2" charset="2"/>
              <a:buChar char="§"/>
            </a:pPr>
            <a:r>
              <a:rPr lang="es-ES_tradnl" sz="1200" dirty="0" smtClean="0">
                <a:latin typeface="Arial" charset="0"/>
                <a:cs typeface="Times New Roman" pitchFamily="18" charset="0"/>
              </a:rPr>
              <a:t>Validar que los programas sean realizados con responsabilidad para su transmisión.</a:t>
            </a:r>
            <a:endParaRPr lang="es-ES_tradnl" sz="1200" dirty="0">
              <a:latin typeface="Arial" charset="0"/>
              <a:cs typeface="Times New Roman" pitchFamily="18" charset="0"/>
            </a:endParaRPr>
          </a:p>
          <a:p>
            <a:pPr marL="177800" indent="-177800" algn="just">
              <a:buFont typeface="Wingdings" pitchFamily="2" charset="2"/>
              <a:buChar char="§"/>
            </a:pPr>
            <a:endParaRPr lang="es-ES_tradnl" sz="1200" dirty="0">
              <a:latin typeface="Arial" charset="0"/>
              <a:cs typeface="Times New Roman" pitchFamily="18" charset="0"/>
            </a:endParaRPr>
          </a:p>
          <a:p>
            <a:pPr marL="177800" indent="-177800" algn="just">
              <a:buFont typeface="Wingdings" pitchFamily="2" charset="2"/>
              <a:buChar char="§"/>
            </a:pPr>
            <a:r>
              <a:rPr lang="es-ES_tradnl" sz="1200" dirty="0" smtClean="0">
                <a:latin typeface="Arial" charset="0"/>
                <a:cs typeface="Times New Roman" pitchFamily="18" charset="0"/>
              </a:rPr>
              <a:t>Solicitar las esquelas, reportes y testigos que acrediten la transmisión del programa.</a:t>
            </a:r>
          </a:p>
          <a:p>
            <a:pPr algn="just"/>
            <a:endParaRPr lang="es-ES_tradnl" sz="1200" dirty="0" smtClean="0">
              <a:latin typeface="Arial" charset="0"/>
              <a:cs typeface="Times New Roman" pitchFamily="18" charset="0"/>
            </a:endParaRPr>
          </a:p>
          <a:p>
            <a:pPr marL="177800" indent="-177800" algn="just">
              <a:buFont typeface="Wingdings" pitchFamily="2" charset="2"/>
              <a:buChar char="§"/>
            </a:pPr>
            <a:r>
              <a:rPr lang="es-ES_tradnl" sz="1200" dirty="0" smtClean="0">
                <a:latin typeface="Arial" charset="0"/>
                <a:cs typeface="Times New Roman" pitchFamily="18" charset="0"/>
              </a:rPr>
              <a:t>Solicitar a las estaciones de radio y/o televisión alcance o impacto en términos de radioescuchas y televidentes.</a:t>
            </a:r>
            <a:endParaRPr lang="es-ES_tradnl" sz="1200" dirty="0">
              <a:latin typeface="Arial" charset="0"/>
              <a:cs typeface="Times New Roman" pitchFamily="18" charset="0"/>
            </a:endParaRPr>
          </a:p>
          <a:p>
            <a:pPr marL="177800" indent="-177800" algn="just">
              <a:buFont typeface="Wingdings" pitchFamily="2" charset="2"/>
              <a:buChar char="§"/>
            </a:pPr>
            <a:endParaRPr lang="es-ES_tradnl" sz="1200" dirty="0">
              <a:latin typeface="Arial" charset="0"/>
              <a:cs typeface="Times New Roman" pitchFamily="18" charset="0"/>
            </a:endParaRPr>
          </a:p>
          <a:p>
            <a:pPr marL="177800" indent="-177800" algn="just">
              <a:buFont typeface="Wingdings" pitchFamily="2" charset="2"/>
              <a:buChar char="§"/>
            </a:pPr>
            <a:r>
              <a:rPr lang="es-ES" sz="1200" dirty="0" smtClean="0">
                <a:latin typeface="Arial" charset="0"/>
                <a:cs typeface="Times New Roman" pitchFamily="18" charset="0"/>
              </a:rPr>
              <a:t>C</a:t>
            </a:r>
            <a:r>
              <a:rPr lang="es-ES_tradnl" sz="1200" dirty="0" smtClean="0">
                <a:latin typeface="Arial" charset="0"/>
                <a:cs typeface="Times New Roman" pitchFamily="18" charset="0"/>
              </a:rPr>
              <a:t>obertura total (levantamiento de video y fotografía, así como audio) de los eventos del instituto.</a:t>
            </a:r>
          </a:p>
          <a:p>
            <a:pPr marL="177800" indent="-177800" algn="just">
              <a:buFont typeface="Wingdings" pitchFamily="2" charset="2"/>
              <a:buChar char="§"/>
            </a:pPr>
            <a:endParaRPr lang="es-ES_tradnl" sz="1200" dirty="0">
              <a:latin typeface="Arial" charset="0"/>
              <a:cs typeface="Times New Roman" pitchFamily="18" charset="0"/>
            </a:endParaRPr>
          </a:p>
          <a:p>
            <a:pPr marL="177800" indent="-177800" algn="just">
              <a:buFont typeface="Wingdings" pitchFamily="2" charset="2"/>
              <a:buChar char="§"/>
            </a:pPr>
            <a:r>
              <a:rPr lang="es-ES_tradnl" sz="1200" dirty="0" smtClean="0">
                <a:latin typeface="Arial" charset="0"/>
                <a:cs typeface="Times New Roman" pitchFamily="18" charset="0"/>
              </a:rPr>
              <a:t>Encargarse de la Cabina de Radio del Instituto, para efectos de fomentar e impulsar el talento de los artistas Potosinos mediante servicios de grabación.</a:t>
            </a:r>
          </a:p>
          <a:p>
            <a:pPr marL="177800" indent="-177800" algn="just">
              <a:buFont typeface="Wingdings" pitchFamily="2" charset="2"/>
              <a:buChar char="§"/>
            </a:pPr>
            <a:endParaRPr lang="es-ES_tradnl" sz="1200" dirty="0">
              <a:latin typeface="Arial" charset="0"/>
              <a:cs typeface="Times New Roman" pitchFamily="18" charset="0"/>
            </a:endParaRPr>
          </a:p>
          <a:p>
            <a:pPr marL="177800" indent="-177800" algn="just">
              <a:buFont typeface="Wingdings" pitchFamily="2" charset="2"/>
              <a:buChar char="§"/>
            </a:pPr>
            <a:r>
              <a:rPr lang="es-ES_tradnl" sz="1200" dirty="0" smtClean="0">
                <a:latin typeface="Arial" charset="0"/>
                <a:cs typeface="Times New Roman" pitchFamily="18" charset="0"/>
              </a:rPr>
              <a:t>Llevar un control y registro de cada grabación realizada al interior de la Cabina de Radio, para efectos de reportarlos como indicadores.</a:t>
            </a:r>
          </a:p>
          <a:p>
            <a:pPr marL="177800" indent="-177800" algn="just">
              <a:buFont typeface="Wingdings" pitchFamily="2" charset="2"/>
              <a:buChar char="§"/>
            </a:pPr>
            <a:endParaRPr lang="es-ES_tradnl" sz="1200" dirty="0">
              <a:latin typeface="Arial" charset="0"/>
              <a:cs typeface="Times New Roman" pitchFamily="18" charset="0"/>
            </a:endParaRPr>
          </a:p>
          <a:p>
            <a:pPr marL="177800" indent="-177800" algn="just">
              <a:buFont typeface="Wingdings" pitchFamily="2" charset="2"/>
              <a:buChar char="§"/>
            </a:pPr>
            <a:r>
              <a:rPr lang="es-ES_tradnl" sz="1200" dirty="0" smtClean="0">
                <a:latin typeface="Arial" charset="0"/>
                <a:cs typeface="Times New Roman" pitchFamily="18" charset="0"/>
              </a:rPr>
              <a:t>Encargarse del audio (colocación e instalación y control de sonorización) para los eventos oficiales del Instituto.</a:t>
            </a:r>
            <a:endParaRPr lang="es-ES_tradnl" sz="1200" dirty="0">
              <a:latin typeface="Arial" charset="0"/>
              <a:cs typeface="Times New Roman" pitchFamily="18" charset="0"/>
            </a:endParaRPr>
          </a:p>
          <a:p>
            <a:pPr algn="just"/>
            <a:endParaRPr lang="es-ES_tradnl" sz="1200" dirty="0">
              <a:latin typeface="Arial" charset="0"/>
              <a:cs typeface="Times New Roman" pitchFamily="18" charset="0"/>
            </a:endParaRPr>
          </a:p>
          <a:p>
            <a:pPr marL="177800" indent="-177800" algn="just">
              <a:buFont typeface="Wingdings" pitchFamily="2" charset="2"/>
              <a:buChar char="§"/>
            </a:pPr>
            <a:r>
              <a:rPr lang="es-ES_tradnl" sz="1200" dirty="0">
                <a:latin typeface="Arial" charset="0"/>
              </a:rPr>
              <a:t>Estas funciones son enunciativas mas no limitativas</a:t>
            </a:r>
            <a:endParaRPr lang="es-MX" sz="1200" dirty="0">
              <a:latin typeface="Arial" charset="0"/>
            </a:endParaRPr>
          </a:p>
        </p:txBody>
      </p:sp>
      <p:sp>
        <p:nvSpPr>
          <p:cNvPr id="9" name="8 Rectángulo"/>
          <p:cNvSpPr/>
          <p:nvPr/>
        </p:nvSpPr>
        <p:spPr>
          <a:xfrm>
            <a:off x="1574800" y="8391525"/>
            <a:ext cx="5105400" cy="596900"/>
          </a:xfrm>
          <a:prstGeom prst="rect">
            <a:avLst/>
          </a:prstGeom>
          <a:noFill/>
          <a:ln w="63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0" name="9 CuadroTexto"/>
          <p:cNvSpPr txBox="1"/>
          <p:nvPr/>
        </p:nvSpPr>
        <p:spPr>
          <a:xfrm>
            <a:off x="3365892" y="8391525"/>
            <a:ext cx="1388522" cy="276999"/>
          </a:xfrm>
          <a:prstGeom prst="rect">
            <a:avLst/>
          </a:prstGeom>
          <a:noFill/>
        </p:spPr>
        <p:txBody>
          <a:bodyPr wrap="none" rtlCol="0">
            <a:spAutoFit/>
          </a:bodyPr>
          <a:lstStyle/>
          <a:p>
            <a:r>
              <a:rPr lang="es-MX" sz="1200" b="1" dirty="0" smtClean="0">
                <a:latin typeface="Arial" charset="0"/>
              </a:rPr>
              <a:t>Director General</a:t>
            </a:r>
            <a:endParaRPr lang="es-MX" sz="1200" dirty="0"/>
          </a:p>
        </p:txBody>
      </p:sp>
      <p:sp>
        <p:nvSpPr>
          <p:cNvPr id="11" name="10 CuadroTexto"/>
          <p:cNvSpPr txBox="1"/>
          <p:nvPr/>
        </p:nvSpPr>
        <p:spPr>
          <a:xfrm>
            <a:off x="3057349" y="8711426"/>
            <a:ext cx="2160721" cy="276999"/>
          </a:xfrm>
          <a:prstGeom prst="rect">
            <a:avLst/>
          </a:prstGeom>
          <a:noFill/>
        </p:spPr>
        <p:txBody>
          <a:bodyPr wrap="none" rtlCol="0">
            <a:spAutoFit/>
          </a:bodyPr>
          <a:lstStyle/>
          <a:p>
            <a:r>
              <a:rPr lang="es-MX" sz="1200" dirty="0" smtClean="0">
                <a:latin typeface="Arial" charset="0"/>
              </a:rPr>
              <a:t>Luis Fernando Alonso Molina</a:t>
            </a:r>
            <a:endParaRPr lang="es-MX" sz="1200" dirty="0"/>
          </a:p>
        </p:txBody>
      </p:sp>
      <p:cxnSp>
        <p:nvCxnSpPr>
          <p:cNvPr id="12" name="19 Conector recto"/>
          <p:cNvCxnSpPr>
            <a:cxnSpLocks noChangeShapeType="1"/>
          </p:cNvCxnSpPr>
          <p:nvPr/>
        </p:nvCxnSpPr>
        <p:spPr bwMode="auto">
          <a:xfrm rot="10800000" flipH="1">
            <a:off x="1578440" y="8643638"/>
            <a:ext cx="5076000" cy="0"/>
          </a:xfrm>
          <a:prstGeom prst="line">
            <a:avLst/>
          </a:prstGeom>
          <a:noFill/>
          <a:ln w="9525" algn="ctr">
            <a:solidFill>
              <a:schemeClr val="tx1"/>
            </a:solidFill>
            <a:round/>
            <a:headEnd/>
            <a:tailEnd/>
          </a:ln>
        </p:spPr>
      </p:cxnSp>
    </p:spTree>
    <p:extLst>
      <p:ext uri="{BB962C8B-B14F-4D97-AF65-F5344CB8AC3E}">
        <p14:creationId xmlns:p14="http://schemas.microsoft.com/office/powerpoint/2010/main" val="115539985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12"/>
          <p:cNvSpPr>
            <a:spLocks noChangeArrowheads="1"/>
          </p:cNvSpPr>
          <p:nvPr/>
        </p:nvSpPr>
        <p:spPr bwMode="auto">
          <a:xfrm>
            <a:off x="-9432" y="-7251"/>
            <a:ext cx="1443038" cy="9144000"/>
          </a:xfrm>
          <a:prstGeom prst="rect">
            <a:avLst/>
          </a:prstGeom>
          <a:solidFill>
            <a:schemeClr val="bg1">
              <a:lumMod val="50000"/>
            </a:schemeClr>
          </a:solidFill>
          <a:ln w="9525">
            <a:solidFill>
              <a:srgbClr val="663300"/>
            </a:solidFill>
            <a:miter lim="800000"/>
            <a:headEnd/>
            <a:tailEnd/>
          </a:ln>
        </p:spPr>
        <p:txBody>
          <a:bodyPr wrap="none" anchor="ctr"/>
          <a:lstStyle/>
          <a:p>
            <a:pPr>
              <a:defRPr/>
            </a:pPr>
            <a:endParaRPr lang="es-MX" dirty="0"/>
          </a:p>
        </p:txBody>
      </p:sp>
      <p:sp>
        <p:nvSpPr>
          <p:cNvPr id="16" name="Line 5124"/>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17" name="Text Box 5125"/>
          <p:cNvSpPr txBox="1">
            <a:spLocks noChangeArrowheads="1"/>
          </p:cNvSpPr>
          <p:nvPr/>
        </p:nvSpPr>
        <p:spPr bwMode="auto">
          <a:xfrm>
            <a:off x="0" y="0"/>
            <a:ext cx="3962400" cy="400050"/>
          </a:xfrm>
          <a:prstGeom prst="rect">
            <a:avLst/>
          </a:prstGeom>
          <a:noFill/>
          <a:ln w="9525">
            <a:noFill/>
            <a:miter lim="800000"/>
            <a:headEnd/>
            <a:tailEnd/>
          </a:ln>
        </p:spPr>
        <p:txBody>
          <a:bodyPr>
            <a:spAutoFit/>
          </a:bodyPr>
          <a:lstStyle/>
          <a:p>
            <a:pPr algn="just">
              <a:spcBef>
                <a:spcPct val="50000"/>
              </a:spcBef>
            </a:pPr>
            <a:r>
              <a:rPr lang="es-ES_tradnl" sz="2000" b="1" i="1" dirty="0" smtClean="0">
                <a:latin typeface="Arial" charset="0"/>
              </a:rPr>
              <a:t>DESCRIPCIÓN </a:t>
            </a:r>
            <a:r>
              <a:rPr lang="es-ES_tradnl" sz="2000" b="1" i="1" dirty="0">
                <a:latin typeface="Arial" charset="0"/>
              </a:rPr>
              <a:t>DE FUNCIONES</a:t>
            </a:r>
          </a:p>
        </p:txBody>
      </p:sp>
      <p:sp>
        <p:nvSpPr>
          <p:cNvPr id="18" name="Text Box 5132"/>
          <p:cNvSpPr txBox="1">
            <a:spLocks noChangeArrowheads="1"/>
          </p:cNvSpPr>
          <p:nvPr/>
        </p:nvSpPr>
        <p:spPr bwMode="auto">
          <a:xfrm>
            <a:off x="1447800" y="558800"/>
            <a:ext cx="5184775" cy="6186309"/>
          </a:xfrm>
          <a:prstGeom prst="rect">
            <a:avLst/>
          </a:prstGeom>
          <a:noFill/>
          <a:ln w="9525">
            <a:noFill/>
            <a:miter lim="800000"/>
            <a:headEnd/>
            <a:tailEnd/>
          </a:ln>
        </p:spPr>
        <p:txBody>
          <a:bodyPr>
            <a:spAutoFit/>
          </a:bodyPr>
          <a:lstStyle/>
          <a:p>
            <a:pPr marL="95250" indent="-95250"/>
            <a:endParaRPr lang="es-MX" sz="1200" b="1" i="1" dirty="0" smtClean="0">
              <a:latin typeface="Arial" charset="0"/>
            </a:endParaRPr>
          </a:p>
          <a:p>
            <a:pPr marL="95250" indent="-95250"/>
            <a:r>
              <a:rPr lang="es-MX" sz="1200" b="1" i="1" dirty="0" smtClean="0">
                <a:latin typeface="Arial" charset="0"/>
              </a:rPr>
              <a:t>EDICIÓN</a:t>
            </a:r>
            <a:endParaRPr lang="es-MX" sz="1200" b="1" i="1" dirty="0">
              <a:latin typeface="Arial" charset="0"/>
            </a:endParaRPr>
          </a:p>
          <a:p>
            <a:pPr marL="95250" indent="-95250" algn="l"/>
            <a:endParaRPr lang="es-ES_tradnl" sz="1200" b="1" i="1" dirty="0" smtClean="0">
              <a:latin typeface="Arial" charset="0"/>
              <a:cs typeface="Times New Roman" pitchFamily="18" charset="0"/>
            </a:endParaRPr>
          </a:p>
          <a:p>
            <a:pPr marL="95250" indent="-95250" algn="l"/>
            <a:endParaRPr lang="es-ES_tradnl" sz="1200" b="1" i="1" dirty="0">
              <a:latin typeface="Arial" charset="0"/>
              <a:cs typeface="Times New Roman" pitchFamily="18" charset="0"/>
            </a:endParaRPr>
          </a:p>
          <a:p>
            <a:pPr marL="95250" indent="-95250" algn="l"/>
            <a:r>
              <a:rPr lang="es-ES_tradnl" sz="1200" b="1" i="1" dirty="0">
                <a:latin typeface="Arial" charset="0"/>
                <a:cs typeface="Times New Roman" pitchFamily="18" charset="0"/>
              </a:rPr>
              <a:t>OBJETIVO</a:t>
            </a:r>
            <a:r>
              <a:rPr lang="es-ES_tradnl" sz="1200" i="1" dirty="0">
                <a:latin typeface="Arial" charset="0"/>
                <a:cs typeface="Times New Roman" pitchFamily="18" charset="0"/>
              </a:rPr>
              <a:t>.</a:t>
            </a:r>
          </a:p>
          <a:p>
            <a:pPr algn="just"/>
            <a:endParaRPr lang="es-ES_tradnl" sz="1200" i="1" dirty="0">
              <a:latin typeface="Arial" charset="0"/>
              <a:cs typeface="Times New Roman" pitchFamily="18" charset="0"/>
            </a:endParaRPr>
          </a:p>
          <a:p>
            <a:pPr algn="just"/>
            <a:r>
              <a:rPr lang="es-ES_tradnl" sz="1200" dirty="0" smtClean="0">
                <a:latin typeface="Arial" charset="0"/>
                <a:cs typeface="Times New Roman" pitchFamily="18" charset="0"/>
              </a:rPr>
              <a:t>Crear campañas de difusión masiva (medios electrónicos e impresos) para los programas y actividades que desarrolla el Instituto. Proveer de imagen propia (escenografía, impresos, electrónicos) a cada evento en el que el Instituto sea organizador o participante directo.</a:t>
            </a:r>
            <a:endParaRPr lang="es-ES_tradnl" sz="1200" dirty="0">
              <a:latin typeface="Arial" charset="0"/>
              <a:cs typeface="Times New Roman" pitchFamily="18" charset="0"/>
            </a:endParaRPr>
          </a:p>
          <a:p>
            <a:pPr marL="95250" indent="-95250" algn="l"/>
            <a:endParaRPr lang="es-ES_tradnl" sz="1200" dirty="0">
              <a:latin typeface="Arial" charset="0"/>
              <a:cs typeface="Times New Roman" pitchFamily="18" charset="0"/>
            </a:endParaRPr>
          </a:p>
          <a:p>
            <a:pPr marL="95250" indent="-95250" algn="l"/>
            <a:r>
              <a:rPr lang="es-ES_tradnl" sz="1200" b="1" i="1" dirty="0" smtClean="0">
                <a:latin typeface="Arial" charset="0"/>
                <a:cs typeface="Times New Roman" pitchFamily="18" charset="0"/>
              </a:rPr>
              <a:t>FUNCIONES</a:t>
            </a:r>
            <a:r>
              <a:rPr lang="es-ES_tradnl" sz="1200" i="1" dirty="0">
                <a:latin typeface="Arial" charset="0"/>
                <a:cs typeface="Times New Roman" pitchFamily="18" charset="0"/>
              </a:rPr>
              <a:t>.</a:t>
            </a:r>
          </a:p>
          <a:p>
            <a:pPr marL="95250" indent="-95250" algn="l"/>
            <a:endParaRPr lang="es-ES_tradnl" sz="1200" i="1" dirty="0">
              <a:latin typeface="Arial" charset="0"/>
              <a:cs typeface="Times New Roman" pitchFamily="18" charset="0"/>
            </a:endParaRPr>
          </a:p>
          <a:p>
            <a:pPr marL="177800" indent="-177800" algn="just">
              <a:buFont typeface="Wingdings" pitchFamily="2" charset="2"/>
              <a:buChar char="§"/>
            </a:pPr>
            <a:r>
              <a:rPr lang="es-ES_tradnl" sz="1200" dirty="0" smtClean="0">
                <a:latin typeface="Arial" charset="0"/>
                <a:cs typeface="Times New Roman" pitchFamily="18" charset="0"/>
              </a:rPr>
              <a:t>Crear estrategias de comunicación visual para los programas del Instituto, campañas publicitarias e imagen en general.</a:t>
            </a:r>
            <a:endParaRPr lang="es-ES_tradnl" sz="1200" dirty="0">
              <a:latin typeface="Arial" charset="0"/>
              <a:cs typeface="Times New Roman" pitchFamily="18" charset="0"/>
            </a:endParaRPr>
          </a:p>
          <a:p>
            <a:pPr algn="just"/>
            <a:endParaRPr lang="es-ES_tradnl" sz="1200" dirty="0">
              <a:latin typeface="Arial" charset="0"/>
              <a:cs typeface="Times New Roman" pitchFamily="18" charset="0"/>
            </a:endParaRPr>
          </a:p>
          <a:p>
            <a:pPr marL="177800" indent="-177800" algn="just">
              <a:buFont typeface="Wingdings" pitchFamily="2" charset="2"/>
              <a:buChar char="§"/>
            </a:pPr>
            <a:r>
              <a:rPr lang="es-ES_tradnl" sz="1200" dirty="0" smtClean="0">
                <a:latin typeface="Arial" charset="0"/>
                <a:cs typeface="Times New Roman" pitchFamily="18" charset="0"/>
              </a:rPr>
              <a:t>Crear y diseñar la imagen institucional solicitada por reglas de operación y/o manuales (reglas) de operación de cada uno de los programas sociales autorizados, así como para eventos y campañas institucionales.</a:t>
            </a:r>
          </a:p>
          <a:p>
            <a:pPr marL="177800" indent="-177800" algn="just">
              <a:buFont typeface="Wingdings" pitchFamily="2" charset="2"/>
              <a:buChar char="§"/>
            </a:pPr>
            <a:endParaRPr lang="es-ES_tradnl" sz="1200" dirty="0">
              <a:latin typeface="Arial" charset="0"/>
              <a:cs typeface="Times New Roman" pitchFamily="18" charset="0"/>
            </a:endParaRPr>
          </a:p>
          <a:p>
            <a:pPr marL="177800" indent="-177800" algn="just">
              <a:buFont typeface="Wingdings" pitchFamily="2" charset="2"/>
              <a:buChar char="§"/>
            </a:pPr>
            <a:r>
              <a:rPr lang="es-ES_tradnl" sz="1200" dirty="0" smtClean="0">
                <a:latin typeface="Arial" charset="0"/>
                <a:cs typeface="Times New Roman" pitchFamily="18" charset="0"/>
              </a:rPr>
              <a:t>Apoyo en la realización de contenido para multimedia (videos y animaciones).</a:t>
            </a:r>
          </a:p>
          <a:p>
            <a:pPr marL="177800" indent="-177800" algn="just">
              <a:buFont typeface="Wingdings" pitchFamily="2" charset="2"/>
              <a:buChar char="§"/>
            </a:pPr>
            <a:endParaRPr lang="es-ES_tradnl" sz="1200" dirty="0">
              <a:latin typeface="Arial" charset="0"/>
              <a:cs typeface="Times New Roman" pitchFamily="18" charset="0"/>
            </a:endParaRPr>
          </a:p>
          <a:p>
            <a:pPr marL="177800" indent="-177800" algn="just">
              <a:buFont typeface="Wingdings" pitchFamily="2" charset="2"/>
              <a:buChar char="§"/>
            </a:pPr>
            <a:r>
              <a:rPr lang="es-ES_tradnl" sz="1200" dirty="0" smtClean="0">
                <a:latin typeface="Arial" charset="0"/>
                <a:cs typeface="Times New Roman" pitchFamily="18" charset="0"/>
              </a:rPr>
              <a:t>Creación de imagen integral para eventos: impresos, escenografía, personificadores, invitaciones,</a:t>
            </a:r>
            <a:r>
              <a:rPr lang="es-ES_tradnl" sz="1200" dirty="0">
                <a:latin typeface="Arial" charset="0"/>
                <a:cs typeface="Times New Roman" pitchFamily="18" charset="0"/>
              </a:rPr>
              <a:t> </a:t>
            </a:r>
            <a:r>
              <a:rPr lang="es-ES_tradnl" sz="1200" dirty="0" smtClean="0">
                <a:latin typeface="Arial" charset="0"/>
                <a:cs typeface="Times New Roman" pitchFamily="18" charset="0"/>
              </a:rPr>
              <a:t>reconocimientos, trofeos, inserciones en prensa y medios electrónicos.</a:t>
            </a:r>
            <a:endParaRPr lang="es-ES_tradnl" sz="1200" dirty="0">
              <a:latin typeface="Arial" charset="0"/>
              <a:cs typeface="Times New Roman" pitchFamily="18" charset="0"/>
            </a:endParaRPr>
          </a:p>
          <a:p>
            <a:pPr marL="177800" indent="-177800" algn="just">
              <a:buFont typeface="Wingdings" pitchFamily="2" charset="2"/>
              <a:buChar char="§"/>
            </a:pPr>
            <a:endParaRPr lang="es-ES_tradnl" sz="1200" dirty="0">
              <a:latin typeface="Arial" charset="0"/>
              <a:cs typeface="Times New Roman" pitchFamily="18" charset="0"/>
            </a:endParaRPr>
          </a:p>
          <a:p>
            <a:pPr marL="177800" indent="-177800" algn="just">
              <a:buFont typeface="Wingdings" pitchFamily="2" charset="2"/>
              <a:buChar char="§"/>
            </a:pPr>
            <a:r>
              <a:rPr lang="es-ES_tradnl" sz="1200" dirty="0" smtClean="0">
                <a:latin typeface="Arial" charset="0"/>
                <a:cs typeface="Times New Roman" pitchFamily="18" charset="0"/>
              </a:rPr>
              <a:t>Proveer a otras instituciones que trabajen en conjunto con el Inpojuve en medios gráficos para su difusión propia (carteles, logotipos institucionales, etc.)</a:t>
            </a:r>
          </a:p>
          <a:p>
            <a:pPr marL="177800" indent="-177800" algn="just">
              <a:buFont typeface="Wingdings" pitchFamily="2" charset="2"/>
              <a:buChar char="§"/>
            </a:pPr>
            <a:endParaRPr lang="es-ES_tradnl" sz="1200" dirty="0">
              <a:latin typeface="Arial" charset="0"/>
              <a:cs typeface="Times New Roman" pitchFamily="18" charset="0"/>
            </a:endParaRPr>
          </a:p>
          <a:p>
            <a:pPr marL="177800" indent="-177800" algn="just">
              <a:buFont typeface="Wingdings" pitchFamily="2" charset="2"/>
              <a:buChar char="§"/>
            </a:pPr>
            <a:r>
              <a:rPr lang="es-ES_tradnl" sz="1200" dirty="0">
                <a:latin typeface="Arial" charset="0"/>
              </a:rPr>
              <a:t>Estas funciones son enunciativas mas no </a:t>
            </a:r>
            <a:r>
              <a:rPr lang="es-ES_tradnl" sz="1200" dirty="0" smtClean="0">
                <a:latin typeface="Arial" charset="0"/>
              </a:rPr>
              <a:t>limitativas.</a:t>
            </a:r>
            <a:endParaRPr lang="es-MX" sz="1200" dirty="0">
              <a:latin typeface="Arial" charset="0"/>
            </a:endParaRPr>
          </a:p>
        </p:txBody>
      </p:sp>
      <p:sp>
        <p:nvSpPr>
          <p:cNvPr id="9" name="8 Rectángulo"/>
          <p:cNvSpPr/>
          <p:nvPr/>
        </p:nvSpPr>
        <p:spPr>
          <a:xfrm>
            <a:off x="1574800" y="8391525"/>
            <a:ext cx="5105400" cy="596900"/>
          </a:xfrm>
          <a:prstGeom prst="rect">
            <a:avLst/>
          </a:prstGeom>
          <a:noFill/>
          <a:ln w="63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0" name="9 CuadroTexto"/>
          <p:cNvSpPr txBox="1"/>
          <p:nvPr/>
        </p:nvSpPr>
        <p:spPr>
          <a:xfrm>
            <a:off x="3365892" y="8391525"/>
            <a:ext cx="1388522" cy="276999"/>
          </a:xfrm>
          <a:prstGeom prst="rect">
            <a:avLst/>
          </a:prstGeom>
          <a:noFill/>
        </p:spPr>
        <p:txBody>
          <a:bodyPr wrap="none" rtlCol="0">
            <a:spAutoFit/>
          </a:bodyPr>
          <a:lstStyle/>
          <a:p>
            <a:r>
              <a:rPr lang="es-MX" sz="1200" b="1" dirty="0" smtClean="0">
                <a:latin typeface="Arial" charset="0"/>
              </a:rPr>
              <a:t>Director General</a:t>
            </a:r>
            <a:endParaRPr lang="es-MX" sz="1200" dirty="0"/>
          </a:p>
        </p:txBody>
      </p:sp>
      <p:sp>
        <p:nvSpPr>
          <p:cNvPr id="11" name="10 CuadroTexto"/>
          <p:cNvSpPr txBox="1"/>
          <p:nvPr/>
        </p:nvSpPr>
        <p:spPr>
          <a:xfrm>
            <a:off x="3057349" y="8711426"/>
            <a:ext cx="2160721" cy="276999"/>
          </a:xfrm>
          <a:prstGeom prst="rect">
            <a:avLst/>
          </a:prstGeom>
          <a:noFill/>
        </p:spPr>
        <p:txBody>
          <a:bodyPr wrap="none" rtlCol="0">
            <a:spAutoFit/>
          </a:bodyPr>
          <a:lstStyle/>
          <a:p>
            <a:r>
              <a:rPr lang="es-MX" sz="1200" dirty="0" smtClean="0">
                <a:latin typeface="Arial" charset="0"/>
              </a:rPr>
              <a:t>Luis Fernando Alonso Molina</a:t>
            </a:r>
            <a:endParaRPr lang="es-MX" sz="1200" dirty="0"/>
          </a:p>
        </p:txBody>
      </p:sp>
      <p:cxnSp>
        <p:nvCxnSpPr>
          <p:cNvPr id="12" name="19 Conector recto"/>
          <p:cNvCxnSpPr>
            <a:cxnSpLocks noChangeShapeType="1"/>
          </p:cNvCxnSpPr>
          <p:nvPr/>
        </p:nvCxnSpPr>
        <p:spPr bwMode="auto">
          <a:xfrm rot="10800000" flipH="1">
            <a:off x="1578440" y="8643638"/>
            <a:ext cx="5076000" cy="0"/>
          </a:xfrm>
          <a:prstGeom prst="line">
            <a:avLst/>
          </a:prstGeom>
          <a:noFill/>
          <a:ln w="9525" algn="ctr">
            <a:solidFill>
              <a:schemeClr val="tx1"/>
            </a:solidFill>
            <a:round/>
            <a:headEnd/>
            <a:tailEnd/>
          </a:ln>
        </p:spPr>
      </p:cxnSp>
    </p:spTree>
    <p:extLst>
      <p:ext uri="{BB962C8B-B14F-4D97-AF65-F5344CB8AC3E}">
        <p14:creationId xmlns:p14="http://schemas.microsoft.com/office/powerpoint/2010/main" val="387414947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12"/>
          <p:cNvSpPr>
            <a:spLocks noChangeArrowheads="1"/>
          </p:cNvSpPr>
          <p:nvPr/>
        </p:nvSpPr>
        <p:spPr bwMode="auto">
          <a:xfrm>
            <a:off x="-9432" y="-7251"/>
            <a:ext cx="1443038" cy="9144000"/>
          </a:xfrm>
          <a:prstGeom prst="rect">
            <a:avLst/>
          </a:prstGeom>
          <a:solidFill>
            <a:schemeClr val="bg1">
              <a:lumMod val="50000"/>
            </a:schemeClr>
          </a:solidFill>
          <a:ln w="9525">
            <a:solidFill>
              <a:srgbClr val="663300"/>
            </a:solidFill>
            <a:miter lim="800000"/>
            <a:headEnd/>
            <a:tailEnd/>
          </a:ln>
        </p:spPr>
        <p:txBody>
          <a:bodyPr wrap="none" anchor="ctr"/>
          <a:lstStyle/>
          <a:p>
            <a:pPr>
              <a:defRPr/>
            </a:pPr>
            <a:endParaRPr lang="es-MX" dirty="0"/>
          </a:p>
        </p:txBody>
      </p:sp>
      <p:sp>
        <p:nvSpPr>
          <p:cNvPr id="5" name="Line 5124"/>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6" name="Text Box 5125"/>
          <p:cNvSpPr txBox="1">
            <a:spLocks noChangeArrowheads="1"/>
          </p:cNvSpPr>
          <p:nvPr/>
        </p:nvSpPr>
        <p:spPr bwMode="auto">
          <a:xfrm>
            <a:off x="0" y="0"/>
            <a:ext cx="3962400" cy="400050"/>
          </a:xfrm>
          <a:prstGeom prst="rect">
            <a:avLst/>
          </a:prstGeom>
          <a:noFill/>
          <a:ln w="9525">
            <a:noFill/>
            <a:miter lim="800000"/>
            <a:headEnd/>
            <a:tailEnd/>
          </a:ln>
        </p:spPr>
        <p:txBody>
          <a:bodyPr>
            <a:spAutoFit/>
          </a:bodyPr>
          <a:lstStyle/>
          <a:p>
            <a:pPr algn="just">
              <a:spcBef>
                <a:spcPct val="50000"/>
              </a:spcBef>
            </a:pPr>
            <a:r>
              <a:rPr lang="es-ES_tradnl" sz="2000" b="1" i="1" dirty="0" smtClean="0">
                <a:latin typeface="Arial" charset="0"/>
              </a:rPr>
              <a:t>DESCRIPCIÓN </a:t>
            </a:r>
            <a:r>
              <a:rPr lang="es-ES_tradnl" sz="2000" b="1" i="1" dirty="0">
                <a:latin typeface="Arial" charset="0"/>
              </a:rPr>
              <a:t>DE FUNCIONES</a:t>
            </a:r>
          </a:p>
        </p:txBody>
      </p:sp>
      <p:sp>
        <p:nvSpPr>
          <p:cNvPr id="7" name="Text Box 5132"/>
          <p:cNvSpPr txBox="1">
            <a:spLocks noChangeArrowheads="1"/>
          </p:cNvSpPr>
          <p:nvPr/>
        </p:nvSpPr>
        <p:spPr bwMode="auto">
          <a:xfrm>
            <a:off x="1460500" y="558800"/>
            <a:ext cx="5184775" cy="8402300"/>
          </a:xfrm>
          <a:prstGeom prst="rect">
            <a:avLst/>
          </a:prstGeom>
          <a:noFill/>
          <a:ln w="9525">
            <a:noFill/>
            <a:miter lim="800000"/>
            <a:headEnd/>
            <a:tailEnd/>
          </a:ln>
        </p:spPr>
        <p:txBody>
          <a:bodyPr>
            <a:spAutoFit/>
          </a:bodyPr>
          <a:lstStyle/>
          <a:p>
            <a:pPr marL="95250" indent="-95250"/>
            <a:endParaRPr lang="es-MX" sz="1200" b="1" i="1" dirty="0" smtClean="0">
              <a:latin typeface="Arial" charset="0"/>
            </a:endParaRPr>
          </a:p>
          <a:p>
            <a:pPr marL="95250" indent="-95250"/>
            <a:r>
              <a:rPr lang="es-MX" sz="1200" b="1" i="1" dirty="0" smtClean="0">
                <a:latin typeface="Arial" charset="0"/>
              </a:rPr>
              <a:t>INFORMÁTICA</a:t>
            </a:r>
            <a:endParaRPr lang="es-MX" sz="1200" b="1" i="1" dirty="0">
              <a:latin typeface="Arial" charset="0"/>
            </a:endParaRPr>
          </a:p>
          <a:p>
            <a:pPr marL="95250" indent="-95250" algn="l"/>
            <a:endParaRPr lang="es-ES_tradnl" sz="1200" b="1" i="1" dirty="0">
              <a:latin typeface="Arial" charset="0"/>
              <a:cs typeface="Times New Roman" pitchFamily="18" charset="0"/>
            </a:endParaRPr>
          </a:p>
          <a:p>
            <a:pPr marL="95250" indent="-95250" algn="l"/>
            <a:r>
              <a:rPr lang="es-ES_tradnl" sz="1200" b="1" i="1" dirty="0">
                <a:latin typeface="Arial" charset="0"/>
                <a:cs typeface="Times New Roman" pitchFamily="18" charset="0"/>
              </a:rPr>
              <a:t>OBJETIVO</a:t>
            </a:r>
            <a:r>
              <a:rPr lang="es-ES_tradnl" sz="1200" i="1" dirty="0">
                <a:latin typeface="Arial" charset="0"/>
                <a:cs typeface="Times New Roman" pitchFamily="18" charset="0"/>
              </a:rPr>
              <a:t>.</a:t>
            </a:r>
          </a:p>
          <a:p>
            <a:pPr marL="95250" indent="-95250" algn="l"/>
            <a:endParaRPr lang="es-ES_tradnl" sz="1200" i="1" dirty="0">
              <a:latin typeface="Arial" charset="0"/>
              <a:cs typeface="Times New Roman" pitchFamily="18" charset="0"/>
            </a:endParaRPr>
          </a:p>
          <a:p>
            <a:pPr algn="just"/>
            <a:r>
              <a:rPr lang="es-ES_tradnl" sz="1200" dirty="0">
                <a:latin typeface="Arial" charset="0"/>
                <a:cs typeface="Times New Roman" pitchFamily="18" charset="0"/>
              </a:rPr>
              <a:t>M</a:t>
            </a:r>
            <a:r>
              <a:rPr lang="es-ES_tradnl" sz="1200" dirty="0" smtClean="0">
                <a:latin typeface="Arial" charset="0"/>
                <a:cs typeface="Times New Roman" pitchFamily="18" charset="0"/>
              </a:rPr>
              <a:t>antener en optimo funcionamiento el equipo de computo, redes, pagina web y sistemas de comunicación; además de implementar nuevas plataformas de comunicación web y de tecnologías de información.</a:t>
            </a:r>
            <a:endParaRPr lang="es-ES_tradnl" sz="1200" dirty="0">
              <a:latin typeface="Arial" charset="0"/>
              <a:cs typeface="Times New Roman" pitchFamily="18" charset="0"/>
            </a:endParaRPr>
          </a:p>
          <a:p>
            <a:pPr marL="95250" indent="-95250" algn="l"/>
            <a:endParaRPr lang="es-ES_tradnl" sz="1200" dirty="0">
              <a:latin typeface="Arial" charset="0"/>
              <a:cs typeface="Times New Roman" pitchFamily="18" charset="0"/>
            </a:endParaRPr>
          </a:p>
          <a:p>
            <a:pPr marL="95250" indent="-95250" algn="l"/>
            <a:endParaRPr lang="es-ES_tradnl" sz="1200" dirty="0">
              <a:latin typeface="Arial" charset="0"/>
              <a:cs typeface="Times New Roman" pitchFamily="18" charset="0"/>
            </a:endParaRPr>
          </a:p>
          <a:p>
            <a:pPr marL="95250" indent="-95250" algn="l"/>
            <a:r>
              <a:rPr lang="es-ES_tradnl" sz="1200" b="1" i="1" dirty="0">
                <a:latin typeface="Arial" charset="0"/>
                <a:cs typeface="Times New Roman" pitchFamily="18" charset="0"/>
              </a:rPr>
              <a:t>FUNCIONES</a:t>
            </a:r>
            <a:r>
              <a:rPr lang="es-ES_tradnl" sz="1200" i="1" dirty="0">
                <a:latin typeface="Arial" charset="0"/>
                <a:cs typeface="Times New Roman" pitchFamily="18" charset="0"/>
              </a:rPr>
              <a:t>.</a:t>
            </a:r>
          </a:p>
          <a:p>
            <a:pPr marL="95250" indent="-95250" algn="l"/>
            <a:endParaRPr lang="es-ES_tradnl" sz="1200" i="1" dirty="0">
              <a:latin typeface="Arial" charset="0"/>
              <a:cs typeface="Times New Roman" pitchFamily="18" charset="0"/>
            </a:endParaRPr>
          </a:p>
          <a:p>
            <a:pPr marL="177800" indent="-177800" algn="just">
              <a:buFont typeface="Wingdings" pitchFamily="2" charset="2"/>
              <a:buChar char="§"/>
            </a:pPr>
            <a:r>
              <a:rPr lang="es-ES_tradnl" sz="1200" dirty="0" smtClean="0">
                <a:latin typeface="Arial" charset="0"/>
                <a:cs typeface="Times New Roman" pitchFamily="18" charset="0"/>
              </a:rPr>
              <a:t>Dar mantenimiento al equipo tecnológico del Instituto, como equipo de cómputo, red telefónica y de internet así como cualquier otros dispositivo</a:t>
            </a:r>
            <a:r>
              <a:rPr lang="es-ES_tradnl" sz="1200" dirty="0">
                <a:latin typeface="Arial" charset="0"/>
                <a:cs typeface="Times New Roman" pitchFamily="18" charset="0"/>
              </a:rPr>
              <a:t> </a:t>
            </a:r>
            <a:r>
              <a:rPr lang="es-ES_tradnl" sz="1200" dirty="0" smtClean="0">
                <a:latin typeface="Arial" charset="0"/>
                <a:cs typeface="Times New Roman" pitchFamily="18" charset="0"/>
              </a:rPr>
              <a:t>del ramo tecnológico.</a:t>
            </a:r>
            <a:endParaRPr lang="es-ES_tradnl" sz="1200" dirty="0">
              <a:latin typeface="Arial" charset="0"/>
              <a:cs typeface="Times New Roman" pitchFamily="18" charset="0"/>
            </a:endParaRPr>
          </a:p>
          <a:p>
            <a:pPr marL="177800" indent="-177800" algn="just">
              <a:buFont typeface="Wingdings" pitchFamily="2" charset="2"/>
              <a:buChar char="§"/>
            </a:pPr>
            <a:endParaRPr lang="es-ES_tradnl" sz="1200" dirty="0">
              <a:latin typeface="Arial" charset="0"/>
              <a:cs typeface="Times New Roman" pitchFamily="18" charset="0"/>
            </a:endParaRPr>
          </a:p>
          <a:p>
            <a:pPr marL="177800" indent="-177800" algn="just">
              <a:buFont typeface="Wingdings" pitchFamily="2" charset="2"/>
              <a:buChar char="§"/>
            </a:pPr>
            <a:r>
              <a:rPr lang="es-ES_tradnl" sz="1200" dirty="0">
                <a:latin typeface="Arial" charset="0"/>
                <a:cs typeface="Times New Roman" pitchFamily="18" charset="0"/>
              </a:rPr>
              <a:t>Realizar </a:t>
            </a:r>
            <a:r>
              <a:rPr lang="es-ES_tradnl" sz="1200" dirty="0" smtClean="0">
                <a:latin typeface="Arial" charset="0"/>
                <a:cs typeface="Times New Roman" pitchFamily="18" charset="0"/>
              </a:rPr>
              <a:t>soporte técnico a la red de internet del Instituto.</a:t>
            </a:r>
            <a:endParaRPr lang="es-ES_tradnl" sz="1200" dirty="0">
              <a:latin typeface="Arial" charset="0"/>
              <a:cs typeface="Times New Roman" pitchFamily="18" charset="0"/>
            </a:endParaRPr>
          </a:p>
          <a:p>
            <a:pPr marL="177800" indent="-177800" algn="just">
              <a:buFont typeface="Wingdings" pitchFamily="2" charset="2"/>
              <a:buChar char="§"/>
            </a:pPr>
            <a:endParaRPr lang="es-ES_tradnl" sz="1200" dirty="0">
              <a:latin typeface="Arial" charset="0"/>
              <a:cs typeface="Times New Roman" pitchFamily="18" charset="0"/>
            </a:endParaRPr>
          </a:p>
          <a:p>
            <a:pPr marL="177800" indent="-177800" algn="just">
              <a:buFont typeface="Wingdings" pitchFamily="2" charset="2"/>
              <a:buChar char="§"/>
            </a:pPr>
            <a:r>
              <a:rPr lang="es-ES_tradnl" sz="1200" dirty="0" smtClean="0">
                <a:latin typeface="Arial" charset="0"/>
                <a:cs typeface="Times New Roman" pitchFamily="18" charset="0"/>
              </a:rPr>
              <a:t>Desarrollar y actualizar la pagina web.</a:t>
            </a:r>
          </a:p>
          <a:p>
            <a:pPr marL="177800" indent="-177800" algn="just">
              <a:buFont typeface="Wingdings" pitchFamily="2" charset="2"/>
              <a:buChar char="§"/>
            </a:pPr>
            <a:endParaRPr lang="es-ES_tradnl" sz="1200" dirty="0" smtClean="0">
              <a:latin typeface="Arial" charset="0"/>
              <a:cs typeface="Times New Roman" pitchFamily="18" charset="0"/>
            </a:endParaRPr>
          </a:p>
          <a:p>
            <a:pPr marL="177800" indent="-177800" algn="just">
              <a:buFont typeface="Wingdings" pitchFamily="2" charset="2"/>
              <a:buChar char="§"/>
            </a:pPr>
            <a:r>
              <a:rPr lang="es-ES_tradnl" sz="1200" dirty="0" smtClean="0">
                <a:latin typeface="Arial" charset="0"/>
                <a:cs typeface="Times New Roman" pitchFamily="18" charset="0"/>
              </a:rPr>
              <a:t>Implementación software que sea necesario para las actividades del Instituto .</a:t>
            </a:r>
          </a:p>
          <a:p>
            <a:pPr marL="177800" indent="-177800" algn="just">
              <a:buFont typeface="Wingdings" pitchFamily="2" charset="2"/>
              <a:buChar char="§"/>
            </a:pPr>
            <a:endParaRPr lang="es-ES_tradnl" sz="1200" dirty="0">
              <a:latin typeface="Arial" charset="0"/>
              <a:cs typeface="Times New Roman" pitchFamily="18" charset="0"/>
            </a:endParaRPr>
          </a:p>
          <a:p>
            <a:pPr marL="177800" indent="-177800" algn="just">
              <a:buFont typeface="Wingdings" pitchFamily="2" charset="2"/>
              <a:buChar char="§"/>
            </a:pPr>
            <a:r>
              <a:rPr lang="es-ES_tradnl" sz="1200" dirty="0">
                <a:latin typeface="Arial" charset="0"/>
                <a:cs typeface="Times New Roman" pitchFamily="18" charset="0"/>
              </a:rPr>
              <a:t>Reportar al administrativo </a:t>
            </a:r>
            <a:r>
              <a:rPr lang="es-ES_tradnl" sz="1200" dirty="0" smtClean="0">
                <a:latin typeface="Arial" charset="0"/>
                <a:cs typeface="Times New Roman" pitchFamily="18" charset="0"/>
              </a:rPr>
              <a:t>los desperfectos y las necesidades de equipo de computo del Instituto.</a:t>
            </a:r>
          </a:p>
          <a:p>
            <a:pPr marL="177800" indent="-177800" algn="just">
              <a:buFont typeface="Wingdings" pitchFamily="2" charset="2"/>
              <a:buChar char="§"/>
            </a:pPr>
            <a:endParaRPr lang="es-ES_tradnl" sz="1200" dirty="0">
              <a:latin typeface="Arial" charset="0"/>
              <a:cs typeface="Times New Roman" pitchFamily="18" charset="0"/>
            </a:endParaRPr>
          </a:p>
          <a:p>
            <a:pPr marL="177800" indent="-177800" algn="just">
              <a:buFont typeface="Wingdings" pitchFamily="2" charset="2"/>
              <a:buChar char="§"/>
            </a:pPr>
            <a:r>
              <a:rPr lang="es-ES_tradnl" sz="1200" dirty="0">
                <a:latin typeface="Arial" charset="0"/>
                <a:cs typeface="Times New Roman" pitchFamily="18" charset="0"/>
              </a:rPr>
              <a:t>Elaborar un programa anual de mantenimiento y respaldo</a:t>
            </a:r>
            <a:r>
              <a:rPr lang="es-ES_tradnl" sz="1200" dirty="0" smtClean="0">
                <a:latin typeface="Arial" charset="0"/>
                <a:cs typeface="Times New Roman" pitchFamily="18" charset="0"/>
              </a:rPr>
              <a:t>.</a:t>
            </a:r>
          </a:p>
          <a:p>
            <a:pPr marL="177800" indent="-177800" algn="just">
              <a:buFont typeface="Wingdings" pitchFamily="2" charset="2"/>
              <a:buChar char="§"/>
            </a:pPr>
            <a:endParaRPr lang="es-ES_tradnl" sz="1200" dirty="0">
              <a:latin typeface="Arial" charset="0"/>
              <a:cs typeface="Times New Roman" pitchFamily="18" charset="0"/>
            </a:endParaRPr>
          </a:p>
          <a:p>
            <a:pPr marL="177800" indent="-177800" algn="just">
              <a:buFont typeface="Wingdings" pitchFamily="2" charset="2"/>
              <a:buChar char="§"/>
            </a:pPr>
            <a:r>
              <a:rPr lang="es-ES_tradnl" sz="1200" dirty="0" smtClean="0">
                <a:latin typeface="Arial" charset="0"/>
                <a:cs typeface="Times New Roman" pitchFamily="18" charset="0"/>
              </a:rPr>
              <a:t>Llevar a cabo bitácora de mantenimiento de equipos, así como un control de actualizaciones de licencias informáticas necesarias para un funcionamiento óptimo de los equipos tecnológicos con los que se cuente.</a:t>
            </a:r>
          </a:p>
          <a:p>
            <a:pPr algn="just"/>
            <a:endParaRPr lang="es-ES_tradnl" sz="1200" dirty="0">
              <a:latin typeface="Arial" charset="0"/>
              <a:cs typeface="Times New Roman" pitchFamily="18" charset="0"/>
            </a:endParaRPr>
          </a:p>
          <a:p>
            <a:pPr marL="177800" indent="-177800" algn="just">
              <a:buFont typeface="Wingdings" pitchFamily="2" charset="2"/>
              <a:buChar char="§"/>
            </a:pPr>
            <a:r>
              <a:rPr lang="es-ES_tradnl" sz="1200" dirty="0" smtClean="0">
                <a:latin typeface="Arial" charset="0"/>
                <a:cs typeface="Times New Roman" pitchFamily="18" charset="0"/>
              </a:rPr>
              <a:t>Instalación de nuevos equipos.</a:t>
            </a:r>
          </a:p>
          <a:p>
            <a:pPr marL="177800" indent="-177800" algn="just">
              <a:buFont typeface="Wingdings" pitchFamily="2" charset="2"/>
              <a:buChar char="§"/>
            </a:pPr>
            <a:endParaRPr lang="es-ES_tradnl" sz="1200" dirty="0">
              <a:latin typeface="Arial" charset="0"/>
              <a:cs typeface="Times New Roman" pitchFamily="18" charset="0"/>
            </a:endParaRPr>
          </a:p>
          <a:p>
            <a:pPr marL="177800" indent="-177800" algn="just">
              <a:buFont typeface="Wingdings" pitchFamily="2" charset="2"/>
              <a:buChar char="§"/>
            </a:pPr>
            <a:r>
              <a:rPr lang="es-ES" sz="1200" dirty="0" smtClean="0">
                <a:latin typeface="Arial" charset="0"/>
                <a:cs typeface="Times New Roman" pitchFamily="18" charset="0"/>
              </a:rPr>
              <a:t>A</a:t>
            </a:r>
            <a:r>
              <a:rPr lang="es-ES_tradnl" sz="1200" dirty="0" smtClean="0">
                <a:latin typeface="Arial" charset="0"/>
                <a:cs typeface="Times New Roman" pitchFamily="18" charset="0"/>
              </a:rPr>
              <a:t>poyo técnico en la producción de audio visuales y WEB del Instituto.</a:t>
            </a:r>
          </a:p>
          <a:p>
            <a:pPr marL="177800" indent="-177800" algn="just">
              <a:buFont typeface="Wingdings" pitchFamily="2" charset="2"/>
              <a:buChar char="§"/>
            </a:pPr>
            <a:endParaRPr lang="es-ES_tradnl" sz="1200" dirty="0">
              <a:latin typeface="Arial" charset="0"/>
              <a:cs typeface="Times New Roman" pitchFamily="18" charset="0"/>
            </a:endParaRPr>
          </a:p>
          <a:p>
            <a:pPr marL="177800" indent="-177800" algn="just">
              <a:buFont typeface="Wingdings" pitchFamily="2" charset="2"/>
              <a:buChar char="§"/>
            </a:pPr>
            <a:r>
              <a:rPr lang="es-ES_tradnl" sz="1200" dirty="0" smtClean="0">
                <a:latin typeface="Arial" charset="0"/>
                <a:cs typeface="Times New Roman" pitchFamily="18" charset="0"/>
              </a:rPr>
              <a:t>Desarrollo de productos multimedia.</a:t>
            </a:r>
          </a:p>
          <a:p>
            <a:pPr marL="177800" indent="-177800" algn="just">
              <a:buFont typeface="Wingdings" pitchFamily="2" charset="2"/>
              <a:buChar char="§"/>
            </a:pPr>
            <a:endParaRPr lang="es-ES_tradnl" sz="1200" dirty="0">
              <a:latin typeface="Arial" charset="0"/>
              <a:cs typeface="Times New Roman" pitchFamily="18" charset="0"/>
            </a:endParaRPr>
          </a:p>
          <a:p>
            <a:pPr marL="177800" indent="-177800" algn="just">
              <a:buFont typeface="Wingdings" pitchFamily="2" charset="2"/>
              <a:buChar char="§"/>
            </a:pPr>
            <a:r>
              <a:rPr lang="es-ES_tradnl" sz="1200" dirty="0" smtClean="0">
                <a:latin typeface="Arial"/>
                <a:cs typeface="Arial"/>
              </a:rPr>
              <a:t>Innovar e implementar </a:t>
            </a:r>
            <a:r>
              <a:rPr lang="es-ES_tradnl" sz="1200" dirty="0" smtClean="0">
                <a:latin typeface="Arial" charset="0"/>
                <a:cs typeface="Times New Roman" pitchFamily="18" charset="0"/>
              </a:rPr>
              <a:t>nuevas plataformas de comunicación WEB.</a:t>
            </a:r>
          </a:p>
          <a:p>
            <a:pPr marL="177800" indent="-177800" algn="just">
              <a:buFont typeface="Wingdings" pitchFamily="2" charset="2"/>
              <a:buChar char="§"/>
            </a:pPr>
            <a:endParaRPr lang="es-ES_tradnl" sz="1200" dirty="0">
              <a:latin typeface="Arial" charset="0"/>
              <a:cs typeface="Times New Roman" pitchFamily="18" charset="0"/>
            </a:endParaRPr>
          </a:p>
          <a:p>
            <a:pPr marL="177800" indent="-177800" algn="just">
              <a:buFont typeface="Wingdings" pitchFamily="2" charset="2"/>
              <a:buChar char="§"/>
            </a:pPr>
            <a:r>
              <a:rPr lang="es-ES_tradnl" sz="1200" dirty="0">
                <a:latin typeface="Arial" charset="0"/>
              </a:rPr>
              <a:t>Estas funciones son enunciativas mas no </a:t>
            </a:r>
            <a:r>
              <a:rPr lang="es-ES_tradnl" sz="1200" dirty="0" smtClean="0">
                <a:latin typeface="Arial" charset="0"/>
              </a:rPr>
              <a:t>limitativas</a:t>
            </a:r>
          </a:p>
          <a:p>
            <a:pPr algn="just"/>
            <a:endParaRPr lang="es-ES_tradnl" sz="1200" dirty="0">
              <a:latin typeface="Arial" charset="0"/>
            </a:endParaRPr>
          </a:p>
          <a:p>
            <a:pPr marL="177800" indent="-177800" algn="just">
              <a:buFont typeface="Wingdings" pitchFamily="2" charset="2"/>
              <a:buChar char="§"/>
            </a:pPr>
            <a:endParaRPr lang="es-MX" sz="1200" dirty="0">
              <a:latin typeface="Arial" charset="0"/>
            </a:endParaRPr>
          </a:p>
        </p:txBody>
      </p:sp>
      <p:sp>
        <p:nvSpPr>
          <p:cNvPr id="10" name="8 Rectángulo"/>
          <p:cNvSpPr/>
          <p:nvPr/>
        </p:nvSpPr>
        <p:spPr>
          <a:xfrm>
            <a:off x="1574800" y="8391525"/>
            <a:ext cx="5105400" cy="596900"/>
          </a:xfrm>
          <a:prstGeom prst="rect">
            <a:avLst/>
          </a:prstGeom>
          <a:noFill/>
          <a:ln w="63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1" name="9 CuadroTexto"/>
          <p:cNvSpPr txBox="1"/>
          <p:nvPr/>
        </p:nvSpPr>
        <p:spPr>
          <a:xfrm>
            <a:off x="3365892" y="8391525"/>
            <a:ext cx="1388522" cy="276999"/>
          </a:xfrm>
          <a:prstGeom prst="rect">
            <a:avLst/>
          </a:prstGeom>
          <a:noFill/>
        </p:spPr>
        <p:txBody>
          <a:bodyPr wrap="none" rtlCol="0">
            <a:spAutoFit/>
          </a:bodyPr>
          <a:lstStyle/>
          <a:p>
            <a:r>
              <a:rPr lang="es-MX" sz="1200" b="1" dirty="0" smtClean="0">
                <a:latin typeface="Arial" charset="0"/>
              </a:rPr>
              <a:t>Director General</a:t>
            </a:r>
            <a:endParaRPr lang="es-MX" sz="1200" dirty="0"/>
          </a:p>
        </p:txBody>
      </p:sp>
      <p:sp>
        <p:nvSpPr>
          <p:cNvPr id="12" name="10 CuadroTexto"/>
          <p:cNvSpPr txBox="1"/>
          <p:nvPr/>
        </p:nvSpPr>
        <p:spPr>
          <a:xfrm>
            <a:off x="3057349" y="8711426"/>
            <a:ext cx="2160721" cy="276999"/>
          </a:xfrm>
          <a:prstGeom prst="rect">
            <a:avLst/>
          </a:prstGeom>
          <a:noFill/>
        </p:spPr>
        <p:txBody>
          <a:bodyPr wrap="none" rtlCol="0">
            <a:spAutoFit/>
          </a:bodyPr>
          <a:lstStyle/>
          <a:p>
            <a:r>
              <a:rPr lang="es-MX" sz="1200" dirty="0" smtClean="0">
                <a:latin typeface="Arial" charset="0"/>
              </a:rPr>
              <a:t>Luis Fernando Alonso Molina</a:t>
            </a:r>
            <a:endParaRPr lang="es-MX" sz="1200" dirty="0"/>
          </a:p>
        </p:txBody>
      </p:sp>
      <p:cxnSp>
        <p:nvCxnSpPr>
          <p:cNvPr id="13" name="19 Conector recto"/>
          <p:cNvCxnSpPr>
            <a:cxnSpLocks noChangeShapeType="1"/>
          </p:cNvCxnSpPr>
          <p:nvPr/>
        </p:nvCxnSpPr>
        <p:spPr bwMode="auto">
          <a:xfrm rot="10800000" flipH="1">
            <a:off x="1578440" y="8643638"/>
            <a:ext cx="5076000" cy="0"/>
          </a:xfrm>
          <a:prstGeom prst="line">
            <a:avLst/>
          </a:prstGeom>
          <a:noFill/>
          <a:ln w="9525" algn="ctr">
            <a:solidFill>
              <a:schemeClr val="tx1"/>
            </a:solidFill>
            <a:round/>
            <a:headEnd/>
            <a:tailEnd/>
          </a:ln>
        </p:spPr>
      </p:cxnSp>
    </p:spTree>
    <p:extLst>
      <p:ext uri="{BB962C8B-B14F-4D97-AF65-F5344CB8AC3E}">
        <p14:creationId xmlns:p14="http://schemas.microsoft.com/office/powerpoint/2010/main" val="354686558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12"/>
          <p:cNvSpPr>
            <a:spLocks noChangeArrowheads="1"/>
          </p:cNvSpPr>
          <p:nvPr/>
        </p:nvSpPr>
        <p:spPr bwMode="auto">
          <a:xfrm>
            <a:off x="-9432" y="-7251"/>
            <a:ext cx="1443038" cy="9144000"/>
          </a:xfrm>
          <a:prstGeom prst="rect">
            <a:avLst/>
          </a:prstGeom>
          <a:solidFill>
            <a:schemeClr val="bg1">
              <a:lumMod val="50000"/>
            </a:schemeClr>
          </a:solidFill>
          <a:ln w="9525">
            <a:solidFill>
              <a:srgbClr val="663300"/>
            </a:solidFill>
            <a:miter lim="800000"/>
            <a:headEnd/>
            <a:tailEnd/>
          </a:ln>
        </p:spPr>
        <p:txBody>
          <a:bodyPr wrap="none" anchor="ctr"/>
          <a:lstStyle/>
          <a:p>
            <a:pPr>
              <a:defRPr/>
            </a:pPr>
            <a:endParaRPr lang="es-MX" dirty="0"/>
          </a:p>
        </p:txBody>
      </p:sp>
      <p:sp>
        <p:nvSpPr>
          <p:cNvPr id="32772" name="Line 39"/>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32774" name="Text Box 43"/>
          <p:cNvSpPr txBox="1">
            <a:spLocks noChangeArrowheads="1"/>
          </p:cNvSpPr>
          <p:nvPr/>
        </p:nvSpPr>
        <p:spPr bwMode="auto">
          <a:xfrm>
            <a:off x="0" y="0"/>
            <a:ext cx="3962400" cy="400050"/>
          </a:xfrm>
          <a:prstGeom prst="rect">
            <a:avLst/>
          </a:prstGeom>
          <a:noFill/>
          <a:ln w="9525">
            <a:noFill/>
            <a:miter lim="800000"/>
            <a:headEnd/>
            <a:tailEnd/>
          </a:ln>
        </p:spPr>
        <p:txBody>
          <a:bodyPr>
            <a:spAutoFit/>
          </a:bodyPr>
          <a:lstStyle/>
          <a:p>
            <a:pPr algn="just">
              <a:spcBef>
                <a:spcPct val="50000"/>
              </a:spcBef>
            </a:pPr>
            <a:r>
              <a:rPr lang="es-ES_tradnl" sz="2000" b="1" i="1" dirty="0" smtClean="0">
                <a:latin typeface="Arial" charset="0"/>
              </a:rPr>
              <a:t>DESCRIPCIÓN </a:t>
            </a:r>
            <a:r>
              <a:rPr lang="es-ES_tradnl" sz="2000" b="1" i="1" dirty="0">
                <a:latin typeface="Arial" charset="0"/>
              </a:rPr>
              <a:t>DE FUNCIONES</a:t>
            </a:r>
          </a:p>
        </p:txBody>
      </p:sp>
      <p:sp>
        <p:nvSpPr>
          <p:cNvPr id="13" name="Rectangle 4"/>
          <p:cNvSpPr>
            <a:spLocks noChangeArrowheads="1"/>
          </p:cNvSpPr>
          <p:nvPr/>
        </p:nvSpPr>
        <p:spPr bwMode="auto">
          <a:xfrm>
            <a:off x="1446213" y="556250"/>
            <a:ext cx="5181600" cy="8586966"/>
          </a:xfrm>
          <a:prstGeom prst="rect">
            <a:avLst/>
          </a:prstGeom>
          <a:noFill/>
          <a:ln w="9525">
            <a:noFill/>
            <a:miter lim="800000"/>
            <a:headEnd/>
            <a:tailEnd/>
          </a:ln>
        </p:spPr>
        <p:txBody>
          <a:bodyPr>
            <a:spAutoFit/>
          </a:bodyPr>
          <a:lstStyle/>
          <a:p>
            <a:pPr marL="95250" indent="-95250" algn="just"/>
            <a:endParaRPr lang="es-ES_tradnl" sz="1200" b="1" i="1" dirty="0" smtClean="0">
              <a:latin typeface="Arial" charset="0"/>
            </a:endParaRPr>
          </a:p>
          <a:p>
            <a:pPr marL="95250" indent="-95250" algn="just"/>
            <a:r>
              <a:rPr lang="es-ES_tradnl" sz="1200" b="1" i="1" dirty="0" smtClean="0">
                <a:latin typeface="Arial" charset="0"/>
              </a:rPr>
              <a:t>SUBDIRECCIÓN DE PERSONAS JÓVENES CON DISCAPACIDAD.</a:t>
            </a:r>
          </a:p>
          <a:p>
            <a:pPr marL="95250" indent="-95250" algn="just"/>
            <a:endParaRPr lang="es-ES_tradnl" sz="1200" b="1" i="1" dirty="0" smtClean="0">
              <a:latin typeface="Arial" charset="0"/>
            </a:endParaRPr>
          </a:p>
          <a:p>
            <a:pPr marL="95250" indent="-95250" algn="l"/>
            <a:r>
              <a:rPr lang="es-ES_tradnl" sz="1200" b="1" i="1" dirty="0">
                <a:latin typeface="Arial" charset="0"/>
                <a:cs typeface="Times New Roman" pitchFamily="18" charset="0"/>
              </a:rPr>
              <a:t>OBJETIVO</a:t>
            </a:r>
            <a:r>
              <a:rPr lang="es-ES_tradnl" sz="1200" i="1" dirty="0">
                <a:latin typeface="Arial" charset="0"/>
                <a:cs typeface="Times New Roman" pitchFamily="18" charset="0"/>
              </a:rPr>
              <a:t>.</a:t>
            </a:r>
          </a:p>
          <a:p>
            <a:pPr marL="95250" indent="-95250" algn="l"/>
            <a:endParaRPr lang="es-ES_tradnl" sz="1200" i="1" dirty="0">
              <a:latin typeface="Arial" charset="0"/>
              <a:cs typeface="Times New Roman" pitchFamily="18" charset="0"/>
            </a:endParaRPr>
          </a:p>
          <a:p>
            <a:pPr algn="just"/>
            <a:r>
              <a:rPr lang="es-ES_tradnl" sz="1200" dirty="0" smtClean="0">
                <a:latin typeface="Arial" charset="0"/>
                <a:cs typeface="Times New Roman" pitchFamily="18" charset="0"/>
              </a:rPr>
              <a:t>Generar espacios y actividades de inclusión enfocados a todos los sectores de la población joven potosina, así como ser el vínculo del Instituto con Asociaciones Civiles, Organizaciones, grupos de personas y/o sectores poblacionales, para detectar problemáticas que puedan contrarrestadas con diferentes tipos de actividades como campañas de concientización, eventos masivos, cursos, talleres, etc.</a:t>
            </a:r>
            <a:endParaRPr lang="es-ES_tradnl" sz="1200" dirty="0">
              <a:latin typeface="Arial" charset="0"/>
              <a:cs typeface="Times New Roman" pitchFamily="18" charset="0"/>
            </a:endParaRPr>
          </a:p>
          <a:p>
            <a:pPr marL="95250" indent="-95250" algn="just"/>
            <a:endParaRPr lang="es-ES_tradnl" sz="1200" b="1" i="1" dirty="0">
              <a:latin typeface="Arial" charset="0"/>
            </a:endParaRPr>
          </a:p>
          <a:p>
            <a:pPr marL="95250" indent="-95250" algn="just"/>
            <a:endParaRPr lang="es-ES_tradnl" sz="1200" b="1" i="1" dirty="0">
              <a:latin typeface="Arial" charset="0"/>
            </a:endParaRPr>
          </a:p>
          <a:p>
            <a:pPr marL="95250" indent="-95250" algn="just"/>
            <a:r>
              <a:rPr lang="es-ES_tradnl" sz="1200" b="1" i="1" dirty="0">
                <a:latin typeface="Arial" charset="0"/>
              </a:rPr>
              <a:t>FUNCIONES.</a:t>
            </a:r>
          </a:p>
          <a:p>
            <a:pPr marL="177800" indent="-177800" algn="just">
              <a:buFont typeface="Wingdings" pitchFamily="2" charset="2"/>
              <a:buChar char="§"/>
            </a:pPr>
            <a:endParaRPr lang="es-MX" sz="1200" dirty="0" smtClean="0">
              <a:latin typeface="Arial" charset="0"/>
            </a:endParaRPr>
          </a:p>
          <a:p>
            <a:pPr marL="177800" indent="-177800" algn="just">
              <a:buFont typeface="Wingdings" pitchFamily="2" charset="2"/>
              <a:buChar char="§"/>
            </a:pPr>
            <a:r>
              <a:rPr lang="es-MX" sz="1200" dirty="0">
                <a:latin typeface="Arial" panose="020B0604020202020204" pitchFamily="34" charset="0"/>
                <a:cs typeface="Arial" panose="020B0604020202020204" pitchFamily="34" charset="0"/>
              </a:rPr>
              <a:t>Impulsar la realización de políticas públicas que garanticen el pleno ejercicio de los derechos de los grupos con vulnerables (discapacidad</a:t>
            </a:r>
            <a:r>
              <a:rPr lang="es-MX" sz="1200" dirty="0" smtClean="0">
                <a:latin typeface="Arial" panose="020B0604020202020204" pitchFamily="34" charset="0"/>
                <a:cs typeface="Arial" panose="020B0604020202020204" pitchFamily="34" charset="0"/>
              </a:rPr>
              <a:t>).</a:t>
            </a:r>
          </a:p>
          <a:p>
            <a:pPr marL="177800" indent="-177800" algn="just">
              <a:buFont typeface="Wingdings" pitchFamily="2" charset="2"/>
              <a:buChar char="§"/>
            </a:pPr>
            <a:endParaRPr lang="es-MX" sz="1200" dirty="0">
              <a:latin typeface="Arial" panose="020B0604020202020204" pitchFamily="34" charset="0"/>
              <a:cs typeface="Arial" panose="020B0604020202020204" pitchFamily="34" charset="0"/>
            </a:endParaRPr>
          </a:p>
          <a:p>
            <a:pPr marL="177800" indent="-177800" algn="just">
              <a:buFont typeface="Wingdings" pitchFamily="2" charset="2"/>
              <a:buChar char="§"/>
            </a:pPr>
            <a:r>
              <a:rPr lang="es-MX" sz="1200" dirty="0">
                <a:latin typeface="Arial" panose="020B0604020202020204" pitchFamily="34" charset="0"/>
                <a:cs typeface="Arial" panose="020B0604020202020204" pitchFamily="34" charset="0"/>
              </a:rPr>
              <a:t>Generar una cultura de los grupos vulnerables (discapacidad) en todos los órdenes de la vida nacional.</a:t>
            </a:r>
          </a:p>
          <a:p>
            <a:pPr marL="177800" indent="-177800" algn="just">
              <a:buFont typeface="Wingdings" pitchFamily="2" charset="2"/>
              <a:buChar char="§"/>
            </a:pPr>
            <a:endParaRPr lang="es-MX" sz="1200" dirty="0" smtClean="0">
              <a:latin typeface="Arial" panose="020B0604020202020204" pitchFamily="34" charset="0"/>
              <a:cs typeface="Arial" panose="020B0604020202020204" pitchFamily="34" charset="0"/>
            </a:endParaRPr>
          </a:p>
          <a:p>
            <a:pPr marL="177800" indent="-177800" algn="just">
              <a:buFont typeface="Wingdings" pitchFamily="2" charset="2"/>
              <a:buChar char="§"/>
            </a:pPr>
            <a:r>
              <a:rPr lang="es-MX" sz="1200" dirty="0">
                <a:latin typeface="Arial" panose="020B0604020202020204" pitchFamily="34" charset="0"/>
                <a:cs typeface="Arial" panose="020B0604020202020204" pitchFamily="34" charset="0"/>
              </a:rPr>
              <a:t>Promover el cambio cultural y de actitud en el gobierno y la sociedad respecto de los grupos vulnerables (discapacidad</a:t>
            </a:r>
            <a:r>
              <a:rPr lang="es-MX" sz="1200" dirty="0" smtClean="0">
                <a:latin typeface="Arial" panose="020B0604020202020204" pitchFamily="34" charset="0"/>
                <a:cs typeface="Arial" panose="020B0604020202020204" pitchFamily="34" charset="0"/>
              </a:rPr>
              <a:t>).</a:t>
            </a:r>
          </a:p>
          <a:p>
            <a:pPr marL="177800" indent="-177800" algn="just">
              <a:buFont typeface="Wingdings" pitchFamily="2" charset="2"/>
              <a:buChar char="§"/>
            </a:pPr>
            <a:endParaRPr lang="es-MX" sz="1200" dirty="0">
              <a:latin typeface="Arial" panose="020B0604020202020204" pitchFamily="34" charset="0"/>
              <a:cs typeface="Arial" panose="020B0604020202020204" pitchFamily="34" charset="0"/>
            </a:endParaRPr>
          </a:p>
          <a:p>
            <a:pPr marL="177800" indent="-177800" algn="just">
              <a:buFont typeface="Wingdings" pitchFamily="2" charset="2"/>
              <a:buChar char="§"/>
            </a:pPr>
            <a:r>
              <a:rPr lang="es-MX" sz="1200" dirty="0" smtClean="0">
                <a:latin typeface="Arial" panose="020B0604020202020204" pitchFamily="34" charset="0"/>
                <a:cs typeface="Arial" panose="020B0604020202020204" pitchFamily="34" charset="0"/>
              </a:rPr>
              <a:t>Recibir </a:t>
            </a:r>
            <a:r>
              <a:rPr lang="es-MX" sz="1200" dirty="0">
                <a:latin typeface="Arial" panose="020B0604020202020204" pitchFamily="34" charset="0"/>
                <a:cs typeface="Arial" panose="020B0604020202020204" pitchFamily="34" charset="0"/>
              </a:rPr>
              <a:t>y </a:t>
            </a:r>
            <a:r>
              <a:rPr lang="es-MX" sz="1200" dirty="0" smtClean="0">
                <a:latin typeface="Arial" panose="020B0604020202020204" pitchFamily="34" charset="0"/>
                <a:cs typeface="Arial" panose="020B0604020202020204" pitchFamily="34" charset="0"/>
              </a:rPr>
              <a:t>canalizar quejas </a:t>
            </a:r>
            <a:r>
              <a:rPr lang="es-MX" sz="1200" dirty="0">
                <a:latin typeface="Arial" panose="020B0604020202020204" pitchFamily="34" charset="0"/>
                <a:cs typeface="Arial" panose="020B0604020202020204" pitchFamily="34" charset="0"/>
              </a:rPr>
              <a:t>por presuntos actos discriminatorios contra personas con discapacidad. </a:t>
            </a:r>
            <a:endParaRPr lang="es-MX" sz="1200" dirty="0" smtClean="0">
              <a:latin typeface="Arial" panose="020B0604020202020204" pitchFamily="34" charset="0"/>
              <a:cs typeface="Arial" panose="020B0604020202020204" pitchFamily="34" charset="0"/>
            </a:endParaRPr>
          </a:p>
          <a:p>
            <a:pPr marL="177800" indent="-177800" algn="just">
              <a:buFont typeface="Wingdings" pitchFamily="2" charset="2"/>
              <a:buChar char="§"/>
            </a:pPr>
            <a:endParaRPr lang="es-MX" sz="1200" dirty="0">
              <a:latin typeface="Arial" panose="020B0604020202020204" pitchFamily="34" charset="0"/>
              <a:cs typeface="Arial" panose="020B0604020202020204" pitchFamily="34" charset="0"/>
            </a:endParaRPr>
          </a:p>
          <a:p>
            <a:pPr marL="177800" indent="-177800" algn="just">
              <a:buFont typeface="Wingdings" pitchFamily="2" charset="2"/>
              <a:buChar char="§"/>
            </a:pPr>
            <a:r>
              <a:rPr lang="es-MX" sz="1200" dirty="0">
                <a:latin typeface="Arial" panose="020B0604020202020204" pitchFamily="34" charset="0"/>
                <a:cs typeface="Arial" panose="020B0604020202020204" pitchFamily="34" charset="0"/>
              </a:rPr>
              <a:t>Impulsar acciones de sensibilización en materia de discapacidad</a:t>
            </a:r>
            <a:r>
              <a:rPr lang="es-MX" sz="1200" dirty="0" smtClean="0">
                <a:latin typeface="Arial" panose="020B0604020202020204" pitchFamily="34" charset="0"/>
                <a:cs typeface="Arial" panose="020B0604020202020204" pitchFamily="34" charset="0"/>
              </a:rPr>
              <a:t>.</a:t>
            </a:r>
          </a:p>
          <a:p>
            <a:pPr marL="177800" indent="-177800" algn="just">
              <a:buFont typeface="Wingdings" pitchFamily="2" charset="2"/>
              <a:buChar char="§"/>
            </a:pPr>
            <a:endParaRPr lang="es-MX" sz="1200" dirty="0">
              <a:latin typeface="Arial" panose="020B0604020202020204" pitchFamily="34" charset="0"/>
              <a:cs typeface="Arial" panose="020B0604020202020204" pitchFamily="34" charset="0"/>
            </a:endParaRPr>
          </a:p>
          <a:p>
            <a:pPr marL="177800" indent="-177800" algn="just">
              <a:buFont typeface="Wingdings" pitchFamily="2" charset="2"/>
              <a:buChar char="§"/>
            </a:pPr>
            <a:r>
              <a:rPr lang="es-MX" sz="1200" dirty="0">
                <a:latin typeface="Arial" panose="020B0604020202020204" pitchFamily="34" charset="0"/>
                <a:cs typeface="Arial" panose="020B0604020202020204" pitchFamily="34" charset="0"/>
              </a:rPr>
              <a:t>Impulsar acciones afirmativas para la prevención y atención de la violencia hacia los grupos vulnerables (discapacidad</a:t>
            </a:r>
            <a:r>
              <a:rPr lang="es-MX" sz="1200" dirty="0" smtClean="0">
                <a:latin typeface="Arial" panose="020B0604020202020204" pitchFamily="34" charset="0"/>
                <a:cs typeface="Arial" panose="020B0604020202020204" pitchFamily="34" charset="0"/>
              </a:rPr>
              <a:t>).</a:t>
            </a:r>
          </a:p>
          <a:p>
            <a:pPr marL="177800" indent="-177800" algn="just">
              <a:buFont typeface="Wingdings" pitchFamily="2" charset="2"/>
              <a:buChar char="§"/>
            </a:pPr>
            <a:endParaRPr lang="es-MX" sz="1200" dirty="0">
              <a:latin typeface="Arial" panose="020B0604020202020204" pitchFamily="34" charset="0"/>
              <a:cs typeface="Arial" panose="020B0604020202020204" pitchFamily="34" charset="0"/>
            </a:endParaRPr>
          </a:p>
          <a:p>
            <a:pPr marL="177800" indent="-177800" algn="just">
              <a:buFont typeface="Wingdings" pitchFamily="2" charset="2"/>
              <a:buChar char="§"/>
            </a:pPr>
            <a:r>
              <a:rPr lang="es-MX" sz="1200" dirty="0">
                <a:latin typeface="Arial" panose="020B0604020202020204" pitchFamily="34" charset="0"/>
                <a:cs typeface="Arial" panose="020B0604020202020204" pitchFamily="34" charset="0"/>
              </a:rPr>
              <a:t>Vincular a los grupos vulnerables (discapacidad), beneficiaria de programas sociales, con dependencias, instituciones y programas que atiendan sus necesidades específicas.</a:t>
            </a:r>
          </a:p>
          <a:p>
            <a:pPr marL="177800" indent="-177800" algn="just">
              <a:buFont typeface="Wingdings" pitchFamily="2" charset="2"/>
              <a:buChar char="§"/>
            </a:pPr>
            <a:endParaRPr lang="es-MX" sz="1200" dirty="0" smtClean="0">
              <a:latin typeface="Arial" panose="020B0604020202020204" pitchFamily="34" charset="0"/>
              <a:cs typeface="Arial" panose="020B0604020202020204" pitchFamily="34" charset="0"/>
            </a:endParaRPr>
          </a:p>
          <a:p>
            <a:pPr marL="177800" indent="-177800" algn="just">
              <a:buFont typeface="Wingdings" pitchFamily="2" charset="2"/>
              <a:buChar char="§"/>
            </a:pPr>
            <a:r>
              <a:rPr lang="es-MX" sz="1200" dirty="0">
                <a:latin typeface="Arial" panose="020B0604020202020204" pitchFamily="34" charset="0"/>
                <a:cs typeface="Arial" panose="020B0604020202020204" pitchFamily="34" charset="0"/>
              </a:rPr>
              <a:t>Establecer mecanismos para que la atención de las personas con discapacidad sea prioritaria en situaciones de emergencia o desastre.</a:t>
            </a:r>
          </a:p>
          <a:p>
            <a:pPr algn="just"/>
            <a:endParaRPr lang="es-MX" sz="1200" dirty="0" smtClean="0">
              <a:latin typeface="Arial" panose="020B0604020202020204" pitchFamily="34" charset="0"/>
              <a:cs typeface="Arial" panose="020B0604020202020204" pitchFamily="34" charset="0"/>
            </a:endParaRPr>
          </a:p>
          <a:p>
            <a:pPr marL="177800" indent="-177800" algn="just">
              <a:buFont typeface="Wingdings" pitchFamily="2" charset="2"/>
              <a:buChar char="§"/>
            </a:pPr>
            <a:r>
              <a:rPr lang="es-MX" sz="1200" dirty="0">
                <a:latin typeface="Arial" panose="020B0604020202020204" pitchFamily="34" charset="0"/>
                <a:cs typeface="Arial" panose="020B0604020202020204" pitchFamily="34" charset="0"/>
              </a:rPr>
              <a:t>Diseñar y </a:t>
            </a:r>
            <a:r>
              <a:rPr lang="es-MX" sz="1200" dirty="0" smtClean="0">
                <a:latin typeface="Arial" panose="020B0604020202020204" pitchFamily="34" charset="0"/>
                <a:cs typeface="Arial" panose="020B0604020202020204" pitchFamily="34" charset="0"/>
              </a:rPr>
              <a:t>proponer la </a:t>
            </a:r>
            <a:r>
              <a:rPr lang="es-MX" sz="1200" dirty="0">
                <a:latin typeface="Arial" panose="020B0604020202020204" pitchFamily="34" charset="0"/>
                <a:cs typeface="Arial" panose="020B0604020202020204" pitchFamily="34" charset="0"/>
              </a:rPr>
              <a:t>metodología, instrumentos, clasificaciones y estándares homogéneos para generar información sobre el tema de grupos vulnerables (discapacidad) en Dependencias y Entidades. </a:t>
            </a:r>
          </a:p>
          <a:p>
            <a:pPr marL="177800" indent="-177800" algn="just">
              <a:buFont typeface="Wingdings" pitchFamily="2" charset="2"/>
              <a:buChar char="§"/>
            </a:pPr>
            <a:endParaRPr lang="es-MX" sz="1200" dirty="0" smtClean="0">
              <a:latin typeface="Arial" panose="020B0604020202020204" pitchFamily="34" charset="0"/>
              <a:cs typeface="Arial" panose="020B0604020202020204" pitchFamily="34" charset="0"/>
            </a:endParaRPr>
          </a:p>
          <a:p>
            <a:pPr marL="177800" indent="-177800" algn="just">
              <a:buFont typeface="Wingdings" pitchFamily="2" charset="2"/>
              <a:buChar char="§"/>
            </a:pPr>
            <a:endParaRPr lang="es-MX" sz="1200" dirty="0" smtClean="0">
              <a:latin typeface="Arial" charset="0"/>
            </a:endParaRPr>
          </a:p>
          <a:p>
            <a:pPr marL="177800" indent="-177800" algn="just">
              <a:buFont typeface="Wingdings" pitchFamily="2" charset="2"/>
              <a:buChar char="§"/>
            </a:pPr>
            <a:endParaRPr lang="es-MX" sz="1200" dirty="0" smtClean="0">
              <a:latin typeface="Arial" charset="0"/>
            </a:endParaRPr>
          </a:p>
          <a:p>
            <a:pPr marL="177800" indent="-177800" algn="just">
              <a:buFont typeface="Wingdings" pitchFamily="2" charset="2"/>
              <a:buChar char="§"/>
            </a:pPr>
            <a:endParaRPr lang="es-ES_tradnl" sz="1200" b="1" i="1" dirty="0">
              <a:latin typeface="Arial" charset="0"/>
            </a:endParaRPr>
          </a:p>
        </p:txBody>
      </p:sp>
      <p:sp>
        <p:nvSpPr>
          <p:cNvPr id="9" name="8 Rectángulo"/>
          <p:cNvSpPr/>
          <p:nvPr/>
        </p:nvSpPr>
        <p:spPr>
          <a:xfrm>
            <a:off x="1574800" y="8391525"/>
            <a:ext cx="5105400" cy="596900"/>
          </a:xfrm>
          <a:prstGeom prst="rect">
            <a:avLst/>
          </a:prstGeom>
          <a:noFill/>
          <a:ln w="63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0" name="9 CuadroTexto"/>
          <p:cNvSpPr txBox="1"/>
          <p:nvPr/>
        </p:nvSpPr>
        <p:spPr>
          <a:xfrm>
            <a:off x="3365892" y="8391525"/>
            <a:ext cx="1388522" cy="276999"/>
          </a:xfrm>
          <a:prstGeom prst="rect">
            <a:avLst/>
          </a:prstGeom>
          <a:noFill/>
        </p:spPr>
        <p:txBody>
          <a:bodyPr wrap="none" rtlCol="0">
            <a:spAutoFit/>
          </a:bodyPr>
          <a:lstStyle/>
          <a:p>
            <a:r>
              <a:rPr lang="es-MX" sz="1200" b="1" dirty="0" smtClean="0">
                <a:latin typeface="Arial" charset="0"/>
              </a:rPr>
              <a:t>Director General</a:t>
            </a:r>
            <a:endParaRPr lang="es-MX" sz="1200" dirty="0"/>
          </a:p>
        </p:txBody>
      </p:sp>
      <p:sp>
        <p:nvSpPr>
          <p:cNvPr id="11" name="10 CuadroTexto"/>
          <p:cNvSpPr txBox="1"/>
          <p:nvPr/>
        </p:nvSpPr>
        <p:spPr>
          <a:xfrm>
            <a:off x="3057349" y="8711426"/>
            <a:ext cx="2160721" cy="276999"/>
          </a:xfrm>
          <a:prstGeom prst="rect">
            <a:avLst/>
          </a:prstGeom>
          <a:noFill/>
        </p:spPr>
        <p:txBody>
          <a:bodyPr wrap="none" rtlCol="0">
            <a:spAutoFit/>
          </a:bodyPr>
          <a:lstStyle/>
          <a:p>
            <a:r>
              <a:rPr lang="es-MX" sz="1200" dirty="0" smtClean="0">
                <a:latin typeface="Arial" charset="0"/>
              </a:rPr>
              <a:t>Luis Fernando Alonso Molina</a:t>
            </a:r>
            <a:endParaRPr lang="es-MX" sz="1200" dirty="0"/>
          </a:p>
        </p:txBody>
      </p:sp>
      <p:cxnSp>
        <p:nvCxnSpPr>
          <p:cNvPr id="12" name="19 Conector recto"/>
          <p:cNvCxnSpPr>
            <a:cxnSpLocks noChangeShapeType="1"/>
          </p:cNvCxnSpPr>
          <p:nvPr/>
        </p:nvCxnSpPr>
        <p:spPr bwMode="auto">
          <a:xfrm rot="10800000" flipH="1">
            <a:off x="1578440" y="8643638"/>
            <a:ext cx="5076000" cy="0"/>
          </a:xfrm>
          <a:prstGeom prst="line">
            <a:avLst/>
          </a:prstGeom>
          <a:noFill/>
          <a:ln w="9525" algn="ctr">
            <a:solidFill>
              <a:schemeClr val="tx1"/>
            </a:solidFill>
            <a:round/>
            <a:headEnd/>
            <a:tailEnd/>
          </a:ln>
        </p:spPr>
      </p:cxnSp>
    </p:spTree>
    <p:extLst>
      <p:ext uri="{BB962C8B-B14F-4D97-AF65-F5344CB8AC3E}">
        <p14:creationId xmlns:p14="http://schemas.microsoft.com/office/powerpoint/2010/main" val="134257859"/>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12"/>
          <p:cNvSpPr>
            <a:spLocks noChangeArrowheads="1"/>
          </p:cNvSpPr>
          <p:nvPr/>
        </p:nvSpPr>
        <p:spPr bwMode="auto">
          <a:xfrm>
            <a:off x="-9432" y="-7251"/>
            <a:ext cx="1443038" cy="9144000"/>
          </a:xfrm>
          <a:prstGeom prst="rect">
            <a:avLst/>
          </a:prstGeom>
          <a:solidFill>
            <a:schemeClr val="bg1">
              <a:lumMod val="50000"/>
            </a:schemeClr>
          </a:solidFill>
          <a:ln w="9525">
            <a:solidFill>
              <a:srgbClr val="663300"/>
            </a:solidFill>
            <a:miter lim="800000"/>
            <a:headEnd/>
            <a:tailEnd/>
          </a:ln>
        </p:spPr>
        <p:txBody>
          <a:bodyPr wrap="none" anchor="ctr"/>
          <a:lstStyle/>
          <a:p>
            <a:pPr>
              <a:defRPr/>
            </a:pPr>
            <a:endParaRPr lang="es-MX" dirty="0"/>
          </a:p>
        </p:txBody>
      </p:sp>
      <p:sp>
        <p:nvSpPr>
          <p:cNvPr id="32772" name="Line 39"/>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32774" name="Text Box 43"/>
          <p:cNvSpPr txBox="1">
            <a:spLocks noChangeArrowheads="1"/>
          </p:cNvSpPr>
          <p:nvPr/>
        </p:nvSpPr>
        <p:spPr bwMode="auto">
          <a:xfrm>
            <a:off x="0" y="0"/>
            <a:ext cx="3962400" cy="400050"/>
          </a:xfrm>
          <a:prstGeom prst="rect">
            <a:avLst/>
          </a:prstGeom>
          <a:noFill/>
          <a:ln w="9525">
            <a:noFill/>
            <a:miter lim="800000"/>
            <a:headEnd/>
            <a:tailEnd/>
          </a:ln>
        </p:spPr>
        <p:txBody>
          <a:bodyPr>
            <a:spAutoFit/>
          </a:bodyPr>
          <a:lstStyle/>
          <a:p>
            <a:pPr algn="just">
              <a:spcBef>
                <a:spcPct val="50000"/>
              </a:spcBef>
            </a:pPr>
            <a:r>
              <a:rPr lang="es-ES_tradnl" sz="2000" b="1" i="1" dirty="0" smtClean="0">
                <a:latin typeface="Arial" charset="0"/>
              </a:rPr>
              <a:t>DESCRIPCIÓN </a:t>
            </a:r>
            <a:r>
              <a:rPr lang="es-ES_tradnl" sz="2000" b="1" i="1" dirty="0">
                <a:latin typeface="Arial" charset="0"/>
              </a:rPr>
              <a:t>DE FUNCIONES</a:t>
            </a:r>
          </a:p>
        </p:txBody>
      </p:sp>
      <p:sp>
        <p:nvSpPr>
          <p:cNvPr id="13" name="Rectangle 4"/>
          <p:cNvSpPr>
            <a:spLocks noChangeArrowheads="1"/>
          </p:cNvSpPr>
          <p:nvPr/>
        </p:nvSpPr>
        <p:spPr bwMode="auto">
          <a:xfrm>
            <a:off x="1446213" y="556250"/>
            <a:ext cx="5181600" cy="7478970"/>
          </a:xfrm>
          <a:prstGeom prst="rect">
            <a:avLst/>
          </a:prstGeom>
          <a:noFill/>
          <a:ln w="9525">
            <a:noFill/>
            <a:miter lim="800000"/>
            <a:headEnd/>
            <a:tailEnd/>
          </a:ln>
        </p:spPr>
        <p:txBody>
          <a:bodyPr>
            <a:spAutoFit/>
          </a:bodyPr>
          <a:lstStyle/>
          <a:p>
            <a:pPr marL="95250" indent="-95250" algn="just"/>
            <a:endParaRPr lang="es-ES_tradnl" sz="1200" b="1" i="1" dirty="0" smtClean="0">
              <a:latin typeface="Arial" charset="0"/>
            </a:endParaRPr>
          </a:p>
          <a:p>
            <a:pPr marL="95250" indent="-95250" algn="just"/>
            <a:r>
              <a:rPr lang="es-ES_tradnl" sz="1200" b="1" i="1" dirty="0" smtClean="0">
                <a:latin typeface="Arial" charset="0"/>
              </a:rPr>
              <a:t>SUBDIRECCIÓN DE PERSONAS JÓVENES CON DISCAPACIDAD.</a:t>
            </a:r>
          </a:p>
          <a:p>
            <a:pPr marL="95250" indent="-95250"/>
            <a:r>
              <a:rPr lang="es-ES_tradnl" sz="1200" b="1" i="1" dirty="0" smtClean="0">
                <a:latin typeface="Arial" charset="0"/>
              </a:rPr>
              <a:t>(CONTINUA).</a:t>
            </a:r>
            <a:endParaRPr lang="es-MX" sz="1200" dirty="0" smtClean="0">
              <a:latin typeface="Arial" charset="0"/>
            </a:endParaRPr>
          </a:p>
          <a:p>
            <a:pPr marL="177800" indent="-177800" algn="just">
              <a:buFont typeface="Wingdings" pitchFamily="2" charset="2"/>
              <a:buChar char="§"/>
            </a:pPr>
            <a:endParaRPr lang="es-MX" sz="1200" dirty="0" smtClean="0">
              <a:latin typeface="Arial" panose="020B0604020202020204" pitchFamily="34" charset="0"/>
              <a:cs typeface="Arial" panose="020B0604020202020204" pitchFamily="34" charset="0"/>
            </a:endParaRPr>
          </a:p>
          <a:p>
            <a:pPr marL="177800" indent="-177800" algn="just">
              <a:buFont typeface="Wingdings" pitchFamily="2" charset="2"/>
              <a:buChar char="§"/>
            </a:pPr>
            <a:r>
              <a:rPr lang="es-MX" sz="1200" dirty="0">
                <a:latin typeface="Arial" panose="020B0604020202020204" pitchFamily="34" charset="0"/>
                <a:cs typeface="Arial" panose="020B0604020202020204" pitchFamily="34" charset="0"/>
              </a:rPr>
              <a:t>Establecer programas y acciones para la atención prioritaria de grupos vulnerables.</a:t>
            </a:r>
          </a:p>
          <a:p>
            <a:pPr marL="177800" indent="-177800" algn="just">
              <a:buFont typeface="Wingdings" pitchFamily="2" charset="2"/>
              <a:buChar char="§"/>
            </a:pPr>
            <a:endParaRPr lang="es-MX" sz="1200" dirty="0">
              <a:latin typeface="Arial" panose="020B0604020202020204" pitchFamily="34" charset="0"/>
              <a:cs typeface="Arial" panose="020B0604020202020204" pitchFamily="34" charset="0"/>
            </a:endParaRPr>
          </a:p>
          <a:p>
            <a:pPr marL="177800" indent="-177800" algn="just">
              <a:buFont typeface="Wingdings" pitchFamily="2" charset="2"/>
              <a:buChar char="§"/>
            </a:pPr>
            <a:r>
              <a:rPr lang="es-MX" sz="1200" dirty="0" smtClean="0">
                <a:latin typeface="Arial" panose="020B0604020202020204" pitchFamily="34" charset="0"/>
                <a:cs typeface="Arial" panose="020B0604020202020204" pitchFamily="34" charset="0"/>
              </a:rPr>
              <a:t>Establecer </a:t>
            </a:r>
            <a:r>
              <a:rPr lang="es-MX" sz="1200" dirty="0">
                <a:latin typeface="Arial" panose="020B0604020202020204" pitchFamily="34" charset="0"/>
                <a:cs typeface="Arial" panose="020B0604020202020204" pitchFamily="34" charset="0"/>
              </a:rPr>
              <a:t>acciones para orientar, informar e incluir a los grupos vulnerables (discapacidad) en los ámbitos educativo, laboral y social. </a:t>
            </a:r>
            <a:endParaRPr lang="es-MX" sz="1200" dirty="0" smtClean="0">
              <a:latin typeface="Arial" panose="020B0604020202020204" pitchFamily="34" charset="0"/>
              <a:cs typeface="Arial" panose="020B0604020202020204" pitchFamily="34" charset="0"/>
            </a:endParaRPr>
          </a:p>
          <a:p>
            <a:pPr marL="177800" indent="-177800" algn="just">
              <a:buFont typeface="Wingdings" pitchFamily="2" charset="2"/>
              <a:buChar char="§"/>
            </a:pPr>
            <a:endParaRPr lang="es-MX" sz="1200" dirty="0">
              <a:latin typeface="Arial" panose="020B0604020202020204" pitchFamily="34" charset="0"/>
              <a:cs typeface="Arial" panose="020B0604020202020204" pitchFamily="34" charset="0"/>
            </a:endParaRPr>
          </a:p>
          <a:p>
            <a:pPr marL="177800" indent="-177800" algn="just">
              <a:buFont typeface="Wingdings" pitchFamily="2" charset="2"/>
              <a:buChar char="§"/>
            </a:pPr>
            <a:r>
              <a:rPr lang="es-MX" sz="1200" dirty="0">
                <a:latin typeface="Arial" panose="020B0604020202020204" pitchFamily="34" charset="0"/>
                <a:cs typeface="Arial" panose="020B0604020202020204" pitchFamily="34" charset="0"/>
              </a:rPr>
              <a:t>Promover la participación y capacitación de jóvenes con discapacidad </a:t>
            </a:r>
            <a:r>
              <a:rPr lang="es-MX" sz="1200" dirty="0" smtClean="0">
                <a:latin typeface="Arial" panose="020B0604020202020204" pitchFamily="34" charset="0"/>
                <a:cs typeface="Arial" panose="020B0604020202020204" pitchFamily="34" charset="0"/>
              </a:rPr>
              <a:t>para </a:t>
            </a:r>
            <a:r>
              <a:rPr lang="es-MX" sz="1200" dirty="0">
                <a:latin typeface="Arial" panose="020B0604020202020204" pitchFamily="34" charset="0"/>
                <a:cs typeface="Arial" panose="020B0604020202020204" pitchFamily="34" charset="0"/>
              </a:rPr>
              <a:t>propiciar su inclusión social.</a:t>
            </a:r>
          </a:p>
          <a:p>
            <a:pPr marL="177800" indent="-177800" algn="just">
              <a:buFont typeface="Wingdings" pitchFamily="2" charset="2"/>
              <a:buChar char="§"/>
            </a:pPr>
            <a:endParaRPr lang="es-MX" sz="1200" dirty="0" smtClean="0">
              <a:latin typeface="Arial" panose="020B0604020202020204" pitchFamily="34" charset="0"/>
              <a:cs typeface="Arial" panose="020B0604020202020204" pitchFamily="34" charset="0"/>
            </a:endParaRPr>
          </a:p>
          <a:p>
            <a:pPr marL="177800" indent="-177800" algn="just">
              <a:buFont typeface="Wingdings" pitchFamily="2" charset="2"/>
              <a:buChar char="§"/>
            </a:pPr>
            <a:r>
              <a:rPr lang="es-MX" sz="1200" dirty="0">
                <a:latin typeface="Arial" panose="020B0604020202020204" pitchFamily="34" charset="0"/>
                <a:cs typeface="Arial" panose="020B0604020202020204" pitchFamily="34" charset="0"/>
              </a:rPr>
              <a:t>Realizar campañas de </a:t>
            </a:r>
            <a:r>
              <a:rPr lang="es-MX" sz="1200" dirty="0" smtClean="0">
                <a:latin typeface="Arial" panose="020B0604020202020204" pitchFamily="34" charset="0"/>
                <a:cs typeface="Arial" panose="020B0604020202020204" pitchFamily="34" charset="0"/>
              </a:rPr>
              <a:t>sensibilización </a:t>
            </a:r>
            <a:r>
              <a:rPr lang="es-MX" sz="1200" dirty="0">
                <a:latin typeface="Arial" panose="020B0604020202020204" pitchFamily="34" charset="0"/>
                <a:cs typeface="Arial" panose="020B0604020202020204" pitchFamily="34" charset="0"/>
              </a:rPr>
              <a:t>dirigidas a </a:t>
            </a:r>
            <a:r>
              <a:rPr lang="es-MX" sz="1200" dirty="0" smtClean="0">
                <a:latin typeface="Arial" panose="020B0604020202020204" pitchFamily="34" charset="0"/>
                <a:cs typeface="Arial" panose="020B0604020202020204" pitchFamily="34" charset="0"/>
              </a:rPr>
              <a:t>la Sociedad en general para efectos de generar conciencia y respeto.</a:t>
            </a:r>
            <a:endParaRPr lang="es-MX" sz="1200" dirty="0">
              <a:latin typeface="Arial" panose="020B0604020202020204" pitchFamily="34" charset="0"/>
              <a:cs typeface="Arial" panose="020B0604020202020204" pitchFamily="34" charset="0"/>
            </a:endParaRPr>
          </a:p>
          <a:p>
            <a:pPr marL="177800" indent="-177800" algn="just">
              <a:buFont typeface="Wingdings" pitchFamily="2" charset="2"/>
              <a:buChar char="§"/>
            </a:pPr>
            <a:endParaRPr lang="es-MX" sz="1200" dirty="0" smtClean="0">
              <a:latin typeface="Arial" panose="020B0604020202020204" pitchFamily="34" charset="0"/>
              <a:cs typeface="Arial" panose="020B0604020202020204" pitchFamily="34" charset="0"/>
            </a:endParaRPr>
          </a:p>
          <a:p>
            <a:pPr marL="177800" indent="-177800" algn="just">
              <a:buFont typeface="Wingdings" pitchFamily="2" charset="2"/>
              <a:buChar char="§"/>
            </a:pPr>
            <a:r>
              <a:rPr lang="es-MX" sz="1200" dirty="0">
                <a:latin typeface="Arial" panose="020B0604020202020204" pitchFamily="34" charset="0"/>
                <a:cs typeface="Arial" panose="020B0604020202020204" pitchFamily="34" charset="0"/>
              </a:rPr>
              <a:t>Llevar a cabo campañas de difusión en lenguas indígenas de los derechos de las personas indígenas con discapacidad.</a:t>
            </a:r>
          </a:p>
          <a:p>
            <a:pPr marL="177800" indent="-177800" algn="just">
              <a:buFont typeface="Wingdings" pitchFamily="2" charset="2"/>
              <a:buChar char="§"/>
            </a:pPr>
            <a:endParaRPr lang="es-MX" sz="1200" dirty="0" smtClean="0">
              <a:latin typeface="Arial" panose="020B0604020202020204" pitchFamily="34" charset="0"/>
              <a:cs typeface="Arial" panose="020B0604020202020204" pitchFamily="34" charset="0"/>
            </a:endParaRPr>
          </a:p>
          <a:p>
            <a:pPr marL="177800" indent="-177800" algn="just">
              <a:buFont typeface="Wingdings" pitchFamily="2" charset="2"/>
              <a:buChar char="§"/>
            </a:pPr>
            <a:r>
              <a:rPr lang="es-MX" sz="1200" dirty="0">
                <a:latin typeface="Arial" panose="020B0604020202020204" pitchFamily="34" charset="0"/>
                <a:cs typeface="Arial" panose="020B0604020202020204" pitchFamily="34" charset="0"/>
              </a:rPr>
              <a:t>Facilitar el acceso de la población indígena a los programas para personas con discapacidad.</a:t>
            </a:r>
          </a:p>
          <a:p>
            <a:pPr marL="177800" indent="-177800" algn="just">
              <a:buFont typeface="Wingdings" pitchFamily="2" charset="2"/>
              <a:buChar char="§"/>
            </a:pPr>
            <a:endParaRPr lang="es-MX" sz="1200" dirty="0" smtClean="0">
              <a:latin typeface="Arial" panose="020B0604020202020204" pitchFamily="34" charset="0"/>
              <a:cs typeface="Arial" panose="020B0604020202020204" pitchFamily="34" charset="0"/>
            </a:endParaRPr>
          </a:p>
          <a:p>
            <a:pPr marL="177800" indent="-177800" algn="just">
              <a:buFont typeface="Wingdings" pitchFamily="2" charset="2"/>
              <a:buChar char="§"/>
            </a:pPr>
            <a:r>
              <a:rPr lang="es-MX" sz="1200" dirty="0">
                <a:latin typeface="Arial" panose="020B0604020202020204" pitchFamily="34" charset="0"/>
                <a:cs typeface="Arial" panose="020B0604020202020204" pitchFamily="34" charset="0"/>
              </a:rPr>
              <a:t>Capacitar y sensibilizar a los servidores públicos sobre los derechos humanos, dignidad, autonomía y necesidades de las personas con discapacidad.</a:t>
            </a:r>
          </a:p>
          <a:p>
            <a:pPr marL="177800" indent="-177800" algn="just">
              <a:buFont typeface="Wingdings" pitchFamily="2" charset="2"/>
              <a:buChar char="§"/>
            </a:pPr>
            <a:endParaRPr lang="es-MX" sz="1200" dirty="0" smtClean="0">
              <a:latin typeface="Arial" panose="020B0604020202020204" pitchFamily="34" charset="0"/>
              <a:cs typeface="Arial" panose="020B0604020202020204" pitchFamily="34" charset="0"/>
            </a:endParaRPr>
          </a:p>
          <a:p>
            <a:pPr marL="177800" indent="-177800" algn="just">
              <a:buFont typeface="Wingdings" pitchFamily="2" charset="2"/>
              <a:buChar char="§"/>
            </a:pPr>
            <a:r>
              <a:rPr lang="es-MX" sz="1200" dirty="0">
                <a:latin typeface="Arial" panose="020B0604020202020204" pitchFamily="34" charset="0"/>
                <a:cs typeface="Arial" panose="020B0604020202020204" pitchFamily="34" charset="0"/>
              </a:rPr>
              <a:t>Desarrollar protocolos y códigos de conducta para que los prestadores de servicios atiendan a las personas usuarias con discapacidad sin discriminación.</a:t>
            </a:r>
          </a:p>
          <a:p>
            <a:pPr marL="177800" indent="-177800" algn="just">
              <a:buFont typeface="Wingdings" pitchFamily="2" charset="2"/>
              <a:buChar char="§"/>
            </a:pPr>
            <a:endParaRPr lang="es-MX" sz="1200" dirty="0" smtClean="0">
              <a:latin typeface="Arial" panose="020B0604020202020204" pitchFamily="34" charset="0"/>
              <a:cs typeface="Arial" panose="020B0604020202020204" pitchFamily="34" charset="0"/>
            </a:endParaRPr>
          </a:p>
          <a:p>
            <a:pPr marL="177800" indent="-177800" algn="just">
              <a:buFont typeface="Wingdings" pitchFamily="2" charset="2"/>
              <a:buChar char="§"/>
            </a:pPr>
            <a:r>
              <a:rPr lang="es-MX" sz="1200" dirty="0">
                <a:latin typeface="Arial" panose="020B0604020202020204" pitchFamily="34" charset="0"/>
                <a:cs typeface="Arial" panose="020B0604020202020204" pitchFamily="34" charset="0"/>
              </a:rPr>
              <a:t>Fortalecer la cultura de atención a la salud de las personas con discapacidad a través de una campaña de sensibilización. </a:t>
            </a:r>
          </a:p>
          <a:p>
            <a:pPr marL="177800" indent="-177800" algn="just">
              <a:buFont typeface="Wingdings" pitchFamily="2" charset="2"/>
              <a:buChar char="§"/>
            </a:pPr>
            <a:endParaRPr lang="es-MX" sz="1200" dirty="0" smtClean="0">
              <a:latin typeface="Arial" panose="020B0604020202020204" pitchFamily="34" charset="0"/>
              <a:cs typeface="Arial" panose="020B0604020202020204" pitchFamily="34" charset="0"/>
            </a:endParaRPr>
          </a:p>
          <a:p>
            <a:pPr marL="177800" indent="-177800" algn="just">
              <a:buFont typeface="Wingdings" pitchFamily="2" charset="2"/>
              <a:buChar char="§"/>
            </a:pPr>
            <a:r>
              <a:rPr lang="es-MX" sz="1200" dirty="0">
                <a:latin typeface="Arial" panose="020B0604020202020204" pitchFamily="34" charset="0"/>
                <a:cs typeface="Arial" panose="020B0604020202020204" pitchFamily="34" charset="0"/>
              </a:rPr>
              <a:t>Establecer mecanismos para impulsar proyectos productivos o de generación de ingreso en que participen personas con </a:t>
            </a:r>
            <a:r>
              <a:rPr lang="es-MX" sz="1200" dirty="0" smtClean="0">
                <a:latin typeface="Arial" panose="020B0604020202020204" pitchFamily="34" charset="0"/>
                <a:cs typeface="Arial" panose="020B0604020202020204" pitchFamily="34" charset="0"/>
              </a:rPr>
              <a:t>discapacidad.</a:t>
            </a:r>
          </a:p>
          <a:p>
            <a:pPr marL="177800" indent="-177800" algn="just">
              <a:buFont typeface="Wingdings" pitchFamily="2" charset="2"/>
              <a:buChar char="§"/>
            </a:pPr>
            <a:endParaRPr lang="es-MX" sz="1200" dirty="0" smtClean="0">
              <a:latin typeface="Arial" panose="020B0604020202020204" pitchFamily="34" charset="0"/>
              <a:cs typeface="Arial" panose="020B0604020202020204" pitchFamily="34" charset="0"/>
            </a:endParaRPr>
          </a:p>
          <a:p>
            <a:pPr marL="177800" indent="-177800" algn="just">
              <a:buFont typeface="Wingdings" pitchFamily="2" charset="2"/>
              <a:buChar char="§"/>
            </a:pPr>
            <a:r>
              <a:rPr lang="es-ES" sz="1200" dirty="0">
                <a:latin typeface="Arial" panose="020B0604020202020204" pitchFamily="34" charset="0"/>
                <a:cs typeface="Arial" panose="020B0604020202020204" pitchFamily="34" charset="0"/>
              </a:rPr>
              <a:t>Estas funciones son enunciativas mas no limitativas.</a:t>
            </a:r>
            <a:endParaRPr lang="es-ES_tradnl" sz="1200" dirty="0">
              <a:latin typeface="Arial" panose="020B0604020202020204" pitchFamily="34" charset="0"/>
              <a:cs typeface="Arial" panose="020B0604020202020204" pitchFamily="34" charset="0"/>
            </a:endParaRPr>
          </a:p>
          <a:p>
            <a:pPr marL="177800" indent="-177800" algn="just">
              <a:buFont typeface="Wingdings" pitchFamily="2" charset="2"/>
              <a:buChar char="§"/>
            </a:pPr>
            <a:endParaRPr lang="es-MX" sz="1200" dirty="0"/>
          </a:p>
          <a:p>
            <a:pPr marL="177800" indent="-177800" algn="just">
              <a:buFont typeface="Wingdings" pitchFamily="2" charset="2"/>
              <a:buChar char="§"/>
            </a:pPr>
            <a:endParaRPr lang="es-MX" sz="1200" dirty="0"/>
          </a:p>
          <a:p>
            <a:pPr marL="177800" indent="-177800" algn="just">
              <a:buFont typeface="Wingdings" pitchFamily="2" charset="2"/>
              <a:buChar char="§"/>
            </a:pPr>
            <a:endParaRPr lang="es-ES_tradnl" sz="1200" b="1" i="1" dirty="0">
              <a:latin typeface="Arial" charset="0"/>
            </a:endParaRPr>
          </a:p>
        </p:txBody>
      </p:sp>
      <p:sp>
        <p:nvSpPr>
          <p:cNvPr id="9" name="8 Rectángulo"/>
          <p:cNvSpPr/>
          <p:nvPr/>
        </p:nvSpPr>
        <p:spPr>
          <a:xfrm>
            <a:off x="1574800" y="8391525"/>
            <a:ext cx="5105400" cy="596900"/>
          </a:xfrm>
          <a:prstGeom prst="rect">
            <a:avLst/>
          </a:prstGeom>
          <a:noFill/>
          <a:ln w="63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0" name="9 CuadroTexto"/>
          <p:cNvSpPr txBox="1"/>
          <p:nvPr/>
        </p:nvSpPr>
        <p:spPr>
          <a:xfrm>
            <a:off x="3365892" y="8391525"/>
            <a:ext cx="1388522" cy="276999"/>
          </a:xfrm>
          <a:prstGeom prst="rect">
            <a:avLst/>
          </a:prstGeom>
          <a:noFill/>
        </p:spPr>
        <p:txBody>
          <a:bodyPr wrap="none" rtlCol="0">
            <a:spAutoFit/>
          </a:bodyPr>
          <a:lstStyle/>
          <a:p>
            <a:r>
              <a:rPr lang="es-MX" sz="1200" b="1" dirty="0" smtClean="0">
                <a:latin typeface="Arial" charset="0"/>
              </a:rPr>
              <a:t>Director General</a:t>
            </a:r>
            <a:endParaRPr lang="es-MX" sz="1200" dirty="0"/>
          </a:p>
        </p:txBody>
      </p:sp>
      <p:sp>
        <p:nvSpPr>
          <p:cNvPr id="11" name="10 CuadroTexto"/>
          <p:cNvSpPr txBox="1"/>
          <p:nvPr/>
        </p:nvSpPr>
        <p:spPr>
          <a:xfrm>
            <a:off x="3057349" y="8711426"/>
            <a:ext cx="2160721" cy="276999"/>
          </a:xfrm>
          <a:prstGeom prst="rect">
            <a:avLst/>
          </a:prstGeom>
          <a:noFill/>
        </p:spPr>
        <p:txBody>
          <a:bodyPr wrap="none" rtlCol="0">
            <a:spAutoFit/>
          </a:bodyPr>
          <a:lstStyle/>
          <a:p>
            <a:r>
              <a:rPr lang="es-MX" sz="1200" dirty="0" smtClean="0">
                <a:latin typeface="Arial" charset="0"/>
              </a:rPr>
              <a:t>Luis Fernando Alonso Molina</a:t>
            </a:r>
            <a:endParaRPr lang="es-MX" sz="1200" dirty="0"/>
          </a:p>
        </p:txBody>
      </p:sp>
      <p:cxnSp>
        <p:nvCxnSpPr>
          <p:cNvPr id="12" name="19 Conector recto"/>
          <p:cNvCxnSpPr>
            <a:cxnSpLocks noChangeShapeType="1"/>
          </p:cNvCxnSpPr>
          <p:nvPr/>
        </p:nvCxnSpPr>
        <p:spPr bwMode="auto">
          <a:xfrm rot="10800000" flipH="1">
            <a:off x="1578440" y="8643638"/>
            <a:ext cx="5076000" cy="0"/>
          </a:xfrm>
          <a:prstGeom prst="line">
            <a:avLst/>
          </a:prstGeom>
          <a:noFill/>
          <a:ln w="9525" algn="ctr">
            <a:solidFill>
              <a:schemeClr val="tx1"/>
            </a:solidFill>
            <a:round/>
            <a:headEnd/>
            <a:tailEnd/>
          </a:ln>
        </p:spPr>
      </p:cxnSp>
    </p:spTree>
    <p:extLst>
      <p:ext uri="{BB962C8B-B14F-4D97-AF65-F5344CB8AC3E}">
        <p14:creationId xmlns:p14="http://schemas.microsoft.com/office/powerpoint/2010/main" val="2744429215"/>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12"/>
          <p:cNvSpPr>
            <a:spLocks noChangeArrowheads="1"/>
          </p:cNvSpPr>
          <p:nvPr/>
        </p:nvSpPr>
        <p:spPr bwMode="auto">
          <a:xfrm>
            <a:off x="-9432" y="-7251"/>
            <a:ext cx="1443038" cy="9144000"/>
          </a:xfrm>
          <a:prstGeom prst="rect">
            <a:avLst/>
          </a:prstGeom>
          <a:solidFill>
            <a:schemeClr val="bg1">
              <a:lumMod val="50000"/>
            </a:schemeClr>
          </a:solidFill>
          <a:ln w="9525">
            <a:solidFill>
              <a:srgbClr val="663300"/>
            </a:solidFill>
            <a:miter lim="800000"/>
            <a:headEnd/>
            <a:tailEnd/>
          </a:ln>
        </p:spPr>
        <p:txBody>
          <a:bodyPr wrap="none" anchor="ctr"/>
          <a:lstStyle/>
          <a:p>
            <a:pPr>
              <a:defRPr/>
            </a:pPr>
            <a:endParaRPr lang="es-MX" dirty="0"/>
          </a:p>
        </p:txBody>
      </p:sp>
      <p:sp>
        <p:nvSpPr>
          <p:cNvPr id="48131" name="Line 55"/>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48132" name="Text Box 56"/>
          <p:cNvSpPr txBox="1">
            <a:spLocks noChangeArrowheads="1"/>
          </p:cNvSpPr>
          <p:nvPr/>
        </p:nvSpPr>
        <p:spPr bwMode="auto">
          <a:xfrm>
            <a:off x="1435318" y="960940"/>
            <a:ext cx="5310892" cy="1077913"/>
          </a:xfrm>
          <a:prstGeom prst="rect">
            <a:avLst/>
          </a:prstGeom>
          <a:noFill/>
          <a:ln w="9525">
            <a:noFill/>
            <a:miter lim="800000"/>
            <a:headEnd/>
            <a:tailEnd/>
          </a:ln>
        </p:spPr>
        <p:txBody>
          <a:bodyPr wrap="square">
            <a:spAutoFit/>
          </a:bodyPr>
          <a:lstStyle/>
          <a:p>
            <a:r>
              <a:rPr lang="es-ES_tradnl" sz="1600" b="1" i="1" dirty="0">
                <a:latin typeface="Arial" charset="0"/>
              </a:rPr>
              <a:t>RESPONSABLE DE</a:t>
            </a:r>
          </a:p>
          <a:p>
            <a:r>
              <a:rPr lang="es-ES_tradnl" sz="1600" b="1" i="1" dirty="0">
                <a:latin typeface="Arial" charset="0"/>
              </a:rPr>
              <a:t> LA </a:t>
            </a:r>
            <a:r>
              <a:rPr lang="es-ES_tradnl" sz="1600" b="1" i="1" dirty="0" smtClean="0">
                <a:latin typeface="Arial" charset="0"/>
              </a:rPr>
              <a:t>FORMULACIÓN </a:t>
            </a:r>
            <a:r>
              <a:rPr lang="es-ES_tradnl" sz="1600" b="1" i="1" dirty="0">
                <a:latin typeface="Arial" charset="0"/>
              </a:rPr>
              <a:t>DEL MANUAL DE </a:t>
            </a:r>
            <a:r>
              <a:rPr lang="es-ES_tradnl" sz="1600" b="1" i="1" dirty="0" smtClean="0">
                <a:latin typeface="Arial" charset="0"/>
              </a:rPr>
              <a:t>ORGANIZACIÓN </a:t>
            </a:r>
            <a:r>
              <a:rPr lang="es-ES_tradnl" sz="1600" b="1" i="1" dirty="0">
                <a:latin typeface="Arial" charset="0"/>
              </a:rPr>
              <a:t>DEL INSTITUTO POTOSINO DE LA JUVENTUD</a:t>
            </a:r>
          </a:p>
        </p:txBody>
      </p:sp>
      <p:sp>
        <p:nvSpPr>
          <p:cNvPr id="48133" name="Text Box 57"/>
          <p:cNvSpPr txBox="1">
            <a:spLocks noChangeArrowheads="1"/>
          </p:cNvSpPr>
          <p:nvPr/>
        </p:nvSpPr>
        <p:spPr bwMode="auto">
          <a:xfrm>
            <a:off x="3625459" y="6408738"/>
            <a:ext cx="1087605" cy="276999"/>
          </a:xfrm>
          <a:prstGeom prst="rect">
            <a:avLst/>
          </a:prstGeom>
          <a:noFill/>
          <a:ln w="9525">
            <a:noFill/>
            <a:miter lim="800000"/>
            <a:headEnd/>
            <a:tailEnd/>
          </a:ln>
        </p:spPr>
        <p:txBody>
          <a:bodyPr wrap="none">
            <a:spAutoFit/>
          </a:bodyPr>
          <a:lstStyle/>
          <a:p>
            <a:r>
              <a:rPr lang="es-ES_tradnl" sz="1200" b="1" i="1" dirty="0">
                <a:latin typeface="Arial" pitchFamily="34" charset="0"/>
                <a:cs typeface="Arial" pitchFamily="34" charset="0"/>
              </a:rPr>
              <a:t>AUTORIZAN</a:t>
            </a:r>
          </a:p>
        </p:txBody>
      </p:sp>
      <p:sp>
        <p:nvSpPr>
          <p:cNvPr id="48134" name="Text Box 58"/>
          <p:cNvSpPr txBox="1">
            <a:spLocks noChangeArrowheads="1"/>
          </p:cNvSpPr>
          <p:nvPr/>
        </p:nvSpPr>
        <p:spPr bwMode="auto">
          <a:xfrm>
            <a:off x="4369238" y="7254155"/>
            <a:ext cx="2413000" cy="461665"/>
          </a:xfrm>
          <a:prstGeom prst="rect">
            <a:avLst/>
          </a:prstGeom>
          <a:noFill/>
          <a:ln w="9525">
            <a:noFill/>
            <a:miter lim="800000"/>
            <a:headEnd/>
            <a:tailEnd/>
          </a:ln>
        </p:spPr>
        <p:txBody>
          <a:bodyPr wrap="square">
            <a:spAutoFit/>
          </a:bodyPr>
          <a:lstStyle/>
          <a:p>
            <a:r>
              <a:rPr lang="es-MX" sz="1200" b="1" dirty="0" smtClean="0">
                <a:latin typeface="Arial" pitchFamily="34" charset="0"/>
                <a:cs typeface="Arial" pitchFamily="34" charset="0"/>
              </a:rPr>
              <a:t>OFICIAL MAYOR </a:t>
            </a:r>
          </a:p>
          <a:p>
            <a:r>
              <a:rPr lang="es-MX" sz="1200" b="1" dirty="0" smtClean="0">
                <a:latin typeface="Arial" pitchFamily="34" charset="0"/>
                <a:cs typeface="Arial" pitchFamily="34" charset="0"/>
              </a:rPr>
              <a:t>DEL PODER EJECUTIVO</a:t>
            </a:r>
            <a:endParaRPr lang="es-MX" sz="1200" b="1" dirty="0">
              <a:latin typeface="Arial" pitchFamily="34" charset="0"/>
              <a:cs typeface="Arial" pitchFamily="34" charset="0"/>
            </a:endParaRPr>
          </a:p>
        </p:txBody>
      </p:sp>
      <p:sp>
        <p:nvSpPr>
          <p:cNvPr id="48135" name="Text Box 60"/>
          <p:cNvSpPr txBox="1">
            <a:spLocks noChangeArrowheads="1"/>
          </p:cNvSpPr>
          <p:nvPr/>
        </p:nvSpPr>
        <p:spPr bwMode="auto">
          <a:xfrm>
            <a:off x="2775028" y="4978878"/>
            <a:ext cx="2891433" cy="461665"/>
          </a:xfrm>
          <a:prstGeom prst="rect">
            <a:avLst/>
          </a:prstGeom>
          <a:noFill/>
          <a:ln w="9525">
            <a:noFill/>
            <a:miter lim="800000"/>
            <a:headEnd/>
            <a:tailEnd/>
          </a:ln>
        </p:spPr>
        <p:txBody>
          <a:bodyPr wrap="none">
            <a:spAutoFit/>
          </a:bodyPr>
          <a:lstStyle/>
          <a:p>
            <a:r>
              <a:rPr lang="es-ES_tradnl" sz="1200" b="1" dirty="0" smtClean="0">
                <a:latin typeface="Arial" pitchFamily="34" charset="0"/>
                <a:cs typeface="Arial" pitchFamily="34" charset="0"/>
              </a:rPr>
              <a:t>Gonzalo </a:t>
            </a:r>
            <a:r>
              <a:rPr lang="es-ES_tradnl" sz="1200" b="1" dirty="0">
                <a:latin typeface="Arial" pitchFamily="34" charset="0"/>
                <a:cs typeface="Arial" pitchFamily="34" charset="0"/>
              </a:rPr>
              <a:t>Ortuño Castro</a:t>
            </a:r>
          </a:p>
          <a:p>
            <a:r>
              <a:rPr lang="es-ES_tradnl" sz="1200" b="1" dirty="0" smtClean="0">
                <a:latin typeface="Arial" pitchFamily="34" charset="0"/>
                <a:cs typeface="Arial" pitchFamily="34" charset="0"/>
              </a:rPr>
              <a:t>Director de Organización y Métodos </a:t>
            </a:r>
            <a:endParaRPr lang="es-ES_tradnl" sz="1200" b="1" dirty="0">
              <a:latin typeface="Arial" pitchFamily="34" charset="0"/>
              <a:cs typeface="Arial" pitchFamily="34" charset="0"/>
            </a:endParaRPr>
          </a:p>
        </p:txBody>
      </p:sp>
      <p:sp>
        <p:nvSpPr>
          <p:cNvPr id="48137" name="Line 62"/>
          <p:cNvSpPr>
            <a:spLocks noChangeShapeType="1"/>
          </p:cNvSpPr>
          <p:nvPr/>
        </p:nvSpPr>
        <p:spPr bwMode="auto">
          <a:xfrm>
            <a:off x="1603470" y="8639064"/>
            <a:ext cx="2196000" cy="0"/>
          </a:xfrm>
          <a:prstGeom prst="line">
            <a:avLst/>
          </a:prstGeom>
          <a:noFill/>
          <a:ln w="9525">
            <a:solidFill>
              <a:schemeClr val="tx1"/>
            </a:solidFill>
            <a:round/>
            <a:headEnd/>
            <a:tailEnd/>
          </a:ln>
        </p:spPr>
        <p:txBody>
          <a:bodyPr/>
          <a:lstStyle/>
          <a:p>
            <a:endParaRPr lang="es-MX" sz="1200" dirty="0">
              <a:latin typeface="Arial" pitchFamily="34" charset="0"/>
              <a:cs typeface="Arial" pitchFamily="34" charset="0"/>
            </a:endParaRPr>
          </a:p>
        </p:txBody>
      </p:sp>
      <p:sp>
        <p:nvSpPr>
          <p:cNvPr id="48138" name="Line 63"/>
          <p:cNvSpPr>
            <a:spLocks noChangeShapeType="1"/>
          </p:cNvSpPr>
          <p:nvPr/>
        </p:nvSpPr>
        <p:spPr bwMode="auto">
          <a:xfrm>
            <a:off x="4444037" y="8627189"/>
            <a:ext cx="2196000" cy="0"/>
          </a:xfrm>
          <a:prstGeom prst="line">
            <a:avLst/>
          </a:prstGeom>
          <a:noFill/>
          <a:ln w="9525">
            <a:solidFill>
              <a:schemeClr val="tx1"/>
            </a:solidFill>
            <a:round/>
            <a:headEnd/>
            <a:tailEnd/>
          </a:ln>
        </p:spPr>
        <p:txBody>
          <a:bodyPr/>
          <a:lstStyle/>
          <a:p>
            <a:endParaRPr lang="es-MX" sz="1200" dirty="0">
              <a:latin typeface="Arial" pitchFamily="34" charset="0"/>
              <a:cs typeface="Arial" pitchFamily="34" charset="0"/>
            </a:endParaRPr>
          </a:p>
        </p:txBody>
      </p:sp>
      <p:sp>
        <p:nvSpPr>
          <p:cNvPr id="48139" name="Text Box 64"/>
          <p:cNvSpPr txBox="1">
            <a:spLocks noChangeArrowheads="1"/>
          </p:cNvSpPr>
          <p:nvPr/>
        </p:nvSpPr>
        <p:spPr bwMode="auto">
          <a:xfrm>
            <a:off x="3717372" y="3724452"/>
            <a:ext cx="766557" cy="276999"/>
          </a:xfrm>
          <a:prstGeom prst="rect">
            <a:avLst/>
          </a:prstGeom>
          <a:noFill/>
          <a:ln w="9525">
            <a:noFill/>
            <a:miter lim="800000"/>
            <a:headEnd/>
            <a:tailEnd/>
          </a:ln>
        </p:spPr>
        <p:txBody>
          <a:bodyPr wrap="none">
            <a:spAutoFit/>
          </a:bodyPr>
          <a:lstStyle/>
          <a:p>
            <a:r>
              <a:rPr lang="es-ES_tradnl" sz="1200" b="1" i="1" dirty="0" smtClean="0">
                <a:latin typeface="Arial" pitchFamily="34" charset="0"/>
                <a:cs typeface="Arial" pitchFamily="34" charset="0"/>
              </a:rPr>
              <a:t>REVISÓ</a:t>
            </a:r>
            <a:endParaRPr lang="es-ES_tradnl" sz="1200" b="1" i="1" dirty="0">
              <a:latin typeface="Arial" pitchFamily="34" charset="0"/>
              <a:cs typeface="Arial" pitchFamily="34" charset="0"/>
            </a:endParaRPr>
          </a:p>
        </p:txBody>
      </p:sp>
      <p:sp>
        <p:nvSpPr>
          <p:cNvPr id="48140" name="Line 65"/>
          <p:cNvSpPr>
            <a:spLocks noChangeShapeType="1"/>
          </p:cNvSpPr>
          <p:nvPr/>
        </p:nvSpPr>
        <p:spPr bwMode="auto">
          <a:xfrm>
            <a:off x="2728258" y="2758688"/>
            <a:ext cx="2744787" cy="0"/>
          </a:xfrm>
          <a:prstGeom prst="line">
            <a:avLst/>
          </a:prstGeom>
          <a:noFill/>
          <a:ln w="9525">
            <a:solidFill>
              <a:schemeClr val="tx1"/>
            </a:solidFill>
            <a:round/>
            <a:headEnd/>
            <a:tailEnd/>
          </a:ln>
        </p:spPr>
        <p:txBody>
          <a:bodyPr/>
          <a:lstStyle/>
          <a:p>
            <a:endParaRPr lang="es-MX" sz="1200" dirty="0">
              <a:latin typeface="Arial" pitchFamily="34" charset="0"/>
              <a:cs typeface="Arial" pitchFamily="34" charset="0"/>
            </a:endParaRPr>
          </a:p>
        </p:txBody>
      </p:sp>
      <p:sp>
        <p:nvSpPr>
          <p:cNvPr id="48141" name="Text Box 66"/>
          <p:cNvSpPr txBox="1">
            <a:spLocks noChangeArrowheads="1"/>
          </p:cNvSpPr>
          <p:nvPr/>
        </p:nvSpPr>
        <p:spPr bwMode="auto">
          <a:xfrm>
            <a:off x="76200" y="50800"/>
            <a:ext cx="3962400" cy="396875"/>
          </a:xfrm>
          <a:prstGeom prst="rect">
            <a:avLst/>
          </a:prstGeom>
          <a:noFill/>
          <a:ln w="9525">
            <a:noFill/>
            <a:miter lim="800000"/>
            <a:headEnd/>
            <a:tailEnd/>
          </a:ln>
        </p:spPr>
        <p:txBody>
          <a:bodyPr>
            <a:spAutoFit/>
          </a:bodyPr>
          <a:lstStyle/>
          <a:p>
            <a:pPr algn="just">
              <a:spcBef>
                <a:spcPct val="50000"/>
              </a:spcBef>
            </a:pPr>
            <a:r>
              <a:rPr lang="es-ES_tradnl" sz="2000" b="1" i="1" dirty="0" smtClean="0">
                <a:latin typeface="Arial" charset="0"/>
              </a:rPr>
              <a:t>AUTORIZACIÓN</a:t>
            </a:r>
            <a:endParaRPr lang="es-ES_tradnl" sz="2000" b="1" i="1" dirty="0">
              <a:latin typeface="Arial" charset="0"/>
            </a:endParaRPr>
          </a:p>
        </p:txBody>
      </p:sp>
      <p:sp>
        <p:nvSpPr>
          <p:cNvPr id="48143" name="15 CuadroTexto"/>
          <p:cNvSpPr txBox="1">
            <a:spLocks noChangeArrowheads="1"/>
          </p:cNvSpPr>
          <p:nvPr/>
        </p:nvSpPr>
        <p:spPr bwMode="auto">
          <a:xfrm>
            <a:off x="4137649" y="8624014"/>
            <a:ext cx="2839976" cy="276999"/>
          </a:xfrm>
          <a:prstGeom prst="rect">
            <a:avLst/>
          </a:prstGeom>
          <a:noFill/>
          <a:ln w="9525">
            <a:noFill/>
            <a:miter lim="800000"/>
            <a:headEnd/>
            <a:tailEnd/>
          </a:ln>
        </p:spPr>
        <p:txBody>
          <a:bodyPr wrap="square">
            <a:spAutoFit/>
          </a:bodyPr>
          <a:lstStyle/>
          <a:p>
            <a:r>
              <a:rPr lang="es-MX" sz="1200" b="1" dirty="0" smtClean="0">
                <a:latin typeface="Arial" pitchFamily="34" charset="0"/>
                <a:cs typeface="Arial" pitchFamily="34" charset="0"/>
              </a:rPr>
              <a:t>Elías Jesrael Pesina Rodríguez</a:t>
            </a:r>
            <a:endParaRPr lang="es-MX" sz="1200" b="1" dirty="0">
              <a:latin typeface="Arial" pitchFamily="34" charset="0"/>
              <a:cs typeface="Arial" pitchFamily="34" charset="0"/>
            </a:endParaRPr>
          </a:p>
        </p:txBody>
      </p:sp>
      <p:sp>
        <p:nvSpPr>
          <p:cNvPr id="46096" name="16 CuadroTexto"/>
          <p:cNvSpPr txBox="1">
            <a:spLocks noChangeArrowheads="1"/>
          </p:cNvSpPr>
          <p:nvPr/>
        </p:nvSpPr>
        <p:spPr bwMode="auto">
          <a:xfrm>
            <a:off x="2028565" y="2796769"/>
            <a:ext cx="4130935"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nSpc>
                <a:spcPct val="90000"/>
              </a:lnSpc>
              <a:defRPr/>
            </a:pPr>
            <a:r>
              <a:rPr lang="es-ES_tradnl" sz="1200" b="1" dirty="0" smtClean="0">
                <a:latin typeface="Arial" pitchFamily="34" charset="0"/>
                <a:cs typeface="Arial" pitchFamily="34" charset="0"/>
              </a:rPr>
              <a:t>Luis Fernando Alonso Molina</a:t>
            </a:r>
          </a:p>
          <a:p>
            <a:pPr>
              <a:lnSpc>
                <a:spcPct val="90000"/>
              </a:lnSpc>
              <a:defRPr/>
            </a:pPr>
            <a:r>
              <a:rPr lang="es-MX" sz="1200" b="1" dirty="0" smtClean="0">
                <a:latin typeface="Arial" pitchFamily="34" charset="0"/>
                <a:cs typeface="Arial" pitchFamily="34" charset="0"/>
              </a:rPr>
              <a:t>Director General del Instituto Potosino de la Juventud</a:t>
            </a:r>
          </a:p>
          <a:p>
            <a:pPr>
              <a:lnSpc>
                <a:spcPct val="90000"/>
              </a:lnSpc>
              <a:defRPr/>
            </a:pPr>
            <a:endParaRPr lang="es-ES_tradnl" sz="1200" b="1" dirty="0" smtClean="0">
              <a:latin typeface="Arial" pitchFamily="34" charset="0"/>
              <a:cs typeface="Arial" pitchFamily="34" charset="0"/>
            </a:endParaRPr>
          </a:p>
        </p:txBody>
      </p:sp>
      <p:sp>
        <p:nvSpPr>
          <p:cNvPr id="20" name="Text Box 60"/>
          <p:cNvSpPr txBox="1">
            <a:spLocks noChangeArrowheads="1"/>
          </p:cNvSpPr>
          <p:nvPr/>
        </p:nvSpPr>
        <p:spPr bwMode="auto">
          <a:xfrm>
            <a:off x="1941504" y="8655194"/>
            <a:ext cx="1491114" cy="276999"/>
          </a:xfrm>
          <a:prstGeom prst="rect">
            <a:avLst/>
          </a:prstGeom>
          <a:noFill/>
          <a:ln w="9525">
            <a:noFill/>
            <a:miter lim="800000"/>
            <a:headEnd/>
            <a:tailEnd/>
          </a:ln>
        </p:spPr>
        <p:txBody>
          <a:bodyPr wrap="none">
            <a:spAutoFit/>
          </a:bodyPr>
          <a:lstStyle/>
          <a:p>
            <a:r>
              <a:rPr lang="es-ES_tradnl" sz="1200" b="1" dirty="0" smtClean="0">
                <a:latin typeface="Arial" pitchFamily="34" charset="0"/>
                <a:cs typeface="Arial" pitchFamily="34" charset="0"/>
              </a:rPr>
              <a:t>Joel Ramírez Díaz</a:t>
            </a:r>
            <a:endParaRPr lang="es-ES_tradnl" sz="1200" b="1" dirty="0">
              <a:latin typeface="Arial" pitchFamily="34" charset="0"/>
              <a:cs typeface="Arial" pitchFamily="34" charset="0"/>
            </a:endParaRPr>
          </a:p>
        </p:txBody>
      </p:sp>
      <p:sp>
        <p:nvSpPr>
          <p:cNvPr id="21" name="Line 65"/>
          <p:cNvSpPr>
            <a:spLocks noChangeShapeType="1"/>
          </p:cNvSpPr>
          <p:nvPr/>
        </p:nvSpPr>
        <p:spPr bwMode="auto">
          <a:xfrm>
            <a:off x="2777373" y="4918018"/>
            <a:ext cx="2744787" cy="0"/>
          </a:xfrm>
          <a:prstGeom prst="line">
            <a:avLst/>
          </a:prstGeom>
          <a:noFill/>
          <a:ln w="9525">
            <a:solidFill>
              <a:schemeClr val="tx1"/>
            </a:solidFill>
            <a:round/>
            <a:headEnd/>
            <a:tailEnd/>
          </a:ln>
        </p:spPr>
        <p:txBody>
          <a:bodyPr/>
          <a:lstStyle/>
          <a:p>
            <a:endParaRPr lang="es-MX" sz="1200" dirty="0">
              <a:latin typeface="Arial" pitchFamily="34" charset="0"/>
              <a:cs typeface="Arial" pitchFamily="34" charset="0"/>
            </a:endParaRPr>
          </a:p>
        </p:txBody>
      </p:sp>
      <p:sp>
        <p:nvSpPr>
          <p:cNvPr id="18" name="Text Box 60"/>
          <p:cNvSpPr txBox="1">
            <a:spLocks noChangeArrowheads="1"/>
          </p:cNvSpPr>
          <p:nvPr/>
        </p:nvSpPr>
        <p:spPr bwMode="auto">
          <a:xfrm>
            <a:off x="1411366" y="7269308"/>
            <a:ext cx="2707410" cy="461665"/>
          </a:xfrm>
          <a:prstGeom prst="rect">
            <a:avLst/>
          </a:prstGeom>
          <a:noFill/>
          <a:ln w="9525">
            <a:noFill/>
            <a:miter lim="800000"/>
            <a:headEnd/>
            <a:tailEnd/>
          </a:ln>
        </p:spPr>
        <p:txBody>
          <a:bodyPr wrap="square">
            <a:spAutoFit/>
          </a:bodyPr>
          <a:lstStyle/>
          <a:p>
            <a:r>
              <a:rPr lang="es-ES_tradnl" sz="1200" b="1" dirty="0" smtClean="0">
                <a:latin typeface="Arial" pitchFamily="34" charset="0"/>
                <a:cs typeface="Arial" pitchFamily="34" charset="0"/>
              </a:rPr>
              <a:t>PRESIDENTE DE LA JUNTA DE GOBIERNO</a:t>
            </a:r>
            <a:endParaRPr lang="es-ES_tradnl" sz="1200"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112"/>
          <p:cNvSpPr>
            <a:spLocks noChangeArrowheads="1"/>
          </p:cNvSpPr>
          <p:nvPr/>
        </p:nvSpPr>
        <p:spPr bwMode="auto">
          <a:xfrm>
            <a:off x="-9432" y="-7251"/>
            <a:ext cx="1443038" cy="9144000"/>
          </a:xfrm>
          <a:prstGeom prst="rect">
            <a:avLst/>
          </a:prstGeom>
          <a:solidFill>
            <a:schemeClr val="bg1">
              <a:lumMod val="50000"/>
            </a:schemeClr>
          </a:solidFill>
          <a:ln w="9525">
            <a:solidFill>
              <a:srgbClr val="663300"/>
            </a:solidFill>
            <a:miter lim="800000"/>
            <a:headEnd/>
            <a:tailEnd/>
          </a:ln>
        </p:spPr>
        <p:txBody>
          <a:bodyPr wrap="none" anchor="ctr"/>
          <a:lstStyle/>
          <a:p>
            <a:pPr>
              <a:defRPr/>
            </a:pPr>
            <a:endParaRPr lang="es-MX" dirty="0"/>
          </a:p>
        </p:txBody>
      </p:sp>
      <p:sp>
        <p:nvSpPr>
          <p:cNvPr id="49156" name="Text Box 4"/>
          <p:cNvSpPr txBox="1">
            <a:spLocks noChangeArrowheads="1"/>
          </p:cNvSpPr>
          <p:nvPr/>
        </p:nvSpPr>
        <p:spPr bwMode="auto">
          <a:xfrm>
            <a:off x="0" y="0"/>
            <a:ext cx="4640240" cy="396875"/>
          </a:xfrm>
          <a:prstGeom prst="rect">
            <a:avLst/>
          </a:prstGeom>
          <a:noFill/>
          <a:ln w="9525">
            <a:noFill/>
            <a:miter lim="800000"/>
            <a:headEnd/>
            <a:tailEnd/>
          </a:ln>
        </p:spPr>
        <p:txBody>
          <a:bodyPr wrap="square">
            <a:spAutoFit/>
          </a:bodyPr>
          <a:lstStyle/>
          <a:p>
            <a:pPr algn="l">
              <a:spcBef>
                <a:spcPct val="50000"/>
              </a:spcBef>
            </a:pPr>
            <a:r>
              <a:rPr lang="es-ES_tradnl" sz="2000" b="1" i="1" dirty="0">
                <a:latin typeface="Arial" charset="0"/>
              </a:rPr>
              <a:t>CONTROL DE ACTUALIZACIONES</a:t>
            </a:r>
          </a:p>
        </p:txBody>
      </p:sp>
      <p:sp>
        <p:nvSpPr>
          <p:cNvPr id="49157" name="Line 5"/>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dirty="0"/>
          </a:p>
        </p:txBody>
      </p:sp>
      <p:sp>
        <p:nvSpPr>
          <p:cNvPr id="49158" name="Text Box 6"/>
          <p:cNvSpPr txBox="1">
            <a:spLocks noChangeArrowheads="1"/>
          </p:cNvSpPr>
          <p:nvPr/>
        </p:nvSpPr>
        <p:spPr bwMode="auto">
          <a:xfrm>
            <a:off x="2362200" y="1158875"/>
            <a:ext cx="1851025" cy="336550"/>
          </a:xfrm>
          <a:prstGeom prst="rect">
            <a:avLst/>
          </a:prstGeom>
          <a:noFill/>
          <a:ln w="9525">
            <a:noFill/>
            <a:miter lim="800000"/>
            <a:headEnd/>
            <a:tailEnd/>
          </a:ln>
        </p:spPr>
        <p:txBody>
          <a:bodyPr wrap="none">
            <a:spAutoFit/>
          </a:bodyPr>
          <a:lstStyle/>
          <a:p>
            <a:r>
              <a:rPr lang="es-ES_tradnl" sz="1600" b="1" i="1" dirty="0" smtClean="0">
                <a:latin typeface="Arial" charset="0"/>
              </a:rPr>
              <a:t>ACTUALIZACIÓN</a:t>
            </a:r>
            <a:endParaRPr lang="es-ES_tradnl" sz="1600" b="1" i="1" dirty="0">
              <a:latin typeface="Arial" charset="0"/>
            </a:endParaRPr>
          </a:p>
        </p:txBody>
      </p:sp>
      <p:sp>
        <p:nvSpPr>
          <p:cNvPr id="49159" name="Text Box 7"/>
          <p:cNvSpPr txBox="1">
            <a:spLocks noChangeArrowheads="1"/>
          </p:cNvSpPr>
          <p:nvPr/>
        </p:nvSpPr>
        <p:spPr bwMode="auto">
          <a:xfrm>
            <a:off x="4152900" y="2133600"/>
            <a:ext cx="577850" cy="228600"/>
          </a:xfrm>
          <a:prstGeom prst="rect">
            <a:avLst/>
          </a:prstGeom>
          <a:noFill/>
          <a:ln w="9525">
            <a:noFill/>
            <a:miter lim="800000"/>
            <a:headEnd/>
            <a:tailEnd/>
          </a:ln>
        </p:spPr>
        <p:txBody>
          <a:bodyPr wrap="none">
            <a:spAutoFit/>
          </a:bodyPr>
          <a:lstStyle/>
          <a:p>
            <a:r>
              <a:rPr lang="es-ES_tradnl" sz="900" b="1" dirty="0">
                <a:latin typeface="Arial" charset="0"/>
              </a:rPr>
              <a:t>FECHA</a:t>
            </a:r>
          </a:p>
        </p:txBody>
      </p:sp>
      <p:sp>
        <p:nvSpPr>
          <p:cNvPr id="49160" name="Text Box 8"/>
          <p:cNvSpPr txBox="1">
            <a:spLocks noChangeArrowheads="1"/>
          </p:cNvSpPr>
          <p:nvPr/>
        </p:nvSpPr>
        <p:spPr bwMode="auto">
          <a:xfrm>
            <a:off x="1460500" y="3182938"/>
            <a:ext cx="2508250" cy="228600"/>
          </a:xfrm>
          <a:prstGeom prst="rect">
            <a:avLst/>
          </a:prstGeom>
          <a:noFill/>
          <a:ln w="9525">
            <a:noFill/>
            <a:miter lim="800000"/>
            <a:headEnd/>
            <a:tailEnd/>
          </a:ln>
        </p:spPr>
        <p:txBody>
          <a:bodyPr wrap="none">
            <a:spAutoFit/>
          </a:bodyPr>
          <a:lstStyle/>
          <a:p>
            <a:r>
              <a:rPr lang="es-ES_tradnl" sz="900" b="1" dirty="0">
                <a:latin typeface="Arial" charset="0"/>
              </a:rPr>
              <a:t>PARTE DEL MANUAL QUE SE ACTUALIZA</a:t>
            </a:r>
          </a:p>
        </p:txBody>
      </p:sp>
      <p:sp>
        <p:nvSpPr>
          <p:cNvPr id="49161" name="Line 9"/>
          <p:cNvSpPr>
            <a:spLocks noChangeShapeType="1"/>
          </p:cNvSpPr>
          <p:nvPr/>
        </p:nvSpPr>
        <p:spPr bwMode="auto">
          <a:xfrm flipV="1">
            <a:off x="1760538" y="3114675"/>
            <a:ext cx="4926012" cy="1588"/>
          </a:xfrm>
          <a:prstGeom prst="line">
            <a:avLst/>
          </a:prstGeom>
          <a:noFill/>
          <a:ln w="9525">
            <a:solidFill>
              <a:schemeClr val="tx1"/>
            </a:solidFill>
            <a:round/>
            <a:headEnd/>
            <a:tailEnd/>
          </a:ln>
        </p:spPr>
        <p:txBody>
          <a:bodyPr wrap="none" anchor="ctr"/>
          <a:lstStyle/>
          <a:p>
            <a:endParaRPr lang="es-MX" dirty="0"/>
          </a:p>
        </p:txBody>
      </p:sp>
      <p:sp>
        <p:nvSpPr>
          <p:cNvPr id="49162" name="Text Box 10"/>
          <p:cNvSpPr txBox="1">
            <a:spLocks noChangeArrowheads="1"/>
          </p:cNvSpPr>
          <p:nvPr/>
        </p:nvSpPr>
        <p:spPr bwMode="auto">
          <a:xfrm>
            <a:off x="1482725" y="4641850"/>
            <a:ext cx="2076450" cy="228600"/>
          </a:xfrm>
          <a:prstGeom prst="rect">
            <a:avLst/>
          </a:prstGeom>
          <a:noFill/>
          <a:ln w="9525">
            <a:noFill/>
            <a:miter lim="800000"/>
            <a:headEnd/>
            <a:tailEnd/>
          </a:ln>
        </p:spPr>
        <p:txBody>
          <a:bodyPr wrap="none">
            <a:spAutoFit/>
          </a:bodyPr>
          <a:lstStyle/>
          <a:p>
            <a:r>
              <a:rPr lang="es-ES_tradnl" sz="900" b="1" dirty="0">
                <a:latin typeface="Arial" charset="0"/>
              </a:rPr>
              <a:t>SECCIONES QUE SE MODIFICA(N)</a:t>
            </a:r>
          </a:p>
        </p:txBody>
      </p:sp>
      <p:sp>
        <p:nvSpPr>
          <p:cNvPr id="49163" name="Line 11"/>
          <p:cNvSpPr>
            <a:spLocks noChangeShapeType="1"/>
          </p:cNvSpPr>
          <p:nvPr/>
        </p:nvSpPr>
        <p:spPr bwMode="auto">
          <a:xfrm>
            <a:off x="1508125" y="4610100"/>
            <a:ext cx="5159375" cy="9525"/>
          </a:xfrm>
          <a:prstGeom prst="line">
            <a:avLst/>
          </a:prstGeom>
          <a:noFill/>
          <a:ln w="9525">
            <a:solidFill>
              <a:schemeClr val="tx1"/>
            </a:solidFill>
            <a:round/>
            <a:headEnd/>
            <a:tailEnd/>
          </a:ln>
        </p:spPr>
        <p:txBody>
          <a:bodyPr wrap="none" anchor="ctr"/>
          <a:lstStyle/>
          <a:p>
            <a:endParaRPr lang="es-MX" dirty="0"/>
          </a:p>
        </p:txBody>
      </p:sp>
      <p:sp>
        <p:nvSpPr>
          <p:cNvPr id="49164" name="Text Box 12"/>
          <p:cNvSpPr txBox="1">
            <a:spLocks noChangeArrowheads="1"/>
          </p:cNvSpPr>
          <p:nvPr/>
        </p:nvSpPr>
        <p:spPr bwMode="auto">
          <a:xfrm>
            <a:off x="816712" y="6931025"/>
            <a:ext cx="963726" cy="276999"/>
          </a:xfrm>
          <a:prstGeom prst="rect">
            <a:avLst/>
          </a:prstGeom>
          <a:noFill/>
          <a:ln w="9525">
            <a:noFill/>
            <a:miter lim="800000"/>
            <a:headEnd/>
            <a:tailEnd/>
          </a:ln>
        </p:spPr>
        <p:txBody>
          <a:bodyPr wrap="none">
            <a:spAutoFit/>
          </a:bodyPr>
          <a:lstStyle/>
          <a:p>
            <a:r>
              <a:rPr lang="es-ES_tradnl" sz="1200" b="1" dirty="0" smtClean="0">
                <a:latin typeface="Arial" charset="0"/>
              </a:rPr>
              <a:t>FORMULÓ</a:t>
            </a:r>
            <a:endParaRPr lang="es-ES_tradnl" sz="1200" b="1" dirty="0">
              <a:latin typeface="Arial" charset="0"/>
            </a:endParaRPr>
          </a:p>
        </p:txBody>
      </p:sp>
      <p:sp>
        <p:nvSpPr>
          <p:cNvPr id="49165" name="Text Box 13"/>
          <p:cNvSpPr txBox="1">
            <a:spLocks noChangeArrowheads="1"/>
          </p:cNvSpPr>
          <p:nvPr/>
        </p:nvSpPr>
        <p:spPr bwMode="auto">
          <a:xfrm>
            <a:off x="2408340" y="6905625"/>
            <a:ext cx="766557" cy="276999"/>
          </a:xfrm>
          <a:prstGeom prst="rect">
            <a:avLst/>
          </a:prstGeom>
          <a:noFill/>
          <a:ln w="9525">
            <a:noFill/>
            <a:miter lim="800000"/>
            <a:headEnd/>
            <a:tailEnd/>
          </a:ln>
        </p:spPr>
        <p:txBody>
          <a:bodyPr wrap="none">
            <a:spAutoFit/>
          </a:bodyPr>
          <a:lstStyle/>
          <a:p>
            <a:r>
              <a:rPr lang="es-ES_tradnl" sz="1200" b="1" dirty="0" smtClean="0">
                <a:latin typeface="Arial" charset="0"/>
              </a:rPr>
              <a:t>REVISÓ</a:t>
            </a:r>
            <a:endParaRPr lang="es-ES_tradnl" sz="1200" b="1" dirty="0">
              <a:latin typeface="Arial" charset="0"/>
            </a:endParaRPr>
          </a:p>
        </p:txBody>
      </p:sp>
      <p:sp>
        <p:nvSpPr>
          <p:cNvPr id="49166" name="Text Box 14"/>
          <p:cNvSpPr txBox="1">
            <a:spLocks noChangeArrowheads="1"/>
          </p:cNvSpPr>
          <p:nvPr/>
        </p:nvSpPr>
        <p:spPr bwMode="auto">
          <a:xfrm>
            <a:off x="4673600" y="6943725"/>
            <a:ext cx="1081088" cy="274638"/>
          </a:xfrm>
          <a:prstGeom prst="rect">
            <a:avLst/>
          </a:prstGeom>
          <a:noFill/>
          <a:ln w="9525">
            <a:noFill/>
            <a:miter lim="800000"/>
            <a:headEnd/>
            <a:tailEnd/>
          </a:ln>
        </p:spPr>
        <p:txBody>
          <a:bodyPr wrap="none">
            <a:spAutoFit/>
          </a:bodyPr>
          <a:lstStyle/>
          <a:p>
            <a:r>
              <a:rPr lang="es-ES_tradnl" sz="1200" b="1" dirty="0">
                <a:latin typeface="Arial" charset="0"/>
              </a:rPr>
              <a:t>AUTORIZAN</a:t>
            </a:r>
          </a:p>
        </p:txBody>
      </p:sp>
      <p:sp>
        <p:nvSpPr>
          <p:cNvPr id="49167" name="Line 15"/>
          <p:cNvSpPr>
            <a:spLocks noChangeShapeType="1"/>
          </p:cNvSpPr>
          <p:nvPr/>
        </p:nvSpPr>
        <p:spPr bwMode="auto">
          <a:xfrm>
            <a:off x="584200" y="8170863"/>
            <a:ext cx="1343025" cy="0"/>
          </a:xfrm>
          <a:prstGeom prst="line">
            <a:avLst/>
          </a:prstGeom>
          <a:noFill/>
          <a:ln w="9525">
            <a:solidFill>
              <a:schemeClr val="tx1"/>
            </a:solidFill>
            <a:round/>
            <a:headEnd/>
            <a:tailEnd/>
          </a:ln>
        </p:spPr>
        <p:txBody>
          <a:bodyPr wrap="none" anchor="ctr"/>
          <a:lstStyle/>
          <a:p>
            <a:endParaRPr lang="es-MX" dirty="0"/>
          </a:p>
        </p:txBody>
      </p:sp>
      <p:sp>
        <p:nvSpPr>
          <p:cNvPr id="49168" name="Line 16"/>
          <p:cNvSpPr>
            <a:spLocks noChangeShapeType="1"/>
          </p:cNvSpPr>
          <p:nvPr/>
        </p:nvSpPr>
        <p:spPr bwMode="auto">
          <a:xfrm>
            <a:off x="3606800" y="2079625"/>
            <a:ext cx="1962150" cy="0"/>
          </a:xfrm>
          <a:prstGeom prst="line">
            <a:avLst/>
          </a:prstGeom>
          <a:noFill/>
          <a:ln w="9525">
            <a:solidFill>
              <a:schemeClr val="tx1"/>
            </a:solidFill>
            <a:round/>
            <a:headEnd/>
            <a:tailEnd/>
          </a:ln>
        </p:spPr>
        <p:txBody>
          <a:bodyPr wrap="none" anchor="ctr"/>
          <a:lstStyle/>
          <a:p>
            <a:endParaRPr lang="es-MX" dirty="0"/>
          </a:p>
        </p:txBody>
      </p:sp>
      <p:sp>
        <p:nvSpPr>
          <p:cNvPr id="49172" name="Line 21"/>
          <p:cNvSpPr>
            <a:spLocks noChangeShapeType="1"/>
          </p:cNvSpPr>
          <p:nvPr/>
        </p:nvSpPr>
        <p:spPr bwMode="auto">
          <a:xfrm>
            <a:off x="2159000" y="8158163"/>
            <a:ext cx="1343025" cy="0"/>
          </a:xfrm>
          <a:prstGeom prst="line">
            <a:avLst/>
          </a:prstGeom>
          <a:noFill/>
          <a:ln w="9525">
            <a:solidFill>
              <a:schemeClr val="tx1"/>
            </a:solidFill>
            <a:round/>
            <a:headEnd/>
            <a:tailEnd/>
          </a:ln>
        </p:spPr>
        <p:txBody>
          <a:bodyPr wrap="none" anchor="ctr"/>
          <a:lstStyle/>
          <a:p>
            <a:endParaRPr lang="es-MX" dirty="0"/>
          </a:p>
        </p:txBody>
      </p:sp>
      <p:sp>
        <p:nvSpPr>
          <p:cNvPr id="49173" name="Line 22"/>
          <p:cNvSpPr>
            <a:spLocks noChangeShapeType="1"/>
          </p:cNvSpPr>
          <p:nvPr/>
        </p:nvSpPr>
        <p:spPr bwMode="auto">
          <a:xfrm>
            <a:off x="3829050" y="8170863"/>
            <a:ext cx="1343025" cy="0"/>
          </a:xfrm>
          <a:prstGeom prst="line">
            <a:avLst/>
          </a:prstGeom>
          <a:noFill/>
          <a:ln w="9525">
            <a:solidFill>
              <a:schemeClr val="tx1"/>
            </a:solidFill>
            <a:round/>
            <a:headEnd/>
            <a:tailEnd/>
          </a:ln>
        </p:spPr>
        <p:txBody>
          <a:bodyPr wrap="none" anchor="ctr"/>
          <a:lstStyle/>
          <a:p>
            <a:endParaRPr lang="es-MX" dirty="0"/>
          </a:p>
        </p:txBody>
      </p:sp>
      <p:sp>
        <p:nvSpPr>
          <p:cNvPr id="49174" name="Line 23"/>
          <p:cNvSpPr>
            <a:spLocks noChangeShapeType="1"/>
          </p:cNvSpPr>
          <p:nvPr/>
        </p:nvSpPr>
        <p:spPr bwMode="auto">
          <a:xfrm>
            <a:off x="5353050" y="8170863"/>
            <a:ext cx="1343025" cy="0"/>
          </a:xfrm>
          <a:prstGeom prst="line">
            <a:avLst/>
          </a:prstGeom>
          <a:noFill/>
          <a:ln w="9525">
            <a:solidFill>
              <a:schemeClr val="tx1"/>
            </a:solidFill>
            <a:round/>
            <a:headEnd/>
            <a:tailEnd/>
          </a:ln>
        </p:spPr>
        <p:txBody>
          <a:bodyPr wrap="none" anchor="ctr"/>
          <a:lstStyle/>
          <a:p>
            <a:endParaRPr lang="es-MX" dirty="0"/>
          </a:p>
        </p:txBody>
      </p:sp>
      <p:sp>
        <p:nvSpPr>
          <p:cNvPr id="49175" name="Line 24"/>
          <p:cNvSpPr>
            <a:spLocks noChangeShapeType="1"/>
          </p:cNvSpPr>
          <p:nvPr/>
        </p:nvSpPr>
        <p:spPr bwMode="auto">
          <a:xfrm>
            <a:off x="1562402" y="3790950"/>
            <a:ext cx="5148000" cy="0"/>
          </a:xfrm>
          <a:prstGeom prst="line">
            <a:avLst/>
          </a:prstGeom>
          <a:noFill/>
          <a:ln w="9525">
            <a:solidFill>
              <a:schemeClr val="tx1"/>
            </a:solidFill>
            <a:round/>
            <a:headEnd/>
            <a:tailEnd/>
          </a:ln>
        </p:spPr>
        <p:txBody>
          <a:bodyPr wrap="none" anchor="ctr"/>
          <a:lstStyle/>
          <a:p>
            <a:endParaRPr lang="es-MX" dirty="0"/>
          </a:p>
        </p:txBody>
      </p:sp>
      <p:sp>
        <p:nvSpPr>
          <p:cNvPr id="49176" name="Line 25"/>
          <p:cNvSpPr>
            <a:spLocks noChangeShapeType="1"/>
          </p:cNvSpPr>
          <p:nvPr/>
        </p:nvSpPr>
        <p:spPr bwMode="auto">
          <a:xfrm>
            <a:off x="1516063" y="5287963"/>
            <a:ext cx="5170487" cy="7937"/>
          </a:xfrm>
          <a:prstGeom prst="line">
            <a:avLst/>
          </a:prstGeom>
          <a:noFill/>
          <a:ln w="9525">
            <a:solidFill>
              <a:schemeClr val="tx1"/>
            </a:solidFill>
            <a:round/>
            <a:headEnd/>
            <a:tailEnd/>
          </a:ln>
        </p:spPr>
        <p:txBody>
          <a:bodyPr wrap="none" anchor="ctr"/>
          <a:lstStyle/>
          <a:p>
            <a:endParaRPr lang="es-MX"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iseño predeterminado">
  <a:themeElements>
    <a:clrScheme name="Diseño predeterminado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iseño predeterminado">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9525" cap="flat" cmpd="sng" algn="ctr">
          <a:solidFill>
            <a:schemeClr val="tx1"/>
          </a:solidFill>
          <a:prstDash val="solid"/>
          <a:round/>
          <a:headEnd type="none" w="med" len="med"/>
          <a:tailEnd type="none" w="med" len="med"/>
        </a:ln>
        <a:effectLst>
          <a:outerShdw dist="45791" dir="2021404" algn="ctr" rotWithShape="0">
            <a:schemeClr val="tx1"/>
          </a:outerShdw>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s-ES_tradnl" sz="2400" b="0" i="0" u="none" strike="noStrike" cap="none" normalizeH="0" baseline="0" smtClean="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bg1"/>
        </a:solidFill>
        <a:ln w="9525" cap="flat" cmpd="sng" algn="ctr">
          <a:solidFill>
            <a:schemeClr val="tx1"/>
          </a:solidFill>
          <a:prstDash val="solid"/>
          <a:round/>
          <a:headEnd type="none" w="med" len="med"/>
          <a:tailEnd type="none" w="med" len="med"/>
        </a:ln>
        <a:effectLst>
          <a:outerShdw dist="45791" dir="2021404" algn="ctr" rotWithShape="0">
            <a:schemeClr val="tx1"/>
          </a:outerShdw>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s-ES_tradnl" sz="2400" b="0" i="0" u="none" strike="noStrike" cap="none" normalizeH="0" baseline="0" smtClean="0">
            <a:ln>
              <a:noFill/>
            </a:ln>
            <a:solidFill>
              <a:schemeClr val="tx1"/>
            </a:solidFill>
            <a:effectLst/>
            <a:latin typeface="Times New Roman" charset="0"/>
          </a:defRPr>
        </a:defPPr>
      </a:lstStyle>
    </a:lnDef>
  </a:objectDefaults>
  <a:extraClrSchemeLst>
    <a:extraClrScheme>
      <a:clrScheme name="Diseño predeterminado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iseño predeterminado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iseño predeterminado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iseño predeterminado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Diseño predeterminado">
  <a:themeElements>
    <a:clrScheme name="Diseño predeterminado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iseño predeterminado">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9525" cap="flat" cmpd="sng" algn="ctr">
          <a:solidFill>
            <a:schemeClr val="tx1"/>
          </a:solidFill>
          <a:prstDash val="solid"/>
          <a:round/>
          <a:headEnd type="none" w="med" len="med"/>
          <a:tailEnd type="none" w="med" len="med"/>
        </a:ln>
        <a:effectLst>
          <a:outerShdw dist="45791" dir="2021404" algn="ctr" rotWithShape="0">
            <a:schemeClr val="tx1"/>
          </a:outerShdw>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s-ES_tradnl" sz="2400" b="0" i="0" u="none" strike="noStrike" cap="none" normalizeH="0" baseline="0" smtClean="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bg1"/>
        </a:solidFill>
        <a:ln w="9525" cap="flat" cmpd="sng" algn="ctr">
          <a:solidFill>
            <a:schemeClr val="tx1"/>
          </a:solidFill>
          <a:prstDash val="solid"/>
          <a:round/>
          <a:headEnd type="none" w="med" len="med"/>
          <a:tailEnd type="none" w="med" len="med"/>
        </a:ln>
        <a:effectLst>
          <a:outerShdw dist="45791" dir="2021404" algn="ctr" rotWithShape="0">
            <a:schemeClr val="tx1"/>
          </a:outerShdw>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s-ES_tradnl" sz="2400" b="0" i="0" u="none" strike="noStrike" cap="none" normalizeH="0" baseline="0" smtClean="0">
            <a:ln>
              <a:noFill/>
            </a:ln>
            <a:solidFill>
              <a:schemeClr val="tx1"/>
            </a:solidFill>
            <a:effectLst/>
            <a:latin typeface="Times New Roman" charset="0"/>
          </a:defRPr>
        </a:defPPr>
      </a:lstStyle>
    </a:lnDef>
  </a:objectDefaults>
  <a:extraClrSchemeLst>
    <a:extraClrScheme>
      <a:clrScheme name="Diseño predeterminado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iseño predeterminado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iseño predeterminado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iseño predeterminado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Network</Template>
  <TotalTime>15593</TotalTime>
  <Words>9554</Words>
  <Application>Microsoft Office PowerPoint</Application>
  <PresentationFormat>Presentación en pantalla (4:3)</PresentationFormat>
  <Paragraphs>1374</Paragraphs>
  <Slides>59</Slides>
  <Notes>3</Notes>
  <HiddenSlides>0</HiddenSlides>
  <MMClips>0</MMClips>
  <ScaleCrop>false</ScaleCrop>
  <HeadingPairs>
    <vt:vector size="6" baseType="variant">
      <vt:variant>
        <vt:lpstr>Fuentes usadas</vt:lpstr>
      </vt:variant>
      <vt:variant>
        <vt:i4>5</vt:i4>
      </vt:variant>
      <vt:variant>
        <vt:lpstr>Tema</vt:lpstr>
      </vt:variant>
      <vt:variant>
        <vt:i4>3</vt:i4>
      </vt:variant>
      <vt:variant>
        <vt:lpstr>Títulos de diapositiva</vt:lpstr>
      </vt:variant>
      <vt:variant>
        <vt:i4>59</vt:i4>
      </vt:variant>
    </vt:vector>
  </HeadingPairs>
  <TitlesOfParts>
    <vt:vector size="67" baseType="lpstr">
      <vt:lpstr>Arial Unicode MS</vt:lpstr>
      <vt:lpstr>Arial</vt:lpstr>
      <vt:lpstr>Calibri</vt:lpstr>
      <vt:lpstr>Times New Roman</vt:lpstr>
      <vt:lpstr>Wingdings</vt:lpstr>
      <vt:lpstr>Diseño predeterminado</vt:lpstr>
      <vt:lpstr>Tema de Office</vt:lpstr>
      <vt:lpstr>1_Diseño predeterminado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Oficialia Mayor</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Sin título de diapositiva</dc:title>
  <dc:creator>Gobierno del Estado</dc:creator>
  <cp:lastModifiedBy>Casa del Emprendedor</cp:lastModifiedBy>
  <cp:revision>882</cp:revision>
  <cp:lastPrinted>2017-01-26T15:48:56Z</cp:lastPrinted>
  <dcterms:created xsi:type="dcterms:W3CDTF">2001-05-29T01:41:44Z</dcterms:created>
  <dcterms:modified xsi:type="dcterms:W3CDTF">2021-04-29T16:45:32Z</dcterms:modified>
</cp:coreProperties>
</file>