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heme/themeOverride1.xml" ContentType="application/vnd.openxmlformats-officedocument.themeOverride+xml"/>
  <Override PartName="/ppt/notesSlides/notesSlide36.xml" ContentType="application/vnd.openxmlformats-officedocument.presentationml.notesSlide+xml"/>
  <Override PartName="/ppt/theme/themeOverride2.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3"/>
  </p:notesMasterIdLst>
  <p:handoutMasterIdLst>
    <p:handoutMasterId r:id="rId54"/>
  </p:handoutMasterIdLst>
  <p:sldIdLst>
    <p:sldId id="308" r:id="rId2"/>
    <p:sldId id="269" r:id="rId3"/>
    <p:sldId id="260" r:id="rId4"/>
    <p:sldId id="261" r:id="rId5"/>
    <p:sldId id="263" r:id="rId6"/>
    <p:sldId id="325" r:id="rId7"/>
    <p:sldId id="326" r:id="rId8"/>
    <p:sldId id="360" r:id="rId9"/>
    <p:sldId id="361" r:id="rId10"/>
    <p:sldId id="362" r:id="rId11"/>
    <p:sldId id="327" r:id="rId12"/>
    <p:sldId id="259" r:id="rId13"/>
    <p:sldId id="342" r:id="rId14"/>
    <p:sldId id="265" r:id="rId15"/>
    <p:sldId id="289" r:id="rId16"/>
    <p:sldId id="290" r:id="rId17"/>
    <p:sldId id="337" r:id="rId18"/>
    <p:sldId id="338" r:id="rId19"/>
    <p:sldId id="344" r:id="rId20"/>
    <p:sldId id="339" r:id="rId21"/>
    <p:sldId id="365" r:id="rId22"/>
    <p:sldId id="333" r:id="rId23"/>
    <p:sldId id="367" r:id="rId24"/>
    <p:sldId id="373" r:id="rId25"/>
    <p:sldId id="374" r:id="rId26"/>
    <p:sldId id="369" r:id="rId27"/>
    <p:sldId id="268" r:id="rId28"/>
    <p:sldId id="363" r:id="rId29"/>
    <p:sldId id="285" r:id="rId30"/>
    <p:sldId id="346" r:id="rId31"/>
    <p:sldId id="347" r:id="rId32"/>
    <p:sldId id="349" r:id="rId33"/>
    <p:sldId id="352" r:id="rId34"/>
    <p:sldId id="353" r:id="rId35"/>
    <p:sldId id="370" r:id="rId36"/>
    <p:sldId id="371" r:id="rId37"/>
    <p:sldId id="351" r:id="rId38"/>
    <p:sldId id="287" r:id="rId39"/>
    <p:sldId id="320" r:id="rId40"/>
    <p:sldId id="324" r:id="rId41"/>
    <p:sldId id="359" r:id="rId42"/>
    <p:sldId id="321" r:id="rId43"/>
    <p:sldId id="354" r:id="rId44"/>
    <p:sldId id="317" r:id="rId45"/>
    <p:sldId id="356" r:id="rId46"/>
    <p:sldId id="331" r:id="rId47"/>
    <p:sldId id="357" r:id="rId48"/>
    <p:sldId id="358" r:id="rId49"/>
    <p:sldId id="332" r:id="rId50"/>
    <p:sldId id="270" r:id="rId51"/>
    <p:sldId id="334" r:id="rId52"/>
  </p:sldIdLst>
  <p:sldSz cx="6858000" cy="9144000" type="screen4x3"/>
  <p:notesSz cx="7053263" cy="9309100"/>
  <p:defaultTextStyle>
    <a:defPPr>
      <a:defRPr lang="es-ES_tradnl"/>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679">
          <p15:clr>
            <a:srgbClr val="A4A3A4"/>
          </p15:clr>
        </p15:guide>
        <p15:guide id="2" orient="horz" pos="5696">
          <p15:clr>
            <a:srgbClr val="A4A3A4"/>
          </p15:clr>
        </p15:guide>
        <p15:guide id="3" pos="4259">
          <p15:clr>
            <a:srgbClr val="A4A3A4"/>
          </p15:clr>
        </p15:guide>
        <p15:guide id="4" pos="2159">
          <p15:clr>
            <a:srgbClr val="A4A3A4"/>
          </p15:clr>
        </p15:guide>
      </p15:sldGuideLst>
    </p:ext>
    <p:ext uri="{2D200454-40CA-4A62-9FC3-DE9A4176ACB9}">
      <p15:notesGuideLst xmlns:p15="http://schemas.microsoft.com/office/powerpoint/2012/main">
        <p15:guide id="1" orient="horz" pos="2933">
          <p15:clr>
            <a:srgbClr val="A4A3A4"/>
          </p15:clr>
        </p15:guide>
        <p15:guide id="2" pos="22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996633"/>
    <a:srgbClr val="CC6600"/>
    <a:srgbClr val="B2B2B2"/>
    <a:srgbClr val="CC00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553" autoAdjust="0"/>
    <p:restoredTop sz="94622" autoAdjust="0"/>
  </p:normalViewPr>
  <p:slideViewPr>
    <p:cSldViewPr snapToGrid="0">
      <p:cViewPr varScale="1">
        <p:scale>
          <a:sx n="62" d="100"/>
          <a:sy n="62" d="100"/>
        </p:scale>
        <p:origin x="1542" y="66"/>
      </p:cViewPr>
      <p:guideLst>
        <p:guide orient="horz" pos="679"/>
        <p:guide orient="horz" pos="5696"/>
        <p:guide pos="4259"/>
        <p:guide pos="2159"/>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70" d="100"/>
        <a:sy n="70" d="100"/>
      </p:scale>
      <p:origin x="0" y="0"/>
    </p:cViewPr>
  </p:sorterViewPr>
  <p:notesViewPr>
    <p:cSldViewPr snapToGrid="0">
      <p:cViewPr varScale="1">
        <p:scale>
          <a:sx n="77" d="100"/>
          <a:sy n="77" d="100"/>
        </p:scale>
        <p:origin x="-2142" y="-102"/>
      </p:cViewPr>
      <p:guideLst>
        <p:guide orient="horz" pos="2933"/>
        <p:guide pos="2221"/>
      </p:guideLst>
    </p:cSldViewPr>
  </p:notesViewPr>
  <p:gridSpacing cx="1080136" cy="108013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1" y="0"/>
            <a:ext cx="3057127" cy="464854"/>
          </a:xfrm>
          <a:prstGeom prst="rect">
            <a:avLst/>
          </a:prstGeom>
          <a:noFill/>
          <a:ln w="9525">
            <a:noFill/>
            <a:miter lim="800000"/>
            <a:headEnd/>
            <a:tailEnd/>
          </a:ln>
          <a:effectLst/>
        </p:spPr>
        <p:txBody>
          <a:bodyPr vert="horz" wrap="square" lIns="91411" tIns="45706" rIns="91411" bIns="45706" numCol="1" anchor="t" anchorCtr="0" compatLnSpc="1">
            <a:prstTxWarp prst="textNoShape">
              <a:avLst/>
            </a:prstTxWarp>
          </a:bodyPr>
          <a:lstStyle>
            <a:lvl1pPr>
              <a:defRPr sz="1200">
                <a:latin typeface="Times New Roman" charset="0"/>
              </a:defRPr>
            </a:lvl1pPr>
          </a:lstStyle>
          <a:p>
            <a:pPr>
              <a:defRPr/>
            </a:pPr>
            <a:endParaRPr lang="es-ES" dirty="0"/>
          </a:p>
        </p:txBody>
      </p:sp>
      <p:sp>
        <p:nvSpPr>
          <p:cNvPr id="23555" name="Rectangle 3"/>
          <p:cNvSpPr>
            <a:spLocks noGrp="1" noChangeArrowheads="1"/>
          </p:cNvSpPr>
          <p:nvPr>
            <p:ph type="dt" sz="quarter" idx="1"/>
          </p:nvPr>
        </p:nvSpPr>
        <p:spPr bwMode="auto">
          <a:xfrm>
            <a:off x="3996137" y="0"/>
            <a:ext cx="3057127" cy="464854"/>
          </a:xfrm>
          <a:prstGeom prst="rect">
            <a:avLst/>
          </a:prstGeom>
          <a:noFill/>
          <a:ln w="9525">
            <a:noFill/>
            <a:miter lim="800000"/>
            <a:headEnd/>
            <a:tailEnd/>
          </a:ln>
          <a:effectLst/>
        </p:spPr>
        <p:txBody>
          <a:bodyPr vert="horz" wrap="square" lIns="91411" tIns="45706" rIns="91411" bIns="45706" numCol="1" anchor="t" anchorCtr="0" compatLnSpc="1">
            <a:prstTxWarp prst="textNoShape">
              <a:avLst/>
            </a:prstTxWarp>
          </a:bodyPr>
          <a:lstStyle>
            <a:lvl1pPr algn="r">
              <a:defRPr sz="1200">
                <a:latin typeface="Times New Roman" charset="0"/>
              </a:defRPr>
            </a:lvl1pPr>
          </a:lstStyle>
          <a:p>
            <a:pPr>
              <a:defRPr/>
            </a:pPr>
            <a:endParaRPr lang="es-ES" dirty="0"/>
          </a:p>
        </p:txBody>
      </p:sp>
      <p:sp>
        <p:nvSpPr>
          <p:cNvPr id="23556" name="Rectangle 4"/>
          <p:cNvSpPr>
            <a:spLocks noGrp="1" noChangeArrowheads="1"/>
          </p:cNvSpPr>
          <p:nvPr>
            <p:ph type="ftr" sz="quarter" idx="2"/>
          </p:nvPr>
        </p:nvSpPr>
        <p:spPr bwMode="auto">
          <a:xfrm>
            <a:off x="1" y="8844249"/>
            <a:ext cx="3057127" cy="464853"/>
          </a:xfrm>
          <a:prstGeom prst="rect">
            <a:avLst/>
          </a:prstGeom>
          <a:noFill/>
          <a:ln w="9525">
            <a:noFill/>
            <a:miter lim="800000"/>
            <a:headEnd/>
            <a:tailEnd/>
          </a:ln>
          <a:effectLst/>
        </p:spPr>
        <p:txBody>
          <a:bodyPr vert="horz" wrap="square" lIns="91411" tIns="45706" rIns="91411" bIns="45706" numCol="1" anchor="b" anchorCtr="0" compatLnSpc="1">
            <a:prstTxWarp prst="textNoShape">
              <a:avLst/>
            </a:prstTxWarp>
          </a:bodyPr>
          <a:lstStyle>
            <a:lvl1pPr>
              <a:defRPr sz="1200">
                <a:latin typeface="Times New Roman" charset="0"/>
              </a:defRPr>
            </a:lvl1pPr>
          </a:lstStyle>
          <a:p>
            <a:pPr>
              <a:defRPr/>
            </a:pPr>
            <a:endParaRPr lang="es-ES" dirty="0"/>
          </a:p>
        </p:txBody>
      </p:sp>
      <p:sp>
        <p:nvSpPr>
          <p:cNvPr id="23557" name="Rectangle 5"/>
          <p:cNvSpPr>
            <a:spLocks noGrp="1" noChangeArrowheads="1"/>
          </p:cNvSpPr>
          <p:nvPr>
            <p:ph type="sldNum" sz="quarter" idx="3"/>
          </p:nvPr>
        </p:nvSpPr>
        <p:spPr bwMode="auto">
          <a:xfrm>
            <a:off x="3996137" y="8844249"/>
            <a:ext cx="3057127" cy="464853"/>
          </a:xfrm>
          <a:prstGeom prst="rect">
            <a:avLst/>
          </a:prstGeom>
          <a:noFill/>
          <a:ln w="9525">
            <a:noFill/>
            <a:miter lim="800000"/>
            <a:headEnd/>
            <a:tailEnd/>
          </a:ln>
          <a:effectLst/>
        </p:spPr>
        <p:txBody>
          <a:bodyPr vert="horz" wrap="square" lIns="91411" tIns="45706" rIns="91411" bIns="45706" numCol="1" anchor="b" anchorCtr="0" compatLnSpc="1">
            <a:prstTxWarp prst="textNoShape">
              <a:avLst/>
            </a:prstTxWarp>
          </a:bodyPr>
          <a:lstStyle>
            <a:lvl1pPr algn="r">
              <a:defRPr sz="1200">
                <a:latin typeface="Times New Roman" charset="0"/>
              </a:defRPr>
            </a:lvl1pPr>
          </a:lstStyle>
          <a:p>
            <a:pPr>
              <a:defRPr/>
            </a:pPr>
            <a:fld id="{63C010F4-1E42-41FA-973A-EE4A3A40C6D4}" type="slidenum">
              <a:rPr lang="es-ES"/>
              <a:pPr>
                <a:defRPr/>
              </a:pPr>
              <a:t>‹Nº›</a:t>
            </a:fld>
            <a:endParaRPr lang="es-ES" dirty="0"/>
          </a:p>
        </p:txBody>
      </p:sp>
    </p:spTree>
    <p:extLst>
      <p:ext uri="{BB962C8B-B14F-4D97-AF65-F5344CB8AC3E}">
        <p14:creationId xmlns:p14="http://schemas.microsoft.com/office/powerpoint/2010/main" val="3949509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1" y="1"/>
            <a:ext cx="3057127" cy="463349"/>
          </a:xfrm>
          <a:prstGeom prst="rect">
            <a:avLst/>
          </a:prstGeom>
          <a:noFill/>
          <a:ln w="9525">
            <a:noFill/>
            <a:miter lim="800000"/>
            <a:headEnd/>
            <a:tailEnd/>
          </a:ln>
          <a:effectLst/>
        </p:spPr>
        <p:txBody>
          <a:bodyPr vert="horz" wrap="square" lIns="91411" tIns="45706" rIns="91411" bIns="45706" numCol="1" anchor="t" anchorCtr="0" compatLnSpc="1">
            <a:prstTxWarp prst="textNoShape">
              <a:avLst/>
            </a:prstTxWarp>
          </a:bodyPr>
          <a:lstStyle>
            <a:lvl1pPr>
              <a:defRPr sz="1200">
                <a:latin typeface="Times New Roman" charset="0"/>
              </a:defRPr>
            </a:lvl1pPr>
          </a:lstStyle>
          <a:p>
            <a:pPr>
              <a:defRPr/>
            </a:pPr>
            <a:endParaRPr lang="es-ES" dirty="0"/>
          </a:p>
        </p:txBody>
      </p:sp>
      <p:sp>
        <p:nvSpPr>
          <p:cNvPr id="27651" name="Rectangle 3"/>
          <p:cNvSpPr>
            <a:spLocks noGrp="1" noChangeArrowheads="1"/>
          </p:cNvSpPr>
          <p:nvPr>
            <p:ph type="dt" idx="1"/>
          </p:nvPr>
        </p:nvSpPr>
        <p:spPr bwMode="auto">
          <a:xfrm>
            <a:off x="3996137" y="1"/>
            <a:ext cx="3057127" cy="463349"/>
          </a:xfrm>
          <a:prstGeom prst="rect">
            <a:avLst/>
          </a:prstGeom>
          <a:noFill/>
          <a:ln w="9525">
            <a:noFill/>
            <a:miter lim="800000"/>
            <a:headEnd/>
            <a:tailEnd/>
          </a:ln>
          <a:effectLst/>
        </p:spPr>
        <p:txBody>
          <a:bodyPr vert="horz" wrap="square" lIns="91411" tIns="45706" rIns="91411" bIns="45706" numCol="1" anchor="t" anchorCtr="0" compatLnSpc="1">
            <a:prstTxWarp prst="textNoShape">
              <a:avLst/>
            </a:prstTxWarp>
          </a:bodyPr>
          <a:lstStyle>
            <a:lvl1pPr algn="r">
              <a:defRPr sz="1200">
                <a:latin typeface="Times New Roman" charset="0"/>
              </a:defRPr>
            </a:lvl1pPr>
          </a:lstStyle>
          <a:p>
            <a:pPr>
              <a:defRPr/>
            </a:pPr>
            <a:endParaRPr lang="es-ES" dirty="0"/>
          </a:p>
        </p:txBody>
      </p:sp>
      <p:sp>
        <p:nvSpPr>
          <p:cNvPr id="33796" name="Rectangle 4"/>
          <p:cNvSpPr>
            <a:spLocks noGrp="1" noRot="1" noChangeAspect="1" noChangeArrowheads="1" noTextEdit="1"/>
          </p:cNvSpPr>
          <p:nvPr>
            <p:ph type="sldImg" idx="2"/>
          </p:nvPr>
        </p:nvSpPr>
        <p:spPr bwMode="auto">
          <a:xfrm>
            <a:off x="2225675" y="695325"/>
            <a:ext cx="2603500" cy="3471863"/>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40655" y="4398807"/>
            <a:ext cx="5171954" cy="4245359"/>
          </a:xfrm>
          <a:prstGeom prst="rect">
            <a:avLst/>
          </a:prstGeom>
          <a:noFill/>
          <a:ln w="9525">
            <a:noFill/>
            <a:miter lim="800000"/>
            <a:headEnd/>
            <a:tailEnd/>
          </a:ln>
          <a:effectLst/>
        </p:spPr>
        <p:txBody>
          <a:bodyPr vert="horz" wrap="square" lIns="91411" tIns="45706" rIns="91411" bIns="45706"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27654" name="Rectangle 6"/>
          <p:cNvSpPr>
            <a:spLocks noGrp="1" noChangeArrowheads="1"/>
          </p:cNvSpPr>
          <p:nvPr>
            <p:ph type="ftr" sz="quarter" idx="4"/>
          </p:nvPr>
        </p:nvSpPr>
        <p:spPr bwMode="auto">
          <a:xfrm>
            <a:off x="1" y="8875840"/>
            <a:ext cx="3057127" cy="463349"/>
          </a:xfrm>
          <a:prstGeom prst="rect">
            <a:avLst/>
          </a:prstGeom>
          <a:noFill/>
          <a:ln w="9525">
            <a:noFill/>
            <a:miter lim="800000"/>
            <a:headEnd/>
            <a:tailEnd/>
          </a:ln>
          <a:effectLst/>
        </p:spPr>
        <p:txBody>
          <a:bodyPr vert="horz" wrap="square" lIns="91411" tIns="45706" rIns="91411" bIns="45706" numCol="1" anchor="b" anchorCtr="0" compatLnSpc="1">
            <a:prstTxWarp prst="textNoShape">
              <a:avLst/>
            </a:prstTxWarp>
          </a:bodyPr>
          <a:lstStyle>
            <a:lvl1pPr>
              <a:defRPr sz="1200">
                <a:latin typeface="Times New Roman" charset="0"/>
              </a:defRPr>
            </a:lvl1pPr>
          </a:lstStyle>
          <a:p>
            <a:pPr>
              <a:defRPr/>
            </a:pPr>
            <a:endParaRPr lang="es-ES" dirty="0"/>
          </a:p>
        </p:txBody>
      </p:sp>
      <p:sp>
        <p:nvSpPr>
          <p:cNvPr id="27655" name="Rectangle 7"/>
          <p:cNvSpPr>
            <a:spLocks noGrp="1" noChangeArrowheads="1"/>
          </p:cNvSpPr>
          <p:nvPr>
            <p:ph type="sldNum" sz="quarter" idx="5"/>
          </p:nvPr>
        </p:nvSpPr>
        <p:spPr bwMode="auto">
          <a:xfrm>
            <a:off x="3996137" y="8875840"/>
            <a:ext cx="3057127" cy="463349"/>
          </a:xfrm>
          <a:prstGeom prst="rect">
            <a:avLst/>
          </a:prstGeom>
          <a:noFill/>
          <a:ln w="9525">
            <a:noFill/>
            <a:miter lim="800000"/>
            <a:headEnd/>
            <a:tailEnd/>
          </a:ln>
          <a:effectLst/>
        </p:spPr>
        <p:txBody>
          <a:bodyPr vert="horz" wrap="square" lIns="91411" tIns="45706" rIns="91411" bIns="45706" numCol="1" anchor="b" anchorCtr="0" compatLnSpc="1">
            <a:prstTxWarp prst="textNoShape">
              <a:avLst/>
            </a:prstTxWarp>
          </a:bodyPr>
          <a:lstStyle>
            <a:lvl1pPr algn="r">
              <a:defRPr sz="1200">
                <a:latin typeface="Times New Roman" charset="0"/>
              </a:defRPr>
            </a:lvl1pPr>
          </a:lstStyle>
          <a:p>
            <a:pPr>
              <a:defRPr/>
            </a:pPr>
            <a:fld id="{029CA633-A92B-4A1F-8BE8-7F2DA11BE51B}" type="slidenum">
              <a:rPr lang="es-ES"/>
              <a:pPr>
                <a:defRPr/>
              </a:pPr>
              <a:t>‹Nº›</a:t>
            </a:fld>
            <a:endParaRPr lang="es-ES" dirty="0"/>
          </a:p>
        </p:txBody>
      </p:sp>
    </p:spTree>
    <p:extLst>
      <p:ext uri="{BB962C8B-B14F-4D97-AF65-F5344CB8AC3E}">
        <p14:creationId xmlns:p14="http://schemas.microsoft.com/office/powerpoint/2010/main" val="14303372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029CA633-A92B-4A1F-8BE8-7F2DA11BE51B}" type="slidenum">
              <a:rPr lang="es-ES" smtClean="0"/>
              <a:pPr>
                <a:defRPr/>
              </a:pPr>
              <a:t>1</a:t>
            </a:fld>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4753647C-7BF3-4B32-A4C6-A7CDF7472E92}" type="slidenum">
              <a:rPr lang="es-ES" smtClean="0">
                <a:latin typeface="Times New Roman" pitchFamily="18" charset="0"/>
              </a:rPr>
              <a:pPr/>
              <a:t>2</a:t>
            </a:fld>
            <a:endParaRPr lang="es-ES" dirty="0" smtClean="0">
              <a:latin typeface="Times New Roman"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F7A8AD6D-7881-4B7D-AB50-39AD9FCB55E9}" type="slidenum">
              <a:rPr lang="es-ES" smtClean="0">
                <a:latin typeface="Times New Roman" pitchFamily="18" charset="0"/>
              </a:rPr>
              <a:pPr/>
              <a:t>3</a:t>
            </a:fld>
            <a:endParaRPr lang="es-ES" dirty="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CC5C8AEE-9E0A-4EE9-BD60-E3B4E2848FD4}" type="slidenum">
              <a:rPr lang="es-ES" smtClean="0">
                <a:latin typeface="Times New Roman" pitchFamily="18" charset="0"/>
              </a:rPr>
              <a:pPr/>
              <a:t>4</a:t>
            </a:fld>
            <a:endParaRPr lang="es-ES" dirty="0" smtClean="0">
              <a:latin typeface="Times New Roman"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15FEC4FC-C3E4-4CF7-8C52-59B8AC2D656E}" type="slidenum">
              <a:rPr lang="es-ES" smtClean="0">
                <a:latin typeface="Times New Roman" pitchFamily="18" charset="0"/>
              </a:rPr>
              <a:pPr/>
              <a:t>5</a:t>
            </a:fld>
            <a:endParaRPr lang="es-ES" dirty="0" smtClean="0">
              <a:latin typeface="Times New Roman" pitchFamily="18"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2B54BBAC-7304-4182-9859-3878088FC70B}" type="slidenum">
              <a:rPr lang="es-ES" smtClean="0">
                <a:latin typeface="Times New Roman" pitchFamily="18" charset="0"/>
              </a:rPr>
              <a:pPr/>
              <a:t>6</a:t>
            </a:fld>
            <a:endParaRPr lang="es-ES" dirty="0" smtClean="0">
              <a:latin typeface="Times New Roman" pitchFamily="18"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141100AE-415A-42F5-BBC0-5784DE38443E}" type="slidenum">
              <a:rPr lang="es-ES" smtClean="0">
                <a:latin typeface="Times New Roman" pitchFamily="18" charset="0"/>
              </a:rPr>
              <a:pPr/>
              <a:t>12</a:t>
            </a:fld>
            <a:endParaRPr lang="es-ES" dirty="0" smtClean="0">
              <a:latin typeface="Times New Roman"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63D20733-86F0-40E9-AF8D-0AA1A92C76EA}" type="slidenum">
              <a:rPr lang="es-ES" smtClean="0">
                <a:latin typeface="Times New Roman" pitchFamily="18" charset="0"/>
              </a:rPr>
              <a:pPr/>
              <a:t>14</a:t>
            </a:fld>
            <a:endParaRPr lang="es-ES" dirty="0" smtClean="0">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9F9AD6B7-D341-413B-B216-2D73DC46D676}" type="slidenum">
              <a:rPr lang="es-ES" smtClean="0">
                <a:latin typeface="Times New Roman" pitchFamily="18" charset="0"/>
              </a:rPr>
              <a:pPr/>
              <a:t>15</a:t>
            </a:fld>
            <a:endParaRPr lang="es-ES" dirty="0" smtClean="0">
              <a:latin typeface="Times New Roman"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C3F47E1-23ED-4A72-AFE2-09C6AAF037FD}" type="slidenum">
              <a:rPr lang="es-ES" smtClean="0">
                <a:latin typeface="Times New Roman" pitchFamily="18" charset="0"/>
              </a:rPr>
              <a:pPr/>
              <a:t>16</a:t>
            </a:fld>
            <a:endParaRPr lang="es-ES" dirty="0" smtClean="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C3F47E1-23ED-4A72-AFE2-09C6AAF037FD}" type="slidenum">
              <a:rPr lang="es-ES" smtClean="0">
                <a:latin typeface="Times New Roman" pitchFamily="18" charset="0"/>
              </a:rPr>
              <a:pPr/>
              <a:t>17</a:t>
            </a:fld>
            <a:endParaRPr lang="es-ES" dirty="0" smtClean="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C3F47E1-23ED-4A72-AFE2-09C6AAF037FD}" type="slidenum">
              <a:rPr lang="es-ES" smtClean="0">
                <a:latin typeface="Times New Roman" pitchFamily="18" charset="0"/>
              </a:rPr>
              <a:pPr/>
              <a:t>18</a:t>
            </a:fld>
            <a:endParaRPr lang="es-ES" dirty="0" smtClean="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C3F47E1-23ED-4A72-AFE2-09C6AAF037FD}" type="slidenum">
              <a:rPr lang="es-ES" smtClean="0">
                <a:latin typeface="Times New Roman" pitchFamily="18" charset="0"/>
              </a:rPr>
              <a:pPr/>
              <a:t>19</a:t>
            </a:fld>
            <a:endParaRPr lang="es-ES" dirty="0" smtClean="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7C3F47E1-23ED-4A72-AFE2-09C6AAF037FD}" type="slidenum">
              <a:rPr lang="es-ES" smtClean="0">
                <a:latin typeface="Times New Roman" pitchFamily="18" charset="0"/>
              </a:rPr>
              <a:pPr/>
              <a:t>20</a:t>
            </a:fld>
            <a:endParaRPr lang="es-ES" dirty="0" smtClean="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CCAC369-C01B-49D5-A5AD-6F51DEA1D98B}" type="slidenum">
              <a:rPr lang="es-ES" smtClean="0">
                <a:latin typeface="Times New Roman" pitchFamily="18" charset="0"/>
              </a:rPr>
              <a:pPr/>
              <a:t>22</a:t>
            </a:fld>
            <a:endParaRPr lang="es-ES" dirty="0" smtClean="0">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CCAC369-C01B-49D5-A5AD-6F51DEA1D98B}" type="slidenum">
              <a:rPr lang="es-ES" smtClean="0">
                <a:latin typeface="Times New Roman" pitchFamily="18" charset="0"/>
              </a:rPr>
              <a:pPr/>
              <a:t>23</a:t>
            </a:fld>
            <a:endParaRPr lang="es-ES" dirty="0" smtClean="0">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CCAC369-C01B-49D5-A5AD-6F51DEA1D98B}" type="slidenum">
              <a:rPr lang="es-ES" smtClean="0">
                <a:latin typeface="Times New Roman" pitchFamily="18" charset="0"/>
              </a:rPr>
              <a:pPr/>
              <a:t>24</a:t>
            </a:fld>
            <a:endParaRPr lang="es-ES" dirty="0" smtClean="0">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CCAC369-C01B-49D5-A5AD-6F51DEA1D98B}" type="slidenum">
              <a:rPr lang="es-ES" smtClean="0">
                <a:latin typeface="Times New Roman" pitchFamily="18" charset="0"/>
              </a:rPr>
              <a:pPr/>
              <a:t>26</a:t>
            </a:fld>
            <a:endParaRPr lang="es-ES" dirty="0" smtClean="0">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82D0798-7C54-4D01-ACA3-D6819D18CC4B}" type="slidenum">
              <a:rPr lang="es-ES" smtClean="0">
                <a:latin typeface="Times New Roman" pitchFamily="18" charset="0"/>
              </a:rPr>
              <a:pPr/>
              <a:t>27</a:t>
            </a:fld>
            <a:endParaRPr lang="es-ES" dirty="0" smtClean="0">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82D0798-7C54-4D01-ACA3-D6819D18CC4B}" type="slidenum">
              <a:rPr lang="es-ES" smtClean="0">
                <a:latin typeface="Times New Roman" pitchFamily="18" charset="0"/>
              </a:rPr>
              <a:pPr/>
              <a:t>28</a:t>
            </a:fld>
            <a:endParaRPr lang="es-ES" dirty="0" smtClean="0">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DE1AC0-8583-44E9-9F35-85F5336E494E}" type="slidenum">
              <a:rPr lang="es-ES" smtClean="0">
                <a:latin typeface="Times New Roman" pitchFamily="18" charset="0"/>
              </a:rPr>
              <a:pPr/>
              <a:t>29</a:t>
            </a:fld>
            <a:endParaRPr lang="es-ES" dirty="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DE1AC0-8583-44E9-9F35-85F5336E494E}" type="slidenum">
              <a:rPr lang="es-ES" smtClean="0">
                <a:latin typeface="Times New Roman" pitchFamily="18" charset="0"/>
              </a:rPr>
              <a:pPr/>
              <a:t>30</a:t>
            </a:fld>
            <a:endParaRPr lang="es-ES" dirty="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DE1AC0-8583-44E9-9F35-85F5336E494E}" type="slidenum">
              <a:rPr lang="es-ES" smtClean="0">
                <a:latin typeface="Times New Roman" pitchFamily="18" charset="0"/>
              </a:rPr>
              <a:pPr/>
              <a:t>31</a:t>
            </a:fld>
            <a:endParaRPr lang="es-ES" dirty="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DE1AC0-8583-44E9-9F35-85F5336E494E}" type="slidenum">
              <a:rPr lang="es-ES" smtClean="0">
                <a:latin typeface="Times New Roman" pitchFamily="18" charset="0"/>
              </a:rPr>
              <a:pPr/>
              <a:t>32</a:t>
            </a:fld>
            <a:endParaRPr lang="es-ES" dirty="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DE1AC0-8583-44E9-9F35-85F5336E494E}" type="slidenum">
              <a:rPr lang="es-ES" smtClean="0">
                <a:latin typeface="Times New Roman" pitchFamily="18" charset="0"/>
              </a:rPr>
              <a:pPr/>
              <a:t>33</a:t>
            </a:fld>
            <a:endParaRPr lang="es-ES" dirty="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DE1AC0-8583-44E9-9F35-85F5336E494E}" type="slidenum">
              <a:rPr lang="es-ES" smtClean="0">
                <a:latin typeface="Times New Roman" pitchFamily="18" charset="0"/>
              </a:rPr>
              <a:pPr/>
              <a:t>34</a:t>
            </a:fld>
            <a:endParaRPr lang="es-ES" dirty="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DE1AC0-8583-44E9-9F35-85F5336E494E}" type="slidenum">
              <a:rPr lang="es-ES" smtClean="0">
                <a:latin typeface="Times New Roman" pitchFamily="18" charset="0"/>
              </a:rPr>
              <a:pPr/>
              <a:t>35</a:t>
            </a:fld>
            <a:endParaRPr lang="es-ES" dirty="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DE1AC0-8583-44E9-9F35-85F5336E494E}" type="slidenum">
              <a:rPr lang="es-ES" smtClean="0">
                <a:latin typeface="Times New Roman" pitchFamily="18" charset="0"/>
              </a:rPr>
              <a:pPr/>
              <a:t>36</a:t>
            </a:fld>
            <a:endParaRPr lang="es-ES" dirty="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s-ES" dirty="0"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05DF427D-A730-4286-808A-19F50EA33556}" type="slidenum">
              <a:rPr lang="es-ES" smtClean="0">
                <a:latin typeface="Times New Roman" pitchFamily="18" charset="0"/>
              </a:rPr>
              <a:pPr/>
              <a:t>38</a:t>
            </a:fld>
            <a:endParaRPr lang="es-ES" smtClean="0">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B24449D3-66DF-48A2-A138-5D0690A16B5A}" type="slidenum">
              <a:rPr lang="es-ES" smtClean="0">
                <a:latin typeface="Times New Roman" pitchFamily="18" charset="0"/>
              </a:rPr>
              <a:pPr/>
              <a:t>39</a:t>
            </a:fld>
            <a:endParaRPr lang="es-ES" smtClean="0">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B24449D3-66DF-48A2-A138-5D0690A16B5A}" type="slidenum">
              <a:rPr lang="es-ES" smtClean="0">
                <a:latin typeface="Times New Roman" pitchFamily="18" charset="0"/>
              </a:rPr>
              <a:pPr/>
              <a:t>40</a:t>
            </a:fld>
            <a:endParaRPr lang="es-ES" smtClean="0">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B24449D3-66DF-48A2-A138-5D0690A16B5A}" type="slidenum">
              <a:rPr lang="es-ES" smtClean="0">
                <a:latin typeface="Times New Roman" pitchFamily="18" charset="0"/>
              </a:rPr>
              <a:pPr/>
              <a:t>42</a:t>
            </a:fld>
            <a:endParaRPr lang="es-ES" smtClean="0">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B24449D3-66DF-48A2-A138-5D0690A16B5A}" type="slidenum">
              <a:rPr lang="es-ES" smtClean="0">
                <a:latin typeface="Times New Roman" pitchFamily="18" charset="0"/>
              </a:rPr>
              <a:pPr/>
              <a:t>43</a:t>
            </a:fld>
            <a:endParaRPr lang="es-ES" smtClean="0">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4FF8D7A-3E5E-489B-B49D-EAD64C514A4B}" type="slidenum">
              <a:rPr lang="es-ES" smtClean="0">
                <a:latin typeface="Times New Roman" pitchFamily="18" charset="0"/>
              </a:rPr>
              <a:pPr/>
              <a:t>44</a:t>
            </a:fld>
            <a:endParaRPr lang="es-ES" smtClean="0">
              <a:latin typeface="Times New Roman" pitchFamily="18" charset="0"/>
            </a:endParaRPr>
          </a:p>
        </p:txBody>
      </p:sp>
      <p:sp>
        <p:nvSpPr>
          <p:cNvPr id="46083" name="Rectangle 1026"/>
          <p:cNvSpPr>
            <a:spLocks noGrp="1" noRot="1" noChangeAspect="1" noChangeArrowheads="1" noTextEdit="1"/>
          </p:cNvSpPr>
          <p:nvPr>
            <p:ph type="sldImg"/>
          </p:nvPr>
        </p:nvSpPr>
        <p:spPr>
          <a:ln/>
        </p:spPr>
      </p:sp>
      <p:sp>
        <p:nvSpPr>
          <p:cNvPr id="46084" name="Rectangle 1027"/>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4FF8D7A-3E5E-489B-B49D-EAD64C514A4B}" type="slidenum">
              <a:rPr lang="es-ES" smtClean="0">
                <a:latin typeface="Times New Roman" pitchFamily="18" charset="0"/>
              </a:rPr>
              <a:pPr/>
              <a:t>45</a:t>
            </a:fld>
            <a:endParaRPr lang="es-ES" smtClean="0">
              <a:latin typeface="Times New Roman" pitchFamily="18" charset="0"/>
            </a:endParaRPr>
          </a:p>
        </p:txBody>
      </p:sp>
      <p:sp>
        <p:nvSpPr>
          <p:cNvPr id="46083" name="Rectangle 1026"/>
          <p:cNvSpPr>
            <a:spLocks noGrp="1" noRot="1" noChangeAspect="1" noChangeArrowheads="1" noTextEdit="1"/>
          </p:cNvSpPr>
          <p:nvPr>
            <p:ph type="sldImg"/>
          </p:nvPr>
        </p:nvSpPr>
        <p:spPr>
          <a:ln/>
        </p:spPr>
      </p:sp>
      <p:sp>
        <p:nvSpPr>
          <p:cNvPr id="46084" name="Rectangle 1027"/>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4FF8D7A-3E5E-489B-B49D-EAD64C514A4B}" type="slidenum">
              <a:rPr lang="es-ES" smtClean="0">
                <a:latin typeface="Times New Roman" pitchFamily="18" charset="0"/>
              </a:rPr>
              <a:pPr/>
              <a:t>46</a:t>
            </a:fld>
            <a:endParaRPr lang="es-ES" smtClean="0">
              <a:latin typeface="Times New Roman" pitchFamily="18" charset="0"/>
            </a:endParaRPr>
          </a:p>
        </p:txBody>
      </p:sp>
      <p:sp>
        <p:nvSpPr>
          <p:cNvPr id="46083" name="Rectangle 1026"/>
          <p:cNvSpPr>
            <a:spLocks noGrp="1" noRot="1" noChangeAspect="1" noChangeArrowheads="1" noTextEdit="1"/>
          </p:cNvSpPr>
          <p:nvPr>
            <p:ph type="sldImg"/>
          </p:nvPr>
        </p:nvSpPr>
        <p:spPr>
          <a:ln/>
        </p:spPr>
      </p:sp>
      <p:sp>
        <p:nvSpPr>
          <p:cNvPr id="46084" name="Rectangle 1027"/>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4FF8D7A-3E5E-489B-B49D-EAD64C514A4B}" type="slidenum">
              <a:rPr lang="es-ES" smtClean="0">
                <a:latin typeface="Times New Roman" pitchFamily="18" charset="0"/>
              </a:rPr>
              <a:pPr/>
              <a:t>47</a:t>
            </a:fld>
            <a:endParaRPr lang="es-ES" smtClean="0">
              <a:latin typeface="Times New Roman" pitchFamily="18" charset="0"/>
            </a:endParaRPr>
          </a:p>
        </p:txBody>
      </p:sp>
      <p:sp>
        <p:nvSpPr>
          <p:cNvPr id="46083" name="Rectangle 1026"/>
          <p:cNvSpPr>
            <a:spLocks noGrp="1" noRot="1" noChangeAspect="1" noChangeArrowheads="1" noTextEdit="1"/>
          </p:cNvSpPr>
          <p:nvPr>
            <p:ph type="sldImg"/>
          </p:nvPr>
        </p:nvSpPr>
        <p:spPr>
          <a:ln/>
        </p:spPr>
      </p:sp>
      <p:sp>
        <p:nvSpPr>
          <p:cNvPr id="46084" name="Rectangle 1027"/>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885BCA4-C5D6-4DEB-A324-4F6996D564B9}" type="slidenum">
              <a:rPr lang="es-ES" smtClean="0">
                <a:latin typeface="Times New Roman" pitchFamily="18" charset="0"/>
              </a:rPr>
              <a:pPr/>
              <a:t>48</a:t>
            </a:fld>
            <a:endParaRPr lang="es-ES" smtClean="0">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4FF8D7A-3E5E-489B-B49D-EAD64C514A4B}" type="slidenum">
              <a:rPr lang="es-ES" smtClean="0">
                <a:latin typeface="Times New Roman" pitchFamily="18" charset="0"/>
              </a:rPr>
              <a:pPr/>
              <a:t>49</a:t>
            </a:fld>
            <a:endParaRPr lang="es-ES" smtClean="0">
              <a:latin typeface="Times New Roman" pitchFamily="18" charset="0"/>
            </a:endParaRPr>
          </a:p>
        </p:txBody>
      </p:sp>
      <p:sp>
        <p:nvSpPr>
          <p:cNvPr id="46083" name="Rectangle 1026"/>
          <p:cNvSpPr>
            <a:spLocks noGrp="1" noRot="1" noChangeAspect="1" noChangeArrowheads="1" noTextEdit="1"/>
          </p:cNvSpPr>
          <p:nvPr>
            <p:ph type="sldImg"/>
          </p:nvPr>
        </p:nvSpPr>
        <p:spPr>
          <a:ln/>
        </p:spPr>
      </p:sp>
      <p:sp>
        <p:nvSpPr>
          <p:cNvPr id="46084" name="Rectangle 1027"/>
          <p:cNvSpPr>
            <a:spLocks noGrp="1" noChangeArrowheads="1"/>
          </p:cNvSpPr>
          <p:nvPr>
            <p:ph type="body" idx="1"/>
          </p:nvPr>
        </p:nvSpPr>
        <p:spPr>
          <a:noFill/>
          <a:ln/>
        </p:spPr>
        <p:txBody>
          <a:bodyPr/>
          <a:lstStyle/>
          <a:p>
            <a:endParaRPr lang="es-ES" smtClean="0">
              <a:latin typeface="Times New Roman"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038"/>
            <a:ext cx="5829300" cy="1960562"/>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MX"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6" name="Rectangle 6"/>
          <p:cNvSpPr>
            <a:spLocks noGrp="1" noChangeArrowheads="1"/>
          </p:cNvSpPr>
          <p:nvPr>
            <p:ph type="sldNum" sz="quarter" idx="12"/>
          </p:nvPr>
        </p:nvSpPr>
        <p:spPr>
          <a:ln/>
        </p:spPr>
        <p:txBody>
          <a:bodyPr/>
          <a:lstStyle>
            <a:lvl1pPr>
              <a:defRPr/>
            </a:lvl1pPr>
          </a:lstStyle>
          <a:p>
            <a:pPr>
              <a:defRPr/>
            </a:pPr>
            <a:fld id="{F7CC056B-BB30-44D5-8FF5-7AC02432A7DB}" type="slidenum">
              <a:rPr lang="es-MX"/>
              <a:pPr>
                <a:defRPr/>
              </a:pPr>
              <a:t>‹Nº›</a:t>
            </a:fld>
            <a:endParaRPr lang="es-MX"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MX"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6" name="Rectangle 6"/>
          <p:cNvSpPr>
            <a:spLocks noGrp="1" noChangeArrowheads="1"/>
          </p:cNvSpPr>
          <p:nvPr>
            <p:ph type="sldNum" sz="quarter" idx="12"/>
          </p:nvPr>
        </p:nvSpPr>
        <p:spPr>
          <a:ln/>
        </p:spPr>
        <p:txBody>
          <a:bodyPr/>
          <a:lstStyle>
            <a:lvl1pPr>
              <a:defRPr/>
            </a:lvl1pPr>
          </a:lstStyle>
          <a:p>
            <a:pPr>
              <a:defRPr/>
            </a:pPr>
            <a:fld id="{B6B3587D-1C5A-4377-9ED1-E69C1394F09E}" type="slidenum">
              <a:rPr lang="es-MX"/>
              <a:pPr>
                <a:defRPr/>
              </a:pPr>
              <a:t>‹Nº›</a:t>
            </a:fld>
            <a:endParaRPr lang="es-MX"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338" y="5875338"/>
            <a:ext cx="5829300" cy="1816100"/>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MX"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6" name="Rectangle 6"/>
          <p:cNvSpPr>
            <a:spLocks noGrp="1" noChangeArrowheads="1"/>
          </p:cNvSpPr>
          <p:nvPr>
            <p:ph type="sldNum" sz="quarter" idx="12"/>
          </p:nvPr>
        </p:nvSpPr>
        <p:spPr>
          <a:ln/>
        </p:spPr>
        <p:txBody>
          <a:bodyPr/>
          <a:lstStyle>
            <a:lvl1pPr>
              <a:defRPr/>
            </a:lvl1pPr>
          </a:lstStyle>
          <a:p>
            <a:pPr>
              <a:defRPr/>
            </a:pPr>
            <a:fld id="{89EC5CE4-BF03-44C8-B02F-5A55D3CC0F9D}" type="slidenum">
              <a:rPr lang="es-MX"/>
              <a:pPr>
                <a:defRPr/>
              </a:pPr>
              <a:t>‹Nº›</a:t>
            </a:fld>
            <a:endParaRPr lang="es-MX"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MX"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7" name="Rectangle 6"/>
          <p:cNvSpPr>
            <a:spLocks noGrp="1" noChangeArrowheads="1"/>
          </p:cNvSpPr>
          <p:nvPr>
            <p:ph type="sldNum" sz="quarter" idx="12"/>
          </p:nvPr>
        </p:nvSpPr>
        <p:spPr>
          <a:ln/>
        </p:spPr>
        <p:txBody>
          <a:bodyPr/>
          <a:lstStyle>
            <a:lvl1pPr>
              <a:defRPr/>
            </a:lvl1pPr>
          </a:lstStyle>
          <a:p>
            <a:pPr>
              <a:defRPr/>
            </a:pPr>
            <a:fld id="{AD04024C-D787-4D75-ACD5-49C2622CE5ED}" type="slidenum">
              <a:rPr lang="es-MX"/>
              <a:pPr>
                <a:defRPr/>
              </a:pPr>
              <a:t>‹Nº›</a:t>
            </a:fld>
            <a:endParaRPr lang="es-MX"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713"/>
            <a:ext cx="6172200" cy="1524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MX"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9" name="Rectangle 6"/>
          <p:cNvSpPr>
            <a:spLocks noGrp="1" noChangeArrowheads="1"/>
          </p:cNvSpPr>
          <p:nvPr>
            <p:ph type="sldNum" sz="quarter" idx="12"/>
          </p:nvPr>
        </p:nvSpPr>
        <p:spPr>
          <a:ln/>
        </p:spPr>
        <p:txBody>
          <a:bodyPr/>
          <a:lstStyle>
            <a:lvl1pPr>
              <a:defRPr/>
            </a:lvl1pPr>
          </a:lstStyle>
          <a:p>
            <a:pPr>
              <a:defRPr/>
            </a:pPr>
            <a:fld id="{94BF2C3D-F93E-4AB6-BC66-A525C50A1CAF}" type="slidenum">
              <a:rPr lang="es-MX"/>
              <a:pPr>
                <a:defRPr/>
              </a:pPr>
              <a:t>‹Nº›</a:t>
            </a:fld>
            <a:endParaRPr lang="es-MX"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MX"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5" name="Rectangle 6"/>
          <p:cNvSpPr>
            <a:spLocks noGrp="1" noChangeArrowheads="1"/>
          </p:cNvSpPr>
          <p:nvPr>
            <p:ph type="sldNum" sz="quarter" idx="12"/>
          </p:nvPr>
        </p:nvSpPr>
        <p:spPr>
          <a:ln/>
        </p:spPr>
        <p:txBody>
          <a:bodyPr/>
          <a:lstStyle>
            <a:lvl1pPr>
              <a:defRPr/>
            </a:lvl1pPr>
          </a:lstStyle>
          <a:p>
            <a:pPr>
              <a:defRPr/>
            </a:pPr>
            <a:fld id="{F4928AB3-583D-4FA0-89D9-84B8FB7CF66C}" type="slidenum">
              <a:rPr lang="es-MX"/>
              <a:pPr>
                <a:defRPr/>
              </a:pPr>
              <a:t>‹Nº›</a:t>
            </a:fld>
            <a:endParaRPr lang="es-MX"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MX"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4" name="Rectangle 6"/>
          <p:cNvSpPr>
            <a:spLocks noGrp="1" noChangeArrowheads="1"/>
          </p:cNvSpPr>
          <p:nvPr>
            <p:ph type="sldNum" sz="quarter" idx="12"/>
          </p:nvPr>
        </p:nvSpPr>
        <p:spPr>
          <a:ln/>
        </p:spPr>
        <p:txBody>
          <a:bodyPr/>
          <a:lstStyle>
            <a:lvl1pPr>
              <a:defRPr/>
            </a:lvl1pPr>
          </a:lstStyle>
          <a:p>
            <a:pPr>
              <a:defRPr/>
            </a:pPr>
            <a:fld id="{EE9F03BF-BAF8-4D75-895F-C2A5C7186D07}" type="slidenum">
              <a:rPr lang="es-MX"/>
              <a:pPr>
                <a:defRPr/>
              </a:pPr>
              <a:t>‹Nº›</a:t>
            </a:fld>
            <a:endParaRPr lang="es-MX"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3538"/>
            <a:ext cx="2255838" cy="154940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MX"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7" name="Rectangle 6"/>
          <p:cNvSpPr>
            <a:spLocks noGrp="1" noChangeArrowheads="1"/>
          </p:cNvSpPr>
          <p:nvPr>
            <p:ph type="sldNum" sz="quarter" idx="12"/>
          </p:nvPr>
        </p:nvSpPr>
        <p:spPr>
          <a:ln/>
        </p:spPr>
        <p:txBody>
          <a:bodyPr/>
          <a:lstStyle>
            <a:lvl1pPr>
              <a:defRPr/>
            </a:lvl1pPr>
          </a:lstStyle>
          <a:p>
            <a:pPr>
              <a:defRPr/>
            </a:pPr>
            <a:fld id="{7D2A2FAA-5FB4-4393-9820-B60363C48E37}" type="slidenum">
              <a:rPr lang="es-MX"/>
              <a:pPr>
                <a:defRPr/>
              </a:pPr>
              <a:t>‹Nº›</a:t>
            </a:fld>
            <a:endParaRPr lang="es-MX"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613" y="6400800"/>
            <a:ext cx="4114800" cy="755650"/>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smtClean="0"/>
          </a:p>
        </p:txBody>
      </p:sp>
      <p:sp>
        <p:nvSpPr>
          <p:cNvPr id="4" name="3 Marcador de texto"/>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MX"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7" name="Rectangle 6"/>
          <p:cNvSpPr>
            <a:spLocks noGrp="1" noChangeArrowheads="1"/>
          </p:cNvSpPr>
          <p:nvPr>
            <p:ph type="sldNum" sz="quarter" idx="12"/>
          </p:nvPr>
        </p:nvSpPr>
        <p:spPr>
          <a:ln/>
        </p:spPr>
        <p:txBody>
          <a:bodyPr/>
          <a:lstStyle>
            <a:lvl1pPr>
              <a:defRPr/>
            </a:lvl1pPr>
          </a:lstStyle>
          <a:p>
            <a:pPr>
              <a:defRPr/>
            </a:pPr>
            <a:fld id="{DC4253AD-9E33-43F8-9341-222F53069440}" type="slidenum">
              <a:rPr lang="es-MX"/>
              <a:pPr>
                <a:defRPr/>
              </a:pPr>
              <a:t>‹Nº›</a:t>
            </a:fld>
            <a:endParaRPr lang="es-MX"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MX"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6" name="Rectangle 6"/>
          <p:cNvSpPr>
            <a:spLocks noGrp="1" noChangeArrowheads="1"/>
          </p:cNvSpPr>
          <p:nvPr>
            <p:ph type="sldNum" sz="quarter" idx="12"/>
          </p:nvPr>
        </p:nvSpPr>
        <p:spPr>
          <a:ln/>
        </p:spPr>
        <p:txBody>
          <a:bodyPr/>
          <a:lstStyle>
            <a:lvl1pPr>
              <a:defRPr/>
            </a:lvl1pPr>
          </a:lstStyle>
          <a:p>
            <a:pPr>
              <a:defRPr/>
            </a:pPr>
            <a:fld id="{D52AAB8E-C189-4EF2-80C5-370A6673E940}" type="slidenum">
              <a:rPr lang="es-MX"/>
              <a:pPr>
                <a:defRPr/>
              </a:pPr>
              <a:t>‹Nº›</a:t>
            </a:fld>
            <a:endParaRPr lang="es-MX"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886325" y="812800"/>
            <a:ext cx="1457325" cy="73152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514350" y="812800"/>
            <a:ext cx="4219575" cy="7315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MX"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s-MX" dirty="0"/>
          </a:p>
        </p:txBody>
      </p:sp>
      <p:sp>
        <p:nvSpPr>
          <p:cNvPr id="6" name="Rectangle 6"/>
          <p:cNvSpPr>
            <a:spLocks noGrp="1" noChangeArrowheads="1"/>
          </p:cNvSpPr>
          <p:nvPr>
            <p:ph type="sldNum" sz="quarter" idx="12"/>
          </p:nvPr>
        </p:nvSpPr>
        <p:spPr>
          <a:ln/>
        </p:spPr>
        <p:txBody>
          <a:bodyPr/>
          <a:lstStyle>
            <a:lvl1pPr>
              <a:defRPr/>
            </a:lvl1pPr>
          </a:lstStyle>
          <a:p>
            <a:pPr>
              <a:defRPr/>
            </a:pPr>
            <a:fld id="{0F2CAE07-1E6C-42E6-82EA-E0D232E27265}" type="slidenum">
              <a:rPr lang="es-MX"/>
              <a:pPr>
                <a:defRPr/>
              </a:pPr>
              <a:t>‹Nº›</a:t>
            </a:fld>
            <a:endParaRPr lang="es-MX"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Clic para editar título</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s-MX" dirty="0"/>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s-MX" dirty="0"/>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57DAEAC0-8332-4B99-9E70-04E7B6ACBC81}" type="slidenum">
              <a:rPr lang="es-MX"/>
              <a:pPr>
                <a:defRPr/>
              </a:pPr>
              <a:t>‹Nº›</a:t>
            </a:fld>
            <a:endParaRPr lang="es-MX"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0"/>
            <a:ext cx="1447800" cy="9144000"/>
          </a:xfrm>
          <a:prstGeom prst="rect">
            <a:avLst/>
          </a:prstGeom>
          <a:gradFill rotWithShape="0">
            <a:gsLst>
              <a:gs pos="0">
                <a:srgbClr val="B2B2B2"/>
              </a:gs>
              <a:gs pos="50000">
                <a:srgbClr val="525252"/>
              </a:gs>
              <a:gs pos="100000">
                <a:srgbClr val="B2B2B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s-MX" altLang="es-MX"/>
          </a:p>
        </p:txBody>
      </p:sp>
      <p:grpSp>
        <p:nvGrpSpPr>
          <p:cNvPr id="2051" name="Group 1029"/>
          <p:cNvGrpSpPr>
            <a:grpSpLocks/>
          </p:cNvGrpSpPr>
          <p:nvPr/>
        </p:nvGrpSpPr>
        <p:grpSpPr bwMode="auto">
          <a:xfrm>
            <a:off x="1676400" y="4038600"/>
            <a:ext cx="4652963" cy="1192213"/>
            <a:chOff x="1228" y="2513"/>
            <a:chExt cx="2931" cy="751"/>
          </a:xfrm>
        </p:grpSpPr>
        <p:sp>
          <p:nvSpPr>
            <p:cNvPr id="2056" name="Text Box 1030"/>
            <p:cNvSpPr txBox="1">
              <a:spLocks noChangeArrowheads="1"/>
            </p:cNvSpPr>
            <p:nvPr/>
          </p:nvSpPr>
          <p:spPr bwMode="auto">
            <a:xfrm>
              <a:off x="1228" y="2513"/>
              <a:ext cx="1502" cy="442"/>
            </a:xfrm>
            <a:prstGeom prst="rect">
              <a:avLst/>
            </a:prstGeom>
            <a:noFill/>
            <a:ln w="9525">
              <a:noFill/>
              <a:miter lim="800000"/>
              <a:headEnd/>
              <a:tailEnd/>
            </a:ln>
          </p:spPr>
          <p:txBody>
            <a:bodyPr wrap="none">
              <a:spAutoFit/>
            </a:bodyPr>
            <a:lstStyle/>
            <a:p>
              <a:pPr algn="ctr"/>
              <a:r>
                <a:rPr lang="es-ES_tradnl" sz="4000" b="1" dirty="0">
                  <a:latin typeface="Arial" charset="0"/>
                </a:rPr>
                <a:t>MANUAL</a:t>
              </a:r>
              <a:endParaRPr lang="es-MX" dirty="0"/>
            </a:p>
          </p:txBody>
        </p:sp>
        <p:sp>
          <p:nvSpPr>
            <p:cNvPr id="2057" name="Text Box 1031"/>
            <p:cNvSpPr txBox="1">
              <a:spLocks noChangeArrowheads="1"/>
            </p:cNvSpPr>
            <p:nvPr/>
          </p:nvSpPr>
          <p:spPr bwMode="auto">
            <a:xfrm>
              <a:off x="1712" y="2822"/>
              <a:ext cx="2447" cy="442"/>
            </a:xfrm>
            <a:prstGeom prst="rect">
              <a:avLst/>
            </a:prstGeom>
            <a:noFill/>
            <a:ln w="9525">
              <a:noFill/>
              <a:miter lim="800000"/>
              <a:headEnd/>
              <a:tailEnd/>
            </a:ln>
          </p:spPr>
          <p:txBody>
            <a:bodyPr wrap="none">
              <a:spAutoFit/>
            </a:bodyPr>
            <a:lstStyle/>
            <a:p>
              <a:pPr algn="ctr"/>
              <a:r>
                <a:rPr lang="es-ES_tradnl" sz="4000" dirty="0">
                  <a:latin typeface="Arial" charset="0"/>
                </a:rPr>
                <a:t>de Organización</a:t>
              </a:r>
              <a:endParaRPr lang="es-MX" dirty="0"/>
            </a:p>
          </p:txBody>
        </p:sp>
      </p:grpSp>
      <p:sp>
        <p:nvSpPr>
          <p:cNvPr id="2052" name="Text Box 1033"/>
          <p:cNvSpPr txBox="1">
            <a:spLocks noChangeArrowheads="1"/>
          </p:cNvSpPr>
          <p:nvPr/>
        </p:nvSpPr>
        <p:spPr bwMode="auto">
          <a:xfrm>
            <a:off x="2594277" y="7848600"/>
            <a:ext cx="3251211" cy="246221"/>
          </a:xfrm>
          <a:prstGeom prst="rect">
            <a:avLst/>
          </a:prstGeom>
          <a:noFill/>
          <a:ln w="9525">
            <a:noFill/>
            <a:miter lim="800000"/>
            <a:headEnd/>
            <a:tailEnd/>
          </a:ln>
        </p:spPr>
        <p:txBody>
          <a:bodyPr wrap="none">
            <a:spAutoFit/>
          </a:bodyPr>
          <a:lstStyle/>
          <a:p>
            <a:pPr algn="ctr"/>
            <a:r>
              <a:rPr lang="es-ES_tradnl" sz="1000" b="1" dirty="0">
                <a:latin typeface="Arial" charset="0"/>
              </a:rPr>
              <a:t>SAN LUIS POTOSI, S.L.P.</a:t>
            </a:r>
            <a:r>
              <a:rPr lang="es-ES_tradnl" sz="1000" b="1" dirty="0" smtClean="0">
                <a:latin typeface="Arial" charset="0"/>
              </a:rPr>
              <a:t>, NOVIEMBRE  DEL 2019 </a:t>
            </a:r>
            <a:endParaRPr lang="es-MX" b="1" dirty="0"/>
          </a:p>
        </p:txBody>
      </p:sp>
      <p:sp>
        <p:nvSpPr>
          <p:cNvPr id="2053" name="Line 1034"/>
          <p:cNvSpPr>
            <a:spLocks noChangeShapeType="1"/>
          </p:cNvSpPr>
          <p:nvPr/>
        </p:nvSpPr>
        <p:spPr bwMode="auto">
          <a:xfrm>
            <a:off x="0" y="8839200"/>
            <a:ext cx="6858000" cy="0"/>
          </a:xfrm>
          <a:prstGeom prst="line">
            <a:avLst/>
          </a:prstGeom>
          <a:noFill/>
          <a:ln w="28575">
            <a:solidFill>
              <a:schemeClr val="tx1"/>
            </a:solidFill>
            <a:round/>
            <a:headEnd/>
            <a:tailEnd/>
          </a:ln>
        </p:spPr>
        <p:txBody>
          <a:bodyPr wrap="none" anchor="ctr"/>
          <a:lstStyle/>
          <a:p>
            <a:endParaRPr lang="es-ES" dirty="0"/>
          </a:p>
        </p:txBody>
      </p:sp>
      <p:sp>
        <p:nvSpPr>
          <p:cNvPr id="13" name="Text Box 1038"/>
          <p:cNvSpPr txBox="1">
            <a:spLocks noChangeArrowheads="1"/>
          </p:cNvSpPr>
          <p:nvPr/>
        </p:nvSpPr>
        <p:spPr bwMode="auto">
          <a:xfrm>
            <a:off x="1951038" y="7051675"/>
            <a:ext cx="4535487" cy="639763"/>
          </a:xfrm>
          <a:prstGeom prst="rect">
            <a:avLst/>
          </a:prstGeom>
          <a:noFill/>
          <a:ln w="9525">
            <a:noFill/>
            <a:miter lim="800000"/>
            <a:headEnd/>
            <a:tailEnd/>
          </a:ln>
        </p:spPr>
        <p:txBody>
          <a:bodyPr>
            <a:spAutoFit/>
          </a:bodyPr>
          <a:lstStyle/>
          <a:p>
            <a:pPr algn="ctr"/>
            <a:r>
              <a:rPr lang="es-MX" sz="1200" b="1" dirty="0">
                <a:latin typeface="Arial" charset="0"/>
              </a:rPr>
              <a:t>APLICADO A</a:t>
            </a:r>
          </a:p>
          <a:p>
            <a:pPr algn="ctr"/>
            <a:r>
              <a:rPr lang="es-MX" sz="1200" b="1" dirty="0">
                <a:latin typeface="Arial" charset="0"/>
              </a:rPr>
              <a:t>DIRECCION GENERAL  DE</a:t>
            </a:r>
          </a:p>
          <a:p>
            <a:pPr algn="ctr"/>
            <a:r>
              <a:rPr lang="es-MX" sz="1200" b="1" dirty="0">
                <a:latin typeface="Arial" charset="0"/>
              </a:rPr>
              <a:t>TRANSPORTE  COLECTIVO METROPOLITANO</a:t>
            </a:r>
          </a:p>
        </p:txBody>
      </p:sp>
      <p:pic>
        <p:nvPicPr>
          <p:cNvPr id="10" name="Imagen 4" descr="Secretaría de Comunicaciones y Transporte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3065" y="273256"/>
            <a:ext cx="460692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075" name="Text Box 1027"/>
          <p:cNvSpPr txBox="1">
            <a:spLocks noChangeArrowheads="1"/>
          </p:cNvSpPr>
          <p:nvPr/>
        </p:nvSpPr>
        <p:spPr bwMode="auto">
          <a:xfrm>
            <a:off x="0" y="57150"/>
            <a:ext cx="2273300" cy="396875"/>
          </a:xfrm>
          <a:prstGeom prst="rect">
            <a:avLst/>
          </a:prstGeom>
          <a:noFill/>
          <a:ln w="9525">
            <a:noFill/>
            <a:miter lim="800000"/>
            <a:headEnd/>
            <a:tailEnd/>
          </a:ln>
        </p:spPr>
        <p:txBody>
          <a:bodyPr wrap="none">
            <a:spAutoFit/>
          </a:bodyPr>
          <a:lstStyle/>
          <a:p>
            <a:r>
              <a:rPr lang="es-MX" sz="2000" b="1" i="1" dirty="0">
                <a:latin typeface="Arial" charset="0"/>
              </a:rPr>
              <a:t>C O N T E N I D O</a:t>
            </a:r>
          </a:p>
        </p:txBody>
      </p:sp>
      <p:sp>
        <p:nvSpPr>
          <p:cNvPr id="3076" name="Line 102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9" name="Text Box 7"/>
          <p:cNvSpPr txBox="1">
            <a:spLocks noChangeArrowheads="1"/>
          </p:cNvSpPr>
          <p:nvPr/>
        </p:nvSpPr>
        <p:spPr bwMode="auto">
          <a:xfrm>
            <a:off x="1571625" y="1268413"/>
            <a:ext cx="5078413"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200000"/>
              </a:lnSpc>
              <a:buFont typeface="Wingdings" pitchFamily="2" charset="2"/>
              <a:buChar char="§"/>
            </a:pPr>
            <a:r>
              <a:rPr lang="es-ES_tradnl" altLang="es-MX" sz="1200" b="1" dirty="0">
                <a:latin typeface="Arial" charset="0"/>
              </a:rPr>
              <a:t>Introducción			 	1</a:t>
            </a:r>
          </a:p>
          <a:p>
            <a:pPr>
              <a:lnSpc>
                <a:spcPct val="200000"/>
              </a:lnSpc>
              <a:buFont typeface="Wingdings" pitchFamily="2" charset="2"/>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a:latin typeface="Arial" charset="0"/>
              </a:rPr>
              <a:t>Directorio					2</a:t>
            </a:r>
          </a:p>
          <a:p>
            <a:pPr>
              <a:lnSpc>
                <a:spcPct val="200000"/>
              </a:lnSpc>
              <a:buFont typeface="Wingdings" pitchFamily="2" charset="2"/>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a:latin typeface="Arial" charset="0"/>
              </a:rPr>
              <a:t>Legislación o Base legal			3</a:t>
            </a:r>
          </a:p>
          <a:p>
            <a:pPr>
              <a:lnSpc>
                <a:spcPct val="200000"/>
              </a:lnSpc>
              <a:buFont typeface="Wingdings" pitchFamily="2" charset="2"/>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a:latin typeface="Arial" charset="0"/>
              </a:rPr>
              <a:t>Misión					4</a:t>
            </a:r>
          </a:p>
          <a:p>
            <a:pPr>
              <a:lnSpc>
                <a:spcPct val="200000"/>
              </a:lnSpc>
              <a:buFont typeface="Wingdings" pitchFamily="2" charset="2"/>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smtClean="0">
                <a:latin typeface="Arial" charset="0"/>
              </a:rPr>
              <a:t>Código </a:t>
            </a:r>
            <a:r>
              <a:rPr lang="es-ES_tradnl" altLang="es-MX" sz="1200" b="1" dirty="0">
                <a:latin typeface="Arial" charset="0"/>
              </a:rPr>
              <a:t>de Conducta				</a:t>
            </a:r>
            <a:r>
              <a:rPr lang="es-ES_tradnl" altLang="es-MX" sz="1200" b="1" dirty="0" smtClean="0">
                <a:latin typeface="Arial" charset="0"/>
              </a:rPr>
              <a:t>5</a:t>
            </a:r>
            <a:endParaRPr lang="es-ES_tradnl" altLang="es-MX" sz="1200" b="1" dirty="0">
              <a:latin typeface="Arial" charset="0"/>
            </a:endParaRPr>
          </a:p>
          <a:p>
            <a:pPr>
              <a:lnSpc>
                <a:spcPct val="200000"/>
              </a:lnSpc>
              <a:buFont typeface="Wingdings" pitchFamily="2" charset="2"/>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a:latin typeface="Arial" charset="0"/>
              </a:rPr>
              <a:t>Estructura Orgánica				</a:t>
            </a:r>
            <a:r>
              <a:rPr lang="es-ES_tradnl" altLang="es-MX" sz="1200" b="1" dirty="0" smtClean="0">
                <a:latin typeface="Arial" charset="0"/>
              </a:rPr>
              <a:t>6</a:t>
            </a:r>
            <a:endParaRPr lang="es-ES_tradnl" altLang="es-MX" sz="1200" b="1" dirty="0">
              <a:latin typeface="Arial" charset="0"/>
            </a:endParaRPr>
          </a:p>
          <a:p>
            <a:pPr>
              <a:lnSpc>
                <a:spcPct val="200000"/>
              </a:lnSpc>
              <a:buFont typeface="Wingdings" pitchFamily="2" charset="2"/>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a:latin typeface="Arial" charset="0"/>
              </a:rPr>
              <a:t>Organigrama				</a:t>
            </a:r>
            <a:r>
              <a:rPr lang="es-ES_tradnl" altLang="es-MX" sz="1200" b="1" dirty="0" smtClean="0">
                <a:latin typeface="Arial" charset="0"/>
              </a:rPr>
              <a:t>7</a:t>
            </a:r>
            <a:endParaRPr lang="es-ES_tradnl" altLang="es-MX" sz="1200" b="1" dirty="0">
              <a:latin typeface="Arial" charset="0"/>
            </a:endParaRPr>
          </a:p>
          <a:p>
            <a:pPr>
              <a:lnSpc>
                <a:spcPct val="200000"/>
              </a:lnSpc>
              <a:buFont typeface="Wingdings" pitchFamily="2" charset="2"/>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a:latin typeface="Arial" charset="0"/>
              </a:rPr>
              <a:t>Descripción de Funciones			</a:t>
            </a:r>
            <a:r>
              <a:rPr lang="es-ES_tradnl" altLang="es-MX" sz="1200" b="1" dirty="0" smtClean="0">
                <a:latin typeface="Arial" charset="0"/>
              </a:rPr>
              <a:t>8            </a:t>
            </a:r>
            <a:endParaRPr lang="es-ES_tradnl" altLang="es-MX" sz="1200" b="1" dirty="0">
              <a:latin typeface="Arial" charset="0"/>
            </a:endParaRPr>
          </a:p>
          <a:p>
            <a:pPr>
              <a:lnSpc>
                <a:spcPct val="200000"/>
              </a:lnSpc>
              <a:buFont typeface="Wingdings" pitchFamily="2" charset="2"/>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a:latin typeface="Arial" charset="0"/>
              </a:rPr>
              <a:t>Autorización			                     </a:t>
            </a:r>
            <a:r>
              <a:rPr lang="es-ES_tradnl" altLang="es-MX" sz="1200" b="1" dirty="0" smtClean="0">
                <a:latin typeface="Arial" charset="0"/>
              </a:rPr>
              <a:t>9</a:t>
            </a:r>
            <a:endParaRPr lang="es-ES_tradnl" altLang="es-MX" sz="1200" b="1" dirty="0">
              <a:latin typeface="Arial" charset="0"/>
            </a:endParaRPr>
          </a:p>
          <a:p>
            <a:pPr>
              <a:lnSpc>
                <a:spcPct val="200000"/>
              </a:lnSpc>
              <a:buFontTx/>
              <a:buChar char="•"/>
            </a:pPr>
            <a:endParaRPr lang="es-ES_tradnl" altLang="es-MX" sz="1200" b="1" dirty="0">
              <a:latin typeface="Arial" charset="0"/>
            </a:endParaRPr>
          </a:p>
          <a:p>
            <a:pPr>
              <a:lnSpc>
                <a:spcPct val="200000"/>
              </a:lnSpc>
              <a:buFont typeface="Wingdings" pitchFamily="2" charset="2"/>
              <a:buChar char="§"/>
            </a:pPr>
            <a:r>
              <a:rPr lang="es-ES_tradnl" altLang="es-MX" sz="1200" b="1" dirty="0">
                <a:latin typeface="Arial" charset="0"/>
              </a:rPr>
              <a:t>Control de  Actualizaciones			</a:t>
            </a:r>
            <a:r>
              <a:rPr lang="es-ES_tradnl" altLang="es-MX" sz="1200" b="1" dirty="0" smtClean="0">
                <a:latin typeface="Arial" charset="0"/>
              </a:rPr>
              <a:t>10</a:t>
            </a:r>
            <a:endParaRPr lang="es-ES_tradnl" altLang="es-MX" sz="1200" dirty="0">
              <a:latin typeface="Arial" charset="0"/>
            </a:endParaRPr>
          </a:p>
        </p:txBody>
      </p:sp>
      <p:sp>
        <p:nvSpPr>
          <p:cNvPr id="10" name="Text Box 8"/>
          <p:cNvSpPr txBox="1">
            <a:spLocks noChangeArrowheads="1"/>
          </p:cNvSpPr>
          <p:nvPr/>
        </p:nvSpPr>
        <p:spPr bwMode="auto">
          <a:xfrm>
            <a:off x="5868988" y="946150"/>
            <a:ext cx="8112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200" b="1" i="1" dirty="0">
                <a:latin typeface="Arial" charset="0"/>
              </a:rPr>
              <a:t>Sección </a:t>
            </a:r>
            <a:endParaRPr lang="es-ES_tradnl" altLang="es-MX" sz="1200" i="1" dirty="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4100" name="Text Box 3"/>
          <p:cNvSpPr txBox="1">
            <a:spLocks noChangeArrowheads="1"/>
          </p:cNvSpPr>
          <p:nvPr/>
        </p:nvSpPr>
        <p:spPr bwMode="auto">
          <a:xfrm>
            <a:off x="-1588" y="47625"/>
            <a:ext cx="2159001" cy="396875"/>
          </a:xfrm>
          <a:prstGeom prst="rect">
            <a:avLst/>
          </a:prstGeom>
          <a:noFill/>
          <a:ln w="9525">
            <a:noFill/>
            <a:miter lim="800000"/>
            <a:headEnd/>
            <a:tailEnd/>
          </a:ln>
        </p:spPr>
        <p:txBody>
          <a:bodyPr wrap="none">
            <a:spAutoFit/>
          </a:bodyPr>
          <a:lstStyle/>
          <a:p>
            <a:r>
              <a:rPr lang="es-MX" sz="2000" b="1" i="1" dirty="0">
                <a:latin typeface="Arial" charset="0"/>
              </a:rPr>
              <a:t>INTRODUCCIÓN</a:t>
            </a:r>
          </a:p>
        </p:txBody>
      </p:sp>
      <p:sp>
        <p:nvSpPr>
          <p:cNvPr id="4101"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4102" name="Text Box 44"/>
          <p:cNvSpPr txBox="1">
            <a:spLocks noChangeArrowheads="1"/>
          </p:cNvSpPr>
          <p:nvPr/>
        </p:nvSpPr>
        <p:spPr bwMode="auto">
          <a:xfrm>
            <a:off x="1584325" y="1077913"/>
            <a:ext cx="5146675" cy="6814173"/>
          </a:xfrm>
          <a:prstGeom prst="rect">
            <a:avLst/>
          </a:prstGeom>
          <a:noFill/>
          <a:ln w="9525">
            <a:noFill/>
            <a:miter lim="800000"/>
            <a:headEnd/>
            <a:tailEnd/>
          </a:ln>
        </p:spPr>
        <p:txBody>
          <a:bodyPr wrap="square">
            <a:spAutoFit/>
          </a:bodyPr>
          <a:lstStyle/>
          <a:p>
            <a:pPr algn="just">
              <a:lnSpc>
                <a:spcPct val="140000"/>
              </a:lnSpc>
            </a:pPr>
            <a:r>
              <a:rPr lang="es-ES_tradnl" sz="1200" dirty="0">
                <a:latin typeface="Arial" charset="0"/>
              </a:rPr>
              <a:t>El presente manual se elaboro con el objeto de que los servidores públicos del Gobierno del Estado cuenten con una fuente de información que les permita conocer la organización de la </a:t>
            </a:r>
            <a:r>
              <a:rPr lang="es-ES_tradnl" sz="1200" b="1" i="1" u="sng" dirty="0">
                <a:latin typeface="Arial" charset="0"/>
              </a:rPr>
              <a:t>Dirección General de Transporte Colectivo Metropolitano</a:t>
            </a:r>
            <a:r>
              <a:rPr lang="es-ES_tradnl" sz="1200" u="sng" dirty="0">
                <a:latin typeface="Arial" charset="0"/>
              </a:rPr>
              <a:t>, </a:t>
            </a:r>
            <a:r>
              <a:rPr lang="es-ES_tradnl" sz="1200" b="1" i="1" u="sng" dirty="0" smtClean="0">
                <a:latin typeface="Arial" charset="0"/>
              </a:rPr>
              <a:t>adscrita </a:t>
            </a:r>
            <a:r>
              <a:rPr lang="es-ES_tradnl" sz="1200" b="1" i="1" u="sng" dirty="0">
                <a:latin typeface="Arial" charset="0"/>
              </a:rPr>
              <a:t>a la Secretaría de Comunicaciones y Transportes</a:t>
            </a:r>
            <a:r>
              <a:rPr lang="es-ES_tradnl" sz="1200" b="1" i="1" dirty="0">
                <a:latin typeface="Arial" charset="0"/>
              </a:rPr>
              <a:t> </a:t>
            </a:r>
            <a:r>
              <a:rPr lang="es-ES_tradnl" sz="1200" dirty="0">
                <a:latin typeface="Arial" charset="0"/>
              </a:rPr>
              <a:t>así como las funciones a su cargo.</a:t>
            </a:r>
          </a:p>
          <a:p>
            <a:pPr algn="just">
              <a:lnSpc>
                <a:spcPct val="140000"/>
              </a:lnSpc>
            </a:pPr>
            <a:endParaRPr lang="es-ES_tradnl" sz="1200" dirty="0">
              <a:latin typeface="Arial" charset="0"/>
            </a:endParaRPr>
          </a:p>
          <a:p>
            <a:pPr algn="just">
              <a:lnSpc>
                <a:spcPct val="140000"/>
              </a:lnSpc>
            </a:pPr>
            <a:r>
              <a:rPr lang="es-ES_tradnl" sz="1200" dirty="0">
                <a:latin typeface="Arial" charset="0"/>
              </a:rPr>
              <a:t>Este documento presenta la Estructura Orgánica actualizada y autorizada, el marco jurídico en el que sustentan su actuación y funcionamiento, los objetivos que tienen encomendados y la descripción de las funciones que debe realizar para alcanzarlos.</a:t>
            </a:r>
          </a:p>
          <a:p>
            <a:pPr algn="just">
              <a:lnSpc>
                <a:spcPct val="140000"/>
              </a:lnSpc>
            </a:pPr>
            <a:endParaRPr lang="es-ES_tradnl" sz="1200" dirty="0">
              <a:latin typeface="Arial" charset="0"/>
            </a:endParaRPr>
          </a:p>
          <a:p>
            <a:pPr algn="just">
              <a:lnSpc>
                <a:spcPct val="140000"/>
              </a:lnSpc>
            </a:pPr>
            <a:r>
              <a:rPr lang="es-ES_tradnl" sz="1200" dirty="0">
                <a:latin typeface="Arial" charset="0"/>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p>
          <a:p>
            <a:pPr algn="just">
              <a:lnSpc>
                <a:spcPct val="140000"/>
              </a:lnSpc>
            </a:pPr>
            <a:endParaRPr lang="es-ES_tradnl" sz="1200" dirty="0">
              <a:latin typeface="Arial" charset="0"/>
            </a:endParaRPr>
          </a:p>
          <a:p>
            <a:pPr algn="just">
              <a:lnSpc>
                <a:spcPct val="140000"/>
              </a:lnSpc>
            </a:pPr>
            <a:r>
              <a:rPr lang="es-ES_tradnl" sz="1200" dirty="0">
                <a:latin typeface="Arial" charset="0"/>
              </a:rPr>
              <a:t>La aplicación del presente manual es únicamente para el personal que integra la </a:t>
            </a:r>
            <a:r>
              <a:rPr lang="es-ES_tradnl" sz="1200" b="1" i="1" u="sng" dirty="0">
                <a:latin typeface="Arial" charset="0"/>
              </a:rPr>
              <a:t>Dirección General de Transporte Colectivo Metropolitano</a:t>
            </a:r>
            <a:r>
              <a:rPr lang="es-ES_tradnl" sz="1200" u="sng" dirty="0">
                <a:latin typeface="Arial" charset="0"/>
              </a:rPr>
              <a:t> </a:t>
            </a:r>
            <a:r>
              <a:rPr lang="es-ES_tradnl" sz="1200" dirty="0">
                <a:latin typeface="Arial" charset="0"/>
              </a:rPr>
              <a:t>será la misma la responsable de actualizar o modificar su contenido.  </a:t>
            </a:r>
          </a:p>
          <a:p>
            <a:pPr algn="just">
              <a:lnSpc>
                <a:spcPct val="140000"/>
              </a:lnSpc>
            </a:pPr>
            <a:endParaRPr lang="es-ES_tradnl" sz="1200" dirty="0">
              <a:latin typeface="Arial" charset="0"/>
            </a:endParaRPr>
          </a:p>
          <a:p>
            <a:pPr algn="just">
              <a:lnSpc>
                <a:spcPct val="140000"/>
              </a:lnSpc>
            </a:pPr>
            <a:r>
              <a:rPr lang="es-ES_tradnl" sz="1200" dirty="0">
                <a:latin typeface="Arial" charset="0"/>
              </a:rPr>
              <a:t>Dada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5124" name="Text Box 3"/>
          <p:cNvSpPr txBox="1">
            <a:spLocks noChangeArrowheads="1"/>
          </p:cNvSpPr>
          <p:nvPr/>
        </p:nvSpPr>
        <p:spPr bwMode="auto">
          <a:xfrm>
            <a:off x="0" y="47625"/>
            <a:ext cx="2484438" cy="396875"/>
          </a:xfrm>
          <a:prstGeom prst="rect">
            <a:avLst/>
          </a:prstGeom>
          <a:noFill/>
          <a:ln w="9525">
            <a:noFill/>
            <a:miter lim="800000"/>
            <a:headEnd/>
            <a:tailEnd/>
          </a:ln>
        </p:spPr>
        <p:txBody>
          <a:bodyPr wrap="none">
            <a:spAutoFit/>
          </a:bodyPr>
          <a:lstStyle/>
          <a:p>
            <a:r>
              <a:rPr lang="es-MX" sz="2000" b="1" i="1" dirty="0">
                <a:latin typeface="Arial" charset="0"/>
              </a:rPr>
              <a:t>D I R E C T O R I O </a:t>
            </a:r>
          </a:p>
        </p:txBody>
      </p:sp>
      <p:sp>
        <p:nvSpPr>
          <p:cNvPr id="5125" name="Line 4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5126" name="Rectangle 42"/>
          <p:cNvSpPr>
            <a:spLocks noChangeArrowheads="1"/>
          </p:cNvSpPr>
          <p:nvPr/>
        </p:nvSpPr>
        <p:spPr bwMode="auto">
          <a:xfrm>
            <a:off x="1548678" y="1086660"/>
            <a:ext cx="5154612" cy="4524315"/>
          </a:xfrm>
          <a:prstGeom prst="rect">
            <a:avLst/>
          </a:prstGeom>
          <a:noFill/>
          <a:ln w="9525">
            <a:noFill/>
            <a:miter lim="800000"/>
            <a:headEnd/>
            <a:tailEnd/>
          </a:ln>
        </p:spPr>
        <p:txBody>
          <a:bodyPr wrap="square">
            <a:spAutoFit/>
          </a:bodyPr>
          <a:lstStyle/>
          <a:p>
            <a:r>
              <a:rPr lang="es-MX" sz="1200" b="1" dirty="0">
                <a:latin typeface="Arial" charset="0"/>
                <a:cs typeface="Arial" charset="0"/>
              </a:rPr>
              <a:t>SECRETARIO DE COMUNICACIONES Y TRANSPORTES</a:t>
            </a:r>
          </a:p>
          <a:p>
            <a:endParaRPr lang="es-MX" sz="1200" b="1" dirty="0" smtClean="0">
              <a:latin typeface="Arial" charset="0"/>
              <a:cs typeface="Arial" charset="0"/>
            </a:endParaRPr>
          </a:p>
          <a:p>
            <a:endParaRPr lang="es-MX" sz="1200" b="1" dirty="0">
              <a:latin typeface="Arial" charset="0"/>
              <a:cs typeface="Arial" charset="0"/>
            </a:endParaRPr>
          </a:p>
          <a:p>
            <a:r>
              <a:rPr lang="es-MX" sz="1200" b="1" dirty="0">
                <a:latin typeface="Arial" charset="0"/>
                <a:cs typeface="Arial" charset="0"/>
              </a:rPr>
              <a:t>DIRECTOR GENERAL DE TRANSPORTE COLECTIVO METROPOLITANO</a:t>
            </a:r>
          </a:p>
          <a:p>
            <a:r>
              <a:rPr lang="en-US" sz="1200" dirty="0">
                <a:latin typeface="Arial" charset="0"/>
                <a:cs typeface="Arial" charset="0"/>
              </a:rPr>
              <a:t> Urbano Menchaca Velázquez</a:t>
            </a:r>
          </a:p>
          <a:p>
            <a:endParaRPr lang="en-US" sz="1200" dirty="0">
              <a:latin typeface="Arial" charset="0"/>
              <a:cs typeface="Arial" charset="0"/>
            </a:endParaRPr>
          </a:p>
          <a:p>
            <a:endParaRPr lang="en-US" sz="1200" dirty="0">
              <a:latin typeface="Arial" charset="0"/>
              <a:cs typeface="Arial" charset="0"/>
            </a:endParaRPr>
          </a:p>
          <a:p>
            <a:r>
              <a:rPr lang="en-US" sz="1200" b="1" dirty="0" smtClean="0">
                <a:latin typeface="Arial" charset="0"/>
                <a:cs typeface="Arial" charset="0"/>
              </a:rPr>
              <a:t>DEPARTAMENTO </a:t>
            </a:r>
            <a:r>
              <a:rPr lang="en-US" sz="1200" b="1" dirty="0">
                <a:latin typeface="Arial" charset="0"/>
                <a:cs typeface="Arial" charset="0"/>
              </a:rPr>
              <a:t>DE SUPERVISION Y NORMAS</a:t>
            </a:r>
          </a:p>
          <a:p>
            <a:r>
              <a:rPr lang="en-US" sz="1200" dirty="0">
                <a:latin typeface="Arial" charset="0"/>
                <a:cs typeface="Arial" charset="0"/>
              </a:rPr>
              <a:t>Luis Enrique Martinez </a:t>
            </a:r>
            <a:r>
              <a:rPr lang="en-US" sz="1200" dirty="0" smtClean="0">
                <a:latin typeface="Arial" charset="0"/>
                <a:cs typeface="Arial" charset="0"/>
              </a:rPr>
              <a:t>Urbina</a:t>
            </a:r>
            <a:endParaRPr lang="en-US" sz="1200" dirty="0">
              <a:latin typeface="Arial" charset="0"/>
              <a:cs typeface="Arial" charset="0"/>
            </a:endParaRPr>
          </a:p>
          <a:p>
            <a:endParaRPr lang="en-US" sz="1200" dirty="0" smtClean="0">
              <a:latin typeface="Arial" charset="0"/>
              <a:cs typeface="Arial" charset="0"/>
            </a:endParaRPr>
          </a:p>
          <a:p>
            <a:endParaRPr lang="en-US" sz="1200" dirty="0">
              <a:latin typeface="Arial" charset="0"/>
              <a:cs typeface="Arial" charset="0"/>
            </a:endParaRPr>
          </a:p>
          <a:p>
            <a:r>
              <a:rPr lang="en-US" sz="1200" b="1" dirty="0" smtClean="0">
                <a:latin typeface="Arial" charset="0"/>
                <a:cs typeface="Arial" charset="0"/>
              </a:rPr>
              <a:t>DEPARTAMENTO </a:t>
            </a:r>
            <a:r>
              <a:rPr lang="en-US" sz="1200" b="1" dirty="0">
                <a:latin typeface="Arial" charset="0"/>
                <a:cs typeface="Arial" charset="0"/>
              </a:rPr>
              <a:t>DE </a:t>
            </a:r>
            <a:r>
              <a:rPr lang="en-US" sz="1200" b="1" dirty="0" smtClean="0">
                <a:latin typeface="Arial" charset="0"/>
                <a:cs typeface="Arial" charset="0"/>
              </a:rPr>
              <a:t>SERVICIOS AUXILIARES</a:t>
            </a:r>
            <a:endParaRPr lang="en-US" sz="1200" b="1" dirty="0">
              <a:latin typeface="Arial" charset="0"/>
              <a:cs typeface="Arial" charset="0"/>
            </a:endParaRPr>
          </a:p>
          <a:p>
            <a:r>
              <a:rPr lang="en-US" sz="1200" dirty="0" smtClean="0">
                <a:latin typeface="Arial" charset="0"/>
                <a:cs typeface="Arial" charset="0"/>
              </a:rPr>
              <a:t>Víctor  Manuel Soria Núñez</a:t>
            </a:r>
            <a:endParaRPr lang="en-US" sz="1200" dirty="0">
              <a:latin typeface="Arial" charset="0"/>
              <a:cs typeface="Arial" charset="0"/>
            </a:endParaRPr>
          </a:p>
          <a:p>
            <a:endParaRPr lang="en-US" sz="1200" dirty="0" smtClean="0">
              <a:latin typeface="Arial" charset="0"/>
              <a:cs typeface="Arial" charset="0"/>
            </a:endParaRPr>
          </a:p>
          <a:p>
            <a:endParaRPr lang="en-US" sz="1200" dirty="0">
              <a:latin typeface="Arial" charset="0"/>
              <a:cs typeface="Arial" charset="0"/>
            </a:endParaRPr>
          </a:p>
          <a:p>
            <a:r>
              <a:rPr lang="en-US" sz="1200" b="1" dirty="0">
                <a:latin typeface="Arial" charset="0"/>
                <a:cs typeface="Arial" charset="0"/>
              </a:rPr>
              <a:t>DEPARTAMENTO DE </a:t>
            </a:r>
            <a:r>
              <a:rPr lang="en-US" sz="1200" b="1" dirty="0" smtClean="0">
                <a:latin typeface="Arial" charset="0"/>
                <a:cs typeface="Arial" charset="0"/>
              </a:rPr>
              <a:t>ATENCION A  USUARIOS</a:t>
            </a:r>
            <a:endParaRPr lang="en-US" sz="1200" b="1" dirty="0">
              <a:latin typeface="Arial" charset="0"/>
              <a:cs typeface="Arial" charset="0"/>
            </a:endParaRPr>
          </a:p>
          <a:p>
            <a:r>
              <a:rPr lang="en-US" sz="1200" dirty="0" smtClean="0">
                <a:latin typeface="Arial" charset="0"/>
                <a:cs typeface="Arial" charset="0"/>
              </a:rPr>
              <a:t>Silvia Elena Rodríguez Partida</a:t>
            </a:r>
          </a:p>
          <a:p>
            <a:endParaRPr lang="en-US" sz="1200" b="1" dirty="0" smtClean="0">
              <a:latin typeface="Arial" charset="0"/>
              <a:cs typeface="Arial" charset="0"/>
            </a:endParaRPr>
          </a:p>
          <a:p>
            <a:endParaRPr lang="en-US" sz="1200" b="1" dirty="0">
              <a:latin typeface="Arial" charset="0"/>
              <a:cs typeface="Arial" charset="0"/>
            </a:endParaRPr>
          </a:p>
          <a:p>
            <a:r>
              <a:rPr lang="en-US" sz="1200" b="1" dirty="0" smtClean="0">
                <a:latin typeface="Arial" charset="0"/>
                <a:cs typeface="Arial" charset="0"/>
              </a:rPr>
              <a:t>DEPARTAMENTO </a:t>
            </a:r>
            <a:r>
              <a:rPr lang="en-US" sz="1200" b="1" dirty="0">
                <a:latin typeface="Arial" charset="0"/>
                <a:cs typeface="Arial" charset="0"/>
              </a:rPr>
              <a:t>DE TRAMITES </a:t>
            </a:r>
          </a:p>
          <a:p>
            <a:r>
              <a:rPr lang="en-US" sz="1200" dirty="0">
                <a:latin typeface="Arial" charset="0"/>
                <a:cs typeface="Arial" charset="0"/>
              </a:rPr>
              <a:t>Juana Maria Rodríguez Salazar</a:t>
            </a:r>
          </a:p>
          <a:p>
            <a:endParaRPr lang="en-US" sz="1200" dirty="0">
              <a:latin typeface="Arial" charset="0"/>
              <a:cs typeface="Arial" charset="0"/>
            </a:endParaRPr>
          </a:p>
          <a:p>
            <a:endParaRPr lang="es-ES" sz="1200" dirty="0">
              <a:latin typeface="Arial"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6148" name="Text Box 2"/>
          <p:cNvSpPr txBox="1">
            <a:spLocks noChangeArrowheads="1"/>
          </p:cNvSpPr>
          <p:nvPr/>
        </p:nvSpPr>
        <p:spPr bwMode="auto">
          <a:xfrm>
            <a:off x="4763" y="47625"/>
            <a:ext cx="4216400" cy="396875"/>
          </a:xfrm>
          <a:prstGeom prst="rect">
            <a:avLst/>
          </a:prstGeom>
          <a:noFill/>
          <a:ln w="9525">
            <a:noFill/>
            <a:miter lim="800000"/>
            <a:headEnd/>
            <a:tailEnd/>
          </a:ln>
        </p:spPr>
        <p:txBody>
          <a:bodyPr>
            <a:spAutoFit/>
          </a:bodyPr>
          <a:lstStyle/>
          <a:p>
            <a:pPr>
              <a:spcBef>
                <a:spcPct val="50000"/>
              </a:spcBef>
            </a:pPr>
            <a:r>
              <a:rPr lang="es-MX" sz="2000" b="1" i="1" dirty="0">
                <a:latin typeface="Arial" charset="0"/>
              </a:rPr>
              <a:t>LEGISLACIÓN O BASE LEGAL</a:t>
            </a:r>
          </a:p>
        </p:txBody>
      </p:sp>
      <p:sp>
        <p:nvSpPr>
          <p:cNvPr id="6149"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6150" name="Rectangle 41"/>
          <p:cNvSpPr>
            <a:spLocks noChangeArrowheads="1"/>
          </p:cNvSpPr>
          <p:nvPr/>
        </p:nvSpPr>
        <p:spPr bwMode="auto">
          <a:xfrm>
            <a:off x="1576388" y="1077913"/>
            <a:ext cx="5154612" cy="4708981"/>
          </a:xfrm>
          <a:prstGeom prst="rect">
            <a:avLst/>
          </a:prstGeom>
          <a:noFill/>
          <a:ln w="9525">
            <a:noFill/>
            <a:miter lim="800000"/>
            <a:headEnd/>
            <a:tailEnd/>
          </a:ln>
        </p:spPr>
        <p:txBody>
          <a:bodyPr wrap="square">
            <a:spAutoFit/>
          </a:bodyPr>
          <a:lstStyle/>
          <a:p>
            <a:pPr algn="just"/>
            <a:r>
              <a:rPr lang="es-ES" sz="1200" b="1" i="1" dirty="0" smtClean="0">
                <a:latin typeface="Arial" charset="0"/>
                <a:cs typeface="Arial" charset="0"/>
              </a:rPr>
              <a:t>Los </a:t>
            </a:r>
            <a:r>
              <a:rPr lang="es-ES" sz="1200" b="1" i="1" dirty="0">
                <a:latin typeface="Arial" charset="0"/>
                <a:cs typeface="Arial" charset="0"/>
              </a:rPr>
              <a:t>ordenamientos o normas jurídicas que rigen  la operación de la </a:t>
            </a:r>
            <a:r>
              <a:rPr lang="es-MX" sz="1200" b="1" i="1" dirty="0">
                <a:latin typeface="Arial" charset="0"/>
                <a:cs typeface="Arial" charset="0"/>
              </a:rPr>
              <a:t>Dirección General de Transporte Colectivo Metropolitano</a:t>
            </a:r>
            <a:r>
              <a:rPr lang="es-ES" sz="1200" b="1" i="1" dirty="0">
                <a:latin typeface="Arial" charset="0"/>
                <a:cs typeface="Arial" charset="0"/>
              </a:rPr>
              <a:t> son los siguientes: </a:t>
            </a:r>
            <a:endParaRPr lang="es-MX" sz="1200" b="1" i="1" dirty="0">
              <a:latin typeface="Arial" charset="0"/>
              <a:cs typeface="Arial" charset="0"/>
            </a:endParaRPr>
          </a:p>
          <a:p>
            <a:pPr marL="101600" indent="-101600" algn="just"/>
            <a:endParaRPr lang="es-ES" sz="1200" b="1" i="1" dirty="0">
              <a:cs typeface="Times New Roman" pitchFamily="18" charset="0"/>
            </a:endParaRPr>
          </a:p>
          <a:p>
            <a:pPr marL="101600" indent="-101600" algn="just">
              <a:buFont typeface="Wingdings" pitchFamily="2" charset="2"/>
              <a:buChar char="§"/>
            </a:pPr>
            <a:r>
              <a:rPr lang="es-ES" sz="1200" dirty="0">
                <a:latin typeface="Arial" charset="0"/>
                <a:cs typeface="Arial" charset="0"/>
              </a:rPr>
              <a:t>Constitución Política de los Estados Unidos Mexicanos.</a:t>
            </a:r>
            <a:endParaRPr lang="es-ES" sz="1200" dirty="0">
              <a:cs typeface="Times New Roman" pitchFamily="18" charset="0"/>
            </a:endParaRPr>
          </a:p>
          <a:p>
            <a:pPr marL="101600" indent="-101600" algn="just">
              <a:buFont typeface="Wingdings" pitchFamily="2" charset="2"/>
              <a:buNone/>
            </a:pPr>
            <a:r>
              <a:rPr lang="es-ES" sz="1200" dirty="0">
                <a:latin typeface="Arial" charset="0"/>
                <a:cs typeface="Arial" charset="0"/>
              </a:rPr>
              <a:t> </a:t>
            </a:r>
            <a:endParaRPr lang="es-ES" sz="1200" dirty="0">
              <a:cs typeface="Times New Roman" pitchFamily="18" charset="0"/>
            </a:endParaRPr>
          </a:p>
          <a:p>
            <a:pPr marL="101600" indent="-101600" algn="just">
              <a:buFont typeface="Wingdings" pitchFamily="2" charset="2"/>
              <a:buChar char="§"/>
            </a:pPr>
            <a:r>
              <a:rPr lang="es-ES" sz="1200" dirty="0">
                <a:latin typeface="Arial" charset="0"/>
                <a:cs typeface="Arial" charset="0"/>
              </a:rPr>
              <a:t>Constitución Política del Estado Libre y Soberano de San Luis Potosí.</a:t>
            </a:r>
            <a:endParaRPr lang="es-ES" sz="1200" dirty="0">
              <a:cs typeface="Times New Roman" pitchFamily="18" charset="0"/>
            </a:endParaRPr>
          </a:p>
          <a:p>
            <a:pPr marL="101600" indent="-101600" algn="just">
              <a:buFont typeface="Wingdings" pitchFamily="2" charset="2"/>
              <a:buNone/>
            </a:pPr>
            <a:r>
              <a:rPr lang="es-ES" sz="1200" dirty="0">
                <a:latin typeface="Arial" charset="0"/>
                <a:cs typeface="Arial" charset="0"/>
              </a:rPr>
              <a:t> </a:t>
            </a:r>
            <a:endParaRPr lang="es-ES" sz="1200" dirty="0">
              <a:cs typeface="Times New Roman" pitchFamily="18" charset="0"/>
            </a:endParaRPr>
          </a:p>
          <a:p>
            <a:pPr marL="101600" indent="-101600" algn="just">
              <a:buFont typeface="Wingdings" pitchFamily="2" charset="2"/>
              <a:buChar char="§"/>
            </a:pPr>
            <a:r>
              <a:rPr lang="es-ES" sz="1200" dirty="0">
                <a:latin typeface="Arial" charset="0"/>
                <a:cs typeface="Arial" charset="0"/>
              </a:rPr>
              <a:t>Ley Orgánica de la Administración Pública del Estado.</a:t>
            </a:r>
            <a:endParaRPr lang="es-ES" sz="1200" dirty="0">
              <a:cs typeface="Times New Roman" pitchFamily="18" charset="0"/>
            </a:endParaRPr>
          </a:p>
          <a:p>
            <a:pPr marL="101600" indent="-101600" algn="just">
              <a:buFont typeface="Wingdings" pitchFamily="2" charset="2"/>
              <a:buNone/>
            </a:pPr>
            <a:r>
              <a:rPr lang="es-ES" sz="1200" dirty="0">
                <a:latin typeface="Arial" charset="0"/>
                <a:cs typeface="Arial" charset="0"/>
              </a:rPr>
              <a:t> </a:t>
            </a:r>
            <a:endParaRPr lang="es-ES" sz="1200" dirty="0">
              <a:cs typeface="Times New Roman" pitchFamily="18" charset="0"/>
            </a:endParaRPr>
          </a:p>
          <a:p>
            <a:pPr marL="101600" indent="-101600" algn="just">
              <a:buFont typeface="Wingdings" pitchFamily="2" charset="2"/>
              <a:buChar char="§"/>
            </a:pPr>
            <a:r>
              <a:rPr lang="es-MX" sz="1200" dirty="0">
                <a:latin typeface="Arial" charset="0"/>
                <a:cs typeface="Arial" charset="0"/>
              </a:rPr>
              <a:t>Ley de Transporte Público del Estado de San Luis Potosí.</a:t>
            </a:r>
          </a:p>
          <a:p>
            <a:pPr marL="101600" indent="-101600" algn="just">
              <a:buFont typeface="Wingdings" pitchFamily="2" charset="2"/>
              <a:buChar char="§"/>
            </a:pPr>
            <a:endParaRPr lang="es-MX" sz="1200" dirty="0" smtClean="0">
              <a:latin typeface="Arial" charset="0"/>
              <a:cs typeface="Arial" charset="0"/>
            </a:endParaRPr>
          </a:p>
          <a:p>
            <a:pPr marL="101600" indent="-101600" algn="just">
              <a:buFont typeface="Wingdings" pitchFamily="2" charset="2"/>
              <a:buChar char="§"/>
            </a:pPr>
            <a:r>
              <a:rPr lang="es-ES" sz="1200" dirty="0" smtClean="0">
                <a:latin typeface="Arial" pitchFamily="34" charset="0"/>
                <a:cs typeface="Arial" pitchFamily="34" charset="0"/>
              </a:rPr>
              <a:t>Ley de los Trabajadores al Servicio de las Instituciones Públicas del Estado de San Luis Potosí.</a:t>
            </a:r>
          </a:p>
          <a:p>
            <a:pPr marL="101600" indent="-101600" algn="just"/>
            <a:endParaRPr lang="es-MX" sz="1200" dirty="0" smtClean="0">
              <a:latin typeface="Arial" charset="0"/>
              <a:cs typeface="Arial" charset="0"/>
            </a:endParaRPr>
          </a:p>
          <a:p>
            <a:pPr marL="101600" indent="-101600" algn="just">
              <a:buFont typeface="Wingdings" pitchFamily="2" charset="2"/>
              <a:buChar char="§"/>
            </a:pPr>
            <a:r>
              <a:rPr lang="es-ES" sz="1200" dirty="0" smtClean="0">
                <a:latin typeface="Arial" pitchFamily="34" charset="0"/>
                <a:cs typeface="Arial" pitchFamily="34" charset="0"/>
              </a:rPr>
              <a:t>Ley de Responsabilidad de los Servidores Públicos del Estado y Municipios de San Luis Potosí.</a:t>
            </a:r>
          </a:p>
          <a:p>
            <a:pPr marL="101600" indent="-101600" algn="just"/>
            <a:endParaRPr lang="es-MX" sz="1200" dirty="0" smtClean="0">
              <a:latin typeface="Arial" charset="0"/>
              <a:cs typeface="Arial" charset="0"/>
            </a:endParaRPr>
          </a:p>
          <a:p>
            <a:pPr marL="101600" indent="-101600" algn="just">
              <a:buFont typeface="Wingdings" pitchFamily="2" charset="2"/>
              <a:buChar char="§"/>
            </a:pPr>
            <a:r>
              <a:rPr lang="es-ES" sz="1200" dirty="0" smtClean="0">
                <a:latin typeface="Arial" pitchFamily="34" charset="0"/>
                <a:cs typeface="Arial" pitchFamily="34" charset="0"/>
              </a:rPr>
              <a:t>Ley de Transparencia y Acceso a la Información Pública.</a:t>
            </a:r>
          </a:p>
          <a:p>
            <a:pPr marL="101600" indent="-101600" algn="just"/>
            <a:endParaRPr lang="es-MX" sz="1200" dirty="0">
              <a:latin typeface="Arial" pitchFamily="34" charset="0"/>
              <a:cs typeface="Arial" pitchFamily="34" charset="0"/>
            </a:endParaRPr>
          </a:p>
          <a:p>
            <a:pPr marL="101600" indent="-101600" algn="just">
              <a:buFont typeface="Wingdings" pitchFamily="2" charset="2"/>
              <a:buChar char="§"/>
            </a:pPr>
            <a:r>
              <a:rPr lang="es-MX" sz="1200" dirty="0">
                <a:latin typeface="Arial" pitchFamily="34" charset="0"/>
                <a:cs typeface="Arial" pitchFamily="34" charset="0"/>
              </a:rPr>
              <a:t>Reglamento Interior de la Secretaria de Comunicaciones y </a:t>
            </a:r>
            <a:r>
              <a:rPr lang="es-MX" sz="1200" dirty="0" smtClean="0">
                <a:latin typeface="Arial" pitchFamily="34" charset="0"/>
                <a:cs typeface="Arial" pitchFamily="34" charset="0"/>
              </a:rPr>
              <a:t>Transportes</a:t>
            </a:r>
          </a:p>
          <a:p>
            <a:pPr marL="101600" indent="-101600" algn="just">
              <a:buFont typeface="Wingdings" pitchFamily="2" charset="2"/>
              <a:buChar char="§"/>
            </a:pPr>
            <a:endParaRPr lang="es-MX" sz="1200" dirty="0" smtClean="0">
              <a:latin typeface="Arial" pitchFamily="34" charset="0"/>
              <a:cs typeface="Arial" pitchFamily="34" charset="0"/>
            </a:endParaRPr>
          </a:p>
          <a:p>
            <a:pPr marL="101600" indent="-101600" algn="just">
              <a:buFont typeface="Wingdings" pitchFamily="2" charset="2"/>
              <a:buChar char="§"/>
            </a:pPr>
            <a:r>
              <a:rPr lang="es-ES" sz="1200" dirty="0" smtClean="0">
                <a:latin typeface="Arial" pitchFamily="34" charset="0"/>
                <a:cs typeface="Arial" pitchFamily="34" charset="0"/>
              </a:rPr>
              <a:t>Reglamento de la Ley de Transporte Público del Estado de San Luis Potosí.</a:t>
            </a:r>
          </a:p>
          <a:p>
            <a:pPr marL="101600" indent="-101600" algn="just">
              <a:buFont typeface="Wingdings" pitchFamily="2" charset="2"/>
              <a:buChar char="§"/>
            </a:pPr>
            <a:endParaRPr lang="es-ES" sz="1200" dirty="0">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7172" name="Text Box 1027"/>
          <p:cNvSpPr txBox="1">
            <a:spLocks noChangeArrowheads="1"/>
          </p:cNvSpPr>
          <p:nvPr/>
        </p:nvSpPr>
        <p:spPr bwMode="auto">
          <a:xfrm>
            <a:off x="14288" y="57150"/>
            <a:ext cx="4216400" cy="396875"/>
          </a:xfrm>
          <a:prstGeom prst="rect">
            <a:avLst/>
          </a:prstGeom>
          <a:noFill/>
          <a:ln w="9525">
            <a:noFill/>
            <a:miter lim="800000"/>
            <a:headEnd/>
            <a:tailEnd/>
          </a:ln>
        </p:spPr>
        <p:txBody>
          <a:bodyPr>
            <a:spAutoFit/>
          </a:bodyPr>
          <a:lstStyle/>
          <a:p>
            <a:pPr>
              <a:spcBef>
                <a:spcPct val="50000"/>
              </a:spcBef>
            </a:pPr>
            <a:r>
              <a:rPr lang="es-MX" sz="2000" b="1" i="1" dirty="0">
                <a:latin typeface="Arial" charset="0"/>
              </a:rPr>
              <a:t>M I S I Ó N</a:t>
            </a:r>
          </a:p>
        </p:txBody>
      </p:sp>
      <p:sp>
        <p:nvSpPr>
          <p:cNvPr id="7173" name="Line 102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7174" name="Rectangle 1029"/>
          <p:cNvSpPr>
            <a:spLocks noChangeArrowheads="1"/>
          </p:cNvSpPr>
          <p:nvPr/>
        </p:nvSpPr>
        <p:spPr bwMode="auto">
          <a:xfrm>
            <a:off x="1576388" y="3633334"/>
            <a:ext cx="5154612" cy="1465262"/>
          </a:xfrm>
          <a:prstGeom prst="rect">
            <a:avLst/>
          </a:prstGeom>
          <a:noFill/>
          <a:ln w="9525">
            <a:noFill/>
            <a:miter lim="800000"/>
            <a:headEnd/>
            <a:tailEnd/>
          </a:ln>
        </p:spPr>
        <p:txBody>
          <a:bodyPr wrap="square">
            <a:spAutoFit/>
          </a:bodyPr>
          <a:lstStyle/>
          <a:p>
            <a:pPr algn="just">
              <a:lnSpc>
                <a:spcPct val="150000"/>
              </a:lnSpc>
            </a:pPr>
            <a:r>
              <a:rPr lang="es-MX" sz="1200" dirty="0">
                <a:latin typeface="Arial" charset="0"/>
                <a:cs typeface="Arial" charset="0"/>
              </a:rPr>
              <a:t>Regular la prestación del servicio público de transporte colectivo en la Zona Metropolitana de la Ciudad de San Luis Potosí, buscando la integración y homologación de los servicios garantizando a la ciudadanía la prestación de un servicio de transporte urbano oportuno, confiable y seguro al mejor costo.</a:t>
            </a:r>
            <a:endParaRPr lang="es-ES" sz="1200" dirty="0">
              <a:latin typeface="Arial" charset="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9" name="Text Box 3"/>
          <p:cNvSpPr txBox="1">
            <a:spLocks noChangeArrowheads="1"/>
          </p:cNvSpPr>
          <p:nvPr/>
        </p:nvSpPr>
        <p:spPr bwMode="auto">
          <a:xfrm>
            <a:off x="1530350" y="1089482"/>
            <a:ext cx="5186363" cy="7478713"/>
          </a:xfrm>
          <a:prstGeom prst="rect">
            <a:avLst/>
          </a:prstGeom>
          <a:noFill/>
          <a:ln w="9525">
            <a:noFill/>
            <a:miter lim="800000"/>
            <a:headEnd/>
            <a:tailEnd/>
          </a:ln>
        </p:spPr>
        <p:txBody>
          <a:bodyPr>
            <a:spAutoFit/>
          </a:bodyPr>
          <a:lstStyle/>
          <a:p>
            <a:pPr algn="ctr">
              <a:spcBef>
                <a:spcPts val="0"/>
              </a:spcBef>
              <a:defRPr/>
            </a:pPr>
            <a:r>
              <a:rPr lang="es-MX" altLang="es-MX" sz="1200" b="1" i="1" dirty="0">
                <a:latin typeface="Arial" charset="0"/>
                <a:cs typeface="Arial" charset="0"/>
              </a:rPr>
              <a:t>De los Principios Rectores</a:t>
            </a:r>
          </a:p>
          <a:p>
            <a:pPr marL="182563" indent="-182563" algn="just">
              <a:spcBef>
                <a:spcPts val="0"/>
              </a:spcBef>
              <a:buFontTx/>
              <a:buAutoNum type="alphaLcParenR"/>
              <a:defRPr/>
            </a:pPr>
            <a:endParaRPr lang="es-MX" altLang="es-MX" sz="1200" b="1" i="1" dirty="0">
              <a:latin typeface="Arial" charset="0"/>
              <a:cs typeface="Arial" charset="0"/>
            </a:endParaRPr>
          </a:p>
          <a:p>
            <a:pPr algn="just">
              <a:spcBef>
                <a:spcPts val="0"/>
              </a:spcBef>
              <a:buFontTx/>
              <a:buAutoNum type="alphaLcParenR"/>
              <a:defRPr/>
            </a:pPr>
            <a:r>
              <a:rPr lang="es-MX" altLang="es-MX" sz="1200" b="1" i="1" dirty="0">
                <a:latin typeface="Arial" charset="0"/>
                <a:cs typeface="Arial" charset="0"/>
              </a:rPr>
              <a:t> Legalidad: </a:t>
            </a:r>
            <a:r>
              <a:rPr lang="es-MX" altLang="es-MX" sz="1200" dirty="0">
                <a:latin typeface="Arial" charset="0"/>
                <a:cs typeface="Arial" charset="0"/>
              </a:rPr>
              <a:t>Las personas servidoras públicas hacen sólo aquello que las normas expresamente les  confieren y en todo momento someten su actuación a las facultades que las leyes, reglamentos y demás disposiciones jurídicas atribuyen a su empleo, cargo o comisión, por lo que conocen y cumplen las disposiciones que regulan el ejercicio de sus funciones, facultades y atribuciones.</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b) Honradez: </a:t>
            </a:r>
            <a:r>
              <a:rPr lang="es-MX" altLang="es-MX" sz="1200" dirty="0">
                <a:latin typeface="Arial" charset="0"/>
                <a:cs typeface="Arial" charset="0"/>
              </a:rPr>
              <a:t>Las personas servidoras públicas se conducen con rectitud sin utilizar su empleo, cargo o comisión para obtener o pretender obtener algún beneficio, provecho o ventaja personal o a favor de terceros, ni buscan o aceptan compensaciones, prestaciones, dádivas, obsequios o regalos de cualquier persona u organización, debido a que están conscientes que ello compromete sus funciones y que el ejercicio de cualquier cargo público implica un alto sentido de austeridad y vocación de servicio.</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c) Lealtad: </a:t>
            </a:r>
            <a:r>
              <a:rPr lang="es-MX" altLang="es-MX" sz="1200" dirty="0">
                <a:latin typeface="Arial" charset="0"/>
                <a:cs typeface="Arial" charset="0"/>
              </a:rPr>
              <a:t>Las personas servidoras públicas corresponden a la confianza que el Estado les ha conferido; tienen una vocación absoluta de servicio a la sociedad, y satisfacen el interés superior de las necesidades colectivas por encima de intereses particulares, personales o ajenos al interés general y bienestar de la población.</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d) Imparcialidad:  </a:t>
            </a:r>
            <a:r>
              <a:rPr lang="es-MX" altLang="es-MX" sz="1200" dirty="0">
                <a:latin typeface="Arial" charset="0"/>
                <a:cs typeface="Arial" charset="0"/>
              </a:rPr>
              <a:t>Las personas servidoras públicas dan a la ciudadanía, y a la población en general, el mismo trato, sin conceder privilegios o preferencias a organizaciones o personas, ni permiten que influencias, intereses o prejuicios indebidos afecten su compromiso para tomar decisiones o ejercer sus funciones de manera objetiva.</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e) Eficiencia: </a:t>
            </a:r>
            <a:r>
              <a:rPr lang="es-MX" altLang="es-MX" sz="1200" dirty="0">
                <a:latin typeface="Arial" charset="0"/>
                <a:cs typeface="Arial" charset="0"/>
              </a:rPr>
              <a:t>Las personas servidoras públicas actúan en apego a los planes y programas previamente establecidos y optimizan el uso y la asignación de los recursos públicos en el desarrollo de sus actividades para lograr los objetivos propuestos.</a:t>
            </a:r>
          </a:p>
          <a:p>
            <a:pPr algn="just">
              <a:spcBef>
                <a:spcPts val="0"/>
              </a:spcBef>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 f) Economía: </a:t>
            </a:r>
            <a:r>
              <a:rPr lang="es-MX" altLang="es-MX" sz="1200" dirty="0">
                <a:latin typeface="Arial" charset="0"/>
                <a:cs typeface="Arial" charset="0"/>
              </a:rPr>
              <a:t>Las personas servidoras públicas en el ejercicio del gasto público administrarán los bienes, recursos y servicios públicos con legalidad, austeridad y disciplina, satisfaciendo los objetivos y metas a los que estén destinados, siendo éstos de interés social. </a:t>
            </a:r>
          </a:p>
          <a:p>
            <a:pPr algn="just">
              <a:spcBef>
                <a:spcPts val="0"/>
              </a:spcBef>
              <a:defRPr/>
            </a:pPr>
            <a:endParaRPr lang="es-MX" altLang="es-MX" sz="1200" dirty="0">
              <a:latin typeface="Arial" charset="0"/>
              <a:cs typeface="Arial" charset="0"/>
            </a:endParaRPr>
          </a:p>
        </p:txBody>
      </p:sp>
      <p:sp>
        <p:nvSpPr>
          <p:cNvPr id="1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1"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s-ES_tradnl" altLang="es-MX" sz="2000" b="1" i="1">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Text Box 3"/>
          <p:cNvSpPr txBox="1">
            <a:spLocks noChangeArrowheads="1"/>
          </p:cNvSpPr>
          <p:nvPr/>
        </p:nvSpPr>
        <p:spPr bwMode="auto">
          <a:xfrm>
            <a:off x="1530350" y="1089482"/>
            <a:ext cx="5186363" cy="8032750"/>
          </a:xfrm>
          <a:prstGeom prst="rect">
            <a:avLst/>
          </a:prstGeom>
          <a:noFill/>
          <a:ln w="9525">
            <a:noFill/>
            <a:miter lim="800000"/>
            <a:headEnd/>
            <a:tailEnd/>
          </a:ln>
        </p:spPr>
        <p:txBody>
          <a:bodyPr>
            <a:spAutoFit/>
          </a:bodyPr>
          <a:lstStyle/>
          <a:p>
            <a:pPr algn="just">
              <a:spcBef>
                <a:spcPts val="0"/>
              </a:spcBef>
              <a:defRPr/>
            </a:pPr>
            <a:r>
              <a:rPr lang="es-MX" altLang="es-MX" sz="1200" b="1" i="1" dirty="0">
                <a:latin typeface="Arial" charset="0"/>
                <a:cs typeface="Arial" charset="0"/>
              </a:rPr>
              <a:t>g) Disciplina: </a:t>
            </a:r>
            <a:r>
              <a:rPr lang="es-MX" altLang="es-MX" sz="1200" dirty="0">
                <a:latin typeface="Arial" charset="0"/>
                <a:cs typeface="Arial" charset="0"/>
              </a:rPr>
              <a:t>Las personas servidoras públicas desempeñarán su empleo, cargo o comisión, de manera ordenada, metódica y perseverante, con el propósito de obtener los mejores resultados en el servicio o bienes ofrecidos.</a:t>
            </a:r>
          </a:p>
          <a:p>
            <a:pPr algn="just">
              <a:spcBef>
                <a:spcPts val="0"/>
              </a:spcBef>
              <a:defRPr/>
            </a:pPr>
            <a:endParaRPr lang="es-MX" altLang="es-MX" sz="1200" dirty="0">
              <a:latin typeface="Arial" charset="0"/>
              <a:cs typeface="Arial" charset="0"/>
            </a:endParaRPr>
          </a:p>
          <a:p>
            <a:pPr algn="just">
              <a:spcBef>
                <a:spcPts val="0"/>
              </a:spcBef>
              <a:defRPr/>
            </a:pPr>
            <a:r>
              <a:rPr lang="es-MX" altLang="es-MX" sz="1200" b="1" i="1" dirty="0">
                <a:latin typeface="Arial" charset="0"/>
                <a:cs typeface="Arial" charset="0"/>
              </a:rPr>
              <a:t>h) Profesionalismo: </a:t>
            </a:r>
            <a:r>
              <a:rPr lang="es-MX" altLang="es-MX" sz="1200" dirty="0">
                <a:latin typeface="Arial" charset="0"/>
                <a:cs typeface="Arial" charset="0"/>
              </a:rPr>
              <a:t>Las personas servidoras públicas deberán conocer, actuar y cumplir con las funciones, atribuciones y comisiones encomendadas de conformidad con las leyes, reglamentos y demás disposiciones jurídicas atribuibles a su empleo, cargo o comisión, observando en todo momento disciplina, integridad y respeto, tanto a las demás personas servidoras públicas como a las y los particulares con los que llegare a tratar.</a:t>
            </a:r>
          </a:p>
          <a:p>
            <a:pPr algn="just">
              <a:spcBef>
                <a:spcPts val="0"/>
              </a:spcBef>
              <a:defRPr/>
            </a:pPr>
            <a:endParaRPr lang="es-MX" altLang="es-MX" sz="1200" dirty="0">
              <a:latin typeface="Arial" charset="0"/>
              <a:cs typeface="Arial" charset="0"/>
            </a:endParaRPr>
          </a:p>
          <a:p>
            <a:pPr algn="just">
              <a:spcBef>
                <a:spcPts val="0"/>
              </a:spcBef>
              <a:buFontTx/>
              <a:buAutoNum type="romanLcParenR"/>
              <a:defRPr/>
            </a:pPr>
            <a:r>
              <a:rPr lang="es-MX" altLang="es-MX" sz="1200" b="1" i="1" dirty="0">
                <a:latin typeface="Arial" charset="0"/>
                <a:cs typeface="Arial" charset="0"/>
              </a:rPr>
              <a:t> Objetividad: </a:t>
            </a:r>
            <a:r>
              <a:rPr lang="es-MX" altLang="es-MX" sz="1200" dirty="0">
                <a:latin typeface="Arial" charset="0"/>
                <a:cs typeface="Arial" charset="0"/>
              </a:rPr>
              <a:t>Las personas servidoras públicas deberán preservar el interés superior de las necesidades colectivas por encima de intereses particulares, particulares, personales o ajenos al interés general, actuando de manera neutral e imparcial en la toma de decisiones, que a su vez deberán de ser informadas en estricto apego a la legalidad.</a:t>
            </a:r>
          </a:p>
          <a:p>
            <a:pPr marL="285750" indent="-285750" algn="just">
              <a:spcBef>
                <a:spcPts val="0"/>
              </a:spcBef>
              <a:buFontTx/>
              <a:buAutoNum type="romanLcParenR"/>
              <a:defRPr/>
            </a:pPr>
            <a:endParaRPr lang="es-MX" altLang="es-MX" sz="1200" dirty="0">
              <a:latin typeface="Arial" charset="0"/>
              <a:cs typeface="Arial" charset="0"/>
            </a:endParaRPr>
          </a:p>
          <a:p>
            <a:pPr algn="just">
              <a:spcBef>
                <a:spcPts val="0"/>
              </a:spcBef>
              <a:defRPr/>
            </a:pPr>
            <a:r>
              <a:rPr lang="es-MX" altLang="es-MX" sz="1200" b="1" i="1" dirty="0">
                <a:solidFill>
                  <a:srgbClr val="000000"/>
                </a:solidFill>
                <a:latin typeface="Arial" charset="0"/>
                <a:cs typeface="Arial" charset="0"/>
              </a:rPr>
              <a:t>j) Transparencia: </a:t>
            </a:r>
            <a:r>
              <a:rPr lang="es-MX" altLang="es-MX" sz="1200" dirty="0">
                <a:solidFill>
                  <a:srgbClr val="000000"/>
                </a:solidFill>
                <a:latin typeface="Arial" charset="0"/>
                <a:cs typeface="Arial" charset="0"/>
              </a:rPr>
              <a:t>Las personas servidoras públicas en el ejercicio de sus funciones privilegian el principio de máxima publicidad de la información pública, atendiendo con diligencia los requerimientos de acceso y proporcionando la documentación que generan, obtienen, adquieren, transforman o conservan; y en el ámbito de su competencia, difunden de manera proactiva información gubernamental, como un elemento que genera valor a la sociedad y promueve un gobierno abierto, protegiendo los datos personales que estén bajo su custodia. </a:t>
            </a:r>
          </a:p>
          <a:p>
            <a:pPr algn="just">
              <a:spcBef>
                <a:spcPts val="0"/>
              </a:spcBef>
              <a:defRPr/>
            </a:pPr>
            <a:endParaRPr lang="es-MX" altLang="es-MX" sz="1200" b="1" i="1" dirty="0">
              <a:solidFill>
                <a:srgbClr val="000000"/>
              </a:solidFill>
              <a:latin typeface="Arial" charset="0"/>
              <a:cs typeface="Arial" charset="0"/>
            </a:endParaRPr>
          </a:p>
          <a:p>
            <a:pPr algn="just">
              <a:spcBef>
                <a:spcPts val="0"/>
              </a:spcBef>
              <a:defRPr/>
            </a:pPr>
            <a:r>
              <a:rPr lang="es-MX" altLang="es-MX" sz="1200" b="1" i="1" dirty="0">
                <a:solidFill>
                  <a:srgbClr val="000000"/>
                </a:solidFill>
                <a:latin typeface="Arial" charset="0"/>
                <a:cs typeface="Arial" charset="0"/>
              </a:rPr>
              <a:t>k) Rendición de cuentas: </a:t>
            </a:r>
            <a:r>
              <a:rPr lang="es-MX" altLang="es-MX" sz="1200" dirty="0">
                <a:solidFill>
                  <a:srgbClr val="000000"/>
                </a:solidFill>
                <a:latin typeface="Arial" charset="0"/>
                <a:cs typeface="Arial" charset="0"/>
              </a:rPr>
              <a:t>Las personas servidoras públicas asumen plenamente ante la sociedad y sus autoridades la responsabilidad que deriva del ejercicio de su empleo, cargo o comisión, por lo que informan, explican y justifican sus decisiones y acciones, y se sujetan a un sistema de sanciones, así como a la evaluación y al escrutinio público de sus funciones por parte de la ciudadanía.</a:t>
            </a:r>
          </a:p>
          <a:p>
            <a:pPr algn="just">
              <a:spcBef>
                <a:spcPts val="0"/>
              </a:spcBef>
              <a:defRPr/>
            </a:pPr>
            <a:endParaRPr lang="es-MX" altLang="es-MX" sz="1200" dirty="0">
              <a:solidFill>
                <a:srgbClr val="000000"/>
              </a:solidFill>
              <a:latin typeface="Arial" charset="0"/>
              <a:cs typeface="Arial" charset="0"/>
            </a:endParaRPr>
          </a:p>
          <a:p>
            <a:pPr algn="just">
              <a:defRPr/>
            </a:pPr>
            <a:r>
              <a:rPr lang="es-MX" altLang="es-MX" sz="1200" b="1" i="1" dirty="0">
                <a:solidFill>
                  <a:srgbClr val="000000"/>
                </a:solidFill>
                <a:latin typeface="Arial" charset="0"/>
                <a:cs typeface="Arial" charset="0"/>
              </a:rPr>
              <a:t>l) Competencia por mérito: </a:t>
            </a:r>
            <a:r>
              <a:rPr lang="es-MX" altLang="es-MX" sz="1200" dirty="0">
                <a:solidFill>
                  <a:srgbClr val="000000"/>
                </a:solidFill>
                <a:latin typeface="Arial" charset="0"/>
                <a:cs typeface="Arial" charset="0"/>
              </a:rPr>
              <a:t>Las personas servidoras públicas deberán ser seleccionados para sus puestos de acuerdo a su habilidad profesional, capacidad y experiencia, garantizando la igualdad de oportunidad, atrayendo a los mejores candidatos para ocupar los puestos mediante procedimientos transparentes, objetivos y equitativos.</a:t>
            </a:r>
          </a:p>
          <a:p>
            <a:pPr algn="just">
              <a:spcBef>
                <a:spcPts val="0"/>
              </a:spcBef>
              <a:defRPr/>
            </a:pPr>
            <a:endParaRPr lang="es-MX" altLang="es-MX" sz="1200" dirty="0">
              <a:solidFill>
                <a:srgbClr val="000000"/>
              </a:solidFill>
              <a:latin typeface="Arial" charset="0"/>
              <a:cs typeface="Arial" charset="0"/>
            </a:endParaRPr>
          </a:p>
          <a:p>
            <a:pPr algn="just">
              <a:spcBef>
                <a:spcPts val="0"/>
              </a:spcBef>
              <a:defRPr/>
            </a:pPr>
            <a:endParaRPr lang="es-MX" altLang="es-MX" sz="1200" dirty="0">
              <a:solidFill>
                <a:srgbClr val="000000"/>
              </a:solidFill>
              <a:latin typeface="Arial" charset="0"/>
              <a:cs typeface="Arial" charset="0"/>
            </a:endParaRPr>
          </a:p>
          <a:p>
            <a:pPr marL="285750" indent="-285750" algn="just">
              <a:spcBef>
                <a:spcPts val="0"/>
              </a:spcBef>
              <a:buFontTx/>
              <a:buAutoNum type="romanLcParenR"/>
              <a:defRPr/>
            </a:pPr>
            <a:endParaRPr lang="es-MX" altLang="es-MX" sz="1200" dirty="0">
              <a:latin typeface="Arial" charset="0"/>
              <a:cs typeface="Arial" charset="0"/>
            </a:endParaRPr>
          </a:p>
        </p:txBody>
      </p:sp>
      <p:sp>
        <p:nvSpPr>
          <p:cNvPr id="4"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5"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s-ES_tradnl" altLang="es-MX" sz="2000" b="1" i="1">
                <a:latin typeface="Arial" charset="0"/>
                <a:cs typeface="Arial" charset="0"/>
              </a:rPr>
              <a:t>CÓDIGO DE ÉTICA</a:t>
            </a:r>
          </a:p>
        </p:txBody>
      </p:sp>
    </p:spTree>
    <p:extLst>
      <p:ext uri="{BB962C8B-B14F-4D97-AF65-F5344CB8AC3E}">
        <p14:creationId xmlns:p14="http://schemas.microsoft.com/office/powerpoint/2010/main" val="1189683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Text Box 3"/>
          <p:cNvSpPr txBox="1">
            <a:spLocks noChangeArrowheads="1"/>
          </p:cNvSpPr>
          <p:nvPr/>
        </p:nvSpPr>
        <p:spPr bwMode="auto">
          <a:xfrm>
            <a:off x="1530350" y="1089482"/>
            <a:ext cx="5186363"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a:r>
              <a:rPr lang="es-MX" altLang="es-MX" sz="1200" b="1" i="1" dirty="0">
                <a:latin typeface="Arial" charset="0"/>
                <a:cs typeface="Arial" charset="0"/>
              </a:rPr>
              <a:t>m) Eficacia: </a:t>
            </a:r>
            <a:r>
              <a:rPr lang="es-MX" altLang="es-MX" sz="1200" dirty="0">
                <a:latin typeface="Arial" charset="0"/>
                <a:cs typeface="Arial" charset="0"/>
              </a:rPr>
              <a:t>Las personas servidoras públicas actúan conforme a una cultura de servicio orientada al logro de resultados, procurando en todo momento un mejor desempeño de sus funciones a fin de alcanzar las metas institucionales según sus responsabilidades y mediante el uso responsable y claro de los recursos públicos, eliminando cualquier ostentación y discrecionalidad indebida en su aplicación.</a:t>
            </a:r>
          </a:p>
          <a:p>
            <a:pPr algn="just"/>
            <a:endParaRPr lang="es-MX" altLang="es-MX" sz="1200" dirty="0">
              <a:latin typeface="Arial" charset="0"/>
              <a:cs typeface="Arial" charset="0"/>
            </a:endParaRPr>
          </a:p>
          <a:p>
            <a:pPr algn="just"/>
            <a:r>
              <a:rPr lang="es-MX" altLang="es-MX" sz="1200" b="1" i="1" dirty="0">
                <a:latin typeface="Arial" charset="0"/>
                <a:cs typeface="Arial" charset="0"/>
              </a:rPr>
              <a:t>n) Integridad: </a:t>
            </a:r>
            <a:r>
              <a:rPr lang="es-MX" altLang="es-MX" sz="1200" dirty="0">
                <a:latin typeface="Arial" charset="0"/>
                <a:cs typeface="Arial" charset="0"/>
              </a:rPr>
              <a:t>Las personas servidoras públicas actúan siempre de manera congruente con los principios que se deben observar en el desempeño de un empleo, cargo, comisión o función, convencidas en el compromiso de ajustar su conducta para que impere en su desempeño una ética que responda al interés público y generen certeza plena de su conducta frente a todas las personas con las que se vinculen u observen su actuar.</a:t>
            </a:r>
          </a:p>
          <a:p>
            <a:pPr algn="just"/>
            <a:endParaRPr lang="es-MX" altLang="es-MX" sz="1200" dirty="0">
              <a:latin typeface="Arial" charset="0"/>
              <a:cs typeface="Arial" charset="0"/>
            </a:endParaRPr>
          </a:p>
          <a:p>
            <a:pPr algn="just"/>
            <a:r>
              <a:rPr lang="es-MX" altLang="es-MX" sz="1200" b="1" i="1" dirty="0">
                <a:latin typeface="Arial" charset="0"/>
                <a:cs typeface="Arial" charset="0"/>
              </a:rPr>
              <a:t>o) Equidad: </a:t>
            </a:r>
            <a:r>
              <a:rPr lang="es-MX" altLang="es-MX" sz="1200" dirty="0">
                <a:latin typeface="Arial" charset="0"/>
                <a:cs typeface="Arial" charset="0"/>
              </a:rPr>
              <a:t>Las personas servidoras públicas procurarán que toda persona acceda con justicia e igualdad al uso, disfrute y beneficio de los bienes, servicios, recursos y oportunidades.</a:t>
            </a:r>
          </a:p>
          <a:p>
            <a:pPr algn="just"/>
            <a:endParaRPr lang="es-MX" altLang="es-MX" sz="1200" dirty="0">
              <a:latin typeface="Arial" charset="0"/>
              <a:cs typeface="Arial" charset="0"/>
            </a:endParaRPr>
          </a:p>
        </p:txBody>
      </p:sp>
      <p:sp>
        <p:nvSpPr>
          <p:cNvPr id="4"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5"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s-ES_tradnl" altLang="es-MX" sz="2000" b="1" i="1">
                <a:latin typeface="Arial" charset="0"/>
                <a:cs typeface="Arial" charset="0"/>
              </a:rPr>
              <a:t>CÓDIGO DE ÉTICA</a:t>
            </a:r>
          </a:p>
        </p:txBody>
      </p:sp>
    </p:spTree>
    <p:extLst>
      <p:ext uri="{BB962C8B-B14F-4D97-AF65-F5344CB8AC3E}">
        <p14:creationId xmlns:p14="http://schemas.microsoft.com/office/powerpoint/2010/main" val="10431177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4" name="Text Box 3"/>
          <p:cNvSpPr txBox="1">
            <a:spLocks noChangeArrowheads="1"/>
          </p:cNvSpPr>
          <p:nvPr/>
        </p:nvSpPr>
        <p:spPr bwMode="auto">
          <a:xfrm>
            <a:off x="1530350" y="1089482"/>
            <a:ext cx="5186363" cy="6924675"/>
          </a:xfrm>
          <a:prstGeom prst="rect">
            <a:avLst/>
          </a:prstGeom>
          <a:noFill/>
          <a:ln w="9525">
            <a:noFill/>
            <a:miter lim="800000"/>
            <a:headEnd/>
            <a:tailEnd/>
          </a:ln>
        </p:spPr>
        <p:txBody>
          <a:bodyPr>
            <a:spAutoFit/>
          </a:bodyPr>
          <a:lstStyle/>
          <a:p>
            <a:pPr algn="ctr">
              <a:spcBef>
                <a:spcPts val="0"/>
              </a:spcBef>
              <a:defRPr/>
            </a:pPr>
            <a:r>
              <a:rPr lang="es-MX" altLang="es-MX" sz="1200" b="1" i="1" dirty="0">
                <a:latin typeface="Arial" charset="0"/>
                <a:cs typeface="Arial" charset="0"/>
              </a:rPr>
              <a:t>De los Valores</a:t>
            </a:r>
          </a:p>
          <a:p>
            <a:pPr marL="182563" indent="-182563"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a) Interés público: </a:t>
            </a:r>
            <a:r>
              <a:rPr lang="es-MX" altLang="es-MX" sz="1200" dirty="0">
                <a:latin typeface="Arial" charset="0"/>
                <a:cs typeface="Arial" charset="0"/>
              </a:rPr>
              <a:t>Las personas servidoras públicas actúan buscando en todo momento la máxima atención de las necesidades y demandas de la sociedad por encima de intereses y beneficios particulares, ajenos a la satisfacción colectiva.</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b) Respeto: </a:t>
            </a:r>
            <a:r>
              <a:rPr lang="es-MX" altLang="es-MX" sz="1200" dirty="0">
                <a:latin typeface="Arial" charset="0"/>
                <a:cs typeface="Arial" charset="0"/>
              </a:rPr>
              <a:t>Las personas servidoras públicas se conducen con austeridad y sin ostentación, y otorgan un trato digno y cordial a las personas en general y a sus compañeros y compañeras de trabajo, superiores y subordinados, considerando sus derechos, de tal manera que propician el diálogo cortés y la aplicación armónica de instrumentos que conduzcan al entendimiento, a través de la eficacia y el interés público.</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c) Respeto a los Derechos Humanos: </a:t>
            </a:r>
            <a:r>
              <a:rPr lang="es-MX" altLang="es-MX" sz="1200" dirty="0">
                <a:latin typeface="Arial" charset="0"/>
                <a:cs typeface="Arial" charset="0"/>
              </a:rPr>
              <a:t>Las personas servidoras públicas respetan los derechos humanos, y en el ámbito de sus competencias y atribuciones, los garantizan, promueven y protegen de conformidad con los Principios de: universalidad que establece que los derechos humanos corresponden a toda persona por el simple hecho de serlo; de interdependencia que implica que los derechos humanos se encuentran vinculados íntimamente entre sí; de indivisibilidad que refiere que los derechos humanos conforman una totalidad de tal forma que son complementarios e inseparables, y de progresividad que prevé que los derechos humanos están en constante evolución y bajo ninguna circunstancia se justifica un retroceso en su protección.</a:t>
            </a:r>
          </a:p>
          <a:p>
            <a:pPr marL="228600" indent="-228600" algn="just">
              <a:spcBef>
                <a:spcPts val="0"/>
              </a:spcBef>
              <a:buFontTx/>
              <a:buAutoNum type="alphaLcParenR"/>
              <a:defRPr/>
            </a:pPr>
            <a:endParaRPr lang="es-MX" altLang="es-MX" sz="1200" b="1" i="1" dirty="0">
              <a:latin typeface="Arial" charset="0"/>
              <a:cs typeface="Arial" charset="0"/>
            </a:endParaRPr>
          </a:p>
          <a:p>
            <a:pPr algn="just">
              <a:spcBef>
                <a:spcPts val="0"/>
              </a:spcBef>
              <a:defRPr/>
            </a:pPr>
            <a:r>
              <a:rPr lang="es-MX" altLang="es-MX" sz="1200" b="1" i="1" dirty="0">
                <a:latin typeface="Arial" charset="0"/>
                <a:cs typeface="Arial" charset="0"/>
              </a:rPr>
              <a:t>d) Igualdad y no discriminación: </a:t>
            </a:r>
            <a:r>
              <a:rPr lang="es-MX" altLang="es-MX" sz="1200" dirty="0">
                <a:latin typeface="Arial" charset="0"/>
                <a:cs typeface="Arial" charset="0"/>
              </a:rPr>
              <a:t>Las personas servidoras públicas prestan sus servicios a todas las personas sin distinción, exclusión, restricción, o preferencia basada en el origen étnico o nacional, el color de piel, la cultura, el sexo, el género, la edad, las discapacidades, la condición social, económica, de salud o jurídica, la religión, la apariencia física, las características genéticas, la situación migratoria, el embarazo, la lengua, las opiniones, las preferencias sexuales, la identidad o filiación política, el estado civil, la situación familiar, las responsabilidades familiares, el idioma, los antecedentes penales o en cualquier otro motivo.</a:t>
            </a:r>
          </a:p>
          <a:p>
            <a:pPr marL="228600" indent="-228600" algn="just">
              <a:spcBef>
                <a:spcPts val="0"/>
              </a:spcBef>
              <a:buFontTx/>
              <a:buAutoNum type="alphaLcParenR"/>
              <a:defRPr/>
            </a:pPr>
            <a:endParaRPr lang="es-MX" altLang="es-MX" sz="1200" dirty="0">
              <a:latin typeface="Arial" charset="0"/>
              <a:cs typeface="Arial" charset="0"/>
            </a:endParaRPr>
          </a:p>
        </p:txBody>
      </p:sp>
      <p:sp>
        <p:nvSpPr>
          <p:cNvPr id="5"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6"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s-ES_tradnl" altLang="es-MX" sz="2000" b="1" i="1">
                <a:latin typeface="Arial" charset="0"/>
                <a:cs typeface="Arial" charset="0"/>
              </a:rPr>
              <a:t>CÓDIGO DE ÉTICA</a:t>
            </a:r>
          </a:p>
        </p:txBody>
      </p:sp>
    </p:spTree>
    <p:extLst>
      <p:ext uri="{BB962C8B-B14F-4D97-AF65-F5344CB8AC3E}">
        <p14:creationId xmlns:p14="http://schemas.microsoft.com/office/powerpoint/2010/main" val="5688119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8" name="Rectangle 2"/>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9" name="Text Box 3"/>
          <p:cNvSpPr txBox="1">
            <a:spLocks noChangeArrowheads="1"/>
          </p:cNvSpPr>
          <p:nvPr/>
        </p:nvSpPr>
        <p:spPr bwMode="auto">
          <a:xfrm>
            <a:off x="1530350" y="1089482"/>
            <a:ext cx="5186363"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a:lnSpc>
                <a:spcPct val="115000"/>
              </a:lnSpc>
            </a:pPr>
            <a:r>
              <a:rPr lang="es-MX" sz="1200" b="1" i="1" dirty="0">
                <a:latin typeface="Arial" charset="0"/>
                <a:ea typeface="Calibri" pitchFamily="34" charset="0"/>
                <a:cs typeface="Times New Roman" pitchFamily="18" charset="0"/>
              </a:rPr>
              <a:t>e) Equidad de género: </a:t>
            </a:r>
            <a:r>
              <a:rPr lang="es-MX" sz="1200" dirty="0">
                <a:latin typeface="Arial" charset="0"/>
                <a:ea typeface="Calibri" pitchFamily="34" charset="0"/>
                <a:cs typeface="Times New Roman" pitchFamily="18" charset="0"/>
              </a:rPr>
              <a:t>Las personas servidoras públicas, en el ámbito de sus competencias y atribuciones, garantizan que tanto mujeres como hombres accedan con las mismas condiciones, posibilidades y oportunidades a los bienes y servicios públicos; a los programas y beneficios institucionales, y a los empleos, cargos y comisiones gubernamentales.</a:t>
            </a:r>
            <a:endParaRPr lang="es-MX" sz="1100" dirty="0">
              <a:latin typeface="Calibri" pitchFamily="34" charset="0"/>
              <a:ea typeface="Calibri" pitchFamily="34" charset="0"/>
              <a:cs typeface="Times New Roman" pitchFamily="18" charset="0"/>
            </a:endParaRPr>
          </a:p>
          <a:p>
            <a:pPr algn="just">
              <a:lnSpc>
                <a:spcPct val="115000"/>
              </a:lnSpc>
            </a:pPr>
            <a:r>
              <a:rPr lang="es-MX" sz="1200" dirty="0">
                <a:latin typeface="Arial" charset="0"/>
                <a:ea typeface="Calibri" pitchFamily="34" charset="0"/>
                <a:cs typeface="Times New Roman" pitchFamily="18" charset="0"/>
              </a:rPr>
              <a:t> </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f) Entorno cultural y ecológico: </a:t>
            </a:r>
            <a:r>
              <a:rPr lang="es-MX" sz="1200" dirty="0">
                <a:latin typeface="Arial" charset="0"/>
                <a:ea typeface="Calibri" pitchFamily="34" charset="0"/>
                <a:cs typeface="Times New Roman" pitchFamily="18" charset="0"/>
              </a:rPr>
              <a:t>Las personas servidoras públicas en el desarrollo de sus actividades evitan la afectación del patrimonio cultural de cualquier nación y de los ecosistemas del planeta; asumen una férrea voluntad de respeto, defensa y preservación de la cultura y del medio ambiente, y en el ejercicio de sus funciones y conforme a sus atribuciones, promueven en la sociedad la protección y conservación de la cultura y el medio ambiente, al ser el principal legado para las generaciones futuras.</a:t>
            </a:r>
            <a:endParaRPr lang="es-MX" sz="1100" dirty="0">
              <a:latin typeface="Calibri" pitchFamily="34" charset="0"/>
              <a:ea typeface="Calibri" pitchFamily="34" charset="0"/>
              <a:cs typeface="Times New Roman" pitchFamily="18" charset="0"/>
            </a:endParaRPr>
          </a:p>
          <a:p>
            <a:pPr algn="just">
              <a:lnSpc>
                <a:spcPct val="115000"/>
              </a:lnSpc>
            </a:pPr>
            <a:r>
              <a:rPr lang="es-MX" sz="1200" dirty="0">
                <a:latin typeface="Arial" charset="0"/>
                <a:ea typeface="Calibri" pitchFamily="34" charset="0"/>
                <a:cs typeface="Times New Roman" pitchFamily="18" charset="0"/>
              </a:rPr>
              <a:t>  </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g) Cooperación: </a:t>
            </a:r>
            <a:r>
              <a:rPr lang="es-MX" sz="1200" dirty="0">
                <a:latin typeface="Arial" charset="0"/>
                <a:ea typeface="Calibri" pitchFamily="34" charset="0"/>
                <a:cs typeface="Times New Roman" pitchFamily="18" charset="0"/>
              </a:rPr>
              <a:t>Las personas servidoras públicas colaboran entre sí y propician el trabajo en equipo para alcanzar los objetivos comunes previstos en los planes y programas gubernamentales, generando así una plena vocación de servicio público en beneficio de la colectividad y confianza de la ciudadanía en sus instituciones.</a:t>
            </a:r>
            <a:endParaRPr lang="es-MX" sz="1100"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 </a:t>
            </a:r>
            <a:endParaRPr lang="es-MX" sz="1100" b="1" i="1" dirty="0">
              <a:latin typeface="Calibri" pitchFamily="34" charset="0"/>
              <a:ea typeface="Calibri" pitchFamily="34" charset="0"/>
              <a:cs typeface="Times New Roman" pitchFamily="18" charset="0"/>
            </a:endParaRPr>
          </a:p>
          <a:p>
            <a:pPr algn="just">
              <a:lnSpc>
                <a:spcPct val="115000"/>
              </a:lnSpc>
            </a:pPr>
            <a:r>
              <a:rPr lang="es-MX" sz="1200" b="1" i="1" dirty="0">
                <a:latin typeface="Arial" charset="0"/>
                <a:ea typeface="Calibri" pitchFamily="34" charset="0"/>
                <a:cs typeface="Times New Roman" pitchFamily="18" charset="0"/>
              </a:rPr>
              <a:t>h) Liderazgo:  </a:t>
            </a:r>
            <a:r>
              <a:rPr lang="es-MX" sz="1200" dirty="0">
                <a:latin typeface="Arial" charset="0"/>
                <a:ea typeface="Calibri" pitchFamily="34" charset="0"/>
                <a:cs typeface="Times New Roman" pitchFamily="18" charset="0"/>
              </a:rPr>
              <a:t>Las personas servidoras públicas son guía, ejemplo y promotoras del Código de Ética y las Reglas de Integridad; fomentan y aplican en el desempeño de sus funciones los principios que la Constitución y la ley les imponen, así como aquellos valores adicionales que por su importancia son intrínsecos a la función pública.</a:t>
            </a:r>
            <a:endParaRPr lang="es-MX" sz="1100" dirty="0">
              <a:latin typeface="Calibri" pitchFamily="34" charset="0"/>
              <a:ea typeface="Calibri" pitchFamily="34" charset="0"/>
              <a:cs typeface="Times New Roman" pitchFamily="18" charset="0"/>
            </a:endParaRPr>
          </a:p>
        </p:txBody>
      </p:sp>
      <p:sp>
        <p:nvSpPr>
          <p:cNvPr id="10" name="Line 4"/>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1" name="Text Box 3"/>
          <p:cNvSpPr txBox="1">
            <a:spLocks noChangeArrowheads="1"/>
          </p:cNvSpPr>
          <p:nvPr/>
        </p:nvSpPr>
        <p:spPr bwMode="auto">
          <a:xfrm>
            <a:off x="-11113" y="50800"/>
            <a:ext cx="421640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s-ES_tradnl" altLang="es-MX" sz="2000" b="1" i="1">
                <a:latin typeface="Arial" charset="0"/>
                <a:cs typeface="Arial" charset="0"/>
              </a:rPr>
              <a:t>CÓDIGO DE ÉTICA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8196" name="Text Box 75"/>
          <p:cNvSpPr txBox="1">
            <a:spLocks noChangeArrowheads="1"/>
          </p:cNvSpPr>
          <p:nvPr/>
        </p:nvSpPr>
        <p:spPr bwMode="auto">
          <a:xfrm>
            <a:off x="9525" y="47625"/>
            <a:ext cx="3932238" cy="396875"/>
          </a:xfrm>
          <a:prstGeom prst="rect">
            <a:avLst/>
          </a:prstGeom>
          <a:noFill/>
          <a:ln w="9525">
            <a:noFill/>
            <a:miter lim="800000"/>
            <a:headEnd/>
            <a:tailEnd/>
          </a:ln>
        </p:spPr>
        <p:txBody>
          <a:bodyPr>
            <a:spAutoFit/>
          </a:bodyPr>
          <a:lstStyle/>
          <a:p>
            <a:pPr>
              <a:spcBef>
                <a:spcPct val="50000"/>
              </a:spcBef>
            </a:pPr>
            <a:r>
              <a:rPr lang="es-MX" sz="2000" b="1" i="1" dirty="0">
                <a:latin typeface="Arial" charset="0"/>
              </a:rPr>
              <a:t>ESTRUCTURA ORGÁNICA</a:t>
            </a:r>
          </a:p>
        </p:txBody>
      </p:sp>
      <p:sp>
        <p:nvSpPr>
          <p:cNvPr id="8197" name="Line 111"/>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8198" name="Rectangle 113"/>
          <p:cNvSpPr>
            <a:spLocks noChangeArrowheads="1"/>
          </p:cNvSpPr>
          <p:nvPr/>
        </p:nvSpPr>
        <p:spPr bwMode="auto">
          <a:xfrm>
            <a:off x="1576388" y="1077913"/>
            <a:ext cx="5154612" cy="2862322"/>
          </a:xfrm>
          <a:prstGeom prst="rect">
            <a:avLst/>
          </a:prstGeom>
          <a:noFill/>
          <a:ln w="9525">
            <a:noFill/>
            <a:miter lim="800000"/>
            <a:headEnd/>
            <a:tailEnd/>
          </a:ln>
        </p:spPr>
        <p:txBody>
          <a:bodyPr wrap="square">
            <a:spAutoFit/>
          </a:bodyPr>
          <a:lstStyle/>
          <a:p>
            <a:pPr eaLnBrk="1" hangingPunct="1"/>
            <a:r>
              <a:rPr lang="es-MX" sz="1200" dirty="0">
                <a:latin typeface="Arial" charset="0"/>
                <a:cs typeface="Arial" charset="0"/>
              </a:rPr>
              <a:t> 1.0 Secretario de Comunicaciones y Transportes</a:t>
            </a:r>
            <a:r>
              <a:rPr lang="es-ES" sz="1200" dirty="0">
                <a:latin typeface="Arial" charset="0"/>
                <a:cs typeface="Arial" charset="0"/>
              </a:rPr>
              <a:t>.</a:t>
            </a:r>
          </a:p>
          <a:p>
            <a:pPr eaLnBrk="1" hangingPunct="1"/>
            <a:endParaRPr lang="es-ES" sz="1200" dirty="0" smtClean="0">
              <a:latin typeface="Arial" charset="0"/>
              <a:cs typeface="Arial" charset="0"/>
            </a:endParaRPr>
          </a:p>
          <a:p>
            <a:pPr eaLnBrk="1" hangingPunct="1"/>
            <a:r>
              <a:rPr lang="es-ES" sz="1200" dirty="0">
                <a:latin typeface="Arial" charset="0"/>
                <a:cs typeface="Arial" charset="0"/>
              </a:rPr>
              <a:t> </a:t>
            </a:r>
            <a:r>
              <a:rPr lang="es-MX" sz="1200" dirty="0">
                <a:latin typeface="Arial" charset="0"/>
                <a:cs typeface="Arial" charset="0"/>
              </a:rPr>
              <a:t>      1.1 Director General de Transporte Colectivo Metropolitano.</a:t>
            </a:r>
          </a:p>
          <a:p>
            <a:r>
              <a:rPr lang="es-MX" sz="1200" dirty="0" smtClean="0">
                <a:latin typeface="Arial" charset="0"/>
                <a:cs typeface="Arial" charset="0"/>
              </a:rPr>
              <a:t>              </a:t>
            </a:r>
            <a:endParaRPr lang="es-MX" altLang="ja-JP" sz="1200" dirty="0">
              <a:latin typeface="Arial" charset="0"/>
              <a:ea typeface="ＭＳ Ｐゴシック" pitchFamily="34" charset="-128"/>
            </a:endParaRPr>
          </a:p>
          <a:p>
            <a:r>
              <a:rPr lang="es-MX" sz="1200" dirty="0" smtClean="0">
                <a:latin typeface="Arial" charset="0"/>
              </a:rPr>
              <a:t>              1.1.1  Departamento </a:t>
            </a:r>
            <a:r>
              <a:rPr lang="es-MX" sz="1200" dirty="0">
                <a:latin typeface="Arial" charset="0"/>
              </a:rPr>
              <a:t>de Supervisión y Normas.</a:t>
            </a:r>
          </a:p>
          <a:p>
            <a:endParaRPr lang="es-MX" sz="1200" dirty="0">
              <a:latin typeface="Arial" charset="0"/>
            </a:endParaRPr>
          </a:p>
          <a:p>
            <a:r>
              <a:rPr lang="es-MX" sz="1200" dirty="0" smtClean="0">
                <a:latin typeface="Arial" charset="0"/>
                <a:cs typeface="Arial" charset="0"/>
              </a:rPr>
              <a:t>              1.1.2  Departamento </a:t>
            </a:r>
            <a:r>
              <a:rPr lang="es-MX" sz="1200" dirty="0">
                <a:latin typeface="Arial" charset="0"/>
                <a:cs typeface="Arial" charset="0"/>
              </a:rPr>
              <a:t>de </a:t>
            </a:r>
            <a:r>
              <a:rPr lang="es-MX" sz="1200" dirty="0" smtClean="0">
                <a:latin typeface="Arial" charset="0"/>
                <a:cs typeface="Arial" charset="0"/>
              </a:rPr>
              <a:t>Servicios Auxiliares</a:t>
            </a:r>
            <a:r>
              <a:rPr lang="es-MX" altLang="ja-JP" sz="1200" dirty="0" smtClean="0">
                <a:latin typeface="Arial" charset="0"/>
                <a:ea typeface="ＭＳ Ｐゴシック" pitchFamily="34" charset="-128"/>
              </a:rPr>
              <a:t>.</a:t>
            </a:r>
          </a:p>
          <a:p>
            <a:r>
              <a:rPr lang="es-MX" altLang="ja-JP" sz="1200" dirty="0">
                <a:latin typeface="Arial" charset="0"/>
                <a:ea typeface="ＭＳ Ｐゴシック" pitchFamily="34" charset="-128"/>
              </a:rPr>
              <a:t> </a:t>
            </a:r>
            <a:r>
              <a:rPr lang="es-MX" altLang="ja-JP" sz="1200" dirty="0" smtClean="0">
                <a:latin typeface="Arial" charset="0"/>
                <a:ea typeface="ＭＳ Ｐゴシック" pitchFamily="34" charset="-128"/>
              </a:rPr>
              <a:t>                            </a:t>
            </a:r>
          </a:p>
          <a:p>
            <a:r>
              <a:rPr lang="es-MX" altLang="ja-JP" sz="1200" dirty="0">
                <a:latin typeface="Arial" charset="0"/>
                <a:ea typeface="ＭＳ Ｐゴシック" pitchFamily="34" charset="-128"/>
              </a:rPr>
              <a:t> </a:t>
            </a:r>
            <a:r>
              <a:rPr lang="es-MX" altLang="ja-JP" sz="1200" dirty="0" smtClean="0">
                <a:latin typeface="Arial" charset="0"/>
                <a:ea typeface="ＭＳ Ｐゴシック" pitchFamily="34" charset="-128"/>
              </a:rPr>
              <a:t>             1.1.3  Departamento de Atención a Usuarios</a:t>
            </a:r>
          </a:p>
          <a:p>
            <a:endParaRPr lang="es-MX" altLang="ja-JP" sz="1200" dirty="0">
              <a:latin typeface="Arial" charset="0"/>
              <a:ea typeface="ＭＳ Ｐゴシック" pitchFamily="34" charset="-128"/>
            </a:endParaRPr>
          </a:p>
          <a:p>
            <a:r>
              <a:rPr lang="es-MX" altLang="ja-JP" sz="1200" dirty="0">
                <a:latin typeface="Arial" charset="0"/>
                <a:ea typeface="ＭＳ Ｐゴシック" pitchFamily="34" charset="-128"/>
              </a:rPr>
              <a:t> </a:t>
            </a:r>
            <a:r>
              <a:rPr lang="es-MX" altLang="ja-JP" sz="1200" dirty="0" smtClean="0">
                <a:latin typeface="Arial" charset="0"/>
                <a:ea typeface="ＭＳ Ｐゴシック" pitchFamily="34" charset="-128"/>
              </a:rPr>
              <a:t>              1.1.4  Departamento </a:t>
            </a:r>
            <a:r>
              <a:rPr lang="es-MX" altLang="ja-JP" sz="1200" dirty="0">
                <a:latin typeface="Arial" charset="0"/>
                <a:ea typeface="ＭＳ Ｐゴシック" pitchFamily="34" charset="-128"/>
              </a:rPr>
              <a:t>de Trámites </a:t>
            </a:r>
            <a:endParaRPr lang="es-MX" altLang="ja-JP" sz="1200" dirty="0" smtClean="0">
              <a:latin typeface="Arial" charset="0"/>
              <a:ea typeface="ＭＳ Ｐゴシック" pitchFamily="34" charset="-128"/>
            </a:endParaRPr>
          </a:p>
          <a:p>
            <a:endParaRPr lang="es-MX" altLang="ja-JP" sz="1200" dirty="0">
              <a:latin typeface="Arial" charset="0"/>
              <a:ea typeface="ＭＳ Ｐゴシック" pitchFamily="34" charset="-128"/>
            </a:endParaRPr>
          </a:p>
          <a:p>
            <a:endParaRPr lang="es-MX" altLang="ja-JP" sz="1200" dirty="0">
              <a:latin typeface="Arial" charset="0"/>
              <a:ea typeface="ＭＳ Ｐゴシック" pitchFamily="34" charset="-128"/>
            </a:endParaRPr>
          </a:p>
          <a:p>
            <a:endParaRPr lang="es-MX" sz="1200" dirty="0">
              <a:latin typeface="Arial" charset="0"/>
              <a:cs typeface="Arial" charset="0"/>
            </a:endParaRPr>
          </a:p>
          <a:p>
            <a:endParaRPr lang="es-ES" sz="1200" dirty="0">
              <a:latin typeface="Arial" charset="0"/>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0" name="55 Conector recto"/>
          <p:cNvCxnSpPr>
            <a:cxnSpLocks noChangeShapeType="1"/>
          </p:cNvCxnSpPr>
          <p:nvPr/>
        </p:nvCxnSpPr>
        <p:spPr bwMode="auto">
          <a:xfrm>
            <a:off x="3427413" y="1844040"/>
            <a:ext cx="0" cy="93726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138" name="55 Conector recto"/>
          <p:cNvCxnSpPr>
            <a:cxnSpLocks noChangeShapeType="1"/>
          </p:cNvCxnSpPr>
          <p:nvPr/>
        </p:nvCxnSpPr>
        <p:spPr bwMode="auto">
          <a:xfrm>
            <a:off x="3282727" y="7496264"/>
            <a:ext cx="94463" cy="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5" name="4 Conector recto"/>
          <p:cNvCxnSpPr/>
          <p:nvPr/>
        </p:nvCxnSpPr>
        <p:spPr bwMode="auto">
          <a:xfrm>
            <a:off x="3188510" y="6260272"/>
            <a:ext cx="189064" cy="0"/>
          </a:xfrm>
          <a:prstGeom prst="line">
            <a:avLst/>
          </a:prstGeom>
          <a:solidFill>
            <a:schemeClr val="accent1"/>
          </a:solidFill>
          <a:ln w="6350" cap="flat" cmpd="sng" algn="ctr">
            <a:solidFill>
              <a:schemeClr val="tx1"/>
            </a:solidFill>
            <a:prstDash val="solid"/>
            <a:round/>
            <a:headEnd type="none" w="med" len="med"/>
            <a:tailEnd type="none" w="med" len="med"/>
          </a:ln>
          <a:effectLst/>
        </p:spPr>
      </p:cxnSp>
      <p:cxnSp>
        <p:nvCxnSpPr>
          <p:cNvPr id="124" name="55 Conector recto"/>
          <p:cNvCxnSpPr>
            <a:cxnSpLocks noChangeShapeType="1"/>
          </p:cNvCxnSpPr>
          <p:nvPr/>
        </p:nvCxnSpPr>
        <p:spPr bwMode="auto">
          <a:xfrm>
            <a:off x="3237005" y="5591477"/>
            <a:ext cx="137981" cy="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129" name="Rectangle 40"/>
          <p:cNvSpPr>
            <a:spLocks noChangeArrowheads="1"/>
          </p:cNvSpPr>
          <p:nvPr/>
        </p:nvSpPr>
        <p:spPr bwMode="auto">
          <a:xfrm>
            <a:off x="-5192" y="27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cxnSp>
        <p:nvCxnSpPr>
          <p:cNvPr id="173" name="55 Conector recto"/>
          <p:cNvCxnSpPr>
            <a:cxnSpLocks noChangeShapeType="1"/>
          </p:cNvCxnSpPr>
          <p:nvPr/>
        </p:nvCxnSpPr>
        <p:spPr bwMode="auto">
          <a:xfrm>
            <a:off x="3240815" y="3788557"/>
            <a:ext cx="137981" cy="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175" name="55 Conector recto"/>
          <p:cNvCxnSpPr>
            <a:cxnSpLocks noChangeShapeType="1"/>
          </p:cNvCxnSpPr>
          <p:nvPr/>
        </p:nvCxnSpPr>
        <p:spPr bwMode="auto">
          <a:xfrm>
            <a:off x="3237005" y="4293208"/>
            <a:ext cx="137981" cy="0"/>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152" name="Line 21"/>
          <p:cNvSpPr>
            <a:spLocks noChangeShapeType="1"/>
          </p:cNvSpPr>
          <p:nvPr/>
        </p:nvSpPr>
        <p:spPr bwMode="auto">
          <a:xfrm>
            <a:off x="3467361" y="6795655"/>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35" name="Line 21"/>
          <p:cNvSpPr>
            <a:spLocks noChangeShapeType="1"/>
          </p:cNvSpPr>
          <p:nvPr/>
        </p:nvSpPr>
        <p:spPr bwMode="auto">
          <a:xfrm>
            <a:off x="21724" y="3294469"/>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46" name="Line 21"/>
          <p:cNvSpPr>
            <a:spLocks noChangeShapeType="1"/>
          </p:cNvSpPr>
          <p:nvPr/>
        </p:nvSpPr>
        <p:spPr bwMode="auto">
          <a:xfrm>
            <a:off x="21724" y="4817868"/>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47" name="Line 21"/>
          <p:cNvSpPr>
            <a:spLocks noChangeShapeType="1"/>
          </p:cNvSpPr>
          <p:nvPr/>
        </p:nvSpPr>
        <p:spPr bwMode="auto">
          <a:xfrm>
            <a:off x="21724" y="5669489"/>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48" name="Line 21"/>
          <p:cNvSpPr>
            <a:spLocks noChangeShapeType="1"/>
          </p:cNvSpPr>
          <p:nvPr/>
        </p:nvSpPr>
        <p:spPr bwMode="auto">
          <a:xfrm>
            <a:off x="21724" y="6324038"/>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36" name="Line 21"/>
          <p:cNvSpPr>
            <a:spLocks noChangeShapeType="1"/>
          </p:cNvSpPr>
          <p:nvPr/>
        </p:nvSpPr>
        <p:spPr bwMode="auto">
          <a:xfrm>
            <a:off x="1692352" y="3294333"/>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41" name="Line 21"/>
          <p:cNvSpPr>
            <a:spLocks noChangeShapeType="1"/>
          </p:cNvSpPr>
          <p:nvPr/>
        </p:nvSpPr>
        <p:spPr bwMode="auto">
          <a:xfrm>
            <a:off x="5150867" y="7210281"/>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30" name="Line 21"/>
          <p:cNvSpPr>
            <a:spLocks noChangeShapeType="1"/>
          </p:cNvSpPr>
          <p:nvPr/>
        </p:nvSpPr>
        <p:spPr bwMode="auto">
          <a:xfrm>
            <a:off x="5147601" y="4740314"/>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32" name="Line 21"/>
          <p:cNvSpPr>
            <a:spLocks noChangeShapeType="1"/>
          </p:cNvSpPr>
          <p:nvPr/>
        </p:nvSpPr>
        <p:spPr bwMode="auto">
          <a:xfrm>
            <a:off x="5147601" y="3294333"/>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26" name="Line 21"/>
          <p:cNvSpPr>
            <a:spLocks noChangeShapeType="1"/>
          </p:cNvSpPr>
          <p:nvPr/>
        </p:nvSpPr>
        <p:spPr bwMode="auto">
          <a:xfrm>
            <a:off x="3467812" y="5120346"/>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27" name="Line 21"/>
          <p:cNvSpPr>
            <a:spLocks noChangeShapeType="1"/>
          </p:cNvSpPr>
          <p:nvPr/>
        </p:nvSpPr>
        <p:spPr bwMode="auto">
          <a:xfrm>
            <a:off x="3467812" y="4586786"/>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28" name="Line 21"/>
          <p:cNvSpPr>
            <a:spLocks noChangeShapeType="1"/>
          </p:cNvSpPr>
          <p:nvPr/>
        </p:nvSpPr>
        <p:spPr bwMode="auto">
          <a:xfrm>
            <a:off x="3472146" y="3294333"/>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cxnSp>
        <p:nvCxnSpPr>
          <p:cNvPr id="96" name="55 Conector recto"/>
          <p:cNvCxnSpPr>
            <a:cxnSpLocks noChangeShapeType="1"/>
          </p:cNvCxnSpPr>
          <p:nvPr/>
        </p:nvCxnSpPr>
        <p:spPr bwMode="auto">
          <a:xfrm>
            <a:off x="4301747" y="2786934"/>
            <a:ext cx="0" cy="275957"/>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97" name="55 Conector recto"/>
          <p:cNvCxnSpPr>
            <a:cxnSpLocks noChangeShapeType="1"/>
          </p:cNvCxnSpPr>
          <p:nvPr/>
        </p:nvCxnSpPr>
        <p:spPr bwMode="auto">
          <a:xfrm>
            <a:off x="846290" y="2786934"/>
            <a:ext cx="0" cy="275957"/>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11" name="Text Box 2"/>
          <p:cNvSpPr txBox="1">
            <a:spLocks noChangeArrowheads="1"/>
          </p:cNvSpPr>
          <p:nvPr/>
        </p:nvSpPr>
        <p:spPr bwMode="auto">
          <a:xfrm>
            <a:off x="4763" y="50800"/>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a:spcBef>
                <a:spcPct val="50000"/>
              </a:spcBef>
            </a:pPr>
            <a:r>
              <a:rPr lang="es-ES_tradnl" altLang="es-MX" sz="2000" b="1" i="1">
                <a:latin typeface="Arial" charset="0"/>
              </a:rPr>
              <a:t>ORGANIGRAMA</a:t>
            </a:r>
          </a:p>
        </p:txBody>
      </p:sp>
      <p:sp>
        <p:nvSpPr>
          <p:cNvPr id="12" name="Line 42"/>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cxnSp>
        <p:nvCxnSpPr>
          <p:cNvPr id="16" name="55 Conector recto"/>
          <p:cNvCxnSpPr>
            <a:cxnSpLocks noChangeShapeType="1"/>
          </p:cNvCxnSpPr>
          <p:nvPr/>
        </p:nvCxnSpPr>
        <p:spPr bwMode="auto">
          <a:xfrm>
            <a:off x="2523332" y="2786934"/>
            <a:ext cx="0" cy="275957"/>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17" name="55 Conector recto"/>
          <p:cNvCxnSpPr>
            <a:cxnSpLocks noChangeShapeType="1"/>
          </p:cNvCxnSpPr>
          <p:nvPr/>
        </p:nvCxnSpPr>
        <p:spPr bwMode="auto">
          <a:xfrm>
            <a:off x="5981045" y="2788457"/>
            <a:ext cx="0" cy="198438"/>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18" name="Rectangle 12"/>
          <p:cNvSpPr>
            <a:spLocks noChangeArrowheads="1"/>
          </p:cNvSpPr>
          <p:nvPr/>
        </p:nvSpPr>
        <p:spPr bwMode="auto">
          <a:xfrm>
            <a:off x="2636203" y="2199066"/>
            <a:ext cx="1587500" cy="468313"/>
          </a:xfrm>
          <a:prstGeom prst="rect">
            <a:avLst/>
          </a:prstGeom>
          <a:solidFill>
            <a:schemeClr val="bg1"/>
          </a:solidFill>
          <a:ln w="6350">
            <a:solidFill>
              <a:srgbClr val="006600"/>
            </a:solidFill>
            <a:prstDash val="dash"/>
            <a:miter lim="800000"/>
            <a:headEnd/>
            <a:tailEnd/>
          </a:ln>
          <a:effectLst>
            <a:outerShdw dist="35921" dir="2700000" algn="ctr" rotWithShape="0">
              <a:srgbClr val="006600"/>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19" name="Rectangle 42"/>
          <p:cNvSpPr>
            <a:spLocks noChangeArrowheads="1"/>
          </p:cNvSpPr>
          <p:nvPr/>
        </p:nvSpPr>
        <p:spPr bwMode="auto">
          <a:xfrm>
            <a:off x="2488956" y="2184810"/>
            <a:ext cx="1863917"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b="1" dirty="0">
                <a:solidFill>
                  <a:srgbClr val="000000"/>
                </a:solidFill>
                <a:latin typeface="Arial" charset="0"/>
              </a:rPr>
              <a:t>Dirección </a:t>
            </a:r>
            <a:r>
              <a:rPr lang="es-MX" sz="700" b="1" dirty="0" smtClean="0">
                <a:solidFill>
                  <a:srgbClr val="000000"/>
                </a:solidFill>
                <a:latin typeface="Arial" charset="0"/>
              </a:rPr>
              <a:t>General de </a:t>
            </a:r>
          </a:p>
          <a:p>
            <a:pPr lvl="0" algn="ctr">
              <a:lnSpc>
                <a:spcPts val="700"/>
              </a:lnSpc>
              <a:spcBef>
                <a:spcPct val="0"/>
              </a:spcBef>
              <a:buNone/>
              <a:defRPr/>
            </a:pPr>
            <a:r>
              <a:rPr lang="es-MX" sz="700" b="1" dirty="0" smtClean="0">
                <a:solidFill>
                  <a:srgbClr val="000000"/>
                </a:solidFill>
                <a:latin typeface="Arial" charset="0"/>
              </a:rPr>
              <a:t>Transporte </a:t>
            </a:r>
            <a:r>
              <a:rPr lang="es-MX" sz="700" b="1" dirty="0">
                <a:solidFill>
                  <a:srgbClr val="000000"/>
                </a:solidFill>
                <a:latin typeface="Arial" charset="0"/>
              </a:rPr>
              <a:t>Colectivo Metropolitano</a:t>
            </a:r>
          </a:p>
        </p:txBody>
      </p:sp>
      <p:sp>
        <p:nvSpPr>
          <p:cNvPr id="20" name="Line 21"/>
          <p:cNvSpPr>
            <a:spLocks noChangeShapeType="1"/>
          </p:cNvSpPr>
          <p:nvPr/>
        </p:nvSpPr>
        <p:spPr bwMode="auto">
          <a:xfrm>
            <a:off x="2636203" y="2432135"/>
            <a:ext cx="1587500" cy="0"/>
          </a:xfrm>
          <a:prstGeom prst="line">
            <a:avLst/>
          </a:prstGeom>
          <a:noFill/>
          <a:ln w="6350">
            <a:solidFill>
              <a:srgbClr val="006600"/>
            </a:solidFill>
            <a:prstDash val="dash"/>
            <a:round/>
            <a:headEnd/>
            <a:tailEnd/>
          </a:ln>
          <a:extLst>
            <a:ext uri="{909E8E84-426E-40DD-AFC4-6F175D3DCCD1}">
              <a14:hiddenFill xmlns:a14="http://schemas.microsoft.com/office/drawing/2010/main">
                <a:noFill/>
              </a14:hiddenFill>
            </a:ext>
          </a:extLst>
        </p:spPr>
        <p:txBody>
          <a:bodyPr/>
          <a:lstStyle/>
          <a:p>
            <a:endParaRPr lang="es-MX"/>
          </a:p>
        </p:txBody>
      </p:sp>
      <p:sp>
        <p:nvSpPr>
          <p:cNvPr id="21" name="79 Rectángulo"/>
          <p:cNvSpPr>
            <a:spLocks noChangeArrowheads="1"/>
          </p:cNvSpPr>
          <p:nvPr/>
        </p:nvSpPr>
        <p:spPr bwMode="auto">
          <a:xfrm>
            <a:off x="2661485" y="2387890"/>
            <a:ext cx="1516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spcBef>
                <a:spcPct val="0"/>
              </a:spcBef>
              <a:buNone/>
            </a:pPr>
            <a:r>
              <a:rPr lang="pt-BR" sz="700" dirty="0">
                <a:solidFill>
                  <a:srgbClr val="000000"/>
                </a:solidFill>
                <a:latin typeface="Arial" charset="0"/>
              </a:rPr>
              <a:t>Urbano Menchaca Velázquez</a:t>
            </a:r>
          </a:p>
          <a:p>
            <a:pPr lvl="0" algn="ctr">
              <a:spcBef>
                <a:spcPct val="0"/>
              </a:spcBef>
              <a:buNone/>
            </a:pPr>
            <a:r>
              <a:rPr lang="pt-BR" sz="700" dirty="0">
                <a:solidFill>
                  <a:srgbClr val="000000"/>
                </a:solidFill>
                <a:latin typeface="Arial" charset="0"/>
              </a:rPr>
              <a:t>Director General (17-02</a:t>
            </a:r>
            <a:r>
              <a:rPr lang="pt-BR" sz="700" dirty="0" smtClean="0">
                <a:solidFill>
                  <a:srgbClr val="000000"/>
                </a:solidFill>
                <a:latin typeface="Arial" charset="0"/>
              </a:rPr>
              <a:t>)</a:t>
            </a:r>
            <a:r>
              <a:rPr lang="es-MX" sz="700" dirty="0" smtClean="0">
                <a:solidFill>
                  <a:srgbClr val="000000"/>
                </a:solidFill>
                <a:latin typeface="Arial" charset="0"/>
              </a:rPr>
              <a:t>)</a:t>
            </a:r>
            <a:endParaRPr lang="es-ES" sz="700" dirty="0">
              <a:solidFill>
                <a:srgbClr val="000000"/>
              </a:solidFill>
              <a:latin typeface="Arial" charset="0"/>
            </a:endParaRPr>
          </a:p>
        </p:txBody>
      </p:sp>
      <p:sp>
        <p:nvSpPr>
          <p:cNvPr id="28" name="Line 52"/>
          <p:cNvSpPr>
            <a:spLocks noChangeShapeType="1"/>
          </p:cNvSpPr>
          <p:nvPr/>
        </p:nvSpPr>
        <p:spPr bwMode="auto">
          <a:xfrm>
            <a:off x="845337" y="2789353"/>
            <a:ext cx="5139967"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35" name="Rectangle 12"/>
          <p:cNvSpPr>
            <a:spLocks noChangeArrowheads="1"/>
          </p:cNvSpPr>
          <p:nvPr/>
        </p:nvSpPr>
        <p:spPr bwMode="auto">
          <a:xfrm>
            <a:off x="2633663" y="1624855"/>
            <a:ext cx="1587500" cy="468313"/>
          </a:xfrm>
          <a:prstGeom prst="rect">
            <a:avLst/>
          </a:prstGeom>
          <a:solidFill>
            <a:schemeClr val="bg1"/>
          </a:solidFill>
          <a:ln w="6350">
            <a:solidFill>
              <a:srgbClr val="006600"/>
            </a:solidFill>
            <a:prstDash val="dash"/>
            <a:miter lim="800000"/>
            <a:headEnd/>
            <a:tailEnd/>
          </a:ln>
          <a:effectLst>
            <a:outerShdw dist="35921" dir="2700000" algn="ctr" rotWithShape="0">
              <a:srgbClr val="006600"/>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36" name="Rectangle 42"/>
          <p:cNvSpPr>
            <a:spLocks noChangeArrowheads="1"/>
          </p:cNvSpPr>
          <p:nvPr/>
        </p:nvSpPr>
        <p:spPr bwMode="auto">
          <a:xfrm>
            <a:off x="2511515" y="1710302"/>
            <a:ext cx="1820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spcBef>
                <a:spcPct val="0"/>
              </a:spcBef>
              <a:buNone/>
              <a:defRPr/>
            </a:pPr>
            <a:r>
              <a:rPr lang="es-MX" sz="700" b="1" dirty="0">
                <a:solidFill>
                  <a:srgbClr val="000000"/>
                </a:solidFill>
                <a:latin typeface="Arial" charset="0"/>
              </a:rPr>
              <a:t>Secretario de </a:t>
            </a:r>
          </a:p>
          <a:p>
            <a:pPr lvl="0" algn="ctr">
              <a:spcBef>
                <a:spcPct val="0"/>
              </a:spcBef>
              <a:buNone/>
              <a:defRPr/>
            </a:pPr>
            <a:r>
              <a:rPr lang="es-MX" sz="700" b="1" dirty="0">
                <a:solidFill>
                  <a:srgbClr val="000000"/>
                </a:solidFill>
                <a:latin typeface="Arial" charset="0"/>
              </a:rPr>
              <a:t>Comunicaciones y Transportes</a:t>
            </a:r>
          </a:p>
        </p:txBody>
      </p:sp>
      <p:sp>
        <p:nvSpPr>
          <p:cNvPr id="40" name="Rectangle 12"/>
          <p:cNvSpPr>
            <a:spLocks noChangeArrowheads="1"/>
          </p:cNvSpPr>
          <p:nvPr/>
        </p:nvSpPr>
        <p:spPr bwMode="auto">
          <a:xfrm>
            <a:off x="52540" y="2890643"/>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41" name="Rectangle 42"/>
          <p:cNvSpPr>
            <a:spLocks noChangeArrowheads="1"/>
          </p:cNvSpPr>
          <p:nvPr/>
        </p:nvSpPr>
        <p:spPr bwMode="auto">
          <a:xfrm>
            <a:off x="183350" y="2860481"/>
            <a:ext cx="1323975"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a:latin typeface="Arial" panose="020B0604020202020204" pitchFamily="34" charset="0"/>
              </a:rPr>
              <a:t>Departamento de </a:t>
            </a:r>
          </a:p>
          <a:p>
            <a:pPr algn="ctr">
              <a:lnSpc>
                <a:spcPts val="700"/>
              </a:lnSpc>
              <a:spcBef>
                <a:spcPct val="0"/>
              </a:spcBef>
              <a:buFontTx/>
              <a:buNone/>
            </a:pPr>
            <a:r>
              <a:rPr lang="es-MX" altLang="es-ES" sz="700" b="1" dirty="0">
                <a:latin typeface="Arial" panose="020B0604020202020204" pitchFamily="34" charset="0"/>
              </a:rPr>
              <a:t>Supervisión y Normas</a:t>
            </a:r>
          </a:p>
        </p:txBody>
      </p:sp>
      <p:sp>
        <p:nvSpPr>
          <p:cNvPr id="42" name="Line 21"/>
          <p:cNvSpPr>
            <a:spLocks noChangeShapeType="1"/>
          </p:cNvSpPr>
          <p:nvPr/>
        </p:nvSpPr>
        <p:spPr bwMode="auto">
          <a:xfrm>
            <a:off x="52540" y="309225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43" name="79 Rectángulo"/>
          <p:cNvSpPr>
            <a:spLocks noChangeArrowheads="1"/>
          </p:cNvSpPr>
          <p:nvPr/>
        </p:nvSpPr>
        <p:spPr bwMode="auto">
          <a:xfrm>
            <a:off x="52540" y="3098305"/>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Luis Enrique Martínez Urbina</a:t>
            </a:r>
          </a:p>
          <a:p>
            <a:pPr lvl="0" algn="ctr">
              <a:lnSpc>
                <a:spcPts val="700"/>
              </a:lnSpc>
              <a:spcBef>
                <a:spcPct val="0"/>
              </a:spcBef>
              <a:buNone/>
              <a:defRPr/>
            </a:pPr>
            <a:r>
              <a:rPr lang="es-MX" sz="700" dirty="0">
                <a:solidFill>
                  <a:srgbClr val="000000"/>
                </a:solidFill>
                <a:latin typeface="Arial" charset="0"/>
              </a:rPr>
              <a:t>Jefe de Departamento (13-07</a:t>
            </a:r>
            <a:endParaRPr lang="es-ES" sz="700" dirty="0">
              <a:solidFill>
                <a:srgbClr val="000000"/>
              </a:solidFill>
              <a:latin typeface="Arial" charset="0"/>
            </a:endParaRPr>
          </a:p>
        </p:txBody>
      </p:sp>
      <p:sp>
        <p:nvSpPr>
          <p:cNvPr id="48" name="Rectangle 12"/>
          <p:cNvSpPr>
            <a:spLocks noChangeArrowheads="1"/>
          </p:cNvSpPr>
          <p:nvPr/>
        </p:nvSpPr>
        <p:spPr bwMode="auto">
          <a:xfrm>
            <a:off x="1729582" y="2890643"/>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49" name="Rectangle 42"/>
          <p:cNvSpPr>
            <a:spLocks noChangeArrowheads="1"/>
          </p:cNvSpPr>
          <p:nvPr/>
        </p:nvSpPr>
        <p:spPr bwMode="auto">
          <a:xfrm>
            <a:off x="1795225" y="2865301"/>
            <a:ext cx="1466055"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a:latin typeface="Arial" panose="020B0604020202020204" pitchFamily="34" charset="0"/>
              </a:rPr>
              <a:t>Departamento de  </a:t>
            </a:r>
            <a:endParaRPr lang="es-MX" altLang="es-ES" sz="700" b="1" dirty="0" smtClean="0">
              <a:latin typeface="Arial" panose="020B0604020202020204" pitchFamily="34" charset="0"/>
            </a:endParaRPr>
          </a:p>
          <a:p>
            <a:pPr algn="ctr">
              <a:lnSpc>
                <a:spcPts val="700"/>
              </a:lnSpc>
              <a:spcBef>
                <a:spcPct val="0"/>
              </a:spcBef>
              <a:buFontTx/>
              <a:buNone/>
            </a:pPr>
            <a:r>
              <a:rPr lang="es-MX" altLang="es-ES" sz="700" b="1" dirty="0" smtClean="0">
                <a:latin typeface="Arial" panose="020B0604020202020204" pitchFamily="34" charset="0"/>
              </a:rPr>
              <a:t>Servicios Auxiliares </a:t>
            </a:r>
            <a:endParaRPr lang="es-MX" altLang="es-ES" sz="700" b="1" dirty="0">
              <a:latin typeface="Arial" panose="020B0604020202020204" pitchFamily="34" charset="0"/>
            </a:endParaRPr>
          </a:p>
        </p:txBody>
      </p:sp>
      <p:sp>
        <p:nvSpPr>
          <p:cNvPr id="50" name="Line 21"/>
          <p:cNvSpPr>
            <a:spLocks noChangeShapeType="1"/>
          </p:cNvSpPr>
          <p:nvPr/>
        </p:nvSpPr>
        <p:spPr bwMode="auto">
          <a:xfrm>
            <a:off x="1729582" y="309225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51" name="79 Rectángulo"/>
          <p:cNvSpPr>
            <a:spLocks noChangeArrowheads="1"/>
          </p:cNvSpPr>
          <p:nvPr/>
        </p:nvSpPr>
        <p:spPr bwMode="auto">
          <a:xfrm>
            <a:off x="1729582" y="3098305"/>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Víctor Manuel Soria Núñez</a:t>
            </a:r>
          </a:p>
          <a:p>
            <a:pPr lvl="0" algn="ctr">
              <a:lnSpc>
                <a:spcPts val="700"/>
              </a:lnSpc>
              <a:spcBef>
                <a:spcPct val="0"/>
              </a:spcBef>
              <a:buNone/>
              <a:defRPr/>
            </a:pPr>
            <a:r>
              <a:rPr lang="es-MX" sz="700" dirty="0">
                <a:solidFill>
                  <a:srgbClr val="000000"/>
                </a:solidFill>
                <a:latin typeface="Arial" charset="0"/>
              </a:rPr>
              <a:t>Jefe de </a:t>
            </a:r>
            <a:r>
              <a:rPr lang="es-MX" sz="700" dirty="0" smtClean="0">
                <a:solidFill>
                  <a:srgbClr val="000000"/>
                </a:solidFill>
                <a:latin typeface="Arial" charset="0"/>
              </a:rPr>
              <a:t>Departamento (13-07</a:t>
            </a:r>
            <a:r>
              <a:rPr lang="es-MX" sz="700" dirty="0">
                <a:solidFill>
                  <a:srgbClr val="000000"/>
                </a:solidFill>
                <a:latin typeface="Arial" charset="0"/>
              </a:rPr>
              <a:t>)</a:t>
            </a:r>
          </a:p>
        </p:txBody>
      </p:sp>
      <p:sp>
        <p:nvSpPr>
          <p:cNvPr id="52" name="Rectangle 12"/>
          <p:cNvSpPr>
            <a:spLocks noChangeArrowheads="1"/>
          </p:cNvSpPr>
          <p:nvPr/>
        </p:nvSpPr>
        <p:spPr bwMode="auto">
          <a:xfrm>
            <a:off x="3506146" y="2890643"/>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53" name="Rectangle 42"/>
          <p:cNvSpPr>
            <a:spLocks noChangeArrowheads="1"/>
          </p:cNvSpPr>
          <p:nvPr/>
        </p:nvSpPr>
        <p:spPr bwMode="auto">
          <a:xfrm>
            <a:off x="3636956" y="2868101"/>
            <a:ext cx="1323975"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a:latin typeface="Arial" panose="020B0604020202020204" pitchFamily="34" charset="0"/>
              </a:rPr>
              <a:t>Departamento de </a:t>
            </a:r>
          </a:p>
          <a:p>
            <a:pPr algn="ctr">
              <a:lnSpc>
                <a:spcPts val="700"/>
              </a:lnSpc>
              <a:spcBef>
                <a:spcPct val="0"/>
              </a:spcBef>
              <a:buFontTx/>
              <a:buNone/>
            </a:pPr>
            <a:r>
              <a:rPr lang="es-MX" altLang="es-ES" sz="700" b="1" dirty="0">
                <a:latin typeface="Arial" panose="020B0604020202020204" pitchFamily="34" charset="0"/>
              </a:rPr>
              <a:t>Atención a  Usuarios</a:t>
            </a:r>
          </a:p>
        </p:txBody>
      </p:sp>
      <p:sp>
        <p:nvSpPr>
          <p:cNvPr id="54" name="Line 21"/>
          <p:cNvSpPr>
            <a:spLocks noChangeShapeType="1"/>
          </p:cNvSpPr>
          <p:nvPr/>
        </p:nvSpPr>
        <p:spPr bwMode="auto">
          <a:xfrm>
            <a:off x="3506146" y="309225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55" name="79 Rectángulo"/>
          <p:cNvSpPr>
            <a:spLocks noChangeArrowheads="1"/>
          </p:cNvSpPr>
          <p:nvPr/>
        </p:nvSpPr>
        <p:spPr bwMode="auto">
          <a:xfrm>
            <a:off x="3502336" y="3098305"/>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Silvia Elena Hernández Partida</a:t>
            </a:r>
          </a:p>
          <a:p>
            <a:pPr lvl="0" algn="ctr">
              <a:lnSpc>
                <a:spcPts val="700"/>
              </a:lnSpc>
              <a:spcBef>
                <a:spcPct val="0"/>
              </a:spcBef>
              <a:buNone/>
              <a:defRPr/>
            </a:pPr>
            <a:r>
              <a:rPr lang="es-MX" sz="700" dirty="0">
                <a:solidFill>
                  <a:srgbClr val="000000"/>
                </a:solidFill>
                <a:latin typeface="Arial" charset="0"/>
              </a:rPr>
              <a:t>Jefe de Departamento (13-07)</a:t>
            </a:r>
          </a:p>
        </p:txBody>
      </p:sp>
      <p:sp>
        <p:nvSpPr>
          <p:cNvPr id="56" name="Rectangle 12"/>
          <p:cNvSpPr>
            <a:spLocks noChangeArrowheads="1"/>
          </p:cNvSpPr>
          <p:nvPr/>
        </p:nvSpPr>
        <p:spPr bwMode="auto">
          <a:xfrm>
            <a:off x="5186320" y="2890643"/>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57" name="Rectangle 42"/>
          <p:cNvSpPr>
            <a:spLocks noChangeArrowheads="1"/>
          </p:cNvSpPr>
          <p:nvPr/>
        </p:nvSpPr>
        <p:spPr bwMode="auto">
          <a:xfrm>
            <a:off x="5206640" y="2894771"/>
            <a:ext cx="154087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ES" sz="700" b="1" dirty="0">
                <a:latin typeface="Arial" panose="020B0604020202020204" pitchFamily="34" charset="0"/>
              </a:rPr>
              <a:t>Departamento </a:t>
            </a:r>
            <a:r>
              <a:rPr lang="es-MX" altLang="es-ES" sz="700" b="1" dirty="0" smtClean="0">
                <a:latin typeface="Arial" panose="020B0604020202020204" pitchFamily="34" charset="0"/>
              </a:rPr>
              <a:t>de </a:t>
            </a:r>
            <a:r>
              <a:rPr lang="es-MX" altLang="es-ES" sz="700" b="1" dirty="0">
                <a:latin typeface="Arial" panose="020B0604020202020204" pitchFamily="34" charset="0"/>
              </a:rPr>
              <a:t>Trámites </a:t>
            </a:r>
            <a:endParaRPr lang="es-ES" altLang="es-MX" sz="700" b="1" dirty="0">
              <a:solidFill>
                <a:srgbClr val="000000"/>
              </a:solidFill>
              <a:latin typeface="Arial" panose="020B0604020202020204" pitchFamily="34" charset="0"/>
              <a:cs typeface="Arial" panose="020B0604020202020204" pitchFamily="34" charset="0"/>
            </a:endParaRPr>
          </a:p>
        </p:txBody>
      </p:sp>
      <p:sp>
        <p:nvSpPr>
          <p:cNvPr id="58" name="Line 21"/>
          <p:cNvSpPr>
            <a:spLocks noChangeShapeType="1"/>
          </p:cNvSpPr>
          <p:nvPr/>
        </p:nvSpPr>
        <p:spPr bwMode="auto">
          <a:xfrm>
            <a:off x="5183188" y="309225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59" name="79 Rectángulo"/>
          <p:cNvSpPr>
            <a:spLocks noChangeArrowheads="1"/>
          </p:cNvSpPr>
          <p:nvPr/>
        </p:nvSpPr>
        <p:spPr bwMode="auto">
          <a:xfrm>
            <a:off x="5186320" y="3098305"/>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Juana María Rodríguez Salazar</a:t>
            </a:r>
          </a:p>
          <a:p>
            <a:pPr lvl="0" algn="ctr">
              <a:lnSpc>
                <a:spcPts val="700"/>
              </a:lnSpc>
              <a:spcBef>
                <a:spcPct val="0"/>
              </a:spcBef>
              <a:buNone/>
              <a:defRPr/>
            </a:pPr>
            <a:r>
              <a:rPr lang="es-MX" sz="700" dirty="0">
                <a:solidFill>
                  <a:srgbClr val="000000"/>
                </a:solidFill>
                <a:latin typeface="Arial" charset="0"/>
              </a:rPr>
              <a:t> Jefe de Departamento  (13-07)</a:t>
            </a:r>
          </a:p>
        </p:txBody>
      </p:sp>
      <p:sp>
        <p:nvSpPr>
          <p:cNvPr id="60" name="Rectangle 12"/>
          <p:cNvSpPr>
            <a:spLocks noChangeArrowheads="1"/>
          </p:cNvSpPr>
          <p:nvPr/>
        </p:nvSpPr>
        <p:spPr bwMode="auto">
          <a:xfrm>
            <a:off x="3506146" y="4192022"/>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61" name="Rectangle 42"/>
          <p:cNvSpPr>
            <a:spLocks noChangeArrowheads="1"/>
          </p:cNvSpPr>
          <p:nvPr/>
        </p:nvSpPr>
        <p:spPr bwMode="auto">
          <a:xfrm>
            <a:off x="3494236" y="4167450"/>
            <a:ext cx="163088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smtClean="0">
                <a:latin typeface="Arial" panose="020B0604020202020204" pitchFamily="34" charset="0"/>
              </a:rPr>
              <a:t>Auxiliar </a:t>
            </a:r>
            <a:r>
              <a:rPr lang="es-MX" altLang="es-ES" sz="700" b="1" dirty="0">
                <a:latin typeface="Arial" panose="020B0604020202020204" pitchFamily="34" charset="0"/>
              </a:rPr>
              <a:t>de  Atención </a:t>
            </a:r>
            <a:endParaRPr lang="es-MX" altLang="es-ES" sz="700" b="1" dirty="0" smtClean="0">
              <a:latin typeface="Arial" panose="020B0604020202020204" pitchFamily="34" charset="0"/>
            </a:endParaRPr>
          </a:p>
          <a:p>
            <a:pPr algn="ctr">
              <a:lnSpc>
                <a:spcPts val="700"/>
              </a:lnSpc>
              <a:spcBef>
                <a:spcPct val="0"/>
              </a:spcBef>
              <a:buFontTx/>
              <a:buNone/>
            </a:pPr>
            <a:r>
              <a:rPr lang="es-MX" altLang="es-ES" sz="700" b="1" dirty="0" smtClean="0">
                <a:latin typeface="Arial" panose="020B0604020202020204" pitchFamily="34" charset="0"/>
              </a:rPr>
              <a:t>a Usuarios de Quejas</a:t>
            </a:r>
            <a:endParaRPr lang="es-MX" altLang="es-ES" sz="700" b="1" dirty="0">
              <a:latin typeface="Arial" panose="020B0604020202020204" pitchFamily="34" charset="0"/>
            </a:endParaRPr>
          </a:p>
        </p:txBody>
      </p:sp>
      <p:sp>
        <p:nvSpPr>
          <p:cNvPr id="62" name="Line 21"/>
          <p:cNvSpPr>
            <a:spLocks noChangeShapeType="1"/>
          </p:cNvSpPr>
          <p:nvPr/>
        </p:nvSpPr>
        <p:spPr bwMode="auto">
          <a:xfrm>
            <a:off x="3506146" y="4393635"/>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63" name="79 Rectángulo"/>
          <p:cNvSpPr>
            <a:spLocks noChangeArrowheads="1"/>
          </p:cNvSpPr>
          <p:nvPr/>
        </p:nvSpPr>
        <p:spPr bwMode="auto">
          <a:xfrm>
            <a:off x="3506146" y="4395114"/>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Ma. del Rosario Cabrera Muñiz</a:t>
            </a:r>
          </a:p>
          <a:p>
            <a:pPr lvl="0" algn="ctr">
              <a:lnSpc>
                <a:spcPts val="700"/>
              </a:lnSpc>
              <a:spcBef>
                <a:spcPct val="0"/>
              </a:spcBef>
              <a:buNone/>
              <a:defRPr/>
            </a:pPr>
            <a:r>
              <a:rPr lang="es-MX" sz="700" dirty="0">
                <a:solidFill>
                  <a:srgbClr val="000000"/>
                </a:solidFill>
                <a:latin typeface="Arial" charset="0"/>
              </a:rPr>
              <a:t>Jefe de Sección (10-04)</a:t>
            </a:r>
          </a:p>
        </p:txBody>
      </p:sp>
      <p:sp>
        <p:nvSpPr>
          <p:cNvPr id="64" name="Rectangle 12"/>
          <p:cNvSpPr>
            <a:spLocks noChangeArrowheads="1"/>
          </p:cNvSpPr>
          <p:nvPr/>
        </p:nvSpPr>
        <p:spPr bwMode="auto">
          <a:xfrm>
            <a:off x="3506146" y="4724307"/>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65" name="Rectangle 42"/>
          <p:cNvSpPr>
            <a:spLocks noChangeArrowheads="1"/>
          </p:cNvSpPr>
          <p:nvPr/>
        </p:nvSpPr>
        <p:spPr bwMode="auto">
          <a:xfrm>
            <a:off x="3597456" y="4695635"/>
            <a:ext cx="1409182"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a:latin typeface="Arial" panose="020B0604020202020204" pitchFamily="34" charset="0"/>
              </a:rPr>
              <a:t>Auxiliar de  </a:t>
            </a:r>
            <a:endParaRPr lang="es-MX" altLang="es-ES" sz="700" b="1" dirty="0" smtClean="0">
              <a:latin typeface="Arial" panose="020B0604020202020204" pitchFamily="34" charset="0"/>
            </a:endParaRPr>
          </a:p>
          <a:p>
            <a:pPr algn="ctr">
              <a:lnSpc>
                <a:spcPts val="700"/>
              </a:lnSpc>
              <a:spcBef>
                <a:spcPct val="0"/>
              </a:spcBef>
              <a:buFontTx/>
              <a:buNone/>
            </a:pPr>
            <a:r>
              <a:rPr lang="es-MX" altLang="es-ES" sz="700" b="1" dirty="0" smtClean="0">
                <a:latin typeface="Arial" panose="020B0604020202020204" pitchFamily="34" charset="0"/>
              </a:rPr>
              <a:t>Atención </a:t>
            </a:r>
            <a:r>
              <a:rPr lang="es-MX" altLang="es-ES" sz="700" b="1" dirty="0">
                <a:latin typeface="Arial" panose="020B0604020202020204" pitchFamily="34" charset="0"/>
              </a:rPr>
              <a:t>a </a:t>
            </a:r>
            <a:r>
              <a:rPr lang="es-MX" altLang="es-ES" sz="700" b="1" dirty="0" smtClean="0">
                <a:latin typeface="Arial" panose="020B0604020202020204" pitchFamily="34" charset="0"/>
              </a:rPr>
              <a:t>Usuarios (TM)</a:t>
            </a:r>
            <a:endParaRPr lang="es-MX" altLang="es-ES" sz="700" b="1" dirty="0">
              <a:latin typeface="Arial" panose="020B0604020202020204" pitchFamily="34" charset="0"/>
            </a:endParaRPr>
          </a:p>
        </p:txBody>
      </p:sp>
      <p:sp>
        <p:nvSpPr>
          <p:cNvPr id="66" name="Line 21"/>
          <p:cNvSpPr>
            <a:spLocks noChangeShapeType="1"/>
          </p:cNvSpPr>
          <p:nvPr/>
        </p:nvSpPr>
        <p:spPr bwMode="auto">
          <a:xfrm>
            <a:off x="3506146" y="4925920"/>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67" name="79 Rectángulo"/>
          <p:cNvSpPr>
            <a:spLocks noChangeArrowheads="1"/>
          </p:cNvSpPr>
          <p:nvPr/>
        </p:nvSpPr>
        <p:spPr bwMode="auto">
          <a:xfrm>
            <a:off x="3506146" y="4888238"/>
            <a:ext cx="158750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Juan </a:t>
            </a:r>
            <a:r>
              <a:rPr lang="es-MX" sz="700" dirty="0" smtClean="0">
                <a:solidFill>
                  <a:srgbClr val="000000"/>
                </a:solidFill>
                <a:latin typeface="Arial" charset="0"/>
              </a:rPr>
              <a:t>Antonio de Jesús Torres </a:t>
            </a:r>
            <a:r>
              <a:rPr lang="es-MX" sz="700" dirty="0">
                <a:solidFill>
                  <a:srgbClr val="000000"/>
                </a:solidFill>
                <a:latin typeface="Arial" charset="0"/>
              </a:rPr>
              <a:t>Delgado</a:t>
            </a:r>
          </a:p>
          <a:p>
            <a:pPr lvl="0" algn="ctr">
              <a:lnSpc>
                <a:spcPts val="700"/>
              </a:lnSpc>
              <a:spcBef>
                <a:spcPct val="0"/>
              </a:spcBef>
              <a:buNone/>
              <a:defRPr/>
            </a:pPr>
            <a:r>
              <a:rPr lang="es-MX" sz="700" dirty="0">
                <a:solidFill>
                  <a:srgbClr val="000000"/>
                </a:solidFill>
                <a:latin typeface="Arial" charset="0"/>
              </a:rPr>
              <a:t>Jefe de </a:t>
            </a:r>
            <a:r>
              <a:rPr lang="es-MX" sz="700" dirty="0" smtClean="0">
                <a:solidFill>
                  <a:srgbClr val="000000"/>
                </a:solidFill>
                <a:latin typeface="Arial" charset="0"/>
              </a:rPr>
              <a:t> Sección (10-04)</a:t>
            </a:r>
            <a:endParaRPr lang="es-MX" sz="700" dirty="0">
              <a:solidFill>
                <a:srgbClr val="000000"/>
              </a:solidFill>
              <a:latin typeface="Arial" charset="0"/>
            </a:endParaRPr>
          </a:p>
        </p:txBody>
      </p:sp>
      <p:sp>
        <p:nvSpPr>
          <p:cNvPr id="68" name="Rectangle 12"/>
          <p:cNvSpPr>
            <a:spLocks noChangeArrowheads="1"/>
          </p:cNvSpPr>
          <p:nvPr/>
        </p:nvSpPr>
        <p:spPr bwMode="auto">
          <a:xfrm>
            <a:off x="3506146" y="6425283"/>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69" name="Rectangle 42"/>
          <p:cNvSpPr>
            <a:spLocks noChangeArrowheads="1"/>
          </p:cNvSpPr>
          <p:nvPr/>
        </p:nvSpPr>
        <p:spPr bwMode="auto">
          <a:xfrm>
            <a:off x="3525456" y="6396251"/>
            <a:ext cx="1552582"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a:latin typeface="Arial" panose="020B0604020202020204" pitchFamily="34" charset="0"/>
              </a:rPr>
              <a:t>Auxiliar de  </a:t>
            </a:r>
          </a:p>
          <a:p>
            <a:pPr algn="ctr">
              <a:lnSpc>
                <a:spcPts val="700"/>
              </a:lnSpc>
              <a:spcBef>
                <a:spcPct val="0"/>
              </a:spcBef>
              <a:buFontTx/>
              <a:buNone/>
            </a:pPr>
            <a:r>
              <a:rPr lang="es-MX" altLang="es-ES" sz="700" b="1" dirty="0">
                <a:latin typeface="Arial" panose="020B0604020202020204" pitchFamily="34" charset="0"/>
              </a:rPr>
              <a:t>Atención a Usuarios </a:t>
            </a:r>
            <a:r>
              <a:rPr lang="es-MX" altLang="es-ES" sz="700" b="1" dirty="0" smtClean="0">
                <a:latin typeface="Arial" panose="020B0604020202020204" pitchFamily="34" charset="0"/>
              </a:rPr>
              <a:t>(TV)</a:t>
            </a:r>
            <a:endParaRPr lang="es-MX" altLang="es-ES" sz="700" b="1" dirty="0">
              <a:latin typeface="Arial" panose="020B0604020202020204" pitchFamily="34" charset="0"/>
            </a:endParaRPr>
          </a:p>
        </p:txBody>
      </p:sp>
      <p:sp>
        <p:nvSpPr>
          <p:cNvPr id="70" name="Line 21"/>
          <p:cNvSpPr>
            <a:spLocks noChangeShapeType="1"/>
          </p:cNvSpPr>
          <p:nvPr/>
        </p:nvSpPr>
        <p:spPr bwMode="auto">
          <a:xfrm>
            <a:off x="3506146" y="662689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s-MX"/>
          </a:p>
        </p:txBody>
      </p:sp>
      <p:sp>
        <p:nvSpPr>
          <p:cNvPr id="71" name="79 Rectángulo"/>
          <p:cNvSpPr>
            <a:spLocks noChangeArrowheads="1"/>
          </p:cNvSpPr>
          <p:nvPr/>
        </p:nvSpPr>
        <p:spPr bwMode="auto">
          <a:xfrm>
            <a:off x="3506146" y="6632991"/>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David </a:t>
            </a:r>
            <a:r>
              <a:rPr lang="es-MX" sz="700" dirty="0" smtClean="0">
                <a:solidFill>
                  <a:srgbClr val="000000"/>
                </a:solidFill>
                <a:latin typeface="Arial" charset="0"/>
              </a:rPr>
              <a:t>Espinosa </a:t>
            </a:r>
            <a:r>
              <a:rPr lang="es-MX" sz="700" dirty="0">
                <a:solidFill>
                  <a:srgbClr val="000000"/>
                </a:solidFill>
                <a:latin typeface="Arial" charset="0"/>
              </a:rPr>
              <a:t>Tobías</a:t>
            </a:r>
          </a:p>
          <a:p>
            <a:pPr lvl="0" algn="ctr">
              <a:lnSpc>
                <a:spcPts val="700"/>
              </a:lnSpc>
              <a:spcBef>
                <a:spcPct val="0"/>
              </a:spcBef>
              <a:buNone/>
              <a:defRPr/>
            </a:pPr>
            <a:r>
              <a:rPr lang="es-MX" sz="700" dirty="0">
                <a:solidFill>
                  <a:srgbClr val="000000"/>
                </a:solidFill>
                <a:latin typeface="Arial" charset="0"/>
              </a:rPr>
              <a:t>Asistente Administrativo  (04-17)</a:t>
            </a:r>
          </a:p>
        </p:txBody>
      </p:sp>
      <p:sp>
        <p:nvSpPr>
          <p:cNvPr id="72" name="Rectangle 12"/>
          <p:cNvSpPr>
            <a:spLocks noChangeArrowheads="1"/>
          </p:cNvSpPr>
          <p:nvPr/>
        </p:nvSpPr>
        <p:spPr bwMode="auto">
          <a:xfrm>
            <a:off x="5187744" y="4349080"/>
            <a:ext cx="1587500" cy="622988"/>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73" name="Rectangle 42"/>
          <p:cNvSpPr>
            <a:spLocks noChangeArrowheads="1"/>
          </p:cNvSpPr>
          <p:nvPr/>
        </p:nvSpPr>
        <p:spPr bwMode="auto">
          <a:xfrm>
            <a:off x="5318554" y="4353208"/>
            <a:ext cx="13239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ES" sz="700" b="1" dirty="0" smtClean="0">
                <a:latin typeface="Arial" panose="020B0604020202020204" pitchFamily="34" charset="0"/>
              </a:rPr>
              <a:t>Auxiliar </a:t>
            </a:r>
            <a:r>
              <a:rPr lang="es-MX" altLang="es-ES" sz="700" b="1" dirty="0">
                <a:latin typeface="Arial" panose="020B0604020202020204" pitchFamily="34" charset="0"/>
              </a:rPr>
              <a:t>de  Trámites</a:t>
            </a:r>
          </a:p>
        </p:txBody>
      </p:sp>
      <p:sp>
        <p:nvSpPr>
          <p:cNvPr id="74" name="Line 21"/>
          <p:cNvSpPr>
            <a:spLocks noChangeShapeType="1"/>
          </p:cNvSpPr>
          <p:nvPr/>
        </p:nvSpPr>
        <p:spPr bwMode="auto">
          <a:xfrm>
            <a:off x="5187744" y="4550693"/>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75" name="79 Rectángulo"/>
          <p:cNvSpPr>
            <a:spLocks noChangeArrowheads="1"/>
          </p:cNvSpPr>
          <p:nvPr/>
        </p:nvSpPr>
        <p:spPr bwMode="auto">
          <a:xfrm>
            <a:off x="5236454" y="4733120"/>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Anita Aguirre  Álvarez</a:t>
            </a:r>
          </a:p>
          <a:p>
            <a:pPr lvl="0" algn="ctr">
              <a:lnSpc>
                <a:spcPts val="700"/>
              </a:lnSpc>
              <a:spcBef>
                <a:spcPct val="0"/>
              </a:spcBef>
              <a:buNone/>
              <a:defRPr/>
            </a:pPr>
            <a:r>
              <a:rPr lang="es-MX" sz="700" dirty="0">
                <a:solidFill>
                  <a:srgbClr val="000000"/>
                </a:solidFill>
                <a:latin typeface="Arial" charset="0"/>
              </a:rPr>
              <a:t>Secretaria de Director (08-07)</a:t>
            </a:r>
          </a:p>
        </p:txBody>
      </p:sp>
      <p:sp>
        <p:nvSpPr>
          <p:cNvPr id="79" name="79 Rectángulo"/>
          <p:cNvSpPr>
            <a:spLocks noChangeArrowheads="1"/>
          </p:cNvSpPr>
          <p:nvPr/>
        </p:nvSpPr>
        <p:spPr bwMode="auto">
          <a:xfrm>
            <a:off x="5170122" y="4541955"/>
            <a:ext cx="1582198"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Rafael Jaime Martínez</a:t>
            </a:r>
          </a:p>
          <a:p>
            <a:pPr lvl="0" algn="ctr">
              <a:lnSpc>
                <a:spcPts val="700"/>
              </a:lnSpc>
              <a:spcBef>
                <a:spcPct val="0"/>
              </a:spcBef>
              <a:buNone/>
              <a:defRPr/>
            </a:pPr>
            <a:r>
              <a:rPr lang="es-MX" sz="700" dirty="0" smtClean="0">
                <a:solidFill>
                  <a:srgbClr val="000000"/>
                </a:solidFill>
                <a:latin typeface="Arial" charset="0"/>
              </a:rPr>
              <a:t>Jefe de Sección (10-04)</a:t>
            </a:r>
            <a:endParaRPr lang="es-MX" sz="700" dirty="0">
              <a:solidFill>
                <a:srgbClr val="000000"/>
              </a:solidFill>
              <a:latin typeface="Arial" charset="0"/>
            </a:endParaRPr>
          </a:p>
        </p:txBody>
      </p:sp>
      <p:sp>
        <p:nvSpPr>
          <p:cNvPr id="80" name="Rectangle 12"/>
          <p:cNvSpPr>
            <a:spLocks noChangeArrowheads="1"/>
          </p:cNvSpPr>
          <p:nvPr/>
        </p:nvSpPr>
        <p:spPr bwMode="auto">
          <a:xfrm>
            <a:off x="5187744" y="6827008"/>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81" name="Rectangle 42"/>
          <p:cNvSpPr>
            <a:spLocks noChangeArrowheads="1"/>
          </p:cNvSpPr>
          <p:nvPr/>
        </p:nvSpPr>
        <p:spPr bwMode="auto">
          <a:xfrm>
            <a:off x="5317137" y="6831136"/>
            <a:ext cx="13239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ES" sz="700" b="1" dirty="0">
                <a:latin typeface="Arial" panose="020B0604020202020204" pitchFamily="34" charset="0"/>
              </a:rPr>
              <a:t>Auxiliar de </a:t>
            </a:r>
            <a:r>
              <a:rPr lang="es-MX" altLang="es-ES" sz="700" b="1" dirty="0" smtClean="0">
                <a:latin typeface="Arial" panose="020B0604020202020204" pitchFamily="34" charset="0"/>
              </a:rPr>
              <a:t>Trámites</a:t>
            </a:r>
            <a:endParaRPr lang="es-MX" altLang="es-ES" sz="700" b="1" dirty="0">
              <a:latin typeface="Arial" panose="020B0604020202020204" pitchFamily="34" charset="0"/>
            </a:endParaRPr>
          </a:p>
        </p:txBody>
      </p:sp>
      <p:sp>
        <p:nvSpPr>
          <p:cNvPr id="82" name="Line 21"/>
          <p:cNvSpPr>
            <a:spLocks noChangeShapeType="1"/>
          </p:cNvSpPr>
          <p:nvPr/>
        </p:nvSpPr>
        <p:spPr bwMode="auto">
          <a:xfrm>
            <a:off x="5186327" y="7028621"/>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s-MX"/>
          </a:p>
        </p:txBody>
      </p:sp>
      <p:sp>
        <p:nvSpPr>
          <p:cNvPr id="83" name="79 Rectángulo"/>
          <p:cNvSpPr>
            <a:spLocks noChangeArrowheads="1"/>
          </p:cNvSpPr>
          <p:nvPr/>
        </p:nvSpPr>
        <p:spPr bwMode="auto">
          <a:xfrm>
            <a:off x="5187744" y="7035124"/>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Fanny Elizabeth Páez Ortega</a:t>
            </a:r>
          </a:p>
          <a:p>
            <a:pPr lvl="0" algn="ctr">
              <a:lnSpc>
                <a:spcPts val="700"/>
              </a:lnSpc>
              <a:spcBef>
                <a:spcPct val="0"/>
              </a:spcBef>
              <a:buNone/>
              <a:defRPr/>
            </a:pPr>
            <a:r>
              <a:rPr lang="es-MX" sz="700" dirty="0">
                <a:solidFill>
                  <a:srgbClr val="000000"/>
                </a:solidFill>
                <a:latin typeface="Arial" charset="0"/>
              </a:rPr>
              <a:t>Recepcionista (03-07)</a:t>
            </a:r>
          </a:p>
        </p:txBody>
      </p:sp>
      <p:sp>
        <p:nvSpPr>
          <p:cNvPr id="84" name="Rectangle 12"/>
          <p:cNvSpPr>
            <a:spLocks noChangeArrowheads="1"/>
          </p:cNvSpPr>
          <p:nvPr/>
        </p:nvSpPr>
        <p:spPr bwMode="auto">
          <a:xfrm>
            <a:off x="1729582" y="6425283"/>
            <a:ext cx="1587500" cy="603176"/>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85" name="Rectangle 42"/>
          <p:cNvSpPr>
            <a:spLocks noChangeArrowheads="1"/>
          </p:cNvSpPr>
          <p:nvPr/>
        </p:nvSpPr>
        <p:spPr bwMode="auto">
          <a:xfrm>
            <a:off x="1867664" y="6400674"/>
            <a:ext cx="1323975"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smtClean="0">
                <a:latin typeface="Arial" panose="020B0604020202020204" pitchFamily="34" charset="0"/>
              </a:rPr>
              <a:t>Auxiliar </a:t>
            </a:r>
            <a:r>
              <a:rPr lang="es-MX" altLang="es-ES" sz="700" b="1" dirty="0">
                <a:latin typeface="Arial" panose="020B0604020202020204" pitchFamily="34" charset="0"/>
              </a:rPr>
              <a:t>en </a:t>
            </a:r>
            <a:endParaRPr lang="es-MX" altLang="es-ES" sz="700" b="1" dirty="0" smtClean="0">
              <a:latin typeface="Arial" panose="020B0604020202020204" pitchFamily="34" charset="0"/>
            </a:endParaRPr>
          </a:p>
          <a:p>
            <a:pPr algn="ctr">
              <a:lnSpc>
                <a:spcPts val="700"/>
              </a:lnSpc>
              <a:spcBef>
                <a:spcPct val="0"/>
              </a:spcBef>
              <a:buFontTx/>
              <a:buNone/>
            </a:pPr>
            <a:r>
              <a:rPr lang="es-MX" altLang="es-ES" sz="700" b="1" dirty="0" smtClean="0">
                <a:latin typeface="Arial" panose="020B0604020202020204" pitchFamily="34" charset="0"/>
              </a:rPr>
              <a:t>Servicios y Mantenimiento</a:t>
            </a:r>
            <a:endParaRPr lang="es-MX" altLang="es-ES" sz="700" b="1" dirty="0">
              <a:latin typeface="Arial" panose="020B0604020202020204" pitchFamily="34" charset="0"/>
            </a:endParaRPr>
          </a:p>
        </p:txBody>
      </p:sp>
      <p:sp>
        <p:nvSpPr>
          <p:cNvPr id="86" name="Line 21"/>
          <p:cNvSpPr>
            <a:spLocks noChangeShapeType="1"/>
          </p:cNvSpPr>
          <p:nvPr/>
        </p:nvSpPr>
        <p:spPr bwMode="auto">
          <a:xfrm>
            <a:off x="1729582" y="662689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s-MX"/>
          </a:p>
        </p:txBody>
      </p:sp>
      <p:sp>
        <p:nvSpPr>
          <p:cNvPr id="87" name="79 Rectángulo"/>
          <p:cNvSpPr>
            <a:spLocks noChangeArrowheads="1"/>
          </p:cNvSpPr>
          <p:nvPr/>
        </p:nvSpPr>
        <p:spPr bwMode="auto">
          <a:xfrm>
            <a:off x="1729582" y="6599244"/>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smtClean="0">
                <a:solidFill>
                  <a:srgbClr val="000000"/>
                </a:solidFill>
                <a:latin typeface="Arial" charset="0"/>
              </a:rPr>
              <a:t>Marco </a:t>
            </a:r>
            <a:r>
              <a:rPr lang="es-MX" sz="700" dirty="0">
                <a:solidFill>
                  <a:srgbClr val="000000"/>
                </a:solidFill>
                <a:latin typeface="Arial" charset="0"/>
              </a:rPr>
              <a:t>Antonio Orta Ramos</a:t>
            </a:r>
          </a:p>
          <a:p>
            <a:pPr lvl="0" algn="ctr">
              <a:lnSpc>
                <a:spcPts val="700"/>
              </a:lnSpc>
              <a:spcBef>
                <a:spcPct val="0"/>
              </a:spcBef>
              <a:buNone/>
              <a:defRPr/>
            </a:pPr>
            <a:r>
              <a:rPr lang="es-MX" sz="700" dirty="0">
                <a:solidFill>
                  <a:srgbClr val="000000"/>
                </a:solidFill>
                <a:latin typeface="Arial" charset="0"/>
              </a:rPr>
              <a:t>Asistente Administrativo (04-17)</a:t>
            </a:r>
          </a:p>
        </p:txBody>
      </p:sp>
      <p:sp>
        <p:nvSpPr>
          <p:cNvPr id="91" name="79 Rectángulo"/>
          <p:cNvSpPr>
            <a:spLocks noChangeArrowheads="1"/>
          </p:cNvSpPr>
          <p:nvPr/>
        </p:nvSpPr>
        <p:spPr bwMode="auto">
          <a:xfrm>
            <a:off x="1729582" y="6797126"/>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pt-BR" sz="700" dirty="0">
                <a:solidFill>
                  <a:srgbClr val="000000"/>
                </a:solidFill>
                <a:latin typeface="Arial" charset="0"/>
              </a:rPr>
              <a:t>Miguel Ángel Gómez Armendáriz </a:t>
            </a:r>
          </a:p>
          <a:p>
            <a:pPr lvl="0" algn="ctr">
              <a:lnSpc>
                <a:spcPts val="700"/>
              </a:lnSpc>
              <a:spcBef>
                <a:spcPct val="0"/>
              </a:spcBef>
              <a:buNone/>
              <a:defRPr/>
            </a:pPr>
            <a:r>
              <a:rPr lang="pt-BR" sz="700" dirty="0" err="1">
                <a:solidFill>
                  <a:srgbClr val="000000"/>
                </a:solidFill>
                <a:latin typeface="Arial" charset="0"/>
              </a:rPr>
              <a:t>Asistente</a:t>
            </a:r>
            <a:r>
              <a:rPr lang="pt-BR" sz="700" dirty="0">
                <a:solidFill>
                  <a:srgbClr val="000000"/>
                </a:solidFill>
                <a:latin typeface="Arial" charset="0"/>
              </a:rPr>
              <a:t> Administrativo (04-17)</a:t>
            </a:r>
          </a:p>
        </p:txBody>
      </p:sp>
      <p:sp>
        <p:nvSpPr>
          <p:cNvPr id="98" name="Rectangle 12"/>
          <p:cNvSpPr>
            <a:spLocks noChangeArrowheads="1"/>
          </p:cNvSpPr>
          <p:nvPr/>
        </p:nvSpPr>
        <p:spPr bwMode="auto">
          <a:xfrm>
            <a:off x="51587" y="4347272"/>
            <a:ext cx="1587500" cy="876689"/>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99" name="Rectangle 42"/>
          <p:cNvSpPr>
            <a:spLocks noChangeArrowheads="1"/>
          </p:cNvSpPr>
          <p:nvPr/>
        </p:nvSpPr>
        <p:spPr bwMode="auto">
          <a:xfrm>
            <a:off x="39677" y="4360924"/>
            <a:ext cx="163088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ES" sz="700" b="1" dirty="0" smtClean="0">
                <a:latin typeface="Arial" panose="020B0604020202020204" pitchFamily="34" charset="0"/>
              </a:rPr>
              <a:t>Verificador </a:t>
            </a:r>
            <a:r>
              <a:rPr lang="es-MX" altLang="es-ES" sz="700" b="1" dirty="0">
                <a:latin typeface="Arial" panose="020B0604020202020204" pitchFamily="34" charset="0"/>
              </a:rPr>
              <a:t>del Normas</a:t>
            </a:r>
          </a:p>
        </p:txBody>
      </p:sp>
      <p:sp>
        <p:nvSpPr>
          <p:cNvPr id="100" name="Line 21"/>
          <p:cNvSpPr>
            <a:spLocks noChangeShapeType="1"/>
          </p:cNvSpPr>
          <p:nvPr/>
        </p:nvSpPr>
        <p:spPr bwMode="auto">
          <a:xfrm>
            <a:off x="51587" y="4558409"/>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01" name="79 Rectángulo"/>
          <p:cNvSpPr>
            <a:spLocks noChangeArrowheads="1"/>
          </p:cNvSpPr>
          <p:nvPr/>
        </p:nvSpPr>
        <p:spPr bwMode="auto">
          <a:xfrm>
            <a:off x="43771" y="4531164"/>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Jesús Ruiz Quinta</a:t>
            </a:r>
          </a:p>
          <a:p>
            <a:pPr lvl="0" algn="ctr">
              <a:lnSpc>
                <a:spcPts val="700"/>
              </a:lnSpc>
              <a:spcBef>
                <a:spcPct val="0"/>
              </a:spcBef>
              <a:buNone/>
              <a:defRPr/>
            </a:pPr>
            <a:r>
              <a:rPr lang="es-MX" sz="700" dirty="0">
                <a:solidFill>
                  <a:srgbClr val="000000"/>
                </a:solidFill>
                <a:latin typeface="Arial" charset="0"/>
              </a:rPr>
              <a:t>Jefe de Grupo (08-11)</a:t>
            </a:r>
          </a:p>
        </p:txBody>
      </p:sp>
      <p:sp>
        <p:nvSpPr>
          <p:cNvPr id="102" name="Line 21"/>
          <p:cNvSpPr>
            <a:spLocks noChangeShapeType="1"/>
          </p:cNvSpPr>
          <p:nvPr/>
        </p:nvSpPr>
        <p:spPr bwMode="auto">
          <a:xfrm>
            <a:off x="51587" y="4767713"/>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03" name="Line 21"/>
          <p:cNvSpPr>
            <a:spLocks noChangeShapeType="1"/>
          </p:cNvSpPr>
          <p:nvPr/>
        </p:nvSpPr>
        <p:spPr bwMode="auto">
          <a:xfrm>
            <a:off x="51587" y="4990323"/>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04" name="79 Rectángulo"/>
          <p:cNvSpPr>
            <a:spLocks noChangeArrowheads="1"/>
          </p:cNvSpPr>
          <p:nvPr/>
        </p:nvSpPr>
        <p:spPr bwMode="auto">
          <a:xfrm>
            <a:off x="43771" y="4750334"/>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Eduardo López Reynoso</a:t>
            </a:r>
          </a:p>
          <a:p>
            <a:pPr lvl="0" algn="ctr">
              <a:lnSpc>
                <a:spcPts val="700"/>
              </a:lnSpc>
              <a:spcBef>
                <a:spcPct val="0"/>
              </a:spcBef>
              <a:buNone/>
              <a:defRPr/>
            </a:pPr>
            <a:r>
              <a:rPr lang="es-MX" sz="700" dirty="0">
                <a:solidFill>
                  <a:srgbClr val="000000"/>
                </a:solidFill>
                <a:latin typeface="Arial" charset="0"/>
              </a:rPr>
              <a:t>Jefe de </a:t>
            </a:r>
            <a:r>
              <a:rPr lang="es-MX" sz="700" dirty="0" smtClean="0">
                <a:solidFill>
                  <a:srgbClr val="000000"/>
                </a:solidFill>
                <a:latin typeface="Arial" charset="0"/>
              </a:rPr>
              <a:t>Grupo  </a:t>
            </a:r>
            <a:r>
              <a:rPr lang="es-MX" sz="700" dirty="0">
                <a:solidFill>
                  <a:srgbClr val="000000"/>
                </a:solidFill>
                <a:latin typeface="Arial" charset="0"/>
              </a:rPr>
              <a:t>(08-11)</a:t>
            </a:r>
          </a:p>
        </p:txBody>
      </p:sp>
      <p:sp>
        <p:nvSpPr>
          <p:cNvPr id="105" name="79 Rectángulo"/>
          <p:cNvSpPr>
            <a:spLocks noChangeArrowheads="1"/>
          </p:cNvSpPr>
          <p:nvPr/>
        </p:nvSpPr>
        <p:spPr bwMode="auto">
          <a:xfrm>
            <a:off x="43771" y="4978006"/>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Felipe </a:t>
            </a:r>
            <a:r>
              <a:rPr lang="es-MX" sz="700" dirty="0" err="1">
                <a:solidFill>
                  <a:srgbClr val="000000"/>
                </a:solidFill>
                <a:latin typeface="Arial" charset="0"/>
              </a:rPr>
              <a:t>Leija</a:t>
            </a:r>
            <a:r>
              <a:rPr lang="es-MX" sz="700" dirty="0">
                <a:solidFill>
                  <a:srgbClr val="000000"/>
                </a:solidFill>
                <a:latin typeface="Arial" charset="0"/>
              </a:rPr>
              <a:t>  Palomo</a:t>
            </a:r>
          </a:p>
          <a:p>
            <a:pPr lvl="0" algn="ctr">
              <a:lnSpc>
                <a:spcPts val="700"/>
              </a:lnSpc>
              <a:spcBef>
                <a:spcPct val="0"/>
              </a:spcBef>
              <a:buNone/>
              <a:defRPr/>
            </a:pPr>
            <a:r>
              <a:rPr lang="es-MX" sz="700" dirty="0">
                <a:solidFill>
                  <a:srgbClr val="000000"/>
                </a:solidFill>
                <a:latin typeface="Arial" charset="0"/>
              </a:rPr>
              <a:t>Jefe de </a:t>
            </a:r>
            <a:r>
              <a:rPr lang="es-MX" sz="700" dirty="0" smtClean="0">
                <a:solidFill>
                  <a:srgbClr val="000000"/>
                </a:solidFill>
                <a:latin typeface="Arial" charset="0"/>
              </a:rPr>
              <a:t>Grupo </a:t>
            </a:r>
            <a:r>
              <a:rPr lang="es-MX" sz="700" dirty="0">
                <a:solidFill>
                  <a:srgbClr val="000000"/>
                </a:solidFill>
                <a:latin typeface="Arial" charset="0"/>
              </a:rPr>
              <a:t>(08-11)</a:t>
            </a:r>
          </a:p>
        </p:txBody>
      </p:sp>
      <p:sp>
        <p:nvSpPr>
          <p:cNvPr id="106" name="Rectangle 12"/>
          <p:cNvSpPr>
            <a:spLocks noChangeArrowheads="1"/>
          </p:cNvSpPr>
          <p:nvPr/>
        </p:nvSpPr>
        <p:spPr bwMode="auto">
          <a:xfrm>
            <a:off x="51587" y="5289115"/>
            <a:ext cx="1587500" cy="647889"/>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107" name="Rectangle 42"/>
          <p:cNvSpPr>
            <a:spLocks noChangeArrowheads="1"/>
          </p:cNvSpPr>
          <p:nvPr/>
        </p:nvSpPr>
        <p:spPr bwMode="auto">
          <a:xfrm>
            <a:off x="39677" y="5293242"/>
            <a:ext cx="163088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ES" sz="700" b="1" dirty="0" smtClean="0">
                <a:latin typeface="Arial" panose="020B0604020202020204" pitchFamily="34" charset="0"/>
              </a:rPr>
              <a:t>Verificador </a:t>
            </a:r>
            <a:r>
              <a:rPr lang="es-MX" altLang="es-ES" sz="700" b="1" dirty="0">
                <a:latin typeface="Arial" panose="020B0604020202020204" pitchFamily="34" charset="0"/>
              </a:rPr>
              <a:t>del Normas</a:t>
            </a:r>
          </a:p>
        </p:txBody>
      </p:sp>
      <p:sp>
        <p:nvSpPr>
          <p:cNvPr id="110" name="Line 21"/>
          <p:cNvSpPr>
            <a:spLocks noChangeShapeType="1"/>
          </p:cNvSpPr>
          <p:nvPr/>
        </p:nvSpPr>
        <p:spPr bwMode="auto">
          <a:xfrm>
            <a:off x="61367" y="553957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12" name="79 Rectángulo"/>
          <p:cNvSpPr>
            <a:spLocks noChangeArrowheads="1"/>
          </p:cNvSpPr>
          <p:nvPr/>
        </p:nvSpPr>
        <p:spPr bwMode="auto">
          <a:xfrm>
            <a:off x="28727" y="5599243"/>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Juan Luis Hernández Lara</a:t>
            </a:r>
          </a:p>
          <a:p>
            <a:pPr lvl="0" algn="ctr">
              <a:lnSpc>
                <a:spcPts val="700"/>
              </a:lnSpc>
              <a:spcBef>
                <a:spcPct val="0"/>
              </a:spcBef>
              <a:buNone/>
              <a:defRPr/>
            </a:pPr>
            <a:r>
              <a:rPr lang="es-MX" sz="700" dirty="0">
                <a:solidFill>
                  <a:srgbClr val="000000"/>
                </a:solidFill>
                <a:latin typeface="Arial" charset="0"/>
              </a:rPr>
              <a:t>Técnico Especializado </a:t>
            </a:r>
            <a:r>
              <a:rPr lang="es-MX" sz="700" dirty="0" smtClean="0">
                <a:solidFill>
                  <a:srgbClr val="000000"/>
                </a:solidFill>
                <a:latin typeface="Arial" charset="0"/>
              </a:rPr>
              <a:t>(</a:t>
            </a:r>
            <a:r>
              <a:rPr lang="es-MX" sz="700" dirty="0">
                <a:solidFill>
                  <a:srgbClr val="000000"/>
                </a:solidFill>
                <a:latin typeface="Arial" charset="0"/>
              </a:rPr>
              <a:t>07-10) </a:t>
            </a:r>
          </a:p>
        </p:txBody>
      </p:sp>
      <p:sp>
        <p:nvSpPr>
          <p:cNvPr id="114" name="Rectangle 12"/>
          <p:cNvSpPr>
            <a:spLocks noChangeArrowheads="1"/>
          </p:cNvSpPr>
          <p:nvPr/>
        </p:nvSpPr>
        <p:spPr bwMode="auto">
          <a:xfrm>
            <a:off x="51587" y="6000094"/>
            <a:ext cx="1587500" cy="647889"/>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115" name="Rectangle 42"/>
          <p:cNvSpPr>
            <a:spLocks noChangeArrowheads="1"/>
          </p:cNvSpPr>
          <p:nvPr/>
        </p:nvSpPr>
        <p:spPr bwMode="auto">
          <a:xfrm>
            <a:off x="39677" y="6004221"/>
            <a:ext cx="163088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ES" sz="700" b="1" dirty="0" smtClean="0">
                <a:latin typeface="Arial" panose="020B0604020202020204" pitchFamily="34" charset="0"/>
              </a:rPr>
              <a:t>Verificador </a:t>
            </a:r>
            <a:r>
              <a:rPr lang="es-MX" altLang="es-ES" sz="700" b="1" dirty="0">
                <a:latin typeface="Arial" panose="020B0604020202020204" pitchFamily="34" charset="0"/>
              </a:rPr>
              <a:t>del Normas</a:t>
            </a:r>
          </a:p>
        </p:txBody>
      </p:sp>
      <p:sp>
        <p:nvSpPr>
          <p:cNvPr id="116" name="Line 21"/>
          <p:cNvSpPr>
            <a:spLocks noChangeShapeType="1"/>
          </p:cNvSpPr>
          <p:nvPr/>
        </p:nvSpPr>
        <p:spPr bwMode="auto">
          <a:xfrm>
            <a:off x="51587" y="620170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17" name="79 Rectángulo"/>
          <p:cNvSpPr>
            <a:spLocks noChangeArrowheads="1"/>
          </p:cNvSpPr>
          <p:nvPr/>
        </p:nvSpPr>
        <p:spPr bwMode="auto">
          <a:xfrm>
            <a:off x="43771" y="6178129"/>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pt-BR" sz="700" dirty="0">
                <a:solidFill>
                  <a:srgbClr val="000000"/>
                </a:solidFill>
                <a:latin typeface="Arial" charset="0"/>
              </a:rPr>
              <a:t>Pedro  Meza López</a:t>
            </a:r>
          </a:p>
          <a:p>
            <a:pPr lvl="0" algn="ctr">
              <a:lnSpc>
                <a:spcPts val="700"/>
              </a:lnSpc>
              <a:spcBef>
                <a:spcPct val="0"/>
              </a:spcBef>
              <a:buNone/>
              <a:defRPr/>
            </a:pPr>
            <a:r>
              <a:rPr lang="pt-BR" sz="700" dirty="0">
                <a:solidFill>
                  <a:srgbClr val="000000"/>
                </a:solidFill>
                <a:latin typeface="Arial" charset="0"/>
              </a:rPr>
              <a:t>Auxiliar </a:t>
            </a:r>
            <a:r>
              <a:rPr lang="pt-BR" sz="700" dirty="0" smtClean="0">
                <a:solidFill>
                  <a:srgbClr val="000000"/>
                </a:solidFill>
                <a:latin typeface="Arial" charset="0"/>
              </a:rPr>
              <a:t>Administrativo </a:t>
            </a:r>
            <a:r>
              <a:rPr lang="pt-BR" sz="700" dirty="0">
                <a:solidFill>
                  <a:srgbClr val="000000"/>
                </a:solidFill>
                <a:latin typeface="Arial" charset="0"/>
              </a:rPr>
              <a:t>(05-21)</a:t>
            </a:r>
          </a:p>
        </p:txBody>
      </p:sp>
      <p:sp>
        <p:nvSpPr>
          <p:cNvPr id="118" name="Line 21"/>
          <p:cNvSpPr>
            <a:spLocks noChangeShapeType="1"/>
          </p:cNvSpPr>
          <p:nvPr/>
        </p:nvSpPr>
        <p:spPr bwMode="auto">
          <a:xfrm>
            <a:off x="51587" y="6420535"/>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19" name="Line 21"/>
          <p:cNvSpPr>
            <a:spLocks noChangeShapeType="1"/>
          </p:cNvSpPr>
          <p:nvPr/>
        </p:nvSpPr>
        <p:spPr bwMode="auto">
          <a:xfrm>
            <a:off x="51587" y="6650890"/>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20" name="79 Rectángulo"/>
          <p:cNvSpPr>
            <a:spLocks noChangeArrowheads="1"/>
          </p:cNvSpPr>
          <p:nvPr/>
        </p:nvSpPr>
        <p:spPr bwMode="auto">
          <a:xfrm>
            <a:off x="43771" y="6397218"/>
            <a:ext cx="1587500"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800"/>
              </a:lnSpc>
              <a:spcBef>
                <a:spcPct val="0"/>
              </a:spcBef>
              <a:buNone/>
              <a:defRPr/>
            </a:pPr>
            <a:r>
              <a:rPr lang="pt-BR" sz="700" dirty="0">
                <a:solidFill>
                  <a:srgbClr val="000000"/>
                </a:solidFill>
                <a:latin typeface="Arial" charset="0"/>
              </a:rPr>
              <a:t>José Martín Moreno Anguiano</a:t>
            </a:r>
          </a:p>
          <a:p>
            <a:pPr lvl="0" algn="ctr">
              <a:lnSpc>
                <a:spcPts val="800"/>
              </a:lnSpc>
              <a:spcBef>
                <a:spcPct val="0"/>
              </a:spcBef>
              <a:buNone/>
              <a:defRPr/>
            </a:pPr>
            <a:r>
              <a:rPr lang="pt-BR" sz="700" dirty="0">
                <a:solidFill>
                  <a:srgbClr val="000000"/>
                </a:solidFill>
                <a:latin typeface="Arial" charset="0"/>
              </a:rPr>
              <a:t>Auxiliar Administrativo </a:t>
            </a:r>
            <a:r>
              <a:rPr lang="pt-BR" sz="700" dirty="0" smtClean="0">
                <a:solidFill>
                  <a:srgbClr val="000000"/>
                </a:solidFill>
                <a:latin typeface="Arial" charset="0"/>
              </a:rPr>
              <a:t>(</a:t>
            </a:r>
            <a:r>
              <a:rPr lang="pt-BR" sz="700" dirty="0">
                <a:solidFill>
                  <a:srgbClr val="000000"/>
                </a:solidFill>
                <a:latin typeface="Arial" charset="0"/>
              </a:rPr>
              <a:t>05-21) </a:t>
            </a:r>
          </a:p>
        </p:txBody>
      </p:sp>
      <p:sp>
        <p:nvSpPr>
          <p:cNvPr id="121" name="Line 21"/>
          <p:cNvSpPr>
            <a:spLocks noChangeShapeType="1"/>
          </p:cNvSpPr>
          <p:nvPr/>
        </p:nvSpPr>
        <p:spPr bwMode="auto">
          <a:xfrm>
            <a:off x="5187744" y="4778566"/>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22" name="Line 21"/>
          <p:cNvSpPr>
            <a:spLocks noChangeShapeType="1"/>
          </p:cNvSpPr>
          <p:nvPr/>
        </p:nvSpPr>
        <p:spPr bwMode="auto">
          <a:xfrm>
            <a:off x="1729582" y="6823412"/>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s-MX"/>
          </a:p>
        </p:txBody>
      </p:sp>
      <p:cxnSp>
        <p:nvCxnSpPr>
          <p:cNvPr id="123" name="55 Conector recto"/>
          <p:cNvCxnSpPr>
            <a:cxnSpLocks noChangeShapeType="1"/>
          </p:cNvCxnSpPr>
          <p:nvPr/>
        </p:nvCxnSpPr>
        <p:spPr bwMode="auto">
          <a:xfrm>
            <a:off x="3471078" y="3292194"/>
            <a:ext cx="0" cy="3503461"/>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133" name="55 Conector recto"/>
          <p:cNvCxnSpPr>
            <a:cxnSpLocks noChangeShapeType="1"/>
          </p:cNvCxnSpPr>
          <p:nvPr/>
        </p:nvCxnSpPr>
        <p:spPr bwMode="auto">
          <a:xfrm>
            <a:off x="5150867" y="3292194"/>
            <a:ext cx="0" cy="3539889"/>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134" name="Line 21"/>
          <p:cNvSpPr>
            <a:spLocks noChangeShapeType="1"/>
          </p:cNvSpPr>
          <p:nvPr/>
        </p:nvSpPr>
        <p:spPr bwMode="auto">
          <a:xfrm>
            <a:off x="1692352" y="6823412"/>
            <a:ext cx="18084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cxnSp>
        <p:nvCxnSpPr>
          <p:cNvPr id="137" name="55 Conector recto"/>
          <p:cNvCxnSpPr>
            <a:cxnSpLocks noChangeShapeType="1"/>
          </p:cNvCxnSpPr>
          <p:nvPr/>
        </p:nvCxnSpPr>
        <p:spPr bwMode="auto">
          <a:xfrm>
            <a:off x="1695618" y="3292194"/>
            <a:ext cx="0" cy="3531218"/>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140" name="55 Conector recto"/>
          <p:cNvCxnSpPr>
            <a:cxnSpLocks noChangeShapeType="1"/>
          </p:cNvCxnSpPr>
          <p:nvPr/>
        </p:nvCxnSpPr>
        <p:spPr bwMode="auto">
          <a:xfrm>
            <a:off x="5150867" y="4125896"/>
            <a:ext cx="0" cy="3087187"/>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cxnSp>
        <p:nvCxnSpPr>
          <p:cNvPr id="145" name="55 Conector recto"/>
          <p:cNvCxnSpPr>
            <a:cxnSpLocks noChangeShapeType="1"/>
          </p:cNvCxnSpPr>
          <p:nvPr/>
        </p:nvCxnSpPr>
        <p:spPr bwMode="auto">
          <a:xfrm>
            <a:off x="21724" y="3292194"/>
            <a:ext cx="0" cy="3736265"/>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
        <p:nvSpPr>
          <p:cNvPr id="155" name="Rectangle 12"/>
          <p:cNvSpPr>
            <a:spLocks noChangeArrowheads="1"/>
          </p:cNvSpPr>
          <p:nvPr/>
        </p:nvSpPr>
        <p:spPr bwMode="auto">
          <a:xfrm>
            <a:off x="1729582" y="3428751"/>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156" name="Rectangle 42"/>
          <p:cNvSpPr>
            <a:spLocks noChangeArrowheads="1"/>
          </p:cNvSpPr>
          <p:nvPr/>
        </p:nvSpPr>
        <p:spPr bwMode="auto">
          <a:xfrm>
            <a:off x="1795225" y="3441509"/>
            <a:ext cx="1466055" cy="18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smtClean="0">
                <a:latin typeface="Arial" panose="020B0604020202020204" pitchFamily="34" charset="0"/>
              </a:rPr>
              <a:t>Estadística  </a:t>
            </a:r>
            <a:r>
              <a:rPr lang="es-MX" altLang="es-ES" sz="700" b="1" dirty="0">
                <a:latin typeface="Arial" panose="020B0604020202020204" pitchFamily="34" charset="0"/>
              </a:rPr>
              <a:t>y </a:t>
            </a:r>
            <a:r>
              <a:rPr lang="es-MX" altLang="es-ES" sz="700" b="1" dirty="0" smtClean="0">
                <a:latin typeface="Arial" panose="020B0604020202020204" pitchFamily="34" charset="0"/>
              </a:rPr>
              <a:t>Planeación </a:t>
            </a:r>
            <a:endParaRPr lang="es-MX" altLang="es-ES" sz="700" b="1" dirty="0">
              <a:latin typeface="Arial" panose="020B0604020202020204" pitchFamily="34" charset="0"/>
            </a:endParaRPr>
          </a:p>
        </p:txBody>
      </p:sp>
      <p:sp>
        <p:nvSpPr>
          <p:cNvPr id="157" name="Line 21"/>
          <p:cNvSpPr>
            <a:spLocks noChangeShapeType="1"/>
          </p:cNvSpPr>
          <p:nvPr/>
        </p:nvSpPr>
        <p:spPr bwMode="auto">
          <a:xfrm>
            <a:off x="1729582" y="3630364"/>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58" name="79 Rectángulo"/>
          <p:cNvSpPr>
            <a:spLocks noChangeArrowheads="1"/>
          </p:cNvSpPr>
          <p:nvPr/>
        </p:nvSpPr>
        <p:spPr bwMode="auto">
          <a:xfrm>
            <a:off x="1729582" y="3636413"/>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Ma. Elena Argüello Gutiérrez</a:t>
            </a:r>
          </a:p>
          <a:p>
            <a:pPr lvl="0" algn="ctr">
              <a:lnSpc>
                <a:spcPts val="700"/>
              </a:lnSpc>
              <a:spcBef>
                <a:spcPct val="0"/>
              </a:spcBef>
              <a:buNone/>
              <a:defRPr/>
            </a:pPr>
            <a:r>
              <a:rPr lang="es-MX" sz="700" dirty="0">
                <a:solidFill>
                  <a:srgbClr val="000000"/>
                </a:solidFill>
                <a:latin typeface="Arial" charset="0"/>
              </a:rPr>
              <a:t>Jefe de Oficina </a:t>
            </a:r>
            <a:r>
              <a:rPr lang="es-MX" sz="700" dirty="0" smtClean="0">
                <a:solidFill>
                  <a:srgbClr val="000000"/>
                </a:solidFill>
                <a:latin typeface="Arial" charset="0"/>
              </a:rPr>
              <a:t>(</a:t>
            </a:r>
            <a:r>
              <a:rPr lang="es-MX" sz="700" dirty="0">
                <a:solidFill>
                  <a:srgbClr val="000000"/>
                </a:solidFill>
                <a:latin typeface="Arial" charset="0"/>
              </a:rPr>
              <a:t>12-05)</a:t>
            </a:r>
          </a:p>
        </p:txBody>
      </p:sp>
      <p:sp>
        <p:nvSpPr>
          <p:cNvPr id="162" name="Rectangle 12"/>
          <p:cNvSpPr>
            <a:spLocks noChangeArrowheads="1"/>
          </p:cNvSpPr>
          <p:nvPr/>
        </p:nvSpPr>
        <p:spPr bwMode="auto">
          <a:xfrm>
            <a:off x="1729582" y="3972824"/>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163" name="Rectangle 42"/>
          <p:cNvSpPr>
            <a:spLocks noChangeArrowheads="1"/>
          </p:cNvSpPr>
          <p:nvPr/>
        </p:nvSpPr>
        <p:spPr bwMode="auto">
          <a:xfrm>
            <a:off x="1795225" y="3976057"/>
            <a:ext cx="146605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ES" sz="700" b="1" dirty="0">
                <a:latin typeface="Arial" panose="020B0604020202020204" pitchFamily="34" charset="0"/>
              </a:rPr>
              <a:t>Informática</a:t>
            </a:r>
          </a:p>
        </p:txBody>
      </p:sp>
      <p:sp>
        <p:nvSpPr>
          <p:cNvPr id="164" name="Line 21"/>
          <p:cNvSpPr>
            <a:spLocks noChangeShapeType="1"/>
          </p:cNvSpPr>
          <p:nvPr/>
        </p:nvSpPr>
        <p:spPr bwMode="auto">
          <a:xfrm>
            <a:off x="1729582" y="4174437"/>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5" name="79 Rectángulo"/>
          <p:cNvSpPr>
            <a:spLocks noChangeArrowheads="1"/>
          </p:cNvSpPr>
          <p:nvPr/>
        </p:nvSpPr>
        <p:spPr bwMode="auto">
          <a:xfrm>
            <a:off x="1616227" y="4169767"/>
            <a:ext cx="1842294"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Omar </a:t>
            </a:r>
            <a:r>
              <a:rPr lang="es-MX" sz="700" dirty="0" smtClean="0">
                <a:solidFill>
                  <a:srgbClr val="000000"/>
                </a:solidFill>
                <a:latin typeface="Arial" charset="0"/>
              </a:rPr>
              <a:t>Alejandro Rodríguez Enríquez  </a:t>
            </a:r>
            <a:endParaRPr lang="es-MX" sz="700" dirty="0">
              <a:solidFill>
                <a:srgbClr val="000000"/>
              </a:solidFill>
              <a:latin typeface="Arial" charset="0"/>
            </a:endParaRPr>
          </a:p>
          <a:p>
            <a:pPr lvl="0" algn="ctr">
              <a:lnSpc>
                <a:spcPts val="700"/>
              </a:lnSpc>
              <a:spcBef>
                <a:spcPct val="0"/>
              </a:spcBef>
              <a:buNone/>
              <a:defRPr/>
            </a:pPr>
            <a:r>
              <a:rPr lang="es-MX" sz="700" dirty="0">
                <a:solidFill>
                  <a:srgbClr val="000000"/>
                </a:solidFill>
                <a:latin typeface="Arial" charset="0"/>
              </a:rPr>
              <a:t>Jefe de Oficina </a:t>
            </a:r>
            <a:r>
              <a:rPr lang="es-MX" sz="700" dirty="0" smtClean="0">
                <a:solidFill>
                  <a:srgbClr val="000000"/>
                </a:solidFill>
                <a:latin typeface="Arial" charset="0"/>
              </a:rPr>
              <a:t>(</a:t>
            </a:r>
            <a:r>
              <a:rPr lang="es-MX" sz="700" dirty="0">
                <a:solidFill>
                  <a:srgbClr val="000000"/>
                </a:solidFill>
                <a:latin typeface="Arial" charset="0"/>
              </a:rPr>
              <a:t>12-05)</a:t>
            </a:r>
          </a:p>
        </p:txBody>
      </p:sp>
      <p:sp>
        <p:nvSpPr>
          <p:cNvPr id="166" name="Rectangle 12"/>
          <p:cNvSpPr>
            <a:spLocks noChangeArrowheads="1"/>
          </p:cNvSpPr>
          <p:nvPr/>
        </p:nvSpPr>
        <p:spPr bwMode="auto">
          <a:xfrm>
            <a:off x="1729582" y="5223961"/>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167" name="Rectangle 42"/>
          <p:cNvSpPr>
            <a:spLocks noChangeArrowheads="1"/>
          </p:cNvSpPr>
          <p:nvPr/>
        </p:nvSpPr>
        <p:spPr bwMode="auto">
          <a:xfrm>
            <a:off x="1782774" y="5249875"/>
            <a:ext cx="1466055" cy="18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ts val="700"/>
              </a:lnSpc>
              <a:spcBef>
                <a:spcPct val="0"/>
              </a:spcBef>
              <a:buFontTx/>
              <a:buNone/>
            </a:pPr>
            <a:r>
              <a:rPr lang="es-MX" altLang="es-ES" sz="700" b="1" dirty="0" smtClean="0">
                <a:latin typeface="Arial" panose="020B0604020202020204" pitchFamily="34" charset="0"/>
              </a:rPr>
              <a:t>Asistente de Dirección </a:t>
            </a:r>
            <a:endParaRPr lang="es-MX" altLang="es-ES" sz="700" b="1" dirty="0">
              <a:latin typeface="Arial" panose="020B0604020202020204" pitchFamily="34" charset="0"/>
            </a:endParaRPr>
          </a:p>
        </p:txBody>
      </p:sp>
      <p:sp>
        <p:nvSpPr>
          <p:cNvPr id="168" name="Line 21"/>
          <p:cNvSpPr>
            <a:spLocks noChangeShapeType="1"/>
          </p:cNvSpPr>
          <p:nvPr/>
        </p:nvSpPr>
        <p:spPr bwMode="auto">
          <a:xfrm>
            <a:off x="1735901" y="5403642"/>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169" name="79 Rectángulo"/>
          <p:cNvSpPr>
            <a:spLocks noChangeArrowheads="1"/>
          </p:cNvSpPr>
          <p:nvPr/>
        </p:nvSpPr>
        <p:spPr bwMode="auto">
          <a:xfrm>
            <a:off x="1735901" y="5403642"/>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a:solidFill>
                  <a:srgbClr val="000000"/>
                </a:solidFill>
                <a:latin typeface="Arial" charset="0"/>
              </a:rPr>
              <a:t>Jesús Juan Medina Rico</a:t>
            </a:r>
          </a:p>
          <a:p>
            <a:pPr lvl="0" algn="ctr">
              <a:lnSpc>
                <a:spcPts val="700"/>
              </a:lnSpc>
              <a:spcBef>
                <a:spcPct val="0"/>
              </a:spcBef>
              <a:buNone/>
              <a:defRPr/>
            </a:pPr>
            <a:r>
              <a:rPr lang="es-MX" sz="700" dirty="0">
                <a:solidFill>
                  <a:srgbClr val="000000"/>
                </a:solidFill>
                <a:latin typeface="Arial" charset="0"/>
              </a:rPr>
              <a:t>Técnico Especializado </a:t>
            </a:r>
            <a:r>
              <a:rPr lang="es-MX" sz="700" dirty="0" smtClean="0">
                <a:solidFill>
                  <a:srgbClr val="000000"/>
                </a:solidFill>
                <a:latin typeface="Arial" charset="0"/>
              </a:rPr>
              <a:t>(</a:t>
            </a:r>
            <a:r>
              <a:rPr lang="es-MX" sz="700" dirty="0">
                <a:solidFill>
                  <a:srgbClr val="000000"/>
                </a:solidFill>
                <a:latin typeface="Arial" charset="0"/>
              </a:rPr>
              <a:t>07-10)</a:t>
            </a:r>
          </a:p>
        </p:txBody>
      </p:sp>
      <p:sp>
        <p:nvSpPr>
          <p:cNvPr id="186" name="Text Box 765"/>
          <p:cNvSpPr txBox="1">
            <a:spLocks noChangeArrowheads="1"/>
          </p:cNvSpPr>
          <p:nvPr/>
        </p:nvSpPr>
        <p:spPr bwMode="auto">
          <a:xfrm>
            <a:off x="1380028" y="1071563"/>
            <a:ext cx="4089400" cy="422275"/>
          </a:xfrm>
          <a:prstGeom prst="rect">
            <a:avLst/>
          </a:prstGeom>
          <a:noFill/>
          <a:ln w="9525" algn="ctr">
            <a:noFill/>
            <a:miter lim="800000"/>
            <a:headEnd/>
            <a:tailEnd/>
          </a:ln>
        </p:spPr>
        <p:txBody>
          <a:bodyPr>
            <a:spAutoFit/>
          </a:bodyPr>
          <a:lstStyle/>
          <a:p>
            <a:pPr algn="ctr">
              <a:lnSpc>
                <a:spcPct val="90000"/>
              </a:lnSpc>
            </a:pPr>
            <a:r>
              <a:rPr lang="es-MX" sz="1200" b="1" i="1" dirty="0">
                <a:latin typeface="Arial" charset="0"/>
              </a:rPr>
              <a:t>Dirección General </a:t>
            </a:r>
          </a:p>
          <a:p>
            <a:pPr algn="ctr">
              <a:lnSpc>
                <a:spcPct val="90000"/>
              </a:lnSpc>
            </a:pPr>
            <a:r>
              <a:rPr lang="es-MX" sz="1200" b="1" i="1" dirty="0">
                <a:latin typeface="Arial" charset="0"/>
              </a:rPr>
              <a:t>de Transporte Colectivo Metropolitano</a:t>
            </a:r>
            <a:endParaRPr lang="es-ES" sz="1200" b="1" i="1" dirty="0">
              <a:latin typeface="Arial" charset="0"/>
            </a:endParaRPr>
          </a:p>
        </p:txBody>
      </p:sp>
      <p:sp>
        <p:nvSpPr>
          <p:cNvPr id="188" name="Text Box 766"/>
          <p:cNvSpPr txBox="1">
            <a:spLocks noChangeArrowheads="1"/>
          </p:cNvSpPr>
          <p:nvPr/>
        </p:nvSpPr>
        <p:spPr bwMode="auto">
          <a:xfrm>
            <a:off x="4572847" y="7743962"/>
            <a:ext cx="2149368" cy="1292662"/>
          </a:xfrm>
          <a:prstGeom prst="rect">
            <a:avLst/>
          </a:prstGeom>
          <a:solidFill>
            <a:schemeClr val="bg1"/>
          </a:solidFill>
          <a:ln w="9525">
            <a:noFill/>
            <a:miter lim="800000"/>
            <a:headEnd/>
            <a:tailEnd/>
          </a:ln>
        </p:spPr>
        <p:txBody>
          <a:bodyPr wrap="square">
            <a:spAutoFit/>
          </a:bodyPr>
          <a:lstStyle/>
          <a:p>
            <a:pPr algn="just"/>
            <a:r>
              <a:rPr lang="es-ES" sz="600" b="1" i="1" u="sng" dirty="0" smtClean="0">
                <a:latin typeface="Arial" charset="0"/>
              </a:rPr>
              <a:t>Blanca Aurora Ríos </a:t>
            </a:r>
            <a:r>
              <a:rPr lang="es-ES" sz="600" b="1" i="1" u="sng" dirty="0">
                <a:latin typeface="Arial" charset="0"/>
              </a:rPr>
              <a:t>F</a:t>
            </a:r>
            <a:r>
              <a:rPr lang="es-ES" sz="600" b="1" i="1" u="sng" dirty="0" smtClean="0">
                <a:latin typeface="Arial" charset="0"/>
              </a:rPr>
              <a:t>ernández </a:t>
            </a:r>
            <a:r>
              <a:rPr lang="es-ES" sz="600" i="1" dirty="0" smtClean="0">
                <a:latin typeface="Arial" charset="0"/>
              </a:rPr>
              <a:t> </a:t>
            </a:r>
            <a:r>
              <a:rPr lang="es-ES" sz="600" i="1" dirty="0">
                <a:latin typeface="Arial" charset="0"/>
              </a:rPr>
              <a:t>Titular Administrativo de la </a:t>
            </a:r>
            <a:r>
              <a:rPr lang="es-ES" sz="600" b="1" i="1" u="sng" dirty="0">
                <a:latin typeface="Arial" charset="0"/>
              </a:rPr>
              <a:t>Secretaría de Comunicaciones y Transportes</a:t>
            </a:r>
            <a:r>
              <a:rPr lang="es-ES" sz="600" b="1" u="sng" dirty="0">
                <a:latin typeface="Arial" charset="0"/>
              </a:rPr>
              <a:t>, </a:t>
            </a:r>
            <a:r>
              <a:rPr lang="es-ES" sz="600" dirty="0">
                <a:latin typeface="Arial" charset="0"/>
              </a:rPr>
              <a:t>Certifica que el presente Organigrama refleja el personal así como </a:t>
            </a:r>
            <a:r>
              <a:rPr lang="es-ES" sz="600" dirty="0" smtClean="0">
                <a:latin typeface="Arial" charset="0"/>
              </a:rPr>
              <a:t>las funciones </a:t>
            </a:r>
            <a:r>
              <a:rPr lang="es-ES" sz="600" dirty="0">
                <a:latin typeface="Arial" charset="0"/>
              </a:rPr>
              <a:t>y nombramientos que integran la estructura vigente al mes de</a:t>
            </a:r>
            <a:r>
              <a:rPr lang="es-ES" sz="600" b="1" dirty="0" smtClean="0">
                <a:latin typeface="Arial" charset="0"/>
              </a:rPr>
              <a:t> </a:t>
            </a:r>
            <a:r>
              <a:rPr lang="es-ES" sz="600" b="1" i="1" u="sng" dirty="0" smtClean="0">
                <a:latin typeface="Arial" charset="0"/>
              </a:rPr>
              <a:t>Noviembre </a:t>
            </a:r>
            <a:r>
              <a:rPr lang="es-ES" sz="600" i="1" dirty="0" smtClean="0">
                <a:latin typeface="Arial" charset="0"/>
              </a:rPr>
              <a:t> </a:t>
            </a:r>
            <a:r>
              <a:rPr lang="es-ES" sz="600" i="1" dirty="0">
                <a:latin typeface="Arial" charset="0"/>
              </a:rPr>
              <a:t>del año </a:t>
            </a:r>
            <a:r>
              <a:rPr lang="es-ES" sz="600" b="1" i="1" u="sng" dirty="0" smtClean="0">
                <a:latin typeface="Arial" charset="0"/>
              </a:rPr>
              <a:t>2019</a:t>
            </a:r>
            <a:r>
              <a:rPr lang="es-ES" sz="600" i="1" dirty="0" smtClean="0">
                <a:latin typeface="Arial" charset="0"/>
              </a:rPr>
              <a:t>.</a:t>
            </a:r>
            <a:endParaRPr lang="es-ES" sz="600" i="1" dirty="0">
              <a:latin typeface="Arial" charset="0"/>
            </a:endParaRPr>
          </a:p>
          <a:p>
            <a:pPr algn="just"/>
            <a:endParaRPr lang="es-ES" sz="600" dirty="0" smtClean="0">
              <a:latin typeface="Arial" charset="0"/>
            </a:endParaRPr>
          </a:p>
          <a:p>
            <a:pPr algn="just"/>
            <a:endParaRPr lang="es-ES" sz="600" dirty="0">
              <a:latin typeface="Arial" charset="0"/>
            </a:endParaRPr>
          </a:p>
          <a:p>
            <a:pPr algn="just"/>
            <a:endParaRPr lang="es-ES" sz="600" dirty="0" smtClean="0">
              <a:latin typeface="Arial" charset="0"/>
            </a:endParaRPr>
          </a:p>
          <a:p>
            <a:pPr algn="just"/>
            <a:endParaRPr lang="es-ES" sz="600" dirty="0">
              <a:latin typeface="Arial" charset="0"/>
            </a:endParaRPr>
          </a:p>
          <a:p>
            <a:pPr algn="just"/>
            <a:endParaRPr lang="es-ES" sz="600" dirty="0" smtClean="0">
              <a:latin typeface="Arial" charset="0"/>
            </a:endParaRPr>
          </a:p>
          <a:p>
            <a:pPr algn="just"/>
            <a:endParaRPr lang="es-ES" sz="600" dirty="0">
              <a:latin typeface="Arial" charset="0"/>
            </a:endParaRPr>
          </a:p>
          <a:p>
            <a:pPr algn="just"/>
            <a:endParaRPr lang="es-ES" sz="600" dirty="0">
              <a:latin typeface="Arial" charset="0"/>
            </a:endParaRPr>
          </a:p>
          <a:p>
            <a:pPr algn="just"/>
            <a:r>
              <a:rPr lang="es-ES" sz="600" b="1" i="1" dirty="0">
                <a:latin typeface="Arial" charset="0"/>
              </a:rPr>
              <a:t>Firma:______________________________</a:t>
            </a:r>
            <a:endParaRPr lang="es-ES" sz="600" b="1" i="1" dirty="0"/>
          </a:p>
        </p:txBody>
      </p:sp>
      <p:sp>
        <p:nvSpPr>
          <p:cNvPr id="189" name="Text Box 767"/>
          <p:cNvSpPr txBox="1">
            <a:spLocks noChangeArrowheads="1"/>
          </p:cNvSpPr>
          <p:nvPr/>
        </p:nvSpPr>
        <p:spPr bwMode="auto">
          <a:xfrm>
            <a:off x="1464540" y="8512748"/>
            <a:ext cx="1908895" cy="523220"/>
          </a:xfrm>
          <a:prstGeom prst="rect">
            <a:avLst/>
          </a:prstGeom>
          <a:noFill/>
          <a:ln w="9525">
            <a:noFill/>
            <a:miter lim="800000"/>
            <a:headEnd/>
            <a:tailEnd/>
          </a:ln>
        </p:spPr>
        <p:txBody>
          <a:bodyPr wrap="square">
            <a:spAutoFit/>
          </a:bodyPr>
          <a:lstStyle/>
          <a:p>
            <a:r>
              <a:rPr lang="es-MX" sz="700" b="1" dirty="0" smtClean="0">
                <a:solidFill>
                  <a:schemeClr val="accent1">
                    <a:lumMod val="50000"/>
                  </a:schemeClr>
                </a:solidFill>
                <a:latin typeface="Arial" charset="0"/>
              </a:rPr>
              <a:t> </a:t>
            </a:r>
            <a:r>
              <a:rPr lang="es-MX" sz="700" dirty="0" smtClean="0">
                <a:latin typeface="Arial" charset="0"/>
              </a:rPr>
              <a:t>02 Puesto </a:t>
            </a:r>
            <a:r>
              <a:rPr lang="es-MX" sz="700" dirty="0">
                <a:latin typeface="Arial" charset="0"/>
              </a:rPr>
              <a:t>de confianza</a:t>
            </a:r>
            <a:endParaRPr lang="es-MX" sz="700" dirty="0" smtClean="0">
              <a:latin typeface="Arial" charset="0"/>
            </a:endParaRPr>
          </a:p>
          <a:p>
            <a:pPr marL="228600" indent="-228600"/>
            <a:r>
              <a:rPr lang="es-MX" sz="700" dirty="0" smtClean="0">
                <a:latin typeface="Arial" charset="0"/>
              </a:rPr>
              <a:t> 22 Puesto </a:t>
            </a:r>
            <a:r>
              <a:rPr lang="es-MX" sz="700" dirty="0">
                <a:latin typeface="Arial" charset="0"/>
              </a:rPr>
              <a:t>de </a:t>
            </a:r>
            <a:r>
              <a:rPr lang="es-MX" sz="700" dirty="0" smtClean="0">
                <a:latin typeface="Arial" charset="0"/>
              </a:rPr>
              <a:t>base</a:t>
            </a:r>
          </a:p>
          <a:p>
            <a:pPr marL="228600" indent="-228600"/>
            <a:r>
              <a:rPr lang="es-MX" sz="700" dirty="0" smtClean="0">
                <a:latin typeface="Arial" charset="0"/>
              </a:rPr>
              <a:t> 01 Contrato por tiempo determinado</a:t>
            </a:r>
          </a:p>
          <a:p>
            <a:pPr marL="228600" indent="-228600"/>
            <a:r>
              <a:rPr lang="es-MX" sz="700" b="1" i="1" dirty="0" smtClean="0">
                <a:latin typeface="Arial" charset="0"/>
              </a:rPr>
              <a:t>Total: 25</a:t>
            </a:r>
          </a:p>
        </p:txBody>
      </p:sp>
      <p:sp>
        <p:nvSpPr>
          <p:cNvPr id="190" name="Line 768"/>
          <p:cNvSpPr>
            <a:spLocks noChangeShapeType="1"/>
          </p:cNvSpPr>
          <p:nvPr/>
        </p:nvSpPr>
        <p:spPr bwMode="auto">
          <a:xfrm>
            <a:off x="3324301" y="8641469"/>
            <a:ext cx="571500" cy="0"/>
          </a:xfrm>
          <a:prstGeom prst="line">
            <a:avLst/>
          </a:prstGeom>
          <a:noFill/>
          <a:ln w="6350">
            <a:solidFill>
              <a:schemeClr val="accent1">
                <a:lumMod val="50000"/>
              </a:schemeClr>
            </a:solidFill>
            <a:prstDash val="dash"/>
            <a:round/>
            <a:headEnd/>
            <a:tailEnd/>
          </a:ln>
        </p:spPr>
        <p:txBody>
          <a:bodyPr lIns="0" tIns="0" rIns="0" bIns="0" anchor="ctr">
            <a:spAutoFit/>
          </a:bodyPr>
          <a:lstStyle/>
          <a:p>
            <a:endParaRPr lang="es-ES" dirty="0"/>
          </a:p>
        </p:txBody>
      </p:sp>
      <p:sp>
        <p:nvSpPr>
          <p:cNvPr id="191" name="Line 769"/>
          <p:cNvSpPr>
            <a:spLocks noChangeShapeType="1"/>
          </p:cNvSpPr>
          <p:nvPr/>
        </p:nvSpPr>
        <p:spPr bwMode="auto">
          <a:xfrm>
            <a:off x="3326066" y="8743037"/>
            <a:ext cx="571500" cy="0"/>
          </a:xfrm>
          <a:prstGeom prst="line">
            <a:avLst/>
          </a:prstGeom>
          <a:ln w="6350">
            <a:headEnd/>
            <a:tailEnd/>
          </a:ln>
        </p:spPr>
        <p:style>
          <a:lnRef idx="1">
            <a:schemeClr val="dk1"/>
          </a:lnRef>
          <a:fillRef idx="0">
            <a:schemeClr val="dk1"/>
          </a:fillRef>
          <a:effectRef idx="0">
            <a:schemeClr val="dk1"/>
          </a:effectRef>
          <a:fontRef idx="minor">
            <a:schemeClr val="tx1"/>
          </a:fontRef>
        </p:style>
        <p:txBody>
          <a:bodyPr lIns="0" tIns="0" rIns="0" bIns="0" anchor="ctr">
            <a:spAutoFit/>
          </a:bodyPr>
          <a:lstStyle/>
          <a:p>
            <a:pPr>
              <a:defRPr/>
            </a:pPr>
            <a:endParaRPr lang="es-ES" dirty="0"/>
          </a:p>
        </p:txBody>
      </p:sp>
      <p:sp>
        <p:nvSpPr>
          <p:cNvPr id="125" name="Rectangle 12"/>
          <p:cNvSpPr>
            <a:spLocks noChangeArrowheads="1"/>
          </p:cNvSpPr>
          <p:nvPr/>
        </p:nvSpPr>
        <p:spPr bwMode="auto">
          <a:xfrm>
            <a:off x="1730407" y="7154120"/>
            <a:ext cx="1587500" cy="468313"/>
          </a:xfrm>
          <a:prstGeom prst="rect">
            <a:avLst/>
          </a:prstGeom>
          <a:solidFill>
            <a:schemeClr val="bg1"/>
          </a:solidFill>
          <a:ln w="6350">
            <a:solidFill>
              <a:srgbClr val="663300"/>
            </a:solidFill>
            <a:prstDash val="dashDot"/>
            <a:miter lim="800000"/>
            <a:headEnd/>
            <a:tailEnd/>
          </a:ln>
          <a:effectLst>
            <a:outerShdw dist="35921" dir="2700000" algn="ctr" rotWithShape="0">
              <a:srgbClr val="663300"/>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131" name="79 Rectángulo"/>
          <p:cNvSpPr>
            <a:spLocks noChangeArrowheads="1"/>
          </p:cNvSpPr>
          <p:nvPr/>
        </p:nvSpPr>
        <p:spPr bwMode="auto">
          <a:xfrm>
            <a:off x="1736978" y="7304638"/>
            <a:ext cx="1587500" cy="18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b="1" dirty="0" smtClean="0">
                <a:solidFill>
                  <a:srgbClr val="000000"/>
                </a:solidFill>
                <a:latin typeface="Arial" charset="0"/>
              </a:rPr>
              <a:t>Asistente Red Metro</a:t>
            </a:r>
            <a:endParaRPr lang="es-MX" sz="700" b="1" dirty="0">
              <a:solidFill>
                <a:srgbClr val="000000"/>
              </a:solidFill>
              <a:latin typeface="Arial" charset="0"/>
            </a:endParaRPr>
          </a:p>
        </p:txBody>
      </p:sp>
      <p:sp>
        <p:nvSpPr>
          <p:cNvPr id="139" name="Rectangle 12"/>
          <p:cNvSpPr>
            <a:spLocks noChangeArrowheads="1"/>
          </p:cNvSpPr>
          <p:nvPr/>
        </p:nvSpPr>
        <p:spPr bwMode="auto">
          <a:xfrm>
            <a:off x="61367" y="6735178"/>
            <a:ext cx="1587500" cy="468313"/>
          </a:xfrm>
          <a:prstGeom prst="rect">
            <a:avLst/>
          </a:prstGeom>
          <a:solidFill>
            <a:schemeClr val="bg1"/>
          </a:solidFill>
          <a:ln w="6350">
            <a:solidFill>
              <a:srgbClr val="00B050"/>
            </a:solidFill>
            <a:prstDash val="dash"/>
            <a:miter lim="800000"/>
            <a:headEnd/>
            <a:tailEnd/>
          </a:ln>
          <a:effectLst>
            <a:outerShdw dist="35921" dir="2700000" algn="ctr" rotWithShape="0">
              <a:srgbClr val="00B050"/>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a:latin typeface="Arial" panose="020B0604020202020204" pitchFamily="34" charset="0"/>
              <a:cs typeface="Arial" panose="020B0604020202020204" pitchFamily="34" charset="0"/>
            </a:endParaRPr>
          </a:p>
        </p:txBody>
      </p:sp>
      <p:sp>
        <p:nvSpPr>
          <p:cNvPr id="142" name="Line 21"/>
          <p:cNvSpPr>
            <a:spLocks noChangeShapeType="1"/>
          </p:cNvSpPr>
          <p:nvPr/>
        </p:nvSpPr>
        <p:spPr bwMode="auto">
          <a:xfrm>
            <a:off x="61367" y="6973531"/>
            <a:ext cx="1587500" cy="0"/>
          </a:xfrm>
          <a:prstGeom prst="line">
            <a:avLst/>
          </a:prstGeom>
          <a:noFill/>
          <a:ln w="6350">
            <a:solidFill>
              <a:srgbClr val="00B050"/>
            </a:solidFill>
            <a:prstDash val="dash"/>
            <a:round/>
            <a:headEnd/>
            <a:tailEnd/>
          </a:ln>
          <a:extLst>
            <a:ext uri="{909E8E84-426E-40DD-AFC4-6F175D3DCCD1}">
              <a14:hiddenFill xmlns:a14="http://schemas.microsoft.com/office/drawing/2010/main">
                <a:noFill/>
              </a14:hiddenFill>
            </a:ext>
          </a:extLst>
        </p:spPr>
        <p:txBody>
          <a:bodyPr/>
          <a:lstStyle/>
          <a:p>
            <a:endParaRPr lang="es-MX"/>
          </a:p>
        </p:txBody>
      </p:sp>
      <p:sp>
        <p:nvSpPr>
          <p:cNvPr id="143" name="Rectangle 42"/>
          <p:cNvSpPr>
            <a:spLocks noChangeArrowheads="1"/>
          </p:cNvSpPr>
          <p:nvPr/>
        </p:nvSpPr>
        <p:spPr bwMode="auto">
          <a:xfrm>
            <a:off x="61367" y="6740002"/>
            <a:ext cx="163088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MX" altLang="es-ES" sz="700" b="1" dirty="0" smtClean="0">
                <a:latin typeface="Arial" panose="020B0604020202020204" pitchFamily="34" charset="0"/>
              </a:rPr>
              <a:t>Verificador </a:t>
            </a:r>
            <a:r>
              <a:rPr lang="es-MX" altLang="es-ES" sz="700" b="1" dirty="0">
                <a:latin typeface="Arial" panose="020B0604020202020204" pitchFamily="34" charset="0"/>
              </a:rPr>
              <a:t>del Normas</a:t>
            </a:r>
          </a:p>
        </p:txBody>
      </p:sp>
      <p:sp>
        <p:nvSpPr>
          <p:cNvPr id="144" name="79 Rectángulo"/>
          <p:cNvSpPr>
            <a:spLocks noChangeArrowheads="1"/>
          </p:cNvSpPr>
          <p:nvPr/>
        </p:nvSpPr>
        <p:spPr bwMode="auto">
          <a:xfrm>
            <a:off x="43771" y="6969334"/>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smtClean="0">
                <a:solidFill>
                  <a:srgbClr val="000000"/>
                </a:solidFill>
                <a:latin typeface="Arial" charset="0"/>
              </a:rPr>
              <a:t>Isaid Abraham Lozano Gutiérrez</a:t>
            </a:r>
          </a:p>
          <a:p>
            <a:pPr lvl="0" algn="ctr">
              <a:lnSpc>
                <a:spcPts val="700"/>
              </a:lnSpc>
              <a:spcBef>
                <a:spcPct val="0"/>
              </a:spcBef>
              <a:buNone/>
              <a:defRPr/>
            </a:pPr>
            <a:r>
              <a:rPr lang="es-MX" sz="700" dirty="0" smtClean="0">
                <a:solidFill>
                  <a:srgbClr val="000000"/>
                </a:solidFill>
                <a:latin typeface="Arial" charset="0"/>
              </a:rPr>
              <a:t>Inspector (05-16) </a:t>
            </a:r>
            <a:endParaRPr lang="es-MX" sz="700" dirty="0">
              <a:solidFill>
                <a:srgbClr val="000000"/>
              </a:solidFill>
              <a:latin typeface="Arial" charset="0"/>
            </a:endParaRPr>
          </a:p>
        </p:txBody>
      </p:sp>
      <p:cxnSp>
        <p:nvCxnSpPr>
          <p:cNvPr id="34" name="33 Conector recto"/>
          <p:cNvCxnSpPr/>
          <p:nvPr/>
        </p:nvCxnSpPr>
        <p:spPr bwMode="auto">
          <a:xfrm>
            <a:off x="21724" y="7035124"/>
            <a:ext cx="3964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9" name="Line 768"/>
          <p:cNvSpPr>
            <a:spLocks noChangeShapeType="1"/>
          </p:cNvSpPr>
          <p:nvPr/>
        </p:nvSpPr>
        <p:spPr bwMode="auto">
          <a:xfrm>
            <a:off x="3338707" y="8849994"/>
            <a:ext cx="571500" cy="0"/>
          </a:xfrm>
          <a:prstGeom prst="line">
            <a:avLst/>
          </a:prstGeom>
          <a:noFill/>
          <a:ln w="6350">
            <a:solidFill>
              <a:srgbClr val="663300"/>
            </a:solidFill>
            <a:prstDash val="dash"/>
            <a:round/>
            <a:headEnd/>
            <a:tailEnd/>
          </a:ln>
        </p:spPr>
        <p:txBody>
          <a:bodyPr lIns="0" tIns="0" rIns="0" bIns="0" anchor="ctr">
            <a:spAutoFit/>
          </a:bodyPr>
          <a:lstStyle/>
          <a:p>
            <a:endParaRPr lang="es-ES" dirty="0"/>
          </a:p>
        </p:txBody>
      </p:sp>
      <p:sp>
        <p:nvSpPr>
          <p:cNvPr id="150" name="Rectangle 12"/>
          <p:cNvSpPr>
            <a:spLocks noChangeArrowheads="1"/>
          </p:cNvSpPr>
          <p:nvPr/>
        </p:nvSpPr>
        <p:spPr bwMode="auto">
          <a:xfrm>
            <a:off x="1729582" y="5870091"/>
            <a:ext cx="1587500" cy="468313"/>
          </a:xfrm>
          <a:prstGeom prst="rect">
            <a:avLst/>
          </a:prstGeom>
          <a:solidFill>
            <a:schemeClr val="bg1"/>
          </a:solidFill>
          <a:ln w="6350">
            <a:solidFill>
              <a:schemeClr val="tx1"/>
            </a:solidFill>
            <a:miter lim="800000"/>
            <a:headEnd/>
            <a:tailEnd/>
          </a:ln>
          <a:effectLst>
            <a:outerShdw dist="35921" dir="27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s-MX" altLang="es-ES" sz="700" dirty="0">
              <a:latin typeface="Arial" panose="020B0604020202020204" pitchFamily="34" charset="0"/>
              <a:cs typeface="Arial" panose="020B0604020202020204" pitchFamily="34" charset="0"/>
            </a:endParaRPr>
          </a:p>
        </p:txBody>
      </p:sp>
      <p:sp>
        <p:nvSpPr>
          <p:cNvPr id="151" name="Line 21"/>
          <p:cNvSpPr>
            <a:spLocks noChangeShapeType="1"/>
          </p:cNvSpPr>
          <p:nvPr/>
        </p:nvSpPr>
        <p:spPr bwMode="auto">
          <a:xfrm>
            <a:off x="1735901" y="6062561"/>
            <a:ext cx="15875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 name="1 CuadroTexto"/>
          <p:cNvSpPr txBox="1"/>
          <p:nvPr/>
        </p:nvSpPr>
        <p:spPr>
          <a:xfrm>
            <a:off x="1720988" y="5862964"/>
            <a:ext cx="1637015" cy="200055"/>
          </a:xfrm>
          <a:prstGeom prst="rect">
            <a:avLst/>
          </a:prstGeom>
          <a:noFill/>
        </p:spPr>
        <p:txBody>
          <a:bodyPr wrap="square" rtlCol="0">
            <a:spAutoFit/>
          </a:bodyPr>
          <a:lstStyle/>
          <a:p>
            <a:pPr algn="ctr"/>
            <a:r>
              <a:rPr lang="es-MX" sz="700" b="1" dirty="0" smtClean="0">
                <a:latin typeface="Arial" pitchFamily="34" charset="0"/>
                <a:cs typeface="Arial" pitchFamily="34" charset="0"/>
              </a:rPr>
              <a:t>Asistente de Revista </a:t>
            </a:r>
            <a:endParaRPr lang="es-MX" sz="700" b="1" dirty="0">
              <a:latin typeface="Arial" pitchFamily="34" charset="0"/>
              <a:cs typeface="Arial" pitchFamily="34" charset="0"/>
            </a:endParaRPr>
          </a:p>
        </p:txBody>
      </p:sp>
      <p:sp>
        <p:nvSpPr>
          <p:cNvPr id="154" name="79 Rectángulo"/>
          <p:cNvSpPr>
            <a:spLocks noChangeArrowheads="1"/>
          </p:cNvSpPr>
          <p:nvPr/>
        </p:nvSpPr>
        <p:spPr bwMode="auto">
          <a:xfrm>
            <a:off x="1728758" y="6062561"/>
            <a:ext cx="1587500"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0" algn="ctr">
              <a:lnSpc>
                <a:spcPts val="700"/>
              </a:lnSpc>
              <a:spcBef>
                <a:spcPct val="0"/>
              </a:spcBef>
              <a:buNone/>
              <a:defRPr/>
            </a:pPr>
            <a:r>
              <a:rPr lang="es-MX" sz="700" dirty="0" smtClean="0">
                <a:solidFill>
                  <a:srgbClr val="000000"/>
                </a:solidFill>
                <a:latin typeface="Arial" charset="0"/>
              </a:rPr>
              <a:t>Víctor Manuel González Pérez</a:t>
            </a:r>
            <a:endParaRPr lang="es-MX" sz="700" dirty="0">
              <a:solidFill>
                <a:srgbClr val="000000"/>
              </a:solidFill>
              <a:latin typeface="Arial" charset="0"/>
            </a:endParaRPr>
          </a:p>
          <a:p>
            <a:pPr lvl="0" algn="ctr">
              <a:lnSpc>
                <a:spcPts val="700"/>
              </a:lnSpc>
              <a:spcBef>
                <a:spcPct val="0"/>
              </a:spcBef>
              <a:buNone/>
              <a:defRPr/>
            </a:pPr>
            <a:r>
              <a:rPr lang="es-MX" sz="700" dirty="0">
                <a:solidFill>
                  <a:srgbClr val="000000"/>
                </a:solidFill>
                <a:latin typeface="Arial" charset="0"/>
              </a:rPr>
              <a:t>Técnico Especializado </a:t>
            </a:r>
            <a:r>
              <a:rPr lang="es-MX" sz="700" dirty="0" smtClean="0">
                <a:solidFill>
                  <a:srgbClr val="000000"/>
                </a:solidFill>
                <a:latin typeface="Arial" charset="0"/>
              </a:rPr>
              <a:t>(</a:t>
            </a:r>
            <a:r>
              <a:rPr lang="es-MX" sz="700" dirty="0">
                <a:solidFill>
                  <a:srgbClr val="000000"/>
                </a:solidFill>
                <a:latin typeface="Arial" charset="0"/>
              </a:rPr>
              <a:t>07-10)</a:t>
            </a:r>
          </a:p>
        </p:txBody>
      </p:sp>
      <p:cxnSp>
        <p:nvCxnSpPr>
          <p:cNvPr id="153" name="55 Conector recto"/>
          <p:cNvCxnSpPr>
            <a:cxnSpLocks noChangeShapeType="1"/>
          </p:cNvCxnSpPr>
          <p:nvPr/>
        </p:nvCxnSpPr>
        <p:spPr bwMode="auto">
          <a:xfrm>
            <a:off x="3377052" y="2788920"/>
            <a:ext cx="0" cy="4707474"/>
          </a:xfrm>
          <a:prstGeom prst="line">
            <a:avLst/>
          </a:prstGeom>
          <a:noFill/>
          <a:ln w="6350" algn="ctr">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16547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53"/>
          <p:cNvGrpSpPr>
            <a:grpSpLocks/>
          </p:cNvGrpSpPr>
          <p:nvPr/>
        </p:nvGrpSpPr>
        <p:grpSpPr bwMode="auto">
          <a:xfrm>
            <a:off x="1577975" y="8496300"/>
            <a:ext cx="5183188" cy="536575"/>
            <a:chOff x="994" y="5112"/>
            <a:chExt cx="3265" cy="338"/>
          </a:xfrm>
        </p:grpSpPr>
        <p:sp>
          <p:nvSpPr>
            <p:cNvPr id="16"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7"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994" y="5264"/>
              <a:ext cx="3265"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3123" y="5129"/>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smtClean="0">
                  <a:latin typeface="Arial" charset="0"/>
                </a:rPr>
                <a:t>Secretario</a:t>
              </a:r>
              <a:endParaRPr lang="es-ES" altLang="es-MX" sz="1200" b="1" dirty="0">
                <a:latin typeface="Arial" charset="0"/>
              </a:endParaRPr>
            </a:p>
          </p:txBody>
        </p:sp>
      </p:grpSp>
      <p:sp>
        <p:nvSpPr>
          <p:cNvPr id="15"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0244" name="Text Box 2"/>
          <p:cNvSpPr txBox="1">
            <a:spLocks noChangeArrowheads="1"/>
          </p:cNvSpPr>
          <p:nvPr/>
        </p:nvSpPr>
        <p:spPr bwMode="auto">
          <a:xfrm>
            <a:off x="3810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
        <p:nvSpPr>
          <p:cNvPr id="10245" name="Line 4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0246" name="Text Box 44"/>
          <p:cNvSpPr txBox="1">
            <a:spLocks noChangeArrowheads="1"/>
          </p:cNvSpPr>
          <p:nvPr/>
        </p:nvSpPr>
        <p:spPr bwMode="auto">
          <a:xfrm>
            <a:off x="1522153" y="1075753"/>
            <a:ext cx="5239010" cy="7478970"/>
          </a:xfrm>
          <a:prstGeom prst="rect">
            <a:avLst/>
          </a:prstGeom>
          <a:noFill/>
          <a:ln w="9525">
            <a:noFill/>
            <a:miter lim="800000"/>
            <a:headEnd/>
            <a:tailEnd/>
          </a:ln>
        </p:spPr>
        <p:txBody>
          <a:bodyPr wrap="square">
            <a:spAutoFit/>
          </a:bodyPr>
          <a:lstStyle/>
          <a:p>
            <a:pPr marL="95250" indent="-95250" algn="ctr"/>
            <a:r>
              <a:rPr lang="es-MX" sz="1200" b="1" i="1" dirty="0" smtClean="0">
                <a:latin typeface="Arial" charset="0"/>
              </a:rPr>
              <a:t>DIRECCIÓN </a:t>
            </a:r>
            <a:r>
              <a:rPr lang="es-MX" sz="1200" b="1" i="1" dirty="0">
                <a:latin typeface="Arial" charset="0"/>
              </a:rPr>
              <a:t>GENERAL DE </a:t>
            </a:r>
          </a:p>
          <a:p>
            <a:pPr marL="95250" indent="-95250" algn="ctr"/>
            <a:r>
              <a:rPr lang="es-MX" sz="1200" b="1" i="1" dirty="0">
                <a:latin typeface="Arial" charset="0"/>
              </a:rPr>
              <a:t>TRANSPORTE COLECTIVO METROPOLITANO.</a:t>
            </a:r>
          </a:p>
          <a:p>
            <a:pPr marL="95250" indent="-95250"/>
            <a:endParaRPr lang="es-MX" sz="1200" b="1" i="1" dirty="0">
              <a:latin typeface="Arial" charset="0"/>
            </a:endParaRPr>
          </a:p>
          <a:p>
            <a:pPr marL="95250" indent="-95250"/>
            <a:r>
              <a:rPr lang="es-MX" sz="1200" b="1" i="1" dirty="0">
                <a:latin typeface="Arial" charset="0"/>
              </a:rPr>
              <a:t>OBJETIVO:</a:t>
            </a:r>
          </a:p>
          <a:p>
            <a:pPr marL="95250" indent="-95250"/>
            <a:endParaRPr lang="es-MX" sz="1200" b="1" i="1" dirty="0">
              <a:latin typeface="Arial" charset="0"/>
            </a:endParaRPr>
          </a:p>
          <a:p>
            <a:pPr marL="95250" indent="-95250" algn="just"/>
            <a:r>
              <a:rPr lang="es-MX" sz="1200" dirty="0">
                <a:latin typeface="Arial" charset="0"/>
              </a:rPr>
              <a:t>  Regular, dirigir, organizar y evaluar el correcto funcionamiento del    </a:t>
            </a:r>
            <a:r>
              <a:rPr lang="es-MX" sz="1200" dirty="0" smtClean="0">
                <a:latin typeface="Arial" charset="0"/>
              </a:rPr>
              <a:t>servicio de transporte  </a:t>
            </a:r>
            <a:r>
              <a:rPr lang="es-MX" sz="1200" dirty="0">
                <a:latin typeface="Arial" charset="0"/>
              </a:rPr>
              <a:t>público colectivo   urbano, interurbano</a:t>
            </a:r>
            <a:r>
              <a:rPr lang="es-MX" sz="1200" dirty="0" smtClean="0">
                <a:latin typeface="Arial" charset="0"/>
              </a:rPr>
              <a:t>, foráneo, rural colectivo de ruta, rural mixto de carga y pasaje, servicio especial de transporte escolar, turismo  </a:t>
            </a:r>
            <a:r>
              <a:rPr lang="es-MX" sz="1200" dirty="0">
                <a:latin typeface="Arial" charset="0"/>
              </a:rPr>
              <a:t>y de trabajadores en los   municipios de San Luis Potosí, Soledad de Graciano Sánchez, </a:t>
            </a:r>
            <a:r>
              <a:rPr lang="es-MX" sz="1200" dirty="0" smtClean="0">
                <a:latin typeface="Arial" charset="0"/>
              </a:rPr>
              <a:t>Cerro de </a:t>
            </a:r>
            <a:r>
              <a:rPr lang="es-MX" sz="1200" dirty="0">
                <a:latin typeface="Arial" charset="0"/>
              </a:rPr>
              <a:t>San Pedro, Zaragoza, Villa de Reyes y </a:t>
            </a:r>
            <a:r>
              <a:rPr lang="es-MX" sz="1200" dirty="0" err="1" smtClean="0">
                <a:latin typeface="Arial" charset="0"/>
              </a:rPr>
              <a:t>Mexquitic</a:t>
            </a:r>
            <a:r>
              <a:rPr lang="es-MX" sz="1200" dirty="0" smtClean="0">
                <a:latin typeface="Arial" charset="0"/>
              </a:rPr>
              <a:t> </a:t>
            </a:r>
            <a:r>
              <a:rPr lang="es-MX" sz="1200" dirty="0">
                <a:latin typeface="Arial" charset="0"/>
              </a:rPr>
              <a:t>de Carmona.</a:t>
            </a:r>
          </a:p>
          <a:p>
            <a:pPr marL="95250" indent="-95250" algn="just"/>
            <a:r>
              <a:rPr lang="es-MX" sz="1200" dirty="0" smtClean="0">
                <a:latin typeface="Arial" charset="0"/>
              </a:rPr>
              <a:t> </a:t>
            </a:r>
            <a:endParaRPr lang="es-MX" sz="1200" dirty="0">
              <a:latin typeface="Arial" charset="0"/>
            </a:endParaRPr>
          </a:p>
          <a:p>
            <a:pPr marL="95250" indent="-95250"/>
            <a:endParaRPr lang="es-MX" sz="1200" dirty="0">
              <a:latin typeface="Arial" charset="0"/>
            </a:endParaRPr>
          </a:p>
          <a:p>
            <a:pPr marL="95250" indent="-95250" algn="just"/>
            <a:r>
              <a:rPr lang="es-MX" sz="1200" b="1" i="1" dirty="0">
                <a:latin typeface="Arial" charset="0"/>
              </a:rPr>
              <a:t>FUNCIONES</a:t>
            </a:r>
            <a:r>
              <a:rPr lang="es-MX" sz="1200" b="1" i="1" dirty="0" smtClean="0">
                <a:latin typeface="Arial" charset="0"/>
              </a:rPr>
              <a:t>:</a:t>
            </a:r>
          </a:p>
          <a:p>
            <a:pPr marL="95250" indent="-95250" algn="just"/>
            <a:endParaRPr lang="es-MX" sz="1200" b="1" i="1" dirty="0" smtClean="0">
              <a:latin typeface="Arial" charset="0"/>
            </a:endParaRPr>
          </a:p>
          <a:p>
            <a:pPr marL="95250" indent="-95250" algn="just">
              <a:buFont typeface="Wingdings" pitchFamily="2" charset="2"/>
              <a:buChar char="§"/>
              <a:defRPr/>
            </a:pPr>
            <a:r>
              <a:rPr lang="es-ES" altLang="es-MX" sz="1200" dirty="0">
                <a:latin typeface="Arial" charset="0"/>
              </a:rPr>
              <a:t>Dirigir, organizar y evaluar el funcionamiento y desarrollo de las actividades correspondientes a la Dirección General a su cargo, así como vigilar el desempeño del personal adscrito a su </a:t>
            </a:r>
            <a:r>
              <a:rPr lang="es-ES" altLang="es-MX" sz="1200" dirty="0" smtClean="0">
                <a:latin typeface="Arial" charset="0"/>
              </a:rPr>
              <a:t>área</a:t>
            </a:r>
            <a:r>
              <a:rPr lang="es-ES" altLang="es-MX" sz="1200" dirty="0">
                <a:latin typeface="Arial" charset="0"/>
              </a:rPr>
              <a:t>.</a:t>
            </a:r>
            <a:endParaRPr lang="es-ES" altLang="es-MX" sz="1200" dirty="0" smtClean="0">
              <a:latin typeface="Arial" charset="0"/>
            </a:endParaRPr>
          </a:p>
          <a:p>
            <a:pPr marL="95250" indent="-95250" algn="just">
              <a:defRPr/>
            </a:pPr>
            <a:endParaRPr lang="es-ES" altLang="es-MX" sz="1200" dirty="0">
              <a:latin typeface="Arial" charset="0"/>
            </a:endParaRPr>
          </a:p>
          <a:p>
            <a:pPr marL="95250" indent="-95250" algn="just">
              <a:buFont typeface="Wingdings" pitchFamily="2" charset="2"/>
              <a:buChar char="§"/>
              <a:defRPr/>
            </a:pPr>
            <a:r>
              <a:rPr lang="es-ES" altLang="es-MX" sz="1200" dirty="0">
                <a:latin typeface="Arial" charset="0"/>
              </a:rPr>
              <a:t> Acordar con el Secretario la resolución de los asuntos relevantes cuya tramitación corresponda a la Dirección General a su </a:t>
            </a:r>
            <a:r>
              <a:rPr lang="es-ES" altLang="es-MX" sz="1200" dirty="0" smtClean="0">
                <a:latin typeface="Arial" charset="0"/>
              </a:rPr>
              <a:t>cargo</a:t>
            </a:r>
            <a:r>
              <a:rPr lang="es-ES" altLang="es-MX" sz="1200" dirty="0">
                <a:latin typeface="Arial" charset="0"/>
              </a:rPr>
              <a:t>.</a:t>
            </a:r>
            <a:endParaRPr lang="es-ES" altLang="es-MX" sz="1200" dirty="0" smtClean="0">
              <a:latin typeface="Arial" charset="0"/>
            </a:endParaRPr>
          </a:p>
          <a:p>
            <a:pPr marL="95250" indent="-95250" algn="just">
              <a:defRPr/>
            </a:pPr>
            <a:endParaRPr lang="es-ES" altLang="es-MX" sz="1200" dirty="0">
              <a:latin typeface="Arial" charset="0"/>
            </a:endParaRPr>
          </a:p>
          <a:p>
            <a:pPr marL="95250" indent="-95250" algn="just">
              <a:buFont typeface="Wingdings" pitchFamily="2" charset="2"/>
              <a:buChar char="§"/>
              <a:defRPr/>
            </a:pPr>
            <a:r>
              <a:rPr lang="es-ES" altLang="es-MX" sz="1200" dirty="0">
                <a:latin typeface="Arial" charset="0"/>
              </a:rPr>
              <a:t>Formular el anteproyecto del presupuesto de egresos de su Dirección General, conforme a las normas y políticas </a:t>
            </a:r>
            <a:r>
              <a:rPr lang="es-ES" altLang="es-MX" sz="1200" dirty="0" smtClean="0">
                <a:latin typeface="Arial" charset="0"/>
              </a:rPr>
              <a:t>establecidas</a:t>
            </a:r>
            <a:r>
              <a:rPr lang="es-ES" altLang="es-MX" sz="1200" dirty="0">
                <a:latin typeface="Arial" charset="0"/>
              </a:rPr>
              <a:t>.</a:t>
            </a:r>
            <a:endParaRPr lang="es-ES" altLang="es-MX" sz="1200" dirty="0" smtClean="0">
              <a:latin typeface="Arial" charset="0"/>
            </a:endParaRPr>
          </a:p>
          <a:p>
            <a:pPr marL="95250" indent="-95250" algn="just">
              <a:defRPr/>
            </a:pPr>
            <a:endParaRPr lang="es-ES" altLang="es-MX" sz="1200" dirty="0">
              <a:latin typeface="Arial" charset="0"/>
            </a:endParaRPr>
          </a:p>
          <a:p>
            <a:pPr marL="95250" indent="-95250" algn="just">
              <a:buFont typeface="Wingdings" pitchFamily="2" charset="2"/>
              <a:buChar char="§"/>
              <a:defRPr/>
            </a:pPr>
            <a:r>
              <a:rPr lang="es-ES" altLang="es-MX" sz="1200" dirty="0" smtClean="0">
                <a:latin typeface="Arial" charset="0"/>
              </a:rPr>
              <a:t>Intervenir</a:t>
            </a:r>
            <a:r>
              <a:rPr lang="es-ES" altLang="es-MX" sz="1200" dirty="0">
                <a:latin typeface="Arial" charset="0"/>
              </a:rPr>
              <a:t>, en la contratación, desarrollo, capacitación y adscripción del personal a su cargo; autorizar permisos y licencias del personal a su cargo; y participar en los casos de sanciones, remoción y cese del personal bajo su responsabilidad, respetando los lineamientos establecidos por Oficialía Mayor y las disposiciones legales aplicables; Proporcionar la información, datos o cooperación técnica que le sea requerida internamente o por otras Dependencias de acuerdo con las políticas establecidas al </a:t>
            </a:r>
            <a:r>
              <a:rPr lang="es-ES" altLang="es-MX" sz="1200" dirty="0" smtClean="0">
                <a:latin typeface="Arial" charset="0"/>
              </a:rPr>
              <a:t>respecto</a:t>
            </a:r>
            <a:r>
              <a:rPr lang="es-ES" altLang="es-MX" sz="1200" dirty="0">
                <a:latin typeface="Arial" charset="0"/>
              </a:rPr>
              <a:t>.</a:t>
            </a:r>
            <a:endParaRPr lang="es-ES" altLang="es-MX" sz="1200" dirty="0" smtClean="0">
              <a:latin typeface="Arial" charset="0"/>
            </a:endParaRPr>
          </a:p>
          <a:p>
            <a:pPr marL="95250" indent="-95250" algn="just">
              <a:defRPr/>
            </a:pPr>
            <a:endParaRPr lang="es-ES" altLang="es-MX" sz="1200" dirty="0">
              <a:latin typeface="Arial" charset="0"/>
            </a:endParaRPr>
          </a:p>
          <a:p>
            <a:pPr marL="95250" indent="-95250" algn="just">
              <a:buFont typeface="Wingdings" pitchFamily="2" charset="2"/>
              <a:buChar char="§"/>
              <a:defRPr/>
            </a:pPr>
            <a:r>
              <a:rPr lang="es-ES" altLang="es-MX" sz="1200" dirty="0" smtClean="0">
                <a:latin typeface="Arial" charset="0"/>
              </a:rPr>
              <a:t>Coordinarse </a:t>
            </a:r>
            <a:r>
              <a:rPr lang="es-ES" altLang="es-MX" sz="1200" dirty="0">
                <a:latin typeface="Arial" charset="0"/>
              </a:rPr>
              <a:t>con los titulares de las demás Direcciones Generales para el mejor despacho de los asuntos de su </a:t>
            </a:r>
            <a:r>
              <a:rPr lang="es-ES" altLang="es-MX" sz="1200" dirty="0" smtClean="0">
                <a:latin typeface="Arial" charset="0"/>
              </a:rPr>
              <a:t>competencia</a:t>
            </a:r>
            <a:r>
              <a:rPr lang="es-ES" altLang="es-MX" sz="1200" dirty="0">
                <a:latin typeface="Arial" charset="0"/>
              </a:rPr>
              <a:t>.</a:t>
            </a:r>
            <a:endParaRPr lang="es-ES" altLang="es-MX" sz="1200" dirty="0" smtClean="0">
              <a:latin typeface="Arial" charset="0"/>
            </a:endParaRPr>
          </a:p>
          <a:p>
            <a:pPr marL="95250" indent="-95250" algn="just">
              <a:defRPr/>
            </a:pPr>
            <a:endParaRPr lang="es-ES" altLang="es-MX" sz="1200" dirty="0">
              <a:latin typeface="Arial" charset="0"/>
            </a:endParaRPr>
          </a:p>
          <a:p>
            <a:pPr marL="95250" indent="-95250" algn="just">
              <a:buFont typeface="Wingdings" pitchFamily="2" charset="2"/>
              <a:buChar char="§"/>
              <a:defRPr/>
            </a:pPr>
            <a:r>
              <a:rPr lang="es-ES" altLang="es-MX" sz="1200" dirty="0" smtClean="0">
                <a:latin typeface="Arial" charset="0"/>
              </a:rPr>
              <a:t>Suscribir </a:t>
            </a:r>
            <a:r>
              <a:rPr lang="es-ES" altLang="es-MX" sz="1200" dirty="0">
                <a:latin typeface="Arial" charset="0"/>
              </a:rPr>
              <a:t>los documentos relativos al ejercicio de sus funciones, así como los concernientes a los asuntos que les sean delegados o les correspondan por suplencia</a:t>
            </a:r>
            <a:r>
              <a:rPr lang="es-ES" altLang="es-MX" sz="1200" dirty="0" smtClean="0">
                <a:latin typeface="Arial" charset="0"/>
              </a:rPr>
              <a:t>.</a:t>
            </a:r>
          </a:p>
        </p:txBody>
      </p:sp>
      <p:sp>
        <p:nvSpPr>
          <p:cNvPr id="10253"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Fernando Chávez Méndez </a:t>
            </a:r>
            <a:endParaRPr lang="es-ES" sz="1200" dirty="0">
              <a:latin typeface="Arial" charset="0"/>
            </a:endParaRPr>
          </a:p>
        </p:txBody>
      </p:sp>
      <p:sp>
        <p:nvSpPr>
          <p:cNvPr id="10254"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endParaRPr lang="es-ES" sz="1200" dirty="0">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1266" name="Rectangle 13"/>
          <p:cNvSpPr>
            <a:spLocks noChangeArrowheads="1"/>
          </p:cNvSpPr>
          <p:nvPr/>
        </p:nvSpPr>
        <p:spPr bwMode="auto">
          <a:xfrm>
            <a:off x="1523999" y="1077296"/>
            <a:ext cx="5237164" cy="7294305"/>
          </a:xfrm>
          <a:prstGeom prst="rect">
            <a:avLst/>
          </a:prstGeom>
          <a:noFill/>
          <a:ln w="9525">
            <a:noFill/>
            <a:miter lim="800000"/>
            <a:headEnd/>
            <a:tailEnd/>
          </a:ln>
        </p:spPr>
        <p:txBody>
          <a:bodyPr wrap="square">
            <a:spAutoFit/>
          </a:bodyPr>
          <a:lstStyle/>
          <a:p>
            <a:pPr marL="95250" indent="-95250" algn="ctr"/>
            <a:r>
              <a:rPr lang="es-MX" sz="1200" b="1" i="1" dirty="0" smtClean="0">
                <a:latin typeface="Arial" charset="0"/>
              </a:rPr>
              <a:t>DIRECCIÓN GENERAL DE </a:t>
            </a:r>
          </a:p>
          <a:p>
            <a:pPr marL="101600" indent="-101600" algn="ctr"/>
            <a:r>
              <a:rPr lang="es-MX" sz="1200" b="1" i="1" dirty="0" smtClean="0">
                <a:latin typeface="Arial" charset="0"/>
              </a:rPr>
              <a:t>TRANSPORTE </a:t>
            </a:r>
            <a:r>
              <a:rPr lang="es-MX" sz="1200" b="1" i="1" dirty="0">
                <a:latin typeface="Arial" charset="0"/>
              </a:rPr>
              <a:t>COLECTIVO  METROPOLITANO </a:t>
            </a:r>
          </a:p>
          <a:p>
            <a:pPr marL="101600" indent="-101600" algn="ctr">
              <a:buFont typeface="Wingdings" pitchFamily="2" charset="2"/>
              <a:buNone/>
            </a:pPr>
            <a:r>
              <a:rPr lang="es-MX" sz="1200" b="1" i="1" dirty="0">
                <a:latin typeface="Arial" charset="0"/>
              </a:rPr>
              <a:t>(Continúa</a:t>
            </a:r>
            <a:r>
              <a:rPr lang="es-MX" sz="1200" b="1" i="1" dirty="0" smtClean="0">
                <a:latin typeface="Arial" charset="0"/>
              </a:rPr>
              <a:t>)</a:t>
            </a:r>
          </a:p>
          <a:p>
            <a:pPr marL="101600" indent="-101600" algn="ctr">
              <a:buFont typeface="Wingdings" pitchFamily="2" charset="2"/>
              <a:buNone/>
            </a:pPr>
            <a:endParaRPr lang="es-MX" sz="1200" b="1" i="1" dirty="0" smtClean="0">
              <a:latin typeface="Arial" charset="0"/>
            </a:endParaRPr>
          </a:p>
          <a:p>
            <a:pPr marL="85725" indent="-85725" algn="just">
              <a:buFont typeface="Wingdings" pitchFamily="2" charset="2"/>
              <a:buChar char="§"/>
              <a:defRPr/>
            </a:pPr>
            <a:r>
              <a:rPr lang="es-ES" altLang="es-MX" sz="1200" dirty="0">
                <a:latin typeface="Arial" charset="0"/>
              </a:rPr>
              <a:t>Expedir, cuando así proceda, las certificaciones de los documentos y constancias existentes en la Dirección General a su </a:t>
            </a:r>
            <a:r>
              <a:rPr lang="es-ES" altLang="es-MX" sz="1200" dirty="0" smtClean="0">
                <a:latin typeface="Arial" charset="0"/>
              </a:rPr>
              <a:t>cargo</a:t>
            </a:r>
            <a:r>
              <a:rPr lang="es-ES" altLang="es-MX" sz="1200" dirty="0">
                <a:latin typeface="Arial" charset="0"/>
              </a:rPr>
              <a:t>.</a:t>
            </a:r>
            <a:endParaRPr lang="es-ES" altLang="es-MX" sz="1200" dirty="0" smtClean="0">
              <a:latin typeface="Arial" charset="0"/>
            </a:endParaRPr>
          </a:p>
          <a:p>
            <a:pPr marL="85725" indent="-85725" algn="just">
              <a:defRPr/>
            </a:pPr>
            <a:endParaRPr lang="es-ES" altLang="es-MX" sz="1200" dirty="0">
              <a:latin typeface="Arial" charset="0"/>
            </a:endParaRPr>
          </a:p>
          <a:p>
            <a:pPr marL="85725" indent="-85725" algn="just">
              <a:buFont typeface="Wingdings" pitchFamily="2" charset="2"/>
              <a:buChar char="§"/>
              <a:defRPr/>
            </a:pPr>
            <a:r>
              <a:rPr lang="es-ES" altLang="es-MX" sz="1200" dirty="0">
                <a:latin typeface="Arial" charset="0"/>
              </a:rPr>
              <a:t>Recibir en acuerdo a los servidores públicos que dependan de su Dirección General y conceder audiencia al público sobre los asuntos de su </a:t>
            </a:r>
            <a:r>
              <a:rPr lang="es-ES" altLang="es-MX" sz="1200" dirty="0" smtClean="0">
                <a:latin typeface="Arial" charset="0"/>
              </a:rPr>
              <a:t>competencia</a:t>
            </a:r>
            <a:r>
              <a:rPr lang="es-ES" altLang="es-MX" sz="1200" dirty="0">
                <a:latin typeface="Arial" charset="0"/>
              </a:rPr>
              <a:t>.</a:t>
            </a:r>
            <a:endParaRPr lang="es-ES" altLang="es-MX" sz="1200" dirty="0" smtClean="0">
              <a:latin typeface="Arial" charset="0"/>
            </a:endParaRPr>
          </a:p>
          <a:p>
            <a:pPr marL="85725" indent="-85725" algn="just">
              <a:defRPr/>
            </a:pPr>
            <a:endParaRPr lang="es-MX" sz="1200" b="1" i="1" dirty="0">
              <a:latin typeface="Arial" charset="0"/>
            </a:endParaRPr>
          </a:p>
          <a:p>
            <a:pPr marL="85725" indent="-85725" algn="just">
              <a:buFont typeface="Wingdings" pitchFamily="2" charset="2"/>
              <a:buChar char="§"/>
              <a:defRPr/>
            </a:pPr>
            <a:r>
              <a:rPr lang="es-ES" altLang="es-MX" sz="1200" dirty="0" smtClean="0">
                <a:latin typeface="Arial" charset="0"/>
              </a:rPr>
              <a:t>Mantener </a:t>
            </a:r>
            <a:r>
              <a:rPr lang="es-ES" altLang="es-MX" sz="1200" dirty="0">
                <a:latin typeface="Arial" charset="0"/>
              </a:rPr>
              <a:t>actualizados los resguardos de los bienes a cargo de su Dirección de acuerdo a los lineamientos que marque la Oficialía </a:t>
            </a:r>
            <a:r>
              <a:rPr lang="es-ES" altLang="es-MX" sz="1200" dirty="0" smtClean="0">
                <a:latin typeface="Arial" charset="0"/>
              </a:rPr>
              <a:t>Mayor</a:t>
            </a:r>
            <a:r>
              <a:rPr lang="es-ES" altLang="es-MX" sz="1200" dirty="0">
                <a:latin typeface="Arial" charset="0"/>
              </a:rPr>
              <a:t>.</a:t>
            </a:r>
            <a:endParaRPr lang="es-ES" altLang="es-MX" sz="1200" dirty="0" smtClean="0">
              <a:latin typeface="Arial" charset="0"/>
            </a:endParaRPr>
          </a:p>
          <a:p>
            <a:pPr marL="85725" indent="-85725" algn="just">
              <a:defRPr/>
            </a:pPr>
            <a:endParaRPr lang="es-ES" altLang="es-MX" sz="1200" dirty="0">
              <a:latin typeface="Arial" charset="0"/>
            </a:endParaRPr>
          </a:p>
          <a:p>
            <a:pPr marL="85725" indent="-85725" algn="just">
              <a:buFont typeface="Wingdings" pitchFamily="2" charset="2"/>
              <a:buChar char="§"/>
              <a:defRPr/>
            </a:pPr>
            <a:r>
              <a:rPr lang="es-ES" altLang="es-MX" sz="1200" dirty="0" smtClean="0">
                <a:latin typeface="Arial" charset="0"/>
              </a:rPr>
              <a:t>Cumplir </a:t>
            </a:r>
            <a:r>
              <a:rPr lang="es-ES" altLang="es-MX" sz="1200" dirty="0">
                <a:latin typeface="Arial" charset="0"/>
              </a:rPr>
              <a:t>los objetivos del Plan Estatal de Desarrollo y formular planes estratégicos, políticas, normas, parámetros e indicadores de servicio, en el área que corresponde a su Dirección </a:t>
            </a:r>
            <a:r>
              <a:rPr lang="es-ES" altLang="es-MX" sz="1200" dirty="0" smtClean="0">
                <a:latin typeface="Arial" charset="0"/>
              </a:rPr>
              <a:t>General</a:t>
            </a:r>
            <a:r>
              <a:rPr lang="es-ES" altLang="es-MX" sz="1200" dirty="0">
                <a:latin typeface="Arial" charset="0"/>
              </a:rPr>
              <a:t>.</a:t>
            </a:r>
            <a:endParaRPr lang="es-ES" altLang="es-MX" sz="1200" dirty="0" smtClean="0">
              <a:latin typeface="Arial" charset="0"/>
            </a:endParaRPr>
          </a:p>
          <a:p>
            <a:pPr marL="85725" indent="-85725" algn="just">
              <a:defRPr/>
            </a:pPr>
            <a:endParaRPr lang="es-ES" altLang="es-MX" sz="1200" dirty="0">
              <a:latin typeface="Arial" charset="0"/>
            </a:endParaRPr>
          </a:p>
          <a:p>
            <a:pPr marL="85725" indent="-85725" algn="just">
              <a:buFont typeface="Wingdings" pitchFamily="2" charset="2"/>
              <a:buChar char="§"/>
              <a:defRPr/>
            </a:pPr>
            <a:r>
              <a:rPr lang="es-ES" altLang="es-MX" sz="1200" dirty="0">
                <a:latin typeface="Arial" charset="0"/>
              </a:rPr>
              <a:t>Ordenar la elaboración y ejecución de estudios y proyectos en las materias de su competencia, y aplicar las políticas y programas que con fundamento en la Ley de Transporte Público del </a:t>
            </a:r>
            <a:r>
              <a:rPr lang="es-ES" altLang="es-MX" sz="1200" dirty="0" smtClean="0">
                <a:latin typeface="Arial" charset="0"/>
              </a:rPr>
              <a:t>Estado</a:t>
            </a:r>
            <a:r>
              <a:rPr lang="es-ES" altLang="es-MX" sz="1200" dirty="0">
                <a:latin typeface="Arial" charset="0"/>
              </a:rPr>
              <a:t>.</a:t>
            </a:r>
            <a:endParaRPr lang="es-ES" altLang="es-MX" sz="1200" dirty="0" smtClean="0">
              <a:latin typeface="Arial" charset="0"/>
            </a:endParaRPr>
          </a:p>
          <a:p>
            <a:pPr marL="85725" indent="-85725" algn="just">
              <a:defRPr/>
            </a:pPr>
            <a:endParaRPr lang="es-ES" altLang="es-MX" sz="1200" dirty="0">
              <a:latin typeface="Arial" charset="0"/>
            </a:endParaRPr>
          </a:p>
          <a:p>
            <a:pPr marL="85725" indent="-85725" algn="just">
              <a:buFont typeface="Wingdings" pitchFamily="2" charset="2"/>
              <a:buChar char="§"/>
              <a:defRPr/>
            </a:pPr>
            <a:r>
              <a:rPr lang="es-ES" altLang="es-MX" sz="1200" dirty="0">
                <a:latin typeface="Arial" charset="0"/>
              </a:rPr>
              <a:t>Regular, supervisar, coordinar y controlar la prestación del servicio de transporte público en las modalidades de Transporte Urbano, Interurbano, Foráneo, Rural Colectivo de Ruta, Rural Mixto de Carga y Pasaje, Servicio Especial de Turismo, Servicio Especial de Transporte Escolar, Servicio Especial de Transporte de </a:t>
            </a:r>
            <a:r>
              <a:rPr lang="es-ES" altLang="es-MX" sz="1200" dirty="0" smtClean="0">
                <a:latin typeface="Arial" charset="0"/>
              </a:rPr>
              <a:t>Trabajadores en vehículos de mas de cinco pasajeros.</a:t>
            </a:r>
          </a:p>
          <a:p>
            <a:pPr marL="85725" indent="-85725" algn="just">
              <a:defRPr/>
            </a:pPr>
            <a:endParaRPr lang="es-ES" altLang="es-MX" sz="1200" dirty="0">
              <a:latin typeface="Arial" charset="0"/>
            </a:endParaRPr>
          </a:p>
          <a:p>
            <a:pPr marL="85725" indent="-85725" algn="just">
              <a:buFont typeface="Wingdings" pitchFamily="2" charset="2"/>
              <a:buChar char="§"/>
              <a:defRPr/>
            </a:pPr>
            <a:r>
              <a:rPr lang="es-ES" altLang="es-MX" sz="1200" b="1" i="1" dirty="0">
                <a:latin typeface="Arial" charset="0"/>
              </a:rPr>
              <a:t> </a:t>
            </a:r>
            <a:r>
              <a:rPr lang="es-ES" altLang="es-MX" sz="1200" dirty="0">
                <a:latin typeface="Arial" charset="0"/>
              </a:rPr>
              <a:t>Formular anualmente el programa de operación de la Dirección General, participando en el establecimiento y gestión del programa anual de la Secretaría y proponer para su integración al Plan Estatal de Desarrollo y el Plan Sectorial de Transporte Público, los objetivos, metas, estrategias, medidas administrativas y operativas, así como líneas de acción en materia de Transporte Colectivo </a:t>
            </a:r>
            <a:r>
              <a:rPr lang="es-ES" altLang="es-MX" sz="1200" dirty="0" smtClean="0">
                <a:latin typeface="Arial" charset="0"/>
              </a:rPr>
              <a:t>Metropolitano.</a:t>
            </a:r>
          </a:p>
          <a:p>
            <a:pPr marL="85725" indent="-85725" algn="just">
              <a:defRPr/>
            </a:pPr>
            <a:endParaRPr lang="es-ES" altLang="es-MX" sz="1200" dirty="0" smtClean="0">
              <a:latin typeface="Arial" charset="0"/>
            </a:endParaRPr>
          </a:p>
          <a:p>
            <a:pPr marL="85725" indent="-85725" algn="just">
              <a:buFont typeface="Wingdings" pitchFamily="2" charset="2"/>
              <a:buChar char="§"/>
              <a:defRPr/>
            </a:pPr>
            <a:r>
              <a:rPr lang="es-ES" altLang="es-MX" sz="1200" dirty="0" smtClean="0">
                <a:latin typeface="Arial" charset="0"/>
              </a:rPr>
              <a:t>Obtener </a:t>
            </a:r>
            <a:r>
              <a:rPr lang="es-ES" altLang="es-MX" sz="1200" dirty="0">
                <a:latin typeface="Arial" charset="0"/>
              </a:rPr>
              <a:t>y procesar la información correspondiente a la operación de los servicios de transporte público a su cargo, creando un sistema de indicadores y estadísticas, elaborando los reportes </a:t>
            </a:r>
            <a:r>
              <a:rPr lang="es-ES" altLang="es-MX" sz="1200" dirty="0" smtClean="0">
                <a:latin typeface="Arial" charset="0"/>
              </a:rPr>
              <a:t>correspondientes</a:t>
            </a:r>
            <a:r>
              <a:rPr lang="es-ES" altLang="es-MX" sz="1200" dirty="0">
                <a:latin typeface="Arial" charset="0"/>
              </a:rPr>
              <a:t>.</a:t>
            </a:r>
          </a:p>
        </p:txBody>
      </p:sp>
      <p:sp>
        <p:nvSpPr>
          <p:cNvPr id="11268" name="Text Box 15"/>
          <p:cNvSpPr txBox="1">
            <a:spLocks noChangeArrowheads="1"/>
          </p:cNvSpPr>
          <p:nvPr/>
        </p:nvSpPr>
        <p:spPr bwMode="auto">
          <a:xfrm>
            <a:off x="3810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
        <p:nvSpPr>
          <p:cNvPr id="11269" name="Line 1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grpSp>
        <p:nvGrpSpPr>
          <p:cNvPr id="15" name="Group 53"/>
          <p:cNvGrpSpPr>
            <a:grpSpLocks/>
          </p:cNvGrpSpPr>
          <p:nvPr/>
        </p:nvGrpSpPr>
        <p:grpSpPr bwMode="auto">
          <a:xfrm>
            <a:off x="1577975" y="8496300"/>
            <a:ext cx="5153025" cy="536575"/>
            <a:chOff x="994" y="5112"/>
            <a:chExt cx="3246" cy="338"/>
          </a:xfrm>
        </p:grpSpPr>
        <p:sp>
          <p:nvSpPr>
            <p:cNvPr id="16"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7"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3123" y="5129"/>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smtClean="0">
                  <a:latin typeface="Arial" charset="0"/>
                </a:rPr>
                <a:t>Secretario</a:t>
              </a:r>
              <a:endParaRPr lang="es-ES" altLang="es-MX" sz="1200" b="1" dirty="0">
                <a:latin typeface="Arial" charset="0"/>
              </a:endParaRPr>
            </a:p>
          </p:txBody>
        </p:sp>
      </p:gr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Fernando Chávez Méndez </a:t>
            </a:r>
            <a:endParaRPr lang="es-ES" sz="1200" dirty="0">
              <a:latin typeface="Arial" charset="0"/>
            </a:endParaRPr>
          </a:p>
        </p:txBody>
      </p:sp>
      <p:sp>
        <p:nvSpPr>
          <p:cNvPr id="22"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endParaRPr lang="es-ES" sz="1200" dirty="0">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2290" name="Rectangle 13"/>
          <p:cNvSpPr>
            <a:spLocks noChangeArrowheads="1"/>
          </p:cNvSpPr>
          <p:nvPr/>
        </p:nvSpPr>
        <p:spPr bwMode="auto">
          <a:xfrm>
            <a:off x="1527175" y="1077151"/>
            <a:ext cx="5233988" cy="7294305"/>
          </a:xfrm>
          <a:prstGeom prst="rect">
            <a:avLst/>
          </a:prstGeom>
          <a:noFill/>
          <a:ln w="9525">
            <a:noFill/>
            <a:miter lim="800000"/>
            <a:headEnd/>
            <a:tailEnd/>
          </a:ln>
        </p:spPr>
        <p:txBody>
          <a:bodyPr wrap="square">
            <a:spAutoFit/>
          </a:bodyPr>
          <a:lstStyle/>
          <a:p>
            <a:pPr marL="95250" indent="-95250" algn="ctr"/>
            <a:r>
              <a:rPr lang="es-MX" sz="1200" b="1" i="1" dirty="0" smtClean="0">
                <a:latin typeface="Arial" charset="0"/>
              </a:rPr>
              <a:t>DIRECCIÓN GENERAL DE </a:t>
            </a:r>
          </a:p>
          <a:p>
            <a:pPr marL="101600" indent="-101600" algn="ctr"/>
            <a:r>
              <a:rPr lang="es-MX" sz="1200" b="1" i="1" dirty="0" smtClean="0">
                <a:latin typeface="Arial" charset="0"/>
              </a:rPr>
              <a:t>TRANSPORTE </a:t>
            </a:r>
            <a:r>
              <a:rPr lang="es-MX" sz="1200" b="1" i="1" dirty="0">
                <a:latin typeface="Arial" charset="0"/>
              </a:rPr>
              <a:t>COLECTIVO METROPOLITANO </a:t>
            </a:r>
          </a:p>
          <a:p>
            <a:pPr algn="ctr">
              <a:defRPr/>
            </a:pPr>
            <a:r>
              <a:rPr lang="es-MX" sz="1200" b="1" i="1" dirty="0">
                <a:latin typeface="Arial" charset="0"/>
              </a:rPr>
              <a:t>(Continúa</a:t>
            </a:r>
            <a:r>
              <a:rPr lang="es-MX" sz="1200" b="1" i="1" dirty="0" smtClean="0">
                <a:latin typeface="Arial" charset="0"/>
              </a:rPr>
              <a:t>)</a:t>
            </a:r>
            <a:r>
              <a:rPr lang="es-ES" altLang="es-MX" sz="1200" dirty="0">
                <a:latin typeface="Arial" charset="0"/>
              </a:rPr>
              <a:t> </a:t>
            </a:r>
            <a:endParaRPr lang="es-ES" altLang="es-MX" sz="1200" dirty="0" smtClean="0">
              <a:latin typeface="Arial" charset="0"/>
            </a:endParaRPr>
          </a:p>
          <a:p>
            <a:pPr algn="ctr">
              <a:defRPr/>
            </a:pPr>
            <a:endParaRPr lang="es-ES" altLang="es-MX" sz="1200" dirty="0" smtClean="0">
              <a:latin typeface="Arial" charset="0"/>
            </a:endParaRPr>
          </a:p>
          <a:p>
            <a:pPr marL="85725" indent="-85725" algn="just">
              <a:buFont typeface="Wingdings" pitchFamily="2" charset="2"/>
              <a:buChar char="§"/>
              <a:defRPr/>
            </a:pPr>
            <a:r>
              <a:rPr lang="es-ES" altLang="es-MX" sz="1200" dirty="0">
                <a:latin typeface="Arial" charset="0"/>
              </a:rPr>
              <a:t>Registrar, modificar o cancelar tarifas y sus reglas de aplicación en las modalidades de Transporte Urbano, Interurbano, Foráneo, Rural Colectivo de Ruta, Rural Mixto de Carga y Pasaje, Servicio Especial de Turismo, Servicio Especial de Transporte Escolar, Servicio Especial de Transporte de Trabajadores, en vehículos de mas de cinco pasajeros, en los municipios de San Luís Potosí, Soledad de Graciano Sánchez, Cerro de San Pedro, </a:t>
            </a:r>
            <a:r>
              <a:rPr lang="es-ES" altLang="es-MX" sz="1200" dirty="0" err="1">
                <a:latin typeface="Arial" charset="0"/>
              </a:rPr>
              <a:t>Mexquitic</a:t>
            </a:r>
            <a:r>
              <a:rPr lang="es-ES" altLang="es-MX" sz="1200" dirty="0">
                <a:latin typeface="Arial" charset="0"/>
              </a:rPr>
              <a:t> de Carmona, Villa de Reyes y Zaragoza; revisando y determinando en su caso las rutas, itinerarios, horarios, tablas de distancia, terminales, paraderos, y todo aquello relacionado con la operación eficiente del servicio de transporte público, dando vista a al Consejo Estatal de Transporte, o en su caso a los Consejos Municipales respectivos para que formulen las recomendaciones </a:t>
            </a:r>
            <a:r>
              <a:rPr lang="es-ES" altLang="es-MX" sz="1200" dirty="0" smtClean="0">
                <a:latin typeface="Arial" charset="0"/>
              </a:rPr>
              <a:t>correspondientes.</a:t>
            </a:r>
            <a:endParaRPr lang="es-ES" altLang="es-MX" sz="1200" dirty="0">
              <a:latin typeface="Arial" charset="0"/>
            </a:endParaRPr>
          </a:p>
          <a:p>
            <a:pPr marL="85725" indent="-85725" algn="ctr">
              <a:defRPr/>
            </a:pPr>
            <a:endParaRPr lang="es-ES" altLang="es-MX" sz="1200" dirty="0" smtClean="0">
              <a:latin typeface="Arial" charset="0"/>
            </a:endParaRPr>
          </a:p>
          <a:p>
            <a:pPr marL="85725" indent="-85725" algn="just">
              <a:buFont typeface="Wingdings" pitchFamily="2" charset="2"/>
              <a:buChar char="§"/>
              <a:defRPr/>
            </a:pPr>
            <a:r>
              <a:rPr lang="es-ES" altLang="es-MX" sz="1200" dirty="0" smtClean="0">
                <a:latin typeface="Arial" charset="0"/>
              </a:rPr>
              <a:t>Generar </a:t>
            </a:r>
            <a:r>
              <a:rPr lang="es-ES" altLang="es-MX" sz="1200" dirty="0">
                <a:latin typeface="Arial" charset="0"/>
              </a:rPr>
              <a:t>y procesar la información sobre estudios de origen, destino y flujo de pasajeros en las modalidades a su </a:t>
            </a:r>
            <a:r>
              <a:rPr lang="es-ES" altLang="es-MX" sz="1200" dirty="0" smtClean="0">
                <a:latin typeface="Arial" charset="0"/>
              </a:rPr>
              <a:t>cargo</a:t>
            </a:r>
            <a:r>
              <a:rPr lang="es-ES" altLang="es-MX" sz="1200" b="1" i="1" dirty="0">
                <a:latin typeface="Arial" charset="0"/>
              </a:rPr>
              <a:t>.</a:t>
            </a:r>
            <a:endParaRPr lang="es-ES" altLang="es-MX" sz="1200" b="1" i="1" dirty="0" smtClean="0">
              <a:latin typeface="Arial" charset="0"/>
            </a:endParaRPr>
          </a:p>
          <a:p>
            <a:pPr marL="85725" indent="-85725" algn="just">
              <a:defRPr/>
            </a:pPr>
            <a:endParaRPr lang="es-ES" altLang="es-MX" sz="1200" b="1" i="1" dirty="0">
              <a:latin typeface="Arial" charset="0"/>
            </a:endParaRPr>
          </a:p>
          <a:p>
            <a:pPr marL="85725" indent="-85725" algn="just">
              <a:buFont typeface="Wingdings" pitchFamily="2" charset="2"/>
              <a:buChar char="§"/>
              <a:defRPr/>
            </a:pPr>
            <a:r>
              <a:rPr lang="es-ES" altLang="es-MX" sz="1200" dirty="0">
                <a:latin typeface="Arial" charset="0"/>
              </a:rPr>
              <a:t>Realizar estudios para determinar la operación y necesidades de transporte público en las modalidades a su cargo en los municipios de San Luís Potosí, Soledad de Graciano Sánchez, Cerro de San Pedro, </a:t>
            </a:r>
            <a:r>
              <a:rPr lang="es-ES" altLang="es-MX" sz="1200" dirty="0" err="1">
                <a:latin typeface="Arial" charset="0"/>
              </a:rPr>
              <a:t>Mexquitic</a:t>
            </a:r>
            <a:r>
              <a:rPr lang="es-ES" altLang="es-MX" sz="1200" dirty="0">
                <a:latin typeface="Arial" charset="0"/>
              </a:rPr>
              <a:t> de Carmona, Villa de Reyes y Zaragoza, así como determinar las modificaciones </a:t>
            </a:r>
            <a:r>
              <a:rPr lang="es-ES" altLang="es-MX" sz="1200" dirty="0" smtClean="0">
                <a:latin typeface="Arial" charset="0"/>
              </a:rPr>
              <a:t>conducentes</a:t>
            </a:r>
            <a:r>
              <a:rPr lang="es-ES" altLang="es-MX" sz="1200" b="1" i="1" dirty="0">
                <a:latin typeface="Arial" charset="0"/>
              </a:rPr>
              <a:t>.</a:t>
            </a:r>
            <a:endParaRPr lang="es-ES" altLang="es-MX" sz="1200" b="1" i="1" dirty="0" smtClean="0">
              <a:latin typeface="Arial" charset="0"/>
            </a:endParaRPr>
          </a:p>
          <a:p>
            <a:pPr marL="85725" indent="-85725" algn="just">
              <a:defRPr/>
            </a:pPr>
            <a:endParaRPr lang="es-ES" altLang="es-MX" sz="1200" b="1" i="1" dirty="0" smtClean="0">
              <a:latin typeface="Arial" charset="0"/>
            </a:endParaRPr>
          </a:p>
          <a:p>
            <a:pPr marL="85725" indent="-85725" algn="just">
              <a:buFont typeface="Wingdings" pitchFamily="2" charset="2"/>
              <a:buChar char="§"/>
              <a:defRPr/>
            </a:pPr>
            <a:r>
              <a:rPr lang="es-ES" altLang="es-MX" sz="1200" dirty="0" smtClean="0">
                <a:latin typeface="Arial" charset="0"/>
              </a:rPr>
              <a:t>Tramitar </a:t>
            </a:r>
            <a:r>
              <a:rPr lang="es-ES" altLang="es-MX" sz="1200" dirty="0">
                <a:latin typeface="Arial" charset="0"/>
              </a:rPr>
              <a:t>las solicitudes para la explotación del servicio público de transporte en las modalidades y zonas geográficas a su cargo, así como la prorroga o extinción de concesiones, licencias y permisos, poniendo los expedientes en estado de </a:t>
            </a:r>
            <a:r>
              <a:rPr lang="es-ES" altLang="es-MX" sz="1200" dirty="0" smtClean="0">
                <a:latin typeface="Arial" charset="0"/>
              </a:rPr>
              <a:t>resolución</a:t>
            </a:r>
            <a:r>
              <a:rPr lang="es-ES" altLang="es-MX" sz="1200" dirty="0">
                <a:latin typeface="Arial" charset="0"/>
              </a:rPr>
              <a:t>.</a:t>
            </a:r>
            <a:endParaRPr lang="es-ES" altLang="es-MX" sz="1200" dirty="0" smtClean="0">
              <a:latin typeface="Arial" charset="0"/>
            </a:endParaRPr>
          </a:p>
          <a:p>
            <a:pPr marL="85725" indent="-85725" algn="just">
              <a:defRPr/>
            </a:pPr>
            <a:endParaRPr lang="es-ES" altLang="es-MX" sz="1200" dirty="0">
              <a:latin typeface="Arial" charset="0"/>
            </a:endParaRPr>
          </a:p>
          <a:p>
            <a:pPr marL="85725" indent="-85725" algn="just">
              <a:buFont typeface="Wingdings" pitchFamily="2" charset="2"/>
              <a:buChar char="§"/>
              <a:defRPr/>
            </a:pPr>
            <a:r>
              <a:rPr lang="es-ES" altLang="es-MX" sz="1200" dirty="0">
                <a:latin typeface="Arial" charset="0"/>
              </a:rPr>
              <a:t>Autorizar con acuerdo del Secretario, el establecimiento y explotación de servicios auxiliares complementarios a la prestación del servicio de transporte público en las modalidades y zonas geográficas a su </a:t>
            </a:r>
            <a:r>
              <a:rPr lang="es-ES" altLang="es-MX" sz="1200" dirty="0" smtClean="0">
                <a:latin typeface="Arial" charset="0"/>
              </a:rPr>
              <a:t>cargo</a:t>
            </a:r>
            <a:r>
              <a:rPr lang="es-ES" altLang="es-MX" sz="1200" dirty="0">
                <a:latin typeface="Arial" charset="0"/>
              </a:rPr>
              <a:t>.</a:t>
            </a:r>
            <a:endParaRPr lang="es-ES" altLang="es-MX" sz="1200" dirty="0" smtClean="0">
              <a:latin typeface="Arial" charset="0"/>
            </a:endParaRPr>
          </a:p>
          <a:p>
            <a:pPr marL="85725" indent="-85725" algn="just">
              <a:defRPr/>
            </a:pPr>
            <a:endParaRPr lang="es-ES_tradnl" altLang="es-MX" sz="1200" dirty="0">
              <a:latin typeface="Arial" charset="0"/>
            </a:endParaRPr>
          </a:p>
          <a:p>
            <a:pPr marL="85725" indent="-85725" algn="just">
              <a:buFont typeface="Wingdings" pitchFamily="2" charset="2"/>
              <a:buChar char="§"/>
              <a:defRPr/>
            </a:pPr>
            <a:r>
              <a:rPr lang="es-ES" altLang="es-MX" sz="1200" dirty="0" smtClean="0">
                <a:latin typeface="Arial" charset="0"/>
              </a:rPr>
              <a:t>Dar </a:t>
            </a:r>
            <a:r>
              <a:rPr lang="es-ES" altLang="es-MX" sz="1200" dirty="0">
                <a:latin typeface="Arial" charset="0"/>
              </a:rPr>
              <a:t>trámite a los permisos temporales para la prestación del servicio de transporte público en las modalidades que la Ley correspondiente establece, así como en casos de desastre y necesidad urgente, poniendo el expediente respectivo en estado de </a:t>
            </a:r>
            <a:r>
              <a:rPr lang="es-ES" altLang="es-MX" sz="1200" dirty="0" smtClean="0">
                <a:latin typeface="Arial" charset="0"/>
              </a:rPr>
              <a:t>resolución</a:t>
            </a:r>
            <a:r>
              <a:rPr lang="es-ES" altLang="es-MX" sz="1200" dirty="0">
                <a:latin typeface="Arial" charset="0"/>
              </a:rPr>
              <a:t>.</a:t>
            </a:r>
            <a:endParaRPr lang="es-MX" sz="1200" b="1" i="1" dirty="0">
              <a:latin typeface="Arial" charset="0"/>
            </a:endParaRPr>
          </a:p>
        </p:txBody>
      </p:sp>
      <p:sp>
        <p:nvSpPr>
          <p:cNvPr id="1229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
        <p:nvSpPr>
          <p:cNvPr id="12293" name="Line 16"/>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grpSp>
        <p:nvGrpSpPr>
          <p:cNvPr id="15" name="Group 53"/>
          <p:cNvGrpSpPr>
            <a:grpSpLocks/>
          </p:cNvGrpSpPr>
          <p:nvPr/>
        </p:nvGrpSpPr>
        <p:grpSpPr bwMode="auto">
          <a:xfrm>
            <a:off x="1577975" y="8496300"/>
            <a:ext cx="5153025" cy="536575"/>
            <a:chOff x="994" y="5112"/>
            <a:chExt cx="3246" cy="338"/>
          </a:xfrm>
        </p:grpSpPr>
        <p:sp>
          <p:nvSpPr>
            <p:cNvPr id="16"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7"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3123" y="5129"/>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smtClean="0">
                  <a:latin typeface="Arial" charset="0"/>
                </a:rPr>
                <a:t>Secretario</a:t>
              </a:r>
              <a:endParaRPr lang="es-ES" altLang="es-MX" sz="1200" b="1" dirty="0">
                <a:latin typeface="Arial" charset="0"/>
              </a:endParaRPr>
            </a:p>
          </p:txBody>
        </p:sp>
      </p:gr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Fernando Chávez Méndez </a:t>
            </a:r>
            <a:endParaRPr lang="es-ES" sz="1200" dirty="0">
              <a:latin typeface="Arial" charset="0"/>
            </a:endParaRPr>
          </a:p>
        </p:txBody>
      </p:sp>
      <p:sp>
        <p:nvSpPr>
          <p:cNvPr id="22"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endParaRPr lang="es-ES" sz="1200" dirty="0">
              <a:latin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2290" name="Rectangle 13"/>
          <p:cNvSpPr>
            <a:spLocks noChangeArrowheads="1"/>
          </p:cNvSpPr>
          <p:nvPr/>
        </p:nvSpPr>
        <p:spPr bwMode="auto">
          <a:xfrm>
            <a:off x="1509713" y="1073994"/>
            <a:ext cx="5258197" cy="7109639"/>
          </a:xfrm>
          <a:prstGeom prst="rect">
            <a:avLst/>
          </a:prstGeom>
          <a:noFill/>
          <a:ln w="9525">
            <a:noFill/>
            <a:miter lim="800000"/>
            <a:headEnd/>
            <a:tailEnd/>
          </a:ln>
        </p:spPr>
        <p:txBody>
          <a:bodyPr wrap="square">
            <a:spAutoFit/>
          </a:bodyPr>
          <a:lstStyle/>
          <a:p>
            <a:pPr marL="95250" indent="-95250" algn="ctr"/>
            <a:r>
              <a:rPr lang="es-MX" sz="1200" b="1" i="1" dirty="0" smtClean="0">
                <a:latin typeface="Arial" charset="0"/>
              </a:rPr>
              <a:t>DIRECCIÓN GENERAL DE </a:t>
            </a:r>
          </a:p>
          <a:p>
            <a:pPr marL="101600" indent="-101600" algn="ctr"/>
            <a:r>
              <a:rPr lang="es-MX" sz="1200" b="1" i="1" dirty="0" smtClean="0">
                <a:latin typeface="Arial" charset="0"/>
              </a:rPr>
              <a:t>TRANSPORTE </a:t>
            </a:r>
            <a:r>
              <a:rPr lang="es-MX" sz="1200" b="1" i="1" dirty="0">
                <a:latin typeface="Arial" charset="0"/>
              </a:rPr>
              <a:t>COLECTIVO METROPOLITANO </a:t>
            </a:r>
          </a:p>
          <a:p>
            <a:pPr algn="ctr">
              <a:defRPr/>
            </a:pPr>
            <a:r>
              <a:rPr lang="es-MX" sz="1200" b="1" i="1" dirty="0">
                <a:latin typeface="Arial" charset="0"/>
              </a:rPr>
              <a:t>(Continúa</a:t>
            </a:r>
            <a:r>
              <a:rPr lang="es-MX" sz="1200" b="1" i="1" dirty="0" smtClean="0">
                <a:latin typeface="Arial" charset="0"/>
              </a:rPr>
              <a:t>)</a:t>
            </a:r>
          </a:p>
          <a:p>
            <a:pPr algn="ctr">
              <a:defRPr/>
            </a:pPr>
            <a:endParaRPr lang="es-MX" sz="1200" b="1" i="1" dirty="0" smtClean="0">
              <a:latin typeface="Arial" charset="0"/>
            </a:endParaRPr>
          </a:p>
          <a:p>
            <a:pPr marL="85725" indent="-85725" algn="just">
              <a:buFont typeface="Wingdings" pitchFamily="2" charset="2"/>
              <a:buChar char="§"/>
              <a:defRPr/>
            </a:pPr>
            <a:r>
              <a:rPr lang="es-ES" altLang="es-MX" sz="1200" dirty="0" smtClean="0">
                <a:latin typeface="Arial" charset="0"/>
              </a:rPr>
              <a:t>Promover </a:t>
            </a:r>
            <a:r>
              <a:rPr lang="es-ES" altLang="es-MX" sz="1200" dirty="0">
                <a:latin typeface="Arial" charset="0"/>
              </a:rPr>
              <a:t>la integración y coordinación entre las modalidades de transporte público a su cargo, revisando y aprobando con acuerdo del titular de la Secretaría, los convenios que los concesionarios celebren entre sí para la unión, fusión, enrolamiento y enlace entre los distintos medios de transporte público de concesión </a:t>
            </a:r>
            <a:r>
              <a:rPr lang="es-ES" altLang="es-MX" sz="1200" dirty="0" smtClean="0">
                <a:latin typeface="Arial" charset="0"/>
              </a:rPr>
              <a:t>estatal</a:t>
            </a:r>
            <a:r>
              <a:rPr lang="es-ES" altLang="es-MX" sz="1200" dirty="0">
                <a:latin typeface="Arial" charset="0"/>
              </a:rPr>
              <a:t>.</a:t>
            </a:r>
            <a:endParaRPr lang="es-ES" altLang="es-MX" sz="1200" dirty="0" smtClean="0">
              <a:latin typeface="Arial" charset="0"/>
            </a:endParaRPr>
          </a:p>
          <a:p>
            <a:pPr marL="85725" indent="-85725" algn="just">
              <a:buFont typeface="Wingdings" pitchFamily="2" charset="2"/>
              <a:buChar char="§"/>
              <a:defRPr/>
            </a:pPr>
            <a:endParaRPr lang="es-ES" altLang="es-MX" sz="1200" dirty="0">
              <a:latin typeface="Arial" charset="0"/>
            </a:endParaRPr>
          </a:p>
          <a:p>
            <a:pPr marL="85725" indent="-85725" algn="just">
              <a:buFont typeface="Wingdings" pitchFamily="2" charset="2"/>
              <a:buChar char="§"/>
              <a:defRPr/>
            </a:pPr>
            <a:r>
              <a:rPr lang="es-ES" altLang="es-MX" sz="1200" dirty="0">
                <a:latin typeface="Arial" charset="0"/>
              </a:rPr>
              <a:t>Tramitar ante la Secretaría de Finanzas, la dotación de placas, tarjeta de circulación y engomados para la matrícula de los vehículos afectos al servicio de transporte público en las modalidades y zona geográfica a su </a:t>
            </a:r>
            <a:r>
              <a:rPr lang="es-ES" altLang="es-MX" sz="1200" dirty="0" smtClean="0">
                <a:latin typeface="Arial" charset="0"/>
              </a:rPr>
              <a:t>cargo</a:t>
            </a:r>
            <a:r>
              <a:rPr lang="es-ES" altLang="es-MX" sz="1200" dirty="0">
                <a:latin typeface="Arial" charset="0"/>
              </a:rPr>
              <a:t>.</a:t>
            </a:r>
            <a:endParaRPr lang="es-ES" altLang="es-MX" sz="1200" dirty="0" smtClean="0">
              <a:latin typeface="Arial" charset="0"/>
            </a:endParaRPr>
          </a:p>
          <a:p>
            <a:pPr marL="85725" indent="-85725" algn="just">
              <a:buFont typeface="Wingdings" pitchFamily="2" charset="2"/>
              <a:buChar char="§"/>
              <a:defRPr/>
            </a:pPr>
            <a:endParaRPr lang="es-ES" altLang="es-MX" sz="1200" dirty="0">
              <a:latin typeface="Arial" charset="0"/>
            </a:endParaRPr>
          </a:p>
          <a:p>
            <a:pPr marL="85725" indent="-85725" algn="just">
              <a:buFont typeface="Wingdings" pitchFamily="2" charset="2"/>
              <a:buChar char="§"/>
              <a:defRPr/>
            </a:pPr>
            <a:r>
              <a:rPr lang="es-ES" altLang="es-MX" sz="1200" dirty="0">
                <a:latin typeface="Arial" charset="0"/>
              </a:rPr>
              <a:t>Revisar y en su caso aprobar con el acuerdo del Secretario, el proyecto de acta constitutiva de las sociedades que constituyan los concesionarios de transporte público para la prestación del </a:t>
            </a:r>
            <a:r>
              <a:rPr lang="es-ES" altLang="es-MX" sz="1200" dirty="0" smtClean="0">
                <a:latin typeface="Arial" charset="0"/>
              </a:rPr>
              <a:t>servicio</a:t>
            </a:r>
            <a:r>
              <a:rPr lang="es-ES" altLang="es-MX" sz="1200" dirty="0">
                <a:latin typeface="Arial" charset="0"/>
              </a:rPr>
              <a:t>.</a:t>
            </a:r>
            <a:endParaRPr lang="es-ES" altLang="es-MX" sz="1200" dirty="0" smtClean="0">
              <a:latin typeface="Arial" charset="0"/>
            </a:endParaRPr>
          </a:p>
          <a:p>
            <a:pPr marL="85725" indent="-85725" algn="just">
              <a:buFont typeface="Wingdings" pitchFamily="2" charset="2"/>
              <a:buChar char="§"/>
              <a:defRPr/>
            </a:pPr>
            <a:endParaRPr lang="es-ES" altLang="es-MX" sz="1200" dirty="0">
              <a:latin typeface="Arial" charset="0"/>
            </a:endParaRPr>
          </a:p>
          <a:p>
            <a:pPr marL="85725" indent="-85725" algn="just">
              <a:buFont typeface="Wingdings" pitchFamily="2" charset="2"/>
              <a:buChar char="§"/>
              <a:defRPr/>
            </a:pPr>
            <a:r>
              <a:rPr lang="es-ES" altLang="es-MX" sz="1200" dirty="0">
                <a:latin typeface="Arial" charset="0"/>
              </a:rPr>
              <a:t>Aprobar y fijar en caso, las especificaciones de las unidades destinadas a la prestación del servicio de transporte público, sometiendo a revisión las condiciones físicas y mecánicas de los vehículos afectos a las concesiones, determinando cuando proceda, su peso y dimensiones previa consulta y opinión del Ayuntamiento respectivo o de la Junta Estatal de </a:t>
            </a:r>
            <a:r>
              <a:rPr lang="es-ES" altLang="es-MX" sz="1200" dirty="0" smtClean="0">
                <a:latin typeface="Arial" charset="0"/>
              </a:rPr>
              <a:t>Caminos.</a:t>
            </a:r>
            <a:endParaRPr lang="es-ES" altLang="es-MX" sz="1200" dirty="0">
              <a:latin typeface="Arial" charset="0"/>
            </a:endParaRPr>
          </a:p>
          <a:p>
            <a:pPr marL="85725" indent="-85725" algn="ctr">
              <a:defRPr/>
            </a:pPr>
            <a:endParaRPr lang="es-ES" altLang="es-MX" sz="1200" dirty="0" smtClean="0">
              <a:latin typeface="Arial" charset="0"/>
            </a:endParaRPr>
          </a:p>
          <a:p>
            <a:pPr marL="85725" indent="-85725" algn="just">
              <a:buFont typeface="Wingdings" pitchFamily="2" charset="2"/>
              <a:buChar char="§"/>
              <a:defRPr/>
            </a:pPr>
            <a:r>
              <a:rPr lang="es-ES" altLang="es-MX" sz="1200" dirty="0" smtClean="0">
                <a:latin typeface="Arial" charset="0"/>
              </a:rPr>
              <a:t>Vigilar </a:t>
            </a:r>
            <a:r>
              <a:rPr lang="es-ES" altLang="es-MX" sz="1200" dirty="0">
                <a:latin typeface="Arial" charset="0"/>
              </a:rPr>
              <a:t>el cumplimiento de las condiciones establecidas en las concesiones, permisos y autorizaciones, dictaminando sobre su eventual modificación o determinando en su caso su extinción, integrando hasta poner en estado de resolución el expediente </a:t>
            </a:r>
            <a:r>
              <a:rPr lang="es-ES" altLang="es-MX" sz="1200" dirty="0" smtClean="0">
                <a:latin typeface="Arial" charset="0"/>
              </a:rPr>
              <a:t>respectivo</a:t>
            </a:r>
            <a:r>
              <a:rPr lang="es-ES" altLang="es-MX" sz="1200" dirty="0">
                <a:latin typeface="Arial" charset="0"/>
              </a:rPr>
              <a:t>.</a:t>
            </a:r>
            <a:endParaRPr lang="es-ES" altLang="es-MX" sz="1200" dirty="0" smtClean="0">
              <a:latin typeface="Arial" charset="0"/>
            </a:endParaRPr>
          </a:p>
          <a:p>
            <a:pPr marL="85725" indent="-85725" algn="just">
              <a:buFont typeface="Wingdings" pitchFamily="2" charset="2"/>
              <a:buChar char="§"/>
              <a:defRPr/>
            </a:pPr>
            <a:endParaRPr lang="es-ES" altLang="es-MX" sz="1200" dirty="0">
              <a:latin typeface="Arial" charset="0"/>
            </a:endParaRPr>
          </a:p>
          <a:p>
            <a:pPr marL="85725" indent="-85725" algn="just">
              <a:buFont typeface="Wingdings" pitchFamily="2" charset="2"/>
              <a:buChar char="§"/>
              <a:defRPr/>
            </a:pPr>
            <a:r>
              <a:rPr lang="es-ES" altLang="es-MX" sz="1200" dirty="0">
                <a:latin typeface="Arial" charset="0"/>
              </a:rPr>
              <a:t> Formular y ejecutar los programas de capacitación del personal que intervenga en la prestación del servicio de transporte público a cargo de la Dirección General, asistiendo al Secretario en la suscripción de acuerdos o convenios con autoridades Federales, Estatales y Municipales, así como con instituciones educativas o particulares, en materia de </a:t>
            </a:r>
            <a:r>
              <a:rPr lang="es-ES" altLang="es-MX" sz="1200" dirty="0" smtClean="0">
                <a:latin typeface="Arial" charset="0"/>
              </a:rPr>
              <a:t>capacitación</a:t>
            </a:r>
            <a:r>
              <a:rPr lang="es-ES" altLang="es-MX" sz="1200" dirty="0">
                <a:latin typeface="Arial" charset="0"/>
              </a:rPr>
              <a:t>.</a:t>
            </a:r>
            <a:endParaRPr lang="es-ES" altLang="es-MX" sz="1200" dirty="0" smtClean="0">
              <a:latin typeface="Arial" charset="0"/>
            </a:endParaRPr>
          </a:p>
          <a:p>
            <a:pPr marL="85725" indent="-85725" algn="just">
              <a:buFont typeface="Wingdings" pitchFamily="2" charset="2"/>
              <a:buChar char="§"/>
              <a:defRPr/>
            </a:pPr>
            <a:endParaRPr lang="es-ES" altLang="es-MX" sz="1200" dirty="0">
              <a:latin typeface="Arial" charset="0"/>
            </a:endParaRPr>
          </a:p>
        </p:txBody>
      </p:sp>
      <p:sp>
        <p:nvSpPr>
          <p:cNvPr id="1229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
        <p:nvSpPr>
          <p:cNvPr id="12293" name="Line 16"/>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grpSp>
        <p:nvGrpSpPr>
          <p:cNvPr id="15" name="Group 53"/>
          <p:cNvGrpSpPr>
            <a:grpSpLocks/>
          </p:cNvGrpSpPr>
          <p:nvPr/>
        </p:nvGrpSpPr>
        <p:grpSpPr bwMode="auto">
          <a:xfrm>
            <a:off x="1577975" y="8496300"/>
            <a:ext cx="5153025" cy="536575"/>
            <a:chOff x="994" y="5112"/>
            <a:chExt cx="3246" cy="338"/>
          </a:xfrm>
        </p:grpSpPr>
        <p:sp>
          <p:nvSpPr>
            <p:cNvPr id="16"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7"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3123" y="5129"/>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smtClean="0">
                  <a:latin typeface="Arial" charset="0"/>
                </a:rPr>
                <a:t>Secretario</a:t>
              </a:r>
              <a:endParaRPr lang="es-ES" altLang="es-MX" sz="1200" b="1" dirty="0">
                <a:latin typeface="Arial" charset="0"/>
              </a:endParaRPr>
            </a:p>
          </p:txBody>
        </p:sp>
      </p:gr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Fernando Chávez Méndez </a:t>
            </a:r>
            <a:endParaRPr lang="es-ES" sz="1200" dirty="0">
              <a:latin typeface="Arial" charset="0"/>
            </a:endParaRPr>
          </a:p>
        </p:txBody>
      </p:sp>
      <p:sp>
        <p:nvSpPr>
          <p:cNvPr id="22"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endParaRPr lang="es-ES" sz="1200" dirty="0">
              <a:latin typeface="Arial" charset="0"/>
            </a:endParaRPr>
          </a:p>
        </p:txBody>
      </p:sp>
    </p:spTree>
    <p:extLst>
      <p:ext uri="{BB962C8B-B14F-4D97-AF65-F5344CB8AC3E}">
        <p14:creationId xmlns:p14="http://schemas.microsoft.com/office/powerpoint/2010/main" val="21285402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2290" name="Rectangle 13"/>
          <p:cNvSpPr>
            <a:spLocks noChangeArrowheads="1"/>
          </p:cNvSpPr>
          <p:nvPr/>
        </p:nvSpPr>
        <p:spPr bwMode="auto">
          <a:xfrm>
            <a:off x="1538288" y="1076163"/>
            <a:ext cx="5213350" cy="6740307"/>
          </a:xfrm>
          <a:prstGeom prst="rect">
            <a:avLst/>
          </a:prstGeom>
          <a:noFill/>
          <a:ln w="9525">
            <a:noFill/>
            <a:miter lim="800000"/>
            <a:headEnd/>
            <a:tailEnd/>
          </a:ln>
        </p:spPr>
        <p:txBody>
          <a:bodyPr wrap="square">
            <a:spAutoFit/>
          </a:bodyPr>
          <a:lstStyle/>
          <a:p>
            <a:pPr marL="95250" indent="-95250" algn="ctr"/>
            <a:r>
              <a:rPr lang="es-MX" sz="1200" b="1" i="1" dirty="0" smtClean="0">
                <a:latin typeface="Arial" charset="0"/>
              </a:rPr>
              <a:t>DIRECCIÓN GENERAL DE </a:t>
            </a:r>
          </a:p>
          <a:p>
            <a:pPr marL="101600" indent="-101600" algn="ctr"/>
            <a:r>
              <a:rPr lang="es-MX" sz="1200" b="1" i="1" dirty="0" smtClean="0">
                <a:latin typeface="Arial" charset="0"/>
              </a:rPr>
              <a:t>TRANSPORTE </a:t>
            </a:r>
            <a:r>
              <a:rPr lang="es-MX" sz="1200" b="1" i="1" dirty="0">
                <a:latin typeface="Arial" charset="0"/>
              </a:rPr>
              <a:t>COLECTIVO METROPOLITANO </a:t>
            </a:r>
            <a:endParaRPr lang="es-MX" sz="1200" b="1" i="1" dirty="0" smtClean="0">
              <a:latin typeface="Arial" charset="0"/>
            </a:endParaRPr>
          </a:p>
          <a:p>
            <a:pPr marL="101600" indent="-101600" algn="ctr"/>
            <a:r>
              <a:rPr lang="es-MX" sz="1200" b="1" i="1" dirty="0" smtClean="0">
                <a:latin typeface="Arial" charset="0"/>
              </a:rPr>
              <a:t>(</a:t>
            </a:r>
            <a:r>
              <a:rPr lang="es-MX" sz="1200" b="1" i="1" dirty="0">
                <a:latin typeface="Arial" charset="0"/>
              </a:rPr>
              <a:t>Continúa</a:t>
            </a:r>
            <a:r>
              <a:rPr lang="es-MX" sz="1200" b="1" i="1" dirty="0" smtClean="0">
                <a:latin typeface="Arial" charset="0"/>
              </a:rPr>
              <a:t>)</a:t>
            </a:r>
          </a:p>
          <a:p>
            <a:pPr marL="101600" indent="-101600" algn="ctr"/>
            <a:endParaRPr lang="es-MX" sz="1200" b="1" i="1" dirty="0">
              <a:latin typeface="Arial" charset="0"/>
            </a:endParaRPr>
          </a:p>
          <a:p>
            <a:pPr marL="82550" indent="-82550" algn="just">
              <a:buFont typeface="Wingdings" pitchFamily="2" charset="2"/>
              <a:buChar char="§"/>
            </a:pPr>
            <a:r>
              <a:rPr lang="es-MX" sz="1200" dirty="0">
                <a:latin typeface="Arial" charset="0"/>
              </a:rPr>
              <a:t>Vigilar el cumplimiento de las disposiciones legales establecidas en materia de medicina preventiva del transporte público, practicando en la vía pública los exámenes correspondientes.</a:t>
            </a:r>
          </a:p>
          <a:p>
            <a:pPr marL="101600" indent="-101600"/>
            <a:endParaRPr lang="es-MX" sz="1200" b="1" i="1" dirty="0" smtClean="0">
              <a:latin typeface="Arial" charset="0"/>
            </a:endParaRPr>
          </a:p>
          <a:p>
            <a:pPr marL="85725" indent="-85725" algn="just">
              <a:buFont typeface="Wingdings" pitchFamily="2" charset="2"/>
              <a:buChar char="§"/>
            </a:pPr>
            <a:r>
              <a:rPr lang="es-ES" altLang="es-MX" sz="1200" dirty="0">
                <a:latin typeface="Arial" charset="0"/>
              </a:rPr>
              <a:t>Aprobar en su caso, los formatos relativos a los documentos que con motivo de la prestación del servicio de transporte público en las modalidades y la región geográfica cargo de la Dirección General de Transporte Colectivo Metropolitano, deban expedir los concesionarios, autorizando el contrato de seguro y las garantías que deban contratar estos para cubrir los daños y perjuicios que pudieran causarse por la prestación del servicio </a:t>
            </a:r>
            <a:r>
              <a:rPr lang="es-ES" altLang="es-MX" sz="1200" dirty="0" smtClean="0">
                <a:latin typeface="Arial" charset="0"/>
              </a:rPr>
              <a:t>concesionado</a:t>
            </a:r>
            <a:r>
              <a:rPr lang="es-ES" altLang="es-MX" sz="1200" dirty="0">
                <a:latin typeface="Arial" charset="0"/>
              </a:rPr>
              <a:t>.</a:t>
            </a:r>
            <a:endParaRPr lang="es-ES" altLang="es-MX" sz="1200" dirty="0" smtClean="0">
              <a:latin typeface="Arial" charset="0"/>
            </a:endParaRPr>
          </a:p>
          <a:p>
            <a:pPr marL="85725" indent="-85725" algn="just">
              <a:buFont typeface="Wingdings" pitchFamily="2" charset="2"/>
              <a:buChar char="§"/>
            </a:pPr>
            <a:endParaRPr lang="es-ES" altLang="es-MX" sz="1200" dirty="0">
              <a:latin typeface="Arial" charset="0"/>
            </a:endParaRPr>
          </a:p>
          <a:p>
            <a:pPr marL="85725" indent="-85725" algn="just">
              <a:buFont typeface="Wingdings" pitchFamily="2" charset="2"/>
              <a:buChar char="§"/>
            </a:pPr>
            <a:r>
              <a:rPr lang="es-ES" altLang="es-MX" sz="1200" dirty="0">
                <a:latin typeface="Arial" charset="0"/>
              </a:rPr>
              <a:t>Atender y resolver los asuntos relacionados con la protección a usuarios y terceros en su persona y patrimonio y la reparación del daño correspondiente en caso de siniestros en los que sea responsable el concesionario de transporte </a:t>
            </a:r>
            <a:r>
              <a:rPr lang="es-ES" altLang="es-MX" sz="1200" dirty="0" smtClean="0">
                <a:latin typeface="Arial" charset="0"/>
              </a:rPr>
              <a:t>público</a:t>
            </a:r>
            <a:r>
              <a:rPr lang="es-ES" altLang="es-MX" sz="1200" dirty="0">
                <a:latin typeface="Arial" charset="0"/>
              </a:rPr>
              <a:t>.</a:t>
            </a:r>
            <a:endParaRPr lang="es-ES" altLang="es-MX" sz="1200" dirty="0" smtClean="0">
              <a:latin typeface="Arial" charset="0"/>
            </a:endParaRPr>
          </a:p>
          <a:p>
            <a:pPr marL="85725" indent="-85725" algn="just">
              <a:buFont typeface="Wingdings" pitchFamily="2" charset="2"/>
              <a:buChar char="§"/>
            </a:pPr>
            <a:endParaRPr lang="es-ES" altLang="es-MX" sz="1200" dirty="0">
              <a:latin typeface="Arial" charset="0"/>
            </a:endParaRPr>
          </a:p>
          <a:p>
            <a:pPr marL="85725" indent="-85725" algn="just">
              <a:buFont typeface="Wingdings" pitchFamily="2" charset="2"/>
              <a:buChar char="§"/>
            </a:pPr>
            <a:r>
              <a:rPr lang="es-ES" altLang="es-MX" sz="1200" dirty="0">
                <a:latin typeface="Arial" charset="0"/>
              </a:rPr>
              <a:t>Supervisar e inspeccionar que el servicio de transporte público de pasajeros en los municipios de San Luís Potosí, Soledad de Graciano Sánchez, Cerro de San Pedro, Zaragoza, Villa de Reyes y </a:t>
            </a:r>
            <a:r>
              <a:rPr lang="es-ES" altLang="es-MX" sz="1200" dirty="0" err="1">
                <a:latin typeface="Arial" charset="0"/>
              </a:rPr>
              <a:t>Mexquitic</a:t>
            </a:r>
            <a:r>
              <a:rPr lang="es-ES" altLang="es-MX" sz="1200" dirty="0">
                <a:latin typeface="Arial" charset="0"/>
              </a:rPr>
              <a:t> de Carmona, en las modalidades competencia de ésta Dirección General, se efectúe en los términos y condiciones señalados por la Ley de Transporte Público del Estado, su reglamento, la concesión, el permiso, las resoluciones de carácter general que emita el Secretario de Comunicaciones y Transportes y demás disposiciones jurídicas y administrativas aplicables, coordinando con la autoridad competente en su caso, las acciones que fueren necesarias para tal </a:t>
            </a:r>
            <a:r>
              <a:rPr lang="es-ES" altLang="es-MX" sz="1200" dirty="0" smtClean="0">
                <a:latin typeface="Arial" charset="0"/>
              </a:rPr>
              <a:t>fin.</a:t>
            </a:r>
            <a:endParaRPr lang="es-ES" altLang="es-MX" sz="1200" dirty="0">
              <a:latin typeface="Arial" charset="0"/>
            </a:endParaRPr>
          </a:p>
          <a:p>
            <a:pPr marL="85725" indent="-85725" algn="ctr"/>
            <a:endParaRPr lang="es-MX" sz="1200" b="1" i="1" dirty="0" smtClean="0">
              <a:latin typeface="Arial" charset="0"/>
            </a:endParaRPr>
          </a:p>
          <a:p>
            <a:pPr marL="85725" indent="-85725" algn="just">
              <a:buFont typeface="Wingdings" pitchFamily="2" charset="2"/>
              <a:buChar char="§"/>
            </a:pPr>
            <a:r>
              <a:rPr lang="es-ES" altLang="es-MX" sz="1200" dirty="0">
                <a:latin typeface="Arial" charset="0"/>
              </a:rPr>
              <a:t> Fomentar y en su caso aprobar la constitución de Fideicomisos o fondos para la adquisición de unidades nuevas e insumos necesarios para la operación del servicio concesionado procurando el establecimiento de economías de </a:t>
            </a:r>
            <a:r>
              <a:rPr lang="es-ES" altLang="es-MX" sz="1200" dirty="0" smtClean="0">
                <a:latin typeface="Arial" charset="0"/>
              </a:rPr>
              <a:t>escala</a:t>
            </a:r>
            <a:r>
              <a:rPr lang="es-ES" altLang="es-MX" sz="1200" dirty="0">
                <a:latin typeface="Arial" charset="0"/>
              </a:rPr>
              <a:t>.</a:t>
            </a:r>
          </a:p>
        </p:txBody>
      </p:sp>
      <p:sp>
        <p:nvSpPr>
          <p:cNvPr id="1229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
        <p:nvSpPr>
          <p:cNvPr id="12293" name="Line 16"/>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grpSp>
        <p:nvGrpSpPr>
          <p:cNvPr id="15" name="Group 53"/>
          <p:cNvGrpSpPr>
            <a:grpSpLocks/>
          </p:cNvGrpSpPr>
          <p:nvPr/>
        </p:nvGrpSpPr>
        <p:grpSpPr bwMode="auto">
          <a:xfrm>
            <a:off x="1577975" y="8496300"/>
            <a:ext cx="5153025" cy="536575"/>
            <a:chOff x="994" y="5112"/>
            <a:chExt cx="3246" cy="338"/>
          </a:xfrm>
        </p:grpSpPr>
        <p:sp>
          <p:nvSpPr>
            <p:cNvPr id="16"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7"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3123" y="5129"/>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smtClean="0">
                  <a:latin typeface="Arial" charset="0"/>
                </a:rPr>
                <a:t>Secretario</a:t>
              </a:r>
              <a:endParaRPr lang="es-ES" altLang="es-MX" sz="1200" b="1" dirty="0">
                <a:latin typeface="Arial" charset="0"/>
              </a:endParaRPr>
            </a:p>
          </p:txBody>
        </p:sp>
      </p:gr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Fernando Chávez Méndez </a:t>
            </a:r>
            <a:endParaRPr lang="es-ES" sz="1200" dirty="0">
              <a:latin typeface="Arial" charset="0"/>
            </a:endParaRPr>
          </a:p>
        </p:txBody>
      </p:sp>
      <p:sp>
        <p:nvSpPr>
          <p:cNvPr id="22"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endParaRPr lang="es-ES" sz="1200" dirty="0">
              <a:latin typeface="Arial" charset="0"/>
            </a:endParaRPr>
          </a:p>
        </p:txBody>
      </p:sp>
    </p:spTree>
    <p:extLst>
      <p:ext uri="{BB962C8B-B14F-4D97-AF65-F5344CB8AC3E}">
        <p14:creationId xmlns:p14="http://schemas.microsoft.com/office/powerpoint/2010/main" val="13895930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229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
        <p:nvSpPr>
          <p:cNvPr id="12293" name="Line 16"/>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3" name="2 Rectángulo"/>
          <p:cNvSpPr/>
          <p:nvPr/>
        </p:nvSpPr>
        <p:spPr>
          <a:xfrm>
            <a:off x="1522603" y="1081052"/>
            <a:ext cx="5238559" cy="6555641"/>
          </a:xfrm>
          <a:prstGeom prst="rect">
            <a:avLst/>
          </a:prstGeom>
        </p:spPr>
        <p:txBody>
          <a:bodyPr wrap="square">
            <a:spAutoFit/>
          </a:bodyPr>
          <a:lstStyle/>
          <a:p>
            <a:pPr marL="95250" indent="-95250" algn="ctr"/>
            <a:r>
              <a:rPr lang="es-MX" sz="1200" b="1" i="1" dirty="0">
                <a:latin typeface="Arial" charset="0"/>
              </a:rPr>
              <a:t>DIRECCIÓN GENERAL DE </a:t>
            </a:r>
          </a:p>
          <a:p>
            <a:pPr marL="101600" indent="-101600" algn="ctr"/>
            <a:r>
              <a:rPr lang="es-MX" sz="1200" b="1" i="1" dirty="0">
                <a:latin typeface="Arial" charset="0"/>
              </a:rPr>
              <a:t>TRANSPORTE COLECTIVO METROPOLITANO </a:t>
            </a:r>
          </a:p>
          <a:p>
            <a:pPr marL="101600" indent="-101600" algn="ctr"/>
            <a:r>
              <a:rPr lang="es-MX" sz="1200" b="1" i="1" dirty="0">
                <a:latin typeface="Arial" charset="0"/>
              </a:rPr>
              <a:t>(Continúa</a:t>
            </a:r>
            <a:r>
              <a:rPr lang="es-MX" sz="1200" b="1" i="1" dirty="0" smtClean="0">
                <a:latin typeface="Arial" charset="0"/>
              </a:rPr>
              <a:t>)</a:t>
            </a:r>
          </a:p>
          <a:p>
            <a:pPr marL="101600" indent="-101600"/>
            <a:endParaRPr lang="es-MX" sz="1200" b="1" i="1" dirty="0">
              <a:latin typeface="Arial" charset="0"/>
            </a:endParaRPr>
          </a:p>
          <a:p>
            <a:pPr marL="82550" indent="-82550" algn="just">
              <a:buFont typeface="Wingdings" pitchFamily="2" charset="2"/>
              <a:buChar char="§"/>
            </a:pPr>
            <a:r>
              <a:rPr lang="es-MX" sz="1200" dirty="0">
                <a:latin typeface="Arial" charset="0"/>
              </a:rPr>
              <a:t>Vigilar la operación de los servicios auxiliares de transporte en lo que a la Dirección General de Transporte Colectivo Metropolitano corresponda, imponiendo en su caso las sanciones o medidas de seguridad a que se haga acreedor el concesionario de estos </a:t>
            </a:r>
            <a:r>
              <a:rPr lang="es-MX" sz="1200" dirty="0" smtClean="0">
                <a:latin typeface="Arial" charset="0"/>
              </a:rPr>
              <a:t>servicios.</a:t>
            </a:r>
            <a:endParaRPr lang="es-MX" sz="1200" dirty="0">
              <a:latin typeface="Arial" charset="0"/>
            </a:endParaRPr>
          </a:p>
          <a:p>
            <a:pPr marL="82550" indent="-82550" algn="just">
              <a:buFont typeface="Wingdings" pitchFamily="2" charset="2"/>
              <a:buChar char="§"/>
            </a:pPr>
            <a:endParaRPr lang="es-MX" sz="1200" dirty="0">
              <a:latin typeface="Arial" charset="0"/>
            </a:endParaRPr>
          </a:p>
          <a:p>
            <a:pPr marL="82550" indent="-82550" algn="just">
              <a:buFont typeface="Wingdings" pitchFamily="2" charset="2"/>
              <a:buChar char="§"/>
            </a:pPr>
            <a:r>
              <a:rPr lang="es-MX" sz="1200" dirty="0">
                <a:latin typeface="Arial" charset="0"/>
              </a:rPr>
              <a:t>Evaluar periódicamente las condiciones en que se prestan los servicios de transporte público a cargo de la Dirección </a:t>
            </a:r>
            <a:r>
              <a:rPr lang="es-MX" sz="1200" dirty="0" smtClean="0">
                <a:latin typeface="Arial" charset="0"/>
              </a:rPr>
              <a:t>General.</a:t>
            </a:r>
            <a:endParaRPr lang="es-MX" sz="1200" dirty="0">
              <a:latin typeface="Arial" charset="0"/>
            </a:endParaRPr>
          </a:p>
          <a:p>
            <a:pPr marL="171450" indent="-171450" algn="just">
              <a:buFont typeface="Wingdings" pitchFamily="2" charset="2"/>
              <a:buChar char="§"/>
            </a:pPr>
            <a:endParaRPr lang="es-MX" sz="1200" dirty="0">
              <a:latin typeface="Arial" charset="0"/>
            </a:endParaRPr>
          </a:p>
          <a:p>
            <a:pPr marL="85725" lvl="0" indent="-85725" algn="just">
              <a:buFont typeface="Wingdings" pitchFamily="2" charset="2"/>
              <a:buChar char="§"/>
              <a:defRPr/>
            </a:pPr>
            <a:r>
              <a:rPr lang="es-ES" altLang="es-MX" sz="1200" dirty="0" smtClean="0">
                <a:solidFill>
                  <a:srgbClr val="000000"/>
                </a:solidFill>
                <a:latin typeface="Arial" charset="0"/>
              </a:rPr>
              <a:t>Normar </a:t>
            </a:r>
            <a:r>
              <a:rPr lang="es-ES" altLang="es-MX" sz="1200" dirty="0">
                <a:solidFill>
                  <a:srgbClr val="000000"/>
                </a:solidFill>
                <a:latin typeface="Arial" charset="0"/>
              </a:rPr>
              <a:t>e intervenir en Coordinación con los Ayuntamientos de San Luís Potosí, Soledad de Graciano Sánchez, Cerro de San Pedro, </a:t>
            </a:r>
            <a:r>
              <a:rPr lang="es-ES" altLang="es-MX" sz="1200" dirty="0" err="1">
                <a:solidFill>
                  <a:srgbClr val="000000"/>
                </a:solidFill>
                <a:latin typeface="Arial" charset="0"/>
              </a:rPr>
              <a:t>Mexquitic</a:t>
            </a:r>
            <a:r>
              <a:rPr lang="es-ES" altLang="es-MX" sz="1200" dirty="0">
                <a:solidFill>
                  <a:srgbClr val="000000"/>
                </a:solidFill>
                <a:latin typeface="Arial" charset="0"/>
              </a:rPr>
              <a:t> de Carmona, Villa de Reyes y Zaragoza, cuando legalmente proceda, en la programación de obras de infraestructura de transporte público colectivo </a:t>
            </a:r>
            <a:r>
              <a:rPr lang="es-ES" altLang="es-MX" sz="1200" dirty="0" smtClean="0">
                <a:solidFill>
                  <a:srgbClr val="000000"/>
                </a:solidFill>
                <a:latin typeface="Arial" charset="0"/>
              </a:rPr>
              <a:t>metropolitano.</a:t>
            </a:r>
          </a:p>
          <a:p>
            <a:pPr marL="85725" lvl="0" indent="-85725" algn="just">
              <a:buFont typeface="Wingdings" pitchFamily="2" charset="2"/>
              <a:buChar char="§"/>
              <a:defRPr/>
            </a:pPr>
            <a:endParaRPr lang="es-ES" altLang="es-MX" sz="1200" dirty="0">
              <a:solidFill>
                <a:srgbClr val="000000"/>
              </a:solidFill>
              <a:latin typeface="Arial" charset="0"/>
            </a:endParaRPr>
          </a:p>
          <a:p>
            <a:pPr marL="85725" lvl="0" indent="-85725" algn="just">
              <a:buFont typeface="Wingdings" pitchFamily="2" charset="2"/>
              <a:buChar char="§"/>
              <a:defRPr/>
            </a:pPr>
            <a:r>
              <a:rPr lang="es-ES" altLang="es-MX" sz="1200" dirty="0">
                <a:solidFill>
                  <a:srgbClr val="000000"/>
                </a:solidFill>
                <a:latin typeface="Arial" charset="0"/>
              </a:rPr>
              <a:t>Imponer las sanciones que correspondan a las infracciones que se cometan en la prestación del servicio de transporte público a cargo de la Dirección General de Transporte Colectivo Metropolitano, aplicando en su caso las medidas de seguridad que establezcan las </a:t>
            </a:r>
            <a:r>
              <a:rPr lang="es-ES" altLang="es-MX" sz="1200" dirty="0" smtClean="0">
                <a:solidFill>
                  <a:srgbClr val="000000"/>
                </a:solidFill>
                <a:latin typeface="Arial" charset="0"/>
              </a:rPr>
              <a:t>leyes</a:t>
            </a:r>
            <a:r>
              <a:rPr lang="es-ES" altLang="es-MX" sz="1200" dirty="0">
                <a:solidFill>
                  <a:srgbClr val="000000"/>
                </a:solidFill>
                <a:latin typeface="Arial" charset="0"/>
              </a:rPr>
              <a:t>.</a:t>
            </a:r>
            <a:endParaRPr lang="es-ES" altLang="es-MX" sz="1200" dirty="0" smtClean="0">
              <a:solidFill>
                <a:srgbClr val="000000"/>
              </a:solidFill>
              <a:latin typeface="Arial" charset="0"/>
            </a:endParaRPr>
          </a:p>
          <a:p>
            <a:pPr marL="85725" lvl="0" indent="-85725" algn="just">
              <a:buFont typeface="Wingdings" pitchFamily="2" charset="2"/>
              <a:buChar char="§"/>
              <a:defRPr/>
            </a:pPr>
            <a:endParaRPr lang="es-ES" altLang="es-MX" sz="1200" dirty="0">
              <a:solidFill>
                <a:srgbClr val="000000"/>
              </a:solidFill>
              <a:latin typeface="Arial" charset="0"/>
            </a:endParaRPr>
          </a:p>
          <a:p>
            <a:pPr marL="85725" lvl="0" indent="-85725" algn="just">
              <a:buFont typeface="Wingdings" pitchFamily="2" charset="2"/>
              <a:buChar char="§"/>
              <a:defRPr/>
            </a:pPr>
            <a:r>
              <a:rPr lang="es-ES" altLang="es-MX" sz="1200" dirty="0">
                <a:solidFill>
                  <a:srgbClr val="000000"/>
                </a:solidFill>
                <a:latin typeface="Arial" charset="0"/>
              </a:rPr>
              <a:t>Atender el trámite de quejas, denuncias, reclamaciones y sugerencias de los usuarios del servicio de transporte público y terceros, presentadas en contra de los concesionarios del servicio en </a:t>
            </a:r>
            <a:r>
              <a:rPr lang="es-ES" altLang="es-MX" sz="1200" dirty="0" smtClean="0">
                <a:solidFill>
                  <a:srgbClr val="000000"/>
                </a:solidFill>
                <a:latin typeface="Arial" charset="0"/>
              </a:rPr>
              <a:t>cita</a:t>
            </a:r>
            <a:r>
              <a:rPr lang="es-ES" altLang="es-MX" sz="1200" dirty="0">
                <a:solidFill>
                  <a:srgbClr val="000000"/>
                </a:solidFill>
                <a:latin typeface="Arial" charset="0"/>
              </a:rPr>
              <a:t>.</a:t>
            </a:r>
            <a:endParaRPr lang="es-ES" altLang="es-MX" sz="1200" dirty="0" smtClean="0">
              <a:solidFill>
                <a:srgbClr val="000000"/>
              </a:solidFill>
              <a:latin typeface="Arial" charset="0"/>
            </a:endParaRPr>
          </a:p>
          <a:p>
            <a:pPr marL="85725" lvl="0" indent="-85725" algn="just">
              <a:buFont typeface="Wingdings" pitchFamily="2" charset="2"/>
              <a:buChar char="§"/>
              <a:defRPr/>
            </a:pPr>
            <a:endParaRPr lang="es-ES" altLang="es-MX" sz="1200" dirty="0">
              <a:solidFill>
                <a:srgbClr val="000000"/>
              </a:solidFill>
              <a:latin typeface="Arial" charset="0"/>
            </a:endParaRPr>
          </a:p>
          <a:p>
            <a:pPr marL="85725" lvl="0" indent="-85725" algn="just">
              <a:buFont typeface="Wingdings" pitchFamily="2" charset="2"/>
              <a:buChar char="§"/>
              <a:defRPr/>
            </a:pPr>
            <a:r>
              <a:rPr lang="es-ES" altLang="es-MX" sz="1200" dirty="0">
                <a:solidFill>
                  <a:srgbClr val="000000"/>
                </a:solidFill>
                <a:latin typeface="Arial" charset="0"/>
              </a:rPr>
              <a:t>Participar en la elaboración y publicación de la declaratoria de necesidades y los procedimientos para el otorgamiento de concesiones del servicio de transporte público ya sea por concurso o adjudicación directa según corresponda, en las modalidades y municipios a cargo de la Dirección </a:t>
            </a:r>
            <a:r>
              <a:rPr lang="es-ES" altLang="es-MX" sz="1200" dirty="0" smtClean="0">
                <a:solidFill>
                  <a:srgbClr val="000000"/>
                </a:solidFill>
                <a:latin typeface="Arial" charset="0"/>
              </a:rPr>
              <a:t>General</a:t>
            </a:r>
            <a:r>
              <a:rPr lang="es-ES" altLang="es-MX" sz="1200" dirty="0">
                <a:solidFill>
                  <a:srgbClr val="000000"/>
                </a:solidFill>
                <a:latin typeface="Arial" charset="0"/>
              </a:rPr>
              <a:t>.</a:t>
            </a:r>
            <a:endParaRPr lang="es-ES" altLang="es-MX" sz="1200" dirty="0" smtClean="0">
              <a:solidFill>
                <a:srgbClr val="000000"/>
              </a:solidFill>
              <a:latin typeface="Arial" charset="0"/>
            </a:endParaRPr>
          </a:p>
          <a:p>
            <a:pPr marL="85725" lvl="0" indent="-85725" algn="just">
              <a:buFont typeface="Wingdings" pitchFamily="2" charset="2"/>
              <a:buChar char="§"/>
              <a:defRPr/>
            </a:pPr>
            <a:endParaRPr lang="es-ES" altLang="es-MX" sz="1200" dirty="0">
              <a:solidFill>
                <a:srgbClr val="000000"/>
              </a:solidFill>
              <a:latin typeface="Arial" charset="0"/>
            </a:endParaRPr>
          </a:p>
          <a:p>
            <a:pPr marL="85725" lvl="0" indent="-85725" algn="just">
              <a:buFont typeface="Wingdings" pitchFamily="2" charset="2"/>
              <a:buChar char="§"/>
              <a:defRPr/>
            </a:pPr>
            <a:r>
              <a:rPr lang="es-ES" altLang="es-MX" sz="1200" dirty="0">
                <a:solidFill>
                  <a:srgbClr val="000000"/>
                </a:solidFill>
                <a:latin typeface="Arial" charset="0"/>
              </a:rPr>
              <a:t>Proponer al Secretario las resoluciones de carácter general que </a:t>
            </a:r>
            <a:r>
              <a:rPr lang="es-ES" altLang="es-MX" sz="1200" dirty="0" smtClean="0">
                <a:solidFill>
                  <a:srgbClr val="000000"/>
                </a:solidFill>
                <a:latin typeface="Arial" charset="0"/>
              </a:rPr>
              <a:t>corresponda</a:t>
            </a:r>
            <a:r>
              <a:rPr lang="es-ES" altLang="es-MX" sz="1200" dirty="0">
                <a:solidFill>
                  <a:srgbClr val="000000"/>
                </a:solidFill>
                <a:latin typeface="Arial" charset="0"/>
              </a:rPr>
              <a:t>.</a:t>
            </a:r>
          </a:p>
        </p:txBody>
      </p:sp>
      <p:grpSp>
        <p:nvGrpSpPr>
          <p:cNvPr id="15" name="Group 53"/>
          <p:cNvGrpSpPr>
            <a:grpSpLocks/>
          </p:cNvGrpSpPr>
          <p:nvPr/>
        </p:nvGrpSpPr>
        <p:grpSpPr bwMode="auto">
          <a:xfrm>
            <a:off x="1577975" y="8496300"/>
            <a:ext cx="5153025" cy="536575"/>
            <a:chOff x="994" y="5112"/>
            <a:chExt cx="3246" cy="338"/>
          </a:xfrm>
        </p:grpSpPr>
        <p:sp>
          <p:nvSpPr>
            <p:cNvPr id="16"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7"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3123" y="5129"/>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smtClean="0">
                  <a:latin typeface="Arial" charset="0"/>
                </a:rPr>
                <a:t>Secretario</a:t>
              </a:r>
              <a:endParaRPr lang="es-ES" altLang="es-MX" sz="1200" b="1" dirty="0">
                <a:latin typeface="Arial" charset="0"/>
              </a:endParaRPr>
            </a:p>
          </p:txBody>
        </p:sp>
      </p:gr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Fernando Chávez Méndez </a:t>
            </a:r>
            <a:endParaRPr lang="es-ES" sz="1200" dirty="0">
              <a:latin typeface="Arial" charset="0"/>
            </a:endParaRPr>
          </a:p>
        </p:txBody>
      </p:sp>
      <p:sp>
        <p:nvSpPr>
          <p:cNvPr id="22"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endParaRPr lang="es-ES" sz="1200" dirty="0">
              <a:latin typeface="Arial" charset="0"/>
            </a:endParaRPr>
          </a:p>
        </p:txBody>
      </p:sp>
    </p:spTree>
    <p:extLst>
      <p:ext uri="{BB962C8B-B14F-4D97-AF65-F5344CB8AC3E}">
        <p14:creationId xmlns:p14="http://schemas.microsoft.com/office/powerpoint/2010/main" val="599130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2290" name="Rectangle 13"/>
          <p:cNvSpPr>
            <a:spLocks noChangeArrowheads="1"/>
          </p:cNvSpPr>
          <p:nvPr/>
        </p:nvSpPr>
        <p:spPr bwMode="auto">
          <a:xfrm>
            <a:off x="1554885" y="1075339"/>
            <a:ext cx="5157788" cy="4524315"/>
          </a:xfrm>
          <a:prstGeom prst="rect">
            <a:avLst/>
          </a:prstGeom>
          <a:noFill/>
          <a:ln w="9525">
            <a:noFill/>
            <a:miter lim="800000"/>
            <a:headEnd/>
            <a:tailEnd/>
          </a:ln>
        </p:spPr>
        <p:txBody>
          <a:bodyPr>
            <a:spAutoFit/>
          </a:bodyPr>
          <a:lstStyle/>
          <a:p>
            <a:pPr marL="95250" indent="-95250" algn="ctr"/>
            <a:r>
              <a:rPr lang="es-MX" sz="1200" b="1" i="1" dirty="0" smtClean="0">
                <a:latin typeface="Arial" charset="0"/>
              </a:rPr>
              <a:t>DIRECCIÓN GENERAL DE </a:t>
            </a:r>
          </a:p>
          <a:p>
            <a:pPr marL="101600" indent="-101600" algn="ctr"/>
            <a:r>
              <a:rPr lang="es-MX" sz="1200" b="1" i="1" dirty="0" smtClean="0">
                <a:latin typeface="Arial" charset="0"/>
              </a:rPr>
              <a:t>TRANSPORTE </a:t>
            </a:r>
            <a:r>
              <a:rPr lang="es-MX" sz="1200" b="1" i="1" dirty="0">
                <a:latin typeface="Arial" charset="0"/>
              </a:rPr>
              <a:t>COLECTIVO METROPOLITANO </a:t>
            </a:r>
          </a:p>
          <a:p>
            <a:pPr algn="ctr">
              <a:defRPr/>
            </a:pPr>
            <a:r>
              <a:rPr lang="es-MX" sz="1200" b="1" i="1" dirty="0">
                <a:latin typeface="Arial" charset="0"/>
              </a:rPr>
              <a:t>(Continúa</a:t>
            </a:r>
            <a:r>
              <a:rPr lang="es-MX" sz="1200" b="1" i="1" dirty="0" smtClean="0">
                <a:latin typeface="Arial" charset="0"/>
              </a:rPr>
              <a:t>)</a:t>
            </a:r>
          </a:p>
          <a:p>
            <a:pPr algn="ctr">
              <a:defRPr/>
            </a:pPr>
            <a:endParaRPr lang="es-MX" sz="1200" b="1" i="1" dirty="0">
              <a:latin typeface="Arial" charset="0"/>
            </a:endParaRPr>
          </a:p>
          <a:p>
            <a:pPr marL="85725" lvl="0" indent="-85725" algn="just">
              <a:buFont typeface="Wingdings" pitchFamily="2" charset="2"/>
              <a:buChar char="§"/>
              <a:defRPr/>
            </a:pPr>
            <a:r>
              <a:rPr lang="es-ES" altLang="es-MX" sz="1200" dirty="0">
                <a:solidFill>
                  <a:srgbClr val="000000"/>
                </a:solidFill>
                <a:latin typeface="Arial" charset="0"/>
              </a:rPr>
              <a:t>Determinar las normas técnicas y características físicas de paraderos, terminales, patios de pernocta y demás instalaciones y servicios auxiliares de transporte en las modalidades de Urbano: Colectivo, Colectivo de Primera Clase, Interurbano, Foráneo de primera y segunda clase; Rural: Colectivo de ruta y de servicios especiales, aprobando en su caso los proyectos </a:t>
            </a:r>
            <a:r>
              <a:rPr lang="es-ES" altLang="es-MX" sz="1200" dirty="0" smtClean="0">
                <a:solidFill>
                  <a:srgbClr val="000000"/>
                </a:solidFill>
                <a:latin typeface="Arial" charset="0"/>
              </a:rPr>
              <a:t>respectivos.</a:t>
            </a:r>
            <a:endParaRPr lang="es-ES" altLang="es-MX" sz="1200" dirty="0">
              <a:solidFill>
                <a:srgbClr val="000000"/>
              </a:solidFill>
              <a:latin typeface="Arial" charset="0"/>
            </a:endParaRPr>
          </a:p>
          <a:p>
            <a:pPr marL="85725" lvl="0" indent="-85725" algn="just">
              <a:buFont typeface="Wingdings" pitchFamily="2" charset="2"/>
              <a:buChar char="§"/>
              <a:defRPr/>
            </a:pPr>
            <a:endParaRPr lang="es-ES" altLang="es-MX" sz="1200" dirty="0">
              <a:solidFill>
                <a:srgbClr val="000000"/>
              </a:solidFill>
              <a:latin typeface="Arial" charset="0"/>
            </a:endParaRPr>
          </a:p>
          <a:p>
            <a:pPr marL="85725" lvl="0" indent="-85725" algn="just">
              <a:buFont typeface="Wingdings" pitchFamily="2" charset="2"/>
              <a:buChar char="§"/>
              <a:defRPr/>
            </a:pPr>
            <a:r>
              <a:rPr lang="es-ES" altLang="es-MX" sz="1200" dirty="0">
                <a:solidFill>
                  <a:srgbClr val="000000"/>
                </a:solidFill>
                <a:latin typeface="Arial" charset="0"/>
              </a:rPr>
              <a:t>Instalar cuando corresponda, bahías, señalamiento y demás equipamiento auxiliar de </a:t>
            </a:r>
            <a:r>
              <a:rPr lang="es-ES" altLang="es-MX" sz="1200" dirty="0" smtClean="0">
                <a:solidFill>
                  <a:srgbClr val="000000"/>
                </a:solidFill>
                <a:latin typeface="Arial" charset="0"/>
              </a:rPr>
              <a:t>transporte.</a:t>
            </a:r>
            <a:endParaRPr lang="es-ES" altLang="es-MX" sz="1200" dirty="0">
              <a:solidFill>
                <a:srgbClr val="000000"/>
              </a:solidFill>
              <a:latin typeface="Arial" charset="0"/>
            </a:endParaRPr>
          </a:p>
          <a:p>
            <a:pPr marL="85725" lvl="0" indent="-85725" algn="just">
              <a:buFont typeface="Wingdings" pitchFamily="2" charset="2"/>
              <a:buChar char="§"/>
              <a:defRPr/>
            </a:pPr>
            <a:endParaRPr lang="es-ES" altLang="es-MX" sz="1200" dirty="0">
              <a:solidFill>
                <a:srgbClr val="000000"/>
              </a:solidFill>
              <a:latin typeface="Arial" charset="0"/>
            </a:endParaRPr>
          </a:p>
          <a:p>
            <a:pPr marL="85725" lvl="0" indent="-85725" algn="just">
              <a:buFont typeface="Wingdings" pitchFamily="2" charset="2"/>
              <a:buChar char="§"/>
              <a:defRPr/>
            </a:pPr>
            <a:r>
              <a:rPr lang="es-ES" altLang="es-MX" sz="1200" dirty="0">
                <a:solidFill>
                  <a:srgbClr val="000000"/>
                </a:solidFill>
                <a:latin typeface="Arial" charset="0"/>
              </a:rPr>
              <a:t>Formar parte del Consejo Estatal de </a:t>
            </a:r>
            <a:r>
              <a:rPr lang="es-ES" altLang="es-MX" sz="1200" dirty="0" smtClean="0">
                <a:solidFill>
                  <a:srgbClr val="000000"/>
                </a:solidFill>
                <a:latin typeface="Arial" charset="0"/>
              </a:rPr>
              <a:t>Transporte.</a:t>
            </a:r>
            <a:endParaRPr lang="es-MX" sz="1200" b="1" i="1" dirty="0" smtClean="0">
              <a:latin typeface="Arial" charset="0"/>
            </a:endParaRPr>
          </a:p>
          <a:p>
            <a:pPr algn="ctr">
              <a:defRPr/>
            </a:pPr>
            <a:endParaRPr lang="es-MX" sz="1200" b="1" i="1" dirty="0" smtClean="0">
              <a:latin typeface="Arial" charset="0"/>
            </a:endParaRPr>
          </a:p>
          <a:p>
            <a:pPr marL="82550" indent="-82550" algn="just">
              <a:buFont typeface="Wingdings" pitchFamily="2" charset="2"/>
              <a:buChar char="§"/>
              <a:defRPr/>
            </a:pPr>
            <a:r>
              <a:rPr lang="es-ES" altLang="es-MX" sz="1200" dirty="0" smtClean="0">
                <a:latin typeface="Arial" charset="0"/>
              </a:rPr>
              <a:t>Obtener </a:t>
            </a:r>
            <a:r>
              <a:rPr lang="es-ES" altLang="es-MX" sz="1200" dirty="0">
                <a:latin typeface="Arial" charset="0"/>
              </a:rPr>
              <a:t>la información necesaria para determinar las tarifas de los servicios de transporte público a su cargo y la variación de los factores económicos para el ajuste de una tarifa ya </a:t>
            </a:r>
            <a:r>
              <a:rPr lang="es-ES" altLang="es-MX" sz="1200" dirty="0" smtClean="0">
                <a:latin typeface="Arial" charset="0"/>
              </a:rPr>
              <a:t>establecida</a:t>
            </a:r>
            <a:r>
              <a:rPr lang="es-ES" altLang="es-MX" sz="1200" dirty="0">
                <a:latin typeface="Arial" charset="0"/>
              </a:rPr>
              <a:t>.</a:t>
            </a:r>
            <a:endParaRPr lang="es-ES" altLang="es-MX" sz="1200" dirty="0" smtClean="0">
              <a:latin typeface="Arial" charset="0"/>
            </a:endParaRPr>
          </a:p>
          <a:p>
            <a:pPr marL="82550" indent="-82550" algn="just">
              <a:buFont typeface="Wingdings" pitchFamily="2" charset="2"/>
              <a:buChar char="§"/>
              <a:defRPr/>
            </a:pPr>
            <a:endParaRPr lang="es-MX" sz="1200" b="1" i="1" dirty="0" smtClean="0">
              <a:latin typeface="Arial" charset="0"/>
            </a:endParaRPr>
          </a:p>
          <a:p>
            <a:pPr marL="82550" indent="-82550" algn="just">
              <a:buFont typeface="Wingdings" pitchFamily="2" charset="2"/>
              <a:buChar char="§"/>
              <a:defRPr/>
            </a:pPr>
            <a:r>
              <a:rPr lang="es-ES" altLang="es-MX" sz="1200" dirty="0" smtClean="0">
                <a:latin typeface="Arial" charset="0"/>
              </a:rPr>
              <a:t>Asistir </a:t>
            </a:r>
            <a:r>
              <a:rPr lang="es-ES" altLang="es-MX" sz="1200" dirty="0">
                <a:latin typeface="Arial" charset="0"/>
              </a:rPr>
              <a:t>al Secretario en las resoluciones o acuerdos que emita en las materias de su </a:t>
            </a:r>
            <a:r>
              <a:rPr lang="es-ES" altLang="es-MX" sz="1200" dirty="0" smtClean="0">
                <a:latin typeface="Arial" charset="0"/>
              </a:rPr>
              <a:t>competencia</a:t>
            </a:r>
            <a:r>
              <a:rPr lang="es-ES" altLang="es-MX" sz="1200" dirty="0">
                <a:latin typeface="Arial" charset="0"/>
              </a:rPr>
              <a:t>.</a:t>
            </a:r>
            <a:endParaRPr lang="es-ES" altLang="es-MX" sz="1200" dirty="0" smtClean="0">
              <a:latin typeface="Arial" charset="0"/>
            </a:endParaRP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MX" sz="1200" dirty="0" smtClean="0">
                <a:latin typeface="Arial" charset="0"/>
              </a:rPr>
              <a:t>Estas </a:t>
            </a:r>
            <a:r>
              <a:rPr lang="es-MX" sz="1200" dirty="0">
                <a:latin typeface="Arial" charset="0"/>
              </a:rPr>
              <a:t>funciones son enunciativas , mas no limitativas</a:t>
            </a:r>
            <a:r>
              <a:rPr lang="es-MX" sz="1200" dirty="0" smtClean="0">
                <a:latin typeface="Arial" charset="0"/>
              </a:rPr>
              <a:t>.</a:t>
            </a:r>
            <a:endParaRPr lang="es-MX" sz="1200" dirty="0">
              <a:latin typeface="Arial" charset="0"/>
            </a:endParaRPr>
          </a:p>
        </p:txBody>
      </p:sp>
      <p:sp>
        <p:nvSpPr>
          <p:cNvPr id="1229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
        <p:nvSpPr>
          <p:cNvPr id="12293" name="Line 16"/>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grpSp>
        <p:nvGrpSpPr>
          <p:cNvPr id="15" name="Group 53"/>
          <p:cNvGrpSpPr>
            <a:grpSpLocks/>
          </p:cNvGrpSpPr>
          <p:nvPr/>
        </p:nvGrpSpPr>
        <p:grpSpPr bwMode="auto">
          <a:xfrm>
            <a:off x="1577975" y="8496300"/>
            <a:ext cx="5153025" cy="536575"/>
            <a:chOff x="994" y="5112"/>
            <a:chExt cx="3246" cy="338"/>
          </a:xfrm>
        </p:grpSpPr>
        <p:sp>
          <p:nvSpPr>
            <p:cNvPr id="16"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7"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3123" y="5129"/>
              <a:ext cx="58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smtClean="0">
                  <a:latin typeface="Arial" charset="0"/>
                </a:rPr>
                <a:t>Secretario</a:t>
              </a:r>
              <a:endParaRPr lang="es-ES" altLang="es-MX" sz="1200" b="1" dirty="0">
                <a:latin typeface="Arial" charset="0"/>
              </a:endParaRPr>
            </a:p>
          </p:txBody>
        </p:sp>
      </p:gr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Fernando Chávez Méndez </a:t>
            </a:r>
            <a:endParaRPr lang="es-ES" sz="1200" dirty="0">
              <a:latin typeface="Arial" charset="0"/>
            </a:endParaRPr>
          </a:p>
        </p:txBody>
      </p:sp>
      <p:sp>
        <p:nvSpPr>
          <p:cNvPr id="22"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endParaRPr lang="es-ES" sz="1200" dirty="0">
              <a:latin typeface="Arial" charset="0"/>
            </a:endParaRPr>
          </a:p>
        </p:txBody>
      </p:sp>
    </p:spTree>
    <p:extLst>
      <p:ext uri="{BB962C8B-B14F-4D97-AF65-F5344CB8AC3E}">
        <p14:creationId xmlns:p14="http://schemas.microsoft.com/office/powerpoint/2010/main" val="22692351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21508" name="Line 39"/>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5365" name="Rectangle 42"/>
          <p:cNvSpPr>
            <a:spLocks noChangeArrowheads="1"/>
          </p:cNvSpPr>
          <p:nvPr/>
        </p:nvSpPr>
        <p:spPr bwMode="auto">
          <a:xfrm>
            <a:off x="1574005" y="1085366"/>
            <a:ext cx="5167313"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s-ES_tradnl" altLang="es-MX" sz="1200" b="1" i="1" dirty="0" smtClean="0">
                <a:latin typeface="Arial" charset="0"/>
              </a:rPr>
              <a:t>  ESTADISTICA Y PLANEACION</a:t>
            </a:r>
            <a:endParaRPr lang="es-ES_tradnl" altLang="es-MX" sz="1200" dirty="0">
              <a:latin typeface="Arial" charset="0"/>
            </a:endParaRPr>
          </a:p>
          <a:p>
            <a:pPr algn="just">
              <a:defRPr/>
            </a:pPr>
            <a:endParaRPr lang="es-ES_tradnl" altLang="es-MX" sz="1200" b="1" i="1" dirty="0">
              <a:latin typeface="Arial" charset="0"/>
            </a:endParaRPr>
          </a:p>
          <a:p>
            <a:pPr algn="just">
              <a:defRPr/>
            </a:pPr>
            <a:r>
              <a:rPr lang="es-ES_tradnl" altLang="es-MX" sz="1200" b="1" i="1" dirty="0" smtClean="0">
                <a:latin typeface="Arial" charset="0"/>
              </a:rPr>
              <a:t>OBJETIVO.</a:t>
            </a:r>
          </a:p>
          <a:p>
            <a:pPr algn="just">
              <a:defRPr/>
            </a:pPr>
            <a:endParaRPr lang="es-ES_tradnl" altLang="es-MX" sz="1200" b="1" i="1" dirty="0">
              <a:latin typeface="Arial" charset="0"/>
            </a:endParaRPr>
          </a:p>
          <a:p>
            <a:pPr algn="just">
              <a:defRPr/>
            </a:pPr>
            <a:r>
              <a:rPr lang="es-ES" sz="1200" dirty="0">
                <a:latin typeface="Arial" charset="0"/>
              </a:rPr>
              <a:t>Colaborar en la organización de las actividades de la Dirección General   así como en la </a:t>
            </a:r>
            <a:r>
              <a:rPr lang="es-ES" sz="1200" dirty="0" smtClean="0">
                <a:latin typeface="Arial" charset="0"/>
              </a:rPr>
              <a:t>elaboración, así como en la captura, registro y  seguimiento </a:t>
            </a:r>
            <a:r>
              <a:rPr lang="es-ES" sz="1200" dirty="0">
                <a:latin typeface="Arial" charset="0"/>
              </a:rPr>
              <a:t>de los proyectos de </a:t>
            </a:r>
            <a:r>
              <a:rPr lang="es-ES" sz="1200" dirty="0" smtClean="0">
                <a:latin typeface="Arial" charset="0"/>
              </a:rPr>
              <a:t>inversión a cargo de la misma. </a:t>
            </a:r>
            <a:endParaRPr lang="es-MX" sz="1200" dirty="0">
              <a:latin typeface="Arial" charset="0"/>
            </a:endParaRPr>
          </a:p>
          <a:p>
            <a:pPr algn="just">
              <a:defRPr/>
            </a:pPr>
            <a:endParaRPr lang="es-ES_tradnl" altLang="es-MX" sz="1200" b="1" i="1" dirty="0">
              <a:latin typeface="Arial" charset="0"/>
            </a:endParaRPr>
          </a:p>
          <a:p>
            <a:pPr algn="just">
              <a:defRPr/>
            </a:pPr>
            <a:r>
              <a:rPr lang="es-ES_tradnl" altLang="es-MX" sz="1200" b="1" i="1" dirty="0" smtClean="0">
                <a:latin typeface="Arial" charset="0"/>
              </a:rPr>
              <a:t>FUNCIONES</a:t>
            </a:r>
            <a:r>
              <a:rPr lang="es-ES_tradnl" altLang="es-MX" sz="1200" b="1" i="1" dirty="0">
                <a:latin typeface="Arial" charset="0"/>
              </a:rPr>
              <a:t>.</a:t>
            </a:r>
          </a:p>
          <a:p>
            <a:pPr algn="just">
              <a:defRPr/>
            </a:pPr>
            <a:endParaRPr lang="es-ES_tradnl" altLang="es-MX" sz="1200" b="1" i="1" dirty="0">
              <a:latin typeface="Arial" charset="0"/>
            </a:endParaRPr>
          </a:p>
          <a:p>
            <a:pPr marL="82550" indent="-82550" algn="just">
              <a:buFont typeface="Wingdings" pitchFamily="2" charset="2"/>
              <a:buChar char="§"/>
              <a:defRPr/>
            </a:pPr>
            <a:r>
              <a:rPr lang="es-ES" altLang="es-MX" sz="1200" dirty="0">
                <a:latin typeface="Arial" charset="0"/>
              </a:rPr>
              <a:t>Formular y actualizar  los manuales de organización y procedimientos de la Dirección General</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Captura de información correspondiente a los proyectos de la Dirección General en el Módulo Cartera de Proyectos de Inversión de acuerdo con la Metodología del Marco Lógico </a:t>
            </a:r>
            <a:r>
              <a:rPr lang="es-ES" altLang="es-MX" sz="1200" dirty="0">
                <a:latin typeface="Arial" charset="0"/>
              </a:rPr>
              <a:t>y con las instrucciones del Director General</a:t>
            </a:r>
            <a:r>
              <a:rPr lang="es-ES" altLang="es-MX" sz="1200" dirty="0" smtClean="0">
                <a:latin typeface="Arial" charset="0"/>
              </a:rPr>
              <a:t>.</a:t>
            </a:r>
          </a:p>
          <a:p>
            <a:pPr marL="82550" indent="-82550" algn="just">
              <a:buFont typeface="Wingdings" pitchFamily="2" charset="2"/>
              <a:buChar char="§"/>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Elaborar Cédulas de Presupuesto  basado en Resultados (</a:t>
            </a:r>
            <a:r>
              <a:rPr lang="es-ES" altLang="es-MX" sz="1200" dirty="0" err="1" smtClean="0">
                <a:latin typeface="Arial" charset="0"/>
              </a:rPr>
              <a:t>PbR</a:t>
            </a:r>
            <a:r>
              <a:rPr lang="es-ES" altLang="es-MX" sz="1200" dirty="0" smtClean="0">
                <a:latin typeface="Arial" charset="0"/>
              </a:rPr>
              <a:t>) de los proyectos de la Dirección General.</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Dar seguimiento </a:t>
            </a:r>
            <a:r>
              <a:rPr lang="es-ES" altLang="es-MX" sz="1200" dirty="0" smtClean="0">
                <a:latin typeface="Arial" charset="0"/>
              </a:rPr>
              <a:t>a </a:t>
            </a:r>
            <a:r>
              <a:rPr lang="es-ES" altLang="es-MX" sz="1200" dirty="0">
                <a:latin typeface="Arial" charset="0"/>
              </a:rPr>
              <a:t>los proyectos de Inversión con el personal encargado de revisarlos en la Secretaría de </a:t>
            </a:r>
            <a:r>
              <a:rPr lang="es-ES" altLang="es-MX" sz="1200" dirty="0" smtClean="0">
                <a:latin typeface="Arial" charset="0"/>
              </a:rPr>
              <a:t>Finanzas</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Revisar y actualizar los registros únicos de trámites y servicios (</a:t>
            </a:r>
            <a:r>
              <a:rPr lang="es-ES" altLang="es-MX" sz="1200" dirty="0" err="1">
                <a:latin typeface="Arial" charset="0"/>
              </a:rPr>
              <a:t>RUTyS</a:t>
            </a:r>
            <a:r>
              <a:rPr lang="es-ES" altLang="es-MX" sz="1200" dirty="0">
                <a:latin typeface="Arial" charset="0"/>
              </a:rPr>
              <a:t>) de la Dirección General</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Dar respuesta a las solicitudes de información de la Plataforma Nacional de Transparencia que le sean asignadas. </a:t>
            </a:r>
            <a:endParaRPr lang="es-ES" altLang="es-MX" sz="1200" dirty="0" smtClean="0">
              <a:latin typeface="Arial" charset="0"/>
            </a:endParaRPr>
          </a:p>
          <a:p>
            <a:pPr marL="82550" indent="-82550" algn="just">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Formular </a:t>
            </a:r>
            <a:r>
              <a:rPr lang="es-ES" altLang="es-MX" sz="1200" dirty="0">
                <a:latin typeface="Arial" charset="0"/>
              </a:rPr>
              <a:t>Estadística de Sanciones  aplicadas y presentarlo al Director General</a:t>
            </a:r>
            <a:r>
              <a:rPr lang="es-ES" altLang="es-MX" sz="1200" dirty="0" smtClean="0">
                <a:latin typeface="Arial" charset="0"/>
              </a:rPr>
              <a:t>.</a:t>
            </a:r>
          </a:p>
          <a:p>
            <a:pPr marL="82550" indent="-82550" algn="just">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Consultar los indicadores del Índice Nacional del Precios al Consumidor para determinar la actualización de tarifas.</a:t>
            </a:r>
          </a:p>
          <a:p>
            <a:pPr marL="82550" indent="-82550" algn="just">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Desarrollar y proponer al Director General  el protocolo de Informes de actividades de las áreas que conforman la Dirección General</a:t>
            </a:r>
          </a:p>
          <a:p>
            <a:pPr marL="82550" indent="-82550" algn="just">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Estas funciones son enunciativas, mas no limitativas.</a:t>
            </a:r>
          </a:p>
        </p:txBody>
      </p:sp>
      <p:sp>
        <p:nvSpPr>
          <p:cNvPr id="21511"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21512"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21513"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514"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515"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13"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14"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Ma. Elena Argüello Gutiérrez</a:t>
            </a:r>
          </a:p>
        </p:txBody>
      </p:sp>
      <p:sp>
        <p:nvSpPr>
          <p:cNvPr id="15"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36715767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3317"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4" name="Rectangle 42"/>
          <p:cNvSpPr>
            <a:spLocks noChangeArrowheads="1"/>
          </p:cNvSpPr>
          <p:nvPr/>
        </p:nvSpPr>
        <p:spPr bwMode="auto">
          <a:xfrm>
            <a:off x="1512313" y="1074422"/>
            <a:ext cx="5216786"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s-ES_tradnl" altLang="es-MX" sz="1200" b="1" i="1" dirty="0" smtClean="0">
                <a:latin typeface="Arial" charset="0"/>
              </a:rPr>
              <a:t>INFORMATICA</a:t>
            </a:r>
            <a:endParaRPr lang="es-ES_tradnl" altLang="es-MX" sz="1200" dirty="0">
              <a:latin typeface="Arial" charset="0"/>
            </a:endParaRPr>
          </a:p>
          <a:p>
            <a:pPr algn="just">
              <a:defRPr/>
            </a:pPr>
            <a:endParaRPr lang="es-ES_tradnl" altLang="es-MX" sz="1200" dirty="0" smtClean="0">
              <a:latin typeface="Arial" charset="0"/>
            </a:endParaRPr>
          </a:p>
          <a:p>
            <a:pPr algn="just">
              <a:defRPr/>
            </a:pPr>
            <a:endParaRPr lang="es-ES_tradnl" altLang="es-MX" sz="1200" dirty="0">
              <a:latin typeface="Arial" charset="0"/>
            </a:endParaRPr>
          </a:p>
          <a:p>
            <a:pPr algn="just">
              <a:defRPr/>
            </a:pPr>
            <a:endParaRPr lang="es-ES_tradnl" altLang="es-MX" sz="1200" b="1" i="1" dirty="0">
              <a:latin typeface="Arial" charset="0"/>
            </a:endParaRPr>
          </a:p>
          <a:p>
            <a:pPr algn="just">
              <a:defRPr/>
            </a:pPr>
            <a:r>
              <a:rPr lang="es-ES_tradnl" altLang="es-MX" sz="1200" b="1" i="1" dirty="0">
                <a:latin typeface="Arial" charset="0"/>
              </a:rPr>
              <a:t>OBJETIVO</a:t>
            </a:r>
            <a:r>
              <a:rPr lang="es-ES_tradnl" altLang="es-MX" sz="1200" b="1" i="1" dirty="0" smtClean="0">
                <a:latin typeface="Arial" charset="0"/>
              </a:rPr>
              <a:t>.</a:t>
            </a:r>
          </a:p>
          <a:p>
            <a:pPr algn="just">
              <a:defRPr/>
            </a:pPr>
            <a:endParaRPr lang="es-ES_tradnl" altLang="es-MX" sz="1200" b="1" i="1" dirty="0">
              <a:latin typeface="Arial" charset="0"/>
            </a:endParaRPr>
          </a:p>
          <a:p>
            <a:pPr algn="just">
              <a:defRPr/>
            </a:pPr>
            <a:r>
              <a:rPr lang="es-ES" altLang="es-MX" sz="1200" dirty="0">
                <a:latin typeface="Arial" charset="0"/>
              </a:rPr>
              <a:t>Proporcionar asistencia técnica en  software , equipos de cómputo y cámaras de seguridad  instalados en la Dirección General de Transporte Colectivo Metropolitano</a:t>
            </a:r>
            <a:endParaRPr lang="es-ES_tradnl" altLang="es-MX" sz="1200" b="1" i="1" dirty="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smtClean="0">
              <a:latin typeface="Arial" charset="0"/>
            </a:endParaRPr>
          </a:p>
          <a:p>
            <a:pPr algn="just">
              <a:defRPr/>
            </a:pPr>
            <a:r>
              <a:rPr lang="es-ES_tradnl" altLang="es-MX" sz="1200" b="1" i="1" dirty="0" smtClean="0">
                <a:latin typeface="Arial" charset="0"/>
              </a:rPr>
              <a:t>FUNCIONES</a:t>
            </a:r>
            <a:r>
              <a:rPr lang="es-ES_tradnl" altLang="es-MX" sz="1200" b="1" i="1" dirty="0">
                <a:latin typeface="Arial" charset="0"/>
              </a:rPr>
              <a:t>.</a:t>
            </a:r>
          </a:p>
          <a:p>
            <a:pPr algn="just">
              <a:defRPr/>
            </a:pPr>
            <a:endParaRPr lang="es-ES_tradnl" altLang="es-MX" sz="1200" b="1" i="1" dirty="0">
              <a:latin typeface="Arial" charset="0"/>
            </a:endParaRPr>
          </a:p>
          <a:p>
            <a:pPr marL="82550" indent="-82550" algn="just">
              <a:buFont typeface="Wingdings" pitchFamily="2" charset="2"/>
              <a:buChar char="§"/>
              <a:defRPr/>
            </a:pPr>
            <a:r>
              <a:rPr lang="es-ES" altLang="es-MX" sz="1200" dirty="0">
                <a:latin typeface="Arial" charset="0"/>
              </a:rPr>
              <a:t>Inspeccionar  el funcionamiento de las cámaras de seguridad  (que video graban  el ascenso y descenso de pasaje) ubicadas en la central de transferencia de 20 de Avenida Noviembre</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Proporcionar mantenimiento preventivo al SITE ubicado en la zona de transferencia</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Proporcionar mantenimiento preventivo a las cámaras e </a:t>
            </a:r>
            <a:r>
              <a:rPr lang="es-ES" altLang="es-MX" sz="1200" dirty="0" err="1">
                <a:latin typeface="Arial" charset="0"/>
              </a:rPr>
              <a:t>Idt´s</a:t>
            </a:r>
            <a:r>
              <a:rPr lang="es-ES" altLang="es-MX" sz="1200" dirty="0">
                <a:latin typeface="Arial" charset="0"/>
              </a:rPr>
              <a:t> que se encuentran en la zona de transferencia</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Instalar cámaras  y DVR  en la zona de transferencia y en el edificio de Muñoz</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Proporcionar mantenimiento preventivo y correctivo  a los equipos de cómputo de la Dirección General de Transporte Colectivo Metropolitano</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Elaborar los sistemas que se requieran para el manejo de las bases de datos de la Dirección General de Transporte Colectivo Metropolitano</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Proporcionar asistencia técnica en software al personal de la Dirección General de Transporte Colectivo Metropolitano</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Solicitar cotizaciones  de material y equipo de cómputo  que se requiera en la Dirección General de Transporte Colectivo Metropolitano</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Estas funciones son enunciativas mas no limitativas</a:t>
            </a:r>
            <a:r>
              <a:rPr lang="es-ES" altLang="es-MX" sz="1200" dirty="0" smtClean="0">
                <a:latin typeface="Arial" charset="0"/>
              </a:rPr>
              <a:t>.</a:t>
            </a:r>
            <a:endParaRPr lang="es-ES" altLang="es-MX" sz="1200" dirty="0">
              <a:latin typeface="Arial" charset="0"/>
            </a:endParaRPr>
          </a:p>
        </p:txBody>
      </p:sp>
      <p:grpSp>
        <p:nvGrpSpPr>
          <p:cNvPr id="16" name="Group 53"/>
          <p:cNvGrpSpPr>
            <a:grpSpLocks/>
          </p:cNvGrpSpPr>
          <p:nvPr/>
        </p:nvGrpSpPr>
        <p:grpSpPr bwMode="auto">
          <a:xfrm>
            <a:off x="1577975" y="8496300"/>
            <a:ext cx="5153025" cy="536575"/>
            <a:chOff x="994" y="5112"/>
            <a:chExt cx="3246" cy="338"/>
          </a:xfrm>
        </p:grpSpPr>
        <p:sp>
          <p:nvSpPr>
            <p:cNvPr id="17"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8"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9"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Text Box 50"/>
            <p:cNvSpPr txBox="1">
              <a:spLocks noChangeArrowheads="1"/>
            </p:cNvSpPr>
            <p:nvPr/>
          </p:nvSpPr>
          <p:spPr bwMode="auto">
            <a:xfrm>
              <a:off x="2967" y="5129"/>
              <a:ext cx="9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Director General </a:t>
              </a:r>
              <a:endParaRPr lang="es-ES" altLang="es-MX" sz="1200" b="1" dirty="0">
                <a:latin typeface="Arial" charset="0"/>
              </a:endParaRPr>
            </a:p>
          </p:txBody>
        </p:sp>
      </p:grpSp>
      <p:sp>
        <p:nvSpPr>
          <p:cNvPr id="2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464788" y="8749772"/>
            <a:ext cx="2815905"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Omar Alejandro Rodríguez Enríquez </a:t>
            </a:r>
          </a:p>
        </p:txBody>
      </p:sp>
      <p:sp>
        <p:nvSpPr>
          <p:cNvPr id="2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22657647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3317"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4" name="Rectangle 42"/>
          <p:cNvSpPr>
            <a:spLocks noChangeArrowheads="1"/>
          </p:cNvSpPr>
          <p:nvPr/>
        </p:nvSpPr>
        <p:spPr bwMode="auto">
          <a:xfrm>
            <a:off x="1524000" y="1074424"/>
            <a:ext cx="5181600" cy="766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s-ES_tradnl" altLang="es-MX" sz="1200" b="1" i="1" dirty="0">
                <a:latin typeface="Arial" charset="0"/>
              </a:rPr>
              <a:t>ASISTENTE DE DIRECCION</a:t>
            </a:r>
            <a:r>
              <a:rPr lang="es-ES_tradnl" altLang="es-MX" sz="1200" dirty="0">
                <a:latin typeface="Arial" charset="0"/>
              </a:rPr>
              <a:t>  </a:t>
            </a:r>
          </a:p>
          <a:p>
            <a:pPr algn="just">
              <a:defRPr/>
            </a:pPr>
            <a:endParaRPr lang="es-ES_tradnl" altLang="es-MX" sz="1200" b="1" i="1" dirty="0" smtClean="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a:latin typeface="Arial" charset="0"/>
            </a:endParaRPr>
          </a:p>
          <a:p>
            <a:pPr algn="just">
              <a:defRPr/>
            </a:pPr>
            <a:r>
              <a:rPr lang="es-ES_tradnl" altLang="es-MX" sz="1200" b="1" i="1" dirty="0" smtClean="0">
                <a:latin typeface="Arial" charset="0"/>
              </a:rPr>
              <a:t>OBJETIVO.</a:t>
            </a:r>
          </a:p>
          <a:p>
            <a:pPr algn="just">
              <a:defRPr/>
            </a:pPr>
            <a:endParaRPr lang="es-ES_tradnl" altLang="es-MX" sz="1200" b="1" i="1" dirty="0">
              <a:latin typeface="Arial" charset="0"/>
            </a:endParaRPr>
          </a:p>
          <a:p>
            <a:pPr algn="just">
              <a:defRPr/>
            </a:pPr>
            <a:r>
              <a:rPr lang="es-ES" sz="1200" dirty="0">
                <a:latin typeface="Arial" charset="0"/>
              </a:rPr>
              <a:t>Atender las necesidades secretariales del titular de la  Dirección General   de Transporte Colectivo Metropolitano. </a:t>
            </a:r>
            <a:endParaRPr lang="es-MX" sz="1200" dirty="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a:latin typeface="Arial" charset="0"/>
            </a:endParaRPr>
          </a:p>
          <a:p>
            <a:pPr algn="just">
              <a:defRPr/>
            </a:pPr>
            <a:r>
              <a:rPr lang="es-ES_tradnl" altLang="es-MX" sz="1200" b="1" i="1" dirty="0">
                <a:latin typeface="Arial" charset="0"/>
              </a:rPr>
              <a:t>FUNCIONES.</a:t>
            </a:r>
          </a:p>
          <a:p>
            <a:pPr algn="just">
              <a:defRPr/>
            </a:pPr>
            <a:endParaRPr lang="es-ES_tradnl" altLang="es-MX" sz="1200" b="1" i="1" dirty="0">
              <a:latin typeface="Arial" charset="0"/>
            </a:endParaRPr>
          </a:p>
          <a:p>
            <a:pPr marL="82550" indent="-82550" algn="just">
              <a:buFont typeface="Wingdings" pitchFamily="2" charset="2"/>
              <a:buChar char="§"/>
              <a:defRPr/>
            </a:pPr>
            <a:r>
              <a:rPr lang="es-ES" altLang="es-MX" sz="1200" dirty="0">
                <a:latin typeface="Arial" charset="0"/>
              </a:rPr>
              <a:t>Atender a las personas que solicitan audiencia con el Director General registrando sus datos  como son nombre, Empresa o Dependencia y teléfono, en el Control de Audiencias</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Integrar y registrar la documentación remitida por y hacia la Dirección General</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Elaborar las invitaciones para las sesiones del Consejo Estatal de Transporte</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Confirmar asistencias a Sesiones del Consejo Estatal de Transporte</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Distribuir la correspondencia que requiere realizar alguna acción, entre el personal de la Dirección General</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Llevar la agenda de actividades del Director General</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Atender y registrar las llamadas telefónicas recibidas</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Archivar, ordenar y controlar la documentación recibida y emitida en la Dirección General</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Gestionar y coordinar la prestación de </a:t>
            </a:r>
            <a:r>
              <a:rPr lang="es-ES" altLang="es-MX" sz="1200" dirty="0" smtClean="0">
                <a:latin typeface="Arial" charset="0"/>
              </a:rPr>
              <a:t>servicios de transporte </a:t>
            </a:r>
            <a:r>
              <a:rPr lang="es-ES" altLang="es-MX" sz="1200" dirty="0">
                <a:latin typeface="Arial" charset="0"/>
              </a:rPr>
              <a:t>especiales </a:t>
            </a:r>
            <a:r>
              <a:rPr lang="es-ES" altLang="es-MX" sz="1200" dirty="0" smtClean="0">
                <a:latin typeface="Arial" charset="0"/>
              </a:rPr>
              <a:t>autorizados.</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Coordinar operativos eventuales de inspección</a:t>
            </a:r>
            <a:r>
              <a:rPr lang="es-ES" altLang="es-MX" sz="1200" dirty="0" smtClean="0">
                <a:latin typeface="Arial" charset="0"/>
              </a:rPr>
              <a:t>.</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Estas funciones son enunciativas , mas no </a:t>
            </a:r>
            <a:r>
              <a:rPr lang="es-ES" altLang="es-MX" sz="1200" dirty="0" smtClean="0">
                <a:latin typeface="Arial" charset="0"/>
              </a:rPr>
              <a:t>limitativas.</a:t>
            </a:r>
            <a:endParaRPr lang="es-ES" altLang="es-MX" sz="1200" dirty="0">
              <a:latin typeface="Arial" charset="0"/>
            </a:endParaRPr>
          </a:p>
          <a:p>
            <a:pPr algn="just">
              <a:defRPr/>
            </a:pPr>
            <a:endParaRPr lang="es-ES_tradnl" altLang="es-MX" sz="1200" b="1" i="1" dirty="0">
              <a:latin typeface="Arial" charset="0"/>
            </a:endParaRPr>
          </a:p>
        </p:txBody>
      </p:sp>
      <p:grpSp>
        <p:nvGrpSpPr>
          <p:cNvPr id="16" name="Group 53"/>
          <p:cNvGrpSpPr>
            <a:grpSpLocks/>
          </p:cNvGrpSpPr>
          <p:nvPr/>
        </p:nvGrpSpPr>
        <p:grpSpPr bwMode="auto">
          <a:xfrm>
            <a:off x="1577975" y="8496300"/>
            <a:ext cx="5153025" cy="536575"/>
            <a:chOff x="994" y="5112"/>
            <a:chExt cx="3246" cy="338"/>
          </a:xfrm>
        </p:grpSpPr>
        <p:sp>
          <p:nvSpPr>
            <p:cNvPr id="17"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8"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9"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Text Box 50"/>
            <p:cNvSpPr txBox="1">
              <a:spLocks noChangeArrowheads="1"/>
            </p:cNvSpPr>
            <p:nvPr/>
          </p:nvSpPr>
          <p:spPr bwMode="auto">
            <a:xfrm>
              <a:off x="2967" y="5129"/>
              <a:ext cx="9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Director General </a:t>
              </a:r>
              <a:endParaRPr lang="es-ES" altLang="es-MX" sz="1200" b="1" dirty="0">
                <a:latin typeface="Arial" charset="0"/>
              </a:endParaRPr>
            </a:p>
          </p:txBody>
        </p:sp>
      </p:grpSp>
      <p:sp>
        <p:nvSpPr>
          <p:cNvPr id="2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Jesús Juan Medina Rico</a:t>
            </a:r>
          </a:p>
        </p:txBody>
      </p:sp>
      <p:sp>
        <p:nvSpPr>
          <p:cNvPr id="2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2286422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3317"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4" name="Rectangle 42"/>
          <p:cNvSpPr>
            <a:spLocks noChangeArrowheads="1"/>
          </p:cNvSpPr>
          <p:nvPr/>
        </p:nvSpPr>
        <p:spPr bwMode="auto">
          <a:xfrm>
            <a:off x="1577975" y="1074424"/>
            <a:ext cx="5127624"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s-ES_tradnl" altLang="es-MX" sz="1200" b="1" i="1" dirty="0">
                <a:latin typeface="Arial" charset="0"/>
              </a:rPr>
              <a:t>ASISTENTE DE </a:t>
            </a:r>
            <a:r>
              <a:rPr lang="es-ES_tradnl" altLang="es-MX" sz="1200" b="1" i="1" dirty="0" smtClean="0">
                <a:latin typeface="Arial" charset="0"/>
              </a:rPr>
              <a:t>REVISTA</a:t>
            </a:r>
            <a:endParaRPr lang="es-ES_tradnl" altLang="es-MX" sz="1200" b="1" i="1" dirty="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a:latin typeface="Arial" charset="0"/>
            </a:endParaRPr>
          </a:p>
          <a:p>
            <a:pPr algn="just">
              <a:defRPr/>
            </a:pPr>
            <a:endParaRPr lang="es-ES_tradnl" altLang="es-MX" sz="1200" b="1" i="1" dirty="0">
              <a:latin typeface="Arial" charset="0"/>
            </a:endParaRPr>
          </a:p>
          <a:p>
            <a:pPr algn="just">
              <a:defRPr/>
            </a:pPr>
            <a:r>
              <a:rPr lang="es-ES_tradnl" altLang="es-MX" sz="1200" b="1" i="1" dirty="0" smtClean="0">
                <a:latin typeface="Arial" charset="0"/>
              </a:rPr>
              <a:t>OBJETIVO.</a:t>
            </a:r>
          </a:p>
          <a:p>
            <a:pPr algn="just">
              <a:defRPr/>
            </a:pPr>
            <a:endParaRPr lang="es-ES_tradnl" altLang="es-MX" sz="1200" b="1" i="1" dirty="0">
              <a:latin typeface="Arial" charset="0"/>
            </a:endParaRPr>
          </a:p>
          <a:p>
            <a:pPr algn="just">
              <a:defRPr/>
            </a:pPr>
            <a:r>
              <a:rPr lang="es-ES" sz="1200" dirty="0" smtClean="0">
                <a:latin typeface="Arial" charset="0"/>
              </a:rPr>
              <a:t>Llevar un control de la documentación </a:t>
            </a:r>
            <a:r>
              <a:rPr lang="es-ES" sz="1200" dirty="0">
                <a:latin typeface="Arial" charset="0"/>
              </a:rPr>
              <a:t> </a:t>
            </a:r>
            <a:r>
              <a:rPr lang="es-ES" sz="1200" dirty="0" smtClean="0">
                <a:latin typeface="Arial" charset="0"/>
              </a:rPr>
              <a:t>y bases de datos relacionados con el proceso de Revista Anual, así como con los siniestros en los que participan las unidades  de transporte público colectivo. </a:t>
            </a:r>
            <a:endParaRPr lang="es-MX" sz="1200" dirty="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a:latin typeface="Arial" charset="0"/>
            </a:endParaRPr>
          </a:p>
          <a:p>
            <a:pPr algn="just">
              <a:defRPr/>
            </a:pPr>
            <a:endParaRPr lang="es-ES_tradnl" altLang="es-MX" sz="1200" b="1" i="1" dirty="0" smtClean="0">
              <a:latin typeface="Arial" charset="0"/>
            </a:endParaRPr>
          </a:p>
          <a:p>
            <a:pPr algn="just">
              <a:defRPr/>
            </a:pPr>
            <a:r>
              <a:rPr lang="es-ES_tradnl" altLang="es-MX" sz="1200" b="1" i="1" dirty="0" smtClean="0">
                <a:latin typeface="Arial" charset="0"/>
              </a:rPr>
              <a:t>FUNCIONES.</a:t>
            </a:r>
          </a:p>
          <a:p>
            <a:pPr algn="just">
              <a:defRPr/>
            </a:pPr>
            <a:endParaRPr lang="es-ES_tradnl" altLang="es-MX" sz="1200" b="1" i="1" dirty="0">
              <a:latin typeface="Arial" charset="0"/>
            </a:endParaRPr>
          </a:p>
          <a:p>
            <a:pPr marL="85725" indent="-85725" algn="just">
              <a:buFont typeface="Wingdings" pitchFamily="2" charset="2"/>
              <a:buChar char="§"/>
            </a:pPr>
            <a:r>
              <a:rPr lang="es-MX" sz="1200" dirty="0">
                <a:solidFill>
                  <a:srgbClr val="000000"/>
                </a:solidFill>
                <a:latin typeface="Arial" charset="0"/>
              </a:rPr>
              <a:t>Archivar documentación relativa al proceso de  revista vehicular de las unidades de transporte público en las modalidades a cargo de la Dirección General </a:t>
            </a:r>
          </a:p>
          <a:p>
            <a:pPr marL="85725" indent="-85725" algn="just">
              <a:buFont typeface="Wingdings" pitchFamily="2" charset="2"/>
              <a:buChar char="§"/>
            </a:pPr>
            <a:endParaRPr lang="es-MX" sz="1200" dirty="0">
              <a:solidFill>
                <a:srgbClr val="000000"/>
              </a:solidFill>
              <a:latin typeface="Arial" charset="0"/>
            </a:endParaRPr>
          </a:p>
          <a:p>
            <a:pPr marL="85725" indent="-85725" algn="just">
              <a:buFont typeface="Wingdings" pitchFamily="2" charset="2"/>
              <a:buChar char="§"/>
            </a:pPr>
            <a:r>
              <a:rPr lang="es-MX" sz="1200" dirty="0">
                <a:solidFill>
                  <a:srgbClr val="000000"/>
                </a:solidFill>
                <a:latin typeface="Arial" charset="0"/>
              </a:rPr>
              <a:t>Elaborar Informe semanal y final de las unidades de transporte público que han sido presentadas al proceso   de revista anual.</a:t>
            </a:r>
          </a:p>
          <a:p>
            <a:pPr algn="just"/>
            <a:endParaRPr lang="es-MX" sz="1200" dirty="0">
              <a:solidFill>
                <a:srgbClr val="000000"/>
              </a:solidFill>
              <a:latin typeface="Arial" charset="0"/>
            </a:endParaRPr>
          </a:p>
          <a:p>
            <a:pPr marL="85725" indent="-85725" algn="just">
              <a:buFont typeface="Wingdings" pitchFamily="2" charset="2"/>
              <a:buChar char="§"/>
            </a:pPr>
            <a:r>
              <a:rPr lang="es-MX" sz="1200" dirty="0">
                <a:solidFill>
                  <a:srgbClr val="000000"/>
                </a:solidFill>
                <a:latin typeface="Arial" charset="0"/>
              </a:rPr>
              <a:t>Verificar el cumplimiento de los concesionarios  de acuerdo con la programación  del  proceso de revista anual.</a:t>
            </a:r>
          </a:p>
          <a:p>
            <a:pPr marL="85725" indent="-85725" algn="just">
              <a:buFont typeface="Wingdings" pitchFamily="2" charset="2"/>
              <a:buChar char="§"/>
            </a:pPr>
            <a:endParaRPr lang="es-MX" sz="1200" dirty="0">
              <a:solidFill>
                <a:srgbClr val="000000"/>
              </a:solidFill>
              <a:latin typeface="Arial" charset="0"/>
            </a:endParaRPr>
          </a:p>
          <a:p>
            <a:pPr marL="85725" indent="-85725" algn="just">
              <a:buFont typeface="Wingdings" pitchFamily="2" charset="2"/>
              <a:buChar char="§"/>
            </a:pPr>
            <a:r>
              <a:rPr lang="es-MX" sz="1200" dirty="0">
                <a:solidFill>
                  <a:srgbClr val="000000"/>
                </a:solidFill>
                <a:latin typeface="Arial" charset="0"/>
              </a:rPr>
              <a:t>Elaborar, integrar y controlar los expedientes de los siniestros  en los cuales participan  las unidades del transporte público colectivo.</a:t>
            </a:r>
          </a:p>
          <a:p>
            <a:pPr marL="85725" indent="-85725" algn="just">
              <a:buFont typeface="Wingdings" pitchFamily="2" charset="2"/>
              <a:buChar char="§"/>
            </a:pPr>
            <a:endParaRPr lang="es-MX" sz="1200" dirty="0">
              <a:solidFill>
                <a:srgbClr val="000000"/>
              </a:solidFill>
              <a:latin typeface="Arial" charset="0"/>
            </a:endParaRPr>
          </a:p>
          <a:p>
            <a:pPr marL="85725" indent="-85725" algn="just">
              <a:buFont typeface="Wingdings" pitchFamily="2" charset="2"/>
              <a:buChar char="§"/>
            </a:pPr>
            <a:r>
              <a:rPr lang="es-MX" sz="1200" dirty="0">
                <a:solidFill>
                  <a:srgbClr val="000000"/>
                </a:solidFill>
                <a:latin typeface="Arial" charset="0"/>
              </a:rPr>
              <a:t>Formular y actualizar informe estadístico  de siniestros en   los cuales participan  las unidades del transporte público colectivo.</a:t>
            </a:r>
          </a:p>
          <a:p>
            <a:pPr algn="just"/>
            <a:endParaRPr lang="es-MX" sz="1200" dirty="0">
              <a:solidFill>
                <a:srgbClr val="000000"/>
              </a:solidFill>
              <a:latin typeface="Arial" charset="0"/>
            </a:endParaRPr>
          </a:p>
          <a:p>
            <a:pPr marL="85725" indent="-85725" algn="just">
              <a:buFont typeface="Wingdings" pitchFamily="2" charset="2"/>
              <a:buChar char="§"/>
            </a:pPr>
            <a:r>
              <a:rPr lang="es-MX" sz="1200" dirty="0">
                <a:solidFill>
                  <a:srgbClr val="000000"/>
                </a:solidFill>
                <a:latin typeface="Arial" charset="0"/>
              </a:rPr>
              <a:t>Dar seguimiento a los reclamos  de los usuarios y  afectados en siniestros en los cuales se vean involucradas las unidades de transporte público colectivo. </a:t>
            </a:r>
          </a:p>
          <a:p>
            <a:pPr marL="85725" indent="-85725" algn="just">
              <a:buFont typeface="Wingdings" pitchFamily="2" charset="2"/>
              <a:buChar char="§"/>
            </a:pPr>
            <a:endParaRPr lang="es-MX" sz="1200" dirty="0">
              <a:solidFill>
                <a:srgbClr val="000000"/>
              </a:solidFill>
              <a:latin typeface="Arial" charset="0"/>
            </a:endParaRPr>
          </a:p>
          <a:p>
            <a:pPr marL="85725" indent="-85725" algn="just">
              <a:buFont typeface="Wingdings" pitchFamily="2" charset="2"/>
              <a:buChar char="§"/>
            </a:pPr>
            <a:r>
              <a:rPr lang="es-MX" sz="1200" dirty="0">
                <a:solidFill>
                  <a:srgbClr val="000000"/>
                </a:solidFill>
                <a:latin typeface="Arial" charset="0"/>
              </a:rPr>
              <a:t>Elaborar oficios a los Ayuntamientos para solicitar su opinión respecto a las modificaciones de itinerarios y terminales, llevando un control de los mismos, así como de las respuestas </a:t>
            </a:r>
            <a:r>
              <a:rPr lang="es-MX" sz="1200" dirty="0">
                <a:latin typeface="Arial" charset="0"/>
              </a:rPr>
              <a:t>recibidas.</a:t>
            </a:r>
          </a:p>
          <a:p>
            <a:pPr marL="171450" indent="-171450">
              <a:buFont typeface="Arial" pitchFamily="34" charset="0"/>
              <a:buChar char="•"/>
            </a:pPr>
            <a:endParaRPr lang="es-MX" sz="1200" dirty="0">
              <a:latin typeface="Arial" charset="0"/>
            </a:endParaRPr>
          </a:p>
        </p:txBody>
      </p:sp>
      <p:grpSp>
        <p:nvGrpSpPr>
          <p:cNvPr id="16" name="Group 53"/>
          <p:cNvGrpSpPr>
            <a:grpSpLocks/>
          </p:cNvGrpSpPr>
          <p:nvPr/>
        </p:nvGrpSpPr>
        <p:grpSpPr bwMode="auto">
          <a:xfrm>
            <a:off x="1577975" y="8496300"/>
            <a:ext cx="5153025" cy="536575"/>
            <a:chOff x="994" y="5112"/>
            <a:chExt cx="3246" cy="338"/>
          </a:xfrm>
        </p:grpSpPr>
        <p:sp>
          <p:nvSpPr>
            <p:cNvPr id="17"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8"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9"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Text Box 50"/>
            <p:cNvSpPr txBox="1">
              <a:spLocks noChangeArrowheads="1"/>
            </p:cNvSpPr>
            <p:nvPr/>
          </p:nvSpPr>
          <p:spPr bwMode="auto">
            <a:xfrm>
              <a:off x="2967" y="5129"/>
              <a:ext cx="9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Director General </a:t>
              </a:r>
              <a:endParaRPr lang="es-ES" altLang="es-MX" sz="1200" b="1" dirty="0">
                <a:latin typeface="Arial" charset="0"/>
              </a:endParaRPr>
            </a:p>
          </p:txBody>
        </p:sp>
      </p:grpSp>
      <p:sp>
        <p:nvSpPr>
          <p:cNvPr id="2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Víctor Manuel González Pérez</a:t>
            </a:r>
            <a:endParaRPr lang="es-MX" sz="1200" dirty="0">
              <a:latin typeface="Arial" charset="0"/>
            </a:endParaRPr>
          </a:p>
        </p:txBody>
      </p:sp>
      <p:sp>
        <p:nvSpPr>
          <p:cNvPr id="2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26670236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4" name="Rectangle 42"/>
          <p:cNvSpPr>
            <a:spLocks noChangeArrowheads="1"/>
          </p:cNvSpPr>
          <p:nvPr/>
        </p:nvSpPr>
        <p:spPr bwMode="auto">
          <a:xfrm>
            <a:off x="1577975" y="1074424"/>
            <a:ext cx="5127624"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s-ES_tradnl" altLang="es-MX" sz="1200" b="1" i="1" dirty="0">
                <a:latin typeface="Arial" charset="0"/>
              </a:rPr>
              <a:t>ASISTENTE DE </a:t>
            </a:r>
            <a:r>
              <a:rPr lang="es-ES_tradnl" altLang="es-MX" sz="1200" b="1" i="1" dirty="0" smtClean="0">
                <a:latin typeface="Arial" charset="0"/>
              </a:rPr>
              <a:t>REVISTA</a:t>
            </a:r>
          </a:p>
          <a:p>
            <a:pPr algn="ctr">
              <a:defRPr/>
            </a:pPr>
            <a:r>
              <a:rPr lang="es-ES_tradnl" altLang="es-MX" sz="1200" b="1" i="1" dirty="0" smtClean="0">
                <a:latin typeface="Arial" charset="0"/>
              </a:rPr>
              <a:t>(Continua)</a:t>
            </a:r>
            <a:endParaRPr lang="es-ES_tradnl" altLang="es-MX" sz="1200" b="1" i="1" dirty="0">
              <a:latin typeface="Arial" charset="0"/>
            </a:endParaRPr>
          </a:p>
          <a:p>
            <a:pPr marL="85725" indent="-85725" algn="just">
              <a:buFont typeface="Wingdings" pitchFamily="2" charset="2"/>
              <a:buChar char="§"/>
            </a:pPr>
            <a:endParaRPr lang="es-MX" sz="1200" dirty="0">
              <a:solidFill>
                <a:srgbClr val="000000"/>
              </a:solidFill>
              <a:latin typeface="Arial" charset="0"/>
            </a:endParaRPr>
          </a:p>
          <a:p>
            <a:endParaRPr lang="es-MX" sz="1200" dirty="0">
              <a:latin typeface="Arial" charset="0"/>
            </a:endParaRPr>
          </a:p>
          <a:p>
            <a:pPr marL="85725" indent="-85725" algn="just">
              <a:buFont typeface="Wingdings" pitchFamily="2" charset="2"/>
              <a:buChar char="§"/>
            </a:pPr>
            <a:r>
              <a:rPr lang="es-ES" altLang="es-MX" sz="1200" dirty="0">
                <a:solidFill>
                  <a:srgbClr val="000000"/>
                </a:solidFill>
                <a:latin typeface="Arial" charset="0"/>
              </a:rPr>
              <a:t>Participar en la verificación del Servicio de Transporte en los operativos de la FENAPO.</a:t>
            </a:r>
          </a:p>
          <a:p>
            <a:pPr marL="85725" indent="-85725" algn="just">
              <a:buFont typeface="Wingdings" pitchFamily="2" charset="2"/>
              <a:buChar char="§"/>
            </a:pPr>
            <a:endParaRPr lang="es-ES" altLang="es-MX" sz="1200" dirty="0">
              <a:solidFill>
                <a:srgbClr val="000000"/>
              </a:solidFill>
              <a:latin typeface="Arial" charset="0"/>
            </a:endParaRPr>
          </a:p>
          <a:p>
            <a:pPr marL="85725" lvl="0" indent="-85725" algn="just">
              <a:buFont typeface="Wingdings" pitchFamily="2" charset="2"/>
              <a:buChar char="§"/>
            </a:pPr>
            <a:r>
              <a:rPr lang="es-ES" altLang="es-MX" sz="1200" dirty="0">
                <a:solidFill>
                  <a:srgbClr val="000000"/>
                </a:solidFill>
                <a:latin typeface="Arial" charset="0"/>
              </a:rPr>
              <a:t>Apoyar en la  logística de eventos de la Dependencia (Reuniones de consejo, Eventos de presentación de unidades nuevas).</a:t>
            </a:r>
          </a:p>
          <a:p>
            <a:pPr lvl="0" algn="just"/>
            <a:endParaRPr lang="es-ES" altLang="es-MX" sz="1200" dirty="0">
              <a:solidFill>
                <a:srgbClr val="000000"/>
              </a:solidFill>
              <a:latin typeface="Arial" charset="0"/>
            </a:endParaRPr>
          </a:p>
          <a:p>
            <a:pPr marL="85725" lvl="0" indent="-85725" algn="just">
              <a:buFont typeface="Wingdings" pitchFamily="2" charset="2"/>
              <a:buChar char="§"/>
            </a:pPr>
            <a:r>
              <a:rPr lang="es-ES" altLang="es-MX" sz="1200" dirty="0">
                <a:solidFill>
                  <a:srgbClr val="000000"/>
                </a:solidFill>
                <a:latin typeface="Arial" charset="0"/>
              </a:rPr>
              <a:t>Estas funciones son enunciativas mas no </a:t>
            </a:r>
            <a:r>
              <a:rPr lang="es-ES" altLang="es-MX" sz="1200" dirty="0" smtClean="0">
                <a:solidFill>
                  <a:srgbClr val="000000"/>
                </a:solidFill>
                <a:latin typeface="Arial" charset="0"/>
              </a:rPr>
              <a:t>limitativas</a:t>
            </a:r>
            <a:r>
              <a:rPr lang="es-MX" altLang="es-MX" sz="1200" dirty="0" smtClean="0">
                <a:latin typeface="Arial" charset="0"/>
              </a:rPr>
              <a:t>.</a:t>
            </a:r>
            <a:endParaRPr lang="es-ES" altLang="es-MX" sz="1200" dirty="0">
              <a:solidFill>
                <a:srgbClr val="000000"/>
              </a:solidFill>
              <a:latin typeface="Arial" charset="0"/>
            </a:endParaRPr>
          </a:p>
        </p:txBody>
      </p:sp>
      <p:grpSp>
        <p:nvGrpSpPr>
          <p:cNvPr id="5" name="Group 53"/>
          <p:cNvGrpSpPr>
            <a:grpSpLocks/>
          </p:cNvGrpSpPr>
          <p:nvPr/>
        </p:nvGrpSpPr>
        <p:grpSpPr bwMode="auto">
          <a:xfrm>
            <a:off x="1577975" y="8496300"/>
            <a:ext cx="5153025" cy="536575"/>
            <a:chOff x="994" y="5112"/>
            <a:chExt cx="3246" cy="338"/>
          </a:xfrm>
        </p:grpSpPr>
        <p:sp>
          <p:nvSpPr>
            <p:cNvPr id="6"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7"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8"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9" name="Line 47"/>
            <p:cNvSpPr>
              <a:spLocks noChangeShapeType="1"/>
            </p:cNvSpPr>
            <p:nvPr/>
          </p:nvSpPr>
          <p:spPr bwMode="auto">
            <a:xfrm>
              <a:off x="994" y="5264"/>
              <a:ext cx="3246" cy="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0" name="Text Box 50"/>
            <p:cNvSpPr txBox="1">
              <a:spLocks noChangeArrowheads="1"/>
            </p:cNvSpPr>
            <p:nvPr/>
          </p:nvSpPr>
          <p:spPr bwMode="auto">
            <a:xfrm>
              <a:off x="2967" y="5129"/>
              <a:ext cx="9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Director General </a:t>
              </a:r>
              <a:endParaRPr lang="es-ES" altLang="es-MX" sz="1200" b="1" dirty="0">
                <a:latin typeface="Arial" charset="0"/>
              </a:endParaRPr>
            </a:p>
          </p:txBody>
        </p:sp>
      </p:grpSp>
      <p:sp>
        <p:nvSpPr>
          <p:cNvPr id="1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12"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Víctor Manuel González Pérez</a:t>
            </a:r>
            <a:endParaRPr lang="es-MX" sz="1200" dirty="0">
              <a:latin typeface="Arial" charset="0"/>
            </a:endParaRPr>
          </a:p>
        </p:txBody>
      </p:sp>
      <p:sp>
        <p:nvSpPr>
          <p:cNvPr id="13"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2472391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3317"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4" name="Rectangle 42"/>
          <p:cNvSpPr>
            <a:spLocks noChangeArrowheads="1"/>
          </p:cNvSpPr>
          <p:nvPr/>
        </p:nvSpPr>
        <p:spPr bwMode="auto">
          <a:xfrm>
            <a:off x="1524000" y="1074424"/>
            <a:ext cx="5181600" cy="692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s-ES_tradnl" altLang="es-MX" sz="1200" b="1" i="1" dirty="0">
                <a:latin typeface="Arial" charset="0"/>
              </a:rPr>
              <a:t>ASISTENTE </a:t>
            </a:r>
            <a:r>
              <a:rPr lang="es-ES_tradnl" altLang="es-MX" sz="1200" b="1" i="1" dirty="0" smtClean="0">
                <a:latin typeface="Arial" charset="0"/>
              </a:rPr>
              <a:t>RED METRO</a:t>
            </a:r>
            <a:r>
              <a:rPr lang="es-ES_tradnl" altLang="es-MX" sz="1200" dirty="0" smtClean="0">
                <a:latin typeface="Arial" charset="0"/>
              </a:rPr>
              <a:t>  </a:t>
            </a:r>
            <a:endParaRPr lang="es-ES_tradnl" altLang="es-MX" sz="1200" dirty="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a:latin typeface="Arial" charset="0"/>
            </a:endParaRPr>
          </a:p>
          <a:p>
            <a:pPr algn="just">
              <a:defRPr/>
            </a:pPr>
            <a:r>
              <a:rPr lang="es-ES_tradnl" altLang="es-MX" sz="1200" b="1" i="1" dirty="0" smtClean="0">
                <a:latin typeface="Arial" charset="0"/>
              </a:rPr>
              <a:t>OBJETIVO.</a:t>
            </a:r>
          </a:p>
          <a:p>
            <a:pPr algn="just">
              <a:defRPr/>
            </a:pPr>
            <a:endParaRPr lang="es-ES_tradnl" altLang="es-MX" sz="1200" b="1" i="1" dirty="0">
              <a:latin typeface="Arial" charset="0"/>
            </a:endParaRPr>
          </a:p>
          <a:p>
            <a:pPr algn="just">
              <a:defRPr/>
            </a:pPr>
            <a:r>
              <a:rPr lang="es-ES" sz="1200" dirty="0" smtClean="0">
                <a:latin typeface="Arial" charset="0"/>
              </a:rPr>
              <a:t>Llevar un control de la documentación y actividades relacionadas con el Organismo </a:t>
            </a:r>
            <a:r>
              <a:rPr lang="es-ES" sz="1200" dirty="0">
                <a:latin typeface="Arial" charset="0"/>
              </a:rPr>
              <a:t>P</a:t>
            </a:r>
            <a:r>
              <a:rPr lang="es-ES" sz="1200" dirty="0" smtClean="0">
                <a:latin typeface="Arial" charset="0"/>
              </a:rPr>
              <a:t>úblico Descentralizado : Red Metropolitana de Transporte Sustentable.</a:t>
            </a:r>
          </a:p>
          <a:p>
            <a:pPr algn="just">
              <a:defRPr/>
            </a:pPr>
            <a:endParaRPr lang="es-ES_tradnl" altLang="es-MX" sz="1200" b="1" i="1" dirty="0" smtClean="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a:latin typeface="Arial" charset="0"/>
            </a:endParaRPr>
          </a:p>
          <a:p>
            <a:pPr algn="just">
              <a:defRPr/>
            </a:pPr>
            <a:r>
              <a:rPr lang="es-ES_tradnl" altLang="es-MX" sz="1200" b="1" i="1" dirty="0">
                <a:latin typeface="Arial" charset="0"/>
              </a:rPr>
              <a:t>FUNCIONES.</a:t>
            </a:r>
          </a:p>
          <a:p>
            <a:pPr algn="just">
              <a:defRPr/>
            </a:pPr>
            <a:endParaRPr lang="es-ES_tradnl" altLang="es-MX" sz="1200" b="1" i="1" dirty="0" smtClean="0">
              <a:latin typeface="Arial" charset="0"/>
            </a:endParaRPr>
          </a:p>
          <a:p>
            <a:pPr marL="82550" indent="-82550" algn="just">
              <a:buFont typeface="Wingdings" pitchFamily="2" charset="2"/>
              <a:buChar char="§"/>
              <a:defRPr/>
            </a:pPr>
            <a:r>
              <a:rPr lang="es-ES" altLang="es-MX" sz="1200" dirty="0" smtClean="0">
                <a:latin typeface="Arial" charset="0"/>
              </a:rPr>
              <a:t>  Resguardar y controlar la documentación relacionada con el organismo Público Descentralizado Red Metropolitana del Transporte</a:t>
            </a:r>
          </a:p>
          <a:p>
            <a:pPr algn="just">
              <a:defRPr/>
            </a:pPr>
            <a:endParaRPr lang="es-ES" altLang="es-MX" sz="1200" dirty="0" smtClean="0">
              <a:latin typeface="Arial" charset="0"/>
            </a:endParaRPr>
          </a:p>
          <a:p>
            <a:pPr marL="82550" indent="-82550" algn="just">
              <a:buFont typeface="Wingdings" pitchFamily="2" charset="2"/>
              <a:buChar char="§"/>
              <a:defRPr/>
            </a:pPr>
            <a:r>
              <a:rPr lang="es-MX" sz="1200" dirty="0" smtClean="0">
                <a:latin typeface="Arial" charset="0"/>
              </a:rPr>
              <a:t> Dar </a:t>
            </a:r>
            <a:r>
              <a:rPr lang="es-MX" sz="1200" dirty="0">
                <a:latin typeface="Arial" charset="0"/>
              </a:rPr>
              <a:t>seguimiento y asistir como observador en las Convocatorias a la Licitación Pública Nacional</a:t>
            </a:r>
            <a:r>
              <a:rPr lang="es-MX" sz="1200" dirty="0" smtClean="0">
                <a:latin typeface="Arial" charset="0"/>
              </a:rPr>
              <a:t>.</a:t>
            </a:r>
          </a:p>
          <a:p>
            <a:pPr algn="just">
              <a:defRPr/>
            </a:pPr>
            <a:endParaRPr lang="es-MX" sz="1200" dirty="0" smtClean="0">
              <a:latin typeface="Arial" charset="0"/>
            </a:endParaRPr>
          </a:p>
          <a:p>
            <a:pPr marL="171450" lvl="0" indent="-171450" algn="just">
              <a:buFont typeface="Wingdings" pitchFamily="2" charset="2"/>
              <a:buChar char="§"/>
              <a:defRPr/>
            </a:pPr>
            <a:r>
              <a:rPr lang="es-MX" sz="1200" dirty="0" smtClean="0">
                <a:latin typeface="Arial" charset="0"/>
              </a:rPr>
              <a:t>Realizar trámites ante las </a:t>
            </a:r>
            <a:r>
              <a:rPr lang="es-MX" sz="1200" dirty="0">
                <a:latin typeface="Arial" charset="0"/>
              </a:rPr>
              <a:t>D</a:t>
            </a:r>
            <a:r>
              <a:rPr lang="es-MX" sz="1200" dirty="0" smtClean="0">
                <a:latin typeface="Arial" charset="0"/>
              </a:rPr>
              <a:t>ependencias </a:t>
            </a:r>
            <a:r>
              <a:rPr lang="es-MX" sz="1200" dirty="0">
                <a:latin typeface="Arial" charset="0"/>
              </a:rPr>
              <a:t>relacionadas con el Organismo Público Descentralizado Red </a:t>
            </a:r>
            <a:r>
              <a:rPr lang="es-MX" sz="1200" dirty="0" smtClean="0">
                <a:latin typeface="Arial" charset="0"/>
              </a:rPr>
              <a:t>Metropolitana del Transporte.</a:t>
            </a:r>
          </a:p>
          <a:p>
            <a:pPr lvl="0" algn="just">
              <a:defRPr/>
            </a:pPr>
            <a:endParaRPr lang="es-MX" sz="1200" dirty="0" smtClean="0">
              <a:latin typeface="Arial" charset="0"/>
            </a:endParaRPr>
          </a:p>
          <a:p>
            <a:pPr marL="171450" indent="-171450" algn="just">
              <a:buFont typeface="Wingdings" pitchFamily="2" charset="2"/>
              <a:buChar char="§"/>
              <a:defRPr/>
            </a:pPr>
            <a:r>
              <a:rPr lang="es-MX" sz="1200" dirty="0">
                <a:latin typeface="Arial" charset="0"/>
              </a:rPr>
              <a:t>Colaborar en la realización del reglamento interno del Organismo Público Descentralizado Red </a:t>
            </a:r>
            <a:r>
              <a:rPr lang="es-MX" sz="1200" dirty="0" smtClean="0">
                <a:latin typeface="Arial" charset="0"/>
              </a:rPr>
              <a:t>Metropolitana del Transporte</a:t>
            </a:r>
            <a:endParaRPr lang="es-MX" sz="1200" dirty="0"/>
          </a:p>
          <a:p>
            <a:pPr algn="just">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 Colaborar en la realización del  presupuesto del Organismo Público Descentralizado Red Metro.</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 Elaborar fichas técnicas para la actualización del Archivo de Trámite de la Dirección General de Transporte Colectivo Metropolitano.</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 Fungir como enlace  de archivo de  la Dirección General de Transporte Colectivo Metropolitano</a:t>
            </a:r>
          </a:p>
          <a:p>
            <a:pPr marL="82550" indent="-82550" algn="just">
              <a:buFont typeface="Wingdings" pitchFamily="2" charset="2"/>
              <a:buChar char="§"/>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 Estas </a:t>
            </a:r>
            <a:r>
              <a:rPr lang="es-ES" altLang="es-MX" sz="1200" dirty="0">
                <a:latin typeface="Arial" charset="0"/>
              </a:rPr>
              <a:t>funciones son enunciativas , mas no </a:t>
            </a:r>
            <a:r>
              <a:rPr lang="es-ES" altLang="es-MX" sz="1200" dirty="0" smtClean="0">
                <a:latin typeface="Arial" charset="0"/>
              </a:rPr>
              <a:t>limitativas.</a:t>
            </a:r>
            <a:endParaRPr lang="es-ES" altLang="es-MX" sz="1200" dirty="0">
              <a:latin typeface="Arial" charset="0"/>
            </a:endParaRPr>
          </a:p>
          <a:p>
            <a:pPr algn="just">
              <a:defRPr/>
            </a:pPr>
            <a:endParaRPr lang="es-ES_tradnl" altLang="es-MX" sz="1200" b="1" i="1" dirty="0">
              <a:latin typeface="Arial" charset="0"/>
            </a:endParaRPr>
          </a:p>
        </p:txBody>
      </p:sp>
      <p:grpSp>
        <p:nvGrpSpPr>
          <p:cNvPr id="16" name="Group 53"/>
          <p:cNvGrpSpPr>
            <a:grpSpLocks/>
          </p:cNvGrpSpPr>
          <p:nvPr/>
        </p:nvGrpSpPr>
        <p:grpSpPr bwMode="auto">
          <a:xfrm>
            <a:off x="1577975" y="8496300"/>
            <a:ext cx="5153025" cy="536575"/>
            <a:chOff x="994" y="5112"/>
            <a:chExt cx="3246" cy="338"/>
          </a:xfrm>
        </p:grpSpPr>
        <p:sp>
          <p:nvSpPr>
            <p:cNvPr id="17"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18"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9"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Line 47"/>
            <p:cNvSpPr>
              <a:spLocks noChangeShapeType="1"/>
            </p:cNvSpPr>
            <p:nvPr/>
          </p:nvSpPr>
          <p:spPr bwMode="auto">
            <a:xfrm flipV="1">
              <a:off x="994" y="5266"/>
              <a:ext cx="3246"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Text Box 50"/>
            <p:cNvSpPr txBox="1">
              <a:spLocks noChangeArrowheads="1"/>
            </p:cNvSpPr>
            <p:nvPr/>
          </p:nvSpPr>
          <p:spPr bwMode="auto">
            <a:xfrm>
              <a:off x="2967" y="5129"/>
              <a:ext cx="90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Director General </a:t>
              </a:r>
              <a:endParaRPr lang="es-ES" altLang="es-MX" sz="1200" b="1" dirty="0">
                <a:latin typeface="Arial" charset="0"/>
              </a:endParaRPr>
            </a:p>
          </p:txBody>
        </p:sp>
      </p:grpSp>
      <p:sp>
        <p:nvSpPr>
          <p:cNvPr id="2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668202" y="8758440"/>
            <a:ext cx="2430463" cy="274638"/>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Asistente Red Metro</a:t>
            </a:r>
            <a:endParaRPr lang="es-MX" sz="1200" dirty="0">
              <a:latin typeface="Arial" charset="0"/>
            </a:endParaRPr>
          </a:p>
        </p:txBody>
      </p:sp>
      <p:sp>
        <p:nvSpPr>
          <p:cNvPr id="2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22340526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7411"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414" name="Line 4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415" name="Text Box 48"/>
          <p:cNvSpPr txBox="1">
            <a:spLocks noChangeArrowheads="1"/>
          </p:cNvSpPr>
          <p:nvPr/>
        </p:nvSpPr>
        <p:spPr bwMode="auto">
          <a:xfrm>
            <a:off x="1511301" y="1072157"/>
            <a:ext cx="5249862" cy="7109639"/>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DEPARTAMENTO DE SUPERVISION Y NORMAS</a:t>
            </a:r>
          </a:p>
          <a:p>
            <a:pPr marL="101600" indent="-101600"/>
            <a:endParaRPr lang="es-MX" sz="1200" b="1" i="1" dirty="0" smtClean="0">
              <a:latin typeface="Arial" charset="0"/>
            </a:endParaRPr>
          </a:p>
          <a:p>
            <a:pPr marL="101600" indent="-101600"/>
            <a:endParaRPr lang="es-MX" sz="1200" b="1" i="1" dirty="0" smtClean="0">
              <a:latin typeface="Arial" charset="0"/>
            </a:endParaRPr>
          </a:p>
          <a:p>
            <a:pPr marL="101600" indent="-101600"/>
            <a:endParaRPr lang="es-MX" sz="1200" b="1" i="1" dirty="0">
              <a:latin typeface="Arial" charset="0"/>
            </a:endParaRPr>
          </a:p>
          <a:p>
            <a:pPr marL="182563" indent="-182563" algn="just"/>
            <a:r>
              <a:rPr lang="es-MX" sz="1200" b="1" i="1" dirty="0" smtClean="0">
                <a:latin typeface="Arial" charset="0"/>
              </a:rPr>
              <a:t>OBJETIVO</a:t>
            </a:r>
            <a:r>
              <a:rPr lang="es-MX" sz="1200" b="1" i="1" dirty="0">
                <a:latin typeface="Arial" charset="0"/>
              </a:rPr>
              <a:t>:</a:t>
            </a:r>
          </a:p>
          <a:p>
            <a:pPr marL="182563" indent="-182563" algn="just"/>
            <a:endParaRPr lang="es-MX" sz="1200" b="1" i="1" dirty="0">
              <a:latin typeface="Arial" charset="0"/>
            </a:endParaRPr>
          </a:p>
          <a:p>
            <a:pPr algn="just"/>
            <a:r>
              <a:rPr lang="es-MX" sz="1200" dirty="0" smtClean="0">
                <a:latin typeface="Arial" charset="0"/>
              </a:rPr>
              <a:t>Supervisar </a:t>
            </a:r>
            <a:r>
              <a:rPr lang="es-MX" sz="1200" dirty="0">
                <a:latin typeface="Arial" charset="0"/>
              </a:rPr>
              <a:t>el cumplimiento de las condiciones establecidas por la    normatividad vigente para la operación del </a:t>
            </a:r>
            <a:r>
              <a:rPr lang="es-MX" sz="1200" dirty="0" smtClean="0">
                <a:latin typeface="Arial" charset="0"/>
              </a:rPr>
              <a:t>servicio de transporte </a:t>
            </a:r>
            <a:r>
              <a:rPr lang="es-MX" sz="1200" dirty="0">
                <a:latin typeface="Arial" charset="0"/>
              </a:rPr>
              <a:t>público colectivo </a:t>
            </a:r>
            <a:r>
              <a:rPr lang="es-MX" sz="1200" dirty="0" smtClean="0">
                <a:latin typeface="Arial" charset="0"/>
              </a:rPr>
              <a:t> en las modalidades a cargo de la Dirección General </a:t>
            </a:r>
            <a:r>
              <a:rPr lang="es-MX" sz="1200" dirty="0">
                <a:latin typeface="Arial" charset="0"/>
              </a:rPr>
              <a:t>en los   municipios de San Luis Potosí, Soledad de Graciano </a:t>
            </a:r>
            <a:r>
              <a:rPr lang="es-MX" sz="1200" dirty="0" smtClean="0">
                <a:latin typeface="Arial" charset="0"/>
              </a:rPr>
              <a:t>Sánchez,  </a:t>
            </a:r>
            <a:r>
              <a:rPr lang="es-MX" sz="1200" dirty="0">
                <a:latin typeface="Arial" charset="0"/>
              </a:rPr>
              <a:t>Cerro   de San </a:t>
            </a:r>
            <a:r>
              <a:rPr lang="es-MX" sz="1200" dirty="0" smtClean="0">
                <a:latin typeface="Arial" charset="0"/>
              </a:rPr>
              <a:t>Pedro, Zaragoza, Villa de Reyes y Mexquitic de Carmona.</a:t>
            </a:r>
          </a:p>
          <a:p>
            <a:pPr marL="182563" indent="-182563" algn="just"/>
            <a:endParaRPr lang="es-MX" sz="1200" dirty="0">
              <a:latin typeface="Arial" charset="0"/>
            </a:endParaRPr>
          </a:p>
          <a:p>
            <a:pPr marL="182563" indent="-182563" algn="just"/>
            <a:endParaRPr lang="es-MX" sz="1200" dirty="0" smtClean="0">
              <a:latin typeface="Arial" charset="0"/>
            </a:endParaRPr>
          </a:p>
          <a:p>
            <a:pPr marL="182563" indent="-182563" algn="just"/>
            <a:r>
              <a:rPr lang="es-MX" sz="1200" b="1" i="1" dirty="0" smtClean="0">
                <a:latin typeface="Arial" charset="0"/>
              </a:rPr>
              <a:t>FUNCIONES</a:t>
            </a:r>
            <a:r>
              <a:rPr lang="es-MX" sz="1200" b="1" i="1" dirty="0">
                <a:latin typeface="Arial" charset="0"/>
              </a:rPr>
              <a:t>:</a:t>
            </a:r>
            <a:endParaRPr lang="es-MX" sz="1200" b="1" i="1" dirty="0" smtClean="0">
              <a:latin typeface="Arial" charset="0"/>
            </a:endParaRPr>
          </a:p>
          <a:p>
            <a:pPr marL="182563" indent="-182563" algn="just"/>
            <a:endParaRPr lang="es-MX" sz="1200" dirty="0" smtClean="0">
              <a:latin typeface="Arial" charset="0"/>
            </a:endParaRPr>
          </a:p>
          <a:p>
            <a:pPr marL="85725" indent="-85725" algn="just">
              <a:buFont typeface="Wingdings" pitchFamily="2" charset="2"/>
              <a:buChar char="§"/>
            </a:pPr>
            <a:r>
              <a:rPr lang="es-MX" sz="1200" dirty="0">
                <a:latin typeface="Arial" charset="0"/>
              </a:rPr>
              <a:t>Acordar con el Director General los asuntos de su competencia,    coordinándose con los titulares de las demás unidades para el    cumplimiento de los programas de trabajo de la Dirección General.</a:t>
            </a:r>
          </a:p>
          <a:p>
            <a:pPr marL="85725" indent="-85725" algn="just">
              <a:buFont typeface="Wingdings" pitchFamily="2" charset="2"/>
              <a:buChar char="§"/>
            </a:pPr>
            <a:endParaRPr lang="es-MX" sz="1200" dirty="0">
              <a:latin typeface="Arial" charset="0"/>
            </a:endParaRPr>
          </a:p>
          <a:p>
            <a:pPr marL="85725" indent="-85725" algn="just">
              <a:buFont typeface="Wingdings" pitchFamily="2" charset="2"/>
              <a:buChar char="§"/>
            </a:pPr>
            <a:r>
              <a:rPr lang="es-MX" sz="1200" dirty="0">
                <a:latin typeface="Arial" charset="0"/>
              </a:rPr>
              <a:t>Dar seguimiento a los asuntos tramitados por la Dirección General </a:t>
            </a:r>
            <a:r>
              <a:rPr lang="es-MX" sz="1200" dirty="0" smtClean="0">
                <a:latin typeface="Arial" charset="0"/>
              </a:rPr>
              <a:t>ante  </a:t>
            </a:r>
            <a:r>
              <a:rPr lang="es-MX" sz="1200" dirty="0">
                <a:latin typeface="Arial" charset="0"/>
              </a:rPr>
              <a:t>las instancias que corresponda</a:t>
            </a:r>
          </a:p>
          <a:p>
            <a:pPr marL="85725" indent="-85725" algn="just">
              <a:buFont typeface="Wingdings" pitchFamily="2" charset="2"/>
              <a:buChar char="§"/>
            </a:pPr>
            <a:endParaRPr lang="es-MX" sz="1200" dirty="0">
              <a:latin typeface="Arial" charset="0"/>
            </a:endParaRPr>
          </a:p>
          <a:p>
            <a:pPr marL="85725" indent="-85725" algn="just">
              <a:buFont typeface="Wingdings" pitchFamily="2" charset="2"/>
              <a:buChar char="§"/>
            </a:pPr>
            <a:r>
              <a:rPr lang="es-MX" sz="1200" dirty="0">
                <a:latin typeface="Arial" charset="0"/>
              </a:rPr>
              <a:t>Coordinar y revisar las funciones que realiza el personal adscrito a    Supervisión, verificando que los procedimientos y trámites se lleven a cabo  de acuerdo a los lineamientos y normatividad establecidos.</a:t>
            </a:r>
          </a:p>
          <a:p>
            <a:pPr marL="85725" indent="-85725" algn="just">
              <a:buFont typeface="Wingdings" pitchFamily="2" charset="2"/>
              <a:buChar char="§"/>
            </a:pPr>
            <a:endParaRPr lang="es-MX" sz="1200" dirty="0">
              <a:latin typeface="Arial" charset="0"/>
            </a:endParaRPr>
          </a:p>
          <a:p>
            <a:pPr marL="85725" indent="-85725" algn="just">
              <a:buFont typeface="Wingdings" pitchFamily="2" charset="2"/>
              <a:buChar char="§"/>
            </a:pPr>
            <a:r>
              <a:rPr lang="es-MX" sz="1200" dirty="0">
                <a:latin typeface="Arial" charset="0"/>
              </a:rPr>
              <a:t>Verificar que el servicio se otorgue en las condiciones establecidas,    imponiendo las sanciones que establece la ley de  la materia.</a:t>
            </a:r>
          </a:p>
          <a:p>
            <a:pPr marL="85725" indent="-85725" algn="just">
              <a:buFont typeface="Wingdings" pitchFamily="2" charset="2"/>
              <a:buChar char="§"/>
            </a:pPr>
            <a:endParaRPr lang="es-MX" sz="1200" dirty="0">
              <a:latin typeface="Arial" charset="0"/>
            </a:endParaRPr>
          </a:p>
          <a:p>
            <a:pPr marL="85725" indent="-85725" algn="just">
              <a:buFont typeface="Wingdings" pitchFamily="2" charset="2"/>
              <a:buChar char="§"/>
            </a:pPr>
            <a:r>
              <a:rPr lang="es-MX" sz="1200" dirty="0">
                <a:latin typeface="Arial" charset="0"/>
              </a:rPr>
              <a:t>Verificar itinerarios, horarios, tarifas, terminales y frecuencias de paso    del servicio  de transporte urbano</a:t>
            </a:r>
            <a:r>
              <a:rPr lang="es-MX" sz="1200" dirty="0" smtClean="0">
                <a:latin typeface="Arial" charset="0"/>
              </a:rPr>
              <a:t>.</a:t>
            </a:r>
          </a:p>
          <a:p>
            <a:pPr algn="just"/>
            <a:endParaRPr lang="es-MX" sz="1200" dirty="0" smtClean="0">
              <a:latin typeface="Arial" charset="0"/>
            </a:endParaRPr>
          </a:p>
          <a:p>
            <a:pPr marL="85725" indent="-85725" algn="just">
              <a:buFont typeface="Wingdings" pitchFamily="2" charset="2"/>
              <a:buChar char="§"/>
            </a:pPr>
            <a:r>
              <a:rPr lang="es-MX" sz="1200" dirty="0">
                <a:latin typeface="Arial" charset="0"/>
              </a:rPr>
              <a:t>Atender los reportes presentados en la unidad de atenci</a:t>
            </a:r>
            <a:r>
              <a:rPr lang="es-MX" altLang="ja-JP" sz="1200" dirty="0">
                <a:latin typeface="Arial" charset="0"/>
                <a:ea typeface="ＭＳ Ｐゴシック" pitchFamily="34" charset="-128"/>
              </a:rPr>
              <a:t>ón a usuarios</a:t>
            </a:r>
            <a:r>
              <a:rPr lang="es-MX" sz="1200" dirty="0">
                <a:latin typeface="Arial" charset="0"/>
              </a:rPr>
              <a:t> verificando en campo la información contenida en los mismos, y aplicando la sanción o apercibimiento correspondiente. </a:t>
            </a:r>
            <a:endParaRPr lang="es-MX" sz="1200" dirty="0" smtClean="0">
              <a:latin typeface="Arial" charset="0"/>
            </a:endParaRPr>
          </a:p>
          <a:p>
            <a:pPr algn="just"/>
            <a:endParaRPr lang="es-MX" sz="1200" dirty="0" smtClean="0">
              <a:latin typeface="Arial" charset="0"/>
            </a:endParaRPr>
          </a:p>
          <a:p>
            <a:pPr marL="85725" indent="-85725" algn="just">
              <a:buFont typeface="Wingdings" pitchFamily="2" charset="2"/>
              <a:buChar char="§"/>
            </a:pPr>
            <a:r>
              <a:rPr lang="es-ES" altLang="es-MX" sz="1200" dirty="0">
                <a:solidFill>
                  <a:srgbClr val="000000"/>
                </a:solidFill>
                <a:latin typeface="Arial" charset="0"/>
              </a:rPr>
              <a:t>Participar en la verificación del Servicio de Transporte en los operativos de la FENAPO</a:t>
            </a:r>
            <a:r>
              <a:rPr lang="es-ES" altLang="es-MX" sz="1200" dirty="0" smtClean="0">
                <a:solidFill>
                  <a:srgbClr val="000000"/>
                </a:solidFill>
                <a:latin typeface="Arial" charset="0"/>
              </a:rPr>
              <a:t>.</a:t>
            </a:r>
            <a:endParaRPr lang="es-MX" sz="1200" dirty="0" smtClean="0">
              <a:latin typeface="Arial" charset="0"/>
            </a:endParaRPr>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2"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Luis Enrique Martínez Urbina</a:t>
            </a:r>
          </a:p>
        </p:txBody>
      </p:sp>
      <p:sp>
        <p:nvSpPr>
          <p:cNvPr id="1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7411" name="Line 39"/>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414" name="Line 47"/>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415" name="Text Box 48"/>
          <p:cNvSpPr txBox="1">
            <a:spLocks noChangeArrowheads="1"/>
          </p:cNvSpPr>
          <p:nvPr/>
        </p:nvSpPr>
        <p:spPr bwMode="auto">
          <a:xfrm>
            <a:off x="1511301" y="1072157"/>
            <a:ext cx="5249862" cy="6740307"/>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DEPARTAMENTO DE SUPERVISION Y </a:t>
            </a:r>
            <a:r>
              <a:rPr lang="es-MX" sz="1200" b="1" i="1" dirty="0" smtClean="0">
                <a:latin typeface="Arial" charset="0"/>
              </a:rPr>
              <a:t>NORMAS</a:t>
            </a:r>
          </a:p>
          <a:p>
            <a:pPr marL="101600" indent="-101600" algn="ctr"/>
            <a:r>
              <a:rPr lang="en-US" sz="1200" b="1" i="1" dirty="0" smtClean="0">
                <a:latin typeface="Arial" charset="0"/>
              </a:rPr>
              <a:t>(Contin</a:t>
            </a:r>
            <a:r>
              <a:rPr lang="es-MX" sz="1200" b="1" i="1" dirty="0" smtClean="0">
                <a:latin typeface="Arial" charset="0"/>
              </a:rPr>
              <a:t>úa)</a:t>
            </a:r>
            <a:endParaRPr lang="es-MX" sz="1200" b="1" i="1" dirty="0">
              <a:latin typeface="Arial" charset="0"/>
            </a:endParaRPr>
          </a:p>
          <a:p>
            <a:pPr marL="182563" indent="-182563" algn="just"/>
            <a:endParaRPr lang="es-MX" sz="1200" dirty="0">
              <a:latin typeface="Arial" charset="0"/>
            </a:endParaRPr>
          </a:p>
          <a:p>
            <a:pPr marL="85725" indent="-85725" algn="just">
              <a:buFont typeface="Wingdings" pitchFamily="2" charset="2"/>
              <a:buChar char="§"/>
            </a:pPr>
            <a:r>
              <a:rPr lang="es-MX" sz="1200" dirty="0" smtClean="0">
                <a:latin typeface="Arial" charset="0"/>
              </a:rPr>
              <a:t>Verificar </a:t>
            </a:r>
            <a:r>
              <a:rPr lang="es-MX" sz="1200" dirty="0">
                <a:latin typeface="Arial" charset="0"/>
              </a:rPr>
              <a:t>que el servicio de transporte en las modalidades de urbano colectivo, interurbano, escolar, turismo, y de trabajadores, en los municipios de San Luis Potosí, Soledad de Graciano Sánchez y Cerro de San Pedro, se otorgue en las condiciones establecidas por la Ley de Transporte Público del Estado.</a:t>
            </a:r>
          </a:p>
          <a:p>
            <a:pPr algn="just"/>
            <a:endParaRPr lang="es-MX" sz="1200" dirty="0">
              <a:latin typeface="Arial" charset="0"/>
            </a:endParaRPr>
          </a:p>
          <a:p>
            <a:pPr marL="85725" lvl="0" indent="-85725" algn="just">
              <a:buFont typeface="Wingdings" pitchFamily="2" charset="2"/>
              <a:buChar char="§"/>
            </a:pPr>
            <a:r>
              <a:rPr lang="es-ES" altLang="es-MX" sz="1200" dirty="0">
                <a:solidFill>
                  <a:srgbClr val="000000"/>
                </a:solidFill>
                <a:latin typeface="Arial" charset="0"/>
              </a:rPr>
              <a:t>Aplicar las medidas de seguridad a aquellos vehículos que se encuentren prestando el servicio de transporte  colectivo   sin apego a la normatividad establecida tal y como lo señala el artículo 109 de la Ley de Transporte Público así como la fracción II del artículo 129, formulando las actas correspondientes</a:t>
            </a:r>
            <a:r>
              <a:rPr lang="es-ES" altLang="es-MX" sz="1200" dirty="0" smtClean="0">
                <a:solidFill>
                  <a:srgbClr val="000000"/>
                </a:solidFill>
                <a:latin typeface="Arial" charset="0"/>
              </a:rPr>
              <a:t>.</a:t>
            </a:r>
          </a:p>
          <a:p>
            <a:pPr marL="90488" lvl="0" indent="-90488" algn="just"/>
            <a:endParaRPr lang="es-ES" altLang="es-MX" sz="1200" dirty="0">
              <a:solidFill>
                <a:srgbClr val="000000"/>
              </a:solidFill>
              <a:latin typeface="Arial" charset="0"/>
            </a:endParaRPr>
          </a:p>
          <a:p>
            <a:pPr marL="90488" indent="-90488" algn="just">
              <a:buFont typeface="Wingdings" pitchFamily="2" charset="2"/>
              <a:buChar char="§"/>
            </a:pPr>
            <a:r>
              <a:rPr lang="es-ES" altLang="es-MX" sz="1200" dirty="0">
                <a:solidFill>
                  <a:srgbClr val="000000"/>
                </a:solidFill>
                <a:latin typeface="Arial" charset="0"/>
              </a:rPr>
              <a:t>Imponer infracciones a operadores y concesionarios,  que en la prestación del servicio de transporte hayan cometido faltas a la Ley de Transporte Público, como son: negar servicio, no respetar paradas, no respetar señalamientos de tránsito,   utilizar teléfono celular o fumar durante la prestación del servicio, no respetar límites de velocidad, manejo inadecuado, y las demás que señala el artículo 129 </a:t>
            </a:r>
            <a:r>
              <a:rPr lang="es-ES" altLang="es-MX" sz="1200" dirty="0" smtClean="0">
                <a:solidFill>
                  <a:srgbClr val="000000"/>
                </a:solidFill>
                <a:latin typeface="Arial" charset="0"/>
              </a:rPr>
              <a:t>fracción. </a:t>
            </a:r>
          </a:p>
          <a:p>
            <a:pPr marL="85725" lvl="0" indent="-85725" algn="just">
              <a:buFont typeface="Wingdings" pitchFamily="2" charset="2"/>
              <a:buChar char="§"/>
            </a:pPr>
            <a:endParaRPr lang="es-ES" altLang="es-MX" sz="1200" dirty="0">
              <a:solidFill>
                <a:srgbClr val="000000"/>
              </a:solidFill>
              <a:latin typeface="Arial" charset="0"/>
            </a:endParaRPr>
          </a:p>
          <a:p>
            <a:pPr marL="85725" indent="-85725" algn="just">
              <a:buFont typeface="Wingdings" pitchFamily="2" charset="2"/>
              <a:buChar char="§"/>
            </a:pPr>
            <a:r>
              <a:rPr lang="es-ES" altLang="es-MX" sz="1200" dirty="0">
                <a:solidFill>
                  <a:srgbClr val="000000"/>
                </a:solidFill>
                <a:latin typeface="Arial" charset="0"/>
              </a:rPr>
              <a:t>Apoyar en la  logística de eventos de la Dependencia (Reuniones de consejo, Eventos de presentación de unidades nuevas</a:t>
            </a:r>
            <a:r>
              <a:rPr lang="es-ES" altLang="es-MX" sz="1200" dirty="0" smtClean="0">
                <a:solidFill>
                  <a:srgbClr val="000000"/>
                </a:solidFill>
                <a:latin typeface="Arial" charset="0"/>
              </a:rPr>
              <a:t>).</a:t>
            </a:r>
          </a:p>
          <a:p>
            <a:pPr algn="just"/>
            <a:endParaRPr lang="es-ES" altLang="es-MX" sz="1200" dirty="0" smtClean="0">
              <a:solidFill>
                <a:srgbClr val="000000"/>
              </a:solidFill>
              <a:latin typeface="Arial" charset="0"/>
            </a:endParaRPr>
          </a:p>
          <a:p>
            <a:pPr marL="85725" indent="-85725" algn="just">
              <a:buFont typeface="Wingdings" pitchFamily="2" charset="2"/>
              <a:buChar char="§"/>
            </a:pPr>
            <a:r>
              <a:rPr lang="es-ES" altLang="es-MX" sz="1200" dirty="0" smtClean="0">
                <a:solidFill>
                  <a:srgbClr val="000000"/>
                </a:solidFill>
                <a:latin typeface="Arial" charset="0"/>
              </a:rPr>
              <a:t>Efectuar  </a:t>
            </a:r>
            <a:r>
              <a:rPr lang="es-ES" altLang="es-MX" sz="1200" dirty="0">
                <a:solidFill>
                  <a:srgbClr val="000000"/>
                </a:solidFill>
                <a:latin typeface="Arial" charset="0"/>
              </a:rPr>
              <a:t>la revisión de las condiciones físicas y mecánicas de los vehículos utilizados en la prestación del servicio de transporte público para verificar que se apeguen a las normas que </a:t>
            </a:r>
            <a:r>
              <a:rPr lang="es-ES" altLang="es-MX" sz="1200" dirty="0" smtClean="0">
                <a:solidFill>
                  <a:srgbClr val="000000"/>
                </a:solidFill>
                <a:latin typeface="Arial" charset="0"/>
              </a:rPr>
              <a:t>establece </a:t>
            </a:r>
            <a:r>
              <a:rPr lang="es-ES" altLang="es-MX" sz="1200" dirty="0">
                <a:solidFill>
                  <a:srgbClr val="000000"/>
                </a:solidFill>
                <a:latin typeface="Arial" charset="0"/>
              </a:rPr>
              <a:t>la Ley.</a:t>
            </a:r>
          </a:p>
          <a:p>
            <a:pPr lvl="0" algn="just"/>
            <a:endParaRPr lang="es-ES" altLang="es-MX" sz="1200" dirty="0">
              <a:solidFill>
                <a:srgbClr val="000000"/>
              </a:solidFill>
              <a:latin typeface="Arial" charset="0"/>
            </a:endParaRPr>
          </a:p>
          <a:p>
            <a:pPr marL="85725" indent="-85725" algn="just">
              <a:buFont typeface="Wingdings" pitchFamily="2" charset="2"/>
              <a:buChar char="§"/>
            </a:pPr>
            <a:r>
              <a:rPr lang="es-MX" sz="1200" dirty="0" smtClean="0">
                <a:latin typeface="Arial" charset="0"/>
              </a:rPr>
              <a:t>Verificar </a:t>
            </a:r>
            <a:r>
              <a:rPr lang="es-MX" sz="1200" dirty="0">
                <a:latin typeface="Arial" charset="0"/>
              </a:rPr>
              <a:t>el número de unidades en operación de acuerdo al padrón    vehicular registrado en la Dirección General, para constatar la    adecuada prestación del servicio de transporte urbano</a:t>
            </a:r>
            <a:r>
              <a:rPr lang="es-MX" sz="1200" dirty="0" smtClean="0">
                <a:latin typeface="Arial" charset="0"/>
              </a:rPr>
              <a:t>.</a:t>
            </a:r>
          </a:p>
          <a:p>
            <a:pPr marL="85725" indent="-85725" algn="just">
              <a:buFont typeface="Wingdings" pitchFamily="2" charset="2"/>
              <a:buChar char="§"/>
            </a:pPr>
            <a:endParaRPr lang="es-MX" sz="1200" dirty="0" smtClean="0">
              <a:latin typeface="Arial" charset="0"/>
            </a:endParaRPr>
          </a:p>
          <a:p>
            <a:pPr marL="85725" indent="-85725">
              <a:buFont typeface="Wingdings" pitchFamily="2" charset="2"/>
              <a:buChar char="§"/>
            </a:pPr>
            <a:r>
              <a:rPr lang="es-MX" sz="1200" dirty="0" smtClean="0">
                <a:latin typeface="Arial" charset="0"/>
              </a:rPr>
              <a:t>Presentar reporte diario de actividades al Director General.</a:t>
            </a:r>
          </a:p>
          <a:p>
            <a:pPr marL="85725" indent="-85725" algn="just"/>
            <a:endParaRPr lang="es-MX" sz="1200" dirty="0" smtClean="0">
              <a:latin typeface="Arial" charset="0"/>
            </a:endParaRPr>
          </a:p>
          <a:p>
            <a:pPr marL="85725" indent="-85725" algn="just">
              <a:buFont typeface="Wingdings" pitchFamily="2" charset="2"/>
              <a:buChar char="§"/>
            </a:pPr>
            <a:r>
              <a:rPr lang="es-MX" sz="1200" dirty="0" smtClean="0">
                <a:latin typeface="Arial" charset="0"/>
              </a:rPr>
              <a:t>Estas funciones son enunciativas mas no limitativas.</a:t>
            </a:r>
            <a:endParaRPr lang="es-MX" sz="1200" dirty="0">
              <a:latin typeface="Arial" charset="0"/>
            </a:endParaRPr>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2"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Luis Enrique Martínez Urbina</a:t>
            </a:r>
          </a:p>
        </p:txBody>
      </p:sp>
      <p:sp>
        <p:nvSpPr>
          <p:cNvPr id="1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7246362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9459" name="Text Box 4"/>
          <p:cNvSpPr txBox="1">
            <a:spLocks noChangeArrowheads="1"/>
          </p:cNvSpPr>
          <p:nvPr/>
        </p:nvSpPr>
        <p:spPr bwMode="auto">
          <a:xfrm>
            <a:off x="1522217" y="1072648"/>
            <a:ext cx="5257480" cy="6740307"/>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VERIFICADOR DE NORMAS</a:t>
            </a:r>
          </a:p>
          <a:p>
            <a:pPr marL="101600" indent="-101600"/>
            <a:endParaRPr lang="es-MX" sz="1200" b="1" i="1" dirty="0" smtClean="0">
              <a:latin typeface="Arial" charset="0"/>
            </a:endParaRPr>
          </a:p>
          <a:p>
            <a:pPr marL="101600" indent="-101600"/>
            <a:endParaRPr lang="es-MX" sz="1200" b="1" i="1" dirty="0" smtClean="0">
              <a:latin typeface="Arial" charset="0"/>
            </a:endParaRPr>
          </a:p>
          <a:p>
            <a:pPr marL="101600" indent="-101600"/>
            <a:endParaRPr lang="es-MX" sz="1200" b="1" i="1" dirty="0">
              <a:latin typeface="Arial" charset="0"/>
            </a:endParaRPr>
          </a:p>
          <a:p>
            <a:pPr marL="182563" indent="-182563" algn="just"/>
            <a:r>
              <a:rPr lang="es-MX" sz="1200" b="1" i="1" dirty="0" smtClean="0">
                <a:latin typeface="Arial" charset="0"/>
              </a:rPr>
              <a:t>OBJETIVO:</a:t>
            </a:r>
          </a:p>
          <a:p>
            <a:pPr marL="182563" indent="-182563" algn="just"/>
            <a:endParaRPr lang="es-MX" sz="1200" b="1" i="1" dirty="0">
              <a:latin typeface="Arial" charset="0"/>
            </a:endParaRPr>
          </a:p>
          <a:p>
            <a:pPr algn="just"/>
            <a:r>
              <a:rPr lang="es-MX" sz="1200" dirty="0" smtClean="0">
                <a:latin typeface="Arial" charset="0"/>
              </a:rPr>
              <a:t>Supervisar </a:t>
            </a:r>
            <a:r>
              <a:rPr lang="es-MX" sz="1200" dirty="0">
                <a:latin typeface="Arial" charset="0"/>
              </a:rPr>
              <a:t>que el servicio de transporte se otorgue en las   condiciones establecidas por la Ley, imponiendo las sanciones correspondientes cuando no se cumpla con dicha normatividad.</a:t>
            </a:r>
          </a:p>
          <a:p>
            <a:pPr marL="182563" indent="-182563" algn="just"/>
            <a:endParaRPr lang="es-MX" sz="1200" dirty="0" smtClean="0">
              <a:latin typeface="Arial" charset="0"/>
            </a:endParaRPr>
          </a:p>
          <a:p>
            <a:pPr marL="182563" indent="-182563" algn="just"/>
            <a:endParaRPr lang="es-MX" sz="1200" dirty="0">
              <a:latin typeface="Arial" charset="0"/>
            </a:endParaRPr>
          </a:p>
          <a:p>
            <a:pPr marL="182563" indent="-182563" algn="just"/>
            <a:endParaRPr lang="es-MX" sz="1200" dirty="0">
              <a:latin typeface="Arial" charset="0"/>
            </a:endParaRPr>
          </a:p>
          <a:p>
            <a:pPr marL="182563" indent="-182563" algn="just"/>
            <a:r>
              <a:rPr lang="es-MX" sz="1200" b="1" i="1" dirty="0" smtClean="0">
                <a:latin typeface="Arial" charset="0"/>
              </a:rPr>
              <a:t>FUNCIONES:</a:t>
            </a:r>
          </a:p>
          <a:p>
            <a:pPr marL="182563" indent="-182563" algn="just"/>
            <a:endParaRPr lang="es-MX" sz="1200" dirty="0" smtClean="0">
              <a:latin typeface="Arial" charset="0"/>
            </a:endParaRPr>
          </a:p>
          <a:p>
            <a:pPr marL="85725" indent="-85725" algn="just">
              <a:buFont typeface="Wingdings" pitchFamily="2" charset="2"/>
              <a:buChar char="§"/>
            </a:pPr>
            <a:r>
              <a:rPr lang="es-MX" sz="1200" dirty="0" smtClean="0">
                <a:latin typeface="Arial" charset="0"/>
              </a:rPr>
              <a:t>Atender </a:t>
            </a:r>
            <a:r>
              <a:rPr lang="es-MX" sz="1200" dirty="0">
                <a:latin typeface="Arial" charset="0"/>
              </a:rPr>
              <a:t>los reportes presentados en la unidad de atenci</a:t>
            </a:r>
            <a:r>
              <a:rPr lang="es-MX" altLang="ja-JP" sz="1200" dirty="0">
                <a:latin typeface="Arial" charset="0"/>
                <a:ea typeface="ＭＳ Ｐゴシック" pitchFamily="34" charset="-128"/>
              </a:rPr>
              <a:t>ón a usuarios</a:t>
            </a:r>
            <a:r>
              <a:rPr lang="es-MX" sz="1200" dirty="0">
                <a:latin typeface="Arial" charset="0"/>
              </a:rPr>
              <a:t> verificando en campo la información contenida en los mismos, y aplicando la sanción o apercibimiento correspondiente</a:t>
            </a:r>
            <a:r>
              <a:rPr lang="es-MX" sz="1200" dirty="0" smtClean="0">
                <a:latin typeface="Arial" charset="0"/>
              </a:rPr>
              <a:t>. </a:t>
            </a:r>
          </a:p>
          <a:p>
            <a:pPr marL="85725" indent="-85725" algn="just">
              <a:buFont typeface="Wingdings" pitchFamily="2" charset="2"/>
              <a:buChar char="§"/>
            </a:pPr>
            <a:endParaRPr lang="es-MX" sz="1200" dirty="0">
              <a:latin typeface="Arial" charset="0"/>
            </a:endParaRPr>
          </a:p>
          <a:p>
            <a:pPr marL="85725" indent="-85725" algn="just">
              <a:buFont typeface="Wingdings" pitchFamily="2" charset="2"/>
              <a:buChar char="§"/>
            </a:pPr>
            <a:r>
              <a:rPr lang="es-MX" sz="1200" dirty="0" smtClean="0">
                <a:latin typeface="Arial" charset="0"/>
              </a:rPr>
              <a:t>Verificar </a:t>
            </a:r>
            <a:r>
              <a:rPr lang="es-MX" sz="1200" dirty="0">
                <a:latin typeface="Arial" charset="0"/>
              </a:rPr>
              <a:t>que el servicio de transporte en las modalidades de urbano colectivo, interurbano, escolar, turismo, y de trabajadores, en los municipios de San Luis Potosí, Soledad de Graciano Sánchez y Cerro de San Pedro, se otorgue en las condiciones establecidas por la Ley de Transporte Público del Estado</a:t>
            </a:r>
            <a:r>
              <a:rPr lang="es-MX" sz="1200" dirty="0" smtClean="0">
                <a:latin typeface="Arial" charset="0"/>
              </a:rPr>
              <a:t>.</a:t>
            </a:r>
          </a:p>
          <a:p>
            <a:pPr marL="85725" indent="-85725" algn="just">
              <a:buFont typeface="Wingdings" pitchFamily="2" charset="2"/>
              <a:buChar char="§"/>
            </a:pPr>
            <a:endParaRPr lang="es-MX" sz="1200" dirty="0" smtClean="0">
              <a:latin typeface="Arial" charset="0"/>
            </a:endParaRPr>
          </a:p>
          <a:p>
            <a:pPr marL="85725" lvl="0" indent="-85725" algn="just">
              <a:buFont typeface="Wingdings" pitchFamily="2" charset="2"/>
              <a:buChar char="§"/>
            </a:pPr>
            <a:r>
              <a:rPr lang="es-ES" altLang="es-MX" sz="1200" dirty="0">
                <a:solidFill>
                  <a:srgbClr val="000000"/>
                </a:solidFill>
                <a:latin typeface="Arial" charset="0"/>
              </a:rPr>
              <a:t>Aplicar las medidas de seguridad a aquellos vehículos que se encuentren prestando el servicio de transporte  colectivo   sin apego a la normatividad establecida tal y como lo señala el artículo 109 de la Ley de Transporte Público así como la fracción </a:t>
            </a:r>
            <a:r>
              <a:rPr lang="es-ES" altLang="es-MX" sz="1200" dirty="0" smtClean="0">
                <a:solidFill>
                  <a:srgbClr val="000000"/>
                </a:solidFill>
                <a:latin typeface="Arial" charset="0"/>
              </a:rPr>
              <a:t>II </a:t>
            </a:r>
            <a:r>
              <a:rPr lang="es-ES" altLang="es-MX" sz="1200" dirty="0">
                <a:solidFill>
                  <a:srgbClr val="000000"/>
                </a:solidFill>
                <a:latin typeface="Arial" charset="0"/>
              </a:rPr>
              <a:t>del artículo 129, formulando las actas correspondientes</a:t>
            </a:r>
            <a:r>
              <a:rPr lang="es-ES" altLang="es-MX" sz="1200" dirty="0" smtClean="0">
                <a:solidFill>
                  <a:srgbClr val="000000"/>
                </a:solidFill>
                <a:latin typeface="Arial" charset="0"/>
              </a:rPr>
              <a:t>.</a:t>
            </a:r>
          </a:p>
          <a:p>
            <a:pPr marL="85725" lvl="0" indent="-85725" algn="just">
              <a:buFont typeface="Wingdings" pitchFamily="2" charset="2"/>
              <a:buChar char="§"/>
            </a:pPr>
            <a:endParaRPr lang="es-ES" altLang="es-MX" sz="1200" dirty="0">
              <a:solidFill>
                <a:srgbClr val="000000"/>
              </a:solidFill>
              <a:latin typeface="Arial" charset="0"/>
            </a:endParaRPr>
          </a:p>
          <a:p>
            <a:pPr marL="85725" indent="-85725" algn="just">
              <a:buFont typeface="Wingdings" pitchFamily="2" charset="2"/>
              <a:buChar char="§"/>
            </a:pPr>
            <a:r>
              <a:rPr lang="es-ES" altLang="es-MX" sz="1200" dirty="0">
                <a:solidFill>
                  <a:srgbClr val="000000"/>
                </a:solidFill>
                <a:latin typeface="Arial" charset="0"/>
              </a:rPr>
              <a:t>Participar en la verificación del Servicio de Transporte en los operativos de la </a:t>
            </a:r>
            <a:r>
              <a:rPr lang="es-ES" altLang="es-MX" sz="1200" dirty="0" smtClean="0">
                <a:solidFill>
                  <a:srgbClr val="000000"/>
                </a:solidFill>
                <a:latin typeface="Arial" charset="0"/>
              </a:rPr>
              <a:t>FENAPO.</a:t>
            </a:r>
          </a:p>
          <a:p>
            <a:pPr marL="85725" indent="-85725" algn="just">
              <a:buFont typeface="Wingdings" pitchFamily="2" charset="2"/>
              <a:buChar char="§"/>
            </a:pPr>
            <a:endParaRPr lang="es-ES" altLang="es-MX" sz="1200" dirty="0" smtClean="0">
              <a:solidFill>
                <a:srgbClr val="000000"/>
              </a:solidFill>
              <a:latin typeface="Arial" charset="0"/>
            </a:endParaRPr>
          </a:p>
          <a:p>
            <a:pPr marL="85725" lvl="0" indent="-85725" algn="just">
              <a:buFont typeface="Wingdings" pitchFamily="2" charset="2"/>
              <a:buChar char="§"/>
            </a:pPr>
            <a:r>
              <a:rPr lang="es-ES" altLang="es-MX" sz="1200" dirty="0">
                <a:solidFill>
                  <a:srgbClr val="000000"/>
                </a:solidFill>
                <a:latin typeface="Arial" charset="0"/>
              </a:rPr>
              <a:t>Apoyar en la  logística de eventos de la Dependencia (Reuniones de consejo, Eventos de presentación de unidades nuevas</a:t>
            </a:r>
            <a:r>
              <a:rPr lang="es-ES" altLang="es-MX" sz="1200" dirty="0" smtClean="0">
                <a:solidFill>
                  <a:srgbClr val="000000"/>
                </a:solidFill>
                <a:latin typeface="Arial" charset="0"/>
              </a:rPr>
              <a:t>).</a:t>
            </a:r>
          </a:p>
          <a:p>
            <a:pPr marL="85725" lvl="0" indent="-85725" algn="just">
              <a:buFont typeface="Wingdings" pitchFamily="2" charset="2"/>
              <a:buChar char="§"/>
            </a:pPr>
            <a:endParaRPr lang="es-ES" altLang="es-MX" sz="1200" dirty="0">
              <a:solidFill>
                <a:srgbClr val="000000"/>
              </a:solidFill>
              <a:latin typeface="Arial" charset="0"/>
            </a:endParaRPr>
          </a:p>
        </p:txBody>
      </p:sp>
      <p:sp>
        <p:nvSpPr>
          <p:cNvPr id="1946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8" name="Rectangle 43"/>
          <p:cNvSpPr>
            <a:spLocks noChangeArrowheads="1"/>
          </p:cNvSpPr>
          <p:nvPr/>
        </p:nvSpPr>
        <p:spPr bwMode="auto">
          <a:xfrm>
            <a:off x="1577975" y="7885113"/>
            <a:ext cx="5153025" cy="1157287"/>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23" name="Text Box 44"/>
          <p:cNvSpPr txBox="1">
            <a:spLocks noChangeArrowheads="1"/>
          </p:cNvSpPr>
          <p:nvPr/>
        </p:nvSpPr>
        <p:spPr bwMode="auto">
          <a:xfrm>
            <a:off x="2295525" y="7924022"/>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24" name="Line 46"/>
          <p:cNvSpPr>
            <a:spLocks noChangeShapeType="1"/>
          </p:cNvSpPr>
          <p:nvPr/>
        </p:nvSpPr>
        <p:spPr bwMode="auto">
          <a:xfrm>
            <a:off x="4146894" y="7885113"/>
            <a:ext cx="0" cy="1153768"/>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6" name="Text Box 50"/>
          <p:cNvSpPr txBox="1">
            <a:spLocks noChangeArrowheads="1"/>
          </p:cNvSpPr>
          <p:nvPr/>
        </p:nvSpPr>
        <p:spPr bwMode="auto">
          <a:xfrm>
            <a:off x="4711762" y="7924022"/>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7" name="Rectangle 121"/>
          <p:cNvSpPr>
            <a:spLocks noChangeArrowheads="1"/>
          </p:cNvSpPr>
          <p:nvPr/>
        </p:nvSpPr>
        <p:spPr bwMode="auto">
          <a:xfrm>
            <a:off x="4314564" y="8460309"/>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8"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Felipe </a:t>
            </a:r>
            <a:r>
              <a:rPr lang="es-MX" sz="1200" dirty="0" err="1">
                <a:latin typeface="Arial" charset="0"/>
              </a:rPr>
              <a:t>Leija</a:t>
            </a:r>
            <a:r>
              <a:rPr lang="es-MX" sz="1200" dirty="0">
                <a:latin typeface="Arial" charset="0"/>
              </a:rPr>
              <a:t> Palomo </a:t>
            </a:r>
          </a:p>
        </p:txBody>
      </p:sp>
      <p:sp>
        <p:nvSpPr>
          <p:cNvPr id="29" name="Line 47"/>
          <p:cNvSpPr>
            <a:spLocks noChangeShapeType="1"/>
          </p:cNvSpPr>
          <p:nvPr/>
        </p:nvSpPr>
        <p:spPr bwMode="auto">
          <a:xfrm>
            <a:off x="1577976" y="8749090"/>
            <a:ext cx="2567716"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30" name="Rectangle 121"/>
          <p:cNvSpPr>
            <a:spLocks noChangeArrowheads="1"/>
          </p:cNvSpPr>
          <p:nvPr/>
        </p:nvSpPr>
        <p:spPr bwMode="auto">
          <a:xfrm>
            <a:off x="1721185" y="8472648"/>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Eduardo López Reynoso</a:t>
            </a:r>
          </a:p>
        </p:txBody>
      </p:sp>
      <p:sp>
        <p:nvSpPr>
          <p:cNvPr id="31" name="Line 47"/>
          <p:cNvSpPr>
            <a:spLocks noChangeShapeType="1"/>
          </p:cNvSpPr>
          <p:nvPr/>
        </p:nvSpPr>
        <p:spPr bwMode="auto">
          <a:xfrm>
            <a:off x="1577976" y="8464884"/>
            <a:ext cx="2573894"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32" name="Rectangle 121"/>
          <p:cNvSpPr>
            <a:spLocks noChangeArrowheads="1"/>
          </p:cNvSpPr>
          <p:nvPr/>
        </p:nvSpPr>
        <p:spPr bwMode="auto">
          <a:xfrm>
            <a:off x="1721185" y="818844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Jesús Ruiz Quinta</a:t>
            </a:r>
          </a:p>
        </p:txBody>
      </p:sp>
      <p:sp>
        <p:nvSpPr>
          <p:cNvPr id="33" name="Line 47"/>
          <p:cNvSpPr>
            <a:spLocks noChangeShapeType="1"/>
          </p:cNvSpPr>
          <p:nvPr/>
        </p:nvSpPr>
        <p:spPr bwMode="auto">
          <a:xfrm>
            <a:off x="1577975" y="8180680"/>
            <a:ext cx="5137921"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7"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946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8" name="Text Box 4"/>
          <p:cNvSpPr txBox="1">
            <a:spLocks noChangeArrowheads="1"/>
          </p:cNvSpPr>
          <p:nvPr/>
        </p:nvSpPr>
        <p:spPr bwMode="auto">
          <a:xfrm>
            <a:off x="1535289" y="1075507"/>
            <a:ext cx="5225874" cy="4154984"/>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VERIFICADOR DE NORMAS</a:t>
            </a:r>
          </a:p>
          <a:p>
            <a:pPr marL="101600" indent="-101600" algn="ctr"/>
            <a:r>
              <a:rPr lang="es-MX" sz="1200" b="1" i="1" dirty="0" smtClean="0">
                <a:latin typeface="Arial" charset="0"/>
              </a:rPr>
              <a:t>(Continúa)</a:t>
            </a:r>
            <a:endParaRPr lang="es-MX" sz="1200" b="1" i="1" dirty="0">
              <a:latin typeface="Arial" charset="0"/>
            </a:endParaRPr>
          </a:p>
          <a:p>
            <a:pPr lvl="0" algn="just"/>
            <a:endParaRPr lang="es-ES" altLang="es-MX" sz="1200" dirty="0" smtClean="0">
              <a:solidFill>
                <a:srgbClr val="000000"/>
              </a:solidFill>
              <a:latin typeface="Arial" charset="0"/>
            </a:endParaRPr>
          </a:p>
          <a:p>
            <a:pPr marL="90488" lvl="0" indent="-90488" algn="just">
              <a:buFont typeface="Wingdings" pitchFamily="2" charset="2"/>
              <a:buChar char="§"/>
            </a:pPr>
            <a:r>
              <a:rPr lang="es-ES" altLang="es-MX" sz="1200" dirty="0">
                <a:solidFill>
                  <a:srgbClr val="000000"/>
                </a:solidFill>
                <a:latin typeface="Arial" charset="0"/>
              </a:rPr>
              <a:t>Efectuar la revisión de las condiciones físicas y mecánicas de los vehículos utilizados en la prestación del servicio de transporte público para verificar que se apeguen a las normas que </a:t>
            </a:r>
            <a:r>
              <a:rPr lang="es-ES" altLang="es-MX" sz="1200" dirty="0" smtClean="0">
                <a:solidFill>
                  <a:srgbClr val="000000"/>
                </a:solidFill>
                <a:latin typeface="Arial" charset="0"/>
              </a:rPr>
              <a:t>establece </a:t>
            </a:r>
            <a:r>
              <a:rPr lang="es-ES" altLang="es-MX" sz="1200" dirty="0">
                <a:solidFill>
                  <a:srgbClr val="000000"/>
                </a:solidFill>
                <a:latin typeface="Arial" charset="0"/>
              </a:rPr>
              <a:t>la Ley.</a:t>
            </a:r>
          </a:p>
          <a:p>
            <a:pPr marL="90488" lvl="0" indent="-90488" algn="just"/>
            <a:endParaRPr lang="es-ES" altLang="es-MX" sz="1200" dirty="0">
              <a:solidFill>
                <a:srgbClr val="000000"/>
              </a:solidFill>
              <a:latin typeface="Arial" charset="0"/>
            </a:endParaRPr>
          </a:p>
          <a:p>
            <a:pPr marL="90488" indent="-90488" algn="just">
              <a:buFont typeface="Wingdings" pitchFamily="2" charset="2"/>
              <a:buChar char="§"/>
            </a:pPr>
            <a:r>
              <a:rPr lang="es-ES" altLang="es-MX" sz="1200" dirty="0">
                <a:solidFill>
                  <a:srgbClr val="000000"/>
                </a:solidFill>
                <a:latin typeface="Arial" charset="0"/>
              </a:rPr>
              <a:t>Imponer infracciones a operadores y concesionarios,  que en la prestación del servicio de transporte hayan cometido faltas a la Ley de Transporte Público, como son: negar servicio, no respetar paradas, no respetar señalamientos de tránsito,   utilizar teléfono celular o fumar durante la prestación del servicio, no respetar límites de velocidad, manejo inadecuado, y las demás que señala el artículo 129 fracción I</a:t>
            </a:r>
            <a:endParaRPr lang="es-MX" sz="1200" b="1" i="1" dirty="0">
              <a:latin typeface="Arial" charset="0"/>
            </a:endParaRPr>
          </a:p>
          <a:p>
            <a:pPr marL="90488" indent="-90488" algn="just"/>
            <a:endParaRPr lang="es-MX" sz="1200" b="1" i="1" dirty="0" smtClean="0">
              <a:latin typeface="Arial" charset="0"/>
            </a:endParaRPr>
          </a:p>
          <a:p>
            <a:pPr marL="90488" indent="-90488" algn="just">
              <a:buFont typeface="Wingdings" pitchFamily="2" charset="2"/>
              <a:buChar char="§"/>
            </a:pPr>
            <a:r>
              <a:rPr lang="es-MX" sz="1200" dirty="0" smtClean="0">
                <a:latin typeface="Arial" charset="0"/>
              </a:rPr>
              <a:t>Verificar el número de unidades en operación, de acuerdo  al Padrón vehicular registrado, para constatar la adecuada prestación de los servicios concesionados.</a:t>
            </a:r>
          </a:p>
          <a:p>
            <a:pPr marL="90488" indent="-90488" algn="just">
              <a:buFont typeface="Wingdings" pitchFamily="2" charset="2"/>
              <a:buChar char="§"/>
            </a:pPr>
            <a:endParaRPr lang="es-MX" sz="1200" dirty="0" smtClean="0">
              <a:latin typeface="Arial" charset="0"/>
            </a:endParaRPr>
          </a:p>
          <a:p>
            <a:pPr marL="90488" indent="-90488" algn="just">
              <a:buFont typeface="Wingdings" pitchFamily="2" charset="2"/>
              <a:buChar char="§"/>
            </a:pPr>
            <a:r>
              <a:rPr lang="es-MX" sz="1200" dirty="0">
                <a:latin typeface="Arial" charset="0"/>
              </a:rPr>
              <a:t>Presentar </a:t>
            </a:r>
            <a:r>
              <a:rPr lang="es-MX" sz="1200" dirty="0" smtClean="0">
                <a:latin typeface="Arial" charset="0"/>
              </a:rPr>
              <a:t>reporte y acordar actividades  con el </a:t>
            </a:r>
            <a:r>
              <a:rPr lang="es-MX" sz="1200" dirty="0">
                <a:latin typeface="Arial" charset="0"/>
              </a:rPr>
              <a:t>Jefe del Departamento de </a:t>
            </a:r>
            <a:r>
              <a:rPr lang="es-MX" sz="1200" dirty="0" smtClean="0">
                <a:latin typeface="Arial" charset="0"/>
              </a:rPr>
              <a:t>Supervisión </a:t>
            </a:r>
            <a:r>
              <a:rPr lang="es-MX" sz="1200" dirty="0">
                <a:latin typeface="Arial" charset="0"/>
              </a:rPr>
              <a:t>y Normas</a:t>
            </a:r>
            <a:r>
              <a:rPr lang="es-MX" sz="1200" dirty="0" smtClean="0">
                <a:latin typeface="Arial" charset="0"/>
              </a:rPr>
              <a:t>.</a:t>
            </a:r>
          </a:p>
          <a:p>
            <a:pPr marL="90488" indent="-90488" algn="just">
              <a:buFont typeface="Wingdings" pitchFamily="2" charset="2"/>
              <a:buChar char="§"/>
            </a:pPr>
            <a:endParaRPr lang="es-MX" sz="1200" dirty="0">
              <a:latin typeface="Arial" charset="0"/>
            </a:endParaRPr>
          </a:p>
          <a:p>
            <a:pPr marL="90488" indent="-90488" algn="just">
              <a:buFont typeface="Wingdings" pitchFamily="2" charset="2"/>
              <a:buChar char="§"/>
            </a:pPr>
            <a:r>
              <a:rPr lang="es-MX" sz="1200" dirty="0">
                <a:latin typeface="Arial" charset="0"/>
              </a:rPr>
              <a:t>Estas funciones son enunciativas mas no limitativas</a:t>
            </a:r>
            <a:r>
              <a:rPr lang="es-MX" sz="1200" dirty="0" smtClean="0">
                <a:latin typeface="Arial" charset="0"/>
              </a:rPr>
              <a:t>.</a:t>
            </a:r>
            <a:endParaRPr lang="es-MX" sz="1200" b="1" i="1" dirty="0">
              <a:latin typeface="Arial" charset="0"/>
            </a:endParaRPr>
          </a:p>
        </p:txBody>
      </p:sp>
      <p:sp>
        <p:nvSpPr>
          <p:cNvPr id="23" name="Rectangle 43"/>
          <p:cNvSpPr>
            <a:spLocks noChangeArrowheads="1"/>
          </p:cNvSpPr>
          <p:nvPr/>
        </p:nvSpPr>
        <p:spPr bwMode="auto">
          <a:xfrm>
            <a:off x="1577975" y="7885113"/>
            <a:ext cx="5153025" cy="1157287"/>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24" name="Text Box 44"/>
          <p:cNvSpPr txBox="1">
            <a:spLocks noChangeArrowheads="1"/>
          </p:cNvSpPr>
          <p:nvPr/>
        </p:nvSpPr>
        <p:spPr bwMode="auto">
          <a:xfrm>
            <a:off x="2295525" y="7924022"/>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25" name="Line 46"/>
          <p:cNvSpPr>
            <a:spLocks noChangeShapeType="1"/>
          </p:cNvSpPr>
          <p:nvPr/>
        </p:nvSpPr>
        <p:spPr bwMode="auto">
          <a:xfrm>
            <a:off x="4146894" y="7885113"/>
            <a:ext cx="0" cy="1153768"/>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6" name="Text Box 50"/>
          <p:cNvSpPr txBox="1">
            <a:spLocks noChangeArrowheads="1"/>
          </p:cNvSpPr>
          <p:nvPr/>
        </p:nvSpPr>
        <p:spPr bwMode="auto">
          <a:xfrm>
            <a:off x="4745629" y="7924022"/>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7" name="Rectangle 121"/>
          <p:cNvSpPr>
            <a:spLocks noChangeArrowheads="1"/>
          </p:cNvSpPr>
          <p:nvPr/>
        </p:nvSpPr>
        <p:spPr bwMode="auto">
          <a:xfrm>
            <a:off x="4314564" y="8460309"/>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8"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Felipe </a:t>
            </a:r>
            <a:r>
              <a:rPr lang="es-MX" sz="1200" dirty="0" err="1">
                <a:latin typeface="Arial" charset="0"/>
              </a:rPr>
              <a:t>Leija</a:t>
            </a:r>
            <a:r>
              <a:rPr lang="es-MX" sz="1200" dirty="0">
                <a:latin typeface="Arial" charset="0"/>
              </a:rPr>
              <a:t> Palomo </a:t>
            </a:r>
          </a:p>
        </p:txBody>
      </p:sp>
      <p:sp>
        <p:nvSpPr>
          <p:cNvPr id="29" name="Line 47"/>
          <p:cNvSpPr>
            <a:spLocks noChangeShapeType="1"/>
          </p:cNvSpPr>
          <p:nvPr/>
        </p:nvSpPr>
        <p:spPr bwMode="auto">
          <a:xfrm>
            <a:off x="1577976" y="8749090"/>
            <a:ext cx="2567716"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30" name="Rectangle 121"/>
          <p:cNvSpPr>
            <a:spLocks noChangeArrowheads="1"/>
          </p:cNvSpPr>
          <p:nvPr/>
        </p:nvSpPr>
        <p:spPr bwMode="auto">
          <a:xfrm>
            <a:off x="1721185" y="8472648"/>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Eduardo López Reynoso</a:t>
            </a:r>
          </a:p>
        </p:txBody>
      </p:sp>
      <p:sp>
        <p:nvSpPr>
          <p:cNvPr id="31" name="Line 47"/>
          <p:cNvSpPr>
            <a:spLocks noChangeShapeType="1"/>
          </p:cNvSpPr>
          <p:nvPr/>
        </p:nvSpPr>
        <p:spPr bwMode="auto">
          <a:xfrm>
            <a:off x="1577976" y="8464884"/>
            <a:ext cx="2573894"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32" name="Rectangle 121"/>
          <p:cNvSpPr>
            <a:spLocks noChangeArrowheads="1"/>
          </p:cNvSpPr>
          <p:nvPr/>
        </p:nvSpPr>
        <p:spPr bwMode="auto">
          <a:xfrm>
            <a:off x="1721185" y="818844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Jesús Ruiz Quinta</a:t>
            </a:r>
          </a:p>
        </p:txBody>
      </p:sp>
      <p:sp>
        <p:nvSpPr>
          <p:cNvPr id="33" name="Line 47"/>
          <p:cNvSpPr>
            <a:spLocks noChangeShapeType="1"/>
          </p:cNvSpPr>
          <p:nvPr/>
        </p:nvSpPr>
        <p:spPr bwMode="auto">
          <a:xfrm>
            <a:off x="1577975" y="8180680"/>
            <a:ext cx="5137921"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7"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24292588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9459" name="Text Box 4"/>
          <p:cNvSpPr txBox="1">
            <a:spLocks noChangeArrowheads="1"/>
          </p:cNvSpPr>
          <p:nvPr/>
        </p:nvSpPr>
        <p:spPr bwMode="auto">
          <a:xfrm>
            <a:off x="1560959" y="1028084"/>
            <a:ext cx="5195712" cy="7087832"/>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VERIFICADOR DE NORMAS</a:t>
            </a:r>
          </a:p>
          <a:p>
            <a:pPr marL="101600" indent="-101600" algn="ctr"/>
            <a:endParaRPr lang="es-MX" sz="1200" b="1" i="1" dirty="0" smtClean="0">
              <a:latin typeface="Arial" charset="0"/>
            </a:endParaRPr>
          </a:p>
          <a:p>
            <a:pPr marL="101600" indent="-101600" algn="ctr"/>
            <a:endParaRPr lang="es-MX" sz="1200" b="1" i="1" dirty="0" smtClean="0">
              <a:latin typeface="Arial" charset="0"/>
            </a:endParaRPr>
          </a:p>
          <a:p>
            <a:pPr marL="101600" indent="-101600" algn="ctr"/>
            <a:endParaRPr lang="es-MX" sz="1200" b="1" i="1" dirty="0">
              <a:latin typeface="Arial" charset="0"/>
            </a:endParaRPr>
          </a:p>
          <a:p>
            <a:pPr marL="182563" indent="-182563" algn="just"/>
            <a:r>
              <a:rPr lang="es-MX" sz="1200" b="1" i="1" dirty="0" smtClean="0">
                <a:latin typeface="Arial" charset="0"/>
              </a:rPr>
              <a:t>OBJETIVO:</a:t>
            </a:r>
          </a:p>
          <a:p>
            <a:pPr marL="182563" indent="-182563" algn="just"/>
            <a:endParaRPr lang="es-MX" sz="1200" b="1" i="1" dirty="0">
              <a:latin typeface="Arial" charset="0"/>
            </a:endParaRPr>
          </a:p>
          <a:p>
            <a:pPr algn="just"/>
            <a:r>
              <a:rPr lang="es-MX" sz="1200" dirty="0" smtClean="0">
                <a:latin typeface="Arial" charset="0"/>
              </a:rPr>
              <a:t>Supervisar </a:t>
            </a:r>
            <a:r>
              <a:rPr lang="es-MX" sz="1200" dirty="0">
                <a:latin typeface="Arial" charset="0"/>
              </a:rPr>
              <a:t>que el servicio de transporte se otorgue en las   condiciones establecidas por la Ley, imponiendo las sanciones correspondientes cuando no se cumpla con dicha normatividad.</a:t>
            </a:r>
          </a:p>
          <a:p>
            <a:pPr marL="182563" indent="-182563" algn="just"/>
            <a:endParaRPr lang="es-MX" sz="1200" dirty="0">
              <a:latin typeface="Arial" charset="0"/>
            </a:endParaRPr>
          </a:p>
          <a:p>
            <a:pPr marL="182563" indent="-182563" algn="just"/>
            <a:endParaRPr lang="es-MX" sz="1200" dirty="0">
              <a:latin typeface="Arial" charset="0"/>
            </a:endParaRPr>
          </a:p>
          <a:p>
            <a:pPr marL="182563" indent="-182563" algn="just"/>
            <a:r>
              <a:rPr lang="es-MX" sz="1200" b="1" i="1" dirty="0" smtClean="0">
                <a:latin typeface="Arial" charset="0"/>
              </a:rPr>
              <a:t>FUNCIONES:</a:t>
            </a:r>
          </a:p>
          <a:p>
            <a:pPr marL="182563" indent="-182563" algn="just"/>
            <a:endParaRPr lang="es-MX" sz="1200" dirty="0" smtClean="0">
              <a:latin typeface="Arial" charset="0"/>
            </a:endParaRPr>
          </a:p>
          <a:p>
            <a:pPr marL="90488" indent="-90488" algn="just">
              <a:buFont typeface="Wingdings" pitchFamily="2" charset="2"/>
              <a:buChar char="§"/>
            </a:pPr>
            <a:r>
              <a:rPr lang="es-MX" sz="1200" dirty="0" smtClean="0">
                <a:latin typeface="Arial" charset="0"/>
              </a:rPr>
              <a:t>Atender </a:t>
            </a:r>
            <a:r>
              <a:rPr lang="es-MX" sz="1200" dirty="0">
                <a:latin typeface="Arial" charset="0"/>
              </a:rPr>
              <a:t>los reportes presentados en la unidad de atenci</a:t>
            </a:r>
            <a:r>
              <a:rPr lang="es-MX" altLang="ja-JP" sz="1200" dirty="0">
                <a:latin typeface="Arial" charset="0"/>
                <a:ea typeface="ＭＳ Ｐゴシック" pitchFamily="34" charset="-128"/>
              </a:rPr>
              <a:t>ón a usuarios</a:t>
            </a:r>
            <a:r>
              <a:rPr lang="es-MX" sz="1200" dirty="0">
                <a:latin typeface="Arial" charset="0"/>
              </a:rPr>
              <a:t> verificando en campo la información contenida en los mismos, y aplicando la sanción o apercibimiento correspondiente</a:t>
            </a:r>
            <a:r>
              <a:rPr lang="es-MX" sz="1200" dirty="0" smtClean="0">
                <a:latin typeface="Arial" charset="0"/>
              </a:rPr>
              <a:t>. </a:t>
            </a:r>
          </a:p>
          <a:p>
            <a:pPr marL="90488" indent="-90488" algn="just">
              <a:buFont typeface="Wingdings" pitchFamily="2" charset="2"/>
              <a:buChar char="§"/>
            </a:pPr>
            <a:endParaRPr lang="es-MX" sz="1200" dirty="0">
              <a:latin typeface="Arial" charset="0"/>
            </a:endParaRPr>
          </a:p>
          <a:p>
            <a:pPr marL="90488" indent="-90488" algn="just">
              <a:buFont typeface="Wingdings" pitchFamily="2" charset="2"/>
              <a:buChar char="§"/>
            </a:pPr>
            <a:r>
              <a:rPr lang="es-MX" sz="1200" dirty="0" smtClean="0">
                <a:latin typeface="Arial" charset="0"/>
              </a:rPr>
              <a:t>Verificar </a:t>
            </a:r>
            <a:r>
              <a:rPr lang="es-MX" sz="1200" dirty="0">
                <a:latin typeface="Arial" charset="0"/>
              </a:rPr>
              <a:t>que el servicio de transporte en las modalidades de urbano colectivo, interurbano, escolar, turismo, y de trabajadores, en los municipios de San Luis Potosí, Soledad de Graciano Sánchez y Cerro de San Pedro, se otorgue en las condiciones establecidas por la Ley de Transporte Público del Estado</a:t>
            </a:r>
            <a:r>
              <a:rPr lang="es-MX" sz="1200" dirty="0" smtClean="0">
                <a:latin typeface="Arial" charset="0"/>
              </a:rPr>
              <a:t>.</a:t>
            </a:r>
          </a:p>
          <a:p>
            <a:pPr marL="90488" indent="-90488" algn="just">
              <a:buFont typeface="Wingdings" pitchFamily="2" charset="2"/>
              <a:buChar char="§"/>
            </a:pPr>
            <a:endParaRPr lang="es-MX" sz="1200" dirty="0" smtClean="0">
              <a:latin typeface="Arial" charset="0"/>
            </a:endParaRPr>
          </a:p>
          <a:p>
            <a:pPr marL="90488" lvl="0" indent="-90488" algn="just">
              <a:buFont typeface="Wingdings" pitchFamily="2" charset="2"/>
              <a:buChar char="§"/>
            </a:pPr>
            <a:r>
              <a:rPr lang="es-ES" altLang="es-MX" sz="1200" dirty="0">
                <a:solidFill>
                  <a:srgbClr val="000000"/>
                </a:solidFill>
                <a:latin typeface="Arial" charset="0"/>
              </a:rPr>
              <a:t>Aplicar las medidas de seguridad a aquellos vehículos que se encuentren prestando el servicio de transporte  colectivo   sin apego a la normatividad establecida tal y como lo señala el artículo 109 de la Ley de Transporte Público así como la fracción </a:t>
            </a:r>
            <a:r>
              <a:rPr lang="es-ES" altLang="es-MX" sz="1200" dirty="0" smtClean="0">
                <a:solidFill>
                  <a:srgbClr val="000000"/>
                </a:solidFill>
                <a:latin typeface="Arial" charset="0"/>
              </a:rPr>
              <a:t>II </a:t>
            </a:r>
            <a:r>
              <a:rPr lang="es-ES" altLang="es-MX" sz="1200" dirty="0">
                <a:solidFill>
                  <a:srgbClr val="000000"/>
                </a:solidFill>
                <a:latin typeface="Arial" charset="0"/>
              </a:rPr>
              <a:t>del artículo 129, formulando las actas correspondientes</a:t>
            </a:r>
            <a:r>
              <a:rPr lang="es-ES" altLang="es-MX" sz="1200" dirty="0" smtClean="0">
                <a:solidFill>
                  <a:srgbClr val="000000"/>
                </a:solidFill>
                <a:latin typeface="Arial" charset="0"/>
              </a:rPr>
              <a:t>.</a:t>
            </a:r>
          </a:p>
          <a:p>
            <a:pPr marL="90488" lvl="0" indent="-90488" algn="just">
              <a:buFont typeface="Wingdings" pitchFamily="2" charset="2"/>
              <a:buChar char="§"/>
            </a:pPr>
            <a:endParaRPr lang="es-ES" altLang="es-MX" sz="1200" dirty="0">
              <a:solidFill>
                <a:srgbClr val="000000"/>
              </a:solidFill>
              <a:latin typeface="Arial" charset="0"/>
            </a:endParaRPr>
          </a:p>
          <a:p>
            <a:pPr marL="90488" indent="-90488" algn="just">
              <a:buFont typeface="Wingdings" pitchFamily="2" charset="2"/>
              <a:buChar char="§"/>
            </a:pPr>
            <a:r>
              <a:rPr lang="es-ES" altLang="es-MX" sz="1200" dirty="0">
                <a:solidFill>
                  <a:srgbClr val="000000"/>
                </a:solidFill>
                <a:latin typeface="Arial" charset="0"/>
              </a:rPr>
              <a:t>Participar en la verificación del Servicio de Transporte en los operativos de la </a:t>
            </a:r>
            <a:r>
              <a:rPr lang="es-ES" altLang="es-MX" sz="1200" dirty="0" smtClean="0">
                <a:solidFill>
                  <a:srgbClr val="000000"/>
                </a:solidFill>
                <a:latin typeface="Arial" charset="0"/>
              </a:rPr>
              <a:t>FENAPO.</a:t>
            </a:r>
          </a:p>
          <a:p>
            <a:pPr marL="90488" indent="-90488" algn="just">
              <a:buFont typeface="Wingdings" pitchFamily="2" charset="2"/>
              <a:buChar char="§"/>
            </a:pPr>
            <a:endParaRPr lang="es-ES" altLang="es-MX" sz="1200" dirty="0" smtClean="0">
              <a:solidFill>
                <a:srgbClr val="000000"/>
              </a:solidFill>
              <a:latin typeface="Arial" charset="0"/>
            </a:endParaRPr>
          </a:p>
          <a:p>
            <a:pPr marL="90488" lvl="0" indent="-90488" algn="just">
              <a:buFont typeface="Wingdings" pitchFamily="2" charset="2"/>
              <a:buChar char="§"/>
            </a:pPr>
            <a:r>
              <a:rPr lang="es-ES" altLang="es-MX" sz="1200" dirty="0">
                <a:solidFill>
                  <a:srgbClr val="000000"/>
                </a:solidFill>
                <a:latin typeface="Arial" charset="0"/>
              </a:rPr>
              <a:t>Apoyar en la  logística de eventos de la Dependencia (Reuniones de consejo, Eventos de presentación de unidades nuevas</a:t>
            </a:r>
            <a:r>
              <a:rPr lang="es-ES" altLang="es-MX" sz="1200" dirty="0" smtClean="0">
                <a:solidFill>
                  <a:srgbClr val="000000"/>
                </a:solidFill>
                <a:latin typeface="Arial" charset="0"/>
              </a:rPr>
              <a:t>).</a:t>
            </a:r>
          </a:p>
          <a:p>
            <a:pPr marL="90488" lvl="0" indent="-90488" algn="just">
              <a:buFont typeface="Wingdings" pitchFamily="2" charset="2"/>
              <a:buChar char="§"/>
            </a:pPr>
            <a:endParaRPr lang="es-ES" altLang="es-MX" sz="1200" dirty="0">
              <a:solidFill>
                <a:srgbClr val="000000"/>
              </a:solidFill>
              <a:latin typeface="Arial" charset="0"/>
            </a:endParaRPr>
          </a:p>
          <a:p>
            <a:pPr marL="90488" lvl="0" indent="-90488" algn="just">
              <a:buFont typeface="Wingdings" pitchFamily="2" charset="2"/>
              <a:buChar char="§"/>
            </a:pPr>
            <a:r>
              <a:rPr lang="es-ES" altLang="es-MX" sz="1200" dirty="0">
                <a:solidFill>
                  <a:srgbClr val="000000"/>
                </a:solidFill>
                <a:latin typeface="Arial" charset="0"/>
              </a:rPr>
              <a:t>Efectuar la revisión de las condiciones físicas y mecánicas de los vehículos utilizados en la prestación del servicio de transporte público para verificar que se apeguen a las normas que </a:t>
            </a:r>
            <a:r>
              <a:rPr lang="es-ES" altLang="es-MX" sz="1200" dirty="0" smtClean="0">
                <a:solidFill>
                  <a:srgbClr val="000000"/>
                </a:solidFill>
                <a:latin typeface="Arial" charset="0"/>
              </a:rPr>
              <a:t>establece </a:t>
            </a:r>
            <a:r>
              <a:rPr lang="es-ES" altLang="es-MX" sz="1200" dirty="0">
                <a:solidFill>
                  <a:srgbClr val="000000"/>
                </a:solidFill>
                <a:latin typeface="Arial" charset="0"/>
              </a:rPr>
              <a:t>la Ley</a:t>
            </a:r>
            <a:r>
              <a:rPr lang="es-ES" altLang="es-MX" sz="1200" dirty="0" smtClean="0">
                <a:solidFill>
                  <a:srgbClr val="000000"/>
                </a:solidFill>
                <a:latin typeface="Arial" charset="0"/>
              </a:rPr>
              <a:t>.</a:t>
            </a:r>
          </a:p>
        </p:txBody>
      </p:sp>
      <p:sp>
        <p:nvSpPr>
          <p:cNvPr id="1946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 name="Rectangle 43"/>
          <p:cNvSpPr>
            <a:spLocks noChangeArrowheads="1"/>
          </p:cNvSpPr>
          <p:nvPr/>
        </p:nvSpPr>
        <p:spPr bwMode="auto">
          <a:xfrm>
            <a:off x="1577975" y="8331674"/>
            <a:ext cx="5153025" cy="71072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22" name="Line 46"/>
          <p:cNvSpPr>
            <a:spLocks noChangeShapeType="1"/>
          </p:cNvSpPr>
          <p:nvPr/>
        </p:nvSpPr>
        <p:spPr bwMode="auto">
          <a:xfrm>
            <a:off x="4146894" y="8331674"/>
            <a:ext cx="0" cy="70720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4" name="Rectangle 121"/>
          <p:cNvSpPr>
            <a:spLocks noChangeArrowheads="1"/>
          </p:cNvSpPr>
          <p:nvPr/>
        </p:nvSpPr>
        <p:spPr bwMode="auto">
          <a:xfrm>
            <a:off x="4325673" y="8733437"/>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5"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lvl="0" algn="ctr">
              <a:spcBef>
                <a:spcPct val="20000"/>
              </a:spcBef>
            </a:pPr>
            <a:r>
              <a:rPr lang="es-MX" sz="1200" dirty="0">
                <a:solidFill>
                  <a:srgbClr val="000000"/>
                </a:solidFill>
                <a:latin typeface="Arial" charset="0"/>
              </a:rPr>
              <a:t>Juan Luis Hernández Lara</a:t>
            </a:r>
            <a:endParaRPr lang="es-ES" sz="1200" dirty="0">
              <a:solidFill>
                <a:srgbClr val="000000"/>
              </a:solidFill>
              <a:latin typeface="Arial" charset="0"/>
            </a:endParaRPr>
          </a:p>
        </p:txBody>
      </p:sp>
      <p:sp>
        <p:nvSpPr>
          <p:cNvPr id="28" name="Line 47"/>
          <p:cNvSpPr>
            <a:spLocks noChangeShapeType="1"/>
          </p:cNvSpPr>
          <p:nvPr/>
        </p:nvSpPr>
        <p:spPr bwMode="auto">
          <a:xfrm>
            <a:off x="1586630" y="8685276"/>
            <a:ext cx="5144371"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31" name="Text Box 44"/>
          <p:cNvSpPr txBox="1">
            <a:spLocks noChangeArrowheads="1"/>
          </p:cNvSpPr>
          <p:nvPr/>
        </p:nvSpPr>
        <p:spPr bwMode="auto">
          <a:xfrm>
            <a:off x="2295525" y="837929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32" name="Text Box 50"/>
          <p:cNvSpPr txBox="1">
            <a:spLocks noChangeArrowheads="1"/>
          </p:cNvSpPr>
          <p:nvPr/>
        </p:nvSpPr>
        <p:spPr bwMode="auto">
          <a:xfrm>
            <a:off x="4745629" y="8395647"/>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15"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11251495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946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 name="Text Box 4"/>
          <p:cNvSpPr txBox="1">
            <a:spLocks noChangeArrowheads="1"/>
          </p:cNvSpPr>
          <p:nvPr/>
        </p:nvSpPr>
        <p:spPr bwMode="auto">
          <a:xfrm>
            <a:off x="1522923" y="1081671"/>
            <a:ext cx="5238240" cy="3416320"/>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VERIFICADOR DE NORMAS</a:t>
            </a:r>
          </a:p>
          <a:p>
            <a:pPr marL="101600" indent="-101600" algn="ctr"/>
            <a:r>
              <a:rPr lang="es-MX" sz="1200" b="1" i="1" dirty="0" smtClean="0">
                <a:latin typeface="Arial" charset="0"/>
              </a:rPr>
              <a:t>(Continúa)</a:t>
            </a:r>
            <a:endParaRPr lang="es-MX" sz="1200" b="1" i="1" dirty="0">
              <a:latin typeface="Arial" charset="0"/>
            </a:endParaRPr>
          </a:p>
          <a:p>
            <a:pPr lvl="0" algn="just"/>
            <a:endParaRPr lang="es-ES" altLang="es-MX" sz="1200" dirty="0">
              <a:solidFill>
                <a:srgbClr val="000000"/>
              </a:solidFill>
              <a:latin typeface="Arial" charset="0"/>
            </a:endParaRPr>
          </a:p>
          <a:p>
            <a:pPr marL="82550" indent="-82550" algn="just">
              <a:buFont typeface="Wingdings" pitchFamily="2" charset="2"/>
              <a:buChar char="§"/>
            </a:pPr>
            <a:r>
              <a:rPr lang="es-ES" altLang="es-MX" sz="1200" dirty="0">
                <a:solidFill>
                  <a:srgbClr val="000000"/>
                </a:solidFill>
                <a:latin typeface="Arial" charset="0"/>
              </a:rPr>
              <a:t>Imponer infracciones a operadores y concesionarios,  que en la prestación del servicio de transporte hayan cometido faltas a la Ley de Transporte Público, como son: negar servicio, no respetar paradas, no respetar señalamientos de tránsito,   utilizar teléfono celular o fumar durante la prestación del servicio, no respetar límites de velocidad, manejo inadecuado, y las demás que señala el artículo 129 fracción I</a:t>
            </a:r>
            <a:endParaRPr lang="es-MX" sz="1200" b="1" i="1" dirty="0">
              <a:latin typeface="Arial" charset="0"/>
            </a:endParaRPr>
          </a:p>
          <a:p>
            <a:pPr marL="82550" indent="-82550" algn="just"/>
            <a:endParaRPr lang="es-MX" sz="1200" b="1" i="1" dirty="0" smtClean="0">
              <a:latin typeface="Arial" charset="0"/>
            </a:endParaRPr>
          </a:p>
          <a:p>
            <a:pPr marL="82550" indent="-82550" algn="just">
              <a:buFont typeface="Wingdings" pitchFamily="2" charset="2"/>
              <a:buChar char="§"/>
            </a:pPr>
            <a:r>
              <a:rPr lang="es-MX" sz="1200" dirty="0" smtClean="0">
                <a:latin typeface="Arial" charset="0"/>
              </a:rPr>
              <a:t>Verificar el número de unidades en operación, de acuerdo  al Padrón vehicular registrado, para constatar la adecuada prestación de los servicios concesionados.</a:t>
            </a:r>
          </a:p>
          <a:p>
            <a:pPr marL="82550" indent="-82550" algn="just">
              <a:buFont typeface="Wingdings" pitchFamily="2" charset="2"/>
              <a:buChar char="§"/>
            </a:pPr>
            <a:endParaRPr lang="es-MX" sz="1200" dirty="0" smtClean="0">
              <a:latin typeface="Arial" charset="0"/>
            </a:endParaRPr>
          </a:p>
          <a:p>
            <a:pPr marL="82550" indent="-82550" algn="just">
              <a:buFont typeface="Wingdings" pitchFamily="2" charset="2"/>
              <a:buChar char="§"/>
            </a:pPr>
            <a:r>
              <a:rPr lang="es-MX" sz="1200" dirty="0">
                <a:latin typeface="Arial" charset="0"/>
              </a:rPr>
              <a:t>Presentar </a:t>
            </a:r>
            <a:r>
              <a:rPr lang="es-MX" sz="1200" dirty="0" smtClean="0">
                <a:latin typeface="Arial" charset="0"/>
              </a:rPr>
              <a:t>reporte y acordar actividades  con el </a:t>
            </a:r>
            <a:r>
              <a:rPr lang="es-MX" sz="1200" dirty="0">
                <a:latin typeface="Arial" charset="0"/>
              </a:rPr>
              <a:t>Jefe del Departamento de </a:t>
            </a:r>
            <a:r>
              <a:rPr lang="es-MX" sz="1200" dirty="0" smtClean="0">
                <a:latin typeface="Arial" charset="0"/>
              </a:rPr>
              <a:t>Supervisión </a:t>
            </a:r>
            <a:r>
              <a:rPr lang="es-MX" sz="1200" dirty="0">
                <a:latin typeface="Arial" charset="0"/>
              </a:rPr>
              <a:t>y Normas</a:t>
            </a:r>
            <a:r>
              <a:rPr lang="es-MX" sz="1200" dirty="0" smtClean="0">
                <a:latin typeface="Arial" charset="0"/>
              </a:rPr>
              <a:t>.</a:t>
            </a:r>
          </a:p>
          <a:p>
            <a:pPr marL="82550" indent="-82550" algn="just">
              <a:buFont typeface="Wingdings" pitchFamily="2" charset="2"/>
              <a:buChar char="§"/>
            </a:pPr>
            <a:endParaRPr lang="es-MX" sz="1200" dirty="0">
              <a:latin typeface="Arial" charset="0"/>
            </a:endParaRPr>
          </a:p>
          <a:p>
            <a:pPr marL="82550" indent="-82550" algn="just">
              <a:buFont typeface="Wingdings" pitchFamily="2" charset="2"/>
              <a:buChar char="§"/>
            </a:pPr>
            <a:r>
              <a:rPr lang="es-MX" sz="1200" dirty="0">
                <a:latin typeface="Arial" charset="0"/>
              </a:rPr>
              <a:t>Estas funciones son enunciativas mas no limitativas</a:t>
            </a:r>
            <a:r>
              <a:rPr lang="es-MX" sz="1200" dirty="0" smtClean="0">
                <a:latin typeface="Arial" charset="0"/>
              </a:rPr>
              <a:t>.</a:t>
            </a:r>
            <a:endParaRPr lang="es-MX" sz="1200" b="1" i="1" dirty="0">
              <a:latin typeface="Arial" charset="0"/>
            </a:endParaRPr>
          </a:p>
        </p:txBody>
      </p:sp>
      <p:sp>
        <p:nvSpPr>
          <p:cNvPr id="18" name="Rectangle 43"/>
          <p:cNvSpPr>
            <a:spLocks noChangeArrowheads="1"/>
          </p:cNvSpPr>
          <p:nvPr/>
        </p:nvSpPr>
        <p:spPr bwMode="auto">
          <a:xfrm>
            <a:off x="1608138" y="8378950"/>
            <a:ext cx="5153025" cy="697072"/>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9" name="Line 46"/>
          <p:cNvSpPr>
            <a:spLocks noChangeShapeType="1"/>
          </p:cNvSpPr>
          <p:nvPr/>
        </p:nvSpPr>
        <p:spPr bwMode="auto">
          <a:xfrm flipH="1">
            <a:off x="4142041" y="8378949"/>
            <a:ext cx="1" cy="698081"/>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2" name="Rectangle 121"/>
          <p:cNvSpPr>
            <a:spLocks noChangeArrowheads="1"/>
          </p:cNvSpPr>
          <p:nvPr/>
        </p:nvSpPr>
        <p:spPr bwMode="auto">
          <a:xfrm>
            <a:off x="4325673" y="8756851"/>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lvl="0" algn="ctr">
              <a:spcBef>
                <a:spcPct val="20000"/>
              </a:spcBef>
            </a:pPr>
            <a:r>
              <a:rPr lang="es-MX" sz="1200" dirty="0">
                <a:solidFill>
                  <a:srgbClr val="000000"/>
                </a:solidFill>
                <a:latin typeface="Arial" charset="0"/>
              </a:rPr>
              <a:t>Juan Luis Hernández Lara</a:t>
            </a:r>
            <a:endParaRPr lang="es-ES" sz="1200" dirty="0">
              <a:solidFill>
                <a:srgbClr val="000000"/>
              </a:solidFill>
              <a:latin typeface="Arial" charset="0"/>
            </a:endParaRPr>
          </a:p>
        </p:txBody>
      </p:sp>
      <p:sp>
        <p:nvSpPr>
          <p:cNvPr id="26" name="Line 47"/>
          <p:cNvSpPr>
            <a:spLocks noChangeShapeType="1"/>
          </p:cNvSpPr>
          <p:nvPr/>
        </p:nvSpPr>
        <p:spPr bwMode="auto">
          <a:xfrm>
            <a:off x="1616792" y="8693864"/>
            <a:ext cx="5144371"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 name="Text Box 44"/>
          <p:cNvSpPr txBox="1">
            <a:spLocks noChangeArrowheads="1"/>
          </p:cNvSpPr>
          <p:nvPr/>
        </p:nvSpPr>
        <p:spPr bwMode="auto">
          <a:xfrm>
            <a:off x="2295525" y="8442993"/>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28" name="Text Box 50"/>
          <p:cNvSpPr txBox="1">
            <a:spLocks noChangeArrowheads="1"/>
          </p:cNvSpPr>
          <p:nvPr/>
        </p:nvSpPr>
        <p:spPr bwMode="auto">
          <a:xfrm>
            <a:off x="4745629" y="8442640"/>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15"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29979146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9459" name="Text Box 4"/>
          <p:cNvSpPr txBox="1">
            <a:spLocks noChangeArrowheads="1"/>
          </p:cNvSpPr>
          <p:nvPr/>
        </p:nvSpPr>
        <p:spPr bwMode="auto">
          <a:xfrm>
            <a:off x="1496971" y="1081478"/>
            <a:ext cx="5264191" cy="6924973"/>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VERIFICADOR DE NORMAS</a:t>
            </a:r>
          </a:p>
          <a:p>
            <a:pPr marL="101600" indent="-101600" algn="ctr"/>
            <a:endParaRPr lang="es-MX" sz="1200" b="1" i="1" dirty="0">
              <a:latin typeface="Arial" charset="0"/>
            </a:endParaRPr>
          </a:p>
          <a:p>
            <a:pPr marL="101600" indent="-101600" algn="ctr"/>
            <a:endParaRPr lang="es-MX" sz="1200" b="1" i="1" dirty="0">
              <a:latin typeface="Arial" charset="0"/>
            </a:endParaRPr>
          </a:p>
          <a:p>
            <a:pPr marL="182563" indent="-182563" algn="just"/>
            <a:r>
              <a:rPr lang="es-MX" sz="1200" b="1" i="1" dirty="0" smtClean="0">
                <a:latin typeface="Arial" charset="0"/>
              </a:rPr>
              <a:t>OBJETIVO:</a:t>
            </a:r>
          </a:p>
          <a:p>
            <a:pPr marL="182563" indent="-182563" algn="just"/>
            <a:endParaRPr lang="es-MX" sz="1200" b="1" i="1" dirty="0">
              <a:latin typeface="Arial" charset="0"/>
            </a:endParaRPr>
          </a:p>
          <a:p>
            <a:pPr algn="just"/>
            <a:r>
              <a:rPr lang="es-MX" sz="1200" dirty="0" smtClean="0">
                <a:latin typeface="Arial" charset="0"/>
              </a:rPr>
              <a:t>Supervisar </a:t>
            </a:r>
            <a:r>
              <a:rPr lang="es-MX" sz="1200" dirty="0">
                <a:latin typeface="Arial" charset="0"/>
              </a:rPr>
              <a:t>que el servicio de transporte se otorgue en las   condiciones establecidas por la Ley, imponiendo las sanciones correspondientes cuando no se cumpla con dicha normatividad.</a:t>
            </a:r>
          </a:p>
          <a:p>
            <a:pPr marL="182563" indent="-182563" algn="just"/>
            <a:endParaRPr lang="es-MX" sz="1200" dirty="0" smtClean="0">
              <a:latin typeface="Arial" charset="0"/>
            </a:endParaRPr>
          </a:p>
          <a:p>
            <a:pPr marL="182563" indent="-182563" algn="just"/>
            <a:endParaRPr lang="es-MX" sz="1200" dirty="0">
              <a:latin typeface="Arial" charset="0"/>
            </a:endParaRPr>
          </a:p>
          <a:p>
            <a:pPr marL="182563" indent="-182563" algn="just"/>
            <a:r>
              <a:rPr lang="es-MX" sz="1200" b="1" i="1" dirty="0" smtClean="0">
                <a:latin typeface="Arial" charset="0"/>
              </a:rPr>
              <a:t>FUNCIONES:</a:t>
            </a:r>
          </a:p>
          <a:p>
            <a:pPr marL="182563" indent="-182563" algn="just"/>
            <a:endParaRPr lang="es-MX" sz="1200" dirty="0" smtClean="0">
              <a:latin typeface="Arial" charset="0"/>
            </a:endParaRPr>
          </a:p>
          <a:p>
            <a:pPr marL="82550" indent="-82550" algn="just">
              <a:buFont typeface="Wingdings" pitchFamily="2" charset="2"/>
              <a:buChar char="§"/>
            </a:pPr>
            <a:r>
              <a:rPr lang="es-MX" sz="1200" dirty="0" smtClean="0">
                <a:latin typeface="Arial" charset="0"/>
              </a:rPr>
              <a:t>Atender </a:t>
            </a:r>
            <a:r>
              <a:rPr lang="es-MX" sz="1200" dirty="0">
                <a:latin typeface="Arial" charset="0"/>
              </a:rPr>
              <a:t>los reportes presentados en la unidad de atenci</a:t>
            </a:r>
            <a:r>
              <a:rPr lang="es-MX" altLang="ja-JP" sz="1200" dirty="0">
                <a:latin typeface="Arial" charset="0"/>
                <a:ea typeface="ＭＳ Ｐゴシック" pitchFamily="34" charset="-128"/>
              </a:rPr>
              <a:t>ón a usuarios</a:t>
            </a:r>
            <a:r>
              <a:rPr lang="es-MX" sz="1200" dirty="0">
                <a:latin typeface="Arial" charset="0"/>
              </a:rPr>
              <a:t> verificando en campo la información contenida en los mismos, y aplicando la sanción o apercibimiento correspondiente</a:t>
            </a:r>
            <a:r>
              <a:rPr lang="es-MX" sz="1200" dirty="0" smtClean="0">
                <a:latin typeface="Arial" charset="0"/>
              </a:rPr>
              <a:t>. </a:t>
            </a:r>
          </a:p>
          <a:p>
            <a:pPr marL="82550" indent="-82550" algn="just">
              <a:buFont typeface="Wingdings" pitchFamily="2" charset="2"/>
              <a:buChar char="§"/>
            </a:pPr>
            <a:endParaRPr lang="es-MX" sz="1200" dirty="0">
              <a:latin typeface="Arial" charset="0"/>
            </a:endParaRPr>
          </a:p>
          <a:p>
            <a:pPr marL="82550" indent="-82550" algn="just">
              <a:buFont typeface="Wingdings" pitchFamily="2" charset="2"/>
              <a:buChar char="§"/>
            </a:pPr>
            <a:r>
              <a:rPr lang="es-MX" sz="1200" dirty="0" smtClean="0">
                <a:latin typeface="Arial" charset="0"/>
              </a:rPr>
              <a:t>Verificar </a:t>
            </a:r>
            <a:r>
              <a:rPr lang="es-MX" sz="1200" dirty="0">
                <a:latin typeface="Arial" charset="0"/>
              </a:rPr>
              <a:t>que el servicio de transporte en las modalidades de urbano colectivo, interurbano, escolar, turismo, y de trabajadores, en los municipios de San Luis Potosí, Soledad de Graciano Sánchez y Cerro de San Pedro, se otorgue en las condiciones establecidas por la Ley de Transporte Público del Estado</a:t>
            </a:r>
            <a:r>
              <a:rPr lang="es-MX" sz="1200" dirty="0" smtClean="0">
                <a:latin typeface="Arial" charset="0"/>
              </a:rPr>
              <a:t>.</a:t>
            </a:r>
          </a:p>
          <a:p>
            <a:pPr marL="82550" indent="-82550" algn="just">
              <a:buFont typeface="Wingdings" pitchFamily="2" charset="2"/>
              <a:buChar char="§"/>
            </a:pPr>
            <a:endParaRPr lang="es-MX" sz="1200" dirty="0" smtClean="0">
              <a:latin typeface="Arial" charset="0"/>
            </a:endParaRPr>
          </a:p>
          <a:p>
            <a:pPr marL="82550" lvl="0" indent="-82550" algn="just">
              <a:buFont typeface="Wingdings" pitchFamily="2" charset="2"/>
              <a:buChar char="§"/>
            </a:pPr>
            <a:r>
              <a:rPr lang="es-ES" altLang="es-MX" sz="1200" dirty="0">
                <a:solidFill>
                  <a:srgbClr val="000000"/>
                </a:solidFill>
                <a:latin typeface="Arial" charset="0"/>
              </a:rPr>
              <a:t>Aplicar las medidas de seguridad a aquellos vehículos que se encuentren prestando el servicio de transporte  colectivo   sin apego a la normatividad establecida tal y como lo señala el artículo 109 de la Ley de Transporte Público así como la fracción 	II del artículo 129, formulando las actas correspondientes</a:t>
            </a:r>
            <a:r>
              <a:rPr lang="es-ES" altLang="es-MX" sz="1200" dirty="0" smtClean="0">
                <a:solidFill>
                  <a:srgbClr val="000000"/>
                </a:solidFill>
                <a:latin typeface="Arial" charset="0"/>
              </a:rPr>
              <a:t>.</a:t>
            </a:r>
          </a:p>
          <a:p>
            <a:pPr lvl="0" algn="just"/>
            <a:endParaRPr lang="es-ES" altLang="es-MX" sz="1200" dirty="0">
              <a:solidFill>
                <a:srgbClr val="000000"/>
              </a:solidFill>
              <a:latin typeface="Arial" charset="0"/>
            </a:endParaRPr>
          </a:p>
          <a:p>
            <a:pPr marL="82550" indent="-82550" algn="just">
              <a:buFont typeface="Wingdings" pitchFamily="2" charset="2"/>
              <a:buChar char="§"/>
            </a:pPr>
            <a:r>
              <a:rPr lang="es-ES" altLang="es-MX" sz="1200" dirty="0">
                <a:solidFill>
                  <a:srgbClr val="000000"/>
                </a:solidFill>
                <a:latin typeface="Arial" charset="0"/>
              </a:rPr>
              <a:t>Participar en la verificación del Servicio de Transporte en los operativos de la </a:t>
            </a:r>
            <a:r>
              <a:rPr lang="es-ES" altLang="es-MX" sz="1200" dirty="0" smtClean="0">
                <a:solidFill>
                  <a:srgbClr val="000000"/>
                </a:solidFill>
                <a:latin typeface="Arial" charset="0"/>
              </a:rPr>
              <a:t>FENAPO.</a:t>
            </a:r>
          </a:p>
          <a:p>
            <a:pPr marL="82550" indent="-82550" algn="just">
              <a:buFont typeface="Wingdings" pitchFamily="2" charset="2"/>
              <a:buChar char="§"/>
            </a:pPr>
            <a:endParaRPr lang="es-ES" altLang="es-MX" sz="1200" dirty="0" smtClean="0">
              <a:solidFill>
                <a:srgbClr val="000000"/>
              </a:solidFill>
              <a:latin typeface="Arial" charset="0"/>
            </a:endParaRPr>
          </a:p>
          <a:p>
            <a:pPr marL="82550" lvl="0" indent="-82550" algn="just">
              <a:buFont typeface="Wingdings" pitchFamily="2" charset="2"/>
              <a:buChar char="§"/>
            </a:pPr>
            <a:r>
              <a:rPr lang="es-ES" altLang="es-MX" sz="1200" dirty="0">
                <a:solidFill>
                  <a:srgbClr val="000000"/>
                </a:solidFill>
                <a:latin typeface="Arial" charset="0"/>
              </a:rPr>
              <a:t>Apoyar en la  logística de eventos de la Dependencia (Reuniones de consejo, Eventos de presentación de unidades nuevas</a:t>
            </a:r>
            <a:r>
              <a:rPr lang="es-ES" altLang="es-MX" sz="1200" dirty="0" smtClean="0">
                <a:solidFill>
                  <a:srgbClr val="000000"/>
                </a:solidFill>
                <a:latin typeface="Arial" charset="0"/>
              </a:rPr>
              <a:t>).</a:t>
            </a:r>
          </a:p>
          <a:p>
            <a:pPr marL="82550" lvl="0" indent="-82550" algn="just">
              <a:buFont typeface="Wingdings" pitchFamily="2" charset="2"/>
              <a:buChar char="§"/>
            </a:pPr>
            <a:endParaRPr lang="es-ES" altLang="es-MX" sz="1200" dirty="0">
              <a:solidFill>
                <a:srgbClr val="000000"/>
              </a:solidFill>
              <a:latin typeface="Arial" charset="0"/>
            </a:endParaRPr>
          </a:p>
          <a:p>
            <a:pPr marL="82550" lvl="0" indent="-82550" algn="just">
              <a:buFont typeface="Wingdings" pitchFamily="2" charset="2"/>
              <a:buChar char="§"/>
            </a:pPr>
            <a:r>
              <a:rPr lang="es-ES" altLang="es-MX" sz="1200" dirty="0">
                <a:solidFill>
                  <a:srgbClr val="000000"/>
                </a:solidFill>
                <a:latin typeface="Arial" charset="0"/>
              </a:rPr>
              <a:t>Efectuar la revisión de las condiciones físicas y mecánicas de los vehículos utilizados en la prestación del servicio de transporte público para verificar que se apeguen a las normas que </a:t>
            </a:r>
            <a:r>
              <a:rPr lang="es-ES" altLang="es-MX" sz="1200" dirty="0" smtClean="0">
                <a:solidFill>
                  <a:srgbClr val="000000"/>
                </a:solidFill>
                <a:latin typeface="Arial" charset="0"/>
              </a:rPr>
              <a:t>establece </a:t>
            </a:r>
            <a:r>
              <a:rPr lang="es-ES" altLang="es-MX" sz="1200" dirty="0">
                <a:solidFill>
                  <a:srgbClr val="000000"/>
                </a:solidFill>
                <a:latin typeface="Arial" charset="0"/>
              </a:rPr>
              <a:t>la Ley</a:t>
            </a:r>
            <a:r>
              <a:rPr lang="es-ES" altLang="es-MX" sz="1200" dirty="0" smtClean="0">
                <a:solidFill>
                  <a:srgbClr val="000000"/>
                </a:solidFill>
                <a:latin typeface="Arial" charset="0"/>
              </a:rPr>
              <a:t>.</a:t>
            </a:r>
          </a:p>
        </p:txBody>
      </p:sp>
      <p:sp>
        <p:nvSpPr>
          <p:cNvPr id="1946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 name="Rectangle 43"/>
          <p:cNvSpPr>
            <a:spLocks noChangeArrowheads="1"/>
          </p:cNvSpPr>
          <p:nvPr/>
        </p:nvSpPr>
        <p:spPr bwMode="auto">
          <a:xfrm>
            <a:off x="1577975" y="8169310"/>
            <a:ext cx="5153025" cy="873090"/>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8" name="Line 46"/>
          <p:cNvSpPr>
            <a:spLocks noChangeShapeType="1"/>
          </p:cNvSpPr>
          <p:nvPr/>
        </p:nvSpPr>
        <p:spPr bwMode="auto">
          <a:xfrm>
            <a:off x="4146894" y="8169309"/>
            <a:ext cx="0" cy="869571"/>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Rectangle 121"/>
          <p:cNvSpPr>
            <a:spLocks noChangeArrowheads="1"/>
          </p:cNvSpPr>
          <p:nvPr/>
        </p:nvSpPr>
        <p:spPr bwMode="auto">
          <a:xfrm>
            <a:off x="4314564" y="8622251"/>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2"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lvl="0" algn="ctr">
              <a:spcBef>
                <a:spcPct val="20000"/>
              </a:spcBef>
            </a:pPr>
            <a:r>
              <a:rPr lang="es-MX" sz="1200" dirty="0">
                <a:solidFill>
                  <a:srgbClr val="000000"/>
                </a:solidFill>
                <a:latin typeface="Arial" charset="0"/>
              </a:rPr>
              <a:t>José Martín Moreno Anguiano</a:t>
            </a:r>
          </a:p>
        </p:txBody>
      </p:sp>
      <p:sp>
        <p:nvSpPr>
          <p:cNvPr id="23" name="Line 47"/>
          <p:cNvSpPr>
            <a:spLocks noChangeShapeType="1"/>
          </p:cNvSpPr>
          <p:nvPr/>
        </p:nvSpPr>
        <p:spPr bwMode="auto">
          <a:xfrm>
            <a:off x="1577976" y="8749090"/>
            <a:ext cx="2567716"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4" name="Rectangle 121"/>
          <p:cNvSpPr>
            <a:spLocks noChangeArrowheads="1"/>
          </p:cNvSpPr>
          <p:nvPr/>
        </p:nvSpPr>
        <p:spPr bwMode="auto">
          <a:xfrm>
            <a:off x="1721185" y="8472648"/>
            <a:ext cx="2271713" cy="276225"/>
          </a:xfrm>
          <a:prstGeom prst="rect">
            <a:avLst/>
          </a:prstGeom>
          <a:noFill/>
          <a:ln w="9525">
            <a:noFill/>
            <a:miter lim="800000"/>
            <a:headEnd/>
            <a:tailEnd/>
          </a:ln>
        </p:spPr>
        <p:txBody>
          <a:bodyPr wrap="square">
            <a:spAutoFit/>
          </a:bodyPr>
          <a:lstStyle/>
          <a:p>
            <a:pPr lvl="0" algn="ctr">
              <a:spcBef>
                <a:spcPct val="20000"/>
              </a:spcBef>
            </a:pPr>
            <a:r>
              <a:rPr lang="es-MX" sz="1200" dirty="0">
                <a:solidFill>
                  <a:srgbClr val="000000"/>
                </a:solidFill>
                <a:latin typeface="Arial" charset="0"/>
              </a:rPr>
              <a:t>Pedro Meza López</a:t>
            </a:r>
          </a:p>
        </p:txBody>
      </p:sp>
      <p:sp>
        <p:nvSpPr>
          <p:cNvPr id="25" name="Line 47"/>
          <p:cNvSpPr>
            <a:spLocks noChangeShapeType="1"/>
          </p:cNvSpPr>
          <p:nvPr/>
        </p:nvSpPr>
        <p:spPr bwMode="auto">
          <a:xfrm>
            <a:off x="1577975" y="8464884"/>
            <a:ext cx="5144371"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6" name="Text Box 44"/>
          <p:cNvSpPr txBox="1">
            <a:spLocks noChangeArrowheads="1"/>
          </p:cNvSpPr>
          <p:nvPr/>
        </p:nvSpPr>
        <p:spPr bwMode="auto">
          <a:xfrm>
            <a:off x="2295525" y="8225472"/>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27" name="Text Box 50"/>
          <p:cNvSpPr txBox="1">
            <a:spLocks noChangeArrowheads="1"/>
          </p:cNvSpPr>
          <p:nvPr/>
        </p:nvSpPr>
        <p:spPr bwMode="auto">
          <a:xfrm>
            <a:off x="4745629" y="8225472"/>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15"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35877542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946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 name="Text Box 4"/>
          <p:cNvSpPr txBox="1">
            <a:spLocks noChangeArrowheads="1"/>
          </p:cNvSpPr>
          <p:nvPr/>
        </p:nvSpPr>
        <p:spPr bwMode="auto">
          <a:xfrm>
            <a:off x="1522923" y="1081671"/>
            <a:ext cx="5238240" cy="3416320"/>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VERIFICADOR DE NORMAS</a:t>
            </a:r>
          </a:p>
          <a:p>
            <a:pPr marL="101600" indent="-101600" algn="ctr"/>
            <a:r>
              <a:rPr lang="es-MX" sz="1200" b="1" i="1" dirty="0" smtClean="0">
                <a:latin typeface="Arial" charset="0"/>
              </a:rPr>
              <a:t>(Continúa)</a:t>
            </a:r>
            <a:endParaRPr lang="es-MX" sz="1200" b="1" i="1" dirty="0">
              <a:latin typeface="Arial" charset="0"/>
            </a:endParaRPr>
          </a:p>
          <a:p>
            <a:pPr lvl="0" algn="just"/>
            <a:endParaRPr lang="es-ES" altLang="es-MX" sz="1200" dirty="0">
              <a:solidFill>
                <a:srgbClr val="000000"/>
              </a:solidFill>
              <a:latin typeface="Arial" charset="0"/>
            </a:endParaRPr>
          </a:p>
          <a:p>
            <a:pPr marL="82550" indent="-82550" algn="just">
              <a:buFont typeface="Wingdings" pitchFamily="2" charset="2"/>
              <a:buChar char="§"/>
            </a:pPr>
            <a:r>
              <a:rPr lang="es-ES" altLang="es-MX" sz="1200" dirty="0">
                <a:solidFill>
                  <a:srgbClr val="000000"/>
                </a:solidFill>
                <a:latin typeface="Arial" charset="0"/>
              </a:rPr>
              <a:t>Imponer infracciones a operadores y concesionarios,  que en la prestación del servicio de transporte hayan cometido faltas a la Ley de Transporte Público, como son: negar servicio, no respetar paradas, no respetar señalamientos de tránsito,   utilizar teléfono celular o fumar durante la prestación del servicio, no respetar límites de velocidad, manejo inadecuado, y las demás que señala el artículo 129 fracción I</a:t>
            </a:r>
            <a:endParaRPr lang="es-MX" sz="1200" b="1" i="1" dirty="0">
              <a:latin typeface="Arial" charset="0"/>
            </a:endParaRPr>
          </a:p>
          <a:p>
            <a:pPr marL="82550" indent="-82550" algn="just"/>
            <a:endParaRPr lang="es-MX" sz="1200" b="1" i="1" dirty="0" smtClean="0">
              <a:latin typeface="Arial" charset="0"/>
            </a:endParaRPr>
          </a:p>
          <a:p>
            <a:pPr marL="82550" indent="-82550" algn="just">
              <a:buFont typeface="Wingdings" pitchFamily="2" charset="2"/>
              <a:buChar char="§"/>
            </a:pPr>
            <a:r>
              <a:rPr lang="es-MX" sz="1200" dirty="0" smtClean="0">
                <a:latin typeface="Arial" charset="0"/>
              </a:rPr>
              <a:t>Verificar el número de unidades en operación, de acuerdo  al Padrón vehicular registrado, para constatar la adecuada prestación de los servicios concesionados.</a:t>
            </a:r>
          </a:p>
          <a:p>
            <a:pPr marL="82550" indent="-82550" algn="just">
              <a:buFont typeface="Wingdings" pitchFamily="2" charset="2"/>
              <a:buChar char="§"/>
            </a:pPr>
            <a:endParaRPr lang="es-MX" sz="1200" dirty="0" smtClean="0">
              <a:latin typeface="Arial" charset="0"/>
            </a:endParaRPr>
          </a:p>
          <a:p>
            <a:pPr marL="82550" indent="-82550" algn="just">
              <a:buFont typeface="Wingdings" pitchFamily="2" charset="2"/>
              <a:buChar char="§"/>
            </a:pPr>
            <a:r>
              <a:rPr lang="es-MX" sz="1200" dirty="0">
                <a:latin typeface="Arial" charset="0"/>
              </a:rPr>
              <a:t>Presentar </a:t>
            </a:r>
            <a:r>
              <a:rPr lang="es-MX" sz="1200" dirty="0" smtClean="0">
                <a:latin typeface="Arial" charset="0"/>
              </a:rPr>
              <a:t>reporte y acordar actividades  con el </a:t>
            </a:r>
            <a:r>
              <a:rPr lang="es-MX" sz="1200" dirty="0">
                <a:latin typeface="Arial" charset="0"/>
              </a:rPr>
              <a:t>Jefe del Departamento de </a:t>
            </a:r>
            <a:r>
              <a:rPr lang="es-MX" sz="1200" dirty="0" smtClean="0">
                <a:latin typeface="Arial" charset="0"/>
              </a:rPr>
              <a:t>Supervisión </a:t>
            </a:r>
            <a:r>
              <a:rPr lang="es-MX" sz="1200" dirty="0">
                <a:latin typeface="Arial" charset="0"/>
              </a:rPr>
              <a:t>y Normas</a:t>
            </a:r>
            <a:r>
              <a:rPr lang="es-MX" sz="1200" dirty="0" smtClean="0">
                <a:latin typeface="Arial" charset="0"/>
              </a:rPr>
              <a:t>.</a:t>
            </a:r>
          </a:p>
          <a:p>
            <a:pPr marL="82550" indent="-82550" algn="just">
              <a:buFont typeface="Wingdings" pitchFamily="2" charset="2"/>
              <a:buChar char="§"/>
            </a:pPr>
            <a:endParaRPr lang="es-MX" sz="1200" dirty="0">
              <a:latin typeface="Arial" charset="0"/>
            </a:endParaRPr>
          </a:p>
          <a:p>
            <a:pPr marL="82550" indent="-82550" algn="just">
              <a:buFont typeface="Wingdings" pitchFamily="2" charset="2"/>
              <a:buChar char="§"/>
            </a:pPr>
            <a:r>
              <a:rPr lang="es-MX" sz="1200" dirty="0">
                <a:latin typeface="Arial" charset="0"/>
              </a:rPr>
              <a:t>Estas funciones son enunciativas mas no limitativas</a:t>
            </a:r>
            <a:r>
              <a:rPr lang="es-MX" sz="1200" dirty="0" smtClean="0">
                <a:latin typeface="Arial" charset="0"/>
              </a:rPr>
              <a:t>.</a:t>
            </a:r>
            <a:endParaRPr lang="es-MX" sz="1200" b="1" i="1" dirty="0">
              <a:latin typeface="Arial" charset="0"/>
            </a:endParaRPr>
          </a:p>
        </p:txBody>
      </p:sp>
      <p:sp>
        <p:nvSpPr>
          <p:cNvPr id="19" name="Rectangle 43"/>
          <p:cNvSpPr>
            <a:spLocks noChangeArrowheads="1"/>
          </p:cNvSpPr>
          <p:nvPr/>
        </p:nvSpPr>
        <p:spPr bwMode="auto">
          <a:xfrm>
            <a:off x="1577975" y="8169310"/>
            <a:ext cx="5153025" cy="873090"/>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20" name="Line 46"/>
          <p:cNvSpPr>
            <a:spLocks noChangeShapeType="1"/>
          </p:cNvSpPr>
          <p:nvPr/>
        </p:nvSpPr>
        <p:spPr bwMode="auto">
          <a:xfrm>
            <a:off x="4146894" y="8169309"/>
            <a:ext cx="0" cy="869571"/>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Rectangle 121"/>
          <p:cNvSpPr>
            <a:spLocks noChangeArrowheads="1"/>
          </p:cNvSpPr>
          <p:nvPr/>
        </p:nvSpPr>
        <p:spPr bwMode="auto">
          <a:xfrm>
            <a:off x="4314564" y="8622251"/>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lvl="0" algn="ctr">
              <a:spcBef>
                <a:spcPct val="20000"/>
              </a:spcBef>
            </a:pPr>
            <a:r>
              <a:rPr lang="es-MX" sz="1200" dirty="0">
                <a:solidFill>
                  <a:srgbClr val="000000"/>
                </a:solidFill>
                <a:latin typeface="Arial" charset="0"/>
              </a:rPr>
              <a:t>José Martín Moreno Anguiano</a:t>
            </a:r>
          </a:p>
        </p:txBody>
      </p:sp>
      <p:sp>
        <p:nvSpPr>
          <p:cNvPr id="24" name="Line 47"/>
          <p:cNvSpPr>
            <a:spLocks noChangeShapeType="1"/>
          </p:cNvSpPr>
          <p:nvPr/>
        </p:nvSpPr>
        <p:spPr bwMode="auto">
          <a:xfrm>
            <a:off x="1577976" y="8749090"/>
            <a:ext cx="2567716"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5" name="Rectangle 121"/>
          <p:cNvSpPr>
            <a:spLocks noChangeArrowheads="1"/>
          </p:cNvSpPr>
          <p:nvPr/>
        </p:nvSpPr>
        <p:spPr bwMode="auto">
          <a:xfrm>
            <a:off x="1721185" y="8472648"/>
            <a:ext cx="2271713" cy="276225"/>
          </a:xfrm>
          <a:prstGeom prst="rect">
            <a:avLst/>
          </a:prstGeom>
          <a:noFill/>
          <a:ln w="9525">
            <a:noFill/>
            <a:miter lim="800000"/>
            <a:headEnd/>
            <a:tailEnd/>
          </a:ln>
        </p:spPr>
        <p:txBody>
          <a:bodyPr wrap="square">
            <a:spAutoFit/>
          </a:bodyPr>
          <a:lstStyle/>
          <a:p>
            <a:pPr lvl="0" algn="ctr">
              <a:spcBef>
                <a:spcPct val="20000"/>
              </a:spcBef>
            </a:pPr>
            <a:r>
              <a:rPr lang="es-MX" sz="1200" dirty="0">
                <a:solidFill>
                  <a:srgbClr val="000000"/>
                </a:solidFill>
                <a:latin typeface="Arial" charset="0"/>
              </a:rPr>
              <a:t>Pedro Meza López</a:t>
            </a:r>
          </a:p>
        </p:txBody>
      </p:sp>
      <p:sp>
        <p:nvSpPr>
          <p:cNvPr id="26" name="Line 47"/>
          <p:cNvSpPr>
            <a:spLocks noChangeShapeType="1"/>
          </p:cNvSpPr>
          <p:nvPr/>
        </p:nvSpPr>
        <p:spPr bwMode="auto">
          <a:xfrm>
            <a:off x="1577975" y="8464884"/>
            <a:ext cx="5144371"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7" name="Text Box 44"/>
          <p:cNvSpPr txBox="1">
            <a:spLocks noChangeArrowheads="1"/>
          </p:cNvSpPr>
          <p:nvPr/>
        </p:nvSpPr>
        <p:spPr bwMode="auto">
          <a:xfrm>
            <a:off x="2295525" y="8225472"/>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28" name="Text Box 50"/>
          <p:cNvSpPr txBox="1">
            <a:spLocks noChangeArrowheads="1"/>
          </p:cNvSpPr>
          <p:nvPr/>
        </p:nvSpPr>
        <p:spPr bwMode="auto">
          <a:xfrm>
            <a:off x="4745629" y="8225472"/>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15"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16621748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9459" name="Text Box 4"/>
          <p:cNvSpPr txBox="1">
            <a:spLocks noChangeArrowheads="1"/>
          </p:cNvSpPr>
          <p:nvPr/>
        </p:nvSpPr>
        <p:spPr bwMode="auto">
          <a:xfrm>
            <a:off x="1496971" y="1081478"/>
            <a:ext cx="5264191" cy="6924973"/>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VERIFICADOR DE NORMAS</a:t>
            </a:r>
          </a:p>
          <a:p>
            <a:pPr marL="101600" indent="-101600" algn="ctr"/>
            <a:endParaRPr lang="es-MX" sz="1200" b="1" i="1" dirty="0">
              <a:latin typeface="Arial" charset="0"/>
            </a:endParaRPr>
          </a:p>
          <a:p>
            <a:pPr marL="101600" indent="-101600" algn="ctr"/>
            <a:endParaRPr lang="es-MX" sz="1200" b="1" i="1" dirty="0">
              <a:latin typeface="Arial" charset="0"/>
            </a:endParaRPr>
          </a:p>
          <a:p>
            <a:pPr marL="182563" indent="-182563" algn="just"/>
            <a:r>
              <a:rPr lang="es-MX" sz="1200" b="1" i="1" dirty="0" smtClean="0">
                <a:latin typeface="Arial" charset="0"/>
              </a:rPr>
              <a:t>OBJETIVO:</a:t>
            </a:r>
          </a:p>
          <a:p>
            <a:pPr marL="182563" indent="-182563" algn="just"/>
            <a:endParaRPr lang="es-MX" sz="1200" b="1" i="1" dirty="0">
              <a:latin typeface="Arial" charset="0"/>
            </a:endParaRPr>
          </a:p>
          <a:p>
            <a:pPr algn="just"/>
            <a:r>
              <a:rPr lang="es-MX" sz="1200" dirty="0" smtClean="0">
                <a:latin typeface="Arial" charset="0"/>
              </a:rPr>
              <a:t>Supervisar </a:t>
            </a:r>
            <a:r>
              <a:rPr lang="es-MX" sz="1200" dirty="0">
                <a:latin typeface="Arial" charset="0"/>
              </a:rPr>
              <a:t>que el servicio de transporte se otorgue en las   condiciones establecidas por la Ley, imponiendo las sanciones correspondientes cuando no se cumpla con dicha normatividad.</a:t>
            </a:r>
          </a:p>
          <a:p>
            <a:pPr marL="182563" indent="-182563" algn="just"/>
            <a:endParaRPr lang="es-MX" sz="1200" dirty="0" smtClean="0">
              <a:latin typeface="Arial" charset="0"/>
            </a:endParaRPr>
          </a:p>
          <a:p>
            <a:pPr marL="182563" indent="-182563" algn="just"/>
            <a:endParaRPr lang="es-MX" sz="1200" dirty="0">
              <a:latin typeface="Arial" charset="0"/>
            </a:endParaRPr>
          </a:p>
          <a:p>
            <a:pPr marL="182563" indent="-182563" algn="just"/>
            <a:r>
              <a:rPr lang="es-MX" sz="1200" b="1" i="1" dirty="0" smtClean="0">
                <a:latin typeface="Arial" charset="0"/>
              </a:rPr>
              <a:t>FUNCIONES:</a:t>
            </a:r>
          </a:p>
          <a:p>
            <a:pPr marL="182563" indent="-182563" algn="just"/>
            <a:endParaRPr lang="es-MX" sz="1200" dirty="0" smtClean="0">
              <a:latin typeface="Arial" charset="0"/>
            </a:endParaRPr>
          </a:p>
          <a:p>
            <a:pPr marL="82550" indent="-82550" algn="just">
              <a:buFont typeface="Wingdings" pitchFamily="2" charset="2"/>
              <a:buChar char="§"/>
            </a:pPr>
            <a:r>
              <a:rPr lang="es-MX" sz="1200" dirty="0" smtClean="0">
                <a:latin typeface="Arial" charset="0"/>
              </a:rPr>
              <a:t>Atender </a:t>
            </a:r>
            <a:r>
              <a:rPr lang="es-MX" sz="1200" dirty="0">
                <a:latin typeface="Arial" charset="0"/>
              </a:rPr>
              <a:t>los reportes presentados en la unidad de atenci</a:t>
            </a:r>
            <a:r>
              <a:rPr lang="es-MX" altLang="ja-JP" sz="1200" dirty="0">
                <a:latin typeface="Arial" charset="0"/>
                <a:ea typeface="ＭＳ Ｐゴシック" pitchFamily="34" charset="-128"/>
              </a:rPr>
              <a:t>ón a usuarios</a:t>
            </a:r>
            <a:r>
              <a:rPr lang="es-MX" sz="1200" dirty="0">
                <a:latin typeface="Arial" charset="0"/>
              </a:rPr>
              <a:t> verificando en campo la información contenida en los mismos, y aplicando la sanción o apercibimiento correspondiente</a:t>
            </a:r>
            <a:r>
              <a:rPr lang="es-MX" sz="1200" dirty="0" smtClean="0">
                <a:latin typeface="Arial" charset="0"/>
              </a:rPr>
              <a:t>. </a:t>
            </a:r>
          </a:p>
          <a:p>
            <a:pPr marL="82550" indent="-82550" algn="just">
              <a:buFont typeface="Wingdings" pitchFamily="2" charset="2"/>
              <a:buChar char="§"/>
            </a:pPr>
            <a:endParaRPr lang="es-MX" sz="1200" dirty="0">
              <a:latin typeface="Arial" charset="0"/>
            </a:endParaRPr>
          </a:p>
          <a:p>
            <a:pPr marL="82550" indent="-82550" algn="just">
              <a:buFont typeface="Wingdings" pitchFamily="2" charset="2"/>
              <a:buChar char="§"/>
            </a:pPr>
            <a:r>
              <a:rPr lang="es-MX" sz="1200" dirty="0" smtClean="0">
                <a:latin typeface="Arial" charset="0"/>
              </a:rPr>
              <a:t>Verificar </a:t>
            </a:r>
            <a:r>
              <a:rPr lang="es-MX" sz="1200" dirty="0">
                <a:latin typeface="Arial" charset="0"/>
              </a:rPr>
              <a:t>que el servicio de transporte en las modalidades de urbano colectivo, interurbano, escolar, turismo, y de trabajadores, en los municipios de San Luis Potosí, Soledad de Graciano Sánchez y Cerro de San Pedro, se otorgue en las condiciones establecidas por la Ley de Transporte Público del Estado</a:t>
            </a:r>
            <a:r>
              <a:rPr lang="es-MX" sz="1200" dirty="0" smtClean="0">
                <a:latin typeface="Arial" charset="0"/>
              </a:rPr>
              <a:t>.</a:t>
            </a:r>
          </a:p>
          <a:p>
            <a:pPr marL="82550" indent="-82550" algn="just">
              <a:buFont typeface="Wingdings" pitchFamily="2" charset="2"/>
              <a:buChar char="§"/>
            </a:pPr>
            <a:endParaRPr lang="es-MX" sz="1200" dirty="0" smtClean="0">
              <a:latin typeface="Arial" charset="0"/>
            </a:endParaRPr>
          </a:p>
          <a:p>
            <a:pPr marL="82550" lvl="0" indent="-82550" algn="just">
              <a:buFont typeface="Wingdings" pitchFamily="2" charset="2"/>
              <a:buChar char="§"/>
            </a:pPr>
            <a:r>
              <a:rPr lang="es-ES" altLang="es-MX" sz="1200" dirty="0">
                <a:solidFill>
                  <a:srgbClr val="000000"/>
                </a:solidFill>
                <a:latin typeface="Arial" charset="0"/>
              </a:rPr>
              <a:t>Aplicar las medidas de seguridad a aquellos vehículos que se encuentren prestando el servicio de transporte  colectivo   sin apego a la normatividad establecida tal y como lo señala el artículo 109 de la Ley de Transporte Público así como la fracción 	II del artículo </a:t>
            </a:r>
            <a:r>
              <a:rPr lang="es-ES" altLang="es-MX" sz="1200" dirty="0" smtClean="0">
                <a:solidFill>
                  <a:srgbClr val="000000"/>
                </a:solidFill>
                <a:latin typeface="Arial" charset="0"/>
              </a:rPr>
              <a:t>&lt;129</a:t>
            </a:r>
            <a:r>
              <a:rPr lang="es-ES" altLang="es-MX" sz="1200" dirty="0">
                <a:solidFill>
                  <a:srgbClr val="000000"/>
                </a:solidFill>
                <a:latin typeface="Arial" charset="0"/>
              </a:rPr>
              <a:t>, formulando las actas correspondientes</a:t>
            </a:r>
            <a:r>
              <a:rPr lang="es-ES" altLang="es-MX" sz="1200" dirty="0" smtClean="0">
                <a:solidFill>
                  <a:srgbClr val="000000"/>
                </a:solidFill>
                <a:latin typeface="Arial" charset="0"/>
              </a:rPr>
              <a:t>.</a:t>
            </a:r>
          </a:p>
          <a:p>
            <a:pPr marL="82550" lvl="0" indent="-82550" algn="just">
              <a:buFont typeface="Wingdings" pitchFamily="2" charset="2"/>
              <a:buChar char="§"/>
            </a:pPr>
            <a:endParaRPr lang="es-ES" altLang="es-MX" sz="1200" dirty="0">
              <a:solidFill>
                <a:srgbClr val="000000"/>
              </a:solidFill>
              <a:latin typeface="Arial" charset="0"/>
            </a:endParaRPr>
          </a:p>
          <a:p>
            <a:pPr marL="82550" indent="-82550" algn="just">
              <a:buFont typeface="Wingdings" pitchFamily="2" charset="2"/>
              <a:buChar char="§"/>
            </a:pPr>
            <a:r>
              <a:rPr lang="es-ES" altLang="es-MX" sz="1200" dirty="0">
                <a:solidFill>
                  <a:srgbClr val="000000"/>
                </a:solidFill>
                <a:latin typeface="Arial" charset="0"/>
              </a:rPr>
              <a:t>Participar en la verificación del Servicio de Transporte en los operativos de la </a:t>
            </a:r>
            <a:r>
              <a:rPr lang="es-ES" altLang="es-MX" sz="1200" dirty="0" smtClean="0">
                <a:solidFill>
                  <a:srgbClr val="000000"/>
                </a:solidFill>
                <a:latin typeface="Arial" charset="0"/>
              </a:rPr>
              <a:t>FENAPO.</a:t>
            </a:r>
          </a:p>
          <a:p>
            <a:pPr marL="82550" indent="-82550" algn="just">
              <a:buFont typeface="Wingdings" pitchFamily="2" charset="2"/>
              <a:buChar char="§"/>
            </a:pPr>
            <a:endParaRPr lang="es-ES" altLang="es-MX" sz="1200" dirty="0" smtClean="0">
              <a:solidFill>
                <a:srgbClr val="000000"/>
              </a:solidFill>
              <a:latin typeface="Arial" charset="0"/>
            </a:endParaRPr>
          </a:p>
          <a:p>
            <a:pPr marL="82550" lvl="0" indent="-82550" algn="just">
              <a:buFont typeface="Wingdings" pitchFamily="2" charset="2"/>
              <a:buChar char="§"/>
            </a:pPr>
            <a:r>
              <a:rPr lang="es-ES" altLang="es-MX" sz="1200" dirty="0">
                <a:solidFill>
                  <a:srgbClr val="000000"/>
                </a:solidFill>
                <a:latin typeface="Arial" charset="0"/>
              </a:rPr>
              <a:t>Apoyar en la  logística de eventos de la Dependencia (Reuniones de consejo, Eventos de presentación de unidades nuevas</a:t>
            </a:r>
            <a:r>
              <a:rPr lang="es-ES" altLang="es-MX" sz="1200" dirty="0" smtClean="0">
                <a:solidFill>
                  <a:srgbClr val="000000"/>
                </a:solidFill>
                <a:latin typeface="Arial" charset="0"/>
              </a:rPr>
              <a:t>).</a:t>
            </a:r>
          </a:p>
          <a:p>
            <a:pPr marL="82550" lvl="0" indent="-82550" algn="just">
              <a:buFont typeface="Wingdings" pitchFamily="2" charset="2"/>
              <a:buChar char="§"/>
            </a:pPr>
            <a:endParaRPr lang="es-ES" altLang="es-MX" sz="1200" dirty="0">
              <a:solidFill>
                <a:srgbClr val="000000"/>
              </a:solidFill>
              <a:latin typeface="Arial" charset="0"/>
            </a:endParaRPr>
          </a:p>
          <a:p>
            <a:pPr marL="82550" lvl="0" indent="-82550" algn="just">
              <a:buFont typeface="Wingdings" pitchFamily="2" charset="2"/>
              <a:buChar char="§"/>
            </a:pPr>
            <a:r>
              <a:rPr lang="es-ES" altLang="es-MX" sz="1200" dirty="0">
                <a:solidFill>
                  <a:srgbClr val="000000"/>
                </a:solidFill>
                <a:latin typeface="Arial" charset="0"/>
              </a:rPr>
              <a:t>Efectuar la revisión de las condiciones físicas y mecánicas de los vehículos utilizados en la prestación del servicio de transporte público para verificar que se apeguen a las normas que </a:t>
            </a:r>
            <a:r>
              <a:rPr lang="es-ES" altLang="es-MX" sz="1200" dirty="0" smtClean="0">
                <a:solidFill>
                  <a:srgbClr val="000000"/>
                </a:solidFill>
                <a:latin typeface="Arial" charset="0"/>
              </a:rPr>
              <a:t>establece </a:t>
            </a:r>
            <a:r>
              <a:rPr lang="es-ES" altLang="es-MX" sz="1200" dirty="0">
                <a:solidFill>
                  <a:srgbClr val="000000"/>
                </a:solidFill>
                <a:latin typeface="Arial" charset="0"/>
              </a:rPr>
              <a:t>la Ley</a:t>
            </a:r>
            <a:r>
              <a:rPr lang="es-ES" altLang="es-MX" sz="1200" dirty="0" smtClean="0">
                <a:solidFill>
                  <a:srgbClr val="000000"/>
                </a:solidFill>
                <a:latin typeface="Arial" charset="0"/>
              </a:rPr>
              <a:t>.</a:t>
            </a:r>
          </a:p>
        </p:txBody>
      </p:sp>
      <p:sp>
        <p:nvSpPr>
          <p:cNvPr id="1946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5"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grpSp>
        <p:nvGrpSpPr>
          <p:cNvPr id="20" name="Group 53"/>
          <p:cNvGrpSpPr>
            <a:grpSpLocks/>
          </p:cNvGrpSpPr>
          <p:nvPr/>
        </p:nvGrpSpPr>
        <p:grpSpPr bwMode="auto">
          <a:xfrm>
            <a:off x="1577974" y="8480352"/>
            <a:ext cx="5153025" cy="536575"/>
            <a:chOff x="994" y="5112"/>
            <a:chExt cx="3246" cy="338"/>
          </a:xfrm>
        </p:grpSpPr>
        <p:sp>
          <p:nvSpPr>
            <p:cNvPr id="21"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28"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29"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30" name="Line 47"/>
            <p:cNvSpPr>
              <a:spLocks noChangeShapeType="1"/>
            </p:cNvSpPr>
            <p:nvPr/>
          </p:nvSpPr>
          <p:spPr bwMode="auto">
            <a:xfrm>
              <a:off x="994" y="5264"/>
              <a:ext cx="3246" cy="6"/>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grpSp>
      <p:sp>
        <p:nvSpPr>
          <p:cNvPr id="27" name="Text Box 50"/>
          <p:cNvSpPr txBox="1">
            <a:spLocks noChangeArrowheads="1"/>
          </p:cNvSpPr>
          <p:nvPr/>
        </p:nvSpPr>
        <p:spPr bwMode="auto">
          <a:xfrm>
            <a:off x="4355104" y="8491464"/>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19" name="Rectangle 121"/>
          <p:cNvSpPr>
            <a:spLocks noChangeArrowheads="1"/>
          </p:cNvSpPr>
          <p:nvPr/>
        </p:nvSpPr>
        <p:spPr bwMode="auto">
          <a:xfrm>
            <a:off x="4355104" y="8721652"/>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32" name="Rectangle 121"/>
          <p:cNvSpPr>
            <a:spLocks noChangeArrowheads="1"/>
          </p:cNvSpPr>
          <p:nvPr/>
        </p:nvSpPr>
        <p:spPr bwMode="auto">
          <a:xfrm>
            <a:off x="1657351" y="8740702"/>
            <a:ext cx="2501898" cy="276999"/>
          </a:xfrm>
          <a:prstGeom prst="rect">
            <a:avLst/>
          </a:prstGeom>
          <a:noFill/>
          <a:ln w="9525">
            <a:noFill/>
            <a:miter lim="800000"/>
            <a:headEnd/>
            <a:tailEnd/>
          </a:ln>
        </p:spPr>
        <p:txBody>
          <a:bodyPr wrap="square">
            <a:spAutoFit/>
          </a:bodyPr>
          <a:lstStyle/>
          <a:p>
            <a:pPr algn="ctr">
              <a:spcBef>
                <a:spcPct val="50000"/>
              </a:spcBef>
            </a:pPr>
            <a:r>
              <a:rPr lang="es-MX" sz="1200" dirty="0" err="1" smtClean="0">
                <a:latin typeface="Arial" charset="0"/>
              </a:rPr>
              <a:t>Isaid</a:t>
            </a:r>
            <a:r>
              <a:rPr lang="es-MX" sz="1200" dirty="0" smtClean="0">
                <a:latin typeface="Arial" charset="0"/>
              </a:rPr>
              <a:t> Abraham Lozano Gutiérrez</a:t>
            </a:r>
            <a:endParaRPr lang="es-MX" sz="1200" dirty="0">
              <a:latin typeface="Arial" charset="0"/>
            </a:endParaRPr>
          </a:p>
        </p:txBody>
      </p:sp>
    </p:spTree>
    <p:extLst>
      <p:ext uri="{BB962C8B-B14F-4D97-AF65-F5344CB8AC3E}">
        <p14:creationId xmlns:p14="http://schemas.microsoft.com/office/powerpoint/2010/main" val="12474952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9460"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dirty="0"/>
          </a:p>
        </p:txBody>
      </p:sp>
      <p:sp>
        <p:nvSpPr>
          <p:cNvPr id="17" name="Text Box 4"/>
          <p:cNvSpPr txBox="1">
            <a:spLocks noChangeArrowheads="1"/>
          </p:cNvSpPr>
          <p:nvPr/>
        </p:nvSpPr>
        <p:spPr bwMode="auto">
          <a:xfrm>
            <a:off x="1522923" y="1081671"/>
            <a:ext cx="5238240" cy="3416320"/>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VERIFICADOR DE NORMAS</a:t>
            </a:r>
          </a:p>
          <a:p>
            <a:pPr marL="101600" indent="-101600" algn="ctr"/>
            <a:r>
              <a:rPr lang="es-MX" sz="1200" b="1" i="1" dirty="0" smtClean="0">
                <a:latin typeface="Arial" charset="0"/>
              </a:rPr>
              <a:t>(Continúa)</a:t>
            </a:r>
            <a:endParaRPr lang="es-MX" sz="1200" b="1" i="1" dirty="0">
              <a:latin typeface="Arial" charset="0"/>
            </a:endParaRPr>
          </a:p>
          <a:p>
            <a:pPr lvl="0" algn="just"/>
            <a:endParaRPr lang="es-ES" altLang="es-MX" sz="1200" dirty="0">
              <a:solidFill>
                <a:srgbClr val="000000"/>
              </a:solidFill>
              <a:latin typeface="Arial" charset="0"/>
            </a:endParaRPr>
          </a:p>
          <a:p>
            <a:pPr marL="82550" indent="-82550" algn="just">
              <a:buFont typeface="Wingdings" pitchFamily="2" charset="2"/>
              <a:buChar char="§"/>
            </a:pPr>
            <a:r>
              <a:rPr lang="es-ES" altLang="es-MX" sz="1200" dirty="0">
                <a:solidFill>
                  <a:srgbClr val="000000"/>
                </a:solidFill>
                <a:latin typeface="Arial" charset="0"/>
              </a:rPr>
              <a:t>Imponer infracciones a operadores y concesionarios,  que en la prestación del servicio de transporte hayan cometido faltas a la Ley de Transporte Público, como son: negar servicio, no respetar paradas, no respetar señalamientos de tránsito,   utilizar teléfono celular o fumar durante la prestación del servicio, no respetar límites de velocidad, manejo inadecuado, y las demás que señala el artículo 129 fracción I</a:t>
            </a:r>
            <a:endParaRPr lang="es-MX" sz="1200" b="1" i="1" dirty="0">
              <a:latin typeface="Arial" charset="0"/>
            </a:endParaRPr>
          </a:p>
          <a:p>
            <a:pPr marL="82550" indent="-82550" algn="just"/>
            <a:endParaRPr lang="es-MX" sz="1200" b="1" i="1" dirty="0" smtClean="0">
              <a:latin typeface="Arial" charset="0"/>
            </a:endParaRPr>
          </a:p>
          <a:p>
            <a:pPr marL="82550" indent="-82550" algn="just">
              <a:buFont typeface="Wingdings" pitchFamily="2" charset="2"/>
              <a:buChar char="§"/>
            </a:pPr>
            <a:r>
              <a:rPr lang="es-MX" sz="1200" dirty="0" smtClean="0">
                <a:latin typeface="Arial" charset="0"/>
              </a:rPr>
              <a:t>Verificar el número de unidades en operación, de acuerdo  al Padrón vehicular registrado, para constatar la adecuada prestación de los servicios concesionados.</a:t>
            </a:r>
          </a:p>
          <a:p>
            <a:pPr marL="82550" indent="-82550" algn="just">
              <a:buFont typeface="Wingdings" pitchFamily="2" charset="2"/>
              <a:buChar char="§"/>
            </a:pPr>
            <a:endParaRPr lang="es-MX" sz="1200" dirty="0" smtClean="0">
              <a:latin typeface="Arial" charset="0"/>
            </a:endParaRPr>
          </a:p>
          <a:p>
            <a:pPr marL="82550" indent="-82550" algn="just">
              <a:buFont typeface="Wingdings" pitchFamily="2" charset="2"/>
              <a:buChar char="§"/>
            </a:pPr>
            <a:r>
              <a:rPr lang="es-MX" sz="1200" dirty="0">
                <a:latin typeface="Arial" charset="0"/>
              </a:rPr>
              <a:t>Presentar </a:t>
            </a:r>
            <a:r>
              <a:rPr lang="es-MX" sz="1200" dirty="0" smtClean="0">
                <a:latin typeface="Arial" charset="0"/>
              </a:rPr>
              <a:t>reporte y acordar actividades  con el </a:t>
            </a:r>
            <a:r>
              <a:rPr lang="es-MX" sz="1200" dirty="0">
                <a:latin typeface="Arial" charset="0"/>
              </a:rPr>
              <a:t>Jefe del Departamento de </a:t>
            </a:r>
            <a:r>
              <a:rPr lang="es-MX" sz="1200" dirty="0" smtClean="0">
                <a:latin typeface="Arial" charset="0"/>
              </a:rPr>
              <a:t>Supervisión </a:t>
            </a:r>
            <a:r>
              <a:rPr lang="es-MX" sz="1200" dirty="0">
                <a:latin typeface="Arial" charset="0"/>
              </a:rPr>
              <a:t>y Normas</a:t>
            </a:r>
            <a:r>
              <a:rPr lang="es-MX" sz="1200" dirty="0" smtClean="0">
                <a:latin typeface="Arial" charset="0"/>
              </a:rPr>
              <a:t>.</a:t>
            </a:r>
          </a:p>
          <a:p>
            <a:pPr marL="82550" indent="-82550" algn="just">
              <a:buFont typeface="Wingdings" pitchFamily="2" charset="2"/>
              <a:buChar char="§"/>
            </a:pPr>
            <a:endParaRPr lang="es-MX" sz="1200" dirty="0">
              <a:latin typeface="Arial" charset="0"/>
            </a:endParaRPr>
          </a:p>
          <a:p>
            <a:pPr marL="82550" indent="-82550" algn="just">
              <a:buFont typeface="Wingdings" pitchFamily="2" charset="2"/>
              <a:buChar char="§"/>
            </a:pPr>
            <a:r>
              <a:rPr lang="es-MX" sz="1200" dirty="0">
                <a:latin typeface="Arial" charset="0"/>
              </a:rPr>
              <a:t>Estas funciones son enunciativas mas no limitativas</a:t>
            </a:r>
            <a:r>
              <a:rPr lang="es-MX" sz="1200" dirty="0" smtClean="0">
                <a:latin typeface="Arial" charset="0"/>
              </a:rPr>
              <a:t>.</a:t>
            </a:r>
            <a:endParaRPr lang="es-MX" sz="1200" b="1" i="1" dirty="0">
              <a:latin typeface="Arial" charset="0"/>
            </a:endParaRPr>
          </a:p>
        </p:txBody>
      </p:sp>
      <p:sp>
        <p:nvSpPr>
          <p:cNvPr id="15"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grpSp>
        <p:nvGrpSpPr>
          <p:cNvPr id="14" name="Group 53"/>
          <p:cNvGrpSpPr>
            <a:grpSpLocks/>
          </p:cNvGrpSpPr>
          <p:nvPr/>
        </p:nvGrpSpPr>
        <p:grpSpPr bwMode="auto">
          <a:xfrm>
            <a:off x="1577974" y="8480352"/>
            <a:ext cx="5153025" cy="536575"/>
            <a:chOff x="994" y="5112"/>
            <a:chExt cx="3246" cy="338"/>
          </a:xfrm>
        </p:grpSpPr>
        <p:sp>
          <p:nvSpPr>
            <p:cNvPr id="19" name="Rectangle 43"/>
            <p:cNvSpPr>
              <a:spLocks noChangeArrowheads="1"/>
            </p:cNvSpPr>
            <p:nvPr/>
          </p:nvSpPr>
          <p:spPr bwMode="auto">
            <a:xfrm>
              <a:off x="994" y="5112"/>
              <a:ext cx="3246" cy="338"/>
            </a:xfrm>
            <a:prstGeom prst="rect">
              <a:avLst/>
            </a:prstGeom>
            <a:solidFill>
              <a:schemeClr val="bg1"/>
            </a:solidFill>
            <a:ln w="9525">
              <a:solidFill>
                <a:schemeClr val="tx1"/>
              </a:solidFill>
              <a:miter lim="800000"/>
              <a:headEnd/>
              <a:tailEnd/>
            </a:ln>
          </p:spPr>
          <p:txBody>
            <a:bodyPr wrap="none" anchor="ctr"/>
            <a:lstStyle/>
            <a:p>
              <a:endParaRPr lang="es-MX" altLang="es-MX"/>
            </a:p>
          </p:txBody>
        </p:sp>
        <p:sp>
          <p:nvSpPr>
            <p:cNvPr id="20" name="Text Box 44"/>
            <p:cNvSpPr txBox="1">
              <a:spLocks noChangeArrowheads="1"/>
            </p:cNvSpPr>
            <p:nvPr/>
          </p:nvSpPr>
          <p:spPr bwMode="auto">
            <a:xfrm>
              <a:off x="1446" y="5129"/>
              <a:ext cx="7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23" name="Line 46"/>
            <p:cNvSpPr>
              <a:spLocks noChangeShapeType="1"/>
            </p:cNvSpPr>
            <p:nvPr/>
          </p:nvSpPr>
          <p:spPr bwMode="auto">
            <a:xfrm>
              <a:off x="2618" y="5112"/>
              <a:ext cx="2" cy="334"/>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4" name="Line 47"/>
            <p:cNvSpPr>
              <a:spLocks noChangeShapeType="1"/>
            </p:cNvSpPr>
            <p:nvPr/>
          </p:nvSpPr>
          <p:spPr bwMode="auto">
            <a:xfrm>
              <a:off x="994" y="5264"/>
              <a:ext cx="3246" cy="6"/>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grpSp>
      <p:sp>
        <p:nvSpPr>
          <p:cNvPr id="25" name="Text Box 50"/>
          <p:cNvSpPr txBox="1">
            <a:spLocks noChangeArrowheads="1"/>
          </p:cNvSpPr>
          <p:nvPr/>
        </p:nvSpPr>
        <p:spPr bwMode="auto">
          <a:xfrm>
            <a:off x="4355104" y="8491464"/>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6" name="Rectangle 121"/>
          <p:cNvSpPr>
            <a:spLocks noChangeArrowheads="1"/>
          </p:cNvSpPr>
          <p:nvPr/>
        </p:nvSpPr>
        <p:spPr bwMode="auto">
          <a:xfrm>
            <a:off x="4355104" y="8721652"/>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7" name="Rectangle 121"/>
          <p:cNvSpPr>
            <a:spLocks noChangeArrowheads="1"/>
          </p:cNvSpPr>
          <p:nvPr/>
        </p:nvSpPr>
        <p:spPr bwMode="auto">
          <a:xfrm>
            <a:off x="1657351" y="8740702"/>
            <a:ext cx="2501898" cy="276999"/>
          </a:xfrm>
          <a:prstGeom prst="rect">
            <a:avLst/>
          </a:prstGeom>
          <a:noFill/>
          <a:ln w="9525">
            <a:noFill/>
            <a:miter lim="800000"/>
            <a:headEnd/>
            <a:tailEnd/>
          </a:ln>
        </p:spPr>
        <p:txBody>
          <a:bodyPr wrap="square">
            <a:spAutoFit/>
          </a:bodyPr>
          <a:lstStyle/>
          <a:p>
            <a:pPr algn="ctr">
              <a:spcBef>
                <a:spcPct val="50000"/>
              </a:spcBef>
            </a:pPr>
            <a:r>
              <a:rPr lang="es-MX" sz="1200" dirty="0" err="1" smtClean="0">
                <a:latin typeface="Arial" charset="0"/>
              </a:rPr>
              <a:t>Isaid</a:t>
            </a:r>
            <a:r>
              <a:rPr lang="es-MX" sz="1200" dirty="0" smtClean="0">
                <a:latin typeface="Arial" charset="0"/>
              </a:rPr>
              <a:t> Abraham Lozano Gutiérrez</a:t>
            </a:r>
            <a:endParaRPr lang="es-MX" sz="1200" dirty="0">
              <a:latin typeface="Arial" charset="0"/>
            </a:endParaRPr>
          </a:p>
        </p:txBody>
      </p:sp>
    </p:spTree>
    <p:extLst>
      <p:ext uri="{BB962C8B-B14F-4D97-AF65-F5344CB8AC3E}">
        <p14:creationId xmlns:p14="http://schemas.microsoft.com/office/powerpoint/2010/main" val="1086667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23555"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4" name="Rectangle 42"/>
          <p:cNvSpPr>
            <a:spLocks noChangeArrowheads="1"/>
          </p:cNvSpPr>
          <p:nvPr/>
        </p:nvSpPr>
        <p:spPr bwMode="auto">
          <a:xfrm>
            <a:off x="1551709" y="1084445"/>
            <a:ext cx="5163179"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s-ES_tradnl" altLang="es-MX" sz="1200" b="1" i="1" dirty="0">
                <a:latin typeface="Arial" charset="0"/>
              </a:rPr>
              <a:t>DEPARTAMENTO </a:t>
            </a:r>
            <a:r>
              <a:rPr lang="es-ES_tradnl" altLang="es-MX" sz="1200" b="1" i="1" dirty="0" smtClean="0">
                <a:latin typeface="Arial" charset="0"/>
              </a:rPr>
              <a:t>DE </a:t>
            </a:r>
            <a:r>
              <a:rPr lang="es-ES_tradnl" altLang="es-MX" sz="1200" b="1" i="1" dirty="0">
                <a:latin typeface="Arial" charset="0"/>
              </a:rPr>
              <a:t>SERVICIOS AUXILIARES</a:t>
            </a:r>
            <a:r>
              <a:rPr lang="es-ES_tradnl" altLang="es-MX" sz="1200" dirty="0">
                <a:latin typeface="Arial" charset="0"/>
              </a:rPr>
              <a:t>  </a:t>
            </a:r>
          </a:p>
          <a:p>
            <a:pPr algn="just">
              <a:defRPr/>
            </a:pPr>
            <a:endParaRPr lang="es-ES_tradnl" altLang="es-MX" sz="1200" b="1" i="1" dirty="0" smtClean="0">
              <a:latin typeface="Arial" charset="0"/>
            </a:endParaRPr>
          </a:p>
          <a:p>
            <a:pPr algn="just">
              <a:defRPr/>
            </a:pPr>
            <a:endParaRPr lang="es-ES_tradnl" altLang="es-MX" sz="1200" b="1" i="1" dirty="0">
              <a:latin typeface="Arial" charset="0"/>
            </a:endParaRPr>
          </a:p>
          <a:p>
            <a:pPr algn="just">
              <a:defRPr/>
            </a:pPr>
            <a:r>
              <a:rPr lang="es-ES_tradnl" altLang="es-MX" sz="1200" b="1" i="1" dirty="0">
                <a:latin typeface="Arial" charset="0"/>
              </a:rPr>
              <a:t>OBJETIVO</a:t>
            </a:r>
            <a:r>
              <a:rPr lang="es-ES_tradnl" altLang="es-MX" sz="1200" b="1" i="1" dirty="0" smtClean="0">
                <a:latin typeface="Arial" charset="0"/>
              </a:rPr>
              <a:t>.</a:t>
            </a:r>
          </a:p>
          <a:p>
            <a:pPr algn="just">
              <a:defRPr/>
            </a:pPr>
            <a:endParaRPr lang="es-ES_tradnl" altLang="es-MX" sz="1200" b="1" i="1" dirty="0">
              <a:latin typeface="Arial" charset="0"/>
            </a:endParaRPr>
          </a:p>
          <a:p>
            <a:pPr algn="just">
              <a:defRPr/>
            </a:pPr>
            <a:r>
              <a:rPr lang="es-ES" sz="1200" dirty="0" smtClean="0">
                <a:latin typeface="Arial" charset="0"/>
              </a:rPr>
              <a:t>Implementar y actualizar los servicios auxiliares para ofrecer un mejor servicio de transporte a los usuarios.</a:t>
            </a:r>
            <a:endParaRPr lang="es-ES" sz="1200" dirty="0">
              <a:latin typeface="Arial" charset="0"/>
            </a:endParaRPr>
          </a:p>
          <a:p>
            <a:pPr algn="just">
              <a:defRPr/>
            </a:pPr>
            <a:endParaRPr lang="es-ES_tradnl" altLang="es-MX" sz="1200" b="1" i="1" dirty="0" smtClean="0">
              <a:latin typeface="Arial" charset="0"/>
            </a:endParaRPr>
          </a:p>
          <a:p>
            <a:pPr algn="just">
              <a:defRPr/>
            </a:pPr>
            <a:r>
              <a:rPr lang="es-ES_tradnl" altLang="es-MX" sz="1200" b="1" i="1" dirty="0" smtClean="0">
                <a:latin typeface="Arial" charset="0"/>
              </a:rPr>
              <a:t>FUNCIONES.</a:t>
            </a:r>
          </a:p>
          <a:p>
            <a:pPr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Actualizar derroteros, itinerarios, terminales y zonas de ascenso y descenso del transporte urbano.</a:t>
            </a: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Proponer al Director  General  ampliaciones  y modificaciones de las rutas </a:t>
            </a:r>
            <a:r>
              <a:rPr lang="es-ES" altLang="es-MX" sz="1200" dirty="0" smtClean="0">
                <a:latin typeface="Arial" charset="0"/>
              </a:rPr>
              <a:t>del </a:t>
            </a:r>
            <a:r>
              <a:rPr lang="es-ES" altLang="es-MX" sz="1200" dirty="0">
                <a:latin typeface="Arial" charset="0"/>
              </a:rPr>
              <a:t>transporte urbano.</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Implementar conjuntamente con el Director General, previo estudio de campo servicios de enrolamiento entre empresas que prestan el servicio a diferentes comunidades de la capital.</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Investigar en campo las características de operación  del transporte urbano  en diferentes zonas de  la  mancha urbana.</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Actualizar la cartografía de las rutas del transporte público en la zona metropolitana de San Luis Potosí.</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Asistir cuando el Director General lo indique, a reuniones  en las cuales se analice algún tema  relacionado con  el transporte urbano colectivo.</a:t>
            </a:r>
          </a:p>
          <a:p>
            <a:pPr marL="82550" indent="-82550" algn="just">
              <a:buFont typeface="Wingdings" pitchFamily="2" charset="2"/>
              <a:buChar char="§"/>
              <a:defRPr/>
            </a:pPr>
            <a:endParaRPr lang="es-ES" altLang="es-MX" sz="1200" dirty="0" smtClean="0">
              <a:latin typeface="Arial" charset="0"/>
            </a:endParaRPr>
          </a:p>
          <a:p>
            <a:pPr marL="82550" indent="-82550" algn="just">
              <a:buFont typeface="Wingdings" pitchFamily="2" charset="2"/>
              <a:buChar char="§"/>
            </a:pPr>
            <a:r>
              <a:rPr lang="es-MX" sz="1200" dirty="0">
                <a:latin typeface="Arial" charset="0"/>
              </a:rPr>
              <a:t>Efectuar y actualizar el inventario de bahías y zonas de ascenso y descenso de pasajeros.</a:t>
            </a:r>
          </a:p>
          <a:p>
            <a:pPr marL="82550" indent="-82550" algn="just">
              <a:buFont typeface="Wingdings" pitchFamily="2" charset="2"/>
              <a:buChar char="§"/>
            </a:pPr>
            <a:endParaRPr lang="es-MX" sz="1200" dirty="0">
              <a:latin typeface="Arial" charset="0"/>
            </a:endParaRPr>
          </a:p>
          <a:p>
            <a:pPr marL="82550" indent="-82550" algn="just">
              <a:buFont typeface="Wingdings" pitchFamily="2" charset="2"/>
              <a:buChar char="§"/>
            </a:pPr>
            <a:r>
              <a:rPr lang="es-MX" sz="1200" dirty="0" smtClean="0">
                <a:latin typeface="Arial" charset="0"/>
              </a:rPr>
              <a:t>Supervisar el estado físico de terminales y paraderos a través de revisiones periódicas.</a:t>
            </a:r>
            <a:endParaRPr lang="es-MX" sz="1200" dirty="0">
              <a:latin typeface="Arial" charset="0"/>
            </a:endParaRPr>
          </a:p>
          <a:p>
            <a:pPr marL="82550" indent="-82550" algn="ctr"/>
            <a:endParaRPr lang="es-MX" sz="1200" b="1" i="1" dirty="0">
              <a:latin typeface="Arial" charset="0"/>
            </a:endParaRPr>
          </a:p>
          <a:p>
            <a:pPr marL="82550" indent="-82550" algn="just">
              <a:buFont typeface="Wingdings" pitchFamily="2" charset="2"/>
              <a:buChar char="§"/>
            </a:pPr>
            <a:r>
              <a:rPr lang="es-MX" sz="1200" dirty="0">
                <a:latin typeface="Arial" charset="0"/>
              </a:rPr>
              <a:t>Vigilar el uso adecuado de los materiales </a:t>
            </a:r>
            <a:r>
              <a:rPr lang="es-MX" sz="1200" dirty="0" smtClean="0">
                <a:latin typeface="Arial" charset="0"/>
              </a:rPr>
              <a:t>y </a:t>
            </a:r>
            <a:r>
              <a:rPr lang="es-MX" sz="1200" dirty="0">
                <a:latin typeface="Arial" charset="0"/>
              </a:rPr>
              <a:t>equipo recibido en el    departamento</a:t>
            </a:r>
            <a:r>
              <a:rPr lang="es-MX" sz="1200" dirty="0" smtClean="0">
                <a:latin typeface="Arial" charset="0"/>
              </a:rPr>
              <a:t>.</a:t>
            </a:r>
          </a:p>
          <a:p>
            <a:pPr marL="82550" indent="-82550" algn="just">
              <a:buFont typeface="Wingdings" pitchFamily="2" charset="2"/>
              <a:buChar char="§"/>
            </a:pPr>
            <a:endParaRPr lang="es-MX" sz="1200" dirty="0">
              <a:latin typeface="Arial" charset="0"/>
            </a:endParaRPr>
          </a:p>
          <a:p>
            <a:pPr marL="88900" indent="-88900" algn="just">
              <a:buFont typeface="Wingdings" pitchFamily="2" charset="2"/>
              <a:buChar char="§"/>
              <a:defRPr/>
            </a:pPr>
            <a:r>
              <a:rPr lang="es-ES" altLang="es-MX" sz="1200" dirty="0" smtClean="0">
                <a:latin typeface="Arial" charset="0"/>
              </a:rPr>
              <a:t>Estas </a:t>
            </a:r>
            <a:r>
              <a:rPr lang="es-ES" altLang="es-MX" sz="1200" dirty="0">
                <a:latin typeface="Arial" charset="0"/>
              </a:rPr>
              <a:t>funciones son enunciativas, mas no </a:t>
            </a:r>
            <a:r>
              <a:rPr lang="es-ES" altLang="es-MX" sz="1200" dirty="0" smtClean="0">
                <a:latin typeface="Arial" charset="0"/>
              </a:rPr>
              <a:t>limitativas.   </a:t>
            </a:r>
            <a:endParaRPr lang="es-ES" altLang="es-MX" sz="1200" dirty="0">
              <a:latin typeface="Arial" charset="0"/>
            </a:endParaRPr>
          </a:p>
        </p:txBody>
      </p:sp>
      <p:sp>
        <p:nvSpPr>
          <p:cNvPr id="16"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7"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8"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1"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2"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smtClean="0">
                <a:latin typeface="Arial" charset="0"/>
              </a:rPr>
              <a:t>Víctor </a:t>
            </a:r>
            <a:r>
              <a:rPr lang="es-MX" sz="1200" dirty="0">
                <a:latin typeface="Arial" charset="0"/>
              </a:rPr>
              <a:t>Manuel Soria </a:t>
            </a:r>
            <a:r>
              <a:rPr lang="es-MX" sz="1200" dirty="0" smtClean="0">
                <a:latin typeface="Arial" charset="0"/>
              </a:rPr>
              <a:t>Núñez</a:t>
            </a:r>
            <a:endParaRPr lang="es-MX" sz="1200" dirty="0">
              <a:latin typeface="Arial" charset="0"/>
            </a:endParaRPr>
          </a:p>
        </p:txBody>
      </p:sp>
      <p:sp>
        <p:nvSpPr>
          <p:cNvPr id="13"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36880379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27651" name="Text Box 4"/>
          <p:cNvSpPr txBox="1">
            <a:spLocks noChangeArrowheads="1"/>
          </p:cNvSpPr>
          <p:nvPr/>
        </p:nvSpPr>
        <p:spPr bwMode="auto">
          <a:xfrm>
            <a:off x="1570038" y="1089977"/>
            <a:ext cx="5154612" cy="5447645"/>
          </a:xfrm>
          <a:prstGeom prst="rect">
            <a:avLst/>
          </a:prstGeom>
          <a:noFill/>
          <a:ln w="9525">
            <a:noFill/>
            <a:miter lim="800000"/>
            <a:headEnd/>
            <a:tailEnd/>
          </a:ln>
        </p:spPr>
        <p:txBody>
          <a:bodyPr wrap="square">
            <a:spAutoFit/>
          </a:bodyPr>
          <a:lstStyle/>
          <a:p>
            <a:pPr marL="101600" indent="-101600" algn="ctr"/>
            <a:r>
              <a:rPr lang="es-MX" sz="1200" b="1" i="1" dirty="0">
                <a:latin typeface="Arial" charset="0"/>
              </a:rPr>
              <a:t>  </a:t>
            </a:r>
            <a:r>
              <a:rPr lang="es-MX" sz="1200" b="1" i="1" dirty="0" smtClean="0">
                <a:latin typeface="Arial" charset="0"/>
              </a:rPr>
              <a:t>AUXILIAR EN SERVICIOS Y MANTENIMIENTO</a:t>
            </a:r>
            <a:endParaRPr lang="es-MX" sz="1200" b="1" i="1" dirty="0">
              <a:latin typeface="Arial" charset="0"/>
            </a:endParaRPr>
          </a:p>
          <a:p>
            <a:pPr marL="101600" indent="-101600"/>
            <a:endParaRPr lang="es-MX" sz="1200" b="1" i="1" dirty="0" smtClean="0">
              <a:latin typeface="Arial" charset="0"/>
            </a:endParaRPr>
          </a:p>
          <a:p>
            <a:pPr marL="101600" indent="-101600"/>
            <a:endParaRPr lang="es-MX" sz="1200" b="1" i="1" dirty="0" smtClean="0">
              <a:latin typeface="Arial" charset="0"/>
            </a:endParaRPr>
          </a:p>
          <a:p>
            <a:pPr marL="101600" indent="-101600"/>
            <a:endParaRPr lang="es-MX" sz="1200" b="1" i="1" dirty="0">
              <a:latin typeface="Arial" charset="0"/>
            </a:endParaRPr>
          </a:p>
          <a:p>
            <a:pPr marL="182563" indent="-182563">
              <a:buFont typeface="Wingdings" pitchFamily="2" charset="2"/>
              <a:buNone/>
            </a:pPr>
            <a:r>
              <a:rPr lang="es-MX" sz="1200" b="1" i="1" dirty="0">
                <a:latin typeface="Arial" charset="0"/>
              </a:rPr>
              <a:t>OBJETIVO:</a:t>
            </a:r>
          </a:p>
          <a:p>
            <a:pPr marL="182563" indent="-182563">
              <a:buFont typeface="Wingdings" pitchFamily="2" charset="2"/>
              <a:buNone/>
            </a:pPr>
            <a:endParaRPr lang="es-MX" sz="1200" b="1" i="1" dirty="0">
              <a:latin typeface="Arial" charset="0"/>
            </a:endParaRPr>
          </a:p>
          <a:p>
            <a:pPr algn="just"/>
            <a:r>
              <a:rPr lang="es-MX" sz="1200" dirty="0" smtClean="0">
                <a:latin typeface="Arial" charset="0"/>
              </a:rPr>
              <a:t>Auxiliar en la realización de aforos, supervisión de paraderos entre otras.</a:t>
            </a:r>
          </a:p>
          <a:p>
            <a:pPr marL="182563" indent="-182563" algn="just"/>
            <a:endParaRPr lang="es-MX" sz="1200" dirty="0">
              <a:latin typeface="Arial" charset="0"/>
            </a:endParaRPr>
          </a:p>
          <a:p>
            <a:pPr marL="182563" indent="-182563" algn="just"/>
            <a:endParaRPr lang="es-MX" sz="1200" dirty="0" smtClean="0">
              <a:latin typeface="Arial" charset="0"/>
            </a:endParaRPr>
          </a:p>
          <a:p>
            <a:pPr marL="182563" indent="-182563" algn="just"/>
            <a:endParaRPr lang="es-MX" sz="1200" dirty="0">
              <a:latin typeface="Arial" charset="0"/>
            </a:endParaRPr>
          </a:p>
          <a:p>
            <a:pPr marL="182563" indent="-182563" algn="just"/>
            <a:r>
              <a:rPr lang="es-MX" sz="1200" b="1" i="1" dirty="0">
                <a:latin typeface="Arial" charset="0"/>
              </a:rPr>
              <a:t>FUNCIONES</a:t>
            </a:r>
            <a:r>
              <a:rPr lang="es-MX" sz="1200" b="1" i="1" dirty="0" smtClean="0">
                <a:latin typeface="Arial" charset="0"/>
              </a:rPr>
              <a:t>:</a:t>
            </a:r>
            <a:endParaRPr lang="es-MX" sz="1200" dirty="0" smtClean="0">
              <a:latin typeface="Arial" charset="0"/>
            </a:endParaRPr>
          </a:p>
          <a:p>
            <a:pPr algn="just"/>
            <a:endParaRPr lang="es-MX" sz="1200" dirty="0">
              <a:latin typeface="Arial" charset="0"/>
            </a:endParaRPr>
          </a:p>
          <a:p>
            <a:pPr marL="84138" indent="-84138" algn="just">
              <a:buFont typeface="Wingdings" pitchFamily="2" charset="2"/>
              <a:buChar char="§"/>
            </a:pPr>
            <a:r>
              <a:rPr lang="es-MX" sz="1200" dirty="0" smtClean="0">
                <a:latin typeface="Arial" charset="0"/>
              </a:rPr>
              <a:t>Realizar los  aforos de rutas de transporte  público colectivo que le sean encomendados por departamento de adscripción. </a:t>
            </a:r>
          </a:p>
          <a:p>
            <a:pPr marL="84138" indent="-84138" algn="just"/>
            <a:endParaRPr lang="es-MX" sz="1200" dirty="0">
              <a:latin typeface="Arial" charset="0"/>
            </a:endParaRPr>
          </a:p>
          <a:p>
            <a:pPr marL="84138" indent="-84138" algn="just">
              <a:buFont typeface="Wingdings" pitchFamily="2" charset="2"/>
              <a:buChar char="§"/>
            </a:pPr>
            <a:r>
              <a:rPr lang="es-MX" sz="1200" dirty="0" smtClean="0">
                <a:latin typeface="Arial" charset="0"/>
              </a:rPr>
              <a:t>Revisar las </a:t>
            </a:r>
            <a:r>
              <a:rPr lang="es-MX" sz="1200" dirty="0">
                <a:latin typeface="Arial" charset="0"/>
              </a:rPr>
              <a:t>características físicas de paraderos y terminales de </a:t>
            </a:r>
            <a:r>
              <a:rPr lang="es-MX" sz="1200" dirty="0" smtClean="0">
                <a:latin typeface="Arial" charset="0"/>
              </a:rPr>
              <a:t>pasaje </a:t>
            </a:r>
            <a:r>
              <a:rPr lang="es-MX" sz="1200" dirty="0">
                <a:latin typeface="Arial" charset="0"/>
              </a:rPr>
              <a:t>colectivo urbano en los municipios de</a:t>
            </a:r>
            <a:r>
              <a:rPr lang="es-MX" sz="1200" dirty="0" smtClean="0">
                <a:latin typeface="Arial" charset="0"/>
              </a:rPr>
              <a:t> </a:t>
            </a:r>
            <a:r>
              <a:rPr lang="es-ES_tradnl" sz="1200" dirty="0" smtClean="0">
                <a:latin typeface="Arial" charset="0"/>
              </a:rPr>
              <a:t>San Luis Potosí, Soledad de Graciano Sánchez, Cerro de San Pedro, Zaragoza, Villa de Reyes y Mexquitic de Carmona.</a:t>
            </a:r>
            <a:endParaRPr lang="es-MX" sz="1200" dirty="0" smtClean="0">
              <a:latin typeface="Arial" charset="0"/>
            </a:endParaRPr>
          </a:p>
          <a:p>
            <a:pPr marL="84138" indent="-84138" algn="just">
              <a:buFont typeface="Wingdings" pitchFamily="2" charset="2"/>
              <a:buChar char="§"/>
            </a:pPr>
            <a:endParaRPr lang="es-MX" sz="1200" dirty="0">
              <a:latin typeface="Arial" charset="0"/>
            </a:endParaRPr>
          </a:p>
          <a:p>
            <a:pPr marL="84138" indent="-84138" algn="just">
              <a:buFont typeface="Wingdings" pitchFamily="2" charset="2"/>
              <a:buChar char="§"/>
            </a:pPr>
            <a:r>
              <a:rPr lang="es-MX" sz="1200" dirty="0">
                <a:latin typeface="Arial" charset="0"/>
              </a:rPr>
              <a:t>Verificar el correcto mantenimiento de paraderos, estaciones de   transferencia y señalamientos de parada.</a:t>
            </a:r>
          </a:p>
          <a:p>
            <a:pPr marL="84138" indent="-84138" algn="just">
              <a:buFont typeface="Wingdings" pitchFamily="2" charset="2"/>
              <a:buChar char="§"/>
            </a:pPr>
            <a:endParaRPr lang="es-MX" sz="1200" dirty="0">
              <a:latin typeface="Arial" charset="0"/>
            </a:endParaRPr>
          </a:p>
          <a:p>
            <a:pPr marL="84138" indent="-84138" algn="just">
              <a:buFont typeface="Wingdings" pitchFamily="2" charset="2"/>
              <a:buChar char="§"/>
            </a:pPr>
            <a:r>
              <a:rPr lang="es-MX" sz="1200" dirty="0">
                <a:latin typeface="Arial" charset="0"/>
              </a:rPr>
              <a:t>Elaborar requerimientos de materiales necesarios para la ejecución    de trabajos de señalización de ascenso y descenso.</a:t>
            </a:r>
          </a:p>
          <a:p>
            <a:pPr marL="84138" indent="-84138" algn="just"/>
            <a:endParaRPr lang="es-MX" sz="1200" dirty="0">
              <a:latin typeface="Arial" charset="0"/>
            </a:endParaRPr>
          </a:p>
          <a:p>
            <a:pPr marL="84138" indent="-84138" algn="just">
              <a:buFont typeface="Wingdings" pitchFamily="2" charset="2"/>
              <a:buChar char="§"/>
            </a:pPr>
            <a:r>
              <a:rPr lang="es-MX" sz="1200" dirty="0">
                <a:latin typeface="Arial" charset="0"/>
              </a:rPr>
              <a:t>Presentar reporte diario de actividades al Jefe del Departamento.</a:t>
            </a:r>
          </a:p>
          <a:p>
            <a:pPr marL="84138" indent="-84138" algn="just">
              <a:buFont typeface="Wingdings" pitchFamily="2" charset="2"/>
              <a:buChar char="§"/>
            </a:pPr>
            <a:endParaRPr lang="es-MX" sz="1200" dirty="0">
              <a:latin typeface="Arial" charset="0"/>
            </a:endParaRPr>
          </a:p>
          <a:p>
            <a:pPr marL="84138" indent="-84138" algn="just">
              <a:buFont typeface="Wingdings" pitchFamily="2" charset="2"/>
              <a:buChar char="§"/>
            </a:pPr>
            <a:r>
              <a:rPr lang="es-MX" sz="1200" dirty="0">
                <a:latin typeface="Arial" charset="0"/>
              </a:rPr>
              <a:t>Estas funciones son  enunciativas mas no limitativas</a:t>
            </a:r>
            <a:r>
              <a:rPr lang="es-MX" sz="1200" dirty="0" smtClean="0">
                <a:latin typeface="Arial" charset="0"/>
              </a:rPr>
              <a:t>.</a:t>
            </a:r>
            <a:endParaRPr lang="es-MX" sz="1200" dirty="0">
              <a:latin typeface="Arial" charset="0"/>
            </a:endParaRPr>
          </a:p>
        </p:txBody>
      </p:sp>
      <p:sp>
        <p:nvSpPr>
          <p:cNvPr id="27652" name="Line 5"/>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6" name="Rectangle 43"/>
          <p:cNvSpPr>
            <a:spLocks noChangeArrowheads="1"/>
          </p:cNvSpPr>
          <p:nvPr/>
        </p:nvSpPr>
        <p:spPr bwMode="auto">
          <a:xfrm>
            <a:off x="1577975" y="8169310"/>
            <a:ext cx="5153025" cy="873090"/>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8" name="Line 46"/>
          <p:cNvSpPr>
            <a:spLocks noChangeShapeType="1"/>
          </p:cNvSpPr>
          <p:nvPr/>
        </p:nvSpPr>
        <p:spPr bwMode="auto">
          <a:xfrm>
            <a:off x="4146894" y="8169309"/>
            <a:ext cx="0" cy="869571"/>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Rectangle 121"/>
          <p:cNvSpPr>
            <a:spLocks noChangeArrowheads="1"/>
          </p:cNvSpPr>
          <p:nvPr/>
        </p:nvSpPr>
        <p:spPr bwMode="auto">
          <a:xfrm>
            <a:off x="4314564" y="8622251"/>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0" name="Rectangle 121"/>
          <p:cNvSpPr>
            <a:spLocks noChangeArrowheads="1"/>
          </p:cNvSpPr>
          <p:nvPr/>
        </p:nvSpPr>
        <p:spPr bwMode="auto">
          <a:xfrm>
            <a:off x="1464529" y="8756853"/>
            <a:ext cx="2797341" cy="276999"/>
          </a:xfrm>
          <a:prstGeom prst="rect">
            <a:avLst/>
          </a:prstGeom>
          <a:noFill/>
          <a:ln w="9525">
            <a:noFill/>
            <a:miter lim="800000"/>
            <a:headEnd/>
            <a:tailEnd/>
          </a:ln>
        </p:spPr>
        <p:txBody>
          <a:bodyPr wrap="square">
            <a:spAutoFit/>
          </a:bodyPr>
          <a:lstStyle/>
          <a:p>
            <a:pPr lvl="0" algn="ctr">
              <a:spcBef>
                <a:spcPct val="20000"/>
              </a:spcBef>
            </a:pPr>
            <a:r>
              <a:rPr lang="es-MX" sz="1200" dirty="0">
                <a:solidFill>
                  <a:srgbClr val="000000"/>
                </a:solidFill>
                <a:latin typeface="Arial" charset="0"/>
              </a:rPr>
              <a:t>Miguel Ángel Gómez </a:t>
            </a:r>
            <a:r>
              <a:rPr lang="es-MX" sz="1200" dirty="0" err="1" smtClean="0">
                <a:solidFill>
                  <a:srgbClr val="000000"/>
                </a:solidFill>
                <a:latin typeface="Arial" charset="0"/>
              </a:rPr>
              <a:t>Almendárez</a:t>
            </a:r>
            <a:r>
              <a:rPr lang="es-MX" sz="1200" dirty="0" smtClean="0">
                <a:solidFill>
                  <a:srgbClr val="000000"/>
                </a:solidFill>
                <a:latin typeface="Arial" charset="0"/>
              </a:rPr>
              <a:t> </a:t>
            </a:r>
            <a:endParaRPr lang="es-MX" sz="1200" dirty="0">
              <a:solidFill>
                <a:srgbClr val="000000"/>
              </a:solidFill>
              <a:latin typeface="Arial" charset="0"/>
            </a:endParaRPr>
          </a:p>
        </p:txBody>
      </p:sp>
      <p:sp>
        <p:nvSpPr>
          <p:cNvPr id="21" name="Line 47"/>
          <p:cNvSpPr>
            <a:spLocks noChangeShapeType="1"/>
          </p:cNvSpPr>
          <p:nvPr/>
        </p:nvSpPr>
        <p:spPr bwMode="auto">
          <a:xfrm>
            <a:off x="1577976" y="8749090"/>
            <a:ext cx="2567716"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2" name="Rectangle 121"/>
          <p:cNvSpPr>
            <a:spLocks noChangeArrowheads="1"/>
          </p:cNvSpPr>
          <p:nvPr/>
        </p:nvSpPr>
        <p:spPr bwMode="auto">
          <a:xfrm>
            <a:off x="1721185" y="8472648"/>
            <a:ext cx="2271713" cy="276225"/>
          </a:xfrm>
          <a:prstGeom prst="rect">
            <a:avLst/>
          </a:prstGeom>
          <a:noFill/>
          <a:ln w="9525">
            <a:noFill/>
            <a:miter lim="800000"/>
            <a:headEnd/>
            <a:tailEnd/>
          </a:ln>
        </p:spPr>
        <p:txBody>
          <a:bodyPr wrap="square">
            <a:spAutoFit/>
          </a:bodyPr>
          <a:lstStyle/>
          <a:p>
            <a:pPr lvl="0" algn="ctr">
              <a:spcBef>
                <a:spcPct val="20000"/>
              </a:spcBef>
            </a:pPr>
            <a:r>
              <a:rPr lang="es-MX" sz="1200" dirty="0">
                <a:solidFill>
                  <a:srgbClr val="000000"/>
                </a:solidFill>
                <a:latin typeface="Arial" charset="0"/>
              </a:rPr>
              <a:t>Marco Antonio Orta Ramos</a:t>
            </a:r>
          </a:p>
        </p:txBody>
      </p:sp>
      <p:sp>
        <p:nvSpPr>
          <p:cNvPr id="23" name="Line 47"/>
          <p:cNvSpPr>
            <a:spLocks noChangeShapeType="1"/>
          </p:cNvSpPr>
          <p:nvPr/>
        </p:nvSpPr>
        <p:spPr bwMode="auto">
          <a:xfrm>
            <a:off x="1577975" y="8464884"/>
            <a:ext cx="5144371" cy="0"/>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4" name="Text Box 44"/>
          <p:cNvSpPr txBox="1">
            <a:spLocks noChangeArrowheads="1"/>
          </p:cNvSpPr>
          <p:nvPr/>
        </p:nvSpPr>
        <p:spPr bwMode="auto">
          <a:xfrm>
            <a:off x="2295525" y="8225472"/>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dirty="0">
                <a:latin typeface="Arial" charset="0"/>
              </a:rPr>
              <a:t>Responsable</a:t>
            </a:r>
            <a:endParaRPr lang="es-ES" altLang="es-MX" sz="1200" b="1" dirty="0">
              <a:latin typeface="Arial" charset="0"/>
            </a:endParaRPr>
          </a:p>
        </p:txBody>
      </p:sp>
      <p:sp>
        <p:nvSpPr>
          <p:cNvPr id="25" name="Text Box 50"/>
          <p:cNvSpPr txBox="1">
            <a:spLocks noChangeArrowheads="1"/>
          </p:cNvSpPr>
          <p:nvPr/>
        </p:nvSpPr>
        <p:spPr bwMode="auto">
          <a:xfrm>
            <a:off x="4745629" y="8225472"/>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17"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286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28678" name="Line 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8" name="Rectangle 42"/>
          <p:cNvSpPr>
            <a:spLocks noChangeArrowheads="1"/>
          </p:cNvSpPr>
          <p:nvPr/>
        </p:nvSpPr>
        <p:spPr bwMode="auto">
          <a:xfrm>
            <a:off x="1544636" y="1080355"/>
            <a:ext cx="5216527" cy="741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s-ES_tradnl" altLang="es-MX" sz="1200" b="1" i="1" dirty="0">
                <a:latin typeface="Arial" charset="0"/>
              </a:rPr>
              <a:t>DEPARTAMENTO DE ATENCION A USUARIOS</a:t>
            </a:r>
            <a:endParaRPr lang="es-ES_tradnl" altLang="es-MX" sz="1200" dirty="0">
              <a:latin typeface="Arial" charset="0"/>
            </a:endParaRPr>
          </a:p>
          <a:p>
            <a:pPr algn="just">
              <a:defRPr/>
            </a:pPr>
            <a:endParaRPr lang="es-ES_tradnl" altLang="es-MX" sz="1200" dirty="0">
              <a:latin typeface="Arial" charset="0"/>
            </a:endParaRPr>
          </a:p>
          <a:p>
            <a:pPr algn="just">
              <a:defRPr/>
            </a:pPr>
            <a:r>
              <a:rPr lang="es-ES_tradnl" altLang="es-MX" sz="1200" b="1" i="1" dirty="0">
                <a:latin typeface="Arial" charset="0"/>
              </a:rPr>
              <a:t>OBJETIVO</a:t>
            </a:r>
            <a:r>
              <a:rPr lang="es-ES_tradnl" altLang="es-MX" sz="1200" b="1" i="1" dirty="0" smtClean="0">
                <a:latin typeface="Arial" charset="0"/>
              </a:rPr>
              <a:t>.</a:t>
            </a:r>
          </a:p>
          <a:p>
            <a:pPr algn="just">
              <a:defRPr/>
            </a:pPr>
            <a:endParaRPr lang="es-ES_tradnl" altLang="es-MX" sz="1200" b="1" i="1" dirty="0">
              <a:latin typeface="Arial" charset="0"/>
            </a:endParaRPr>
          </a:p>
          <a:p>
            <a:pPr algn="just">
              <a:defRPr/>
            </a:pPr>
            <a:r>
              <a:rPr lang="es-ES" sz="1200" dirty="0" smtClean="0">
                <a:latin typeface="Arial" charset="0"/>
              </a:rPr>
              <a:t>Atender y dar seguimiento a las quejas</a:t>
            </a:r>
            <a:r>
              <a:rPr lang="es-ES" sz="1200" dirty="0">
                <a:latin typeface="Arial" charset="0"/>
              </a:rPr>
              <a:t>, </a:t>
            </a:r>
            <a:r>
              <a:rPr lang="es-ES" sz="1200" dirty="0" smtClean="0">
                <a:latin typeface="Arial" charset="0"/>
              </a:rPr>
              <a:t>denuncias y sugerencias del servicio de transporte público en las modalidades a cargo de la Dirección General, </a:t>
            </a:r>
            <a:r>
              <a:rPr lang="es-ES" sz="1200" dirty="0">
                <a:latin typeface="Arial" charset="0"/>
              </a:rPr>
              <a:t>así como </a:t>
            </a:r>
            <a:r>
              <a:rPr lang="es-ES" sz="1200" dirty="0" smtClean="0">
                <a:latin typeface="Arial" charset="0"/>
              </a:rPr>
              <a:t>actualizar la  información a </a:t>
            </a:r>
            <a:r>
              <a:rPr lang="es-ES" sz="1200" dirty="0">
                <a:latin typeface="Arial" charset="0"/>
              </a:rPr>
              <a:t>publicar  en Portal de </a:t>
            </a:r>
            <a:r>
              <a:rPr lang="es-ES" sz="1200" dirty="0" smtClean="0">
                <a:latin typeface="Arial" charset="0"/>
              </a:rPr>
              <a:t>Transparencia. </a:t>
            </a:r>
            <a:endParaRPr lang="es-ES_tradnl" altLang="es-MX" sz="1200" b="1" i="1" dirty="0">
              <a:latin typeface="Arial" charset="0"/>
            </a:endParaRPr>
          </a:p>
          <a:p>
            <a:pPr algn="just">
              <a:defRPr/>
            </a:pPr>
            <a:endParaRPr lang="es-ES_tradnl" altLang="es-MX" sz="1200" b="1" i="1" dirty="0" smtClean="0">
              <a:latin typeface="Arial" charset="0"/>
            </a:endParaRPr>
          </a:p>
          <a:p>
            <a:pPr algn="just">
              <a:defRPr/>
            </a:pPr>
            <a:r>
              <a:rPr lang="es-ES_tradnl" altLang="es-MX" sz="1200" b="1" i="1" dirty="0" smtClean="0">
                <a:latin typeface="Arial" charset="0"/>
              </a:rPr>
              <a:t>FUNCIONES</a:t>
            </a:r>
            <a:r>
              <a:rPr lang="es-ES_tradnl" altLang="es-MX" sz="1200" b="1" i="1" dirty="0">
                <a:latin typeface="Arial" charset="0"/>
              </a:rPr>
              <a:t>.</a:t>
            </a:r>
          </a:p>
          <a:p>
            <a:pPr algn="just">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Revisar las cédulas de quejas denuncias y sugerencias  </a:t>
            </a:r>
            <a:r>
              <a:rPr lang="es-ES" altLang="es-MX" sz="1200" dirty="0">
                <a:latin typeface="Arial" charset="0"/>
              </a:rPr>
              <a:t>de transporte </a:t>
            </a:r>
            <a:r>
              <a:rPr lang="es-ES" altLang="es-MX" sz="1200" dirty="0" smtClean="0">
                <a:latin typeface="Arial" charset="0"/>
              </a:rPr>
              <a:t>urbano.</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Determinar la sanción que corresponda en cada una de las quejas presentadas por los usuarios de acuerdo a la ley de Transporte Público.</a:t>
            </a:r>
          </a:p>
          <a:p>
            <a:pPr marL="82550" indent="-82550" algn="just">
              <a:buFont typeface="Wingdings" pitchFamily="2" charset="2"/>
              <a:buChar char="§"/>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Monitorear </a:t>
            </a:r>
            <a:r>
              <a:rPr lang="es-ES" altLang="es-MX" sz="1200" dirty="0">
                <a:latin typeface="Arial" charset="0"/>
              </a:rPr>
              <a:t>recorrido de las unidades reportadas, así como los siguientes parámetros: velocidad, itinerario autorizado, nombre del operador</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Generar informes periódicos de unidades que excedan los límites de velocidad permitidos</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Monitorear cada una de las unidades que presenten excesos de velocidad</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Actualizar mensualmente informe estadístico de quejas por línea</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Formular  </a:t>
            </a:r>
            <a:r>
              <a:rPr lang="es-ES" altLang="es-MX" sz="1200" dirty="0">
                <a:latin typeface="Arial" charset="0"/>
              </a:rPr>
              <a:t>informe mensual de quejas recibidas consignando en el mismo los siguientes  datos: Folio, Fecha, Número de unidad, Ruta,  Empresa/Línea, Síntesis del suceso y </a:t>
            </a:r>
            <a:r>
              <a:rPr lang="es-ES" altLang="es-MX" sz="1200" dirty="0" smtClean="0">
                <a:latin typeface="Arial" charset="0"/>
              </a:rPr>
              <a:t>seguimiento.</a:t>
            </a:r>
          </a:p>
          <a:p>
            <a:pPr marL="82550" indent="-82550" algn="just">
              <a:buFont typeface="Wingdings" pitchFamily="2" charset="2"/>
              <a:buChar char="§"/>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Canalizar las quejas  en las que se solicite atención médica con los delegados de accidentes de las Líneas o empresas del transporte.</a:t>
            </a:r>
          </a:p>
          <a:p>
            <a:pPr marL="82550" indent="-82550" algn="just">
              <a:buFont typeface="Wingdings" pitchFamily="2" charset="2"/>
              <a:buChar char="§"/>
              <a:defRPr/>
            </a:pPr>
            <a:endParaRPr lang="es-ES" altLang="es-MX" sz="1200" dirty="0" smtClean="0">
              <a:latin typeface="Arial" charset="0"/>
            </a:endParaRPr>
          </a:p>
          <a:p>
            <a:pPr marL="82550" indent="-82550" algn="just">
              <a:buFont typeface="Wingdings" pitchFamily="2" charset="2"/>
              <a:buChar char="§"/>
              <a:defRPr/>
            </a:pPr>
            <a:r>
              <a:rPr lang="es-ES" altLang="es-MX" sz="1200" dirty="0" smtClean="0">
                <a:latin typeface="Arial" charset="0"/>
              </a:rPr>
              <a:t>Solicitar a las empresas o Líneas de transporte los videos  que se requieran para  solventar las quejas y denuncias de los usuarios.</a:t>
            </a:r>
            <a:endParaRPr lang="es-ES" altLang="es-MX" sz="1200" dirty="0">
              <a:latin typeface="Arial" charset="0"/>
            </a:endParaRPr>
          </a:p>
          <a:p>
            <a:pPr marL="82550" indent="-82550" algn="just">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Estas </a:t>
            </a:r>
            <a:r>
              <a:rPr lang="es-ES" altLang="es-MX" sz="1200" dirty="0">
                <a:latin typeface="Arial" charset="0"/>
              </a:rPr>
              <a:t>funciones son enunciativas mas no </a:t>
            </a:r>
            <a:r>
              <a:rPr lang="es-ES" altLang="es-MX" sz="1200" dirty="0" smtClean="0">
                <a:latin typeface="Arial" charset="0"/>
              </a:rPr>
              <a:t>limitativas. </a:t>
            </a:r>
            <a:endParaRPr lang="es-ES" altLang="es-MX" sz="1200" dirty="0">
              <a:latin typeface="Arial" charset="0"/>
            </a:endParaRPr>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9"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721185"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Silvia Elena Rodríguez Partida </a:t>
            </a:r>
          </a:p>
        </p:txBody>
      </p:sp>
      <p:sp>
        <p:nvSpPr>
          <p:cNvPr id="1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12666315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286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28678" name="Line 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8" name="Rectangle 42"/>
          <p:cNvSpPr>
            <a:spLocks noChangeArrowheads="1"/>
          </p:cNvSpPr>
          <p:nvPr/>
        </p:nvSpPr>
        <p:spPr bwMode="auto">
          <a:xfrm>
            <a:off x="1517649" y="1075326"/>
            <a:ext cx="5243513" cy="729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s-ES_tradnl" altLang="es-MX" sz="1200" b="1" i="1" dirty="0">
                <a:latin typeface="Arial" charset="0"/>
              </a:rPr>
              <a:t>AUXILIAR DE ATENCION A </a:t>
            </a:r>
            <a:r>
              <a:rPr lang="es-ES_tradnl" altLang="es-MX" sz="1200" b="1" i="1" dirty="0" smtClean="0">
                <a:latin typeface="Arial" charset="0"/>
              </a:rPr>
              <a:t>USUARIOS DE QUEJAS</a:t>
            </a:r>
            <a:endParaRPr lang="es-ES_tradnl" altLang="es-MX" sz="1200" b="1" i="1" dirty="0">
              <a:latin typeface="Arial" charset="0"/>
            </a:endParaRPr>
          </a:p>
          <a:p>
            <a:pPr algn="just">
              <a:defRPr/>
            </a:pPr>
            <a:endParaRPr lang="es-ES_tradnl" altLang="es-MX" sz="1200" dirty="0" smtClean="0">
              <a:latin typeface="Arial" charset="0"/>
            </a:endParaRPr>
          </a:p>
          <a:p>
            <a:pPr algn="just">
              <a:defRPr/>
            </a:pPr>
            <a:endParaRPr lang="es-ES_tradnl" altLang="es-MX" sz="1200" dirty="0" smtClean="0">
              <a:latin typeface="Arial" charset="0"/>
            </a:endParaRPr>
          </a:p>
          <a:p>
            <a:pPr algn="just">
              <a:defRPr/>
            </a:pPr>
            <a:endParaRPr lang="es-ES_tradnl" altLang="es-MX" sz="1200" dirty="0">
              <a:latin typeface="Arial" charset="0"/>
            </a:endParaRPr>
          </a:p>
          <a:p>
            <a:pPr algn="just">
              <a:defRPr/>
            </a:pPr>
            <a:r>
              <a:rPr lang="es-ES_tradnl" altLang="es-MX" sz="1200" b="1" i="1" dirty="0">
                <a:latin typeface="Arial" charset="0"/>
              </a:rPr>
              <a:t>OBJETIVO</a:t>
            </a:r>
            <a:r>
              <a:rPr lang="es-ES_tradnl" altLang="es-MX" sz="1200" b="1" i="1" dirty="0" smtClean="0">
                <a:latin typeface="Arial" charset="0"/>
              </a:rPr>
              <a:t>.</a:t>
            </a:r>
          </a:p>
          <a:p>
            <a:pPr algn="just">
              <a:defRPr/>
            </a:pPr>
            <a:endParaRPr lang="es-ES_tradnl" altLang="es-MX" sz="1200" b="1" i="1" dirty="0">
              <a:latin typeface="Arial" charset="0"/>
            </a:endParaRPr>
          </a:p>
          <a:p>
            <a:pPr algn="just">
              <a:defRPr/>
            </a:pPr>
            <a:r>
              <a:rPr lang="es-ES" sz="1200" dirty="0" smtClean="0">
                <a:latin typeface="Arial" charset="0"/>
              </a:rPr>
              <a:t>Colaborar </a:t>
            </a:r>
            <a:r>
              <a:rPr lang="es-ES" sz="1200" dirty="0">
                <a:latin typeface="Arial" charset="0"/>
              </a:rPr>
              <a:t>en la recepción, atención y seguimiento de quejas de transporte </a:t>
            </a:r>
            <a:r>
              <a:rPr lang="es-ES" sz="1200" dirty="0" smtClean="0">
                <a:latin typeface="Arial" charset="0"/>
              </a:rPr>
              <a:t>público, </a:t>
            </a:r>
            <a:r>
              <a:rPr lang="es-ES" sz="1200" dirty="0">
                <a:latin typeface="Arial" charset="0"/>
              </a:rPr>
              <a:t>así como </a:t>
            </a:r>
            <a:r>
              <a:rPr lang="es-ES" sz="1200" dirty="0" smtClean="0">
                <a:latin typeface="Arial" charset="0"/>
              </a:rPr>
              <a:t>en </a:t>
            </a:r>
            <a:r>
              <a:rPr lang="es-ES" sz="1200" dirty="0">
                <a:latin typeface="Arial" charset="0"/>
              </a:rPr>
              <a:t>la elaboración de bases de datos </a:t>
            </a:r>
            <a:r>
              <a:rPr lang="es-ES" sz="1200" dirty="0" smtClean="0">
                <a:latin typeface="Arial" charset="0"/>
              </a:rPr>
              <a:t>y tablas estadísticas </a:t>
            </a:r>
            <a:r>
              <a:rPr lang="es-ES" sz="1200" dirty="0">
                <a:latin typeface="Arial" charset="0"/>
              </a:rPr>
              <a:t>de las mismas.</a:t>
            </a:r>
          </a:p>
          <a:p>
            <a:pPr algn="just">
              <a:defRPr/>
            </a:pPr>
            <a:endParaRPr lang="es-ES_tradnl" altLang="es-MX" sz="1200" b="1" i="1" dirty="0" smtClean="0">
              <a:latin typeface="Arial" charset="0"/>
            </a:endParaRPr>
          </a:p>
          <a:p>
            <a:pPr algn="just">
              <a:defRPr/>
            </a:pPr>
            <a:endParaRPr lang="es-ES_tradnl" altLang="es-MX" sz="1200" b="1" i="1" dirty="0" smtClean="0">
              <a:latin typeface="Arial" charset="0"/>
            </a:endParaRPr>
          </a:p>
          <a:p>
            <a:pPr algn="just">
              <a:defRPr/>
            </a:pPr>
            <a:endParaRPr lang="es-ES_tradnl" altLang="es-MX" sz="1200" b="1" i="1" dirty="0">
              <a:latin typeface="Arial" charset="0"/>
            </a:endParaRPr>
          </a:p>
          <a:p>
            <a:pPr algn="just">
              <a:defRPr/>
            </a:pPr>
            <a:r>
              <a:rPr lang="es-ES_tradnl" altLang="es-MX" sz="1200" b="1" i="1" dirty="0">
                <a:latin typeface="Arial" charset="0"/>
              </a:rPr>
              <a:t>FUNCIONES</a:t>
            </a:r>
            <a:r>
              <a:rPr lang="es-ES_tradnl" altLang="es-MX" sz="1200" b="1" i="1" dirty="0" smtClean="0">
                <a:latin typeface="Arial" charset="0"/>
              </a:rPr>
              <a:t>.</a:t>
            </a:r>
          </a:p>
          <a:p>
            <a:pPr algn="just">
              <a:defRPr/>
            </a:pPr>
            <a:endParaRPr lang="es-ES_tradnl" altLang="es-MX" sz="1200" b="1" i="1" dirty="0">
              <a:latin typeface="Arial" charset="0"/>
            </a:endParaRPr>
          </a:p>
          <a:p>
            <a:pPr marL="82550" indent="-82550" algn="just">
              <a:buFont typeface="Wingdings" pitchFamily="2" charset="2"/>
              <a:buChar char="§"/>
              <a:defRPr/>
            </a:pPr>
            <a:r>
              <a:rPr lang="es-ES" altLang="es-MX" sz="1200" dirty="0">
                <a:latin typeface="Arial" charset="0"/>
              </a:rPr>
              <a:t>Atender quejas presentadas vía telefónica  por los usuarios del transporte público colectivo Metropolitano</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Revisar diariamente el correo electrónico oficial  de la Dirección General de Transporte Colectivo Metropolitano,  dando respuesta a  aquellos que correspondan a quejas del transporte  público. </a:t>
            </a:r>
            <a:endParaRPr lang="es-ES" altLang="es-MX" sz="1200" dirty="0" smtClean="0">
              <a:latin typeface="Arial" charset="0"/>
            </a:endParaRP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Actualización de base de datos relativas a amonestaciones aplicadas a  operadores del transporte público</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smtClean="0">
                <a:latin typeface="Arial" charset="0"/>
              </a:rPr>
              <a:t>Canalizar </a:t>
            </a:r>
            <a:r>
              <a:rPr lang="es-ES" altLang="es-MX" sz="1200" dirty="0">
                <a:latin typeface="Arial" charset="0"/>
              </a:rPr>
              <a:t>quejas a las Líneas y Empresas  prestadoras del servicio de Transporte Público, mediante oficio y a través de correo electrónico</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Generar informes periódicos de unidades que excedan los límites de velocidad permitidos</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Monitorear cada una de las unidades que presenten excesos de velocidad</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Monitorear recorrido de las unidades reportadas, así como los siguientes parámetros: velocidad, itinerario autorizado, nombre del operador</a:t>
            </a:r>
            <a:r>
              <a:rPr lang="es-ES" altLang="es-MX" sz="1200" dirty="0" smtClean="0">
                <a:latin typeface="Arial" charset="0"/>
              </a:rPr>
              <a:t>.</a:t>
            </a:r>
          </a:p>
          <a:p>
            <a:pPr marL="82550" indent="-82550" algn="just">
              <a:buFont typeface="Wingdings" pitchFamily="2" charset="2"/>
              <a:buChar char="§"/>
              <a:defRPr/>
            </a:pP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Actualizar control de las quejas entregadas  y atendidas al personal del Departamento de Supervisión y Normas, consignando fecha de atención y número de </a:t>
            </a:r>
            <a:r>
              <a:rPr lang="es-ES" altLang="es-MX" sz="1200" dirty="0" smtClean="0">
                <a:latin typeface="Arial" charset="0"/>
              </a:rPr>
              <a:t>acta..</a:t>
            </a:r>
            <a:endParaRPr lang="es-ES" altLang="es-MX" sz="1200" dirty="0">
              <a:latin typeface="Arial" charset="0"/>
            </a:endParaRPr>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9"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Ma. Del Rosario Cabrera Muñiz </a:t>
            </a:r>
          </a:p>
        </p:txBody>
      </p:sp>
      <p:sp>
        <p:nvSpPr>
          <p:cNvPr id="1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41034571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4" name="Line 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6" name="Rectangle 42"/>
          <p:cNvSpPr>
            <a:spLocks noChangeArrowheads="1"/>
          </p:cNvSpPr>
          <p:nvPr/>
        </p:nvSpPr>
        <p:spPr bwMode="auto">
          <a:xfrm>
            <a:off x="1517649" y="1075326"/>
            <a:ext cx="52435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s-ES_tradnl" altLang="es-MX" sz="1200" b="1" i="1" dirty="0">
                <a:latin typeface="Arial" charset="0"/>
              </a:rPr>
              <a:t>AUXILIAR DE ATENCION A USUARIOS DE QUEJAS</a:t>
            </a:r>
          </a:p>
          <a:p>
            <a:pPr algn="ctr">
              <a:defRPr/>
            </a:pPr>
            <a:r>
              <a:rPr lang="es-ES_tradnl" altLang="es-MX" sz="1200" b="1" i="1" dirty="0" smtClean="0">
                <a:latin typeface="Arial" charset="0"/>
              </a:rPr>
              <a:t>(Continúa)</a:t>
            </a:r>
          </a:p>
          <a:p>
            <a:pPr algn="just">
              <a:defRPr/>
            </a:pPr>
            <a:endParaRPr lang="es-ES_tradnl" altLang="es-MX" sz="1200" dirty="0">
              <a:latin typeface="Arial" charset="0"/>
            </a:endParaRPr>
          </a:p>
          <a:p>
            <a:pPr marL="82550" indent="-82550" algn="just">
              <a:buFont typeface="Wingdings" pitchFamily="2" charset="2"/>
              <a:buChar char="§"/>
              <a:defRPr/>
            </a:pPr>
            <a:r>
              <a:rPr lang="es-ES" altLang="es-MX" sz="1200" dirty="0" smtClean="0">
                <a:latin typeface="Arial" charset="0"/>
              </a:rPr>
              <a:t>Coordinar </a:t>
            </a:r>
            <a:r>
              <a:rPr lang="es-ES" altLang="es-MX" sz="1200" dirty="0">
                <a:latin typeface="Arial" charset="0"/>
              </a:rPr>
              <a:t>y aplicar encuestas  de opinión a las usuarios del transporte Rosa en todas las </a:t>
            </a:r>
            <a:r>
              <a:rPr lang="es-ES" altLang="es-MX" sz="1200" dirty="0" smtClean="0">
                <a:latin typeface="Arial" charset="0"/>
              </a:rPr>
              <a:t>rutas.</a:t>
            </a:r>
          </a:p>
          <a:p>
            <a:pPr marL="82550" indent="-82550" algn="just">
              <a:defRPr/>
            </a:pPr>
            <a:r>
              <a:rPr lang="es-ES" altLang="es-MX" sz="1200" dirty="0" smtClean="0">
                <a:latin typeface="Arial" charset="0"/>
              </a:rPr>
              <a:t>  </a:t>
            </a:r>
            <a:endParaRPr lang="es-ES" altLang="es-MX" sz="1200" dirty="0">
              <a:latin typeface="Arial" charset="0"/>
            </a:endParaRPr>
          </a:p>
          <a:p>
            <a:pPr marL="82550" indent="-82550" algn="just">
              <a:buFont typeface="Wingdings" pitchFamily="2" charset="2"/>
              <a:buChar char="§"/>
              <a:defRPr/>
            </a:pPr>
            <a:r>
              <a:rPr lang="es-ES" altLang="es-MX" sz="1200" dirty="0">
                <a:latin typeface="Arial" charset="0"/>
              </a:rPr>
              <a:t>Estas funciones son enunciativas  mas no limitativas</a:t>
            </a:r>
            <a:r>
              <a:rPr lang="es-ES" altLang="es-MX" sz="1200" dirty="0" smtClean="0">
                <a:latin typeface="Arial" charset="0"/>
              </a:rPr>
              <a:t>.</a:t>
            </a:r>
            <a:endParaRPr lang="es-ES" altLang="es-MX" sz="1200" dirty="0">
              <a:latin typeface="Arial" charset="0"/>
            </a:endParaRPr>
          </a:p>
        </p:txBody>
      </p:sp>
      <p:sp>
        <p:nvSpPr>
          <p:cNvPr id="7"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8"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9"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0"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1"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1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13"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Ma. Del Rosario Cabrera Muñiz </a:t>
            </a:r>
          </a:p>
        </p:txBody>
      </p:sp>
      <p:sp>
        <p:nvSpPr>
          <p:cNvPr id="1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34496975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286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28678" name="Line 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6" name="Text Box 9"/>
          <p:cNvSpPr txBox="1">
            <a:spLocks noChangeArrowheads="1"/>
          </p:cNvSpPr>
          <p:nvPr/>
        </p:nvSpPr>
        <p:spPr bwMode="auto">
          <a:xfrm>
            <a:off x="1529037" y="1077710"/>
            <a:ext cx="5246639" cy="5970865"/>
          </a:xfrm>
          <a:prstGeom prst="rect">
            <a:avLst/>
          </a:prstGeom>
          <a:noFill/>
          <a:ln w="9525">
            <a:noFill/>
            <a:miter lim="800000"/>
            <a:headEnd/>
            <a:tailEnd/>
          </a:ln>
        </p:spPr>
        <p:txBody>
          <a:bodyPr wrap="square">
            <a:spAutoFit/>
          </a:bodyPr>
          <a:lstStyle/>
          <a:p>
            <a:pPr marL="101600" indent="-101600" algn="ctr"/>
            <a:r>
              <a:rPr lang="es-MX" sz="1200" b="1" i="1" dirty="0" smtClean="0">
                <a:latin typeface="Arial" charset="0"/>
              </a:rPr>
              <a:t>AUXILIAR DE ATENCION </a:t>
            </a:r>
            <a:r>
              <a:rPr lang="es-MX" sz="1200" b="1" i="1" dirty="0">
                <a:latin typeface="Arial" charset="0"/>
              </a:rPr>
              <a:t>A </a:t>
            </a:r>
            <a:r>
              <a:rPr lang="es-MX" sz="1200" b="1" i="1" dirty="0" smtClean="0">
                <a:latin typeface="Arial" charset="0"/>
              </a:rPr>
              <a:t>USUARIOS</a:t>
            </a:r>
            <a:endParaRPr lang="es-MX" sz="1200" b="1" i="1" dirty="0">
              <a:latin typeface="Arial" charset="0"/>
            </a:endParaRPr>
          </a:p>
          <a:p>
            <a:pPr marL="101600" lvl="0" indent="-101600" algn="ctr">
              <a:lnSpc>
                <a:spcPts val="1200"/>
              </a:lnSpc>
            </a:pPr>
            <a:r>
              <a:rPr lang="es-MX" sz="1200" b="1" i="1" dirty="0">
                <a:solidFill>
                  <a:srgbClr val="000000"/>
                </a:solidFill>
                <a:latin typeface="Arial" charset="0"/>
              </a:rPr>
              <a:t>(Turno </a:t>
            </a:r>
            <a:r>
              <a:rPr lang="es-MX" sz="1200" b="1" i="1" dirty="0" smtClean="0">
                <a:solidFill>
                  <a:srgbClr val="000000"/>
                </a:solidFill>
                <a:latin typeface="Arial" charset="0"/>
              </a:rPr>
              <a:t>Matutino) </a:t>
            </a:r>
            <a:endParaRPr lang="es-MX" sz="1200" b="1" i="1" dirty="0">
              <a:solidFill>
                <a:srgbClr val="000000"/>
              </a:solidFill>
              <a:latin typeface="Arial" charset="0"/>
            </a:endParaRPr>
          </a:p>
          <a:p>
            <a:pPr marL="101600" indent="-101600"/>
            <a:endParaRPr lang="es-MX" sz="1200" b="1" i="1" dirty="0" smtClean="0">
              <a:latin typeface="Arial" charset="0"/>
            </a:endParaRPr>
          </a:p>
          <a:p>
            <a:pPr marL="101600" indent="-101600"/>
            <a:endParaRPr lang="es-MX" sz="1200" b="1" i="1" dirty="0">
              <a:latin typeface="Arial" charset="0"/>
            </a:endParaRPr>
          </a:p>
          <a:p>
            <a:pPr marL="101600" indent="-101600"/>
            <a:endParaRPr lang="es-MX" sz="1200" b="1" i="1" dirty="0">
              <a:latin typeface="Arial" charset="0"/>
            </a:endParaRPr>
          </a:p>
          <a:p>
            <a:pPr marL="182563" indent="-182563"/>
            <a:r>
              <a:rPr lang="es-MX" sz="1200" b="1" i="1" dirty="0">
                <a:latin typeface="Arial" charset="0"/>
              </a:rPr>
              <a:t>OBJETIVO:</a:t>
            </a:r>
            <a:r>
              <a:rPr lang="es-MX" sz="1200" dirty="0">
                <a:latin typeface="Arial" charset="0"/>
              </a:rPr>
              <a:t>  </a:t>
            </a:r>
          </a:p>
          <a:p>
            <a:pPr marL="182563" indent="-182563"/>
            <a:endParaRPr lang="es-MX" sz="1200" dirty="0">
              <a:latin typeface="Arial" charset="0"/>
            </a:endParaRPr>
          </a:p>
          <a:p>
            <a:pPr algn="just"/>
            <a:r>
              <a:rPr lang="es-MX" sz="1200" dirty="0" smtClean="0">
                <a:latin typeface="Arial" charset="0"/>
              </a:rPr>
              <a:t>Auxiliar en la atención de las quejas, sugerencias </a:t>
            </a:r>
            <a:r>
              <a:rPr lang="es-MX" sz="1200" dirty="0">
                <a:latin typeface="Arial" charset="0"/>
              </a:rPr>
              <a:t>y </a:t>
            </a:r>
            <a:r>
              <a:rPr lang="es-MX" sz="1200" dirty="0" smtClean="0">
                <a:latin typeface="Arial" charset="0"/>
              </a:rPr>
              <a:t>aclaraciones de operadores </a:t>
            </a:r>
            <a:r>
              <a:rPr lang="es-MX" sz="1200" dirty="0">
                <a:latin typeface="Arial" charset="0"/>
              </a:rPr>
              <a:t>respecto al servicio de transporte </a:t>
            </a:r>
            <a:r>
              <a:rPr lang="es-MX" sz="1200" dirty="0" smtClean="0">
                <a:latin typeface="Arial" charset="0"/>
              </a:rPr>
              <a:t>público</a:t>
            </a:r>
            <a:r>
              <a:rPr lang="es-MX" sz="1200" dirty="0" smtClean="0">
                <a:latin typeface="Arial" charset="0"/>
                <a:ea typeface="ＭＳ Ｐゴシック" pitchFamily="34" charset="-128"/>
              </a:rPr>
              <a:t>.</a:t>
            </a:r>
            <a:endParaRPr lang="es-MX" sz="1200" dirty="0" smtClean="0">
              <a:latin typeface="Arial" charset="0"/>
            </a:endParaRPr>
          </a:p>
          <a:p>
            <a:pPr marL="182563" indent="-182563"/>
            <a:endParaRPr lang="es-MX" sz="1200" dirty="0">
              <a:latin typeface="Arial" charset="0"/>
            </a:endParaRPr>
          </a:p>
          <a:p>
            <a:pPr marL="182563" indent="-182563"/>
            <a:endParaRPr lang="es-MX" sz="1200" dirty="0">
              <a:latin typeface="Arial" charset="0"/>
            </a:endParaRPr>
          </a:p>
          <a:p>
            <a:pPr marL="182563" indent="-182563"/>
            <a:endParaRPr lang="es-MX" sz="1200" dirty="0">
              <a:latin typeface="Arial" charset="0"/>
            </a:endParaRPr>
          </a:p>
          <a:p>
            <a:pPr marL="182563" indent="-182563" algn="just"/>
            <a:r>
              <a:rPr lang="es-MX" sz="1200" b="1" i="1" dirty="0">
                <a:latin typeface="Arial" charset="0"/>
              </a:rPr>
              <a:t>FUNCIONES</a:t>
            </a:r>
            <a:r>
              <a:rPr lang="es-MX" sz="1200" b="1" i="1" dirty="0" smtClean="0">
                <a:latin typeface="Arial" charset="0"/>
              </a:rPr>
              <a:t>:</a:t>
            </a:r>
            <a:endParaRPr lang="es-MX" altLang="ja-JP" sz="1200" b="1" i="1" dirty="0" smtClean="0">
              <a:latin typeface="Arial" charset="0"/>
              <a:ea typeface="ＭＳ Ｐゴシック" pitchFamily="34" charset="-128"/>
            </a:endParaRPr>
          </a:p>
          <a:p>
            <a:pPr marL="182563" indent="-182563" algn="just"/>
            <a:endParaRPr lang="es-MX" altLang="ja-JP" sz="1200" dirty="0" smtClean="0">
              <a:latin typeface="Arial" charset="0"/>
              <a:ea typeface="ＭＳ Ｐゴシック" pitchFamily="34" charset="-128"/>
            </a:endParaRPr>
          </a:p>
          <a:p>
            <a:pPr marL="88900" indent="-88900" algn="just">
              <a:buFont typeface="Wingdings" pitchFamily="2" charset="2"/>
              <a:buChar char="§"/>
            </a:pPr>
            <a:r>
              <a:rPr lang="es-MX" sz="1200" dirty="0">
                <a:latin typeface="Arial" charset="0"/>
              </a:rPr>
              <a:t>Atender en forma personal </a:t>
            </a:r>
            <a:r>
              <a:rPr lang="es-MX" sz="1200" dirty="0" smtClean="0">
                <a:latin typeface="Arial" charset="0"/>
              </a:rPr>
              <a:t>quejas y </a:t>
            </a:r>
            <a:r>
              <a:rPr lang="es-MX" sz="1200" dirty="0">
                <a:latin typeface="Arial" charset="0"/>
              </a:rPr>
              <a:t>sugerencias de usuarios del transporte urbano.</a:t>
            </a:r>
          </a:p>
          <a:p>
            <a:pPr marL="171450" indent="-171450" algn="just">
              <a:buFont typeface="Wingdings" pitchFamily="2" charset="2"/>
              <a:buChar char="§"/>
            </a:pPr>
            <a:endParaRPr lang="es-MX" sz="1200" dirty="0">
              <a:latin typeface="Arial" charset="0"/>
            </a:endParaRPr>
          </a:p>
          <a:p>
            <a:pPr marL="88900" indent="-88900" algn="just">
              <a:buFont typeface="Wingdings" pitchFamily="2" charset="2"/>
              <a:buChar char="§"/>
            </a:pPr>
            <a:r>
              <a:rPr lang="es-MX" altLang="ja-JP" sz="1200" dirty="0">
                <a:latin typeface="Arial" charset="0"/>
                <a:ea typeface="ＭＳ Ｐゴシック" pitchFamily="34" charset="-128"/>
              </a:rPr>
              <a:t>Verificar la información contenida en los reportes recibidos por correo de voz.</a:t>
            </a:r>
          </a:p>
          <a:p>
            <a:pPr marL="171450" indent="-171450" algn="just">
              <a:buFont typeface="Wingdings" pitchFamily="2" charset="2"/>
              <a:buChar char="§"/>
            </a:pPr>
            <a:endParaRPr lang="es-MX" altLang="ja-JP" sz="1200" dirty="0">
              <a:latin typeface="Arial" charset="0"/>
              <a:ea typeface="ＭＳ Ｐゴシック" pitchFamily="34" charset="-128"/>
            </a:endParaRPr>
          </a:p>
          <a:p>
            <a:pPr marL="88900" indent="-88900" algn="just">
              <a:buFont typeface="Wingdings" pitchFamily="2" charset="2"/>
              <a:buChar char="§"/>
            </a:pPr>
            <a:r>
              <a:rPr lang="es-MX" altLang="ja-JP" sz="1200" dirty="0" smtClean="0">
                <a:latin typeface="Arial" charset="0"/>
                <a:ea typeface="ＭＳ Ｐゴシック" pitchFamily="34" charset="-128"/>
              </a:rPr>
              <a:t>Recibir de los operadores las aclaraciones relativas a la prestación del      servicio de transporte  público.</a:t>
            </a:r>
          </a:p>
          <a:p>
            <a:pPr algn="just"/>
            <a:r>
              <a:rPr lang="es-MX" altLang="ja-JP" sz="1200" dirty="0" smtClean="0">
                <a:latin typeface="Arial" charset="0"/>
                <a:ea typeface="ＭＳ Ｐゴシック" pitchFamily="34" charset="-128"/>
              </a:rPr>
              <a:t>      </a:t>
            </a:r>
          </a:p>
          <a:p>
            <a:pPr marL="88900" indent="-88900" algn="just">
              <a:buFont typeface="Wingdings" pitchFamily="2" charset="2"/>
              <a:buChar char="§"/>
            </a:pPr>
            <a:r>
              <a:rPr lang="es-MX" altLang="ja-JP" sz="1200" dirty="0" smtClean="0">
                <a:latin typeface="Arial" charset="0"/>
                <a:ea typeface="ＭＳ Ｐゴシック" pitchFamily="34" charset="-128"/>
              </a:rPr>
              <a:t>Verificar en base de datos de quejas recibidas aquellas que cuenten       con aclaración de hechos.</a:t>
            </a:r>
          </a:p>
          <a:p>
            <a:pPr marL="171450" indent="-171450" algn="just">
              <a:buFont typeface="Wingdings" pitchFamily="2" charset="2"/>
              <a:buChar char="§"/>
            </a:pPr>
            <a:endParaRPr lang="es-MX" altLang="ja-JP" sz="1200" dirty="0">
              <a:latin typeface="Arial" charset="0"/>
              <a:ea typeface="ＭＳ Ｐゴシック" pitchFamily="34" charset="-128"/>
            </a:endParaRPr>
          </a:p>
          <a:p>
            <a:pPr marL="88900" indent="-88900" algn="just">
              <a:buFont typeface="Wingdings" pitchFamily="2" charset="2"/>
              <a:buChar char="§"/>
            </a:pPr>
            <a:r>
              <a:rPr lang="es-ES" altLang="es-MX" sz="1200" dirty="0" smtClean="0">
                <a:latin typeface="Arial" charset="0"/>
              </a:rPr>
              <a:t>Monitorear </a:t>
            </a:r>
            <a:r>
              <a:rPr lang="es-ES" altLang="es-MX" sz="1200" dirty="0">
                <a:latin typeface="Arial" charset="0"/>
              </a:rPr>
              <a:t>recorrido de las unidades reportadas, así como los siguientes parámetros: velocidad, itinerario autorizado, nombre del </a:t>
            </a:r>
            <a:r>
              <a:rPr lang="es-ES" altLang="es-MX" sz="1200" dirty="0" smtClean="0">
                <a:latin typeface="Arial" charset="0"/>
              </a:rPr>
              <a:t>operador</a:t>
            </a:r>
            <a:endParaRPr lang="es-MX" altLang="ja-JP" sz="1200" dirty="0" smtClean="0">
              <a:latin typeface="Arial" charset="0"/>
              <a:ea typeface="ＭＳ Ｐゴシック" pitchFamily="34" charset="-128"/>
            </a:endParaRPr>
          </a:p>
          <a:p>
            <a:pPr marL="171450" indent="-171450">
              <a:buFont typeface="Wingdings" pitchFamily="2" charset="2"/>
              <a:buChar char="§"/>
            </a:pPr>
            <a:endParaRPr lang="es-MX" altLang="ja-JP" sz="1200" dirty="0" smtClean="0">
              <a:latin typeface="Arial" charset="0"/>
              <a:ea typeface="ＭＳ Ｐゴシック" pitchFamily="34" charset="-128"/>
            </a:endParaRPr>
          </a:p>
          <a:p>
            <a:pPr marL="88900" indent="-88900" algn="just">
              <a:buFont typeface="Wingdings" pitchFamily="2" charset="2"/>
              <a:buChar char="§"/>
            </a:pPr>
            <a:r>
              <a:rPr lang="es-MX" altLang="ja-JP" sz="1200" dirty="0" smtClean="0">
                <a:latin typeface="Arial" charset="0"/>
                <a:ea typeface="ＭＳ Ｐゴシック" pitchFamily="34" charset="-128"/>
              </a:rPr>
              <a:t>Proporcionar información a usuarios del servicio de transporte.</a:t>
            </a:r>
          </a:p>
          <a:p>
            <a:pPr marL="171450" indent="-171450" algn="just">
              <a:buFont typeface="Wingdings" pitchFamily="2" charset="2"/>
              <a:buChar char="§"/>
            </a:pPr>
            <a:endParaRPr lang="es-MX" altLang="ja-JP" sz="1200" dirty="0" smtClean="0">
              <a:latin typeface="Arial" charset="0"/>
              <a:ea typeface="ＭＳ Ｐゴシック" pitchFamily="34" charset="-128"/>
            </a:endParaRPr>
          </a:p>
          <a:p>
            <a:pPr marL="88900" indent="-88900" algn="just">
              <a:buFont typeface="Wingdings" pitchFamily="2" charset="2"/>
              <a:buChar char="§"/>
            </a:pPr>
            <a:r>
              <a:rPr lang="es-MX" altLang="ja-JP" sz="1200" dirty="0" smtClean="0">
                <a:latin typeface="Arial" charset="0"/>
                <a:ea typeface="ＭＳ Ｐゴシック" pitchFamily="34" charset="-128"/>
              </a:rPr>
              <a:t>Estas funciones son enunciativas mas no limitativas.</a:t>
            </a:r>
            <a:endParaRPr lang="es-MX" altLang="ja-JP" sz="1200" dirty="0">
              <a:latin typeface="Arial" charset="0"/>
              <a:ea typeface="ＭＳ Ｐゴシック" pitchFamily="34" charset="-128"/>
            </a:endParaRPr>
          </a:p>
        </p:txBody>
      </p:sp>
      <p:sp>
        <p:nvSpPr>
          <p:cNvPr id="15" name="Rectangle 43"/>
          <p:cNvSpPr>
            <a:spLocks noChangeArrowheads="1"/>
          </p:cNvSpPr>
          <p:nvPr/>
        </p:nvSpPr>
        <p:spPr bwMode="auto">
          <a:xfrm>
            <a:off x="1529037" y="8496300"/>
            <a:ext cx="5201963" cy="537552"/>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7"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9" name="Line 46"/>
          <p:cNvSpPr>
            <a:spLocks noChangeShapeType="1"/>
          </p:cNvSpPr>
          <p:nvPr/>
        </p:nvSpPr>
        <p:spPr bwMode="auto">
          <a:xfrm>
            <a:off x="4183175"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Line 47"/>
          <p:cNvSpPr>
            <a:spLocks noChangeShapeType="1"/>
          </p:cNvSpPr>
          <p:nvPr/>
        </p:nvSpPr>
        <p:spPr bwMode="auto">
          <a:xfrm>
            <a:off x="1529037" y="8763001"/>
            <a:ext cx="5201963" cy="1586"/>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407061" y="8756853"/>
            <a:ext cx="2931590"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Juan </a:t>
            </a:r>
            <a:r>
              <a:rPr lang="es-MX" sz="1200" dirty="0" smtClean="0">
                <a:latin typeface="Arial" charset="0"/>
              </a:rPr>
              <a:t>Antonio de Jesús </a:t>
            </a:r>
            <a:r>
              <a:rPr lang="es-MX" sz="1200" dirty="0">
                <a:latin typeface="Arial" charset="0"/>
              </a:rPr>
              <a:t>Torres </a:t>
            </a:r>
            <a:r>
              <a:rPr lang="es-MX" sz="1200" dirty="0" smtClean="0">
                <a:latin typeface="Arial" charset="0"/>
              </a:rPr>
              <a:t>Delgado</a:t>
            </a:r>
            <a:endParaRPr lang="es-MX" sz="1200" dirty="0">
              <a:latin typeface="Arial" charset="0"/>
            </a:endParaRPr>
          </a:p>
        </p:txBody>
      </p:sp>
      <p:sp>
        <p:nvSpPr>
          <p:cNvPr id="1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23907858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28675" name="Line 3"/>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28678" name="Line 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6" name="Text Box 9"/>
          <p:cNvSpPr txBox="1">
            <a:spLocks noChangeArrowheads="1"/>
          </p:cNvSpPr>
          <p:nvPr/>
        </p:nvSpPr>
        <p:spPr bwMode="auto">
          <a:xfrm>
            <a:off x="1604169" y="1067334"/>
            <a:ext cx="5154612" cy="6093976"/>
          </a:xfrm>
          <a:prstGeom prst="rect">
            <a:avLst/>
          </a:prstGeom>
          <a:noFill/>
          <a:ln w="9525">
            <a:noFill/>
            <a:miter lim="800000"/>
            <a:headEnd/>
            <a:tailEnd/>
          </a:ln>
        </p:spPr>
        <p:txBody>
          <a:bodyPr wrap="square">
            <a:spAutoFit/>
          </a:bodyPr>
          <a:lstStyle/>
          <a:p>
            <a:pPr marL="101600" indent="-101600" algn="ctr">
              <a:lnSpc>
                <a:spcPts val="1200"/>
              </a:lnSpc>
            </a:pPr>
            <a:r>
              <a:rPr lang="es-MX" sz="1200" b="1" i="1" dirty="0" smtClean="0">
                <a:latin typeface="Arial" charset="0"/>
              </a:rPr>
              <a:t>AUXILIAR  DE  ATENCION </a:t>
            </a:r>
            <a:r>
              <a:rPr lang="es-MX" sz="1200" b="1" i="1" dirty="0">
                <a:latin typeface="Arial" charset="0"/>
              </a:rPr>
              <a:t>A </a:t>
            </a:r>
            <a:r>
              <a:rPr lang="es-MX" sz="1200" b="1" i="1" dirty="0" smtClean="0">
                <a:latin typeface="Arial" charset="0"/>
              </a:rPr>
              <a:t>USUARIOS</a:t>
            </a:r>
          </a:p>
          <a:p>
            <a:pPr marL="101600" indent="-101600" algn="ctr">
              <a:lnSpc>
                <a:spcPts val="1200"/>
              </a:lnSpc>
            </a:pPr>
            <a:r>
              <a:rPr lang="es-MX" sz="1200" b="1" i="1" dirty="0" smtClean="0">
                <a:latin typeface="Arial" charset="0"/>
              </a:rPr>
              <a:t>(Turno Vespertino) </a:t>
            </a:r>
            <a:endParaRPr lang="es-MX" sz="1200" b="1" i="1" dirty="0">
              <a:latin typeface="Arial" charset="0"/>
            </a:endParaRPr>
          </a:p>
          <a:p>
            <a:pPr marL="101600" indent="-101600">
              <a:lnSpc>
                <a:spcPts val="1200"/>
              </a:lnSpc>
            </a:pPr>
            <a:endParaRPr lang="es-MX" sz="1200" b="1" i="1" dirty="0" smtClean="0">
              <a:latin typeface="Arial" charset="0"/>
            </a:endParaRPr>
          </a:p>
          <a:p>
            <a:pPr marL="101600" indent="-101600">
              <a:lnSpc>
                <a:spcPts val="1200"/>
              </a:lnSpc>
            </a:pPr>
            <a:endParaRPr lang="es-MX" sz="1200" b="1" i="1" dirty="0">
              <a:latin typeface="Arial" charset="0"/>
            </a:endParaRPr>
          </a:p>
          <a:p>
            <a:pPr marL="101600" indent="-101600">
              <a:lnSpc>
                <a:spcPts val="1200"/>
              </a:lnSpc>
            </a:pPr>
            <a:endParaRPr lang="es-MX" sz="1200" b="1" i="1" dirty="0">
              <a:latin typeface="Arial" charset="0"/>
            </a:endParaRPr>
          </a:p>
          <a:p>
            <a:pPr marL="182563" indent="-182563">
              <a:lnSpc>
                <a:spcPts val="1200"/>
              </a:lnSpc>
            </a:pPr>
            <a:r>
              <a:rPr lang="es-MX" sz="1200" b="1" i="1" dirty="0">
                <a:latin typeface="Arial" charset="0"/>
              </a:rPr>
              <a:t>OBJETIVO:</a:t>
            </a:r>
            <a:r>
              <a:rPr lang="es-MX" sz="1200" dirty="0">
                <a:latin typeface="Arial" charset="0"/>
              </a:rPr>
              <a:t>  </a:t>
            </a:r>
          </a:p>
          <a:p>
            <a:pPr marL="182563" indent="-182563">
              <a:lnSpc>
                <a:spcPts val="1200"/>
              </a:lnSpc>
            </a:pPr>
            <a:endParaRPr lang="es-MX" sz="1200" dirty="0">
              <a:latin typeface="Arial" charset="0"/>
            </a:endParaRPr>
          </a:p>
          <a:p>
            <a:pPr algn="just">
              <a:lnSpc>
                <a:spcPts val="1200"/>
              </a:lnSpc>
            </a:pPr>
            <a:r>
              <a:rPr lang="es-MX" sz="1200" dirty="0" smtClean="0">
                <a:latin typeface="Arial" charset="0"/>
              </a:rPr>
              <a:t>Auxiliar en la atención de las quejas, sugerencias </a:t>
            </a:r>
            <a:r>
              <a:rPr lang="es-MX" sz="1200" dirty="0">
                <a:latin typeface="Arial" charset="0"/>
              </a:rPr>
              <a:t>y </a:t>
            </a:r>
            <a:r>
              <a:rPr lang="es-MX" sz="1200" dirty="0" smtClean="0">
                <a:latin typeface="Arial" charset="0"/>
              </a:rPr>
              <a:t>aclaraciones de operadores </a:t>
            </a:r>
            <a:r>
              <a:rPr lang="es-MX" sz="1200" dirty="0">
                <a:latin typeface="Arial" charset="0"/>
              </a:rPr>
              <a:t>respecto al servicio de transporte </a:t>
            </a:r>
            <a:r>
              <a:rPr lang="es-MX" sz="1200" dirty="0" smtClean="0">
                <a:latin typeface="Arial" charset="0"/>
              </a:rPr>
              <a:t>público</a:t>
            </a:r>
            <a:r>
              <a:rPr lang="es-MX" sz="1200" dirty="0" smtClean="0">
                <a:latin typeface="Arial" charset="0"/>
                <a:ea typeface="ＭＳ Ｐゴシック" pitchFamily="34" charset="-128"/>
              </a:rPr>
              <a:t>.</a:t>
            </a:r>
            <a:endParaRPr lang="es-MX" sz="1200" dirty="0" smtClean="0">
              <a:latin typeface="Arial" charset="0"/>
            </a:endParaRPr>
          </a:p>
          <a:p>
            <a:pPr marL="182563" indent="-182563">
              <a:lnSpc>
                <a:spcPts val="1200"/>
              </a:lnSpc>
            </a:pPr>
            <a:endParaRPr lang="es-MX" sz="1200" dirty="0">
              <a:latin typeface="Arial" charset="0"/>
            </a:endParaRPr>
          </a:p>
          <a:p>
            <a:pPr marL="182563" indent="-182563">
              <a:lnSpc>
                <a:spcPts val="1200"/>
              </a:lnSpc>
            </a:pPr>
            <a:endParaRPr lang="es-MX" sz="1200" dirty="0">
              <a:latin typeface="Arial" charset="0"/>
            </a:endParaRPr>
          </a:p>
          <a:p>
            <a:pPr marL="182563" indent="-182563">
              <a:lnSpc>
                <a:spcPts val="1200"/>
              </a:lnSpc>
            </a:pPr>
            <a:endParaRPr lang="es-MX" sz="1200" dirty="0" smtClean="0">
              <a:latin typeface="Arial" charset="0"/>
            </a:endParaRPr>
          </a:p>
          <a:p>
            <a:pPr marL="182563" indent="-182563">
              <a:lnSpc>
                <a:spcPts val="1200"/>
              </a:lnSpc>
            </a:pPr>
            <a:endParaRPr lang="es-MX" sz="1200" dirty="0">
              <a:latin typeface="Arial" charset="0"/>
            </a:endParaRPr>
          </a:p>
          <a:p>
            <a:pPr marL="182563" indent="-182563" algn="just">
              <a:lnSpc>
                <a:spcPts val="1200"/>
              </a:lnSpc>
            </a:pPr>
            <a:r>
              <a:rPr lang="es-MX" sz="1200" b="1" i="1" dirty="0">
                <a:latin typeface="Arial" charset="0"/>
              </a:rPr>
              <a:t>FUNCIONES</a:t>
            </a:r>
            <a:r>
              <a:rPr lang="es-MX" sz="1200" b="1" i="1" dirty="0" smtClean="0">
                <a:latin typeface="Arial" charset="0"/>
              </a:rPr>
              <a:t>:</a:t>
            </a:r>
            <a:endParaRPr lang="es-MX" altLang="ja-JP" sz="1200" b="1" i="1" dirty="0" smtClean="0">
              <a:latin typeface="Arial" charset="0"/>
              <a:ea typeface="ＭＳ Ｐゴシック" pitchFamily="34" charset="-128"/>
            </a:endParaRPr>
          </a:p>
          <a:p>
            <a:pPr marL="182563" indent="-182563" algn="just">
              <a:lnSpc>
                <a:spcPts val="1200"/>
              </a:lnSpc>
            </a:pPr>
            <a:endParaRPr lang="es-MX" altLang="ja-JP" sz="1200" dirty="0" smtClean="0">
              <a:latin typeface="Arial" charset="0"/>
              <a:ea typeface="ＭＳ Ｐゴシック" pitchFamily="34" charset="-128"/>
            </a:endParaRPr>
          </a:p>
          <a:p>
            <a:pPr marL="96838" indent="-96838" algn="just">
              <a:buFont typeface="Wingdings" pitchFamily="2" charset="2"/>
              <a:buChar char="§"/>
            </a:pPr>
            <a:r>
              <a:rPr lang="es-MX" sz="1200" dirty="0">
                <a:latin typeface="Arial" charset="0"/>
              </a:rPr>
              <a:t>Atender en forma personal </a:t>
            </a:r>
            <a:r>
              <a:rPr lang="es-MX" sz="1200" dirty="0" smtClean="0">
                <a:latin typeface="Arial" charset="0"/>
              </a:rPr>
              <a:t> quejas y </a:t>
            </a:r>
            <a:r>
              <a:rPr lang="es-MX" sz="1200" dirty="0">
                <a:latin typeface="Arial" charset="0"/>
              </a:rPr>
              <a:t>sugerencias de usuarios del transporte urbano.</a:t>
            </a:r>
          </a:p>
          <a:p>
            <a:pPr marL="96838" indent="-96838" algn="just">
              <a:buFont typeface="Wingdings" pitchFamily="2" charset="2"/>
              <a:buChar char="§"/>
            </a:pPr>
            <a:endParaRPr lang="es-MX" sz="1200" dirty="0">
              <a:latin typeface="Arial" charset="0"/>
            </a:endParaRPr>
          </a:p>
          <a:p>
            <a:pPr marL="96838" indent="-96838" algn="just">
              <a:buFont typeface="Wingdings" pitchFamily="2" charset="2"/>
              <a:buChar char="§"/>
            </a:pPr>
            <a:r>
              <a:rPr lang="es-MX" altLang="ja-JP" sz="1200" dirty="0">
                <a:latin typeface="Arial" charset="0"/>
                <a:ea typeface="ＭＳ Ｐゴシック" pitchFamily="34" charset="-128"/>
              </a:rPr>
              <a:t>Verificar la información contenida en los reportes recibidos por correo de voz</a:t>
            </a:r>
            <a:r>
              <a:rPr lang="es-MX" altLang="ja-JP" sz="1200" dirty="0" smtClean="0">
                <a:latin typeface="Arial" charset="0"/>
                <a:ea typeface="ＭＳ Ｐゴシック" pitchFamily="34" charset="-128"/>
              </a:rPr>
              <a:t>.</a:t>
            </a:r>
          </a:p>
          <a:p>
            <a:pPr marL="96838" indent="-96838" algn="just">
              <a:buFont typeface="Wingdings" pitchFamily="2" charset="2"/>
              <a:buChar char="§"/>
            </a:pPr>
            <a:endParaRPr lang="es-MX" altLang="ja-JP" sz="1200" dirty="0">
              <a:latin typeface="Arial" charset="0"/>
              <a:ea typeface="ＭＳ Ｐゴシック" pitchFamily="34" charset="-128"/>
            </a:endParaRPr>
          </a:p>
          <a:p>
            <a:pPr marL="96838" indent="-96838" algn="just">
              <a:buFont typeface="Wingdings" pitchFamily="2" charset="2"/>
              <a:buChar char="§"/>
            </a:pPr>
            <a:r>
              <a:rPr lang="es-MX" altLang="ja-JP" sz="1200" dirty="0" smtClean="0">
                <a:latin typeface="Arial" charset="0"/>
                <a:ea typeface="ＭＳ Ｐゴシック" pitchFamily="34" charset="-128"/>
              </a:rPr>
              <a:t>Recibir de los operadores las aclaraciones relativas a la prestación del      servicio de transporte  público.</a:t>
            </a:r>
          </a:p>
          <a:p>
            <a:pPr marL="96838" indent="-96838" algn="just"/>
            <a:r>
              <a:rPr lang="es-MX" altLang="ja-JP" sz="1200" dirty="0" smtClean="0">
                <a:latin typeface="Arial" charset="0"/>
                <a:ea typeface="ＭＳ Ｐゴシック" pitchFamily="34" charset="-128"/>
              </a:rPr>
              <a:t>      </a:t>
            </a:r>
          </a:p>
          <a:p>
            <a:pPr marL="96838" indent="-96838" algn="just">
              <a:buFont typeface="Wingdings" pitchFamily="2" charset="2"/>
              <a:buChar char="§"/>
            </a:pPr>
            <a:r>
              <a:rPr lang="es-MX" altLang="ja-JP" sz="1200" dirty="0" smtClean="0">
                <a:latin typeface="Arial" charset="0"/>
                <a:ea typeface="ＭＳ Ｐゴシック" pitchFamily="34" charset="-128"/>
              </a:rPr>
              <a:t>Verificar en base de datos de quejas recibidas aquellas que cuenten       con aclaración de hechos.</a:t>
            </a:r>
          </a:p>
          <a:p>
            <a:pPr marL="96838" indent="-96838" algn="just">
              <a:buFont typeface="Wingdings" pitchFamily="2" charset="2"/>
              <a:buChar char="§"/>
            </a:pPr>
            <a:endParaRPr lang="es-MX" altLang="ja-JP" sz="1200" dirty="0">
              <a:latin typeface="Arial" charset="0"/>
              <a:ea typeface="ＭＳ Ｐゴシック" pitchFamily="34" charset="-128"/>
            </a:endParaRPr>
          </a:p>
          <a:p>
            <a:pPr marL="96838" indent="-96838" algn="just">
              <a:buFont typeface="Wingdings" pitchFamily="2" charset="2"/>
              <a:buChar char="§"/>
            </a:pPr>
            <a:r>
              <a:rPr lang="es-ES" altLang="es-MX" sz="1200" dirty="0" smtClean="0">
                <a:latin typeface="Arial" charset="0"/>
              </a:rPr>
              <a:t>Monitorear </a:t>
            </a:r>
            <a:r>
              <a:rPr lang="es-ES" altLang="es-MX" sz="1200" dirty="0">
                <a:latin typeface="Arial" charset="0"/>
              </a:rPr>
              <a:t>recorrido de las unidades reportadas, así como los siguientes parámetros: velocidad, itinerario autorizado, nombre del </a:t>
            </a:r>
            <a:r>
              <a:rPr lang="es-ES" altLang="es-MX" sz="1200" dirty="0" smtClean="0">
                <a:latin typeface="Arial" charset="0"/>
              </a:rPr>
              <a:t>operador</a:t>
            </a:r>
            <a:endParaRPr lang="es-MX" altLang="ja-JP" sz="1200" dirty="0" smtClean="0">
              <a:latin typeface="Arial" charset="0"/>
              <a:ea typeface="ＭＳ Ｐゴシック" pitchFamily="34" charset="-128"/>
            </a:endParaRPr>
          </a:p>
          <a:p>
            <a:pPr marL="96838" indent="-96838">
              <a:buFont typeface="Wingdings" pitchFamily="2" charset="2"/>
              <a:buChar char="§"/>
            </a:pPr>
            <a:endParaRPr lang="es-MX" altLang="ja-JP" sz="1200" dirty="0" smtClean="0">
              <a:latin typeface="Arial" charset="0"/>
              <a:ea typeface="ＭＳ Ｐゴシック" pitchFamily="34" charset="-128"/>
            </a:endParaRPr>
          </a:p>
          <a:p>
            <a:pPr marL="96838" indent="-96838" algn="just">
              <a:buFont typeface="Wingdings" pitchFamily="2" charset="2"/>
              <a:buChar char="§"/>
            </a:pPr>
            <a:r>
              <a:rPr lang="es-MX" altLang="ja-JP" sz="1200" dirty="0" smtClean="0">
                <a:latin typeface="Arial" charset="0"/>
                <a:ea typeface="ＭＳ Ｐゴシック" pitchFamily="34" charset="-128"/>
              </a:rPr>
              <a:t>Proporcionar información a usuarios del servicio de transporte.</a:t>
            </a:r>
          </a:p>
          <a:p>
            <a:pPr marL="96838" indent="-96838" algn="just"/>
            <a:r>
              <a:rPr lang="es-MX" altLang="ja-JP" sz="1200" dirty="0" smtClean="0">
                <a:latin typeface="Arial" charset="0"/>
                <a:ea typeface="ＭＳ Ｐゴシック" pitchFamily="34" charset="-128"/>
              </a:rPr>
              <a:t> </a:t>
            </a:r>
          </a:p>
          <a:p>
            <a:pPr marL="96838" indent="-96838" algn="just">
              <a:buFont typeface="Wingdings" pitchFamily="2" charset="2"/>
              <a:buChar char="§"/>
            </a:pPr>
            <a:r>
              <a:rPr lang="es-MX" altLang="ja-JP" sz="1200" dirty="0" smtClean="0">
                <a:latin typeface="Arial" charset="0"/>
                <a:ea typeface="ＭＳ Ｐゴシック" pitchFamily="34" charset="-128"/>
              </a:rPr>
              <a:t>Estas funciones son enunciativas  mas no limitativas.</a:t>
            </a:r>
            <a:endParaRPr lang="es-MX" sz="1200" b="1" i="1" dirty="0" smtClean="0">
              <a:latin typeface="Arial" charset="0"/>
            </a:endParaRPr>
          </a:p>
          <a:p>
            <a:pPr marL="182563" indent="-182563" algn="just">
              <a:lnSpc>
                <a:spcPts val="1200"/>
              </a:lnSpc>
              <a:buFont typeface="Wingdings" pitchFamily="2" charset="2"/>
              <a:buChar char="§"/>
            </a:pPr>
            <a:endParaRPr lang="es-MX" altLang="ja-JP" sz="1200" dirty="0">
              <a:latin typeface="Arial" charset="0"/>
              <a:ea typeface="ＭＳ Ｐゴシック" pitchFamily="34" charset="-128"/>
            </a:endParaRPr>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7"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9"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0"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1"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2"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3"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David </a:t>
            </a:r>
            <a:r>
              <a:rPr lang="es-MX" sz="1200" dirty="0" smtClean="0">
                <a:latin typeface="Arial" charset="0"/>
              </a:rPr>
              <a:t>Espinosa </a:t>
            </a:r>
            <a:r>
              <a:rPr lang="es-MX" sz="1200" dirty="0">
                <a:latin typeface="Arial" charset="0"/>
              </a:rPr>
              <a:t>Tobías</a:t>
            </a:r>
          </a:p>
        </p:txBody>
      </p:sp>
      <p:sp>
        <p:nvSpPr>
          <p:cNvPr id="24"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39055955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5364" name="Rectangle 3"/>
          <p:cNvSpPr>
            <a:spLocks noChangeArrowheads="1"/>
          </p:cNvSpPr>
          <p:nvPr/>
        </p:nvSpPr>
        <p:spPr bwMode="auto">
          <a:xfrm>
            <a:off x="1523998" y="1084466"/>
            <a:ext cx="5257201" cy="7068934"/>
          </a:xfrm>
          <a:prstGeom prst="rect">
            <a:avLst/>
          </a:prstGeom>
          <a:noFill/>
          <a:ln w="9525">
            <a:noFill/>
            <a:miter lim="800000"/>
            <a:headEnd/>
            <a:tailEnd/>
          </a:ln>
        </p:spPr>
        <p:txBody>
          <a:bodyPr/>
          <a:lstStyle/>
          <a:p>
            <a:pPr marL="85725" indent="-85725" algn="ctr">
              <a:buFont typeface="Wingdings" pitchFamily="2" charset="2"/>
              <a:buNone/>
            </a:pPr>
            <a:r>
              <a:rPr lang="es-MX" sz="1200" b="1" i="1" dirty="0" smtClean="0">
                <a:latin typeface="Arial" charset="0"/>
              </a:rPr>
              <a:t>DEPARTAMENTO DE TRAMITES</a:t>
            </a:r>
          </a:p>
          <a:p>
            <a:pPr marL="85725" indent="-85725" algn="ctr">
              <a:buFont typeface="Wingdings" pitchFamily="2" charset="2"/>
              <a:buNone/>
            </a:pPr>
            <a:endParaRPr lang="es-MX" altLang="ja-JP" sz="1200" b="1" i="1" dirty="0">
              <a:latin typeface="Arial" charset="0"/>
              <a:ea typeface="ＭＳ Ｐゴシック" pitchFamily="34" charset="-128"/>
            </a:endParaRPr>
          </a:p>
          <a:p>
            <a:pPr marL="85725" indent="-85725" algn="ctr">
              <a:buFont typeface="Wingdings" pitchFamily="2" charset="2"/>
              <a:buNone/>
            </a:pPr>
            <a:endParaRPr lang="es-MX" altLang="ja-JP" sz="1200" b="1" i="1" dirty="0" smtClean="0">
              <a:latin typeface="Arial" charset="0"/>
              <a:ea typeface="ＭＳ Ｐゴシック" pitchFamily="34" charset="-128"/>
            </a:endParaRPr>
          </a:p>
          <a:p>
            <a:pPr marL="85725" indent="-85725" algn="ctr">
              <a:buFont typeface="Wingdings" pitchFamily="2" charset="2"/>
              <a:buNone/>
            </a:pPr>
            <a:endParaRPr lang="es-MX" altLang="ja-JP" sz="1200" b="1" i="1" dirty="0">
              <a:latin typeface="Arial" charset="0"/>
              <a:ea typeface="ＭＳ Ｐゴシック" pitchFamily="34" charset="-128"/>
            </a:endParaRPr>
          </a:p>
          <a:p>
            <a:pPr marL="182563" indent="-182563">
              <a:buFont typeface="Wingdings" pitchFamily="2" charset="2"/>
              <a:buNone/>
            </a:pPr>
            <a:r>
              <a:rPr lang="es-MX" sz="1200" b="1" i="1" dirty="0" smtClean="0">
                <a:latin typeface="Arial" charset="0"/>
              </a:rPr>
              <a:t>OBJETIVO</a:t>
            </a:r>
            <a:r>
              <a:rPr lang="es-MX" sz="1200" b="1" i="1" dirty="0">
                <a:latin typeface="Arial" charset="0"/>
              </a:rPr>
              <a:t>:</a:t>
            </a:r>
          </a:p>
          <a:p>
            <a:pPr marL="182563" indent="-182563">
              <a:buFont typeface="Wingdings" pitchFamily="2" charset="2"/>
              <a:buNone/>
            </a:pPr>
            <a:endParaRPr lang="es-MX" sz="1200" b="1" i="1" dirty="0">
              <a:latin typeface="Arial" charset="0"/>
            </a:endParaRPr>
          </a:p>
          <a:p>
            <a:pPr algn="just">
              <a:buFont typeface="Wingdings" pitchFamily="2" charset="2"/>
              <a:buNone/>
            </a:pPr>
            <a:r>
              <a:rPr lang="es-MX" sz="1200" dirty="0" smtClean="0">
                <a:latin typeface="Arial" charset="0"/>
              </a:rPr>
              <a:t>Verificar y atender los </a:t>
            </a:r>
            <a:r>
              <a:rPr lang="es-MX" sz="1200" dirty="0">
                <a:latin typeface="Arial" charset="0"/>
              </a:rPr>
              <a:t>trámites que </a:t>
            </a:r>
            <a:r>
              <a:rPr lang="es-MX" sz="1200" dirty="0" smtClean="0">
                <a:latin typeface="Arial" charset="0"/>
              </a:rPr>
              <a:t>requieren </a:t>
            </a:r>
            <a:r>
              <a:rPr lang="es-MX" sz="1200" dirty="0">
                <a:latin typeface="Arial" charset="0"/>
              </a:rPr>
              <a:t>realizar </a:t>
            </a:r>
            <a:r>
              <a:rPr lang="es-MX" sz="1200" dirty="0" smtClean="0">
                <a:latin typeface="Arial" charset="0"/>
              </a:rPr>
              <a:t>concesionarios y operadores  </a:t>
            </a:r>
            <a:r>
              <a:rPr lang="es-MX" sz="1200" dirty="0">
                <a:latin typeface="Arial" charset="0"/>
              </a:rPr>
              <a:t>del servicio de transporte </a:t>
            </a:r>
            <a:r>
              <a:rPr lang="es-MX" sz="1200" dirty="0" smtClean="0">
                <a:latin typeface="Arial" charset="0"/>
              </a:rPr>
              <a:t>público en las modalidades a cargo de la Dirección General.</a:t>
            </a:r>
          </a:p>
          <a:p>
            <a:pPr marL="182563" indent="-182563" algn="just"/>
            <a:endParaRPr lang="es-MX" sz="1200" dirty="0" smtClean="0">
              <a:latin typeface="Arial" charset="0"/>
            </a:endParaRPr>
          </a:p>
          <a:p>
            <a:pPr marL="182563" indent="-182563" algn="just"/>
            <a:endParaRPr lang="es-MX" sz="1200" dirty="0" smtClean="0">
              <a:latin typeface="Arial" charset="0"/>
            </a:endParaRPr>
          </a:p>
          <a:p>
            <a:pPr marL="182563" indent="-182563" algn="just"/>
            <a:endParaRPr lang="es-MX" sz="1200" dirty="0">
              <a:latin typeface="Arial" charset="0"/>
            </a:endParaRPr>
          </a:p>
          <a:p>
            <a:pPr marL="182563" indent="-182563" algn="just"/>
            <a:r>
              <a:rPr lang="es-MX" sz="1200" b="1" i="1" dirty="0" smtClean="0">
                <a:latin typeface="Arial" charset="0"/>
              </a:rPr>
              <a:t>FUNCIONES:</a:t>
            </a:r>
          </a:p>
          <a:p>
            <a:pPr marL="182563" indent="-182563" algn="just"/>
            <a:endParaRPr lang="es-MX" sz="1200" b="1" i="1" dirty="0" smtClean="0">
              <a:latin typeface="Arial" charset="0"/>
            </a:endParaRPr>
          </a:p>
          <a:p>
            <a:pPr marL="90488" indent="-90488" algn="just">
              <a:buFont typeface="Wingdings" pitchFamily="2" charset="2"/>
              <a:buChar char="§"/>
              <a:defRPr/>
            </a:pPr>
            <a:r>
              <a:rPr lang="es-ES" altLang="es-MX" sz="1200" dirty="0">
                <a:latin typeface="Arial" charset="0"/>
              </a:rPr>
              <a:t>Atender a concesionarios, permisionarios y operadores del servicio público para trámites relacionados con el servicio</a:t>
            </a:r>
            <a:r>
              <a:rPr lang="es-ES" altLang="es-MX" sz="1200" dirty="0" smtClean="0">
                <a:latin typeface="Arial" charset="0"/>
              </a:rPr>
              <a:t>.</a:t>
            </a:r>
          </a:p>
          <a:p>
            <a:pPr marL="90488" indent="-90488" algn="just">
              <a:buFont typeface="Wingdings" pitchFamily="2" charset="2"/>
              <a:buChar char="§"/>
              <a:defRPr/>
            </a:pPr>
            <a:endParaRPr lang="es-ES" altLang="es-MX" sz="1200" dirty="0">
              <a:latin typeface="Arial" charset="0"/>
            </a:endParaRPr>
          </a:p>
          <a:p>
            <a:pPr marL="90488" indent="-90488" algn="just">
              <a:buFont typeface="Wingdings" pitchFamily="2" charset="2"/>
              <a:buChar char="§"/>
              <a:defRPr/>
            </a:pPr>
            <a:r>
              <a:rPr lang="es-ES" altLang="es-MX" sz="1200" dirty="0">
                <a:latin typeface="Arial" charset="0"/>
              </a:rPr>
              <a:t>Recibir, revisar y realizar trámites de altas, bajas, cambio de vehículo y reposición de placas, así como trámite para circular sin placas</a:t>
            </a:r>
            <a:r>
              <a:rPr lang="es-ES" altLang="es-MX" sz="1200" dirty="0" smtClean="0">
                <a:latin typeface="Arial" charset="0"/>
              </a:rPr>
              <a:t>.</a:t>
            </a:r>
          </a:p>
          <a:p>
            <a:pPr marL="90488" indent="-90488" algn="just">
              <a:buFont typeface="Wingdings" pitchFamily="2" charset="2"/>
              <a:buChar char="§"/>
              <a:defRPr/>
            </a:pPr>
            <a:endParaRPr lang="es-ES" altLang="es-MX" sz="1200" dirty="0">
              <a:latin typeface="Arial" charset="0"/>
            </a:endParaRPr>
          </a:p>
          <a:p>
            <a:pPr marL="90488" indent="-90488" algn="just">
              <a:buFont typeface="Wingdings" pitchFamily="2" charset="2"/>
              <a:buChar char="§"/>
              <a:defRPr/>
            </a:pPr>
            <a:r>
              <a:rPr lang="es-ES" altLang="es-MX" sz="1200" dirty="0">
                <a:latin typeface="Arial" charset="0"/>
              </a:rPr>
              <a:t>Actualizar los padrones de concesionarios y permisionarios de las modalidades reguladas por la Dirección General de Transporte Colectivo Metropolitano</a:t>
            </a:r>
            <a:r>
              <a:rPr lang="es-ES" altLang="es-MX" sz="1200" dirty="0" smtClean="0">
                <a:latin typeface="Arial" charset="0"/>
              </a:rPr>
              <a:t>.</a:t>
            </a:r>
          </a:p>
          <a:p>
            <a:pPr marL="90488" indent="-90488" algn="just">
              <a:buFont typeface="Wingdings" pitchFamily="2" charset="2"/>
              <a:buChar char="§"/>
              <a:defRPr/>
            </a:pPr>
            <a:endParaRPr lang="es-ES" altLang="es-MX" sz="1200" dirty="0">
              <a:latin typeface="Arial" charset="0"/>
            </a:endParaRPr>
          </a:p>
          <a:p>
            <a:pPr marL="90488" indent="-90488" algn="just">
              <a:buFont typeface="Wingdings" pitchFamily="2" charset="2"/>
              <a:buChar char="§"/>
              <a:defRPr/>
            </a:pPr>
            <a:r>
              <a:rPr lang="es-ES" altLang="es-MX" sz="1200" dirty="0">
                <a:latin typeface="Arial" charset="0"/>
              </a:rPr>
              <a:t>Resguardar las licencias retenidas a los operadores por faltas a la Ley de Transporte Público</a:t>
            </a:r>
            <a:r>
              <a:rPr lang="es-ES" altLang="es-MX" sz="1200" dirty="0" smtClean="0">
                <a:latin typeface="Arial" charset="0"/>
              </a:rPr>
              <a:t>.</a:t>
            </a:r>
          </a:p>
          <a:p>
            <a:pPr marL="90488" indent="-90488" algn="just">
              <a:buFont typeface="Wingdings" pitchFamily="2" charset="2"/>
              <a:buChar char="§"/>
              <a:defRPr/>
            </a:pPr>
            <a:endParaRPr lang="es-ES" altLang="es-MX" sz="1200" dirty="0">
              <a:latin typeface="Arial" charset="0"/>
            </a:endParaRPr>
          </a:p>
          <a:p>
            <a:pPr marL="90488" indent="-90488" algn="just">
              <a:buFont typeface="Wingdings" pitchFamily="2" charset="2"/>
              <a:buChar char="§"/>
              <a:defRPr/>
            </a:pPr>
            <a:r>
              <a:rPr lang="es-ES" altLang="es-MX" sz="1200" dirty="0" smtClean="0">
                <a:latin typeface="Arial" charset="0"/>
              </a:rPr>
              <a:t>Publicar información de la </a:t>
            </a:r>
            <a:r>
              <a:rPr lang="es-ES" altLang="es-MX" sz="1200" dirty="0">
                <a:latin typeface="Arial" charset="0"/>
              </a:rPr>
              <a:t>Dirección General en el portal de </a:t>
            </a:r>
            <a:r>
              <a:rPr lang="es-ES" altLang="es-MX" sz="1200" dirty="0" smtClean="0">
                <a:latin typeface="Arial" charset="0"/>
              </a:rPr>
              <a:t>Transparencia, así como recabar información de </a:t>
            </a:r>
            <a:r>
              <a:rPr lang="es-ES" altLang="es-MX" sz="1200" dirty="0">
                <a:latin typeface="Arial" charset="0"/>
              </a:rPr>
              <a:t>las diferentes Direcciones  para publicar fracciones </a:t>
            </a:r>
            <a:r>
              <a:rPr lang="es-ES" altLang="es-MX" sz="1200" dirty="0" smtClean="0">
                <a:latin typeface="Arial" charset="0"/>
              </a:rPr>
              <a:t>comunes.</a:t>
            </a:r>
          </a:p>
          <a:p>
            <a:pPr marL="90488" indent="-90488" algn="just">
              <a:buFont typeface="Wingdings" pitchFamily="2" charset="2"/>
              <a:buChar char="§"/>
              <a:defRPr/>
            </a:pPr>
            <a:endParaRPr lang="es-ES" altLang="es-MX" sz="1200" dirty="0">
              <a:latin typeface="Arial" charset="0"/>
            </a:endParaRPr>
          </a:p>
          <a:p>
            <a:pPr marL="90488" indent="-90488" algn="just">
              <a:buFont typeface="Wingdings" pitchFamily="2" charset="2"/>
              <a:buChar char="§"/>
              <a:defRPr/>
            </a:pPr>
            <a:r>
              <a:rPr lang="es-ES" altLang="es-MX" sz="1200" dirty="0">
                <a:latin typeface="Arial" charset="0"/>
              </a:rPr>
              <a:t>Proporcionar información a las diferentes Direcciones </a:t>
            </a:r>
            <a:r>
              <a:rPr lang="es-ES" altLang="es-MX" sz="1200" dirty="0" smtClean="0">
                <a:latin typeface="Arial" charset="0"/>
              </a:rPr>
              <a:t>para publicar en  </a:t>
            </a:r>
            <a:r>
              <a:rPr lang="es-ES" altLang="es-MX" sz="1200" dirty="0">
                <a:latin typeface="Arial" charset="0"/>
              </a:rPr>
              <a:t>el portal de Transparencia. </a:t>
            </a:r>
            <a:endParaRPr lang="es-ES" altLang="es-MX" sz="1200" dirty="0" smtClean="0">
              <a:latin typeface="Arial" charset="0"/>
            </a:endParaRPr>
          </a:p>
          <a:p>
            <a:pPr marL="90488" indent="-90488" algn="just">
              <a:buFont typeface="Wingdings" pitchFamily="2" charset="2"/>
              <a:buChar char="§"/>
              <a:defRPr/>
            </a:pPr>
            <a:endParaRPr lang="es-ES" altLang="es-MX" sz="1200" dirty="0">
              <a:latin typeface="Arial" charset="0"/>
            </a:endParaRPr>
          </a:p>
          <a:p>
            <a:pPr marL="90488" indent="-90488" algn="just">
              <a:buFont typeface="Wingdings" pitchFamily="2" charset="2"/>
              <a:buChar char="§"/>
              <a:defRPr/>
            </a:pPr>
            <a:r>
              <a:rPr lang="es-ES" altLang="es-MX" sz="1200" dirty="0">
                <a:latin typeface="Arial" charset="0"/>
              </a:rPr>
              <a:t>Asistir al Director General en la realización de oficios relativos a asuntos de la Dirección</a:t>
            </a:r>
            <a:r>
              <a:rPr lang="es-ES" altLang="es-MX" sz="1200" dirty="0" smtClean="0">
                <a:latin typeface="Arial" charset="0"/>
              </a:rPr>
              <a:t>.</a:t>
            </a:r>
          </a:p>
          <a:p>
            <a:pPr marL="90488" indent="-90488" algn="just">
              <a:buFont typeface="Wingdings" pitchFamily="2" charset="2"/>
              <a:buChar char="§"/>
              <a:defRPr/>
            </a:pPr>
            <a:endParaRPr lang="es-ES" altLang="es-MX" sz="1200" dirty="0">
              <a:latin typeface="Arial" charset="0"/>
            </a:endParaRPr>
          </a:p>
          <a:p>
            <a:pPr marL="90488" indent="-90488" algn="just">
              <a:buFont typeface="Wingdings" pitchFamily="2" charset="2"/>
              <a:buChar char="§"/>
              <a:defRPr/>
            </a:pPr>
            <a:r>
              <a:rPr lang="es-ES" altLang="es-MX" sz="1200" dirty="0">
                <a:latin typeface="Arial" charset="0"/>
              </a:rPr>
              <a:t>Iniciar procedimientos de revocación de licencias de los operadores que incurren en faltas a la Ley de Transporte </a:t>
            </a:r>
            <a:r>
              <a:rPr lang="es-ES" altLang="es-MX" sz="1200" dirty="0" smtClean="0">
                <a:latin typeface="Arial" charset="0"/>
              </a:rPr>
              <a:t>Público.</a:t>
            </a:r>
          </a:p>
        </p:txBody>
      </p:sp>
      <p:sp>
        <p:nvSpPr>
          <p:cNvPr id="15365"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7"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8"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0"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1"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Juana María Rodríguez Salazar</a:t>
            </a:r>
          </a:p>
        </p:txBody>
      </p:sp>
      <p:sp>
        <p:nvSpPr>
          <p:cNvPr id="2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11323059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5364" name="Rectangle 3"/>
          <p:cNvSpPr>
            <a:spLocks noChangeArrowheads="1"/>
          </p:cNvSpPr>
          <p:nvPr/>
        </p:nvSpPr>
        <p:spPr bwMode="auto">
          <a:xfrm>
            <a:off x="1523999" y="1079580"/>
            <a:ext cx="5215393" cy="6825115"/>
          </a:xfrm>
          <a:prstGeom prst="rect">
            <a:avLst/>
          </a:prstGeom>
          <a:noFill/>
          <a:ln w="9525">
            <a:noFill/>
            <a:miter lim="800000"/>
            <a:headEnd/>
            <a:tailEnd/>
          </a:ln>
        </p:spPr>
        <p:txBody>
          <a:bodyPr/>
          <a:lstStyle/>
          <a:p>
            <a:pPr marL="85725" indent="-85725" algn="ctr">
              <a:buFont typeface="Wingdings" pitchFamily="2" charset="2"/>
              <a:buNone/>
            </a:pPr>
            <a:r>
              <a:rPr lang="es-MX" sz="1200" b="1" i="1" dirty="0" smtClean="0">
                <a:latin typeface="Arial" charset="0"/>
              </a:rPr>
              <a:t>DEPARTAMENTO DE TRAMITES</a:t>
            </a:r>
            <a:endParaRPr lang="es-MX" altLang="ja-JP" sz="1200" b="1" i="1" dirty="0" smtClean="0">
              <a:latin typeface="Arial" charset="0"/>
              <a:ea typeface="ＭＳ Ｐゴシック" pitchFamily="34" charset="-128"/>
            </a:endParaRPr>
          </a:p>
          <a:p>
            <a:pPr marL="182563" indent="-182563" algn="ctr"/>
            <a:r>
              <a:rPr lang="es-MX" sz="1200" b="1" i="1" dirty="0" smtClean="0">
                <a:latin typeface="Arial" charset="0"/>
                <a:ea typeface="ＭＳ Ｐゴシック" pitchFamily="34" charset="-128"/>
              </a:rPr>
              <a:t>(Continúa)</a:t>
            </a:r>
          </a:p>
          <a:p>
            <a:pPr marL="182563" indent="-182563" algn="ctr"/>
            <a:endParaRPr lang="es-MX" sz="1200" dirty="0" smtClean="0">
              <a:latin typeface="Arial" charset="0"/>
            </a:endParaRPr>
          </a:p>
          <a:p>
            <a:pPr marL="90488" lvl="0" indent="-90488" algn="just">
              <a:buFont typeface="Wingdings" pitchFamily="2" charset="2"/>
              <a:buChar char="§"/>
              <a:defRPr/>
            </a:pPr>
            <a:r>
              <a:rPr lang="es-ES" altLang="es-MX" sz="1200" dirty="0" smtClean="0">
                <a:solidFill>
                  <a:srgbClr val="000000"/>
                </a:solidFill>
                <a:latin typeface="Arial" charset="0"/>
              </a:rPr>
              <a:t>Elaborar </a:t>
            </a:r>
            <a:r>
              <a:rPr lang="es-ES" altLang="es-MX" sz="1200" dirty="0">
                <a:solidFill>
                  <a:srgbClr val="000000"/>
                </a:solidFill>
                <a:latin typeface="Arial" charset="0"/>
              </a:rPr>
              <a:t>el Acta de notificación compareciendo al concesionario y/o permisionario   para la devolución de los vehículos remitidos a la pensión.</a:t>
            </a:r>
          </a:p>
          <a:p>
            <a:pPr marL="90488" lvl="0" indent="-90488" algn="just">
              <a:buFont typeface="Wingdings" pitchFamily="2" charset="2"/>
              <a:buChar char="§"/>
              <a:defRPr/>
            </a:pPr>
            <a:endParaRPr lang="es-ES" altLang="es-MX" sz="1200" dirty="0">
              <a:solidFill>
                <a:srgbClr val="000000"/>
              </a:solidFill>
              <a:latin typeface="Arial" charset="0"/>
            </a:endParaRPr>
          </a:p>
          <a:p>
            <a:pPr marL="90488" lvl="0" indent="-90488" algn="just">
              <a:buFont typeface="Wingdings" pitchFamily="2" charset="2"/>
              <a:buChar char="§"/>
              <a:defRPr/>
            </a:pPr>
            <a:r>
              <a:rPr lang="es-ES" altLang="es-MX" sz="1200" dirty="0">
                <a:solidFill>
                  <a:srgbClr val="000000"/>
                </a:solidFill>
                <a:latin typeface="Arial" charset="0"/>
              </a:rPr>
              <a:t>Atender y llevar a cabo el proceso de devolución de vehículos remitidos a pensión.</a:t>
            </a:r>
          </a:p>
          <a:p>
            <a:pPr marL="90488" lvl="0" indent="-90488" algn="just">
              <a:buFont typeface="Wingdings" pitchFamily="2" charset="2"/>
              <a:buChar char="§"/>
              <a:defRPr/>
            </a:pPr>
            <a:endParaRPr lang="es-ES" altLang="es-MX" sz="1200" dirty="0">
              <a:solidFill>
                <a:srgbClr val="000000"/>
              </a:solidFill>
              <a:latin typeface="Arial" charset="0"/>
            </a:endParaRPr>
          </a:p>
          <a:p>
            <a:pPr marL="87313" indent="-87313" algn="just">
              <a:buFont typeface="Wingdings" pitchFamily="2" charset="2"/>
              <a:buChar char="§"/>
              <a:defRPr/>
            </a:pPr>
            <a:r>
              <a:rPr lang="es-ES" altLang="es-MX" sz="1200" dirty="0" smtClean="0">
                <a:latin typeface="Arial" charset="0"/>
              </a:rPr>
              <a:t>Recibir</a:t>
            </a:r>
            <a:r>
              <a:rPr lang="es-ES" altLang="es-MX" sz="1200" dirty="0">
                <a:latin typeface="Arial" charset="0"/>
              </a:rPr>
              <a:t>,  revisar y realizar el trámite para otorgar permisos para portar publicidad</a:t>
            </a:r>
            <a:r>
              <a:rPr lang="es-ES" altLang="es-MX" sz="1200" dirty="0" smtClean="0">
                <a:latin typeface="Arial" charset="0"/>
              </a:rPr>
              <a:t>.</a:t>
            </a:r>
          </a:p>
          <a:p>
            <a:pPr marL="87313" indent="-87313" algn="just">
              <a:buFont typeface="Wingdings" pitchFamily="2" charset="2"/>
              <a:buChar char="§"/>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Remitir a la Dirección de Registro los expedientes de permisos temporales que han cumplido con los trámites iniciales  de registro</a:t>
            </a:r>
            <a:r>
              <a:rPr lang="es-ES" altLang="es-MX" sz="1200" dirty="0" smtClean="0">
                <a:latin typeface="Arial" charset="0"/>
              </a:rPr>
              <a:t>.</a:t>
            </a:r>
          </a:p>
          <a:p>
            <a:pPr marL="87313" indent="-87313" algn="just">
              <a:buFont typeface="Wingdings" pitchFamily="2" charset="2"/>
              <a:buChar char="§"/>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Distribuir entre el personal de apoyo la realización de los trámites que se atienden en el Departamento</a:t>
            </a:r>
            <a:r>
              <a:rPr lang="es-ES" altLang="es-MX" sz="1200" dirty="0" smtClean="0">
                <a:latin typeface="Arial" charset="0"/>
              </a:rPr>
              <a:t>.</a:t>
            </a:r>
          </a:p>
          <a:p>
            <a:pPr marL="87313" indent="-87313" algn="just">
              <a:buFont typeface="Wingdings" pitchFamily="2" charset="2"/>
              <a:buChar char="§"/>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Atender solicitudes de información de Plataforma de transparencia </a:t>
            </a:r>
            <a:r>
              <a:rPr lang="es-ES" altLang="es-MX" sz="1200" dirty="0" smtClean="0">
                <a:latin typeface="Arial" charset="0"/>
              </a:rPr>
              <a:t>que   correspondan </a:t>
            </a:r>
            <a:r>
              <a:rPr lang="es-ES" altLang="es-MX" sz="1200" dirty="0">
                <a:latin typeface="Arial" charset="0"/>
              </a:rPr>
              <a:t>a la Dirección </a:t>
            </a:r>
            <a:r>
              <a:rPr lang="es-ES" altLang="es-MX" sz="1200" dirty="0" smtClean="0">
                <a:latin typeface="Arial" charset="0"/>
              </a:rPr>
              <a:t>General.</a:t>
            </a:r>
          </a:p>
          <a:p>
            <a:pPr marL="87313" indent="-87313" algn="just">
              <a:buFont typeface="Wingdings" pitchFamily="2" charset="2"/>
              <a:buChar char="§"/>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Estas funciones son enunciativas, mas no limitativas</a:t>
            </a:r>
          </a:p>
          <a:p>
            <a:pPr algn="just"/>
            <a:endParaRPr lang="es-MX" sz="1200" dirty="0">
              <a:latin typeface="Arial" charset="0"/>
            </a:endParaRPr>
          </a:p>
          <a:p>
            <a:pPr marL="182563" indent="-182563" algn="just"/>
            <a:endParaRPr lang="es-MX" sz="1200" dirty="0" smtClean="0">
              <a:latin typeface="Arial" charset="0"/>
            </a:endParaRPr>
          </a:p>
          <a:p>
            <a:pPr marL="182563" indent="-182563">
              <a:buFont typeface="Wingdings" pitchFamily="2" charset="2"/>
              <a:buChar char="§"/>
            </a:pPr>
            <a:endParaRPr lang="es-MX" sz="1200" dirty="0">
              <a:latin typeface="Arial" charset="0"/>
            </a:endParaRPr>
          </a:p>
        </p:txBody>
      </p:sp>
      <p:sp>
        <p:nvSpPr>
          <p:cNvPr id="15365"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7"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8"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0"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1"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Juana María Rodríguez Salazar</a:t>
            </a:r>
          </a:p>
        </p:txBody>
      </p:sp>
      <p:sp>
        <p:nvSpPr>
          <p:cNvPr id="2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1301063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5364" name="Rectangle 3"/>
          <p:cNvSpPr>
            <a:spLocks noChangeArrowheads="1"/>
          </p:cNvSpPr>
          <p:nvPr/>
        </p:nvSpPr>
        <p:spPr bwMode="auto">
          <a:xfrm>
            <a:off x="1565163" y="1074572"/>
            <a:ext cx="5154612" cy="7188200"/>
          </a:xfrm>
          <a:prstGeom prst="rect">
            <a:avLst/>
          </a:prstGeom>
          <a:noFill/>
          <a:ln w="9525">
            <a:noFill/>
            <a:miter lim="800000"/>
            <a:headEnd/>
            <a:tailEnd/>
          </a:ln>
        </p:spPr>
        <p:txBody>
          <a:bodyPr/>
          <a:lstStyle/>
          <a:p>
            <a:pPr marL="85725" indent="-85725" algn="ctr">
              <a:buFont typeface="Wingdings" pitchFamily="2" charset="2"/>
              <a:buNone/>
            </a:pPr>
            <a:r>
              <a:rPr lang="es-MX" sz="1200" b="1" i="1" dirty="0" smtClean="0">
                <a:latin typeface="Arial" charset="0"/>
              </a:rPr>
              <a:t>AUXILIAR DE TRAMITES </a:t>
            </a:r>
            <a:endParaRPr lang="es-MX" altLang="ja-JP" sz="1200" b="1" i="1" dirty="0">
              <a:latin typeface="Arial" charset="0"/>
              <a:ea typeface="ＭＳ Ｐゴシック" pitchFamily="34" charset="-128"/>
            </a:endParaRPr>
          </a:p>
          <a:p>
            <a:pPr marL="85725" indent="-85725" algn="ctr">
              <a:buFont typeface="Wingdings" pitchFamily="2" charset="2"/>
              <a:buNone/>
            </a:pPr>
            <a:endParaRPr lang="es-MX" sz="1200" b="1" i="1" dirty="0" smtClean="0">
              <a:latin typeface="Arial" charset="0"/>
            </a:endParaRPr>
          </a:p>
          <a:p>
            <a:pPr marL="85725" indent="-85725" algn="ctr">
              <a:buFont typeface="Wingdings" pitchFamily="2" charset="2"/>
              <a:buNone/>
            </a:pPr>
            <a:endParaRPr lang="es-MX" sz="1200" b="1" i="1" dirty="0">
              <a:latin typeface="Arial" charset="0"/>
            </a:endParaRPr>
          </a:p>
          <a:p>
            <a:pPr marL="182563" indent="-182563">
              <a:buFont typeface="Wingdings" pitchFamily="2" charset="2"/>
              <a:buNone/>
            </a:pPr>
            <a:r>
              <a:rPr lang="es-MX" sz="1200" b="1" i="1" dirty="0" smtClean="0">
                <a:latin typeface="Arial" charset="0"/>
              </a:rPr>
              <a:t>OBJETIVO</a:t>
            </a:r>
            <a:r>
              <a:rPr lang="es-MX" sz="1200" b="1" i="1" dirty="0">
                <a:latin typeface="Arial" charset="0"/>
              </a:rPr>
              <a:t>:</a:t>
            </a:r>
          </a:p>
          <a:p>
            <a:pPr marL="182563" indent="-182563">
              <a:buFont typeface="Wingdings" pitchFamily="2" charset="2"/>
              <a:buNone/>
            </a:pPr>
            <a:endParaRPr lang="es-MX" sz="1200" b="1" i="1" dirty="0">
              <a:latin typeface="Arial" charset="0"/>
            </a:endParaRPr>
          </a:p>
          <a:p>
            <a:pPr algn="just">
              <a:buFont typeface="Wingdings" pitchFamily="2" charset="2"/>
              <a:buNone/>
            </a:pPr>
            <a:r>
              <a:rPr lang="es-MX" sz="1200" dirty="0" smtClean="0">
                <a:latin typeface="Arial" charset="0"/>
              </a:rPr>
              <a:t>Auxiliar en la atención de los trámites de devolución de licencia </a:t>
            </a:r>
            <a:r>
              <a:rPr lang="es-MX" sz="1200" dirty="0">
                <a:latin typeface="Arial" charset="0"/>
              </a:rPr>
              <a:t>que requieren realizar </a:t>
            </a:r>
            <a:r>
              <a:rPr lang="es-MX" sz="1200" dirty="0" smtClean="0">
                <a:latin typeface="Arial" charset="0"/>
              </a:rPr>
              <a:t>los operadores del </a:t>
            </a:r>
            <a:r>
              <a:rPr lang="es-MX" sz="1200" dirty="0">
                <a:latin typeface="Arial" charset="0"/>
              </a:rPr>
              <a:t>servicio de transporte </a:t>
            </a:r>
            <a:r>
              <a:rPr lang="es-MX" sz="1200" dirty="0" smtClean="0">
                <a:latin typeface="Arial" charset="0"/>
              </a:rPr>
              <a:t>público.</a:t>
            </a:r>
          </a:p>
          <a:p>
            <a:pPr marL="182563" indent="-182563" algn="just"/>
            <a:endParaRPr lang="es-MX" sz="1200" dirty="0" smtClean="0">
              <a:latin typeface="Arial" charset="0"/>
            </a:endParaRPr>
          </a:p>
          <a:p>
            <a:pPr marL="182563" indent="-182563" algn="just"/>
            <a:endParaRPr lang="es-MX" sz="1200" dirty="0">
              <a:latin typeface="Arial" charset="0"/>
            </a:endParaRPr>
          </a:p>
          <a:p>
            <a:pPr marL="182563" indent="-182563" algn="just"/>
            <a:r>
              <a:rPr lang="es-MX" sz="1200" b="1" i="1" dirty="0" smtClean="0">
                <a:latin typeface="Arial" charset="0"/>
              </a:rPr>
              <a:t>FUNCIONES:</a:t>
            </a:r>
          </a:p>
          <a:p>
            <a:pPr marL="182563" indent="-182563" algn="just"/>
            <a:endParaRPr lang="es-MX" sz="1200" b="1" i="1" dirty="0" smtClean="0">
              <a:latin typeface="Arial" charset="0"/>
            </a:endParaRPr>
          </a:p>
          <a:p>
            <a:pPr marL="87313" indent="-87313" algn="just">
              <a:buFont typeface="Wingdings" pitchFamily="2" charset="2"/>
              <a:buChar char="§"/>
              <a:defRPr/>
            </a:pPr>
            <a:r>
              <a:rPr lang="es-ES" altLang="es-MX" sz="1200" dirty="0">
                <a:latin typeface="Arial" charset="0"/>
              </a:rPr>
              <a:t>Atender a los operadores del transporte público colectivo, informándoles  requisitos y proceso  para devolución de licencia, así como el  monto de la sanción económica</a:t>
            </a:r>
            <a:r>
              <a:rPr lang="es-ES" altLang="es-MX" sz="1200" dirty="0" smtClean="0">
                <a:latin typeface="Arial" charset="0"/>
              </a:rPr>
              <a:t>.</a:t>
            </a:r>
          </a:p>
          <a:p>
            <a:pPr marL="87313" indent="-87313" algn="just">
              <a:buFont typeface="Wingdings" pitchFamily="2" charset="2"/>
              <a:buChar char="§"/>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Llenar formato de infracción al operador, asignando el monto a pagar de acuerdo al artículo de la Ley de Transporte Público citado en el acta de inspección</a:t>
            </a:r>
            <a:r>
              <a:rPr lang="es-ES" altLang="es-MX" sz="1200" dirty="0" smtClean="0">
                <a:latin typeface="Arial" charset="0"/>
              </a:rPr>
              <a:t>.</a:t>
            </a:r>
          </a:p>
          <a:p>
            <a:pPr marL="87313" indent="-87313" algn="just">
              <a:buFont typeface="Wingdings" pitchFamily="2" charset="2"/>
              <a:buChar char="§"/>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Capturar información contenida en las actas de inspección elaboradas por cada una de las licencias infraccionadas</a:t>
            </a:r>
            <a:r>
              <a:rPr lang="es-ES" altLang="es-MX" sz="1200" dirty="0" smtClean="0">
                <a:latin typeface="Arial" charset="0"/>
              </a:rPr>
              <a:t>.</a:t>
            </a:r>
          </a:p>
          <a:p>
            <a:pPr marL="87313" indent="-87313" algn="just">
              <a:buFont typeface="Wingdings" pitchFamily="2" charset="2"/>
              <a:buChar char="§"/>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Elaborar Acta de notificación y Recibo de licencia  una vez realizado el pago de la multa correspondiente a efecto de realizar la devolución de la licencia infraccionada</a:t>
            </a:r>
            <a:r>
              <a:rPr lang="es-ES" altLang="es-MX" sz="1200" dirty="0" smtClean="0">
                <a:latin typeface="Arial" charset="0"/>
              </a:rPr>
              <a:t>.</a:t>
            </a:r>
          </a:p>
          <a:p>
            <a:pPr marL="87313" indent="-87313" algn="just">
              <a:buFont typeface="Wingdings" pitchFamily="2" charset="2"/>
              <a:buChar char="§"/>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Capturar información  contenida en los recibos de pagos a finanzas por los concesionarios y permisionarios del transporte </a:t>
            </a:r>
            <a:r>
              <a:rPr lang="es-ES" altLang="es-MX" sz="1200" dirty="0" smtClean="0">
                <a:latin typeface="Arial" charset="0"/>
              </a:rPr>
              <a:t>urbano.</a:t>
            </a:r>
          </a:p>
          <a:p>
            <a:pPr marL="87313" indent="-87313" algn="just">
              <a:defRPr/>
            </a:pPr>
            <a:r>
              <a:rPr lang="es-ES" altLang="es-MX" sz="1200" dirty="0" smtClean="0">
                <a:latin typeface="Arial" charset="0"/>
              </a:rPr>
              <a:t> </a:t>
            </a: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Capturar información contenida en las pólizas de seguro de las unidades del transporte urbano, y archivar  dicha documentación</a:t>
            </a:r>
            <a:r>
              <a:rPr lang="es-ES" altLang="es-MX" sz="1200" dirty="0" smtClean="0">
                <a:latin typeface="Arial" charset="0"/>
              </a:rPr>
              <a:t>.</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Capturar información contenida en los recibos de pagos al Instituto Mexicano del Seguro Social  de los concesionarios del transporte urbano colectivo</a:t>
            </a:r>
            <a:r>
              <a:rPr lang="es-ES" altLang="es-MX" sz="1200" dirty="0" smtClean="0">
                <a:latin typeface="Arial" charset="0"/>
              </a:rPr>
              <a:t>.</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Integrar expedientes de permisos temporales verificando que la documentación esté completa, y entregarlos mediante oficio a la Dirección de Registro de Transporte Público</a:t>
            </a:r>
            <a:r>
              <a:rPr lang="es-ES" altLang="es-MX" sz="1200" dirty="0" smtClean="0">
                <a:latin typeface="Arial" charset="0"/>
              </a:rPr>
              <a:t>.</a:t>
            </a:r>
          </a:p>
          <a:p>
            <a:pPr marL="87313" indent="-87313" algn="just">
              <a:defRPr/>
            </a:pPr>
            <a:endParaRPr lang="es-MX" sz="1200" dirty="0">
              <a:latin typeface="Arial" charset="0"/>
            </a:endParaRPr>
          </a:p>
        </p:txBody>
      </p:sp>
      <p:sp>
        <p:nvSpPr>
          <p:cNvPr id="15365"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7"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8"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0"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1"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Anita Aguirre Álvarez</a:t>
            </a:r>
          </a:p>
        </p:txBody>
      </p:sp>
      <p:sp>
        <p:nvSpPr>
          <p:cNvPr id="2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14307267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5364" name="Rectangle 3"/>
          <p:cNvSpPr>
            <a:spLocks noChangeArrowheads="1"/>
          </p:cNvSpPr>
          <p:nvPr/>
        </p:nvSpPr>
        <p:spPr bwMode="auto">
          <a:xfrm>
            <a:off x="1565163" y="1074572"/>
            <a:ext cx="5154612" cy="2027857"/>
          </a:xfrm>
          <a:prstGeom prst="rect">
            <a:avLst/>
          </a:prstGeom>
          <a:noFill/>
          <a:ln w="9525">
            <a:noFill/>
            <a:miter lim="800000"/>
            <a:headEnd/>
            <a:tailEnd/>
          </a:ln>
        </p:spPr>
        <p:txBody>
          <a:bodyPr/>
          <a:lstStyle/>
          <a:p>
            <a:pPr marL="85725" indent="-85725" algn="ctr">
              <a:buFont typeface="Wingdings" pitchFamily="2" charset="2"/>
              <a:buNone/>
            </a:pPr>
            <a:r>
              <a:rPr lang="es-MX" sz="1200" b="1" i="1" dirty="0" smtClean="0">
                <a:latin typeface="Arial" charset="0"/>
              </a:rPr>
              <a:t>AUXILIAR DE TRAMITES</a:t>
            </a:r>
          </a:p>
          <a:p>
            <a:pPr marL="85725" indent="-85725" algn="ctr">
              <a:buFont typeface="Wingdings" pitchFamily="2" charset="2"/>
              <a:buNone/>
            </a:pPr>
            <a:r>
              <a:rPr lang="es-MX" sz="1200" b="1" i="1" dirty="0" smtClean="0">
                <a:latin typeface="Arial" charset="0"/>
              </a:rPr>
              <a:t>(Continúa)</a:t>
            </a:r>
          </a:p>
          <a:p>
            <a:pPr marL="85725" indent="-85725" algn="ctr">
              <a:buFont typeface="Wingdings" pitchFamily="2" charset="2"/>
              <a:buNone/>
            </a:pPr>
            <a:r>
              <a:rPr lang="es-MX" sz="1200" b="1" i="1" dirty="0" smtClean="0">
                <a:latin typeface="Arial" charset="0"/>
              </a:rPr>
              <a:t> </a:t>
            </a:r>
            <a:endParaRPr lang="es-MX" sz="1200" b="1" i="1" dirty="0">
              <a:latin typeface="Arial" charset="0"/>
            </a:endParaRPr>
          </a:p>
          <a:p>
            <a:pPr marL="87313" indent="-87313" algn="just">
              <a:buFont typeface="Wingdings" pitchFamily="2" charset="2"/>
              <a:buChar char="§"/>
              <a:defRPr/>
            </a:pPr>
            <a:r>
              <a:rPr lang="es-ES" altLang="es-MX" sz="1200" dirty="0" smtClean="0">
                <a:latin typeface="Arial" charset="0"/>
              </a:rPr>
              <a:t>Elaborar </a:t>
            </a:r>
            <a:r>
              <a:rPr lang="es-ES" altLang="es-MX" sz="1200" dirty="0">
                <a:latin typeface="Arial" charset="0"/>
              </a:rPr>
              <a:t>oficios de comisión </a:t>
            </a:r>
            <a:r>
              <a:rPr lang="es-ES" altLang="es-MX" sz="1200" dirty="0" smtClean="0">
                <a:latin typeface="Arial" charset="0"/>
              </a:rPr>
              <a:t>al </a:t>
            </a:r>
            <a:r>
              <a:rPr lang="es-ES" altLang="es-MX" sz="1200" dirty="0">
                <a:latin typeface="Arial" charset="0"/>
              </a:rPr>
              <a:t>personal de supervisión y normas mensualmente </a:t>
            </a:r>
            <a:r>
              <a:rPr lang="es-ES" altLang="es-MX" sz="1200" dirty="0" smtClean="0">
                <a:latin typeface="Arial" charset="0"/>
              </a:rPr>
              <a:t>.</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Entregar el Departamento de Atención a usuarios Informe de licencias  </a:t>
            </a:r>
            <a:r>
              <a:rPr lang="es-ES" altLang="es-MX" sz="1200" dirty="0" smtClean="0">
                <a:latin typeface="Arial" charset="0"/>
              </a:rPr>
              <a:t>infraccionadas. </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Estas funciones son enunciativas, mas no </a:t>
            </a:r>
            <a:r>
              <a:rPr lang="es-ES" altLang="es-MX" sz="1200" dirty="0" smtClean="0">
                <a:latin typeface="Arial" charset="0"/>
              </a:rPr>
              <a:t>limitativas.</a:t>
            </a:r>
            <a:endParaRPr lang="es-MX" sz="1200" dirty="0">
              <a:latin typeface="Arial" charset="0"/>
            </a:endParaRPr>
          </a:p>
        </p:txBody>
      </p:sp>
      <p:sp>
        <p:nvSpPr>
          <p:cNvPr id="15365"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7"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8"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0"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1"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Anita Aguirre Álvarez</a:t>
            </a:r>
          </a:p>
        </p:txBody>
      </p:sp>
      <p:sp>
        <p:nvSpPr>
          <p:cNvPr id="2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7804829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0725" name="Line 60"/>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30736" name="Text Box 48"/>
          <p:cNvSpPr txBox="1">
            <a:spLocks noChangeArrowheads="1"/>
          </p:cNvSpPr>
          <p:nvPr/>
        </p:nvSpPr>
        <p:spPr bwMode="auto">
          <a:xfrm>
            <a:off x="6069241" y="6983413"/>
            <a:ext cx="184150" cy="276225"/>
          </a:xfrm>
          <a:prstGeom prst="rect">
            <a:avLst/>
          </a:prstGeom>
          <a:noFill/>
          <a:ln w="9525">
            <a:noFill/>
            <a:miter lim="800000"/>
            <a:headEnd/>
            <a:tailEnd/>
          </a:ln>
        </p:spPr>
        <p:txBody>
          <a:bodyPr wrap="none">
            <a:spAutoFit/>
          </a:bodyPr>
          <a:lstStyle/>
          <a:p>
            <a:pPr algn="ctr">
              <a:spcBef>
                <a:spcPct val="20000"/>
              </a:spcBef>
            </a:pPr>
            <a:endParaRPr lang="es-ES" sz="1200">
              <a:latin typeface="Arial" charset="0"/>
            </a:endParaRPr>
          </a:p>
        </p:txBody>
      </p:sp>
      <p:sp>
        <p:nvSpPr>
          <p:cNvPr id="3" name="2 Rectángulo"/>
          <p:cNvSpPr/>
          <p:nvPr/>
        </p:nvSpPr>
        <p:spPr>
          <a:xfrm>
            <a:off x="1539497" y="1081042"/>
            <a:ext cx="5221665" cy="6924973"/>
          </a:xfrm>
          <a:prstGeom prst="rect">
            <a:avLst/>
          </a:prstGeom>
        </p:spPr>
        <p:txBody>
          <a:bodyPr wrap="square">
            <a:spAutoFit/>
          </a:bodyPr>
          <a:lstStyle/>
          <a:p>
            <a:pPr lvl="0" algn="ctr">
              <a:defRPr/>
            </a:pPr>
            <a:r>
              <a:rPr lang="es-ES_tradnl" altLang="es-MX" sz="1200" b="1" i="1" dirty="0" smtClean="0">
                <a:solidFill>
                  <a:srgbClr val="000000"/>
                </a:solidFill>
                <a:latin typeface="Arial" charset="0"/>
                <a:cs typeface="Arial" charset="0"/>
              </a:rPr>
              <a:t>AUXILIAR DE TRAMITES</a:t>
            </a:r>
            <a:r>
              <a:rPr lang="es-ES_tradnl" altLang="es-MX" sz="1200" dirty="0" smtClean="0">
                <a:solidFill>
                  <a:srgbClr val="000000"/>
                </a:solidFill>
                <a:latin typeface="Arial" charset="0"/>
                <a:cs typeface="Arial" charset="0"/>
              </a:rPr>
              <a:t>  </a:t>
            </a:r>
            <a:endParaRPr lang="es-ES_tradnl" altLang="es-MX" sz="1200" dirty="0">
              <a:solidFill>
                <a:srgbClr val="000000"/>
              </a:solidFill>
              <a:latin typeface="Arial" charset="0"/>
              <a:cs typeface="Arial" charset="0"/>
            </a:endParaRPr>
          </a:p>
          <a:p>
            <a:pPr lvl="0" algn="just">
              <a:defRPr/>
            </a:pPr>
            <a:endParaRPr lang="es-ES_tradnl" altLang="es-MX" sz="1200" dirty="0" smtClean="0">
              <a:solidFill>
                <a:srgbClr val="000000"/>
              </a:solidFill>
              <a:latin typeface="Arial" charset="0"/>
              <a:cs typeface="Arial" charset="0"/>
            </a:endParaRPr>
          </a:p>
          <a:p>
            <a:pPr lvl="0" algn="just">
              <a:defRPr/>
            </a:pPr>
            <a:endParaRPr lang="es-ES_tradnl" altLang="es-MX" sz="1200" dirty="0">
              <a:solidFill>
                <a:srgbClr val="000000"/>
              </a:solidFill>
              <a:latin typeface="Arial" charset="0"/>
              <a:cs typeface="Arial" charset="0"/>
            </a:endParaRPr>
          </a:p>
          <a:p>
            <a:pPr lvl="0" algn="just">
              <a:defRPr/>
            </a:pPr>
            <a:endParaRPr lang="es-ES_tradnl" altLang="es-MX" sz="1200" dirty="0">
              <a:solidFill>
                <a:srgbClr val="000000"/>
              </a:solidFill>
              <a:latin typeface="Arial" charset="0"/>
              <a:cs typeface="Arial" charset="0"/>
            </a:endParaRPr>
          </a:p>
          <a:p>
            <a:pPr lvl="0" algn="just">
              <a:defRPr/>
            </a:pPr>
            <a:r>
              <a:rPr lang="es-ES_tradnl" altLang="es-MX" sz="1200" b="1" i="1" dirty="0" smtClean="0">
                <a:solidFill>
                  <a:srgbClr val="000000"/>
                </a:solidFill>
                <a:latin typeface="Arial" charset="0"/>
                <a:cs typeface="Arial" charset="0"/>
              </a:rPr>
              <a:t>OBJETIVO.</a:t>
            </a:r>
          </a:p>
          <a:p>
            <a:pPr lvl="0" algn="just">
              <a:defRPr/>
            </a:pPr>
            <a:endParaRPr lang="es-ES_tradnl" altLang="es-MX" sz="1200" b="1" i="1" dirty="0">
              <a:solidFill>
                <a:srgbClr val="000000"/>
              </a:solidFill>
              <a:latin typeface="Arial" charset="0"/>
              <a:cs typeface="Arial" charset="0"/>
            </a:endParaRPr>
          </a:p>
          <a:p>
            <a:pPr lvl="0" algn="just">
              <a:defRPr/>
            </a:pPr>
            <a:r>
              <a:rPr lang="es-ES" sz="1200" dirty="0">
                <a:solidFill>
                  <a:srgbClr val="000000"/>
                </a:solidFill>
                <a:latin typeface="Arial" charset="0"/>
                <a:cs typeface="Arial" charset="0"/>
              </a:rPr>
              <a:t>Apoyar en el Departamento de Trámites  en el archivo y localización de documentos relacionados con los trámites efectuados </a:t>
            </a:r>
            <a:r>
              <a:rPr lang="es-ES" sz="1200" dirty="0" smtClean="0">
                <a:solidFill>
                  <a:srgbClr val="000000"/>
                </a:solidFill>
                <a:latin typeface="Arial" charset="0"/>
                <a:cs typeface="Arial" charset="0"/>
              </a:rPr>
              <a:t>por </a:t>
            </a:r>
            <a:r>
              <a:rPr lang="es-ES" sz="1200" dirty="0">
                <a:solidFill>
                  <a:srgbClr val="000000"/>
                </a:solidFill>
                <a:latin typeface="Arial" charset="0"/>
                <a:cs typeface="Arial" charset="0"/>
              </a:rPr>
              <a:t>los concesionarios de transporte público colectivo, escolar y de </a:t>
            </a:r>
            <a:r>
              <a:rPr lang="es-ES" sz="1200" dirty="0" smtClean="0">
                <a:solidFill>
                  <a:srgbClr val="000000"/>
                </a:solidFill>
                <a:latin typeface="Arial" charset="0"/>
                <a:cs typeface="Arial" charset="0"/>
              </a:rPr>
              <a:t>trabajadores, así como en actividades diversas</a:t>
            </a:r>
            <a:endParaRPr lang="es-ES" sz="1200" dirty="0">
              <a:solidFill>
                <a:srgbClr val="000000"/>
              </a:solidFill>
              <a:latin typeface="Arial" charset="0"/>
              <a:cs typeface="Arial" charset="0"/>
            </a:endParaRPr>
          </a:p>
          <a:p>
            <a:pPr lvl="0" algn="just">
              <a:defRPr/>
            </a:pPr>
            <a:endParaRPr lang="es-ES_tradnl" altLang="es-MX" sz="1200" b="1" i="1" dirty="0" smtClean="0">
              <a:solidFill>
                <a:srgbClr val="000000"/>
              </a:solidFill>
              <a:latin typeface="Arial" charset="0"/>
              <a:cs typeface="Arial" charset="0"/>
            </a:endParaRPr>
          </a:p>
          <a:p>
            <a:pPr lvl="0" algn="just">
              <a:defRPr/>
            </a:pPr>
            <a:endParaRPr lang="es-ES_tradnl" altLang="es-MX" sz="1200" b="1" i="1" dirty="0">
              <a:solidFill>
                <a:srgbClr val="000000"/>
              </a:solidFill>
              <a:latin typeface="Arial" charset="0"/>
              <a:cs typeface="Arial" charset="0"/>
            </a:endParaRPr>
          </a:p>
          <a:p>
            <a:pPr lvl="0" algn="just">
              <a:defRPr/>
            </a:pPr>
            <a:endParaRPr lang="es-ES_tradnl" altLang="es-MX" sz="1200" b="1" i="1" dirty="0">
              <a:solidFill>
                <a:srgbClr val="000000"/>
              </a:solidFill>
              <a:latin typeface="Arial" charset="0"/>
              <a:cs typeface="Arial" charset="0"/>
            </a:endParaRPr>
          </a:p>
          <a:p>
            <a:pPr lvl="0" algn="just">
              <a:defRPr/>
            </a:pPr>
            <a:r>
              <a:rPr lang="es-ES_tradnl" altLang="es-MX" sz="1200" b="1" i="1" dirty="0">
                <a:solidFill>
                  <a:srgbClr val="000000"/>
                </a:solidFill>
                <a:latin typeface="Arial" charset="0"/>
                <a:cs typeface="Arial" charset="0"/>
              </a:rPr>
              <a:t>FUNCIONES.</a:t>
            </a:r>
          </a:p>
          <a:p>
            <a:pPr lvl="0" algn="just">
              <a:defRPr/>
            </a:pPr>
            <a:endParaRPr lang="es-ES_tradnl" altLang="es-MX" sz="1200" b="1" i="1" dirty="0">
              <a:solidFill>
                <a:srgbClr val="000000"/>
              </a:solidFill>
              <a:latin typeface="Arial" charset="0"/>
              <a:cs typeface="Arial" charset="0"/>
            </a:endParaRPr>
          </a:p>
          <a:p>
            <a:pPr marL="87313" lvl="0" indent="-87313" algn="just">
              <a:buFont typeface="Wingdings" pitchFamily="2" charset="2"/>
              <a:buChar char="§"/>
              <a:defRPr/>
            </a:pPr>
            <a:r>
              <a:rPr lang="es-ES" altLang="es-MX" sz="1200" dirty="0">
                <a:solidFill>
                  <a:srgbClr val="000000"/>
                </a:solidFill>
                <a:latin typeface="Arial" charset="0"/>
                <a:cs typeface="Arial" charset="0"/>
              </a:rPr>
              <a:t>Apoyar al responsable del Departamento de trámites  en el seguimiento de los mismos</a:t>
            </a:r>
            <a:r>
              <a:rPr lang="es-ES" altLang="es-MX" sz="1200" dirty="0" smtClean="0">
                <a:solidFill>
                  <a:srgbClr val="000000"/>
                </a:solidFill>
                <a:latin typeface="Arial" charset="0"/>
                <a:cs typeface="Arial" charset="0"/>
              </a:rPr>
              <a:t>.</a:t>
            </a:r>
          </a:p>
          <a:p>
            <a:pPr marL="87313" lvl="0" indent="-87313" algn="just">
              <a:buFont typeface="Wingdings" pitchFamily="2" charset="2"/>
              <a:buChar char="§"/>
              <a:defRPr/>
            </a:pPr>
            <a:endParaRPr lang="es-ES" altLang="es-MX" sz="1200" dirty="0">
              <a:solidFill>
                <a:srgbClr val="000000"/>
              </a:solidFill>
              <a:latin typeface="Arial" charset="0"/>
              <a:cs typeface="Arial" charset="0"/>
            </a:endParaRPr>
          </a:p>
          <a:p>
            <a:pPr marL="87313" lvl="0" indent="-87313" algn="just">
              <a:buFont typeface="Wingdings" pitchFamily="2" charset="2"/>
              <a:buChar char="§"/>
              <a:defRPr/>
            </a:pPr>
            <a:r>
              <a:rPr lang="es-ES" altLang="es-MX" sz="1200" dirty="0">
                <a:solidFill>
                  <a:srgbClr val="000000"/>
                </a:solidFill>
                <a:latin typeface="Arial" charset="0"/>
                <a:cs typeface="Arial" charset="0"/>
              </a:rPr>
              <a:t>Elaborar el requerimiento semanal  de material de oficina  para las diferentes áreas de la Dirección General</a:t>
            </a:r>
            <a:r>
              <a:rPr lang="es-ES" altLang="es-MX" sz="1200" dirty="0" smtClean="0">
                <a:solidFill>
                  <a:srgbClr val="000000"/>
                </a:solidFill>
                <a:latin typeface="Arial" charset="0"/>
                <a:cs typeface="Arial" charset="0"/>
              </a:rPr>
              <a:t>.</a:t>
            </a:r>
          </a:p>
          <a:p>
            <a:pPr marL="87313" lvl="0" indent="-87313" algn="just">
              <a:buFont typeface="Wingdings" pitchFamily="2" charset="2"/>
              <a:buChar char="§"/>
              <a:defRPr/>
            </a:pPr>
            <a:endParaRPr lang="es-ES" altLang="es-MX" sz="1200" dirty="0">
              <a:solidFill>
                <a:srgbClr val="000000"/>
              </a:solidFill>
              <a:latin typeface="Arial" charset="0"/>
              <a:cs typeface="Arial" charset="0"/>
            </a:endParaRPr>
          </a:p>
          <a:p>
            <a:pPr marL="87313" lvl="0" indent="-87313" algn="just">
              <a:buFont typeface="Wingdings" pitchFamily="2" charset="2"/>
              <a:buChar char="§"/>
              <a:defRPr/>
            </a:pPr>
            <a:r>
              <a:rPr lang="es-ES" altLang="es-MX" sz="1200" dirty="0">
                <a:solidFill>
                  <a:srgbClr val="000000"/>
                </a:solidFill>
                <a:latin typeface="Arial" charset="0"/>
                <a:cs typeface="Arial" charset="0"/>
              </a:rPr>
              <a:t>Resguardar el material de oficina y entregarlo a las diferentes áreas</a:t>
            </a:r>
            <a:r>
              <a:rPr lang="es-ES" altLang="es-MX" sz="1200" dirty="0" smtClean="0">
                <a:solidFill>
                  <a:srgbClr val="000000"/>
                </a:solidFill>
                <a:latin typeface="Arial" charset="0"/>
                <a:cs typeface="Arial" charset="0"/>
              </a:rPr>
              <a:t>.</a:t>
            </a:r>
          </a:p>
          <a:p>
            <a:pPr marL="87313" lvl="0" indent="-87313" algn="just">
              <a:buFont typeface="Wingdings" pitchFamily="2" charset="2"/>
              <a:buChar char="§"/>
              <a:defRPr/>
            </a:pPr>
            <a:endParaRPr lang="es-ES" altLang="es-MX" sz="1200" dirty="0">
              <a:solidFill>
                <a:srgbClr val="000000"/>
              </a:solidFill>
              <a:latin typeface="Arial" charset="0"/>
              <a:cs typeface="Arial" charset="0"/>
            </a:endParaRPr>
          </a:p>
          <a:p>
            <a:pPr marL="87313" lvl="0" indent="-87313" algn="just">
              <a:buFont typeface="Wingdings" pitchFamily="2" charset="2"/>
              <a:buChar char="§"/>
              <a:defRPr/>
            </a:pPr>
            <a:r>
              <a:rPr lang="es-ES" altLang="es-MX" sz="1200" dirty="0">
                <a:solidFill>
                  <a:srgbClr val="000000"/>
                </a:solidFill>
                <a:latin typeface="Arial" charset="0"/>
                <a:cs typeface="Arial" charset="0"/>
              </a:rPr>
              <a:t>Gestionar el préstamo de expedientes de concesionarios y operadores del transporte , que requiera el Departamento  de trámites y/o el Director General</a:t>
            </a:r>
            <a:r>
              <a:rPr lang="es-ES" altLang="es-MX" sz="1200" dirty="0" smtClean="0">
                <a:solidFill>
                  <a:srgbClr val="000000"/>
                </a:solidFill>
                <a:latin typeface="Arial" charset="0"/>
                <a:cs typeface="Arial" charset="0"/>
              </a:rPr>
              <a:t>.</a:t>
            </a:r>
          </a:p>
          <a:p>
            <a:pPr marL="87313" lvl="0" indent="-87313" algn="just">
              <a:buFont typeface="Wingdings" pitchFamily="2" charset="2"/>
              <a:buChar char="§"/>
              <a:defRPr/>
            </a:pPr>
            <a:endParaRPr lang="es-ES" altLang="es-MX" sz="1200" dirty="0">
              <a:solidFill>
                <a:srgbClr val="000000"/>
              </a:solidFill>
              <a:latin typeface="Arial" charset="0"/>
              <a:cs typeface="Arial" charset="0"/>
            </a:endParaRPr>
          </a:p>
          <a:p>
            <a:pPr marL="87313" lvl="0" indent="-87313" algn="just">
              <a:buFont typeface="Wingdings" pitchFamily="2" charset="2"/>
              <a:buChar char="§"/>
              <a:defRPr/>
            </a:pPr>
            <a:r>
              <a:rPr lang="es-ES" altLang="es-MX" sz="1200" dirty="0">
                <a:solidFill>
                  <a:srgbClr val="000000"/>
                </a:solidFill>
                <a:latin typeface="Arial" charset="0"/>
                <a:cs typeface="Arial" charset="0"/>
              </a:rPr>
              <a:t>Entregar al Departamento de Registro y Capacitación a operadores  copia del folio de infracción elaborada a los operadores del transporte Urbano para integrarse al expediente </a:t>
            </a:r>
            <a:r>
              <a:rPr lang="es-ES" altLang="es-MX" sz="1200" dirty="0" smtClean="0">
                <a:solidFill>
                  <a:srgbClr val="000000"/>
                </a:solidFill>
                <a:latin typeface="Arial" charset="0"/>
                <a:cs typeface="Arial" charset="0"/>
              </a:rPr>
              <a:t>correspondiente.</a:t>
            </a:r>
          </a:p>
          <a:p>
            <a:pPr marL="87313" lvl="0" indent="-87313" algn="just">
              <a:buFont typeface="Wingdings" pitchFamily="2" charset="2"/>
              <a:buChar char="§"/>
              <a:defRPr/>
            </a:pPr>
            <a:endParaRPr lang="es-ES" altLang="es-MX" sz="1200" dirty="0">
              <a:solidFill>
                <a:srgbClr val="000000"/>
              </a:solidFill>
              <a:latin typeface="Arial" charset="0"/>
              <a:cs typeface="Arial" charset="0"/>
            </a:endParaRPr>
          </a:p>
          <a:p>
            <a:pPr marL="87313" lvl="0" indent="-87313" algn="just">
              <a:buFont typeface="Wingdings" pitchFamily="2" charset="2"/>
              <a:buChar char="§"/>
              <a:defRPr/>
            </a:pPr>
            <a:r>
              <a:rPr lang="es-ES" altLang="es-MX" sz="1200" dirty="0">
                <a:solidFill>
                  <a:srgbClr val="000000"/>
                </a:solidFill>
                <a:latin typeface="Arial" charset="0"/>
                <a:cs typeface="Arial" charset="0"/>
              </a:rPr>
              <a:t>Resguardar  copia de las llaves del mobiliario y  de las puertas de las diferentes áreas que conforman la Dirección  General</a:t>
            </a:r>
            <a:r>
              <a:rPr lang="es-ES" altLang="es-MX" sz="1200" dirty="0" smtClean="0">
                <a:solidFill>
                  <a:srgbClr val="000000"/>
                </a:solidFill>
                <a:latin typeface="Arial" charset="0"/>
                <a:cs typeface="Arial" charset="0"/>
              </a:rPr>
              <a:t>.</a:t>
            </a:r>
          </a:p>
          <a:p>
            <a:pPr marL="87313" lvl="0" indent="-87313" algn="just">
              <a:buFont typeface="Wingdings" pitchFamily="2" charset="2"/>
              <a:buChar char="§"/>
              <a:defRPr/>
            </a:pPr>
            <a:endParaRPr lang="es-ES" altLang="es-MX" sz="1200" dirty="0">
              <a:solidFill>
                <a:srgbClr val="000000"/>
              </a:solidFill>
              <a:latin typeface="Arial" charset="0"/>
              <a:cs typeface="Arial" charset="0"/>
            </a:endParaRPr>
          </a:p>
          <a:p>
            <a:pPr marL="87313" lvl="0" indent="-87313" algn="just">
              <a:buFont typeface="Wingdings" pitchFamily="2" charset="2"/>
              <a:buChar char="§"/>
              <a:defRPr/>
            </a:pPr>
            <a:r>
              <a:rPr lang="es-ES" altLang="es-MX" sz="1200" dirty="0">
                <a:latin typeface="Arial" charset="0"/>
              </a:rPr>
              <a:t>Estas funciones son enunciativas, mas no </a:t>
            </a:r>
            <a:r>
              <a:rPr lang="es-ES" altLang="es-MX" sz="1200" dirty="0" smtClean="0">
                <a:latin typeface="Arial" charset="0"/>
              </a:rPr>
              <a:t>limitativas.</a:t>
            </a:r>
            <a:endParaRPr lang="es-ES" altLang="es-MX" sz="1200" dirty="0">
              <a:solidFill>
                <a:srgbClr val="000000"/>
              </a:solidFill>
              <a:latin typeface="Arial" charset="0"/>
              <a:cs typeface="Arial" charset="0"/>
            </a:endParaRPr>
          </a:p>
          <a:p>
            <a:pPr lvl="0" algn="just">
              <a:defRPr/>
            </a:pPr>
            <a:endParaRPr lang="es-ES" altLang="es-MX" sz="1200" dirty="0">
              <a:solidFill>
                <a:srgbClr val="000000"/>
              </a:solidFill>
              <a:latin typeface="Arial" charset="0"/>
              <a:cs typeface="Arial" charset="0"/>
            </a:endParaRPr>
          </a:p>
          <a:p>
            <a:pPr marL="171450" lvl="0" indent="-171450" algn="just">
              <a:buFont typeface="Wingdings" pitchFamily="2" charset="2"/>
              <a:buChar char="§"/>
              <a:defRPr/>
            </a:pPr>
            <a:endParaRPr lang="es-ES_tradnl" altLang="es-MX" sz="1200" b="1" i="1" dirty="0">
              <a:solidFill>
                <a:srgbClr val="000000"/>
              </a:solidFill>
              <a:latin typeface="Arial" charset="0"/>
              <a:cs typeface="Arial" charset="0"/>
            </a:endParaRPr>
          </a:p>
        </p:txBody>
      </p:sp>
      <p:sp>
        <p:nvSpPr>
          <p:cNvPr id="2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2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27"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8"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29"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30"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31"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Rafael Jaime Martínez</a:t>
            </a:r>
          </a:p>
        </p:txBody>
      </p:sp>
      <p:sp>
        <p:nvSpPr>
          <p:cNvPr id="3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813682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5364" name="Rectangle 3"/>
          <p:cNvSpPr>
            <a:spLocks noChangeArrowheads="1"/>
          </p:cNvSpPr>
          <p:nvPr/>
        </p:nvSpPr>
        <p:spPr bwMode="auto">
          <a:xfrm>
            <a:off x="1581605" y="1075408"/>
            <a:ext cx="5149395" cy="6707878"/>
          </a:xfrm>
          <a:prstGeom prst="rect">
            <a:avLst/>
          </a:prstGeom>
          <a:noFill/>
          <a:ln w="9525">
            <a:noFill/>
            <a:miter lim="800000"/>
            <a:headEnd/>
            <a:tailEnd/>
          </a:ln>
        </p:spPr>
        <p:txBody>
          <a:bodyPr/>
          <a:lstStyle/>
          <a:p>
            <a:pPr marL="85725" indent="-85725" algn="ctr">
              <a:buFont typeface="Wingdings" pitchFamily="2" charset="2"/>
              <a:buNone/>
            </a:pPr>
            <a:r>
              <a:rPr lang="es-MX" sz="1200" b="1" i="1" dirty="0" smtClean="0">
                <a:latin typeface="Arial" charset="0"/>
              </a:rPr>
              <a:t>AUXILIAR DE  </a:t>
            </a:r>
            <a:r>
              <a:rPr lang="es-MX" sz="1200" b="1" i="1" dirty="0">
                <a:latin typeface="Arial" charset="0"/>
              </a:rPr>
              <a:t>TRAMITES </a:t>
            </a:r>
            <a:endParaRPr lang="es-MX" altLang="ja-JP" sz="1200" b="1" i="1" dirty="0">
              <a:latin typeface="Arial" charset="0"/>
              <a:ea typeface="ＭＳ Ｐゴシック" pitchFamily="34" charset="-128"/>
            </a:endParaRPr>
          </a:p>
          <a:p>
            <a:pPr marL="85725" indent="-85725" algn="ctr">
              <a:buFont typeface="Wingdings" pitchFamily="2" charset="2"/>
              <a:buNone/>
            </a:pPr>
            <a:endParaRPr lang="es-MX" sz="1200" b="1" i="1" dirty="0" smtClean="0">
              <a:latin typeface="Arial" charset="0"/>
            </a:endParaRPr>
          </a:p>
          <a:p>
            <a:pPr marL="85725" indent="-85725" algn="ctr">
              <a:buFont typeface="Wingdings" pitchFamily="2" charset="2"/>
              <a:buNone/>
            </a:pPr>
            <a:endParaRPr lang="es-MX" sz="1200" b="1" i="1" dirty="0">
              <a:latin typeface="Arial" charset="0"/>
            </a:endParaRPr>
          </a:p>
          <a:p>
            <a:pPr marL="182563" indent="-182563">
              <a:buFont typeface="Wingdings" pitchFamily="2" charset="2"/>
              <a:buNone/>
            </a:pPr>
            <a:r>
              <a:rPr lang="es-MX" sz="1200" b="1" i="1" dirty="0" smtClean="0">
                <a:latin typeface="Arial" charset="0"/>
              </a:rPr>
              <a:t>OBJETIVO</a:t>
            </a:r>
            <a:r>
              <a:rPr lang="es-MX" sz="1200" b="1" i="1" dirty="0">
                <a:latin typeface="Arial" charset="0"/>
              </a:rPr>
              <a:t>:</a:t>
            </a:r>
          </a:p>
          <a:p>
            <a:pPr marL="182563" indent="-182563">
              <a:buFont typeface="Wingdings" pitchFamily="2" charset="2"/>
              <a:buNone/>
            </a:pPr>
            <a:endParaRPr lang="es-MX" sz="1200" b="1" i="1" dirty="0">
              <a:latin typeface="Arial" charset="0"/>
            </a:endParaRPr>
          </a:p>
          <a:p>
            <a:pPr algn="just">
              <a:buFont typeface="Wingdings" pitchFamily="2" charset="2"/>
              <a:buNone/>
            </a:pPr>
            <a:r>
              <a:rPr lang="es-MX" sz="1200" dirty="0" smtClean="0">
                <a:latin typeface="Arial" charset="0"/>
              </a:rPr>
              <a:t>Colaborar en la atención de los </a:t>
            </a:r>
            <a:r>
              <a:rPr lang="es-MX" sz="1200" dirty="0">
                <a:latin typeface="Arial" charset="0"/>
              </a:rPr>
              <a:t>trámites que requieren realizar los concesionarios </a:t>
            </a:r>
            <a:r>
              <a:rPr lang="es-MX" sz="1200" dirty="0" smtClean="0">
                <a:latin typeface="Arial" charset="0"/>
              </a:rPr>
              <a:t>y operadores del </a:t>
            </a:r>
            <a:r>
              <a:rPr lang="es-MX" sz="1200" dirty="0">
                <a:latin typeface="Arial" charset="0"/>
              </a:rPr>
              <a:t>servicio de transporte público </a:t>
            </a:r>
            <a:r>
              <a:rPr lang="es-MX" sz="1200" dirty="0" smtClean="0">
                <a:latin typeface="Arial" charset="0"/>
              </a:rPr>
              <a:t> en las modalidades a cargo de la Dirección General.</a:t>
            </a:r>
          </a:p>
          <a:p>
            <a:pPr marL="182563" indent="-182563" algn="just"/>
            <a:endParaRPr lang="es-MX" sz="1200" dirty="0" smtClean="0">
              <a:latin typeface="Arial" charset="0"/>
            </a:endParaRPr>
          </a:p>
          <a:p>
            <a:pPr marL="182563" indent="-182563" algn="just"/>
            <a:endParaRPr lang="es-MX" sz="1200" dirty="0" smtClean="0">
              <a:latin typeface="Arial" charset="0"/>
            </a:endParaRPr>
          </a:p>
          <a:p>
            <a:pPr marL="182563" indent="-182563" algn="just"/>
            <a:endParaRPr lang="es-MX" sz="1200" dirty="0">
              <a:latin typeface="Arial" charset="0"/>
            </a:endParaRPr>
          </a:p>
          <a:p>
            <a:pPr marL="182563" indent="-182563" algn="just"/>
            <a:r>
              <a:rPr lang="es-MX" sz="1200" b="1" i="1" dirty="0">
                <a:latin typeface="Arial" charset="0"/>
              </a:rPr>
              <a:t>FUNCIONES</a:t>
            </a:r>
            <a:r>
              <a:rPr lang="es-MX" sz="1200" b="1" i="1" dirty="0" smtClean="0">
                <a:latin typeface="Arial" charset="0"/>
              </a:rPr>
              <a:t>:</a:t>
            </a:r>
          </a:p>
          <a:p>
            <a:pPr marL="182563" indent="-182563" algn="just"/>
            <a:endParaRPr lang="es-MX" sz="1200" b="1" i="1" dirty="0" smtClean="0">
              <a:latin typeface="Arial" charset="0"/>
            </a:endParaRPr>
          </a:p>
          <a:p>
            <a:pPr marL="87313" indent="-87313" algn="just">
              <a:buFont typeface="Wingdings" pitchFamily="2" charset="2"/>
              <a:buChar char="§"/>
              <a:defRPr/>
            </a:pPr>
            <a:r>
              <a:rPr lang="es-ES" altLang="es-MX" sz="1200" dirty="0" smtClean="0">
                <a:latin typeface="Arial" charset="0"/>
              </a:rPr>
              <a:t>Dar </a:t>
            </a:r>
            <a:r>
              <a:rPr lang="es-ES" altLang="es-MX" sz="1200" dirty="0">
                <a:latin typeface="Arial" charset="0"/>
              </a:rPr>
              <a:t>seguimiento </a:t>
            </a:r>
            <a:r>
              <a:rPr lang="es-ES" altLang="es-MX" sz="1200" dirty="0" smtClean="0">
                <a:latin typeface="Arial" charset="0"/>
              </a:rPr>
              <a:t>a  </a:t>
            </a:r>
            <a:r>
              <a:rPr lang="es-ES" altLang="es-MX" sz="1200" dirty="0">
                <a:latin typeface="Arial" charset="0"/>
              </a:rPr>
              <a:t>los trámites a concesionarios  que </a:t>
            </a:r>
            <a:r>
              <a:rPr lang="es-ES" altLang="es-MX" sz="1200" dirty="0" smtClean="0">
                <a:latin typeface="Arial" charset="0"/>
              </a:rPr>
              <a:t>se solicitan </a:t>
            </a:r>
            <a:r>
              <a:rPr lang="es-ES" altLang="es-MX" sz="1200" dirty="0">
                <a:latin typeface="Arial" charset="0"/>
              </a:rPr>
              <a:t>en la Dirección General de Transporte Colectivo Metropolitano</a:t>
            </a:r>
            <a:r>
              <a:rPr lang="es-ES" altLang="es-MX" sz="1200" dirty="0" smtClean="0">
                <a:latin typeface="Arial" charset="0"/>
              </a:rPr>
              <a:t>.</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Elaborar órdenes de pago relativos a Revista </a:t>
            </a:r>
            <a:r>
              <a:rPr lang="es-ES" altLang="es-MX" sz="1200" dirty="0" smtClean="0">
                <a:latin typeface="Arial" charset="0"/>
              </a:rPr>
              <a:t>Anual.</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Elaborar órdenes de pago </a:t>
            </a:r>
            <a:r>
              <a:rPr lang="es-ES" altLang="es-MX" sz="1200" dirty="0" smtClean="0">
                <a:latin typeface="Arial" charset="0"/>
              </a:rPr>
              <a:t>relativos </a:t>
            </a:r>
            <a:r>
              <a:rPr lang="es-ES" altLang="es-MX" sz="1200" dirty="0">
                <a:latin typeface="Arial" charset="0"/>
              </a:rPr>
              <a:t>a: altas, bajas y cambios de vehículo de transporte colectivo metropolitano</a:t>
            </a:r>
            <a:r>
              <a:rPr lang="es-ES" altLang="es-MX" sz="1200" dirty="0" smtClean="0">
                <a:latin typeface="Arial" charset="0"/>
              </a:rPr>
              <a:t>.</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Archivar y resguardar documentación relativa a órdenes de pago de altas, bajas y cambios de vehículo de transporte colectivo </a:t>
            </a:r>
            <a:r>
              <a:rPr lang="es-ES" altLang="es-MX" sz="1200" dirty="0" smtClean="0">
                <a:latin typeface="Arial" charset="0"/>
              </a:rPr>
              <a:t>metropolitano.</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Colaborar en la elaboración de órdenes de salida de vehículos infraccionados</a:t>
            </a:r>
            <a:r>
              <a:rPr lang="es-ES" altLang="es-MX" sz="1200" dirty="0" smtClean="0">
                <a:latin typeface="Arial" charset="0"/>
              </a:rPr>
              <a:t>.</a:t>
            </a:r>
          </a:p>
          <a:p>
            <a:pPr algn="just">
              <a:defRPr/>
            </a:pPr>
            <a:endParaRPr lang="es-ES" altLang="es-MX" sz="1200" dirty="0" smtClean="0">
              <a:latin typeface="Arial" charset="0"/>
            </a:endParaRPr>
          </a:p>
          <a:p>
            <a:pPr marL="87313" indent="-87313" algn="just">
              <a:buFont typeface="Wingdings" pitchFamily="2" charset="2"/>
              <a:buChar char="§"/>
              <a:defRPr/>
            </a:pPr>
            <a:r>
              <a:rPr lang="es-ES" altLang="es-MX" sz="1200" dirty="0" smtClean="0">
                <a:latin typeface="Arial" charset="0"/>
              </a:rPr>
              <a:t>Verificar y relacionar documentación  relacionada con los trámites  realizados por operadores y concesionarios  para ser remitida a la Dirección de Registro de Transporte Público.</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Apoyar en la aplicación de encuestas de opinión del servicio de transporte público colectivo «transporte rosa</a:t>
            </a:r>
            <a:r>
              <a:rPr lang="es-ES" altLang="es-MX" sz="1200" dirty="0" smtClean="0">
                <a:latin typeface="Arial" charset="0"/>
              </a:rPr>
              <a:t>»</a:t>
            </a:r>
          </a:p>
          <a:p>
            <a:pPr marL="87313" indent="-87313" algn="just">
              <a:defRPr/>
            </a:pPr>
            <a:endParaRPr lang="es-ES" altLang="es-MX" sz="1200" dirty="0">
              <a:latin typeface="Arial" charset="0"/>
            </a:endParaRPr>
          </a:p>
          <a:p>
            <a:pPr marL="87313" indent="-87313" algn="just">
              <a:buFont typeface="Wingdings" pitchFamily="2" charset="2"/>
              <a:buChar char="§"/>
              <a:defRPr/>
            </a:pPr>
            <a:r>
              <a:rPr lang="es-ES" altLang="es-MX" sz="1200" dirty="0">
                <a:latin typeface="Arial" charset="0"/>
              </a:rPr>
              <a:t>Estas funciones son enunciativas mas no </a:t>
            </a:r>
            <a:r>
              <a:rPr lang="es-ES" altLang="es-MX" sz="1200" dirty="0" smtClean="0">
                <a:latin typeface="Arial" charset="0"/>
              </a:rPr>
              <a:t>limitativas.</a:t>
            </a:r>
            <a:endParaRPr lang="es-MX" sz="1200" dirty="0">
              <a:latin typeface="Arial" charset="0"/>
            </a:endParaRPr>
          </a:p>
        </p:txBody>
      </p:sp>
      <p:sp>
        <p:nvSpPr>
          <p:cNvPr id="15365"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15" name="Rectangle 43"/>
          <p:cNvSpPr>
            <a:spLocks noChangeArrowheads="1"/>
          </p:cNvSpPr>
          <p:nvPr/>
        </p:nvSpPr>
        <p:spPr bwMode="auto">
          <a:xfrm>
            <a:off x="1577975" y="8496300"/>
            <a:ext cx="5153025" cy="536575"/>
          </a:xfrm>
          <a:prstGeom prst="rect">
            <a:avLst/>
          </a:prstGeom>
          <a:solidFill>
            <a:schemeClr val="bg1"/>
          </a:solidFill>
          <a:ln w="6350">
            <a:solidFill>
              <a:schemeClr val="tx1"/>
            </a:solidFill>
            <a:miter lim="800000"/>
            <a:headEnd/>
            <a:tailEnd/>
          </a:ln>
        </p:spPr>
        <p:txBody>
          <a:bodyPr wrap="none" anchor="ctr"/>
          <a:lstStyle/>
          <a:p>
            <a:endParaRPr lang="es-MX" altLang="es-MX" sz="1200" dirty="0"/>
          </a:p>
        </p:txBody>
      </p:sp>
      <p:sp>
        <p:nvSpPr>
          <p:cNvPr id="16" name="Text Box 44"/>
          <p:cNvSpPr txBox="1">
            <a:spLocks noChangeArrowheads="1"/>
          </p:cNvSpPr>
          <p:nvPr/>
        </p:nvSpPr>
        <p:spPr bwMode="auto">
          <a:xfrm>
            <a:off x="2295525" y="8523288"/>
            <a:ext cx="11414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80000"/>
              </a:lnSpc>
            </a:pPr>
            <a:r>
              <a:rPr lang="es-MX" altLang="es-MX" sz="1200" b="1">
                <a:latin typeface="Arial" charset="0"/>
              </a:rPr>
              <a:t>Responsable</a:t>
            </a:r>
            <a:endParaRPr lang="es-ES" altLang="es-MX" sz="1200" b="1">
              <a:latin typeface="Arial" charset="0"/>
            </a:endParaRPr>
          </a:p>
        </p:txBody>
      </p:sp>
      <p:sp>
        <p:nvSpPr>
          <p:cNvPr id="17" name="Line 46"/>
          <p:cNvSpPr>
            <a:spLocks noChangeShapeType="1"/>
          </p:cNvSpPr>
          <p:nvPr/>
        </p:nvSpPr>
        <p:spPr bwMode="auto">
          <a:xfrm>
            <a:off x="4159250" y="8496300"/>
            <a:ext cx="0" cy="53022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8" name="Line 47"/>
          <p:cNvSpPr>
            <a:spLocks noChangeShapeType="1"/>
          </p:cNvSpPr>
          <p:nvPr/>
        </p:nvSpPr>
        <p:spPr bwMode="auto">
          <a:xfrm>
            <a:off x="1577975" y="8761413"/>
            <a:ext cx="5153025" cy="3175"/>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s-MX"/>
          </a:p>
        </p:txBody>
      </p:sp>
      <p:sp>
        <p:nvSpPr>
          <p:cNvPr id="19" name="Text Box 50"/>
          <p:cNvSpPr txBox="1">
            <a:spLocks noChangeArrowheads="1"/>
          </p:cNvSpPr>
          <p:nvPr/>
        </p:nvSpPr>
        <p:spPr bwMode="auto">
          <a:xfrm>
            <a:off x="4711762" y="8523288"/>
            <a:ext cx="1431802"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0" algn="ctr">
              <a:lnSpc>
                <a:spcPct val="80000"/>
              </a:lnSpc>
            </a:pPr>
            <a:r>
              <a:rPr lang="es-MX" altLang="es-MX" sz="1200" b="1" dirty="0">
                <a:solidFill>
                  <a:srgbClr val="000000"/>
                </a:solidFill>
                <a:latin typeface="Arial" charset="0"/>
              </a:rPr>
              <a:t>Director General </a:t>
            </a:r>
            <a:endParaRPr lang="es-ES" altLang="es-MX" sz="1200" b="1" dirty="0">
              <a:solidFill>
                <a:srgbClr val="000000"/>
              </a:solidFill>
              <a:latin typeface="Arial" charset="0"/>
            </a:endParaRPr>
          </a:p>
        </p:txBody>
      </p:sp>
      <p:sp>
        <p:nvSpPr>
          <p:cNvPr id="20" name="Rectangle 121"/>
          <p:cNvSpPr>
            <a:spLocks noChangeArrowheads="1"/>
          </p:cNvSpPr>
          <p:nvPr/>
        </p:nvSpPr>
        <p:spPr bwMode="auto">
          <a:xfrm>
            <a:off x="4314564" y="8756853"/>
            <a:ext cx="2271713" cy="276225"/>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Urbano Menchaca Velázquez</a:t>
            </a:r>
          </a:p>
        </p:txBody>
      </p:sp>
      <p:sp>
        <p:nvSpPr>
          <p:cNvPr id="21" name="Rectangle 121"/>
          <p:cNvSpPr>
            <a:spLocks noChangeArrowheads="1"/>
          </p:cNvSpPr>
          <p:nvPr/>
        </p:nvSpPr>
        <p:spPr bwMode="auto">
          <a:xfrm>
            <a:off x="1649935" y="8756853"/>
            <a:ext cx="2447054" cy="276999"/>
          </a:xfrm>
          <a:prstGeom prst="rect">
            <a:avLst/>
          </a:prstGeom>
          <a:noFill/>
          <a:ln w="9525">
            <a:noFill/>
            <a:miter lim="800000"/>
            <a:headEnd/>
            <a:tailEnd/>
          </a:ln>
        </p:spPr>
        <p:txBody>
          <a:bodyPr wrap="square">
            <a:spAutoFit/>
          </a:bodyPr>
          <a:lstStyle/>
          <a:p>
            <a:pPr algn="ctr">
              <a:spcBef>
                <a:spcPct val="50000"/>
              </a:spcBef>
            </a:pPr>
            <a:r>
              <a:rPr lang="es-MX" sz="1200" dirty="0">
                <a:latin typeface="Arial" charset="0"/>
              </a:rPr>
              <a:t>Fanny Elizabeth Páez Ortega</a:t>
            </a:r>
          </a:p>
        </p:txBody>
      </p:sp>
      <p:sp>
        <p:nvSpPr>
          <p:cNvPr id="22" name="Text Box 15"/>
          <p:cNvSpPr txBox="1">
            <a:spLocks noChangeArrowheads="1"/>
          </p:cNvSpPr>
          <p:nvPr/>
        </p:nvSpPr>
        <p:spPr bwMode="auto">
          <a:xfrm>
            <a:off x="44450" y="50800"/>
            <a:ext cx="3962400" cy="396875"/>
          </a:xfrm>
          <a:prstGeom prst="rect">
            <a:avLst/>
          </a:prstGeom>
          <a:noFill/>
          <a:ln w="9525">
            <a:noFill/>
            <a:miter lim="800000"/>
            <a:headEnd/>
            <a:tailEnd/>
          </a:ln>
        </p:spPr>
        <p:txBody>
          <a:bodyPr>
            <a:spAutoFit/>
          </a:bodyPr>
          <a:lstStyle/>
          <a:p>
            <a:pPr algn="just">
              <a:spcBef>
                <a:spcPct val="50000"/>
              </a:spcBef>
            </a:pPr>
            <a:r>
              <a:rPr lang="es-MX" sz="2000" b="1" i="1" dirty="0">
                <a:latin typeface="Arial" charset="0"/>
              </a:rPr>
              <a:t>DESCRIPCIÓN DE</a:t>
            </a:r>
            <a:r>
              <a:rPr lang="es-MX" sz="2000" b="1" i="1" dirty="0" smtClean="0">
                <a:latin typeface="Arial" charset="0"/>
              </a:rPr>
              <a:t> </a:t>
            </a:r>
            <a:r>
              <a:rPr lang="es-ES_tradnl" sz="2000" b="1" i="1" dirty="0" smtClean="0">
                <a:latin typeface="Arial" charset="0"/>
              </a:rPr>
              <a:t>FUNCIONES</a:t>
            </a:r>
            <a:endParaRPr lang="es-MX" sz="2000" b="1" i="1" dirty="0">
              <a:latin typeface="Arial" charset="0"/>
            </a:endParaRPr>
          </a:p>
        </p:txBody>
      </p:sp>
    </p:spTree>
    <p:extLst>
      <p:ext uri="{BB962C8B-B14F-4D97-AF65-F5344CB8AC3E}">
        <p14:creationId xmlns:p14="http://schemas.microsoft.com/office/powerpoint/2010/main" val="35363089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40"/>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31747" name="Text Box 3"/>
          <p:cNvSpPr txBox="1">
            <a:spLocks noChangeArrowheads="1"/>
          </p:cNvSpPr>
          <p:nvPr/>
        </p:nvSpPr>
        <p:spPr bwMode="auto">
          <a:xfrm>
            <a:off x="0" y="47625"/>
            <a:ext cx="3962400" cy="396875"/>
          </a:xfrm>
          <a:prstGeom prst="rect">
            <a:avLst/>
          </a:prstGeom>
          <a:noFill/>
          <a:ln w="9525">
            <a:noFill/>
            <a:miter lim="800000"/>
            <a:headEnd/>
            <a:tailEnd/>
          </a:ln>
        </p:spPr>
        <p:txBody>
          <a:bodyPr>
            <a:spAutoFit/>
          </a:bodyPr>
          <a:lstStyle/>
          <a:p>
            <a:pPr algn="just">
              <a:spcBef>
                <a:spcPct val="50000"/>
              </a:spcBef>
            </a:pPr>
            <a:r>
              <a:rPr lang="es-MX" sz="2000" b="1" i="1">
                <a:latin typeface="Arial" charset="0"/>
              </a:rPr>
              <a:t>AUTORIZACIÓN</a:t>
            </a:r>
          </a:p>
        </p:txBody>
      </p:sp>
      <p:sp>
        <p:nvSpPr>
          <p:cNvPr id="31748" name="Text Box 5"/>
          <p:cNvSpPr txBox="1">
            <a:spLocks noChangeArrowheads="1"/>
          </p:cNvSpPr>
          <p:nvPr/>
        </p:nvSpPr>
        <p:spPr bwMode="auto">
          <a:xfrm>
            <a:off x="1192490" y="711200"/>
            <a:ext cx="4466672" cy="1323439"/>
          </a:xfrm>
          <a:prstGeom prst="rect">
            <a:avLst/>
          </a:prstGeom>
          <a:noFill/>
          <a:ln w="9525">
            <a:noFill/>
            <a:miter lim="800000"/>
            <a:headEnd/>
            <a:tailEnd/>
          </a:ln>
        </p:spPr>
        <p:txBody>
          <a:bodyPr wrap="none">
            <a:spAutoFit/>
          </a:bodyPr>
          <a:lstStyle/>
          <a:p>
            <a:pPr algn="ctr"/>
            <a:r>
              <a:rPr lang="es-MX" sz="1600" b="1" i="1" dirty="0">
                <a:latin typeface="Arial" charset="0"/>
              </a:rPr>
              <a:t>RESPONSABLE DE </a:t>
            </a:r>
            <a:r>
              <a:rPr lang="es-MX" sz="1600" b="1" i="1" dirty="0" smtClean="0">
                <a:latin typeface="Arial" charset="0"/>
              </a:rPr>
              <a:t>LA FORMULACION DEL</a:t>
            </a:r>
          </a:p>
          <a:p>
            <a:pPr algn="ctr"/>
            <a:r>
              <a:rPr lang="es-MX" sz="1600" b="1" i="1" dirty="0" smtClean="0">
                <a:latin typeface="Arial" charset="0"/>
              </a:rPr>
              <a:t> </a:t>
            </a:r>
            <a:r>
              <a:rPr lang="es-MX" sz="1600" b="1" i="1" dirty="0">
                <a:latin typeface="Arial" charset="0"/>
              </a:rPr>
              <a:t>MANUAL DE ORGANIZACIÓN</a:t>
            </a:r>
          </a:p>
          <a:p>
            <a:pPr algn="ctr"/>
            <a:r>
              <a:rPr lang="es-MX" sz="1600" b="1" i="1" dirty="0" smtClean="0">
                <a:latin typeface="Arial" charset="0"/>
              </a:rPr>
              <a:t>DIRECCIÓN GENERAL DE TRANSPORTE </a:t>
            </a:r>
          </a:p>
          <a:p>
            <a:pPr algn="ctr"/>
            <a:r>
              <a:rPr lang="es-MX" sz="1600" b="1" i="1" dirty="0" smtClean="0">
                <a:latin typeface="Arial" charset="0"/>
              </a:rPr>
              <a:t>COLECTIVO METROPOLITANO</a:t>
            </a:r>
          </a:p>
          <a:p>
            <a:pPr algn="ctr"/>
            <a:endParaRPr lang="es-MX" sz="1600" b="1" i="1" dirty="0">
              <a:latin typeface="Arial" charset="0"/>
            </a:endParaRPr>
          </a:p>
        </p:txBody>
      </p:sp>
      <p:sp>
        <p:nvSpPr>
          <p:cNvPr id="31749" name="Text Box 6"/>
          <p:cNvSpPr txBox="1">
            <a:spLocks noChangeArrowheads="1"/>
          </p:cNvSpPr>
          <p:nvPr/>
        </p:nvSpPr>
        <p:spPr bwMode="auto">
          <a:xfrm>
            <a:off x="846138" y="2862608"/>
            <a:ext cx="5172075" cy="457200"/>
          </a:xfrm>
          <a:prstGeom prst="rect">
            <a:avLst/>
          </a:prstGeom>
          <a:noFill/>
          <a:ln w="9525">
            <a:noFill/>
            <a:miter lim="800000"/>
            <a:headEnd/>
            <a:tailEnd/>
          </a:ln>
        </p:spPr>
        <p:txBody>
          <a:bodyPr>
            <a:spAutoFit/>
          </a:bodyPr>
          <a:lstStyle/>
          <a:p>
            <a:pPr algn="ctr"/>
            <a:r>
              <a:rPr lang="es-MX" sz="1200" b="1" dirty="0">
                <a:latin typeface="Arial" charset="0"/>
              </a:rPr>
              <a:t>Urbano Menchaca Velázquez</a:t>
            </a:r>
          </a:p>
          <a:p>
            <a:pPr algn="ctr"/>
            <a:r>
              <a:rPr lang="es-MX" sz="1200" b="1" dirty="0">
                <a:latin typeface="Arial" charset="0"/>
              </a:rPr>
              <a:t>Director General de Transporte Colectivo Metropolitano</a:t>
            </a:r>
          </a:p>
        </p:txBody>
      </p:sp>
      <p:sp>
        <p:nvSpPr>
          <p:cNvPr id="31750" name="Text Box 10"/>
          <p:cNvSpPr txBox="1">
            <a:spLocks noChangeArrowheads="1"/>
          </p:cNvSpPr>
          <p:nvPr/>
        </p:nvSpPr>
        <p:spPr bwMode="auto">
          <a:xfrm>
            <a:off x="2751138" y="3890963"/>
            <a:ext cx="1360487" cy="336550"/>
          </a:xfrm>
          <a:prstGeom prst="rect">
            <a:avLst/>
          </a:prstGeom>
          <a:noFill/>
          <a:ln w="9525">
            <a:noFill/>
            <a:miter lim="800000"/>
            <a:headEnd/>
            <a:tailEnd/>
          </a:ln>
        </p:spPr>
        <p:txBody>
          <a:bodyPr>
            <a:spAutoFit/>
          </a:bodyPr>
          <a:lstStyle/>
          <a:p>
            <a:pPr algn="ctr"/>
            <a:r>
              <a:rPr lang="es-MX" sz="1600" b="1" i="1">
                <a:latin typeface="Arial" charset="0"/>
              </a:rPr>
              <a:t>REVISÓ</a:t>
            </a:r>
          </a:p>
        </p:txBody>
      </p:sp>
      <p:sp>
        <p:nvSpPr>
          <p:cNvPr id="31751" name="Text Box 11"/>
          <p:cNvSpPr txBox="1">
            <a:spLocks noChangeArrowheads="1"/>
          </p:cNvSpPr>
          <p:nvPr/>
        </p:nvSpPr>
        <p:spPr bwMode="auto">
          <a:xfrm>
            <a:off x="2654300" y="6481763"/>
            <a:ext cx="1549400" cy="336550"/>
          </a:xfrm>
          <a:prstGeom prst="rect">
            <a:avLst/>
          </a:prstGeom>
          <a:noFill/>
          <a:ln w="9525">
            <a:noFill/>
            <a:miter lim="800000"/>
            <a:headEnd/>
            <a:tailEnd/>
          </a:ln>
        </p:spPr>
        <p:txBody>
          <a:bodyPr>
            <a:spAutoFit/>
          </a:bodyPr>
          <a:lstStyle/>
          <a:p>
            <a:pPr algn="ctr"/>
            <a:r>
              <a:rPr lang="es-MX" sz="1600" b="1" i="1" dirty="0">
                <a:latin typeface="Arial" charset="0"/>
              </a:rPr>
              <a:t>AUTORIZAN</a:t>
            </a:r>
          </a:p>
        </p:txBody>
      </p:sp>
      <p:sp>
        <p:nvSpPr>
          <p:cNvPr id="31752" name="Text Box 12"/>
          <p:cNvSpPr txBox="1">
            <a:spLocks noChangeArrowheads="1"/>
          </p:cNvSpPr>
          <p:nvPr/>
        </p:nvSpPr>
        <p:spPr bwMode="auto">
          <a:xfrm>
            <a:off x="1644650" y="5272088"/>
            <a:ext cx="3554413" cy="646331"/>
          </a:xfrm>
          <a:prstGeom prst="rect">
            <a:avLst/>
          </a:prstGeom>
          <a:noFill/>
          <a:ln w="9525">
            <a:noFill/>
            <a:miter lim="800000"/>
            <a:headEnd/>
            <a:tailEnd/>
          </a:ln>
        </p:spPr>
        <p:txBody>
          <a:bodyPr>
            <a:spAutoFit/>
          </a:bodyPr>
          <a:lstStyle/>
          <a:p>
            <a:pPr algn="ctr"/>
            <a:endParaRPr lang="es-MX" sz="1200" b="1" dirty="0">
              <a:latin typeface="Arial" charset="0"/>
            </a:endParaRPr>
          </a:p>
          <a:p>
            <a:pPr algn="ctr"/>
            <a:r>
              <a:rPr lang="es-MX" sz="1200" b="1" dirty="0" smtClean="0">
                <a:latin typeface="Arial" charset="0"/>
              </a:rPr>
              <a:t>Gonzalo </a:t>
            </a:r>
            <a:r>
              <a:rPr lang="es-MX" sz="1200" b="1" dirty="0">
                <a:latin typeface="Arial" charset="0"/>
              </a:rPr>
              <a:t>Ortuño Castro</a:t>
            </a:r>
          </a:p>
          <a:p>
            <a:pPr algn="ctr"/>
            <a:r>
              <a:rPr lang="es-MX" sz="1200" b="1" dirty="0">
                <a:latin typeface="Arial" charset="0"/>
              </a:rPr>
              <a:t>Director de Organización y Métodos</a:t>
            </a:r>
          </a:p>
        </p:txBody>
      </p:sp>
      <p:sp>
        <p:nvSpPr>
          <p:cNvPr id="31753" name="Text Box 13"/>
          <p:cNvSpPr txBox="1">
            <a:spLocks noChangeArrowheads="1"/>
          </p:cNvSpPr>
          <p:nvPr/>
        </p:nvSpPr>
        <p:spPr bwMode="auto">
          <a:xfrm>
            <a:off x="3897313" y="6926263"/>
            <a:ext cx="2503487" cy="461665"/>
          </a:xfrm>
          <a:prstGeom prst="rect">
            <a:avLst/>
          </a:prstGeom>
          <a:noFill/>
          <a:ln w="9525">
            <a:noFill/>
            <a:miter lim="800000"/>
            <a:headEnd/>
            <a:tailEnd/>
          </a:ln>
        </p:spPr>
        <p:txBody>
          <a:bodyPr>
            <a:spAutoFit/>
          </a:bodyPr>
          <a:lstStyle/>
          <a:p>
            <a:pPr algn="ctr"/>
            <a:r>
              <a:rPr lang="es-MX" sz="1200" b="1" dirty="0">
                <a:latin typeface="Arial" charset="0"/>
              </a:rPr>
              <a:t>  OFICIAL </a:t>
            </a:r>
            <a:r>
              <a:rPr lang="es-MX" sz="1200" b="1" dirty="0" smtClean="0">
                <a:latin typeface="Arial" charset="0"/>
              </a:rPr>
              <a:t>MAYOR DEL</a:t>
            </a:r>
          </a:p>
          <a:p>
            <a:pPr algn="ctr"/>
            <a:r>
              <a:rPr lang="es-MX" sz="1200" b="1" dirty="0" smtClean="0">
                <a:latin typeface="Arial" charset="0"/>
              </a:rPr>
              <a:t>PODER EJECUTIVO     </a:t>
            </a:r>
            <a:endParaRPr lang="es-MX" sz="1200" b="1" dirty="0">
              <a:latin typeface="Arial" charset="0"/>
            </a:endParaRPr>
          </a:p>
        </p:txBody>
      </p:sp>
      <p:sp>
        <p:nvSpPr>
          <p:cNvPr id="31754" name="Text Box 15"/>
          <p:cNvSpPr txBox="1">
            <a:spLocks noChangeArrowheads="1"/>
          </p:cNvSpPr>
          <p:nvPr/>
        </p:nvSpPr>
        <p:spPr bwMode="auto">
          <a:xfrm>
            <a:off x="44450" y="8501063"/>
            <a:ext cx="3314700" cy="276999"/>
          </a:xfrm>
          <a:prstGeom prst="rect">
            <a:avLst/>
          </a:prstGeom>
          <a:noFill/>
          <a:ln w="9525">
            <a:noFill/>
            <a:miter lim="800000"/>
            <a:headEnd/>
            <a:tailEnd/>
          </a:ln>
        </p:spPr>
        <p:txBody>
          <a:bodyPr>
            <a:spAutoFit/>
          </a:bodyPr>
          <a:lstStyle/>
          <a:p>
            <a:pPr algn="ctr"/>
            <a:r>
              <a:rPr lang="es-MX" sz="1200" b="1" dirty="0">
                <a:latin typeface="Arial" charset="0"/>
              </a:rPr>
              <a:t>      </a:t>
            </a:r>
            <a:r>
              <a:rPr lang="es-MX" sz="1200" b="1" dirty="0" smtClean="0">
                <a:latin typeface="Arial" charset="0"/>
              </a:rPr>
              <a:t>Fernando Chávez  Méndez  </a:t>
            </a:r>
            <a:endParaRPr lang="es-MX" sz="1200" b="1" dirty="0">
              <a:latin typeface="Arial" charset="0"/>
            </a:endParaRPr>
          </a:p>
        </p:txBody>
      </p:sp>
      <p:sp>
        <p:nvSpPr>
          <p:cNvPr id="31756" name="Line 26"/>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ES"/>
          </a:p>
        </p:txBody>
      </p:sp>
      <p:sp>
        <p:nvSpPr>
          <p:cNvPr id="31757" name="Text Box 27"/>
          <p:cNvSpPr txBox="1">
            <a:spLocks noChangeArrowheads="1"/>
          </p:cNvSpPr>
          <p:nvPr/>
        </p:nvSpPr>
        <p:spPr bwMode="auto">
          <a:xfrm>
            <a:off x="-350838" y="6926263"/>
            <a:ext cx="4140201" cy="457200"/>
          </a:xfrm>
          <a:prstGeom prst="rect">
            <a:avLst/>
          </a:prstGeom>
          <a:noFill/>
          <a:ln w="9525">
            <a:noFill/>
            <a:miter lim="800000"/>
            <a:headEnd/>
            <a:tailEnd/>
          </a:ln>
        </p:spPr>
        <p:txBody>
          <a:bodyPr>
            <a:spAutoFit/>
          </a:bodyPr>
          <a:lstStyle/>
          <a:p>
            <a:pPr algn="ctr"/>
            <a:r>
              <a:rPr lang="es-MX" sz="1200" b="1" dirty="0">
                <a:latin typeface="Arial" charset="0"/>
              </a:rPr>
              <a:t>SECRETARIO DE </a:t>
            </a:r>
          </a:p>
          <a:p>
            <a:pPr algn="ctr"/>
            <a:r>
              <a:rPr lang="es-MX" sz="1200" b="1" dirty="0">
                <a:latin typeface="Arial" charset="0"/>
              </a:rPr>
              <a:t>COMUNICACIONES Y TRANSPORTES</a:t>
            </a:r>
          </a:p>
        </p:txBody>
      </p:sp>
      <p:sp>
        <p:nvSpPr>
          <p:cNvPr id="31758" name="Line 28"/>
          <p:cNvSpPr>
            <a:spLocks noChangeShapeType="1"/>
          </p:cNvSpPr>
          <p:nvPr/>
        </p:nvSpPr>
        <p:spPr bwMode="auto">
          <a:xfrm>
            <a:off x="495300" y="8501063"/>
            <a:ext cx="2638425" cy="0"/>
          </a:xfrm>
          <a:prstGeom prst="line">
            <a:avLst/>
          </a:prstGeom>
          <a:noFill/>
          <a:ln w="9525">
            <a:solidFill>
              <a:schemeClr val="tx1"/>
            </a:solidFill>
            <a:round/>
            <a:headEnd/>
            <a:tailEnd/>
          </a:ln>
        </p:spPr>
        <p:txBody>
          <a:bodyPr/>
          <a:lstStyle/>
          <a:p>
            <a:endParaRPr lang="es-ES"/>
          </a:p>
        </p:txBody>
      </p:sp>
      <p:sp>
        <p:nvSpPr>
          <p:cNvPr id="31759" name="Line 29"/>
          <p:cNvSpPr>
            <a:spLocks noChangeShapeType="1"/>
          </p:cNvSpPr>
          <p:nvPr/>
        </p:nvSpPr>
        <p:spPr bwMode="auto">
          <a:xfrm>
            <a:off x="3857625" y="8501063"/>
            <a:ext cx="2638425" cy="0"/>
          </a:xfrm>
          <a:prstGeom prst="line">
            <a:avLst/>
          </a:prstGeom>
          <a:noFill/>
          <a:ln w="9525">
            <a:solidFill>
              <a:schemeClr val="tx1"/>
            </a:solidFill>
            <a:round/>
            <a:headEnd/>
            <a:tailEnd/>
          </a:ln>
        </p:spPr>
        <p:txBody>
          <a:bodyPr/>
          <a:lstStyle/>
          <a:p>
            <a:endParaRPr lang="es-ES"/>
          </a:p>
        </p:txBody>
      </p:sp>
      <p:sp>
        <p:nvSpPr>
          <p:cNvPr id="31760" name="Line 30"/>
          <p:cNvSpPr>
            <a:spLocks noChangeShapeType="1"/>
          </p:cNvSpPr>
          <p:nvPr/>
        </p:nvSpPr>
        <p:spPr bwMode="auto">
          <a:xfrm>
            <a:off x="1443038" y="2847975"/>
            <a:ext cx="4024312" cy="0"/>
          </a:xfrm>
          <a:prstGeom prst="line">
            <a:avLst/>
          </a:prstGeom>
          <a:noFill/>
          <a:ln w="9525">
            <a:solidFill>
              <a:schemeClr val="tx1"/>
            </a:solidFill>
            <a:round/>
            <a:headEnd/>
            <a:tailEnd/>
          </a:ln>
        </p:spPr>
        <p:txBody>
          <a:bodyPr/>
          <a:lstStyle/>
          <a:p>
            <a:pPr algn="ctr"/>
            <a:endParaRPr lang="es-ES" dirty="0"/>
          </a:p>
        </p:txBody>
      </p:sp>
      <p:sp>
        <p:nvSpPr>
          <p:cNvPr id="31761" name="Line 31"/>
          <p:cNvSpPr>
            <a:spLocks noChangeShapeType="1"/>
          </p:cNvSpPr>
          <p:nvPr/>
        </p:nvSpPr>
        <p:spPr bwMode="auto">
          <a:xfrm>
            <a:off x="2047875" y="5483225"/>
            <a:ext cx="2733675" cy="0"/>
          </a:xfrm>
          <a:prstGeom prst="line">
            <a:avLst/>
          </a:prstGeom>
          <a:noFill/>
          <a:ln w="9525">
            <a:solidFill>
              <a:schemeClr val="tx1"/>
            </a:solidFill>
            <a:round/>
            <a:headEnd/>
            <a:tailEnd/>
          </a:ln>
        </p:spPr>
        <p:txBody>
          <a:bodyPr/>
          <a:lstStyle/>
          <a:p>
            <a:endParaRPr lang="es-ES"/>
          </a:p>
        </p:txBody>
      </p:sp>
      <p:sp>
        <p:nvSpPr>
          <p:cNvPr id="17" name="Text Box 15"/>
          <p:cNvSpPr txBox="1">
            <a:spLocks noChangeArrowheads="1"/>
          </p:cNvSpPr>
          <p:nvPr/>
        </p:nvSpPr>
        <p:spPr bwMode="auto">
          <a:xfrm>
            <a:off x="3769895" y="8501063"/>
            <a:ext cx="2764588" cy="276999"/>
          </a:xfrm>
          <a:prstGeom prst="rect">
            <a:avLst/>
          </a:prstGeom>
          <a:noFill/>
          <a:ln w="9525">
            <a:noFill/>
            <a:miter lim="800000"/>
            <a:headEnd/>
            <a:tailEnd/>
          </a:ln>
        </p:spPr>
        <p:txBody>
          <a:bodyPr wrap="square">
            <a:spAutoFit/>
          </a:bodyPr>
          <a:lstStyle/>
          <a:p>
            <a:pPr algn="ctr"/>
            <a:r>
              <a:rPr lang="es-MX" sz="1200" b="1" dirty="0" smtClean="0">
                <a:latin typeface="Arial" charset="0"/>
              </a:rPr>
              <a:t>Ada Amelia Andrade Contreras</a:t>
            </a:r>
            <a:endParaRPr lang="es-MX" sz="1200" b="1" dirty="0">
              <a:latin typeface="Arial"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5"/>
          <p:cNvSpPr>
            <a:spLocks noChangeArrowheads="1"/>
          </p:cNvSpPr>
          <p:nvPr/>
        </p:nvSpPr>
        <p:spPr bwMode="auto">
          <a:xfrm>
            <a:off x="0" y="57150"/>
            <a:ext cx="1443038" cy="9086850"/>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s-MX" altLang="es-MX"/>
          </a:p>
        </p:txBody>
      </p:sp>
      <p:sp>
        <p:nvSpPr>
          <p:cNvPr id="9" name="Rectangle 56"/>
          <p:cNvSpPr>
            <a:spLocks noChangeArrowheads="1"/>
          </p:cNvSpPr>
          <p:nvPr/>
        </p:nvSpPr>
        <p:spPr bwMode="auto">
          <a:xfrm>
            <a:off x="0" y="0"/>
            <a:ext cx="1443038" cy="9144000"/>
          </a:xfrm>
          <a:prstGeom prst="rect">
            <a:avLst/>
          </a:prstGeom>
          <a:solidFill>
            <a:schemeClr val="bg1">
              <a:lumMod val="65000"/>
            </a:schemeClr>
          </a:solidFill>
          <a:ln w="9525">
            <a:noFill/>
            <a:miter lim="800000"/>
            <a:headEnd/>
            <a:tailEnd/>
          </a:ln>
        </p:spPr>
        <p:txBody>
          <a:bodyPr wrap="none" anchor="ctr"/>
          <a:lstStyle/>
          <a:p>
            <a:pPr>
              <a:defRPr/>
            </a:pPr>
            <a:endParaRPr lang="es-MX"/>
          </a:p>
        </p:txBody>
      </p:sp>
      <p:sp>
        <p:nvSpPr>
          <p:cNvPr id="10" name="Text Box 57"/>
          <p:cNvSpPr txBox="1">
            <a:spLocks noChangeArrowheads="1"/>
          </p:cNvSpPr>
          <p:nvPr/>
        </p:nvSpPr>
        <p:spPr bwMode="auto">
          <a:xfrm>
            <a:off x="63500" y="57150"/>
            <a:ext cx="684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s-ES_tradnl" altLang="es-MX" sz="2000" b="1" i="1">
                <a:latin typeface="Arial" charset="0"/>
              </a:rPr>
              <a:t>CONTROL DE ACTUALIZACIONES</a:t>
            </a:r>
          </a:p>
        </p:txBody>
      </p:sp>
      <p:sp>
        <p:nvSpPr>
          <p:cNvPr id="11" name="Line 58"/>
          <p:cNvSpPr>
            <a:spLocks noChangeShapeType="1"/>
          </p:cNvSpPr>
          <p:nvPr/>
        </p:nvSpPr>
        <p:spPr bwMode="auto">
          <a:xfrm>
            <a:off x="0" y="520700"/>
            <a:ext cx="685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2" name="Text Box 59"/>
          <p:cNvSpPr txBox="1">
            <a:spLocks noChangeArrowheads="1"/>
          </p:cNvSpPr>
          <p:nvPr/>
        </p:nvSpPr>
        <p:spPr bwMode="auto">
          <a:xfrm>
            <a:off x="423863" y="965200"/>
            <a:ext cx="954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200" b="1" i="1">
                <a:latin typeface="Arial" charset="0"/>
              </a:rPr>
              <a:t>ELABORO</a:t>
            </a:r>
          </a:p>
        </p:txBody>
      </p:sp>
      <p:sp>
        <p:nvSpPr>
          <p:cNvPr id="13" name="Text Box 60"/>
          <p:cNvSpPr txBox="1">
            <a:spLocks noChangeArrowheads="1"/>
          </p:cNvSpPr>
          <p:nvPr/>
        </p:nvSpPr>
        <p:spPr bwMode="auto">
          <a:xfrm>
            <a:off x="3308350" y="1587500"/>
            <a:ext cx="6270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000" b="1">
                <a:latin typeface="Arial" charset="0"/>
              </a:rPr>
              <a:t>FECHA</a:t>
            </a:r>
          </a:p>
        </p:txBody>
      </p:sp>
      <p:sp>
        <p:nvSpPr>
          <p:cNvPr id="14" name="Text Box 61"/>
          <p:cNvSpPr txBox="1">
            <a:spLocks noChangeArrowheads="1"/>
          </p:cNvSpPr>
          <p:nvPr/>
        </p:nvSpPr>
        <p:spPr bwMode="auto">
          <a:xfrm>
            <a:off x="403225" y="2286000"/>
            <a:ext cx="7556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000" b="1">
                <a:latin typeface="Arial" charset="0"/>
              </a:rPr>
              <a:t>NOMBRE</a:t>
            </a:r>
          </a:p>
        </p:txBody>
      </p:sp>
      <p:sp>
        <p:nvSpPr>
          <p:cNvPr id="15" name="Text Box 62"/>
          <p:cNvSpPr txBox="1">
            <a:spLocks noChangeArrowheads="1"/>
          </p:cNvSpPr>
          <p:nvPr/>
        </p:nvSpPr>
        <p:spPr bwMode="auto">
          <a:xfrm>
            <a:off x="3978275" y="2286000"/>
            <a:ext cx="5921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000" b="1">
                <a:latin typeface="Arial" charset="0"/>
              </a:rPr>
              <a:t>FIRMA</a:t>
            </a:r>
          </a:p>
        </p:txBody>
      </p:sp>
      <p:sp>
        <p:nvSpPr>
          <p:cNvPr id="16" name="Line 63"/>
          <p:cNvSpPr>
            <a:spLocks noChangeShapeType="1"/>
          </p:cNvSpPr>
          <p:nvPr/>
        </p:nvSpPr>
        <p:spPr bwMode="auto">
          <a:xfrm>
            <a:off x="501650" y="2324100"/>
            <a:ext cx="31178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7" name="Line 64"/>
          <p:cNvSpPr>
            <a:spLocks noChangeShapeType="1"/>
          </p:cNvSpPr>
          <p:nvPr/>
        </p:nvSpPr>
        <p:spPr bwMode="auto">
          <a:xfrm>
            <a:off x="4064000" y="2324100"/>
            <a:ext cx="13144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18" name="Text Box 65"/>
          <p:cNvSpPr txBox="1">
            <a:spLocks noChangeArrowheads="1"/>
          </p:cNvSpPr>
          <p:nvPr/>
        </p:nvSpPr>
        <p:spPr bwMode="auto">
          <a:xfrm>
            <a:off x="403225" y="2905125"/>
            <a:ext cx="6619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000" b="1">
                <a:latin typeface="Arial" charset="0"/>
              </a:rPr>
              <a:t>CARGO</a:t>
            </a:r>
          </a:p>
        </p:txBody>
      </p:sp>
      <p:sp>
        <p:nvSpPr>
          <p:cNvPr id="19" name="Line 66"/>
          <p:cNvSpPr>
            <a:spLocks noChangeShapeType="1"/>
          </p:cNvSpPr>
          <p:nvPr/>
        </p:nvSpPr>
        <p:spPr bwMode="auto">
          <a:xfrm>
            <a:off x="501650" y="2943225"/>
            <a:ext cx="31273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0" name="Line 67"/>
          <p:cNvSpPr>
            <a:spLocks noChangeShapeType="1"/>
          </p:cNvSpPr>
          <p:nvPr/>
        </p:nvSpPr>
        <p:spPr bwMode="auto">
          <a:xfrm>
            <a:off x="3416300" y="1609725"/>
            <a:ext cx="19621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1" name="Text Box 68"/>
          <p:cNvSpPr txBox="1">
            <a:spLocks noChangeArrowheads="1"/>
          </p:cNvSpPr>
          <p:nvPr/>
        </p:nvSpPr>
        <p:spPr bwMode="auto">
          <a:xfrm>
            <a:off x="2171700" y="3530600"/>
            <a:ext cx="14493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200" b="1" i="1">
                <a:latin typeface="Arial" charset="0"/>
              </a:rPr>
              <a:t>ACTUALIZACION</a:t>
            </a:r>
          </a:p>
        </p:txBody>
      </p:sp>
      <p:sp>
        <p:nvSpPr>
          <p:cNvPr id="22" name="Text Box 70"/>
          <p:cNvSpPr txBox="1">
            <a:spLocks noChangeArrowheads="1"/>
          </p:cNvSpPr>
          <p:nvPr/>
        </p:nvSpPr>
        <p:spPr bwMode="auto">
          <a:xfrm>
            <a:off x="263525" y="3960813"/>
            <a:ext cx="27924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000" b="1">
                <a:latin typeface="Arial" charset="0"/>
              </a:rPr>
              <a:t>PARTE DEL MANUAL QUE SE ACTUALIZA</a:t>
            </a:r>
          </a:p>
        </p:txBody>
      </p:sp>
      <p:sp>
        <p:nvSpPr>
          <p:cNvPr id="23" name="Line 71"/>
          <p:cNvSpPr>
            <a:spLocks noChangeShapeType="1"/>
          </p:cNvSpPr>
          <p:nvPr/>
        </p:nvSpPr>
        <p:spPr bwMode="auto">
          <a:xfrm>
            <a:off x="361950" y="4440238"/>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4" name="Text Box 72"/>
          <p:cNvSpPr txBox="1">
            <a:spLocks noChangeArrowheads="1"/>
          </p:cNvSpPr>
          <p:nvPr/>
        </p:nvSpPr>
        <p:spPr bwMode="auto">
          <a:xfrm>
            <a:off x="263525" y="5462588"/>
            <a:ext cx="23050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s-ES_tradnl" altLang="es-MX" sz="1000" b="1">
                <a:latin typeface="Arial" charset="0"/>
              </a:rPr>
              <a:t>SECCIONES QUE SE MODIFICA(N)</a:t>
            </a:r>
          </a:p>
        </p:txBody>
      </p:sp>
      <p:sp>
        <p:nvSpPr>
          <p:cNvPr id="25" name="Text Box 75"/>
          <p:cNvSpPr txBox="1">
            <a:spLocks noChangeArrowheads="1"/>
          </p:cNvSpPr>
          <p:nvPr/>
        </p:nvSpPr>
        <p:spPr bwMode="auto">
          <a:xfrm>
            <a:off x="855663" y="6938963"/>
            <a:ext cx="765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s-ES_tradnl" altLang="es-MX" sz="1200" b="1" i="1">
                <a:latin typeface="Arial" charset="0"/>
              </a:rPr>
              <a:t>REVISO</a:t>
            </a:r>
          </a:p>
        </p:txBody>
      </p:sp>
      <p:sp>
        <p:nvSpPr>
          <p:cNvPr id="26" name="Line 78"/>
          <p:cNvSpPr>
            <a:spLocks noChangeShapeType="1"/>
          </p:cNvSpPr>
          <p:nvPr/>
        </p:nvSpPr>
        <p:spPr bwMode="auto">
          <a:xfrm>
            <a:off x="104775" y="8202613"/>
            <a:ext cx="21050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7" name="Line 79"/>
          <p:cNvSpPr>
            <a:spLocks noChangeShapeType="1"/>
          </p:cNvSpPr>
          <p:nvPr/>
        </p:nvSpPr>
        <p:spPr bwMode="auto">
          <a:xfrm>
            <a:off x="2336800" y="8202613"/>
            <a:ext cx="2159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8" name="Line 80"/>
          <p:cNvSpPr>
            <a:spLocks noChangeShapeType="1"/>
          </p:cNvSpPr>
          <p:nvPr/>
        </p:nvSpPr>
        <p:spPr bwMode="auto">
          <a:xfrm flipV="1">
            <a:off x="4629150" y="8201025"/>
            <a:ext cx="20955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29" name="35 CuadroTexto"/>
          <p:cNvSpPr txBox="1">
            <a:spLocks noChangeArrowheads="1"/>
          </p:cNvSpPr>
          <p:nvPr/>
        </p:nvSpPr>
        <p:spPr bwMode="auto">
          <a:xfrm>
            <a:off x="325438" y="8212138"/>
            <a:ext cx="166211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s-MX" altLang="es-MX" sz="1000" b="1">
              <a:latin typeface="Arial" charset="0"/>
              <a:cs typeface="Arial" charset="0"/>
            </a:endParaRPr>
          </a:p>
          <a:p>
            <a:pPr algn="ctr"/>
            <a:r>
              <a:rPr lang="es-MX" altLang="es-MX" sz="1000" b="1">
                <a:latin typeface="Arial" charset="0"/>
                <a:cs typeface="Arial" charset="0"/>
              </a:rPr>
              <a:t>Director de </a:t>
            </a:r>
          </a:p>
          <a:p>
            <a:pPr algn="ctr"/>
            <a:r>
              <a:rPr lang="es-MX" altLang="es-MX" sz="1000" b="1">
                <a:latin typeface="Arial" charset="0"/>
                <a:cs typeface="Arial" charset="0"/>
              </a:rPr>
              <a:t>Organización y Métodos</a:t>
            </a:r>
          </a:p>
        </p:txBody>
      </p:sp>
      <p:sp>
        <p:nvSpPr>
          <p:cNvPr id="30" name="Text Box 77"/>
          <p:cNvSpPr txBox="1">
            <a:spLocks noChangeArrowheads="1"/>
          </p:cNvSpPr>
          <p:nvPr/>
        </p:nvSpPr>
        <p:spPr bwMode="auto">
          <a:xfrm>
            <a:off x="3786188" y="6910388"/>
            <a:ext cx="1419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s-ES_tradnl" altLang="es-MX" sz="1200" b="1" i="1">
                <a:latin typeface="Arial" charset="0"/>
              </a:rPr>
              <a:t>A U T O R I Z A N</a:t>
            </a:r>
          </a:p>
        </p:txBody>
      </p:sp>
      <p:sp>
        <p:nvSpPr>
          <p:cNvPr id="31" name="Line 71"/>
          <p:cNvSpPr>
            <a:spLocks noChangeShapeType="1"/>
          </p:cNvSpPr>
          <p:nvPr/>
        </p:nvSpPr>
        <p:spPr bwMode="auto">
          <a:xfrm>
            <a:off x="361950" y="46926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2" name="Line 71"/>
          <p:cNvSpPr>
            <a:spLocks noChangeShapeType="1"/>
          </p:cNvSpPr>
          <p:nvPr/>
        </p:nvSpPr>
        <p:spPr bwMode="auto">
          <a:xfrm>
            <a:off x="361950" y="4945063"/>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3" name="Line 71"/>
          <p:cNvSpPr>
            <a:spLocks noChangeShapeType="1"/>
          </p:cNvSpPr>
          <p:nvPr/>
        </p:nvSpPr>
        <p:spPr bwMode="auto">
          <a:xfrm>
            <a:off x="361950" y="518160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4" name="Line 71"/>
          <p:cNvSpPr>
            <a:spLocks noChangeShapeType="1"/>
          </p:cNvSpPr>
          <p:nvPr/>
        </p:nvSpPr>
        <p:spPr bwMode="auto">
          <a:xfrm>
            <a:off x="361950" y="5954713"/>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5" name="Line 71"/>
          <p:cNvSpPr>
            <a:spLocks noChangeShapeType="1"/>
          </p:cNvSpPr>
          <p:nvPr/>
        </p:nvSpPr>
        <p:spPr bwMode="auto">
          <a:xfrm>
            <a:off x="361950" y="6207125"/>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6" name="Line 71"/>
          <p:cNvSpPr>
            <a:spLocks noChangeShapeType="1"/>
          </p:cNvSpPr>
          <p:nvPr/>
        </p:nvSpPr>
        <p:spPr bwMode="auto">
          <a:xfrm>
            <a:off x="361950" y="6457950"/>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37" name="Line 71"/>
          <p:cNvSpPr>
            <a:spLocks noChangeShapeType="1"/>
          </p:cNvSpPr>
          <p:nvPr/>
        </p:nvSpPr>
        <p:spPr bwMode="auto">
          <a:xfrm>
            <a:off x="361950" y="6694488"/>
            <a:ext cx="61341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Tree>
    <p:extLst>
      <p:ext uri="{BB962C8B-B14F-4D97-AF65-F5344CB8AC3E}">
        <p14:creationId xmlns:p14="http://schemas.microsoft.com/office/powerpoint/2010/main" val="3031883720"/>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Diseño predetermin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14201</TotalTime>
  <Words>9417</Words>
  <Application>Microsoft Office PowerPoint</Application>
  <PresentationFormat>Presentación en pantalla (4:3)</PresentationFormat>
  <Paragraphs>1222</Paragraphs>
  <Slides>51</Slides>
  <Notes>40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51</vt:i4>
      </vt:variant>
    </vt:vector>
  </HeadingPairs>
  <TitlesOfParts>
    <vt:vector size="57" baseType="lpstr">
      <vt:lpstr>ＭＳ Ｐゴシック</vt:lpstr>
      <vt:lpstr>Arial</vt:lpstr>
      <vt:lpstr>Calibri</vt:lpstr>
      <vt:lpstr>Times New Roman</vt:lpstr>
      <vt:lpstr>Wingdings</vt: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Oficialia Mayor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título de diapositiva</dc:title>
  <dc:creator>Gobierno del Estado</dc:creator>
  <cp:lastModifiedBy>SCT</cp:lastModifiedBy>
  <cp:revision>1151</cp:revision>
  <cp:lastPrinted>2020-01-06T18:52:35Z</cp:lastPrinted>
  <dcterms:created xsi:type="dcterms:W3CDTF">2010-10-19T17:25:23Z</dcterms:created>
  <dcterms:modified xsi:type="dcterms:W3CDTF">2021-07-09T17:33:27Z</dcterms:modified>
</cp:coreProperties>
</file>