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 id="2147483663" r:id="rId2"/>
    <p:sldMasterId id="2147483675" r:id="rId3"/>
    <p:sldMasterId id="2147483687" r:id="rId4"/>
    <p:sldMasterId id="2147483771" r:id="rId5"/>
  </p:sldMasterIdLst>
  <p:notesMasterIdLst>
    <p:notesMasterId r:id="rId175"/>
  </p:notesMasterIdLst>
  <p:handoutMasterIdLst>
    <p:handoutMasterId r:id="rId176"/>
  </p:handoutMasterIdLst>
  <p:sldIdLst>
    <p:sldId id="1172" r:id="rId6"/>
    <p:sldId id="1173" r:id="rId7"/>
    <p:sldId id="1174" r:id="rId8"/>
    <p:sldId id="1175" r:id="rId9"/>
    <p:sldId id="1251" r:id="rId10"/>
    <p:sldId id="1177" r:id="rId11"/>
    <p:sldId id="1178" r:id="rId12"/>
    <p:sldId id="1570" r:id="rId13"/>
    <p:sldId id="1571" r:id="rId14"/>
    <p:sldId id="1572" r:id="rId15"/>
    <p:sldId id="1573" r:id="rId16"/>
    <p:sldId id="1574" r:id="rId17"/>
    <p:sldId id="1179" r:id="rId18"/>
    <p:sldId id="1180" r:id="rId19"/>
    <p:sldId id="1553" r:id="rId20"/>
    <p:sldId id="1554" r:id="rId21"/>
    <p:sldId id="1555" r:id="rId22"/>
    <p:sldId id="1556" r:id="rId23"/>
    <p:sldId id="1557" r:id="rId24"/>
    <p:sldId id="1558" r:id="rId25"/>
    <p:sldId id="1559" r:id="rId26"/>
    <p:sldId id="1560" r:id="rId27"/>
    <p:sldId id="1561" r:id="rId28"/>
    <p:sldId id="1562" r:id="rId29"/>
    <p:sldId id="1563" r:id="rId30"/>
    <p:sldId id="1564" r:id="rId31"/>
    <p:sldId id="1565" r:id="rId32"/>
    <p:sldId id="1566" r:id="rId33"/>
    <p:sldId id="1567" r:id="rId34"/>
    <p:sldId id="1568" r:id="rId35"/>
    <p:sldId id="1187" r:id="rId36"/>
    <p:sldId id="1188" r:id="rId37"/>
    <p:sldId id="1190" r:id="rId38"/>
    <p:sldId id="1191" r:id="rId39"/>
    <p:sldId id="1401" r:id="rId40"/>
    <p:sldId id="1402" r:id="rId41"/>
    <p:sldId id="1403" r:id="rId42"/>
    <p:sldId id="1453" r:id="rId43"/>
    <p:sldId id="1264" r:id="rId44"/>
    <p:sldId id="1195" r:id="rId45"/>
    <p:sldId id="1199" r:id="rId46"/>
    <p:sldId id="1201" r:id="rId47"/>
    <p:sldId id="1202" r:id="rId48"/>
    <p:sldId id="1531" r:id="rId49"/>
    <p:sldId id="1265" r:id="rId50"/>
    <p:sldId id="1404" r:id="rId51"/>
    <p:sldId id="1405" r:id="rId52"/>
    <p:sldId id="1406" r:id="rId53"/>
    <p:sldId id="1407" r:id="rId54"/>
    <p:sldId id="1522" r:id="rId55"/>
    <p:sldId id="1523" r:id="rId56"/>
    <p:sldId id="1524" r:id="rId57"/>
    <p:sldId id="1525" r:id="rId58"/>
    <p:sldId id="1526" r:id="rId59"/>
    <p:sldId id="1527" r:id="rId60"/>
    <p:sldId id="1507" r:id="rId61"/>
    <p:sldId id="1508" r:id="rId62"/>
    <p:sldId id="1509" r:id="rId63"/>
    <p:sldId id="1510" r:id="rId64"/>
    <p:sldId id="1511" r:id="rId65"/>
    <p:sldId id="1512" r:id="rId66"/>
    <p:sldId id="1513" r:id="rId67"/>
    <p:sldId id="1514" r:id="rId68"/>
    <p:sldId id="1515" r:id="rId69"/>
    <p:sldId id="1516" r:id="rId70"/>
    <p:sldId id="1517" r:id="rId71"/>
    <p:sldId id="1518" r:id="rId72"/>
    <p:sldId id="1519" r:id="rId73"/>
    <p:sldId id="1520" r:id="rId74"/>
    <p:sldId id="1576" r:id="rId75"/>
    <p:sldId id="1578" r:id="rId76"/>
    <p:sldId id="1577" r:id="rId77"/>
    <p:sldId id="1580" r:id="rId78"/>
    <p:sldId id="1581" r:id="rId79"/>
    <p:sldId id="1582" r:id="rId80"/>
    <p:sldId id="1583" r:id="rId81"/>
    <p:sldId id="1334" r:id="rId82"/>
    <p:sldId id="1335" r:id="rId83"/>
    <p:sldId id="1336" r:id="rId84"/>
    <p:sldId id="1454" r:id="rId85"/>
    <p:sldId id="1505" r:id="rId86"/>
    <p:sldId id="1521" r:id="rId87"/>
    <p:sldId id="1506" r:id="rId88"/>
    <p:sldId id="1477" r:id="rId89"/>
    <p:sldId id="1478" r:id="rId90"/>
    <p:sldId id="1480" r:id="rId91"/>
    <p:sldId id="1240" r:id="rId92"/>
    <p:sldId id="1241" r:id="rId93"/>
    <p:sldId id="1283" r:id="rId94"/>
    <p:sldId id="1285" r:id="rId95"/>
    <p:sldId id="1365" r:id="rId96"/>
    <p:sldId id="1481" r:id="rId97"/>
    <p:sldId id="1449" r:id="rId98"/>
    <p:sldId id="1450" r:id="rId99"/>
    <p:sldId id="1371" r:id="rId100"/>
    <p:sldId id="1372" r:id="rId101"/>
    <p:sldId id="1373" r:id="rId102"/>
    <p:sldId id="1462" r:id="rId103"/>
    <p:sldId id="1424" r:id="rId104"/>
    <p:sldId id="1425" r:id="rId105"/>
    <p:sldId id="1548" r:id="rId106"/>
    <p:sldId id="1451" r:id="rId107"/>
    <p:sldId id="1452" r:id="rId108"/>
    <p:sldId id="1427" r:id="rId109"/>
    <p:sldId id="1430" r:id="rId110"/>
    <p:sldId id="1271" r:id="rId111"/>
    <p:sldId id="1272" r:id="rId112"/>
    <p:sldId id="1552" r:id="rId113"/>
    <p:sldId id="1463" r:id="rId114"/>
    <p:sldId id="1274" r:id="rId115"/>
    <p:sldId id="1482" r:id="rId116"/>
    <p:sldId id="1483" r:id="rId117"/>
    <p:sldId id="1484" r:id="rId118"/>
    <p:sldId id="1485" r:id="rId119"/>
    <p:sldId id="1278" r:id="rId120"/>
    <p:sldId id="1279" r:id="rId121"/>
    <p:sldId id="1529" r:id="rId122"/>
    <p:sldId id="1530" r:id="rId123"/>
    <p:sldId id="1360" r:id="rId124"/>
    <p:sldId id="1472" r:id="rId125"/>
    <p:sldId id="1569" r:id="rId126"/>
    <p:sldId id="1429" r:id="rId127"/>
    <p:sldId id="1431" r:id="rId128"/>
    <p:sldId id="991" r:id="rId129"/>
    <p:sldId id="1139" r:id="rId130"/>
    <p:sldId id="1141" r:id="rId131"/>
    <p:sldId id="1369" r:id="rId132"/>
    <p:sldId id="1370" r:id="rId133"/>
    <p:sldId id="1002" r:id="rId134"/>
    <p:sldId id="1003" r:id="rId135"/>
    <p:sldId id="1010" r:id="rId136"/>
    <p:sldId id="1467" r:id="rId137"/>
    <p:sldId id="1133" r:id="rId138"/>
    <p:sldId id="1456" r:id="rId139"/>
    <p:sldId id="1474" r:id="rId140"/>
    <p:sldId id="1549" r:id="rId141"/>
    <p:sldId id="1374" r:id="rId142"/>
    <p:sldId id="1375" r:id="rId143"/>
    <p:sldId id="1376" r:id="rId144"/>
    <p:sldId id="1488" r:id="rId145"/>
    <p:sldId id="1459" r:id="rId146"/>
    <p:sldId id="1460" r:id="rId147"/>
    <p:sldId id="1011" r:id="rId148"/>
    <p:sldId id="1014" r:id="rId149"/>
    <p:sldId id="1385" r:id="rId150"/>
    <p:sldId id="1457" r:id="rId151"/>
    <p:sldId id="1447" r:id="rId152"/>
    <p:sldId id="1469" r:id="rId153"/>
    <p:sldId id="1135" r:id="rId154"/>
    <p:sldId id="1470" r:id="rId155"/>
    <p:sldId id="1382" r:id="rId156"/>
    <p:sldId id="1021" r:id="rId157"/>
    <p:sldId id="1022" r:id="rId158"/>
    <p:sldId id="1024" r:id="rId159"/>
    <p:sldId id="1491" r:id="rId160"/>
    <p:sldId id="1027" r:id="rId161"/>
    <p:sldId id="1584" r:id="rId162"/>
    <p:sldId id="1579" r:id="rId163"/>
    <p:sldId id="1585" r:id="rId164"/>
    <p:sldId id="1588" r:id="rId165"/>
    <p:sldId id="1586" r:id="rId166"/>
    <p:sldId id="1587" r:id="rId167"/>
    <p:sldId id="1589" r:id="rId168"/>
    <p:sldId id="1590" r:id="rId169"/>
    <p:sldId id="1492" r:id="rId170"/>
    <p:sldId id="1493" r:id="rId171"/>
    <p:sldId id="1495" r:id="rId172"/>
    <p:sldId id="1071" r:id="rId173"/>
    <p:sldId id="1575" r:id="rId174"/>
  </p:sldIdLst>
  <p:sldSz cx="6858000" cy="9144000" type="screen4x3"/>
  <p:notesSz cx="6735763" cy="9866313"/>
  <p:embeddedFontLst>
    <p:embeddedFont>
      <p:font typeface="Calibri" panose="020F0502020204030204" pitchFamily="34" charset="0"/>
      <p:regular r:id="rId177"/>
      <p:bold r:id="rId178"/>
      <p:italic r:id="rId179"/>
      <p:boldItalic r:id="rId180"/>
    </p:embeddedFont>
  </p:embeddedFontLst>
  <p:defaultTextStyle>
    <a:defPPr>
      <a:defRPr lang="es-ES_tradnl"/>
    </a:defPPr>
    <a:lvl1pPr algn="l" rtl="0" eaLnBrk="0" fontAlgn="base" hangingPunct="0">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619">
          <p15:clr>
            <a:srgbClr val="A4A3A4"/>
          </p15:clr>
        </p15:guide>
        <p15:guide id="2" orient="horz" pos="5297">
          <p15:clr>
            <a:srgbClr val="A4A3A4"/>
          </p15:clr>
        </p15:guide>
        <p15:guide id="3" orient="horz" pos="5673">
          <p15:clr>
            <a:srgbClr val="A4A3A4"/>
          </p15:clr>
        </p15:guide>
        <p15:guide id="4" pos="990">
          <p15:clr>
            <a:srgbClr val="A4A3A4"/>
          </p15:clr>
        </p15:guide>
        <p15:guide id="5" pos="4254">
          <p15:clr>
            <a:srgbClr val="A4A3A4"/>
          </p15:clr>
        </p15:guide>
        <p15:guide id="6" orient="horz" pos="5292">
          <p15:clr>
            <a:srgbClr val="A4A3A4"/>
          </p15:clr>
        </p15:guide>
        <p15:guide id="7" orient="horz" pos="5664">
          <p15:clr>
            <a:srgbClr val="A4A3A4"/>
          </p15:clr>
        </p15:guide>
        <p15:guide id="8" pos="4258">
          <p15:clr>
            <a:srgbClr val="A4A3A4"/>
          </p15:clr>
        </p15:guide>
        <p15:guide id="9" pos="1003">
          <p15:clr>
            <a:srgbClr val="A4A3A4"/>
          </p15:clr>
        </p15:guide>
        <p15:guide id="10" orient="horz" pos="5594">
          <p15:clr>
            <a:srgbClr val="A4A3A4"/>
          </p15:clr>
        </p15:guide>
        <p15:guide id="11" orient="horz" pos="5090">
          <p15:clr>
            <a:srgbClr val="A4A3A4"/>
          </p15:clr>
        </p15:guide>
        <p15:guide id="12" orient="horz" pos="5172">
          <p15:clr>
            <a:srgbClr val="A4A3A4"/>
          </p15:clr>
        </p15:guide>
        <p15:guide id="13" pos="4270">
          <p15:clr>
            <a:srgbClr val="A4A3A4"/>
          </p15:clr>
        </p15:guide>
        <p15:guide id="14" pos="2080">
          <p15:clr>
            <a:srgbClr val="A4A3A4"/>
          </p15:clr>
        </p15:guide>
        <p15:guide id="15" pos="994">
          <p15:clr>
            <a:srgbClr val="A4A3A4"/>
          </p15:clr>
        </p15:guide>
        <p15:guide id="16" pos="1719">
          <p15:clr>
            <a:srgbClr val="A4A3A4"/>
          </p15:clr>
        </p15:guide>
      </p15:sldGuideLst>
    </p:ext>
    <p:ext uri="{2D200454-40CA-4A62-9FC3-DE9A4176ACB9}">
      <p15:notesGuideLst xmlns:p15="http://schemas.microsoft.com/office/powerpoint/2012/main">
        <p15:guide id="1" orient="horz" pos="3113" userDrawn="1">
          <p15:clr>
            <a:srgbClr val="A4A3A4"/>
          </p15:clr>
        </p15:guide>
        <p15:guide id="2" pos="2183" userDrawn="1">
          <p15:clr>
            <a:srgbClr val="A4A3A4"/>
          </p15:clr>
        </p15:guide>
        <p15:guide id="3" orient="horz" pos="3109" userDrawn="1">
          <p15:clr>
            <a:srgbClr val="A4A3A4"/>
          </p15:clr>
        </p15:guide>
        <p15:guide id="4" pos="2123"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nustiano Gonzalez Celestino" initials="VGC" lastIdx="2" clrIdx="0">
    <p:extLst/>
  </p:cmAuthor>
  <p:cmAuthor id="2" name="Yazmín González" initials="YG" lastIdx="9"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996633"/>
    <a:srgbClr val="CC9900"/>
    <a:srgbClr val="FF33CC"/>
    <a:srgbClr val="078016"/>
    <a:srgbClr val="969696"/>
    <a:srgbClr val="339933"/>
    <a:srgbClr val="80808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5662" autoAdjust="0"/>
    <p:restoredTop sz="86323" autoAdjust="0"/>
  </p:normalViewPr>
  <p:slideViewPr>
    <p:cSldViewPr snapToGrid="0" snapToObjects="1">
      <p:cViewPr varScale="1">
        <p:scale>
          <a:sx n="88" d="100"/>
          <a:sy n="88" d="100"/>
        </p:scale>
        <p:origin x="3684" y="90"/>
      </p:cViewPr>
      <p:guideLst>
        <p:guide orient="horz" pos="619"/>
        <p:guide orient="horz" pos="5297"/>
        <p:guide orient="horz" pos="5673"/>
        <p:guide pos="990"/>
        <p:guide pos="4254"/>
        <p:guide orient="horz" pos="5292"/>
        <p:guide orient="horz" pos="5664"/>
        <p:guide pos="4258"/>
        <p:guide pos="1003"/>
        <p:guide orient="horz" pos="5594"/>
        <p:guide orient="horz" pos="5090"/>
        <p:guide orient="horz" pos="5172"/>
        <p:guide pos="4270"/>
        <p:guide pos="2080"/>
        <p:guide pos="994"/>
        <p:guide pos="1719"/>
      </p:guideLst>
    </p:cSldViewPr>
  </p:slideViewPr>
  <p:outlineViewPr>
    <p:cViewPr>
      <p:scale>
        <a:sx n="33" d="100"/>
        <a:sy n="33" d="100"/>
      </p:scale>
      <p:origin x="0" y="11994"/>
    </p:cViewPr>
  </p:outlineViewPr>
  <p:notesTextViewPr>
    <p:cViewPr>
      <p:scale>
        <a:sx n="100" d="100"/>
        <a:sy n="100" d="100"/>
      </p:scale>
      <p:origin x="0" y="0"/>
    </p:cViewPr>
  </p:notesTextViewPr>
  <p:sorterViewPr>
    <p:cViewPr>
      <p:scale>
        <a:sx n="110" d="100"/>
        <a:sy n="110" d="100"/>
      </p:scale>
      <p:origin x="0" y="1752"/>
    </p:cViewPr>
  </p:sorterViewPr>
  <p:notesViewPr>
    <p:cSldViewPr snapToGrid="0" snapToObjects="1">
      <p:cViewPr varScale="1">
        <p:scale>
          <a:sx n="24" d="100"/>
          <a:sy n="24" d="100"/>
        </p:scale>
        <p:origin x="-1176" y="-90"/>
      </p:cViewPr>
      <p:guideLst>
        <p:guide orient="horz" pos="3113"/>
        <p:guide pos="2183"/>
        <p:guide orient="horz" pos="3109"/>
        <p:guide pos="2123"/>
      </p:guideLst>
    </p:cSldViewPr>
  </p:notesViewPr>
  <p:gridSpacing cx="1080136" cy="1080136"/>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38" Type="http://schemas.openxmlformats.org/officeDocument/2006/relationships/slide" Target="slides/slide133.xml"/><Relationship Id="rId154" Type="http://schemas.openxmlformats.org/officeDocument/2006/relationships/slide" Target="slides/slide149.xml"/><Relationship Id="rId159" Type="http://schemas.openxmlformats.org/officeDocument/2006/relationships/slide" Target="slides/slide154.xml"/><Relationship Id="rId175" Type="http://schemas.openxmlformats.org/officeDocument/2006/relationships/notesMaster" Target="notesMasters/notesMaster1.xml"/><Relationship Id="rId170" Type="http://schemas.openxmlformats.org/officeDocument/2006/relationships/slide" Target="slides/slide165.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144" Type="http://schemas.openxmlformats.org/officeDocument/2006/relationships/slide" Target="slides/slide139.xml"/><Relationship Id="rId149" Type="http://schemas.openxmlformats.org/officeDocument/2006/relationships/slide" Target="slides/slide144.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160" Type="http://schemas.openxmlformats.org/officeDocument/2006/relationships/slide" Target="slides/slide155.xml"/><Relationship Id="rId165" Type="http://schemas.openxmlformats.org/officeDocument/2006/relationships/slide" Target="slides/slide160.xml"/><Relationship Id="rId181" Type="http://schemas.openxmlformats.org/officeDocument/2006/relationships/commentAuthors" Target="commentAuthor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slide" Target="slides/slide129.xml"/><Relationship Id="rId139" Type="http://schemas.openxmlformats.org/officeDocument/2006/relationships/slide" Target="slides/slide134.xml"/><Relationship Id="rId80" Type="http://schemas.openxmlformats.org/officeDocument/2006/relationships/slide" Target="slides/slide75.xml"/><Relationship Id="rId85" Type="http://schemas.openxmlformats.org/officeDocument/2006/relationships/slide" Target="slides/slide80.xml"/><Relationship Id="rId150" Type="http://schemas.openxmlformats.org/officeDocument/2006/relationships/slide" Target="slides/slide145.xml"/><Relationship Id="rId155" Type="http://schemas.openxmlformats.org/officeDocument/2006/relationships/slide" Target="slides/slide150.xml"/><Relationship Id="rId171" Type="http://schemas.openxmlformats.org/officeDocument/2006/relationships/slide" Target="slides/slide166.xml"/><Relationship Id="rId176" Type="http://schemas.openxmlformats.org/officeDocument/2006/relationships/handoutMaster" Target="handoutMasters/handoutMaster1.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61" Type="http://schemas.openxmlformats.org/officeDocument/2006/relationships/slide" Target="slides/slide156.xml"/><Relationship Id="rId166" Type="http://schemas.openxmlformats.org/officeDocument/2006/relationships/slide" Target="slides/slide161.xml"/><Relationship Id="rId18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slide" Target="slides/slide146.xml"/><Relationship Id="rId156" Type="http://schemas.openxmlformats.org/officeDocument/2006/relationships/slide" Target="slides/slide151.xml"/><Relationship Id="rId177" Type="http://schemas.openxmlformats.org/officeDocument/2006/relationships/font" Target="fonts/font1.fntdata"/><Relationship Id="rId4" Type="http://schemas.openxmlformats.org/officeDocument/2006/relationships/slideMaster" Target="slideMasters/slideMaster4.xml"/><Relationship Id="rId9" Type="http://schemas.openxmlformats.org/officeDocument/2006/relationships/slide" Target="slides/slide4.xml"/><Relationship Id="rId172" Type="http://schemas.openxmlformats.org/officeDocument/2006/relationships/slide" Target="slides/slide167.xml"/><Relationship Id="rId180" Type="http://schemas.openxmlformats.org/officeDocument/2006/relationships/font" Target="fonts/font4.fntdata"/><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167" Type="http://schemas.openxmlformats.org/officeDocument/2006/relationships/slide" Target="slides/slide162.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slide" Target="slides/slide157.xml"/><Relationship Id="rId183"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font" Target="fonts/font2.fntdata"/><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slide" Target="slides/slide168.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font" Target="fonts/font3.fntdata"/><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18376" cy="492980"/>
          </a:xfrm>
          <a:prstGeom prst="rect">
            <a:avLst/>
          </a:prstGeom>
          <a:noFill/>
          <a:ln w="9525">
            <a:noFill/>
            <a:miter lim="800000"/>
            <a:headEnd/>
            <a:tailEnd/>
          </a:ln>
          <a:effectLst/>
        </p:spPr>
        <p:txBody>
          <a:bodyPr vert="horz" wrap="square" lIns="93470" tIns="46736" rIns="93470" bIns="46736" numCol="1" anchor="t" anchorCtr="0" compatLnSpc="1">
            <a:prstTxWarp prst="textNoShape">
              <a:avLst/>
            </a:prstTxWarp>
          </a:bodyPr>
          <a:lstStyle>
            <a:lvl1pPr eaLnBrk="0" hangingPunct="0">
              <a:defRPr>
                <a:latin typeface="Times New Roman" pitchFamily="18" charset="0"/>
                <a:cs typeface="+mn-cs"/>
              </a:defRPr>
            </a:lvl1pPr>
          </a:lstStyle>
          <a:p>
            <a:pPr>
              <a:defRPr/>
            </a:pPr>
            <a:endParaRPr lang="es-ES"/>
          </a:p>
        </p:txBody>
      </p:sp>
      <p:sp>
        <p:nvSpPr>
          <p:cNvPr id="25603" name="Rectangle 3"/>
          <p:cNvSpPr>
            <a:spLocks noGrp="1" noChangeArrowheads="1"/>
          </p:cNvSpPr>
          <p:nvPr>
            <p:ph type="dt" sz="quarter" idx="1"/>
          </p:nvPr>
        </p:nvSpPr>
        <p:spPr bwMode="auto">
          <a:xfrm>
            <a:off x="3817388" y="0"/>
            <a:ext cx="2918376" cy="492980"/>
          </a:xfrm>
          <a:prstGeom prst="rect">
            <a:avLst/>
          </a:prstGeom>
          <a:noFill/>
          <a:ln w="9525">
            <a:noFill/>
            <a:miter lim="800000"/>
            <a:headEnd/>
            <a:tailEnd/>
          </a:ln>
          <a:effectLst/>
        </p:spPr>
        <p:txBody>
          <a:bodyPr vert="horz" wrap="square" lIns="93470" tIns="46736" rIns="93470" bIns="46736" numCol="1" anchor="t" anchorCtr="0" compatLnSpc="1">
            <a:prstTxWarp prst="textNoShape">
              <a:avLst/>
            </a:prstTxWarp>
          </a:bodyPr>
          <a:lstStyle>
            <a:lvl1pPr algn="r" eaLnBrk="0" hangingPunct="0">
              <a:defRPr>
                <a:latin typeface="Times New Roman" pitchFamily="18" charset="0"/>
                <a:cs typeface="+mn-cs"/>
              </a:defRPr>
            </a:lvl1pPr>
          </a:lstStyle>
          <a:p>
            <a:pPr>
              <a:defRPr/>
            </a:pPr>
            <a:endParaRPr lang="es-ES"/>
          </a:p>
        </p:txBody>
      </p:sp>
      <p:sp>
        <p:nvSpPr>
          <p:cNvPr id="25604" name="Rectangle 4"/>
          <p:cNvSpPr>
            <a:spLocks noGrp="1" noChangeArrowheads="1"/>
          </p:cNvSpPr>
          <p:nvPr>
            <p:ph type="ftr" sz="quarter" idx="2"/>
          </p:nvPr>
        </p:nvSpPr>
        <p:spPr bwMode="auto">
          <a:xfrm>
            <a:off x="0" y="9373335"/>
            <a:ext cx="2918376" cy="492979"/>
          </a:xfrm>
          <a:prstGeom prst="rect">
            <a:avLst/>
          </a:prstGeom>
          <a:noFill/>
          <a:ln w="9525">
            <a:noFill/>
            <a:miter lim="800000"/>
            <a:headEnd/>
            <a:tailEnd/>
          </a:ln>
          <a:effectLst/>
        </p:spPr>
        <p:txBody>
          <a:bodyPr vert="horz" wrap="square" lIns="93470" tIns="46736" rIns="93470" bIns="46736" numCol="1" anchor="b" anchorCtr="0" compatLnSpc="1">
            <a:prstTxWarp prst="textNoShape">
              <a:avLst/>
            </a:prstTxWarp>
          </a:bodyPr>
          <a:lstStyle>
            <a:lvl1pPr eaLnBrk="0" hangingPunct="0">
              <a:defRPr>
                <a:latin typeface="Times New Roman" pitchFamily="18" charset="0"/>
                <a:cs typeface="+mn-cs"/>
              </a:defRPr>
            </a:lvl1pPr>
          </a:lstStyle>
          <a:p>
            <a:pPr>
              <a:defRPr/>
            </a:pPr>
            <a:endParaRPr lang="es-ES"/>
          </a:p>
        </p:txBody>
      </p:sp>
      <p:sp>
        <p:nvSpPr>
          <p:cNvPr id="25605" name="Rectangle 5"/>
          <p:cNvSpPr>
            <a:spLocks noGrp="1" noChangeArrowheads="1"/>
          </p:cNvSpPr>
          <p:nvPr>
            <p:ph type="sldNum" sz="quarter" idx="3"/>
          </p:nvPr>
        </p:nvSpPr>
        <p:spPr bwMode="auto">
          <a:xfrm>
            <a:off x="3817388" y="9373335"/>
            <a:ext cx="2918376" cy="492979"/>
          </a:xfrm>
          <a:prstGeom prst="rect">
            <a:avLst/>
          </a:prstGeom>
          <a:noFill/>
          <a:ln w="9525">
            <a:noFill/>
            <a:miter lim="800000"/>
            <a:headEnd/>
            <a:tailEnd/>
          </a:ln>
          <a:effectLst/>
        </p:spPr>
        <p:txBody>
          <a:bodyPr vert="horz" wrap="square" lIns="93470" tIns="46736" rIns="93470" bIns="46736" numCol="1" anchor="b" anchorCtr="0" compatLnSpc="1">
            <a:prstTxWarp prst="textNoShape">
              <a:avLst/>
            </a:prstTxWarp>
          </a:bodyPr>
          <a:lstStyle>
            <a:lvl1pPr algn="r">
              <a:defRPr>
                <a:latin typeface="Times New Roman" panose="02020603050405020304" pitchFamily="18" charset="0"/>
              </a:defRPr>
            </a:lvl1pPr>
          </a:lstStyle>
          <a:p>
            <a:fld id="{AF26C708-156C-4A7C-A894-E43AF3C3665F}" type="slidenum">
              <a:rPr lang="es-ES" altLang="es-MX"/>
              <a:pPr/>
              <a:t>‹Nº›</a:t>
            </a:fld>
            <a:endParaRPr lang="es-ES" altLang="es-MX"/>
          </a:p>
        </p:txBody>
      </p:sp>
    </p:spTree>
    <p:extLst>
      <p:ext uri="{BB962C8B-B14F-4D97-AF65-F5344CB8AC3E}">
        <p14:creationId xmlns:p14="http://schemas.microsoft.com/office/powerpoint/2010/main" val="35699225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18376" cy="492980"/>
          </a:xfrm>
          <a:prstGeom prst="rect">
            <a:avLst/>
          </a:prstGeom>
          <a:noFill/>
          <a:ln w="9525">
            <a:noFill/>
            <a:miter lim="800000"/>
            <a:headEnd/>
            <a:tailEnd/>
          </a:ln>
          <a:effectLst/>
        </p:spPr>
        <p:txBody>
          <a:bodyPr vert="horz" wrap="square" lIns="93470" tIns="46736" rIns="93470" bIns="46736" numCol="1" anchor="t" anchorCtr="0" compatLnSpc="1">
            <a:prstTxWarp prst="textNoShape">
              <a:avLst/>
            </a:prstTxWarp>
          </a:bodyPr>
          <a:lstStyle>
            <a:lvl1pPr eaLnBrk="0" hangingPunct="0">
              <a:defRPr>
                <a:latin typeface="Times New Roman" pitchFamily="18" charset="0"/>
                <a:cs typeface="+mn-cs"/>
              </a:defRPr>
            </a:lvl1pPr>
          </a:lstStyle>
          <a:p>
            <a:pPr>
              <a:defRPr/>
            </a:pPr>
            <a:endParaRPr lang="es-ES_tradnl"/>
          </a:p>
        </p:txBody>
      </p:sp>
      <p:sp>
        <p:nvSpPr>
          <p:cNvPr id="22531" name="Rectangle 3"/>
          <p:cNvSpPr>
            <a:spLocks noGrp="1" noChangeArrowheads="1"/>
          </p:cNvSpPr>
          <p:nvPr>
            <p:ph type="dt" idx="1"/>
          </p:nvPr>
        </p:nvSpPr>
        <p:spPr bwMode="auto">
          <a:xfrm>
            <a:off x="3817388" y="0"/>
            <a:ext cx="2918376" cy="492980"/>
          </a:xfrm>
          <a:prstGeom prst="rect">
            <a:avLst/>
          </a:prstGeom>
          <a:noFill/>
          <a:ln w="9525">
            <a:noFill/>
            <a:miter lim="800000"/>
            <a:headEnd/>
            <a:tailEnd/>
          </a:ln>
          <a:effectLst/>
        </p:spPr>
        <p:txBody>
          <a:bodyPr vert="horz" wrap="square" lIns="93470" tIns="46736" rIns="93470" bIns="46736" numCol="1" anchor="t" anchorCtr="0" compatLnSpc="1">
            <a:prstTxWarp prst="textNoShape">
              <a:avLst/>
            </a:prstTxWarp>
          </a:bodyPr>
          <a:lstStyle>
            <a:lvl1pPr algn="r" eaLnBrk="0" hangingPunct="0">
              <a:defRPr>
                <a:latin typeface="Times New Roman" pitchFamily="18" charset="0"/>
                <a:cs typeface="+mn-cs"/>
              </a:defRPr>
            </a:lvl1pPr>
          </a:lstStyle>
          <a:p>
            <a:pPr>
              <a:defRPr/>
            </a:pPr>
            <a:endParaRPr lang="es-ES_tradnl"/>
          </a:p>
        </p:txBody>
      </p:sp>
      <p:sp>
        <p:nvSpPr>
          <p:cNvPr id="167940" name="Rectangle 4"/>
          <p:cNvSpPr>
            <a:spLocks noGrp="1" noRot="1" noChangeAspect="1" noChangeArrowheads="1" noTextEdit="1"/>
          </p:cNvSpPr>
          <p:nvPr>
            <p:ph type="sldImg" idx="2"/>
          </p:nvPr>
        </p:nvSpPr>
        <p:spPr bwMode="auto">
          <a:xfrm>
            <a:off x="1982788" y="739775"/>
            <a:ext cx="2773362" cy="37004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3" name="Rectangle 5"/>
          <p:cNvSpPr>
            <a:spLocks noGrp="1" noChangeArrowheads="1"/>
          </p:cNvSpPr>
          <p:nvPr>
            <p:ph type="body" sz="quarter" idx="3"/>
          </p:nvPr>
        </p:nvSpPr>
        <p:spPr bwMode="auto">
          <a:xfrm>
            <a:off x="897498" y="4685826"/>
            <a:ext cx="4940772" cy="4440177"/>
          </a:xfrm>
          <a:prstGeom prst="rect">
            <a:avLst/>
          </a:prstGeom>
          <a:noFill/>
          <a:ln w="9525">
            <a:noFill/>
            <a:miter lim="800000"/>
            <a:headEnd/>
            <a:tailEnd/>
          </a:ln>
          <a:effectLst/>
        </p:spPr>
        <p:txBody>
          <a:bodyPr vert="horz" wrap="square" lIns="93470" tIns="46736" rIns="93470" bIns="46736" numCol="1" anchor="t" anchorCtr="0" compatLnSpc="1">
            <a:prstTxWarp prst="textNoShape">
              <a:avLst/>
            </a:prstTxWarp>
          </a:bodyPr>
          <a:lstStyle/>
          <a:p>
            <a:pPr lvl="0"/>
            <a:r>
              <a:rPr lang="es-ES_tradnl" noProof="0"/>
              <a:t>Haga clic para modificar el estilo de texto del patrón</a:t>
            </a:r>
          </a:p>
          <a:p>
            <a:pPr lvl="1"/>
            <a:r>
              <a:rPr lang="es-ES_tradnl" noProof="0"/>
              <a:t>Segundo nivel</a:t>
            </a:r>
          </a:p>
          <a:p>
            <a:pPr lvl="2"/>
            <a:r>
              <a:rPr lang="es-ES_tradnl" noProof="0"/>
              <a:t>Tercer nivel</a:t>
            </a:r>
          </a:p>
          <a:p>
            <a:pPr lvl="3"/>
            <a:r>
              <a:rPr lang="es-ES_tradnl" noProof="0"/>
              <a:t>Cuarto nivel</a:t>
            </a:r>
          </a:p>
          <a:p>
            <a:pPr lvl="4"/>
            <a:r>
              <a:rPr lang="es-ES_tradnl" noProof="0"/>
              <a:t>Quinto nivel</a:t>
            </a:r>
          </a:p>
        </p:txBody>
      </p:sp>
      <p:sp>
        <p:nvSpPr>
          <p:cNvPr id="22534" name="Rectangle 6"/>
          <p:cNvSpPr>
            <a:spLocks noGrp="1" noChangeArrowheads="1"/>
          </p:cNvSpPr>
          <p:nvPr>
            <p:ph type="ftr" sz="quarter" idx="4"/>
          </p:nvPr>
        </p:nvSpPr>
        <p:spPr bwMode="auto">
          <a:xfrm>
            <a:off x="0" y="9373335"/>
            <a:ext cx="2918376" cy="492979"/>
          </a:xfrm>
          <a:prstGeom prst="rect">
            <a:avLst/>
          </a:prstGeom>
          <a:noFill/>
          <a:ln w="9525">
            <a:noFill/>
            <a:miter lim="800000"/>
            <a:headEnd/>
            <a:tailEnd/>
          </a:ln>
          <a:effectLst/>
        </p:spPr>
        <p:txBody>
          <a:bodyPr vert="horz" wrap="square" lIns="93470" tIns="46736" rIns="93470" bIns="46736" numCol="1" anchor="b" anchorCtr="0" compatLnSpc="1">
            <a:prstTxWarp prst="textNoShape">
              <a:avLst/>
            </a:prstTxWarp>
          </a:bodyPr>
          <a:lstStyle>
            <a:lvl1pPr eaLnBrk="0" hangingPunct="0">
              <a:defRPr>
                <a:latin typeface="Times New Roman" pitchFamily="18" charset="0"/>
                <a:cs typeface="+mn-cs"/>
              </a:defRPr>
            </a:lvl1pPr>
          </a:lstStyle>
          <a:p>
            <a:pPr>
              <a:defRPr/>
            </a:pPr>
            <a:endParaRPr lang="es-ES_tradnl"/>
          </a:p>
        </p:txBody>
      </p:sp>
      <p:sp>
        <p:nvSpPr>
          <p:cNvPr id="22535" name="Rectangle 7"/>
          <p:cNvSpPr>
            <a:spLocks noGrp="1" noChangeArrowheads="1"/>
          </p:cNvSpPr>
          <p:nvPr>
            <p:ph type="sldNum" sz="quarter" idx="5"/>
          </p:nvPr>
        </p:nvSpPr>
        <p:spPr bwMode="auto">
          <a:xfrm>
            <a:off x="3817388" y="9373335"/>
            <a:ext cx="2918376" cy="492979"/>
          </a:xfrm>
          <a:prstGeom prst="rect">
            <a:avLst/>
          </a:prstGeom>
          <a:noFill/>
          <a:ln w="9525">
            <a:noFill/>
            <a:miter lim="800000"/>
            <a:headEnd/>
            <a:tailEnd/>
          </a:ln>
          <a:effectLst/>
        </p:spPr>
        <p:txBody>
          <a:bodyPr vert="horz" wrap="square" lIns="93470" tIns="46736" rIns="93470" bIns="46736" numCol="1" anchor="b" anchorCtr="0" compatLnSpc="1">
            <a:prstTxWarp prst="textNoShape">
              <a:avLst/>
            </a:prstTxWarp>
          </a:bodyPr>
          <a:lstStyle>
            <a:lvl1pPr algn="r">
              <a:defRPr>
                <a:latin typeface="Times New Roman" panose="02020603050405020304" pitchFamily="18" charset="0"/>
              </a:defRPr>
            </a:lvl1pPr>
          </a:lstStyle>
          <a:p>
            <a:fld id="{C4372F87-2B49-42E8-B3EC-6CA74E8CADAC}" type="slidenum">
              <a:rPr lang="es-ES_tradnl" altLang="es-MX"/>
              <a:pPr/>
              <a:t>‹Nº›</a:t>
            </a:fld>
            <a:endParaRPr lang="es-ES_tradnl" altLang="es-MX"/>
          </a:p>
        </p:txBody>
      </p:sp>
    </p:spTree>
    <p:extLst>
      <p:ext uri="{BB962C8B-B14F-4D97-AF65-F5344CB8AC3E}">
        <p14:creationId xmlns:p14="http://schemas.microsoft.com/office/powerpoint/2010/main" val="13916524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dirty="0"/>
          </a:p>
        </p:txBody>
      </p:sp>
    </p:spTree>
    <p:extLst>
      <p:ext uri="{BB962C8B-B14F-4D97-AF65-F5344CB8AC3E}">
        <p14:creationId xmlns:p14="http://schemas.microsoft.com/office/powerpoint/2010/main" val="2473950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a:ln/>
        </p:spPr>
      </p:sp>
      <p:sp>
        <p:nvSpPr>
          <p:cNvPr id="168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dirty="0"/>
          </a:p>
        </p:txBody>
      </p:sp>
      <p:sp>
        <p:nvSpPr>
          <p:cNvPr id="168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9088D548-0D37-4FC3-A625-D003D5B8AADD}" type="slidenum">
              <a:rPr lang="es-ES_tradnl" altLang="es-MX">
                <a:latin typeface="Times New Roman" panose="02020603050405020304" pitchFamily="18" charset="0"/>
              </a:rPr>
              <a:pPr/>
              <a:t>2</a:t>
            </a:fld>
            <a:endParaRPr lang="es-ES_tradnl" altLang="es-MX" dirty="0">
              <a:latin typeface="Times New Roman" panose="02020603050405020304" pitchFamily="18" charset="0"/>
            </a:endParaRPr>
          </a:p>
        </p:txBody>
      </p:sp>
    </p:spTree>
    <p:extLst>
      <p:ext uri="{BB962C8B-B14F-4D97-AF65-F5344CB8AC3E}">
        <p14:creationId xmlns:p14="http://schemas.microsoft.com/office/powerpoint/2010/main" val="3645318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a:ln/>
        </p:spPr>
      </p:sp>
      <p:sp>
        <p:nvSpPr>
          <p:cNvPr id="169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dirty="0"/>
          </a:p>
        </p:txBody>
      </p:sp>
      <p:sp>
        <p:nvSpPr>
          <p:cNvPr id="169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E18081A1-2C91-436E-BB0C-7E945B854E0A}" type="slidenum">
              <a:rPr lang="es-ES_tradnl" altLang="es-MX">
                <a:latin typeface="Times New Roman" panose="02020603050405020304" pitchFamily="18" charset="0"/>
              </a:rPr>
              <a:pPr/>
              <a:t>3</a:t>
            </a:fld>
            <a:endParaRPr lang="es-ES_tradnl" altLang="es-MX" dirty="0">
              <a:latin typeface="Times New Roman" panose="02020603050405020304" pitchFamily="18" charset="0"/>
            </a:endParaRPr>
          </a:p>
        </p:txBody>
      </p:sp>
    </p:spTree>
    <p:extLst>
      <p:ext uri="{BB962C8B-B14F-4D97-AF65-F5344CB8AC3E}">
        <p14:creationId xmlns:p14="http://schemas.microsoft.com/office/powerpoint/2010/main" val="4225274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a:ln/>
        </p:spPr>
      </p:sp>
      <p:sp>
        <p:nvSpPr>
          <p:cNvPr id="171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dirty="0"/>
          </a:p>
        </p:txBody>
      </p:sp>
      <p:sp>
        <p:nvSpPr>
          <p:cNvPr id="171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BBDFA511-1B98-4380-9A6E-AB53CB76659A}" type="slidenum">
              <a:rPr lang="es-ES_tradnl" altLang="es-MX">
                <a:latin typeface="Times New Roman" panose="02020603050405020304" pitchFamily="18" charset="0"/>
              </a:rPr>
              <a:pPr/>
              <a:t>4</a:t>
            </a:fld>
            <a:endParaRPr lang="es-ES_tradnl" altLang="es-MX" dirty="0">
              <a:latin typeface="Times New Roman" panose="02020603050405020304" pitchFamily="18" charset="0"/>
            </a:endParaRPr>
          </a:p>
        </p:txBody>
      </p:sp>
    </p:spTree>
    <p:extLst>
      <p:ext uri="{BB962C8B-B14F-4D97-AF65-F5344CB8AC3E}">
        <p14:creationId xmlns:p14="http://schemas.microsoft.com/office/powerpoint/2010/main" val="607152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a:ln/>
        </p:spPr>
      </p:sp>
      <p:sp>
        <p:nvSpPr>
          <p:cNvPr id="171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71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BBDFA511-1B98-4380-9A6E-AB53CB76659A}" type="slidenum">
              <a:rPr lang="es-ES_tradnl" altLang="es-MX">
                <a:latin typeface="Times New Roman" panose="02020603050405020304" pitchFamily="18" charset="0"/>
              </a:rPr>
              <a:pPr/>
              <a:t>5</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033667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a:ln/>
        </p:spPr>
      </p:sp>
      <p:sp>
        <p:nvSpPr>
          <p:cNvPr id="1730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730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35ECCE73-2902-48D8-BC3D-9CA26C6A3C0A}" type="slidenum">
              <a:rPr lang="es-ES_tradnl" altLang="es-MX">
                <a:latin typeface="Times New Roman" panose="02020603050405020304" pitchFamily="18" charset="0"/>
              </a:rPr>
              <a:pPr/>
              <a:t>6</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2825490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a:ln/>
        </p:spPr>
      </p:sp>
      <p:sp>
        <p:nvSpPr>
          <p:cNvPr id="1740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740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4952CC3A-D2E2-4DF7-BD1C-5564E8523654}" type="slidenum">
              <a:rPr lang="es-ES_tradnl" altLang="es-MX">
                <a:latin typeface="Times New Roman" panose="02020603050405020304" pitchFamily="18" charset="0"/>
              </a:rPr>
              <a:pPr/>
              <a:t>7</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551368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a:ln/>
        </p:spPr>
      </p:sp>
      <p:sp>
        <p:nvSpPr>
          <p:cNvPr id="1751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751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94BAD74C-41D0-4CE3-B917-45BD16889092}" type="slidenum">
              <a:rPr lang="es-ES_tradnl" altLang="es-MX">
                <a:latin typeface="Times New Roman" panose="02020603050405020304" pitchFamily="18" charset="0"/>
              </a:rPr>
              <a:pPr/>
              <a:t>13</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13333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719477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715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1pPr>
            <a:lvl2pPr marL="752372" indent="-289374">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2pPr>
            <a:lvl3pPr marL="1157496" indent="-231499">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3pPr>
            <a:lvl4pPr marL="1620494" indent="-231499">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4pPr>
            <a:lvl5pPr marL="2083492" indent="-231499">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5pPr>
            <a:lvl6pPr marL="2546489" indent="-231499" eaLnBrk="0" fontAlgn="base" hangingPunct="0">
              <a:spcBef>
                <a:spcPct val="0"/>
              </a:spcBef>
              <a:spcAft>
                <a:spcPct val="0"/>
              </a:spcAft>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6pPr>
            <a:lvl7pPr marL="3009489" indent="-231499" eaLnBrk="0" fontAlgn="base" hangingPunct="0">
              <a:spcBef>
                <a:spcPct val="0"/>
              </a:spcBef>
              <a:spcAft>
                <a:spcPct val="0"/>
              </a:spcAft>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7pPr>
            <a:lvl8pPr marL="3472486" indent="-231499" eaLnBrk="0" fontAlgn="base" hangingPunct="0">
              <a:spcBef>
                <a:spcPct val="0"/>
              </a:spcBef>
              <a:spcAft>
                <a:spcPct val="0"/>
              </a:spcAft>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8pPr>
            <a:lvl9pPr marL="3935485" indent="-231499" eaLnBrk="0" fontAlgn="base" hangingPunct="0">
              <a:spcBef>
                <a:spcPct val="0"/>
              </a:spcBef>
              <a:spcAft>
                <a:spcPct val="0"/>
              </a:spcAft>
              <a:tabLst>
                <a:tab pos="0" algn="l"/>
                <a:tab pos="472643" algn="l"/>
                <a:tab pos="946896" algn="l"/>
                <a:tab pos="1424362" algn="l"/>
                <a:tab pos="1900222" algn="l"/>
                <a:tab pos="2374474" algn="l"/>
                <a:tab pos="2851940" algn="l"/>
                <a:tab pos="3326192" algn="l"/>
                <a:tab pos="3802051" algn="l"/>
                <a:tab pos="4277910" algn="l"/>
                <a:tab pos="4753769" algn="l"/>
                <a:tab pos="5229628" algn="l"/>
                <a:tab pos="5705487" algn="l"/>
                <a:tab pos="6179740" algn="l"/>
                <a:tab pos="6657207" algn="l"/>
                <a:tab pos="7131458" algn="l"/>
                <a:tab pos="7607317" algn="l"/>
                <a:tab pos="8083176" algn="l"/>
                <a:tab pos="8559035" algn="l"/>
                <a:tab pos="9033287" algn="l"/>
                <a:tab pos="9510753" algn="l"/>
              </a:tabLst>
              <a:defRPr sz="1200">
                <a:solidFill>
                  <a:schemeClr val="tx1"/>
                </a:solidFill>
                <a:latin typeface="Arial" panose="020B0604020202020204" pitchFamily="34" charset="0"/>
                <a:cs typeface="Arial" panose="020B0604020202020204" pitchFamily="34" charset="0"/>
              </a:defRPr>
            </a:lvl9pPr>
          </a:lstStyle>
          <a:p>
            <a:fld id="{10FA94F5-5B1C-48B7-9111-F5C2DB73DDD2}" type="slidenum">
              <a:rPr lang="es-ES" altLang="es-MX">
                <a:solidFill>
                  <a:srgbClr val="000000"/>
                </a:solidFill>
                <a:latin typeface="Times New Roman" panose="02020603050405020304" pitchFamily="18" charset="0"/>
                <a:ea typeface="WenQuanYi Micro Hei"/>
                <a:cs typeface="WenQuanYi Micro Hei"/>
              </a:rPr>
              <a:pPr/>
              <a:t>15</a:t>
            </a:fld>
            <a:endParaRPr lang="es-ES" altLang="es-MX">
              <a:solidFill>
                <a:srgbClr val="000000"/>
              </a:solidFill>
              <a:latin typeface="Times New Roman" panose="02020603050405020304" pitchFamily="18" charset="0"/>
              <a:ea typeface="WenQuanYi Micro Hei"/>
              <a:cs typeface="WenQuanYi Micro Hei"/>
            </a:endParaRPr>
          </a:p>
        </p:txBody>
      </p:sp>
      <p:sp>
        <p:nvSpPr>
          <p:cNvPr id="177155" name="Text Box 1"/>
          <p:cNvSpPr txBox="1">
            <a:spLocks noChangeArrowheads="1"/>
          </p:cNvSpPr>
          <p:nvPr/>
        </p:nvSpPr>
        <p:spPr bwMode="auto">
          <a:xfrm>
            <a:off x="3926544" y="9543269"/>
            <a:ext cx="3001758" cy="501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289" tIns="49551" rIns="95289" bIns="49551"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B60BD00E-5838-49B8-9938-21526F13F6E5}" type="slidenum">
              <a:rPr lang="es-ES" altLang="es-MX">
                <a:solidFill>
                  <a:srgbClr val="000000"/>
                </a:solidFill>
                <a:latin typeface="Times New Roman" panose="02020603050405020304" pitchFamily="18" charset="0"/>
              </a:rPr>
              <a:pPr algn="r" eaLnBrk="1" hangingPunct="1"/>
              <a:t>15</a:t>
            </a:fld>
            <a:endParaRPr lang="es-ES" altLang="es-MX">
              <a:solidFill>
                <a:srgbClr val="000000"/>
              </a:solidFill>
              <a:latin typeface="Times New Roman" panose="02020603050405020304" pitchFamily="18" charset="0"/>
            </a:endParaRPr>
          </a:p>
        </p:txBody>
      </p:sp>
      <p:sp>
        <p:nvSpPr>
          <p:cNvPr id="177156" name="Rectangle 2"/>
          <p:cNvSpPr>
            <a:spLocks noGrp="1" noRot="1" noChangeAspect="1" noChangeArrowheads="1" noTextEdit="1"/>
          </p:cNvSpPr>
          <p:nvPr>
            <p:ph type="sldImg"/>
          </p:nvPr>
        </p:nvSpPr>
        <p:spPr>
          <a:xfrm>
            <a:off x="2052638" y="755650"/>
            <a:ext cx="2824162" cy="3765550"/>
          </a:xfrm>
          <a:solidFill>
            <a:srgbClr val="FFFFFF"/>
          </a:solidFill>
          <a:ln/>
        </p:spPr>
      </p:sp>
      <p:sp>
        <p:nvSpPr>
          <p:cNvPr id="177157" name="Rectangle 3"/>
          <p:cNvSpPr>
            <a:spLocks noGrp="1" noChangeArrowheads="1"/>
          </p:cNvSpPr>
          <p:nvPr>
            <p:ph type="body" idx="1"/>
          </p:nvPr>
        </p:nvSpPr>
        <p:spPr>
          <a:xfrm>
            <a:off x="923268" y="4769953"/>
            <a:ext cx="5081764" cy="45209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814" tIns="48408" rIns="96814" bIns="48408" anchor="ctr"/>
          <a:lstStyle/>
          <a:p>
            <a:endParaRPr lang="es-MX" altLang="es-MX"/>
          </a:p>
        </p:txBody>
      </p:sp>
    </p:spTree>
    <p:extLst>
      <p:ext uri="{BB962C8B-B14F-4D97-AF65-F5344CB8AC3E}">
        <p14:creationId xmlns:p14="http://schemas.microsoft.com/office/powerpoint/2010/main" val="3313769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65F66022-C88C-4EC5-917D-0DC4C13C0666}" type="slidenum">
              <a:rPr lang="es-ES" altLang="es-MX">
                <a:solidFill>
                  <a:srgbClr val="000000"/>
                </a:solidFill>
                <a:latin typeface="Times New Roman" panose="02020603050405020304" pitchFamily="18" charset="0"/>
                <a:ea typeface="WenQuanYi Micro Hei"/>
                <a:cs typeface="WenQuanYi Micro Hei"/>
              </a:rPr>
              <a:pPr/>
              <a:t>16</a:t>
            </a:fld>
            <a:endParaRPr lang="es-ES" altLang="es-MX">
              <a:solidFill>
                <a:srgbClr val="000000"/>
              </a:solidFill>
              <a:latin typeface="Times New Roman" panose="02020603050405020304" pitchFamily="18" charset="0"/>
              <a:ea typeface="WenQuanYi Micro Hei"/>
              <a:cs typeface="WenQuanYi Micro Hei"/>
            </a:endParaRPr>
          </a:p>
        </p:txBody>
      </p:sp>
      <p:sp>
        <p:nvSpPr>
          <p:cNvPr id="178179"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8F5DABFD-FF8D-446B-890B-592086CE7B3A}" type="slidenum">
              <a:rPr lang="es-ES" altLang="es-MX">
                <a:solidFill>
                  <a:srgbClr val="000000"/>
                </a:solidFill>
                <a:latin typeface="Times New Roman" panose="02020603050405020304" pitchFamily="18" charset="0"/>
              </a:rPr>
              <a:pPr algn="r" eaLnBrk="1" hangingPunct="1"/>
              <a:t>16</a:t>
            </a:fld>
            <a:endParaRPr lang="es-ES" altLang="es-MX">
              <a:solidFill>
                <a:srgbClr val="000000"/>
              </a:solidFill>
              <a:latin typeface="Times New Roman" panose="02020603050405020304" pitchFamily="18" charset="0"/>
            </a:endParaRPr>
          </a:p>
        </p:txBody>
      </p:sp>
      <p:sp>
        <p:nvSpPr>
          <p:cNvPr id="178180"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78181"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1840773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65F66022-C88C-4EC5-917D-0DC4C13C0666}" type="slidenum">
              <a:rPr lang="es-ES" altLang="es-MX">
                <a:solidFill>
                  <a:srgbClr val="000000"/>
                </a:solidFill>
                <a:latin typeface="Times New Roman" panose="02020603050405020304" pitchFamily="18" charset="0"/>
                <a:ea typeface="WenQuanYi Micro Hei"/>
                <a:cs typeface="WenQuanYi Micro Hei"/>
              </a:rPr>
              <a:pPr/>
              <a:t>17</a:t>
            </a:fld>
            <a:endParaRPr lang="es-ES" altLang="es-MX">
              <a:solidFill>
                <a:srgbClr val="000000"/>
              </a:solidFill>
              <a:latin typeface="Times New Roman" panose="02020603050405020304" pitchFamily="18" charset="0"/>
              <a:ea typeface="WenQuanYi Micro Hei"/>
              <a:cs typeface="WenQuanYi Micro Hei"/>
            </a:endParaRPr>
          </a:p>
        </p:txBody>
      </p:sp>
      <p:sp>
        <p:nvSpPr>
          <p:cNvPr id="178179"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8F5DABFD-FF8D-446B-890B-592086CE7B3A}" type="slidenum">
              <a:rPr lang="es-ES" altLang="es-MX">
                <a:solidFill>
                  <a:srgbClr val="000000"/>
                </a:solidFill>
                <a:latin typeface="Times New Roman" panose="02020603050405020304" pitchFamily="18" charset="0"/>
              </a:rPr>
              <a:pPr algn="r" eaLnBrk="1" hangingPunct="1"/>
              <a:t>17</a:t>
            </a:fld>
            <a:endParaRPr lang="es-ES" altLang="es-MX">
              <a:solidFill>
                <a:srgbClr val="000000"/>
              </a:solidFill>
              <a:latin typeface="Times New Roman" panose="02020603050405020304" pitchFamily="18" charset="0"/>
            </a:endParaRPr>
          </a:p>
        </p:txBody>
      </p:sp>
      <p:sp>
        <p:nvSpPr>
          <p:cNvPr id="178180"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78181"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462887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65F66022-C88C-4EC5-917D-0DC4C13C0666}" type="slidenum">
              <a:rPr lang="es-ES" altLang="es-MX">
                <a:solidFill>
                  <a:srgbClr val="000000"/>
                </a:solidFill>
                <a:latin typeface="Times New Roman" panose="02020603050405020304" pitchFamily="18" charset="0"/>
                <a:ea typeface="WenQuanYi Micro Hei"/>
                <a:cs typeface="WenQuanYi Micro Hei"/>
              </a:rPr>
              <a:pPr/>
              <a:t>18</a:t>
            </a:fld>
            <a:endParaRPr lang="es-ES" altLang="es-MX">
              <a:solidFill>
                <a:srgbClr val="000000"/>
              </a:solidFill>
              <a:latin typeface="Times New Roman" panose="02020603050405020304" pitchFamily="18" charset="0"/>
              <a:ea typeface="WenQuanYi Micro Hei"/>
              <a:cs typeface="WenQuanYi Micro Hei"/>
            </a:endParaRPr>
          </a:p>
        </p:txBody>
      </p:sp>
      <p:sp>
        <p:nvSpPr>
          <p:cNvPr id="178179"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8F5DABFD-FF8D-446B-890B-592086CE7B3A}" type="slidenum">
              <a:rPr lang="es-ES" altLang="es-MX">
                <a:solidFill>
                  <a:srgbClr val="000000"/>
                </a:solidFill>
                <a:latin typeface="Times New Roman" panose="02020603050405020304" pitchFamily="18" charset="0"/>
              </a:rPr>
              <a:pPr algn="r" eaLnBrk="1" hangingPunct="1"/>
              <a:t>18</a:t>
            </a:fld>
            <a:endParaRPr lang="es-ES" altLang="es-MX">
              <a:solidFill>
                <a:srgbClr val="000000"/>
              </a:solidFill>
              <a:latin typeface="Times New Roman" panose="02020603050405020304" pitchFamily="18" charset="0"/>
            </a:endParaRPr>
          </a:p>
        </p:txBody>
      </p:sp>
      <p:sp>
        <p:nvSpPr>
          <p:cNvPr id="178180"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78181"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432869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65F66022-C88C-4EC5-917D-0DC4C13C0666}" type="slidenum">
              <a:rPr lang="es-ES" altLang="es-MX">
                <a:solidFill>
                  <a:srgbClr val="000000"/>
                </a:solidFill>
                <a:latin typeface="Times New Roman" panose="02020603050405020304" pitchFamily="18" charset="0"/>
                <a:ea typeface="WenQuanYi Micro Hei"/>
                <a:cs typeface="WenQuanYi Micro Hei"/>
              </a:rPr>
              <a:pPr/>
              <a:t>19</a:t>
            </a:fld>
            <a:endParaRPr lang="es-ES" altLang="es-MX">
              <a:solidFill>
                <a:srgbClr val="000000"/>
              </a:solidFill>
              <a:latin typeface="Times New Roman" panose="02020603050405020304" pitchFamily="18" charset="0"/>
              <a:ea typeface="WenQuanYi Micro Hei"/>
              <a:cs typeface="WenQuanYi Micro Hei"/>
            </a:endParaRPr>
          </a:p>
        </p:txBody>
      </p:sp>
      <p:sp>
        <p:nvSpPr>
          <p:cNvPr id="178179"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8F5DABFD-FF8D-446B-890B-592086CE7B3A}" type="slidenum">
              <a:rPr lang="es-ES" altLang="es-MX">
                <a:solidFill>
                  <a:srgbClr val="000000"/>
                </a:solidFill>
                <a:latin typeface="Times New Roman" panose="02020603050405020304" pitchFamily="18" charset="0"/>
              </a:rPr>
              <a:pPr algn="r" eaLnBrk="1" hangingPunct="1"/>
              <a:t>19</a:t>
            </a:fld>
            <a:endParaRPr lang="es-ES" altLang="es-MX">
              <a:solidFill>
                <a:srgbClr val="000000"/>
              </a:solidFill>
              <a:latin typeface="Times New Roman" panose="02020603050405020304" pitchFamily="18" charset="0"/>
            </a:endParaRPr>
          </a:p>
        </p:txBody>
      </p:sp>
      <p:sp>
        <p:nvSpPr>
          <p:cNvPr id="178180"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78181"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761395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65F66022-C88C-4EC5-917D-0DC4C13C0666}" type="slidenum">
              <a:rPr lang="es-ES" altLang="es-MX">
                <a:solidFill>
                  <a:srgbClr val="000000"/>
                </a:solidFill>
                <a:latin typeface="Times New Roman" panose="02020603050405020304" pitchFamily="18" charset="0"/>
                <a:ea typeface="WenQuanYi Micro Hei"/>
                <a:cs typeface="WenQuanYi Micro Hei"/>
              </a:rPr>
              <a:pPr/>
              <a:t>20</a:t>
            </a:fld>
            <a:endParaRPr lang="es-ES" altLang="es-MX">
              <a:solidFill>
                <a:srgbClr val="000000"/>
              </a:solidFill>
              <a:latin typeface="Times New Roman" panose="02020603050405020304" pitchFamily="18" charset="0"/>
              <a:ea typeface="WenQuanYi Micro Hei"/>
              <a:cs typeface="WenQuanYi Micro Hei"/>
            </a:endParaRPr>
          </a:p>
        </p:txBody>
      </p:sp>
      <p:sp>
        <p:nvSpPr>
          <p:cNvPr id="178179"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8F5DABFD-FF8D-446B-890B-592086CE7B3A}" type="slidenum">
              <a:rPr lang="es-ES" altLang="es-MX">
                <a:solidFill>
                  <a:srgbClr val="000000"/>
                </a:solidFill>
                <a:latin typeface="Times New Roman" panose="02020603050405020304" pitchFamily="18" charset="0"/>
              </a:rPr>
              <a:pPr algn="r" eaLnBrk="1" hangingPunct="1"/>
              <a:t>20</a:t>
            </a:fld>
            <a:endParaRPr lang="es-ES" altLang="es-MX">
              <a:solidFill>
                <a:srgbClr val="000000"/>
              </a:solidFill>
              <a:latin typeface="Times New Roman" panose="02020603050405020304" pitchFamily="18" charset="0"/>
            </a:endParaRPr>
          </a:p>
        </p:txBody>
      </p:sp>
      <p:sp>
        <p:nvSpPr>
          <p:cNvPr id="178180"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78181"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3712079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65F66022-C88C-4EC5-917D-0DC4C13C0666}" type="slidenum">
              <a:rPr lang="es-ES" altLang="es-MX">
                <a:solidFill>
                  <a:srgbClr val="000000"/>
                </a:solidFill>
                <a:latin typeface="Times New Roman" panose="02020603050405020304" pitchFamily="18" charset="0"/>
                <a:ea typeface="WenQuanYi Micro Hei"/>
                <a:cs typeface="WenQuanYi Micro Hei"/>
              </a:rPr>
              <a:pPr/>
              <a:t>21</a:t>
            </a:fld>
            <a:endParaRPr lang="es-ES" altLang="es-MX">
              <a:solidFill>
                <a:srgbClr val="000000"/>
              </a:solidFill>
              <a:latin typeface="Times New Roman" panose="02020603050405020304" pitchFamily="18" charset="0"/>
              <a:ea typeface="WenQuanYi Micro Hei"/>
              <a:cs typeface="WenQuanYi Micro Hei"/>
            </a:endParaRPr>
          </a:p>
        </p:txBody>
      </p:sp>
      <p:sp>
        <p:nvSpPr>
          <p:cNvPr id="178179"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8F5DABFD-FF8D-446B-890B-592086CE7B3A}" type="slidenum">
              <a:rPr lang="es-ES" altLang="es-MX">
                <a:solidFill>
                  <a:srgbClr val="000000"/>
                </a:solidFill>
                <a:latin typeface="Times New Roman" panose="02020603050405020304" pitchFamily="18" charset="0"/>
              </a:rPr>
              <a:pPr algn="r" eaLnBrk="1" hangingPunct="1"/>
              <a:t>21</a:t>
            </a:fld>
            <a:endParaRPr lang="es-ES" altLang="es-MX">
              <a:solidFill>
                <a:srgbClr val="000000"/>
              </a:solidFill>
              <a:latin typeface="Times New Roman" panose="02020603050405020304" pitchFamily="18" charset="0"/>
            </a:endParaRPr>
          </a:p>
        </p:txBody>
      </p:sp>
      <p:sp>
        <p:nvSpPr>
          <p:cNvPr id="178180"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78181"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2483424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65F66022-C88C-4EC5-917D-0DC4C13C0666}" type="slidenum">
              <a:rPr lang="es-ES" altLang="es-MX">
                <a:solidFill>
                  <a:srgbClr val="000000"/>
                </a:solidFill>
                <a:latin typeface="Times New Roman" panose="02020603050405020304" pitchFamily="18" charset="0"/>
                <a:ea typeface="WenQuanYi Micro Hei"/>
                <a:cs typeface="WenQuanYi Micro Hei"/>
              </a:rPr>
              <a:pPr/>
              <a:t>22</a:t>
            </a:fld>
            <a:endParaRPr lang="es-ES" altLang="es-MX">
              <a:solidFill>
                <a:srgbClr val="000000"/>
              </a:solidFill>
              <a:latin typeface="Times New Roman" panose="02020603050405020304" pitchFamily="18" charset="0"/>
              <a:ea typeface="WenQuanYi Micro Hei"/>
              <a:cs typeface="WenQuanYi Micro Hei"/>
            </a:endParaRPr>
          </a:p>
        </p:txBody>
      </p:sp>
      <p:sp>
        <p:nvSpPr>
          <p:cNvPr id="178179"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8F5DABFD-FF8D-446B-890B-592086CE7B3A}" type="slidenum">
              <a:rPr lang="es-ES" altLang="es-MX">
                <a:solidFill>
                  <a:srgbClr val="000000"/>
                </a:solidFill>
                <a:latin typeface="Times New Roman" panose="02020603050405020304" pitchFamily="18" charset="0"/>
              </a:rPr>
              <a:pPr algn="r" eaLnBrk="1" hangingPunct="1"/>
              <a:t>22</a:t>
            </a:fld>
            <a:endParaRPr lang="es-ES" altLang="es-MX">
              <a:solidFill>
                <a:srgbClr val="000000"/>
              </a:solidFill>
              <a:latin typeface="Times New Roman" panose="02020603050405020304" pitchFamily="18" charset="0"/>
            </a:endParaRPr>
          </a:p>
        </p:txBody>
      </p:sp>
      <p:sp>
        <p:nvSpPr>
          <p:cNvPr id="178180"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78181"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2878131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65F66022-C88C-4EC5-917D-0DC4C13C0666}" type="slidenum">
              <a:rPr lang="es-ES" altLang="es-MX">
                <a:solidFill>
                  <a:srgbClr val="000000"/>
                </a:solidFill>
                <a:latin typeface="Times New Roman" panose="02020603050405020304" pitchFamily="18" charset="0"/>
                <a:ea typeface="WenQuanYi Micro Hei"/>
                <a:cs typeface="WenQuanYi Micro Hei"/>
              </a:rPr>
              <a:pPr/>
              <a:t>23</a:t>
            </a:fld>
            <a:endParaRPr lang="es-ES" altLang="es-MX">
              <a:solidFill>
                <a:srgbClr val="000000"/>
              </a:solidFill>
              <a:latin typeface="Times New Roman" panose="02020603050405020304" pitchFamily="18" charset="0"/>
              <a:ea typeface="WenQuanYi Micro Hei"/>
              <a:cs typeface="WenQuanYi Micro Hei"/>
            </a:endParaRPr>
          </a:p>
        </p:txBody>
      </p:sp>
      <p:sp>
        <p:nvSpPr>
          <p:cNvPr id="178179"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8F5DABFD-FF8D-446B-890B-592086CE7B3A}" type="slidenum">
              <a:rPr lang="es-ES" altLang="es-MX">
                <a:solidFill>
                  <a:srgbClr val="000000"/>
                </a:solidFill>
                <a:latin typeface="Times New Roman" panose="02020603050405020304" pitchFamily="18" charset="0"/>
              </a:rPr>
              <a:pPr algn="r" eaLnBrk="1" hangingPunct="1"/>
              <a:t>23</a:t>
            </a:fld>
            <a:endParaRPr lang="es-ES" altLang="es-MX">
              <a:solidFill>
                <a:srgbClr val="000000"/>
              </a:solidFill>
              <a:latin typeface="Times New Roman" panose="02020603050405020304" pitchFamily="18" charset="0"/>
            </a:endParaRPr>
          </a:p>
        </p:txBody>
      </p:sp>
      <p:sp>
        <p:nvSpPr>
          <p:cNvPr id="178180"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78181"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3669654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22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B236FDFB-23C4-4D53-B2D7-DE6D9B23D7E9}" type="slidenum">
              <a:rPr lang="es-ES" altLang="es-MX">
                <a:solidFill>
                  <a:srgbClr val="000000"/>
                </a:solidFill>
                <a:latin typeface="Times New Roman" panose="02020603050405020304" pitchFamily="18" charset="0"/>
                <a:ea typeface="WenQuanYi Micro Hei"/>
                <a:cs typeface="WenQuanYi Micro Hei"/>
              </a:rPr>
              <a:pPr/>
              <a:t>24</a:t>
            </a:fld>
            <a:endParaRPr lang="es-ES" altLang="es-MX">
              <a:solidFill>
                <a:srgbClr val="000000"/>
              </a:solidFill>
              <a:latin typeface="Times New Roman" panose="02020603050405020304" pitchFamily="18" charset="0"/>
              <a:ea typeface="WenQuanYi Micro Hei"/>
              <a:cs typeface="WenQuanYi Micro Hei"/>
            </a:endParaRPr>
          </a:p>
        </p:txBody>
      </p:sp>
      <p:sp>
        <p:nvSpPr>
          <p:cNvPr id="180227"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19702255-B54A-471B-9268-29CEB263A6CC}" type="slidenum">
              <a:rPr lang="es-ES" altLang="es-MX">
                <a:solidFill>
                  <a:srgbClr val="000000"/>
                </a:solidFill>
                <a:latin typeface="Times New Roman" panose="02020603050405020304" pitchFamily="18" charset="0"/>
              </a:rPr>
              <a:pPr algn="r" eaLnBrk="1" hangingPunct="1"/>
              <a:t>24</a:t>
            </a:fld>
            <a:endParaRPr lang="es-ES" altLang="es-MX">
              <a:solidFill>
                <a:srgbClr val="000000"/>
              </a:solidFill>
              <a:latin typeface="Times New Roman" panose="02020603050405020304" pitchFamily="18" charset="0"/>
            </a:endParaRPr>
          </a:p>
        </p:txBody>
      </p:sp>
      <p:sp>
        <p:nvSpPr>
          <p:cNvPr id="180228"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80229"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33878753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22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B236FDFB-23C4-4D53-B2D7-DE6D9B23D7E9}" type="slidenum">
              <a:rPr lang="es-ES" altLang="es-MX">
                <a:solidFill>
                  <a:srgbClr val="000000"/>
                </a:solidFill>
                <a:latin typeface="Times New Roman" panose="02020603050405020304" pitchFamily="18" charset="0"/>
                <a:ea typeface="WenQuanYi Micro Hei"/>
                <a:cs typeface="WenQuanYi Micro Hei"/>
              </a:rPr>
              <a:pPr/>
              <a:t>25</a:t>
            </a:fld>
            <a:endParaRPr lang="es-ES" altLang="es-MX">
              <a:solidFill>
                <a:srgbClr val="000000"/>
              </a:solidFill>
              <a:latin typeface="Times New Roman" panose="02020603050405020304" pitchFamily="18" charset="0"/>
              <a:ea typeface="WenQuanYi Micro Hei"/>
              <a:cs typeface="WenQuanYi Micro Hei"/>
            </a:endParaRPr>
          </a:p>
        </p:txBody>
      </p:sp>
      <p:sp>
        <p:nvSpPr>
          <p:cNvPr id="180227"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19702255-B54A-471B-9268-29CEB263A6CC}" type="slidenum">
              <a:rPr lang="es-ES" altLang="es-MX">
                <a:solidFill>
                  <a:srgbClr val="000000"/>
                </a:solidFill>
                <a:latin typeface="Times New Roman" panose="02020603050405020304" pitchFamily="18" charset="0"/>
              </a:rPr>
              <a:pPr algn="r" eaLnBrk="1" hangingPunct="1"/>
              <a:t>25</a:t>
            </a:fld>
            <a:endParaRPr lang="es-ES" altLang="es-MX">
              <a:solidFill>
                <a:srgbClr val="000000"/>
              </a:solidFill>
              <a:latin typeface="Times New Roman" panose="02020603050405020304" pitchFamily="18" charset="0"/>
            </a:endParaRPr>
          </a:p>
        </p:txBody>
      </p:sp>
      <p:sp>
        <p:nvSpPr>
          <p:cNvPr id="180228"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80229"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7654036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227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11BD38A9-22DF-4255-BC60-D02B6F1063AA}" type="slidenum">
              <a:rPr lang="es-ES" altLang="es-MX">
                <a:solidFill>
                  <a:srgbClr val="000000"/>
                </a:solidFill>
                <a:latin typeface="Times New Roman" panose="02020603050405020304" pitchFamily="18" charset="0"/>
                <a:ea typeface="WenQuanYi Micro Hei"/>
                <a:cs typeface="WenQuanYi Micro Hei"/>
              </a:rPr>
              <a:pPr/>
              <a:t>26</a:t>
            </a:fld>
            <a:endParaRPr lang="es-ES" altLang="es-MX">
              <a:solidFill>
                <a:srgbClr val="000000"/>
              </a:solidFill>
              <a:latin typeface="Times New Roman" panose="02020603050405020304" pitchFamily="18" charset="0"/>
              <a:ea typeface="WenQuanYi Micro Hei"/>
              <a:cs typeface="WenQuanYi Micro Hei"/>
            </a:endParaRPr>
          </a:p>
        </p:txBody>
      </p:sp>
      <p:sp>
        <p:nvSpPr>
          <p:cNvPr id="182275"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69102C77-5461-445B-A793-A9AF3F09E521}" type="slidenum">
              <a:rPr lang="es-ES" altLang="es-MX">
                <a:solidFill>
                  <a:srgbClr val="000000"/>
                </a:solidFill>
                <a:latin typeface="Times New Roman" panose="02020603050405020304" pitchFamily="18" charset="0"/>
              </a:rPr>
              <a:pPr algn="r" eaLnBrk="1" hangingPunct="1"/>
              <a:t>26</a:t>
            </a:fld>
            <a:endParaRPr lang="es-ES" altLang="es-MX">
              <a:solidFill>
                <a:srgbClr val="000000"/>
              </a:solidFill>
              <a:latin typeface="Times New Roman" panose="02020603050405020304" pitchFamily="18" charset="0"/>
            </a:endParaRPr>
          </a:p>
        </p:txBody>
      </p:sp>
      <p:sp>
        <p:nvSpPr>
          <p:cNvPr id="182276"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82277"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2852270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25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EC3B9F0F-5F5C-479A-B7B1-B21CE06206F7}" type="slidenum">
              <a:rPr lang="es-ES" altLang="es-MX">
                <a:solidFill>
                  <a:srgbClr val="000000"/>
                </a:solidFill>
                <a:latin typeface="Times New Roman" panose="02020603050405020304" pitchFamily="18" charset="0"/>
                <a:ea typeface="WenQuanYi Micro Hei"/>
                <a:cs typeface="WenQuanYi Micro Hei"/>
              </a:rPr>
              <a:pPr/>
              <a:t>27</a:t>
            </a:fld>
            <a:endParaRPr lang="es-ES" altLang="es-MX">
              <a:solidFill>
                <a:srgbClr val="000000"/>
              </a:solidFill>
              <a:latin typeface="Times New Roman" panose="02020603050405020304" pitchFamily="18" charset="0"/>
              <a:ea typeface="WenQuanYi Micro Hei"/>
              <a:cs typeface="WenQuanYi Micro Hei"/>
            </a:endParaRPr>
          </a:p>
        </p:txBody>
      </p:sp>
      <p:sp>
        <p:nvSpPr>
          <p:cNvPr id="181251"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FA563C4B-6641-48BB-A9CA-1606703689B1}" type="slidenum">
              <a:rPr lang="es-ES" altLang="es-MX">
                <a:solidFill>
                  <a:srgbClr val="000000"/>
                </a:solidFill>
                <a:latin typeface="Times New Roman" panose="02020603050405020304" pitchFamily="18" charset="0"/>
              </a:rPr>
              <a:pPr algn="r" eaLnBrk="1" hangingPunct="1"/>
              <a:t>27</a:t>
            </a:fld>
            <a:endParaRPr lang="es-ES" altLang="es-MX">
              <a:solidFill>
                <a:srgbClr val="000000"/>
              </a:solidFill>
              <a:latin typeface="Times New Roman" panose="02020603050405020304" pitchFamily="18" charset="0"/>
            </a:endParaRPr>
          </a:p>
        </p:txBody>
      </p:sp>
      <p:sp>
        <p:nvSpPr>
          <p:cNvPr id="181252"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81253"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2153081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25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EC3B9F0F-5F5C-479A-B7B1-B21CE06206F7}" type="slidenum">
              <a:rPr lang="es-ES" altLang="es-MX">
                <a:solidFill>
                  <a:srgbClr val="000000"/>
                </a:solidFill>
                <a:latin typeface="Times New Roman" panose="02020603050405020304" pitchFamily="18" charset="0"/>
                <a:ea typeface="WenQuanYi Micro Hei"/>
                <a:cs typeface="WenQuanYi Micro Hei"/>
              </a:rPr>
              <a:pPr/>
              <a:t>28</a:t>
            </a:fld>
            <a:endParaRPr lang="es-ES" altLang="es-MX">
              <a:solidFill>
                <a:srgbClr val="000000"/>
              </a:solidFill>
              <a:latin typeface="Times New Roman" panose="02020603050405020304" pitchFamily="18" charset="0"/>
              <a:ea typeface="WenQuanYi Micro Hei"/>
              <a:cs typeface="WenQuanYi Micro Hei"/>
            </a:endParaRPr>
          </a:p>
        </p:txBody>
      </p:sp>
      <p:sp>
        <p:nvSpPr>
          <p:cNvPr id="181251"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FA563C4B-6641-48BB-A9CA-1606703689B1}" type="slidenum">
              <a:rPr lang="es-ES" altLang="es-MX">
                <a:solidFill>
                  <a:srgbClr val="000000"/>
                </a:solidFill>
                <a:latin typeface="Times New Roman" panose="02020603050405020304" pitchFamily="18" charset="0"/>
              </a:rPr>
              <a:pPr algn="r" eaLnBrk="1" hangingPunct="1"/>
              <a:t>28</a:t>
            </a:fld>
            <a:endParaRPr lang="es-ES" altLang="es-MX">
              <a:solidFill>
                <a:srgbClr val="000000"/>
              </a:solidFill>
              <a:latin typeface="Times New Roman" panose="02020603050405020304" pitchFamily="18" charset="0"/>
            </a:endParaRPr>
          </a:p>
        </p:txBody>
      </p:sp>
      <p:sp>
        <p:nvSpPr>
          <p:cNvPr id="181252"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81253"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2195916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25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EC3B9F0F-5F5C-479A-B7B1-B21CE06206F7}" type="slidenum">
              <a:rPr lang="es-ES" altLang="es-MX">
                <a:solidFill>
                  <a:srgbClr val="000000"/>
                </a:solidFill>
                <a:latin typeface="Times New Roman" panose="02020603050405020304" pitchFamily="18" charset="0"/>
                <a:ea typeface="WenQuanYi Micro Hei"/>
                <a:cs typeface="WenQuanYi Micro Hei"/>
              </a:rPr>
              <a:pPr/>
              <a:t>29</a:t>
            </a:fld>
            <a:endParaRPr lang="es-ES" altLang="es-MX">
              <a:solidFill>
                <a:srgbClr val="000000"/>
              </a:solidFill>
              <a:latin typeface="Times New Roman" panose="02020603050405020304" pitchFamily="18" charset="0"/>
              <a:ea typeface="WenQuanYi Micro Hei"/>
              <a:cs typeface="WenQuanYi Micro Hei"/>
            </a:endParaRPr>
          </a:p>
        </p:txBody>
      </p:sp>
      <p:sp>
        <p:nvSpPr>
          <p:cNvPr id="181251"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FA563C4B-6641-48BB-A9CA-1606703689B1}" type="slidenum">
              <a:rPr lang="es-ES" altLang="es-MX">
                <a:solidFill>
                  <a:srgbClr val="000000"/>
                </a:solidFill>
                <a:latin typeface="Times New Roman" panose="02020603050405020304" pitchFamily="18" charset="0"/>
              </a:rPr>
              <a:pPr algn="r" eaLnBrk="1" hangingPunct="1"/>
              <a:t>29</a:t>
            </a:fld>
            <a:endParaRPr lang="es-ES" altLang="es-MX">
              <a:solidFill>
                <a:srgbClr val="000000"/>
              </a:solidFill>
              <a:latin typeface="Times New Roman" panose="02020603050405020304" pitchFamily="18" charset="0"/>
            </a:endParaRPr>
          </a:p>
        </p:txBody>
      </p:sp>
      <p:sp>
        <p:nvSpPr>
          <p:cNvPr id="181252"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81253"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38346551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25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1pPr>
            <a:lvl2pPr marL="742863" indent="-285717">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2pPr>
            <a:lvl3pPr marL="1142867"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3pPr>
            <a:lvl4pPr marL="1600014"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4pPr>
            <a:lvl5pPr marL="2057160" indent="-228573">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5pPr>
            <a:lvl6pPr marL="2514306"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6pPr>
            <a:lvl7pPr marL="2971454"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7pPr>
            <a:lvl8pPr marL="3428600"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8pPr>
            <a:lvl9pPr marL="3885747" indent="-228573" eaLnBrk="0" fontAlgn="base" hangingPunct="0">
              <a:spcBef>
                <a:spcPct val="0"/>
              </a:spcBef>
              <a:spcAft>
                <a:spcPct val="0"/>
              </a:spcAft>
              <a:tabLst>
                <a:tab pos="0" algn="l"/>
                <a:tab pos="466670" algn="l"/>
                <a:tab pos="934929" algn="l"/>
                <a:tab pos="1406361" algn="l"/>
                <a:tab pos="1876207" algn="l"/>
                <a:tab pos="2344465" algn="l"/>
                <a:tab pos="2815897" algn="l"/>
                <a:tab pos="3284155" algn="l"/>
                <a:tab pos="3754000" algn="l"/>
                <a:tab pos="4223845" algn="l"/>
                <a:tab pos="4693690" algn="l"/>
                <a:tab pos="5163535" algn="l"/>
                <a:tab pos="5633380" algn="l"/>
                <a:tab pos="6101639" algn="l"/>
                <a:tab pos="6573072" algn="l"/>
                <a:tab pos="7041329" algn="l"/>
                <a:tab pos="7511174" algn="l"/>
                <a:tab pos="7981019" algn="l"/>
                <a:tab pos="8450864" algn="l"/>
                <a:tab pos="8919122" algn="l"/>
                <a:tab pos="9390554" algn="l"/>
              </a:tabLst>
              <a:defRPr sz="1200">
                <a:solidFill>
                  <a:schemeClr val="tx1"/>
                </a:solidFill>
                <a:latin typeface="Arial" panose="020B0604020202020204" pitchFamily="34" charset="0"/>
                <a:cs typeface="Arial" panose="020B0604020202020204" pitchFamily="34" charset="0"/>
              </a:defRPr>
            </a:lvl9pPr>
          </a:lstStyle>
          <a:p>
            <a:fld id="{EC3B9F0F-5F5C-479A-B7B1-B21CE06206F7}" type="slidenum">
              <a:rPr lang="es-ES" altLang="es-MX">
                <a:solidFill>
                  <a:srgbClr val="000000"/>
                </a:solidFill>
                <a:latin typeface="Times New Roman" panose="02020603050405020304" pitchFamily="18" charset="0"/>
                <a:ea typeface="WenQuanYi Micro Hei"/>
                <a:cs typeface="WenQuanYi Micro Hei"/>
              </a:rPr>
              <a:pPr/>
              <a:t>30</a:t>
            </a:fld>
            <a:endParaRPr lang="es-ES" altLang="es-MX">
              <a:solidFill>
                <a:srgbClr val="000000"/>
              </a:solidFill>
              <a:latin typeface="Times New Roman" panose="02020603050405020304" pitchFamily="18" charset="0"/>
              <a:ea typeface="WenQuanYi Micro Hei"/>
              <a:cs typeface="WenQuanYi Micro Hei"/>
            </a:endParaRPr>
          </a:p>
        </p:txBody>
      </p:sp>
      <p:sp>
        <p:nvSpPr>
          <p:cNvPr id="181251" name="Text Box 1"/>
          <p:cNvSpPr txBox="1">
            <a:spLocks noChangeArrowheads="1"/>
          </p:cNvSpPr>
          <p:nvPr/>
        </p:nvSpPr>
        <p:spPr bwMode="auto">
          <a:xfrm>
            <a:off x="3817840" y="9530249"/>
            <a:ext cx="2918657" cy="50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4085" tIns="48925" rIns="94085" bIns="4892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r" eaLnBrk="1" hangingPunct="1"/>
            <a:fld id="{FA563C4B-6641-48BB-A9CA-1606703689B1}" type="slidenum">
              <a:rPr lang="es-ES" altLang="es-MX">
                <a:solidFill>
                  <a:srgbClr val="000000"/>
                </a:solidFill>
                <a:latin typeface="Times New Roman" panose="02020603050405020304" pitchFamily="18" charset="0"/>
              </a:rPr>
              <a:pPr algn="r" eaLnBrk="1" hangingPunct="1"/>
              <a:t>30</a:t>
            </a:fld>
            <a:endParaRPr lang="es-ES" altLang="es-MX">
              <a:solidFill>
                <a:srgbClr val="000000"/>
              </a:solidFill>
              <a:latin typeface="Times New Roman" panose="02020603050405020304" pitchFamily="18" charset="0"/>
            </a:endParaRPr>
          </a:p>
        </p:txBody>
      </p:sp>
      <p:sp>
        <p:nvSpPr>
          <p:cNvPr id="181252" name="Rectangle 2"/>
          <p:cNvSpPr>
            <a:spLocks noGrp="1" noRot="1" noChangeAspect="1" noChangeArrowheads="1" noTextEdit="1"/>
          </p:cNvSpPr>
          <p:nvPr>
            <p:ph type="sldImg"/>
          </p:nvPr>
        </p:nvSpPr>
        <p:spPr>
          <a:xfrm>
            <a:off x="1960563" y="754063"/>
            <a:ext cx="2817812" cy="3760787"/>
          </a:xfrm>
          <a:solidFill>
            <a:srgbClr val="FFFFFF"/>
          </a:solidFill>
          <a:ln/>
        </p:spPr>
      </p:sp>
      <p:sp>
        <p:nvSpPr>
          <p:cNvPr id="181253" name="Rectangle 3"/>
          <p:cNvSpPr>
            <a:spLocks noGrp="1" noChangeArrowheads="1"/>
          </p:cNvSpPr>
          <p:nvPr>
            <p:ph type="body" idx="1"/>
          </p:nvPr>
        </p:nvSpPr>
        <p:spPr>
          <a:xfrm>
            <a:off x="897709" y="4763446"/>
            <a:ext cx="4941080" cy="45147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590" tIns="47796" rIns="95590" bIns="47796" anchor="ctr"/>
          <a:lstStyle/>
          <a:p>
            <a:endParaRPr lang="es-MX" altLang="es-MX"/>
          </a:p>
        </p:txBody>
      </p:sp>
    </p:spTree>
    <p:extLst>
      <p:ext uri="{BB962C8B-B14F-4D97-AF65-F5344CB8AC3E}">
        <p14:creationId xmlns:p14="http://schemas.microsoft.com/office/powerpoint/2010/main" val="33925768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a:ln/>
        </p:spPr>
      </p:sp>
      <p:sp>
        <p:nvSpPr>
          <p:cNvPr id="1832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833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19E581D6-5DDD-4C3F-89FB-263220E1F0E7}" type="slidenum">
              <a:rPr lang="es-ES_tradnl" altLang="es-MX">
                <a:latin typeface="Times New Roman" panose="02020603050405020304" pitchFamily="18" charset="0"/>
              </a:rPr>
              <a:pPr/>
              <a:t>31</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28096678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a:ln/>
        </p:spPr>
      </p:sp>
      <p:sp>
        <p:nvSpPr>
          <p:cNvPr id="184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84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47AE3BF4-9A5C-4DE0-A55A-A04212EE0D85}" type="slidenum">
              <a:rPr lang="es-ES_tradnl" altLang="es-MX">
                <a:latin typeface="Times New Roman" panose="02020603050405020304" pitchFamily="18" charset="0"/>
              </a:rPr>
              <a:pPr/>
              <a:t>32</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2164769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a:ln/>
        </p:spPr>
      </p:sp>
      <p:sp>
        <p:nvSpPr>
          <p:cNvPr id="1863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863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DEB5DC68-AB99-4177-B345-DE891D522B41}" type="slidenum">
              <a:rPr lang="es-ES_tradnl" altLang="es-MX">
                <a:latin typeface="Times New Roman" panose="02020603050405020304" pitchFamily="18" charset="0"/>
              </a:rPr>
              <a:pPr/>
              <a:t>33</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2322928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a:ln/>
        </p:spPr>
      </p:sp>
      <p:sp>
        <p:nvSpPr>
          <p:cNvPr id="1873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873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F4242A4E-2D1B-47E7-AAB8-478CBE6D1FBB}" type="slidenum">
              <a:rPr lang="es-ES_tradnl" altLang="es-MX">
                <a:latin typeface="Times New Roman" panose="02020603050405020304" pitchFamily="18" charset="0"/>
              </a:rPr>
              <a:pPr/>
              <a:t>34</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27092155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2555069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5604713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2555069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6053605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dirty="0"/>
          </a:p>
        </p:txBody>
      </p:sp>
    </p:spTree>
    <p:extLst>
      <p:ext uri="{BB962C8B-B14F-4D97-AF65-F5344CB8AC3E}">
        <p14:creationId xmlns:p14="http://schemas.microsoft.com/office/powerpoint/2010/main" val="26674407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4721363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latin typeface="Times New Roman" panose="02020603050405020304" pitchFamily="18" charset="0"/>
              </a:rPr>
              <a:pPr/>
              <a:t>41</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288713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77A817F5-DB6B-4104-9FB0-CC9D58287DD9}" type="slidenum">
              <a:rPr lang="es-ES_tradnl" altLang="es-MX">
                <a:latin typeface="Times New Roman" panose="02020603050405020304" pitchFamily="18" charset="0"/>
              </a:rPr>
              <a:pPr/>
              <a:t>42</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6732293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8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13B04A47-7043-452A-9CC1-0519D0DB6747}" type="slidenum">
              <a:rPr lang="es-ES_tradnl" altLang="es-MX">
                <a:latin typeface="Times New Roman" panose="02020603050405020304" pitchFamily="18" charset="0"/>
              </a:rPr>
              <a:pPr/>
              <a:t>43</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14075502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8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13B04A47-7043-452A-9CC1-0519D0DB6747}" type="slidenum">
              <a:rPr lang="es-ES_tradnl" altLang="es-MX">
                <a:latin typeface="Times New Roman" panose="02020603050405020304" pitchFamily="18" charset="0"/>
              </a:rPr>
              <a:pPr/>
              <a:t>44</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19478985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latin typeface="Times New Roman" panose="02020603050405020304" pitchFamily="18" charset="0"/>
              </a:rPr>
              <a:pPr/>
              <a:t>45</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16110117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9188326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7183800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8434219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8434219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Rot="1" noChangeAspect="1" noChangeArrowheads="1" noTextEdit="1"/>
          </p:cNvSpPr>
          <p:nvPr>
            <p:ph type="sldImg"/>
          </p:nvPr>
        </p:nvSpPr>
        <p:spPr>
          <a:ln/>
        </p:spPr>
      </p:sp>
      <p:sp>
        <p:nvSpPr>
          <p:cNvPr id="313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2710615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Rot="1" noChangeAspect="1" noChangeArrowheads="1" noTextEdit="1"/>
          </p:cNvSpPr>
          <p:nvPr>
            <p:ph type="sldImg"/>
          </p:nvPr>
        </p:nvSpPr>
        <p:spPr>
          <a:ln/>
        </p:spPr>
      </p:sp>
      <p:sp>
        <p:nvSpPr>
          <p:cNvPr id="313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8166879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842BCEF0-56A8-428D-8F0E-E2A23E2FE6FF}" type="slidenum">
              <a:rPr lang="es-ES_tradnl" altLang="es-MX">
                <a:latin typeface="Times New Roman" panose="02020603050405020304" pitchFamily="18" charset="0"/>
              </a:rPr>
              <a:pPr/>
              <a:t>52</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11297583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842BCEF0-56A8-428D-8F0E-E2A23E2FE6FF}" type="slidenum">
              <a:rPr lang="es-ES_tradnl" altLang="es-MX">
                <a:latin typeface="Times New Roman" panose="02020603050405020304" pitchFamily="18" charset="0"/>
              </a:rPr>
              <a:pPr/>
              <a:t>53</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14477439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Rot="1" noChangeAspect="1" noChangeArrowheads="1" noTextEdit="1"/>
          </p:cNvSpPr>
          <p:nvPr>
            <p:ph type="sldImg"/>
          </p:nvPr>
        </p:nvSpPr>
        <p:spPr>
          <a:ln/>
        </p:spPr>
      </p:sp>
      <p:sp>
        <p:nvSpPr>
          <p:cNvPr id="320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0065170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0222074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7959506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7936833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42294814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1244582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0349513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9827113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42920841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5423490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9060638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5459771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4530745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2605303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5408700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819569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1114862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3630643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a:ln/>
        </p:spPr>
      </p:sp>
      <p:sp>
        <p:nvSpPr>
          <p:cNvPr id="2007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007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52460" indent="-289408">
              <a:defRPr sz="1200">
                <a:solidFill>
                  <a:schemeClr val="tx1"/>
                </a:solidFill>
                <a:latin typeface="Arial" panose="020B0604020202020204" pitchFamily="34" charset="0"/>
                <a:cs typeface="Arial" panose="020B0604020202020204" pitchFamily="34" charset="0"/>
              </a:defRPr>
            </a:lvl2pPr>
            <a:lvl3pPr marL="1157630" indent="-231526">
              <a:defRPr sz="1200">
                <a:solidFill>
                  <a:schemeClr val="tx1"/>
                </a:solidFill>
                <a:latin typeface="Arial" panose="020B0604020202020204" pitchFamily="34" charset="0"/>
                <a:cs typeface="Arial" panose="020B0604020202020204" pitchFamily="34" charset="0"/>
              </a:defRPr>
            </a:lvl3pPr>
            <a:lvl4pPr marL="1620683" indent="-231526">
              <a:defRPr sz="1200">
                <a:solidFill>
                  <a:schemeClr val="tx1"/>
                </a:solidFill>
                <a:latin typeface="Arial" panose="020B0604020202020204" pitchFamily="34" charset="0"/>
                <a:cs typeface="Arial" panose="020B0604020202020204" pitchFamily="34" charset="0"/>
              </a:defRPr>
            </a:lvl4pPr>
            <a:lvl5pPr marL="2083735" indent="-231526">
              <a:defRPr sz="1200">
                <a:solidFill>
                  <a:schemeClr val="tx1"/>
                </a:solidFill>
                <a:latin typeface="Arial" panose="020B0604020202020204" pitchFamily="34" charset="0"/>
                <a:cs typeface="Arial" panose="020B0604020202020204" pitchFamily="34" charset="0"/>
              </a:defRPr>
            </a:lvl5pPr>
            <a:lvl6pPr marL="2546787" indent="-231526"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3009839" indent="-231526"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72891" indent="-231526"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935943" indent="-231526"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20D028AB-50C0-4BE3-885F-84F12364E121}" type="slidenum">
              <a:rPr lang="es-ES_tradnl" altLang="es-MX">
                <a:solidFill>
                  <a:prstClr val="black"/>
                </a:solidFill>
                <a:latin typeface="Times New Roman" panose="02020603050405020304" pitchFamily="18" charset="0"/>
              </a:rPr>
              <a:pPr/>
              <a:t>77</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442597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67463367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a:xfrm>
            <a:off x="1981200" y="739775"/>
            <a:ext cx="2773363" cy="3700463"/>
          </a:xfrm>
          <a:ln/>
        </p:spPr>
      </p:sp>
      <p:sp>
        <p:nvSpPr>
          <p:cNvPr id="202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dirty="0"/>
          </a:p>
        </p:txBody>
      </p:sp>
      <p:sp>
        <p:nvSpPr>
          <p:cNvPr id="202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35831" indent="-283012">
              <a:defRPr sz="1200">
                <a:solidFill>
                  <a:schemeClr val="tx1"/>
                </a:solidFill>
                <a:latin typeface="Arial" panose="020B0604020202020204" pitchFamily="34" charset="0"/>
                <a:cs typeface="Arial" panose="020B0604020202020204" pitchFamily="34" charset="0"/>
              </a:defRPr>
            </a:lvl2pPr>
            <a:lvl3pPr marL="1132047" indent="-226409">
              <a:defRPr sz="1200">
                <a:solidFill>
                  <a:schemeClr val="tx1"/>
                </a:solidFill>
                <a:latin typeface="Arial" panose="020B0604020202020204" pitchFamily="34" charset="0"/>
                <a:cs typeface="Arial" panose="020B0604020202020204" pitchFamily="34" charset="0"/>
              </a:defRPr>
            </a:lvl3pPr>
            <a:lvl4pPr marL="1584866" indent="-226409">
              <a:defRPr sz="1200">
                <a:solidFill>
                  <a:schemeClr val="tx1"/>
                </a:solidFill>
                <a:latin typeface="Arial" panose="020B0604020202020204" pitchFamily="34" charset="0"/>
                <a:cs typeface="Arial" panose="020B0604020202020204" pitchFamily="34" charset="0"/>
              </a:defRPr>
            </a:lvl4pPr>
            <a:lvl5pPr marL="2037684" indent="-226409">
              <a:defRPr sz="1200">
                <a:solidFill>
                  <a:schemeClr val="tx1"/>
                </a:solidFill>
                <a:latin typeface="Arial" panose="020B0604020202020204" pitchFamily="34" charset="0"/>
                <a:cs typeface="Arial" panose="020B0604020202020204" pitchFamily="34" charset="0"/>
              </a:defRPr>
            </a:lvl5pPr>
            <a:lvl6pPr marL="2490503" indent="-226409"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43321" indent="-226409"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396140" indent="-226409"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48959" indent="-226409"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791C4639-735C-4192-B0E6-F7F744C0D218}" type="slidenum">
              <a:rPr lang="es-ES_tradnl" altLang="es-MX">
                <a:solidFill>
                  <a:prstClr val="black"/>
                </a:solidFill>
                <a:latin typeface="Times New Roman" panose="02020603050405020304" pitchFamily="18" charset="0"/>
              </a:rPr>
              <a:pPr/>
              <a:t>79</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97276902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a:xfrm>
            <a:off x="1981200" y="739775"/>
            <a:ext cx="2773363" cy="3700463"/>
          </a:xfrm>
          <a:ln/>
        </p:spPr>
      </p:sp>
      <p:sp>
        <p:nvSpPr>
          <p:cNvPr id="202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dirty="0"/>
          </a:p>
        </p:txBody>
      </p:sp>
      <p:sp>
        <p:nvSpPr>
          <p:cNvPr id="202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35831" indent="-283012">
              <a:defRPr sz="1200">
                <a:solidFill>
                  <a:schemeClr val="tx1"/>
                </a:solidFill>
                <a:latin typeface="Arial" panose="020B0604020202020204" pitchFamily="34" charset="0"/>
                <a:cs typeface="Arial" panose="020B0604020202020204" pitchFamily="34" charset="0"/>
              </a:defRPr>
            </a:lvl2pPr>
            <a:lvl3pPr marL="1132047" indent="-226409">
              <a:defRPr sz="1200">
                <a:solidFill>
                  <a:schemeClr val="tx1"/>
                </a:solidFill>
                <a:latin typeface="Arial" panose="020B0604020202020204" pitchFamily="34" charset="0"/>
                <a:cs typeface="Arial" panose="020B0604020202020204" pitchFamily="34" charset="0"/>
              </a:defRPr>
            </a:lvl3pPr>
            <a:lvl4pPr marL="1584866" indent="-226409">
              <a:defRPr sz="1200">
                <a:solidFill>
                  <a:schemeClr val="tx1"/>
                </a:solidFill>
                <a:latin typeface="Arial" panose="020B0604020202020204" pitchFamily="34" charset="0"/>
                <a:cs typeface="Arial" panose="020B0604020202020204" pitchFamily="34" charset="0"/>
              </a:defRPr>
            </a:lvl4pPr>
            <a:lvl5pPr marL="2037684" indent="-226409">
              <a:defRPr sz="1200">
                <a:solidFill>
                  <a:schemeClr val="tx1"/>
                </a:solidFill>
                <a:latin typeface="Arial" panose="020B0604020202020204" pitchFamily="34" charset="0"/>
                <a:cs typeface="Arial" panose="020B0604020202020204" pitchFamily="34" charset="0"/>
              </a:defRPr>
            </a:lvl5pPr>
            <a:lvl6pPr marL="2490503" indent="-226409"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43321" indent="-226409"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396140" indent="-226409"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48959" indent="-226409"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791C4639-735C-4192-B0E6-F7F744C0D218}" type="slidenum">
              <a:rPr lang="es-ES_tradnl" altLang="es-MX">
                <a:solidFill>
                  <a:prstClr val="black"/>
                </a:solidFill>
                <a:latin typeface="Times New Roman" panose="02020603050405020304" pitchFamily="18" charset="0"/>
              </a:rPr>
              <a:pPr/>
              <a:t>80</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251149111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50509057-3B22-4A38-946D-2CF6F7FCDF6B}" type="slidenum">
              <a:rPr lang="es-ES_tradnl" altLang="es-MX">
                <a:latin typeface="Times New Roman" panose="02020603050405020304" pitchFamily="18" charset="0"/>
              </a:rPr>
              <a:pPr/>
              <a:t>81</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14228845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50509057-3B22-4A38-946D-2CF6F7FCDF6B}" type="slidenum">
              <a:rPr lang="es-ES_tradnl" altLang="es-MX">
                <a:latin typeface="Times New Roman" panose="02020603050405020304" pitchFamily="18" charset="0"/>
              </a:rPr>
              <a:pPr/>
              <a:t>82</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2418313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50509057-3B22-4A38-946D-2CF6F7FCDF6B}" type="slidenum">
              <a:rPr lang="es-ES_tradnl" altLang="es-MX">
                <a:latin typeface="Times New Roman" panose="02020603050405020304" pitchFamily="18" charset="0"/>
              </a:rPr>
              <a:pPr/>
              <a:t>83</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20705694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77A817F5-DB6B-4104-9FB0-CC9D58287DD9}" type="slidenum">
              <a:rPr lang="es-ES_tradnl" altLang="es-MX">
                <a:latin typeface="Times New Roman" panose="02020603050405020304" pitchFamily="18" charset="0"/>
              </a:rPr>
              <a:pPr/>
              <a:t>84</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4127695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4073797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solidFill>
                  <a:prstClr val="black"/>
                </a:solidFill>
                <a:latin typeface="Times New Roman" panose="02020603050405020304" pitchFamily="18" charset="0"/>
              </a:rPr>
              <a:pPr/>
              <a:t>86</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98203973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50270326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73900576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latin typeface="Times New Roman" panose="02020603050405020304" pitchFamily="18" charset="0"/>
              </a:rPr>
              <a:pPr/>
              <a:t>89</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4074943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43523806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43523806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solidFill>
                  <a:prstClr val="black"/>
                </a:solidFill>
                <a:latin typeface="Times New Roman" panose="02020603050405020304" pitchFamily="18" charset="0"/>
              </a:rPr>
              <a:pPr/>
              <a:t>92</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74031327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1701050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89802967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4141635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38853441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a:ln/>
        </p:spPr>
      </p:sp>
      <p:sp>
        <p:nvSpPr>
          <p:cNvPr id="2519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519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872624C2-C3F4-4D6F-9E81-3C7A3739AD49}" type="slidenum">
              <a:rPr lang="es-ES_tradnl" altLang="es-MX">
                <a:solidFill>
                  <a:prstClr val="black"/>
                </a:solidFill>
                <a:latin typeface="Times New Roman" panose="02020603050405020304" pitchFamily="18" charset="0"/>
              </a:rPr>
              <a:pPr/>
              <a:t>97</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48786721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a:ln/>
        </p:spPr>
      </p:sp>
      <p:sp>
        <p:nvSpPr>
          <p:cNvPr id="2519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519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872624C2-C3F4-4D6F-9E81-3C7A3739AD49}" type="slidenum">
              <a:rPr lang="es-ES_tradnl" altLang="es-MX">
                <a:solidFill>
                  <a:prstClr val="black"/>
                </a:solidFill>
                <a:latin typeface="Times New Roman" panose="02020603050405020304" pitchFamily="18" charset="0"/>
              </a:rPr>
              <a:pPr/>
              <a:t>98</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44542597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44190387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44190387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solidFill>
                  <a:prstClr val="black"/>
                </a:solidFill>
                <a:latin typeface="Times New Roman" panose="02020603050405020304" pitchFamily="18" charset="0"/>
              </a:rPr>
              <a:pPr/>
              <a:t>101</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54618106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5394404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9460663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solidFill>
                  <a:prstClr val="black"/>
                </a:solidFill>
                <a:latin typeface="Times New Roman" panose="02020603050405020304" pitchFamily="18" charset="0"/>
              </a:rPr>
              <a:pPr/>
              <a:t>104</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4074943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solidFill>
                  <a:prstClr val="black"/>
                </a:solidFill>
                <a:latin typeface="Times New Roman" panose="02020603050405020304" pitchFamily="18" charset="0"/>
              </a:rPr>
              <a:pPr/>
              <a:t>105</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4074943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00763324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19004983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DE422A2-E1C6-4ED0-8FEA-17A9C987440B}" type="slidenum">
              <a:rPr lang="es-ES_tradnl" altLang="es-MX">
                <a:solidFill>
                  <a:prstClr val="black"/>
                </a:solidFill>
                <a:latin typeface="Times New Roman" panose="02020603050405020304" pitchFamily="18" charset="0"/>
              </a:rPr>
              <a:pPr/>
              <a:t>108</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219638687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81695227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02600848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35147683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69435290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53798172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15939387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Rot="1" noChangeAspect="1" noChangeArrowheads="1" noTextEdit="1"/>
          </p:cNvSpPr>
          <p:nvPr>
            <p:ph type="sldImg"/>
          </p:nvPr>
        </p:nvSpPr>
        <p:spPr>
          <a:ln/>
        </p:spPr>
      </p:sp>
      <p:sp>
        <p:nvSpPr>
          <p:cNvPr id="325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420145382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42502390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Rot="1" noChangeAspect="1" noChangeArrowheads="1" noTextEdit="1"/>
          </p:cNvSpPr>
          <p:nvPr>
            <p:ph type="sldImg"/>
          </p:nvPr>
        </p:nvSpPr>
        <p:spPr>
          <a:ln/>
        </p:spPr>
      </p:sp>
      <p:sp>
        <p:nvSpPr>
          <p:cNvPr id="327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02159779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Rot="1" noChangeAspect="1" noChangeArrowheads="1" noTextEdit="1"/>
          </p:cNvSpPr>
          <p:nvPr>
            <p:ph type="sldImg"/>
          </p:nvPr>
        </p:nvSpPr>
        <p:spPr>
          <a:ln/>
        </p:spPr>
      </p:sp>
      <p:sp>
        <p:nvSpPr>
          <p:cNvPr id="328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11653703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05344663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3279984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5789996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05344663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05344663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95732296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72126500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a:ln/>
        </p:spPr>
      </p:sp>
      <p:sp>
        <p:nvSpPr>
          <p:cNvPr id="2600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601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024C11A2-F827-4F48-987D-CBB9C19B24DC}" type="slidenum">
              <a:rPr lang="es-ES_tradnl" altLang="es-MX">
                <a:latin typeface="Times New Roman" panose="02020603050405020304" pitchFamily="18" charset="0"/>
              </a:rPr>
              <a:pPr/>
              <a:t>126</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08057745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a:ln/>
        </p:spPr>
      </p:sp>
      <p:sp>
        <p:nvSpPr>
          <p:cNvPr id="188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88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14C168D4-FE78-4788-98AD-9AC62E890A25}" type="slidenum">
              <a:rPr lang="es-ES_tradnl" altLang="es-MX">
                <a:solidFill>
                  <a:prstClr val="black"/>
                </a:solidFill>
                <a:latin typeface="Times New Roman" panose="02020603050405020304" pitchFamily="18" charset="0"/>
              </a:rPr>
              <a:pPr/>
              <a:t>127</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4117626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a:ln/>
        </p:spPr>
      </p:sp>
      <p:sp>
        <p:nvSpPr>
          <p:cNvPr id="189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189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E0023A5F-073F-4156-814D-661A54477E12}" type="slidenum">
              <a:rPr lang="es-ES_tradnl" altLang="es-MX">
                <a:solidFill>
                  <a:prstClr val="black"/>
                </a:solidFill>
                <a:latin typeface="Times New Roman" panose="02020603050405020304" pitchFamily="18" charset="0"/>
              </a:rPr>
              <a:pPr/>
              <a:t>128</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192713814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94860868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67628973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469837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51568109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a:ln/>
        </p:spPr>
      </p:sp>
      <p:sp>
        <p:nvSpPr>
          <p:cNvPr id="264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64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BF1FB65B-A6C8-4266-B59B-A09842C8CD1D}" type="slidenum">
              <a:rPr lang="es-ES_tradnl" altLang="es-MX">
                <a:latin typeface="Times New Roman" panose="02020603050405020304" pitchFamily="18" charset="0"/>
              </a:rPr>
              <a:pPr/>
              <a:t>133</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28460337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a:ln/>
        </p:spPr>
      </p:sp>
      <p:sp>
        <p:nvSpPr>
          <p:cNvPr id="264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64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BF1FB65B-A6C8-4266-B59B-A09842C8CD1D}" type="slidenum">
              <a:rPr lang="es-ES_tradnl" altLang="es-MX">
                <a:latin typeface="Times New Roman" panose="02020603050405020304" pitchFamily="18" charset="0"/>
              </a:rPr>
              <a:pPr/>
              <a:t>134</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53293533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50509057-3B22-4A38-946D-2CF6F7FCDF6B}" type="slidenum">
              <a:rPr lang="es-ES_tradnl" altLang="es-MX">
                <a:latin typeface="Times New Roman" panose="02020603050405020304" pitchFamily="18" charset="0"/>
              </a:rPr>
              <a:pPr/>
              <a:t>135</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129891261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50509057-3B22-4A38-946D-2CF6F7FCDF6B}" type="slidenum">
              <a:rPr lang="es-ES_tradnl" altLang="es-MX">
                <a:latin typeface="Times New Roman" panose="02020603050405020304" pitchFamily="18" charset="0"/>
              </a:rPr>
              <a:pPr/>
              <a:t>136</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344829844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a:ln/>
        </p:spPr>
      </p:sp>
      <p:sp>
        <p:nvSpPr>
          <p:cNvPr id="2826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826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163D11E9-8C89-48EF-B8FF-8CF7043D71EF}" type="slidenum">
              <a:rPr lang="es-ES_tradnl" altLang="es-MX">
                <a:solidFill>
                  <a:prstClr val="black"/>
                </a:solidFill>
                <a:latin typeface="Times New Roman" panose="02020603050405020304" pitchFamily="18" charset="0"/>
              </a:rPr>
              <a:pPr/>
              <a:t>137</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207842237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a:ln/>
        </p:spPr>
      </p:sp>
      <p:sp>
        <p:nvSpPr>
          <p:cNvPr id="2836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836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DFB679AC-C043-406E-AC22-BAABE56E94BA}" type="slidenum">
              <a:rPr lang="es-ES_tradnl" altLang="es-MX">
                <a:solidFill>
                  <a:prstClr val="black"/>
                </a:solidFill>
                <a:latin typeface="Times New Roman" panose="02020603050405020304" pitchFamily="18" charset="0"/>
              </a:rPr>
              <a:pPr/>
              <a:t>138</a:t>
            </a:fld>
            <a:endParaRPr lang="es-ES_tradnl" altLang="es-MX">
              <a:solidFill>
                <a:prstClr val="black"/>
              </a:solidFill>
              <a:latin typeface="Times New Roman" panose="02020603050405020304" pitchFamily="18" charset="0"/>
            </a:endParaRPr>
          </a:p>
        </p:txBody>
      </p:sp>
    </p:spTree>
    <p:extLst>
      <p:ext uri="{BB962C8B-B14F-4D97-AF65-F5344CB8AC3E}">
        <p14:creationId xmlns:p14="http://schemas.microsoft.com/office/powerpoint/2010/main" val="4550995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39587916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89714919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62641148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5480590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53903268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35020748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5662009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68687997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5662009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400865042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a:ln/>
        </p:spPr>
      </p:sp>
      <p:sp>
        <p:nvSpPr>
          <p:cNvPr id="2703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703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425753E7-B7FD-4817-99E4-35D5FCBB55CF}" type="slidenum">
              <a:rPr lang="es-ES_tradnl" altLang="es-MX">
                <a:latin typeface="Times New Roman" panose="02020603050405020304" pitchFamily="18" charset="0"/>
              </a:rPr>
              <a:pPr/>
              <a:t>149</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231828787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a:ln/>
        </p:spPr>
      </p:sp>
      <p:sp>
        <p:nvSpPr>
          <p:cNvPr id="2703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
        <p:nvSpPr>
          <p:cNvPr id="2703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cs typeface="Arial" panose="020B0604020202020204" pitchFamily="34" charset="0"/>
              </a:defRPr>
            </a:lvl1pPr>
            <a:lvl2pPr marL="742741" indent="-285670">
              <a:defRPr sz="1200">
                <a:solidFill>
                  <a:schemeClr val="tx1"/>
                </a:solidFill>
                <a:latin typeface="Arial" panose="020B0604020202020204" pitchFamily="34" charset="0"/>
                <a:cs typeface="Arial" panose="020B0604020202020204" pitchFamily="34" charset="0"/>
              </a:defRPr>
            </a:lvl2pPr>
            <a:lvl3pPr marL="1142679" indent="-228535">
              <a:defRPr sz="1200">
                <a:solidFill>
                  <a:schemeClr val="tx1"/>
                </a:solidFill>
                <a:latin typeface="Arial" panose="020B0604020202020204" pitchFamily="34" charset="0"/>
                <a:cs typeface="Arial" panose="020B0604020202020204" pitchFamily="34" charset="0"/>
              </a:defRPr>
            </a:lvl3pPr>
            <a:lvl4pPr marL="1599752" indent="-228535">
              <a:defRPr sz="1200">
                <a:solidFill>
                  <a:schemeClr val="tx1"/>
                </a:solidFill>
                <a:latin typeface="Arial" panose="020B0604020202020204" pitchFamily="34" charset="0"/>
                <a:cs typeface="Arial" panose="020B0604020202020204" pitchFamily="34" charset="0"/>
              </a:defRPr>
            </a:lvl4pPr>
            <a:lvl5pPr marL="2056823" indent="-228535">
              <a:defRPr sz="1200">
                <a:solidFill>
                  <a:schemeClr val="tx1"/>
                </a:solidFill>
                <a:latin typeface="Arial" panose="020B0604020202020204" pitchFamily="34" charset="0"/>
                <a:cs typeface="Arial" panose="020B0604020202020204" pitchFamily="34" charset="0"/>
              </a:defRPr>
            </a:lvl5pPr>
            <a:lvl6pPr marL="2513894"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0967"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8038"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5110" indent="-228535"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fld id="{425753E7-B7FD-4817-99E4-35D5FCBB55CF}" type="slidenum">
              <a:rPr lang="es-ES_tradnl" altLang="es-MX">
                <a:latin typeface="Times New Roman" panose="02020603050405020304" pitchFamily="18" charset="0"/>
              </a:rPr>
              <a:pPr/>
              <a:t>150</a:t>
            </a:fld>
            <a:endParaRPr lang="es-ES_tradnl" altLang="es-MX">
              <a:latin typeface="Times New Roman" panose="02020603050405020304" pitchFamily="18" charset="0"/>
            </a:endParaRPr>
          </a:p>
        </p:txBody>
      </p:sp>
    </p:spTree>
    <p:extLst>
      <p:ext uri="{BB962C8B-B14F-4D97-AF65-F5344CB8AC3E}">
        <p14:creationId xmlns:p14="http://schemas.microsoft.com/office/powerpoint/2010/main" val="186295759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4004394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4004394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87774956"/>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6478136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175779229"/>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74047685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82192513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94897597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26512735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49027581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965954392"/>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146657336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7359605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44799442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522055689"/>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Rot="1" noChangeAspect="1" noChangeArrowheads="1" noTextEdit="1"/>
          </p:cNvSpPr>
          <p:nvPr>
            <p:ph type="sldImg"/>
          </p:nvPr>
        </p:nvSpPr>
        <p:spPr>
          <a:ln/>
        </p:spPr>
      </p:sp>
      <p:sp>
        <p:nvSpPr>
          <p:cNvPr id="288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814431676"/>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226420958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Rot="1" noChangeAspect="1" noChangeArrowheads="1" noTextEdit="1"/>
          </p:cNvSpPr>
          <p:nvPr>
            <p:ph type="sldImg"/>
          </p:nvPr>
        </p:nvSpPr>
        <p:spPr>
          <a:ln/>
        </p:spPr>
      </p:sp>
      <p:sp>
        <p:nvSpPr>
          <p:cNvPr id="332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a:p>
        </p:txBody>
      </p:sp>
    </p:spTree>
    <p:extLst>
      <p:ext uri="{BB962C8B-B14F-4D97-AF65-F5344CB8AC3E}">
        <p14:creationId xmlns:p14="http://schemas.microsoft.com/office/powerpoint/2010/main" val="3266197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fld id="{26180B2A-AB53-4097-B364-0187DDAE13C4}" type="slidenum">
              <a:rPr lang="es-ES_tradnl" altLang="es-MX"/>
              <a:pPr/>
              <a:t>‹Nº›</a:t>
            </a:fld>
            <a:endParaRPr lang="es-ES_tradnl" altLang="es-MX"/>
          </a:p>
        </p:txBody>
      </p:sp>
    </p:spTree>
    <p:extLst>
      <p:ext uri="{BB962C8B-B14F-4D97-AF65-F5344CB8AC3E}">
        <p14:creationId xmlns:p14="http://schemas.microsoft.com/office/powerpoint/2010/main" val="2116155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fld id="{60194C0B-E138-439C-80BB-B5A998C14478}" type="slidenum">
              <a:rPr lang="es-ES_tradnl" altLang="es-MX"/>
              <a:pPr/>
              <a:t>‹Nº›</a:t>
            </a:fld>
            <a:endParaRPr lang="es-ES_tradnl" altLang="es-MX"/>
          </a:p>
        </p:txBody>
      </p:sp>
    </p:spTree>
    <p:extLst>
      <p:ext uri="{BB962C8B-B14F-4D97-AF65-F5344CB8AC3E}">
        <p14:creationId xmlns:p14="http://schemas.microsoft.com/office/powerpoint/2010/main" val="2932693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fld id="{CCA8B62C-6643-4910-A8DF-E6989FBA436B}" type="slidenum">
              <a:rPr lang="es-ES_tradnl" altLang="es-MX"/>
              <a:pPr/>
              <a:t>‹Nº›</a:t>
            </a:fld>
            <a:endParaRPr lang="es-ES_tradnl" altLang="es-MX"/>
          </a:p>
        </p:txBody>
      </p:sp>
    </p:spTree>
    <p:extLst>
      <p:ext uri="{BB962C8B-B14F-4D97-AF65-F5344CB8AC3E}">
        <p14:creationId xmlns:p14="http://schemas.microsoft.com/office/powerpoint/2010/main" val="848860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fld id="{0AE76A98-F823-45A7-BF4A-4B20F5A488CC}" type="slidenum">
              <a:rPr lang="es-ES_tradnl" altLang="es-MX"/>
              <a:pPr/>
              <a:t>‹Nº›</a:t>
            </a:fld>
            <a:endParaRPr lang="es-ES_tradnl" altLang="es-MX"/>
          </a:p>
        </p:txBody>
      </p:sp>
    </p:spTree>
    <p:extLst>
      <p:ext uri="{BB962C8B-B14F-4D97-AF65-F5344CB8AC3E}">
        <p14:creationId xmlns:p14="http://schemas.microsoft.com/office/powerpoint/2010/main" val="185523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fld id="{739D6191-622E-4958-87D9-727E9F1F9189}" type="slidenum">
              <a:rPr lang="es-ES_tradnl" altLang="es-MX"/>
              <a:pPr/>
              <a:t>‹Nº›</a:t>
            </a:fld>
            <a:endParaRPr lang="es-ES_tradnl" altLang="es-MX"/>
          </a:p>
        </p:txBody>
      </p:sp>
    </p:spTree>
    <p:extLst>
      <p:ext uri="{BB962C8B-B14F-4D97-AF65-F5344CB8AC3E}">
        <p14:creationId xmlns:p14="http://schemas.microsoft.com/office/powerpoint/2010/main" val="1374884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fld id="{580CD8AA-552E-4929-91AF-33A5CC2425E7}" type="slidenum">
              <a:rPr lang="es-ES_tradnl" altLang="es-MX"/>
              <a:pPr/>
              <a:t>‹Nº›</a:t>
            </a:fld>
            <a:endParaRPr lang="es-ES_tradnl" altLang="es-MX"/>
          </a:p>
        </p:txBody>
      </p:sp>
    </p:spTree>
    <p:extLst>
      <p:ext uri="{BB962C8B-B14F-4D97-AF65-F5344CB8AC3E}">
        <p14:creationId xmlns:p14="http://schemas.microsoft.com/office/powerpoint/2010/main" val="957837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fld id="{3A6107CE-1A0F-4420-B044-E03A5DACC19F}" type="slidenum">
              <a:rPr lang="es-ES_tradnl" altLang="es-MX"/>
              <a:pPr/>
              <a:t>‹Nº›</a:t>
            </a:fld>
            <a:endParaRPr lang="es-ES_tradnl" altLang="es-MX"/>
          </a:p>
        </p:txBody>
      </p:sp>
    </p:spTree>
    <p:extLst>
      <p:ext uri="{BB962C8B-B14F-4D97-AF65-F5344CB8AC3E}">
        <p14:creationId xmlns:p14="http://schemas.microsoft.com/office/powerpoint/2010/main" val="1931386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fld id="{F27BCA2B-A187-48D1-AA92-09BC39A7D26F}" type="slidenum">
              <a:rPr lang="es-ES_tradnl" altLang="es-MX"/>
              <a:pPr/>
              <a:t>‹Nº›</a:t>
            </a:fld>
            <a:endParaRPr lang="es-ES_tradnl" altLang="es-MX"/>
          </a:p>
        </p:txBody>
      </p:sp>
    </p:spTree>
    <p:extLst>
      <p:ext uri="{BB962C8B-B14F-4D97-AF65-F5344CB8AC3E}">
        <p14:creationId xmlns:p14="http://schemas.microsoft.com/office/powerpoint/2010/main" val="804607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fld id="{C07541CB-1BB5-4073-A846-3C839056B426}" type="slidenum">
              <a:rPr lang="es-ES_tradnl" altLang="es-MX"/>
              <a:pPr/>
              <a:t>‹Nº›</a:t>
            </a:fld>
            <a:endParaRPr lang="es-ES_tradnl" altLang="es-MX"/>
          </a:p>
        </p:txBody>
      </p:sp>
    </p:spTree>
    <p:extLst>
      <p:ext uri="{BB962C8B-B14F-4D97-AF65-F5344CB8AC3E}">
        <p14:creationId xmlns:p14="http://schemas.microsoft.com/office/powerpoint/2010/main" val="2150642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fld id="{82703A3A-E01C-433A-AB97-D89C0F3B4670}" type="slidenum">
              <a:rPr lang="es-ES_tradnl" altLang="es-MX"/>
              <a:pPr/>
              <a:t>‹Nº›</a:t>
            </a:fld>
            <a:endParaRPr lang="es-ES_tradnl" altLang="es-MX"/>
          </a:p>
        </p:txBody>
      </p:sp>
    </p:spTree>
    <p:extLst>
      <p:ext uri="{BB962C8B-B14F-4D97-AF65-F5344CB8AC3E}">
        <p14:creationId xmlns:p14="http://schemas.microsoft.com/office/powerpoint/2010/main" val="2163835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fld id="{DBF014A0-DCE9-4B68-83A7-7381A7BB6B1A}" type="slidenum">
              <a:rPr lang="es-ES_tradnl" altLang="es-MX"/>
              <a:pPr/>
              <a:t>‹Nº›</a:t>
            </a:fld>
            <a:endParaRPr lang="es-ES_tradnl" altLang="es-MX"/>
          </a:p>
        </p:txBody>
      </p:sp>
    </p:spTree>
    <p:extLst>
      <p:ext uri="{BB962C8B-B14F-4D97-AF65-F5344CB8AC3E}">
        <p14:creationId xmlns:p14="http://schemas.microsoft.com/office/powerpoint/2010/main" val="1715390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514350" y="812800"/>
            <a:ext cx="5829300" cy="7315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fld id="{85DAF8ED-8EA8-429A-A86E-E08278B6B486}" type="slidenum">
              <a:rPr lang="es-ES_tradnl" altLang="es-MX"/>
              <a:pPr/>
              <a:t>‹Nº›</a:t>
            </a:fld>
            <a:endParaRPr lang="es-ES_tradnl" altLang="es-MX"/>
          </a:p>
        </p:txBody>
      </p:sp>
    </p:spTree>
    <p:extLst>
      <p:ext uri="{BB962C8B-B14F-4D97-AF65-F5344CB8AC3E}">
        <p14:creationId xmlns:p14="http://schemas.microsoft.com/office/powerpoint/2010/main" val="43337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514350" y="812800"/>
            <a:ext cx="5829300" cy="1524000"/>
          </a:xfrm>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350520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350520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4"/>
          <p:cNvSpPr>
            <a:spLocks noGrp="1" noChangeArrowheads="1"/>
          </p:cNvSpPr>
          <p:nvPr>
            <p:ph type="dt" sz="half" idx="10"/>
          </p:nvPr>
        </p:nvSpPr>
        <p:spPr>
          <a:ln/>
        </p:spPr>
        <p:txBody>
          <a:bodyPr/>
          <a:lstStyle>
            <a:lvl1pPr>
              <a:defRPr/>
            </a:lvl1pPr>
          </a:lstStyle>
          <a:p>
            <a:pPr>
              <a:defRPr/>
            </a:pPr>
            <a:endParaRPr lang="es-ES_tradnl"/>
          </a:p>
        </p:txBody>
      </p:sp>
      <p:sp>
        <p:nvSpPr>
          <p:cNvPr id="7"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8" name="Rectangle 6"/>
          <p:cNvSpPr>
            <a:spLocks noGrp="1" noChangeArrowheads="1"/>
          </p:cNvSpPr>
          <p:nvPr>
            <p:ph type="sldNum" sz="quarter" idx="12"/>
          </p:nvPr>
        </p:nvSpPr>
        <p:spPr>
          <a:ln/>
        </p:spPr>
        <p:txBody>
          <a:bodyPr/>
          <a:lstStyle>
            <a:lvl1pPr>
              <a:defRPr/>
            </a:lvl1pPr>
          </a:lstStyle>
          <a:p>
            <a:fld id="{356CBCBE-ED4A-4581-88C3-112D213240E1}" type="slidenum">
              <a:rPr lang="es-ES_tradnl" altLang="es-MX"/>
              <a:pPr/>
              <a:t>‹Nº›</a:t>
            </a:fld>
            <a:endParaRPr lang="es-ES_tradnl" altLang="es-MX"/>
          </a:p>
        </p:txBody>
      </p:sp>
    </p:spTree>
    <p:extLst>
      <p:ext uri="{BB962C8B-B14F-4D97-AF65-F5344CB8AC3E}">
        <p14:creationId xmlns:p14="http://schemas.microsoft.com/office/powerpoint/2010/main" val="3589721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514350" y="812800"/>
            <a:ext cx="5829300" cy="1524000"/>
          </a:xfrm>
        </p:spPr>
        <p:txBody>
          <a:bodyPr/>
          <a:lstStyle/>
          <a:p>
            <a:r>
              <a:rPr lang="es-ES"/>
              <a:t>Haga clic para modificar el estilo de título del patrón</a:t>
            </a:r>
            <a:endParaRPr lang="es-MX"/>
          </a:p>
        </p:txBody>
      </p:sp>
      <p:sp>
        <p:nvSpPr>
          <p:cNvPr id="3" name="2 Marcador de contenido"/>
          <p:cNvSpPr>
            <a:spLocks noGrp="1"/>
          </p:cNvSpPr>
          <p:nvPr>
            <p:ph sz="quarter" idx="1"/>
          </p:nvPr>
        </p:nvSpPr>
        <p:spPr>
          <a:xfrm>
            <a:off x="51435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350520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51435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contenido"/>
          <p:cNvSpPr>
            <a:spLocks noGrp="1"/>
          </p:cNvSpPr>
          <p:nvPr>
            <p:ph sz="quarter" idx="4"/>
          </p:nvPr>
        </p:nvSpPr>
        <p:spPr>
          <a:xfrm>
            <a:off x="350520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fld id="{93CC2377-AEFD-4AF5-846F-1C4A2CEF8B7C}" type="slidenum">
              <a:rPr lang="es-ES_tradnl" altLang="es-MX"/>
              <a:pPr/>
              <a:t>‹Nº›</a:t>
            </a:fld>
            <a:endParaRPr lang="es-ES_tradnl" altLang="es-MX"/>
          </a:p>
        </p:txBody>
      </p:sp>
    </p:spTree>
    <p:extLst>
      <p:ext uri="{BB962C8B-B14F-4D97-AF65-F5344CB8AC3E}">
        <p14:creationId xmlns:p14="http://schemas.microsoft.com/office/powerpoint/2010/main" val="29639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7732812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612212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2466417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152725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MX">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369056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MX">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3833580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MX">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8156613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4067"/>
            <a:ext cx="2256235"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9029661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0"/>
            <a:ext cx="4114800" cy="755651"/>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8387665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730576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72050" y="366185"/>
            <a:ext cx="1543050" cy="7802033"/>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342900" y="366185"/>
            <a:ext cx="4514850" cy="7802033"/>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7273157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0699823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6627216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5156121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931777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MX">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6743586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MX">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7623935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MX">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4254731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4067"/>
            <a:ext cx="2256235"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095352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0"/>
            <a:ext cx="4114800" cy="755651"/>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3260554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2435926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72050" y="366185"/>
            <a:ext cx="1543050" cy="7802033"/>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342900" y="366185"/>
            <a:ext cx="4514850" cy="7802033"/>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62738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1146944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0669475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2426826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504079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MX">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6624733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MX">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0202229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MX">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4403843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4067"/>
            <a:ext cx="2256235"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111214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0"/>
            <a:ext cx="4114800" cy="755651"/>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3723810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490614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72050" y="366185"/>
            <a:ext cx="1543050" cy="7802033"/>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342900" y="366185"/>
            <a:ext cx="4514850" cy="7802033"/>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F4EF8C1D-4979-483A-89B0-B870825A59C5}" type="datetimeFigureOut">
              <a:rPr lang="es-MX" smtClean="0">
                <a:solidFill>
                  <a:prstClr val="black">
                    <a:tint val="75000"/>
                  </a:prstClr>
                </a:solidFill>
              </a:rPr>
              <a:pPr/>
              <a:t>18/11/2020</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EA88D95B-5C0B-4B16-A030-AE73E7F5B3F9}"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8627134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F7F2BDB-97B3-4430-AA1B-31250D55C492}"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9535670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01287EF-6169-47B9-85C3-9C36D5F5FA5D}"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36810085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F1275B4-DAB0-429F-BD8B-A0D308FE03FD}"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42895226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9E20D3F-46A3-4F57-918E-785BBE9E72DA}"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6559947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FE15576-B250-4ADC-823B-AF7F538356C4}"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8583945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1AC23D1-906F-4E61-A079-4690D856E107}"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6139477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1E14D6A6-3719-4CE6-93E6-12D1232FE24F}"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18903935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22A070FE-46C2-47E0-92EB-0A35A1A2837A}"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2200166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9CA03AD-39BF-410E-A14C-A33ED1B2EC24}"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14014229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48CAC19-14EC-4DCC-A099-C9BE6EC35769}"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5111204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3121008-7240-4190-9C23-D5D5D91B83E7}"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6078024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514350" y="812800"/>
            <a:ext cx="5829300" cy="7315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DDE89147-7F15-4BEF-BB3F-B52A9B800A99}"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35228397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AndTwoObj" preserve="1">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514350" y="812800"/>
            <a:ext cx="5829300" cy="1524000"/>
          </a:xfrm>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350520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350520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fld id="{3490CEBE-1575-4D02-A4EE-10FDD6363CF4}"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17069548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fourObj" preserve="1">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514350" y="812800"/>
            <a:ext cx="5829300" cy="1524000"/>
          </a:xfrm>
        </p:spPr>
        <p:txBody>
          <a:bodyPr/>
          <a:lstStyle/>
          <a:p>
            <a:r>
              <a:rPr lang="es-ES"/>
              <a:t>Haga clic para modificar el estilo de título del patrón</a:t>
            </a:r>
            <a:endParaRPr lang="es-MX"/>
          </a:p>
        </p:txBody>
      </p:sp>
      <p:sp>
        <p:nvSpPr>
          <p:cNvPr id="3" name="2 Marcador de contenido"/>
          <p:cNvSpPr>
            <a:spLocks noGrp="1"/>
          </p:cNvSpPr>
          <p:nvPr>
            <p:ph sz="quarter" idx="1"/>
          </p:nvPr>
        </p:nvSpPr>
        <p:spPr>
          <a:xfrm>
            <a:off x="51435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350520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51435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contenido"/>
          <p:cNvSpPr>
            <a:spLocks noGrp="1"/>
          </p:cNvSpPr>
          <p:nvPr>
            <p:ph sz="quarter" idx="4"/>
          </p:nvPr>
        </p:nvSpPr>
        <p:spPr>
          <a:xfrm>
            <a:off x="350520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40C91F0B-EEB8-48A0-853C-BBC73F3DE418}" type="slidenum">
              <a:rPr lang="es-ES_tradnl" altLang="es-MX">
                <a:solidFill>
                  <a:srgbClr val="000000"/>
                </a:solidFill>
              </a:rPr>
              <a:pPr/>
              <a:t>‹Nº›</a:t>
            </a:fld>
            <a:endParaRPr lang="es-ES_tradnl" altLang="es-MX">
              <a:solidFill>
                <a:srgbClr val="000000"/>
              </a:solidFill>
            </a:endParaRPr>
          </a:p>
        </p:txBody>
      </p:sp>
    </p:spTree>
    <p:extLst>
      <p:ext uri="{BB962C8B-B14F-4D97-AF65-F5344CB8AC3E}">
        <p14:creationId xmlns:p14="http://schemas.microsoft.com/office/powerpoint/2010/main" val="842175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theme" Target="../theme/theme5.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Haga clic para modificar el estilo de título del patrón</a:t>
            </a:r>
          </a:p>
        </p:txBody>
      </p:sp>
      <p:sp>
        <p:nvSpPr>
          <p:cNvPr id="1027" name="Rectangle 3"/>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mn-lt"/>
                <a:cs typeface="+mn-cs"/>
              </a:defRPr>
            </a:lvl1pPr>
          </a:lstStyle>
          <a:p>
            <a:pPr>
              <a:defRPr/>
            </a:pPr>
            <a:endParaRPr lang="es-ES_tradnl"/>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n-lt"/>
                <a:cs typeface="+mn-cs"/>
              </a:defRPr>
            </a:lvl1pPr>
          </a:lstStyle>
          <a:p>
            <a:pPr>
              <a:defRPr/>
            </a:pPr>
            <a:endParaRPr lang="es-ES_tradnl"/>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fld id="{A6F520AF-82F7-48C8-A8EC-ED730100D92D}" type="slidenum">
              <a:rPr lang="es-ES_tradnl" altLang="es-MX"/>
              <a:pPr/>
              <a:t>‹Nº›</a:t>
            </a:fld>
            <a:endParaRPr lang="es-ES_tradnl" alt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F4EF8C1D-4979-483A-89B0-B870825A59C5}" type="datetimeFigureOut">
              <a:rPr lang="es-MX" smtClean="0">
                <a:solidFill>
                  <a:prstClr val="black">
                    <a:tint val="75000"/>
                  </a:prstClr>
                </a:solidFill>
                <a:latin typeface="Calibri"/>
                <a:cs typeface="+mn-cs"/>
              </a:rPr>
              <a:pPr eaLnBrk="1" fontAlgn="auto" hangingPunct="1">
                <a:spcBef>
                  <a:spcPts val="0"/>
                </a:spcBef>
                <a:spcAft>
                  <a:spcPts val="0"/>
                </a:spcAft>
              </a:pPr>
              <a:t>18/11/2020</a:t>
            </a:fld>
            <a:endParaRPr lang="es-MX">
              <a:solidFill>
                <a:prstClr val="black">
                  <a:tint val="75000"/>
                </a:prstClr>
              </a:solidFill>
              <a:latin typeface="Calibri"/>
              <a:cs typeface="+mn-cs"/>
            </a:endParaRPr>
          </a:p>
        </p:txBody>
      </p:sp>
      <p:sp>
        <p:nvSpPr>
          <p:cNvPr id="5" name="4 Marcador de pie de página"/>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s-MX">
              <a:solidFill>
                <a:prstClr val="black">
                  <a:tint val="75000"/>
                </a:prstClr>
              </a:solidFill>
              <a:latin typeface="Calibri"/>
              <a:cs typeface="+mn-cs"/>
            </a:endParaRPr>
          </a:p>
        </p:txBody>
      </p:sp>
      <p:sp>
        <p:nvSpPr>
          <p:cNvPr id="6" name="5 Marcador de número de diapositiva"/>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EA88D95B-5C0B-4B16-A030-AE73E7F5B3F9}" type="slidenum">
              <a:rPr lang="es-MX" smtClean="0">
                <a:solidFill>
                  <a:prstClr val="black">
                    <a:tint val="75000"/>
                  </a:prstClr>
                </a:solidFill>
                <a:latin typeface="Calibri"/>
                <a:cs typeface="+mn-cs"/>
              </a:rPr>
              <a:pPr eaLnBrk="1" fontAlgn="auto" hangingPunct="1">
                <a:spcBef>
                  <a:spcPts val="0"/>
                </a:spcBef>
                <a:spcAft>
                  <a:spcPts val="0"/>
                </a:spcAft>
              </a:pPr>
              <a:t>‹Nº›</a:t>
            </a:fld>
            <a:endParaRPr lang="es-MX">
              <a:solidFill>
                <a:prstClr val="black">
                  <a:tint val="75000"/>
                </a:prstClr>
              </a:solidFill>
              <a:latin typeface="Calibri"/>
              <a:cs typeface="+mn-cs"/>
            </a:endParaRPr>
          </a:p>
        </p:txBody>
      </p:sp>
    </p:spTree>
    <p:extLst>
      <p:ext uri="{BB962C8B-B14F-4D97-AF65-F5344CB8AC3E}">
        <p14:creationId xmlns:p14="http://schemas.microsoft.com/office/powerpoint/2010/main" val="183038496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F4EF8C1D-4979-483A-89B0-B870825A59C5}" type="datetimeFigureOut">
              <a:rPr lang="es-MX" smtClean="0">
                <a:solidFill>
                  <a:prstClr val="black">
                    <a:tint val="75000"/>
                  </a:prstClr>
                </a:solidFill>
                <a:latin typeface="Calibri"/>
                <a:cs typeface="+mn-cs"/>
              </a:rPr>
              <a:pPr eaLnBrk="1" fontAlgn="auto" hangingPunct="1">
                <a:spcBef>
                  <a:spcPts val="0"/>
                </a:spcBef>
                <a:spcAft>
                  <a:spcPts val="0"/>
                </a:spcAft>
              </a:pPr>
              <a:t>18/11/2020</a:t>
            </a:fld>
            <a:endParaRPr lang="es-MX">
              <a:solidFill>
                <a:prstClr val="black">
                  <a:tint val="75000"/>
                </a:prstClr>
              </a:solidFill>
              <a:latin typeface="Calibri"/>
              <a:cs typeface="+mn-cs"/>
            </a:endParaRPr>
          </a:p>
        </p:txBody>
      </p:sp>
      <p:sp>
        <p:nvSpPr>
          <p:cNvPr id="5" name="4 Marcador de pie de página"/>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s-MX">
              <a:solidFill>
                <a:prstClr val="black">
                  <a:tint val="75000"/>
                </a:prstClr>
              </a:solidFill>
              <a:latin typeface="Calibri"/>
              <a:cs typeface="+mn-cs"/>
            </a:endParaRPr>
          </a:p>
        </p:txBody>
      </p:sp>
      <p:sp>
        <p:nvSpPr>
          <p:cNvPr id="6" name="5 Marcador de número de diapositiva"/>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EA88D95B-5C0B-4B16-A030-AE73E7F5B3F9}" type="slidenum">
              <a:rPr lang="es-MX" smtClean="0">
                <a:solidFill>
                  <a:prstClr val="black">
                    <a:tint val="75000"/>
                  </a:prstClr>
                </a:solidFill>
                <a:latin typeface="Calibri"/>
                <a:cs typeface="+mn-cs"/>
              </a:rPr>
              <a:pPr eaLnBrk="1" fontAlgn="auto" hangingPunct="1">
                <a:spcBef>
                  <a:spcPts val="0"/>
                </a:spcBef>
                <a:spcAft>
                  <a:spcPts val="0"/>
                </a:spcAft>
              </a:pPr>
              <a:t>‹Nº›</a:t>
            </a:fld>
            <a:endParaRPr lang="es-MX">
              <a:solidFill>
                <a:prstClr val="black">
                  <a:tint val="75000"/>
                </a:prstClr>
              </a:solidFill>
              <a:latin typeface="Calibri"/>
              <a:cs typeface="+mn-cs"/>
            </a:endParaRPr>
          </a:p>
        </p:txBody>
      </p:sp>
    </p:spTree>
    <p:extLst>
      <p:ext uri="{BB962C8B-B14F-4D97-AF65-F5344CB8AC3E}">
        <p14:creationId xmlns:p14="http://schemas.microsoft.com/office/powerpoint/2010/main" val="57946078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F4EF8C1D-4979-483A-89B0-B870825A59C5}" type="datetimeFigureOut">
              <a:rPr lang="es-MX" smtClean="0">
                <a:solidFill>
                  <a:prstClr val="black">
                    <a:tint val="75000"/>
                  </a:prstClr>
                </a:solidFill>
                <a:latin typeface="Calibri"/>
                <a:cs typeface="+mn-cs"/>
              </a:rPr>
              <a:pPr eaLnBrk="1" fontAlgn="auto" hangingPunct="1">
                <a:spcBef>
                  <a:spcPts val="0"/>
                </a:spcBef>
                <a:spcAft>
                  <a:spcPts val="0"/>
                </a:spcAft>
              </a:pPr>
              <a:t>18/11/2020</a:t>
            </a:fld>
            <a:endParaRPr lang="es-MX">
              <a:solidFill>
                <a:prstClr val="black">
                  <a:tint val="75000"/>
                </a:prstClr>
              </a:solidFill>
              <a:latin typeface="Calibri"/>
              <a:cs typeface="+mn-cs"/>
            </a:endParaRPr>
          </a:p>
        </p:txBody>
      </p:sp>
      <p:sp>
        <p:nvSpPr>
          <p:cNvPr id="5" name="4 Marcador de pie de página"/>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s-MX">
              <a:solidFill>
                <a:prstClr val="black">
                  <a:tint val="75000"/>
                </a:prstClr>
              </a:solidFill>
              <a:latin typeface="Calibri"/>
              <a:cs typeface="+mn-cs"/>
            </a:endParaRPr>
          </a:p>
        </p:txBody>
      </p:sp>
      <p:sp>
        <p:nvSpPr>
          <p:cNvPr id="6" name="5 Marcador de número de diapositiva"/>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EA88D95B-5C0B-4B16-A030-AE73E7F5B3F9}" type="slidenum">
              <a:rPr lang="es-MX" smtClean="0">
                <a:solidFill>
                  <a:prstClr val="black">
                    <a:tint val="75000"/>
                  </a:prstClr>
                </a:solidFill>
                <a:latin typeface="Calibri"/>
                <a:cs typeface="+mn-cs"/>
              </a:rPr>
              <a:pPr eaLnBrk="1" fontAlgn="auto" hangingPunct="1">
                <a:spcBef>
                  <a:spcPts val="0"/>
                </a:spcBef>
                <a:spcAft>
                  <a:spcPts val="0"/>
                </a:spcAft>
              </a:pPr>
              <a:t>‹Nº›</a:t>
            </a:fld>
            <a:endParaRPr lang="es-MX">
              <a:solidFill>
                <a:prstClr val="black">
                  <a:tint val="75000"/>
                </a:prstClr>
              </a:solidFill>
              <a:latin typeface="Calibri"/>
              <a:cs typeface="+mn-cs"/>
            </a:endParaRPr>
          </a:p>
        </p:txBody>
      </p:sp>
    </p:spTree>
    <p:extLst>
      <p:ext uri="{BB962C8B-B14F-4D97-AF65-F5344CB8AC3E}">
        <p14:creationId xmlns:p14="http://schemas.microsoft.com/office/powerpoint/2010/main" val="88378315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Haga clic para modificar el estilo de título del patrón</a:t>
            </a:r>
          </a:p>
        </p:txBody>
      </p:sp>
      <p:sp>
        <p:nvSpPr>
          <p:cNvPr id="1027" name="Rectangle 3"/>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mn-lt"/>
                <a:cs typeface="+mn-cs"/>
              </a:defRPr>
            </a:lvl1pPr>
          </a:lstStyle>
          <a:p>
            <a:pPr>
              <a:defRPr/>
            </a:pPr>
            <a:endParaRPr lang="es-ES_tradnl">
              <a:solidFill>
                <a:srgbClr val="000000"/>
              </a:solidFill>
            </a:endParaRPr>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n-lt"/>
                <a:cs typeface="+mn-cs"/>
              </a:defRPr>
            </a:lvl1pPr>
          </a:lstStyle>
          <a:p>
            <a:pPr>
              <a:defRPr/>
            </a:pPr>
            <a:endParaRPr lang="es-ES_tradnl">
              <a:solidFill>
                <a:srgbClr val="000000"/>
              </a:solidFill>
            </a:endParaRPr>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fld id="{51FB3E45-D6D3-44C7-8D98-84EBD67B8C63}" type="slidenum">
              <a:rPr lang="es-ES_tradnl" altLang="es-MX" smtClean="0">
                <a:solidFill>
                  <a:srgbClr val="000000"/>
                </a:solidFill>
                <a:cs typeface="Arial" charset="0"/>
              </a:rPr>
              <a:pPr/>
              <a:t>‹Nº›</a:t>
            </a:fld>
            <a:endParaRPr lang="es-ES_tradnl" altLang="es-MX">
              <a:solidFill>
                <a:srgbClr val="000000"/>
              </a:solidFill>
              <a:cs typeface="Arial" charset="0"/>
            </a:endParaRPr>
          </a:p>
        </p:txBody>
      </p:sp>
    </p:spTree>
    <p:extLst>
      <p:ext uri="{BB962C8B-B14F-4D97-AF65-F5344CB8AC3E}">
        <p14:creationId xmlns:p14="http://schemas.microsoft.com/office/powerpoint/2010/main" val="452488358"/>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60325" y="-4763"/>
            <a:ext cx="1447800" cy="9144001"/>
          </a:xfrm>
          <a:prstGeom prst="rect">
            <a:avLst/>
          </a:prstGeom>
          <a:gradFill rotWithShape="0">
            <a:gsLst>
              <a:gs pos="0">
                <a:schemeClr val="tx1"/>
              </a:gs>
              <a:gs pos="100000">
                <a:srgbClr val="525252"/>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dirty="0"/>
          </a:p>
        </p:txBody>
      </p:sp>
      <p:sp>
        <p:nvSpPr>
          <p:cNvPr id="2051" name="Line 13"/>
          <p:cNvSpPr>
            <a:spLocks noChangeShapeType="1"/>
          </p:cNvSpPr>
          <p:nvPr/>
        </p:nvSpPr>
        <p:spPr bwMode="auto">
          <a:xfrm>
            <a:off x="0" y="8839200"/>
            <a:ext cx="6858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grpSp>
        <p:nvGrpSpPr>
          <p:cNvPr id="2053" name="Group 7"/>
          <p:cNvGrpSpPr>
            <a:grpSpLocks/>
          </p:cNvGrpSpPr>
          <p:nvPr/>
        </p:nvGrpSpPr>
        <p:grpSpPr bwMode="auto">
          <a:xfrm>
            <a:off x="1682750" y="3535948"/>
            <a:ext cx="4778375" cy="1192213"/>
            <a:chOff x="1228" y="2513"/>
            <a:chExt cx="3010" cy="751"/>
          </a:xfrm>
        </p:grpSpPr>
        <p:sp>
          <p:nvSpPr>
            <p:cNvPr id="2057" name="Text Box 8"/>
            <p:cNvSpPr txBox="1">
              <a:spLocks noChangeArrowheads="1"/>
            </p:cNvSpPr>
            <p:nvPr/>
          </p:nvSpPr>
          <p:spPr bwMode="auto">
            <a:xfrm>
              <a:off x="1228" y="2513"/>
              <a:ext cx="150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r>
                <a:rPr lang="es-ES_tradnl" altLang="es-MX" sz="4000" b="1" dirty="0"/>
                <a:t>MANUAL</a:t>
              </a:r>
            </a:p>
          </p:txBody>
        </p:sp>
        <p:sp>
          <p:nvSpPr>
            <p:cNvPr id="2058" name="Text Box 9"/>
            <p:cNvSpPr txBox="1">
              <a:spLocks noChangeArrowheads="1"/>
            </p:cNvSpPr>
            <p:nvPr/>
          </p:nvSpPr>
          <p:spPr bwMode="auto">
            <a:xfrm>
              <a:off x="1634" y="2822"/>
              <a:ext cx="2604"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r>
                <a:rPr lang="es-ES_tradnl" altLang="es-MX" sz="4000" b="1" dirty="0">
                  <a:solidFill>
                    <a:srgbClr val="5F5F5F"/>
                  </a:solidFill>
                </a:rPr>
                <a:t>de Organización</a:t>
              </a:r>
            </a:p>
          </p:txBody>
        </p:sp>
      </p:grpSp>
      <p:sp>
        <p:nvSpPr>
          <p:cNvPr id="2054" name="Text Box 10"/>
          <p:cNvSpPr txBox="1">
            <a:spLocks noChangeArrowheads="1"/>
          </p:cNvSpPr>
          <p:nvPr/>
        </p:nvSpPr>
        <p:spPr bwMode="auto">
          <a:xfrm>
            <a:off x="1682750" y="6935788"/>
            <a:ext cx="5108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r>
              <a:rPr lang="es-ES_tradnl" altLang="es-MX" b="1" dirty="0"/>
              <a:t>APLICADO A:</a:t>
            </a:r>
          </a:p>
          <a:p>
            <a:pPr algn="ctr"/>
            <a:r>
              <a:rPr lang="es-ES_tradnl" altLang="es-MX" b="1" dirty="0"/>
              <a:t>INSTITUTO TECNOLÓGICO SUPERIOR DE TAMAZUNCHALE, S.L.P.</a:t>
            </a:r>
            <a:endParaRPr lang="es-ES_tradnl" altLang="es-MX" sz="1800" b="1" dirty="0"/>
          </a:p>
        </p:txBody>
      </p:sp>
      <p:sp>
        <p:nvSpPr>
          <p:cNvPr id="2055" name="Text Box 11"/>
          <p:cNvSpPr txBox="1">
            <a:spLocks noChangeArrowheads="1"/>
          </p:cNvSpPr>
          <p:nvPr/>
        </p:nvSpPr>
        <p:spPr bwMode="auto">
          <a:xfrm>
            <a:off x="2633663" y="8197850"/>
            <a:ext cx="31670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r>
              <a:rPr lang="es-ES_tradnl" altLang="es-MX" sz="1000" b="1" dirty="0"/>
              <a:t>TAMAZUNCHALE, S.L.P., </a:t>
            </a:r>
            <a:r>
              <a:rPr lang="es-ES_tradnl" altLang="es-MX" sz="1000" b="1" dirty="0" smtClean="0"/>
              <a:t>ABRIL DE 2020.</a:t>
            </a:r>
            <a:endParaRPr lang="es-ES_tradnl" altLang="es-MX" sz="1000" b="1" dirty="0"/>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5815" y="835870"/>
            <a:ext cx="3982757" cy="1254872"/>
          </a:xfrm>
          <a:prstGeom prst="rect">
            <a:avLst/>
          </a:prstGeom>
        </p:spPr>
      </p:pic>
    </p:spTree>
    <p:extLst>
      <p:ext uri="{BB962C8B-B14F-4D97-AF65-F5344CB8AC3E}">
        <p14:creationId xmlns:p14="http://schemas.microsoft.com/office/powerpoint/2010/main" val="8945875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dirty="0"/>
          </a:p>
        </p:txBody>
      </p:sp>
      <p:sp>
        <p:nvSpPr>
          <p:cNvPr id="6149" name="Text Box 36"/>
          <p:cNvSpPr txBox="1">
            <a:spLocks noChangeArrowheads="1"/>
          </p:cNvSpPr>
          <p:nvPr/>
        </p:nvSpPr>
        <p:spPr bwMode="auto">
          <a:xfrm>
            <a:off x="1571625" y="982663"/>
            <a:ext cx="5181600" cy="7735900"/>
          </a:xfrm>
          <a:prstGeom prst="rect">
            <a:avLst/>
          </a:prstGeom>
          <a:noFill/>
          <a:ln>
            <a:noFill/>
          </a:ln>
          <a:extLst/>
        </p:spPr>
        <p:txBody>
          <a:bodyPr wrap="square">
            <a:spAutoFit/>
          </a:bodyPr>
          <a:lstStyle>
            <a:lvl1pPr marL="180975" indent="-18097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2200"/>
              </a:lnSpc>
              <a:spcBef>
                <a:spcPct val="50000"/>
              </a:spcBef>
              <a:buFont typeface="Wingdings" panose="05000000000000000000" pitchFamily="2" charset="2"/>
              <a:buNone/>
              <a:defRPr/>
            </a:pPr>
            <a:r>
              <a:rPr lang="es-ES" altLang="es-MX" sz="1200" b="1" i="1" dirty="0">
                <a:latin typeface="Arial" panose="020B0604020202020204" pitchFamily="34" charset="0"/>
                <a:cs typeface="Times New Roman" panose="02020603050405020304" pitchFamily="18" charset="0"/>
              </a:rPr>
              <a:t>                                                                                         Sección</a:t>
            </a:r>
          </a:p>
          <a:p>
            <a:pPr marL="171450" indent="11113">
              <a:lnSpc>
                <a:spcPts val="2200"/>
              </a:lnSpc>
              <a:spcBef>
                <a:spcPct val="50000"/>
              </a:spcBef>
              <a:buFont typeface="Wingdings" panose="05000000000000000000" pitchFamily="2" charset="2"/>
              <a:buChar char="§"/>
              <a:defRPr/>
            </a:pPr>
            <a:r>
              <a:rPr lang="es-ES" altLang="es-MX" sz="1200" dirty="0">
                <a:latin typeface="Arial" panose="020B0604020202020204" pitchFamily="34" charset="0"/>
                <a:cs typeface="Times New Roman" panose="02020603050405020304" pitchFamily="18" charset="0"/>
              </a:rPr>
              <a:t>  </a:t>
            </a:r>
            <a:r>
              <a:rPr lang="es-ES" altLang="es-MX" sz="1200" b="1" dirty="0">
                <a:latin typeface="Arial" panose="020B0604020202020204" pitchFamily="34" charset="0"/>
                <a:cs typeface="Times New Roman" panose="02020603050405020304" pitchFamily="18" charset="0"/>
              </a:rPr>
              <a:t>Introducción 				1</a:t>
            </a:r>
          </a:p>
          <a:p>
            <a:pPr marL="171450" indent="11113">
              <a:lnSpc>
                <a:spcPts val="2200"/>
              </a:lnSpc>
              <a:spcBef>
                <a:spcPct val="50000"/>
              </a:spcBef>
              <a:buFont typeface="Wingdings" panose="05000000000000000000" pitchFamily="2" charset="2"/>
              <a:buNone/>
              <a:defRPr/>
            </a:pPr>
            <a:r>
              <a:rPr lang="es-ES" altLang="es-MX" sz="1200" b="1" dirty="0">
                <a:latin typeface="Arial" panose="020B0604020202020204" pitchFamily="34" charset="0"/>
                <a:cs typeface="Times New Roman" panose="02020603050405020304" pitchFamily="18" charset="0"/>
              </a:rPr>
              <a:t>                                                                          </a:t>
            </a: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Directorio                                    		                      2</a:t>
            </a:r>
          </a:p>
          <a:p>
            <a:pPr marL="171450" indent="11113">
              <a:lnSpc>
                <a:spcPts val="2200"/>
              </a:lnSpc>
              <a:spcBef>
                <a:spcPct val="50000"/>
              </a:spcBef>
              <a:buFont typeface="Wingdings" panose="05000000000000000000" pitchFamily="2" charset="2"/>
              <a:buChar char="§"/>
              <a:defRPr/>
            </a:pP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Legislación o Base Legal			</a:t>
            </a:r>
            <a:r>
              <a:rPr lang="es-ES" altLang="es-MX" sz="1200" b="1" dirty="0" smtClean="0">
                <a:latin typeface="Arial" panose="020B0604020202020204" pitchFamily="34" charset="0"/>
                <a:cs typeface="Times New Roman" panose="02020603050405020304" pitchFamily="18" charset="0"/>
              </a:rPr>
              <a:t>3</a:t>
            </a: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Misión					</a:t>
            </a:r>
            <a:r>
              <a:rPr lang="es-ES" altLang="es-MX" sz="1200" b="1" dirty="0" smtClean="0">
                <a:latin typeface="Arial" panose="020B0604020202020204" pitchFamily="34" charset="0"/>
                <a:cs typeface="Times New Roman" panose="02020603050405020304" pitchFamily="18" charset="0"/>
              </a:rPr>
              <a:t>4</a:t>
            </a: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Código 	de </a:t>
            </a:r>
            <a:r>
              <a:rPr lang="es-ES" altLang="es-MX" sz="1200" b="1" dirty="0" smtClean="0">
                <a:latin typeface="Arial" panose="020B0604020202020204" pitchFamily="34" charset="0"/>
                <a:cs typeface="Times New Roman" panose="02020603050405020304" pitchFamily="18" charset="0"/>
              </a:rPr>
              <a:t>Ética</a:t>
            </a:r>
            <a:r>
              <a:rPr lang="es-ES" altLang="es-MX" sz="1200" b="1" dirty="0">
                <a:latin typeface="Arial" panose="020B0604020202020204" pitchFamily="34" charset="0"/>
                <a:cs typeface="Times New Roman" panose="02020603050405020304" pitchFamily="18" charset="0"/>
              </a:rPr>
              <a:t>	</a:t>
            </a:r>
            <a:r>
              <a:rPr lang="es-ES" altLang="es-MX" sz="1200" b="1" dirty="0" smtClean="0">
                <a:latin typeface="Arial" panose="020B0604020202020204" pitchFamily="34" charset="0"/>
                <a:cs typeface="Times New Roman" panose="02020603050405020304" pitchFamily="18" charset="0"/>
              </a:rPr>
              <a:t>	</a:t>
            </a:r>
            <a:r>
              <a:rPr lang="es-ES" altLang="es-MX" sz="1200" b="1" dirty="0">
                <a:latin typeface="Arial" panose="020B0604020202020204" pitchFamily="34" charset="0"/>
                <a:cs typeface="Times New Roman" panose="02020603050405020304" pitchFamily="18" charset="0"/>
              </a:rPr>
              <a:t>		</a:t>
            </a:r>
            <a:r>
              <a:rPr lang="es-ES" altLang="es-MX" sz="1200" b="1" dirty="0" smtClean="0">
                <a:latin typeface="Arial" panose="020B0604020202020204" pitchFamily="34" charset="0"/>
                <a:cs typeface="Times New Roman" panose="02020603050405020304" pitchFamily="18" charset="0"/>
              </a:rPr>
              <a:t>5</a:t>
            </a: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Estructura Orgánica    			</a:t>
            </a:r>
            <a:r>
              <a:rPr lang="es-ES" altLang="es-MX" sz="1200" b="1" dirty="0" smtClean="0">
                <a:latin typeface="Arial" panose="020B0604020202020204" pitchFamily="34" charset="0"/>
                <a:cs typeface="Times New Roman" panose="02020603050405020304" pitchFamily="18" charset="0"/>
              </a:rPr>
              <a:t>6</a:t>
            </a: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Organigrama                                                		</a:t>
            </a:r>
            <a:r>
              <a:rPr lang="es-ES" altLang="es-MX" sz="1200" b="1" dirty="0" smtClean="0">
                <a:latin typeface="Arial" panose="020B0604020202020204" pitchFamily="34" charset="0"/>
                <a:cs typeface="Times New Roman" panose="02020603050405020304" pitchFamily="18" charset="0"/>
              </a:rPr>
              <a:t>7</a:t>
            </a:r>
            <a:endParaRPr lang="es-ES" altLang="es-MX" sz="1200" b="1" dirty="0">
              <a:latin typeface="Arial" panose="020B0604020202020204" pitchFamily="34" charset="0"/>
              <a:cs typeface="Times New Roman" panose="02020603050405020304" pitchFamily="18" charset="0"/>
            </a:endParaRPr>
          </a:p>
          <a:p>
            <a:pPr marL="171450" indent="0">
              <a:lnSpc>
                <a:spcPts val="2200"/>
              </a:lnSpc>
              <a:spcBef>
                <a:spcPct val="50000"/>
              </a:spcBef>
              <a:buNone/>
              <a:defRPr/>
            </a:pP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Descripción de Funciones			</a:t>
            </a:r>
            <a:r>
              <a:rPr lang="es-ES" altLang="es-MX" sz="1200" b="1" dirty="0" smtClean="0">
                <a:latin typeface="Arial" panose="020B0604020202020204" pitchFamily="34" charset="0"/>
                <a:cs typeface="Times New Roman" panose="02020603050405020304" pitchFamily="18" charset="0"/>
              </a:rPr>
              <a:t>8</a:t>
            </a: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Autorización				</a:t>
            </a:r>
            <a:r>
              <a:rPr lang="es-ES" altLang="es-MX" sz="1200" b="1" dirty="0" smtClean="0">
                <a:latin typeface="Arial" panose="020B0604020202020204" pitchFamily="34" charset="0"/>
                <a:cs typeface="Times New Roman" panose="02020603050405020304" pitchFamily="18" charset="0"/>
              </a:rPr>
              <a:t>9</a:t>
            </a: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endParaRPr lang="es-ES" altLang="es-MX" sz="1200" b="1" dirty="0">
              <a:latin typeface="Arial" panose="020B0604020202020204" pitchFamily="34" charset="0"/>
              <a:cs typeface="Times New Roman" panose="02020603050405020304" pitchFamily="18" charset="0"/>
            </a:endParaRPr>
          </a:p>
          <a:p>
            <a:pPr marL="171450" indent="11113">
              <a:lnSpc>
                <a:spcPts val="2200"/>
              </a:lnSpc>
              <a:spcBef>
                <a:spcPct val="50000"/>
              </a:spcBef>
              <a:buFont typeface="Wingdings" panose="05000000000000000000" pitchFamily="2" charset="2"/>
              <a:buChar char="§"/>
              <a:defRPr/>
            </a:pPr>
            <a:r>
              <a:rPr lang="es-ES" altLang="es-MX" sz="1200" b="1" dirty="0">
                <a:latin typeface="Arial" panose="020B0604020202020204" pitchFamily="34" charset="0"/>
                <a:cs typeface="Times New Roman" panose="02020603050405020304" pitchFamily="18" charset="0"/>
              </a:rPr>
              <a:t>  Control de Actualizaciones			</a:t>
            </a:r>
            <a:r>
              <a:rPr lang="es-ES" altLang="es-MX" sz="1200" b="1" dirty="0" smtClean="0">
                <a:latin typeface="Arial" panose="020B0604020202020204" pitchFamily="34" charset="0"/>
                <a:cs typeface="Times New Roman" panose="02020603050405020304" pitchFamily="18" charset="0"/>
              </a:rPr>
              <a:t>10</a:t>
            </a:r>
            <a:endParaRPr lang="es-MX" altLang="es-MX" sz="1200" b="1" dirty="0">
              <a:latin typeface="Arial" panose="020B0604020202020204" pitchFamily="34" charset="0"/>
              <a:cs typeface="Times New Roman" panose="02020603050405020304" pitchFamily="18" charset="0"/>
            </a:endParaRPr>
          </a:p>
        </p:txBody>
      </p:sp>
      <p:sp>
        <p:nvSpPr>
          <p:cNvPr id="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CONTENIDO</a:t>
            </a:r>
          </a:p>
        </p:txBody>
      </p:sp>
      <p:sp>
        <p:nvSpPr>
          <p:cNvPr id="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Tree>
    <p:extLst>
      <p:ext uri="{BB962C8B-B14F-4D97-AF65-F5344CB8AC3E}">
        <p14:creationId xmlns:p14="http://schemas.microsoft.com/office/powerpoint/2010/main" val="10091313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dirty="0"/>
          </a:p>
        </p:txBody>
      </p:sp>
      <p:sp>
        <p:nvSpPr>
          <p:cNvPr id="4100" name="Rectangle 45"/>
          <p:cNvSpPr>
            <a:spLocks noChangeArrowheads="1"/>
          </p:cNvSpPr>
          <p:nvPr/>
        </p:nvSpPr>
        <p:spPr bwMode="auto">
          <a:xfrm>
            <a:off x="1292225" y="2997200"/>
            <a:ext cx="1841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dirty="0"/>
          </a:p>
        </p:txBody>
      </p:sp>
      <p:sp>
        <p:nvSpPr>
          <p:cNvPr id="8198" name="Rectangle 6"/>
          <p:cNvSpPr>
            <a:spLocks noChangeArrowheads="1"/>
          </p:cNvSpPr>
          <p:nvPr/>
        </p:nvSpPr>
        <p:spPr bwMode="auto">
          <a:xfrm>
            <a:off x="1571625" y="982663"/>
            <a:ext cx="5181600" cy="6927760"/>
          </a:xfrm>
          <a:prstGeom prst="rect">
            <a:avLst/>
          </a:prstGeom>
          <a:noFill/>
          <a:ln>
            <a:noFill/>
          </a:ln>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174625" algn="just">
              <a:lnSpc>
                <a:spcPct val="150000"/>
              </a:lnSpc>
              <a:spcBef>
                <a:spcPct val="0"/>
              </a:spcBef>
              <a:buFontTx/>
              <a:buNone/>
              <a:defRPr/>
            </a:pPr>
            <a:r>
              <a:rPr lang="es-ES" altLang="es-MX" sz="1200" dirty="0">
                <a:latin typeface="Arial" panose="020B0604020202020204" pitchFamily="34" charset="0"/>
              </a:rPr>
              <a:t>El presente Manual se elaboró con el objeto de que los Servidores Públicos del Gobierno del Estado cuenten con una fuente de información que les permita conocer la organización del </a:t>
            </a:r>
            <a:r>
              <a:rPr lang="es-ES" altLang="es-MX" sz="1200" b="1" i="1" dirty="0">
                <a:latin typeface="Arial" panose="020B0604020202020204" pitchFamily="34" charset="0"/>
              </a:rPr>
              <a:t>Instituto Tecnológico Superior de Tamazunchale</a:t>
            </a:r>
            <a:r>
              <a:rPr lang="es-ES" altLang="es-MX" sz="1200" dirty="0">
                <a:latin typeface="Arial" panose="020B0604020202020204" pitchFamily="34" charset="0"/>
              </a:rPr>
              <a:t>, así como las funciones a su cargo.</a:t>
            </a:r>
          </a:p>
          <a:p>
            <a:pPr marL="174625" algn="just">
              <a:lnSpc>
                <a:spcPct val="150000"/>
              </a:lnSpc>
              <a:spcBef>
                <a:spcPct val="0"/>
              </a:spcBef>
              <a:buFontTx/>
              <a:buNone/>
              <a:defRPr/>
            </a:pPr>
            <a:endParaRPr lang="es-ES" altLang="es-MX" sz="1200" dirty="0">
              <a:cs typeface="Times New Roman" panose="02020603050405020304" pitchFamily="18" charset="0"/>
            </a:endParaRPr>
          </a:p>
          <a:p>
            <a:pPr marL="174625" algn="just">
              <a:lnSpc>
                <a:spcPct val="150000"/>
              </a:lnSpc>
              <a:spcBef>
                <a:spcPct val="0"/>
              </a:spcBef>
              <a:buFontTx/>
              <a:buNone/>
              <a:defRPr/>
            </a:pPr>
            <a:r>
              <a:rPr lang="es-ES" altLang="es-MX" sz="1200" dirty="0">
                <a:latin typeface="Arial" panose="020B0604020202020204" pitchFamily="34" charset="0"/>
                <a:cs typeface="Times New Roman" panose="02020603050405020304" pitchFamily="18" charset="0"/>
              </a:rPr>
              <a:t>Este documento presenta la Estructura Orgánica actualizada y autorizada, el marco jurídico en el que sustentan su actualización y funcionamiento, los objetivos que tienen encomendados y la descripción de las funciones que debe realizar para alcanzarlos.</a:t>
            </a:r>
          </a:p>
          <a:p>
            <a:pPr marL="174625" algn="just">
              <a:lnSpc>
                <a:spcPct val="150000"/>
              </a:lnSpc>
              <a:spcBef>
                <a:spcPct val="0"/>
              </a:spcBef>
              <a:buFontTx/>
              <a:buNone/>
              <a:defRPr/>
            </a:pPr>
            <a:endParaRPr lang="es-ES" altLang="es-MX" sz="1200" dirty="0">
              <a:latin typeface="Arial" panose="020B0604020202020204" pitchFamily="34" charset="0"/>
            </a:endParaRPr>
          </a:p>
          <a:p>
            <a:pPr marL="174625" algn="just">
              <a:lnSpc>
                <a:spcPct val="150000"/>
              </a:lnSpc>
              <a:spcBef>
                <a:spcPct val="0"/>
              </a:spcBef>
              <a:buFontTx/>
              <a:buNone/>
              <a:tabLst>
                <a:tab pos="266700" algn="l"/>
              </a:tabLst>
              <a:defRPr/>
            </a:pPr>
            <a:r>
              <a:rPr lang="es-ES" altLang="es-MX" sz="1200" dirty="0">
                <a:latin typeface="Arial" panose="020B0604020202020204" pitchFamily="34" charset="0"/>
              </a:rPr>
              <a:t>Además, el Manual de Organización facilita a los empleados y funcionarios el conocimiento de sus obligaciones en el ámbito de su competencia, así mismo ayuda entre otras cosas a integrar y orientar al nuevo personal y es un instrumento valioso de datos para estudios de productividad, reorganización y de recursos humanos.</a:t>
            </a:r>
          </a:p>
          <a:p>
            <a:pPr marL="174625" algn="just">
              <a:lnSpc>
                <a:spcPct val="150000"/>
              </a:lnSpc>
              <a:spcBef>
                <a:spcPct val="0"/>
              </a:spcBef>
              <a:buFontTx/>
              <a:buNone/>
              <a:defRPr/>
            </a:pPr>
            <a:endParaRPr lang="es-ES" altLang="es-MX" sz="1400" dirty="0">
              <a:cs typeface="Times New Roman" panose="02020603050405020304" pitchFamily="18" charset="0"/>
            </a:endParaRPr>
          </a:p>
          <a:p>
            <a:pPr marL="174625" algn="just">
              <a:lnSpc>
                <a:spcPct val="150000"/>
              </a:lnSpc>
              <a:spcBef>
                <a:spcPct val="0"/>
              </a:spcBef>
              <a:buFontTx/>
              <a:buNone/>
              <a:defRPr/>
            </a:pPr>
            <a:r>
              <a:rPr lang="es-ES" altLang="es-MX" sz="1200" dirty="0">
                <a:latin typeface="Arial" panose="020B0604020202020204" pitchFamily="34" charset="0"/>
              </a:rPr>
              <a:t>El presente manual es de aplicación exclusiva para el personal que integra el </a:t>
            </a:r>
            <a:r>
              <a:rPr lang="es-ES" altLang="es-MX" sz="1200" b="1" i="1" dirty="0">
                <a:latin typeface="Arial" panose="020B0604020202020204" pitchFamily="34" charset="0"/>
              </a:rPr>
              <a:t>Instituto Tecnológico Superior de Tamazunchale</a:t>
            </a:r>
            <a:r>
              <a:rPr lang="es-ES" altLang="es-MX" sz="1200" dirty="0">
                <a:latin typeface="Arial" panose="020B0604020202020204" pitchFamily="34" charset="0"/>
              </a:rPr>
              <a:t>, quien será el  responsable de actualizar o modificar su contenido, cuando lo considere necesario, lo cual se notificará a la Dirección de Organización y Métodos de Oficialía Mayor, con el objeto de revisarlos y mantener actualizada la Estructura Orgánica de la Administración Pública Estatal.</a:t>
            </a:r>
          </a:p>
        </p:txBody>
      </p:sp>
      <p:sp>
        <p:nvSpPr>
          <p:cNvPr id="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INTRODUCCIÓN</a:t>
            </a:r>
          </a:p>
        </p:txBody>
      </p:sp>
      <p:sp>
        <p:nvSpPr>
          <p:cNvPr id="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Tree>
    <p:extLst>
      <p:ext uri="{BB962C8B-B14F-4D97-AF65-F5344CB8AC3E}">
        <p14:creationId xmlns:p14="http://schemas.microsoft.com/office/powerpoint/2010/main" val="411166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dirty="0"/>
          </a:p>
        </p:txBody>
      </p:sp>
      <p:sp>
        <p:nvSpPr>
          <p:cNvPr id="5124" name="Rectangle 1044"/>
          <p:cNvSpPr>
            <a:spLocks noChangeArrowheads="1"/>
          </p:cNvSpPr>
          <p:nvPr/>
        </p:nvSpPr>
        <p:spPr bwMode="auto">
          <a:xfrm>
            <a:off x="1177925" y="1766888"/>
            <a:ext cx="184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dirty="0"/>
          </a:p>
        </p:txBody>
      </p:sp>
      <p:sp>
        <p:nvSpPr>
          <p:cNvPr id="10246" name="Rectangle 6"/>
          <p:cNvSpPr>
            <a:spLocks noChangeArrowheads="1"/>
          </p:cNvSpPr>
          <p:nvPr/>
        </p:nvSpPr>
        <p:spPr bwMode="auto">
          <a:xfrm>
            <a:off x="1571625" y="982663"/>
            <a:ext cx="5181600" cy="7970837"/>
          </a:xfrm>
          <a:prstGeom prst="rect">
            <a:avLst/>
          </a:prstGeom>
          <a:noFill/>
          <a:ln>
            <a:noFill/>
          </a:ln>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182563">
              <a:spcBef>
                <a:spcPct val="0"/>
              </a:spcBef>
              <a:buFontTx/>
              <a:buNone/>
              <a:defRPr/>
            </a:pPr>
            <a:r>
              <a:rPr lang="es-MX" altLang="es-MX" sz="1200" b="1" dirty="0">
                <a:latin typeface="Arial" panose="020B0604020202020204" pitchFamily="34" charset="0"/>
              </a:rPr>
              <a:t>SECRETARIA DE EDUCACIÓN DE GOBIERNO DEL ESTADO</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DIRECCIÓN GENERAL</a:t>
            </a:r>
            <a:endParaRPr lang="es-MX" altLang="es-MX" sz="1200" dirty="0">
              <a:latin typeface="Arial" panose="020B0604020202020204" pitchFamily="34" charset="0"/>
            </a:endParaRPr>
          </a:p>
          <a:p>
            <a:pPr marL="182563">
              <a:spcBef>
                <a:spcPct val="0"/>
              </a:spcBef>
              <a:buFontTx/>
              <a:buNone/>
              <a:defRPr/>
            </a:pPr>
            <a:r>
              <a:rPr lang="es-MX" altLang="es-MX" sz="1200" dirty="0">
                <a:latin typeface="Arial" panose="020B0604020202020204" pitchFamily="34" charset="0"/>
              </a:rPr>
              <a:t>Ricardo Bárcenas Rivas</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DIRECCIÓN ACADÉMICA</a:t>
            </a:r>
            <a:endParaRPr lang="es-MX" altLang="es-MX" sz="1200" dirty="0">
              <a:latin typeface="Arial" panose="020B0604020202020204" pitchFamily="34" charset="0"/>
            </a:endParaRPr>
          </a:p>
          <a:p>
            <a:pPr marL="182563">
              <a:spcBef>
                <a:spcPct val="0"/>
              </a:spcBef>
              <a:buFontTx/>
              <a:buNone/>
              <a:defRPr/>
            </a:pPr>
            <a:r>
              <a:rPr lang="es-MX" altLang="es-MX" sz="1200" dirty="0">
                <a:latin typeface="Arial" panose="020B0604020202020204" pitchFamily="34" charset="0"/>
              </a:rPr>
              <a:t>José Martín Tello Guerrero</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DIRECCIÓN DE PLANEACIÓN Y VINCULACIÓN</a:t>
            </a:r>
            <a:endParaRPr lang="es-MX" altLang="es-MX" sz="1200" dirty="0">
              <a:latin typeface="Arial" panose="020B0604020202020204" pitchFamily="34" charset="0"/>
            </a:endParaRPr>
          </a:p>
          <a:p>
            <a:pPr marL="182563">
              <a:spcBef>
                <a:spcPct val="0"/>
              </a:spcBef>
              <a:buFontTx/>
              <a:buNone/>
              <a:defRPr/>
            </a:pPr>
            <a:r>
              <a:rPr lang="es-MX" altLang="es-MX" sz="1200" dirty="0">
                <a:latin typeface="Arial" panose="020B0604020202020204" pitchFamily="34" charset="0"/>
              </a:rPr>
              <a:t>Eustolia Ruiz Hernández</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SUBDIRECCIÓN ACADÉMICA</a:t>
            </a:r>
            <a:endParaRPr lang="es-MX" altLang="es-MX" sz="1200" dirty="0">
              <a:latin typeface="Arial" panose="020B0604020202020204" pitchFamily="34" charset="0"/>
            </a:endParaRPr>
          </a:p>
          <a:p>
            <a:pPr marL="182563">
              <a:spcBef>
                <a:spcPct val="0"/>
              </a:spcBef>
              <a:buFontTx/>
              <a:buNone/>
              <a:defRPr/>
            </a:pPr>
            <a:r>
              <a:rPr lang="es-MX" altLang="es-MX" sz="1200" dirty="0">
                <a:latin typeface="Arial" panose="020B0604020202020204" pitchFamily="34" charset="0"/>
              </a:rPr>
              <a:t>Francisco Javier Medina Zúñiga</a:t>
            </a:r>
          </a:p>
          <a:p>
            <a:pPr marL="182563">
              <a:spcBef>
                <a:spcPct val="0"/>
              </a:spcBef>
              <a:buFontTx/>
              <a:buNone/>
              <a:defRPr/>
            </a:pPr>
            <a:endParaRPr lang="es-MX" altLang="es-MX" sz="1200" b="1"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SUBDIRECCIÓN DE POSGRADO E INVESTIGACIÓN</a:t>
            </a:r>
            <a:endParaRPr lang="es-MX" altLang="es-MX" sz="1200" dirty="0">
              <a:latin typeface="Arial" panose="020B0604020202020204" pitchFamily="34" charset="0"/>
            </a:endParaRPr>
          </a:p>
          <a:p>
            <a:pPr marL="182563">
              <a:spcBef>
                <a:spcPct val="0"/>
              </a:spcBef>
              <a:buNone/>
              <a:defRPr/>
            </a:pPr>
            <a:r>
              <a:rPr lang="es-MX" altLang="es-MX" sz="1200" dirty="0" smtClean="0">
                <a:latin typeface="Arial" panose="020B0604020202020204" pitchFamily="34" charset="0"/>
              </a:rPr>
              <a:t>Francisca Azuara Zumaya</a:t>
            </a:r>
            <a:endParaRPr lang="es-MX" altLang="es-MX" sz="1200" dirty="0">
              <a:latin typeface="Arial" panose="020B0604020202020204" pitchFamily="34" charset="0"/>
            </a:endParaRPr>
          </a:p>
          <a:p>
            <a:pPr marL="182563">
              <a:spcBef>
                <a:spcPct val="0"/>
              </a:spcBef>
              <a:buFontTx/>
              <a:buNone/>
              <a:defRPr/>
            </a:pPr>
            <a:endParaRPr lang="es-MX" altLang="es-MX" sz="1200" dirty="0">
              <a:solidFill>
                <a:srgbClr val="FF0000"/>
              </a:solidFill>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SUBDIRECCIÓN</a:t>
            </a:r>
            <a:r>
              <a:rPr lang="es-MX" altLang="es-MX" sz="1200" dirty="0">
                <a:latin typeface="Arial" panose="020B0604020202020204" pitchFamily="34" charset="0"/>
              </a:rPr>
              <a:t> </a:t>
            </a:r>
            <a:r>
              <a:rPr lang="es-MX" altLang="es-MX" sz="1200" b="1" dirty="0">
                <a:latin typeface="Arial" panose="020B0604020202020204" pitchFamily="34" charset="0"/>
              </a:rPr>
              <a:t>DE VINCULACIÓN</a:t>
            </a:r>
          </a:p>
          <a:p>
            <a:pPr marL="182563">
              <a:spcBef>
                <a:spcPct val="0"/>
              </a:spcBef>
              <a:buFontTx/>
              <a:buNone/>
              <a:defRPr/>
            </a:pPr>
            <a:r>
              <a:rPr lang="es-MX" altLang="es-MX" sz="1200" dirty="0">
                <a:latin typeface="Arial" panose="020B0604020202020204" pitchFamily="34" charset="0"/>
              </a:rPr>
              <a:t>Javier Vargas Ángeles</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SUBDIRECCIÓN</a:t>
            </a:r>
            <a:r>
              <a:rPr lang="es-MX" altLang="es-MX" sz="1200" dirty="0">
                <a:latin typeface="Arial" panose="020B0604020202020204" pitchFamily="34" charset="0"/>
              </a:rPr>
              <a:t> </a:t>
            </a:r>
            <a:r>
              <a:rPr lang="es-MX" altLang="es-MX" sz="1200" b="1" dirty="0">
                <a:latin typeface="Arial" panose="020B0604020202020204" pitchFamily="34" charset="0"/>
              </a:rPr>
              <a:t>DE PLANEACIÓN</a:t>
            </a:r>
          </a:p>
          <a:p>
            <a:pPr marL="182563">
              <a:spcBef>
                <a:spcPct val="0"/>
              </a:spcBef>
              <a:buFontTx/>
              <a:buNone/>
              <a:defRPr/>
            </a:pPr>
            <a:r>
              <a:rPr lang="es-MX" altLang="es-MX" sz="1200" dirty="0" smtClean="0">
                <a:latin typeface="Arial" panose="020B0604020202020204" pitchFamily="34" charset="0"/>
              </a:rPr>
              <a:t>Ana Laura Rendón Díaz</a:t>
            </a:r>
            <a:endParaRPr lang="es-MX" altLang="es-MX" sz="1200" dirty="0">
              <a:latin typeface="Arial" panose="020B0604020202020204" pitchFamily="34" charset="0"/>
            </a:endParaRP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SUBDIRECCIÓN</a:t>
            </a:r>
            <a:r>
              <a:rPr lang="es-MX" altLang="es-MX" sz="1200" dirty="0">
                <a:latin typeface="Arial" panose="020B0604020202020204" pitchFamily="34" charset="0"/>
              </a:rPr>
              <a:t> </a:t>
            </a:r>
            <a:r>
              <a:rPr lang="es-MX" altLang="es-MX" sz="1200" b="1" dirty="0">
                <a:latin typeface="Arial" panose="020B0604020202020204" pitchFamily="34" charset="0"/>
              </a:rPr>
              <a:t>DE SERVICIOS ADMINISTRATIVOS</a:t>
            </a:r>
          </a:p>
          <a:p>
            <a:pPr marL="182563">
              <a:spcBef>
                <a:spcPct val="0"/>
              </a:spcBef>
              <a:buFontTx/>
              <a:buNone/>
              <a:defRPr/>
            </a:pPr>
            <a:r>
              <a:rPr lang="es-ES" altLang="es-MX" sz="1200" dirty="0">
                <a:latin typeface="Arial" panose="020B0604020202020204" pitchFamily="34" charset="0"/>
              </a:rPr>
              <a:t>Claudia Díaz Aguilar</a:t>
            </a:r>
          </a:p>
          <a:p>
            <a:pPr marL="182563">
              <a:spcBef>
                <a:spcPct val="0"/>
              </a:spcBef>
              <a:buFontTx/>
              <a:buNone/>
              <a:defRPr/>
            </a:pPr>
            <a:endParaRPr lang="es-MX" altLang="es-MX" sz="1200" b="1"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DEPARTAMENTO DE DESARROLLO ACADÉMICO</a:t>
            </a:r>
          </a:p>
          <a:p>
            <a:pPr marL="182563">
              <a:spcBef>
                <a:spcPct val="0"/>
              </a:spcBef>
              <a:buFontTx/>
              <a:buNone/>
              <a:defRPr/>
            </a:pPr>
            <a:r>
              <a:rPr lang="es-MX" altLang="es-MX" sz="1200" dirty="0" smtClean="0">
                <a:latin typeface="Arial" panose="020B0604020202020204" pitchFamily="34" charset="0"/>
              </a:rPr>
              <a:t>Maribel Urdiales Ramírez</a:t>
            </a:r>
            <a:endParaRPr lang="es-MX" altLang="es-MX" sz="1200" dirty="0">
              <a:latin typeface="Arial" panose="020B0604020202020204" pitchFamily="34" charset="0"/>
            </a:endParaRP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DEPARTAMENTO DE PLANEACIÓN Y </a:t>
            </a:r>
            <a:r>
              <a:rPr lang="es-MX" altLang="es-MX" sz="1200" b="1" dirty="0" smtClean="0">
                <a:latin typeface="Arial" panose="020B0604020202020204" pitchFamily="34" charset="0"/>
              </a:rPr>
              <a:t>PROGRAMACIÓN</a:t>
            </a:r>
            <a:endParaRPr lang="es-MX" altLang="es-MX" sz="1200" b="1" dirty="0">
              <a:latin typeface="Arial" panose="020B0604020202020204" pitchFamily="34" charset="0"/>
            </a:endParaRPr>
          </a:p>
          <a:p>
            <a:pPr marL="182563">
              <a:spcBef>
                <a:spcPct val="0"/>
              </a:spcBef>
              <a:buFontTx/>
              <a:buNone/>
              <a:defRPr/>
            </a:pPr>
            <a:r>
              <a:rPr lang="es-MX" altLang="es-MX" sz="1200" dirty="0">
                <a:latin typeface="Arial" panose="020B0604020202020204" pitchFamily="34" charset="0"/>
              </a:rPr>
              <a:t>Elizabeth Valencia Saldaña</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DIVISIÓN DE INGENIERÍA INDUSTRIAL</a:t>
            </a:r>
          </a:p>
          <a:p>
            <a:pPr marL="182563">
              <a:spcBef>
                <a:spcPct val="0"/>
              </a:spcBef>
              <a:buFontTx/>
              <a:buNone/>
              <a:defRPr/>
            </a:pPr>
            <a:r>
              <a:rPr lang="es-MX" altLang="es-MX" sz="1200" dirty="0">
                <a:latin typeface="Arial" panose="020B0604020202020204" pitchFamily="34" charset="0"/>
              </a:rPr>
              <a:t>Bernardino Avila Martínez</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DIVISIÓN DE INGENIERÍA EN SISTEMAS COMPUTACIONALES</a:t>
            </a:r>
            <a:endParaRPr lang="es-MX" altLang="es-MX" sz="1200" dirty="0">
              <a:latin typeface="Arial" panose="020B0604020202020204" pitchFamily="34" charset="0"/>
            </a:endParaRPr>
          </a:p>
          <a:p>
            <a:pPr marL="182563">
              <a:spcBef>
                <a:spcPct val="0"/>
              </a:spcBef>
              <a:buFontTx/>
              <a:buNone/>
              <a:defRPr/>
            </a:pPr>
            <a:r>
              <a:rPr lang="es-MX" altLang="es-MX" sz="1200" dirty="0">
                <a:latin typeface="Arial" panose="020B0604020202020204" pitchFamily="34" charset="0"/>
              </a:rPr>
              <a:t>Ramón Hernández  Castillo</a:t>
            </a:r>
          </a:p>
        </p:txBody>
      </p:sp>
      <p:sp>
        <p:nvSpPr>
          <p:cNvPr id="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DIRECTORIO</a:t>
            </a:r>
          </a:p>
        </p:txBody>
      </p:sp>
      <p:sp>
        <p:nvSpPr>
          <p:cNvPr id="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dirty="0"/>
          </a:p>
        </p:txBody>
      </p:sp>
    </p:spTree>
    <p:extLst>
      <p:ext uri="{BB962C8B-B14F-4D97-AF65-F5344CB8AC3E}">
        <p14:creationId xmlns:p14="http://schemas.microsoft.com/office/powerpoint/2010/main" val="30150909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dirty="0"/>
          </a:p>
        </p:txBody>
      </p:sp>
      <p:sp>
        <p:nvSpPr>
          <p:cNvPr id="5124" name="Rectangle 1044"/>
          <p:cNvSpPr>
            <a:spLocks noChangeArrowheads="1"/>
          </p:cNvSpPr>
          <p:nvPr/>
        </p:nvSpPr>
        <p:spPr bwMode="auto">
          <a:xfrm>
            <a:off x="1177925" y="1766888"/>
            <a:ext cx="184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dirty="0"/>
          </a:p>
        </p:txBody>
      </p:sp>
      <p:sp>
        <p:nvSpPr>
          <p:cNvPr id="10246" name="Rectangle 6"/>
          <p:cNvSpPr>
            <a:spLocks noChangeArrowheads="1"/>
          </p:cNvSpPr>
          <p:nvPr/>
        </p:nvSpPr>
        <p:spPr bwMode="auto">
          <a:xfrm>
            <a:off x="1571625" y="982663"/>
            <a:ext cx="5181600" cy="7970837"/>
          </a:xfrm>
          <a:prstGeom prst="rect">
            <a:avLst/>
          </a:prstGeom>
          <a:noFill/>
          <a:ln>
            <a:noFill/>
          </a:ln>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182563">
              <a:spcBef>
                <a:spcPct val="0"/>
              </a:spcBef>
              <a:buFontTx/>
              <a:buNone/>
              <a:defRPr/>
            </a:pPr>
            <a:r>
              <a:rPr lang="es-MX" altLang="es-MX" sz="1200" b="1" dirty="0">
                <a:latin typeface="Arial" panose="020B0604020202020204" pitchFamily="34" charset="0"/>
              </a:rPr>
              <a:t>DIVISIÓN DE INGENIERÍA EN GESTIÓN EMPRESARIAL</a:t>
            </a:r>
            <a:endParaRPr lang="es-MX" altLang="es-MX" sz="1200" dirty="0">
              <a:latin typeface="Arial" panose="020B0604020202020204" pitchFamily="34" charset="0"/>
            </a:endParaRPr>
          </a:p>
          <a:p>
            <a:pPr marL="182563">
              <a:spcBef>
                <a:spcPct val="0"/>
              </a:spcBef>
              <a:buFontTx/>
              <a:buNone/>
              <a:defRPr/>
            </a:pPr>
            <a:r>
              <a:rPr lang="es-MX" altLang="es-MX" sz="1200" dirty="0">
                <a:latin typeface="Arial" panose="020B0604020202020204" pitchFamily="34" charset="0"/>
              </a:rPr>
              <a:t>Alberto Sánchez Sánchez  </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DIVISIÓN DE INGENIERÍA AMBIENTAL</a:t>
            </a:r>
            <a:endParaRPr lang="es-MX" altLang="es-MX" sz="1200" dirty="0">
              <a:latin typeface="Arial" panose="020B0604020202020204" pitchFamily="34" charset="0"/>
            </a:endParaRPr>
          </a:p>
          <a:p>
            <a:pPr marL="182563">
              <a:spcBef>
                <a:spcPct val="0"/>
              </a:spcBef>
              <a:buNone/>
              <a:defRPr/>
            </a:pPr>
            <a:r>
              <a:rPr lang="es-ES" altLang="es-MX" sz="1200" dirty="0">
                <a:latin typeface="Arial" panose="020B0604020202020204" pitchFamily="34" charset="0"/>
              </a:rPr>
              <a:t>Alfredo Vázquez Salazar</a:t>
            </a:r>
          </a:p>
          <a:p>
            <a:pPr marL="182563">
              <a:spcBef>
                <a:spcPct val="0"/>
              </a:spcBef>
              <a:buFontTx/>
              <a:buNone/>
              <a:defRPr/>
            </a:pPr>
            <a:endParaRPr lang="es-MX" altLang="es-MX" sz="1200" b="1"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DIVISIÓN DE ESTUDIOS PROFESIONALES</a:t>
            </a:r>
            <a:endParaRPr lang="es-MX" altLang="es-MX" sz="1200" dirty="0">
              <a:latin typeface="Arial" panose="020B0604020202020204" pitchFamily="34" charset="0"/>
            </a:endParaRPr>
          </a:p>
          <a:p>
            <a:pPr marL="182563">
              <a:spcBef>
                <a:spcPct val="0"/>
              </a:spcBef>
              <a:buFontTx/>
              <a:buNone/>
              <a:defRPr/>
            </a:pPr>
            <a:r>
              <a:rPr lang="es-MX" altLang="es-MX" sz="1200" dirty="0">
                <a:latin typeface="Arial" panose="020B0604020202020204" pitchFamily="34" charset="0"/>
              </a:rPr>
              <a:t>Keyra Yosselyn Pérez Aguirre</a:t>
            </a: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smtClean="0">
                <a:latin typeface="Arial" panose="020B0604020202020204" pitchFamily="34" charset="0"/>
              </a:rPr>
              <a:t>DEPARTAMENTO</a:t>
            </a:r>
            <a:r>
              <a:rPr lang="es-ES" altLang="es-MX" sz="1200" dirty="0" smtClean="0">
                <a:latin typeface="Arial" panose="020B0604020202020204" pitchFamily="34" charset="0"/>
              </a:rPr>
              <a:t> </a:t>
            </a:r>
            <a:r>
              <a:rPr lang="es-ES" altLang="es-MX" sz="1200" b="1" dirty="0">
                <a:latin typeface="Arial" panose="020B0604020202020204" pitchFamily="34" charset="0"/>
              </a:rPr>
              <a:t>DE PROMOCIÓN Y DIFUSIÓN</a:t>
            </a:r>
            <a:endParaRPr lang="es-ES" altLang="es-MX" sz="1200" dirty="0">
              <a:latin typeface="Arial" panose="020B0604020202020204" pitchFamily="34" charset="0"/>
            </a:endParaRPr>
          </a:p>
          <a:p>
            <a:pPr marL="182563">
              <a:spcBef>
                <a:spcPct val="0"/>
              </a:spcBef>
              <a:buNone/>
              <a:defRPr/>
            </a:pPr>
            <a:r>
              <a:rPr lang="es-ES" altLang="es-MX" sz="1200" dirty="0" smtClean="0">
                <a:latin typeface="Arial" panose="020B0604020202020204" pitchFamily="34" charset="0"/>
              </a:rPr>
              <a:t>Luis García Duarte</a:t>
            </a:r>
            <a:endParaRPr lang="es-ES" altLang="es-MX" sz="1200" dirty="0">
              <a:latin typeface="Arial" panose="020B0604020202020204" pitchFamily="34" charset="0"/>
            </a:endParaRPr>
          </a:p>
          <a:p>
            <a:pPr marL="182563">
              <a:spcBef>
                <a:spcPct val="0"/>
              </a:spcBef>
              <a:buFontTx/>
              <a:buNone/>
              <a:defRPr/>
            </a:pPr>
            <a:endParaRPr lang="es-MX" altLang="es-MX" sz="1200" b="1" dirty="0">
              <a:latin typeface="Arial" panose="020B0604020202020204" pitchFamily="34" charset="0"/>
            </a:endParaRPr>
          </a:p>
          <a:p>
            <a:pPr marL="182563">
              <a:spcBef>
                <a:spcPct val="0"/>
              </a:spcBef>
              <a:buFontTx/>
              <a:buNone/>
              <a:defRPr/>
            </a:pPr>
            <a:r>
              <a:rPr lang="es-MX" altLang="es-MX" sz="1200" b="1" dirty="0" smtClean="0">
                <a:latin typeface="Arial" panose="020B0604020202020204" pitchFamily="34" charset="0"/>
              </a:rPr>
              <a:t>DEPARTAMENTO</a:t>
            </a:r>
            <a:r>
              <a:rPr lang="es-ES" altLang="es-MX" sz="1200" dirty="0" smtClean="0">
                <a:latin typeface="Arial" panose="020B0604020202020204" pitchFamily="34" charset="0"/>
              </a:rPr>
              <a:t> </a:t>
            </a:r>
            <a:r>
              <a:rPr lang="es-ES" altLang="es-MX" sz="1200" b="1" dirty="0">
                <a:latin typeface="Arial" panose="020B0604020202020204" pitchFamily="34" charset="0"/>
              </a:rPr>
              <a:t>DE </a:t>
            </a:r>
            <a:r>
              <a:rPr lang="es-ES" altLang="es-MX" sz="1200" b="1" dirty="0" smtClean="0">
                <a:latin typeface="Arial" panose="020B0604020202020204" pitchFamily="34" charset="0"/>
              </a:rPr>
              <a:t>VINCULACIÓN</a:t>
            </a:r>
            <a:endParaRPr lang="es-ES" altLang="es-MX" sz="1200" dirty="0">
              <a:latin typeface="Arial" panose="020B0604020202020204" pitchFamily="34" charset="0"/>
            </a:endParaRPr>
          </a:p>
          <a:p>
            <a:pPr marL="182563">
              <a:spcBef>
                <a:spcPct val="0"/>
              </a:spcBef>
              <a:buNone/>
              <a:defRPr/>
            </a:pPr>
            <a:r>
              <a:rPr lang="es-ES" altLang="es-MX" sz="1200" dirty="0" smtClean="0">
                <a:latin typeface="Arial" panose="020B0604020202020204" pitchFamily="34" charset="0"/>
              </a:rPr>
              <a:t>Francisca Hernández </a:t>
            </a:r>
            <a:r>
              <a:rPr lang="es-ES" altLang="es-MX" sz="1200" dirty="0" err="1" smtClean="0">
                <a:latin typeface="Arial" panose="020B0604020202020204" pitchFamily="34" charset="0"/>
              </a:rPr>
              <a:t>Hernández</a:t>
            </a:r>
            <a:endParaRPr lang="es-ES" altLang="es-MX" sz="1200" dirty="0">
              <a:latin typeface="Arial" panose="020B0604020202020204" pitchFamily="34" charset="0"/>
            </a:endParaRPr>
          </a:p>
          <a:p>
            <a:pPr marL="182563">
              <a:spcBef>
                <a:spcPct val="0"/>
              </a:spcBef>
              <a:buNone/>
              <a:defRPr/>
            </a:pPr>
            <a:endParaRPr lang="es-ES" altLang="es-MX" sz="1200" dirty="0">
              <a:latin typeface="Arial" panose="020B0604020202020204" pitchFamily="34" charset="0"/>
            </a:endParaRPr>
          </a:p>
          <a:p>
            <a:pPr marL="182563">
              <a:spcBef>
                <a:spcPct val="0"/>
              </a:spcBef>
              <a:buFontTx/>
              <a:buNone/>
              <a:defRPr/>
            </a:pPr>
            <a:r>
              <a:rPr lang="es-MX" altLang="es-MX" sz="1200" b="1" dirty="0" smtClean="0">
                <a:latin typeface="Arial" panose="020B0604020202020204" pitchFamily="34" charset="0"/>
              </a:rPr>
              <a:t>DEPARTAMENTO</a:t>
            </a:r>
            <a:r>
              <a:rPr lang="es-MX" altLang="es-MX" sz="1200" dirty="0" smtClean="0">
                <a:latin typeface="Arial" panose="020B0604020202020204" pitchFamily="34" charset="0"/>
              </a:rPr>
              <a:t> </a:t>
            </a:r>
            <a:r>
              <a:rPr lang="es-MX" altLang="es-MX" sz="1200" b="1" dirty="0">
                <a:latin typeface="Arial" panose="020B0604020202020204" pitchFamily="34" charset="0"/>
              </a:rPr>
              <a:t>DE RECURSOS HUMANOS</a:t>
            </a:r>
          </a:p>
          <a:p>
            <a:pPr marL="182563">
              <a:spcBef>
                <a:spcPct val="0"/>
              </a:spcBef>
              <a:buNone/>
              <a:defRPr/>
            </a:pPr>
            <a:r>
              <a:rPr lang="es-MX" altLang="es-MX" sz="1200" dirty="0" smtClean="0">
                <a:latin typeface="Arial" panose="020B0604020202020204" pitchFamily="34" charset="0"/>
              </a:rPr>
              <a:t>Gloria Leticia Ramírez Hernández</a:t>
            </a:r>
            <a:endParaRPr lang="es-MX" altLang="es-MX" sz="1200" dirty="0">
              <a:latin typeface="Arial" panose="020B0604020202020204" pitchFamily="34" charset="0"/>
            </a:endParaRPr>
          </a:p>
          <a:p>
            <a:pPr marL="182563">
              <a:spcBef>
                <a:spcPct val="0"/>
              </a:spcBef>
              <a:buFontTx/>
              <a:buNone/>
              <a:defRPr/>
            </a:pPr>
            <a:endParaRPr lang="es-MX"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DEPARTAMENTO DE RECURSOS MATERIALES Y SERVICIOS</a:t>
            </a:r>
            <a:endParaRPr lang="es-ES" altLang="es-MX" sz="1200" dirty="0">
              <a:latin typeface="Arial" panose="020B0604020202020204" pitchFamily="34" charset="0"/>
            </a:endParaRPr>
          </a:p>
          <a:p>
            <a:pPr marL="182563">
              <a:spcBef>
                <a:spcPct val="0"/>
              </a:spcBef>
              <a:buNone/>
              <a:defRPr/>
            </a:pPr>
            <a:r>
              <a:rPr lang="es-ES" altLang="es-MX" sz="1200" dirty="0" smtClean="0">
                <a:latin typeface="Arial" panose="020B0604020202020204" pitchFamily="34" charset="0"/>
              </a:rPr>
              <a:t>Rodolfo Pescina Zamora</a:t>
            </a:r>
            <a:endParaRPr lang="es-ES" altLang="es-MX" sz="1200" dirty="0">
              <a:latin typeface="Arial" panose="020B0604020202020204" pitchFamily="34" charset="0"/>
            </a:endParaRPr>
          </a:p>
          <a:p>
            <a:pPr marL="182563">
              <a:spcBef>
                <a:spcPct val="0"/>
              </a:spcBef>
              <a:buFontTx/>
              <a:buNone/>
              <a:defRPr/>
            </a:pPr>
            <a:endParaRPr lang="es-ES" altLang="es-MX" sz="1200" dirty="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DEPARTAMENTO</a:t>
            </a:r>
            <a:r>
              <a:rPr lang="es-ES" altLang="es-MX" sz="1200" dirty="0">
                <a:latin typeface="Arial" panose="020B0604020202020204" pitchFamily="34" charset="0"/>
              </a:rPr>
              <a:t> </a:t>
            </a:r>
            <a:r>
              <a:rPr lang="es-ES" altLang="es-MX" sz="1200" b="1" dirty="0">
                <a:latin typeface="Arial" panose="020B0604020202020204" pitchFamily="34" charset="0"/>
              </a:rPr>
              <a:t>DE RECURSOS FINANCIEROS </a:t>
            </a:r>
          </a:p>
          <a:p>
            <a:pPr marL="182563">
              <a:spcBef>
                <a:spcPct val="0"/>
              </a:spcBef>
              <a:buFontTx/>
              <a:buNone/>
              <a:defRPr/>
            </a:pPr>
            <a:r>
              <a:rPr lang="es-ES" altLang="es-MX" sz="1200" dirty="0">
                <a:latin typeface="Arial" panose="020B0604020202020204" pitchFamily="34" charset="0"/>
              </a:rPr>
              <a:t>Pastora Baldelamar Santiago </a:t>
            </a:r>
          </a:p>
          <a:p>
            <a:pPr marL="182563">
              <a:spcBef>
                <a:spcPct val="0"/>
              </a:spcBef>
              <a:buFontTx/>
              <a:buNone/>
              <a:defRPr/>
            </a:pPr>
            <a:endParaRPr lang="es-ES" altLang="es-MX" sz="1200" b="1" dirty="0">
              <a:latin typeface="Arial" panose="020B0604020202020204" pitchFamily="34" charset="0"/>
            </a:endParaRPr>
          </a:p>
          <a:p>
            <a:pPr marL="182563">
              <a:spcBef>
                <a:spcPct val="0"/>
              </a:spcBef>
              <a:buFontTx/>
              <a:buNone/>
              <a:defRPr/>
            </a:pPr>
            <a:r>
              <a:rPr lang="es-MX" altLang="es-MX" sz="1200" b="1" dirty="0" smtClean="0">
                <a:latin typeface="Arial" panose="020B0604020202020204" pitchFamily="34" charset="0"/>
              </a:rPr>
              <a:t>JEFATURA </a:t>
            </a:r>
            <a:r>
              <a:rPr lang="es-ES" altLang="es-MX" sz="1200" b="1" dirty="0" smtClean="0">
                <a:latin typeface="Arial" panose="020B0604020202020204" pitchFamily="34" charset="0"/>
              </a:rPr>
              <a:t>DE </a:t>
            </a:r>
            <a:r>
              <a:rPr lang="es-ES" altLang="es-MX" sz="1200" b="1" dirty="0">
                <a:latin typeface="Arial" panose="020B0604020202020204" pitchFamily="34" charset="0"/>
              </a:rPr>
              <a:t>SERVICIOS ESCOLARES</a:t>
            </a:r>
          </a:p>
          <a:p>
            <a:pPr marL="182563">
              <a:spcBef>
                <a:spcPct val="0"/>
              </a:spcBef>
              <a:buNone/>
              <a:defRPr/>
            </a:pPr>
            <a:r>
              <a:rPr lang="es-ES" altLang="es-MX" sz="1200" dirty="0" smtClean="0">
                <a:latin typeface="Arial" panose="020B0604020202020204" pitchFamily="34" charset="0"/>
              </a:rPr>
              <a:t>Nuvia Ivet Bautista Rebullosa </a:t>
            </a:r>
          </a:p>
          <a:p>
            <a:pPr marL="182563">
              <a:spcBef>
                <a:spcPct val="0"/>
              </a:spcBef>
              <a:buNone/>
              <a:defRPr/>
            </a:pPr>
            <a:endParaRPr lang="es-ES" altLang="es-MX" sz="1200" dirty="0">
              <a:latin typeface="Arial" panose="020B0604020202020204" pitchFamily="34" charset="0"/>
            </a:endParaRPr>
          </a:p>
          <a:p>
            <a:pPr marL="182563">
              <a:spcBef>
                <a:spcPct val="0"/>
              </a:spcBef>
              <a:buFontTx/>
              <a:buNone/>
              <a:defRPr/>
            </a:pPr>
            <a:r>
              <a:rPr lang="es-MX" altLang="es-MX" sz="1200" b="1" dirty="0" smtClean="0">
                <a:latin typeface="Arial" panose="020B0604020202020204" pitchFamily="34" charset="0"/>
              </a:rPr>
              <a:t>DEPARTAMENTO DE IDIOMAS</a:t>
            </a:r>
            <a:endParaRPr lang="es-ES" altLang="es-MX" sz="1200" dirty="0">
              <a:latin typeface="Arial" panose="020B0604020202020204" pitchFamily="34" charset="0"/>
            </a:endParaRPr>
          </a:p>
          <a:p>
            <a:pPr marL="182563">
              <a:spcBef>
                <a:spcPct val="0"/>
              </a:spcBef>
              <a:buNone/>
              <a:defRPr/>
            </a:pPr>
            <a:r>
              <a:rPr lang="es-ES" altLang="es-MX" sz="1200" dirty="0" smtClean="0">
                <a:latin typeface="Arial" panose="020B0604020202020204" pitchFamily="34" charset="0"/>
              </a:rPr>
              <a:t>Lizett González </a:t>
            </a:r>
            <a:r>
              <a:rPr lang="es-ES" altLang="es-MX" sz="1200" dirty="0" err="1" smtClean="0">
                <a:latin typeface="Arial" panose="020B0604020202020204" pitchFamily="34" charset="0"/>
              </a:rPr>
              <a:t>Meraz</a:t>
            </a:r>
            <a:endParaRPr lang="es-ES" altLang="es-MX" sz="1200" dirty="0">
              <a:latin typeface="Arial" panose="020B0604020202020204" pitchFamily="34" charset="0"/>
            </a:endParaRPr>
          </a:p>
          <a:p>
            <a:pPr marL="182563">
              <a:spcBef>
                <a:spcPct val="0"/>
              </a:spcBef>
              <a:buNone/>
              <a:defRPr/>
            </a:pPr>
            <a:endParaRPr lang="es-ES" altLang="es-MX" sz="1200" dirty="0" smtClean="0">
              <a:latin typeface="Arial" panose="020B0604020202020204" pitchFamily="34" charset="0"/>
            </a:endParaRPr>
          </a:p>
          <a:p>
            <a:pPr marL="182563">
              <a:spcBef>
                <a:spcPct val="0"/>
              </a:spcBef>
              <a:buFontTx/>
              <a:buNone/>
              <a:defRPr/>
            </a:pPr>
            <a:r>
              <a:rPr lang="es-MX" altLang="es-MX" sz="1200" b="1" dirty="0">
                <a:latin typeface="Arial" panose="020B0604020202020204" pitchFamily="34" charset="0"/>
              </a:rPr>
              <a:t>DEPARTAMENTO </a:t>
            </a:r>
            <a:r>
              <a:rPr lang="es-ES" altLang="es-MX" sz="1200" b="1" dirty="0">
                <a:latin typeface="Arial" panose="020B0604020202020204" pitchFamily="34" charset="0"/>
              </a:rPr>
              <a:t>DE </a:t>
            </a:r>
            <a:r>
              <a:rPr lang="es-ES" altLang="es-MX" sz="1200" b="1" dirty="0" err="1" smtClean="0">
                <a:latin typeface="Arial" panose="020B0604020202020204" pitchFamily="34" charset="0"/>
              </a:rPr>
              <a:t>TIC’s</a:t>
            </a:r>
            <a:endParaRPr lang="es-ES" altLang="es-MX" sz="1200" b="1" dirty="0">
              <a:latin typeface="Arial" panose="020B0604020202020204" pitchFamily="34" charset="0"/>
            </a:endParaRPr>
          </a:p>
          <a:p>
            <a:pPr marL="182563">
              <a:spcBef>
                <a:spcPct val="0"/>
              </a:spcBef>
              <a:buNone/>
              <a:defRPr/>
            </a:pPr>
            <a:r>
              <a:rPr lang="es-ES" altLang="es-MX" sz="1200" dirty="0">
                <a:latin typeface="Arial" panose="020B0604020202020204" pitchFamily="34" charset="0"/>
              </a:rPr>
              <a:t>Jaime Martínez Hernández</a:t>
            </a:r>
          </a:p>
          <a:p>
            <a:pPr marL="182563">
              <a:spcBef>
                <a:spcPct val="0"/>
              </a:spcBef>
              <a:buNone/>
              <a:defRPr/>
            </a:pPr>
            <a:endParaRPr lang="es-ES" altLang="es-MX" sz="1200" dirty="0">
              <a:latin typeface="Arial" panose="020B0604020202020204" pitchFamily="34" charset="0"/>
            </a:endParaRPr>
          </a:p>
          <a:p>
            <a:pPr marL="182563">
              <a:spcBef>
                <a:spcPct val="0"/>
              </a:spcBef>
              <a:buFontTx/>
              <a:buNone/>
              <a:defRPr/>
            </a:pPr>
            <a:endParaRPr lang="es-ES" altLang="es-MX" sz="1200" b="1" dirty="0">
              <a:latin typeface="Arial" panose="020B0604020202020204" pitchFamily="34" charset="0"/>
            </a:endParaRPr>
          </a:p>
          <a:p>
            <a:pPr marL="182563">
              <a:spcBef>
                <a:spcPct val="0"/>
              </a:spcBef>
              <a:buFontTx/>
              <a:buNone/>
              <a:defRPr/>
            </a:pPr>
            <a:endParaRPr lang="es-ES" altLang="es-MX" sz="1200" dirty="0">
              <a:latin typeface="Arial" panose="020B0604020202020204" pitchFamily="34" charset="0"/>
            </a:endParaRPr>
          </a:p>
          <a:p>
            <a:pPr marL="182563">
              <a:spcBef>
                <a:spcPct val="0"/>
              </a:spcBef>
              <a:buFontTx/>
              <a:buNone/>
              <a:defRPr/>
            </a:pPr>
            <a:endParaRPr lang="es-MX" altLang="es-MX" sz="1200" b="1" dirty="0">
              <a:latin typeface="Arial" panose="020B0604020202020204" pitchFamily="34" charset="0"/>
            </a:endParaRPr>
          </a:p>
          <a:p>
            <a:pPr marL="182563">
              <a:spcBef>
                <a:spcPct val="0"/>
              </a:spcBef>
              <a:buFontTx/>
              <a:buNone/>
              <a:defRPr/>
            </a:pPr>
            <a:endParaRPr lang="es-MX" altLang="es-MX" sz="1200" dirty="0">
              <a:latin typeface="Arial" panose="020B0604020202020204" pitchFamily="34" charset="0"/>
            </a:endParaRPr>
          </a:p>
        </p:txBody>
      </p:sp>
      <p:sp>
        <p:nvSpPr>
          <p:cNvPr id="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DIRECTORIO</a:t>
            </a:r>
          </a:p>
        </p:txBody>
      </p:sp>
      <p:sp>
        <p:nvSpPr>
          <p:cNvPr id="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6670527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7171" name="Rectangle 117"/>
          <p:cNvSpPr>
            <a:spLocks noChangeArrowheads="1"/>
          </p:cNvSpPr>
          <p:nvPr/>
        </p:nvSpPr>
        <p:spPr bwMode="auto">
          <a:xfrm>
            <a:off x="1177925" y="3417888"/>
            <a:ext cx="52578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342" name="Rectangle 6"/>
          <p:cNvSpPr>
            <a:spLocks noChangeArrowheads="1"/>
          </p:cNvSpPr>
          <p:nvPr/>
        </p:nvSpPr>
        <p:spPr bwMode="auto">
          <a:xfrm>
            <a:off x="1448900" y="526562"/>
            <a:ext cx="5219700" cy="8623300"/>
          </a:xfrm>
          <a:prstGeom prst="rect">
            <a:avLst/>
          </a:prstGeom>
          <a:noFill/>
          <a:ln>
            <a:noFill/>
          </a:ln>
          <a:extLst/>
        </p:spPr>
        <p:txBody>
          <a:bodyPr/>
          <a:lstStyle>
            <a:lvl1pPr marL="180975" indent="-18097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50000"/>
              </a:lnSpc>
              <a:spcBef>
                <a:spcPct val="0"/>
              </a:spcBef>
              <a:buFontTx/>
              <a:buNone/>
              <a:defRPr/>
            </a:pPr>
            <a:r>
              <a:rPr lang="es-ES" altLang="es-MX" sz="1200" b="1" i="1" dirty="0">
                <a:latin typeface="Arial" panose="020B0604020202020204" pitchFamily="34" charset="0"/>
                <a:cs typeface="Times New Roman" panose="02020603050405020304" pitchFamily="18" charset="0"/>
              </a:rPr>
              <a:t>    </a:t>
            </a:r>
          </a:p>
          <a:p>
            <a:pPr marL="182563" indent="0" algn="just">
              <a:spcBef>
                <a:spcPct val="0"/>
              </a:spcBef>
              <a:buFontTx/>
              <a:buNone/>
              <a:tabLst>
                <a:tab pos="92075" algn="l"/>
              </a:tabLst>
              <a:defRPr/>
            </a:pPr>
            <a:r>
              <a:rPr lang="es-ES" altLang="es-MX" sz="1200" b="1" i="1" dirty="0">
                <a:latin typeface="Arial" panose="020B0604020202020204" pitchFamily="34" charset="0"/>
                <a:cs typeface="Times New Roman" panose="02020603050405020304" pitchFamily="18" charset="0"/>
              </a:rPr>
              <a:t>Los ordenamientos jurídicos que rigen la organización, operación y funcionamiento del Instituto Tecnológico Superior de Tamazunchale son los siguientes:</a:t>
            </a:r>
          </a:p>
          <a:p>
            <a:pPr marL="365125" indent="-182563" algn="just">
              <a:spcBef>
                <a:spcPct val="0"/>
              </a:spcBef>
              <a:buFontTx/>
              <a:buNone/>
              <a:tabLst>
                <a:tab pos="365125" algn="l"/>
              </a:tabLst>
              <a:defRPr/>
            </a:pPr>
            <a:endParaRPr lang="es-ES" altLang="es-MX" sz="1200" b="1" i="1" dirty="0">
              <a:cs typeface="Times New Roman" panose="02020603050405020304" pitchFamily="18"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cs typeface="Times New Roman" panose="02020603050405020304" pitchFamily="18" charset="0"/>
              </a:rPr>
              <a:t> Constitución Política de los Estados Unidos Mexicanos.</a:t>
            </a:r>
          </a:p>
          <a:p>
            <a:pPr marL="365125" indent="-182563" algn="just">
              <a:spcBef>
                <a:spcPct val="0"/>
              </a:spcBef>
              <a:buFont typeface="Wingdings" panose="05000000000000000000" pitchFamily="2" charset="2"/>
              <a:buChar char="§"/>
              <a:tabLst>
                <a:tab pos="365125" algn="l"/>
              </a:tabLst>
              <a:defRPr/>
            </a:pPr>
            <a:endParaRPr lang="es-ES" altLang="es-MX" sz="1200" dirty="0">
              <a:cs typeface="Times New Roman" panose="02020603050405020304" pitchFamily="18"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cs typeface="Times New Roman" panose="02020603050405020304" pitchFamily="18" charset="0"/>
              </a:rPr>
              <a:t> Constitución Política del estado Libre y Soberano de San Luis Potosí.</a:t>
            </a:r>
          </a:p>
          <a:p>
            <a:pPr marL="365125" indent="-182563" algn="just">
              <a:spcBef>
                <a:spcPct val="0"/>
              </a:spcBef>
              <a:buFont typeface="Wingdings" panose="05000000000000000000" pitchFamily="2" charset="2"/>
              <a:buChar char="§"/>
              <a:tabLst>
                <a:tab pos="365125" algn="l"/>
              </a:tabLst>
              <a:defRPr/>
            </a:pPr>
            <a:endParaRPr lang="es-ES" altLang="es-MX" sz="1200" dirty="0">
              <a:cs typeface="Times New Roman" panose="02020603050405020304" pitchFamily="18"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cs typeface="Times New Roman" panose="02020603050405020304" pitchFamily="18" charset="0"/>
              </a:rPr>
              <a:t> Ley General de Educación.</a:t>
            </a:r>
          </a:p>
          <a:p>
            <a:pPr marL="365125" indent="-182563" algn="just">
              <a:spcBef>
                <a:spcPct val="0"/>
              </a:spcBef>
              <a:buFont typeface="Wingdings" panose="05000000000000000000" pitchFamily="2" charset="2"/>
              <a:buChar char="§"/>
              <a:tabLst>
                <a:tab pos="365125" algn="l"/>
              </a:tabLst>
              <a:defRPr/>
            </a:pPr>
            <a:endParaRPr lang="es-ES" altLang="es-MX" sz="1200" dirty="0">
              <a:cs typeface="Times New Roman" panose="02020603050405020304" pitchFamily="18"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cs typeface="Times New Roman" panose="02020603050405020304" pitchFamily="18" charset="0"/>
              </a:rPr>
              <a:t> Ley para la Coordinación de la Educación Superior.</a:t>
            </a:r>
          </a:p>
          <a:p>
            <a:pPr marL="365125" indent="-182563" algn="just">
              <a:spcBef>
                <a:spcPct val="0"/>
              </a:spcBef>
              <a:buFont typeface="Wingdings" panose="05000000000000000000" pitchFamily="2" charset="2"/>
              <a:buChar char="§"/>
              <a:tabLst>
                <a:tab pos="365125" algn="l"/>
              </a:tabLst>
              <a:defRPr/>
            </a:pPr>
            <a:endParaRPr lang="es-ES" altLang="es-MX" sz="1200" dirty="0">
              <a:cs typeface="Times New Roman" panose="02020603050405020304" pitchFamily="18"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cs typeface="Times New Roman" panose="02020603050405020304" pitchFamily="18" charset="0"/>
              </a:rPr>
              <a:t> Ley Orgánica Pública del Estado de San Luis Potosí.</a:t>
            </a:r>
          </a:p>
          <a:p>
            <a:pPr marL="365125" indent="-182563" algn="just">
              <a:spcBef>
                <a:spcPct val="0"/>
              </a:spcBef>
              <a:buFont typeface="Wingdings" panose="05000000000000000000" pitchFamily="2" charset="2"/>
              <a:buChar char="§"/>
              <a:tabLst>
                <a:tab pos="365125" algn="l"/>
              </a:tabLst>
              <a:defRPr/>
            </a:pPr>
            <a:endParaRPr lang="es-ES" altLang="es-MX" sz="1200" dirty="0">
              <a:cs typeface="Times New Roman" panose="02020603050405020304" pitchFamily="18"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cs typeface="Times New Roman" panose="02020603050405020304" pitchFamily="18" charset="0"/>
              </a:rPr>
              <a:t> Ley de Educación del Estado de San Luis Potosí.</a:t>
            </a:r>
          </a:p>
          <a:p>
            <a:pPr marL="365125" indent="-182563" algn="just">
              <a:spcBef>
                <a:spcPct val="0"/>
              </a:spcBef>
              <a:buFont typeface="Wingdings" panose="05000000000000000000" pitchFamily="2" charset="2"/>
              <a:buChar char="§"/>
              <a:tabLst>
                <a:tab pos="365125" algn="l"/>
              </a:tabLst>
              <a:defRPr/>
            </a:pPr>
            <a:endParaRPr lang="es-ES" altLang="es-MX" sz="1200" dirty="0">
              <a:latin typeface="Arial" panose="020B0604020202020204" pitchFamily="34" charset="0"/>
              <a:cs typeface="Times New Roman" panose="02020603050405020304" pitchFamily="18"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rPr>
              <a:t>Ley Federal del Trabajo.</a:t>
            </a:r>
          </a:p>
          <a:p>
            <a:pPr marL="365125" indent="-182563" algn="just">
              <a:spcBef>
                <a:spcPct val="0"/>
              </a:spcBef>
              <a:buFont typeface="Wingdings" panose="05000000000000000000" pitchFamily="2" charset="2"/>
              <a:buChar char="§"/>
              <a:tabLst>
                <a:tab pos="365125" algn="l"/>
              </a:tabLst>
              <a:defRPr/>
            </a:pPr>
            <a:endParaRPr lang="es-ES" altLang="es-MX" sz="1200" dirty="0">
              <a:latin typeface="Arial" panose="020B0604020202020204" pitchFamily="34"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rPr>
              <a:t>Ley del Impuesto Sobre la Renta.</a:t>
            </a:r>
          </a:p>
          <a:p>
            <a:pPr marL="365125" indent="-182563" algn="just">
              <a:spcBef>
                <a:spcPct val="0"/>
              </a:spcBef>
              <a:buFont typeface="Wingdings" panose="05000000000000000000" pitchFamily="2" charset="2"/>
              <a:buChar char="§"/>
              <a:tabLst>
                <a:tab pos="365125" algn="l"/>
              </a:tabLst>
              <a:defRPr/>
            </a:pPr>
            <a:endParaRPr lang="es-ES" altLang="es-MX" sz="1200" dirty="0">
              <a:latin typeface="Arial" panose="020B0604020202020204" pitchFamily="34"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rPr>
              <a:t>Ley de Contabilidad Gubernamental.</a:t>
            </a:r>
          </a:p>
          <a:p>
            <a:pPr marL="365125" indent="-182563" algn="just">
              <a:spcBef>
                <a:spcPct val="0"/>
              </a:spcBef>
              <a:buFont typeface="Wingdings" panose="05000000000000000000" pitchFamily="2" charset="2"/>
              <a:buChar char="§"/>
              <a:tabLst>
                <a:tab pos="365125" algn="l"/>
              </a:tabLst>
              <a:defRPr/>
            </a:pPr>
            <a:endParaRPr lang="es-ES" altLang="es-MX" sz="1200" dirty="0">
              <a:latin typeface="Arial" panose="020B0604020202020204" pitchFamily="34"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cs typeface="Times New Roman" panose="02020603050405020304" pitchFamily="18" charset="0"/>
              </a:rPr>
              <a:t> Decreto de Creación del Instituto Tecnológico Superior de Tamazunchale, S.L.P.</a:t>
            </a:r>
          </a:p>
          <a:p>
            <a:pPr marL="365125" indent="-182563" algn="just">
              <a:spcBef>
                <a:spcPct val="0"/>
              </a:spcBef>
              <a:buFont typeface="Wingdings" panose="05000000000000000000" pitchFamily="2" charset="2"/>
              <a:buChar char="§"/>
              <a:tabLst>
                <a:tab pos="365125" algn="l"/>
              </a:tabLst>
              <a:defRPr/>
            </a:pPr>
            <a:endParaRPr lang="es-ES" altLang="es-MX" sz="1200" dirty="0">
              <a:latin typeface="Arial" panose="020B0604020202020204" pitchFamily="34"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rPr>
              <a:t>Reglamento Interior del Instituto Tecnológico Superior de Tamazunchale.</a:t>
            </a:r>
          </a:p>
          <a:p>
            <a:pPr marL="365125" indent="-182563" algn="just">
              <a:spcBef>
                <a:spcPct val="0"/>
              </a:spcBef>
              <a:buFont typeface="Wingdings" panose="05000000000000000000" pitchFamily="2" charset="2"/>
              <a:buChar char="§"/>
              <a:tabLst>
                <a:tab pos="365125" algn="l"/>
              </a:tabLst>
              <a:defRPr/>
            </a:pPr>
            <a:endParaRPr lang="es-ES" altLang="es-MX" sz="1200" dirty="0">
              <a:latin typeface="Arial" panose="020B0604020202020204" pitchFamily="34"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rPr>
              <a:t>Contrato Colectivo de Trabajo de los Trabajadores del Instituto Tecnológico Superior de Tamazunchale.</a:t>
            </a:r>
          </a:p>
          <a:p>
            <a:pPr marL="365125" indent="-182563" algn="just">
              <a:spcBef>
                <a:spcPct val="0"/>
              </a:spcBef>
              <a:buFont typeface="Wingdings" panose="05000000000000000000" pitchFamily="2" charset="2"/>
              <a:buChar char="§"/>
              <a:tabLst>
                <a:tab pos="365125" algn="l"/>
              </a:tabLst>
              <a:defRPr/>
            </a:pPr>
            <a:endParaRPr lang="es-ES" altLang="es-MX" sz="1200" dirty="0">
              <a:latin typeface="Arial" panose="020B0604020202020204" pitchFamily="34" charset="0"/>
            </a:endParaRPr>
          </a:p>
          <a:p>
            <a:pPr marL="365125" indent="-182563" algn="just">
              <a:spcBef>
                <a:spcPct val="0"/>
              </a:spcBef>
              <a:buFont typeface="Wingdings" panose="05000000000000000000" pitchFamily="2" charset="2"/>
              <a:buChar char="§"/>
              <a:tabLst>
                <a:tab pos="365125" algn="l"/>
              </a:tabLst>
              <a:defRPr/>
            </a:pPr>
            <a:r>
              <a:rPr lang="es-ES" altLang="es-MX" sz="1200" dirty="0">
                <a:latin typeface="Arial" panose="020B0604020202020204" pitchFamily="34" charset="0"/>
              </a:rPr>
              <a:t>Convenio de Coordinación para la Creación, Operación y Apoyo Financiero del Instituto Tecnológico Superior de Tamazunchale. </a:t>
            </a:r>
          </a:p>
          <a:p>
            <a:pPr algn="just">
              <a:spcBef>
                <a:spcPct val="0"/>
              </a:spcBef>
              <a:buFont typeface="Wingdings" panose="05000000000000000000" pitchFamily="2" charset="2"/>
              <a:buChar char="§"/>
              <a:defRPr/>
            </a:pPr>
            <a:endParaRPr lang="es-ES" altLang="es-MX" sz="1200" dirty="0">
              <a:latin typeface="Arial" panose="020B0604020202020204" pitchFamily="34" charset="0"/>
            </a:endParaRPr>
          </a:p>
        </p:txBody>
      </p:sp>
      <p:sp>
        <p:nvSpPr>
          <p:cNvPr id="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LEGISLACIÓN O BASE LEGAL</a:t>
            </a:r>
          </a:p>
        </p:txBody>
      </p:sp>
      <p:sp>
        <p:nvSpPr>
          <p:cNvPr id="1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38837473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8196" name="Rectangle 126"/>
          <p:cNvSpPr>
            <a:spLocks noChangeArrowheads="1"/>
          </p:cNvSpPr>
          <p:nvPr/>
        </p:nvSpPr>
        <p:spPr bwMode="auto">
          <a:xfrm>
            <a:off x="1177925" y="4495800"/>
            <a:ext cx="52578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8197" name="Rectangle 6"/>
          <p:cNvSpPr>
            <a:spLocks noChangeArrowheads="1"/>
          </p:cNvSpPr>
          <p:nvPr/>
        </p:nvSpPr>
        <p:spPr bwMode="auto">
          <a:xfrm>
            <a:off x="1443038" y="3917950"/>
            <a:ext cx="5219700"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lnSpc>
                <a:spcPct val="150000"/>
              </a:lnSpc>
            </a:pPr>
            <a:r>
              <a:rPr lang="es-ES" altLang="es-MX" dirty="0"/>
              <a:t>Impartir educación superior tecnológica impulsando la investigación científica, el desarrollo comunitario y la asesoría empresarial para formar profesionistas con valores, capaces de satisfacer las necesidades del entorno.</a:t>
            </a:r>
          </a:p>
        </p:txBody>
      </p:sp>
      <p:sp>
        <p:nvSpPr>
          <p:cNvPr id="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MISIÓN</a:t>
            </a:r>
          </a:p>
        </p:txBody>
      </p:sp>
      <p:sp>
        <p:nvSpPr>
          <p:cNvPr id="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10615920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 name="Text Box 3"/>
          <p:cNvSpPr txBox="1">
            <a:spLocks noChangeArrowheads="1"/>
          </p:cNvSpPr>
          <p:nvPr/>
        </p:nvSpPr>
        <p:spPr bwMode="auto">
          <a:xfrm>
            <a:off x="1443038" y="618123"/>
            <a:ext cx="5186363" cy="8586966"/>
          </a:xfrm>
          <a:prstGeom prst="rect">
            <a:avLst/>
          </a:prstGeom>
          <a:noFill/>
          <a:ln w="9525">
            <a:noFill/>
            <a:miter lim="800000"/>
            <a:headEnd/>
            <a:tailEnd/>
          </a:ln>
        </p:spPr>
        <p:txBody>
          <a:bodyPr>
            <a:spAutoFit/>
          </a:bodyPr>
          <a:lstStyle/>
          <a:p>
            <a:pPr algn="ctr">
              <a:spcBef>
                <a:spcPts val="0"/>
              </a:spcBef>
              <a:defRPr/>
            </a:pPr>
            <a:r>
              <a:rPr lang="es-MX" altLang="es-MX" sz="1200" b="1" i="1" dirty="0">
                <a:latin typeface="Arial" charset="0"/>
                <a:cs typeface="Arial" charset="0"/>
              </a:rPr>
              <a:t>De los Principios Rectores</a:t>
            </a:r>
          </a:p>
          <a:p>
            <a:pPr marL="182563" indent="-182563" algn="just">
              <a:spcBef>
                <a:spcPts val="0"/>
              </a:spcBef>
              <a:buFontTx/>
              <a:buAutoNum type="alphaLcParenR"/>
              <a:defRPr/>
            </a:pPr>
            <a:endParaRPr lang="es-MX" altLang="es-MX" sz="1200" b="1" i="1" dirty="0">
              <a:latin typeface="Arial" charset="0"/>
              <a:cs typeface="Arial" charset="0"/>
            </a:endParaRPr>
          </a:p>
          <a:p>
            <a:pPr algn="just">
              <a:spcBef>
                <a:spcPts val="0"/>
              </a:spcBef>
              <a:buFontTx/>
              <a:buAutoNum type="alphaLcParenR"/>
              <a:defRPr/>
            </a:pPr>
            <a:r>
              <a:rPr lang="es-MX" altLang="es-MX" sz="1200" b="1" i="1" dirty="0">
                <a:latin typeface="Arial" charset="0"/>
                <a:cs typeface="Arial" charset="0"/>
              </a:rPr>
              <a:t> Legalidad: </a:t>
            </a:r>
            <a:r>
              <a:rPr lang="es-MX" altLang="es-MX" sz="1200" dirty="0">
                <a:latin typeface="Arial" charset="0"/>
                <a:cs typeface="Arial" charset="0"/>
              </a:rPr>
              <a:t>Las personas servidoras públicas hacen sólo aquello que las normas expresamente les  confieren y en todo momento someten su actuación a las facultades que las leyes, reglamentos y demás disposiciones jurídicas atribuyen a su empleo, cargo o comisión, por lo que conocen y cumplen las disposiciones que regulan el ejercicio de sus funciones, facultades y atribuciones.</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b) Honradez: </a:t>
            </a:r>
            <a:r>
              <a:rPr lang="es-MX" altLang="es-MX" sz="1200" dirty="0">
                <a:latin typeface="Arial" charset="0"/>
                <a:cs typeface="Arial" charset="0"/>
              </a:rPr>
              <a:t>Las personas servidoras públicas se conducen con rectitud sin utilizar su empleo, cargo o comisión para obtener o pretender obtener algún beneficio, provecho o ventaja personal o a favor de terceros, ni buscan o aceptan compensaciones, prestaciones, dádivas, obsequios o regalos de cualquier persona u organización, debido a que están conscientes que ello compromete sus funciones y que el ejercicio de cualquier cargo público implica un alto sentido de austeridad y vocación de servicio.</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c) Lealtad: </a:t>
            </a:r>
            <a:r>
              <a:rPr lang="es-MX" altLang="es-MX" sz="1200" dirty="0">
                <a:latin typeface="Arial" charset="0"/>
                <a:cs typeface="Arial" charset="0"/>
              </a:rPr>
              <a:t>Las personas servidoras públicas corresponden a la confianza que el Estado les ha conferido; tienen una vocación absoluta de servicio a la sociedad, y satisfacen el interés superior de las necesidades colectivas por encima de intereses particulares, personales o ajenos al interés general y bienestar de la población.</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d) Imparcialidad:  </a:t>
            </a:r>
            <a:r>
              <a:rPr lang="es-MX" altLang="es-MX" sz="1200" dirty="0">
                <a:latin typeface="Arial" charset="0"/>
                <a:cs typeface="Arial" charset="0"/>
              </a:rPr>
              <a:t>Las personas servidoras públicas dan a la ciudadanía, y a la población en general, el mismo trato, sin conceder privilegios o preferencias a organizaciones o personas, ni permiten que influencias, intereses o prejuicios indebidos afecten su compromiso para tomar decisiones o ejercer sus funciones de manera objetiva.</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e) Eficiencia: </a:t>
            </a:r>
            <a:r>
              <a:rPr lang="es-MX" altLang="es-MX" sz="1200" dirty="0">
                <a:latin typeface="Arial" charset="0"/>
                <a:cs typeface="Arial" charset="0"/>
              </a:rPr>
              <a:t>Las personas servidoras públicas actúan en apego a los planes y programas previamente establecidos y optimizan el uso y la asignación de los recursos públicos en el desarrollo de sus actividades para lograr los objetivos propuestos.</a:t>
            </a:r>
          </a:p>
          <a:p>
            <a:pPr algn="just">
              <a:spcBef>
                <a:spcPts val="0"/>
              </a:spcBef>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 f) Economía: </a:t>
            </a:r>
            <a:r>
              <a:rPr lang="es-MX" altLang="es-MX" sz="1200" dirty="0">
                <a:latin typeface="Arial" charset="0"/>
                <a:cs typeface="Arial" charset="0"/>
              </a:rPr>
              <a:t>Las personas servidoras públicas en el ejercicio del gasto público administrarán los bienes, recursos y servicios públicos con legalidad, austeridad y disciplina, satisfaciendo los objetivos y metas a los que estén destinados, siendo éstos de interés social. </a:t>
            </a:r>
            <a:endParaRPr lang="es-MX" altLang="es-MX" sz="1200" dirty="0" smtClean="0">
              <a:latin typeface="Arial" charset="0"/>
              <a:cs typeface="Arial" charset="0"/>
            </a:endParaRPr>
          </a:p>
          <a:p>
            <a:pPr algn="just">
              <a:spcBef>
                <a:spcPts val="0"/>
              </a:spcBef>
              <a:defRPr/>
            </a:pPr>
            <a:endParaRPr lang="es-MX" altLang="es-MX" b="1" i="1" dirty="0" smtClean="0">
              <a:latin typeface="Arial" charset="0"/>
              <a:cs typeface="Arial" charset="0"/>
            </a:endParaRPr>
          </a:p>
          <a:p>
            <a:pPr algn="just">
              <a:spcBef>
                <a:spcPts val="0"/>
              </a:spcBef>
              <a:defRPr/>
            </a:pPr>
            <a:r>
              <a:rPr lang="es-MX" altLang="es-MX" b="1" i="1" dirty="0" smtClean="0">
                <a:latin typeface="Arial" charset="0"/>
                <a:cs typeface="Arial" charset="0"/>
              </a:rPr>
              <a:t>g</a:t>
            </a:r>
            <a:r>
              <a:rPr lang="es-MX" altLang="es-MX" b="1" i="1" dirty="0">
                <a:latin typeface="Arial" charset="0"/>
                <a:cs typeface="Arial" charset="0"/>
              </a:rPr>
              <a:t>) Disciplina: </a:t>
            </a:r>
            <a:r>
              <a:rPr lang="es-MX" altLang="es-MX" dirty="0">
                <a:latin typeface="Arial" charset="0"/>
                <a:cs typeface="Arial" charset="0"/>
              </a:rPr>
              <a:t>Las personas servidoras públicas desempeñarán su empleo, cargo o comisión, de manera ordenada, metódica y perseverante, con el propósito de obtener los mejores resultados en el servicio o bienes ofrecidos.</a:t>
            </a:r>
          </a:p>
          <a:p>
            <a:pPr algn="just">
              <a:spcBef>
                <a:spcPts val="0"/>
              </a:spcBef>
              <a:defRPr/>
            </a:pPr>
            <a:endParaRPr lang="es-MX" altLang="es-MX" sz="1200" dirty="0">
              <a:latin typeface="Arial" charset="0"/>
              <a:cs typeface="Arial" charset="0"/>
            </a:endParaRPr>
          </a:p>
          <a:p>
            <a:pPr algn="just">
              <a:spcBef>
                <a:spcPts val="0"/>
              </a:spcBef>
              <a:defRPr/>
            </a:pPr>
            <a:endParaRPr lang="es-MX" altLang="es-MX" sz="1200" dirty="0">
              <a:latin typeface="Arial" charset="0"/>
              <a:cs typeface="Arial" charset="0"/>
            </a:endParaRPr>
          </a:p>
        </p:txBody>
      </p:sp>
      <p:sp>
        <p:nvSpPr>
          <p:cNvPr id="9220"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9221" name="Text Box 3"/>
          <p:cNvSpPr txBox="1">
            <a:spLocks noChangeArrowheads="1"/>
          </p:cNvSpPr>
          <p:nvPr/>
        </p:nvSpPr>
        <p:spPr bwMode="auto">
          <a:xfrm>
            <a:off x="-11113" y="50800"/>
            <a:ext cx="4216401" cy="396875"/>
          </a:xfrm>
          <a:prstGeom prst="rect">
            <a:avLst/>
          </a:prstGeom>
          <a:noFill/>
          <a:ln w="9525">
            <a:noFill/>
            <a:miter lim="800000"/>
            <a:headEnd/>
            <a:tailEnd/>
          </a:ln>
        </p:spPr>
        <p:txBody>
          <a:bodyPr>
            <a:spAutoFit/>
          </a:bodyPr>
          <a:lstStyle/>
          <a:p>
            <a:pPr>
              <a:spcBef>
                <a:spcPct val="50000"/>
              </a:spcBef>
            </a:pPr>
            <a:r>
              <a:rPr lang="es-ES_tradnl" altLang="es-MX" sz="2000" b="1" i="1" dirty="0">
                <a:latin typeface="Arial" charset="0"/>
                <a:cs typeface="Arial" charset="0"/>
              </a:rPr>
              <a:t>CÓDIGO DE ÉTICA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4" name="Text Box 3"/>
          <p:cNvSpPr txBox="1">
            <a:spLocks noChangeArrowheads="1"/>
          </p:cNvSpPr>
          <p:nvPr/>
        </p:nvSpPr>
        <p:spPr bwMode="auto">
          <a:xfrm>
            <a:off x="1557337" y="492125"/>
            <a:ext cx="5186363" cy="8586966"/>
          </a:xfrm>
          <a:prstGeom prst="rect">
            <a:avLst/>
          </a:prstGeom>
          <a:noFill/>
          <a:ln w="9525">
            <a:noFill/>
            <a:miter lim="800000"/>
            <a:headEnd/>
            <a:tailEnd/>
          </a:ln>
        </p:spPr>
        <p:txBody>
          <a:bodyPr>
            <a:spAutoFit/>
          </a:bodyPr>
          <a:lstStyle/>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h) Profesionalismo: </a:t>
            </a:r>
            <a:r>
              <a:rPr lang="es-MX" altLang="es-MX" sz="1200" dirty="0">
                <a:latin typeface="Arial" charset="0"/>
                <a:cs typeface="Arial" charset="0"/>
              </a:rPr>
              <a:t>Las personas servidoras públicas deberán conocer, actuar y cumplir con las funciones, atribuciones y comisiones encomendadas de conformidad con las leyes, reglamentos y demás disposiciones jurídicas atribuibles a su empleo, cargo o comisión, observando en todo momento disciplina, integridad y respeto, tanto a las demás personas servidoras públicas como a las y los particulares con los que llegare a tratar.</a:t>
            </a:r>
          </a:p>
          <a:p>
            <a:pPr algn="just">
              <a:spcBef>
                <a:spcPts val="0"/>
              </a:spcBef>
              <a:defRPr/>
            </a:pPr>
            <a:endParaRPr lang="es-MX" altLang="es-MX" sz="1200" dirty="0">
              <a:latin typeface="Arial" charset="0"/>
              <a:cs typeface="Arial" charset="0"/>
            </a:endParaRPr>
          </a:p>
          <a:p>
            <a:pPr algn="just">
              <a:spcBef>
                <a:spcPts val="0"/>
              </a:spcBef>
              <a:buFontTx/>
              <a:buAutoNum type="romanLcParenR"/>
              <a:defRPr/>
            </a:pPr>
            <a:r>
              <a:rPr lang="es-MX" altLang="es-MX" sz="1200" b="1" i="1" dirty="0">
                <a:latin typeface="Arial" charset="0"/>
                <a:cs typeface="Arial" charset="0"/>
              </a:rPr>
              <a:t> Objetividad: </a:t>
            </a:r>
            <a:r>
              <a:rPr lang="es-MX" altLang="es-MX" sz="1200" dirty="0">
                <a:latin typeface="Arial" charset="0"/>
                <a:cs typeface="Arial" charset="0"/>
              </a:rPr>
              <a:t>Las personas servidoras públicas deberán preservar el interés superior de las necesidades colectivas por encima de intereses particulares, particulares, personales o ajenos al interés general, actuando de manera neutral e imparcial en la toma de decisiones, que a su vez deberán de ser informadas en estricto apego a la legalidad.</a:t>
            </a:r>
          </a:p>
          <a:p>
            <a:pPr marL="285750" indent="-285750" algn="just">
              <a:spcBef>
                <a:spcPts val="0"/>
              </a:spcBef>
              <a:buFontTx/>
              <a:buAutoNum type="romanLcParenR"/>
              <a:defRPr/>
            </a:pPr>
            <a:endParaRPr lang="es-MX" altLang="es-MX" sz="1200" dirty="0">
              <a:latin typeface="Arial" charset="0"/>
              <a:cs typeface="Arial" charset="0"/>
            </a:endParaRPr>
          </a:p>
          <a:p>
            <a:pPr algn="just">
              <a:spcBef>
                <a:spcPts val="0"/>
              </a:spcBef>
              <a:defRPr/>
            </a:pPr>
            <a:r>
              <a:rPr lang="es-MX" altLang="es-MX" sz="1200" b="1" i="1" dirty="0">
                <a:solidFill>
                  <a:srgbClr val="000000"/>
                </a:solidFill>
                <a:latin typeface="Arial" charset="0"/>
                <a:cs typeface="Arial" charset="0"/>
              </a:rPr>
              <a:t>j) Transparencia: </a:t>
            </a:r>
            <a:r>
              <a:rPr lang="es-MX" altLang="es-MX" sz="1200" dirty="0">
                <a:solidFill>
                  <a:srgbClr val="000000"/>
                </a:solidFill>
                <a:latin typeface="Arial" charset="0"/>
                <a:cs typeface="Arial" charset="0"/>
              </a:rPr>
              <a:t>Las personas servidoras públicas en el ejercicio de sus funciones privilegian el principio de máxima publicidad de la información pública, atendiendo con diligencia los requerimientos de acceso y proporcionando la documentación que generan, obtienen, adquieren, transforman o conservan; y en el ámbito de su competencia, difunden de manera proactiva información gubernamental, como un elemento que genera valor a la sociedad y promueve un gobierno abierto, protegiendo los datos personales que estén bajo su custodia. </a:t>
            </a:r>
          </a:p>
          <a:p>
            <a:pPr algn="just">
              <a:spcBef>
                <a:spcPts val="0"/>
              </a:spcBef>
              <a:defRPr/>
            </a:pPr>
            <a:endParaRPr lang="es-MX" altLang="es-MX" sz="1200" b="1" i="1" dirty="0">
              <a:solidFill>
                <a:srgbClr val="000000"/>
              </a:solidFill>
              <a:latin typeface="Arial" charset="0"/>
              <a:cs typeface="Arial" charset="0"/>
            </a:endParaRPr>
          </a:p>
          <a:p>
            <a:pPr algn="just">
              <a:spcBef>
                <a:spcPts val="0"/>
              </a:spcBef>
              <a:defRPr/>
            </a:pPr>
            <a:r>
              <a:rPr lang="es-MX" altLang="es-MX" sz="1200" b="1" i="1" dirty="0">
                <a:solidFill>
                  <a:srgbClr val="000000"/>
                </a:solidFill>
                <a:latin typeface="Arial" charset="0"/>
                <a:cs typeface="Arial" charset="0"/>
              </a:rPr>
              <a:t>k) Rendición de cuentas: </a:t>
            </a:r>
            <a:r>
              <a:rPr lang="es-MX" altLang="es-MX" sz="1200" dirty="0">
                <a:solidFill>
                  <a:srgbClr val="000000"/>
                </a:solidFill>
                <a:latin typeface="Arial" charset="0"/>
                <a:cs typeface="Arial" charset="0"/>
              </a:rPr>
              <a:t>Las personas servidoras públicas asumen plenamente ante la sociedad y sus autoridades la responsabilidad que deriva del ejercicio de su empleo, cargo o comisión, por lo que informan, explican y justifican sus decisiones y acciones, y se sujetan a un sistema de sanciones, así como a la evaluación y al escrutinio público de sus funciones por parte de la ciudadanía</a:t>
            </a:r>
            <a:r>
              <a:rPr lang="es-MX" altLang="es-MX" sz="1200" dirty="0" smtClean="0">
                <a:solidFill>
                  <a:srgbClr val="000000"/>
                </a:solidFill>
                <a:latin typeface="Arial" charset="0"/>
                <a:cs typeface="Arial" charset="0"/>
              </a:rPr>
              <a:t>.</a:t>
            </a:r>
          </a:p>
          <a:p>
            <a:pPr algn="just">
              <a:spcBef>
                <a:spcPts val="0"/>
              </a:spcBef>
              <a:defRPr/>
            </a:pPr>
            <a:endParaRPr lang="es-MX" altLang="es-MX" dirty="0">
              <a:solidFill>
                <a:srgbClr val="000000"/>
              </a:solidFill>
              <a:latin typeface="Arial" charset="0"/>
              <a:cs typeface="Arial" charset="0"/>
            </a:endParaRPr>
          </a:p>
          <a:p>
            <a:pPr algn="just"/>
            <a:r>
              <a:rPr lang="es-MX" altLang="es-MX" b="1" i="1" dirty="0">
                <a:latin typeface="Arial" charset="0"/>
                <a:cs typeface="Arial" charset="0"/>
              </a:rPr>
              <a:t>l) Competencia por mérito: </a:t>
            </a:r>
            <a:r>
              <a:rPr lang="es-MX" altLang="es-MX" dirty="0">
                <a:latin typeface="Arial" charset="0"/>
                <a:cs typeface="Arial" charset="0"/>
              </a:rPr>
              <a:t>Las personas servidoras públicas deberán ser seleccionados para sus puestos de acuerdo a su habilidad profesional, capacidad y experiencia, garantizando la igualdad de oportunidad, atrayendo a los mejores candidatos para ocupar los puestos mediante procedimientos transparentes, objetivos y equitativos.</a:t>
            </a:r>
          </a:p>
          <a:p>
            <a:pPr algn="just"/>
            <a:endParaRPr lang="es-MX" altLang="es-MX" dirty="0">
              <a:latin typeface="Arial" charset="0"/>
              <a:cs typeface="Arial" charset="0"/>
            </a:endParaRPr>
          </a:p>
          <a:p>
            <a:pPr algn="just"/>
            <a:r>
              <a:rPr lang="es-MX" altLang="es-MX" b="1" i="1" dirty="0">
                <a:latin typeface="Arial" charset="0"/>
                <a:cs typeface="Arial" charset="0"/>
              </a:rPr>
              <a:t>m) Eficacia: </a:t>
            </a:r>
            <a:r>
              <a:rPr lang="es-MX" altLang="es-MX" dirty="0">
                <a:latin typeface="Arial" charset="0"/>
                <a:cs typeface="Arial" charset="0"/>
              </a:rPr>
              <a:t>Las personas servidoras públicas actúan conforme a una cultura de servicio orientada al logro de resultados, procurando en todo momento un mejor desempeño de sus funciones a fin de alcanzar las metas institucionales según sus responsabilidades y mediante el uso responsable y claro de los recursos públicos, eliminando cualquier ostentación y discrecionalidad indebida en su aplicación.</a:t>
            </a:r>
          </a:p>
          <a:p>
            <a:pPr algn="just">
              <a:spcBef>
                <a:spcPts val="0"/>
              </a:spcBef>
              <a:defRPr/>
            </a:pPr>
            <a:endParaRPr lang="es-MX" altLang="es-MX" sz="1200" dirty="0">
              <a:solidFill>
                <a:srgbClr val="000000"/>
              </a:solidFill>
              <a:latin typeface="Arial" charset="0"/>
              <a:cs typeface="Arial" charset="0"/>
            </a:endParaRPr>
          </a:p>
          <a:p>
            <a:pPr algn="just">
              <a:spcBef>
                <a:spcPts val="0"/>
              </a:spcBef>
              <a:defRPr/>
            </a:pPr>
            <a:endParaRPr lang="es-MX" altLang="es-MX" sz="1200" dirty="0">
              <a:solidFill>
                <a:srgbClr val="000000"/>
              </a:solidFill>
              <a:latin typeface="Arial" charset="0"/>
              <a:cs typeface="Arial" charset="0"/>
            </a:endParaRPr>
          </a:p>
          <a:p>
            <a:pPr marL="285750" indent="-285750" algn="just">
              <a:spcBef>
                <a:spcPts val="0"/>
              </a:spcBef>
              <a:buFontTx/>
              <a:buAutoNum type="romanLcParenR"/>
              <a:defRPr/>
            </a:pPr>
            <a:endParaRPr lang="es-MX" altLang="es-MX" sz="1200" dirty="0">
              <a:latin typeface="Arial" charset="0"/>
              <a:cs typeface="Arial" charset="0"/>
            </a:endParaRPr>
          </a:p>
        </p:txBody>
      </p:sp>
      <p:sp>
        <p:nvSpPr>
          <p:cNvPr id="10244"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0245" name="Text Box 3"/>
          <p:cNvSpPr txBox="1">
            <a:spLocks noChangeArrowheads="1"/>
          </p:cNvSpPr>
          <p:nvPr/>
        </p:nvSpPr>
        <p:spPr bwMode="auto">
          <a:xfrm>
            <a:off x="-11113" y="50800"/>
            <a:ext cx="4216401" cy="396875"/>
          </a:xfrm>
          <a:prstGeom prst="rect">
            <a:avLst/>
          </a:prstGeom>
          <a:noFill/>
          <a:ln w="9525">
            <a:noFill/>
            <a:miter lim="800000"/>
            <a:headEnd/>
            <a:tailEnd/>
          </a:ln>
        </p:spPr>
        <p:txBody>
          <a:bodyPr>
            <a:spAutoFit/>
          </a:bodyPr>
          <a:lstStyle/>
          <a:p>
            <a:pPr>
              <a:spcBef>
                <a:spcPct val="50000"/>
              </a:spcBef>
            </a:pPr>
            <a:r>
              <a:rPr lang="es-ES_tradnl" altLang="es-MX" sz="2000" b="1" i="1" dirty="0">
                <a:latin typeface="Arial" charset="0"/>
                <a:cs typeface="Arial" charset="0"/>
              </a:rPr>
              <a:t>CÓDIGO DE ÉTICA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1267" name="Text Box 3"/>
          <p:cNvSpPr txBox="1">
            <a:spLocks noChangeArrowheads="1"/>
          </p:cNvSpPr>
          <p:nvPr/>
        </p:nvSpPr>
        <p:spPr bwMode="auto">
          <a:xfrm>
            <a:off x="1530350" y="593726"/>
            <a:ext cx="5186363" cy="2492990"/>
          </a:xfrm>
          <a:prstGeom prst="rect">
            <a:avLst/>
          </a:prstGeom>
          <a:noFill/>
          <a:ln w="9525">
            <a:noFill/>
            <a:miter lim="800000"/>
            <a:headEnd/>
            <a:tailEnd/>
          </a:ln>
        </p:spPr>
        <p:txBody>
          <a:bodyPr>
            <a:spAutoFit/>
          </a:bodyPr>
          <a:lstStyle/>
          <a:p>
            <a:pPr algn="just"/>
            <a:endParaRPr lang="es-MX" altLang="es-MX" sz="1200" dirty="0">
              <a:latin typeface="Arial" charset="0"/>
              <a:cs typeface="Arial" charset="0"/>
            </a:endParaRPr>
          </a:p>
          <a:p>
            <a:pPr algn="just"/>
            <a:r>
              <a:rPr lang="es-MX" altLang="es-MX" sz="1200" b="1" i="1" dirty="0">
                <a:latin typeface="Arial" charset="0"/>
                <a:cs typeface="Arial" charset="0"/>
              </a:rPr>
              <a:t>n) Integridad: </a:t>
            </a:r>
            <a:r>
              <a:rPr lang="es-MX" altLang="es-MX" sz="1200" dirty="0">
                <a:latin typeface="Arial" charset="0"/>
                <a:cs typeface="Arial" charset="0"/>
              </a:rPr>
              <a:t>Las personas servidoras públicas actúan siempre de manera congruente con los principios que se deben observar en el desempeño de un empleo, cargo, comisión o función, convencidas en el compromiso de ajustar su conducta para que impere en su desempeño una ética que responda al interés público y generen certeza plena de su conducta frente a todas las personas con las que se vinculen u observen su actuar.</a:t>
            </a:r>
          </a:p>
          <a:p>
            <a:pPr algn="just"/>
            <a:endParaRPr lang="es-MX" altLang="es-MX" sz="1200" dirty="0">
              <a:latin typeface="Arial" charset="0"/>
              <a:cs typeface="Arial" charset="0"/>
            </a:endParaRPr>
          </a:p>
          <a:p>
            <a:pPr algn="just"/>
            <a:r>
              <a:rPr lang="es-MX" altLang="es-MX" sz="1200" b="1" i="1" dirty="0">
                <a:latin typeface="Arial" charset="0"/>
                <a:cs typeface="Arial" charset="0"/>
              </a:rPr>
              <a:t>o) Equidad: </a:t>
            </a:r>
            <a:r>
              <a:rPr lang="es-MX" altLang="es-MX" sz="1200" dirty="0">
                <a:latin typeface="Arial" charset="0"/>
                <a:cs typeface="Arial" charset="0"/>
              </a:rPr>
              <a:t>Las personas servidoras públicas procurarán que toda persona acceda con justicia e igualdad al uso, disfrute y beneficio de los bienes, servicios, recursos y oportunidades.</a:t>
            </a:r>
          </a:p>
          <a:p>
            <a:pPr algn="just"/>
            <a:endParaRPr lang="es-MX" altLang="es-MX" sz="1200" dirty="0">
              <a:latin typeface="Arial" charset="0"/>
              <a:cs typeface="Arial" charset="0"/>
            </a:endParaRPr>
          </a:p>
        </p:txBody>
      </p:sp>
      <p:sp>
        <p:nvSpPr>
          <p:cNvPr id="11268"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1269" name="Text Box 3"/>
          <p:cNvSpPr txBox="1">
            <a:spLocks noChangeArrowheads="1"/>
          </p:cNvSpPr>
          <p:nvPr/>
        </p:nvSpPr>
        <p:spPr bwMode="auto">
          <a:xfrm>
            <a:off x="-11113" y="50800"/>
            <a:ext cx="4216401" cy="396875"/>
          </a:xfrm>
          <a:prstGeom prst="rect">
            <a:avLst/>
          </a:prstGeom>
          <a:noFill/>
          <a:ln w="9525">
            <a:noFill/>
            <a:miter lim="800000"/>
            <a:headEnd/>
            <a:tailEnd/>
          </a:ln>
        </p:spPr>
        <p:txBody>
          <a:bodyPr>
            <a:spAutoFit/>
          </a:bodyPr>
          <a:lstStyle/>
          <a:p>
            <a:pPr>
              <a:spcBef>
                <a:spcPct val="50000"/>
              </a:spcBef>
            </a:pPr>
            <a:r>
              <a:rPr lang="es-ES_tradnl" altLang="es-MX" sz="2000" b="1" i="1" dirty="0">
                <a:latin typeface="Arial" charset="0"/>
                <a:cs typeface="Arial" charset="0"/>
              </a:rPr>
              <a:t>CÓDIGO DE ÉTICA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4" name="Text Box 3"/>
          <p:cNvSpPr txBox="1">
            <a:spLocks noChangeArrowheads="1"/>
          </p:cNvSpPr>
          <p:nvPr/>
        </p:nvSpPr>
        <p:spPr bwMode="auto">
          <a:xfrm>
            <a:off x="1530350" y="587376"/>
            <a:ext cx="5186363" cy="8568500"/>
          </a:xfrm>
          <a:prstGeom prst="rect">
            <a:avLst/>
          </a:prstGeom>
          <a:noFill/>
          <a:ln w="9525">
            <a:noFill/>
            <a:miter lim="800000"/>
            <a:headEnd/>
            <a:tailEnd/>
          </a:ln>
        </p:spPr>
        <p:txBody>
          <a:bodyPr>
            <a:spAutoFit/>
          </a:bodyPr>
          <a:lstStyle/>
          <a:p>
            <a:pPr algn="ctr">
              <a:spcBef>
                <a:spcPts val="0"/>
              </a:spcBef>
              <a:defRPr/>
            </a:pPr>
            <a:r>
              <a:rPr lang="es-MX" altLang="es-MX" sz="1200" b="1" i="1" dirty="0">
                <a:latin typeface="Arial" charset="0"/>
                <a:cs typeface="Arial" charset="0"/>
              </a:rPr>
              <a:t>De los Valores</a:t>
            </a:r>
          </a:p>
          <a:p>
            <a:pPr marL="182563" indent="-182563" algn="just">
              <a:spcBef>
                <a:spcPts val="0"/>
              </a:spcBef>
              <a:buFontTx/>
              <a:buAutoNum type="alphaLcParenR"/>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a) Interés público: </a:t>
            </a:r>
            <a:r>
              <a:rPr lang="es-MX" altLang="es-MX" sz="1200" dirty="0">
                <a:latin typeface="Arial" charset="0"/>
                <a:cs typeface="Arial" charset="0"/>
              </a:rPr>
              <a:t>Las personas servidoras públicas actúan buscando en todo momento la máxima atención de las necesidades y demandas de la sociedad por encima de intereses y beneficios particulares, ajenos a la satisfacción colectiva.</a:t>
            </a:r>
          </a:p>
          <a:p>
            <a:pPr marL="228600" indent="-228600" algn="just">
              <a:spcBef>
                <a:spcPts val="0"/>
              </a:spcBef>
              <a:buFontTx/>
              <a:buAutoNum type="alphaLcParenR"/>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b) Respeto: </a:t>
            </a:r>
            <a:r>
              <a:rPr lang="es-MX" altLang="es-MX" sz="1200" dirty="0">
                <a:latin typeface="Arial" charset="0"/>
                <a:cs typeface="Arial" charset="0"/>
              </a:rPr>
              <a:t>Las personas servidoras públicas se conducen con austeridad y sin ostentación, y otorgan un trato digno y cordial a las personas en general y a sus compañeros y compañeras de trabajo, superiores y subordinados, considerando sus derechos, de tal manera que propician el diálogo cortés y la aplicación armónica de instrumentos que conduzcan al entendimiento, a través de la eficacia y el interés público.</a:t>
            </a:r>
          </a:p>
          <a:p>
            <a:pPr marL="228600" indent="-228600" algn="just">
              <a:spcBef>
                <a:spcPts val="0"/>
              </a:spcBef>
              <a:buFontTx/>
              <a:buAutoNum type="alphaLcParenR"/>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c) Respeto a los Derechos Humanos: </a:t>
            </a:r>
            <a:r>
              <a:rPr lang="es-MX" altLang="es-MX" sz="1200" dirty="0">
                <a:latin typeface="Arial" charset="0"/>
                <a:cs typeface="Arial" charset="0"/>
              </a:rPr>
              <a:t>Las personas servidoras públicas respetan los derechos humanos, y en el ámbito de sus competencias y atribuciones, los garantizan, promueven y protegen de conformidad con los Principios de: universalidad que establece que los derechos humanos corresponden a toda persona por el simple hecho de serlo; de interdependencia que implica que los derechos humanos se encuentran vinculados íntimamente entre sí; de indivisibilidad que refiere que los derechos humanos conforman una totalidad de tal forma que son complementarios e inseparables, y de progresividad que prevé que los derechos humanos están en constante evolución y bajo ninguna circunstancia se justifica un retroceso en su protección.</a:t>
            </a:r>
          </a:p>
          <a:p>
            <a:pPr marL="228600" indent="-228600" algn="just">
              <a:spcBef>
                <a:spcPts val="0"/>
              </a:spcBef>
              <a:buFontTx/>
              <a:buAutoNum type="alphaLcParenR"/>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d) Igualdad y no discriminación: </a:t>
            </a:r>
            <a:r>
              <a:rPr lang="es-MX" altLang="es-MX" sz="1200" dirty="0">
                <a:latin typeface="Arial" charset="0"/>
                <a:cs typeface="Arial" charset="0"/>
              </a:rPr>
              <a:t>Las personas servidoras públicas prestan sus servicios a todas las personas sin distinción, exclusión, restricción, o preferencia basada en el origen étnico o nacional, el color de piel, la cultura, el sexo, el género, la edad, las discapacidades, la condición social, económica, de salud o jurídica, la religión, la apariencia física, las características genéticas, la situación migratoria, el embarazo, la lengua, las opiniones, las preferencias sexuales, la identidad o filiación política, el estado civil, la situación familiar, las responsabilidades familiares, el idioma, los antecedentes penales o en cualquier otro motivo</a:t>
            </a:r>
            <a:r>
              <a:rPr lang="es-MX" altLang="es-MX" sz="1200" dirty="0" smtClean="0">
                <a:latin typeface="Arial" charset="0"/>
                <a:cs typeface="Arial" charset="0"/>
              </a:rPr>
              <a:t>.</a:t>
            </a:r>
          </a:p>
          <a:p>
            <a:pPr algn="just">
              <a:spcBef>
                <a:spcPts val="0"/>
              </a:spcBef>
              <a:defRPr/>
            </a:pPr>
            <a:endParaRPr lang="es-MX" altLang="es-MX" dirty="0">
              <a:latin typeface="Arial" charset="0"/>
              <a:cs typeface="Arial" charset="0"/>
            </a:endParaRPr>
          </a:p>
          <a:p>
            <a:pPr algn="just">
              <a:spcBef>
                <a:spcPts val="0"/>
              </a:spcBef>
              <a:defRPr/>
            </a:pPr>
            <a:r>
              <a:rPr lang="es-MX" b="1" i="1" dirty="0">
                <a:latin typeface="Arial" charset="0"/>
                <a:ea typeface="Calibri" pitchFamily="34" charset="0"/>
                <a:cs typeface="Times New Roman" pitchFamily="18" charset="0"/>
              </a:rPr>
              <a:t>e) Equidad de género: </a:t>
            </a:r>
            <a:r>
              <a:rPr lang="es-MX" dirty="0">
                <a:latin typeface="Arial" charset="0"/>
                <a:ea typeface="Calibri" pitchFamily="34" charset="0"/>
                <a:cs typeface="Times New Roman" pitchFamily="18" charset="0"/>
              </a:rPr>
              <a:t>Las personas servidoras públicas, en el ámbito de sus competencias y atribuciones, garantizan que tanto mujeres como hombres accedan con las mismas condiciones, posibilidades y oportunidades a los bienes y servicios públicos; a los programas y beneficios institucionales, y a los empleos, cargos y comisiones gubernamentales.</a:t>
            </a:r>
            <a:endParaRPr lang="es-MX" sz="1100" dirty="0">
              <a:latin typeface="Calibri" pitchFamily="34" charset="0"/>
              <a:ea typeface="Calibri" pitchFamily="34" charset="0"/>
              <a:cs typeface="Times New Roman" pitchFamily="18" charset="0"/>
            </a:endParaRPr>
          </a:p>
          <a:p>
            <a:pPr algn="just">
              <a:spcBef>
                <a:spcPts val="0"/>
              </a:spcBef>
              <a:defRPr/>
            </a:pPr>
            <a:endParaRPr lang="es-MX" altLang="es-MX" sz="1200" dirty="0">
              <a:latin typeface="Arial" charset="0"/>
              <a:cs typeface="Arial" charset="0"/>
            </a:endParaRPr>
          </a:p>
          <a:p>
            <a:pPr marL="228600" indent="-228600" algn="just">
              <a:spcBef>
                <a:spcPts val="0"/>
              </a:spcBef>
              <a:buFontTx/>
              <a:buAutoNum type="alphaLcParenR"/>
              <a:defRPr/>
            </a:pPr>
            <a:endParaRPr lang="es-MX" altLang="es-MX" sz="1200" dirty="0">
              <a:latin typeface="Arial" charset="0"/>
              <a:cs typeface="Arial" charset="0"/>
            </a:endParaRPr>
          </a:p>
        </p:txBody>
      </p:sp>
      <p:sp>
        <p:nvSpPr>
          <p:cNvPr id="12293"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2294" name="Text Box 3"/>
          <p:cNvSpPr txBox="1">
            <a:spLocks noChangeArrowheads="1"/>
          </p:cNvSpPr>
          <p:nvPr/>
        </p:nvSpPr>
        <p:spPr bwMode="auto">
          <a:xfrm>
            <a:off x="-11113" y="50800"/>
            <a:ext cx="4216401" cy="396875"/>
          </a:xfrm>
          <a:prstGeom prst="rect">
            <a:avLst/>
          </a:prstGeom>
          <a:noFill/>
          <a:ln w="9525">
            <a:noFill/>
            <a:miter lim="800000"/>
            <a:headEnd/>
            <a:tailEnd/>
          </a:ln>
        </p:spPr>
        <p:txBody>
          <a:bodyPr>
            <a:spAutoFit/>
          </a:bodyPr>
          <a:lstStyle/>
          <a:p>
            <a:pPr>
              <a:spcBef>
                <a:spcPct val="50000"/>
              </a:spcBef>
            </a:pPr>
            <a:r>
              <a:rPr lang="es-ES_tradnl" altLang="es-MX" sz="2000" b="1" i="1" dirty="0">
                <a:latin typeface="Arial" charset="0"/>
                <a:cs typeface="Arial" charset="0"/>
              </a:rPr>
              <a:t>CÓDIGO DE ÉTICA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3316" name="Text Box 3"/>
          <p:cNvSpPr txBox="1">
            <a:spLocks noChangeArrowheads="1"/>
          </p:cNvSpPr>
          <p:nvPr/>
        </p:nvSpPr>
        <p:spPr bwMode="auto">
          <a:xfrm>
            <a:off x="1557337" y="498475"/>
            <a:ext cx="5186363" cy="4552015"/>
          </a:xfrm>
          <a:prstGeom prst="rect">
            <a:avLst/>
          </a:prstGeom>
          <a:noFill/>
          <a:ln w="9525">
            <a:noFill/>
            <a:miter lim="800000"/>
            <a:headEnd/>
            <a:tailEnd/>
          </a:ln>
        </p:spPr>
        <p:txBody>
          <a:bodyPr>
            <a:spAutoFit/>
          </a:bodyPr>
          <a:lstStyle/>
          <a:p>
            <a:pPr algn="just">
              <a:lnSpc>
                <a:spcPct val="115000"/>
              </a:lnSpc>
            </a:pPr>
            <a:r>
              <a:rPr lang="es-MX" sz="1200" dirty="0">
                <a:latin typeface="Arial" charset="0"/>
                <a:ea typeface="Calibri" pitchFamily="34" charset="0"/>
                <a:cs typeface="Times New Roman" pitchFamily="18" charset="0"/>
              </a:rPr>
              <a:t> </a:t>
            </a:r>
            <a:endParaRPr lang="es-MX" sz="1100" dirty="0">
              <a:latin typeface="Calibri" pitchFamily="34" charset="0"/>
              <a:ea typeface="Calibri" pitchFamily="34" charset="0"/>
              <a:cs typeface="Times New Roman" pitchFamily="18" charset="0"/>
            </a:endParaRPr>
          </a:p>
          <a:p>
            <a:pPr algn="just">
              <a:lnSpc>
                <a:spcPct val="115000"/>
              </a:lnSpc>
            </a:pPr>
            <a:r>
              <a:rPr lang="es-MX" sz="1200" b="1" i="1" dirty="0">
                <a:latin typeface="Arial" charset="0"/>
                <a:ea typeface="Calibri" pitchFamily="34" charset="0"/>
                <a:cs typeface="Times New Roman" pitchFamily="18" charset="0"/>
              </a:rPr>
              <a:t>f) Entorno cultural y ecológico: </a:t>
            </a:r>
            <a:r>
              <a:rPr lang="es-MX" sz="1200" dirty="0">
                <a:latin typeface="Arial" charset="0"/>
                <a:ea typeface="Calibri" pitchFamily="34" charset="0"/>
                <a:cs typeface="Times New Roman" pitchFamily="18" charset="0"/>
              </a:rPr>
              <a:t>Las personas servidoras públicas en el desarrollo de sus actividades evitan la afectación del patrimonio cultural de cualquier nación y de los ecosistemas del planeta; asumen una férrea voluntad de respeto, defensa y preservación de la cultura y del medio ambiente, y en el ejercicio de sus funciones y conforme a sus atribuciones, promueven en la sociedad la protección y conservación de la cultura y el medio ambiente, al ser el principal legado para las generaciones futuras.</a:t>
            </a:r>
            <a:endParaRPr lang="es-MX" sz="1100" dirty="0">
              <a:latin typeface="Calibri" pitchFamily="34" charset="0"/>
              <a:ea typeface="Calibri" pitchFamily="34" charset="0"/>
              <a:cs typeface="Times New Roman" pitchFamily="18" charset="0"/>
            </a:endParaRPr>
          </a:p>
          <a:p>
            <a:pPr algn="just">
              <a:lnSpc>
                <a:spcPct val="115000"/>
              </a:lnSpc>
            </a:pPr>
            <a:r>
              <a:rPr lang="es-MX" sz="1200" dirty="0">
                <a:latin typeface="Arial" charset="0"/>
                <a:ea typeface="Calibri" pitchFamily="34" charset="0"/>
                <a:cs typeface="Times New Roman" pitchFamily="18" charset="0"/>
              </a:rPr>
              <a:t>  </a:t>
            </a:r>
            <a:endParaRPr lang="es-MX" sz="1100" dirty="0">
              <a:latin typeface="Calibri" pitchFamily="34" charset="0"/>
              <a:ea typeface="Calibri" pitchFamily="34" charset="0"/>
              <a:cs typeface="Times New Roman" pitchFamily="18" charset="0"/>
            </a:endParaRPr>
          </a:p>
          <a:p>
            <a:pPr algn="just">
              <a:lnSpc>
                <a:spcPct val="115000"/>
              </a:lnSpc>
            </a:pPr>
            <a:r>
              <a:rPr lang="es-MX" sz="1200" b="1" i="1" dirty="0">
                <a:latin typeface="Arial" charset="0"/>
                <a:ea typeface="Calibri" pitchFamily="34" charset="0"/>
                <a:cs typeface="Times New Roman" pitchFamily="18" charset="0"/>
              </a:rPr>
              <a:t>g) Cooperación: </a:t>
            </a:r>
            <a:r>
              <a:rPr lang="es-MX" sz="1200" dirty="0">
                <a:latin typeface="Arial" charset="0"/>
                <a:ea typeface="Calibri" pitchFamily="34" charset="0"/>
                <a:cs typeface="Times New Roman" pitchFamily="18" charset="0"/>
              </a:rPr>
              <a:t>Las personas servidoras públicas colaboran entre sí y propician el trabajo en equipo para alcanzar los objetivos comunes previstos en los planes y programas gubernamentales, generando así una plena vocación de servicio público en beneficio de la colectividad y confianza de la ciudadanía en sus instituciones.</a:t>
            </a:r>
            <a:endParaRPr lang="es-MX" sz="1100" dirty="0">
              <a:latin typeface="Calibri" pitchFamily="34" charset="0"/>
              <a:ea typeface="Calibri" pitchFamily="34" charset="0"/>
              <a:cs typeface="Times New Roman" pitchFamily="18" charset="0"/>
            </a:endParaRPr>
          </a:p>
          <a:p>
            <a:pPr algn="just">
              <a:lnSpc>
                <a:spcPct val="115000"/>
              </a:lnSpc>
            </a:pPr>
            <a:r>
              <a:rPr lang="es-MX" sz="1200" b="1" i="1" dirty="0">
                <a:latin typeface="Arial" charset="0"/>
                <a:ea typeface="Calibri" pitchFamily="34" charset="0"/>
                <a:cs typeface="Times New Roman" pitchFamily="18" charset="0"/>
              </a:rPr>
              <a:t> </a:t>
            </a:r>
            <a:endParaRPr lang="es-MX" sz="1100" b="1" i="1" dirty="0">
              <a:latin typeface="Calibri" pitchFamily="34" charset="0"/>
              <a:ea typeface="Calibri" pitchFamily="34" charset="0"/>
              <a:cs typeface="Times New Roman" pitchFamily="18" charset="0"/>
            </a:endParaRPr>
          </a:p>
          <a:p>
            <a:pPr algn="just">
              <a:lnSpc>
                <a:spcPct val="115000"/>
              </a:lnSpc>
            </a:pPr>
            <a:r>
              <a:rPr lang="es-MX" sz="1200" b="1" i="1" dirty="0">
                <a:latin typeface="Arial" charset="0"/>
                <a:ea typeface="Calibri" pitchFamily="34" charset="0"/>
                <a:cs typeface="Times New Roman" pitchFamily="18" charset="0"/>
              </a:rPr>
              <a:t>h) Liderazgo:  </a:t>
            </a:r>
            <a:r>
              <a:rPr lang="es-MX" sz="1200" dirty="0">
                <a:latin typeface="Arial" charset="0"/>
                <a:ea typeface="Calibri" pitchFamily="34" charset="0"/>
                <a:cs typeface="Times New Roman" pitchFamily="18" charset="0"/>
              </a:rPr>
              <a:t>Las personas servidoras públicas son guía, ejemplo y promotoras del Código de Ética y las Reglas de Integridad; fomentan y aplican en el desempeño de sus funciones los principios que la Constitución y la ley les imponen, así como aquellos valores adicionales que por su importancia son intrínsecos a la función pública.</a:t>
            </a:r>
            <a:endParaRPr lang="es-MX" sz="1100" dirty="0">
              <a:latin typeface="Calibri" pitchFamily="34" charset="0"/>
              <a:ea typeface="Calibri" pitchFamily="34" charset="0"/>
              <a:cs typeface="Times New Roman" pitchFamily="18" charset="0"/>
            </a:endParaRPr>
          </a:p>
        </p:txBody>
      </p:sp>
      <p:sp>
        <p:nvSpPr>
          <p:cNvPr id="13317"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3318" name="Text Box 3"/>
          <p:cNvSpPr txBox="1">
            <a:spLocks noChangeArrowheads="1"/>
          </p:cNvSpPr>
          <p:nvPr/>
        </p:nvSpPr>
        <p:spPr bwMode="auto">
          <a:xfrm>
            <a:off x="-11113" y="50800"/>
            <a:ext cx="4216401" cy="396875"/>
          </a:xfrm>
          <a:prstGeom prst="rect">
            <a:avLst/>
          </a:prstGeom>
          <a:noFill/>
          <a:ln w="9525">
            <a:noFill/>
            <a:miter lim="800000"/>
            <a:headEnd/>
            <a:tailEnd/>
          </a:ln>
        </p:spPr>
        <p:txBody>
          <a:bodyPr>
            <a:spAutoFit/>
          </a:bodyPr>
          <a:lstStyle/>
          <a:p>
            <a:pPr>
              <a:spcBef>
                <a:spcPct val="50000"/>
              </a:spcBef>
            </a:pPr>
            <a:r>
              <a:rPr lang="es-ES_tradnl" altLang="es-MX" sz="2000" b="1" i="1" dirty="0">
                <a:latin typeface="Arial" charset="0"/>
                <a:cs typeface="Arial" charset="0"/>
              </a:rPr>
              <a:t>CÓDIGO DE ÉTICA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9220" name="Rectangle 56"/>
          <p:cNvSpPr>
            <a:spLocks noChangeArrowheads="1"/>
          </p:cNvSpPr>
          <p:nvPr/>
        </p:nvSpPr>
        <p:spPr bwMode="auto">
          <a:xfrm>
            <a:off x="1028700" y="3763963"/>
            <a:ext cx="52578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9226" name="Group 10"/>
          <p:cNvGraphicFramePr>
            <a:graphicFrameLocks noGrp="1"/>
          </p:cNvGraphicFramePr>
          <p:nvPr>
            <p:extLst>
              <p:ext uri="{D42A27DB-BD31-4B8C-83A1-F6EECF244321}">
                <p14:modId xmlns:p14="http://schemas.microsoft.com/office/powerpoint/2010/main" val="2677628515"/>
              </p:ext>
            </p:extLst>
          </p:nvPr>
        </p:nvGraphicFramePr>
        <p:xfrm>
          <a:off x="1448900" y="526562"/>
          <a:ext cx="5220000" cy="7876216"/>
        </p:xfrm>
        <a:graphic>
          <a:graphicData uri="http://schemas.openxmlformats.org/drawingml/2006/table">
            <a:tbl>
              <a:tblPr/>
              <a:tblGrid>
                <a:gridCol w="5220000">
                  <a:extLst>
                    <a:ext uri="{9D8B030D-6E8A-4147-A177-3AD203B41FA5}">
                      <a16:colId xmlns:a16="http://schemas.microsoft.com/office/drawing/2014/main" xmlns="" val="20000"/>
                    </a:ext>
                  </a:extLst>
                </a:gridCol>
              </a:tblGrid>
              <a:tr h="7445022">
                <a:tc>
                  <a:txBody>
                    <a:bodyPr/>
                    <a:lstStyle/>
                    <a:p>
                      <a:pPr marL="0" marR="0" lvl="0" indent="0" algn="just" defTabSz="914400" rtl="0" eaLnBrk="0" fontAlgn="base" latinLnBrk="0" hangingPunct="0">
                        <a:lnSpc>
                          <a:spcPct val="15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182563"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1.0  Junta Directiva</a:t>
                      </a:r>
                    </a:p>
                    <a:p>
                      <a:pPr marL="182563" marR="0" lvl="0" indent="0" algn="just" defTabSz="914400" rtl="0" eaLnBrk="0" fontAlgn="base" latinLnBrk="0" hangingPunct="0">
                        <a:lnSpc>
                          <a:spcPct val="15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182563"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1.1 Dirección General</a:t>
                      </a:r>
                    </a:p>
                    <a:p>
                      <a:pPr marL="182563" marR="0" lvl="0" indent="0" algn="just" defTabSz="914400" rtl="0" eaLnBrk="0" fontAlgn="base" latinLnBrk="0" hangingPunct="0">
                        <a:lnSpc>
                          <a:spcPct val="150000"/>
                        </a:lnSpc>
                        <a:spcBef>
                          <a:spcPct val="0"/>
                        </a:spcBef>
                        <a:spcAft>
                          <a:spcPct val="0"/>
                        </a:spcAft>
                        <a:buClrTx/>
                        <a:buSzTx/>
                        <a:buFontTx/>
                        <a:buNone/>
                        <a:tabLst/>
                        <a:defRPr/>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1.1.1 </a:t>
                      </a: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Coordinación </a:t>
                      </a: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de Transparencia y Archivo</a:t>
                      </a:r>
                    </a:p>
                    <a:p>
                      <a:pPr marL="182563" marR="0" lvl="0" indent="0" algn="just" defTabSz="914400" rtl="0" eaLnBrk="0" fontAlgn="base" latinLnBrk="0" hangingPunct="0">
                        <a:lnSpc>
                          <a:spcPct val="150000"/>
                        </a:lnSpc>
                        <a:spcBef>
                          <a:spcPct val="0"/>
                        </a:spcBef>
                        <a:spcAft>
                          <a:spcPct val="0"/>
                        </a:spcAft>
                        <a:buClrTx/>
                        <a:buSzTx/>
                        <a:buFontTx/>
                        <a:buNone/>
                        <a:tabLst/>
                        <a:defRPr/>
                      </a:pPr>
                      <a:endParaRPr kumimoji="0" lang="es-ES" sz="1200" b="0" i="0" u="none" strike="noStrike" cap="none" normalizeH="0" baseline="0" dirty="0">
                        <a:ln>
                          <a:noFill/>
                        </a:ln>
                        <a:solidFill>
                          <a:srgbClr val="FF0000"/>
                        </a:solidFill>
                        <a:effectLst/>
                        <a:latin typeface="Arial" panose="020B0604020202020204" pitchFamily="34" charset="0"/>
                        <a:cs typeface="Arial" panose="020B0604020202020204" pitchFamily="34" charset="0"/>
                      </a:endParaRPr>
                    </a:p>
                    <a:p>
                      <a:pPr marL="182563"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1.2. Dirección Académica</a:t>
                      </a:r>
                    </a:p>
                    <a:p>
                      <a:pPr marL="441325" marR="0" lvl="0" indent="0" algn="just" defTabSz="914400" rtl="0" eaLnBrk="0" fontAlgn="base" latinLnBrk="0" hangingPunct="0">
                        <a:lnSpc>
                          <a:spcPct val="150000"/>
                        </a:lnSpc>
                        <a:spcBef>
                          <a:spcPct val="0"/>
                        </a:spcBef>
                        <a:spcAft>
                          <a:spcPct val="0"/>
                        </a:spcAft>
                        <a:buClrTx/>
                        <a:buSzTx/>
                        <a:buFontTx/>
                        <a:buNone/>
                        <a:tabLst>
                          <a:tab pos="441325" algn="l"/>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1.2.1. Subdirección Académica</a:t>
                      </a:r>
                    </a:p>
                    <a:p>
                      <a:pPr marL="800100" marR="0" lvl="0" indent="0" algn="just" defTabSz="914400" rtl="0" eaLnBrk="0" fontAlgn="base" latinLnBrk="0" hangingPunct="0">
                        <a:lnSpc>
                          <a:spcPct val="150000"/>
                        </a:lnSpc>
                        <a:spcBef>
                          <a:spcPct val="0"/>
                        </a:spcBef>
                        <a:spcAft>
                          <a:spcPct val="0"/>
                        </a:spcAft>
                        <a:buClrTx/>
                        <a:buSzTx/>
                        <a:buFontTx/>
                        <a:buNone/>
                        <a:tabLst>
                          <a:tab pos="441325" algn="l"/>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1.2.1.1. División de Estudios Profesionales</a:t>
                      </a:r>
                    </a:p>
                    <a:p>
                      <a:pPr marL="800100" marR="0" lvl="0" indent="0" algn="just" defTabSz="914400" rtl="0" eaLnBrk="0" fontAlgn="base" latinLnBrk="0" hangingPunct="0">
                        <a:lnSpc>
                          <a:spcPct val="150000"/>
                        </a:lnSpc>
                        <a:spcBef>
                          <a:spcPct val="0"/>
                        </a:spcBef>
                        <a:spcAft>
                          <a:spcPct val="0"/>
                        </a:spcAft>
                        <a:buClrTx/>
                        <a:buSzTx/>
                        <a:buFontTx/>
                        <a:buNone/>
                        <a:tabLst>
                          <a:tab pos="441325" algn="l"/>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1.2.1.2. </a:t>
                      </a: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División de Ingeniería Industrial</a:t>
                      </a:r>
                    </a:p>
                    <a:p>
                      <a:pPr marL="800100" marR="0" lvl="0" indent="0" algn="just" defTabSz="914400" rtl="0" eaLnBrk="0" fontAlgn="base" latinLnBrk="0" hangingPunct="0">
                        <a:lnSpc>
                          <a:spcPct val="150000"/>
                        </a:lnSpc>
                        <a:spcBef>
                          <a:spcPct val="0"/>
                        </a:spcBef>
                        <a:spcAft>
                          <a:spcPct val="0"/>
                        </a:spcAft>
                        <a:buClrTx/>
                        <a:buSzTx/>
                        <a:buFontTx/>
                        <a:buNone/>
                        <a:tabLst>
                          <a:tab pos="441325" algn="l"/>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1.2.1.3. </a:t>
                      </a: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División de Ingeniería en Sistemas              Computacionales</a:t>
                      </a:r>
                    </a:p>
                    <a:p>
                      <a:pPr marL="800100" marR="0" lvl="0" indent="0" algn="just" defTabSz="914400" rtl="0" eaLnBrk="0" fontAlgn="base" latinLnBrk="0" hangingPunct="0">
                        <a:lnSpc>
                          <a:spcPct val="150000"/>
                        </a:lnSpc>
                        <a:spcBef>
                          <a:spcPct val="0"/>
                        </a:spcBef>
                        <a:spcAft>
                          <a:spcPct val="0"/>
                        </a:spcAft>
                        <a:buClrTx/>
                        <a:buSzTx/>
                        <a:buFontTx/>
                        <a:buNone/>
                        <a:tabLst>
                          <a:tab pos="441325" algn="l"/>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1.2.1.4. </a:t>
                      </a: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División de Ingeniería en Gestión Empresarial</a:t>
                      </a:r>
                    </a:p>
                    <a:p>
                      <a:pPr marL="800100" marR="0" lvl="0" indent="0" algn="just" defTabSz="914400" rtl="0" eaLnBrk="0" fontAlgn="base" latinLnBrk="0" hangingPunct="0">
                        <a:lnSpc>
                          <a:spcPct val="150000"/>
                        </a:lnSpc>
                        <a:spcBef>
                          <a:spcPct val="0"/>
                        </a:spcBef>
                        <a:spcAft>
                          <a:spcPct val="0"/>
                        </a:spcAft>
                        <a:buClrTx/>
                        <a:buSzTx/>
                        <a:buFontTx/>
                        <a:buNone/>
                        <a:tabLst>
                          <a:tab pos="441325" algn="l"/>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1.2.1.5. </a:t>
                      </a: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División de Ingeniería Ambiental</a:t>
                      </a:r>
                    </a:p>
                    <a:p>
                      <a:pPr marL="800100" marR="0" lvl="0" indent="0" algn="just" defTabSz="914400" rtl="0" eaLnBrk="0" fontAlgn="base" latinLnBrk="0" hangingPunct="0">
                        <a:lnSpc>
                          <a:spcPct val="150000"/>
                        </a:lnSpc>
                        <a:spcBef>
                          <a:spcPct val="0"/>
                        </a:spcBef>
                        <a:spcAft>
                          <a:spcPct val="0"/>
                        </a:spcAft>
                        <a:buClrTx/>
                        <a:buSzTx/>
                        <a:buFontTx/>
                        <a:buNone/>
                        <a:tabLst>
                          <a:tab pos="441325" algn="l"/>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1.2.1.6. </a:t>
                      </a: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Departamento de Desarrollo </a:t>
                      </a: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Académico</a:t>
                      </a:r>
                    </a:p>
                    <a:p>
                      <a:pPr marL="800100" marR="0" lvl="0" indent="0" algn="just" defTabSz="914400" rtl="0" eaLnBrk="0" fontAlgn="base" latinLnBrk="0" hangingPunct="0">
                        <a:lnSpc>
                          <a:spcPct val="150000"/>
                        </a:lnSpc>
                        <a:spcBef>
                          <a:spcPct val="0"/>
                        </a:spcBef>
                        <a:spcAft>
                          <a:spcPct val="0"/>
                        </a:spcAft>
                        <a:buClrTx/>
                        <a:buSzTx/>
                        <a:buFontTx/>
                        <a:buNone/>
                        <a:tabLst>
                          <a:tab pos="441325" algn="l"/>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1.2.1.7. Departamento de Idiomas</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defRPr/>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1.2.2. Subdirección de Posgrado e Investigación</a:t>
                      </a:r>
                    </a:p>
                    <a:p>
                      <a:pPr marL="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p>
                      <a:pPr marL="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1.3. Dirección de Planeación y Vinculación </a:t>
                      </a:r>
                    </a:p>
                    <a:p>
                      <a:pPr marL="441325"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1.3.1. Subdirección de Vinculación</a:t>
                      </a:r>
                    </a:p>
                    <a:p>
                      <a:pPr marL="441325"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1.3.1.1 Departamento de Vinculación</a:t>
                      </a:r>
                    </a:p>
                    <a:p>
                      <a:pPr marL="441325"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1.3.1.2 Departamento de Promoción y Difusión</a:t>
                      </a:r>
                    </a:p>
                    <a:p>
                      <a:pPr marL="441325"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1.3.2. Subdirección de Planeación</a:t>
                      </a:r>
                    </a:p>
                    <a:p>
                      <a:pPr marL="80010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1.3.2.1. Departamento de Planeación y </a:t>
                      </a: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Programación</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45720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1.3.2.2 </a:t>
                      </a: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Jefatura de </a:t>
                      </a: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Servicios </a:t>
                      </a: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Escolares</a:t>
                      </a:r>
                    </a:p>
                    <a:p>
                      <a:pPr marL="457200" marR="0" lvl="0" indent="0" algn="just" defTabSz="914400" rtl="0" eaLnBrk="0" fontAlgn="base" latinLnBrk="0" hangingPunct="0">
                        <a:lnSpc>
                          <a:spcPct val="15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46" marR="91446" marT="45699" marB="45699"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0"/>
                  </a:ext>
                </a:extLst>
              </a:tr>
              <a:tr h="378178">
                <a:tc>
                  <a:txBody>
                    <a:bodyPr/>
                    <a:lstStyle/>
                    <a:p>
                      <a:pPr marL="0" marR="0" lvl="0" indent="0" algn="just" defTabSz="914400" rtl="0" eaLnBrk="0" fontAlgn="base" latinLnBrk="0" hangingPunct="0">
                        <a:lnSpc>
                          <a:spcPct val="15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46" marR="91446" marT="45699" marB="45699"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ESTRUCTURA ORGÁNICA</a:t>
            </a:r>
          </a:p>
        </p:txBody>
      </p:sp>
      <p:sp>
        <p:nvSpPr>
          <p:cNvPr id="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41439207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5" name="Group 10"/>
          <p:cNvGraphicFramePr>
            <a:graphicFrameLocks noGrp="1"/>
          </p:cNvGraphicFramePr>
          <p:nvPr>
            <p:extLst>
              <p:ext uri="{D42A27DB-BD31-4B8C-83A1-F6EECF244321}">
                <p14:modId xmlns:p14="http://schemas.microsoft.com/office/powerpoint/2010/main" val="125628359"/>
              </p:ext>
            </p:extLst>
          </p:nvPr>
        </p:nvGraphicFramePr>
        <p:xfrm>
          <a:off x="1448900" y="526562"/>
          <a:ext cx="5220000" cy="7708900"/>
        </p:xfrm>
        <a:graphic>
          <a:graphicData uri="http://schemas.openxmlformats.org/drawingml/2006/table">
            <a:tbl>
              <a:tblPr/>
              <a:tblGrid>
                <a:gridCol w="5220000">
                  <a:extLst>
                    <a:ext uri="{9D8B030D-6E8A-4147-A177-3AD203B41FA5}">
                      <a16:colId xmlns:a16="http://schemas.microsoft.com/office/drawing/2014/main" xmlns="" val="20000"/>
                    </a:ext>
                  </a:extLst>
                </a:gridCol>
              </a:tblGrid>
              <a:tr h="7011516">
                <a:tc>
                  <a:txBody>
                    <a:bodyPr/>
                    <a:lstStyle/>
                    <a:p>
                      <a:pPr marL="441325"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         </a:t>
                      </a:r>
                    </a:p>
                    <a:p>
                      <a:pPr marL="182563"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1.4. Subdirección de Servicios Administrativos</a:t>
                      </a:r>
                    </a:p>
                    <a:p>
                      <a:pPr marL="45720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1.4.1. Departamento de Recursos Humanos</a:t>
                      </a:r>
                    </a:p>
                    <a:p>
                      <a:pPr marL="45720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1.4.2. Departamento de Recursos Financieros</a:t>
                      </a:r>
                    </a:p>
                    <a:p>
                      <a:pPr marL="45720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1.4.3. Departamento de Recursos Materiales y </a:t>
                      </a: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Servicios</a:t>
                      </a:r>
                    </a:p>
                    <a:p>
                      <a:pPr marL="45720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1.4.4. Departamento de Tecnologías de la Información y Comunicación </a:t>
                      </a:r>
                      <a:r>
                        <a:rPr kumimoji="0" lang="es-ES" sz="12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TIC’s</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457200" marR="0" lvl="0" indent="0" algn="just" defTabSz="914400" rtl="0" eaLnBrk="0" fontAlgn="base" latinLnBrk="0" hangingPunct="0">
                        <a:lnSpc>
                          <a:spcPct val="15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1.4.5. </a:t>
                      </a: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Oficina de Control Interno</a:t>
                      </a:r>
                    </a:p>
                    <a:p>
                      <a:pPr marL="182563" marR="0" lvl="0" indent="0" algn="just" defTabSz="914400" rtl="0" eaLnBrk="0" fontAlgn="base" latinLnBrk="0" hangingPunct="0">
                        <a:lnSpc>
                          <a:spcPct val="15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4" marR="91434" marT="45730" marB="4573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0"/>
                  </a:ext>
                </a:extLst>
              </a:tr>
              <a:tr h="697384">
                <a:tc>
                  <a:txBody>
                    <a:bodyPr/>
                    <a:lstStyle/>
                    <a:p>
                      <a:pPr marL="0" marR="0" lvl="0" indent="0" algn="just" defTabSz="914400" rtl="0" eaLnBrk="0" fontAlgn="base" latinLnBrk="0" hangingPunct="0">
                        <a:lnSpc>
                          <a:spcPct val="150000"/>
                        </a:lnSpc>
                        <a:spcBef>
                          <a:spcPct val="0"/>
                        </a:spcBef>
                        <a:spcAft>
                          <a:spcPct val="0"/>
                        </a:spcAft>
                        <a:buClrTx/>
                        <a:buSzTx/>
                        <a:buFontTx/>
                        <a:buNone/>
                        <a:tabLst/>
                      </a:pP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L="91434" marR="91434" marT="45730" marB="4573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ESTRUCTURA ORGÁNICA</a:t>
            </a:r>
          </a:p>
        </p:txBody>
      </p:sp>
      <p:sp>
        <p:nvSpPr>
          <p:cNvPr id="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19602786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267"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1271" name="Text Box 59"/>
          <p:cNvSpPr txBox="1">
            <a:spLocks noChangeArrowheads="1"/>
          </p:cNvSpPr>
          <p:nvPr/>
        </p:nvSpPr>
        <p:spPr bwMode="auto">
          <a:xfrm>
            <a:off x="1485900" y="720725"/>
            <a:ext cx="401955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Dirección General</a:t>
            </a:r>
          </a:p>
        </p:txBody>
      </p:sp>
      <p:sp>
        <p:nvSpPr>
          <p:cNvPr id="1127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 name="1 CuadroTexto"/>
          <p:cNvSpPr txBox="1"/>
          <p:nvPr/>
        </p:nvSpPr>
        <p:spPr>
          <a:xfrm>
            <a:off x="4822827" y="7726405"/>
            <a:ext cx="184731" cy="276999"/>
          </a:xfrm>
          <a:prstGeom prst="rect">
            <a:avLst/>
          </a:prstGeom>
          <a:noFill/>
        </p:spPr>
        <p:txBody>
          <a:bodyPr wrap="none" rtlCol="0">
            <a:spAutoFit/>
          </a:bodyPr>
          <a:lstStyle/>
          <a:p>
            <a:endParaRPr lang="es-MX" dirty="0"/>
          </a:p>
        </p:txBody>
      </p:sp>
      <p:sp>
        <p:nvSpPr>
          <p:cNvPr id="80" name="Text Box 3"/>
          <p:cNvSpPr txBox="1">
            <a:spLocks noChangeArrowheads="1"/>
          </p:cNvSpPr>
          <p:nvPr/>
        </p:nvSpPr>
        <p:spPr bwMode="auto">
          <a:xfrm>
            <a:off x="4359274" y="8077520"/>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a:t>
            </a:r>
            <a:r>
              <a:rPr lang="es-ES" altLang="es-MX" sz="600" dirty="0">
                <a:solidFill>
                  <a:srgbClr val="000000"/>
                </a:solidFill>
                <a:ea typeface="WenQuanYi Micro Hei"/>
                <a:cs typeface="WenQuanYi Micro Hei"/>
              </a:rPr>
              <a:t>Díaz Aguilar</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Subdirectora de Servicios Administrativos </a:t>
            </a:r>
            <a:r>
              <a:rPr lang="es-MX" altLang="es-MX" sz="600" dirty="0">
                <a:solidFill>
                  <a:srgbClr val="000000"/>
                </a:solidFill>
                <a:ea typeface="WenQuanYi Micro Hei"/>
                <a:cs typeface="WenQuanYi Micro Hei"/>
              </a:rPr>
              <a:t>del  </a:t>
            </a:r>
            <a:r>
              <a:rPr lang="es-ES" altLang="es-MX" sz="600" dirty="0">
                <a:solidFill>
                  <a:srgbClr val="000000"/>
                </a:solidFill>
                <a:ea typeface="WenQuanYi Micro Hei"/>
                <a:cs typeface="WenQuanYi Micro Hei"/>
              </a:rPr>
              <a:t>Instituto Tecnológico Superior de Tamazunchale</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Certifica que el presente organigrama refleja el personal, así como los puestos y nombramientos que integran la estructura vigente al mes de</a:t>
            </a:r>
            <a:r>
              <a:rPr lang="es-MX" altLang="es-MX" sz="600" dirty="0">
                <a:solidFill>
                  <a:srgbClr val="000000"/>
                </a:solidFill>
                <a:ea typeface="WenQuanYi Micro Hei"/>
                <a:cs typeface="WenQuanYi Micro Hei"/>
              </a:rPr>
              <a:t> </a:t>
            </a:r>
            <a:r>
              <a:rPr lang="es-MX" altLang="es-MX" sz="600" dirty="0" smtClean="0">
                <a:solidFill>
                  <a:srgbClr val="000000"/>
                </a:solidFill>
                <a:ea typeface="WenQuanYi Micro Hei"/>
                <a:cs typeface="WenQuanYi Micro Hei"/>
              </a:rPr>
              <a:t>abril de 2020.</a:t>
            </a:r>
            <a:endParaRPr lang="es-MX" altLang="es-MX" sz="600" dirty="0">
              <a:solidFill>
                <a:srgbClr val="000000"/>
              </a:solidFill>
              <a:ea typeface="WenQuanYi Micro Hei"/>
              <a:cs typeface="WenQuanYi Micro Hei"/>
            </a:endParaRPr>
          </a:p>
          <a:p>
            <a:pPr algn="just" eaLnBrk="1" hangingPunct="1"/>
            <a:endParaRPr lang="es-MX"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p>
          <a:p>
            <a:pPr algn="just" eaLnBrk="1" hangingPunct="1"/>
            <a:r>
              <a:rPr lang="es-MX" altLang="es-MX" sz="600" dirty="0">
                <a:solidFill>
                  <a:srgbClr val="000000"/>
                </a:solidFill>
                <a:ea typeface="WenQuanYi Micro Hei"/>
                <a:cs typeface="WenQuanYi Micro Hei"/>
              </a:rPr>
              <a:t>Firma: ______________________________</a:t>
            </a:r>
          </a:p>
        </p:txBody>
      </p:sp>
      <p:grpSp>
        <p:nvGrpSpPr>
          <p:cNvPr id="106" name="1 Grupo">
            <a:extLst>
              <a:ext uri="{FF2B5EF4-FFF2-40B4-BE49-F238E27FC236}">
                <a16:creationId xmlns="" xmlns:a16="http://schemas.microsoft.com/office/drawing/2014/main" id="{5B0F7495-3617-4FE9-A215-853B30E3BFFE}"/>
              </a:ext>
            </a:extLst>
          </p:cNvPr>
          <p:cNvGrpSpPr>
            <a:grpSpLocks/>
          </p:cNvGrpSpPr>
          <p:nvPr/>
        </p:nvGrpSpPr>
        <p:grpSpPr bwMode="auto">
          <a:xfrm>
            <a:off x="1617932" y="8110881"/>
            <a:ext cx="1680187" cy="301718"/>
            <a:chOff x="1057274" y="8424855"/>
            <a:chExt cx="2239909" cy="402231"/>
          </a:xfrm>
        </p:grpSpPr>
        <p:sp>
          <p:nvSpPr>
            <p:cNvPr id="109" name="Line 5">
              <a:extLst>
                <a:ext uri="{FF2B5EF4-FFF2-40B4-BE49-F238E27FC236}">
                  <a16:creationId xmlns="" xmlns:a16="http://schemas.microsoft.com/office/drawing/2014/main" id="{7537A290-4A7A-459C-A0FB-11EA9427616C}"/>
                </a:ext>
              </a:extLst>
            </p:cNvPr>
            <p:cNvSpPr>
              <a:spLocks noChangeShapeType="1"/>
            </p:cNvSpPr>
            <p:nvPr/>
          </p:nvSpPr>
          <p:spPr bwMode="auto">
            <a:xfrm>
              <a:off x="2539181" y="8551466"/>
              <a:ext cx="758002" cy="0"/>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800" dirty="0"/>
            </a:p>
          </p:txBody>
        </p:sp>
        <p:sp>
          <p:nvSpPr>
            <p:cNvPr id="110" name="Text Box 6">
              <a:extLst>
                <a:ext uri="{FF2B5EF4-FFF2-40B4-BE49-F238E27FC236}">
                  <a16:creationId xmlns="" xmlns:a16="http://schemas.microsoft.com/office/drawing/2014/main" id="{8776D00C-8DEE-4EE2-B739-963444388E32}"/>
                </a:ext>
              </a:extLst>
            </p:cNvPr>
            <p:cNvSpPr txBox="1">
              <a:spLocks noChangeArrowheads="1"/>
            </p:cNvSpPr>
            <p:nvPr/>
          </p:nvSpPr>
          <p:spPr bwMode="auto">
            <a:xfrm>
              <a:off x="1057274" y="8424855"/>
              <a:ext cx="2155701" cy="402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500" b="1" dirty="0" smtClean="0">
                  <a:solidFill>
                    <a:srgbClr val="339933"/>
                  </a:solidFill>
                  <a:ea typeface="WenQuanYi Micro Hei"/>
                  <a:cs typeface="WenQuanYi Micro Hei"/>
                </a:rPr>
                <a:t>12 Puestos </a:t>
              </a:r>
              <a:r>
                <a:rPr lang="es-ES" altLang="es-MX" sz="500" b="1" dirty="0">
                  <a:solidFill>
                    <a:srgbClr val="339933"/>
                  </a:solidFill>
                  <a:ea typeface="WenQuanYi Micro Hei"/>
                  <a:cs typeface="WenQuanYi Micro Hei"/>
                </a:rPr>
                <a:t>de Confianza</a:t>
              </a:r>
              <a:endParaRPr lang="es-ES" altLang="es-MX" sz="500" b="1" dirty="0">
                <a:solidFill>
                  <a:srgbClr val="000000"/>
                </a:solidFill>
                <a:ea typeface="WenQuanYi Micro Hei"/>
                <a:cs typeface="WenQuanYi Micro Hei"/>
              </a:endParaRPr>
            </a:p>
            <a:p>
              <a:pPr eaLnBrk="1" hangingPunct="1"/>
              <a:endParaRPr lang="es-ES" altLang="es-MX" sz="500" b="1" i="1" dirty="0" smtClean="0">
                <a:ea typeface="WenQuanYi Micro Hei"/>
                <a:cs typeface="WenQuanYi Micro Hei"/>
              </a:endParaRPr>
            </a:p>
            <a:p>
              <a:pPr eaLnBrk="1" hangingPunct="1"/>
              <a:r>
                <a:rPr lang="es-ES" altLang="es-MX" sz="500" b="1" i="1" dirty="0" smtClean="0">
                  <a:ea typeface="WenQuanYi Micro Hei"/>
                  <a:cs typeface="WenQuanYi Micro Hei"/>
                </a:rPr>
                <a:t>Total</a:t>
              </a:r>
              <a:r>
                <a:rPr lang="es-ES" altLang="es-MX" sz="500" b="1" i="1" dirty="0">
                  <a:ea typeface="WenQuanYi Micro Hei"/>
                  <a:cs typeface="WenQuanYi Micro Hei"/>
                </a:rPr>
                <a:t>: </a:t>
              </a:r>
              <a:r>
                <a:rPr lang="es-ES" altLang="es-MX" sz="500" b="1" i="1" dirty="0" smtClean="0">
                  <a:ea typeface="WenQuanYi Micro Hei"/>
                  <a:cs typeface="WenQuanYi Micro Hei"/>
                </a:rPr>
                <a:t>12</a:t>
              </a:r>
              <a:endParaRPr lang="es-ES" altLang="es-MX" sz="500" b="1" i="1" dirty="0">
                <a:ea typeface="WenQuanYi Micro Hei"/>
                <a:cs typeface="WenQuanYi Micro Hei"/>
              </a:endParaRPr>
            </a:p>
          </p:txBody>
        </p:sp>
      </p:grpSp>
      <p:sp>
        <p:nvSpPr>
          <p:cNvPr id="4" name="3 Rectángulo"/>
          <p:cNvSpPr/>
          <p:nvPr/>
        </p:nvSpPr>
        <p:spPr>
          <a:xfrm>
            <a:off x="5124120" y="4521945"/>
            <a:ext cx="1793867" cy="38318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Ma. del Carmen Montes de Oca Saucedo Técnico Especializado (CF33118)</a:t>
            </a:r>
          </a:p>
        </p:txBody>
      </p:sp>
      <p:sp>
        <p:nvSpPr>
          <p:cNvPr id="163" name="162 Rectángulo"/>
          <p:cNvSpPr/>
          <p:nvPr/>
        </p:nvSpPr>
        <p:spPr>
          <a:xfrm>
            <a:off x="5124120" y="5818844"/>
            <a:ext cx="1793867"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Dula del Carmen Barrera </a:t>
            </a:r>
            <a:r>
              <a:rPr lang="es-ES" altLang="es-MX" sz="700" dirty="0" smtClean="0">
                <a:ea typeface="WenQuanYi Micro Hei"/>
                <a:cs typeface="WenQuanYi Micro Hei"/>
              </a:rPr>
              <a:t>Suárez </a:t>
            </a:r>
            <a:r>
              <a:rPr lang="es-ES" altLang="es-MX" sz="700" dirty="0">
                <a:ea typeface="WenQuanYi Micro Hei"/>
                <a:cs typeface="WenQuanYi Micro Hei"/>
              </a:rPr>
              <a:t>Laboratorista (T16005)</a:t>
            </a:r>
          </a:p>
        </p:txBody>
      </p:sp>
      <p:sp>
        <p:nvSpPr>
          <p:cNvPr id="198" name="197 Rectángulo"/>
          <p:cNvSpPr/>
          <p:nvPr/>
        </p:nvSpPr>
        <p:spPr>
          <a:xfrm>
            <a:off x="994606" y="5519306"/>
            <a:ext cx="1516474"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Francisco Javier </a:t>
            </a:r>
            <a:r>
              <a:rPr lang="es-ES" altLang="es-MX" sz="700" dirty="0" smtClean="0">
                <a:solidFill>
                  <a:srgbClr val="000000"/>
                </a:solidFill>
                <a:ea typeface="WenQuanYi Micro Hei"/>
                <a:cs typeface="WenQuanYi Micro Hei"/>
              </a:rPr>
              <a:t>Medina Zúñiga</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smtClean="0">
                <a:ea typeface="WenQuanYi Micro Hei"/>
                <a:cs typeface="WenQuanYi Micro Hei"/>
              </a:rPr>
              <a:t>Subdirector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sp>
        <p:nvSpPr>
          <p:cNvPr id="210" name="209 Rectángulo"/>
          <p:cNvSpPr/>
          <p:nvPr/>
        </p:nvSpPr>
        <p:spPr>
          <a:xfrm>
            <a:off x="973579" y="6381168"/>
            <a:ext cx="147480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Francisca Azuara Zumaya</a:t>
            </a:r>
          </a:p>
          <a:p>
            <a:pPr algn="ctr" eaLnBrk="1" hangingPunct="1">
              <a:lnSpc>
                <a:spcPct val="90000"/>
              </a:lnSpc>
            </a:pPr>
            <a:r>
              <a:rPr lang="es-ES" altLang="es-MX" sz="700" dirty="0" smtClean="0">
                <a:ea typeface="WenQuanYi Micro Hei"/>
                <a:cs typeface="WenQuanYi Micro Hei"/>
              </a:rPr>
              <a:t>   Subdirector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sp>
        <p:nvSpPr>
          <p:cNvPr id="232" name="231 Rectángulo"/>
          <p:cNvSpPr/>
          <p:nvPr/>
        </p:nvSpPr>
        <p:spPr>
          <a:xfrm>
            <a:off x="988869" y="7414773"/>
            <a:ext cx="147480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Irma Rocío Medina </a:t>
            </a:r>
            <a:r>
              <a:rPr lang="es-ES" altLang="es-MX" sz="700" dirty="0" smtClean="0">
                <a:ea typeface="WenQuanYi Micro Hei"/>
                <a:cs typeface="WenQuanYi Micro Hei"/>
              </a:rPr>
              <a:t>Espinoza </a:t>
            </a:r>
            <a:r>
              <a:rPr lang="es-ES" altLang="es-MX" sz="700" dirty="0">
                <a:ea typeface="WenQuanYi Micro Hei"/>
                <a:cs typeface="WenQuanYi Micro Hei"/>
              </a:rPr>
              <a:t>Médico </a:t>
            </a:r>
            <a:r>
              <a:rPr lang="es-ES" altLang="es-MX" sz="700" dirty="0" smtClean="0">
                <a:ea typeface="WenQuanYi Micro Hei"/>
                <a:cs typeface="WenQuanYi Micro Hei"/>
              </a:rPr>
              <a:t>General</a:t>
            </a:r>
            <a:r>
              <a:rPr lang="es-ES" altLang="es-MX" sz="600" dirty="0" smtClean="0">
                <a:ea typeface="WenQuanYi Micro Hei"/>
                <a:cs typeface="WenQuanYi Micro Hei"/>
              </a:rPr>
              <a:t> </a:t>
            </a:r>
            <a:r>
              <a:rPr lang="es-ES" altLang="es-MX" sz="700" dirty="0" smtClean="0">
                <a:ea typeface="WenQuanYi Micro Hei"/>
                <a:cs typeface="WenQuanYi Micro Hei"/>
              </a:rPr>
              <a:t>(</a:t>
            </a:r>
            <a:r>
              <a:rPr lang="es-ES" altLang="es-MX" sz="700" dirty="0">
                <a:ea typeface="WenQuanYi Micro Hei"/>
                <a:cs typeface="WenQuanYi Micro Hei"/>
              </a:rPr>
              <a:t>P13006</a:t>
            </a:r>
            <a:r>
              <a:rPr lang="es-ES" altLang="es-MX" sz="700" dirty="0" smtClean="0">
                <a:ea typeface="WenQuanYi Micro Hei"/>
                <a:cs typeface="WenQuanYi Micro Hei"/>
              </a:rPr>
              <a:t>) </a:t>
            </a:r>
            <a:endParaRPr lang="es-ES" altLang="es-MX" sz="700" dirty="0">
              <a:ea typeface="WenQuanYi Micro Hei"/>
              <a:cs typeface="WenQuanYi Micro Hei"/>
            </a:endParaRPr>
          </a:p>
        </p:txBody>
      </p:sp>
      <p:cxnSp>
        <p:nvCxnSpPr>
          <p:cNvPr id="118" name="Conector recto 276">
            <a:extLst>
              <a:ext uri="{FF2B5EF4-FFF2-40B4-BE49-F238E27FC236}">
                <a16:creationId xmlns="" xmlns:a16="http://schemas.microsoft.com/office/drawing/2014/main" id="{4B65EC8F-FD63-4C93-B4F3-081FB3603699}"/>
              </a:ext>
            </a:extLst>
          </p:cNvPr>
          <p:cNvCxnSpPr/>
          <p:nvPr/>
        </p:nvCxnSpPr>
        <p:spPr bwMode="auto">
          <a:xfrm flipH="1">
            <a:off x="1686974" y="6310246"/>
            <a:ext cx="407" cy="915872"/>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19" name="Line 20">
            <a:extLst>
              <a:ext uri="{FF2B5EF4-FFF2-40B4-BE49-F238E27FC236}">
                <a16:creationId xmlns="" xmlns:a16="http://schemas.microsoft.com/office/drawing/2014/main" id="{368385E6-B164-4E70-B4E8-194AB8DD1B73}"/>
              </a:ext>
            </a:extLst>
          </p:cNvPr>
          <p:cNvSpPr>
            <a:spLocks noChangeShapeType="1"/>
          </p:cNvSpPr>
          <p:nvPr/>
        </p:nvSpPr>
        <p:spPr bwMode="auto">
          <a:xfrm>
            <a:off x="2636633" y="5545900"/>
            <a:ext cx="216019" cy="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22" name="Line 33">
            <a:extLst>
              <a:ext uri="{FF2B5EF4-FFF2-40B4-BE49-F238E27FC236}">
                <a16:creationId xmlns="" xmlns:a16="http://schemas.microsoft.com/office/drawing/2014/main" id="{9B84E02E-B35D-4A9A-B139-74F1D9725865}"/>
              </a:ext>
            </a:extLst>
          </p:cNvPr>
          <p:cNvSpPr>
            <a:spLocks noChangeShapeType="1"/>
          </p:cNvSpPr>
          <p:nvPr/>
        </p:nvSpPr>
        <p:spPr bwMode="auto">
          <a:xfrm>
            <a:off x="2698461" y="3393196"/>
            <a:ext cx="748251" cy="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cxnSp>
        <p:nvCxnSpPr>
          <p:cNvPr id="135" name="Conector recto 134">
            <a:extLst>
              <a:ext uri="{FF2B5EF4-FFF2-40B4-BE49-F238E27FC236}">
                <a16:creationId xmlns="" xmlns:a16="http://schemas.microsoft.com/office/drawing/2014/main" id="{3546D6F4-F26D-402D-9F40-1A5B0015C1A4}"/>
              </a:ext>
            </a:extLst>
          </p:cNvPr>
          <p:cNvCxnSpPr/>
          <p:nvPr/>
        </p:nvCxnSpPr>
        <p:spPr bwMode="auto">
          <a:xfrm>
            <a:off x="6073810" y="4091988"/>
            <a:ext cx="0" cy="154257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36" name="Line 20">
            <a:extLst>
              <a:ext uri="{FF2B5EF4-FFF2-40B4-BE49-F238E27FC236}">
                <a16:creationId xmlns="" xmlns:a16="http://schemas.microsoft.com/office/drawing/2014/main" id="{DE90DC40-570D-4910-A9A3-277F82A6D3EC}"/>
              </a:ext>
            </a:extLst>
          </p:cNvPr>
          <p:cNvSpPr>
            <a:spLocks noChangeShapeType="1"/>
          </p:cNvSpPr>
          <p:nvPr/>
        </p:nvSpPr>
        <p:spPr bwMode="auto">
          <a:xfrm>
            <a:off x="703660" y="4085638"/>
            <a:ext cx="5370150" cy="635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37" name="Line 12">
            <a:extLst>
              <a:ext uri="{FF2B5EF4-FFF2-40B4-BE49-F238E27FC236}">
                <a16:creationId xmlns="" xmlns:a16="http://schemas.microsoft.com/office/drawing/2014/main" id="{FE3F62D4-844C-44E3-B1C1-F3B9C1E2224F}"/>
              </a:ext>
            </a:extLst>
          </p:cNvPr>
          <p:cNvSpPr>
            <a:spLocks noChangeShapeType="1"/>
          </p:cNvSpPr>
          <p:nvPr/>
        </p:nvSpPr>
        <p:spPr bwMode="auto">
          <a:xfrm>
            <a:off x="2636633" y="4088813"/>
            <a:ext cx="0" cy="2339489"/>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38" name="Line 38">
            <a:extLst>
              <a:ext uri="{FF2B5EF4-FFF2-40B4-BE49-F238E27FC236}">
                <a16:creationId xmlns="" xmlns:a16="http://schemas.microsoft.com/office/drawing/2014/main" id="{A45F5D49-3A7A-4872-BA86-E43D0C52F141}"/>
              </a:ext>
            </a:extLst>
          </p:cNvPr>
          <p:cNvSpPr>
            <a:spLocks noChangeShapeType="1"/>
          </p:cNvSpPr>
          <p:nvPr/>
        </p:nvSpPr>
        <p:spPr bwMode="auto">
          <a:xfrm>
            <a:off x="3451886" y="1510594"/>
            <a:ext cx="2" cy="2571787"/>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0" name="Rectangle 54">
            <a:extLst>
              <a:ext uri="{FF2B5EF4-FFF2-40B4-BE49-F238E27FC236}">
                <a16:creationId xmlns="" xmlns:a16="http://schemas.microsoft.com/office/drawing/2014/main" id="{E728BBB6-2192-42C2-90AE-581747050388}"/>
              </a:ext>
            </a:extLst>
          </p:cNvPr>
          <p:cNvSpPr>
            <a:spLocks noChangeArrowheads="1"/>
          </p:cNvSpPr>
          <p:nvPr/>
        </p:nvSpPr>
        <p:spPr bwMode="auto">
          <a:xfrm>
            <a:off x="2825778" y="1270882"/>
            <a:ext cx="1245600" cy="450000"/>
          </a:xfrm>
          <a:prstGeom prst="rect">
            <a:avLst/>
          </a:prstGeom>
          <a:solidFill>
            <a:srgbClr val="FFFFFF"/>
          </a:solidFill>
          <a:ln w="6480">
            <a:solidFill>
              <a:srgbClr val="808080"/>
            </a:solidFill>
            <a:miter lim="800000"/>
            <a:headEnd/>
            <a:tailEnd/>
          </a:ln>
          <a:effectLst>
            <a:outerShdw dist="40186" dir="1096358" algn="ctr" rotWithShape="0">
              <a:srgbClr val="808080"/>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1" name="Text Box 55">
            <a:extLst>
              <a:ext uri="{FF2B5EF4-FFF2-40B4-BE49-F238E27FC236}">
                <a16:creationId xmlns="" xmlns:a16="http://schemas.microsoft.com/office/drawing/2014/main" id="{C9B4F146-66FF-4239-A417-5B9CA6FEBC2E}"/>
              </a:ext>
            </a:extLst>
          </p:cNvPr>
          <p:cNvSpPr txBox="1">
            <a:spLocks noChangeArrowheads="1"/>
          </p:cNvSpPr>
          <p:nvPr/>
        </p:nvSpPr>
        <p:spPr bwMode="auto">
          <a:xfrm>
            <a:off x="3053426" y="1423282"/>
            <a:ext cx="808038"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Junta Directiva</a:t>
            </a:r>
          </a:p>
        </p:txBody>
      </p:sp>
      <p:cxnSp>
        <p:nvCxnSpPr>
          <p:cNvPr id="152" name="Conector recto 151">
            <a:extLst>
              <a:ext uri="{FF2B5EF4-FFF2-40B4-BE49-F238E27FC236}">
                <a16:creationId xmlns="" xmlns:a16="http://schemas.microsoft.com/office/drawing/2014/main" id="{1F4320A1-CBBF-4524-9DCE-8F4C7202DA12}"/>
              </a:ext>
            </a:extLst>
          </p:cNvPr>
          <p:cNvCxnSpPr/>
          <p:nvPr/>
        </p:nvCxnSpPr>
        <p:spPr bwMode="auto">
          <a:xfrm>
            <a:off x="4238590" y="4087770"/>
            <a:ext cx="13498" cy="60443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75"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1525928" y="323461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76"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059723" y="3123490"/>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82"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085861" y="3134603"/>
            <a:ext cx="1650416"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Secretaria de </a:t>
            </a: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183"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246580" y="3318237"/>
            <a:ext cx="1289471"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84"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061026" y="3303109"/>
            <a:ext cx="1659265"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smtClean="0">
                <a:ea typeface="WenQuanYi Micro Hei"/>
                <a:cs typeface="WenQuanYi Micro Hei"/>
              </a:rPr>
              <a:t>María del Socorro Estrada Lara </a:t>
            </a:r>
            <a:endParaRPr lang="es-ES" altLang="es-MX" sz="700" dirty="0">
              <a:ea typeface="WenQuanYi Micro Hei"/>
              <a:cs typeface="WenQuanYi Micro Hei"/>
            </a:endParaRPr>
          </a:p>
          <a:p>
            <a:pPr algn="ctr" eaLnBrk="1" hangingPunct="1">
              <a:lnSpc>
                <a:spcPct val="90000"/>
              </a:lnSpc>
            </a:pPr>
            <a:r>
              <a:rPr lang="es-ES" altLang="es-MX" sz="700" dirty="0" smtClean="0">
                <a:ea typeface="WenQuanYi Micro Hei"/>
                <a:cs typeface="WenQuanYi Micro Hei"/>
              </a:rPr>
              <a:t>Secretaria de Dir. Gral. (CF53455)</a:t>
            </a:r>
            <a:endParaRPr lang="es-ES" altLang="es-MX" sz="700" dirty="0">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cxnSp>
        <p:nvCxnSpPr>
          <p:cNvPr id="224" name="Conector recto 26">
            <a:extLst>
              <a:ext uri="{FF2B5EF4-FFF2-40B4-BE49-F238E27FC236}">
                <a16:creationId xmlns="" xmlns:a16="http://schemas.microsoft.com/office/drawing/2014/main" id="{E53E237F-3C95-422F-804F-C996A0AB82F8}"/>
              </a:ext>
            </a:extLst>
          </p:cNvPr>
          <p:cNvCxnSpPr>
            <a:cxnSpLocks/>
            <a:endCxn id="165" idx="0"/>
          </p:cNvCxnSpPr>
          <p:nvPr/>
        </p:nvCxnSpPr>
        <p:spPr bwMode="auto">
          <a:xfrm>
            <a:off x="703660" y="4082463"/>
            <a:ext cx="2573" cy="233940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7"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5593729" y="4507270"/>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28"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5159328" y="4396145"/>
            <a:ext cx="1587601"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29"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5153663" y="4369154"/>
            <a:ext cx="1650414"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Coordinación de </a:t>
            </a:r>
            <a:r>
              <a:rPr lang="es-ES" altLang="es-MX" sz="700" b="1" dirty="0" smtClean="0">
                <a:solidFill>
                  <a:srgbClr val="000000"/>
                </a:solidFill>
                <a:ea typeface="WenQuanYi Micro Hei"/>
                <a:cs typeface="WenQuanYi Micro Hei"/>
              </a:rPr>
              <a:t>Transparencia y Archivo</a:t>
            </a:r>
            <a:endParaRPr lang="es-ES" altLang="es-MX" sz="700" b="1" dirty="0">
              <a:solidFill>
                <a:srgbClr val="000000"/>
              </a:solidFill>
              <a:ea typeface="WenQuanYi Micro Hei"/>
              <a:cs typeface="WenQuanYi Micro Hei"/>
            </a:endParaRPr>
          </a:p>
        </p:txBody>
      </p:sp>
      <p:sp>
        <p:nvSpPr>
          <p:cNvPr id="130" name="Line 33">
            <a:extLst>
              <a:ext uri="{FF2B5EF4-FFF2-40B4-BE49-F238E27FC236}">
                <a16:creationId xmlns="" xmlns:a16="http://schemas.microsoft.com/office/drawing/2014/main" id="{D8918956-88DB-49CA-B88B-8D40BC40178D}"/>
              </a:ext>
            </a:extLst>
          </p:cNvPr>
          <p:cNvSpPr>
            <a:spLocks noChangeShapeType="1"/>
          </p:cNvSpPr>
          <p:nvPr/>
        </p:nvSpPr>
        <p:spPr bwMode="auto">
          <a:xfrm>
            <a:off x="5314381" y="4576603"/>
            <a:ext cx="128947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33"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3881113" y="4506419"/>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34"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3446712" y="4395294"/>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0"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3441046" y="4368303"/>
            <a:ext cx="1650416"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a:t>
            </a:r>
            <a:r>
              <a:rPr lang="es-ES" altLang="es-MX" sz="700" b="1" dirty="0">
                <a:solidFill>
                  <a:srgbClr val="000000"/>
                </a:solidFill>
                <a:ea typeface="WenQuanYi Micro Hei"/>
                <a:cs typeface="WenQuanYi Micro Hei"/>
              </a:rPr>
              <a:t>Servicios Administrativos</a:t>
            </a:r>
          </a:p>
        </p:txBody>
      </p:sp>
      <p:sp>
        <p:nvSpPr>
          <p:cNvPr id="143" name="Line 33">
            <a:extLst>
              <a:ext uri="{FF2B5EF4-FFF2-40B4-BE49-F238E27FC236}">
                <a16:creationId xmlns="" xmlns:a16="http://schemas.microsoft.com/office/drawing/2014/main" id="{D8918956-88DB-49CA-B88B-8D40BC40178D}"/>
              </a:ext>
            </a:extLst>
          </p:cNvPr>
          <p:cNvSpPr>
            <a:spLocks noChangeShapeType="1"/>
          </p:cNvSpPr>
          <p:nvPr/>
        </p:nvSpPr>
        <p:spPr bwMode="auto">
          <a:xfrm>
            <a:off x="3601765" y="4590041"/>
            <a:ext cx="1289471"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5"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3416211" y="4574913"/>
            <a:ext cx="1659265"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Claudia Díaz </a:t>
            </a:r>
            <a:r>
              <a:rPr lang="es-ES" altLang="es-MX" sz="700" dirty="0" smtClean="0">
                <a:ea typeface="WenQuanYi Micro Hei"/>
                <a:cs typeface="WenQuanYi Micro Hei"/>
              </a:rPr>
              <a:t>Aguilar        Subdirectora de Área </a:t>
            </a:r>
            <a:r>
              <a:rPr lang="es-ES" altLang="es-MX" sz="700" dirty="0" smtClean="0">
                <a:solidFill>
                  <a:srgbClr val="000000"/>
                </a:solidFill>
                <a:ea typeface="WenQuanYi Micro Hei"/>
                <a:cs typeface="WenQuanYi Micro Hei"/>
              </a:rPr>
              <a:t>(ITS0002</a:t>
            </a:r>
            <a:r>
              <a:rPr lang="es-ES" altLang="es-MX" sz="700" dirty="0">
                <a:solidFill>
                  <a:srgbClr val="000000"/>
                </a:solidFill>
                <a:ea typeface="WenQuanYi Micro Hei"/>
                <a:cs typeface="WenQuanYi Micro Hei"/>
              </a:rPr>
              <a:t>)</a:t>
            </a:r>
          </a:p>
          <a:p>
            <a:pPr algn="ctr" eaLnBrk="1" hangingPunct="1">
              <a:lnSpc>
                <a:spcPct val="90000"/>
              </a:lnSpc>
            </a:pPr>
            <a:endParaRPr lang="es-ES" altLang="es-MX" sz="700" dirty="0">
              <a:solidFill>
                <a:srgbClr val="000000"/>
              </a:solidFill>
              <a:ea typeface="WenQuanYi Micro Hei"/>
              <a:cs typeface="WenQuanYi Micro Hei"/>
            </a:endParaRPr>
          </a:p>
        </p:txBody>
      </p:sp>
      <p:sp>
        <p:nvSpPr>
          <p:cNvPr id="147"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185993" y="4501426"/>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48"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751592" y="4390301"/>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9"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745926" y="4363310"/>
            <a:ext cx="1650416"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Dirección de Planeación </a:t>
            </a:r>
            <a:r>
              <a:rPr lang="es-ES" altLang="es-MX" sz="700" b="1" dirty="0" smtClean="0">
                <a:solidFill>
                  <a:srgbClr val="000000"/>
                </a:solidFill>
                <a:ea typeface="WenQuanYi Micro Hei"/>
                <a:cs typeface="WenQuanYi Micro Hei"/>
              </a:rPr>
              <a:t>y Vinculación</a:t>
            </a:r>
            <a:endParaRPr lang="es-ES" altLang="es-MX" sz="700" b="1" dirty="0">
              <a:solidFill>
                <a:srgbClr val="000000"/>
              </a:solidFill>
              <a:ea typeface="WenQuanYi Micro Hei"/>
              <a:cs typeface="WenQuanYi Micro Hei"/>
            </a:endParaRPr>
          </a:p>
        </p:txBody>
      </p:sp>
      <p:sp>
        <p:nvSpPr>
          <p:cNvPr id="153"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906645" y="4585048"/>
            <a:ext cx="1289471"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4"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721091" y="4569920"/>
            <a:ext cx="1659265" cy="48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Eustolia Ruiz </a:t>
            </a:r>
            <a:r>
              <a:rPr lang="es-ES" altLang="es-MX" sz="700" dirty="0" smtClean="0">
                <a:solidFill>
                  <a:srgbClr val="000000"/>
                </a:solidFill>
                <a:ea typeface="WenQuanYi Micro Hei"/>
                <a:cs typeface="WenQuanYi Micro Hei"/>
              </a:rPr>
              <a:t>Hernández Directora </a:t>
            </a:r>
            <a:r>
              <a:rPr lang="es-ES" altLang="es-MX" sz="700" dirty="0">
                <a:solidFill>
                  <a:srgbClr val="000000"/>
                </a:solidFill>
                <a:ea typeface="WenQuanYi Micro Hei"/>
                <a:cs typeface="WenQuanYi Micro Hei"/>
              </a:rPr>
              <a:t>de </a:t>
            </a:r>
            <a:r>
              <a:rPr lang="es-ES" altLang="es-MX" sz="700" dirty="0" smtClean="0">
                <a:solidFill>
                  <a:srgbClr val="000000"/>
                </a:solidFill>
                <a:ea typeface="WenQuanYi Micro Hei"/>
                <a:cs typeface="WenQuanYi Micro Hei"/>
              </a:rPr>
              <a:t>Área (</a:t>
            </a:r>
            <a:r>
              <a:rPr lang="es-ES" altLang="es-MX" sz="700" dirty="0">
                <a:solidFill>
                  <a:srgbClr val="000000"/>
                </a:solidFill>
                <a:ea typeface="WenQuanYi Micro Hei"/>
                <a:cs typeface="WenQuanYi Micro Hei"/>
              </a:rPr>
              <a:t>ITS0009)</a:t>
            </a:r>
          </a:p>
          <a:p>
            <a:pPr algn="ctr" eaLnBrk="1" hangingPunct="1">
              <a:lnSpc>
                <a:spcPct val="90000"/>
              </a:lnSpc>
            </a:pPr>
            <a:endParaRPr lang="es-ES" altLang="es-MX" sz="700" dirty="0">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sp>
        <p:nvSpPr>
          <p:cNvPr id="156"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483960" y="4480279"/>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7"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49559" y="4369154"/>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64"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43893" y="4380267"/>
            <a:ext cx="1650416"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Dirección Académica</a:t>
            </a:r>
          </a:p>
        </p:txBody>
      </p:sp>
      <p:sp>
        <p:nvSpPr>
          <p:cNvPr id="169" name="Line 33">
            <a:extLst>
              <a:ext uri="{FF2B5EF4-FFF2-40B4-BE49-F238E27FC236}">
                <a16:creationId xmlns="" xmlns:a16="http://schemas.microsoft.com/office/drawing/2014/main" id="{D8918956-88DB-49CA-B88B-8D40BC40178D}"/>
              </a:ext>
            </a:extLst>
          </p:cNvPr>
          <p:cNvSpPr>
            <a:spLocks noChangeShapeType="1"/>
          </p:cNvSpPr>
          <p:nvPr/>
        </p:nvSpPr>
        <p:spPr bwMode="auto">
          <a:xfrm>
            <a:off x="204612" y="4563901"/>
            <a:ext cx="1289471"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70"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9058" y="4548773"/>
            <a:ext cx="1659265"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José Martín Tello </a:t>
            </a:r>
            <a:r>
              <a:rPr lang="es-ES" altLang="es-MX" sz="700" dirty="0" smtClean="0">
                <a:solidFill>
                  <a:srgbClr val="000000"/>
                </a:solidFill>
                <a:ea typeface="WenQuanYi Micro Hei"/>
                <a:cs typeface="WenQuanYi Micro Hei"/>
              </a:rPr>
              <a:t>Guerrero Director de </a:t>
            </a:r>
            <a:r>
              <a:rPr lang="es-ES" altLang="es-MX" sz="700" dirty="0">
                <a:solidFill>
                  <a:srgbClr val="000000"/>
                </a:solidFill>
                <a:ea typeface="WenQuanYi Micro Hei"/>
                <a:cs typeface="WenQuanYi Micro Hei"/>
              </a:rPr>
              <a:t>Área </a:t>
            </a:r>
            <a:r>
              <a:rPr lang="es-ES" altLang="es-MX" sz="700" dirty="0" smtClean="0">
                <a:solidFill>
                  <a:srgbClr val="000000"/>
                </a:solidFill>
                <a:ea typeface="WenQuanYi Micro Hei"/>
                <a:cs typeface="WenQuanYi Micro Hei"/>
              </a:rPr>
              <a:t>(</a:t>
            </a:r>
            <a:r>
              <a:rPr lang="es-ES" altLang="es-MX" sz="700" dirty="0">
                <a:solidFill>
                  <a:srgbClr val="000000"/>
                </a:solidFill>
                <a:ea typeface="WenQuanYi Micro Hei"/>
                <a:cs typeface="WenQuanYi Micro Hei"/>
              </a:rPr>
              <a:t>ITS0009)</a:t>
            </a:r>
          </a:p>
          <a:p>
            <a:pPr algn="ctr" eaLnBrk="1" hangingPunct="1">
              <a:lnSpc>
                <a:spcPct val="90000"/>
              </a:lnSpc>
            </a:pPr>
            <a:endParaRPr lang="es-ES" altLang="es-MX" sz="700" dirty="0">
              <a:solidFill>
                <a:srgbClr val="000000"/>
              </a:solidFill>
              <a:ea typeface="WenQuanYi Micro Hei"/>
              <a:cs typeface="WenQuanYi Micro Hei"/>
            </a:endParaRPr>
          </a:p>
        </p:txBody>
      </p:sp>
      <p:sp>
        <p:nvSpPr>
          <p:cNvPr id="131"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5593547" y="5752039"/>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9"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5159146" y="5640914"/>
            <a:ext cx="1587603"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60"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5153481" y="5652027"/>
            <a:ext cx="1650416"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Administrativo</a:t>
            </a:r>
          </a:p>
        </p:txBody>
      </p:sp>
      <p:sp>
        <p:nvSpPr>
          <p:cNvPr id="161" name="Line 33">
            <a:extLst>
              <a:ext uri="{FF2B5EF4-FFF2-40B4-BE49-F238E27FC236}">
                <a16:creationId xmlns="" xmlns:a16="http://schemas.microsoft.com/office/drawing/2014/main" id="{D8918956-88DB-49CA-B88B-8D40BC40178D}"/>
              </a:ext>
            </a:extLst>
          </p:cNvPr>
          <p:cNvSpPr>
            <a:spLocks noChangeShapeType="1"/>
          </p:cNvSpPr>
          <p:nvPr/>
        </p:nvSpPr>
        <p:spPr bwMode="auto">
          <a:xfrm>
            <a:off x="5314200" y="5835661"/>
            <a:ext cx="1289472"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65" name="Line 20">
            <a:extLst>
              <a:ext uri="{FF2B5EF4-FFF2-40B4-BE49-F238E27FC236}">
                <a16:creationId xmlns="" xmlns:a16="http://schemas.microsoft.com/office/drawing/2014/main" id="{368385E6-B164-4E70-B4E8-194AB8DD1B73}"/>
              </a:ext>
            </a:extLst>
          </p:cNvPr>
          <p:cNvSpPr>
            <a:spLocks noChangeShapeType="1"/>
          </p:cNvSpPr>
          <p:nvPr/>
        </p:nvSpPr>
        <p:spPr bwMode="auto">
          <a:xfrm>
            <a:off x="706233" y="6421869"/>
            <a:ext cx="216019" cy="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66" name="11 Grupo">
            <a:extLst>
              <a:ext uri="{FF2B5EF4-FFF2-40B4-BE49-F238E27FC236}">
                <a16:creationId xmlns="" xmlns:a16="http://schemas.microsoft.com/office/drawing/2014/main" id="{BA90F3C4-3647-4A17-ACEE-C323ADF25E42}"/>
              </a:ext>
            </a:extLst>
          </p:cNvPr>
          <p:cNvGrpSpPr/>
          <p:nvPr/>
        </p:nvGrpSpPr>
        <p:grpSpPr>
          <a:xfrm>
            <a:off x="2824813" y="5328806"/>
            <a:ext cx="1675251" cy="450000"/>
            <a:chOff x="1657757" y="3124200"/>
            <a:chExt cx="1476709" cy="450000"/>
          </a:xfrm>
        </p:grpSpPr>
        <p:sp>
          <p:nvSpPr>
            <p:cNvPr id="167"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68"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1"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Vinculación  </a:t>
              </a:r>
              <a:endParaRPr lang="es-ES" altLang="es-MX" sz="700" b="1" dirty="0">
                <a:solidFill>
                  <a:srgbClr val="000000"/>
                </a:solidFill>
                <a:ea typeface="WenQuanYi Micro Hei"/>
                <a:cs typeface="WenQuanYi Micro Hei"/>
              </a:endParaRPr>
            </a:p>
          </p:txBody>
        </p:sp>
        <p:sp>
          <p:nvSpPr>
            <p:cNvPr id="172"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77"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1" name="10 Rectángulo"/>
          <p:cNvSpPr/>
          <p:nvPr/>
        </p:nvSpPr>
        <p:spPr>
          <a:xfrm>
            <a:off x="2901042" y="5509356"/>
            <a:ext cx="151647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Javier Vargas </a:t>
            </a:r>
            <a:r>
              <a:rPr lang="es-ES" altLang="es-MX" sz="700" dirty="0" smtClean="0">
                <a:ea typeface="WenQuanYi Micro Hei"/>
                <a:cs typeface="WenQuanYi Micro Hei"/>
              </a:rPr>
              <a:t>Ángeles Subdirector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grpSp>
        <p:nvGrpSpPr>
          <p:cNvPr id="178" name="11 Grupo">
            <a:extLst>
              <a:ext uri="{FF2B5EF4-FFF2-40B4-BE49-F238E27FC236}">
                <a16:creationId xmlns="" xmlns:a16="http://schemas.microsoft.com/office/drawing/2014/main" id="{BA90F3C4-3647-4A17-ACEE-C323ADF25E42}"/>
              </a:ext>
            </a:extLst>
          </p:cNvPr>
          <p:cNvGrpSpPr/>
          <p:nvPr/>
        </p:nvGrpSpPr>
        <p:grpSpPr>
          <a:xfrm>
            <a:off x="2825461" y="6205471"/>
            <a:ext cx="1675251" cy="450000"/>
            <a:chOff x="1657757" y="3124200"/>
            <a:chExt cx="1476709" cy="450000"/>
          </a:xfrm>
        </p:grpSpPr>
        <p:sp>
          <p:nvSpPr>
            <p:cNvPr id="179"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80"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81"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a:t>
              </a:r>
              <a:r>
                <a:rPr lang="es-ES" altLang="es-MX" sz="700" b="1" dirty="0">
                  <a:solidFill>
                    <a:srgbClr val="000000"/>
                  </a:solidFill>
                  <a:ea typeface="WenQuanYi Micro Hei"/>
                  <a:cs typeface="WenQuanYi Micro Hei"/>
                </a:rPr>
                <a:t>Planeación</a:t>
              </a:r>
            </a:p>
          </p:txBody>
        </p:sp>
        <p:sp>
          <p:nvSpPr>
            <p:cNvPr id="185"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86"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2" name="11 Rectángulo"/>
          <p:cNvSpPr/>
          <p:nvPr/>
        </p:nvSpPr>
        <p:spPr>
          <a:xfrm>
            <a:off x="2912139" y="6399644"/>
            <a:ext cx="147480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Ana Laura Rendón </a:t>
            </a:r>
            <a:r>
              <a:rPr lang="es-ES" altLang="es-MX" sz="700" dirty="0" smtClean="0">
                <a:ea typeface="WenQuanYi Micro Hei"/>
                <a:cs typeface="WenQuanYi Micro Hei"/>
              </a:rPr>
              <a:t>Díaz         Subdirectora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sp>
        <p:nvSpPr>
          <p:cNvPr id="188"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1360785" y="544021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89"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926384" y="5329090"/>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90"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920718" y="5340203"/>
            <a:ext cx="1650416"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Académica</a:t>
            </a:r>
          </a:p>
        </p:txBody>
      </p:sp>
      <p:sp>
        <p:nvSpPr>
          <p:cNvPr id="195"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081437" y="5523837"/>
            <a:ext cx="1289471"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96"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895883" y="5508709"/>
            <a:ext cx="1659265"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Francisco Javier </a:t>
            </a:r>
            <a:r>
              <a:rPr lang="es-ES" altLang="es-MX" sz="700" dirty="0" smtClean="0">
                <a:solidFill>
                  <a:srgbClr val="000000"/>
                </a:solidFill>
                <a:ea typeface="WenQuanYi Micro Hei"/>
                <a:cs typeface="WenQuanYi Micro Hei"/>
              </a:rPr>
              <a:t>Medina Zúñiga</a:t>
            </a:r>
          </a:p>
          <a:p>
            <a:pPr algn="ctr" eaLnBrk="1" hangingPunct="1">
              <a:lnSpc>
                <a:spcPct val="90000"/>
              </a:lnSpc>
            </a:pPr>
            <a:r>
              <a:rPr lang="es-ES" altLang="es-MX" sz="700" dirty="0">
                <a:solidFill>
                  <a:srgbClr val="000000"/>
                </a:solidFill>
                <a:ea typeface="WenQuanYi Micro Hei"/>
                <a:cs typeface="WenQuanYi Micro Hei"/>
              </a:rPr>
              <a:t>Subdirector </a:t>
            </a:r>
            <a:r>
              <a:rPr lang="es-ES" altLang="es-MX" sz="700" dirty="0" smtClean="0">
                <a:solidFill>
                  <a:srgbClr val="000000"/>
                </a:solidFill>
                <a:ea typeface="WenQuanYi Micro Hei"/>
                <a:cs typeface="WenQuanYi Micro Hei"/>
              </a:rPr>
              <a:t>Área </a:t>
            </a:r>
            <a:r>
              <a:rPr lang="es-ES" altLang="es-MX" sz="700" dirty="0">
                <a:solidFill>
                  <a:srgbClr val="000000"/>
                </a:solidFill>
                <a:ea typeface="WenQuanYi Micro Hei"/>
                <a:cs typeface="WenQuanYi Micro Hei"/>
              </a:rPr>
              <a:t>(ITS0002</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sp>
        <p:nvSpPr>
          <p:cNvPr id="197" name="Line 20">
            <a:extLst>
              <a:ext uri="{FF2B5EF4-FFF2-40B4-BE49-F238E27FC236}">
                <a16:creationId xmlns="" xmlns:a16="http://schemas.microsoft.com/office/drawing/2014/main" id="{368385E6-B164-4E70-B4E8-194AB8DD1B73}"/>
              </a:ext>
            </a:extLst>
          </p:cNvPr>
          <p:cNvSpPr>
            <a:spLocks noChangeShapeType="1"/>
          </p:cNvSpPr>
          <p:nvPr/>
        </p:nvSpPr>
        <p:spPr bwMode="auto">
          <a:xfrm>
            <a:off x="708628" y="5545900"/>
            <a:ext cx="216019" cy="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0"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1321586" y="6314344"/>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01"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887185" y="6203219"/>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02"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881518" y="6214332"/>
            <a:ext cx="1650416" cy="353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Subdirección de Posgrado </a:t>
            </a:r>
            <a:r>
              <a:rPr lang="es-ES" altLang="es-MX" sz="700" b="1" dirty="0">
                <a:solidFill>
                  <a:srgbClr val="000000"/>
                </a:solidFill>
                <a:ea typeface="WenQuanYi Micro Hei"/>
                <a:cs typeface="WenQuanYi Micro Hei"/>
              </a:rPr>
              <a:t>e Investigación</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07"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042238" y="6429716"/>
            <a:ext cx="1289472"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8"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856684" y="6395538"/>
            <a:ext cx="1659266"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Francisca Azuara </a:t>
            </a:r>
            <a:r>
              <a:rPr lang="es-ES" altLang="es-MX" sz="700" dirty="0" smtClean="0">
                <a:ea typeface="WenQuanYi Micro Hei"/>
                <a:cs typeface="WenQuanYi Micro Hei"/>
              </a:rPr>
              <a:t>Zumaya</a:t>
            </a:r>
          </a:p>
          <a:p>
            <a:pPr algn="ctr" eaLnBrk="1" hangingPunct="1">
              <a:lnSpc>
                <a:spcPct val="90000"/>
              </a:lnSpc>
            </a:pPr>
            <a:r>
              <a:rPr lang="es-ES" altLang="es-MX" sz="700" dirty="0">
                <a:solidFill>
                  <a:srgbClr val="000000"/>
                </a:solidFill>
                <a:ea typeface="WenQuanYi Micro Hei"/>
                <a:cs typeface="WenQuanYi Micro Hei"/>
              </a:rPr>
              <a:t>Subdirector Área (ITS0002</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sp>
        <p:nvSpPr>
          <p:cNvPr id="209" name="Line 20">
            <a:extLst>
              <a:ext uri="{FF2B5EF4-FFF2-40B4-BE49-F238E27FC236}">
                <a16:creationId xmlns="" xmlns:a16="http://schemas.microsoft.com/office/drawing/2014/main" id="{368385E6-B164-4E70-B4E8-194AB8DD1B73}"/>
              </a:ext>
            </a:extLst>
          </p:cNvPr>
          <p:cNvSpPr>
            <a:spLocks noChangeShapeType="1"/>
          </p:cNvSpPr>
          <p:nvPr/>
        </p:nvSpPr>
        <p:spPr bwMode="auto">
          <a:xfrm>
            <a:off x="2638983" y="6424121"/>
            <a:ext cx="216019" cy="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12"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1316338" y="7342876"/>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21"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881937" y="7231751"/>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23"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876270" y="7242864"/>
            <a:ext cx="1650416"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Administrativo</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25"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036990" y="7426498"/>
            <a:ext cx="1289472"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31"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851436" y="7411370"/>
            <a:ext cx="1659266"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Irma Rocío Medina </a:t>
            </a:r>
            <a:r>
              <a:rPr lang="es-ES" altLang="es-MX" sz="700" dirty="0" smtClean="0">
                <a:ea typeface="WenQuanYi Micro Hei"/>
                <a:cs typeface="WenQuanYi Micro Hei"/>
              </a:rPr>
              <a:t>Espinoza</a:t>
            </a:r>
          </a:p>
          <a:p>
            <a:pPr algn="ctr" eaLnBrk="1" hangingPunct="1">
              <a:lnSpc>
                <a:spcPct val="90000"/>
              </a:lnSpc>
            </a:pPr>
            <a:r>
              <a:rPr lang="es-ES" altLang="es-MX" sz="700" dirty="0">
                <a:ea typeface="WenQuanYi Micro Hei"/>
                <a:cs typeface="WenQuanYi Micro Hei"/>
              </a:rPr>
              <a:t>Médico </a:t>
            </a:r>
            <a:r>
              <a:rPr lang="es-ES" altLang="es-MX" sz="700" dirty="0" smtClean="0">
                <a:ea typeface="WenQuanYi Micro Hei"/>
                <a:cs typeface="WenQuanYi Micro Hei"/>
              </a:rPr>
              <a:t>General </a:t>
            </a:r>
            <a:r>
              <a:rPr lang="es-ES" altLang="es-MX" sz="700" dirty="0">
                <a:ea typeface="WenQuanYi Micro Hei"/>
                <a:cs typeface="WenQuanYi Micro Hei"/>
              </a:rPr>
              <a:t>(P13006</a:t>
            </a:r>
            <a:r>
              <a:rPr lang="es-ES" altLang="es-MX" sz="700" dirty="0" smtClean="0">
                <a:ea typeface="WenQuanYi Micro Hei"/>
                <a:cs typeface="WenQuanYi Micro Hei"/>
              </a:rPr>
              <a:t>)</a:t>
            </a:r>
            <a:endParaRPr lang="es-ES" altLang="es-MX" sz="700" dirty="0">
              <a:ea typeface="WenQuanYi Micro Hei"/>
              <a:cs typeface="WenQuanYi Micro Hei"/>
            </a:endParaRPr>
          </a:p>
        </p:txBody>
      </p:sp>
      <p:sp>
        <p:nvSpPr>
          <p:cNvPr id="235"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3061814" y="2320442"/>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36"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2824813" y="2209317"/>
            <a:ext cx="1247124"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37"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2621747" y="2220430"/>
            <a:ext cx="1650416"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238" name="Line 33">
            <a:extLst>
              <a:ext uri="{FF2B5EF4-FFF2-40B4-BE49-F238E27FC236}">
                <a16:creationId xmlns="" xmlns:a16="http://schemas.microsoft.com/office/drawing/2014/main" id="{D8918956-88DB-49CA-B88B-8D40BC40178D}"/>
              </a:ext>
            </a:extLst>
          </p:cNvPr>
          <p:cNvSpPr>
            <a:spLocks noChangeShapeType="1"/>
          </p:cNvSpPr>
          <p:nvPr/>
        </p:nvSpPr>
        <p:spPr bwMode="auto">
          <a:xfrm>
            <a:off x="2782466" y="2404064"/>
            <a:ext cx="1289471"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39"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2596912" y="2388936"/>
            <a:ext cx="1659265"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sp>
        <p:nvSpPr>
          <p:cNvPr id="240" name="Text Box 42">
            <a:extLst>
              <a:ext uri="{FF2B5EF4-FFF2-40B4-BE49-F238E27FC236}">
                <a16:creationId xmlns="" xmlns:a16="http://schemas.microsoft.com/office/drawing/2014/main" id="{CCE232BA-EFE0-4230-8319-68A57518E4BA}"/>
              </a:ext>
            </a:extLst>
          </p:cNvPr>
          <p:cNvSpPr txBox="1">
            <a:spLocks noChangeArrowheads="1"/>
          </p:cNvSpPr>
          <p:nvPr/>
        </p:nvSpPr>
        <p:spPr bwMode="auto">
          <a:xfrm>
            <a:off x="2835326" y="2406164"/>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sp>
        <p:nvSpPr>
          <p:cNvPr id="139"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5034314" y="4609115"/>
            <a:ext cx="188367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Ma. del Carmen Montes de </a:t>
            </a:r>
            <a:r>
              <a:rPr lang="es-ES" altLang="es-MX" sz="700" dirty="0" smtClean="0">
                <a:ea typeface="WenQuanYi Micro Hei"/>
                <a:cs typeface="WenQuanYi Micro Hei"/>
              </a:rPr>
              <a:t>Oca Saucedo  Técnico </a:t>
            </a:r>
            <a:r>
              <a:rPr lang="es-ES" altLang="es-MX" sz="700" dirty="0">
                <a:ea typeface="WenQuanYi Micro Hei"/>
                <a:cs typeface="WenQuanYi Micro Hei"/>
              </a:rPr>
              <a:t>Especializado</a:t>
            </a:r>
            <a:r>
              <a:rPr lang="es-ES" altLang="es-MX" sz="700" dirty="0" smtClean="0">
                <a:ea typeface="WenQuanYi Micro Hei"/>
                <a:cs typeface="WenQuanYi Micro Hei"/>
              </a:rPr>
              <a:t> </a:t>
            </a:r>
            <a:r>
              <a:rPr lang="es-ES" altLang="es-MX" sz="700" dirty="0">
                <a:ea typeface="WenQuanYi Micro Hei"/>
                <a:cs typeface="WenQuanYi Micro Hei"/>
              </a:rPr>
              <a:t>(CF33118)</a:t>
            </a:r>
          </a:p>
        </p:txBody>
      </p:sp>
      <p:sp>
        <p:nvSpPr>
          <p:cNvPr id="141" name="140 Rectángulo"/>
          <p:cNvSpPr/>
          <p:nvPr/>
        </p:nvSpPr>
        <p:spPr>
          <a:xfrm>
            <a:off x="5197017" y="5817017"/>
            <a:ext cx="1530681"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Dula del Carmen </a:t>
            </a:r>
            <a:r>
              <a:rPr lang="es-ES" altLang="es-MX" sz="700" dirty="0" smtClean="0">
                <a:ea typeface="WenQuanYi Micro Hei"/>
                <a:cs typeface="WenQuanYi Micro Hei"/>
              </a:rPr>
              <a:t>Barrera Suárez</a:t>
            </a:r>
            <a:endParaRPr lang="es-ES" altLang="es-MX" sz="700" dirty="0">
              <a:ea typeface="WenQuanYi Micro Hei"/>
              <a:cs typeface="WenQuanYi Micro Hei"/>
            </a:endParaRPr>
          </a:p>
          <a:p>
            <a:pPr algn="ctr" eaLnBrk="1" hangingPunct="1">
              <a:lnSpc>
                <a:spcPct val="90000"/>
              </a:lnSpc>
            </a:pPr>
            <a:r>
              <a:rPr lang="es-ES" altLang="es-MX" sz="700" dirty="0">
                <a:ea typeface="WenQuanYi Micro Hei"/>
                <a:cs typeface="WenQuanYi Micro Hei"/>
              </a:rPr>
              <a:t>  </a:t>
            </a:r>
            <a:r>
              <a:rPr lang="es-ES" altLang="es-MX" sz="700" dirty="0" smtClean="0">
                <a:ea typeface="WenQuanYi Micro Hei"/>
                <a:cs typeface="WenQuanYi Micro Hei"/>
              </a:rPr>
              <a:t>Laboratorista</a:t>
            </a:r>
            <a:r>
              <a:rPr lang="es-ES" altLang="es-MX" sz="600" dirty="0" smtClean="0">
                <a:ea typeface="WenQuanYi Micro Hei"/>
                <a:cs typeface="WenQuanYi Micro Hei"/>
              </a:rPr>
              <a:t> </a:t>
            </a:r>
            <a:r>
              <a:rPr lang="es-ES" altLang="es-MX" sz="700" dirty="0">
                <a:ea typeface="WenQuanYi Micro Hei"/>
                <a:cs typeface="WenQuanYi Micro Hei"/>
              </a:rPr>
              <a:t>(T16005)</a:t>
            </a:r>
          </a:p>
        </p:txBody>
      </p:sp>
    </p:spTree>
    <p:extLst>
      <p:ext uri="{BB962C8B-B14F-4D97-AF65-F5344CB8AC3E}">
        <p14:creationId xmlns:p14="http://schemas.microsoft.com/office/powerpoint/2010/main" val="326904536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6"/>
          <p:cNvSpPr>
            <a:spLocks noChangeArrowheads="1"/>
          </p:cNvSpPr>
          <p:nvPr/>
        </p:nvSpPr>
        <p:spPr bwMode="auto">
          <a:xfrm>
            <a:off x="0" y="236"/>
            <a:ext cx="1435734"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MX" altLang="es-MX" dirty="0"/>
          </a:p>
        </p:txBody>
      </p:sp>
      <p:sp>
        <p:nvSpPr>
          <p:cNvPr id="12291"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2292" name="Text Box 4"/>
          <p:cNvSpPr txBox="1">
            <a:spLocks noChangeArrowheads="1"/>
          </p:cNvSpPr>
          <p:nvPr/>
        </p:nvSpPr>
        <p:spPr bwMode="auto">
          <a:xfrm>
            <a:off x="1485900" y="720725"/>
            <a:ext cx="401955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Dirección Académica</a:t>
            </a:r>
          </a:p>
        </p:txBody>
      </p:sp>
      <p:sp>
        <p:nvSpPr>
          <p:cNvPr id="1235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90" name="Text Box 3">
            <a:extLst>
              <a:ext uri="{FF2B5EF4-FFF2-40B4-BE49-F238E27FC236}">
                <a16:creationId xmlns="" xmlns:a16="http://schemas.microsoft.com/office/drawing/2014/main" id="{636B84A6-70BC-4883-AECE-2F737591F390}"/>
              </a:ext>
            </a:extLst>
          </p:cNvPr>
          <p:cNvSpPr txBox="1">
            <a:spLocks noChangeArrowheads="1"/>
          </p:cNvSpPr>
          <p:nvPr/>
        </p:nvSpPr>
        <p:spPr bwMode="auto">
          <a:xfrm>
            <a:off x="4360647" y="8077641"/>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Díaz Aguilar</a:t>
            </a:r>
            <a:r>
              <a:rPr lang="es-MX" altLang="es-MX" sz="600" dirty="0" smtClean="0">
                <a:solidFill>
                  <a:srgbClr val="000000"/>
                </a:solidFill>
                <a:ea typeface="WenQuanYi Micro Hei"/>
                <a:cs typeface="WenQuanYi Micro Hei"/>
              </a:rPr>
              <a:t>, </a:t>
            </a:r>
            <a:r>
              <a:rPr lang="es-ES" altLang="es-MX" sz="600" dirty="0" smtClean="0">
                <a:solidFill>
                  <a:srgbClr val="000000"/>
                </a:solidFill>
                <a:ea typeface="WenQuanYi Micro Hei"/>
                <a:cs typeface="WenQuanYi Micro Hei"/>
              </a:rPr>
              <a:t>Subdirectora de Servicios Administrativos </a:t>
            </a:r>
            <a:r>
              <a:rPr lang="es-MX" altLang="es-MX" sz="600" dirty="0" smtClean="0">
                <a:solidFill>
                  <a:srgbClr val="000000"/>
                </a:solidFill>
                <a:ea typeface="WenQuanYi Micro Hei"/>
                <a:cs typeface="WenQuanYi Micro Hei"/>
              </a:rPr>
              <a:t>del  </a:t>
            </a:r>
            <a:r>
              <a:rPr lang="es-ES" altLang="es-MX" sz="600" dirty="0" smtClean="0">
                <a:solidFill>
                  <a:srgbClr val="000000"/>
                </a:solidFill>
                <a:ea typeface="WenQuanYi Micro Hei"/>
                <a:cs typeface="WenQuanYi Micro Hei"/>
              </a:rPr>
              <a:t>Instituto Tecnológico Superior de </a:t>
            </a:r>
            <a:r>
              <a:rPr lang="es-ES" altLang="es-MX" sz="600" dirty="0" err="1" smtClean="0">
                <a:solidFill>
                  <a:srgbClr val="000000"/>
                </a:solidFill>
                <a:ea typeface="WenQuanYi Micro Hei"/>
                <a:cs typeface="WenQuanYi Micro Hei"/>
              </a:rPr>
              <a:t>Tamazunchale</a:t>
            </a:r>
            <a:r>
              <a:rPr lang="es-MX" altLang="es-MX" sz="600" dirty="0" smtClean="0">
                <a:solidFill>
                  <a:srgbClr val="000000"/>
                </a:solidFill>
                <a:ea typeface="WenQuanYi Micro Hei"/>
                <a:cs typeface="WenQuanYi Micro Hei"/>
              </a:rPr>
              <a:t>, </a:t>
            </a:r>
            <a:r>
              <a:rPr lang="es-ES" altLang="es-MX" sz="600" dirty="0" smtClean="0">
                <a:solidFill>
                  <a:srgbClr val="000000"/>
                </a:solidFill>
                <a:ea typeface="WenQuanYi Micro Hei"/>
                <a:cs typeface="WenQuanYi Micro Hei"/>
              </a:rPr>
              <a:t>Certifica que el presente organigrama refleja el personal, así como los puestos y nombramientos que integran la estructura vigente al mes de</a:t>
            </a:r>
            <a:r>
              <a:rPr lang="es-MX" altLang="es-MX" sz="600" dirty="0" smtClean="0">
                <a:solidFill>
                  <a:srgbClr val="000000"/>
                </a:solidFill>
                <a:ea typeface="WenQuanYi Micro Hei"/>
                <a:cs typeface="WenQuanYi Micro Hei"/>
              </a:rPr>
              <a:t> </a:t>
            </a:r>
            <a:r>
              <a:rPr lang="es-MX" altLang="es-MX" sz="600" dirty="0">
                <a:solidFill>
                  <a:srgbClr val="000000"/>
                </a:solidFill>
                <a:ea typeface="WenQuanYi Micro Hei"/>
                <a:cs typeface="WenQuanYi Micro Hei"/>
              </a:rPr>
              <a:t>abril de </a:t>
            </a:r>
            <a:r>
              <a:rPr lang="es-MX" altLang="es-MX" sz="600" dirty="0" smtClean="0">
                <a:solidFill>
                  <a:srgbClr val="000000"/>
                </a:solidFill>
                <a:ea typeface="WenQuanYi Micro Hei"/>
                <a:cs typeface="WenQuanYi Micro Hei"/>
              </a:rPr>
              <a:t>2020.</a:t>
            </a:r>
          </a:p>
          <a:p>
            <a:pPr algn="just" eaLnBrk="1" hangingPunct="1"/>
            <a:endParaRPr lang="es-MX"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p>
          <a:p>
            <a:pPr algn="just" eaLnBrk="1" hangingPunct="1"/>
            <a:r>
              <a:rPr lang="es-MX" altLang="es-MX" sz="600" dirty="0">
                <a:solidFill>
                  <a:srgbClr val="000000"/>
                </a:solidFill>
                <a:ea typeface="WenQuanYi Micro Hei"/>
                <a:cs typeface="WenQuanYi Micro Hei"/>
              </a:rPr>
              <a:t>Firma: ______________________________</a:t>
            </a:r>
          </a:p>
        </p:txBody>
      </p:sp>
      <p:sp>
        <p:nvSpPr>
          <p:cNvPr id="97" name="Line 5">
            <a:extLst>
              <a:ext uri="{FF2B5EF4-FFF2-40B4-BE49-F238E27FC236}">
                <a16:creationId xmlns="" xmlns:a16="http://schemas.microsoft.com/office/drawing/2014/main" id="{EAEF4CE3-7009-47ED-8AFA-7940CAFFCAF4}"/>
              </a:ext>
            </a:extLst>
          </p:cNvPr>
          <p:cNvSpPr>
            <a:spLocks noChangeShapeType="1"/>
          </p:cNvSpPr>
          <p:nvPr/>
        </p:nvSpPr>
        <p:spPr bwMode="auto">
          <a:xfrm>
            <a:off x="2728913" y="8207931"/>
            <a:ext cx="570589" cy="1191"/>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98" name="Text Box 6">
            <a:extLst>
              <a:ext uri="{FF2B5EF4-FFF2-40B4-BE49-F238E27FC236}">
                <a16:creationId xmlns="" xmlns:a16="http://schemas.microsoft.com/office/drawing/2014/main" id="{42586CAD-75AB-431F-8DCF-1C81673E1761}"/>
              </a:ext>
            </a:extLst>
          </p:cNvPr>
          <p:cNvSpPr txBox="1">
            <a:spLocks noChangeArrowheads="1"/>
          </p:cNvSpPr>
          <p:nvPr/>
        </p:nvSpPr>
        <p:spPr bwMode="auto">
          <a:xfrm>
            <a:off x="1614554" y="8110984"/>
            <a:ext cx="1617026"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04 Puestos de </a:t>
            </a:r>
            <a:r>
              <a:rPr lang="es-ES" altLang="es-MX" sz="450" b="1" dirty="0">
                <a:solidFill>
                  <a:srgbClr val="339933"/>
                </a:solidFill>
                <a:ea typeface="WenQuanYi Micro Hei"/>
                <a:cs typeface="WenQuanYi Micro Hei"/>
              </a:rPr>
              <a:t>Confianza</a:t>
            </a:r>
            <a:endParaRPr lang="es-ES" altLang="es-MX" sz="450" b="1" dirty="0">
              <a:solidFill>
                <a:srgbClr val="000000"/>
              </a:solidFill>
              <a:ea typeface="WenQuanYi Micro Hei"/>
              <a:cs typeface="WenQuanYi Micro Hei"/>
            </a:endParaRPr>
          </a:p>
          <a:p>
            <a:pPr eaLnBrk="1" hangingPunct="1"/>
            <a:r>
              <a:rPr lang="es-ES" altLang="es-MX" sz="450" b="1" dirty="0" smtClean="0">
                <a:ea typeface="WenQuanYi Micro Hei"/>
                <a:cs typeface="WenQuanYi Micro Hei"/>
              </a:rPr>
              <a:t>28 Puestos de </a:t>
            </a:r>
            <a:r>
              <a:rPr lang="es-ES" altLang="es-MX" sz="450" b="1" dirty="0">
                <a:ea typeface="WenQuanYi Micro Hei"/>
                <a:cs typeface="WenQuanYi Micro Hei"/>
              </a:rPr>
              <a:t>Base </a:t>
            </a:r>
          </a:p>
          <a:p>
            <a:pPr eaLnBrk="1" hangingPunct="1"/>
            <a:endParaRPr lang="es-ES" altLang="es-MX" sz="450" b="1" dirty="0">
              <a:solidFill>
                <a:srgbClr val="996633"/>
              </a:solidFill>
              <a:ea typeface="WenQuanYi Micro Hei"/>
              <a:cs typeface="WenQuanYi Micro Hei"/>
            </a:endParaRPr>
          </a:p>
          <a:p>
            <a:pPr eaLnBrk="1" hangingPunct="1"/>
            <a:r>
              <a:rPr lang="es-ES" altLang="es-MX" sz="450" b="1" i="1" dirty="0">
                <a:ea typeface="WenQuanYi Micro Hei"/>
                <a:cs typeface="WenQuanYi Micro Hei"/>
              </a:rPr>
              <a:t>Total: </a:t>
            </a:r>
            <a:r>
              <a:rPr lang="es-ES" altLang="es-MX" sz="450" b="1" i="1" dirty="0" smtClean="0">
                <a:ea typeface="WenQuanYi Micro Hei"/>
                <a:cs typeface="WenQuanYi Micro Hei"/>
              </a:rPr>
              <a:t>32</a:t>
            </a:r>
            <a:endParaRPr lang="es-ES" altLang="es-MX" sz="450" b="1" i="1" dirty="0">
              <a:ea typeface="WenQuanYi Micro Hei"/>
              <a:cs typeface="WenQuanYi Micro Hei"/>
            </a:endParaRPr>
          </a:p>
        </p:txBody>
      </p:sp>
      <p:sp>
        <p:nvSpPr>
          <p:cNvPr id="93" name="Line 4">
            <a:extLst>
              <a:ext uri="{FF2B5EF4-FFF2-40B4-BE49-F238E27FC236}">
                <a16:creationId xmlns="" xmlns:a16="http://schemas.microsoft.com/office/drawing/2014/main" id="{517F10A4-2825-452B-9D66-EA6CAE52DD6A}"/>
              </a:ext>
            </a:extLst>
          </p:cNvPr>
          <p:cNvSpPr>
            <a:spLocks noChangeShapeType="1"/>
          </p:cNvSpPr>
          <p:nvPr/>
        </p:nvSpPr>
        <p:spPr bwMode="auto">
          <a:xfrm>
            <a:off x="2728914" y="8288790"/>
            <a:ext cx="564606" cy="0"/>
          </a:xfrm>
          <a:prstGeom prst="line">
            <a:avLst/>
          </a:prstGeom>
          <a:noFill/>
          <a:ln w="635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12355" name="Line 112"/>
          <p:cNvSpPr>
            <a:spLocks noChangeShapeType="1"/>
          </p:cNvSpPr>
          <p:nvPr/>
        </p:nvSpPr>
        <p:spPr bwMode="auto">
          <a:xfrm>
            <a:off x="1343081" y="4566010"/>
            <a:ext cx="3962248" cy="13735"/>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238" name="237 Grupo"/>
          <p:cNvGrpSpPr/>
          <p:nvPr/>
        </p:nvGrpSpPr>
        <p:grpSpPr>
          <a:xfrm>
            <a:off x="4332005" y="2964602"/>
            <a:ext cx="1699864" cy="444094"/>
            <a:chOff x="2505424" y="7801842"/>
            <a:chExt cx="1699864" cy="444094"/>
          </a:xfrm>
        </p:grpSpPr>
        <p:grpSp>
          <p:nvGrpSpPr>
            <p:cNvPr id="239" name="Grupo 137"/>
            <p:cNvGrpSpPr/>
            <p:nvPr/>
          </p:nvGrpSpPr>
          <p:grpSpPr>
            <a:xfrm>
              <a:off x="2505424" y="7801842"/>
              <a:ext cx="1699864" cy="421879"/>
              <a:chOff x="2536899" y="7252970"/>
              <a:chExt cx="1779811" cy="763770"/>
            </a:xfrm>
          </p:grpSpPr>
          <p:grpSp>
            <p:nvGrpSpPr>
              <p:cNvPr id="241" name="Grupo 169"/>
              <p:cNvGrpSpPr/>
              <p:nvPr/>
            </p:nvGrpSpPr>
            <p:grpSpPr>
              <a:xfrm>
                <a:off x="2536899" y="7252970"/>
                <a:ext cx="1779811" cy="763770"/>
                <a:chOff x="4073021" y="2818344"/>
                <a:chExt cx="1268307" cy="763770"/>
              </a:xfrm>
            </p:grpSpPr>
            <p:sp>
              <p:nvSpPr>
                <p:cNvPr id="243"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44" name="Text Box 23"/>
                <p:cNvSpPr txBox="1">
                  <a:spLocks noChangeArrowheads="1"/>
                </p:cNvSpPr>
                <p:nvPr/>
              </p:nvSpPr>
              <p:spPr bwMode="auto">
                <a:xfrm>
                  <a:off x="4073021" y="2840304"/>
                  <a:ext cx="1268307" cy="3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Secretaria de </a:t>
                  </a:r>
                  <a:r>
                    <a:rPr lang="es-ES" altLang="es-MX" sz="700" b="1" dirty="0" smtClean="0">
                      <a:solidFill>
                        <a:srgbClr val="000000"/>
                      </a:solidFill>
                      <a:ea typeface="WenQuanYi Micro Hei"/>
                      <a:cs typeface="WenQuanYi Micro Hei"/>
                    </a:rPr>
                    <a:t>Dirección Académica</a:t>
                  </a:r>
                  <a:endParaRPr lang="es-ES" altLang="es-MX" sz="700" b="1" dirty="0">
                    <a:solidFill>
                      <a:srgbClr val="000000"/>
                    </a:solidFill>
                    <a:ea typeface="WenQuanYi Micro Hei"/>
                    <a:cs typeface="WenQuanYi Micro Hei"/>
                  </a:endParaRPr>
                </a:p>
              </p:txBody>
            </p:sp>
            <p:sp>
              <p:nvSpPr>
                <p:cNvPr id="245" name="Line 49"/>
                <p:cNvSpPr>
                  <a:spLocks noChangeShapeType="1"/>
                </p:cNvSpPr>
                <p:nvPr/>
              </p:nvSpPr>
              <p:spPr bwMode="auto">
                <a:xfrm>
                  <a:off x="4157345" y="3086769"/>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42" name="Text Box 44"/>
              <p:cNvSpPr txBox="1">
                <a:spLocks noChangeArrowheads="1"/>
              </p:cNvSpPr>
              <p:nvPr/>
            </p:nvSpPr>
            <p:spPr bwMode="auto">
              <a:xfrm>
                <a:off x="2652968" y="7502445"/>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40" name="Text Box 44"/>
            <p:cNvSpPr txBox="1">
              <a:spLocks noChangeArrowheads="1"/>
            </p:cNvSpPr>
            <p:nvPr/>
          </p:nvSpPr>
          <p:spPr bwMode="auto">
            <a:xfrm>
              <a:off x="2528537" y="7943673"/>
              <a:ext cx="1638132" cy="30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800" dirty="0">
                  <a:solidFill>
                    <a:srgbClr val="000000"/>
                  </a:solidFill>
                  <a:ea typeface="WenQuanYi Micro Hei"/>
                  <a:cs typeface="WenQuanYi Micro Hei"/>
                </a:rPr>
                <a:t> </a:t>
              </a:r>
              <a:r>
                <a:rPr lang="es-ES" altLang="es-MX" sz="700" dirty="0">
                  <a:solidFill>
                    <a:srgbClr val="000000"/>
                  </a:solidFill>
                  <a:ea typeface="WenQuanYi Micro Hei"/>
                  <a:cs typeface="WenQuanYi Micro Hei"/>
                </a:rPr>
                <a:t> María Gertrudis </a:t>
              </a:r>
              <a:r>
                <a:rPr lang="es-ES" altLang="es-MX" sz="700" dirty="0" smtClean="0">
                  <a:solidFill>
                    <a:srgbClr val="000000"/>
                  </a:solidFill>
                  <a:ea typeface="WenQuanYi Micro Hei"/>
                  <a:cs typeface="WenQuanYi Micro Hei"/>
                </a:rPr>
                <a:t>Hernández Bueno </a:t>
              </a:r>
              <a:r>
                <a:rPr lang="es-ES" altLang="es-MX" sz="700" dirty="0">
                  <a:solidFill>
                    <a:srgbClr val="000000"/>
                  </a:solidFill>
                  <a:ea typeface="WenQuanYi Micro Hei"/>
                  <a:cs typeface="WenQuanYi Micro Hei"/>
                </a:rPr>
                <a:t>Secretaria de </a:t>
              </a:r>
              <a:r>
                <a:rPr lang="es-ES" altLang="es-MX" sz="700" dirty="0" smtClean="0">
                  <a:solidFill>
                    <a:srgbClr val="000000"/>
                  </a:solidFill>
                  <a:ea typeface="WenQuanYi Micro Hei"/>
                  <a:cs typeface="WenQuanYi Micro Hei"/>
                </a:rPr>
                <a:t>Director (CF34006</a:t>
              </a:r>
              <a:r>
                <a:rPr lang="es-ES" altLang="es-MX" sz="600" dirty="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grpSp>
      <p:sp>
        <p:nvSpPr>
          <p:cNvPr id="127" name="Line 61"/>
          <p:cNvSpPr>
            <a:spLocks noChangeShapeType="1"/>
          </p:cNvSpPr>
          <p:nvPr/>
        </p:nvSpPr>
        <p:spPr bwMode="auto">
          <a:xfrm>
            <a:off x="2657026" y="5038934"/>
            <a:ext cx="562738"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90" name="Line 60"/>
          <p:cNvSpPr>
            <a:spLocks noChangeShapeType="1"/>
          </p:cNvSpPr>
          <p:nvPr/>
        </p:nvSpPr>
        <p:spPr bwMode="auto">
          <a:xfrm>
            <a:off x="4658129" y="5086014"/>
            <a:ext cx="544199"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3" name="Text Box 42">
            <a:extLst>
              <a:ext uri="{FF2B5EF4-FFF2-40B4-BE49-F238E27FC236}">
                <a16:creationId xmlns="" xmlns:a16="http://schemas.microsoft.com/office/drawing/2014/main" id="{CCE232BA-EFE0-4230-8319-68A57518E4BA}"/>
              </a:ext>
            </a:extLst>
          </p:cNvPr>
          <p:cNvSpPr txBox="1">
            <a:spLocks noChangeArrowheads="1"/>
          </p:cNvSpPr>
          <p:nvPr/>
        </p:nvSpPr>
        <p:spPr bwMode="auto">
          <a:xfrm>
            <a:off x="2702205" y="1577747"/>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sp>
        <p:nvSpPr>
          <p:cNvPr id="216" name="Line 61"/>
          <p:cNvSpPr>
            <a:spLocks noChangeShapeType="1"/>
          </p:cNvSpPr>
          <p:nvPr/>
        </p:nvSpPr>
        <p:spPr bwMode="auto">
          <a:xfrm flipV="1">
            <a:off x="4275548" y="5051705"/>
            <a:ext cx="341186" cy="9257"/>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14" name="Line 73"/>
          <p:cNvSpPr>
            <a:spLocks noChangeShapeType="1"/>
          </p:cNvSpPr>
          <p:nvPr/>
        </p:nvSpPr>
        <p:spPr bwMode="auto">
          <a:xfrm>
            <a:off x="5305328" y="4583117"/>
            <a:ext cx="0" cy="281376"/>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47" name="Line 40"/>
          <p:cNvSpPr>
            <a:spLocks noChangeShapeType="1"/>
          </p:cNvSpPr>
          <p:nvPr/>
        </p:nvSpPr>
        <p:spPr bwMode="auto">
          <a:xfrm flipH="1">
            <a:off x="3248570" y="3340618"/>
            <a:ext cx="0" cy="1514695"/>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2296" name="Line 18"/>
          <p:cNvSpPr>
            <a:spLocks noChangeShapeType="1"/>
          </p:cNvSpPr>
          <p:nvPr/>
        </p:nvSpPr>
        <p:spPr bwMode="auto">
          <a:xfrm>
            <a:off x="3243633" y="1718740"/>
            <a:ext cx="4294" cy="162000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2343" name="Line 93"/>
          <p:cNvSpPr>
            <a:spLocks noChangeShapeType="1"/>
          </p:cNvSpPr>
          <p:nvPr/>
        </p:nvSpPr>
        <p:spPr bwMode="auto">
          <a:xfrm flipH="1">
            <a:off x="1343081" y="4565221"/>
            <a:ext cx="0" cy="1144276"/>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32" name="Line 33"/>
          <p:cNvSpPr>
            <a:spLocks noChangeShapeType="1"/>
          </p:cNvSpPr>
          <p:nvPr/>
        </p:nvSpPr>
        <p:spPr bwMode="auto">
          <a:xfrm>
            <a:off x="3247927" y="4306401"/>
            <a:ext cx="118638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24" name="Line 93"/>
          <p:cNvSpPr>
            <a:spLocks noChangeShapeType="1"/>
          </p:cNvSpPr>
          <p:nvPr/>
        </p:nvSpPr>
        <p:spPr bwMode="auto">
          <a:xfrm>
            <a:off x="2312784" y="5058384"/>
            <a:ext cx="8504" cy="1799538"/>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26" name="Line 61"/>
          <p:cNvSpPr>
            <a:spLocks noChangeShapeType="1"/>
          </p:cNvSpPr>
          <p:nvPr/>
        </p:nvSpPr>
        <p:spPr bwMode="auto">
          <a:xfrm flipV="1">
            <a:off x="2308373" y="5060190"/>
            <a:ext cx="236351" cy="773"/>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37" name="11 Grupo">
            <a:extLst>
              <a:ext uri="{FF2B5EF4-FFF2-40B4-BE49-F238E27FC236}">
                <a16:creationId xmlns="" xmlns:a16="http://schemas.microsoft.com/office/drawing/2014/main" id="{BA90F3C4-3647-4A17-ACEE-C323ADF25E42}"/>
              </a:ext>
            </a:extLst>
          </p:cNvPr>
          <p:cNvGrpSpPr/>
          <p:nvPr/>
        </p:nvGrpSpPr>
        <p:grpSpPr>
          <a:xfrm>
            <a:off x="2406787" y="1379055"/>
            <a:ext cx="1675251" cy="450000"/>
            <a:chOff x="1657757" y="3124200"/>
            <a:chExt cx="1476709" cy="450000"/>
          </a:xfrm>
        </p:grpSpPr>
        <p:sp>
          <p:nvSpPr>
            <p:cNvPr id="138"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39"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0"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141"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2"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145" name="11 Grupo">
            <a:extLst>
              <a:ext uri="{FF2B5EF4-FFF2-40B4-BE49-F238E27FC236}">
                <a16:creationId xmlns="" xmlns:a16="http://schemas.microsoft.com/office/drawing/2014/main" id="{BA90F3C4-3647-4A17-ACEE-C323ADF25E42}"/>
              </a:ext>
            </a:extLst>
          </p:cNvPr>
          <p:cNvGrpSpPr/>
          <p:nvPr/>
        </p:nvGrpSpPr>
        <p:grpSpPr>
          <a:xfrm>
            <a:off x="2406462" y="2379613"/>
            <a:ext cx="1675251" cy="564982"/>
            <a:chOff x="1657757" y="3124200"/>
            <a:chExt cx="1476709" cy="564982"/>
          </a:xfrm>
        </p:grpSpPr>
        <p:sp>
          <p:nvSpPr>
            <p:cNvPr id="146"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47"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8"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Dirección Académica</a:t>
              </a:r>
            </a:p>
          </p:txBody>
        </p:sp>
        <p:sp>
          <p:nvSpPr>
            <p:cNvPr id="149"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0"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José Martín Tello </a:t>
              </a:r>
              <a:r>
                <a:rPr lang="es-ES" altLang="es-MX" sz="700" dirty="0" smtClean="0">
                  <a:solidFill>
                    <a:srgbClr val="000000"/>
                  </a:solidFill>
                  <a:ea typeface="WenQuanYi Micro Hei"/>
                  <a:cs typeface="WenQuanYi Micro Hei"/>
                </a:rPr>
                <a:t>Guerrero Director de </a:t>
              </a:r>
              <a:r>
                <a:rPr lang="es-ES" altLang="es-MX" sz="700" dirty="0">
                  <a:solidFill>
                    <a:srgbClr val="000000"/>
                  </a:solidFill>
                  <a:ea typeface="WenQuanYi Micro Hei"/>
                  <a:cs typeface="WenQuanYi Micro Hei"/>
                </a:rPr>
                <a:t>Área </a:t>
              </a:r>
              <a:r>
                <a:rPr lang="es-ES" altLang="es-MX" sz="700" dirty="0" smtClean="0">
                  <a:solidFill>
                    <a:srgbClr val="000000"/>
                  </a:solidFill>
                  <a:ea typeface="WenQuanYi Micro Hei"/>
                  <a:cs typeface="WenQuanYi Micro Hei"/>
                </a:rPr>
                <a:t>(</a:t>
              </a:r>
              <a:r>
                <a:rPr lang="es-ES" altLang="es-MX" sz="700" dirty="0">
                  <a:solidFill>
                    <a:srgbClr val="000000"/>
                  </a:solidFill>
                  <a:ea typeface="WenQuanYi Micro Hei"/>
                  <a:cs typeface="WenQuanYi Micro Hei"/>
                </a:rPr>
                <a:t>ITS0009)</a:t>
              </a: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10" name="9 Grupo"/>
          <p:cNvGrpSpPr/>
          <p:nvPr/>
        </p:nvGrpSpPr>
        <p:grpSpPr>
          <a:xfrm>
            <a:off x="2409206" y="3536466"/>
            <a:ext cx="1675251" cy="478037"/>
            <a:chOff x="2518066" y="3536466"/>
            <a:chExt cx="1675251" cy="478037"/>
          </a:xfrm>
        </p:grpSpPr>
        <p:grpSp>
          <p:nvGrpSpPr>
            <p:cNvPr id="151" name="11 Grupo">
              <a:extLst>
                <a:ext uri="{FF2B5EF4-FFF2-40B4-BE49-F238E27FC236}">
                  <a16:creationId xmlns="" xmlns:a16="http://schemas.microsoft.com/office/drawing/2014/main" id="{BA90F3C4-3647-4A17-ACEE-C323ADF25E42}"/>
                </a:ext>
              </a:extLst>
            </p:cNvPr>
            <p:cNvGrpSpPr/>
            <p:nvPr/>
          </p:nvGrpSpPr>
          <p:grpSpPr>
            <a:xfrm>
              <a:off x="2518066" y="3536466"/>
              <a:ext cx="1675251" cy="450000"/>
              <a:chOff x="1657757" y="3124200"/>
              <a:chExt cx="1476709" cy="450000"/>
            </a:xfrm>
          </p:grpSpPr>
          <p:sp>
            <p:nvSpPr>
              <p:cNvPr id="152"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3"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4"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Académica</a:t>
                </a:r>
              </a:p>
            </p:txBody>
          </p:sp>
          <p:sp>
            <p:nvSpPr>
              <p:cNvPr id="155"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6"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57" name="156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Francisco Javier </a:t>
              </a:r>
              <a:r>
                <a:rPr lang="es-ES" altLang="es-MX" sz="700" dirty="0" smtClean="0">
                  <a:solidFill>
                    <a:srgbClr val="000000"/>
                  </a:solidFill>
                  <a:ea typeface="WenQuanYi Micro Hei"/>
                  <a:cs typeface="WenQuanYi Micro Hei"/>
                </a:rPr>
                <a:t>Medina Zúñiga</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smtClean="0">
                  <a:ea typeface="WenQuanYi Micro Hei"/>
                  <a:cs typeface="WenQuanYi Micro Hei"/>
                </a:rPr>
                <a:t>Subdirector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grpSp>
      <p:sp>
        <p:nvSpPr>
          <p:cNvPr id="162" name="Line 33"/>
          <p:cNvSpPr>
            <a:spLocks noChangeShapeType="1"/>
          </p:cNvSpPr>
          <p:nvPr/>
        </p:nvSpPr>
        <p:spPr bwMode="auto">
          <a:xfrm>
            <a:off x="3247927" y="3182451"/>
            <a:ext cx="118638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70" name="169 Grupo"/>
          <p:cNvGrpSpPr/>
          <p:nvPr/>
        </p:nvGrpSpPr>
        <p:grpSpPr>
          <a:xfrm>
            <a:off x="511840" y="4864492"/>
            <a:ext cx="1659258" cy="478037"/>
            <a:chOff x="2518066" y="3536466"/>
            <a:chExt cx="1659258" cy="478037"/>
          </a:xfrm>
        </p:grpSpPr>
        <p:grpSp>
          <p:nvGrpSpPr>
            <p:cNvPr id="171" name="11 Grupo">
              <a:extLst>
                <a:ext uri="{FF2B5EF4-FFF2-40B4-BE49-F238E27FC236}">
                  <a16:creationId xmlns="" xmlns:a16="http://schemas.microsoft.com/office/drawing/2014/main" id="{BA90F3C4-3647-4A17-ACEE-C323ADF25E42}"/>
                </a:ext>
              </a:extLst>
            </p:cNvPr>
            <p:cNvGrpSpPr/>
            <p:nvPr/>
          </p:nvGrpSpPr>
          <p:grpSpPr>
            <a:xfrm>
              <a:off x="2518066" y="3536466"/>
              <a:ext cx="1659258" cy="450000"/>
              <a:chOff x="1657757" y="3124200"/>
              <a:chExt cx="1462618" cy="450000"/>
            </a:xfrm>
          </p:grpSpPr>
          <p:sp>
            <p:nvSpPr>
              <p:cNvPr id="173"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74"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5"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97242" y="3140076"/>
                <a:ext cx="1368294"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Depto.  Desarrollo Académico</a:t>
                </a:r>
                <a:endParaRPr lang="es-ES" altLang="es-MX" sz="700" b="1" dirty="0">
                  <a:solidFill>
                    <a:srgbClr val="000000"/>
                  </a:solidFill>
                  <a:ea typeface="WenQuanYi Micro Hei"/>
                  <a:cs typeface="WenQuanYi Micro Hei"/>
                </a:endParaRPr>
              </a:p>
            </p:txBody>
          </p:sp>
          <p:sp>
            <p:nvSpPr>
              <p:cNvPr id="176"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77"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72" name="171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Maribel Urdiales Ramírez</a:t>
              </a:r>
            </a:p>
            <a:p>
              <a:pPr algn="ctr" eaLnBrk="1" hangingPunct="1">
                <a:lnSpc>
                  <a:spcPct val="90000"/>
                </a:lnSpc>
              </a:pPr>
              <a:r>
                <a:rPr lang="es-ES" altLang="es-MX" sz="700" dirty="0">
                  <a:ea typeface="WenQuanYi Micro Hei"/>
                  <a:cs typeface="WenQuanYi Micro Hei"/>
                </a:rPr>
                <a:t>Jefa </a:t>
              </a:r>
              <a:r>
                <a:rPr lang="es-ES" altLang="es-MX" sz="700" dirty="0" smtClean="0">
                  <a:ea typeface="WenQuanYi Micro Hei"/>
                  <a:cs typeface="WenQuanYi Micro Hei"/>
                </a:rPr>
                <a:t>de </a:t>
              </a:r>
              <a:r>
                <a:rPr lang="es-ES" altLang="es-MX" sz="700" dirty="0">
                  <a:ea typeface="WenQuanYi Micro Hei"/>
                  <a:cs typeface="WenQuanYi Micro Hei"/>
                </a:rPr>
                <a:t>Departamento </a:t>
              </a:r>
              <a:r>
                <a:rPr lang="es-ES" altLang="es-MX" sz="700" dirty="0" smtClean="0">
                  <a:ea typeface="WenQuanYi Micro Hei"/>
                  <a:cs typeface="WenQuanYi Micro Hei"/>
                </a:rPr>
                <a:t>(ITS0004) </a:t>
              </a:r>
              <a:endParaRPr lang="es-ES" altLang="es-MX" sz="700" dirty="0">
                <a:ea typeface="WenQuanYi Micro Hei"/>
                <a:cs typeface="WenQuanYi Micro Hei"/>
              </a:endParaRPr>
            </a:p>
          </p:txBody>
        </p:sp>
      </p:grpSp>
      <p:grpSp>
        <p:nvGrpSpPr>
          <p:cNvPr id="178" name="177 Grupo"/>
          <p:cNvGrpSpPr/>
          <p:nvPr/>
        </p:nvGrpSpPr>
        <p:grpSpPr>
          <a:xfrm>
            <a:off x="2421787" y="4864476"/>
            <a:ext cx="1659258" cy="478037"/>
            <a:chOff x="2518066" y="3536466"/>
            <a:chExt cx="1659258" cy="478037"/>
          </a:xfrm>
        </p:grpSpPr>
        <p:grpSp>
          <p:nvGrpSpPr>
            <p:cNvPr id="179" name="11 Grupo">
              <a:extLst>
                <a:ext uri="{FF2B5EF4-FFF2-40B4-BE49-F238E27FC236}">
                  <a16:creationId xmlns="" xmlns:a16="http://schemas.microsoft.com/office/drawing/2014/main" id="{BA90F3C4-3647-4A17-ACEE-C323ADF25E42}"/>
                </a:ext>
              </a:extLst>
            </p:cNvPr>
            <p:cNvGrpSpPr/>
            <p:nvPr/>
          </p:nvGrpSpPr>
          <p:grpSpPr>
            <a:xfrm>
              <a:off x="2518066" y="3536466"/>
              <a:ext cx="1659258" cy="450000"/>
              <a:chOff x="1657757" y="3124200"/>
              <a:chExt cx="1462618" cy="450000"/>
            </a:xfrm>
          </p:grpSpPr>
          <p:sp>
            <p:nvSpPr>
              <p:cNvPr id="181"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82"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83"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97242" y="3140076"/>
                <a:ext cx="1368294"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Departamento de Idiomas</a:t>
                </a:r>
              </a:p>
            </p:txBody>
          </p:sp>
          <p:sp>
            <p:nvSpPr>
              <p:cNvPr id="184"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85"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80" name="179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err="1">
                  <a:ea typeface="WenQuanYi Micro Hei"/>
                  <a:cs typeface="WenQuanYi Micro Hei"/>
                </a:rPr>
                <a:t>Lizett</a:t>
              </a:r>
              <a:r>
                <a:rPr lang="es-ES" altLang="es-MX" sz="700" dirty="0">
                  <a:ea typeface="WenQuanYi Micro Hei"/>
                  <a:cs typeface="WenQuanYi Micro Hei"/>
                </a:rPr>
                <a:t> González </a:t>
              </a:r>
              <a:r>
                <a:rPr lang="es-ES" altLang="es-MX" sz="700" dirty="0" err="1">
                  <a:ea typeface="WenQuanYi Micro Hei"/>
                  <a:cs typeface="WenQuanYi Micro Hei"/>
                </a:rPr>
                <a:t>Meraz</a:t>
              </a:r>
              <a:endParaRPr lang="es-ES" altLang="es-MX" sz="700" dirty="0">
                <a:ea typeface="WenQuanYi Micro Hei"/>
                <a:cs typeface="WenQuanYi Micro Hei"/>
              </a:endParaRPr>
            </a:p>
            <a:p>
              <a:pPr algn="ctr" eaLnBrk="1" hangingPunct="1">
                <a:lnSpc>
                  <a:spcPct val="90000"/>
                </a:lnSpc>
              </a:pPr>
              <a:r>
                <a:rPr lang="es-ES" altLang="es-MX" sz="700" dirty="0" smtClean="0">
                  <a:ea typeface="WenQuanYi Micro Hei"/>
                  <a:cs typeface="WenQuanYi Micro Hei"/>
                </a:rPr>
                <a:t>Jefa de </a:t>
              </a:r>
              <a:r>
                <a:rPr lang="es-ES" altLang="es-MX" sz="700" dirty="0">
                  <a:ea typeface="WenQuanYi Micro Hei"/>
                  <a:cs typeface="WenQuanYi Micro Hei"/>
                </a:rPr>
                <a:t>Departamento </a:t>
              </a:r>
              <a:r>
                <a:rPr lang="es-ES" altLang="es-MX" sz="700" dirty="0" smtClean="0">
                  <a:ea typeface="WenQuanYi Micro Hei"/>
                  <a:cs typeface="WenQuanYi Micro Hei"/>
                </a:rPr>
                <a:t>(ITS0004) </a:t>
              </a:r>
              <a:endParaRPr lang="es-ES" altLang="es-MX" sz="700" dirty="0">
                <a:ea typeface="WenQuanYi Micro Hei"/>
                <a:cs typeface="WenQuanYi Micro Hei"/>
              </a:endParaRPr>
            </a:p>
          </p:txBody>
        </p:sp>
      </p:grpSp>
      <p:grpSp>
        <p:nvGrpSpPr>
          <p:cNvPr id="193" name="192 Grupo"/>
          <p:cNvGrpSpPr/>
          <p:nvPr/>
        </p:nvGrpSpPr>
        <p:grpSpPr>
          <a:xfrm>
            <a:off x="4477087" y="4860674"/>
            <a:ext cx="1659258" cy="478037"/>
            <a:chOff x="2518066" y="3536466"/>
            <a:chExt cx="1659258" cy="478037"/>
          </a:xfrm>
        </p:grpSpPr>
        <p:grpSp>
          <p:nvGrpSpPr>
            <p:cNvPr id="194" name="11 Grupo">
              <a:extLst>
                <a:ext uri="{FF2B5EF4-FFF2-40B4-BE49-F238E27FC236}">
                  <a16:creationId xmlns="" xmlns:a16="http://schemas.microsoft.com/office/drawing/2014/main" id="{BA90F3C4-3647-4A17-ACEE-C323ADF25E42}"/>
                </a:ext>
              </a:extLst>
            </p:cNvPr>
            <p:cNvGrpSpPr/>
            <p:nvPr/>
          </p:nvGrpSpPr>
          <p:grpSpPr>
            <a:xfrm>
              <a:off x="2518066" y="3536466"/>
              <a:ext cx="1659258" cy="450000"/>
              <a:chOff x="1657757" y="3124200"/>
              <a:chExt cx="1462618" cy="450000"/>
            </a:xfrm>
          </p:grpSpPr>
          <p:sp>
            <p:nvSpPr>
              <p:cNvPr id="196"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97"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98"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97242" y="3140076"/>
                <a:ext cx="1368294"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División de </a:t>
                </a:r>
                <a:r>
                  <a:rPr lang="es-ES" altLang="es-MX" sz="700" b="1" dirty="0" smtClean="0">
                    <a:solidFill>
                      <a:srgbClr val="000000"/>
                    </a:solidFill>
                    <a:ea typeface="WenQuanYi Micro Hei"/>
                    <a:cs typeface="WenQuanYi Micro Hei"/>
                  </a:rPr>
                  <a:t>Ingeniería Industrial</a:t>
                </a:r>
                <a:endParaRPr lang="es-ES" altLang="es-MX" sz="700" b="1" dirty="0">
                  <a:solidFill>
                    <a:srgbClr val="000000"/>
                  </a:solidFill>
                  <a:ea typeface="WenQuanYi Micro Hei"/>
                  <a:cs typeface="WenQuanYi Micro Hei"/>
                </a:endParaRPr>
              </a:p>
            </p:txBody>
          </p:sp>
          <p:sp>
            <p:nvSpPr>
              <p:cNvPr id="199"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0"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95" name="194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Bernardino </a:t>
              </a:r>
              <a:r>
                <a:rPr lang="es-ES" altLang="es-MX" sz="700" dirty="0" smtClean="0">
                  <a:solidFill>
                    <a:srgbClr val="000000"/>
                  </a:solidFill>
                  <a:ea typeface="WenQuanYi Micro Hei"/>
                  <a:cs typeface="WenQuanYi Micro Hei"/>
                </a:rPr>
                <a:t>Ávila </a:t>
              </a:r>
              <a:r>
                <a:rPr lang="es-ES" altLang="es-MX" sz="700" dirty="0">
                  <a:solidFill>
                    <a:srgbClr val="000000"/>
                  </a:solidFill>
                  <a:ea typeface="WenQuanYi Micro Hei"/>
                  <a:cs typeface="WenQuanYi Micro Hei"/>
                </a:rPr>
                <a:t>Martínez</a:t>
              </a:r>
            </a:p>
            <a:p>
              <a:pPr algn="ctr" eaLnBrk="1" hangingPunct="1">
                <a:lnSpc>
                  <a:spcPct val="90000"/>
                </a:lnSpc>
              </a:pPr>
              <a:r>
                <a:rPr lang="es-ES" altLang="es-MX" sz="700" dirty="0">
                  <a:solidFill>
                    <a:srgbClr val="000000"/>
                  </a:solidFill>
                  <a:ea typeface="WenQuanYi Micro Hei"/>
                  <a:cs typeface="WenQuanYi Micro Hei"/>
                </a:rPr>
                <a:t>Jefe de División </a:t>
              </a:r>
              <a:r>
                <a:rPr lang="es-ES" altLang="es-MX" sz="700" dirty="0" smtClean="0">
                  <a:solidFill>
                    <a:srgbClr val="000000"/>
                  </a:solidFill>
                  <a:ea typeface="WenQuanYi Micro Hei"/>
                  <a:cs typeface="WenQuanYi Micro Hei"/>
                </a:rPr>
                <a:t> </a:t>
              </a:r>
              <a:r>
                <a:rPr lang="es-ES" altLang="es-MX" sz="700" dirty="0" smtClean="0">
                  <a:ea typeface="WenQuanYi Micro Hei"/>
                  <a:cs typeface="WenQuanYi Micro Hei"/>
                </a:rPr>
                <a:t>(ITS0003) </a:t>
              </a:r>
              <a:endParaRPr lang="es-ES" altLang="es-MX" sz="700" dirty="0">
                <a:ea typeface="WenQuanYi Micro Hei"/>
                <a:cs typeface="WenQuanYi Micro Hei"/>
              </a:endParaRPr>
            </a:p>
          </p:txBody>
        </p:sp>
      </p:grpSp>
      <p:sp>
        <p:nvSpPr>
          <p:cNvPr id="215" name="Line 93"/>
          <p:cNvSpPr>
            <a:spLocks noChangeShapeType="1"/>
          </p:cNvSpPr>
          <p:nvPr/>
        </p:nvSpPr>
        <p:spPr bwMode="auto">
          <a:xfrm>
            <a:off x="4275547" y="5052479"/>
            <a:ext cx="8504" cy="1799538"/>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17" name="Line 61"/>
          <p:cNvSpPr>
            <a:spLocks noChangeShapeType="1"/>
          </p:cNvSpPr>
          <p:nvPr/>
        </p:nvSpPr>
        <p:spPr bwMode="auto">
          <a:xfrm flipV="1">
            <a:off x="2313121" y="5933818"/>
            <a:ext cx="185903" cy="773"/>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18" name="Line 61"/>
          <p:cNvSpPr>
            <a:spLocks noChangeShapeType="1"/>
          </p:cNvSpPr>
          <p:nvPr/>
        </p:nvSpPr>
        <p:spPr bwMode="auto">
          <a:xfrm flipV="1">
            <a:off x="4284222" y="5943664"/>
            <a:ext cx="209416" cy="387"/>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19" name="Line 61"/>
          <p:cNvSpPr>
            <a:spLocks noChangeShapeType="1"/>
          </p:cNvSpPr>
          <p:nvPr/>
        </p:nvSpPr>
        <p:spPr bwMode="auto">
          <a:xfrm flipV="1">
            <a:off x="2317664" y="6855192"/>
            <a:ext cx="185903" cy="773"/>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37" name="Line 61"/>
          <p:cNvSpPr>
            <a:spLocks noChangeShapeType="1"/>
          </p:cNvSpPr>
          <p:nvPr/>
        </p:nvSpPr>
        <p:spPr bwMode="auto">
          <a:xfrm flipV="1">
            <a:off x="4285258" y="6848455"/>
            <a:ext cx="209416" cy="387"/>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30" name="129 Grupo"/>
          <p:cNvGrpSpPr/>
          <p:nvPr/>
        </p:nvGrpSpPr>
        <p:grpSpPr>
          <a:xfrm>
            <a:off x="500476" y="5706860"/>
            <a:ext cx="1690885" cy="530296"/>
            <a:chOff x="2475783" y="7801842"/>
            <a:chExt cx="1690885" cy="421989"/>
          </a:xfrm>
        </p:grpSpPr>
        <p:grpSp>
          <p:nvGrpSpPr>
            <p:cNvPr id="134" name="Grupo 169"/>
            <p:cNvGrpSpPr/>
            <p:nvPr/>
          </p:nvGrpSpPr>
          <p:grpSpPr>
            <a:xfrm>
              <a:off x="2475783" y="7801842"/>
              <a:ext cx="1670203" cy="421879"/>
              <a:chOff x="4050911" y="2818344"/>
              <a:chExt cx="1246176" cy="763770"/>
            </a:xfrm>
          </p:grpSpPr>
          <p:sp>
            <p:nvSpPr>
              <p:cNvPr id="136"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4" name="Text Box 23"/>
              <p:cNvSpPr txBox="1">
                <a:spLocks noChangeArrowheads="1"/>
              </p:cNvSpPr>
              <p:nvPr/>
            </p:nvSpPr>
            <p:spPr bwMode="auto">
              <a:xfrm>
                <a:off x="4050911" y="2840304"/>
                <a:ext cx="1246176" cy="63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del Departamento Desarrollo Académico</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167" name="Line 49"/>
              <p:cNvSpPr>
                <a:spLocks noChangeShapeType="1"/>
              </p:cNvSpPr>
              <p:nvPr/>
            </p:nvSpPr>
            <p:spPr bwMode="auto">
              <a:xfrm>
                <a:off x="4157345" y="3151988"/>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33" name="Text Box 44"/>
            <p:cNvSpPr txBox="1">
              <a:spLocks noChangeArrowheads="1"/>
            </p:cNvSpPr>
            <p:nvPr/>
          </p:nvSpPr>
          <p:spPr bwMode="auto">
            <a:xfrm>
              <a:off x="2583835" y="7983302"/>
              <a:ext cx="1582833" cy="240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800" dirty="0">
                  <a:solidFill>
                    <a:srgbClr val="000000"/>
                  </a:solidFill>
                  <a:ea typeface="WenQuanYi Micro Hei"/>
                  <a:cs typeface="WenQuanYi Micro Hei"/>
                </a:rPr>
                <a:t> </a:t>
              </a:r>
              <a:r>
                <a:rPr lang="es-ES" altLang="es-MX" sz="700" dirty="0" smtClean="0">
                  <a:ea typeface="WenQuanYi Micro Hei"/>
                  <a:cs typeface="WenQuanYi Micro Hei"/>
                </a:rPr>
                <a:t>Miriam </a:t>
              </a:r>
              <a:r>
                <a:rPr lang="es-ES" altLang="es-MX" sz="700" dirty="0">
                  <a:ea typeface="WenQuanYi Micro Hei"/>
                  <a:cs typeface="WenQuanYi Micro Hei"/>
                </a:rPr>
                <a:t>Peña Ávila</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err="1">
                  <a:solidFill>
                    <a:srgbClr val="000000"/>
                  </a:solidFill>
                  <a:ea typeface="WenQuanYi Micro Hei"/>
                  <a:cs typeface="WenQuanYi Micro Hei"/>
                </a:rPr>
                <a:t>Sria</a:t>
              </a:r>
              <a:r>
                <a:rPr lang="es-ES" altLang="es-MX" sz="700" dirty="0">
                  <a:solidFill>
                    <a:srgbClr val="000000"/>
                  </a:solidFill>
                  <a:ea typeface="WenQuanYi Micro Hei"/>
                  <a:cs typeface="WenQuanYi Micro Hei"/>
                </a:rPr>
                <a:t>. </a:t>
              </a:r>
              <a:r>
                <a:rPr lang="es-ES" altLang="es-MX" sz="700" dirty="0">
                  <a:ea typeface="WenQuanYi Micro Hei"/>
                  <a:cs typeface="WenQuanYi Micro Hei"/>
                </a:rPr>
                <a:t>de Jefe de Depto.</a:t>
              </a:r>
              <a:r>
                <a:rPr lang="es-ES" altLang="es-MX" sz="700" dirty="0">
                  <a:solidFill>
                    <a:srgbClr val="000000"/>
                  </a:solidFill>
                  <a:ea typeface="WenQuanYi Micro Hei"/>
                  <a:cs typeface="WenQuanYi Micro Hei"/>
                </a:rPr>
                <a:t>(</a:t>
              </a:r>
              <a:r>
                <a:rPr lang="es-ES" altLang="es-MX" sz="700" dirty="0" smtClean="0">
                  <a:solidFill>
                    <a:srgbClr val="000000"/>
                  </a:solidFill>
                  <a:ea typeface="WenQuanYi Micro Hei"/>
                  <a:cs typeface="WenQuanYi Micro Hei"/>
                </a:rPr>
                <a:t>CF34004)</a:t>
              </a:r>
              <a:endParaRPr lang="es-ES" altLang="es-MX" sz="700" dirty="0">
                <a:solidFill>
                  <a:srgbClr val="000000"/>
                </a:solidFill>
                <a:ea typeface="WenQuanYi Micro Hei"/>
                <a:cs typeface="WenQuanYi Micro Hei"/>
              </a:endParaRPr>
            </a:p>
          </p:txBody>
        </p:sp>
      </p:grpSp>
      <p:grpSp>
        <p:nvGrpSpPr>
          <p:cNvPr id="246" name="245 Grupo"/>
          <p:cNvGrpSpPr/>
          <p:nvPr/>
        </p:nvGrpSpPr>
        <p:grpSpPr>
          <a:xfrm>
            <a:off x="4352387" y="4079409"/>
            <a:ext cx="1658880" cy="444094"/>
            <a:chOff x="2529511" y="7801842"/>
            <a:chExt cx="1658880" cy="444094"/>
          </a:xfrm>
        </p:grpSpPr>
        <p:grpSp>
          <p:nvGrpSpPr>
            <p:cNvPr id="248" name="Grupo 137"/>
            <p:cNvGrpSpPr/>
            <p:nvPr/>
          </p:nvGrpSpPr>
          <p:grpSpPr>
            <a:xfrm>
              <a:off x="2573330" y="7801842"/>
              <a:ext cx="1587600" cy="421879"/>
              <a:chOff x="2608000" y="7252970"/>
              <a:chExt cx="1662267" cy="763770"/>
            </a:xfrm>
          </p:grpSpPr>
          <p:grpSp>
            <p:nvGrpSpPr>
              <p:cNvPr id="250" name="Grupo 169"/>
              <p:cNvGrpSpPr/>
              <p:nvPr/>
            </p:nvGrpSpPr>
            <p:grpSpPr>
              <a:xfrm>
                <a:off x="2608000" y="7252970"/>
                <a:ext cx="1662267" cy="763770"/>
                <a:chOff x="4123691" y="2818344"/>
                <a:chExt cx="1184544" cy="763770"/>
              </a:xfrm>
            </p:grpSpPr>
            <p:sp>
              <p:nvSpPr>
                <p:cNvPr id="252"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53" name="Text Box 23"/>
                <p:cNvSpPr txBox="1">
                  <a:spLocks noChangeArrowheads="1"/>
                </p:cNvSpPr>
                <p:nvPr/>
              </p:nvSpPr>
              <p:spPr bwMode="auto">
                <a:xfrm>
                  <a:off x="4123691" y="2840304"/>
                  <a:ext cx="1184544" cy="48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Secretaria de Sub. Académica</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54" name="Line 49"/>
                <p:cNvSpPr>
                  <a:spLocks noChangeShapeType="1"/>
                </p:cNvSpPr>
                <p:nvPr/>
              </p:nvSpPr>
              <p:spPr bwMode="auto">
                <a:xfrm>
                  <a:off x="4157345" y="3086769"/>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51" name="Text Box 44"/>
              <p:cNvSpPr txBox="1">
                <a:spLocks noChangeArrowheads="1"/>
              </p:cNvSpPr>
              <p:nvPr/>
            </p:nvSpPr>
            <p:spPr bwMode="auto">
              <a:xfrm>
                <a:off x="2652968" y="7502445"/>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49" name="Text Box 44"/>
            <p:cNvSpPr txBox="1">
              <a:spLocks noChangeArrowheads="1"/>
            </p:cNvSpPr>
            <p:nvPr/>
          </p:nvSpPr>
          <p:spPr bwMode="auto">
            <a:xfrm>
              <a:off x="2529511" y="7943673"/>
              <a:ext cx="1658880" cy="30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800" dirty="0">
                  <a:solidFill>
                    <a:srgbClr val="000000"/>
                  </a:solidFill>
                  <a:ea typeface="WenQuanYi Micro Hei"/>
                  <a:cs typeface="WenQuanYi Micro Hei"/>
                </a:rPr>
                <a:t> </a:t>
              </a:r>
              <a:r>
                <a:rPr lang="es-ES" altLang="es-MX" sz="700" dirty="0">
                  <a:solidFill>
                    <a:srgbClr val="000000"/>
                  </a:solidFill>
                  <a:ea typeface="WenQuanYi Micro Hei"/>
                  <a:cs typeface="WenQuanYi Micro Hei"/>
                </a:rPr>
                <a:t>Elizabeth Rivera Antonio</a:t>
              </a:r>
            </a:p>
            <a:p>
              <a:pPr algn="ctr" eaLnBrk="1" hangingPunct="1">
                <a:lnSpc>
                  <a:spcPct val="90000"/>
                </a:lnSpc>
              </a:pPr>
              <a:r>
                <a:rPr lang="es-ES" altLang="es-MX" sz="700" dirty="0">
                  <a:solidFill>
                    <a:srgbClr val="000000"/>
                  </a:solidFill>
                  <a:ea typeface="WenQuanYi Micro Hei"/>
                  <a:cs typeface="WenQuanYi Micro Hei"/>
                </a:rPr>
                <a:t>Secretaria de </a:t>
              </a:r>
              <a:r>
                <a:rPr lang="es-ES" altLang="es-MX" sz="700" dirty="0" smtClean="0">
                  <a:solidFill>
                    <a:srgbClr val="000000"/>
                  </a:solidFill>
                  <a:ea typeface="WenQuanYi Micro Hei"/>
                  <a:cs typeface="WenQuanYi Micro Hei"/>
                </a:rPr>
                <a:t>Subdirector (CF34280</a:t>
              </a:r>
              <a:r>
                <a:rPr lang="es-ES" altLang="es-MX" sz="700" dirty="0">
                  <a:solidFill>
                    <a:srgbClr val="000000"/>
                  </a:solidFill>
                  <a:ea typeface="WenQuanYi Micro Hei"/>
                  <a:cs typeface="WenQuanYi Micro Hei"/>
                </a:rPr>
                <a:t>)</a:t>
              </a:r>
            </a:p>
          </p:txBody>
        </p:sp>
      </p:grpSp>
      <p:grpSp>
        <p:nvGrpSpPr>
          <p:cNvPr id="263" name="262 Grupo"/>
          <p:cNvGrpSpPr/>
          <p:nvPr/>
        </p:nvGrpSpPr>
        <p:grpSpPr>
          <a:xfrm>
            <a:off x="4458911" y="5726390"/>
            <a:ext cx="1593338" cy="444094"/>
            <a:chOff x="2573330" y="7801842"/>
            <a:chExt cx="1593338" cy="444094"/>
          </a:xfrm>
        </p:grpSpPr>
        <p:grpSp>
          <p:nvGrpSpPr>
            <p:cNvPr id="264" name="Grupo 137"/>
            <p:cNvGrpSpPr/>
            <p:nvPr/>
          </p:nvGrpSpPr>
          <p:grpSpPr>
            <a:xfrm>
              <a:off x="2573330" y="7801842"/>
              <a:ext cx="1587600" cy="421879"/>
              <a:chOff x="2608000" y="7252970"/>
              <a:chExt cx="1662267" cy="763770"/>
            </a:xfrm>
          </p:grpSpPr>
          <p:grpSp>
            <p:nvGrpSpPr>
              <p:cNvPr id="266" name="Grupo 169"/>
              <p:cNvGrpSpPr/>
              <p:nvPr/>
            </p:nvGrpSpPr>
            <p:grpSpPr>
              <a:xfrm>
                <a:off x="2608000" y="7252970"/>
                <a:ext cx="1662267" cy="763770"/>
                <a:chOff x="4123691" y="2818344"/>
                <a:chExt cx="1184544" cy="763770"/>
              </a:xfrm>
            </p:grpSpPr>
            <p:sp>
              <p:nvSpPr>
                <p:cNvPr id="268"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69" name="Text Box 23"/>
                <p:cNvSpPr txBox="1">
                  <a:spLocks noChangeArrowheads="1"/>
                </p:cNvSpPr>
                <p:nvPr/>
              </p:nvSpPr>
              <p:spPr bwMode="auto">
                <a:xfrm>
                  <a:off x="4123691" y="2840304"/>
                  <a:ext cx="1184544" cy="48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 División </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70" name="Line 49"/>
                <p:cNvSpPr>
                  <a:spLocks noChangeShapeType="1"/>
                </p:cNvSpPr>
                <p:nvPr/>
              </p:nvSpPr>
              <p:spPr bwMode="auto">
                <a:xfrm>
                  <a:off x="4157345" y="3086769"/>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67" name="Text Box 44"/>
              <p:cNvSpPr txBox="1">
                <a:spLocks noChangeArrowheads="1"/>
              </p:cNvSpPr>
              <p:nvPr/>
            </p:nvSpPr>
            <p:spPr bwMode="auto">
              <a:xfrm>
                <a:off x="2652968" y="7502445"/>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65" name="Text Box 44"/>
            <p:cNvSpPr txBox="1">
              <a:spLocks noChangeArrowheads="1"/>
            </p:cNvSpPr>
            <p:nvPr/>
          </p:nvSpPr>
          <p:spPr bwMode="auto">
            <a:xfrm>
              <a:off x="2583835" y="7943673"/>
              <a:ext cx="1582833" cy="30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800" dirty="0">
                  <a:solidFill>
                    <a:srgbClr val="000000"/>
                  </a:solidFill>
                  <a:ea typeface="WenQuanYi Micro Hei"/>
                  <a:cs typeface="WenQuanYi Micro Hei"/>
                </a:rPr>
                <a:t> </a:t>
              </a:r>
              <a:r>
                <a:rPr lang="es-ES" altLang="es-MX" sz="700" dirty="0">
                  <a:solidFill>
                    <a:srgbClr val="000000"/>
                  </a:solidFill>
                  <a:ea typeface="WenQuanYi Micro Hei"/>
                  <a:cs typeface="WenQuanYi Micro Hei"/>
                </a:rPr>
                <a:t>Feliciana Manuel Hernández</a:t>
              </a:r>
            </a:p>
            <a:p>
              <a:pPr algn="ctr" eaLnBrk="1" hangingPunct="1">
                <a:lnSpc>
                  <a:spcPct val="90000"/>
                </a:lnSpc>
              </a:pPr>
              <a:r>
                <a:rPr lang="es-ES" altLang="es-MX" sz="700" dirty="0">
                  <a:solidFill>
                    <a:srgbClr val="000000"/>
                  </a:solidFill>
                  <a:ea typeface="WenQuanYi Micro Hei"/>
                  <a:cs typeface="WenQuanYi Micro Hei"/>
                </a:rPr>
                <a:t>Capturista </a:t>
              </a:r>
              <a:r>
                <a:rPr lang="es-ES" altLang="es-MX" sz="700" dirty="0">
                  <a:ea typeface="WenQuanYi Micro Hei"/>
                  <a:cs typeface="WenQuanYi Micro Hei"/>
                </a:rPr>
                <a:t>(</a:t>
              </a:r>
              <a:r>
                <a:rPr lang="es-ES" altLang="es-MX" sz="700" dirty="0">
                  <a:solidFill>
                    <a:srgbClr val="000000"/>
                  </a:solidFill>
                  <a:ea typeface="WenQuanYi Micro Hei"/>
                  <a:cs typeface="WenQuanYi Micro Hei"/>
                </a:rPr>
                <a:t>T06027</a:t>
              </a:r>
              <a:r>
                <a:rPr lang="es-ES" altLang="es-MX" sz="700" dirty="0">
                  <a:ea typeface="WenQuanYi Micro Hei"/>
                  <a:cs typeface="WenQuanYi Micro Hei"/>
                </a:rPr>
                <a:t>)</a:t>
              </a:r>
            </a:p>
          </p:txBody>
        </p:sp>
      </p:grpSp>
      <p:sp>
        <p:nvSpPr>
          <p:cNvPr id="276" name="Rectangle 22"/>
          <p:cNvSpPr>
            <a:spLocks noChangeArrowheads="1"/>
          </p:cNvSpPr>
          <p:nvPr/>
        </p:nvSpPr>
        <p:spPr bwMode="auto">
          <a:xfrm>
            <a:off x="2505136" y="6617196"/>
            <a:ext cx="1495749" cy="42120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77" name="Text Box 23"/>
          <p:cNvSpPr txBox="1">
            <a:spLocks noChangeArrowheads="1"/>
          </p:cNvSpPr>
          <p:nvPr/>
        </p:nvSpPr>
        <p:spPr bwMode="auto">
          <a:xfrm>
            <a:off x="2468966" y="6638553"/>
            <a:ext cx="1587600" cy="46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Docentes de Inglés</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78" name="Line 49"/>
          <p:cNvSpPr>
            <a:spLocks noChangeShapeType="1"/>
          </p:cNvSpPr>
          <p:nvPr/>
        </p:nvSpPr>
        <p:spPr bwMode="auto">
          <a:xfrm>
            <a:off x="2514071" y="6778932"/>
            <a:ext cx="1476601"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73" name="Text Box 44"/>
          <p:cNvSpPr txBox="1">
            <a:spLocks noChangeArrowheads="1"/>
          </p:cNvSpPr>
          <p:nvPr/>
        </p:nvSpPr>
        <p:spPr bwMode="auto">
          <a:xfrm>
            <a:off x="2479471" y="6785014"/>
            <a:ext cx="1582833" cy="26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lvl="0" algn="just" eaLnBrk="1" hangingPunct="1">
              <a:lnSpc>
                <a:spcPct val="90000"/>
              </a:lnSpc>
              <a:tabLst/>
            </a:pPr>
            <a:r>
              <a:rPr lang="es-ES" altLang="es-MX" sz="600" dirty="0" smtClean="0">
                <a:solidFill>
                  <a:srgbClr val="000000"/>
                </a:solidFill>
                <a:ea typeface="WenQuanYi Micro Hei"/>
                <a:cs typeface="WenQuanYi Micro Hei"/>
              </a:rPr>
              <a:t>05 </a:t>
            </a:r>
            <a:r>
              <a:rPr lang="es-ES" altLang="es-MX" sz="600" dirty="0">
                <a:solidFill>
                  <a:srgbClr val="000000"/>
                </a:solidFill>
                <a:ea typeface="WenQuanYi Micro Hei"/>
                <a:cs typeface="WenQuanYi Micro Hei"/>
              </a:rPr>
              <a:t>Profesor Asignatura “A” (E13001)</a:t>
            </a:r>
          </a:p>
          <a:p>
            <a:pPr lvl="0" algn="just" eaLnBrk="1" hangingPunct="1">
              <a:lnSpc>
                <a:spcPct val="90000"/>
              </a:lnSpc>
              <a:tabLst/>
            </a:pPr>
            <a:r>
              <a:rPr lang="es-ES" altLang="es-MX" sz="600" dirty="0">
                <a:solidFill>
                  <a:srgbClr val="000000"/>
                </a:solidFill>
                <a:ea typeface="WenQuanYi Micro Hei"/>
                <a:cs typeface="WenQuanYi Micro Hei"/>
              </a:rPr>
              <a:t>02 Profesor Asignatura “B” (E13002</a:t>
            </a:r>
            <a:r>
              <a:rPr lang="es-ES" altLang="es-MX" sz="600" dirty="0" smtClean="0">
                <a:solidFill>
                  <a:srgbClr val="000000"/>
                </a:solidFill>
                <a:ea typeface="WenQuanYi Micro Hei"/>
                <a:cs typeface="WenQuanYi Micro Hei"/>
              </a:rPr>
              <a:t>)</a:t>
            </a:r>
            <a:endParaRPr lang="es-ES" altLang="es-MX" sz="600" dirty="0">
              <a:solidFill>
                <a:srgbClr val="000000"/>
              </a:solidFill>
              <a:ea typeface="WenQuanYi Micro Hei"/>
              <a:cs typeface="WenQuanYi Micro Hei"/>
            </a:endParaRPr>
          </a:p>
        </p:txBody>
      </p:sp>
      <p:sp>
        <p:nvSpPr>
          <p:cNvPr id="282" name="Rectangle 22"/>
          <p:cNvSpPr>
            <a:spLocks noChangeArrowheads="1"/>
          </p:cNvSpPr>
          <p:nvPr/>
        </p:nvSpPr>
        <p:spPr bwMode="auto">
          <a:xfrm>
            <a:off x="4496765" y="6617196"/>
            <a:ext cx="1495749" cy="56298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83" name="Text Box 23"/>
          <p:cNvSpPr txBox="1">
            <a:spLocks noChangeArrowheads="1"/>
          </p:cNvSpPr>
          <p:nvPr/>
        </p:nvSpPr>
        <p:spPr bwMode="auto">
          <a:xfrm>
            <a:off x="4460595" y="6638553"/>
            <a:ext cx="1587600"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Docentes de Ingeniería Industrial</a:t>
            </a:r>
          </a:p>
        </p:txBody>
      </p:sp>
      <p:sp>
        <p:nvSpPr>
          <p:cNvPr id="284" name="Line 49"/>
          <p:cNvSpPr>
            <a:spLocks noChangeShapeType="1"/>
          </p:cNvSpPr>
          <p:nvPr/>
        </p:nvSpPr>
        <p:spPr bwMode="auto">
          <a:xfrm>
            <a:off x="4505700" y="6778932"/>
            <a:ext cx="1476601"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81" name="Text Box 44"/>
          <p:cNvSpPr txBox="1">
            <a:spLocks noChangeArrowheads="1"/>
          </p:cNvSpPr>
          <p:nvPr/>
        </p:nvSpPr>
        <p:spPr bwMode="auto">
          <a:xfrm>
            <a:off x="4480625" y="6753264"/>
            <a:ext cx="1582833" cy="42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lnSpc>
                <a:spcPct val="90000"/>
              </a:lnSpc>
            </a:pPr>
            <a:r>
              <a:rPr lang="es-ES" altLang="es-MX" sz="600" dirty="0" smtClean="0">
                <a:solidFill>
                  <a:srgbClr val="000000"/>
                </a:solidFill>
                <a:ea typeface="WenQuanYi Micro Hei"/>
                <a:cs typeface="WenQuanYi Micro Hei"/>
              </a:rPr>
              <a:t>05 </a:t>
            </a:r>
            <a:r>
              <a:rPr lang="es-ES" altLang="es-MX" sz="600" dirty="0">
                <a:solidFill>
                  <a:srgbClr val="000000"/>
                </a:solidFill>
                <a:ea typeface="WenQuanYi Micro Hei"/>
                <a:cs typeface="WenQuanYi Micro Hei"/>
              </a:rPr>
              <a:t>Profesor Asignatura “A” (E13001)</a:t>
            </a:r>
          </a:p>
          <a:p>
            <a:pPr algn="just" eaLnBrk="1" hangingPunct="1">
              <a:lnSpc>
                <a:spcPct val="90000"/>
              </a:lnSpc>
            </a:pPr>
            <a:r>
              <a:rPr lang="es-ES" altLang="es-MX" sz="600" dirty="0">
                <a:ea typeface="WenQuanYi Micro Hei"/>
                <a:cs typeface="WenQuanYi Micro Hei"/>
              </a:rPr>
              <a:t>06 Profesor Asignatura “B” (E13002)</a:t>
            </a:r>
          </a:p>
          <a:p>
            <a:pPr algn="just" eaLnBrk="1" hangingPunct="1">
              <a:lnSpc>
                <a:spcPct val="90000"/>
              </a:lnSpc>
            </a:pPr>
            <a:r>
              <a:rPr lang="es-ES" altLang="es-MX" sz="600" dirty="0">
                <a:solidFill>
                  <a:srgbClr val="000000"/>
                </a:solidFill>
                <a:ea typeface="WenQuanYi Micro Hei"/>
                <a:cs typeface="WenQuanYi Micro Hei"/>
              </a:rPr>
              <a:t>03 Profesor Asociado “A” (E13010)</a:t>
            </a:r>
          </a:p>
          <a:p>
            <a:pPr algn="just" eaLnBrk="1" hangingPunct="1">
              <a:lnSpc>
                <a:spcPct val="90000"/>
              </a:lnSpc>
            </a:pPr>
            <a:r>
              <a:rPr lang="es-ES" altLang="es-MX" sz="600" dirty="0">
                <a:solidFill>
                  <a:srgbClr val="000000"/>
                </a:solidFill>
                <a:ea typeface="WenQuanYi Micro Hei"/>
                <a:cs typeface="WenQuanYi Micro Hei"/>
              </a:rPr>
              <a:t>03 Profesor Asociado “B” ((E13011)</a:t>
            </a:r>
          </a:p>
        </p:txBody>
      </p:sp>
      <p:sp>
        <p:nvSpPr>
          <p:cNvPr id="129" name="Text Box 42">
            <a:extLst>
              <a:ext uri="{FF2B5EF4-FFF2-40B4-BE49-F238E27FC236}">
                <a16:creationId xmlns="" xmlns:a16="http://schemas.microsoft.com/office/drawing/2014/main" id="{CCE232BA-EFE0-4230-8319-68A57518E4BA}"/>
              </a:ext>
            </a:extLst>
          </p:cNvPr>
          <p:cNvSpPr txBox="1">
            <a:spLocks noChangeArrowheads="1"/>
          </p:cNvSpPr>
          <p:nvPr/>
        </p:nvSpPr>
        <p:spPr bwMode="auto">
          <a:xfrm>
            <a:off x="2613076" y="1580664"/>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grpSp>
        <p:nvGrpSpPr>
          <p:cNvPr id="131" name="130 Grupo"/>
          <p:cNvGrpSpPr/>
          <p:nvPr/>
        </p:nvGrpSpPr>
        <p:grpSpPr>
          <a:xfrm>
            <a:off x="2467977" y="5708029"/>
            <a:ext cx="1659258" cy="574987"/>
            <a:chOff x="2518066" y="3536466"/>
            <a:chExt cx="1659258" cy="574987"/>
          </a:xfrm>
        </p:grpSpPr>
        <p:grpSp>
          <p:nvGrpSpPr>
            <p:cNvPr id="135" name="11 Grupo">
              <a:extLst>
                <a:ext uri="{FF2B5EF4-FFF2-40B4-BE49-F238E27FC236}">
                  <a16:creationId xmlns="" xmlns:a16="http://schemas.microsoft.com/office/drawing/2014/main" id="{BA90F3C4-3647-4A17-ACEE-C323ADF25E42}"/>
                </a:ext>
              </a:extLst>
            </p:cNvPr>
            <p:cNvGrpSpPr/>
            <p:nvPr/>
          </p:nvGrpSpPr>
          <p:grpSpPr>
            <a:xfrm>
              <a:off x="2518066" y="3536466"/>
              <a:ext cx="1659258" cy="450000"/>
              <a:chOff x="1657757" y="3124200"/>
              <a:chExt cx="1462618" cy="450000"/>
            </a:xfrm>
          </p:grpSpPr>
          <p:sp>
            <p:nvSpPr>
              <p:cNvPr id="159"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60"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61"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97242" y="3140076"/>
                <a:ext cx="1368294"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Sala de Auto acceso</a:t>
                </a:r>
              </a:p>
            </p:txBody>
          </p:sp>
          <p:sp>
            <p:nvSpPr>
              <p:cNvPr id="163"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64"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58" name="157 Rectángulo"/>
            <p:cNvSpPr/>
            <p:nvPr/>
          </p:nvSpPr>
          <p:spPr>
            <a:xfrm>
              <a:off x="2590118" y="3728271"/>
              <a:ext cx="1516474" cy="38318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Carlos Guillermo Martínez Juárez</a:t>
              </a:r>
            </a:p>
            <a:p>
              <a:pPr algn="ctr" eaLnBrk="1" hangingPunct="1">
                <a:lnSpc>
                  <a:spcPct val="90000"/>
                </a:lnSpc>
              </a:pPr>
              <a:r>
                <a:rPr lang="es-ES" altLang="es-MX" sz="700" dirty="0">
                  <a:ea typeface="WenQuanYi Micro Hei"/>
                  <a:cs typeface="WenQuanYi Micro Hei"/>
                </a:rPr>
                <a:t>Bibliotecario (T05003)</a:t>
              </a:r>
            </a:p>
            <a:p>
              <a:pPr algn="ctr" eaLnBrk="1" hangingPunct="1">
                <a:lnSpc>
                  <a:spcPct val="90000"/>
                </a:lnSpc>
              </a:pPr>
              <a:r>
                <a:rPr lang="es-ES" altLang="es-MX" sz="700" dirty="0" smtClean="0">
                  <a:ea typeface="WenQuanYi Micro Hei"/>
                  <a:cs typeface="WenQuanYi Micro Hei"/>
                </a:rPr>
                <a:t> </a:t>
              </a:r>
              <a:endParaRPr lang="es-ES" altLang="es-MX" sz="700" dirty="0">
                <a:ea typeface="WenQuanYi Micro Hei"/>
                <a:cs typeface="WenQuanYi Micro Hei"/>
              </a:endParaRPr>
            </a:p>
          </p:txBody>
        </p:sp>
      </p:grpSp>
    </p:spTree>
    <p:extLst>
      <p:ext uri="{BB962C8B-B14F-4D97-AF65-F5344CB8AC3E}">
        <p14:creationId xmlns:p14="http://schemas.microsoft.com/office/powerpoint/2010/main" val="163976386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6"/>
          <p:cNvSpPr>
            <a:spLocks noChangeArrowheads="1"/>
          </p:cNvSpPr>
          <p:nvPr/>
        </p:nvSpPr>
        <p:spPr bwMode="auto">
          <a:xfrm>
            <a:off x="0" y="-2938"/>
            <a:ext cx="1435734"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MX" altLang="es-MX" dirty="0"/>
          </a:p>
        </p:txBody>
      </p:sp>
      <p:sp>
        <p:nvSpPr>
          <p:cNvPr id="12291"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2292" name="Text Box 4"/>
          <p:cNvSpPr txBox="1">
            <a:spLocks noChangeArrowheads="1"/>
          </p:cNvSpPr>
          <p:nvPr/>
        </p:nvSpPr>
        <p:spPr bwMode="auto">
          <a:xfrm>
            <a:off x="1485900" y="720725"/>
            <a:ext cx="401955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Dirección Académica</a:t>
            </a:r>
          </a:p>
        </p:txBody>
      </p:sp>
      <p:sp>
        <p:nvSpPr>
          <p:cNvPr id="1235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90" name="Text Box 3">
            <a:extLst>
              <a:ext uri="{FF2B5EF4-FFF2-40B4-BE49-F238E27FC236}">
                <a16:creationId xmlns="" xmlns:a16="http://schemas.microsoft.com/office/drawing/2014/main" id="{636B84A6-70BC-4883-AECE-2F737591F390}"/>
              </a:ext>
            </a:extLst>
          </p:cNvPr>
          <p:cNvSpPr txBox="1">
            <a:spLocks noChangeArrowheads="1"/>
          </p:cNvSpPr>
          <p:nvPr/>
        </p:nvSpPr>
        <p:spPr bwMode="auto">
          <a:xfrm>
            <a:off x="4357952" y="8080015"/>
            <a:ext cx="2409825" cy="74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Díaz Aguilar</a:t>
            </a:r>
            <a:r>
              <a:rPr lang="es-MX" altLang="es-MX" sz="600" dirty="0" smtClean="0">
                <a:solidFill>
                  <a:srgbClr val="000000"/>
                </a:solidFill>
                <a:ea typeface="WenQuanYi Micro Hei"/>
                <a:cs typeface="WenQuanYi Micro Hei"/>
              </a:rPr>
              <a:t>, </a:t>
            </a:r>
            <a:r>
              <a:rPr lang="es-ES" altLang="es-MX" sz="600" dirty="0" smtClean="0">
                <a:solidFill>
                  <a:srgbClr val="000000"/>
                </a:solidFill>
                <a:ea typeface="WenQuanYi Micro Hei"/>
                <a:cs typeface="WenQuanYi Micro Hei"/>
              </a:rPr>
              <a:t>Subdirectora de Servicios Administrativos </a:t>
            </a:r>
            <a:r>
              <a:rPr lang="es-MX" altLang="es-MX" sz="600" dirty="0" smtClean="0">
                <a:solidFill>
                  <a:srgbClr val="000000"/>
                </a:solidFill>
                <a:ea typeface="WenQuanYi Micro Hei"/>
                <a:cs typeface="WenQuanYi Micro Hei"/>
              </a:rPr>
              <a:t>del  </a:t>
            </a:r>
            <a:r>
              <a:rPr lang="es-ES" altLang="es-MX" sz="600" dirty="0" smtClean="0">
                <a:solidFill>
                  <a:srgbClr val="000000"/>
                </a:solidFill>
                <a:ea typeface="WenQuanYi Micro Hei"/>
                <a:cs typeface="WenQuanYi Micro Hei"/>
              </a:rPr>
              <a:t>Instituto Tecnológico Superior de </a:t>
            </a:r>
            <a:r>
              <a:rPr lang="es-ES" altLang="es-MX" sz="600" dirty="0" err="1" smtClean="0">
                <a:solidFill>
                  <a:srgbClr val="000000"/>
                </a:solidFill>
                <a:ea typeface="WenQuanYi Micro Hei"/>
                <a:cs typeface="WenQuanYi Micro Hei"/>
              </a:rPr>
              <a:t>Tamazunchale</a:t>
            </a:r>
            <a:r>
              <a:rPr lang="es-MX" altLang="es-MX" sz="600" dirty="0" smtClean="0">
                <a:solidFill>
                  <a:srgbClr val="000000"/>
                </a:solidFill>
                <a:ea typeface="WenQuanYi Micro Hei"/>
                <a:cs typeface="WenQuanYi Micro Hei"/>
              </a:rPr>
              <a:t>, </a:t>
            </a:r>
            <a:r>
              <a:rPr lang="es-ES" altLang="es-MX" sz="600" dirty="0" smtClean="0">
                <a:solidFill>
                  <a:srgbClr val="000000"/>
                </a:solidFill>
                <a:ea typeface="WenQuanYi Micro Hei"/>
                <a:cs typeface="WenQuanYi Micro Hei"/>
              </a:rPr>
              <a:t>Certifica que el presente organigrama refleja el personal, así como los puestos y nombramientos que integran la estructura vigente al mes de</a:t>
            </a:r>
            <a:r>
              <a:rPr lang="es-MX" altLang="es-MX" sz="600" dirty="0" smtClean="0">
                <a:solidFill>
                  <a:srgbClr val="000000"/>
                </a:solidFill>
                <a:ea typeface="WenQuanYi Micro Hei"/>
                <a:cs typeface="WenQuanYi Micro Hei"/>
              </a:rPr>
              <a:t> </a:t>
            </a:r>
            <a:r>
              <a:rPr lang="es-MX" altLang="es-MX" sz="600" dirty="0">
                <a:solidFill>
                  <a:srgbClr val="000000"/>
                </a:solidFill>
                <a:ea typeface="WenQuanYi Micro Hei"/>
                <a:cs typeface="WenQuanYi Micro Hei"/>
              </a:rPr>
              <a:t>abril de </a:t>
            </a:r>
            <a:r>
              <a:rPr lang="es-MX" altLang="es-MX" sz="600" dirty="0" smtClean="0">
                <a:solidFill>
                  <a:srgbClr val="000000"/>
                </a:solidFill>
                <a:ea typeface="WenQuanYi Micro Hei"/>
                <a:cs typeface="WenQuanYi Micro Hei"/>
              </a:rPr>
              <a:t>2020.</a:t>
            </a:r>
          </a:p>
          <a:p>
            <a:pPr algn="just" eaLnBrk="1" hangingPunct="1"/>
            <a:endParaRPr lang="es-MX" altLang="es-MX" sz="600" dirty="0" smtClean="0">
              <a:solidFill>
                <a:srgbClr val="000000"/>
              </a:solidFill>
              <a:ea typeface="WenQuanYi Micro Hei"/>
              <a:cs typeface="WenQuanYi Micro Hei"/>
            </a:endParaRPr>
          </a:p>
          <a:p>
            <a:pPr algn="just" eaLnBrk="1" hangingPunct="1"/>
            <a:r>
              <a:rPr lang="es-MX" altLang="es-MX" sz="600" dirty="0" smtClean="0">
                <a:solidFill>
                  <a:srgbClr val="000000"/>
                </a:solidFill>
                <a:ea typeface="WenQuanYi Micro Hei"/>
                <a:cs typeface="WenQuanYi Micro Hei"/>
              </a:rPr>
              <a:t>Firma</a:t>
            </a:r>
            <a:r>
              <a:rPr lang="es-MX" altLang="es-MX" sz="600" dirty="0">
                <a:solidFill>
                  <a:srgbClr val="000000"/>
                </a:solidFill>
                <a:ea typeface="WenQuanYi Micro Hei"/>
                <a:cs typeface="WenQuanYi Micro Hei"/>
              </a:rPr>
              <a:t>: ______________________________</a:t>
            </a:r>
          </a:p>
        </p:txBody>
      </p:sp>
      <p:sp>
        <p:nvSpPr>
          <p:cNvPr id="97" name="Line 5">
            <a:extLst>
              <a:ext uri="{FF2B5EF4-FFF2-40B4-BE49-F238E27FC236}">
                <a16:creationId xmlns="" xmlns:a16="http://schemas.microsoft.com/office/drawing/2014/main" id="{EAEF4CE3-7009-47ED-8AFA-7940CAFFCAF4}"/>
              </a:ext>
            </a:extLst>
          </p:cNvPr>
          <p:cNvSpPr>
            <a:spLocks noChangeShapeType="1"/>
          </p:cNvSpPr>
          <p:nvPr/>
        </p:nvSpPr>
        <p:spPr bwMode="auto">
          <a:xfrm>
            <a:off x="2722755" y="8199451"/>
            <a:ext cx="579245" cy="0"/>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98" name="Text Box 6">
            <a:extLst>
              <a:ext uri="{FF2B5EF4-FFF2-40B4-BE49-F238E27FC236}">
                <a16:creationId xmlns="" xmlns:a16="http://schemas.microsoft.com/office/drawing/2014/main" id="{42586CAD-75AB-431F-8DCF-1C81673E1761}"/>
              </a:ext>
            </a:extLst>
          </p:cNvPr>
          <p:cNvSpPr txBox="1">
            <a:spLocks noChangeArrowheads="1"/>
          </p:cNvSpPr>
          <p:nvPr/>
        </p:nvSpPr>
        <p:spPr bwMode="auto">
          <a:xfrm>
            <a:off x="1573743" y="8113356"/>
            <a:ext cx="1617021"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02 Puestos </a:t>
            </a:r>
            <a:r>
              <a:rPr lang="es-ES" altLang="es-MX" sz="450" b="1" dirty="0">
                <a:solidFill>
                  <a:srgbClr val="339933"/>
                </a:solidFill>
                <a:ea typeface="WenQuanYi Micro Hei"/>
                <a:cs typeface="WenQuanYi Micro Hei"/>
              </a:rPr>
              <a:t>de Confianza</a:t>
            </a:r>
            <a:endParaRPr lang="es-ES" altLang="es-MX" sz="450" b="1" dirty="0">
              <a:solidFill>
                <a:srgbClr val="000000"/>
              </a:solidFill>
              <a:ea typeface="WenQuanYi Micro Hei"/>
              <a:cs typeface="WenQuanYi Micro Hei"/>
            </a:endParaRPr>
          </a:p>
          <a:p>
            <a:pPr eaLnBrk="1" hangingPunct="1"/>
            <a:r>
              <a:rPr lang="es-ES" altLang="es-MX" sz="450" b="1" dirty="0" smtClean="0">
                <a:ea typeface="WenQuanYi Micro Hei"/>
                <a:cs typeface="WenQuanYi Micro Hei"/>
              </a:rPr>
              <a:t>04 Puestos </a:t>
            </a:r>
            <a:r>
              <a:rPr lang="es-ES" altLang="es-MX" sz="450" b="1" dirty="0">
                <a:ea typeface="WenQuanYi Micro Hei"/>
                <a:cs typeface="WenQuanYi Micro Hei"/>
              </a:rPr>
              <a:t>de Base </a:t>
            </a:r>
          </a:p>
          <a:p>
            <a:pPr eaLnBrk="1" hangingPunct="1"/>
            <a:endParaRPr lang="es-ES" altLang="es-MX" sz="450" b="1" i="1" dirty="0" smtClean="0">
              <a:ea typeface="WenQuanYi Micro Hei"/>
              <a:cs typeface="WenQuanYi Micro Hei"/>
            </a:endParaRPr>
          </a:p>
          <a:p>
            <a:pPr eaLnBrk="1" hangingPunct="1"/>
            <a:r>
              <a:rPr lang="es-ES" altLang="es-MX" sz="450" b="1" i="1" dirty="0" smtClean="0">
                <a:ea typeface="WenQuanYi Micro Hei"/>
                <a:cs typeface="WenQuanYi Micro Hei"/>
              </a:rPr>
              <a:t>Total</a:t>
            </a:r>
            <a:r>
              <a:rPr lang="es-ES" altLang="es-MX" sz="450" b="1" i="1" dirty="0">
                <a:ea typeface="WenQuanYi Micro Hei"/>
                <a:cs typeface="WenQuanYi Micro Hei"/>
              </a:rPr>
              <a:t>: </a:t>
            </a:r>
            <a:r>
              <a:rPr lang="es-ES" altLang="es-MX" sz="450" b="1" i="1" dirty="0" smtClean="0">
                <a:ea typeface="WenQuanYi Micro Hei"/>
                <a:cs typeface="WenQuanYi Micro Hei"/>
              </a:rPr>
              <a:t>06</a:t>
            </a:r>
            <a:endParaRPr lang="es-ES" altLang="es-MX" sz="450" b="1" i="1" dirty="0">
              <a:ea typeface="WenQuanYi Micro Hei"/>
              <a:cs typeface="WenQuanYi Micro Hei"/>
            </a:endParaRPr>
          </a:p>
        </p:txBody>
      </p:sp>
      <p:sp>
        <p:nvSpPr>
          <p:cNvPr id="93" name="Line 4">
            <a:extLst>
              <a:ext uri="{FF2B5EF4-FFF2-40B4-BE49-F238E27FC236}">
                <a16:creationId xmlns="" xmlns:a16="http://schemas.microsoft.com/office/drawing/2014/main" id="{517F10A4-2825-452B-9D66-EA6CAE52DD6A}"/>
              </a:ext>
            </a:extLst>
          </p:cNvPr>
          <p:cNvSpPr>
            <a:spLocks noChangeShapeType="1"/>
          </p:cNvSpPr>
          <p:nvPr/>
        </p:nvSpPr>
        <p:spPr bwMode="auto">
          <a:xfrm>
            <a:off x="2723228" y="8266021"/>
            <a:ext cx="578772" cy="0"/>
          </a:xfrm>
          <a:prstGeom prst="line">
            <a:avLst/>
          </a:prstGeom>
          <a:noFill/>
          <a:ln w="635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12296" name="Line 18"/>
          <p:cNvSpPr>
            <a:spLocks noChangeShapeType="1"/>
          </p:cNvSpPr>
          <p:nvPr/>
        </p:nvSpPr>
        <p:spPr bwMode="auto">
          <a:xfrm>
            <a:off x="3265404" y="1718740"/>
            <a:ext cx="14019" cy="5459771"/>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38" name="Grupo 137"/>
          <p:cNvGrpSpPr/>
          <p:nvPr/>
        </p:nvGrpSpPr>
        <p:grpSpPr>
          <a:xfrm>
            <a:off x="2511285" y="6474224"/>
            <a:ext cx="1587600" cy="426214"/>
            <a:chOff x="2608000" y="7252970"/>
            <a:chExt cx="1662267" cy="771618"/>
          </a:xfrm>
        </p:grpSpPr>
        <p:grpSp>
          <p:nvGrpSpPr>
            <p:cNvPr id="170" name="Grupo 169"/>
            <p:cNvGrpSpPr/>
            <p:nvPr/>
          </p:nvGrpSpPr>
          <p:grpSpPr>
            <a:xfrm>
              <a:off x="2608000" y="7252970"/>
              <a:ext cx="1662267" cy="763770"/>
              <a:chOff x="4123691" y="2818344"/>
              <a:chExt cx="1184544" cy="763770"/>
            </a:xfrm>
          </p:grpSpPr>
          <p:sp>
            <p:nvSpPr>
              <p:cNvPr id="172"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3" name="Text Box 23"/>
              <p:cNvSpPr txBox="1">
                <a:spLocks noChangeArrowheads="1"/>
              </p:cNvSpPr>
              <p:nvPr/>
            </p:nvSpPr>
            <p:spPr bwMode="auto">
              <a:xfrm>
                <a:off x="4123691" y="2840305"/>
                <a:ext cx="1184544"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Instructor Deportivo</a:t>
                </a:r>
              </a:p>
            </p:txBody>
          </p:sp>
          <p:sp>
            <p:nvSpPr>
              <p:cNvPr id="174" name="Line 49"/>
              <p:cNvSpPr>
                <a:spLocks noChangeShapeType="1"/>
              </p:cNvSpPr>
              <p:nvPr/>
            </p:nvSpPr>
            <p:spPr bwMode="auto">
              <a:xfrm>
                <a:off x="4157345" y="3086769"/>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71" name="Text Box 44"/>
            <p:cNvSpPr txBox="1">
              <a:spLocks noChangeArrowheads="1"/>
            </p:cNvSpPr>
            <p:nvPr/>
          </p:nvSpPr>
          <p:spPr bwMode="auto">
            <a:xfrm>
              <a:off x="2652968" y="7502445"/>
              <a:ext cx="1617299" cy="52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chemeClr val="accent4"/>
                  </a:solidFill>
                  <a:ea typeface="WenQuanYi Micro Hei"/>
                  <a:cs typeface="WenQuanYi Micro Hei"/>
                </a:rPr>
                <a:t>Rafael Leonardo Lira </a:t>
              </a:r>
              <a:r>
                <a:rPr lang="es-ES" altLang="es-MX" sz="700" dirty="0" smtClean="0">
                  <a:solidFill>
                    <a:schemeClr val="accent4"/>
                  </a:solidFill>
                  <a:ea typeface="WenQuanYi Micro Hei"/>
                  <a:cs typeface="WenQuanYi Micro Hei"/>
                </a:rPr>
                <a:t>Cisneros</a:t>
              </a:r>
              <a:endParaRPr lang="es-ES" altLang="es-MX" sz="700" dirty="0">
                <a:solidFill>
                  <a:schemeClr val="accent4"/>
                </a:solidFill>
                <a:ea typeface="WenQuanYi Micro Hei"/>
                <a:cs typeface="WenQuanYi Micro Hei"/>
              </a:endParaRPr>
            </a:p>
            <a:p>
              <a:pPr algn="ctr" eaLnBrk="1" hangingPunct="1">
                <a:lnSpc>
                  <a:spcPct val="90000"/>
                </a:lnSpc>
              </a:pPr>
              <a:r>
                <a:rPr lang="es-ES" altLang="es-MX" sz="700" dirty="0">
                  <a:solidFill>
                    <a:schemeClr val="accent4"/>
                  </a:solidFill>
                  <a:ea typeface="WenQuanYi Micro Hei"/>
                  <a:cs typeface="WenQuanYi Micro Hei"/>
                </a:rPr>
                <a:t>Profesor Asignatura “A</a:t>
              </a:r>
              <a:r>
                <a:rPr lang="es-ES" altLang="es-MX" sz="700" dirty="0" smtClean="0">
                  <a:solidFill>
                    <a:schemeClr val="accent4"/>
                  </a:solidFill>
                  <a:ea typeface="WenQuanYi Micro Hei"/>
                  <a:cs typeface="WenQuanYi Micro Hei"/>
                </a:rPr>
                <a:t>” (E13001</a:t>
              </a:r>
              <a:r>
                <a:rPr lang="es-ES" altLang="es-MX" sz="700" dirty="0">
                  <a:solidFill>
                    <a:schemeClr val="accent4"/>
                  </a:solidFill>
                  <a:ea typeface="WenQuanYi Micro Hei"/>
                  <a:cs typeface="WenQuanYi Micro Hei"/>
                </a:rPr>
                <a:t>)</a:t>
              </a:r>
            </a:p>
          </p:txBody>
        </p:sp>
      </p:grpSp>
      <p:sp>
        <p:nvSpPr>
          <p:cNvPr id="175" name="Line 33"/>
          <p:cNvSpPr>
            <a:spLocks noChangeShapeType="1"/>
          </p:cNvSpPr>
          <p:nvPr/>
        </p:nvSpPr>
        <p:spPr bwMode="auto">
          <a:xfrm>
            <a:off x="3277579" y="5362466"/>
            <a:ext cx="118638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81" name="Line 33"/>
          <p:cNvSpPr>
            <a:spLocks noChangeShapeType="1"/>
          </p:cNvSpPr>
          <p:nvPr/>
        </p:nvSpPr>
        <p:spPr bwMode="auto">
          <a:xfrm>
            <a:off x="3275133" y="6370403"/>
            <a:ext cx="118638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6" name="5 Grupo"/>
          <p:cNvGrpSpPr/>
          <p:nvPr/>
        </p:nvGrpSpPr>
        <p:grpSpPr>
          <a:xfrm>
            <a:off x="2428559" y="1379055"/>
            <a:ext cx="1675251" cy="487105"/>
            <a:chOff x="2515647" y="1379055"/>
            <a:chExt cx="1675251" cy="487105"/>
          </a:xfrm>
        </p:grpSpPr>
        <p:grpSp>
          <p:nvGrpSpPr>
            <p:cNvPr id="100" name="11 Grupo">
              <a:extLst>
                <a:ext uri="{FF2B5EF4-FFF2-40B4-BE49-F238E27FC236}">
                  <a16:creationId xmlns="" xmlns:a16="http://schemas.microsoft.com/office/drawing/2014/main" id="{BA90F3C4-3647-4A17-ACEE-C323ADF25E42}"/>
                </a:ext>
              </a:extLst>
            </p:cNvPr>
            <p:cNvGrpSpPr/>
            <p:nvPr/>
          </p:nvGrpSpPr>
          <p:grpSpPr>
            <a:xfrm>
              <a:off x="2515647" y="1379055"/>
              <a:ext cx="1675251" cy="450000"/>
              <a:chOff x="1657757" y="3124200"/>
              <a:chExt cx="1476709" cy="450000"/>
            </a:xfrm>
          </p:grpSpPr>
          <p:sp>
            <p:nvSpPr>
              <p:cNvPr id="101"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02"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03"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104"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05"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06" name="Text Box 42">
              <a:extLst>
                <a:ext uri="{FF2B5EF4-FFF2-40B4-BE49-F238E27FC236}">
                  <a16:creationId xmlns="" xmlns:a16="http://schemas.microsoft.com/office/drawing/2014/main" id="{CCE232BA-EFE0-4230-8319-68A57518E4BA}"/>
                </a:ext>
              </a:extLst>
            </p:cNvPr>
            <p:cNvSpPr txBox="1">
              <a:spLocks noChangeArrowheads="1"/>
            </p:cNvSpPr>
            <p:nvPr/>
          </p:nvSpPr>
          <p:spPr bwMode="auto">
            <a:xfrm>
              <a:off x="2702205" y="1577747"/>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grpSp>
      <p:grpSp>
        <p:nvGrpSpPr>
          <p:cNvPr id="107" name="11 Grupo">
            <a:extLst>
              <a:ext uri="{FF2B5EF4-FFF2-40B4-BE49-F238E27FC236}">
                <a16:creationId xmlns="" xmlns:a16="http://schemas.microsoft.com/office/drawing/2014/main" id="{BA90F3C4-3647-4A17-ACEE-C323ADF25E42}"/>
              </a:ext>
            </a:extLst>
          </p:cNvPr>
          <p:cNvGrpSpPr/>
          <p:nvPr/>
        </p:nvGrpSpPr>
        <p:grpSpPr>
          <a:xfrm>
            <a:off x="2432997" y="2203382"/>
            <a:ext cx="1675251" cy="564982"/>
            <a:chOff x="1657757" y="3124200"/>
            <a:chExt cx="1476709" cy="564982"/>
          </a:xfrm>
        </p:grpSpPr>
        <p:sp>
          <p:nvSpPr>
            <p:cNvPr id="108"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09"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10"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Dirección Académica</a:t>
              </a:r>
            </a:p>
          </p:txBody>
        </p:sp>
        <p:sp>
          <p:nvSpPr>
            <p:cNvPr id="111"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12"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José Martín Tello </a:t>
              </a:r>
              <a:r>
                <a:rPr lang="es-ES" altLang="es-MX" sz="700" dirty="0" smtClean="0">
                  <a:solidFill>
                    <a:srgbClr val="000000"/>
                  </a:solidFill>
                  <a:ea typeface="WenQuanYi Micro Hei"/>
                  <a:cs typeface="WenQuanYi Micro Hei"/>
                </a:rPr>
                <a:t>Guerrero Director de </a:t>
              </a:r>
              <a:r>
                <a:rPr lang="es-ES" altLang="es-MX" sz="700" dirty="0">
                  <a:solidFill>
                    <a:srgbClr val="000000"/>
                  </a:solidFill>
                  <a:ea typeface="WenQuanYi Micro Hei"/>
                  <a:cs typeface="WenQuanYi Micro Hei"/>
                </a:rPr>
                <a:t>Área </a:t>
              </a:r>
              <a:r>
                <a:rPr lang="es-ES" altLang="es-MX" sz="700" dirty="0" smtClean="0">
                  <a:solidFill>
                    <a:srgbClr val="000000"/>
                  </a:solidFill>
                  <a:ea typeface="WenQuanYi Micro Hei"/>
                  <a:cs typeface="WenQuanYi Micro Hei"/>
                </a:rPr>
                <a:t>(</a:t>
              </a:r>
              <a:r>
                <a:rPr lang="es-ES" altLang="es-MX" sz="700" dirty="0">
                  <a:solidFill>
                    <a:srgbClr val="000000"/>
                  </a:solidFill>
                  <a:ea typeface="WenQuanYi Micro Hei"/>
                  <a:cs typeface="WenQuanYi Micro Hei"/>
                </a:rPr>
                <a:t>ITS0009)</a:t>
              </a: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127" name="126 Grupo"/>
          <p:cNvGrpSpPr/>
          <p:nvPr/>
        </p:nvGrpSpPr>
        <p:grpSpPr>
          <a:xfrm>
            <a:off x="2430978" y="3203056"/>
            <a:ext cx="1675251" cy="478037"/>
            <a:chOff x="2518066" y="3536466"/>
            <a:chExt cx="1675251" cy="478037"/>
          </a:xfrm>
        </p:grpSpPr>
        <p:grpSp>
          <p:nvGrpSpPr>
            <p:cNvPr id="133" name="11 Grupo">
              <a:extLst>
                <a:ext uri="{FF2B5EF4-FFF2-40B4-BE49-F238E27FC236}">
                  <a16:creationId xmlns="" xmlns:a16="http://schemas.microsoft.com/office/drawing/2014/main" id="{BA90F3C4-3647-4A17-ACEE-C323ADF25E42}"/>
                </a:ext>
              </a:extLst>
            </p:cNvPr>
            <p:cNvGrpSpPr/>
            <p:nvPr/>
          </p:nvGrpSpPr>
          <p:grpSpPr>
            <a:xfrm>
              <a:off x="2518066" y="3536466"/>
              <a:ext cx="1675251" cy="450000"/>
              <a:chOff x="1657757" y="3124200"/>
              <a:chExt cx="1476709" cy="450000"/>
            </a:xfrm>
          </p:grpSpPr>
          <p:sp>
            <p:nvSpPr>
              <p:cNvPr id="136"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37"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2"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Académica</a:t>
                </a:r>
              </a:p>
            </p:txBody>
          </p:sp>
          <p:sp>
            <p:nvSpPr>
              <p:cNvPr id="143"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4"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35" name="134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Francisco Javier </a:t>
              </a:r>
              <a:r>
                <a:rPr lang="es-ES" altLang="es-MX" sz="700" dirty="0" smtClean="0">
                  <a:solidFill>
                    <a:srgbClr val="000000"/>
                  </a:solidFill>
                  <a:ea typeface="WenQuanYi Micro Hei"/>
                  <a:cs typeface="WenQuanYi Micro Hei"/>
                </a:rPr>
                <a:t>Medina Zúñiga</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smtClean="0">
                  <a:ea typeface="WenQuanYi Micro Hei"/>
                  <a:cs typeface="WenQuanYi Micro Hei"/>
                </a:rPr>
                <a:t>Subdirector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grpSp>
      <p:grpSp>
        <p:nvGrpSpPr>
          <p:cNvPr id="152" name="151 Grupo"/>
          <p:cNvGrpSpPr/>
          <p:nvPr/>
        </p:nvGrpSpPr>
        <p:grpSpPr>
          <a:xfrm>
            <a:off x="2430978" y="4327903"/>
            <a:ext cx="1675251" cy="505028"/>
            <a:chOff x="2518066" y="3509475"/>
            <a:chExt cx="1675251" cy="505028"/>
          </a:xfrm>
        </p:grpSpPr>
        <p:grpSp>
          <p:nvGrpSpPr>
            <p:cNvPr id="153" name="11 Grupo">
              <a:extLst>
                <a:ext uri="{FF2B5EF4-FFF2-40B4-BE49-F238E27FC236}">
                  <a16:creationId xmlns="" xmlns:a16="http://schemas.microsoft.com/office/drawing/2014/main" id="{BA90F3C4-3647-4A17-ACEE-C323ADF25E42}"/>
                </a:ext>
              </a:extLst>
            </p:cNvPr>
            <p:cNvGrpSpPr/>
            <p:nvPr/>
          </p:nvGrpSpPr>
          <p:grpSpPr>
            <a:xfrm>
              <a:off x="2518066" y="3509475"/>
              <a:ext cx="1675251" cy="476991"/>
              <a:chOff x="1657757" y="3097209"/>
              <a:chExt cx="1476709" cy="476991"/>
            </a:xfrm>
          </p:grpSpPr>
          <p:sp>
            <p:nvSpPr>
              <p:cNvPr id="182"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83"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84"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División </a:t>
                </a:r>
                <a:r>
                  <a:rPr lang="es-ES" altLang="es-MX" sz="700" b="1" dirty="0" smtClean="0">
                    <a:solidFill>
                      <a:srgbClr val="000000"/>
                    </a:solidFill>
                    <a:ea typeface="WenQuanYi Micro Hei"/>
                    <a:cs typeface="WenQuanYi Micro Hei"/>
                  </a:rPr>
                  <a:t>de Estudios </a:t>
                </a:r>
                <a:r>
                  <a:rPr lang="es-ES" altLang="es-MX" sz="700" b="1" dirty="0">
                    <a:solidFill>
                      <a:srgbClr val="000000"/>
                    </a:solidFill>
                    <a:ea typeface="WenQuanYi Micro Hei"/>
                    <a:cs typeface="WenQuanYi Micro Hei"/>
                  </a:rPr>
                  <a:t>Profesionales</a:t>
                </a:r>
              </a:p>
            </p:txBody>
          </p:sp>
          <p:sp>
            <p:nvSpPr>
              <p:cNvPr id="185"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86"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67" name="166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err="1">
                  <a:solidFill>
                    <a:srgbClr val="000000"/>
                  </a:solidFill>
                  <a:ea typeface="WenQuanYi Micro Hei"/>
                  <a:cs typeface="WenQuanYi Micro Hei"/>
                </a:rPr>
                <a:t>Keyra</a:t>
              </a:r>
              <a:r>
                <a:rPr lang="es-ES" altLang="es-MX" sz="700" dirty="0">
                  <a:solidFill>
                    <a:srgbClr val="000000"/>
                  </a:solidFill>
                  <a:ea typeface="WenQuanYi Micro Hei"/>
                  <a:cs typeface="WenQuanYi Micro Hei"/>
                </a:rPr>
                <a:t> </a:t>
              </a:r>
              <a:r>
                <a:rPr lang="es-ES" altLang="es-MX" sz="700" dirty="0" err="1">
                  <a:solidFill>
                    <a:srgbClr val="000000"/>
                  </a:solidFill>
                  <a:ea typeface="WenQuanYi Micro Hei"/>
                  <a:cs typeface="WenQuanYi Micro Hei"/>
                </a:rPr>
                <a:t>Yosselyn</a:t>
              </a:r>
              <a:r>
                <a:rPr lang="es-ES" altLang="es-MX" sz="700" dirty="0">
                  <a:solidFill>
                    <a:srgbClr val="000000"/>
                  </a:solidFill>
                  <a:ea typeface="WenQuanYi Micro Hei"/>
                  <a:cs typeface="WenQuanYi Micro Hei"/>
                </a:rPr>
                <a:t> Pérez Aguirre</a:t>
              </a:r>
            </a:p>
            <a:p>
              <a:pPr algn="ctr" eaLnBrk="1" hangingPunct="1">
                <a:lnSpc>
                  <a:spcPct val="90000"/>
                </a:lnSpc>
              </a:pPr>
              <a:r>
                <a:rPr lang="es-ES" altLang="es-MX" sz="700" dirty="0">
                  <a:solidFill>
                    <a:srgbClr val="000000"/>
                  </a:solidFill>
                  <a:ea typeface="WenQuanYi Micro Hei"/>
                  <a:cs typeface="WenQuanYi Micro Hei"/>
                </a:rPr>
                <a:t>Jefa de </a:t>
              </a:r>
              <a:r>
                <a:rPr lang="es-ES" altLang="es-MX" sz="700" dirty="0" smtClean="0">
                  <a:solidFill>
                    <a:srgbClr val="000000"/>
                  </a:solidFill>
                  <a:ea typeface="WenQuanYi Micro Hei"/>
                  <a:cs typeface="WenQuanYi Micro Hei"/>
                </a:rPr>
                <a:t>División </a:t>
              </a:r>
              <a:r>
                <a:rPr lang="es-ES" altLang="es-MX" sz="700" dirty="0" smtClean="0">
                  <a:ea typeface="WenQuanYi Micro Hei"/>
                  <a:cs typeface="WenQuanYi Micro Hei"/>
                </a:rPr>
                <a:t>(ITS0003) </a:t>
              </a:r>
              <a:endParaRPr lang="es-ES" altLang="es-MX" sz="700" dirty="0">
                <a:ea typeface="WenQuanYi Micro Hei"/>
                <a:cs typeface="WenQuanYi Micro Hei"/>
              </a:endParaRPr>
            </a:p>
          </p:txBody>
        </p:sp>
      </p:grpSp>
      <p:grpSp>
        <p:nvGrpSpPr>
          <p:cNvPr id="187" name="186 Grupo"/>
          <p:cNvGrpSpPr/>
          <p:nvPr/>
        </p:nvGrpSpPr>
        <p:grpSpPr>
          <a:xfrm>
            <a:off x="2440504" y="5622198"/>
            <a:ext cx="1675251" cy="505028"/>
            <a:chOff x="2518066" y="3509475"/>
            <a:chExt cx="1675251" cy="505028"/>
          </a:xfrm>
        </p:grpSpPr>
        <p:grpSp>
          <p:nvGrpSpPr>
            <p:cNvPr id="188" name="11 Grupo">
              <a:extLst>
                <a:ext uri="{FF2B5EF4-FFF2-40B4-BE49-F238E27FC236}">
                  <a16:creationId xmlns="" xmlns:a16="http://schemas.microsoft.com/office/drawing/2014/main" id="{BA90F3C4-3647-4A17-ACEE-C323ADF25E42}"/>
                </a:ext>
              </a:extLst>
            </p:cNvPr>
            <p:cNvGrpSpPr/>
            <p:nvPr/>
          </p:nvGrpSpPr>
          <p:grpSpPr>
            <a:xfrm>
              <a:off x="2518066" y="3509475"/>
              <a:ext cx="1675251" cy="476991"/>
              <a:chOff x="1657757" y="3097209"/>
              <a:chExt cx="1476709" cy="476991"/>
            </a:xfrm>
          </p:grpSpPr>
          <p:sp>
            <p:nvSpPr>
              <p:cNvPr id="190"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91"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92"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Oficina de Actividades Culturales y Deportivas</a:t>
                </a:r>
              </a:p>
            </p:txBody>
          </p:sp>
          <p:sp>
            <p:nvSpPr>
              <p:cNvPr id="193"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94"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89" name="188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Braulio Armendáriz </a:t>
              </a:r>
              <a:r>
                <a:rPr lang="es-ES" altLang="es-MX" sz="700" dirty="0" err="1">
                  <a:ea typeface="WenQuanYi Micro Hei"/>
                  <a:cs typeface="WenQuanYi Micro Hei"/>
                </a:rPr>
                <a:t>Lamoglia</a:t>
              </a:r>
              <a:endParaRPr lang="es-ES" altLang="es-MX" sz="700" dirty="0">
                <a:ea typeface="WenQuanYi Micro Hei"/>
                <a:cs typeface="WenQuanYi Micro Hei"/>
              </a:endParaRPr>
            </a:p>
            <a:p>
              <a:pPr algn="ctr" eaLnBrk="1" hangingPunct="1">
                <a:lnSpc>
                  <a:spcPct val="90000"/>
                </a:lnSpc>
              </a:pPr>
              <a:r>
                <a:rPr lang="es-ES" altLang="es-MX" sz="700" dirty="0">
                  <a:ea typeface="WenQuanYi Micro Hei"/>
                  <a:cs typeface="WenQuanYi Micro Hei"/>
                </a:rPr>
                <a:t>Profesor Asignatura “A</a:t>
              </a:r>
              <a:r>
                <a:rPr lang="es-ES" altLang="es-MX" sz="700" dirty="0" smtClean="0">
                  <a:ea typeface="WenQuanYi Micro Hei"/>
                  <a:cs typeface="WenQuanYi Micro Hei"/>
                </a:rPr>
                <a:t>” (</a:t>
              </a:r>
              <a:r>
                <a:rPr lang="es-ES" altLang="es-MX" sz="700" dirty="0">
                  <a:ea typeface="WenQuanYi Micro Hei"/>
                  <a:cs typeface="WenQuanYi Micro Hei"/>
                </a:rPr>
                <a:t>E13001</a:t>
              </a:r>
              <a:r>
                <a:rPr lang="es-ES" altLang="es-MX" sz="700" dirty="0" smtClean="0">
                  <a:ea typeface="WenQuanYi Micro Hei"/>
                  <a:cs typeface="WenQuanYi Micro Hei"/>
                </a:rPr>
                <a:t>) </a:t>
              </a:r>
              <a:endParaRPr lang="es-ES" altLang="es-MX" sz="700" dirty="0">
                <a:ea typeface="WenQuanYi Micro Hei"/>
                <a:cs typeface="WenQuanYi Micro Hei"/>
              </a:endParaRPr>
            </a:p>
          </p:txBody>
        </p:sp>
      </p:grpSp>
      <p:grpSp>
        <p:nvGrpSpPr>
          <p:cNvPr id="10" name="9 Grupo"/>
          <p:cNvGrpSpPr/>
          <p:nvPr/>
        </p:nvGrpSpPr>
        <p:grpSpPr>
          <a:xfrm>
            <a:off x="2486242" y="7166381"/>
            <a:ext cx="1593338" cy="444094"/>
            <a:chOff x="2573330" y="7801842"/>
            <a:chExt cx="1593338" cy="444094"/>
          </a:xfrm>
        </p:grpSpPr>
        <p:grpSp>
          <p:nvGrpSpPr>
            <p:cNvPr id="216" name="Grupo 137"/>
            <p:cNvGrpSpPr/>
            <p:nvPr/>
          </p:nvGrpSpPr>
          <p:grpSpPr>
            <a:xfrm>
              <a:off x="2573330" y="7801842"/>
              <a:ext cx="1587600" cy="421879"/>
              <a:chOff x="2608000" y="7252970"/>
              <a:chExt cx="1662267" cy="763770"/>
            </a:xfrm>
          </p:grpSpPr>
          <p:grpSp>
            <p:nvGrpSpPr>
              <p:cNvPr id="217" name="Grupo 169"/>
              <p:cNvGrpSpPr/>
              <p:nvPr/>
            </p:nvGrpSpPr>
            <p:grpSpPr>
              <a:xfrm>
                <a:off x="2608000" y="7252970"/>
                <a:ext cx="1662267" cy="763770"/>
                <a:chOff x="4123691" y="2818344"/>
                <a:chExt cx="1184544" cy="763770"/>
              </a:xfrm>
            </p:grpSpPr>
            <p:sp>
              <p:nvSpPr>
                <p:cNvPr id="219"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20" name="Text Box 23"/>
                <p:cNvSpPr txBox="1">
                  <a:spLocks noChangeArrowheads="1"/>
                </p:cNvSpPr>
                <p:nvPr/>
              </p:nvSpPr>
              <p:spPr bwMode="auto">
                <a:xfrm>
                  <a:off x="4123691" y="2840304"/>
                  <a:ext cx="1184544" cy="48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Instructor Cultural</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21" name="Line 49"/>
                <p:cNvSpPr>
                  <a:spLocks noChangeShapeType="1"/>
                </p:cNvSpPr>
                <p:nvPr/>
              </p:nvSpPr>
              <p:spPr bwMode="auto">
                <a:xfrm>
                  <a:off x="4157345" y="3086769"/>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18" name="Text Box 44"/>
              <p:cNvSpPr txBox="1">
                <a:spLocks noChangeArrowheads="1"/>
              </p:cNvSpPr>
              <p:nvPr/>
            </p:nvSpPr>
            <p:spPr bwMode="auto">
              <a:xfrm>
                <a:off x="2652968" y="7502445"/>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22" name="Text Box 44"/>
            <p:cNvSpPr txBox="1">
              <a:spLocks noChangeArrowheads="1"/>
            </p:cNvSpPr>
            <p:nvPr/>
          </p:nvSpPr>
          <p:spPr bwMode="auto">
            <a:xfrm>
              <a:off x="2583835" y="7943673"/>
              <a:ext cx="1582833" cy="30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800" dirty="0">
                  <a:solidFill>
                    <a:srgbClr val="000000"/>
                  </a:solidFill>
                  <a:ea typeface="WenQuanYi Micro Hei"/>
                  <a:cs typeface="WenQuanYi Micro Hei"/>
                </a:rPr>
                <a:t> </a:t>
              </a:r>
              <a:r>
                <a:rPr lang="es-ES" altLang="es-MX" sz="700" dirty="0">
                  <a:solidFill>
                    <a:srgbClr val="000000"/>
                  </a:solidFill>
                  <a:ea typeface="WenQuanYi Micro Hei"/>
                  <a:cs typeface="WenQuanYi Micro Hei"/>
                </a:rPr>
                <a:t>Ariel Nava Hernández</a:t>
              </a:r>
            </a:p>
            <a:p>
              <a:pPr algn="ctr" eaLnBrk="1" hangingPunct="1">
                <a:lnSpc>
                  <a:spcPct val="90000"/>
                </a:lnSpc>
              </a:pPr>
              <a:r>
                <a:rPr lang="es-ES" altLang="es-MX" sz="700" dirty="0">
                  <a:solidFill>
                    <a:srgbClr val="000000"/>
                  </a:solidFill>
                  <a:ea typeface="WenQuanYi Micro Hei"/>
                  <a:cs typeface="WenQuanYi Micro Hei"/>
                </a:rPr>
                <a:t>Profesor Asignatura “A” </a:t>
              </a:r>
              <a:r>
                <a:rPr lang="es-ES" altLang="es-MX" sz="700" dirty="0" smtClean="0">
                  <a:solidFill>
                    <a:srgbClr val="000000"/>
                  </a:solidFill>
                  <a:ea typeface="WenQuanYi Micro Hei"/>
                  <a:cs typeface="WenQuanYi Micro Hei"/>
                </a:rPr>
                <a:t>(</a:t>
              </a:r>
              <a:r>
                <a:rPr lang="es-ES" altLang="es-MX" sz="700" dirty="0">
                  <a:solidFill>
                    <a:srgbClr val="000000"/>
                  </a:solidFill>
                  <a:ea typeface="WenQuanYi Micro Hei"/>
                  <a:cs typeface="WenQuanYi Micro Hei"/>
                </a:rPr>
                <a:t>E13001</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grpSp>
      <p:grpSp>
        <p:nvGrpSpPr>
          <p:cNvPr id="123" name="122 Grupo"/>
          <p:cNvGrpSpPr/>
          <p:nvPr/>
        </p:nvGrpSpPr>
        <p:grpSpPr>
          <a:xfrm>
            <a:off x="4304055" y="6103205"/>
            <a:ext cx="1901597" cy="530296"/>
            <a:chOff x="2456998" y="7801842"/>
            <a:chExt cx="1765189" cy="421989"/>
          </a:xfrm>
        </p:grpSpPr>
        <p:grpSp>
          <p:nvGrpSpPr>
            <p:cNvPr id="128" name="Grupo 169"/>
            <p:cNvGrpSpPr/>
            <p:nvPr/>
          </p:nvGrpSpPr>
          <p:grpSpPr>
            <a:xfrm>
              <a:off x="2456998" y="7801842"/>
              <a:ext cx="1765189" cy="421879"/>
              <a:chOff x="4036896" y="2818344"/>
              <a:chExt cx="1317047" cy="763770"/>
            </a:xfrm>
          </p:grpSpPr>
          <p:sp>
            <p:nvSpPr>
              <p:cNvPr id="130"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31" name="Text Box 23"/>
              <p:cNvSpPr txBox="1">
                <a:spLocks noChangeArrowheads="1"/>
              </p:cNvSpPr>
              <p:nvPr/>
            </p:nvSpPr>
            <p:spPr bwMode="auto">
              <a:xfrm>
                <a:off x="4036896" y="2840304"/>
                <a:ext cx="1317047" cy="384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 la Oficina de Actividades Culturales y </a:t>
                </a:r>
                <a:r>
                  <a:rPr lang="es-ES" altLang="es-MX" sz="700" b="1" dirty="0" smtClean="0">
                    <a:solidFill>
                      <a:srgbClr val="000000"/>
                    </a:solidFill>
                    <a:ea typeface="WenQuanYi Micro Hei"/>
                    <a:cs typeface="WenQuanYi Micro Hei"/>
                  </a:rPr>
                  <a:t>Deportivas</a:t>
                </a:r>
                <a:endParaRPr lang="es-ES" altLang="es-MX" sz="700" b="1" dirty="0">
                  <a:solidFill>
                    <a:srgbClr val="000000"/>
                  </a:solidFill>
                  <a:ea typeface="WenQuanYi Micro Hei"/>
                  <a:cs typeface="WenQuanYi Micro Hei"/>
                </a:endParaRPr>
              </a:p>
            </p:txBody>
          </p:sp>
          <p:sp>
            <p:nvSpPr>
              <p:cNvPr id="134" name="Line 49"/>
              <p:cNvSpPr>
                <a:spLocks noChangeShapeType="1"/>
              </p:cNvSpPr>
              <p:nvPr/>
            </p:nvSpPr>
            <p:spPr bwMode="auto">
              <a:xfrm>
                <a:off x="4157345" y="3151988"/>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29" name="Text Box 44"/>
            <p:cNvSpPr txBox="1">
              <a:spLocks noChangeArrowheads="1"/>
            </p:cNvSpPr>
            <p:nvPr/>
          </p:nvSpPr>
          <p:spPr bwMode="auto">
            <a:xfrm>
              <a:off x="2583835" y="7983302"/>
              <a:ext cx="1582833" cy="240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800" dirty="0">
                  <a:solidFill>
                    <a:srgbClr val="000000"/>
                  </a:solidFill>
                  <a:ea typeface="WenQuanYi Micro Hei"/>
                  <a:cs typeface="WenQuanYi Micro Hei"/>
                </a:rPr>
                <a:t> </a:t>
              </a:r>
              <a:r>
                <a:rPr lang="es-ES" altLang="es-MX" sz="700" dirty="0">
                  <a:solidFill>
                    <a:srgbClr val="000000"/>
                  </a:solidFill>
                  <a:ea typeface="WenQuanYi Micro Hei"/>
                  <a:cs typeface="WenQuanYi Micro Hei"/>
                </a:rPr>
                <a:t>Rosendo Cervantes Fernández</a:t>
              </a:r>
            </a:p>
            <a:p>
              <a:pPr algn="ctr" eaLnBrk="1" hangingPunct="1">
                <a:lnSpc>
                  <a:spcPct val="90000"/>
                </a:lnSpc>
              </a:pPr>
              <a:r>
                <a:rPr lang="es-ES" altLang="es-MX" sz="700" dirty="0">
                  <a:ea typeface="WenQuanYi Micro Hei"/>
                  <a:cs typeface="WenQuanYi Micro Hei"/>
                </a:rPr>
                <a:t> </a:t>
              </a:r>
              <a:r>
                <a:rPr lang="es-ES" altLang="es-MX" sz="700" dirty="0">
                  <a:solidFill>
                    <a:srgbClr val="000000"/>
                  </a:solidFill>
                  <a:ea typeface="WenQuanYi Micro Hei"/>
                  <a:cs typeface="WenQuanYi Micro Hei"/>
                </a:rPr>
                <a:t>Profesor Asignatura “A”</a:t>
              </a:r>
              <a:r>
                <a:rPr lang="es-ES" altLang="es-MX" sz="700" dirty="0">
                  <a:ea typeface="WenQuanYi Micro Hei"/>
                  <a:cs typeface="WenQuanYi Micro Hei"/>
                </a:rPr>
                <a:t> </a:t>
              </a:r>
              <a:r>
                <a:rPr lang="es-ES" altLang="es-MX" sz="700" dirty="0">
                  <a:solidFill>
                    <a:srgbClr val="000000"/>
                  </a:solidFill>
                  <a:ea typeface="WenQuanYi Micro Hei"/>
                  <a:cs typeface="WenQuanYi Micro Hei"/>
                </a:rPr>
                <a:t>(E13001)</a:t>
              </a:r>
            </a:p>
          </p:txBody>
        </p:sp>
      </p:grpSp>
      <p:grpSp>
        <p:nvGrpSpPr>
          <p:cNvPr id="139" name="138 Grupo"/>
          <p:cNvGrpSpPr/>
          <p:nvPr/>
        </p:nvGrpSpPr>
        <p:grpSpPr>
          <a:xfrm>
            <a:off x="4339205" y="4983050"/>
            <a:ext cx="1690885" cy="662825"/>
            <a:chOff x="2475784" y="7801842"/>
            <a:chExt cx="1690885" cy="421879"/>
          </a:xfrm>
        </p:grpSpPr>
        <p:grpSp>
          <p:nvGrpSpPr>
            <p:cNvPr id="140" name="Grupo 169"/>
            <p:cNvGrpSpPr/>
            <p:nvPr/>
          </p:nvGrpSpPr>
          <p:grpSpPr>
            <a:xfrm>
              <a:off x="2475784" y="7801842"/>
              <a:ext cx="1690885" cy="421879"/>
              <a:chOff x="4050911" y="2818344"/>
              <a:chExt cx="1261607" cy="763770"/>
            </a:xfrm>
          </p:grpSpPr>
          <p:sp>
            <p:nvSpPr>
              <p:cNvPr id="154"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5" name="Text Box 23"/>
              <p:cNvSpPr txBox="1">
                <a:spLocks noChangeArrowheads="1"/>
              </p:cNvSpPr>
              <p:nvPr/>
            </p:nvSpPr>
            <p:spPr bwMode="auto">
              <a:xfrm>
                <a:off x="4050911" y="2840304"/>
                <a:ext cx="1261607" cy="508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lvl="0" algn="ctr" eaLnBrk="1" hangingPunct="1">
                  <a:lnSpc>
                    <a:spcPct val="80000"/>
                  </a:lnSpc>
                  <a:tabLst/>
                </a:pPr>
                <a:r>
                  <a:rPr lang="es-ES" altLang="es-MX" sz="700" b="1" dirty="0">
                    <a:solidFill>
                      <a:srgbClr val="000000"/>
                    </a:solidFill>
                    <a:ea typeface="WenQuanYi Micro Hei"/>
                    <a:cs typeface="WenQuanYi Micro Hei"/>
                  </a:rPr>
                  <a:t>Coordinación de Actos Protocolarios de Titulación y Residencias </a:t>
                </a:r>
                <a:r>
                  <a:rPr lang="es-ES" altLang="es-MX" sz="700" b="1" dirty="0" smtClean="0">
                    <a:solidFill>
                      <a:srgbClr val="000000"/>
                    </a:solidFill>
                    <a:ea typeface="WenQuanYi Micro Hei"/>
                    <a:cs typeface="WenQuanYi Micro Hei"/>
                  </a:rPr>
                  <a:t>Profesionales</a:t>
                </a:r>
                <a:endParaRPr lang="es-ES" altLang="es-MX" sz="700" b="1" dirty="0">
                  <a:solidFill>
                    <a:srgbClr val="000000"/>
                  </a:solidFill>
                  <a:ea typeface="WenQuanYi Micro Hei"/>
                  <a:cs typeface="WenQuanYi Micro Hei"/>
                </a:endParaRPr>
              </a:p>
            </p:txBody>
          </p:sp>
          <p:sp>
            <p:nvSpPr>
              <p:cNvPr id="156" name="Line 49"/>
              <p:cNvSpPr>
                <a:spLocks noChangeShapeType="1"/>
              </p:cNvSpPr>
              <p:nvPr/>
            </p:nvSpPr>
            <p:spPr bwMode="auto">
              <a:xfrm>
                <a:off x="4157345" y="3200228"/>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41" name="Text Box 44"/>
            <p:cNvSpPr txBox="1">
              <a:spLocks noChangeArrowheads="1"/>
            </p:cNvSpPr>
            <p:nvPr/>
          </p:nvSpPr>
          <p:spPr bwMode="auto">
            <a:xfrm>
              <a:off x="2583835" y="7996113"/>
              <a:ext cx="1582833" cy="192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lvl="0" algn="ctr" eaLnBrk="1" hangingPunct="1">
                <a:lnSpc>
                  <a:spcPct val="90000"/>
                </a:lnSpc>
                <a:tabLst/>
              </a:pPr>
              <a:r>
                <a:rPr lang="es-ES" altLang="es-MX" sz="800" dirty="0" smtClean="0">
                  <a:solidFill>
                    <a:srgbClr val="000000"/>
                  </a:solidFill>
                  <a:ea typeface="WenQuanYi Micro Hei"/>
                  <a:cs typeface="WenQuanYi Micro Hei"/>
                </a:rPr>
                <a:t> </a:t>
              </a:r>
              <a:r>
                <a:rPr lang="es-ES" altLang="es-MX" sz="700" dirty="0">
                  <a:solidFill>
                    <a:srgbClr val="000000"/>
                  </a:solidFill>
                  <a:ea typeface="WenQuanYi Micro Hei"/>
                  <a:cs typeface="WenQuanYi Micro Hei"/>
                </a:rPr>
                <a:t> </a:t>
              </a:r>
              <a:r>
                <a:rPr lang="es-ES" altLang="es-MX" sz="700" dirty="0" smtClean="0">
                  <a:solidFill>
                    <a:srgbClr val="000000"/>
                  </a:solidFill>
                  <a:ea typeface="WenQuanYi Micro Hei"/>
                  <a:cs typeface="WenQuanYi Micro Hei"/>
                </a:rPr>
                <a:t>Plácido </a:t>
              </a:r>
              <a:r>
                <a:rPr lang="es-ES" altLang="es-MX" sz="700" dirty="0">
                  <a:solidFill>
                    <a:srgbClr val="000000"/>
                  </a:solidFill>
                  <a:ea typeface="WenQuanYi Micro Hei"/>
                  <a:cs typeface="WenQuanYi Micro Hei"/>
                </a:rPr>
                <a:t>Hernández Márquez     Programador (T06018</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grpSp>
    </p:spTree>
    <p:extLst>
      <p:ext uri="{BB962C8B-B14F-4D97-AF65-F5344CB8AC3E}">
        <p14:creationId xmlns:p14="http://schemas.microsoft.com/office/powerpoint/2010/main" val="112623021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6"/>
          <p:cNvSpPr>
            <a:spLocks noChangeArrowheads="1"/>
          </p:cNvSpPr>
          <p:nvPr/>
        </p:nvSpPr>
        <p:spPr bwMode="auto">
          <a:xfrm>
            <a:off x="851" y="-122"/>
            <a:ext cx="1435734"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MX" altLang="es-MX" dirty="0"/>
          </a:p>
        </p:txBody>
      </p:sp>
      <p:sp>
        <p:nvSpPr>
          <p:cNvPr id="12291"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2292" name="Text Box 4"/>
          <p:cNvSpPr txBox="1">
            <a:spLocks noChangeArrowheads="1"/>
          </p:cNvSpPr>
          <p:nvPr/>
        </p:nvSpPr>
        <p:spPr bwMode="auto">
          <a:xfrm>
            <a:off x="1485900" y="720725"/>
            <a:ext cx="401955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Dirección Académica</a:t>
            </a:r>
          </a:p>
        </p:txBody>
      </p:sp>
      <p:sp>
        <p:nvSpPr>
          <p:cNvPr id="1235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7" name="Text Box 3">
            <a:extLst>
              <a:ext uri="{FF2B5EF4-FFF2-40B4-BE49-F238E27FC236}">
                <a16:creationId xmlns="" xmlns:a16="http://schemas.microsoft.com/office/drawing/2014/main" id="{BF40301F-AEA9-4C9B-9326-411FB9367002}"/>
              </a:ext>
            </a:extLst>
          </p:cNvPr>
          <p:cNvSpPr txBox="1">
            <a:spLocks noChangeArrowheads="1"/>
          </p:cNvSpPr>
          <p:nvPr/>
        </p:nvSpPr>
        <p:spPr bwMode="auto">
          <a:xfrm>
            <a:off x="4359274" y="8080698"/>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a:t>
            </a:r>
            <a:r>
              <a:rPr lang="es-ES" altLang="es-MX" sz="600" dirty="0">
                <a:solidFill>
                  <a:srgbClr val="000000"/>
                </a:solidFill>
                <a:ea typeface="WenQuanYi Micro Hei"/>
                <a:cs typeface="WenQuanYi Micro Hei"/>
              </a:rPr>
              <a:t>Díaz Aguilar</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Subdirectora de Servicios Administrativos </a:t>
            </a:r>
            <a:r>
              <a:rPr lang="es-MX" altLang="es-MX" sz="600" dirty="0">
                <a:solidFill>
                  <a:srgbClr val="000000"/>
                </a:solidFill>
                <a:ea typeface="WenQuanYi Micro Hei"/>
                <a:cs typeface="WenQuanYi Micro Hei"/>
              </a:rPr>
              <a:t>del  </a:t>
            </a:r>
            <a:r>
              <a:rPr lang="es-ES" altLang="es-MX" sz="600" dirty="0">
                <a:solidFill>
                  <a:srgbClr val="000000"/>
                </a:solidFill>
                <a:ea typeface="WenQuanYi Micro Hei"/>
                <a:cs typeface="WenQuanYi Micro Hei"/>
              </a:rPr>
              <a:t>Instituto Tecnológico Superior de Tamazunchale</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Certifica que el presente organigrama refleja el personal, así como los puestos y nombramientos que integran la estructura vigente al mes de</a:t>
            </a:r>
            <a:r>
              <a:rPr lang="es-MX" altLang="es-MX" sz="600" dirty="0">
                <a:solidFill>
                  <a:srgbClr val="000000"/>
                </a:solidFill>
                <a:ea typeface="WenQuanYi Micro Hei"/>
                <a:cs typeface="WenQuanYi Micro Hei"/>
              </a:rPr>
              <a:t> abril de 2020.</a:t>
            </a:r>
          </a:p>
          <a:p>
            <a:pPr algn="just" eaLnBrk="1" hangingPunct="1"/>
            <a:endParaRPr lang="es-MX"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p>
          <a:p>
            <a:pPr algn="just" eaLnBrk="1" hangingPunct="1"/>
            <a:r>
              <a:rPr lang="es-MX" altLang="es-MX" sz="600" dirty="0">
                <a:solidFill>
                  <a:srgbClr val="000000"/>
                </a:solidFill>
                <a:ea typeface="WenQuanYi Micro Hei"/>
                <a:cs typeface="WenQuanYi Micro Hei"/>
              </a:rPr>
              <a:t>Firma: ______________________________</a:t>
            </a:r>
          </a:p>
        </p:txBody>
      </p:sp>
      <p:sp>
        <p:nvSpPr>
          <p:cNvPr id="135" name="Line 5">
            <a:extLst>
              <a:ext uri="{FF2B5EF4-FFF2-40B4-BE49-F238E27FC236}">
                <a16:creationId xmlns="" xmlns:a16="http://schemas.microsoft.com/office/drawing/2014/main" id="{4D5BD8F3-2A77-4F97-A4ED-4BCD2CBC8552}"/>
              </a:ext>
            </a:extLst>
          </p:cNvPr>
          <p:cNvSpPr>
            <a:spLocks noChangeShapeType="1"/>
          </p:cNvSpPr>
          <p:nvPr/>
        </p:nvSpPr>
        <p:spPr bwMode="auto">
          <a:xfrm>
            <a:off x="2731308" y="8204597"/>
            <a:ext cx="570691" cy="0"/>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136" name="Text Box 6">
            <a:extLst>
              <a:ext uri="{FF2B5EF4-FFF2-40B4-BE49-F238E27FC236}">
                <a16:creationId xmlns="" xmlns:a16="http://schemas.microsoft.com/office/drawing/2014/main" id="{9BF6164D-E143-4FF1-A5E7-AC7421182CD6}"/>
              </a:ext>
            </a:extLst>
          </p:cNvPr>
          <p:cNvSpPr txBox="1">
            <a:spLocks noChangeArrowheads="1"/>
          </p:cNvSpPr>
          <p:nvPr/>
        </p:nvSpPr>
        <p:spPr bwMode="auto">
          <a:xfrm>
            <a:off x="1575065" y="8118802"/>
            <a:ext cx="1617021"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03 Puestos </a:t>
            </a:r>
            <a:r>
              <a:rPr lang="es-ES" altLang="es-MX" sz="450" b="1" dirty="0">
                <a:solidFill>
                  <a:srgbClr val="339933"/>
                </a:solidFill>
                <a:ea typeface="WenQuanYi Micro Hei"/>
                <a:cs typeface="WenQuanYi Micro Hei"/>
              </a:rPr>
              <a:t>de Confianza</a:t>
            </a:r>
            <a:endParaRPr lang="es-ES" altLang="es-MX" sz="450" b="1" dirty="0">
              <a:solidFill>
                <a:srgbClr val="000000"/>
              </a:solidFill>
              <a:ea typeface="WenQuanYi Micro Hei"/>
              <a:cs typeface="WenQuanYi Micro Hei"/>
            </a:endParaRPr>
          </a:p>
          <a:p>
            <a:pPr eaLnBrk="1" hangingPunct="1"/>
            <a:r>
              <a:rPr lang="es-ES" altLang="es-MX" sz="450" b="1" dirty="0" smtClean="0">
                <a:ea typeface="WenQuanYi Micro Hei"/>
                <a:cs typeface="WenQuanYi Micro Hei"/>
              </a:rPr>
              <a:t>37 Puestos </a:t>
            </a:r>
            <a:r>
              <a:rPr lang="es-ES" altLang="es-MX" sz="450" b="1" dirty="0">
                <a:ea typeface="WenQuanYi Micro Hei"/>
                <a:cs typeface="WenQuanYi Micro Hei"/>
              </a:rPr>
              <a:t>de Base </a:t>
            </a:r>
          </a:p>
          <a:p>
            <a:pPr eaLnBrk="1" hangingPunct="1"/>
            <a:endParaRPr lang="es-ES" altLang="es-MX" sz="450" b="1" dirty="0">
              <a:solidFill>
                <a:srgbClr val="996633"/>
              </a:solidFill>
              <a:ea typeface="WenQuanYi Micro Hei"/>
              <a:cs typeface="WenQuanYi Micro Hei"/>
            </a:endParaRPr>
          </a:p>
          <a:p>
            <a:pPr eaLnBrk="1" hangingPunct="1"/>
            <a:r>
              <a:rPr lang="es-ES" altLang="es-MX" sz="450" b="1" i="1" dirty="0">
                <a:ea typeface="WenQuanYi Micro Hei"/>
                <a:cs typeface="WenQuanYi Micro Hei"/>
              </a:rPr>
              <a:t>Total: </a:t>
            </a:r>
            <a:r>
              <a:rPr lang="es-ES" altLang="es-MX" sz="450" b="1" i="1" dirty="0" smtClean="0">
                <a:ea typeface="WenQuanYi Micro Hei"/>
                <a:cs typeface="WenQuanYi Micro Hei"/>
              </a:rPr>
              <a:t>40</a:t>
            </a:r>
            <a:endParaRPr lang="es-ES" altLang="es-MX" sz="450" b="1" i="1" dirty="0">
              <a:ea typeface="WenQuanYi Micro Hei"/>
              <a:cs typeface="WenQuanYi Micro Hei"/>
            </a:endParaRPr>
          </a:p>
        </p:txBody>
      </p:sp>
      <p:sp>
        <p:nvSpPr>
          <p:cNvPr id="113" name="Line 4">
            <a:extLst>
              <a:ext uri="{FF2B5EF4-FFF2-40B4-BE49-F238E27FC236}">
                <a16:creationId xmlns="" xmlns:a16="http://schemas.microsoft.com/office/drawing/2014/main" id="{E2723198-3A45-4B30-8F67-542EF5622365}"/>
              </a:ext>
            </a:extLst>
          </p:cNvPr>
          <p:cNvSpPr>
            <a:spLocks noChangeShapeType="1"/>
          </p:cNvSpPr>
          <p:nvPr/>
        </p:nvSpPr>
        <p:spPr bwMode="auto">
          <a:xfrm>
            <a:off x="2727019" y="8275930"/>
            <a:ext cx="570218" cy="0"/>
          </a:xfrm>
          <a:prstGeom prst="line">
            <a:avLst/>
          </a:prstGeom>
          <a:noFill/>
          <a:ln w="635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248" name="Text Box 42">
            <a:extLst>
              <a:ext uri="{FF2B5EF4-FFF2-40B4-BE49-F238E27FC236}">
                <a16:creationId xmlns="" xmlns:a16="http://schemas.microsoft.com/office/drawing/2014/main" id="{CCE232BA-EFE0-4230-8319-68A57518E4BA}"/>
              </a:ext>
            </a:extLst>
          </p:cNvPr>
          <p:cNvSpPr txBox="1">
            <a:spLocks noChangeArrowheads="1"/>
          </p:cNvSpPr>
          <p:nvPr/>
        </p:nvSpPr>
        <p:spPr bwMode="auto">
          <a:xfrm>
            <a:off x="1241329" y="6896826"/>
            <a:ext cx="1817007" cy="22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ea typeface="WenQuanYi Micro Hei"/>
              <a:cs typeface="WenQuanYi Micro Hei"/>
            </a:endParaRPr>
          </a:p>
        </p:txBody>
      </p:sp>
      <p:grpSp>
        <p:nvGrpSpPr>
          <p:cNvPr id="141" name="140 Grupo"/>
          <p:cNvGrpSpPr/>
          <p:nvPr/>
        </p:nvGrpSpPr>
        <p:grpSpPr>
          <a:xfrm>
            <a:off x="2805519" y="1577175"/>
            <a:ext cx="1675251" cy="487105"/>
            <a:chOff x="2515647" y="1379055"/>
            <a:chExt cx="1675251" cy="487105"/>
          </a:xfrm>
        </p:grpSpPr>
        <p:grpSp>
          <p:nvGrpSpPr>
            <p:cNvPr id="142" name="11 Grupo">
              <a:extLst>
                <a:ext uri="{FF2B5EF4-FFF2-40B4-BE49-F238E27FC236}">
                  <a16:creationId xmlns="" xmlns:a16="http://schemas.microsoft.com/office/drawing/2014/main" id="{BA90F3C4-3647-4A17-ACEE-C323ADF25E42}"/>
                </a:ext>
              </a:extLst>
            </p:cNvPr>
            <p:cNvGrpSpPr/>
            <p:nvPr/>
          </p:nvGrpSpPr>
          <p:grpSpPr>
            <a:xfrm>
              <a:off x="2515647" y="1379055"/>
              <a:ext cx="1675251" cy="450000"/>
              <a:chOff x="1657757" y="3124200"/>
              <a:chExt cx="1476709" cy="450000"/>
            </a:xfrm>
          </p:grpSpPr>
          <p:sp>
            <p:nvSpPr>
              <p:cNvPr id="144"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45"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6"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147"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8"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43" name="Text Box 42">
              <a:extLst>
                <a:ext uri="{FF2B5EF4-FFF2-40B4-BE49-F238E27FC236}">
                  <a16:creationId xmlns="" xmlns:a16="http://schemas.microsoft.com/office/drawing/2014/main" id="{CCE232BA-EFE0-4230-8319-68A57518E4BA}"/>
                </a:ext>
              </a:extLst>
            </p:cNvPr>
            <p:cNvSpPr txBox="1">
              <a:spLocks noChangeArrowheads="1"/>
            </p:cNvSpPr>
            <p:nvPr/>
          </p:nvSpPr>
          <p:spPr bwMode="auto">
            <a:xfrm>
              <a:off x="2702205" y="1577747"/>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grpSp>
      <p:sp>
        <p:nvSpPr>
          <p:cNvPr id="102" name="Line 61"/>
          <p:cNvSpPr>
            <a:spLocks noChangeShapeType="1"/>
          </p:cNvSpPr>
          <p:nvPr/>
        </p:nvSpPr>
        <p:spPr bwMode="auto">
          <a:xfrm>
            <a:off x="1827571" y="4441492"/>
            <a:ext cx="24303" cy="1461411"/>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47" name="Line 40"/>
          <p:cNvSpPr>
            <a:spLocks noChangeShapeType="1"/>
          </p:cNvSpPr>
          <p:nvPr/>
        </p:nvSpPr>
        <p:spPr bwMode="auto">
          <a:xfrm>
            <a:off x="3635151" y="2072640"/>
            <a:ext cx="9450" cy="2366564"/>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2355" name="Line 112"/>
          <p:cNvSpPr>
            <a:spLocks noChangeShapeType="1"/>
          </p:cNvSpPr>
          <p:nvPr/>
        </p:nvSpPr>
        <p:spPr bwMode="auto">
          <a:xfrm flipV="1">
            <a:off x="1827571" y="4435072"/>
            <a:ext cx="3774112" cy="642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06" name="Line 18"/>
          <p:cNvSpPr>
            <a:spLocks noChangeShapeType="1"/>
          </p:cNvSpPr>
          <p:nvPr/>
        </p:nvSpPr>
        <p:spPr bwMode="auto">
          <a:xfrm>
            <a:off x="3643103" y="4441491"/>
            <a:ext cx="17040" cy="1459143"/>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49" name="11 Grupo">
            <a:extLst>
              <a:ext uri="{FF2B5EF4-FFF2-40B4-BE49-F238E27FC236}">
                <a16:creationId xmlns="" xmlns:a16="http://schemas.microsoft.com/office/drawing/2014/main" id="{BA90F3C4-3647-4A17-ACEE-C323ADF25E42}"/>
              </a:ext>
            </a:extLst>
          </p:cNvPr>
          <p:cNvGrpSpPr/>
          <p:nvPr/>
        </p:nvGrpSpPr>
        <p:grpSpPr>
          <a:xfrm>
            <a:off x="2802337" y="2485322"/>
            <a:ext cx="1675251" cy="564982"/>
            <a:chOff x="1657757" y="3124200"/>
            <a:chExt cx="1476709" cy="564982"/>
          </a:xfrm>
        </p:grpSpPr>
        <p:sp>
          <p:nvSpPr>
            <p:cNvPr id="150"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1"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2"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Dirección Académica</a:t>
              </a:r>
            </a:p>
          </p:txBody>
        </p:sp>
        <p:sp>
          <p:nvSpPr>
            <p:cNvPr id="153"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4"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José Martín Tello </a:t>
              </a:r>
              <a:r>
                <a:rPr lang="es-ES" altLang="es-MX" sz="700" dirty="0" smtClean="0">
                  <a:solidFill>
                    <a:srgbClr val="000000"/>
                  </a:solidFill>
                  <a:ea typeface="WenQuanYi Micro Hei"/>
                  <a:cs typeface="WenQuanYi Micro Hei"/>
                </a:rPr>
                <a:t>Guerrero Director de </a:t>
              </a:r>
              <a:r>
                <a:rPr lang="es-ES" altLang="es-MX" sz="700" dirty="0">
                  <a:solidFill>
                    <a:srgbClr val="000000"/>
                  </a:solidFill>
                  <a:ea typeface="WenQuanYi Micro Hei"/>
                  <a:cs typeface="WenQuanYi Micro Hei"/>
                </a:rPr>
                <a:t>Área </a:t>
              </a:r>
              <a:r>
                <a:rPr lang="es-ES" altLang="es-MX" sz="700" dirty="0" smtClean="0">
                  <a:solidFill>
                    <a:srgbClr val="000000"/>
                  </a:solidFill>
                  <a:ea typeface="WenQuanYi Micro Hei"/>
                  <a:cs typeface="WenQuanYi Micro Hei"/>
                </a:rPr>
                <a:t>(</a:t>
              </a:r>
              <a:r>
                <a:rPr lang="es-ES" altLang="es-MX" sz="700" dirty="0">
                  <a:solidFill>
                    <a:srgbClr val="000000"/>
                  </a:solidFill>
                  <a:ea typeface="WenQuanYi Micro Hei"/>
                  <a:cs typeface="WenQuanYi Micro Hei"/>
                </a:rPr>
                <a:t>ITS0009)</a:t>
              </a: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155" name="154 Grupo"/>
          <p:cNvGrpSpPr/>
          <p:nvPr/>
        </p:nvGrpSpPr>
        <p:grpSpPr>
          <a:xfrm>
            <a:off x="2807938" y="3424036"/>
            <a:ext cx="1675251" cy="478037"/>
            <a:chOff x="2518066" y="3536466"/>
            <a:chExt cx="1675251" cy="478037"/>
          </a:xfrm>
        </p:grpSpPr>
        <p:grpSp>
          <p:nvGrpSpPr>
            <p:cNvPr id="156" name="11 Grupo">
              <a:extLst>
                <a:ext uri="{FF2B5EF4-FFF2-40B4-BE49-F238E27FC236}">
                  <a16:creationId xmlns="" xmlns:a16="http://schemas.microsoft.com/office/drawing/2014/main" id="{BA90F3C4-3647-4A17-ACEE-C323ADF25E42}"/>
                </a:ext>
              </a:extLst>
            </p:cNvPr>
            <p:cNvGrpSpPr/>
            <p:nvPr/>
          </p:nvGrpSpPr>
          <p:grpSpPr>
            <a:xfrm>
              <a:off x="2518066" y="3536466"/>
              <a:ext cx="1675251" cy="450000"/>
              <a:chOff x="1657757" y="3124200"/>
              <a:chExt cx="1476709" cy="450000"/>
            </a:xfrm>
          </p:grpSpPr>
          <p:sp>
            <p:nvSpPr>
              <p:cNvPr id="158"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9"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60"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Académica</a:t>
                </a:r>
              </a:p>
            </p:txBody>
          </p:sp>
          <p:sp>
            <p:nvSpPr>
              <p:cNvPr id="161"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63"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57" name="156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Francisco Javier </a:t>
              </a:r>
              <a:r>
                <a:rPr lang="es-ES" altLang="es-MX" sz="700" dirty="0" smtClean="0">
                  <a:solidFill>
                    <a:srgbClr val="000000"/>
                  </a:solidFill>
                  <a:ea typeface="WenQuanYi Micro Hei"/>
                  <a:cs typeface="WenQuanYi Micro Hei"/>
                </a:rPr>
                <a:t>Medina Zúñiga</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smtClean="0">
                  <a:ea typeface="WenQuanYi Micro Hei"/>
                  <a:cs typeface="WenQuanYi Micro Hei"/>
                </a:rPr>
                <a:t>Subdirector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grpSp>
      <p:grpSp>
        <p:nvGrpSpPr>
          <p:cNvPr id="165" name="164 Grupo"/>
          <p:cNvGrpSpPr/>
          <p:nvPr/>
        </p:nvGrpSpPr>
        <p:grpSpPr>
          <a:xfrm>
            <a:off x="994188" y="4733507"/>
            <a:ext cx="1675251" cy="536514"/>
            <a:chOff x="2518066" y="3536466"/>
            <a:chExt cx="1675251" cy="536514"/>
          </a:xfrm>
        </p:grpSpPr>
        <p:grpSp>
          <p:nvGrpSpPr>
            <p:cNvPr id="166" name="11 Grupo">
              <a:extLst>
                <a:ext uri="{FF2B5EF4-FFF2-40B4-BE49-F238E27FC236}">
                  <a16:creationId xmlns="" xmlns:a16="http://schemas.microsoft.com/office/drawing/2014/main" id="{BA90F3C4-3647-4A17-ACEE-C323ADF25E42}"/>
                </a:ext>
              </a:extLst>
            </p:cNvPr>
            <p:cNvGrpSpPr/>
            <p:nvPr/>
          </p:nvGrpSpPr>
          <p:grpSpPr>
            <a:xfrm>
              <a:off x="2518066" y="3536466"/>
              <a:ext cx="1675251" cy="536514"/>
              <a:chOff x="1657757" y="3124200"/>
              <a:chExt cx="1476709" cy="536514"/>
            </a:xfrm>
          </p:grpSpPr>
          <p:sp>
            <p:nvSpPr>
              <p:cNvPr id="168"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69"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0"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División de</a:t>
                </a:r>
                <a:r>
                  <a:rPr lang="es-ES" altLang="es-MX" sz="700" b="1" dirty="0">
                    <a:solidFill>
                      <a:srgbClr val="000000"/>
                    </a:solidFill>
                    <a:ea typeface="WenQuanYi Micro Hei"/>
                    <a:cs typeface="WenQuanYi Micro Hei"/>
                  </a:rPr>
                  <a:t> Ingeniería en </a:t>
                </a:r>
                <a:r>
                  <a:rPr lang="es-ES" altLang="es-MX" sz="700" b="1" dirty="0" smtClean="0">
                    <a:solidFill>
                      <a:srgbClr val="000000"/>
                    </a:solidFill>
                    <a:ea typeface="WenQuanYi Micro Hei"/>
                    <a:cs typeface="WenQuanYi Micro Hei"/>
                  </a:rPr>
                  <a:t>Sistemas Computacionales</a:t>
                </a:r>
                <a:endParaRPr lang="es-ES" altLang="es-MX" sz="700" b="1" dirty="0">
                  <a:solidFill>
                    <a:srgbClr val="000000"/>
                  </a:solidFill>
                  <a:ea typeface="WenQuanYi Micro Hei"/>
                  <a:cs typeface="WenQuanYi Micro Hei"/>
                </a:endParaRPr>
              </a:p>
              <a:p>
                <a:pPr algn="ctr" eaLnBrk="1" hangingPunct="1">
                  <a:lnSpc>
                    <a:spcPct val="80000"/>
                  </a:lnSpc>
                </a:pPr>
                <a:endParaRPr lang="es-ES" altLang="es-MX" sz="700" b="1" dirty="0">
                  <a:solidFill>
                    <a:srgbClr val="000000"/>
                  </a:solidFill>
                  <a:ea typeface="WenQuanYi Micro Hei"/>
                  <a:cs typeface="WenQuanYi Micro Hei"/>
                </a:endParaRPr>
              </a:p>
              <a:p>
                <a:pPr algn="ctr" eaLnBrk="1" hangingPunct="1">
                  <a:lnSpc>
                    <a:spcPct val="80000"/>
                  </a:lnSpc>
                </a:pPr>
                <a:endParaRPr lang="es-ES" altLang="es-MX" sz="700" b="1" dirty="0">
                  <a:solidFill>
                    <a:srgbClr val="000000"/>
                  </a:solidFill>
                  <a:ea typeface="WenQuanYi Micro Hei"/>
                  <a:cs typeface="WenQuanYi Micro Hei"/>
                </a:endParaRP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171"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52288"/>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72"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67" name="166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Ramón Hernández Castillo</a:t>
              </a:r>
            </a:p>
            <a:p>
              <a:pPr algn="ctr" eaLnBrk="1" hangingPunct="1">
                <a:lnSpc>
                  <a:spcPct val="90000"/>
                </a:lnSpc>
              </a:pPr>
              <a:r>
                <a:rPr lang="es-ES" altLang="es-MX" sz="700" dirty="0">
                  <a:ea typeface="WenQuanYi Micro Hei"/>
                  <a:cs typeface="WenQuanYi Micro Hei"/>
                </a:rPr>
                <a:t>Jefe de División</a:t>
              </a:r>
              <a:r>
                <a:rPr lang="es-ES" altLang="es-MX" sz="700" dirty="0" smtClean="0">
                  <a:ea typeface="WenQuanYi Micro Hei"/>
                  <a:cs typeface="WenQuanYi Micro Hei"/>
                </a:rPr>
                <a:t> (ITS0003) </a:t>
              </a:r>
              <a:endParaRPr lang="es-ES" altLang="es-MX" sz="700" dirty="0">
                <a:ea typeface="WenQuanYi Micro Hei"/>
                <a:cs typeface="WenQuanYi Micro Hei"/>
              </a:endParaRPr>
            </a:p>
          </p:txBody>
        </p:sp>
      </p:grpSp>
      <p:grpSp>
        <p:nvGrpSpPr>
          <p:cNvPr id="173" name="172 Grupo"/>
          <p:cNvGrpSpPr/>
          <p:nvPr/>
        </p:nvGrpSpPr>
        <p:grpSpPr>
          <a:xfrm>
            <a:off x="2812337" y="4733602"/>
            <a:ext cx="1675251" cy="536514"/>
            <a:chOff x="2518066" y="3536466"/>
            <a:chExt cx="1675251" cy="536514"/>
          </a:xfrm>
        </p:grpSpPr>
        <p:grpSp>
          <p:nvGrpSpPr>
            <p:cNvPr id="174" name="11 Grupo">
              <a:extLst>
                <a:ext uri="{FF2B5EF4-FFF2-40B4-BE49-F238E27FC236}">
                  <a16:creationId xmlns="" xmlns:a16="http://schemas.microsoft.com/office/drawing/2014/main" id="{BA90F3C4-3647-4A17-ACEE-C323ADF25E42}"/>
                </a:ext>
              </a:extLst>
            </p:cNvPr>
            <p:cNvGrpSpPr/>
            <p:nvPr/>
          </p:nvGrpSpPr>
          <p:grpSpPr>
            <a:xfrm>
              <a:off x="2518066" y="3536466"/>
              <a:ext cx="1675251" cy="536514"/>
              <a:chOff x="1657757" y="3124200"/>
              <a:chExt cx="1476709" cy="536514"/>
            </a:xfrm>
          </p:grpSpPr>
          <p:sp>
            <p:nvSpPr>
              <p:cNvPr id="176"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77"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8"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División de</a:t>
                </a:r>
                <a:r>
                  <a:rPr lang="es-ES" altLang="es-MX" sz="700" b="1" dirty="0">
                    <a:solidFill>
                      <a:srgbClr val="000000"/>
                    </a:solidFill>
                    <a:ea typeface="WenQuanYi Micro Hei"/>
                    <a:cs typeface="WenQuanYi Micro Hei"/>
                  </a:rPr>
                  <a:t> Ingeniería en Gestión </a:t>
                </a:r>
              </a:p>
              <a:p>
                <a:pPr algn="ctr" eaLnBrk="1" hangingPunct="1">
                  <a:lnSpc>
                    <a:spcPct val="80000"/>
                  </a:lnSpc>
                </a:pPr>
                <a:r>
                  <a:rPr lang="es-ES" altLang="es-MX" sz="700" b="1" dirty="0">
                    <a:solidFill>
                      <a:srgbClr val="000000"/>
                    </a:solidFill>
                    <a:ea typeface="WenQuanYi Micro Hei"/>
                    <a:cs typeface="WenQuanYi Micro Hei"/>
                  </a:rPr>
                  <a:t>Empresarial</a:t>
                </a:r>
              </a:p>
              <a:p>
                <a:pPr algn="ctr" eaLnBrk="1" hangingPunct="1">
                  <a:lnSpc>
                    <a:spcPct val="80000"/>
                  </a:lnSpc>
                </a:pPr>
                <a:endParaRPr lang="es-ES" altLang="es-MX" sz="700" b="1" dirty="0">
                  <a:solidFill>
                    <a:srgbClr val="000000"/>
                  </a:solidFill>
                  <a:ea typeface="WenQuanYi Micro Hei"/>
                  <a:cs typeface="WenQuanYi Micro Hei"/>
                </a:endParaRPr>
              </a:p>
              <a:p>
                <a:pPr algn="ctr" eaLnBrk="1" hangingPunct="1">
                  <a:lnSpc>
                    <a:spcPct val="80000"/>
                  </a:lnSpc>
                </a:pPr>
                <a:endParaRPr lang="es-ES" altLang="es-MX" sz="700" b="1" dirty="0">
                  <a:solidFill>
                    <a:srgbClr val="000000"/>
                  </a:solidFill>
                  <a:ea typeface="WenQuanYi Micro Hei"/>
                  <a:cs typeface="WenQuanYi Micro Hei"/>
                </a:endParaRP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179"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52288"/>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80"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75" name="174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Alberto Sánchez </a:t>
              </a:r>
              <a:r>
                <a:rPr lang="es-ES" altLang="es-MX" sz="700" dirty="0" err="1">
                  <a:solidFill>
                    <a:srgbClr val="000000"/>
                  </a:solidFill>
                  <a:ea typeface="WenQuanYi Micro Hei"/>
                  <a:cs typeface="WenQuanYi Micro Hei"/>
                </a:rPr>
                <a:t>Sánchez</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smtClean="0">
                  <a:ea typeface="WenQuanYi Micro Hei"/>
                  <a:cs typeface="WenQuanYi Micro Hei"/>
                </a:rPr>
                <a:t>Jefe </a:t>
              </a:r>
              <a:r>
                <a:rPr lang="es-ES" altLang="es-MX" sz="700" dirty="0">
                  <a:ea typeface="WenQuanYi Micro Hei"/>
                  <a:cs typeface="WenQuanYi Micro Hei"/>
                </a:rPr>
                <a:t>de División</a:t>
              </a:r>
              <a:r>
                <a:rPr lang="es-ES" altLang="es-MX" sz="700" dirty="0" smtClean="0">
                  <a:ea typeface="WenQuanYi Micro Hei"/>
                  <a:cs typeface="WenQuanYi Micro Hei"/>
                </a:rPr>
                <a:t> (ITS0003) </a:t>
              </a:r>
              <a:endParaRPr lang="es-ES" altLang="es-MX" sz="700" dirty="0">
                <a:ea typeface="WenQuanYi Micro Hei"/>
                <a:cs typeface="WenQuanYi Micro Hei"/>
              </a:endParaRPr>
            </a:p>
          </p:txBody>
        </p:sp>
      </p:grpSp>
      <p:sp>
        <p:nvSpPr>
          <p:cNvPr id="204" name="Line 18"/>
          <p:cNvSpPr>
            <a:spLocks noChangeShapeType="1"/>
          </p:cNvSpPr>
          <p:nvPr/>
        </p:nvSpPr>
        <p:spPr bwMode="auto">
          <a:xfrm>
            <a:off x="5604794" y="4435071"/>
            <a:ext cx="18895" cy="1467831"/>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213" name="212 Grupo"/>
          <p:cNvGrpSpPr/>
          <p:nvPr/>
        </p:nvGrpSpPr>
        <p:grpSpPr>
          <a:xfrm>
            <a:off x="4868433" y="4733602"/>
            <a:ext cx="1675251" cy="478037"/>
            <a:chOff x="2518066" y="3536466"/>
            <a:chExt cx="1675251" cy="478037"/>
          </a:xfrm>
        </p:grpSpPr>
        <p:grpSp>
          <p:nvGrpSpPr>
            <p:cNvPr id="214" name="11 Grupo">
              <a:extLst>
                <a:ext uri="{FF2B5EF4-FFF2-40B4-BE49-F238E27FC236}">
                  <a16:creationId xmlns="" xmlns:a16="http://schemas.microsoft.com/office/drawing/2014/main" id="{BA90F3C4-3647-4A17-ACEE-C323ADF25E42}"/>
                </a:ext>
              </a:extLst>
            </p:cNvPr>
            <p:cNvGrpSpPr/>
            <p:nvPr/>
          </p:nvGrpSpPr>
          <p:grpSpPr>
            <a:xfrm>
              <a:off x="2518066" y="3536466"/>
              <a:ext cx="1675251" cy="450000"/>
              <a:chOff x="1657757" y="3124200"/>
              <a:chExt cx="1476709" cy="450000"/>
            </a:xfrm>
          </p:grpSpPr>
          <p:sp>
            <p:nvSpPr>
              <p:cNvPr id="216"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20"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24"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División </a:t>
                </a:r>
                <a:r>
                  <a:rPr lang="es-ES" altLang="es-MX" sz="700" b="1" dirty="0" smtClean="0">
                    <a:solidFill>
                      <a:srgbClr val="000000"/>
                    </a:solidFill>
                    <a:ea typeface="WenQuanYi Micro Hei"/>
                    <a:cs typeface="WenQuanYi Micro Hei"/>
                  </a:rPr>
                  <a:t>de </a:t>
                </a:r>
                <a:r>
                  <a:rPr lang="es-ES" altLang="es-MX" sz="700" b="1" dirty="0">
                    <a:solidFill>
                      <a:srgbClr val="000000"/>
                    </a:solidFill>
                    <a:ea typeface="WenQuanYi Micro Hei"/>
                    <a:cs typeface="WenQuanYi Micro Hei"/>
                  </a:rPr>
                  <a:t>Ingeniería Ambiental</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25"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26"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215" name="214 Rectángulo"/>
            <p:cNvSpPr/>
            <p:nvPr/>
          </p:nvSpPr>
          <p:spPr>
            <a:xfrm>
              <a:off x="2590118" y="3728271"/>
              <a:ext cx="1516474"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Alfredo Vázquez Salazar </a:t>
              </a:r>
              <a:r>
                <a:rPr lang="es-ES" altLang="es-MX" sz="700" dirty="0" smtClean="0">
                  <a:solidFill>
                    <a:srgbClr val="000000"/>
                  </a:solidFill>
                  <a:ea typeface="WenQuanYi Micro Hei"/>
                  <a:cs typeface="WenQuanYi Micro Hei"/>
                </a:rPr>
                <a:t>       </a:t>
              </a:r>
              <a:r>
                <a:rPr lang="es-ES" altLang="es-MX" sz="700" dirty="0" smtClean="0">
                  <a:ea typeface="WenQuanYi Micro Hei"/>
                  <a:cs typeface="WenQuanYi Micro Hei"/>
                </a:rPr>
                <a:t>Jefe </a:t>
              </a:r>
              <a:r>
                <a:rPr lang="es-ES" altLang="es-MX" sz="700" dirty="0">
                  <a:ea typeface="WenQuanYi Micro Hei"/>
                  <a:cs typeface="WenQuanYi Micro Hei"/>
                </a:rPr>
                <a:t>de División (ITS0003</a:t>
              </a:r>
              <a:r>
                <a:rPr lang="es-ES" altLang="es-MX" sz="700" dirty="0" smtClean="0">
                  <a:ea typeface="WenQuanYi Micro Hei"/>
                  <a:cs typeface="WenQuanYi Micro Hei"/>
                </a:rPr>
                <a:t>) </a:t>
              </a:r>
              <a:endParaRPr lang="es-ES" altLang="es-MX" sz="700" dirty="0">
                <a:ea typeface="WenQuanYi Micro Hei"/>
                <a:cs typeface="WenQuanYi Micro Hei"/>
              </a:endParaRPr>
            </a:p>
          </p:txBody>
        </p:sp>
      </p:grpSp>
      <p:grpSp>
        <p:nvGrpSpPr>
          <p:cNvPr id="233" name="232 Grupo"/>
          <p:cNvGrpSpPr/>
          <p:nvPr/>
        </p:nvGrpSpPr>
        <p:grpSpPr>
          <a:xfrm>
            <a:off x="1024691" y="5900635"/>
            <a:ext cx="1638096" cy="444094"/>
            <a:chOff x="2528572" y="7801842"/>
            <a:chExt cx="1638096" cy="444094"/>
          </a:xfrm>
        </p:grpSpPr>
        <p:grpSp>
          <p:nvGrpSpPr>
            <p:cNvPr id="234" name="Grupo 137"/>
            <p:cNvGrpSpPr/>
            <p:nvPr/>
          </p:nvGrpSpPr>
          <p:grpSpPr>
            <a:xfrm>
              <a:off x="2528572" y="7801842"/>
              <a:ext cx="1632360" cy="421879"/>
              <a:chOff x="2561137" y="7252970"/>
              <a:chExt cx="1709132" cy="763770"/>
            </a:xfrm>
          </p:grpSpPr>
          <p:grpSp>
            <p:nvGrpSpPr>
              <p:cNvPr id="236" name="Grupo 169"/>
              <p:cNvGrpSpPr/>
              <p:nvPr/>
            </p:nvGrpSpPr>
            <p:grpSpPr>
              <a:xfrm>
                <a:off x="2561137" y="7252970"/>
                <a:ext cx="1709132" cy="763770"/>
                <a:chOff x="4090295" y="2818344"/>
                <a:chExt cx="1217940" cy="763770"/>
              </a:xfrm>
            </p:grpSpPr>
            <p:sp>
              <p:nvSpPr>
                <p:cNvPr id="238" name="Rectangle 22"/>
                <p:cNvSpPr>
                  <a:spLocks noChangeArrowheads="1"/>
                </p:cNvSpPr>
                <p:nvPr/>
              </p:nvSpPr>
              <p:spPr bwMode="auto">
                <a:xfrm>
                  <a:off x="4090295" y="2818344"/>
                  <a:ext cx="1176396"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39" name="Text Box 23"/>
                <p:cNvSpPr txBox="1">
                  <a:spLocks noChangeArrowheads="1"/>
                </p:cNvSpPr>
                <p:nvPr/>
              </p:nvSpPr>
              <p:spPr bwMode="auto">
                <a:xfrm>
                  <a:off x="4123691" y="2840304"/>
                  <a:ext cx="1184544" cy="48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 División </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40" name="Line 49"/>
                <p:cNvSpPr>
                  <a:spLocks noChangeShapeType="1"/>
                </p:cNvSpPr>
                <p:nvPr/>
              </p:nvSpPr>
              <p:spPr bwMode="auto">
                <a:xfrm>
                  <a:off x="4157345" y="3086769"/>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37" name="Text Box 44"/>
              <p:cNvSpPr txBox="1">
                <a:spLocks noChangeArrowheads="1"/>
              </p:cNvSpPr>
              <p:nvPr/>
            </p:nvSpPr>
            <p:spPr bwMode="auto">
              <a:xfrm>
                <a:off x="2652968" y="7502445"/>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35" name="Text Box 44"/>
            <p:cNvSpPr txBox="1">
              <a:spLocks noChangeArrowheads="1"/>
            </p:cNvSpPr>
            <p:nvPr/>
          </p:nvSpPr>
          <p:spPr bwMode="auto">
            <a:xfrm>
              <a:off x="2583835" y="7943673"/>
              <a:ext cx="1582833" cy="30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800" dirty="0">
                  <a:solidFill>
                    <a:srgbClr val="000000"/>
                  </a:solidFill>
                  <a:ea typeface="WenQuanYi Micro Hei"/>
                  <a:cs typeface="WenQuanYi Micro Hei"/>
                </a:rPr>
                <a:t> </a:t>
              </a:r>
              <a:r>
                <a:rPr lang="es-ES" altLang="es-MX" sz="700" dirty="0">
                  <a:ea typeface="WenQuanYi Micro Hei"/>
                  <a:cs typeface="WenQuanYi Micro Hei"/>
                </a:rPr>
                <a:t>Gerardo Galicia Mendiola</a:t>
              </a:r>
            </a:p>
            <a:p>
              <a:pPr algn="ctr" eaLnBrk="1" hangingPunct="1">
                <a:lnSpc>
                  <a:spcPct val="90000"/>
                </a:lnSpc>
              </a:pPr>
              <a:r>
                <a:rPr lang="es-ES" altLang="es-MX" sz="700" dirty="0" smtClean="0">
                  <a:ea typeface="WenQuanYi Micro Hei"/>
                  <a:cs typeface="WenQuanYi Micro Hei"/>
                </a:rPr>
                <a:t>Capturista (</a:t>
              </a:r>
              <a:r>
                <a:rPr lang="es-ES" altLang="es-MX" sz="700" dirty="0">
                  <a:ea typeface="WenQuanYi Micro Hei"/>
                  <a:cs typeface="WenQuanYi Micro Hei"/>
                </a:rPr>
                <a:t>T</a:t>
              </a:r>
              <a:r>
                <a:rPr lang="es-ES" altLang="es-MX" sz="700" dirty="0" smtClean="0">
                  <a:ea typeface="WenQuanYi Micro Hei"/>
                  <a:cs typeface="WenQuanYi Micro Hei"/>
                </a:rPr>
                <a:t>06027)</a:t>
              </a:r>
              <a:endParaRPr lang="es-ES" altLang="es-MX" sz="700" dirty="0">
                <a:ea typeface="WenQuanYi Micro Hei"/>
                <a:cs typeface="WenQuanYi Micro Hei"/>
              </a:endParaRPr>
            </a:p>
          </p:txBody>
        </p:sp>
      </p:grpSp>
      <p:sp>
        <p:nvSpPr>
          <p:cNvPr id="260" name="Rectangle 22"/>
          <p:cNvSpPr>
            <a:spLocks noChangeArrowheads="1"/>
          </p:cNvSpPr>
          <p:nvPr/>
        </p:nvSpPr>
        <p:spPr bwMode="auto">
          <a:xfrm>
            <a:off x="2842157" y="5902235"/>
            <a:ext cx="1593318" cy="421879"/>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61" name="Text Box 23"/>
          <p:cNvSpPr txBox="1">
            <a:spLocks noChangeArrowheads="1"/>
          </p:cNvSpPr>
          <p:nvPr/>
        </p:nvSpPr>
        <p:spPr bwMode="auto">
          <a:xfrm>
            <a:off x="2805987" y="5914365"/>
            <a:ext cx="1587600"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 División </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62" name="Line 49"/>
          <p:cNvSpPr>
            <a:spLocks noChangeShapeType="1"/>
          </p:cNvSpPr>
          <p:nvPr/>
        </p:nvSpPr>
        <p:spPr bwMode="auto">
          <a:xfrm>
            <a:off x="2851092" y="6050503"/>
            <a:ext cx="1476601"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59" name="Text Box 44"/>
          <p:cNvSpPr txBox="1">
            <a:spLocks noChangeArrowheads="1"/>
          </p:cNvSpPr>
          <p:nvPr/>
        </p:nvSpPr>
        <p:spPr bwMode="auto">
          <a:xfrm>
            <a:off x="2848935" y="6040036"/>
            <a:ext cx="1544652"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sp>
        <p:nvSpPr>
          <p:cNvPr id="257" name="Text Box 44"/>
          <p:cNvSpPr txBox="1">
            <a:spLocks noChangeArrowheads="1"/>
          </p:cNvSpPr>
          <p:nvPr/>
        </p:nvSpPr>
        <p:spPr bwMode="auto">
          <a:xfrm>
            <a:off x="2816492" y="6044066"/>
            <a:ext cx="1582833" cy="30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800" dirty="0">
                <a:solidFill>
                  <a:srgbClr val="000000"/>
                </a:solidFill>
                <a:ea typeface="WenQuanYi Micro Hei"/>
                <a:cs typeface="WenQuanYi Micro Hei"/>
              </a:rPr>
              <a:t> </a:t>
            </a:r>
            <a:r>
              <a:rPr lang="es-ES" altLang="es-MX" sz="700" dirty="0">
                <a:solidFill>
                  <a:srgbClr val="000000"/>
                </a:solidFill>
                <a:ea typeface="WenQuanYi Micro Hei"/>
                <a:cs typeface="WenQuanYi Micro Hei"/>
              </a:rPr>
              <a:t>Lorena González </a:t>
            </a:r>
            <a:r>
              <a:rPr lang="es-ES" altLang="es-MX" sz="700" dirty="0" smtClean="0">
                <a:solidFill>
                  <a:srgbClr val="000000"/>
                </a:solidFill>
                <a:ea typeface="WenQuanYi Micro Hei"/>
                <a:cs typeface="WenQuanYi Micro Hei"/>
              </a:rPr>
              <a:t>Otero            </a:t>
            </a:r>
            <a:r>
              <a:rPr lang="es-ES" altLang="es-MX" sz="700" dirty="0" err="1" smtClean="0">
                <a:solidFill>
                  <a:srgbClr val="000000"/>
                </a:solidFill>
                <a:ea typeface="WenQuanYi Micro Hei"/>
                <a:cs typeface="WenQuanYi Micro Hei"/>
              </a:rPr>
              <a:t>Sria</a:t>
            </a:r>
            <a:r>
              <a:rPr lang="es-ES" altLang="es-MX" sz="700" dirty="0" smtClean="0">
                <a:solidFill>
                  <a:srgbClr val="000000"/>
                </a:solidFill>
                <a:ea typeface="WenQuanYi Micro Hei"/>
                <a:cs typeface="WenQuanYi Micro Hei"/>
              </a:rPr>
              <a:t>. </a:t>
            </a:r>
            <a:r>
              <a:rPr lang="es-ES" altLang="es-MX" sz="700" dirty="0">
                <a:solidFill>
                  <a:srgbClr val="000000"/>
                </a:solidFill>
                <a:ea typeface="WenQuanYi Micro Hei"/>
                <a:cs typeface="WenQuanYi Micro Hei"/>
              </a:rPr>
              <a:t>de </a:t>
            </a:r>
            <a:r>
              <a:rPr lang="es-ES" altLang="es-MX" sz="700" dirty="0" smtClean="0">
                <a:solidFill>
                  <a:srgbClr val="000000"/>
                </a:solidFill>
                <a:ea typeface="WenQuanYi Micro Hei"/>
                <a:cs typeface="WenQuanYi Micro Hei"/>
              </a:rPr>
              <a:t>Subdirector (CF34280</a:t>
            </a:r>
            <a:r>
              <a:rPr lang="es-ES" altLang="es-MX" sz="700" dirty="0">
                <a:solidFill>
                  <a:srgbClr val="000000"/>
                </a:solidFill>
                <a:ea typeface="WenQuanYi Micro Hei"/>
                <a:cs typeface="WenQuanYi Micro Hei"/>
              </a:rPr>
              <a:t>)</a:t>
            </a:r>
          </a:p>
        </p:txBody>
      </p:sp>
      <p:grpSp>
        <p:nvGrpSpPr>
          <p:cNvPr id="282" name="281 Grupo"/>
          <p:cNvGrpSpPr/>
          <p:nvPr/>
        </p:nvGrpSpPr>
        <p:grpSpPr>
          <a:xfrm>
            <a:off x="4851620" y="5902903"/>
            <a:ext cx="1593338" cy="430244"/>
            <a:chOff x="2573330" y="7801842"/>
            <a:chExt cx="1593338" cy="430244"/>
          </a:xfrm>
        </p:grpSpPr>
        <p:grpSp>
          <p:nvGrpSpPr>
            <p:cNvPr id="283" name="Grupo 137"/>
            <p:cNvGrpSpPr/>
            <p:nvPr/>
          </p:nvGrpSpPr>
          <p:grpSpPr>
            <a:xfrm>
              <a:off x="2573330" y="7801842"/>
              <a:ext cx="1587600" cy="421879"/>
              <a:chOff x="2608000" y="7252970"/>
              <a:chExt cx="1662267" cy="763770"/>
            </a:xfrm>
          </p:grpSpPr>
          <p:grpSp>
            <p:nvGrpSpPr>
              <p:cNvPr id="285" name="Grupo 169"/>
              <p:cNvGrpSpPr/>
              <p:nvPr/>
            </p:nvGrpSpPr>
            <p:grpSpPr>
              <a:xfrm>
                <a:off x="2608000" y="7252970"/>
                <a:ext cx="1662267" cy="763770"/>
                <a:chOff x="4123691" y="2818344"/>
                <a:chExt cx="1184544" cy="763770"/>
              </a:xfrm>
            </p:grpSpPr>
            <p:sp>
              <p:nvSpPr>
                <p:cNvPr id="287"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88" name="Text Box 23"/>
                <p:cNvSpPr txBox="1">
                  <a:spLocks noChangeArrowheads="1"/>
                </p:cNvSpPr>
                <p:nvPr/>
              </p:nvSpPr>
              <p:spPr bwMode="auto">
                <a:xfrm>
                  <a:off x="4123691" y="2840304"/>
                  <a:ext cx="1184544" cy="48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 División </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89" name="Line 49"/>
                <p:cNvSpPr>
                  <a:spLocks noChangeShapeType="1"/>
                </p:cNvSpPr>
                <p:nvPr/>
              </p:nvSpPr>
              <p:spPr bwMode="auto">
                <a:xfrm>
                  <a:off x="4157345" y="3086769"/>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86" name="Text Box 44"/>
              <p:cNvSpPr txBox="1">
                <a:spLocks noChangeArrowheads="1"/>
              </p:cNvSpPr>
              <p:nvPr/>
            </p:nvSpPr>
            <p:spPr bwMode="auto">
              <a:xfrm>
                <a:off x="2652968" y="7502445"/>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84" name="Text Box 44"/>
            <p:cNvSpPr txBox="1">
              <a:spLocks noChangeArrowheads="1"/>
            </p:cNvSpPr>
            <p:nvPr/>
          </p:nvSpPr>
          <p:spPr bwMode="auto">
            <a:xfrm>
              <a:off x="2583835" y="7943673"/>
              <a:ext cx="158283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Brenda Aradillas </a:t>
              </a:r>
              <a:r>
                <a:rPr lang="es-ES" altLang="es-MX" sz="700" dirty="0" err="1">
                  <a:solidFill>
                    <a:srgbClr val="000000"/>
                  </a:solidFill>
                  <a:ea typeface="WenQuanYi Micro Hei"/>
                  <a:cs typeface="WenQuanYi Micro Hei"/>
                </a:rPr>
                <a:t>Turrubiates</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smtClean="0">
                  <a:ea typeface="WenQuanYi Micro Hei"/>
                  <a:cs typeface="WenQuanYi Micro Hei"/>
                </a:rPr>
                <a:t>Capturista (T06027</a:t>
              </a:r>
              <a:r>
                <a:rPr lang="es-ES" altLang="es-MX" sz="700" dirty="0">
                  <a:ea typeface="WenQuanYi Micro Hei"/>
                  <a:cs typeface="WenQuanYi Micro Hei"/>
                </a:rPr>
                <a:t>)</a:t>
              </a:r>
            </a:p>
          </p:txBody>
        </p:sp>
      </p:grpSp>
      <p:sp>
        <p:nvSpPr>
          <p:cNvPr id="308" name="Line 93"/>
          <p:cNvSpPr>
            <a:spLocks noChangeShapeType="1"/>
          </p:cNvSpPr>
          <p:nvPr/>
        </p:nvSpPr>
        <p:spPr bwMode="auto">
          <a:xfrm>
            <a:off x="903417" y="5023826"/>
            <a:ext cx="8504" cy="1799538"/>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09" name="Line 61"/>
          <p:cNvSpPr>
            <a:spLocks noChangeShapeType="1"/>
          </p:cNvSpPr>
          <p:nvPr/>
        </p:nvSpPr>
        <p:spPr bwMode="auto">
          <a:xfrm flipV="1">
            <a:off x="909098" y="5020370"/>
            <a:ext cx="118176"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13" name="Line 93"/>
          <p:cNvSpPr>
            <a:spLocks noChangeShapeType="1"/>
          </p:cNvSpPr>
          <p:nvPr/>
        </p:nvSpPr>
        <p:spPr bwMode="auto">
          <a:xfrm>
            <a:off x="2763893" y="5021002"/>
            <a:ext cx="8504" cy="1799538"/>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14" name="Line 61"/>
          <p:cNvSpPr>
            <a:spLocks noChangeShapeType="1"/>
          </p:cNvSpPr>
          <p:nvPr/>
        </p:nvSpPr>
        <p:spPr bwMode="auto">
          <a:xfrm>
            <a:off x="2768145" y="5019043"/>
            <a:ext cx="68922" cy="173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15" name="Line 61"/>
          <p:cNvSpPr>
            <a:spLocks noChangeShapeType="1"/>
          </p:cNvSpPr>
          <p:nvPr/>
        </p:nvSpPr>
        <p:spPr bwMode="auto">
          <a:xfrm>
            <a:off x="2774246" y="6820662"/>
            <a:ext cx="68922" cy="173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16" name="Line 61"/>
          <p:cNvSpPr>
            <a:spLocks noChangeShapeType="1"/>
          </p:cNvSpPr>
          <p:nvPr/>
        </p:nvSpPr>
        <p:spPr bwMode="auto">
          <a:xfrm flipV="1">
            <a:off x="990291" y="6820797"/>
            <a:ext cx="118176"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17" name="Line 93"/>
          <p:cNvSpPr>
            <a:spLocks noChangeShapeType="1"/>
          </p:cNvSpPr>
          <p:nvPr/>
        </p:nvSpPr>
        <p:spPr bwMode="auto">
          <a:xfrm>
            <a:off x="4732393" y="5017934"/>
            <a:ext cx="8504" cy="1799538"/>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18" name="Line 61"/>
          <p:cNvSpPr>
            <a:spLocks noChangeShapeType="1"/>
          </p:cNvSpPr>
          <p:nvPr/>
        </p:nvSpPr>
        <p:spPr bwMode="auto">
          <a:xfrm flipV="1">
            <a:off x="4733469" y="5017934"/>
            <a:ext cx="163255" cy="1109"/>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19" name="Line 61"/>
          <p:cNvSpPr>
            <a:spLocks noChangeShapeType="1"/>
          </p:cNvSpPr>
          <p:nvPr/>
        </p:nvSpPr>
        <p:spPr bwMode="auto">
          <a:xfrm>
            <a:off x="4755695" y="6816128"/>
            <a:ext cx="106430"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23" name="122 Grupo"/>
          <p:cNvGrpSpPr/>
          <p:nvPr/>
        </p:nvGrpSpPr>
        <p:grpSpPr>
          <a:xfrm>
            <a:off x="1031877" y="6624559"/>
            <a:ext cx="1629678" cy="644471"/>
            <a:chOff x="2531254" y="7801842"/>
            <a:chExt cx="1629678" cy="421879"/>
          </a:xfrm>
        </p:grpSpPr>
        <p:grpSp>
          <p:nvGrpSpPr>
            <p:cNvPr id="129" name="Grupo 169"/>
            <p:cNvGrpSpPr/>
            <p:nvPr/>
          </p:nvGrpSpPr>
          <p:grpSpPr>
            <a:xfrm>
              <a:off x="2531254" y="7801842"/>
              <a:ext cx="1629678" cy="421879"/>
              <a:chOff x="4092296" y="2818344"/>
              <a:chExt cx="1215939" cy="763770"/>
            </a:xfrm>
          </p:grpSpPr>
          <p:sp>
            <p:nvSpPr>
              <p:cNvPr id="131" name="Rectangle 22"/>
              <p:cNvSpPr>
                <a:spLocks noChangeArrowheads="1"/>
              </p:cNvSpPr>
              <p:nvPr/>
            </p:nvSpPr>
            <p:spPr bwMode="auto">
              <a:xfrm>
                <a:off x="4092296" y="2818344"/>
                <a:ext cx="1174394"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32" name="Text Box 23"/>
              <p:cNvSpPr txBox="1">
                <a:spLocks noChangeArrowheads="1"/>
              </p:cNvSpPr>
              <p:nvPr/>
            </p:nvSpPr>
            <p:spPr bwMode="auto">
              <a:xfrm>
                <a:off x="4123691" y="2840304"/>
                <a:ext cx="1184544" cy="214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Docentes</a:t>
                </a:r>
                <a:endParaRPr lang="es-ES" altLang="es-MX" sz="700" b="1" dirty="0">
                  <a:solidFill>
                    <a:srgbClr val="000000"/>
                  </a:solidFill>
                  <a:ea typeface="WenQuanYi Micro Hei"/>
                  <a:cs typeface="WenQuanYi Micro Hei"/>
                </a:endParaRPr>
              </a:p>
            </p:txBody>
          </p:sp>
          <p:sp>
            <p:nvSpPr>
              <p:cNvPr id="133" name="Line 49"/>
              <p:cNvSpPr>
                <a:spLocks noChangeShapeType="1"/>
              </p:cNvSpPr>
              <p:nvPr/>
            </p:nvSpPr>
            <p:spPr bwMode="auto">
              <a:xfrm>
                <a:off x="4157345" y="3000226"/>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28" name="Text Box 44"/>
            <p:cNvSpPr txBox="1">
              <a:spLocks noChangeArrowheads="1"/>
            </p:cNvSpPr>
            <p:nvPr/>
          </p:nvSpPr>
          <p:spPr bwMode="auto">
            <a:xfrm>
              <a:off x="2612411" y="7887544"/>
              <a:ext cx="1487670" cy="333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lvl="0" algn="just" eaLnBrk="1" hangingPunct="1">
                <a:lnSpc>
                  <a:spcPct val="90000"/>
                </a:lnSpc>
                <a:tabLst/>
              </a:pPr>
              <a:r>
                <a:rPr lang="es-ES" altLang="es-MX" sz="600" dirty="0" smtClean="0">
                  <a:solidFill>
                    <a:srgbClr val="000000"/>
                  </a:solidFill>
                  <a:ea typeface="WenQuanYi Micro Hei"/>
                  <a:cs typeface="WenQuanYi Micro Hei"/>
                </a:rPr>
                <a:t>04 </a:t>
              </a:r>
              <a:r>
                <a:rPr lang="es-ES" altLang="es-MX" sz="600" dirty="0">
                  <a:solidFill>
                    <a:srgbClr val="000000"/>
                  </a:solidFill>
                  <a:ea typeface="WenQuanYi Micro Hei"/>
                  <a:cs typeface="WenQuanYi Micro Hei"/>
                </a:rPr>
                <a:t>Profesor Asignatura “A” (E13001)</a:t>
              </a:r>
            </a:p>
            <a:p>
              <a:pPr lvl="0" algn="just" eaLnBrk="1" hangingPunct="1">
                <a:lnSpc>
                  <a:spcPct val="90000"/>
                </a:lnSpc>
                <a:tabLst/>
              </a:pPr>
              <a:r>
                <a:rPr lang="es-ES" altLang="es-MX" sz="600" dirty="0">
                  <a:solidFill>
                    <a:srgbClr val="000000"/>
                  </a:solidFill>
                  <a:ea typeface="WenQuanYi Micro Hei"/>
                  <a:cs typeface="WenQuanYi Micro Hei"/>
                </a:rPr>
                <a:t>01 Profesor Asignatura “B” (E13002)</a:t>
              </a:r>
            </a:p>
            <a:p>
              <a:pPr lvl="0" algn="just" eaLnBrk="1" hangingPunct="1">
                <a:lnSpc>
                  <a:spcPct val="90000"/>
                </a:lnSpc>
                <a:tabLst/>
              </a:pPr>
              <a:r>
                <a:rPr lang="es-ES" altLang="es-MX" sz="600" dirty="0">
                  <a:solidFill>
                    <a:srgbClr val="000000"/>
                  </a:solidFill>
                  <a:ea typeface="WenQuanYi Micro Hei"/>
                  <a:cs typeface="WenQuanYi Micro Hei"/>
                </a:rPr>
                <a:t>03 Profesor Asociado “A” (E13010)</a:t>
              </a:r>
            </a:p>
            <a:p>
              <a:pPr lvl="0" algn="just" eaLnBrk="1" hangingPunct="1">
                <a:lnSpc>
                  <a:spcPct val="90000"/>
                </a:lnSpc>
                <a:tabLst/>
              </a:pPr>
              <a:r>
                <a:rPr lang="es-ES" altLang="es-MX" sz="600" dirty="0">
                  <a:solidFill>
                    <a:srgbClr val="000000"/>
                  </a:solidFill>
                  <a:ea typeface="WenQuanYi Micro Hei"/>
                  <a:cs typeface="WenQuanYi Micro Hei"/>
                </a:rPr>
                <a:t>04 Profesor Asociado “B” ((E13011)</a:t>
              </a:r>
            </a:p>
            <a:p>
              <a:pPr lvl="0" algn="just" eaLnBrk="1" hangingPunct="1">
                <a:lnSpc>
                  <a:spcPct val="90000"/>
                </a:lnSpc>
                <a:tabLst/>
              </a:pPr>
              <a:r>
                <a:rPr lang="es-ES" altLang="es-MX" sz="600" dirty="0">
                  <a:solidFill>
                    <a:srgbClr val="000000"/>
                  </a:solidFill>
                  <a:ea typeface="WenQuanYi Micro Hei"/>
                  <a:cs typeface="WenQuanYi Micro Hei"/>
                </a:rPr>
                <a:t>01 Profesor Asociado “C” ((E13012)</a:t>
              </a:r>
            </a:p>
          </p:txBody>
        </p:sp>
      </p:grpSp>
      <p:grpSp>
        <p:nvGrpSpPr>
          <p:cNvPr id="183" name="182 Grupo"/>
          <p:cNvGrpSpPr/>
          <p:nvPr/>
        </p:nvGrpSpPr>
        <p:grpSpPr>
          <a:xfrm>
            <a:off x="2810677" y="6624559"/>
            <a:ext cx="1615362" cy="644471"/>
            <a:chOff x="2573329" y="7801842"/>
            <a:chExt cx="1615362" cy="421879"/>
          </a:xfrm>
        </p:grpSpPr>
        <p:grpSp>
          <p:nvGrpSpPr>
            <p:cNvPr id="184" name="Grupo 169"/>
            <p:cNvGrpSpPr/>
            <p:nvPr/>
          </p:nvGrpSpPr>
          <p:grpSpPr>
            <a:xfrm>
              <a:off x="2573329" y="7801842"/>
              <a:ext cx="1615362" cy="421879"/>
              <a:chOff x="4123691" y="2818344"/>
              <a:chExt cx="1205258" cy="763770"/>
            </a:xfrm>
          </p:grpSpPr>
          <p:sp>
            <p:nvSpPr>
              <p:cNvPr id="186" name="Rectangle 22"/>
              <p:cNvSpPr>
                <a:spLocks noChangeArrowheads="1"/>
              </p:cNvSpPr>
              <p:nvPr/>
            </p:nvSpPr>
            <p:spPr bwMode="auto">
              <a:xfrm>
                <a:off x="4150678" y="2818344"/>
                <a:ext cx="1178271"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87" name="Text Box 23"/>
              <p:cNvSpPr txBox="1">
                <a:spLocks noChangeArrowheads="1"/>
              </p:cNvSpPr>
              <p:nvPr/>
            </p:nvSpPr>
            <p:spPr bwMode="auto">
              <a:xfrm>
                <a:off x="4123691" y="2840304"/>
                <a:ext cx="1184544" cy="214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Docentes</a:t>
                </a:r>
                <a:endParaRPr lang="es-ES" altLang="es-MX" sz="700" b="1" dirty="0">
                  <a:solidFill>
                    <a:srgbClr val="000000"/>
                  </a:solidFill>
                  <a:ea typeface="WenQuanYi Micro Hei"/>
                  <a:cs typeface="WenQuanYi Micro Hei"/>
                </a:endParaRPr>
              </a:p>
            </p:txBody>
          </p:sp>
          <p:sp>
            <p:nvSpPr>
              <p:cNvPr id="188" name="Line 49"/>
              <p:cNvSpPr>
                <a:spLocks noChangeShapeType="1"/>
              </p:cNvSpPr>
              <p:nvPr/>
            </p:nvSpPr>
            <p:spPr bwMode="auto">
              <a:xfrm>
                <a:off x="4157345" y="3000226"/>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85" name="Text Box 44"/>
            <p:cNvSpPr txBox="1">
              <a:spLocks noChangeArrowheads="1"/>
            </p:cNvSpPr>
            <p:nvPr/>
          </p:nvSpPr>
          <p:spPr bwMode="auto">
            <a:xfrm>
              <a:off x="2612411" y="7887544"/>
              <a:ext cx="1487670" cy="333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lnSpc>
                  <a:spcPct val="90000"/>
                </a:lnSpc>
              </a:pPr>
              <a:r>
                <a:rPr lang="es-ES" altLang="es-MX" sz="600" dirty="0">
                  <a:solidFill>
                    <a:srgbClr val="000000"/>
                  </a:solidFill>
                  <a:ea typeface="WenQuanYi Micro Hei"/>
                </a:rPr>
                <a:t>05 Profesor Asignatura “A” (E13001)</a:t>
              </a:r>
            </a:p>
            <a:p>
              <a:pPr algn="just" eaLnBrk="1" hangingPunct="1">
                <a:lnSpc>
                  <a:spcPct val="90000"/>
                </a:lnSpc>
              </a:pPr>
              <a:r>
                <a:rPr lang="es-ES" altLang="es-MX" sz="600" dirty="0">
                  <a:solidFill>
                    <a:srgbClr val="000000"/>
                  </a:solidFill>
                  <a:ea typeface="WenQuanYi Micro Hei"/>
                </a:rPr>
                <a:t>07 Profesor Asignatura “B” (E13002)</a:t>
              </a:r>
            </a:p>
            <a:p>
              <a:pPr algn="just" eaLnBrk="1" hangingPunct="1">
                <a:lnSpc>
                  <a:spcPct val="90000"/>
                </a:lnSpc>
              </a:pPr>
              <a:r>
                <a:rPr lang="es-ES" altLang="es-MX" sz="600" dirty="0">
                  <a:solidFill>
                    <a:srgbClr val="000000"/>
                  </a:solidFill>
                  <a:ea typeface="WenQuanYi Micro Hei"/>
                </a:rPr>
                <a:t>02 Profesor Asociado “A” (E13010)</a:t>
              </a:r>
            </a:p>
            <a:p>
              <a:pPr algn="just" eaLnBrk="1" hangingPunct="1">
                <a:lnSpc>
                  <a:spcPct val="90000"/>
                </a:lnSpc>
              </a:pPr>
              <a:r>
                <a:rPr lang="es-ES" altLang="es-MX" sz="600" dirty="0">
                  <a:solidFill>
                    <a:srgbClr val="000000"/>
                  </a:solidFill>
                  <a:ea typeface="WenQuanYi Micro Hei"/>
                </a:rPr>
                <a:t>01 Profesor Asociado “B” ((E13011)</a:t>
              </a:r>
            </a:p>
            <a:p>
              <a:pPr algn="just" eaLnBrk="1" hangingPunct="1">
                <a:lnSpc>
                  <a:spcPct val="90000"/>
                </a:lnSpc>
              </a:pPr>
              <a:r>
                <a:rPr lang="es-ES" altLang="es-MX" sz="600" dirty="0">
                  <a:solidFill>
                    <a:srgbClr val="000000"/>
                  </a:solidFill>
                  <a:ea typeface="WenQuanYi Micro Hei"/>
                  <a:cs typeface="WenQuanYi Micro Hei"/>
                </a:rPr>
                <a:t>01 Profesor Asociado “C” ((E13012)</a:t>
              </a:r>
            </a:p>
          </p:txBody>
        </p:sp>
      </p:grpSp>
      <p:sp>
        <p:nvSpPr>
          <p:cNvPr id="201" name="Rectangle 22"/>
          <p:cNvSpPr>
            <a:spLocks noChangeArrowheads="1"/>
          </p:cNvSpPr>
          <p:nvPr/>
        </p:nvSpPr>
        <p:spPr bwMode="auto">
          <a:xfrm>
            <a:off x="4888373" y="6624559"/>
            <a:ext cx="1495749" cy="644471"/>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02" name="Text Box 23"/>
          <p:cNvSpPr txBox="1">
            <a:spLocks noChangeArrowheads="1"/>
          </p:cNvSpPr>
          <p:nvPr/>
        </p:nvSpPr>
        <p:spPr bwMode="auto">
          <a:xfrm>
            <a:off x="4852203" y="6643089"/>
            <a:ext cx="1587600" cy="18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Docentes</a:t>
            </a:r>
            <a:endParaRPr lang="es-ES" altLang="es-MX" sz="700" b="1" dirty="0">
              <a:solidFill>
                <a:srgbClr val="000000"/>
              </a:solidFill>
              <a:ea typeface="WenQuanYi Micro Hei"/>
              <a:cs typeface="WenQuanYi Micro Hei"/>
            </a:endParaRPr>
          </a:p>
        </p:txBody>
      </p:sp>
      <p:sp>
        <p:nvSpPr>
          <p:cNvPr id="203" name="Line 49"/>
          <p:cNvSpPr>
            <a:spLocks noChangeShapeType="1"/>
          </p:cNvSpPr>
          <p:nvPr/>
        </p:nvSpPr>
        <p:spPr bwMode="auto">
          <a:xfrm>
            <a:off x="4897308" y="6778031"/>
            <a:ext cx="1476601"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0" name="Text Box 44"/>
          <p:cNvSpPr txBox="1">
            <a:spLocks noChangeArrowheads="1"/>
          </p:cNvSpPr>
          <p:nvPr/>
        </p:nvSpPr>
        <p:spPr bwMode="auto">
          <a:xfrm>
            <a:off x="4891284" y="6755479"/>
            <a:ext cx="1487670" cy="26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lnSpc>
                <a:spcPct val="90000"/>
              </a:lnSpc>
            </a:pPr>
            <a:r>
              <a:rPr lang="es-ES" altLang="es-MX" sz="600" dirty="0">
                <a:solidFill>
                  <a:srgbClr val="000000"/>
                </a:solidFill>
                <a:ea typeface="WenQuanYi Micro Hei"/>
                <a:cs typeface="WenQuanYi Micro Hei"/>
              </a:rPr>
              <a:t>04 Profesor Asignatura “A” (E13001)</a:t>
            </a:r>
          </a:p>
          <a:p>
            <a:pPr algn="just" eaLnBrk="1" hangingPunct="1">
              <a:lnSpc>
                <a:spcPct val="90000"/>
              </a:lnSpc>
            </a:pPr>
            <a:r>
              <a:rPr lang="es-ES" altLang="es-MX" sz="600" dirty="0">
                <a:solidFill>
                  <a:srgbClr val="000000"/>
                </a:solidFill>
                <a:ea typeface="WenQuanYi Micro Hei"/>
                <a:cs typeface="WenQuanYi Micro Hei"/>
              </a:rPr>
              <a:t>01 Profesor Asignatura “B” (E13002</a:t>
            </a:r>
            <a:r>
              <a:rPr lang="es-ES" altLang="es-MX" sz="600" dirty="0" smtClean="0">
                <a:solidFill>
                  <a:srgbClr val="000000"/>
                </a:solidFill>
                <a:ea typeface="WenQuanYi Micro Hei"/>
                <a:cs typeface="WenQuanYi Micro Hei"/>
              </a:rPr>
              <a:t>)</a:t>
            </a:r>
            <a:endParaRPr lang="es-ES" altLang="es-MX" sz="600" dirty="0">
              <a:solidFill>
                <a:srgbClr val="000000"/>
              </a:solidFill>
              <a:ea typeface="WenQuanYi Micro Hei"/>
              <a:cs typeface="WenQuanYi Micro Hei"/>
            </a:endParaRPr>
          </a:p>
        </p:txBody>
      </p:sp>
    </p:spTree>
    <p:extLst>
      <p:ext uri="{BB962C8B-B14F-4D97-AF65-F5344CB8AC3E}">
        <p14:creationId xmlns:p14="http://schemas.microsoft.com/office/powerpoint/2010/main" val="65358490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6"/>
          <p:cNvSpPr>
            <a:spLocks noChangeArrowheads="1"/>
          </p:cNvSpPr>
          <p:nvPr/>
        </p:nvSpPr>
        <p:spPr bwMode="auto">
          <a:xfrm>
            <a:off x="851" y="-122"/>
            <a:ext cx="1435734"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MX" altLang="es-MX" dirty="0"/>
          </a:p>
        </p:txBody>
      </p:sp>
      <p:sp>
        <p:nvSpPr>
          <p:cNvPr id="12291"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2292" name="Text Box 4"/>
          <p:cNvSpPr txBox="1">
            <a:spLocks noChangeArrowheads="1"/>
          </p:cNvSpPr>
          <p:nvPr/>
        </p:nvSpPr>
        <p:spPr bwMode="auto">
          <a:xfrm>
            <a:off x="1485900" y="720725"/>
            <a:ext cx="530860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DOCENTES DE LA DIVISIÓN DE INGENIERÍA INDUSTRIAL</a:t>
            </a:r>
          </a:p>
        </p:txBody>
      </p:sp>
      <p:sp>
        <p:nvSpPr>
          <p:cNvPr id="1235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6" name="Tabla 5"/>
          <p:cNvGraphicFramePr>
            <a:graphicFrameLocks noGrp="1"/>
          </p:cNvGraphicFramePr>
          <p:nvPr>
            <p:extLst>
              <p:ext uri="{D42A27DB-BD31-4B8C-83A1-F6EECF244321}">
                <p14:modId xmlns:p14="http://schemas.microsoft.com/office/powerpoint/2010/main" val="1967861624"/>
              </p:ext>
            </p:extLst>
          </p:nvPr>
        </p:nvGraphicFramePr>
        <p:xfrm>
          <a:off x="1485900" y="1389321"/>
          <a:ext cx="5212612" cy="5763732"/>
        </p:xfrm>
        <a:graphic>
          <a:graphicData uri="http://schemas.openxmlformats.org/drawingml/2006/table">
            <a:tbl>
              <a:tblPr firstRow="1" firstCol="1" bandRow="1"/>
              <a:tblGrid>
                <a:gridCol w="2309923"/>
                <a:gridCol w="1148317"/>
                <a:gridCol w="1754372"/>
              </a:tblGrid>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Jaramillo Hervert Gabriela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Orta Castillo Lucerito de la Paz</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Quezada Romero Rosa María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Jiménez del Ángel Silverio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Chavira Hernández Eliel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Avilés Velázquez Norberto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Benítez Barrón Edigar</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Aguilar Santiago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Santos Martínez José Luis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Zumaya González Magda Olivia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Ávila Nieto Froylán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419">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Aburto Santos Sinuhé de Jesús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874">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Franco Austria Eduardo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977">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Antonio Benito Gaudencio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609">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González Rodríguez Alejandro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977">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Rivera Rivera Daniel</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976">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Solórzano Rubio J. Jesús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5000158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6"/>
          <p:cNvSpPr>
            <a:spLocks noChangeArrowheads="1"/>
          </p:cNvSpPr>
          <p:nvPr/>
        </p:nvSpPr>
        <p:spPr bwMode="auto">
          <a:xfrm>
            <a:off x="851" y="-122"/>
            <a:ext cx="1435734"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MX" altLang="es-MX" dirty="0"/>
          </a:p>
        </p:txBody>
      </p:sp>
      <p:sp>
        <p:nvSpPr>
          <p:cNvPr id="12291"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2292" name="Text Box 4"/>
          <p:cNvSpPr txBox="1">
            <a:spLocks noChangeArrowheads="1"/>
          </p:cNvSpPr>
          <p:nvPr/>
        </p:nvSpPr>
        <p:spPr bwMode="auto">
          <a:xfrm>
            <a:off x="1485900" y="720725"/>
            <a:ext cx="5308600"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DOCENTES DE LA DIVISIÓN DE INGENIERÍA EN SISTEMAS COMPUTACIONALES</a:t>
            </a:r>
          </a:p>
        </p:txBody>
      </p:sp>
      <p:sp>
        <p:nvSpPr>
          <p:cNvPr id="1235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4" name="Tabla 3"/>
          <p:cNvGraphicFramePr>
            <a:graphicFrameLocks noGrp="1"/>
          </p:cNvGraphicFramePr>
          <p:nvPr>
            <p:extLst>
              <p:ext uri="{D42A27DB-BD31-4B8C-83A1-F6EECF244321}">
                <p14:modId xmlns:p14="http://schemas.microsoft.com/office/powerpoint/2010/main" val="1484676581"/>
              </p:ext>
            </p:extLst>
          </p:nvPr>
        </p:nvGraphicFramePr>
        <p:xfrm>
          <a:off x="1265570" y="1563944"/>
          <a:ext cx="5528930" cy="4369023"/>
        </p:xfrm>
        <a:graphic>
          <a:graphicData uri="http://schemas.openxmlformats.org/drawingml/2006/table">
            <a:tbl>
              <a:tblPr firstRow="1" firstCol="1" bandRow="1"/>
              <a:tblGrid>
                <a:gridCol w="2498651"/>
                <a:gridCol w="1212112"/>
                <a:gridCol w="1818167"/>
              </a:tblGrid>
              <a:tr h="334927">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Galicia Mendiola Miriam Edith</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7079">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Solís Alvineda Héctor</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44">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Ramírez José Germán</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44">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Cruz Ponce Michael</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609">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Reyes Antonio Cirilo</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Bautista López Braulio</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Estrada Zúñiga Miguel Ángel</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Márquez Pérez Gabino</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Cruz Ponce Luigi Alan</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Díaz Castillo Yoana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Hernández Iván</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Martínez Hernández Mariel Lizeth</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2993">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González Zamudio Susana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Asociado “C”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4570662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6"/>
          <p:cNvSpPr>
            <a:spLocks noChangeArrowheads="1"/>
          </p:cNvSpPr>
          <p:nvPr/>
        </p:nvSpPr>
        <p:spPr bwMode="auto">
          <a:xfrm>
            <a:off x="851" y="-122"/>
            <a:ext cx="1435734"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MX" altLang="es-MX" dirty="0"/>
          </a:p>
        </p:txBody>
      </p:sp>
      <p:sp>
        <p:nvSpPr>
          <p:cNvPr id="12291"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2292" name="Text Box 4"/>
          <p:cNvSpPr txBox="1">
            <a:spLocks noChangeArrowheads="1"/>
          </p:cNvSpPr>
          <p:nvPr/>
        </p:nvSpPr>
        <p:spPr bwMode="auto">
          <a:xfrm>
            <a:off x="1485900" y="720725"/>
            <a:ext cx="5308600"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DOCENTES DE LA DIVISIÓN DE INGENIERÍA EN GESTIÓN EMPRESARIAL</a:t>
            </a:r>
          </a:p>
        </p:txBody>
      </p:sp>
      <p:sp>
        <p:nvSpPr>
          <p:cNvPr id="1235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2640631430"/>
              </p:ext>
            </p:extLst>
          </p:nvPr>
        </p:nvGraphicFramePr>
        <p:xfrm>
          <a:off x="1485900" y="1569261"/>
          <a:ext cx="5308600" cy="5486400"/>
        </p:xfrm>
        <a:graphic>
          <a:graphicData uri="http://schemas.openxmlformats.org/drawingml/2006/table">
            <a:tbl>
              <a:tblPr firstRow="1" firstCol="1" bandRow="1"/>
              <a:tblGrid>
                <a:gridCol w="2341821"/>
                <a:gridCol w="1222744"/>
                <a:gridCol w="1744035"/>
              </a:tblGrid>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Sánchez García Luis Alfonso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de la Cruz Mariana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Castillo Javier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Manuel Morales Fernando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Ángeles Sánchez Mariela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Garay J. Félix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Medellín González Maribel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Pérez López César</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Ramírez Bautista Marcelina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Ramos González Alfonso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Rangel Landaverde Abimael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Salazar Moreno Araceli Gpe.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Monsivais Medina Rommel 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Zúñiga Sánchez Alicia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Olguín Hernández Nayeli</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Díaz García Juana Laura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Asociado “C”</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7748847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6"/>
          <p:cNvSpPr>
            <a:spLocks noChangeArrowheads="1"/>
          </p:cNvSpPr>
          <p:nvPr/>
        </p:nvSpPr>
        <p:spPr bwMode="auto">
          <a:xfrm>
            <a:off x="851" y="-122"/>
            <a:ext cx="1435734"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MX" altLang="es-MX" dirty="0"/>
          </a:p>
        </p:txBody>
      </p:sp>
      <p:sp>
        <p:nvSpPr>
          <p:cNvPr id="12291"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2292" name="Text Box 4"/>
          <p:cNvSpPr txBox="1">
            <a:spLocks noChangeArrowheads="1"/>
          </p:cNvSpPr>
          <p:nvPr/>
        </p:nvSpPr>
        <p:spPr bwMode="auto">
          <a:xfrm>
            <a:off x="1485900" y="720725"/>
            <a:ext cx="530860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DOCENTES DE LA DIVISIÓN DE INGENIERÍA AMBIENTAL</a:t>
            </a:r>
          </a:p>
        </p:txBody>
      </p:sp>
      <p:sp>
        <p:nvSpPr>
          <p:cNvPr id="1235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3" name="Tabla 2"/>
          <p:cNvGraphicFramePr>
            <a:graphicFrameLocks noGrp="1"/>
          </p:cNvGraphicFramePr>
          <p:nvPr>
            <p:extLst>
              <p:ext uri="{D42A27DB-BD31-4B8C-83A1-F6EECF244321}">
                <p14:modId xmlns:p14="http://schemas.microsoft.com/office/powerpoint/2010/main" val="2843847843"/>
              </p:ext>
            </p:extLst>
          </p:nvPr>
        </p:nvGraphicFramePr>
        <p:xfrm>
          <a:off x="1436584" y="1471509"/>
          <a:ext cx="5410783" cy="1728891"/>
        </p:xfrm>
        <a:graphic>
          <a:graphicData uri="http://schemas.openxmlformats.org/drawingml/2006/table">
            <a:tbl>
              <a:tblPr firstRow="1" firstCol="1" bandRow="1"/>
              <a:tblGrid>
                <a:gridCol w="2380504"/>
                <a:gridCol w="1254642"/>
                <a:gridCol w="1775637"/>
              </a:tblGrid>
              <a:tr h="35729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Medina Lerma Cinthya Mildred</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6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Muñoz Jaúregui Luis Javier</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2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Robles Hernández Eduardo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Bárcenas Rivas Guadalupe de </a:t>
                      </a:r>
                      <a:r>
                        <a:rPr lang="es-MX" sz="1200" dirty="0" smtClean="0">
                          <a:effectLst/>
                          <a:latin typeface="Arial" panose="020B0604020202020204" pitchFamily="34" charset="0"/>
                          <a:ea typeface="Calibri" panose="020F0502020204030204" pitchFamily="34" charset="0"/>
                          <a:cs typeface="Times New Roman" panose="02020603050405020304" pitchFamily="18" charset="0"/>
                        </a:rPr>
                        <a:t>J</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Rosalío Cruz Heladio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044238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6"/>
          <p:cNvSpPr>
            <a:spLocks noChangeArrowheads="1"/>
          </p:cNvSpPr>
          <p:nvPr/>
        </p:nvSpPr>
        <p:spPr bwMode="auto">
          <a:xfrm>
            <a:off x="851" y="-122"/>
            <a:ext cx="1435734"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MX" altLang="es-MX" dirty="0"/>
          </a:p>
        </p:txBody>
      </p:sp>
      <p:sp>
        <p:nvSpPr>
          <p:cNvPr id="12291"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2292" name="Text Box 4"/>
          <p:cNvSpPr txBox="1">
            <a:spLocks noChangeArrowheads="1"/>
          </p:cNvSpPr>
          <p:nvPr/>
        </p:nvSpPr>
        <p:spPr bwMode="auto">
          <a:xfrm>
            <a:off x="1485900" y="720725"/>
            <a:ext cx="530860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DOCENTES DE INGLÉS</a:t>
            </a:r>
          </a:p>
        </p:txBody>
      </p:sp>
      <p:sp>
        <p:nvSpPr>
          <p:cNvPr id="1235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981659214"/>
              </p:ext>
            </p:extLst>
          </p:nvPr>
        </p:nvGraphicFramePr>
        <p:xfrm>
          <a:off x="1129783" y="1398998"/>
          <a:ext cx="5664717" cy="2842802"/>
        </p:xfrm>
        <a:graphic>
          <a:graphicData uri="http://schemas.openxmlformats.org/drawingml/2006/table">
            <a:tbl>
              <a:tblPr firstRow="1" firstCol="1" bandRow="1"/>
              <a:tblGrid>
                <a:gridCol w="2472661"/>
                <a:gridCol w="1392866"/>
                <a:gridCol w="1799190"/>
              </a:tblGrid>
              <a:tr h="391702">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Rivera García Adriana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3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Calva Sandra Angélica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3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Molina Rodríguez José Inés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López Azuara César Augusto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1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Mancilla Fernández Lorena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5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Rivera Hipólito Rosalino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Rodríguez Medina María Luisa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3322776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
          <p:cNvSpPr>
            <a:spLocks noChangeArrowheads="1"/>
          </p:cNvSpPr>
          <p:nvPr/>
        </p:nvSpPr>
        <p:spPr bwMode="auto">
          <a:xfrm>
            <a:off x="0" y="-41098"/>
            <a:ext cx="1443038" cy="9189525"/>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339"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4383" name="Text Box 57"/>
          <p:cNvSpPr txBox="1">
            <a:spLocks noChangeArrowheads="1"/>
          </p:cNvSpPr>
          <p:nvPr/>
        </p:nvSpPr>
        <p:spPr bwMode="auto">
          <a:xfrm>
            <a:off x="1485900" y="720725"/>
            <a:ext cx="401955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Dirección de </a:t>
            </a:r>
            <a:r>
              <a:rPr lang="es-MX" altLang="es-MX" b="1" i="1" dirty="0" smtClean="0">
                <a:solidFill>
                  <a:srgbClr val="000000"/>
                </a:solidFill>
                <a:ea typeface="WenQuanYi Micro Hei"/>
                <a:cs typeface="WenQuanYi Micro Hei"/>
              </a:rPr>
              <a:t>Planeación y Vinculación</a:t>
            </a:r>
            <a:endParaRPr lang="es-MX" altLang="es-MX" b="1" i="1" dirty="0">
              <a:solidFill>
                <a:srgbClr val="000000"/>
              </a:solidFill>
              <a:ea typeface="WenQuanYi Micro Hei"/>
              <a:cs typeface="WenQuanYi Micro Hei"/>
            </a:endParaRPr>
          </a:p>
        </p:txBody>
      </p:sp>
      <p:sp>
        <p:nvSpPr>
          <p:cNvPr id="1438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26" name="Text Box 3">
            <a:extLst>
              <a:ext uri="{FF2B5EF4-FFF2-40B4-BE49-F238E27FC236}">
                <a16:creationId xmlns="" xmlns:a16="http://schemas.microsoft.com/office/drawing/2014/main" id="{01D8FE51-B006-403A-87DD-C1F83264F4C7}"/>
              </a:ext>
            </a:extLst>
          </p:cNvPr>
          <p:cNvSpPr txBox="1">
            <a:spLocks noChangeArrowheads="1"/>
          </p:cNvSpPr>
          <p:nvPr/>
        </p:nvSpPr>
        <p:spPr bwMode="auto">
          <a:xfrm>
            <a:off x="4213759" y="8098178"/>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a:t>
            </a:r>
            <a:r>
              <a:rPr lang="es-ES" altLang="es-MX" sz="600" dirty="0">
                <a:solidFill>
                  <a:srgbClr val="000000"/>
                </a:solidFill>
                <a:ea typeface="WenQuanYi Micro Hei"/>
                <a:cs typeface="WenQuanYi Micro Hei"/>
              </a:rPr>
              <a:t>Díaz Aguilar</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Subdirectora de Servicios Administrativos </a:t>
            </a:r>
            <a:r>
              <a:rPr lang="es-MX" altLang="es-MX" sz="600" dirty="0">
                <a:solidFill>
                  <a:srgbClr val="000000"/>
                </a:solidFill>
                <a:ea typeface="WenQuanYi Micro Hei"/>
                <a:cs typeface="WenQuanYi Micro Hei"/>
              </a:rPr>
              <a:t>del  </a:t>
            </a:r>
            <a:r>
              <a:rPr lang="es-ES" altLang="es-MX" sz="600" dirty="0">
                <a:solidFill>
                  <a:srgbClr val="000000"/>
                </a:solidFill>
                <a:ea typeface="WenQuanYi Micro Hei"/>
                <a:cs typeface="WenQuanYi Micro Hei"/>
              </a:rPr>
              <a:t>Instituto Tecnológico Superior de Tamazunchale</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Certifica que el presente organigrama refleja el personal, así como los puestos y nombramientos que integran la estructura vigente al mes de</a:t>
            </a:r>
            <a:r>
              <a:rPr lang="es-MX" altLang="es-MX" sz="600" dirty="0">
                <a:solidFill>
                  <a:srgbClr val="000000"/>
                </a:solidFill>
                <a:ea typeface="WenQuanYi Micro Hei"/>
                <a:cs typeface="WenQuanYi Micro Hei"/>
              </a:rPr>
              <a:t> abril de </a:t>
            </a:r>
            <a:r>
              <a:rPr lang="es-MX" altLang="es-MX" sz="600" dirty="0" smtClean="0">
                <a:solidFill>
                  <a:srgbClr val="000000"/>
                </a:solidFill>
                <a:ea typeface="WenQuanYi Micro Hei"/>
                <a:cs typeface="WenQuanYi Micro Hei"/>
              </a:rPr>
              <a:t>2020.</a:t>
            </a:r>
            <a:endParaRPr lang="es-ES"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endParaRPr lang="es-MX" altLang="es-MX" sz="600" dirty="0" smtClean="0">
              <a:solidFill>
                <a:srgbClr val="000000"/>
              </a:solidFill>
              <a:ea typeface="WenQuanYi Micro Hei"/>
              <a:cs typeface="WenQuanYi Micro Hei"/>
            </a:endParaRPr>
          </a:p>
          <a:p>
            <a:pPr algn="just" eaLnBrk="1" hangingPunct="1"/>
            <a:endParaRPr lang="es-MX"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Firma: ______________________________</a:t>
            </a:r>
          </a:p>
        </p:txBody>
      </p:sp>
      <p:sp>
        <p:nvSpPr>
          <p:cNvPr id="147" name="Text Box 6">
            <a:extLst>
              <a:ext uri="{FF2B5EF4-FFF2-40B4-BE49-F238E27FC236}">
                <a16:creationId xmlns="" xmlns:a16="http://schemas.microsoft.com/office/drawing/2014/main" id="{5FC82638-DC77-4440-ADEF-6F3C2E7E1D49}"/>
              </a:ext>
            </a:extLst>
          </p:cNvPr>
          <p:cNvSpPr txBox="1">
            <a:spLocks noChangeArrowheads="1"/>
          </p:cNvSpPr>
          <p:nvPr/>
        </p:nvSpPr>
        <p:spPr bwMode="auto">
          <a:xfrm>
            <a:off x="1575700" y="8111326"/>
            <a:ext cx="1617021"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02 Puestos </a:t>
            </a:r>
            <a:r>
              <a:rPr lang="es-ES" altLang="es-MX" sz="450" b="1" dirty="0">
                <a:solidFill>
                  <a:srgbClr val="339933"/>
                </a:solidFill>
                <a:ea typeface="WenQuanYi Micro Hei"/>
                <a:cs typeface="WenQuanYi Micro Hei"/>
              </a:rPr>
              <a:t>de Confianza</a:t>
            </a:r>
            <a:endParaRPr lang="es-ES" altLang="es-MX" sz="450" b="1" dirty="0">
              <a:solidFill>
                <a:srgbClr val="000000"/>
              </a:solidFill>
              <a:ea typeface="WenQuanYi Micro Hei"/>
              <a:cs typeface="WenQuanYi Micro Hei"/>
            </a:endParaRPr>
          </a:p>
          <a:p>
            <a:pPr eaLnBrk="1" hangingPunct="1"/>
            <a:r>
              <a:rPr lang="es-ES" altLang="es-MX" sz="450" b="1" dirty="0" smtClean="0">
                <a:ea typeface="WenQuanYi Micro Hei"/>
                <a:cs typeface="WenQuanYi Micro Hei"/>
              </a:rPr>
              <a:t>03 Puestos </a:t>
            </a:r>
            <a:r>
              <a:rPr lang="es-ES" altLang="es-MX" sz="450" b="1" dirty="0">
                <a:ea typeface="WenQuanYi Micro Hei"/>
                <a:cs typeface="WenQuanYi Micro Hei"/>
              </a:rPr>
              <a:t>de Base </a:t>
            </a:r>
          </a:p>
          <a:p>
            <a:pPr eaLnBrk="1" hangingPunct="1"/>
            <a:endParaRPr lang="es-ES" altLang="es-MX" sz="450" b="1" dirty="0">
              <a:solidFill>
                <a:srgbClr val="996633"/>
              </a:solidFill>
              <a:ea typeface="WenQuanYi Micro Hei"/>
              <a:cs typeface="WenQuanYi Micro Hei"/>
            </a:endParaRPr>
          </a:p>
          <a:p>
            <a:pPr eaLnBrk="1" hangingPunct="1"/>
            <a:r>
              <a:rPr lang="es-ES" altLang="es-MX" sz="450" b="1" i="1" dirty="0">
                <a:ea typeface="WenQuanYi Micro Hei"/>
                <a:cs typeface="WenQuanYi Micro Hei"/>
              </a:rPr>
              <a:t>Total: </a:t>
            </a:r>
            <a:r>
              <a:rPr lang="es-ES" altLang="es-MX" sz="450" b="1" i="1" dirty="0" smtClean="0">
                <a:ea typeface="WenQuanYi Micro Hei"/>
                <a:cs typeface="WenQuanYi Micro Hei"/>
              </a:rPr>
              <a:t>05</a:t>
            </a:r>
            <a:endParaRPr lang="es-ES" altLang="es-MX" sz="450" b="1" i="1" dirty="0">
              <a:ea typeface="WenQuanYi Micro Hei"/>
              <a:cs typeface="WenQuanYi Micro Hei"/>
            </a:endParaRPr>
          </a:p>
        </p:txBody>
      </p:sp>
      <p:sp>
        <p:nvSpPr>
          <p:cNvPr id="14340" name="Line 8"/>
          <p:cNvSpPr>
            <a:spLocks noChangeShapeType="1"/>
          </p:cNvSpPr>
          <p:nvPr/>
        </p:nvSpPr>
        <p:spPr bwMode="auto">
          <a:xfrm>
            <a:off x="3295352" y="1802175"/>
            <a:ext cx="0" cy="3041104"/>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64" name="Line 21"/>
          <p:cNvSpPr>
            <a:spLocks noChangeShapeType="1"/>
          </p:cNvSpPr>
          <p:nvPr/>
        </p:nvSpPr>
        <p:spPr bwMode="auto">
          <a:xfrm>
            <a:off x="3293544" y="3010667"/>
            <a:ext cx="86615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81" name="Line 21"/>
          <p:cNvSpPr>
            <a:spLocks noChangeShapeType="1"/>
          </p:cNvSpPr>
          <p:nvPr/>
        </p:nvSpPr>
        <p:spPr bwMode="auto">
          <a:xfrm flipV="1">
            <a:off x="1248967" y="4838528"/>
            <a:ext cx="4153160" cy="13167"/>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2" name="Line 51">
            <a:extLst>
              <a:ext uri="{FF2B5EF4-FFF2-40B4-BE49-F238E27FC236}">
                <a16:creationId xmlns="" xmlns:a16="http://schemas.microsoft.com/office/drawing/2014/main" id="{B31C4EA0-088E-4E40-8AAA-5E83DAFFA862}"/>
              </a:ext>
            </a:extLst>
          </p:cNvPr>
          <p:cNvSpPr>
            <a:spLocks noChangeShapeType="1"/>
          </p:cNvSpPr>
          <p:nvPr/>
        </p:nvSpPr>
        <p:spPr bwMode="auto">
          <a:xfrm flipH="1">
            <a:off x="1248966" y="4851985"/>
            <a:ext cx="0" cy="263436"/>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5" name="Line 51">
            <a:extLst>
              <a:ext uri="{FF2B5EF4-FFF2-40B4-BE49-F238E27FC236}">
                <a16:creationId xmlns="" xmlns:a16="http://schemas.microsoft.com/office/drawing/2014/main" id="{AE601C6F-AB3A-479A-9F40-9253977B3862}"/>
              </a:ext>
            </a:extLst>
          </p:cNvPr>
          <p:cNvSpPr>
            <a:spLocks noChangeShapeType="1"/>
          </p:cNvSpPr>
          <p:nvPr/>
        </p:nvSpPr>
        <p:spPr bwMode="auto">
          <a:xfrm>
            <a:off x="5404303" y="4843279"/>
            <a:ext cx="12370" cy="1294876"/>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73" name="72 Grupo"/>
          <p:cNvGrpSpPr/>
          <p:nvPr/>
        </p:nvGrpSpPr>
        <p:grpSpPr>
          <a:xfrm>
            <a:off x="2455537" y="1315070"/>
            <a:ext cx="1675251" cy="487105"/>
            <a:chOff x="2515647" y="1379055"/>
            <a:chExt cx="1675251" cy="487105"/>
          </a:xfrm>
        </p:grpSpPr>
        <p:grpSp>
          <p:nvGrpSpPr>
            <p:cNvPr id="74" name="11 Grupo">
              <a:extLst>
                <a:ext uri="{FF2B5EF4-FFF2-40B4-BE49-F238E27FC236}">
                  <a16:creationId xmlns="" xmlns:a16="http://schemas.microsoft.com/office/drawing/2014/main" id="{BA90F3C4-3647-4A17-ACEE-C323ADF25E42}"/>
                </a:ext>
              </a:extLst>
            </p:cNvPr>
            <p:cNvGrpSpPr/>
            <p:nvPr/>
          </p:nvGrpSpPr>
          <p:grpSpPr>
            <a:xfrm>
              <a:off x="2515647" y="1379055"/>
              <a:ext cx="1675251" cy="450000"/>
              <a:chOff x="1657757" y="3124200"/>
              <a:chExt cx="1476709" cy="450000"/>
            </a:xfrm>
          </p:grpSpPr>
          <p:sp>
            <p:nvSpPr>
              <p:cNvPr id="76"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77"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78"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79"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80"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75" name="Text Box 42">
              <a:extLst>
                <a:ext uri="{FF2B5EF4-FFF2-40B4-BE49-F238E27FC236}">
                  <a16:creationId xmlns="" xmlns:a16="http://schemas.microsoft.com/office/drawing/2014/main" id="{CCE232BA-EFE0-4230-8319-68A57518E4BA}"/>
                </a:ext>
              </a:extLst>
            </p:cNvPr>
            <p:cNvSpPr txBox="1">
              <a:spLocks noChangeArrowheads="1"/>
            </p:cNvSpPr>
            <p:nvPr/>
          </p:nvSpPr>
          <p:spPr bwMode="auto">
            <a:xfrm>
              <a:off x="2702205" y="1577747"/>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grpSp>
      <p:grpSp>
        <p:nvGrpSpPr>
          <p:cNvPr id="82" name="11 Grupo">
            <a:extLst>
              <a:ext uri="{FF2B5EF4-FFF2-40B4-BE49-F238E27FC236}">
                <a16:creationId xmlns="" xmlns:a16="http://schemas.microsoft.com/office/drawing/2014/main" id="{BA90F3C4-3647-4A17-ACEE-C323ADF25E42}"/>
              </a:ext>
            </a:extLst>
          </p:cNvPr>
          <p:cNvGrpSpPr/>
          <p:nvPr/>
        </p:nvGrpSpPr>
        <p:grpSpPr>
          <a:xfrm>
            <a:off x="2461575" y="1988544"/>
            <a:ext cx="1675251" cy="688923"/>
            <a:chOff x="1657757" y="3097209"/>
            <a:chExt cx="1476709" cy="688923"/>
          </a:xfrm>
        </p:grpSpPr>
        <p:sp>
          <p:nvSpPr>
            <p:cNvPr id="85"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86"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87"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Dirección de Planeación </a:t>
              </a:r>
              <a:r>
                <a:rPr lang="es-ES" altLang="es-MX" sz="700" b="1" dirty="0" smtClean="0">
                  <a:solidFill>
                    <a:srgbClr val="000000"/>
                  </a:solidFill>
                  <a:ea typeface="WenQuanYi Micro Hei"/>
                  <a:cs typeface="WenQuanYi Micro Hei"/>
                </a:rPr>
                <a:t>y Vinculación</a:t>
              </a:r>
              <a:endParaRPr lang="es-ES" altLang="es-MX" sz="700" b="1" dirty="0">
                <a:solidFill>
                  <a:srgbClr val="000000"/>
                </a:solidFill>
                <a:ea typeface="WenQuanYi Micro Hei"/>
                <a:cs typeface="WenQuanYi Micro Hei"/>
              </a:endParaRPr>
            </a:p>
          </p:txBody>
        </p:sp>
        <p:sp>
          <p:nvSpPr>
            <p:cNvPr id="88"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89"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48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Eustolia Ruiz </a:t>
              </a:r>
              <a:r>
                <a:rPr lang="es-ES" altLang="es-MX" sz="700" dirty="0" smtClean="0">
                  <a:solidFill>
                    <a:srgbClr val="000000"/>
                  </a:solidFill>
                  <a:ea typeface="WenQuanYi Micro Hei"/>
                  <a:cs typeface="WenQuanYi Micro Hei"/>
                </a:rPr>
                <a:t>Hernández Directora </a:t>
              </a:r>
              <a:r>
                <a:rPr lang="es-ES" altLang="es-MX" sz="700" dirty="0">
                  <a:solidFill>
                    <a:srgbClr val="000000"/>
                  </a:solidFill>
                  <a:ea typeface="WenQuanYi Micro Hei"/>
                  <a:cs typeface="WenQuanYi Micro Hei"/>
                </a:rPr>
                <a:t>de </a:t>
              </a:r>
              <a:r>
                <a:rPr lang="es-ES" altLang="es-MX" sz="700" dirty="0" smtClean="0">
                  <a:solidFill>
                    <a:srgbClr val="000000"/>
                  </a:solidFill>
                  <a:ea typeface="WenQuanYi Micro Hei"/>
                  <a:cs typeface="WenQuanYi Micro Hei"/>
                </a:rPr>
                <a:t>Área (</a:t>
              </a:r>
              <a:r>
                <a:rPr lang="es-ES" altLang="es-MX" sz="700" dirty="0">
                  <a:solidFill>
                    <a:srgbClr val="000000"/>
                  </a:solidFill>
                  <a:ea typeface="WenQuanYi Micro Hei"/>
                  <a:cs typeface="WenQuanYi Micro Hei"/>
                </a:rPr>
                <a:t>ITS0009)</a:t>
              </a:r>
            </a:p>
            <a:p>
              <a:pPr algn="ctr" eaLnBrk="1" hangingPunct="1">
                <a:lnSpc>
                  <a:spcPct val="90000"/>
                </a:lnSpc>
              </a:pPr>
              <a:endParaRPr lang="es-ES" altLang="es-MX" sz="700" dirty="0">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97" name="96 Grupo"/>
          <p:cNvGrpSpPr/>
          <p:nvPr/>
        </p:nvGrpSpPr>
        <p:grpSpPr>
          <a:xfrm>
            <a:off x="2461292" y="3473982"/>
            <a:ext cx="1675251" cy="466782"/>
            <a:chOff x="2857471" y="5322456"/>
            <a:chExt cx="1675251" cy="466782"/>
          </a:xfrm>
        </p:grpSpPr>
        <p:grpSp>
          <p:nvGrpSpPr>
            <p:cNvPr id="98" name="11 Grupo">
              <a:extLst>
                <a:ext uri="{FF2B5EF4-FFF2-40B4-BE49-F238E27FC236}">
                  <a16:creationId xmlns="" xmlns:a16="http://schemas.microsoft.com/office/drawing/2014/main" id="{BA90F3C4-3647-4A17-ACEE-C323ADF25E42}"/>
                </a:ext>
              </a:extLst>
            </p:cNvPr>
            <p:cNvGrpSpPr/>
            <p:nvPr/>
          </p:nvGrpSpPr>
          <p:grpSpPr>
            <a:xfrm>
              <a:off x="2857471" y="5322456"/>
              <a:ext cx="1675251" cy="450000"/>
              <a:chOff x="1657757" y="3124200"/>
              <a:chExt cx="1476709" cy="450000"/>
            </a:xfrm>
          </p:grpSpPr>
          <p:sp>
            <p:nvSpPr>
              <p:cNvPr id="103"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05"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10"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Vinculación  </a:t>
                </a:r>
                <a:endParaRPr lang="es-ES" altLang="es-MX" sz="700" b="1" dirty="0">
                  <a:solidFill>
                    <a:srgbClr val="000000"/>
                  </a:solidFill>
                  <a:ea typeface="WenQuanYi Micro Hei"/>
                  <a:cs typeface="WenQuanYi Micro Hei"/>
                </a:endParaRPr>
              </a:p>
            </p:txBody>
          </p:sp>
          <p:sp>
            <p:nvSpPr>
              <p:cNvPr id="112"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13"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99" name="98 Rectángulo"/>
            <p:cNvSpPr/>
            <p:nvPr/>
          </p:nvSpPr>
          <p:spPr>
            <a:xfrm>
              <a:off x="2933700" y="5503006"/>
              <a:ext cx="151647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Javier Vargas </a:t>
              </a:r>
              <a:r>
                <a:rPr lang="es-ES" altLang="es-MX" sz="700" dirty="0" smtClean="0">
                  <a:ea typeface="WenQuanYi Micro Hei"/>
                  <a:cs typeface="WenQuanYi Micro Hei"/>
                </a:rPr>
                <a:t>Ángeles Subdirector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grpSp>
      <p:grpSp>
        <p:nvGrpSpPr>
          <p:cNvPr id="118" name="117 Grupo"/>
          <p:cNvGrpSpPr/>
          <p:nvPr/>
        </p:nvGrpSpPr>
        <p:grpSpPr>
          <a:xfrm>
            <a:off x="4127039" y="2740302"/>
            <a:ext cx="1619003" cy="546161"/>
            <a:chOff x="2573330" y="7801842"/>
            <a:chExt cx="1619003" cy="448364"/>
          </a:xfrm>
        </p:grpSpPr>
        <p:grpSp>
          <p:nvGrpSpPr>
            <p:cNvPr id="123" name="Grupo 169"/>
            <p:cNvGrpSpPr/>
            <p:nvPr/>
          </p:nvGrpSpPr>
          <p:grpSpPr>
            <a:xfrm>
              <a:off x="2573330" y="7801842"/>
              <a:ext cx="1587600" cy="421879"/>
              <a:chOff x="4123691" y="2818344"/>
              <a:chExt cx="1184544" cy="763770"/>
            </a:xfrm>
          </p:grpSpPr>
          <p:sp>
            <p:nvSpPr>
              <p:cNvPr id="125"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30" name="Text Box 23"/>
              <p:cNvSpPr txBox="1">
                <a:spLocks noChangeArrowheads="1"/>
              </p:cNvSpPr>
              <p:nvPr/>
            </p:nvSpPr>
            <p:spPr bwMode="auto">
              <a:xfrm>
                <a:off x="4123691" y="2840299"/>
                <a:ext cx="1184544" cy="652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Secretaria </a:t>
                </a:r>
                <a:r>
                  <a:rPr lang="es-ES" altLang="es-MX" sz="700" b="1" dirty="0">
                    <a:solidFill>
                      <a:srgbClr val="000000"/>
                    </a:solidFill>
                    <a:ea typeface="WenQuanYi Micro Hei"/>
                    <a:cs typeface="WenQuanYi Micro Hei"/>
                  </a:rPr>
                  <a:t>de </a:t>
                </a:r>
                <a:r>
                  <a:rPr lang="es-ES" altLang="es-MX" sz="700" b="1" dirty="0" smtClean="0">
                    <a:solidFill>
                      <a:srgbClr val="000000"/>
                    </a:solidFill>
                    <a:ea typeface="WenQuanYi Micro Hei"/>
                    <a:cs typeface="WenQuanYi Micro Hei"/>
                  </a:rPr>
                  <a:t>Dirección de Planeación y Vinculación  </a:t>
                </a:r>
                <a:endParaRPr lang="es-ES" altLang="es-MX" sz="700" b="1" dirty="0">
                  <a:solidFill>
                    <a:srgbClr val="000000"/>
                  </a:solidFill>
                  <a:ea typeface="WenQuanYi Micro Hei"/>
                  <a:cs typeface="WenQuanYi Micro Hei"/>
                </a:endParaRPr>
              </a:p>
              <a:p>
                <a:pPr algn="ctr" eaLnBrk="1" hangingPunct="1">
                  <a:lnSpc>
                    <a:spcPct val="80000"/>
                  </a:lnSpc>
                </a:pPr>
                <a:endParaRPr lang="es-ES" altLang="es-MX" sz="700" b="1" dirty="0" smtClean="0">
                  <a:solidFill>
                    <a:srgbClr val="000000"/>
                  </a:solidFill>
                  <a:ea typeface="WenQuanYi Micro Hei"/>
                  <a:cs typeface="WenQuanYi Micro Hei"/>
                </a:endParaRP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131" name="Line 49"/>
              <p:cNvSpPr>
                <a:spLocks noChangeShapeType="1"/>
              </p:cNvSpPr>
              <p:nvPr/>
            </p:nvSpPr>
            <p:spPr bwMode="auto">
              <a:xfrm>
                <a:off x="4157345" y="3176426"/>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22" name="Text Box 44"/>
            <p:cNvSpPr txBox="1">
              <a:spLocks noChangeArrowheads="1"/>
            </p:cNvSpPr>
            <p:nvPr/>
          </p:nvSpPr>
          <p:spPr bwMode="auto">
            <a:xfrm>
              <a:off x="2609500" y="8013437"/>
              <a:ext cx="1582833" cy="23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smtClean="0">
                  <a:solidFill>
                    <a:srgbClr val="000000"/>
                  </a:solidFill>
                  <a:ea typeface="WenQuanYi Micro Hei"/>
                  <a:cs typeface="WenQuanYi Micro Hei"/>
                </a:rPr>
                <a:t>Bertha Ortiz </a:t>
              </a:r>
              <a:r>
                <a:rPr lang="es-ES" altLang="es-MX" sz="700" dirty="0">
                  <a:solidFill>
                    <a:srgbClr val="000000"/>
                  </a:solidFill>
                  <a:ea typeface="WenQuanYi Micro Hei"/>
                  <a:cs typeface="WenQuanYi Micro Hei"/>
                </a:rPr>
                <a:t>Salazar</a:t>
              </a:r>
            </a:p>
            <a:p>
              <a:pPr algn="ctr" eaLnBrk="1" hangingPunct="1">
                <a:lnSpc>
                  <a:spcPct val="90000"/>
                </a:lnSpc>
              </a:pPr>
              <a:r>
                <a:rPr lang="es-ES" altLang="es-MX" sz="700" dirty="0">
                  <a:solidFill>
                    <a:srgbClr val="000000"/>
                  </a:solidFill>
                  <a:ea typeface="WenQuanYi Micro Hei"/>
                  <a:cs typeface="WenQuanYi Micro Hei"/>
                </a:rPr>
                <a:t>Secretaria de </a:t>
              </a:r>
              <a:r>
                <a:rPr lang="es-ES" altLang="es-MX" sz="700" dirty="0" smtClean="0">
                  <a:solidFill>
                    <a:srgbClr val="000000"/>
                  </a:solidFill>
                  <a:ea typeface="WenQuanYi Micro Hei"/>
                  <a:cs typeface="WenQuanYi Micro Hei"/>
                </a:rPr>
                <a:t>Directora (</a:t>
              </a:r>
              <a:r>
                <a:rPr lang="es-ES" altLang="es-MX" sz="700" dirty="0">
                  <a:solidFill>
                    <a:srgbClr val="000000"/>
                  </a:solidFill>
                  <a:ea typeface="WenQuanYi Micro Hei"/>
                  <a:cs typeface="WenQuanYi Micro Hei"/>
                </a:rPr>
                <a:t>CF34006</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grpSp>
      <p:grpSp>
        <p:nvGrpSpPr>
          <p:cNvPr id="134" name="133 Grupo"/>
          <p:cNvGrpSpPr/>
          <p:nvPr/>
        </p:nvGrpSpPr>
        <p:grpSpPr>
          <a:xfrm>
            <a:off x="4130308" y="4096545"/>
            <a:ext cx="1619003" cy="546158"/>
            <a:chOff x="2573330" y="7801842"/>
            <a:chExt cx="1619003" cy="448361"/>
          </a:xfrm>
        </p:grpSpPr>
        <p:grpSp>
          <p:nvGrpSpPr>
            <p:cNvPr id="135" name="Grupo 169"/>
            <p:cNvGrpSpPr/>
            <p:nvPr/>
          </p:nvGrpSpPr>
          <p:grpSpPr>
            <a:xfrm>
              <a:off x="2573330" y="7801842"/>
              <a:ext cx="1587600" cy="421879"/>
              <a:chOff x="4123691" y="2818344"/>
              <a:chExt cx="1184544" cy="763770"/>
            </a:xfrm>
          </p:grpSpPr>
          <p:sp>
            <p:nvSpPr>
              <p:cNvPr id="138"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39" name="Text Box 23"/>
              <p:cNvSpPr txBox="1">
                <a:spLocks noChangeArrowheads="1"/>
              </p:cNvSpPr>
              <p:nvPr/>
            </p:nvSpPr>
            <p:spPr bwMode="auto">
              <a:xfrm>
                <a:off x="4123691" y="2840298"/>
                <a:ext cx="1184544" cy="524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Secretaria de Subdirección</a:t>
                </a:r>
              </a:p>
              <a:p>
                <a:pPr algn="ctr" eaLnBrk="1" hangingPunct="1">
                  <a:lnSpc>
                    <a:spcPct val="80000"/>
                  </a:lnSpc>
                </a:pPr>
                <a:r>
                  <a:rPr lang="es-ES" altLang="es-MX" sz="700" b="1" dirty="0">
                    <a:solidFill>
                      <a:srgbClr val="000000"/>
                    </a:solidFill>
                    <a:ea typeface="WenQuanYi Micro Hei"/>
                    <a:cs typeface="WenQuanYi Micro Hei"/>
                  </a:rPr>
                  <a:t>Vinculación</a:t>
                </a:r>
                <a:endParaRPr lang="es-ES" altLang="es-MX" sz="700" b="1" dirty="0" smtClean="0">
                  <a:solidFill>
                    <a:srgbClr val="000000"/>
                  </a:solidFill>
                  <a:ea typeface="WenQuanYi Micro Hei"/>
                  <a:cs typeface="WenQuanYi Micro Hei"/>
                </a:endParaRP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144" name="Line 49"/>
              <p:cNvSpPr>
                <a:spLocks noChangeShapeType="1"/>
              </p:cNvSpPr>
              <p:nvPr/>
            </p:nvSpPr>
            <p:spPr bwMode="auto">
              <a:xfrm>
                <a:off x="4157345" y="3176426"/>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36" name="Text Box 44"/>
            <p:cNvSpPr txBox="1">
              <a:spLocks noChangeArrowheads="1"/>
            </p:cNvSpPr>
            <p:nvPr/>
          </p:nvSpPr>
          <p:spPr bwMode="auto">
            <a:xfrm>
              <a:off x="2609500" y="8013434"/>
              <a:ext cx="1582833" cy="23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Lorena Ramírez Hernández</a:t>
              </a:r>
            </a:p>
            <a:p>
              <a:pPr algn="ctr" eaLnBrk="1" hangingPunct="1">
                <a:lnSpc>
                  <a:spcPct val="90000"/>
                </a:lnSpc>
              </a:pPr>
              <a:r>
                <a:rPr lang="es-ES" altLang="es-MX" sz="700" dirty="0" err="1" smtClean="0">
                  <a:solidFill>
                    <a:srgbClr val="000000"/>
                  </a:solidFill>
                  <a:ea typeface="WenQuanYi Micro Hei"/>
                  <a:cs typeface="WenQuanYi Micro Hei"/>
                </a:rPr>
                <a:t>Sria</a:t>
              </a:r>
              <a:r>
                <a:rPr lang="es-ES" altLang="es-MX" sz="700" dirty="0" smtClean="0">
                  <a:solidFill>
                    <a:srgbClr val="000000"/>
                  </a:solidFill>
                  <a:ea typeface="WenQuanYi Micro Hei"/>
                  <a:cs typeface="WenQuanYi Micro Hei"/>
                </a:rPr>
                <a:t>. </a:t>
              </a:r>
              <a:r>
                <a:rPr lang="es-ES" altLang="es-MX" sz="700" dirty="0">
                  <a:solidFill>
                    <a:srgbClr val="000000"/>
                  </a:solidFill>
                  <a:ea typeface="WenQuanYi Micro Hei"/>
                  <a:cs typeface="WenQuanYi Micro Hei"/>
                </a:rPr>
                <a:t>de </a:t>
              </a:r>
              <a:r>
                <a:rPr lang="es-ES" altLang="es-MX" sz="700" dirty="0" smtClean="0">
                  <a:solidFill>
                    <a:srgbClr val="000000"/>
                  </a:solidFill>
                  <a:ea typeface="WenQuanYi Micro Hei"/>
                  <a:cs typeface="WenQuanYi Micro Hei"/>
                </a:rPr>
                <a:t>Subdirector (</a:t>
              </a:r>
              <a:r>
                <a:rPr lang="es-ES" altLang="es-MX" sz="700" dirty="0">
                  <a:solidFill>
                    <a:srgbClr val="000000"/>
                  </a:solidFill>
                  <a:ea typeface="WenQuanYi Micro Hei"/>
                  <a:cs typeface="WenQuanYi Micro Hei"/>
                </a:rPr>
                <a:t>CF34280</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grpSp>
      <p:sp>
        <p:nvSpPr>
          <p:cNvPr id="148" name="Line 21"/>
          <p:cNvSpPr>
            <a:spLocks noChangeShapeType="1"/>
          </p:cNvSpPr>
          <p:nvPr/>
        </p:nvSpPr>
        <p:spPr bwMode="auto">
          <a:xfrm>
            <a:off x="3294944" y="4366449"/>
            <a:ext cx="86615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49" name="148 Grupo"/>
          <p:cNvGrpSpPr/>
          <p:nvPr/>
        </p:nvGrpSpPr>
        <p:grpSpPr>
          <a:xfrm>
            <a:off x="624711" y="5113444"/>
            <a:ext cx="1675251" cy="563732"/>
            <a:chOff x="2857471" y="5322456"/>
            <a:chExt cx="1675251" cy="563732"/>
          </a:xfrm>
        </p:grpSpPr>
        <p:grpSp>
          <p:nvGrpSpPr>
            <p:cNvPr id="151" name="11 Grupo">
              <a:extLst>
                <a:ext uri="{FF2B5EF4-FFF2-40B4-BE49-F238E27FC236}">
                  <a16:creationId xmlns="" xmlns:a16="http://schemas.microsoft.com/office/drawing/2014/main" id="{BA90F3C4-3647-4A17-ACEE-C323ADF25E42}"/>
                </a:ext>
              </a:extLst>
            </p:cNvPr>
            <p:cNvGrpSpPr/>
            <p:nvPr/>
          </p:nvGrpSpPr>
          <p:grpSpPr>
            <a:xfrm>
              <a:off x="2857471" y="5322456"/>
              <a:ext cx="1675251" cy="450000"/>
              <a:chOff x="1657757" y="3124200"/>
              <a:chExt cx="1476709" cy="450000"/>
            </a:xfrm>
          </p:grpSpPr>
          <p:sp>
            <p:nvSpPr>
              <p:cNvPr id="154"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6"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7"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Departamento </a:t>
                </a:r>
                <a:r>
                  <a:rPr lang="es-ES" altLang="es-MX" sz="700" b="1" dirty="0" smtClean="0">
                    <a:solidFill>
                      <a:srgbClr val="000000"/>
                    </a:solidFill>
                    <a:ea typeface="WenQuanYi Micro Hei"/>
                    <a:cs typeface="WenQuanYi Micro Hei"/>
                  </a:rPr>
                  <a:t>de Vinculación  </a:t>
                </a:r>
                <a:endParaRPr lang="es-ES" altLang="es-MX" sz="700" b="1" dirty="0">
                  <a:solidFill>
                    <a:srgbClr val="000000"/>
                  </a:solidFill>
                  <a:ea typeface="WenQuanYi Micro Hei"/>
                  <a:cs typeface="WenQuanYi Micro Hei"/>
                </a:endParaRPr>
              </a:p>
            </p:txBody>
          </p:sp>
          <p:sp>
            <p:nvSpPr>
              <p:cNvPr id="164"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65"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53" name="152 Rectángulo"/>
            <p:cNvSpPr/>
            <p:nvPr/>
          </p:nvSpPr>
          <p:spPr>
            <a:xfrm>
              <a:off x="2933700" y="5503006"/>
              <a:ext cx="1516474" cy="38318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Francisca Hernández </a:t>
              </a:r>
              <a:r>
                <a:rPr lang="es-ES" altLang="es-MX" sz="700" dirty="0" err="1">
                  <a:ea typeface="WenQuanYi Micro Hei"/>
                  <a:cs typeface="WenQuanYi Micro Hei"/>
                </a:rPr>
                <a:t>Hernández</a:t>
              </a:r>
              <a:endParaRPr lang="es-ES" altLang="es-MX" sz="700" dirty="0">
                <a:ea typeface="WenQuanYi Micro Hei"/>
                <a:cs typeface="WenQuanYi Micro Hei"/>
              </a:endParaRPr>
            </a:p>
            <a:p>
              <a:pPr algn="ctr" eaLnBrk="1" hangingPunct="1">
                <a:lnSpc>
                  <a:spcPct val="90000"/>
                </a:lnSpc>
              </a:pPr>
              <a:r>
                <a:rPr lang="es-ES" altLang="es-MX" sz="700" dirty="0">
                  <a:ea typeface="WenQuanYi Micro Hei"/>
                  <a:cs typeface="WenQuanYi Micro Hei"/>
                </a:rPr>
                <a:t>Jefa de </a:t>
              </a:r>
              <a:r>
                <a:rPr lang="es-ES" altLang="es-MX" sz="700" dirty="0" smtClean="0">
                  <a:ea typeface="WenQuanYi Micro Hei"/>
                  <a:cs typeface="WenQuanYi Micro Hei"/>
                </a:rPr>
                <a:t>Departamento </a:t>
              </a:r>
              <a:r>
                <a:rPr lang="es-ES" altLang="es-MX" sz="700" dirty="0">
                  <a:ea typeface="WenQuanYi Micro Hei"/>
                  <a:cs typeface="WenQuanYi Micro Hei"/>
                </a:rPr>
                <a:t>(ITS0004)</a:t>
              </a:r>
            </a:p>
            <a:p>
              <a:pPr algn="ctr" eaLnBrk="1" hangingPunct="1">
                <a:lnSpc>
                  <a:spcPct val="90000"/>
                </a:lnSpc>
              </a:pPr>
              <a:endParaRPr lang="es-ES" altLang="es-MX" sz="700" dirty="0">
                <a:ea typeface="WenQuanYi Micro Hei"/>
                <a:cs typeface="WenQuanYi Micro Hei"/>
              </a:endParaRPr>
            </a:p>
          </p:txBody>
        </p:sp>
      </p:grpSp>
      <p:grpSp>
        <p:nvGrpSpPr>
          <p:cNvPr id="174" name="173 Grupo"/>
          <p:cNvGrpSpPr/>
          <p:nvPr/>
        </p:nvGrpSpPr>
        <p:grpSpPr>
          <a:xfrm>
            <a:off x="4591466" y="5114153"/>
            <a:ext cx="1650416" cy="563732"/>
            <a:chOff x="2882307" y="5322456"/>
            <a:chExt cx="1650416" cy="563732"/>
          </a:xfrm>
        </p:grpSpPr>
        <p:grpSp>
          <p:nvGrpSpPr>
            <p:cNvPr id="175" name="11 Grupo">
              <a:extLst>
                <a:ext uri="{FF2B5EF4-FFF2-40B4-BE49-F238E27FC236}">
                  <a16:creationId xmlns="" xmlns:a16="http://schemas.microsoft.com/office/drawing/2014/main" id="{BA90F3C4-3647-4A17-ACEE-C323ADF25E42}"/>
                </a:ext>
              </a:extLst>
            </p:cNvPr>
            <p:cNvGrpSpPr/>
            <p:nvPr/>
          </p:nvGrpSpPr>
          <p:grpSpPr>
            <a:xfrm>
              <a:off x="2882307" y="5322456"/>
              <a:ext cx="1650416" cy="450000"/>
              <a:chOff x="1679649" y="3124200"/>
              <a:chExt cx="1454817" cy="450000"/>
            </a:xfrm>
          </p:grpSpPr>
          <p:sp>
            <p:nvSpPr>
              <p:cNvPr id="177"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78"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9"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Departamento de </a:t>
                </a:r>
                <a:r>
                  <a:rPr lang="es-ES" altLang="es-MX" sz="700" b="1" dirty="0" smtClean="0">
                    <a:solidFill>
                      <a:srgbClr val="000000"/>
                    </a:solidFill>
                    <a:ea typeface="WenQuanYi Micro Hei"/>
                    <a:cs typeface="WenQuanYi Micro Hei"/>
                  </a:rPr>
                  <a:t>Promoción y Difusión </a:t>
                </a:r>
                <a:endParaRPr lang="es-ES" altLang="es-MX" sz="700" b="1" dirty="0">
                  <a:solidFill>
                    <a:srgbClr val="000000"/>
                  </a:solidFill>
                  <a:ea typeface="WenQuanYi Micro Hei"/>
                  <a:cs typeface="WenQuanYi Micro Hei"/>
                </a:endParaRPr>
              </a:p>
            </p:txBody>
          </p:sp>
          <p:sp>
            <p:nvSpPr>
              <p:cNvPr id="180"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443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76" name="175 Rectángulo"/>
            <p:cNvSpPr/>
            <p:nvPr/>
          </p:nvSpPr>
          <p:spPr>
            <a:xfrm>
              <a:off x="2933700" y="5503006"/>
              <a:ext cx="1516474" cy="38318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Luis García Duarte</a:t>
              </a:r>
            </a:p>
            <a:p>
              <a:pPr algn="ctr" eaLnBrk="1" hangingPunct="1">
                <a:lnSpc>
                  <a:spcPct val="90000"/>
                </a:lnSpc>
              </a:pPr>
              <a:r>
                <a:rPr lang="es-ES" altLang="es-MX" sz="700" dirty="0" smtClean="0">
                  <a:ea typeface="WenQuanYi Micro Hei"/>
                  <a:cs typeface="WenQuanYi Micro Hei"/>
                </a:rPr>
                <a:t>Jefe </a:t>
              </a:r>
              <a:r>
                <a:rPr lang="es-ES" altLang="es-MX" sz="700" dirty="0">
                  <a:ea typeface="WenQuanYi Micro Hei"/>
                  <a:cs typeface="WenQuanYi Micro Hei"/>
                </a:rPr>
                <a:t>de </a:t>
              </a:r>
              <a:r>
                <a:rPr lang="es-ES" altLang="es-MX" sz="700" dirty="0" smtClean="0">
                  <a:ea typeface="WenQuanYi Micro Hei"/>
                  <a:cs typeface="WenQuanYi Micro Hei"/>
                </a:rPr>
                <a:t>Departamento </a:t>
              </a:r>
              <a:r>
                <a:rPr lang="es-ES" altLang="es-MX" sz="700" dirty="0">
                  <a:ea typeface="WenQuanYi Micro Hei"/>
                  <a:cs typeface="WenQuanYi Micro Hei"/>
                </a:rPr>
                <a:t>(ITS0004)</a:t>
              </a:r>
            </a:p>
            <a:p>
              <a:pPr algn="ctr" eaLnBrk="1" hangingPunct="1">
                <a:lnSpc>
                  <a:spcPct val="90000"/>
                </a:lnSpc>
              </a:pPr>
              <a:endParaRPr lang="es-ES" altLang="es-MX" sz="700" dirty="0">
                <a:ea typeface="WenQuanYi Micro Hei"/>
                <a:cs typeface="WenQuanYi Micro Hei"/>
              </a:endParaRPr>
            </a:p>
          </p:txBody>
        </p:sp>
      </p:grpSp>
      <p:grpSp>
        <p:nvGrpSpPr>
          <p:cNvPr id="187" name="Grupo 137"/>
          <p:cNvGrpSpPr/>
          <p:nvPr/>
        </p:nvGrpSpPr>
        <p:grpSpPr>
          <a:xfrm>
            <a:off x="4628430" y="6159787"/>
            <a:ext cx="1613451" cy="780764"/>
            <a:chOff x="2608000" y="7252970"/>
            <a:chExt cx="1689334" cy="1035126"/>
          </a:xfrm>
        </p:grpSpPr>
        <p:grpSp>
          <p:nvGrpSpPr>
            <p:cNvPr id="189" name="Grupo 169"/>
            <p:cNvGrpSpPr/>
            <p:nvPr/>
          </p:nvGrpSpPr>
          <p:grpSpPr>
            <a:xfrm>
              <a:off x="2608000" y="7252970"/>
              <a:ext cx="1662267" cy="763770"/>
              <a:chOff x="4123691" y="2818344"/>
              <a:chExt cx="1184544" cy="763770"/>
            </a:xfrm>
          </p:grpSpPr>
          <p:sp>
            <p:nvSpPr>
              <p:cNvPr id="191"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92" name="Text Box 23"/>
              <p:cNvSpPr txBox="1">
                <a:spLocks noChangeArrowheads="1"/>
              </p:cNvSpPr>
              <p:nvPr/>
            </p:nvSpPr>
            <p:spPr bwMode="auto">
              <a:xfrm>
                <a:off x="4123691" y="2840304"/>
                <a:ext cx="1184544" cy="48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Administrativo </a:t>
                </a:r>
                <a:r>
                  <a:rPr lang="es-ES" altLang="es-MX" sz="700" b="1" dirty="0" smtClean="0">
                    <a:solidFill>
                      <a:srgbClr val="000000"/>
                    </a:solidFill>
                    <a:ea typeface="WenQuanYi Micro Hei"/>
                    <a:cs typeface="WenQuanYi Micro Hei"/>
                  </a:rPr>
                  <a:t>de Promoción y Difusión</a:t>
                </a:r>
                <a:endParaRPr lang="es-ES" altLang="es-MX" sz="700" b="1" dirty="0">
                  <a:solidFill>
                    <a:srgbClr val="000000"/>
                  </a:solidFill>
                  <a:ea typeface="WenQuanYi Micro Hei"/>
                  <a:cs typeface="WenQuanYi Micro Hei"/>
                </a:endParaRPr>
              </a:p>
            </p:txBody>
          </p:sp>
          <p:sp>
            <p:nvSpPr>
              <p:cNvPr id="193" name="Line 49"/>
              <p:cNvSpPr>
                <a:spLocks noChangeShapeType="1"/>
              </p:cNvSpPr>
              <p:nvPr/>
            </p:nvSpPr>
            <p:spPr bwMode="auto">
              <a:xfrm>
                <a:off x="4157345" y="3102235"/>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90"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3" name="2 Rectángulo"/>
          <p:cNvSpPr/>
          <p:nvPr/>
        </p:nvSpPr>
        <p:spPr>
          <a:xfrm>
            <a:off x="4727863" y="6365679"/>
            <a:ext cx="1384300"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Estefany Medina Delgado</a:t>
            </a:r>
          </a:p>
          <a:p>
            <a:pPr algn="ctr" eaLnBrk="1" hangingPunct="1">
              <a:lnSpc>
                <a:spcPct val="90000"/>
              </a:lnSpc>
            </a:pPr>
            <a:r>
              <a:rPr lang="es-ES" altLang="es-MX" sz="700" dirty="0" smtClean="0">
                <a:ea typeface="WenQuanYi Micro Hei"/>
                <a:cs typeface="WenQuanYi Micro Hei"/>
              </a:rPr>
              <a:t>Capturista (</a:t>
            </a:r>
            <a:r>
              <a:rPr lang="es-ES" altLang="es-MX" sz="700" dirty="0">
                <a:ea typeface="WenQuanYi Micro Hei"/>
                <a:cs typeface="WenQuanYi Micro Hei"/>
              </a:rPr>
              <a:t>T06027)</a:t>
            </a:r>
          </a:p>
        </p:txBody>
      </p:sp>
      <p:sp>
        <p:nvSpPr>
          <p:cNvPr id="83" name="Line 5">
            <a:extLst>
              <a:ext uri="{FF2B5EF4-FFF2-40B4-BE49-F238E27FC236}">
                <a16:creationId xmlns="" xmlns:a16="http://schemas.microsoft.com/office/drawing/2014/main" id="{4D5BD8F3-2A77-4F97-A4ED-4BCD2CBC8552}"/>
              </a:ext>
            </a:extLst>
          </p:cNvPr>
          <p:cNvSpPr>
            <a:spLocks noChangeShapeType="1"/>
          </p:cNvSpPr>
          <p:nvPr/>
        </p:nvSpPr>
        <p:spPr bwMode="auto">
          <a:xfrm>
            <a:off x="2731308" y="8204597"/>
            <a:ext cx="570691" cy="0"/>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84" name="Line 4">
            <a:extLst>
              <a:ext uri="{FF2B5EF4-FFF2-40B4-BE49-F238E27FC236}">
                <a16:creationId xmlns="" xmlns:a16="http://schemas.microsoft.com/office/drawing/2014/main" id="{E2723198-3A45-4B30-8F67-542EF5622365}"/>
              </a:ext>
            </a:extLst>
          </p:cNvPr>
          <p:cNvSpPr>
            <a:spLocks noChangeShapeType="1"/>
          </p:cNvSpPr>
          <p:nvPr/>
        </p:nvSpPr>
        <p:spPr bwMode="auto">
          <a:xfrm>
            <a:off x="2727019" y="8275930"/>
            <a:ext cx="570218" cy="0"/>
          </a:xfrm>
          <a:prstGeom prst="line">
            <a:avLst/>
          </a:prstGeom>
          <a:noFill/>
          <a:ln w="635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spTree>
    <p:extLst>
      <p:ext uri="{BB962C8B-B14F-4D97-AF65-F5344CB8AC3E}">
        <p14:creationId xmlns:p14="http://schemas.microsoft.com/office/powerpoint/2010/main" val="39032835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339"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4340" name="Line 8"/>
          <p:cNvSpPr>
            <a:spLocks noChangeShapeType="1"/>
          </p:cNvSpPr>
          <p:nvPr/>
        </p:nvSpPr>
        <p:spPr bwMode="auto">
          <a:xfrm>
            <a:off x="3182424" y="1876425"/>
            <a:ext cx="884" cy="2366542"/>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383" name="Text Box 57"/>
          <p:cNvSpPr txBox="1">
            <a:spLocks noChangeArrowheads="1"/>
          </p:cNvSpPr>
          <p:nvPr/>
        </p:nvSpPr>
        <p:spPr bwMode="auto">
          <a:xfrm>
            <a:off x="1485900" y="720725"/>
            <a:ext cx="401955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Dirección de </a:t>
            </a:r>
            <a:r>
              <a:rPr lang="es-MX" altLang="es-MX" b="1" i="1" dirty="0" smtClean="0">
                <a:solidFill>
                  <a:srgbClr val="000000"/>
                </a:solidFill>
                <a:ea typeface="WenQuanYi Micro Hei"/>
                <a:cs typeface="WenQuanYi Micro Hei"/>
              </a:rPr>
              <a:t>Planeación y Vinculación</a:t>
            </a:r>
            <a:endParaRPr lang="es-MX" altLang="es-MX" b="1" i="1" dirty="0">
              <a:solidFill>
                <a:srgbClr val="000000"/>
              </a:solidFill>
              <a:ea typeface="WenQuanYi Micro Hei"/>
              <a:cs typeface="WenQuanYi Micro Hei"/>
            </a:endParaRPr>
          </a:p>
        </p:txBody>
      </p:sp>
      <p:sp>
        <p:nvSpPr>
          <p:cNvPr id="1438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6" name="Text Box 3">
            <a:extLst>
              <a:ext uri="{FF2B5EF4-FFF2-40B4-BE49-F238E27FC236}">
                <a16:creationId xmlns="" xmlns:a16="http://schemas.microsoft.com/office/drawing/2014/main" id="{C5D94559-D86C-4792-BED7-9E9C1D7EF648}"/>
              </a:ext>
            </a:extLst>
          </p:cNvPr>
          <p:cNvSpPr txBox="1">
            <a:spLocks noChangeArrowheads="1"/>
          </p:cNvSpPr>
          <p:nvPr/>
        </p:nvSpPr>
        <p:spPr bwMode="auto">
          <a:xfrm>
            <a:off x="4347109" y="8098178"/>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a:t>
            </a:r>
            <a:r>
              <a:rPr lang="es-ES" altLang="es-MX" sz="600" dirty="0">
                <a:solidFill>
                  <a:srgbClr val="000000"/>
                </a:solidFill>
                <a:ea typeface="WenQuanYi Micro Hei"/>
                <a:cs typeface="WenQuanYi Micro Hei"/>
              </a:rPr>
              <a:t>Díaz Aguilar</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Subdirectora de Servicios Administrativos </a:t>
            </a:r>
            <a:r>
              <a:rPr lang="es-MX" altLang="es-MX" sz="600" dirty="0">
                <a:solidFill>
                  <a:srgbClr val="000000"/>
                </a:solidFill>
                <a:ea typeface="WenQuanYi Micro Hei"/>
                <a:cs typeface="WenQuanYi Micro Hei"/>
              </a:rPr>
              <a:t>del  </a:t>
            </a:r>
            <a:r>
              <a:rPr lang="es-ES" altLang="es-MX" sz="600" dirty="0">
                <a:solidFill>
                  <a:srgbClr val="000000"/>
                </a:solidFill>
                <a:ea typeface="WenQuanYi Micro Hei"/>
                <a:cs typeface="WenQuanYi Micro Hei"/>
              </a:rPr>
              <a:t>Instituto Tecnológico Superior de Tamazunchale</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Certifica que el presente organigrama refleja el personal, así como los puestos y nombramientos que integran la estructura vigente al mes </a:t>
            </a:r>
            <a:r>
              <a:rPr lang="es-ES" altLang="es-MX" sz="600" dirty="0" smtClean="0">
                <a:solidFill>
                  <a:srgbClr val="000000"/>
                </a:solidFill>
                <a:ea typeface="WenQuanYi Micro Hei"/>
                <a:cs typeface="WenQuanYi Micro Hei"/>
              </a:rPr>
              <a:t>de</a:t>
            </a:r>
            <a:r>
              <a:rPr lang="es-MX" altLang="es-MX" sz="600" dirty="0" smtClean="0">
                <a:solidFill>
                  <a:srgbClr val="000000"/>
                </a:solidFill>
                <a:ea typeface="WenQuanYi Micro Hei"/>
                <a:cs typeface="WenQuanYi Micro Hei"/>
              </a:rPr>
              <a:t> </a:t>
            </a:r>
            <a:r>
              <a:rPr lang="es-MX" altLang="es-MX" sz="600" dirty="0">
                <a:solidFill>
                  <a:srgbClr val="000000"/>
                </a:solidFill>
                <a:ea typeface="WenQuanYi Micro Hei"/>
                <a:cs typeface="WenQuanYi Micro Hei"/>
              </a:rPr>
              <a:t>abril de 2020.</a:t>
            </a:r>
          </a:p>
          <a:p>
            <a:pPr algn="just" eaLnBrk="1" hangingPunct="1"/>
            <a:endParaRPr lang="es-MX"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p>
          <a:p>
            <a:pPr algn="just" eaLnBrk="1" hangingPunct="1"/>
            <a:r>
              <a:rPr lang="es-MX" altLang="es-MX" sz="600" dirty="0">
                <a:solidFill>
                  <a:srgbClr val="000000"/>
                </a:solidFill>
                <a:ea typeface="WenQuanYi Micro Hei"/>
                <a:cs typeface="WenQuanYi Micro Hei"/>
              </a:rPr>
              <a:t>Firma: ______________________________</a:t>
            </a:r>
          </a:p>
        </p:txBody>
      </p:sp>
      <p:sp>
        <p:nvSpPr>
          <p:cNvPr id="60" name="Text Box 6">
            <a:extLst>
              <a:ext uri="{FF2B5EF4-FFF2-40B4-BE49-F238E27FC236}">
                <a16:creationId xmlns="" xmlns:a16="http://schemas.microsoft.com/office/drawing/2014/main" id="{E263B5B9-3BA3-4129-8DBC-37DC4E47E3D1}"/>
              </a:ext>
            </a:extLst>
          </p:cNvPr>
          <p:cNvSpPr txBox="1">
            <a:spLocks noChangeArrowheads="1"/>
          </p:cNvSpPr>
          <p:nvPr/>
        </p:nvSpPr>
        <p:spPr bwMode="auto">
          <a:xfrm>
            <a:off x="1572528" y="8111326"/>
            <a:ext cx="1617021"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03 Puestos </a:t>
            </a:r>
            <a:r>
              <a:rPr lang="es-ES" altLang="es-MX" sz="450" b="1" dirty="0">
                <a:solidFill>
                  <a:srgbClr val="339933"/>
                </a:solidFill>
                <a:ea typeface="WenQuanYi Micro Hei"/>
                <a:cs typeface="WenQuanYi Micro Hei"/>
              </a:rPr>
              <a:t>de Confianza</a:t>
            </a:r>
            <a:endParaRPr lang="es-ES" altLang="es-MX" sz="450" b="1" dirty="0">
              <a:solidFill>
                <a:srgbClr val="000000"/>
              </a:solidFill>
              <a:ea typeface="WenQuanYi Micro Hei"/>
              <a:cs typeface="WenQuanYi Micro Hei"/>
            </a:endParaRPr>
          </a:p>
          <a:p>
            <a:pPr eaLnBrk="1" hangingPunct="1"/>
            <a:r>
              <a:rPr lang="es-ES" altLang="es-MX" sz="450" b="1" dirty="0" smtClean="0">
                <a:ea typeface="WenQuanYi Micro Hei"/>
                <a:cs typeface="WenQuanYi Micro Hei"/>
              </a:rPr>
              <a:t>01 Puestos </a:t>
            </a:r>
            <a:r>
              <a:rPr lang="es-ES" altLang="es-MX" sz="450" b="1" dirty="0">
                <a:ea typeface="WenQuanYi Micro Hei"/>
                <a:cs typeface="WenQuanYi Micro Hei"/>
              </a:rPr>
              <a:t>de Base </a:t>
            </a:r>
          </a:p>
          <a:p>
            <a:pPr eaLnBrk="1" hangingPunct="1"/>
            <a:endParaRPr lang="es-ES" altLang="es-MX" sz="450" b="1" dirty="0">
              <a:solidFill>
                <a:srgbClr val="996633"/>
              </a:solidFill>
              <a:ea typeface="WenQuanYi Micro Hei"/>
              <a:cs typeface="WenQuanYi Micro Hei"/>
            </a:endParaRPr>
          </a:p>
          <a:p>
            <a:pPr eaLnBrk="1" hangingPunct="1"/>
            <a:r>
              <a:rPr lang="es-ES" altLang="es-MX" sz="450" b="1" i="1" dirty="0">
                <a:ea typeface="WenQuanYi Micro Hei"/>
                <a:cs typeface="WenQuanYi Micro Hei"/>
              </a:rPr>
              <a:t>Total: </a:t>
            </a:r>
            <a:r>
              <a:rPr lang="es-ES" altLang="es-MX" sz="450" b="1" i="1" dirty="0" smtClean="0">
                <a:ea typeface="WenQuanYi Micro Hei"/>
                <a:cs typeface="WenQuanYi Micro Hei"/>
              </a:rPr>
              <a:t>04</a:t>
            </a:r>
            <a:endParaRPr lang="es-ES" altLang="es-MX" sz="450" b="1" i="1" dirty="0">
              <a:ea typeface="WenQuanYi Micro Hei"/>
              <a:cs typeface="WenQuanYi Micro Hei"/>
            </a:endParaRPr>
          </a:p>
        </p:txBody>
      </p:sp>
      <p:grpSp>
        <p:nvGrpSpPr>
          <p:cNvPr id="3" name="2 Grupo"/>
          <p:cNvGrpSpPr/>
          <p:nvPr/>
        </p:nvGrpSpPr>
        <p:grpSpPr>
          <a:xfrm>
            <a:off x="556942" y="1381752"/>
            <a:ext cx="5258881" cy="3923097"/>
            <a:chOff x="556942" y="1381752"/>
            <a:chExt cx="5258881" cy="3923097"/>
          </a:xfrm>
        </p:grpSpPr>
        <p:sp>
          <p:nvSpPr>
            <p:cNvPr id="94" name="Line 51"/>
            <p:cNvSpPr>
              <a:spLocks noChangeShapeType="1"/>
            </p:cNvSpPr>
            <p:nvPr/>
          </p:nvSpPr>
          <p:spPr bwMode="auto">
            <a:xfrm flipH="1">
              <a:off x="3176245" y="4214465"/>
              <a:ext cx="7063" cy="381103"/>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6" name="Line 10"/>
            <p:cNvSpPr>
              <a:spLocks noChangeShapeType="1"/>
            </p:cNvSpPr>
            <p:nvPr/>
          </p:nvSpPr>
          <p:spPr bwMode="auto">
            <a:xfrm>
              <a:off x="1365585" y="4266783"/>
              <a:ext cx="3643088" cy="14652"/>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76" name="75 Grupo"/>
            <p:cNvGrpSpPr/>
            <p:nvPr/>
          </p:nvGrpSpPr>
          <p:grpSpPr>
            <a:xfrm>
              <a:off x="2345956" y="1381752"/>
              <a:ext cx="1675251" cy="487105"/>
              <a:chOff x="2515647" y="1379055"/>
              <a:chExt cx="1675251" cy="487105"/>
            </a:xfrm>
          </p:grpSpPr>
          <p:grpSp>
            <p:nvGrpSpPr>
              <p:cNvPr id="77" name="11 Grupo">
                <a:extLst>
                  <a:ext uri="{FF2B5EF4-FFF2-40B4-BE49-F238E27FC236}">
                    <a16:creationId xmlns="" xmlns:a16="http://schemas.microsoft.com/office/drawing/2014/main" id="{BA90F3C4-3647-4A17-ACEE-C323ADF25E42}"/>
                  </a:ext>
                </a:extLst>
              </p:cNvPr>
              <p:cNvGrpSpPr/>
              <p:nvPr/>
            </p:nvGrpSpPr>
            <p:grpSpPr>
              <a:xfrm>
                <a:off x="2515647" y="1379055"/>
                <a:ext cx="1675251" cy="450000"/>
                <a:chOff x="1657757" y="3124200"/>
                <a:chExt cx="1476709" cy="450000"/>
              </a:xfrm>
            </p:grpSpPr>
            <p:sp>
              <p:nvSpPr>
                <p:cNvPr id="79"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80"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81"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82"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83"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78" name="Text Box 42">
                <a:extLst>
                  <a:ext uri="{FF2B5EF4-FFF2-40B4-BE49-F238E27FC236}">
                    <a16:creationId xmlns="" xmlns:a16="http://schemas.microsoft.com/office/drawing/2014/main" id="{CCE232BA-EFE0-4230-8319-68A57518E4BA}"/>
                  </a:ext>
                </a:extLst>
              </p:cNvPr>
              <p:cNvSpPr txBox="1">
                <a:spLocks noChangeArrowheads="1"/>
              </p:cNvSpPr>
              <p:nvPr/>
            </p:nvSpPr>
            <p:spPr bwMode="auto">
              <a:xfrm>
                <a:off x="2702205" y="1577747"/>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grpSp>
        <p:grpSp>
          <p:nvGrpSpPr>
            <p:cNvPr id="84" name="11 Grupo">
              <a:extLst>
                <a:ext uri="{FF2B5EF4-FFF2-40B4-BE49-F238E27FC236}">
                  <a16:creationId xmlns="" xmlns:a16="http://schemas.microsoft.com/office/drawing/2014/main" id="{BA90F3C4-3647-4A17-ACEE-C323ADF25E42}"/>
                </a:ext>
              </a:extLst>
            </p:cNvPr>
            <p:cNvGrpSpPr/>
            <p:nvPr/>
          </p:nvGrpSpPr>
          <p:grpSpPr>
            <a:xfrm>
              <a:off x="2343898" y="2268079"/>
              <a:ext cx="1675251" cy="688923"/>
              <a:chOff x="1657757" y="3097209"/>
              <a:chExt cx="1476709" cy="688923"/>
            </a:xfrm>
          </p:grpSpPr>
          <p:sp>
            <p:nvSpPr>
              <p:cNvPr id="85"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86"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87"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Dirección de Planeación </a:t>
                </a:r>
                <a:r>
                  <a:rPr lang="es-ES" altLang="es-MX" sz="700" b="1" dirty="0" smtClean="0">
                    <a:solidFill>
                      <a:srgbClr val="000000"/>
                    </a:solidFill>
                    <a:ea typeface="WenQuanYi Micro Hei"/>
                    <a:cs typeface="WenQuanYi Micro Hei"/>
                  </a:rPr>
                  <a:t>y Vinculación</a:t>
                </a:r>
                <a:endParaRPr lang="es-ES" altLang="es-MX" sz="700" b="1" dirty="0">
                  <a:solidFill>
                    <a:srgbClr val="000000"/>
                  </a:solidFill>
                  <a:ea typeface="WenQuanYi Micro Hei"/>
                  <a:cs typeface="WenQuanYi Micro Hei"/>
                </a:endParaRPr>
              </a:p>
            </p:txBody>
          </p:sp>
          <p:sp>
            <p:nvSpPr>
              <p:cNvPr id="88"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89"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48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Eustolia Ruiz </a:t>
                </a:r>
                <a:r>
                  <a:rPr lang="es-ES" altLang="es-MX" sz="700" dirty="0" smtClean="0">
                    <a:solidFill>
                      <a:srgbClr val="000000"/>
                    </a:solidFill>
                    <a:ea typeface="WenQuanYi Micro Hei"/>
                    <a:cs typeface="WenQuanYi Micro Hei"/>
                  </a:rPr>
                  <a:t>Hernández Directora </a:t>
                </a:r>
                <a:r>
                  <a:rPr lang="es-ES" altLang="es-MX" sz="700" dirty="0">
                    <a:solidFill>
                      <a:srgbClr val="000000"/>
                    </a:solidFill>
                    <a:ea typeface="WenQuanYi Micro Hei"/>
                    <a:cs typeface="WenQuanYi Micro Hei"/>
                  </a:rPr>
                  <a:t>de </a:t>
                </a:r>
                <a:r>
                  <a:rPr lang="es-ES" altLang="es-MX" sz="700" dirty="0" smtClean="0">
                    <a:solidFill>
                      <a:srgbClr val="000000"/>
                    </a:solidFill>
                    <a:ea typeface="WenQuanYi Micro Hei"/>
                    <a:cs typeface="WenQuanYi Micro Hei"/>
                  </a:rPr>
                  <a:t>Área (</a:t>
                </a:r>
                <a:r>
                  <a:rPr lang="es-ES" altLang="es-MX" sz="700" dirty="0">
                    <a:solidFill>
                      <a:srgbClr val="000000"/>
                    </a:solidFill>
                    <a:ea typeface="WenQuanYi Micro Hei"/>
                    <a:cs typeface="WenQuanYi Micro Hei"/>
                  </a:rPr>
                  <a:t>ITS0009)</a:t>
                </a:r>
              </a:p>
              <a:p>
                <a:pPr algn="ctr" eaLnBrk="1" hangingPunct="1">
                  <a:lnSpc>
                    <a:spcPct val="90000"/>
                  </a:lnSpc>
                </a:pPr>
                <a:endParaRPr lang="es-ES" altLang="es-MX" sz="700" dirty="0">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2" name="1 Grupo"/>
            <p:cNvGrpSpPr/>
            <p:nvPr/>
          </p:nvGrpSpPr>
          <p:grpSpPr>
            <a:xfrm>
              <a:off x="2344540" y="3365434"/>
              <a:ext cx="1675251" cy="480405"/>
              <a:chOff x="2858119" y="6199121"/>
              <a:chExt cx="1675251" cy="480405"/>
            </a:xfrm>
          </p:grpSpPr>
          <p:grpSp>
            <p:nvGrpSpPr>
              <p:cNvPr id="90" name="11 Grupo">
                <a:extLst>
                  <a:ext uri="{FF2B5EF4-FFF2-40B4-BE49-F238E27FC236}">
                    <a16:creationId xmlns="" xmlns:a16="http://schemas.microsoft.com/office/drawing/2014/main" id="{BA90F3C4-3647-4A17-ACEE-C323ADF25E42}"/>
                  </a:ext>
                </a:extLst>
              </p:cNvPr>
              <p:cNvGrpSpPr/>
              <p:nvPr/>
            </p:nvGrpSpPr>
            <p:grpSpPr>
              <a:xfrm>
                <a:off x="2858119" y="6199121"/>
                <a:ext cx="1675251" cy="450000"/>
                <a:chOff x="1657757" y="3124200"/>
                <a:chExt cx="1476709" cy="450000"/>
              </a:xfrm>
            </p:grpSpPr>
            <p:sp>
              <p:nvSpPr>
                <p:cNvPr id="91"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92"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93"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a:t>
                  </a:r>
                  <a:r>
                    <a:rPr lang="es-ES" altLang="es-MX" sz="700" b="1" dirty="0">
                      <a:solidFill>
                        <a:srgbClr val="000000"/>
                      </a:solidFill>
                      <a:ea typeface="WenQuanYi Micro Hei"/>
                      <a:cs typeface="WenQuanYi Micro Hei"/>
                    </a:rPr>
                    <a:t>Planeación</a:t>
                  </a:r>
                </a:p>
              </p:txBody>
            </p:sp>
            <p:sp>
              <p:nvSpPr>
                <p:cNvPr id="95"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96"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97" name="96 Rectángulo"/>
              <p:cNvSpPr/>
              <p:nvPr/>
            </p:nvSpPr>
            <p:spPr>
              <a:xfrm>
                <a:off x="2944797" y="6393294"/>
                <a:ext cx="147480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Ana Laura Rendón </a:t>
                </a:r>
                <a:r>
                  <a:rPr lang="es-ES" altLang="es-MX" sz="700" dirty="0" smtClean="0">
                    <a:ea typeface="WenQuanYi Micro Hei"/>
                    <a:cs typeface="WenQuanYi Micro Hei"/>
                  </a:rPr>
                  <a:t>Díaz         Subdirectora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grpSp>
        <p:grpSp>
          <p:nvGrpSpPr>
            <p:cNvPr id="98" name="97 Grupo"/>
            <p:cNvGrpSpPr/>
            <p:nvPr/>
          </p:nvGrpSpPr>
          <p:grpSpPr>
            <a:xfrm>
              <a:off x="556942" y="4596252"/>
              <a:ext cx="1650416" cy="485146"/>
              <a:chOff x="2882955" y="6199121"/>
              <a:chExt cx="1650416" cy="485146"/>
            </a:xfrm>
          </p:grpSpPr>
          <p:grpSp>
            <p:nvGrpSpPr>
              <p:cNvPr id="99" name="11 Grupo">
                <a:extLst>
                  <a:ext uri="{FF2B5EF4-FFF2-40B4-BE49-F238E27FC236}">
                    <a16:creationId xmlns="" xmlns:a16="http://schemas.microsoft.com/office/drawing/2014/main" id="{BA90F3C4-3647-4A17-ACEE-C323ADF25E42}"/>
                  </a:ext>
                </a:extLst>
              </p:cNvPr>
              <p:cNvGrpSpPr/>
              <p:nvPr/>
            </p:nvGrpSpPr>
            <p:grpSpPr>
              <a:xfrm>
                <a:off x="2882955" y="6199121"/>
                <a:ext cx="1650416" cy="450000"/>
                <a:chOff x="1679649" y="3124200"/>
                <a:chExt cx="1454817" cy="450000"/>
              </a:xfrm>
            </p:grpSpPr>
            <p:sp>
              <p:nvSpPr>
                <p:cNvPr id="101"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02"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03"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Departamento de </a:t>
                  </a:r>
                  <a:r>
                    <a:rPr lang="es-ES" altLang="es-MX" sz="700" b="1" dirty="0" smtClean="0">
                      <a:solidFill>
                        <a:srgbClr val="000000"/>
                      </a:solidFill>
                      <a:ea typeface="WenQuanYi Micro Hei"/>
                      <a:cs typeface="WenQuanYi Micro Hei"/>
                    </a:rPr>
                    <a:t>Planeación y Programación</a:t>
                  </a:r>
                  <a:endParaRPr lang="es-ES" altLang="es-MX" sz="700" b="1" dirty="0">
                    <a:solidFill>
                      <a:srgbClr val="000000"/>
                    </a:solidFill>
                    <a:ea typeface="WenQuanYi Micro Hei"/>
                    <a:cs typeface="WenQuanYi Micro Hei"/>
                  </a:endParaRPr>
                </a:p>
              </p:txBody>
            </p:sp>
            <p:sp>
              <p:nvSpPr>
                <p:cNvPr id="104"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61814"/>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00" name="99 Rectángulo"/>
              <p:cNvSpPr/>
              <p:nvPr/>
            </p:nvSpPr>
            <p:spPr>
              <a:xfrm>
                <a:off x="2907672" y="6398035"/>
                <a:ext cx="1545269"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Elizabeth Valencia Saldaña</a:t>
                </a:r>
              </a:p>
              <a:p>
                <a:pPr algn="ctr" eaLnBrk="1" hangingPunct="1">
                  <a:lnSpc>
                    <a:spcPct val="90000"/>
                  </a:lnSpc>
                </a:pPr>
                <a:r>
                  <a:rPr lang="es-ES" altLang="es-MX" sz="700" dirty="0">
                    <a:ea typeface="WenQuanYi Micro Hei"/>
                    <a:cs typeface="WenQuanYi Micro Hei"/>
                  </a:rPr>
                  <a:t>Jefa de </a:t>
                </a:r>
                <a:r>
                  <a:rPr lang="es-ES" altLang="es-MX" sz="700" dirty="0" smtClean="0">
                    <a:ea typeface="WenQuanYi Micro Hei"/>
                    <a:cs typeface="WenQuanYi Micro Hei"/>
                  </a:rPr>
                  <a:t>Departamento (ITS0004) </a:t>
                </a:r>
                <a:endParaRPr lang="es-ES" altLang="es-MX" sz="700" dirty="0">
                  <a:ea typeface="WenQuanYi Micro Hei"/>
                  <a:cs typeface="WenQuanYi Micro Hei"/>
                </a:endParaRPr>
              </a:p>
            </p:txBody>
          </p:sp>
        </p:grpSp>
        <p:sp>
          <p:nvSpPr>
            <p:cNvPr id="106" name="Line 51"/>
            <p:cNvSpPr>
              <a:spLocks noChangeShapeType="1"/>
            </p:cNvSpPr>
            <p:nvPr/>
          </p:nvSpPr>
          <p:spPr bwMode="auto">
            <a:xfrm flipH="1">
              <a:off x="1373633" y="4264583"/>
              <a:ext cx="0" cy="330986"/>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07" name="106 Grupo"/>
            <p:cNvGrpSpPr/>
            <p:nvPr/>
          </p:nvGrpSpPr>
          <p:grpSpPr>
            <a:xfrm>
              <a:off x="2360392" y="4600773"/>
              <a:ext cx="1650416" cy="461331"/>
              <a:chOff x="2882955" y="6199121"/>
              <a:chExt cx="1650416" cy="461331"/>
            </a:xfrm>
          </p:grpSpPr>
          <p:grpSp>
            <p:nvGrpSpPr>
              <p:cNvPr id="108" name="11 Grupo">
                <a:extLst>
                  <a:ext uri="{FF2B5EF4-FFF2-40B4-BE49-F238E27FC236}">
                    <a16:creationId xmlns="" xmlns:a16="http://schemas.microsoft.com/office/drawing/2014/main" id="{BA90F3C4-3647-4A17-ACEE-C323ADF25E42}"/>
                  </a:ext>
                </a:extLst>
              </p:cNvPr>
              <p:cNvGrpSpPr/>
              <p:nvPr/>
            </p:nvGrpSpPr>
            <p:grpSpPr>
              <a:xfrm>
                <a:off x="2882955" y="6199121"/>
                <a:ext cx="1650416" cy="450000"/>
                <a:chOff x="1679649" y="3124200"/>
                <a:chExt cx="1454817" cy="450000"/>
              </a:xfrm>
            </p:grpSpPr>
            <p:sp>
              <p:nvSpPr>
                <p:cNvPr id="110"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11"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12"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Jefatura de Servicios Escolares</a:t>
                  </a:r>
                  <a:endParaRPr lang="es-ES" altLang="es-MX" sz="700" b="1" dirty="0">
                    <a:solidFill>
                      <a:srgbClr val="000000"/>
                    </a:solidFill>
                    <a:ea typeface="WenQuanYi Micro Hei"/>
                    <a:cs typeface="WenQuanYi Micro Hei"/>
                  </a:endParaRPr>
                </a:p>
              </p:txBody>
            </p:sp>
            <p:sp>
              <p:nvSpPr>
                <p:cNvPr id="113"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09" name="108 Rectángulo"/>
              <p:cNvSpPr/>
              <p:nvPr/>
            </p:nvSpPr>
            <p:spPr>
              <a:xfrm>
                <a:off x="2907672" y="6374220"/>
                <a:ext cx="1545269" cy="286232"/>
              </a:xfrm>
              <a:prstGeom prst="rect">
                <a:avLst/>
              </a:prstGeom>
            </p:spPr>
            <p:txBody>
              <a:bodyPr wrap="square">
                <a:spAutoFit/>
              </a:bodyPr>
              <a:lstStyle/>
              <a:p>
                <a:pPr algn="ctr" eaLnBrk="1" hangingPunct="1">
                  <a:lnSpc>
                    <a:spcPct val="90000"/>
                  </a:lnSpc>
                </a:pPr>
                <a:r>
                  <a:rPr lang="es-ES" altLang="es-MX" sz="700" dirty="0" err="1">
                    <a:ea typeface="WenQuanYi Micro Hei"/>
                    <a:cs typeface="WenQuanYi Micro Hei"/>
                  </a:rPr>
                  <a:t>Nuvia</a:t>
                </a:r>
                <a:r>
                  <a:rPr lang="es-ES" altLang="es-MX" sz="700" dirty="0">
                    <a:ea typeface="WenQuanYi Micro Hei"/>
                    <a:cs typeface="WenQuanYi Micro Hei"/>
                  </a:rPr>
                  <a:t> </a:t>
                </a:r>
                <a:r>
                  <a:rPr lang="es-ES" altLang="es-MX" sz="700" dirty="0" err="1">
                    <a:ea typeface="WenQuanYi Micro Hei"/>
                    <a:cs typeface="WenQuanYi Micro Hei"/>
                  </a:rPr>
                  <a:t>Ivet</a:t>
                </a:r>
                <a:r>
                  <a:rPr lang="es-ES" altLang="es-MX" sz="700" dirty="0">
                    <a:ea typeface="WenQuanYi Micro Hei"/>
                    <a:cs typeface="WenQuanYi Micro Hei"/>
                  </a:rPr>
                  <a:t> Bautista </a:t>
                </a:r>
                <a:r>
                  <a:rPr lang="es-ES" altLang="es-MX" sz="700" dirty="0" err="1">
                    <a:ea typeface="WenQuanYi Micro Hei"/>
                    <a:cs typeface="WenQuanYi Micro Hei"/>
                  </a:rPr>
                  <a:t>Rebullosa</a:t>
                </a:r>
                <a:endParaRPr lang="es-ES" altLang="es-MX" sz="700" dirty="0">
                  <a:ea typeface="WenQuanYi Micro Hei"/>
                  <a:cs typeface="WenQuanYi Micro Hei"/>
                </a:endParaRPr>
              </a:p>
              <a:p>
                <a:pPr algn="ctr" eaLnBrk="1" hangingPunct="1">
                  <a:lnSpc>
                    <a:spcPct val="90000"/>
                  </a:lnSpc>
                </a:pPr>
                <a:r>
                  <a:rPr lang="es-ES" altLang="es-MX" sz="700" dirty="0" smtClean="0">
                    <a:ea typeface="WenQuanYi Micro Hei"/>
                    <a:cs typeface="WenQuanYi Micro Hei"/>
                  </a:rPr>
                  <a:t>Jefa </a:t>
                </a:r>
                <a:r>
                  <a:rPr lang="es-ES" altLang="es-MX" sz="700" dirty="0">
                    <a:ea typeface="WenQuanYi Micro Hei"/>
                    <a:cs typeface="WenQuanYi Micro Hei"/>
                  </a:rPr>
                  <a:t>de </a:t>
                </a:r>
                <a:r>
                  <a:rPr lang="es-ES" altLang="es-MX" sz="700" dirty="0" smtClean="0">
                    <a:ea typeface="WenQuanYi Micro Hei"/>
                    <a:cs typeface="WenQuanYi Micro Hei"/>
                  </a:rPr>
                  <a:t>Departamento (ITS0004) </a:t>
                </a:r>
                <a:endParaRPr lang="es-ES" altLang="es-MX" sz="700" dirty="0">
                  <a:ea typeface="WenQuanYi Micro Hei"/>
                  <a:cs typeface="WenQuanYi Micro Hei"/>
                </a:endParaRPr>
              </a:p>
            </p:txBody>
          </p:sp>
        </p:grpSp>
        <p:sp>
          <p:nvSpPr>
            <p:cNvPr id="114" name="Line 51"/>
            <p:cNvSpPr>
              <a:spLocks noChangeShapeType="1"/>
            </p:cNvSpPr>
            <p:nvPr/>
          </p:nvSpPr>
          <p:spPr bwMode="auto">
            <a:xfrm flipH="1">
              <a:off x="5007786" y="4278856"/>
              <a:ext cx="0" cy="330986"/>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5" name="4 Grupo"/>
            <p:cNvGrpSpPr/>
            <p:nvPr/>
          </p:nvGrpSpPr>
          <p:grpSpPr>
            <a:xfrm>
              <a:off x="4202372" y="4611886"/>
              <a:ext cx="1613451" cy="692963"/>
              <a:chOff x="4104874" y="5898337"/>
              <a:chExt cx="1613451" cy="780764"/>
            </a:xfrm>
          </p:grpSpPr>
          <p:grpSp>
            <p:nvGrpSpPr>
              <p:cNvPr id="115" name="Grupo 137"/>
              <p:cNvGrpSpPr/>
              <p:nvPr/>
            </p:nvGrpSpPr>
            <p:grpSpPr>
              <a:xfrm>
                <a:off x="4104874" y="5898337"/>
                <a:ext cx="1613451" cy="780764"/>
                <a:chOff x="2608000" y="7252970"/>
                <a:chExt cx="1689334" cy="1035126"/>
              </a:xfrm>
            </p:grpSpPr>
            <p:grpSp>
              <p:nvGrpSpPr>
                <p:cNvPr id="116" name="Grupo 169"/>
                <p:cNvGrpSpPr/>
                <p:nvPr/>
              </p:nvGrpSpPr>
              <p:grpSpPr>
                <a:xfrm>
                  <a:off x="2608000" y="7252970"/>
                  <a:ext cx="1662267" cy="763770"/>
                  <a:chOff x="4123691" y="2818344"/>
                  <a:chExt cx="1184544" cy="763770"/>
                </a:xfrm>
              </p:grpSpPr>
              <p:sp>
                <p:nvSpPr>
                  <p:cNvPr id="118"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19" name="Text Box 23"/>
                  <p:cNvSpPr txBox="1">
                    <a:spLocks noChangeArrowheads="1"/>
                  </p:cNvSpPr>
                  <p:nvPr/>
                </p:nvSpPr>
                <p:spPr bwMode="auto">
                  <a:xfrm>
                    <a:off x="4123691" y="2840304"/>
                    <a:ext cx="1184544" cy="239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Estadística y Evaluación</a:t>
                    </a:r>
                  </a:p>
                </p:txBody>
              </p:sp>
              <p:sp>
                <p:nvSpPr>
                  <p:cNvPr id="120" name="Line 49"/>
                  <p:cNvSpPr>
                    <a:spLocks noChangeShapeType="1"/>
                  </p:cNvSpPr>
                  <p:nvPr/>
                </p:nvSpPr>
                <p:spPr bwMode="auto">
                  <a:xfrm>
                    <a:off x="4157345" y="3102235"/>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17"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121" name="120 Rectángulo"/>
              <p:cNvSpPr/>
              <p:nvPr/>
            </p:nvSpPr>
            <p:spPr>
              <a:xfrm>
                <a:off x="4186603" y="6124971"/>
                <a:ext cx="1384300" cy="38318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Diana Campos Garay</a:t>
                </a:r>
              </a:p>
              <a:p>
                <a:pPr algn="ctr" eaLnBrk="1" hangingPunct="1">
                  <a:lnSpc>
                    <a:spcPct val="90000"/>
                  </a:lnSpc>
                </a:pPr>
                <a:r>
                  <a:rPr lang="es-ES" altLang="es-MX" sz="700" dirty="0" smtClean="0">
                    <a:ea typeface="WenQuanYi Micro Hei"/>
                    <a:cs typeface="WenQuanYi Micro Hei"/>
                  </a:rPr>
                  <a:t>Psicólogo </a:t>
                </a:r>
                <a:r>
                  <a:rPr lang="es-ES" altLang="es-MX" sz="700" dirty="0">
                    <a:ea typeface="WenQuanYi Micro Hei"/>
                    <a:cs typeface="WenQuanYi Micro Hei"/>
                  </a:rPr>
                  <a:t>(P16004)</a:t>
                </a:r>
              </a:p>
              <a:p>
                <a:pPr algn="ctr" eaLnBrk="1" hangingPunct="1">
                  <a:lnSpc>
                    <a:spcPct val="90000"/>
                  </a:lnSpc>
                </a:pPr>
                <a:endParaRPr lang="es-ES" altLang="es-MX" sz="700" dirty="0">
                  <a:ea typeface="WenQuanYi Micro Hei"/>
                  <a:cs typeface="WenQuanYi Micro Hei"/>
                </a:endParaRPr>
              </a:p>
            </p:txBody>
          </p:sp>
        </p:grpSp>
      </p:grpSp>
      <p:grpSp>
        <p:nvGrpSpPr>
          <p:cNvPr id="7" name="6 Grupo"/>
          <p:cNvGrpSpPr/>
          <p:nvPr/>
        </p:nvGrpSpPr>
        <p:grpSpPr>
          <a:xfrm>
            <a:off x="3176812" y="3747428"/>
            <a:ext cx="2685577" cy="596732"/>
            <a:chOff x="3176812" y="3747428"/>
            <a:chExt cx="2685577" cy="596732"/>
          </a:xfrm>
        </p:grpSpPr>
        <p:grpSp>
          <p:nvGrpSpPr>
            <p:cNvPr id="6" name="5 Grupo"/>
            <p:cNvGrpSpPr/>
            <p:nvPr/>
          </p:nvGrpSpPr>
          <p:grpSpPr>
            <a:xfrm>
              <a:off x="4187138" y="3747428"/>
              <a:ext cx="1675251" cy="596732"/>
              <a:chOff x="3971238" y="2737778"/>
              <a:chExt cx="1675251" cy="596732"/>
            </a:xfrm>
          </p:grpSpPr>
          <p:sp>
            <p:nvSpPr>
              <p:cNvPr id="66"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4001739" y="2737778"/>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67"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3996073" y="2742537"/>
                <a:ext cx="1650416"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Secretaria de Subdirección Planeación</a:t>
                </a:r>
                <a:endParaRPr lang="es-ES" altLang="es-MX" sz="700" b="1" dirty="0">
                  <a:solidFill>
                    <a:srgbClr val="000000"/>
                  </a:solidFill>
                  <a:ea typeface="WenQuanYi Micro Hei"/>
                  <a:cs typeface="WenQuanYi Micro Hei"/>
                </a:endParaRPr>
              </a:p>
            </p:txBody>
          </p:sp>
          <p:sp>
            <p:nvSpPr>
              <p:cNvPr id="68"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3971238" y="2949147"/>
                <a:ext cx="1659265"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smtClean="0">
                    <a:ea typeface="WenQuanYi Micro Hei"/>
                    <a:cs typeface="WenQuanYi Micro Hei"/>
                  </a:rPr>
                  <a:t>Magda Paulina Luna Valencia</a:t>
                </a:r>
                <a:endParaRPr lang="es-ES" altLang="es-MX" sz="700" dirty="0">
                  <a:ea typeface="WenQuanYi Micro Hei"/>
                  <a:cs typeface="WenQuanYi Micro Hei"/>
                </a:endParaRPr>
              </a:p>
              <a:p>
                <a:pPr algn="ctr" eaLnBrk="1" hangingPunct="1">
                  <a:lnSpc>
                    <a:spcPct val="90000"/>
                  </a:lnSpc>
                </a:pPr>
                <a:r>
                  <a:rPr lang="es-ES" altLang="es-MX" sz="700" dirty="0" smtClean="0">
                    <a:ea typeface="WenQuanYi Micro Hei"/>
                    <a:cs typeface="WenQuanYi Micro Hei"/>
                  </a:rPr>
                  <a:t>Bibliotecario </a:t>
                </a:r>
                <a:r>
                  <a:rPr lang="es-ES" altLang="es-MX" sz="700" dirty="0" smtClean="0">
                    <a:solidFill>
                      <a:srgbClr val="000000"/>
                    </a:solidFill>
                    <a:ea typeface="WenQuanYi Micro Hei"/>
                    <a:cs typeface="WenQuanYi Micro Hei"/>
                  </a:rPr>
                  <a:t>(</a:t>
                </a:r>
                <a:r>
                  <a:rPr lang="es-ES" altLang="es-MX" sz="700" dirty="0" smtClean="0">
                    <a:ea typeface="WenQuanYi Micro Hei"/>
                    <a:cs typeface="WenQuanYi Micro Hei"/>
                  </a:rPr>
                  <a:t>T05003</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sp>
            <p:nvSpPr>
              <p:cNvPr id="69" name="Line 33">
                <a:extLst>
                  <a:ext uri="{FF2B5EF4-FFF2-40B4-BE49-F238E27FC236}">
                    <a16:creationId xmlns="" xmlns:a16="http://schemas.microsoft.com/office/drawing/2014/main" id="{D8918956-88DB-49CA-B88B-8D40BC40178D}"/>
                  </a:ext>
                </a:extLst>
              </p:cNvPr>
              <p:cNvSpPr>
                <a:spLocks noChangeShapeType="1"/>
              </p:cNvSpPr>
              <p:nvPr/>
            </p:nvSpPr>
            <p:spPr bwMode="auto">
              <a:xfrm>
                <a:off x="4156791" y="2964275"/>
                <a:ext cx="1289471"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72" name="Line 10"/>
            <p:cNvSpPr>
              <a:spLocks noChangeShapeType="1"/>
            </p:cNvSpPr>
            <p:nvPr/>
          </p:nvSpPr>
          <p:spPr bwMode="auto">
            <a:xfrm flipV="1">
              <a:off x="3176812" y="4019056"/>
              <a:ext cx="1032565" cy="559"/>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73" name="Line 5">
            <a:extLst>
              <a:ext uri="{FF2B5EF4-FFF2-40B4-BE49-F238E27FC236}">
                <a16:creationId xmlns="" xmlns:a16="http://schemas.microsoft.com/office/drawing/2014/main" id="{4D5BD8F3-2A77-4F97-A4ED-4BCD2CBC8552}"/>
              </a:ext>
            </a:extLst>
          </p:cNvPr>
          <p:cNvSpPr>
            <a:spLocks noChangeShapeType="1"/>
          </p:cNvSpPr>
          <p:nvPr/>
        </p:nvSpPr>
        <p:spPr bwMode="auto">
          <a:xfrm>
            <a:off x="2731308" y="8204597"/>
            <a:ext cx="570691" cy="0"/>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74" name="Line 4">
            <a:extLst>
              <a:ext uri="{FF2B5EF4-FFF2-40B4-BE49-F238E27FC236}">
                <a16:creationId xmlns="" xmlns:a16="http://schemas.microsoft.com/office/drawing/2014/main" id="{E2723198-3A45-4B30-8F67-542EF5622365}"/>
              </a:ext>
            </a:extLst>
          </p:cNvPr>
          <p:cNvSpPr>
            <a:spLocks noChangeShapeType="1"/>
          </p:cNvSpPr>
          <p:nvPr/>
        </p:nvSpPr>
        <p:spPr bwMode="auto">
          <a:xfrm>
            <a:off x="2727019" y="8275930"/>
            <a:ext cx="570218" cy="0"/>
          </a:xfrm>
          <a:prstGeom prst="line">
            <a:avLst/>
          </a:prstGeom>
          <a:noFill/>
          <a:ln w="635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spTree>
    <p:extLst>
      <p:ext uri="{BB962C8B-B14F-4D97-AF65-F5344CB8AC3E}">
        <p14:creationId xmlns:p14="http://schemas.microsoft.com/office/powerpoint/2010/main" val="364920929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6389" name="Text Box 2"/>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6390" name="Text Box 7"/>
          <p:cNvSpPr txBox="1">
            <a:spLocks noChangeArrowheads="1"/>
          </p:cNvSpPr>
          <p:nvPr/>
        </p:nvSpPr>
        <p:spPr bwMode="auto">
          <a:xfrm>
            <a:off x="1485900" y="720725"/>
            <a:ext cx="401955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Dirección de Planeación y Vinculación</a:t>
            </a:r>
          </a:p>
        </p:txBody>
      </p:sp>
      <p:sp>
        <p:nvSpPr>
          <p:cNvPr id="1645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9" name="Text Box 3">
            <a:extLst>
              <a:ext uri="{FF2B5EF4-FFF2-40B4-BE49-F238E27FC236}">
                <a16:creationId xmlns="" xmlns:a16="http://schemas.microsoft.com/office/drawing/2014/main" id="{4080F356-2908-493E-A089-E3DCD7547895}"/>
              </a:ext>
            </a:extLst>
          </p:cNvPr>
          <p:cNvSpPr txBox="1">
            <a:spLocks noChangeArrowheads="1"/>
          </p:cNvSpPr>
          <p:nvPr/>
        </p:nvSpPr>
        <p:spPr bwMode="auto">
          <a:xfrm>
            <a:off x="4156609" y="8098178"/>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a:t>
            </a:r>
            <a:r>
              <a:rPr lang="es-ES" altLang="es-MX" sz="600" dirty="0">
                <a:solidFill>
                  <a:srgbClr val="000000"/>
                </a:solidFill>
                <a:ea typeface="WenQuanYi Micro Hei"/>
                <a:cs typeface="WenQuanYi Micro Hei"/>
              </a:rPr>
              <a:t>Díaz Aguilar</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Subdirectora de Servicios Administrativos </a:t>
            </a:r>
            <a:r>
              <a:rPr lang="es-MX" altLang="es-MX" sz="600" dirty="0">
                <a:solidFill>
                  <a:srgbClr val="000000"/>
                </a:solidFill>
                <a:ea typeface="WenQuanYi Micro Hei"/>
                <a:cs typeface="WenQuanYi Micro Hei"/>
              </a:rPr>
              <a:t>del  </a:t>
            </a:r>
            <a:r>
              <a:rPr lang="es-ES" altLang="es-MX" sz="600" dirty="0">
                <a:solidFill>
                  <a:srgbClr val="000000"/>
                </a:solidFill>
                <a:ea typeface="WenQuanYi Micro Hei"/>
                <a:cs typeface="WenQuanYi Micro Hei"/>
              </a:rPr>
              <a:t>Instituto Tecnológico Superior de Tamazunchale</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Certifica que el presente organigrama refleja el personal, así como los puestos y nombramientos que integran la estructura vigente al mes de</a:t>
            </a:r>
            <a:r>
              <a:rPr lang="es-MX" altLang="es-MX" sz="600" dirty="0">
                <a:solidFill>
                  <a:srgbClr val="000000"/>
                </a:solidFill>
                <a:ea typeface="WenQuanYi Micro Hei"/>
                <a:cs typeface="WenQuanYi Micro Hei"/>
              </a:rPr>
              <a:t> abril de 2020</a:t>
            </a:r>
            <a:r>
              <a:rPr lang="es-MX" altLang="es-MX" sz="600" dirty="0" smtClean="0">
                <a:solidFill>
                  <a:srgbClr val="000000"/>
                </a:solidFill>
                <a:ea typeface="WenQuanYi Micro Hei"/>
                <a:cs typeface="WenQuanYi Micro Hei"/>
              </a:rPr>
              <a:t>.</a:t>
            </a:r>
            <a:endParaRPr lang="es-MX" altLang="es-MX" sz="600" dirty="0">
              <a:solidFill>
                <a:srgbClr val="000000"/>
              </a:solidFill>
              <a:ea typeface="WenQuanYi Micro Hei"/>
              <a:cs typeface="WenQuanYi Micro Hei"/>
            </a:endParaRPr>
          </a:p>
          <a:p>
            <a:pPr algn="just" eaLnBrk="1" hangingPunct="1"/>
            <a:endParaRPr lang="es-MX"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p>
          <a:p>
            <a:pPr algn="just" eaLnBrk="1" hangingPunct="1"/>
            <a:r>
              <a:rPr lang="es-MX" altLang="es-MX" sz="600" dirty="0">
                <a:solidFill>
                  <a:srgbClr val="000000"/>
                </a:solidFill>
                <a:ea typeface="WenQuanYi Micro Hei"/>
                <a:cs typeface="WenQuanYi Micro Hei"/>
              </a:rPr>
              <a:t>Firma: ______________________________</a:t>
            </a:r>
          </a:p>
        </p:txBody>
      </p:sp>
      <p:sp>
        <p:nvSpPr>
          <p:cNvPr id="126" name="Text Box 6">
            <a:extLst>
              <a:ext uri="{FF2B5EF4-FFF2-40B4-BE49-F238E27FC236}">
                <a16:creationId xmlns="" xmlns:a16="http://schemas.microsoft.com/office/drawing/2014/main" id="{0A4CEEE3-8384-43DB-94F1-5140EA17AF11}"/>
              </a:ext>
            </a:extLst>
          </p:cNvPr>
          <p:cNvSpPr txBox="1">
            <a:spLocks noChangeArrowheads="1"/>
          </p:cNvSpPr>
          <p:nvPr/>
        </p:nvSpPr>
        <p:spPr bwMode="auto">
          <a:xfrm>
            <a:off x="1572526" y="8111326"/>
            <a:ext cx="1617021"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02 Puestos </a:t>
            </a:r>
            <a:r>
              <a:rPr lang="es-ES" altLang="es-MX" sz="450" b="1" dirty="0">
                <a:solidFill>
                  <a:srgbClr val="339933"/>
                </a:solidFill>
                <a:ea typeface="WenQuanYi Micro Hei"/>
                <a:cs typeface="WenQuanYi Micro Hei"/>
              </a:rPr>
              <a:t>de Confianza</a:t>
            </a:r>
            <a:endParaRPr lang="es-ES" altLang="es-MX" sz="450" b="1" dirty="0">
              <a:solidFill>
                <a:srgbClr val="000000"/>
              </a:solidFill>
              <a:ea typeface="WenQuanYi Micro Hei"/>
              <a:cs typeface="WenQuanYi Micro Hei"/>
            </a:endParaRPr>
          </a:p>
          <a:p>
            <a:pPr eaLnBrk="1" hangingPunct="1"/>
            <a:r>
              <a:rPr lang="es-ES" altLang="es-MX" sz="450" b="1" dirty="0" smtClean="0">
                <a:ea typeface="WenQuanYi Micro Hei"/>
                <a:cs typeface="WenQuanYi Micro Hei"/>
              </a:rPr>
              <a:t>08 Puestos </a:t>
            </a:r>
            <a:r>
              <a:rPr lang="es-ES" altLang="es-MX" sz="450" b="1" dirty="0">
                <a:ea typeface="WenQuanYi Micro Hei"/>
                <a:cs typeface="WenQuanYi Micro Hei"/>
              </a:rPr>
              <a:t>de Base </a:t>
            </a:r>
          </a:p>
          <a:p>
            <a:pPr eaLnBrk="1" hangingPunct="1"/>
            <a:endParaRPr lang="es-ES" altLang="es-MX" sz="450" b="1" dirty="0">
              <a:solidFill>
                <a:srgbClr val="996633"/>
              </a:solidFill>
              <a:ea typeface="WenQuanYi Micro Hei"/>
              <a:cs typeface="WenQuanYi Micro Hei"/>
            </a:endParaRPr>
          </a:p>
          <a:p>
            <a:pPr eaLnBrk="1" hangingPunct="1"/>
            <a:r>
              <a:rPr lang="es-ES" altLang="es-MX" sz="450" b="1" i="1" dirty="0">
                <a:ea typeface="WenQuanYi Micro Hei"/>
                <a:cs typeface="WenQuanYi Micro Hei"/>
              </a:rPr>
              <a:t>Total: </a:t>
            </a:r>
            <a:r>
              <a:rPr lang="es-ES" altLang="es-MX" sz="450" b="1" i="1" dirty="0" smtClean="0">
                <a:ea typeface="WenQuanYi Micro Hei"/>
                <a:cs typeface="WenQuanYi Micro Hei"/>
              </a:rPr>
              <a:t>10</a:t>
            </a:r>
            <a:endParaRPr lang="es-ES" altLang="es-MX" sz="450" b="1" i="1" dirty="0">
              <a:ea typeface="WenQuanYi Micro Hei"/>
              <a:cs typeface="WenQuanYi Micro Hei"/>
            </a:endParaRPr>
          </a:p>
        </p:txBody>
      </p:sp>
      <p:grpSp>
        <p:nvGrpSpPr>
          <p:cNvPr id="167" name="166 Grupo"/>
          <p:cNvGrpSpPr/>
          <p:nvPr/>
        </p:nvGrpSpPr>
        <p:grpSpPr>
          <a:xfrm>
            <a:off x="5159008" y="5258591"/>
            <a:ext cx="1619003" cy="643108"/>
            <a:chOff x="2573330" y="7801842"/>
            <a:chExt cx="1619003" cy="527951"/>
          </a:xfrm>
        </p:grpSpPr>
        <p:grpSp>
          <p:nvGrpSpPr>
            <p:cNvPr id="168" name="Grupo 169"/>
            <p:cNvGrpSpPr/>
            <p:nvPr/>
          </p:nvGrpSpPr>
          <p:grpSpPr>
            <a:xfrm>
              <a:off x="2573330" y="7801842"/>
              <a:ext cx="1587600" cy="421879"/>
              <a:chOff x="4123691" y="2818344"/>
              <a:chExt cx="1184544" cy="763770"/>
            </a:xfrm>
          </p:grpSpPr>
          <p:sp>
            <p:nvSpPr>
              <p:cNvPr id="178"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9" name="Text Box 23"/>
              <p:cNvSpPr txBox="1">
                <a:spLocks noChangeArrowheads="1"/>
              </p:cNvSpPr>
              <p:nvPr/>
            </p:nvSpPr>
            <p:spPr bwMode="auto">
              <a:xfrm>
                <a:off x="4123691" y="2840298"/>
                <a:ext cx="1184544" cy="26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Becas</a:t>
                </a:r>
                <a:endParaRPr lang="es-ES" altLang="es-MX" sz="700" b="1" dirty="0">
                  <a:solidFill>
                    <a:srgbClr val="000000"/>
                  </a:solidFill>
                  <a:ea typeface="WenQuanYi Micro Hei"/>
                  <a:cs typeface="WenQuanYi Micro Hei"/>
                </a:endParaRPr>
              </a:p>
            </p:txBody>
          </p:sp>
          <p:sp>
            <p:nvSpPr>
              <p:cNvPr id="180" name="Line 49"/>
              <p:cNvSpPr>
                <a:spLocks noChangeShapeType="1"/>
              </p:cNvSpPr>
              <p:nvPr/>
            </p:nvSpPr>
            <p:spPr bwMode="auto">
              <a:xfrm>
                <a:off x="4157345" y="3176426"/>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69" name="Text Box 44"/>
            <p:cNvSpPr txBox="1">
              <a:spLocks noChangeArrowheads="1"/>
            </p:cNvSpPr>
            <p:nvPr/>
          </p:nvSpPr>
          <p:spPr bwMode="auto">
            <a:xfrm>
              <a:off x="2609500" y="8013434"/>
              <a:ext cx="1582833" cy="316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Rosa </a:t>
              </a:r>
              <a:r>
                <a:rPr lang="es-ES" altLang="es-MX" sz="700" dirty="0" err="1">
                  <a:solidFill>
                    <a:srgbClr val="000000"/>
                  </a:solidFill>
                  <a:ea typeface="WenQuanYi Micro Hei"/>
                  <a:cs typeface="WenQuanYi Micro Hei"/>
                </a:rPr>
                <a:t>Ydalia</a:t>
              </a:r>
              <a:r>
                <a:rPr lang="es-ES" altLang="es-MX" sz="700" dirty="0">
                  <a:solidFill>
                    <a:srgbClr val="000000"/>
                  </a:solidFill>
                  <a:ea typeface="WenQuanYi Micro Hei"/>
                  <a:cs typeface="WenQuanYi Micro Hei"/>
                </a:rPr>
                <a:t> González Antonio</a:t>
              </a:r>
            </a:p>
            <a:p>
              <a:pPr algn="ctr" eaLnBrk="1" hangingPunct="1">
                <a:lnSpc>
                  <a:spcPct val="90000"/>
                </a:lnSpc>
              </a:pPr>
              <a:r>
                <a:rPr lang="es-ES" altLang="es-MX" sz="700" dirty="0" err="1" smtClean="0">
                  <a:solidFill>
                    <a:srgbClr val="000000"/>
                  </a:solidFill>
                  <a:ea typeface="WenQuanYi Micro Hei"/>
                  <a:cs typeface="WenQuanYi Micro Hei"/>
                </a:rPr>
                <a:t>Sria</a:t>
              </a:r>
              <a:r>
                <a:rPr lang="es-ES" altLang="es-MX" sz="700" dirty="0" smtClean="0">
                  <a:solidFill>
                    <a:srgbClr val="000000"/>
                  </a:solidFill>
                  <a:ea typeface="WenQuanYi Micro Hei"/>
                  <a:cs typeface="WenQuanYi Micro Hei"/>
                </a:rPr>
                <a:t>. </a:t>
              </a:r>
              <a:r>
                <a:rPr lang="es-ES" altLang="es-MX" sz="700" dirty="0">
                  <a:solidFill>
                    <a:srgbClr val="000000"/>
                  </a:solidFill>
                  <a:ea typeface="WenQuanYi Micro Hei"/>
                  <a:cs typeface="WenQuanYi Micro Hei"/>
                </a:rPr>
                <a:t>de Jefe de </a:t>
              </a:r>
              <a:r>
                <a:rPr lang="es-ES" altLang="es-MX" sz="700" dirty="0" smtClean="0">
                  <a:solidFill>
                    <a:srgbClr val="000000"/>
                  </a:solidFill>
                  <a:ea typeface="WenQuanYi Micro Hei"/>
                  <a:cs typeface="WenQuanYi Micro Hei"/>
                </a:rPr>
                <a:t>Depto.</a:t>
              </a:r>
              <a:r>
                <a:rPr lang="es-ES" altLang="es-MX" sz="700" dirty="0">
                  <a:solidFill>
                    <a:srgbClr val="000000"/>
                  </a:solidFill>
                  <a:ea typeface="WenQuanYi Micro Hei"/>
                  <a:cs typeface="WenQuanYi Micro Hei"/>
                </a:rPr>
                <a:t> (CF34004)</a:t>
              </a:r>
            </a:p>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97" name="Line 12"/>
          <p:cNvSpPr>
            <a:spLocks noChangeShapeType="1"/>
          </p:cNvSpPr>
          <p:nvPr/>
        </p:nvSpPr>
        <p:spPr bwMode="auto">
          <a:xfrm flipV="1">
            <a:off x="4280928" y="5046695"/>
            <a:ext cx="0" cy="2125813"/>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91" name="Line 12"/>
          <p:cNvSpPr>
            <a:spLocks noChangeShapeType="1"/>
          </p:cNvSpPr>
          <p:nvPr/>
        </p:nvSpPr>
        <p:spPr bwMode="auto">
          <a:xfrm flipV="1">
            <a:off x="3533470" y="1825667"/>
            <a:ext cx="11602" cy="3222559"/>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52" name="Line 12"/>
          <p:cNvSpPr>
            <a:spLocks noChangeShapeType="1"/>
          </p:cNvSpPr>
          <p:nvPr/>
        </p:nvSpPr>
        <p:spPr bwMode="auto">
          <a:xfrm flipV="1">
            <a:off x="6149789" y="5043619"/>
            <a:ext cx="1" cy="214972"/>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01" name="100 Grupo"/>
          <p:cNvGrpSpPr/>
          <p:nvPr/>
        </p:nvGrpSpPr>
        <p:grpSpPr>
          <a:xfrm>
            <a:off x="2703181" y="1334122"/>
            <a:ext cx="1675251" cy="487105"/>
            <a:chOff x="2515647" y="1379055"/>
            <a:chExt cx="1675251" cy="487105"/>
          </a:xfrm>
        </p:grpSpPr>
        <p:grpSp>
          <p:nvGrpSpPr>
            <p:cNvPr id="102" name="11 Grupo">
              <a:extLst>
                <a:ext uri="{FF2B5EF4-FFF2-40B4-BE49-F238E27FC236}">
                  <a16:creationId xmlns="" xmlns:a16="http://schemas.microsoft.com/office/drawing/2014/main" id="{BA90F3C4-3647-4A17-ACEE-C323ADF25E42}"/>
                </a:ext>
              </a:extLst>
            </p:cNvPr>
            <p:cNvGrpSpPr/>
            <p:nvPr/>
          </p:nvGrpSpPr>
          <p:grpSpPr>
            <a:xfrm>
              <a:off x="2515647" y="1379055"/>
              <a:ext cx="1675251" cy="450000"/>
              <a:chOff x="1657757" y="3124200"/>
              <a:chExt cx="1476709" cy="450000"/>
            </a:xfrm>
          </p:grpSpPr>
          <p:sp>
            <p:nvSpPr>
              <p:cNvPr id="116"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17"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7"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148"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9"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15" name="Text Box 42">
              <a:extLst>
                <a:ext uri="{FF2B5EF4-FFF2-40B4-BE49-F238E27FC236}">
                  <a16:creationId xmlns="" xmlns:a16="http://schemas.microsoft.com/office/drawing/2014/main" id="{CCE232BA-EFE0-4230-8319-68A57518E4BA}"/>
                </a:ext>
              </a:extLst>
            </p:cNvPr>
            <p:cNvSpPr txBox="1">
              <a:spLocks noChangeArrowheads="1"/>
            </p:cNvSpPr>
            <p:nvPr/>
          </p:nvSpPr>
          <p:spPr bwMode="auto">
            <a:xfrm>
              <a:off x="2702205" y="1577747"/>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grpSp>
      <p:grpSp>
        <p:nvGrpSpPr>
          <p:cNvPr id="150" name="11 Grupo">
            <a:extLst>
              <a:ext uri="{FF2B5EF4-FFF2-40B4-BE49-F238E27FC236}">
                <a16:creationId xmlns="" xmlns:a16="http://schemas.microsoft.com/office/drawing/2014/main" id="{BA90F3C4-3647-4A17-ACEE-C323ADF25E42}"/>
              </a:ext>
            </a:extLst>
          </p:cNvPr>
          <p:cNvGrpSpPr/>
          <p:nvPr/>
        </p:nvGrpSpPr>
        <p:grpSpPr>
          <a:xfrm>
            <a:off x="2705886" y="2220449"/>
            <a:ext cx="1675251" cy="688923"/>
            <a:chOff x="1657757" y="3097209"/>
            <a:chExt cx="1476709" cy="688923"/>
          </a:xfrm>
        </p:grpSpPr>
        <p:sp>
          <p:nvSpPr>
            <p:cNvPr id="151"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2"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3"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Dirección de Planeación </a:t>
              </a:r>
              <a:r>
                <a:rPr lang="es-ES" altLang="es-MX" sz="700" b="1" dirty="0" smtClean="0">
                  <a:solidFill>
                    <a:srgbClr val="000000"/>
                  </a:solidFill>
                  <a:ea typeface="WenQuanYi Micro Hei"/>
                  <a:cs typeface="WenQuanYi Micro Hei"/>
                </a:rPr>
                <a:t>y Vinculación</a:t>
              </a:r>
              <a:endParaRPr lang="es-ES" altLang="es-MX" sz="700" b="1" dirty="0">
                <a:solidFill>
                  <a:srgbClr val="000000"/>
                </a:solidFill>
                <a:ea typeface="WenQuanYi Micro Hei"/>
                <a:cs typeface="WenQuanYi Micro Hei"/>
              </a:endParaRPr>
            </a:p>
          </p:txBody>
        </p:sp>
        <p:sp>
          <p:nvSpPr>
            <p:cNvPr id="154"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5"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48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Eustolia Ruiz </a:t>
              </a:r>
              <a:r>
                <a:rPr lang="es-ES" altLang="es-MX" sz="700" dirty="0" smtClean="0">
                  <a:solidFill>
                    <a:srgbClr val="000000"/>
                  </a:solidFill>
                  <a:ea typeface="WenQuanYi Micro Hei"/>
                  <a:cs typeface="WenQuanYi Micro Hei"/>
                </a:rPr>
                <a:t>Hernández Directora </a:t>
              </a:r>
              <a:r>
                <a:rPr lang="es-ES" altLang="es-MX" sz="700" dirty="0">
                  <a:solidFill>
                    <a:srgbClr val="000000"/>
                  </a:solidFill>
                  <a:ea typeface="WenQuanYi Micro Hei"/>
                  <a:cs typeface="WenQuanYi Micro Hei"/>
                </a:rPr>
                <a:t>de </a:t>
              </a:r>
              <a:r>
                <a:rPr lang="es-ES" altLang="es-MX" sz="700" dirty="0" smtClean="0">
                  <a:solidFill>
                    <a:srgbClr val="000000"/>
                  </a:solidFill>
                  <a:ea typeface="WenQuanYi Micro Hei"/>
                  <a:cs typeface="WenQuanYi Micro Hei"/>
                </a:rPr>
                <a:t>Área (</a:t>
              </a:r>
              <a:r>
                <a:rPr lang="es-ES" altLang="es-MX" sz="700" dirty="0">
                  <a:solidFill>
                    <a:srgbClr val="000000"/>
                  </a:solidFill>
                  <a:ea typeface="WenQuanYi Micro Hei"/>
                  <a:cs typeface="WenQuanYi Micro Hei"/>
                </a:rPr>
                <a:t>ITS0009)</a:t>
              </a:r>
            </a:p>
            <a:p>
              <a:pPr algn="ctr" eaLnBrk="1" hangingPunct="1">
                <a:lnSpc>
                  <a:spcPct val="90000"/>
                </a:lnSpc>
              </a:pPr>
              <a:endParaRPr lang="es-ES" altLang="es-MX" sz="700" dirty="0">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156" name="155 Grupo"/>
          <p:cNvGrpSpPr/>
          <p:nvPr/>
        </p:nvGrpSpPr>
        <p:grpSpPr>
          <a:xfrm>
            <a:off x="2700645" y="3146091"/>
            <a:ext cx="1675251" cy="480405"/>
            <a:chOff x="2858119" y="6199121"/>
            <a:chExt cx="1675251" cy="480405"/>
          </a:xfrm>
        </p:grpSpPr>
        <p:grpSp>
          <p:nvGrpSpPr>
            <p:cNvPr id="157" name="11 Grupo">
              <a:extLst>
                <a:ext uri="{FF2B5EF4-FFF2-40B4-BE49-F238E27FC236}">
                  <a16:creationId xmlns="" xmlns:a16="http://schemas.microsoft.com/office/drawing/2014/main" id="{BA90F3C4-3647-4A17-ACEE-C323ADF25E42}"/>
                </a:ext>
              </a:extLst>
            </p:cNvPr>
            <p:cNvGrpSpPr/>
            <p:nvPr/>
          </p:nvGrpSpPr>
          <p:grpSpPr>
            <a:xfrm>
              <a:off x="2858119" y="6199121"/>
              <a:ext cx="1675251" cy="450000"/>
              <a:chOff x="1657757" y="3124200"/>
              <a:chExt cx="1476709" cy="450000"/>
            </a:xfrm>
          </p:grpSpPr>
          <p:sp>
            <p:nvSpPr>
              <p:cNvPr id="159"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60"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61"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a:t>
                </a:r>
                <a:r>
                  <a:rPr lang="es-ES" altLang="es-MX" sz="700" b="1" dirty="0">
                    <a:solidFill>
                      <a:srgbClr val="000000"/>
                    </a:solidFill>
                    <a:ea typeface="WenQuanYi Micro Hei"/>
                    <a:cs typeface="WenQuanYi Micro Hei"/>
                  </a:rPr>
                  <a:t>Planeación</a:t>
                </a:r>
              </a:p>
            </p:txBody>
          </p:sp>
          <p:sp>
            <p:nvSpPr>
              <p:cNvPr id="162"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63"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58" name="157 Rectángulo"/>
            <p:cNvSpPr/>
            <p:nvPr/>
          </p:nvSpPr>
          <p:spPr>
            <a:xfrm>
              <a:off x="2944797" y="6393294"/>
              <a:ext cx="1474804"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Ana Laura Rendón </a:t>
              </a:r>
              <a:r>
                <a:rPr lang="es-ES" altLang="es-MX" sz="700" dirty="0" smtClean="0">
                  <a:ea typeface="WenQuanYi Micro Hei"/>
                  <a:cs typeface="WenQuanYi Micro Hei"/>
                </a:rPr>
                <a:t>Díaz         Subdirectora </a:t>
              </a:r>
              <a:r>
                <a:rPr lang="es-ES" altLang="es-MX" sz="700" dirty="0">
                  <a:ea typeface="WenQuanYi Micro Hei"/>
                  <a:cs typeface="WenQuanYi Micro Hei"/>
                </a:rPr>
                <a:t>de </a:t>
              </a:r>
              <a:r>
                <a:rPr lang="es-ES" altLang="es-MX" sz="700" dirty="0" smtClean="0">
                  <a:ea typeface="WenQuanYi Micro Hei"/>
                  <a:cs typeface="WenQuanYi Micro Hei"/>
                </a:rPr>
                <a:t>Área (ITS0002</a:t>
              </a:r>
              <a:r>
                <a:rPr lang="es-ES" altLang="es-MX" sz="700" dirty="0">
                  <a:ea typeface="WenQuanYi Micro Hei"/>
                  <a:cs typeface="WenQuanYi Micro Hei"/>
                </a:rPr>
                <a:t>) </a:t>
              </a:r>
            </a:p>
          </p:txBody>
        </p:sp>
      </p:grpSp>
      <p:grpSp>
        <p:nvGrpSpPr>
          <p:cNvPr id="170" name="169 Grupo"/>
          <p:cNvGrpSpPr/>
          <p:nvPr/>
        </p:nvGrpSpPr>
        <p:grpSpPr>
          <a:xfrm>
            <a:off x="2701131" y="4091595"/>
            <a:ext cx="1675251" cy="480405"/>
            <a:chOff x="2858119" y="6199121"/>
            <a:chExt cx="1675251" cy="480405"/>
          </a:xfrm>
        </p:grpSpPr>
        <p:grpSp>
          <p:nvGrpSpPr>
            <p:cNvPr id="171" name="11 Grupo">
              <a:extLst>
                <a:ext uri="{FF2B5EF4-FFF2-40B4-BE49-F238E27FC236}">
                  <a16:creationId xmlns="" xmlns:a16="http://schemas.microsoft.com/office/drawing/2014/main" id="{BA90F3C4-3647-4A17-ACEE-C323ADF25E42}"/>
                </a:ext>
              </a:extLst>
            </p:cNvPr>
            <p:cNvGrpSpPr/>
            <p:nvPr/>
          </p:nvGrpSpPr>
          <p:grpSpPr>
            <a:xfrm>
              <a:off x="2858119" y="6199121"/>
              <a:ext cx="1675251" cy="450000"/>
              <a:chOff x="1657757" y="3124200"/>
              <a:chExt cx="1476709" cy="450000"/>
            </a:xfrm>
          </p:grpSpPr>
          <p:sp>
            <p:nvSpPr>
              <p:cNvPr id="173"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74"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5"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Jefatura de Servicios </a:t>
                </a:r>
                <a:r>
                  <a:rPr lang="es-ES" altLang="es-MX" sz="700" b="1" dirty="0">
                    <a:solidFill>
                      <a:srgbClr val="000000"/>
                    </a:solidFill>
                    <a:ea typeface="WenQuanYi Micro Hei"/>
                    <a:cs typeface="WenQuanYi Micro Hei"/>
                  </a:rPr>
                  <a:t>Escolares</a:t>
                </a:r>
              </a:p>
            </p:txBody>
          </p:sp>
          <p:sp>
            <p:nvSpPr>
              <p:cNvPr id="176"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77"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72" name="171 Rectángulo"/>
            <p:cNvSpPr/>
            <p:nvPr/>
          </p:nvSpPr>
          <p:spPr>
            <a:xfrm>
              <a:off x="2902254" y="6393294"/>
              <a:ext cx="1569740" cy="286232"/>
            </a:xfrm>
            <a:prstGeom prst="rect">
              <a:avLst/>
            </a:prstGeom>
          </p:spPr>
          <p:txBody>
            <a:bodyPr wrap="square">
              <a:spAutoFit/>
            </a:bodyPr>
            <a:lstStyle/>
            <a:p>
              <a:pPr algn="ctr" eaLnBrk="1" hangingPunct="1">
                <a:lnSpc>
                  <a:spcPct val="90000"/>
                </a:lnSpc>
              </a:pPr>
              <a:r>
                <a:rPr lang="es-ES" altLang="es-MX" sz="700" dirty="0" err="1">
                  <a:solidFill>
                    <a:srgbClr val="000000"/>
                  </a:solidFill>
                  <a:ea typeface="WenQuanYi Micro Hei"/>
                  <a:cs typeface="WenQuanYi Micro Hei"/>
                </a:rPr>
                <a:t>Nuvia</a:t>
              </a:r>
              <a:r>
                <a:rPr lang="es-ES" altLang="es-MX" sz="700" dirty="0">
                  <a:solidFill>
                    <a:srgbClr val="000000"/>
                  </a:solidFill>
                  <a:ea typeface="WenQuanYi Micro Hei"/>
                  <a:cs typeface="WenQuanYi Micro Hei"/>
                </a:rPr>
                <a:t> </a:t>
              </a:r>
              <a:r>
                <a:rPr lang="es-ES" altLang="es-MX" sz="700" dirty="0" err="1">
                  <a:solidFill>
                    <a:srgbClr val="000000"/>
                  </a:solidFill>
                  <a:ea typeface="WenQuanYi Micro Hei"/>
                  <a:cs typeface="WenQuanYi Micro Hei"/>
                </a:rPr>
                <a:t>Ivet</a:t>
              </a:r>
              <a:r>
                <a:rPr lang="es-ES" altLang="es-MX" sz="700" dirty="0">
                  <a:solidFill>
                    <a:srgbClr val="000000"/>
                  </a:solidFill>
                  <a:ea typeface="WenQuanYi Micro Hei"/>
                  <a:cs typeface="WenQuanYi Micro Hei"/>
                </a:rPr>
                <a:t> Bautista </a:t>
              </a:r>
              <a:r>
                <a:rPr lang="es-ES" altLang="es-MX" sz="700" dirty="0" err="1">
                  <a:solidFill>
                    <a:srgbClr val="000000"/>
                  </a:solidFill>
                  <a:ea typeface="WenQuanYi Micro Hei"/>
                  <a:cs typeface="WenQuanYi Micro Hei"/>
                </a:rPr>
                <a:t>Rebullosa</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a:solidFill>
                    <a:srgbClr val="000000"/>
                  </a:solidFill>
                  <a:ea typeface="WenQuanYi Micro Hei"/>
                  <a:cs typeface="WenQuanYi Micro Hei"/>
                </a:rPr>
                <a:t>Jefa de </a:t>
              </a:r>
              <a:r>
                <a:rPr lang="es-ES" altLang="es-MX" sz="700" dirty="0" smtClean="0">
                  <a:solidFill>
                    <a:srgbClr val="000000"/>
                  </a:solidFill>
                  <a:ea typeface="WenQuanYi Micro Hei"/>
                  <a:cs typeface="WenQuanYi Micro Hei"/>
                </a:rPr>
                <a:t>Departamento </a:t>
              </a:r>
              <a:r>
                <a:rPr lang="es-ES" altLang="es-MX" sz="700" dirty="0" smtClean="0">
                  <a:ea typeface="WenQuanYi Micro Hei"/>
                  <a:cs typeface="WenQuanYi Micro Hei"/>
                </a:rPr>
                <a:t>(ITS0004) </a:t>
              </a:r>
              <a:endParaRPr lang="es-ES" altLang="es-MX" sz="700" dirty="0">
                <a:ea typeface="WenQuanYi Micro Hei"/>
                <a:cs typeface="WenQuanYi Micro Hei"/>
              </a:endParaRPr>
            </a:p>
          </p:txBody>
        </p:sp>
      </p:grpSp>
      <p:grpSp>
        <p:nvGrpSpPr>
          <p:cNvPr id="4" name="3 Grupo"/>
          <p:cNvGrpSpPr/>
          <p:nvPr/>
        </p:nvGrpSpPr>
        <p:grpSpPr>
          <a:xfrm>
            <a:off x="3455587" y="7177362"/>
            <a:ext cx="1650416" cy="496631"/>
            <a:chOff x="2340339" y="7356566"/>
            <a:chExt cx="1650416" cy="496631"/>
          </a:xfrm>
        </p:grpSpPr>
        <p:grpSp>
          <p:nvGrpSpPr>
            <p:cNvPr id="201" name="11 Grupo">
              <a:extLst>
                <a:ext uri="{FF2B5EF4-FFF2-40B4-BE49-F238E27FC236}">
                  <a16:creationId xmlns="" xmlns:a16="http://schemas.microsoft.com/office/drawing/2014/main" id="{BA90F3C4-3647-4A17-ACEE-C323ADF25E42}"/>
                </a:ext>
              </a:extLst>
            </p:cNvPr>
            <p:cNvGrpSpPr/>
            <p:nvPr/>
          </p:nvGrpSpPr>
          <p:grpSpPr>
            <a:xfrm>
              <a:off x="2340339" y="7356566"/>
              <a:ext cx="1650416" cy="450000"/>
              <a:chOff x="1679649" y="3124200"/>
              <a:chExt cx="1454817" cy="450000"/>
            </a:xfrm>
          </p:grpSpPr>
          <p:sp>
            <p:nvSpPr>
              <p:cNvPr id="203"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04"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05"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del </a:t>
                </a:r>
                <a:r>
                  <a:rPr lang="es-ES" altLang="es-MX" sz="700" b="1" dirty="0" smtClean="0">
                    <a:solidFill>
                      <a:srgbClr val="000000"/>
                    </a:solidFill>
                    <a:ea typeface="WenQuanYi Micro Hei"/>
                    <a:cs typeface="WenQuanYi Micro Hei"/>
                  </a:rPr>
                  <a:t>Centro </a:t>
                </a:r>
                <a:r>
                  <a:rPr lang="es-ES" altLang="es-MX" sz="700" b="1" dirty="0">
                    <a:solidFill>
                      <a:srgbClr val="000000"/>
                    </a:solidFill>
                    <a:ea typeface="WenQuanYi Micro Hei"/>
                    <a:cs typeface="WenQuanYi Micro Hei"/>
                  </a:rPr>
                  <a:t>de </a:t>
                </a:r>
                <a:r>
                  <a:rPr lang="es-ES" altLang="es-MX" sz="700" b="1" dirty="0" smtClean="0">
                    <a:solidFill>
                      <a:srgbClr val="000000"/>
                    </a:solidFill>
                    <a:ea typeface="WenQuanYi Micro Hei"/>
                    <a:cs typeface="WenQuanYi Micro Hei"/>
                  </a:rPr>
                  <a:t>Información turno vespertino</a:t>
                </a:r>
                <a:endParaRPr lang="es-ES" altLang="es-MX" sz="700" b="1" dirty="0">
                  <a:solidFill>
                    <a:srgbClr val="000000"/>
                  </a:solidFill>
                  <a:ea typeface="WenQuanYi Micro Hei"/>
                  <a:cs typeface="WenQuanYi Micro Hei"/>
                </a:endParaRPr>
              </a:p>
            </p:txBody>
          </p:sp>
          <p:sp>
            <p:nvSpPr>
              <p:cNvPr id="206"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52288"/>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08" name="Text Box 29"/>
            <p:cNvSpPr txBox="1">
              <a:spLocks noChangeArrowheads="1"/>
            </p:cNvSpPr>
            <p:nvPr/>
          </p:nvSpPr>
          <p:spPr bwMode="auto">
            <a:xfrm>
              <a:off x="2409963" y="7564784"/>
              <a:ext cx="1510704"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smtClean="0">
                  <a:ea typeface="WenQuanYi Micro Hei"/>
                  <a:cs typeface="WenQuanYi Micro Hei"/>
                </a:rPr>
                <a:t>Ana Isabel Montiel Alvarado</a:t>
              </a:r>
              <a:endParaRPr lang="es-ES" altLang="es-MX" sz="700" dirty="0">
                <a:ea typeface="WenQuanYi Micro Hei"/>
                <a:cs typeface="WenQuanYi Micro Hei"/>
              </a:endParaRPr>
            </a:p>
            <a:p>
              <a:pPr algn="ctr" eaLnBrk="1" hangingPunct="1">
                <a:lnSpc>
                  <a:spcPct val="90000"/>
                </a:lnSpc>
              </a:pPr>
              <a:r>
                <a:rPr lang="es-ES" altLang="es-MX" sz="700" dirty="0" smtClean="0">
                  <a:ea typeface="WenQuanYi Micro Hei"/>
                  <a:cs typeface="WenQuanYi Micro Hei"/>
                </a:rPr>
                <a:t>Auxiliar Administrativo (A01024)</a:t>
              </a:r>
              <a:endParaRPr lang="es-ES" altLang="es-MX" sz="700" dirty="0">
                <a:ea typeface="WenQuanYi Micro Hei"/>
                <a:cs typeface="WenQuanYi Micro Hei"/>
              </a:endParaRPr>
            </a:p>
          </p:txBody>
        </p:sp>
      </p:grpSp>
      <p:grpSp>
        <p:nvGrpSpPr>
          <p:cNvPr id="2" name="1 Grupo"/>
          <p:cNvGrpSpPr/>
          <p:nvPr/>
        </p:nvGrpSpPr>
        <p:grpSpPr>
          <a:xfrm>
            <a:off x="3474920" y="6197522"/>
            <a:ext cx="1613451" cy="1025601"/>
            <a:chOff x="3474920" y="6197522"/>
            <a:chExt cx="1613451" cy="1025601"/>
          </a:xfrm>
        </p:grpSpPr>
        <p:grpSp>
          <p:nvGrpSpPr>
            <p:cNvPr id="209" name="208 Grupo"/>
            <p:cNvGrpSpPr/>
            <p:nvPr/>
          </p:nvGrpSpPr>
          <p:grpSpPr>
            <a:xfrm>
              <a:off x="3474920" y="6197522"/>
              <a:ext cx="1613451" cy="1025601"/>
              <a:chOff x="4104874" y="5898336"/>
              <a:chExt cx="1613451" cy="780763"/>
            </a:xfrm>
          </p:grpSpPr>
          <p:grpSp>
            <p:nvGrpSpPr>
              <p:cNvPr id="210" name="Grupo 137"/>
              <p:cNvGrpSpPr/>
              <p:nvPr/>
            </p:nvGrpSpPr>
            <p:grpSpPr>
              <a:xfrm>
                <a:off x="4104874" y="5898336"/>
                <a:ext cx="1613451" cy="780763"/>
                <a:chOff x="2608000" y="7252971"/>
                <a:chExt cx="1689334" cy="1035125"/>
              </a:xfrm>
            </p:grpSpPr>
            <p:grpSp>
              <p:nvGrpSpPr>
                <p:cNvPr id="218" name="Grupo 169"/>
                <p:cNvGrpSpPr/>
                <p:nvPr/>
              </p:nvGrpSpPr>
              <p:grpSpPr>
                <a:xfrm>
                  <a:off x="2608000" y="7252971"/>
                  <a:ext cx="1662267" cy="763770"/>
                  <a:chOff x="4123691" y="2818345"/>
                  <a:chExt cx="1184544" cy="763770"/>
                </a:xfrm>
              </p:grpSpPr>
              <p:sp>
                <p:nvSpPr>
                  <p:cNvPr id="223" name="Rectangle 22"/>
                  <p:cNvSpPr>
                    <a:spLocks noChangeArrowheads="1"/>
                  </p:cNvSpPr>
                  <p:nvPr/>
                </p:nvSpPr>
                <p:spPr bwMode="auto">
                  <a:xfrm>
                    <a:off x="4147166" y="2818345"/>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24" name="Text Box 23"/>
                  <p:cNvSpPr txBox="1">
                    <a:spLocks noChangeArrowheads="1"/>
                  </p:cNvSpPr>
                  <p:nvPr/>
                </p:nvSpPr>
                <p:spPr bwMode="auto">
                  <a:xfrm>
                    <a:off x="4123691" y="2840304"/>
                    <a:ext cx="1184544" cy="269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del Centro de</a:t>
                    </a:r>
                  </a:p>
                  <a:p>
                    <a:pPr algn="ctr" eaLnBrk="1" hangingPunct="1">
                      <a:lnSpc>
                        <a:spcPct val="80000"/>
                      </a:lnSpc>
                    </a:pPr>
                    <a:r>
                      <a:rPr lang="es-ES" altLang="es-MX" sz="700" b="1" dirty="0">
                        <a:solidFill>
                          <a:srgbClr val="000000"/>
                        </a:solidFill>
                        <a:ea typeface="WenQuanYi Micro Hei"/>
                        <a:cs typeface="WenQuanYi Micro Hei"/>
                      </a:rPr>
                      <a:t> Información turno matutino</a:t>
                    </a:r>
                  </a:p>
                </p:txBody>
              </p:sp>
              <p:sp>
                <p:nvSpPr>
                  <p:cNvPr id="225" name="Line 49"/>
                  <p:cNvSpPr>
                    <a:spLocks noChangeShapeType="1"/>
                  </p:cNvSpPr>
                  <p:nvPr/>
                </p:nvSpPr>
                <p:spPr bwMode="auto">
                  <a:xfrm>
                    <a:off x="4157345" y="3073392"/>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22"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11" name="210 Rectángulo"/>
              <p:cNvSpPr/>
              <p:nvPr/>
            </p:nvSpPr>
            <p:spPr>
              <a:xfrm>
                <a:off x="4186603" y="6124971"/>
                <a:ext cx="1384300" cy="144096"/>
              </a:xfrm>
              <a:prstGeom prst="rect">
                <a:avLst/>
              </a:prstGeom>
            </p:spPr>
            <p:txBody>
              <a:bodyPr wrap="square">
                <a:spAutoFit/>
              </a:bodyPr>
              <a:lstStyle/>
              <a:p>
                <a:pPr algn="ctr" eaLnBrk="1" hangingPunct="1">
                  <a:lnSpc>
                    <a:spcPct val="90000"/>
                  </a:lnSpc>
                </a:pPr>
                <a:endParaRPr lang="es-ES" altLang="es-MX" sz="700" dirty="0">
                  <a:ea typeface="WenQuanYi Micro Hei"/>
                  <a:cs typeface="WenQuanYi Micro Hei"/>
                </a:endParaRPr>
              </a:p>
            </p:txBody>
          </p:sp>
        </p:grpSp>
        <p:sp>
          <p:nvSpPr>
            <p:cNvPr id="226" name="Text Box 29"/>
            <p:cNvSpPr txBox="1">
              <a:spLocks noChangeArrowheads="1"/>
            </p:cNvSpPr>
            <p:nvPr/>
          </p:nvSpPr>
          <p:spPr bwMode="auto">
            <a:xfrm>
              <a:off x="3543868" y="6414696"/>
              <a:ext cx="1432945" cy="6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smtClean="0">
                  <a:ea typeface="WenQuanYi Micro Hei"/>
                  <a:cs typeface="WenQuanYi Micro Hei"/>
                </a:rPr>
                <a:t>Antonio Rivera Hernández Laboratorista</a:t>
              </a:r>
              <a:r>
                <a:rPr lang="es-ES" altLang="es-MX" sz="700" dirty="0">
                  <a:ea typeface="WenQuanYi Micro Hei"/>
                  <a:cs typeface="WenQuanYi Micro Hei"/>
                </a:rPr>
                <a:t> </a:t>
              </a:r>
              <a:r>
                <a:rPr lang="es-ES" altLang="es-MX" sz="700" dirty="0" smtClean="0">
                  <a:ea typeface="WenQuanYi Micro Hei"/>
                  <a:cs typeface="WenQuanYi Micro Hei"/>
                </a:rPr>
                <a:t>(T16005)</a:t>
              </a:r>
            </a:p>
            <a:p>
              <a:pPr algn="ctr" eaLnBrk="1" hangingPunct="1">
                <a:lnSpc>
                  <a:spcPct val="90000"/>
                </a:lnSpc>
              </a:pPr>
              <a:endParaRPr lang="es-ES" altLang="es-MX" sz="700" dirty="0" smtClean="0">
                <a:ea typeface="WenQuanYi Micro Hei"/>
                <a:cs typeface="WenQuanYi Micro Hei"/>
              </a:endParaRPr>
            </a:p>
            <a:p>
              <a:pPr algn="ctr" eaLnBrk="1" hangingPunct="1">
                <a:lnSpc>
                  <a:spcPct val="90000"/>
                </a:lnSpc>
              </a:pPr>
              <a:r>
                <a:rPr lang="es-ES" altLang="es-MX" sz="700" dirty="0" smtClean="0">
                  <a:ea typeface="WenQuanYi Micro Hei"/>
                  <a:cs typeface="WenQuanYi Micro Hei"/>
                </a:rPr>
                <a:t>Dayanara Rivera Pérez</a:t>
              </a:r>
            </a:p>
            <a:p>
              <a:pPr algn="ctr" eaLnBrk="1" hangingPunct="1">
                <a:lnSpc>
                  <a:spcPct val="90000"/>
                </a:lnSpc>
              </a:pPr>
              <a:r>
                <a:rPr lang="es-ES" altLang="es-MX" sz="700" dirty="0" smtClean="0">
                  <a:ea typeface="WenQuanYi Micro Hei"/>
                  <a:cs typeface="WenQuanYi Micro Hei"/>
                </a:rPr>
                <a:t>Analista Técnico (P01001)</a:t>
              </a: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6" name="5 Grupo"/>
          <p:cNvGrpSpPr/>
          <p:nvPr/>
        </p:nvGrpSpPr>
        <p:grpSpPr>
          <a:xfrm>
            <a:off x="73396" y="5042882"/>
            <a:ext cx="6076393" cy="958052"/>
            <a:chOff x="73396" y="5042882"/>
            <a:chExt cx="6076393" cy="958052"/>
          </a:xfrm>
        </p:grpSpPr>
        <p:grpSp>
          <p:nvGrpSpPr>
            <p:cNvPr id="193" name="192 Grupo"/>
            <p:cNvGrpSpPr/>
            <p:nvPr/>
          </p:nvGrpSpPr>
          <p:grpSpPr>
            <a:xfrm>
              <a:off x="1745924" y="5256256"/>
              <a:ext cx="1619003" cy="546158"/>
              <a:chOff x="2573330" y="7801842"/>
              <a:chExt cx="1619003" cy="448361"/>
            </a:xfrm>
          </p:grpSpPr>
          <p:grpSp>
            <p:nvGrpSpPr>
              <p:cNvPr id="194" name="Grupo 169"/>
              <p:cNvGrpSpPr/>
              <p:nvPr/>
            </p:nvGrpSpPr>
            <p:grpSpPr>
              <a:xfrm>
                <a:off x="2573330" y="7801842"/>
                <a:ext cx="1587600" cy="421879"/>
                <a:chOff x="4123691" y="2818344"/>
                <a:chExt cx="1184544" cy="763770"/>
              </a:xfrm>
            </p:grpSpPr>
            <p:sp>
              <p:nvSpPr>
                <p:cNvPr id="196"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97" name="Text Box 23"/>
                <p:cNvSpPr txBox="1">
                  <a:spLocks noChangeArrowheads="1"/>
                </p:cNvSpPr>
                <p:nvPr/>
              </p:nvSpPr>
              <p:spPr bwMode="auto">
                <a:xfrm>
                  <a:off x="4123691" y="2840298"/>
                  <a:ext cx="1184544" cy="524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Oficina de Orientación</a:t>
                  </a:r>
                </a:p>
                <a:p>
                  <a:pPr algn="ctr" eaLnBrk="1" hangingPunct="1">
                    <a:lnSpc>
                      <a:spcPct val="80000"/>
                    </a:lnSpc>
                  </a:pPr>
                  <a:r>
                    <a:rPr lang="es-ES" altLang="es-MX" sz="700" b="1" dirty="0">
                      <a:solidFill>
                        <a:srgbClr val="000000"/>
                      </a:solidFill>
                      <a:ea typeface="WenQuanYi Micro Hei"/>
                      <a:cs typeface="WenQuanYi Micro Hei"/>
                    </a:rPr>
                    <a:t> Educativa </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200" name="Line 49"/>
                <p:cNvSpPr>
                  <a:spLocks noChangeShapeType="1"/>
                </p:cNvSpPr>
                <p:nvPr/>
              </p:nvSpPr>
              <p:spPr bwMode="auto">
                <a:xfrm>
                  <a:off x="4157345" y="3176426"/>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95" name="Text Box 44"/>
              <p:cNvSpPr txBox="1">
                <a:spLocks noChangeArrowheads="1"/>
              </p:cNvSpPr>
              <p:nvPr/>
            </p:nvSpPr>
            <p:spPr bwMode="auto">
              <a:xfrm>
                <a:off x="2609500" y="8013434"/>
                <a:ext cx="1582833" cy="23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Nayeli Martínez Vite</a:t>
                </a:r>
              </a:p>
              <a:p>
                <a:pPr algn="ctr" eaLnBrk="1" hangingPunct="1">
                  <a:lnSpc>
                    <a:spcPct val="90000"/>
                  </a:lnSpc>
                </a:pPr>
                <a:r>
                  <a:rPr lang="es-ES" altLang="es-MX" sz="700" dirty="0" err="1" smtClean="0">
                    <a:solidFill>
                      <a:srgbClr val="000000"/>
                    </a:solidFill>
                    <a:ea typeface="WenQuanYi Micro Hei"/>
                    <a:cs typeface="WenQuanYi Micro Hei"/>
                  </a:rPr>
                  <a:t>Psicológo</a:t>
                </a:r>
                <a:r>
                  <a:rPr lang="es-ES" altLang="es-MX" sz="700" dirty="0">
                    <a:solidFill>
                      <a:srgbClr val="000000"/>
                    </a:solidFill>
                    <a:ea typeface="WenQuanYi Micro Hei"/>
                    <a:cs typeface="WenQuanYi Micro Hei"/>
                  </a:rPr>
                  <a:t> </a:t>
                </a:r>
                <a:r>
                  <a:rPr lang="es-ES" altLang="es-MX" sz="700" dirty="0" smtClean="0">
                    <a:solidFill>
                      <a:srgbClr val="000000"/>
                    </a:solidFill>
                    <a:ea typeface="WenQuanYi Micro Hei"/>
                    <a:cs typeface="WenQuanYi Micro Hei"/>
                  </a:rPr>
                  <a:t>(P16004)</a:t>
                </a:r>
                <a:endParaRPr lang="es-ES" altLang="es-MX" sz="700" dirty="0">
                  <a:solidFill>
                    <a:srgbClr val="000000"/>
                  </a:solidFill>
                  <a:ea typeface="WenQuanYi Micro Hei"/>
                  <a:cs typeface="WenQuanYi Micro Hei"/>
                </a:endParaRPr>
              </a:p>
            </p:txBody>
          </p:sp>
        </p:grpSp>
        <p:grpSp>
          <p:nvGrpSpPr>
            <p:cNvPr id="5" name="4 Grupo"/>
            <p:cNvGrpSpPr/>
            <p:nvPr/>
          </p:nvGrpSpPr>
          <p:grpSpPr>
            <a:xfrm>
              <a:off x="73396" y="5042882"/>
              <a:ext cx="6076393" cy="958052"/>
              <a:chOff x="73396" y="5042882"/>
              <a:chExt cx="6076393" cy="958052"/>
            </a:xfrm>
          </p:grpSpPr>
          <p:sp>
            <p:nvSpPr>
              <p:cNvPr id="253" name="Line 49"/>
              <p:cNvSpPr>
                <a:spLocks noChangeShapeType="1"/>
              </p:cNvSpPr>
              <p:nvPr/>
            </p:nvSpPr>
            <p:spPr bwMode="auto">
              <a:xfrm flipV="1">
                <a:off x="867196" y="5043618"/>
                <a:ext cx="5282593"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81" name="180 Grupo"/>
              <p:cNvGrpSpPr/>
              <p:nvPr/>
            </p:nvGrpSpPr>
            <p:grpSpPr>
              <a:xfrm>
                <a:off x="73396" y="5260877"/>
                <a:ext cx="1619003" cy="740057"/>
                <a:chOff x="2573330" y="7801842"/>
                <a:chExt cx="1619003" cy="607540"/>
              </a:xfrm>
            </p:grpSpPr>
            <p:grpSp>
              <p:nvGrpSpPr>
                <p:cNvPr id="182" name="Grupo 169"/>
                <p:cNvGrpSpPr/>
                <p:nvPr/>
              </p:nvGrpSpPr>
              <p:grpSpPr>
                <a:xfrm>
                  <a:off x="2573330" y="7801842"/>
                  <a:ext cx="1587600" cy="421879"/>
                  <a:chOff x="4123691" y="2818344"/>
                  <a:chExt cx="1184544" cy="763770"/>
                </a:xfrm>
              </p:grpSpPr>
              <p:sp>
                <p:nvSpPr>
                  <p:cNvPr id="184"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85" name="Text Box 23"/>
                  <p:cNvSpPr txBox="1">
                    <a:spLocks noChangeArrowheads="1"/>
                  </p:cNvSpPr>
                  <p:nvPr/>
                </p:nvSpPr>
                <p:spPr bwMode="auto">
                  <a:xfrm>
                    <a:off x="4123691" y="2840298"/>
                    <a:ext cx="1184544" cy="524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Oficina de Servicios</a:t>
                    </a:r>
                  </a:p>
                  <a:p>
                    <a:pPr algn="ctr" eaLnBrk="1" hangingPunct="1">
                      <a:lnSpc>
                        <a:spcPct val="80000"/>
                      </a:lnSpc>
                    </a:pPr>
                    <a:r>
                      <a:rPr lang="es-ES" altLang="es-MX" sz="700" b="1" dirty="0">
                        <a:solidFill>
                          <a:srgbClr val="000000"/>
                        </a:solidFill>
                        <a:ea typeface="WenQuanYi Micro Hei"/>
                        <a:cs typeface="WenQuanYi Micro Hei"/>
                      </a:rPr>
                      <a:t> Médicos</a:t>
                    </a:r>
                  </a:p>
                  <a:p>
                    <a:pPr algn="ctr" eaLnBrk="1" hangingPunct="1">
                      <a:lnSpc>
                        <a:spcPct val="80000"/>
                      </a:lnSpc>
                    </a:pPr>
                    <a:endParaRPr lang="es-ES" altLang="es-MX" sz="700" b="1" dirty="0">
                      <a:solidFill>
                        <a:srgbClr val="000000"/>
                      </a:solidFill>
                      <a:ea typeface="WenQuanYi Micro Hei"/>
                      <a:cs typeface="WenQuanYi Micro Hei"/>
                    </a:endParaRPr>
                  </a:p>
                </p:txBody>
              </p:sp>
              <p:sp>
                <p:nvSpPr>
                  <p:cNvPr id="192" name="Line 49"/>
                  <p:cNvSpPr>
                    <a:spLocks noChangeShapeType="1"/>
                  </p:cNvSpPr>
                  <p:nvPr/>
                </p:nvSpPr>
                <p:spPr bwMode="auto">
                  <a:xfrm>
                    <a:off x="4157345" y="3176426"/>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83" name="Text Box 44"/>
                <p:cNvSpPr txBox="1">
                  <a:spLocks noChangeArrowheads="1"/>
                </p:cNvSpPr>
                <p:nvPr/>
              </p:nvSpPr>
              <p:spPr bwMode="auto">
                <a:xfrm>
                  <a:off x="2609500" y="8013434"/>
                  <a:ext cx="1582833" cy="395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Monserrat Martínez </a:t>
                  </a:r>
                  <a:r>
                    <a:rPr lang="es-ES" altLang="es-MX" sz="700" dirty="0" err="1">
                      <a:solidFill>
                        <a:srgbClr val="000000"/>
                      </a:solidFill>
                      <a:ea typeface="WenQuanYi Micro Hei"/>
                      <a:cs typeface="WenQuanYi Micro Hei"/>
                    </a:rPr>
                    <a:t>Martínez</a:t>
                  </a:r>
                  <a:endParaRPr lang="es-ES" altLang="es-MX" sz="700" dirty="0">
                    <a:solidFill>
                      <a:srgbClr val="000000"/>
                    </a:solidFill>
                    <a:ea typeface="WenQuanYi Micro Hei"/>
                    <a:cs typeface="WenQuanYi Micro Hei"/>
                  </a:endParaRPr>
                </a:p>
                <a:p>
                  <a:pPr algn="ctr" eaLnBrk="1" hangingPunct="1">
                    <a:lnSpc>
                      <a:spcPct val="90000"/>
                    </a:lnSpc>
                  </a:pPr>
                  <a:r>
                    <a:rPr lang="es-ES" altLang="es-MX" sz="700" dirty="0">
                      <a:solidFill>
                        <a:srgbClr val="000000"/>
                      </a:solidFill>
                      <a:ea typeface="WenQuanYi Micro Hei"/>
                      <a:cs typeface="WenQuanYi Micro Hei"/>
                    </a:rPr>
                    <a:t>Médico </a:t>
                  </a:r>
                  <a:r>
                    <a:rPr lang="es-ES" altLang="es-MX" sz="700" dirty="0" smtClean="0">
                      <a:solidFill>
                        <a:srgbClr val="000000"/>
                      </a:solidFill>
                      <a:ea typeface="WenQuanYi Micro Hei"/>
                      <a:cs typeface="WenQuanYi Micro Hei"/>
                    </a:rPr>
                    <a:t>General </a:t>
                  </a:r>
                  <a:r>
                    <a:rPr lang="es-ES" altLang="es-MX" sz="700" dirty="0">
                      <a:solidFill>
                        <a:srgbClr val="000000"/>
                      </a:solidFill>
                      <a:ea typeface="WenQuanYi Micro Hei"/>
                      <a:cs typeface="WenQuanYi Micro Hei"/>
                    </a:rPr>
                    <a:t>(P13006)</a:t>
                  </a:r>
                </a:p>
                <a:p>
                  <a:pPr algn="ctr" eaLnBrk="1" hangingPunct="1">
                    <a:lnSpc>
                      <a:spcPct val="90000"/>
                    </a:lnSpc>
                  </a:pPr>
                  <a:endParaRPr lang="es-ES" altLang="es-MX" sz="700" dirty="0">
                    <a:solidFill>
                      <a:srgbClr val="000000"/>
                    </a:solidFill>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202" name="Line 12"/>
              <p:cNvSpPr>
                <a:spLocks noChangeShapeType="1"/>
              </p:cNvSpPr>
              <p:nvPr/>
            </p:nvSpPr>
            <p:spPr bwMode="auto">
              <a:xfrm flipV="1">
                <a:off x="867195" y="5042882"/>
                <a:ext cx="1" cy="214972"/>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07" name="Line 12"/>
            <p:cNvSpPr>
              <a:spLocks noChangeShapeType="1"/>
            </p:cNvSpPr>
            <p:nvPr/>
          </p:nvSpPr>
          <p:spPr bwMode="auto">
            <a:xfrm flipV="1">
              <a:off x="2556295" y="5042882"/>
              <a:ext cx="1" cy="214972"/>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grpSp>
        <p:nvGrpSpPr>
          <p:cNvPr id="7" name="6 Grupo"/>
          <p:cNvGrpSpPr/>
          <p:nvPr/>
        </p:nvGrpSpPr>
        <p:grpSpPr>
          <a:xfrm>
            <a:off x="906010" y="5042882"/>
            <a:ext cx="1633030" cy="3014804"/>
            <a:chOff x="906010" y="5042882"/>
            <a:chExt cx="1633030" cy="3014804"/>
          </a:xfrm>
        </p:grpSpPr>
        <p:grpSp>
          <p:nvGrpSpPr>
            <p:cNvPr id="131" name="130 Grupo"/>
            <p:cNvGrpSpPr/>
            <p:nvPr/>
          </p:nvGrpSpPr>
          <p:grpSpPr>
            <a:xfrm>
              <a:off x="906010" y="6200369"/>
              <a:ext cx="1619003" cy="546158"/>
              <a:chOff x="2573330" y="7801842"/>
              <a:chExt cx="1619003" cy="448361"/>
            </a:xfrm>
          </p:grpSpPr>
          <p:grpSp>
            <p:nvGrpSpPr>
              <p:cNvPr id="137" name="Grupo 169"/>
              <p:cNvGrpSpPr/>
              <p:nvPr/>
            </p:nvGrpSpPr>
            <p:grpSpPr>
              <a:xfrm>
                <a:off x="2573330" y="7801842"/>
                <a:ext cx="1587600" cy="421879"/>
                <a:chOff x="4123691" y="2818344"/>
                <a:chExt cx="1184544" cy="763770"/>
              </a:xfrm>
            </p:grpSpPr>
            <p:sp>
              <p:nvSpPr>
                <p:cNvPr id="164"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65" name="Text Box 23"/>
                <p:cNvSpPr txBox="1">
                  <a:spLocks noChangeArrowheads="1"/>
                </p:cNvSpPr>
                <p:nvPr/>
              </p:nvSpPr>
              <p:spPr bwMode="auto">
                <a:xfrm>
                  <a:off x="4123691" y="2840298"/>
                  <a:ext cx="1184544" cy="26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Control </a:t>
                  </a:r>
                  <a:r>
                    <a:rPr lang="es-ES" altLang="es-MX" sz="700" b="1" dirty="0" smtClean="0">
                      <a:solidFill>
                        <a:srgbClr val="000000"/>
                      </a:solidFill>
                      <a:ea typeface="WenQuanYi Micro Hei"/>
                      <a:cs typeface="WenQuanYi Micro Hei"/>
                    </a:rPr>
                    <a:t>Escolar</a:t>
                  </a:r>
                  <a:endParaRPr lang="es-ES" altLang="es-MX" sz="700" b="1" dirty="0">
                    <a:solidFill>
                      <a:srgbClr val="000000"/>
                    </a:solidFill>
                    <a:ea typeface="WenQuanYi Micro Hei"/>
                    <a:cs typeface="WenQuanYi Micro Hei"/>
                  </a:endParaRPr>
                </a:p>
              </p:txBody>
            </p:sp>
            <p:sp>
              <p:nvSpPr>
                <p:cNvPr id="166" name="Line 49"/>
                <p:cNvSpPr>
                  <a:spLocks noChangeShapeType="1"/>
                </p:cNvSpPr>
                <p:nvPr/>
              </p:nvSpPr>
              <p:spPr bwMode="auto">
                <a:xfrm>
                  <a:off x="4157345" y="3176426"/>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38" name="Text Box 44"/>
              <p:cNvSpPr txBox="1">
                <a:spLocks noChangeArrowheads="1"/>
              </p:cNvSpPr>
              <p:nvPr/>
            </p:nvSpPr>
            <p:spPr bwMode="auto">
              <a:xfrm>
                <a:off x="2609500" y="8013434"/>
                <a:ext cx="1582833" cy="23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Antonio Rangel García</a:t>
                </a:r>
              </a:p>
              <a:p>
                <a:pPr algn="ctr" eaLnBrk="1" hangingPunct="1">
                  <a:lnSpc>
                    <a:spcPct val="90000"/>
                  </a:lnSpc>
                </a:pPr>
                <a:r>
                  <a:rPr lang="es-ES" altLang="es-MX" sz="700" dirty="0">
                    <a:ea typeface="WenQuanYi Micro Hei"/>
                    <a:cs typeface="WenQuanYi Micro Hei"/>
                  </a:rPr>
                  <a:t>Jefe de </a:t>
                </a:r>
                <a:r>
                  <a:rPr lang="es-ES" altLang="es-MX" sz="700" dirty="0" smtClean="0">
                    <a:ea typeface="WenQuanYi Micro Hei"/>
                    <a:cs typeface="WenQuanYi Micro Hei"/>
                  </a:rPr>
                  <a:t>Oficina </a:t>
                </a:r>
                <a:r>
                  <a:rPr lang="es-ES" altLang="es-MX" sz="700" dirty="0">
                    <a:ea typeface="WenQuanYi Micro Hei"/>
                    <a:cs typeface="WenQuanYi Micro Hei"/>
                  </a:rPr>
                  <a:t>(A01001)</a:t>
                </a:r>
              </a:p>
            </p:txBody>
          </p:sp>
        </p:grpSp>
        <p:sp>
          <p:nvSpPr>
            <p:cNvPr id="217" name="Line 12"/>
            <p:cNvSpPr>
              <a:spLocks noChangeShapeType="1"/>
            </p:cNvSpPr>
            <p:nvPr/>
          </p:nvSpPr>
          <p:spPr bwMode="auto">
            <a:xfrm flipV="1">
              <a:off x="1712477" y="5042882"/>
              <a:ext cx="0" cy="115464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219" name="218 Grupo"/>
            <p:cNvGrpSpPr/>
            <p:nvPr/>
          </p:nvGrpSpPr>
          <p:grpSpPr>
            <a:xfrm>
              <a:off x="925589" y="7032085"/>
              <a:ext cx="1613451" cy="1025601"/>
              <a:chOff x="3474920" y="6197522"/>
              <a:chExt cx="1613451" cy="1025601"/>
            </a:xfrm>
          </p:grpSpPr>
          <p:grpSp>
            <p:nvGrpSpPr>
              <p:cNvPr id="220" name="219 Grupo"/>
              <p:cNvGrpSpPr/>
              <p:nvPr/>
            </p:nvGrpSpPr>
            <p:grpSpPr>
              <a:xfrm>
                <a:off x="3474920" y="6197522"/>
                <a:ext cx="1613451" cy="1025601"/>
                <a:chOff x="4104874" y="5898336"/>
                <a:chExt cx="1613451" cy="780763"/>
              </a:xfrm>
            </p:grpSpPr>
            <p:grpSp>
              <p:nvGrpSpPr>
                <p:cNvPr id="227" name="Grupo 137"/>
                <p:cNvGrpSpPr/>
                <p:nvPr/>
              </p:nvGrpSpPr>
              <p:grpSpPr>
                <a:xfrm>
                  <a:off x="4104874" y="5898336"/>
                  <a:ext cx="1613451" cy="780763"/>
                  <a:chOff x="2608000" y="7252971"/>
                  <a:chExt cx="1689334" cy="1035125"/>
                </a:xfrm>
              </p:grpSpPr>
              <p:grpSp>
                <p:nvGrpSpPr>
                  <p:cNvPr id="229" name="Grupo 169"/>
                  <p:cNvGrpSpPr/>
                  <p:nvPr/>
                </p:nvGrpSpPr>
                <p:grpSpPr>
                  <a:xfrm>
                    <a:off x="2608000" y="7252971"/>
                    <a:ext cx="1662267" cy="763770"/>
                    <a:chOff x="4123691" y="2818345"/>
                    <a:chExt cx="1184544" cy="763770"/>
                  </a:xfrm>
                </p:grpSpPr>
                <p:sp>
                  <p:nvSpPr>
                    <p:cNvPr id="231" name="Rectangle 22"/>
                    <p:cNvSpPr>
                      <a:spLocks noChangeArrowheads="1"/>
                    </p:cNvSpPr>
                    <p:nvPr/>
                  </p:nvSpPr>
                  <p:spPr bwMode="auto">
                    <a:xfrm>
                      <a:off x="4147166" y="2818345"/>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32" name="Text Box 23"/>
                    <p:cNvSpPr txBox="1">
                      <a:spLocks noChangeArrowheads="1"/>
                    </p:cNvSpPr>
                    <p:nvPr/>
                  </p:nvSpPr>
                  <p:spPr bwMode="auto">
                    <a:xfrm>
                      <a:off x="4123691" y="2840304"/>
                      <a:ext cx="1184544" cy="18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Control Escolar</a:t>
                      </a:r>
                      <a:endParaRPr lang="es-ES" altLang="es-MX" sz="700" b="1" dirty="0">
                        <a:solidFill>
                          <a:srgbClr val="FF0000"/>
                        </a:solidFill>
                        <a:ea typeface="WenQuanYi Micro Hei"/>
                        <a:cs typeface="WenQuanYi Micro Hei"/>
                      </a:endParaRPr>
                    </a:p>
                  </p:txBody>
                </p:sp>
                <p:sp>
                  <p:nvSpPr>
                    <p:cNvPr id="233" name="Line 49"/>
                    <p:cNvSpPr>
                      <a:spLocks noChangeShapeType="1"/>
                    </p:cNvSpPr>
                    <p:nvPr/>
                  </p:nvSpPr>
                  <p:spPr bwMode="auto">
                    <a:xfrm>
                      <a:off x="4157345" y="3073392"/>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30"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28" name="227 Rectángulo"/>
                <p:cNvSpPr/>
                <p:nvPr/>
              </p:nvSpPr>
              <p:spPr>
                <a:xfrm>
                  <a:off x="4186603" y="6124971"/>
                  <a:ext cx="1384300" cy="144096"/>
                </a:xfrm>
                <a:prstGeom prst="rect">
                  <a:avLst/>
                </a:prstGeom>
              </p:spPr>
              <p:txBody>
                <a:bodyPr wrap="square">
                  <a:spAutoFit/>
                </a:bodyPr>
                <a:lstStyle/>
                <a:p>
                  <a:pPr algn="ctr" eaLnBrk="1" hangingPunct="1">
                    <a:lnSpc>
                      <a:spcPct val="90000"/>
                    </a:lnSpc>
                  </a:pPr>
                  <a:endParaRPr lang="es-ES" altLang="es-MX" sz="700" dirty="0">
                    <a:ea typeface="WenQuanYi Micro Hei"/>
                    <a:cs typeface="WenQuanYi Micro Hei"/>
                  </a:endParaRPr>
                </a:p>
              </p:txBody>
            </p:sp>
          </p:grpSp>
          <p:sp>
            <p:nvSpPr>
              <p:cNvPr id="221" name="Text Box 29"/>
              <p:cNvSpPr txBox="1">
                <a:spLocks noChangeArrowheads="1"/>
              </p:cNvSpPr>
              <p:nvPr/>
            </p:nvSpPr>
            <p:spPr bwMode="auto">
              <a:xfrm>
                <a:off x="3543868" y="6414696"/>
                <a:ext cx="1432945" cy="57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Juana </a:t>
                </a:r>
                <a:r>
                  <a:rPr lang="es-ES" altLang="es-MX" sz="700" dirty="0" err="1">
                    <a:ea typeface="WenQuanYi Micro Hei"/>
                    <a:cs typeface="WenQuanYi Micro Hei"/>
                  </a:rPr>
                  <a:t>Ivett</a:t>
                </a:r>
                <a:r>
                  <a:rPr lang="es-ES" altLang="es-MX" sz="700" dirty="0">
                    <a:ea typeface="WenQuanYi Micro Hei"/>
                    <a:cs typeface="WenQuanYi Micro Hei"/>
                  </a:rPr>
                  <a:t> Hernández Gaspar</a:t>
                </a:r>
              </a:p>
              <a:p>
                <a:pPr algn="ctr" eaLnBrk="1" hangingPunct="1">
                  <a:lnSpc>
                    <a:spcPct val="90000"/>
                  </a:lnSpc>
                </a:pPr>
                <a:r>
                  <a:rPr lang="es-ES" altLang="es-MX" sz="700" dirty="0" err="1" smtClean="0">
                    <a:ea typeface="WenQuanYi Micro Hei"/>
                    <a:cs typeface="WenQuanYi Micro Hei"/>
                  </a:rPr>
                  <a:t>Sria</a:t>
                </a:r>
                <a:r>
                  <a:rPr lang="es-ES" altLang="es-MX" sz="700" dirty="0" smtClean="0">
                    <a:ea typeface="WenQuanYi Micro Hei"/>
                    <a:cs typeface="WenQuanYi Micro Hei"/>
                  </a:rPr>
                  <a:t>. </a:t>
                </a:r>
                <a:r>
                  <a:rPr lang="es-ES" altLang="es-MX" sz="700" dirty="0">
                    <a:ea typeface="WenQuanYi Micro Hei"/>
                    <a:cs typeface="WenQuanYi Micro Hei"/>
                  </a:rPr>
                  <a:t>de </a:t>
                </a:r>
                <a:r>
                  <a:rPr lang="es-ES" altLang="es-MX" sz="700" dirty="0" smtClean="0">
                    <a:ea typeface="WenQuanYi Micro Hei"/>
                    <a:cs typeface="WenQuanYi Micro Hei"/>
                  </a:rPr>
                  <a:t>Subdirector </a:t>
                </a:r>
                <a:r>
                  <a:rPr lang="es-ES" altLang="es-MX" sz="700" dirty="0">
                    <a:ea typeface="WenQuanYi Micro Hei"/>
                    <a:cs typeface="WenQuanYi Micro Hei"/>
                  </a:rPr>
                  <a:t>(CF34280</a:t>
                </a:r>
                <a:r>
                  <a:rPr lang="es-ES" altLang="es-MX" sz="700" dirty="0" smtClean="0">
                    <a:ea typeface="WenQuanYi Micro Hei"/>
                    <a:cs typeface="WenQuanYi Micro Hei"/>
                  </a:rPr>
                  <a:t>)</a:t>
                </a:r>
                <a:endParaRPr lang="es-ES" altLang="es-MX" sz="700" dirty="0">
                  <a:ea typeface="WenQuanYi Micro Hei"/>
                  <a:cs typeface="WenQuanYi Micro Hei"/>
                </a:endParaRPr>
              </a:p>
              <a:p>
                <a:pPr algn="ctr" eaLnBrk="1" hangingPunct="1">
                  <a:lnSpc>
                    <a:spcPct val="90000"/>
                  </a:lnSpc>
                </a:pPr>
                <a:endParaRPr lang="es-ES" altLang="es-MX" sz="700" dirty="0" smtClean="0">
                  <a:ea typeface="WenQuanYi Micro Hei"/>
                  <a:cs typeface="WenQuanYi Micro Hei"/>
                </a:endParaRPr>
              </a:p>
              <a:p>
                <a:pPr algn="ctr" eaLnBrk="1" hangingPunct="1">
                  <a:lnSpc>
                    <a:spcPct val="90000"/>
                  </a:lnSpc>
                </a:pPr>
                <a:r>
                  <a:rPr lang="es-ES" altLang="es-MX" sz="700" dirty="0">
                    <a:solidFill>
                      <a:srgbClr val="000000"/>
                    </a:solidFill>
                    <a:ea typeface="WenQuanYi Micro Hei"/>
                    <a:cs typeface="WenQuanYi Micro Hei"/>
                  </a:rPr>
                  <a:t>Plácido Romualdo Hernández</a:t>
                </a:r>
              </a:p>
              <a:p>
                <a:pPr algn="ctr" eaLnBrk="1" hangingPunct="1">
                  <a:lnSpc>
                    <a:spcPct val="90000"/>
                  </a:lnSpc>
                </a:pPr>
                <a:r>
                  <a:rPr lang="es-ES" altLang="es-MX" sz="700" dirty="0" smtClean="0">
                    <a:solidFill>
                      <a:srgbClr val="000000"/>
                    </a:solidFill>
                    <a:ea typeface="WenQuanYi Micro Hei"/>
                    <a:cs typeface="WenQuanYi Micro Hei"/>
                  </a:rPr>
                  <a:t>Capturista </a:t>
                </a:r>
                <a:r>
                  <a:rPr lang="es-ES" altLang="es-MX" sz="700" dirty="0">
                    <a:solidFill>
                      <a:srgbClr val="000000"/>
                    </a:solidFill>
                    <a:ea typeface="WenQuanYi Micro Hei"/>
                    <a:cs typeface="WenQuanYi Micro Hei"/>
                  </a:rPr>
                  <a:t>(T06027</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grpSp>
        <p:sp>
          <p:nvSpPr>
            <p:cNvPr id="234" name="Line 12"/>
            <p:cNvSpPr>
              <a:spLocks noChangeShapeType="1"/>
            </p:cNvSpPr>
            <p:nvPr/>
          </p:nvSpPr>
          <p:spPr bwMode="auto">
            <a:xfrm flipV="1">
              <a:off x="1712477" y="6719282"/>
              <a:ext cx="0" cy="312803"/>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grpSp>
        <p:nvGrpSpPr>
          <p:cNvPr id="134" name="11 Grupo">
            <a:extLst>
              <a:ext uri="{FF2B5EF4-FFF2-40B4-BE49-F238E27FC236}">
                <a16:creationId xmlns="" xmlns:a16="http://schemas.microsoft.com/office/drawing/2014/main" id="{BA90F3C4-3647-4A17-ACEE-C323ADF25E42}"/>
              </a:ext>
            </a:extLst>
          </p:cNvPr>
          <p:cNvGrpSpPr/>
          <p:nvPr/>
        </p:nvGrpSpPr>
        <p:grpSpPr>
          <a:xfrm>
            <a:off x="4574124" y="4475436"/>
            <a:ext cx="1678094" cy="478307"/>
            <a:chOff x="1655252" y="3097209"/>
            <a:chExt cx="1479214" cy="478307"/>
          </a:xfrm>
        </p:grpSpPr>
        <p:sp>
          <p:nvSpPr>
            <p:cNvPr id="135"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36"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55252"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6"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Administrativo</a:t>
              </a:r>
            </a:p>
          </p:txBody>
        </p:sp>
        <p:sp>
          <p:nvSpPr>
            <p:cNvPr id="212"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261791"/>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13"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71220" y="3287103"/>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Lilia Yazmín Rendón Díaz</a:t>
              </a:r>
            </a:p>
            <a:p>
              <a:pPr algn="ctr" eaLnBrk="1" hangingPunct="1">
                <a:lnSpc>
                  <a:spcPct val="90000"/>
                </a:lnSpc>
              </a:pPr>
              <a:r>
                <a:rPr lang="es-ES" altLang="es-MX" sz="700" dirty="0">
                  <a:ea typeface="WenQuanYi Micro Hei"/>
                  <a:cs typeface="WenQuanYi Micro Hei"/>
                </a:rPr>
                <a:t>Analista </a:t>
              </a:r>
              <a:r>
                <a:rPr lang="es-ES" altLang="es-MX" sz="700" dirty="0" smtClean="0">
                  <a:ea typeface="WenQuanYi Micro Hei"/>
                  <a:cs typeface="WenQuanYi Micro Hei"/>
                </a:rPr>
                <a:t>Técnico (P01001)</a:t>
              </a:r>
              <a:endParaRPr lang="es-ES" altLang="es-MX" sz="700" dirty="0">
                <a:ea typeface="WenQuanYi Micro Hei"/>
                <a:cs typeface="WenQuanYi Micro Hei"/>
              </a:endParaRPr>
            </a:p>
          </p:txBody>
        </p:sp>
      </p:grpSp>
      <p:sp>
        <p:nvSpPr>
          <p:cNvPr id="214" name="Line 10"/>
          <p:cNvSpPr>
            <a:spLocks noChangeShapeType="1"/>
          </p:cNvSpPr>
          <p:nvPr/>
        </p:nvSpPr>
        <p:spPr bwMode="auto">
          <a:xfrm flipV="1">
            <a:off x="3533851" y="4718395"/>
            <a:ext cx="1032565" cy="559"/>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18" name="Line 5">
            <a:extLst>
              <a:ext uri="{FF2B5EF4-FFF2-40B4-BE49-F238E27FC236}">
                <a16:creationId xmlns="" xmlns:a16="http://schemas.microsoft.com/office/drawing/2014/main" id="{4D5BD8F3-2A77-4F97-A4ED-4BCD2CBC8552}"/>
              </a:ext>
            </a:extLst>
          </p:cNvPr>
          <p:cNvSpPr>
            <a:spLocks noChangeShapeType="1"/>
          </p:cNvSpPr>
          <p:nvPr/>
        </p:nvSpPr>
        <p:spPr bwMode="auto">
          <a:xfrm>
            <a:off x="2731308" y="8204597"/>
            <a:ext cx="570691" cy="0"/>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127" name="Line 4">
            <a:extLst>
              <a:ext uri="{FF2B5EF4-FFF2-40B4-BE49-F238E27FC236}">
                <a16:creationId xmlns="" xmlns:a16="http://schemas.microsoft.com/office/drawing/2014/main" id="{E2723198-3A45-4B30-8F67-542EF5622365}"/>
              </a:ext>
            </a:extLst>
          </p:cNvPr>
          <p:cNvSpPr>
            <a:spLocks noChangeShapeType="1"/>
          </p:cNvSpPr>
          <p:nvPr/>
        </p:nvSpPr>
        <p:spPr bwMode="auto">
          <a:xfrm>
            <a:off x="2727019" y="8275930"/>
            <a:ext cx="570218" cy="0"/>
          </a:xfrm>
          <a:prstGeom prst="line">
            <a:avLst/>
          </a:prstGeom>
          <a:noFill/>
          <a:ln w="635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spTree>
    <p:extLst>
      <p:ext uri="{BB962C8B-B14F-4D97-AF65-F5344CB8AC3E}">
        <p14:creationId xmlns:p14="http://schemas.microsoft.com/office/powerpoint/2010/main" val="236261844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Rectangle 6"/>
          <p:cNvSpPr>
            <a:spLocks noChangeArrowheads="1"/>
          </p:cNvSpPr>
          <p:nvPr/>
        </p:nvSpPr>
        <p:spPr bwMode="auto">
          <a:xfrm>
            <a:off x="-1046" y="187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800" dirty="0">
              <a:solidFill>
                <a:srgbClr val="000000"/>
              </a:solidFill>
              <a:ea typeface="WenQuanYi Micro Hei"/>
              <a:cs typeface="WenQuanYi Micro Hei"/>
            </a:endParaRPr>
          </a:p>
        </p:txBody>
      </p:sp>
      <p:sp>
        <p:nvSpPr>
          <p:cNvPr id="15363" name="Text Box 3"/>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5365" name="Text Box 114"/>
          <p:cNvSpPr txBox="1">
            <a:spLocks noChangeArrowheads="1"/>
          </p:cNvSpPr>
          <p:nvPr/>
        </p:nvSpPr>
        <p:spPr bwMode="auto">
          <a:xfrm>
            <a:off x="1756955" y="486027"/>
            <a:ext cx="401955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Subdirección de Servicios Administrativos</a:t>
            </a:r>
          </a:p>
        </p:txBody>
      </p:sp>
      <p:sp>
        <p:nvSpPr>
          <p:cNvPr id="15472" name="Line 5"/>
          <p:cNvSpPr>
            <a:spLocks noChangeShapeType="1"/>
          </p:cNvSpPr>
          <p:nvPr/>
        </p:nvSpPr>
        <p:spPr bwMode="auto">
          <a:xfrm>
            <a:off x="0" y="433616"/>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0" name="Text Box 6">
            <a:extLst>
              <a:ext uri="{FF2B5EF4-FFF2-40B4-BE49-F238E27FC236}">
                <a16:creationId xmlns="" xmlns:a16="http://schemas.microsoft.com/office/drawing/2014/main" id="{4D556148-12DB-49B2-968F-0EFEC7B262AC}"/>
              </a:ext>
            </a:extLst>
          </p:cNvPr>
          <p:cNvSpPr txBox="1">
            <a:spLocks noChangeArrowheads="1"/>
          </p:cNvSpPr>
          <p:nvPr/>
        </p:nvSpPr>
        <p:spPr bwMode="auto">
          <a:xfrm>
            <a:off x="1575702" y="8111326"/>
            <a:ext cx="1617021"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08 Puestos </a:t>
            </a:r>
            <a:r>
              <a:rPr lang="es-ES" altLang="es-MX" sz="450" b="1" dirty="0">
                <a:solidFill>
                  <a:srgbClr val="339933"/>
                </a:solidFill>
                <a:ea typeface="WenQuanYi Micro Hei"/>
                <a:cs typeface="WenQuanYi Micro Hei"/>
              </a:rPr>
              <a:t>de Confianza</a:t>
            </a:r>
            <a:endParaRPr lang="es-ES" altLang="es-MX" sz="450" b="1" dirty="0">
              <a:solidFill>
                <a:srgbClr val="000000"/>
              </a:solidFill>
              <a:ea typeface="WenQuanYi Micro Hei"/>
              <a:cs typeface="WenQuanYi Micro Hei"/>
            </a:endParaRPr>
          </a:p>
          <a:p>
            <a:pPr eaLnBrk="1" hangingPunct="1"/>
            <a:r>
              <a:rPr lang="es-ES" altLang="es-MX" sz="450" b="1" dirty="0">
                <a:ea typeface="WenQuanYi Micro Hei"/>
                <a:cs typeface="WenQuanYi Micro Hei"/>
              </a:rPr>
              <a:t>03 Personal de Base </a:t>
            </a:r>
          </a:p>
          <a:p>
            <a:pPr eaLnBrk="1" hangingPunct="1"/>
            <a:endParaRPr lang="es-ES" altLang="es-MX" sz="450" b="1" dirty="0">
              <a:solidFill>
                <a:srgbClr val="996633"/>
              </a:solidFill>
              <a:ea typeface="WenQuanYi Micro Hei"/>
              <a:cs typeface="WenQuanYi Micro Hei"/>
            </a:endParaRPr>
          </a:p>
          <a:p>
            <a:pPr eaLnBrk="1" hangingPunct="1"/>
            <a:r>
              <a:rPr lang="es-ES" altLang="es-MX" sz="450" b="1" i="1" dirty="0">
                <a:ea typeface="WenQuanYi Micro Hei"/>
                <a:cs typeface="WenQuanYi Micro Hei"/>
              </a:rPr>
              <a:t>Total: </a:t>
            </a:r>
            <a:r>
              <a:rPr lang="es-ES" altLang="es-MX" sz="450" b="1" i="1" dirty="0" smtClean="0">
                <a:ea typeface="WenQuanYi Micro Hei"/>
                <a:cs typeface="WenQuanYi Micro Hei"/>
              </a:rPr>
              <a:t>11</a:t>
            </a:r>
            <a:endParaRPr lang="es-ES" altLang="es-MX" sz="450" b="1" i="1" dirty="0">
              <a:ea typeface="WenQuanYi Micro Hei"/>
              <a:cs typeface="WenQuanYi Micro Hei"/>
            </a:endParaRPr>
          </a:p>
        </p:txBody>
      </p:sp>
      <p:grpSp>
        <p:nvGrpSpPr>
          <p:cNvPr id="6" name="Grupo 5"/>
          <p:cNvGrpSpPr/>
          <p:nvPr/>
        </p:nvGrpSpPr>
        <p:grpSpPr>
          <a:xfrm>
            <a:off x="509796" y="1334122"/>
            <a:ext cx="6022277" cy="5614950"/>
            <a:chOff x="509796" y="1334122"/>
            <a:chExt cx="6022277" cy="5614950"/>
          </a:xfrm>
        </p:grpSpPr>
        <p:grpSp>
          <p:nvGrpSpPr>
            <p:cNvPr id="158" name="11 Grupo">
              <a:extLst>
                <a:ext uri="{FF2B5EF4-FFF2-40B4-BE49-F238E27FC236}">
                  <a16:creationId xmlns="" xmlns:a16="http://schemas.microsoft.com/office/drawing/2014/main" id="{BA90F3C4-3647-4A17-ACEE-C323ADF25E42}"/>
                </a:ext>
              </a:extLst>
            </p:cNvPr>
            <p:cNvGrpSpPr/>
            <p:nvPr/>
          </p:nvGrpSpPr>
          <p:grpSpPr>
            <a:xfrm>
              <a:off x="2678450" y="3866745"/>
              <a:ext cx="1675251" cy="495023"/>
              <a:chOff x="1657757" y="3097209"/>
              <a:chExt cx="1476709" cy="495023"/>
            </a:xfrm>
          </p:grpSpPr>
          <p:sp>
            <p:nvSpPr>
              <p:cNvPr id="159"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60"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61"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Oficina de Control </a:t>
                </a:r>
                <a:r>
                  <a:rPr lang="es-ES" altLang="es-MX" sz="700" b="1" dirty="0" smtClean="0">
                    <a:solidFill>
                      <a:srgbClr val="000000"/>
                    </a:solidFill>
                    <a:ea typeface="WenQuanYi Micro Hei"/>
                    <a:cs typeface="WenQuanYi Micro Hei"/>
                  </a:rPr>
                  <a:t>Interno</a:t>
                </a:r>
                <a:endParaRPr lang="es-ES" altLang="es-MX" sz="700" b="1" dirty="0">
                  <a:solidFill>
                    <a:srgbClr val="000000"/>
                  </a:solidFill>
                  <a:ea typeface="WenQuanYi Micro Hei"/>
                  <a:cs typeface="WenQuanYi Micro Hei"/>
                </a:endParaRPr>
              </a:p>
            </p:txBody>
          </p:sp>
          <p:sp>
            <p:nvSpPr>
              <p:cNvPr id="162"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63"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Alba Yazmín González Hernández</a:t>
                </a:r>
              </a:p>
              <a:p>
                <a:pPr algn="ctr" eaLnBrk="1" hangingPunct="1">
                  <a:lnSpc>
                    <a:spcPct val="90000"/>
                  </a:lnSpc>
                </a:pPr>
                <a:r>
                  <a:rPr lang="es-ES" altLang="es-MX" sz="700" dirty="0">
                    <a:ea typeface="WenQuanYi Micro Hei"/>
                    <a:cs typeface="WenQuanYi Micro Hei"/>
                  </a:rPr>
                  <a:t>Analista </a:t>
                </a:r>
                <a:r>
                  <a:rPr lang="es-ES" altLang="es-MX" sz="700" dirty="0" smtClean="0">
                    <a:ea typeface="WenQuanYi Micro Hei"/>
                    <a:cs typeface="WenQuanYi Micro Hei"/>
                  </a:rPr>
                  <a:t>Especializado </a:t>
                </a:r>
                <a:r>
                  <a:rPr lang="es-ES" altLang="es-MX" sz="700" dirty="0">
                    <a:ea typeface="WenQuanYi Micro Hei"/>
                    <a:cs typeface="WenQuanYi Micro Hei"/>
                  </a:rPr>
                  <a:t>(P01002</a:t>
                </a:r>
                <a:r>
                  <a:rPr lang="es-ES" altLang="es-MX" sz="700" dirty="0" smtClean="0">
                    <a:ea typeface="WenQuanYi Micro Hei"/>
                    <a:cs typeface="WenQuanYi Micro Hei"/>
                  </a:rPr>
                  <a:t>)</a:t>
                </a:r>
                <a:endParaRPr lang="es-ES" altLang="es-MX" sz="700" dirty="0">
                  <a:ea typeface="WenQuanYi Micro Hei"/>
                  <a:cs typeface="WenQuanYi Micro Hei"/>
                </a:endParaRPr>
              </a:p>
            </p:txBody>
          </p:sp>
        </p:grpSp>
        <p:grpSp>
          <p:nvGrpSpPr>
            <p:cNvPr id="3" name="2 Grupo"/>
            <p:cNvGrpSpPr/>
            <p:nvPr/>
          </p:nvGrpSpPr>
          <p:grpSpPr>
            <a:xfrm>
              <a:off x="1462405" y="1334122"/>
              <a:ext cx="4199330" cy="2564376"/>
              <a:chOff x="1462405" y="1334122"/>
              <a:chExt cx="4199330" cy="2564376"/>
            </a:xfrm>
          </p:grpSpPr>
          <p:sp>
            <p:nvSpPr>
              <p:cNvPr id="15404" name="Line 73"/>
              <p:cNvSpPr>
                <a:spLocks noChangeShapeType="1"/>
              </p:cNvSpPr>
              <p:nvPr/>
            </p:nvSpPr>
            <p:spPr bwMode="auto">
              <a:xfrm flipH="1">
                <a:off x="1462405" y="3493388"/>
                <a:ext cx="4135" cy="404105"/>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378" name="Line 19"/>
              <p:cNvSpPr>
                <a:spLocks noChangeShapeType="1"/>
              </p:cNvSpPr>
              <p:nvPr/>
            </p:nvSpPr>
            <p:spPr bwMode="auto">
              <a:xfrm flipV="1">
                <a:off x="1466540" y="3499037"/>
                <a:ext cx="4150671"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0" name="Line 91"/>
              <p:cNvSpPr>
                <a:spLocks noChangeShapeType="1"/>
              </p:cNvSpPr>
              <p:nvPr/>
            </p:nvSpPr>
            <p:spPr bwMode="auto">
              <a:xfrm flipH="1">
                <a:off x="3507912" y="3005645"/>
                <a:ext cx="491048"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377" name="Line 18"/>
              <p:cNvSpPr>
                <a:spLocks noChangeShapeType="1"/>
              </p:cNvSpPr>
              <p:nvPr/>
            </p:nvSpPr>
            <p:spPr bwMode="auto">
              <a:xfrm>
                <a:off x="3499446" y="1819106"/>
                <a:ext cx="16730" cy="207463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29" name="128 Grupo"/>
              <p:cNvGrpSpPr/>
              <p:nvPr/>
            </p:nvGrpSpPr>
            <p:grpSpPr>
              <a:xfrm>
                <a:off x="2665113" y="1334122"/>
                <a:ext cx="1675251" cy="487105"/>
                <a:chOff x="2515647" y="1379055"/>
                <a:chExt cx="1675251" cy="487105"/>
              </a:xfrm>
            </p:grpSpPr>
            <p:grpSp>
              <p:nvGrpSpPr>
                <p:cNvPr id="130" name="11 Grupo">
                  <a:extLst>
                    <a:ext uri="{FF2B5EF4-FFF2-40B4-BE49-F238E27FC236}">
                      <a16:creationId xmlns="" xmlns:a16="http://schemas.microsoft.com/office/drawing/2014/main" id="{BA90F3C4-3647-4A17-ACEE-C323ADF25E42}"/>
                    </a:ext>
                  </a:extLst>
                </p:cNvPr>
                <p:cNvGrpSpPr/>
                <p:nvPr/>
              </p:nvGrpSpPr>
              <p:grpSpPr>
                <a:xfrm>
                  <a:off x="2515647" y="1379055"/>
                  <a:ext cx="1675251" cy="450000"/>
                  <a:chOff x="1657757" y="3124200"/>
                  <a:chExt cx="1476709" cy="450000"/>
                </a:xfrm>
              </p:grpSpPr>
              <p:sp>
                <p:nvSpPr>
                  <p:cNvPr id="132"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33"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34"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135"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40"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31" name="Text Box 42">
                  <a:extLst>
                    <a:ext uri="{FF2B5EF4-FFF2-40B4-BE49-F238E27FC236}">
                      <a16:creationId xmlns="" xmlns:a16="http://schemas.microsoft.com/office/drawing/2014/main" id="{CCE232BA-EFE0-4230-8319-68A57518E4BA}"/>
                    </a:ext>
                  </a:extLst>
                </p:cNvPr>
                <p:cNvSpPr txBox="1">
                  <a:spLocks noChangeArrowheads="1"/>
                </p:cNvSpPr>
                <p:nvPr/>
              </p:nvSpPr>
              <p:spPr bwMode="auto">
                <a:xfrm>
                  <a:off x="2702205" y="1577747"/>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grpSp>
          <p:grpSp>
            <p:nvGrpSpPr>
              <p:cNvPr id="141" name="11 Grupo">
                <a:extLst>
                  <a:ext uri="{FF2B5EF4-FFF2-40B4-BE49-F238E27FC236}">
                    <a16:creationId xmlns="" xmlns:a16="http://schemas.microsoft.com/office/drawing/2014/main" id="{BA90F3C4-3647-4A17-ACEE-C323ADF25E42}"/>
                  </a:ext>
                </a:extLst>
              </p:cNvPr>
              <p:cNvGrpSpPr/>
              <p:nvPr/>
            </p:nvGrpSpPr>
            <p:grpSpPr>
              <a:xfrm>
                <a:off x="2666133" y="2018807"/>
                <a:ext cx="1675251" cy="591973"/>
                <a:chOff x="1657757" y="3097209"/>
                <a:chExt cx="1476709" cy="591973"/>
              </a:xfrm>
            </p:grpSpPr>
            <p:sp>
              <p:nvSpPr>
                <p:cNvPr id="142"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44"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45"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a:t>
                  </a:r>
                  <a:r>
                    <a:rPr lang="es-ES" altLang="es-MX" sz="700" b="1" dirty="0">
                      <a:solidFill>
                        <a:srgbClr val="000000"/>
                      </a:solidFill>
                      <a:ea typeface="WenQuanYi Micro Hei"/>
                      <a:cs typeface="WenQuanYi Micro Hei"/>
                    </a:rPr>
                    <a:t>Servicios Administrativos</a:t>
                  </a:r>
                </a:p>
              </p:txBody>
            </p:sp>
            <p:sp>
              <p:nvSpPr>
                <p:cNvPr id="149"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0"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Claudia Díaz </a:t>
                  </a:r>
                  <a:r>
                    <a:rPr lang="es-ES" altLang="es-MX" sz="700" dirty="0" smtClean="0">
                      <a:ea typeface="WenQuanYi Micro Hei"/>
                      <a:cs typeface="WenQuanYi Micro Hei"/>
                    </a:rPr>
                    <a:t>Aguilar         Subdirectora de Área </a:t>
                  </a:r>
                  <a:r>
                    <a:rPr lang="es-ES" altLang="es-MX" sz="700" dirty="0" smtClean="0">
                      <a:solidFill>
                        <a:srgbClr val="000000"/>
                      </a:solidFill>
                      <a:ea typeface="WenQuanYi Micro Hei"/>
                      <a:cs typeface="WenQuanYi Micro Hei"/>
                    </a:rPr>
                    <a:t>(ITS0002</a:t>
                  </a:r>
                  <a:r>
                    <a:rPr lang="es-ES" altLang="es-MX" sz="700" dirty="0">
                      <a:solidFill>
                        <a:srgbClr val="000000"/>
                      </a:solidFill>
                      <a:ea typeface="WenQuanYi Micro Hei"/>
                      <a:cs typeface="WenQuanYi Micro Hei"/>
                    </a:rPr>
                    <a:t>)</a:t>
                  </a: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151" name="11 Grupo">
                <a:extLst>
                  <a:ext uri="{FF2B5EF4-FFF2-40B4-BE49-F238E27FC236}">
                    <a16:creationId xmlns="" xmlns:a16="http://schemas.microsoft.com/office/drawing/2014/main" id="{BA90F3C4-3647-4A17-ACEE-C323ADF25E42}"/>
                  </a:ext>
                </a:extLst>
              </p:cNvPr>
              <p:cNvGrpSpPr/>
              <p:nvPr/>
            </p:nvGrpSpPr>
            <p:grpSpPr>
              <a:xfrm>
                <a:off x="3996072" y="2710787"/>
                <a:ext cx="1665663" cy="581447"/>
                <a:chOff x="1679649" y="3097209"/>
                <a:chExt cx="1468258" cy="581447"/>
              </a:xfrm>
            </p:grpSpPr>
            <p:sp>
              <p:nvSpPr>
                <p:cNvPr id="152"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4"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5"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Secretaria de Subdirección de </a:t>
                  </a:r>
                  <a:r>
                    <a:rPr lang="es-ES" altLang="es-MX" sz="700" b="1" dirty="0">
                      <a:solidFill>
                        <a:srgbClr val="000000"/>
                      </a:solidFill>
                      <a:ea typeface="WenQuanYi Micro Hei"/>
                      <a:cs typeface="WenQuanYi Micro Hei"/>
                    </a:rPr>
                    <a:t>Servicios Administrativos</a:t>
                  </a:r>
                </a:p>
              </p:txBody>
            </p:sp>
            <p:sp>
              <p:nvSpPr>
                <p:cNvPr id="156"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57"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85289" y="3293293"/>
                  <a:ext cx="1462618"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Mayra González Hernández</a:t>
                  </a:r>
                </a:p>
                <a:p>
                  <a:pPr algn="ctr" eaLnBrk="1" hangingPunct="1">
                    <a:lnSpc>
                      <a:spcPct val="90000"/>
                    </a:lnSpc>
                  </a:pPr>
                  <a:r>
                    <a:rPr lang="es-ES" altLang="es-MX" sz="700" dirty="0">
                      <a:ea typeface="WenQuanYi Micro Hei"/>
                      <a:cs typeface="WenQuanYi Micro Hei"/>
                    </a:rPr>
                    <a:t> </a:t>
                  </a:r>
                  <a:r>
                    <a:rPr lang="es-ES" altLang="es-MX" sz="700" dirty="0" smtClean="0">
                      <a:ea typeface="WenQuanYi Micro Hei"/>
                      <a:cs typeface="WenQuanYi Micro Hei"/>
                    </a:rPr>
                    <a:t>Programador </a:t>
                  </a:r>
                  <a:r>
                    <a:rPr lang="es-ES" altLang="es-MX" sz="700" dirty="0" smtClean="0">
                      <a:solidFill>
                        <a:srgbClr val="000000"/>
                      </a:solidFill>
                      <a:ea typeface="WenQuanYi Micro Hei"/>
                      <a:cs typeface="WenQuanYi Micro Hei"/>
                    </a:rPr>
                    <a:t>(</a:t>
                  </a:r>
                  <a:r>
                    <a:rPr lang="es-ES" altLang="es-MX" sz="700" dirty="0" smtClean="0">
                      <a:ea typeface="WenQuanYi Micro Hei"/>
                      <a:cs typeface="WenQuanYi Micro Hei"/>
                    </a:rPr>
                    <a:t>T06018</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236" name="Line 73"/>
              <p:cNvSpPr>
                <a:spLocks noChangeShapeType="1"/>
              </p:cNvSpPr>
              <p:nvPr/>
            </p:nvSpPr>
            <p:spPr bwMode="auto">
              <a:xfrm flipH="1">
                <a:off x="5617211" y="3494393"/>
                <a:ext cx="4135" cy="404105"/>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grpSp>
          <p:nvGrpSpPr>
            <p:cNvPr id="5" name="4 Grupo"/>
            <p:cNvGrpSpPr/>
            <p:nvPr/>
          </p:nvGrpSpPr>
          <p:grpSpPr>
            <a:xfrm>
              <a:off x="4705350" y="3870807"/>
              <a:ext cx="1826723" cy="2763523"/>
              <a:chOff x="5010150" y="3870807"/>
              <a:chExt cx="1826723" cy="2763523"/>
            </a:xfrm>
          </p:grpSpPr>
          <p:cxnSp>
            <p:nvCxnSpPr>
              <p:cNvPr id="148" name="Conector recto 147"/>
              <p:cNvCxnSpPr/>
              <p:nvPr/>
            </p:nvCxnSpPr>
            <p:spPr bwMode="auto">
              <a:xfrm>
                <a:off x="5012231" y="4115091"/>
                <a:ext cx="15911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47" name="Line 18"/>
              <p:cNvSpPr>
                <a:spLocks noChangeShapeType="1"/>
              </p:cNvSpPr>
              <p:nvPr/>
            </p:nvSpPr>
            <p:spPr bwMode="auto">
              <a:xfrm>
                <a:off x="5010150" y="4115091"/>
                <a:ext cx="19370" cy="2272059"/>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208" name="11 Grupo">
                <a:extLst>
                  <a:ext uri="{FF2B5EF4-FFF2-40B4-BE49-F238E27FC236}">
                    <a16:creationId xmlns="" xmlns:a16="http://schemas.microsoft.com/office/drawing/2014/main" id="{BA90F3C4-3647-4A17-ACEE-C323ADF25E42}"/>
                  </a:ext>
                </a:extLst>
              </p:cNvPr>
              <p:cNvGrpSpPr/>
              <p:nvPr/>
            </p:nvGrpSpPr>
            <p:grpSpPr>
              <a:xfrm>
                <a:off x="5140280" y="4657078"/>
                <a:ext cx="1675251" cy="495023"/>
                <a:chOff x="1657757" y="3097209"/>
                <a:chExt cx="1476709" cy="495023"/>
              </a:xfrm>
            </p:grpSpPr>
            <p:sp>
              <p:nvSpPr>
                <p:cNvPr id="209"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10"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11"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Oficina de Ingresos</a:t>
                  </a:r>
                </a:p>
              </p:txBody>
            </p:sp>
            <p:sp>
              <p:nvSpPr>
                <p:cNvPr id="216"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17"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Griselda Rubio Hernández</a:t>
                  </a:r>
                </a:p>
                <a:p>
                  <a:pPr algn="ctr" eaLnBrk="1" hangingPunct="1">
                    <a:lnSpc>
                      <a:spcPct val="90000"/>
                    </a:lnSpc>
                  </a:pPr>
                  <a:r>
                    <a:rPr lang="es-ES" altLang="es-MX" sz="700" dirty="0">
                      <a:ea typeface="WenQuanYi Micro Hei"/>
                      <a:cs typeface="WenQuanYi Micro Hei"/>
                    </a:rPr>
                    <a:t>Analista </a:t>
                  </a:r>
                  <a:r>
                    <a:rPr lang="es-ES" altLang="es-MX" sz="700" dirty="0" smtClean="0">
                      <a:ea typeface="WenQuanYi Micro Hei"/>
                      <a:cs typeface="WenQuanYi Micro Hei"/>
                    </a:rPr>
                    <a:t>Técnico (P01001)</a:t>
                  </a:r>
                  <a:endParaRPr lang="es-ES" altLang="es-MX" sz="700" dirty="0">
                    <a:ea typeface="WenQuanYi Micro Hei"/>
                    <a:cs typeface="WenQuanYi Micro Hei"/>
                  </a:endParaRPr>
                </a:p>
              </p:txBody>
            </p:sp>
          </p:grpSp>
          <p:grpSp>
            <p:nvGrpSpPr>
              <p:cNvPr id="218" name="11 Grupo">
                <a:extLst>
                  <a:ext uri="{FF2B5EF4-FFF2-40B4-BE49-F238E27FC236}">
                    <a16:creationId xmlns="" xmlns:a16="http://schemas.microsoft.com/office/drawing/2014/main" id="{BA90F3C4-3647-4A17-ACEE-C323ADF25E42}"/>
                  </a:ext>
                </a:extLst>
              </p:cNvPr>
              <p:cNvGrpSpPr/>
              <p:nvPr/>
            </p:nvGrpSpPr>
            <p:grpSpPr>
              <a:xfrm>
                <a:off x="5137214" y="3870807"/>
                <a:ext cx="1675251" cy="495023"/>
                <a:chOff x="1657757" y="3097209"/>
                <a:chExt cx="1476709" cy="495023"/>
              </a:xfrm>
            </p:grpSpPr>
            <p:sp>
              <p:nvSpPr>
                <p:cNvPr id="219"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20"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21"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Departamento de Recursos Financieros</a:t>
                  </a:r>
                </a:p>
              </p:txBody>
            </p:sp>
            <p:sp>
              <p:nvSpPr>
                <p:cNvPr id="222"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23"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Pastora </a:t>
                  </a:r>
                  <a:r>
                    <a:rPr lang="es-ES" altLang="es-MX" sz="700" dirty="0" err="1">
                      <a:ea typeface="WenQuanYi Micro Hei"/>
                      <a:cs typeface="WenQuanYi Micro Hei"/>
                    </a:rPr>
                    <a:t>Baldelamar</a:t>
                  </a:r>
                  <a:r>
                    <a:rPr lang="es-ES" altLang="es-MX" sz="700" dirty="0">
                      <a:ea typeface="WenQuanYi Micro Hei"/>
                      <a:cs typeface="WenQuanYi Micro Hei"/>
                    </a:rPr>
                    <a:t> Santiago </a:t>
                  </a:r>
                  <a:endParaRPr lang="es-ES" altLang="es-MX" sz="700" dirty="0" smtClean="0">
                    <a:ea typeface="WenQuanYi Micro Hei"/>
                    <a:cs typeface="WenQuanYi Micro Hei"/>
                  </a:endParaRPr>
                </a:p>
                <a:p>
                  <a:pPr algn="ctr" eaLnBrk="1" hangingPunct="1">
                    <a:lnSpc>
                      <a:spcPct val="90000"/>
                    </a:lnSpc>
                  </a:pPr>
                  <a:r>
                    <a:rPr lang="es-ES" altLang="es-MX" sz="700" dirty="0" smtClean="0">
                      <a:ea typeface="WenQuanYi Micro Hei"/>
                      <a:cs typeface="WenQuanYi Micro Hei"/>
                    </a:rPr>
                    <a:t>Jefa </a:t>
                  </a:r>
                  <a:r>
                    <a:rPr lang="es-ES" altLang="es-MX" sz="700" dirty="0">
                      <a:ea typeface="WenQuanYi Micro Hei"/>
                      <a:cs typeface="WenQuanYi Micro Hei"/>
                    </a:rPr>
                    <a:t>de Departamento (ITS0004)</a:t>
                  </a:r>
                </a:p>
              </p:txBody>
            </p:sp>
          </p:grpSp>
          <p:grpSp>
            <p:nvGrpSpPr>
              <p:cNvPr id="224" name="11 Grupo">
                <a:extLst>
                  <a:ext uri="{FF2B5EF4-FFF2-40B4-BE49-F238E27FC236}">
                    <a16:creationId xmlns="" xmlns:a16="http://schemas.microsoft.com/office/drawing/2014/main" id="{BA90F3C4-3647-4A17-ACEE-C323ADF25E42}"/>
                  </a:ext>
                </a:extLst>
              </p:cNvPr>
              <p:cNvGrpSpPr/>
              <p:nvPr/>
            </p:nvGrpSpPr>
            <p:grpSpPr>
              <a:xfrm>
                <a:off x="5151475" y="5426170"/>
                <a:ext cx="1675251" cy="495023"/>
                <a:chOff x="1657757" y="3097209"/>
                <a:chExt cx="1476709" cy="495023"/>
              </a:xfrm>
            </p:grpSpPr>
            <p:sp>
              <p:nvSpPr>
                <p:cNvPr id="225"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26"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27"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Oficina de Egresos</a:t>
                  </a:r>
                </a:p>
              </p:txBody>
            </p:sp>
            <p:sp>
              <p:nvSpPr>
                <p:cNvPr id="228"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29"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Keila </a:t>
                  </a:r>
                  <a:r>
                    <a:rPr lang="es-ES" altLang="es-MX" sz="700" dirty="0" err="1">
                      <a:ea typeface="WenQuanYi Micro Hei"/>
                      <a:cs typeface="WenQuanYi Micro Hei"/>
                    </a:rPr>
                    <a:t>Joana</a:t>
                  </a:r>
                  <a:r>
                    <a:rPr lang="es-ES" altLang="es-MX" sz="700" dirty="0">
                      <a:ea typeface="WenQuanYi Micro Hei"/>
                      <a:cs typeface="WenQuanYi Micro Hei"/>
                    </a:rPr>
                    <a:t> Rangel Saldaña</a:t>
                  </a:r>
                </a:p>
                <a:p>
                  <a:pPr algn="ctr" eaLnBrk="1" hangingPunct="1">
                    <a:lnSpc>
                      <a:spcPct val="90000"/>
                    </a:lnSpc>
                  </a:pPr>
                  <a:r>
                    <a:rPr lang="es-ES" altLang="es-MX" sz="700" dirty="0">
                      <a:ea typeface="WenQuanYi Micro Hei"/>
                      <a:cs typeface="WenQuanYi Micro Hei"/>
                    </a:rPr>
                    <a:t>Analista Técnico (P01001)</a:t>
                  </a:r>
                </a:p>
              </p:txBody>
            </p:sp>
          </p:grpSp>
          <p:grpSp>
            <p:nvGrpSpPr>
              <p:cNvPr id="230" name="11 Grupo">
                <a:extLst>
                  <a:ext uri="{FF2B5EF4-FFF2-40B4-BE49-F238E27FC236}">
                    <a16:creationId xmlns="" xmlns:a16="http://schemas.microsoft.com/office/drawing/2014/main" id="{BA90F3C4-3647-4A17-ACEE-C323ADF25E42}"/>
                  </a:ext>
                </a:extLst>
              </p:cNvPr>
              <p:cNvGrpSpPr/>
              <p:nvPr/>
            </p:nvGrpSpPr>
            <p:grpSpPr>
              <a:xfrm>
                <a:off x="5161622" y="6139307"/>
                <a:ext cx="1675251" cy="495023"/>
                <a:chOff x="1657757" y="3097209"/>
                <a:chExt cx="1476709" cy="495023"/>
              </a:xfrm>
            </p:grpSpPr>
            <p:sp>
              <p:nvSpPr>
                <p:cNvPr id="231"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32"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33"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Administrativo</a:t>
                  </a:r>
                </a:p>
              </p:txBody>
            </p:sp>
            <p:sp>
              <p:nvSpPr>
                <p:cNvPr id="234"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35"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Sara </a:t>
                  </a:r>
                  <a:r>
                    <a:rPr lang="es-ES" altLang="es-MX" sz="700" dirty="0" err="1">
                      <a:ea typeface="WenQuanYi Micro Hei"/>
                      <a:cs typeface="WenQuanYi Micro Hei"/>
                    </a:rPr>
                    <a:t>Mahali</a:t>
                  </a:r>
                  <a:r>
                    <a:rPr lang="es-ES" altLang="es-MX" sz="700" dirty="0">
                      <a:ea typeface="WenQuanYi Micro Hei"/>
                      <a:cs typeface="WenQuanYi Micro Hei"/>
                    </a:rPr>
                    <a:t> Salazar Rubio</a:t>
                  </a:r>
                </a:p>
                <a:p>
                  <a:pPr algn="ctr" eaLnBrk="1" hangingPunct="1">
                    <a:lnSpc>
                      <a:spcPct val="90000"/>
                    </a:lnSpc>
                  </a:pPr>
                  <a:r>
                    <a:rPr lang="es-ES" altLang="es-MX" sz="700" dirty="0" smtClean="0">
                      <a:ea typeface="WenQuanYi Micro Hei"/>
                      <a:cs typeface="WenQuanYi Micro Hei"/>
                    </a:rPr>
                    <a:t>Laboratorista </a:t>
                  </a:r>
                  <a:r>
                    <a:rPr lang="es-ES" altLang="es-MX" sz="700" dirty="0">
                      <a:ea typeface="WenQuanYi Micro Hei"/>
                      <a:cs typeface="WenQuanYi Micro Hei"/>
                    </a:rPr>
                    <a:t>(T16005</a:t>
                  </a:r>
                  <a:r>
                    <a:rPr lang="es-ES" altLang="es-MX" sz="700" dirty="0" smtClean="0">
                      <a:ea typeface="WenQuanYi Micro Hei"/>
                      <a:cs typeface="WenQuanYi Micro Hei"/>
                    </a:rPr>
                    <a:t>)</a:t>
                  </a:r>
                  <a:endParaRPr lang="es-ES" altLang="es-MX" sz="700" dirty="0">
                    <a:ea typeface="WenQuanYi Micro Hei"/>
                    <a:cs typeface="WenQuanYi Micro Hei"/>
                  </a:endParaRPr>
                </a:p>
              </p:txBody>
            </p:sp>
          </p:grpSp>
          <p:cxnSp>
            <p:nvCxnSpPr>
              <p:cNvPr id="237" name="Conector recto 147"/>
              <p:cNvCxnSpPr/>
              <p:nvPr/>
            </p:nvCxnSpPr>
            <p:spPr bwMode="auto">
              <a:xfrm>
                <a:off x="5016319" y="4911081"/>
                <a:ext cx="15911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8" name="Conector recto 147"/>
              <p:cNvCxnSpPr/>
              <p:nvPr/>
            </p:nvCxnSpPr>
            <p:spPr bwMode="auto">
              <a:xfrm>
                <a:off x="5019835" y="5668954"/>
                <a:ext cx="15911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9" name="Conector recto 147"/>
              <p:cNvCxnSpPr/>
              <p:nvPr/>
            </p:nvCxnSpPr>
            <p:spPr bwMode="auto">
              <a:xfrm>
                <a:off x="5029520" y="6388729"/>
                <a:ext cx="15911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4" name="Grupo 3"/>
            <p:cNvGrpSpPr/>
            <p:nvPr/>
          </p:nvGrpSpPr>
          <p:grpSpPr>
            <a:xfrm>
              <a:off x="509796" y="3870502"/>
              <a:ext cx="1897988" cy="3078570"/>
              <a:chOff x="509796" y="3870502"/>
              <a:chExt cx="1897988" cy="3078570"/>
            </a:xfrm>
          </p:grpSpPr>
          <p:grpSp>
            <p:nvGrpSpPr>
              <p:cNvPr id="164" name="11 Grupo">
                <a:extLst>
                  <a:ext uri="{FF2B5EF4-FFF2-40B4-BE49-F238E27FC236}">
                    <a16:creationId xmlns="" xmlns:a16="http://schemas.microsoft.com/office/drawing/2014/main" id="{BA90F3C4-3647-4A17-ACEE-C323ADF25E42}"/>
                  </a:ext>
                </a:extLst>
              </p:cNvPr>
              <p:cNvGrpSpPr/>
              <p:nvPr/>
            </p:nvGrpSpPr>
            <p:grpSpPr>
              <a:xfrm>
                <a:off x="703096" y="3870502"/>
                <a:ext cx="1675251" cy="495023"/>
                <a:chOff x="1657757" y="3097209"/>
                <a:chExt cx="1476709" cy="495023"/>
              </a:xfrm>
            </p:grpSpPr>
            <p:sp>
              <p:nvSpPr>
                <p:cNvPr id="165"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66"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67"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Departamento de Recursos Humanos</a:t>
                  </a:r>
                </a:p>
              </p:txBody>
            </p:sp>
            <p:sp>
              <p:nvSpPr>
                <p:cNvPr id="168"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69"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Gloria Leticia Ramírez Hernández</a:t>
                  </a:r>
                </a:p>
                <a:p>
                  <a:pPr algn="ctr" eaLnBrk="1" hangingPunct="1">
                    <a:lnSpc>
                      <a:spcPct val="90000"/>
                    </a:lnSpc>
                  </a:pPr>
                  <a:r>
                    <a:rPr lang="es-ES" altLang="es-MX" sz="700" dirty="0">
                      <a:ea typeface="WenQuanYi Micro Hei"/>
                      <a:cs typeface="WenQuanYi Micro Hei"/>
                    </a:rPr>
                    <a:t>Jefa de </a:t>
                  </a:r>
                  <a:r>
                    <a:rPr lang="es-ES" altLang="es-MX" sz="700" dirty="0" smtClean="0">
                      <a:ea typeface="WenQuanYi Micro Hei"/>
                      <a:cs typeface="WenQuanYi Micro Hei"/>
                    </a:rPr>
                    <a:t>Departamento (</a:t>
                  </a:r>
                  <a:r>
                    <a:rPr lang="es-ES" altLang="es-MX" sz="700" dirty="0">
                      <a:ea typeface="WenQuanYi Micro Hei"/>
                      <a:cs typeface="WenQuanYi Micro Hei"/>
                    </a:rPr>
                    <a:t>ITS0004</a:t>
                  </a:r>
                  <a:r>
                    <a:rPr lang="es-ES" altLang="es-MX" sz="700" dirty="0" smtClean="0">
                      <a:ea typeface="WenQuanYi Micro Hei"/>
                      <a:cs typeface="WenQuanYi Micro Hei"/>
                    </a:rPr>
                    <a:t>)</a:t>
                  </a:r>
                  <a:endParaRPr lang="es-ES" altLang="es-MX" sz="700" dirty="0">
                    <a:ea typeface="WenQuanYi Micro Hei"/>
                    <a:cs typeface="WenQuanYi Micro Hei"/>
                  </a:endParaRPr>
                </a:p>
              </p:txBody>
            </p:sp>
          </p:grpSp>
          <p:grpSp>
            <p:nvGrpSpPr>
              <p:cNvPr id="170" name="169 Grupo"/>
              <p:cNvGrpSpPr/>
              <p:nvPr/>
            </p:nvGrpSpPr>
            <p:grpSpPr>
              <a:xfrm>
                <a:off x="669756" y="4501449"/>
                <a:ext cx="1641175" cy="692963"/>
                <a:chOff x="4077150" y="5898337"/>
                <a:chExt cx="1641175" cy="780764"/>
              </a:xfrm>
            </p:grpSpPr>
            <p:grpSp>
              <p:nvGrpSpPr>
                <p:cNvPr id="171" name="Grupo 137"/>
                <p:cNvGrpSpPr/>
                <p:nvPr/>
              </p:nvGrpSpPr>
              <p:grpSpPr>
                <a:xfrm>
                  <a:off x="4104874" y="5898337"/>
                  <a:ext cx="1613451" cy="780764"/>
                  <a:chOff x="2608000" y="7252970"/>
                  <a:chExt cx="1689334" cy="1035126"/>
                </a:xfrm>
              </p:grpSpPr>
              <p:grpSp>
                <p:nvGrpSpPr>
                  <p:cNvPr id="173" name="Grupo 169"/>
                  <p:cNvGrpSpPr/>
                  <p:nvPr/>
                </p:nvGrpSpPr>
                <p:grpSpPr>
                  <a:xfrm>
                    <a:off x="2608000" y="7252970"/>
                    <a:ext cx="1662267" cy="763770"/>
                    <a:chOff x="4123691" y="2818344"/>
                    <a:chExt cx="1184544" cy="763770"/>
                  </a:xfrm>
                </p:grpSpPr>
                <p:sp>
                  <p:nvSpPr>
                    <p:cNvPr id="175"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76" name="Text Box 23"/>
                    <p:cNvSpPr txBox="1">
                      <a:spLocks noChangeArrowheads="1"/>
                    </p:cNvSpPr>
                    <p:nvPr/>
                  </p:nvSpPr>
                  <p:spPr bwMode="auto">
                    <a:xfrm>
                      <a:off x="4123691" y="2840304"/>
                      <a:ext cx="1184544" cy="2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Oficina de Nómina</a:t>
                      </a:r>
                    </a:p>
                  </p:txBody>
                </p:sp>
                <p:sp>
                  <p:nvSpPr>
                    <p:cNvPr id="177" name="Line 49"/>
                    <p:cNvSpPr>
                      <a:spLocks noChangeShapeType="1"/>
                    </p:cNvSpPr>
                    <p:nvPr/>
                  </p:nvSpPr>
                  <p:spPr bwMode="auto">
                    <a:xfrm>
                      <a:off x="4157345" y="3102235"/>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74"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172" name="171 Rectángulo"/>
                <p:cNvSpPr/>
                <p:nvPr/>
              </p:nvSpPr>
              <p:spPr>
                <a:xfrm>
                  <a:off x="4077150" y="6124971"/>
                  <a:ext cx="1609842" cy="431733"/>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Raquel </a:t>
                  </a:r>
                  <a:r>
                    <a:rPr lang="es-ES" altLang="es-MX" sz="700" dirty="0" err="1">
                      <a:ea typeface="WenQuanYi Micro Hei"/>
                      <a:cs typeface="WenQuanYi Micro Hei"/>
                    </a:rPr>
                    <a:t>Danel</a:t>
                  </a:r>
                  <a:r>
                    <a:rPr lang="es-ES" altLang="es-MX" sz="700" dirty="0">
                      <a:ea typeface="WenQuanYi Micro Hei"/>
                      <a:cs typeface="WenQuanYi Micro Hei"/>
                    </a:rPr>
                    <a:t> </a:t>
                  </a:r>
                  <a:r>
                    <a:rPr lang="es-ES" altLang="es-MX" sz="700" dirty="0" err="1">
                      <a:ea typeface="WenQuanYi Micro Hei"/>
                      <a:cs typeface="WenQuanYi Micro Hei"/>
                    </a:rPr>
                    <a:t>Oyarvide</a:t>
                  </a:r>
                  <a:r>
                    <a:rPr lang="es-ES" altLang="es-MX" sz="700" dirty="0">
                      <a:ea typeface="WenQuanYi Micro Hei"/>
                      <a:cs typeface="WenQuanYi Micro Hei"/>
                    </a:rPr>
                    <a:t> </a:t>
                  </a:r>
                </a:p>
                <a:p>
                  <a:pPr algn="ctr" eaLnBrk="1" hangingPunct="1">
                    <a:lnSpc>
                      <a:spcPct val="90000"/>
                    </a:lnSpc>
                  </a:pPr>
                  <a:r>
                    <a:rPr lang="es-ES" altLang="es-MX" sz="700" dirty="0" smtClean="0">
                      <a:ea typeface="WenQuanYi Micro Hei"/>
                      <a:cs typeface="WenQuanYi Micro Hei"/>
                    </a:rPr>
                    <a:t>Ingeniero en Sistemas (CF12027)</a:t>
                  </a:r>
                  <a:endParaRPr lang="es-ES" altLang="es-MX" sz="700" dirty="0">
                    <a:ea typeface="WenQuanYi Micro Hei"/>
                    <a:cs typeface="WenQuanYi Micro Hei"/>
                  </a:endParaRPr>
                </a:p>
                <a:p>
                  <a:pPr algn="ctr" eaLnBrk="1" hangingPunct="1">
                    <a:lnSpc>
                      <a:spcPct val="90000"/>
                    </a:lnSpc>
                  </a:pPr>
                  <a:endParaRPr lang="es-ES" altLang="es-MX" sz="700" dirty="0">
                    <a:ea typeface="WenQuanYi Micro Hei"/>
                    <a:cs typeface="WenQuanYi Micro Hei"/>
                  </a:endParaRPr>
                </a:p>
              </p:txBody>
            </p:sp>
          </p:grpSp>
          <p:grpSp>
            <p:nvGrpSpPr>
              <p:cNvPr id="178" name="177 Grupo"/>
              <p:cNvGrpSpPr/>
              <p:nvPr/>
            </p:nvGrpSpPr>
            <p:grpSpPr>
              <a:xfrm>
                <a:off x="727755" y="5157650"/>
                <a:ext cx="1577282" cy="778229"/>
                <a:chOff x="4141043" y="5898337"/>
                <a:chExt cx="1577282" cy="876833"/>
              </a:xfrm>
            </p:grpSpPr>
            <p:grpSp>
              <p:nvGrpSpPr>
                <p:cNvPr id="179" name="Grupo 137"/>
                <p:cNvGrpSpPr/>
                <p:nvPr/>
              </p:nvGrpSpPr>
              <p:grpSpPr>
                <a:xfrm>
                  <a:off x="4141043" y="5898337"/>
                  <a:ext cx="1577282" cy="780764"/>
                  <a:chOff x="2645870" y="7252970"/>
                  <a:chExt cx="1651464" cy="1035126"/>
                </a:xfrm>
              </p:grpSpPr>
              <p:grpSp>
                <p:nvGrpSpPr>
                  <p:cNvPr id="181" name="Grupo 169"/>
                  <p:cNvGrpSpPr/>
                  <p:nvPr/>
                </p:nvGrpSpPr>
                <p:grpSpPr>
                  <a:xfrm>
                    <a:off x="2645870" y="7252970"/>
                    <a:ext cx="1566096" cy="763770"/>
                    <a:chOff x="4150678" y="2818344"/>
                    <a:chExt cx="1116012" cy="763770"/>
                  </a:xfrm>
                </p:grpSpPr>
                <p:sp>
                  <p:nvSpPr>
                    <p:cNvPr id="183"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84" name="Text Box 23"/>
                    <p:cNvSpPr txBox="1">
                      <a:spLocks noChangeArrowheads="1"/>
                    </p:cNvSpPr>
                    <p:nvPr/>
                  </p:nvSpPr>
                  <p:spPr bwMode="auto">
                    <a:xfrm>
                      <a:off x="4150678" y="2840304"/>
                      <a:ext cx="1116012" cy="39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Administrativo </a:t>
                      </a:r>
                      <a:r>
                        <a:rPr lang="es-ES" altLang="es-MX" sz="700" b="1" dirty="0" smtClean="0">
                          <a:solidFill>
                            <a:srgbClr val="000000"/>
                          </a:solidFill>
                          <a:ea typeface="WenQuanYi Micro Hei"/>
                          <a:cs typeface="WenQuanYi Micro Hei"/>
                        </a:rPr>
                        <a:t>de Recursos </a:t>
                      </a:r>
                      <a:r>
                        <a:rPr lang="es-ES" altLang="es-MX" sz="700" b="1" dirty="0">
                          <a:solidFill>
                            <a:srgbClr val="000000"/>
                          </a:solidFill>
                          <a:ea typeface="WenQuanYi Micro Hei"/>
                          <a:cs typeface="WenQuanYi Micro Hei"/>
                        </a:rPr>
                        <a:t>Humanos</a:t>
                      </a:r>
                    </a:p>
                  </p:txBody>
                </p:sp>
                <p:sp>
                  <p:nvSpPr>
                    <p:cNvPr id="185" name="Line 49"/>
                    <p:cNvSpPr>
                      <a:spLocks noChangeShapeType="1"/>
                    </p:cNvSpPr>
                    <p:nvPr/>
                  </p:nvSpPr>
                  <p:spPr bwMode="auto">
                    <a:xfrm>
                      <a:off x="4157345" y="3166268"/>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82"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180" name="179 Rectángulo"/>
                <p:cNvSpPr/>
                <p:nvPr/>
              </p:nvSpPr>
              <p:spPr>
                <a:xfrm>
                  <a:off x="4186603" y="6124971"/>
                  <a:ext cx="1384300" cy="650199"/>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Daniel Muñoz Trejo</a:t>
                  </a:r>
                </a:p>
                <a:p>
                  <a:pPr algn="ctr" eaLnBrk="1" hangingPunct="1">
                    <a:lnSpc>
                      <a:spcPct val="90000"/>
                    </a:lnSpc>
                  </a:pPr>
                  <a:r>
                    <a:rPr lang="es-ES" altLang="es-MX" sz="700" dirty="0">
                      <a:ea typeface="WenQuanYi Micro Hei"/>
                      <a:cs typeface="WenQuanYi Micro Hei"/>
                    </a:rPr>
                    <a:t>Jefe de </a:t>
                  </a:r>
                  <a:r>
                    <a:rPr lang="es-ES" altLang="es-MX" sz="700" dirty="0" smtClean="0">
                      <a:ea typeface="WenQuanYi Micro Hei"/>
                      <a:cs typeface="WenQuanYi Micro Hei"/>
                    </a:rPr>
                    <a:t>Oficina </a:t>
                  </a:r>
                  <a:r>
                    <a:rPr lang="es-ES" altLang="es-MX" sz="700" dirty="0">
                      <a:ea typeface="WenQuanYi Micro Hei"/>
                      <a:cs typeface="WenQuanYi Micro Hei"/>
                    </a:rPr>
                    <a:t>(A01001)</a:t>
                  </a:r>
                </a:p>
                <a:p>
                  <a:pPr algn="ctr" eaLnBrk="1" hangingPunct="1">
                    <a:lnSpc>
                      <a:spcPct val="90000"/>
                    </a:lnSpc>
                  </a:pPr>
                  <a:endParaRPr lang="es-ES" altLang="es-MX" sz="700" dirty="0">
                    <a:ea typeface="WenQuanYi Micro Hei"/>
                    <a:cs typeface="WenQuanYi Micro Hei"/>
                  </a:endParaRPr>
                </a:p>
                <a:p>
                  <a:pPr algn="ctr" eaLnBrk="1" hangingPunct="1">
                    <a:lnSpc>
                      <a:spcPct val="90000"/>
                    </a:lnSpc>
                  </a:pPr>
                  <a:endParaRPr lang="es-ES" altLang="es-MX" sz="700" dirty="0">
                    <a:ea typeface="WenQuanYi Micro Hei"/>
                    <a:cs typeface="WenQuanYi Micro Hei"/>
                  </a:endParaRPr>
                </a:p>
                <a:p>
                  <a:pPr algn="ctr" eaLnBrk="1" hangingPunct="1">
                    <a:lnSpc>
                      <a:spcPct val="90000"/>
                    </a:lnSpc>
                  </a:pPr>
                  <a:endParaRPr lang="es-ES" altLang="es-MX" sz="700" dirty="0">
                    <a:ea typeface="WenQuanYi Micro Hei"/>
                    <a:cs typeface="WenQuanYi Micro Hei"/>
                  </a:endParaRPr>
                </a:p>
              </p:txBody>
            </p:sp>
          </p:grpSp>
          <p:grpSp>
            <p:nvGrpSpPr>
              <p:cNvPr id="192" name="191 Grupo"/>
              <p:cNvGrpSpPr/>
              <p:nvPr/>
            </p:nvGrpSpPr>
            <p:grpSpPr>
              <a:xfrm>
                <a:off x="720754" y="5798947"/>
                <a:ext cx="1577282" cy="778229"/>
                <a:chOff x="4141043" y="5898337"/>
                <a:chExt cx="1577282" cy="876833"/>
              </a:xfrm>
            </p:grpSpPr>
            <p:grpSp>
              <p:nvGrpSpPr>
                <p:cNvPr id="193" name="Grupo 137"/>
                <p:cNvGrpSpPr/>
                <p:nvPr/>
              </p:nvGrpSpPr>
              <p:grpSpPr>
                <a:xfrm>
                  <a:off x="4141043" y="5898337"/>
                  <a:ext cx="1577282" cy="780764"/>
                  <a:chOff x="2645870" y="7252970"/>
                  <a:chExt cx="1651464" cy="1035126"/>
                </a:xfrm>
              </p:grpSpPr>
              <p:grpSp>
                <p:nvGrpSpPr>
                  <p:cNvPr id="195" name="Grupo 169"/>
                  <p:cNvGrpSpPr/>
                  <p:nvPr/>
                </p:nvGrpSpPr>
                <p:grpSpPr>
                  <a:xfrm>
                    <a:off x="2645870" y="7252970"/>
                    <a:ext cx="1566096" cy="763770"/>
                    <a:chOff x="4150678" y="2818344"/>
                    <a:chExt cx="1116012" cy="763770"/>
                  </a:xfrm>
                </p:grpSpPr>
                <p:sp>
                  <p:nvSpPr>
                    <p:cNvPr id="197"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98" name="Text Box 23"/>
                    <p:cNvSpPr txBox="1">
                      <a:spLocks noChangeArrowheads="1"/>
                    </p:cNvSpPr>
                    <p:nvPr/>
                  </p:nvSpPr>
                  <p:spPr bwMode="auto">
                    <a:xfrm>
                      <a:off x="4150678" y="2840304"/>
                      <a:ext cx="1116012" cy="39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Analista de </a:t>
                      </a:r>
                      <a:r>
                        <a:rPr lang="es-ES" altLang="es-MX" sz="700" b="1" dirty="0" smtClean="0">
                          <a:solidFill>
                            <a:srgbClr val="000000"/>
                          </a:solidFill>
                          <a:ea typeface="WenQuanYi Micro Hei"/>
                          <a:cs typeface="WenQuanYi Micro Hei"/>
                        </a:rPr>
                        <a:t>Registros Docentes</a:t>
                      </a:r>
                      <a:endParaRPr lang="es-ES" altLang="es-MX" sz="700" b="1" dirty="0">
                        <a:solidFill>
                          <a:srgbClr val="000000"/>
                        </a:solidFill>
                        <a:ea typeface="WenQuanYi Micro Hei"/>
                        <a:cs typeface="WenQuanYi Micro Hei"/>
                      </a:endParaRPr>
                    </a:p>
                  </p:txBody>
                </p:sp>
                <p:sp>
                  <p:nvSpPr>
                    <p:cNvPr id="199" name="Line 49"/>
                    <p:cNvSpPr>
                      <a:spLocks noChangeShapeType="1"/>
                    </p:cNvSpPr>
                    <p:nvPr/>
                  </p:nvSpPr>
                  <p:spPr bwMode="auto">
                    <a:xfrm>
                      <a:off x="4157345" y="3166268"/>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196"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194" name="193 Rectángulo"/>
                <p:cNvSpPr/>
                <p:nvPr/>
              </p:nvSpPr>
              <p:spPr>
                <a:xfrm>
                  <a:off x="4186603" y="6124971"/>
                  <a:ext cx="1384300" cy="650199"/>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Yuriana Cruz Hernández</a:t>
                  </a:r>
                </a:p>
                <a:p>
                  <a:pPr algn="ctr" eaLnBrk="1" hangingPunct="1">
                    <a:lnSpc>
                      <a:spcPct val="90000"/>
                    </a:lnSpc>
                  </a:pPr>
                  <a:r>
                    <a:rPr lang="es-ES" altLang="es-MX" sz="700" dirty="0">
                      <a:ea typeface="WenQuanYi Micro Hei"/>
                      <a:cs typeface="WenQuanYi Micro Hei"/>
                    </a:rPr>
                    <a:t>Capturista </a:t>
                  </a:r>
                  <a:r>
                    <a:rPr lang="es-ES" altLang="es-MX" sz="700" dirty="0" smtClean="0">
                      <a:ea typeface="WenQuanYi Micro Hei"/>
                      <a:cs typeface="WenQuanYi Micro Hei"/>
                    </a:rPr>
                    <a:t>(</a:t>
                  </a:r>
                  <a:r>
                    <a:rPr lang="es-ES" altLang="es-MX" sz="700" dirty="0">
                      <a:ea typeface="WenQuanYi Micro Hei"/>
                      <a:cs typeface="WenQuanYi Micro Hei"/>
                    </a:rPr>
                    <a:t>T06027)</a:t>
                  </a:r>
                </a:p>
                <a:p>
                  <a:pPr algn="ctr" eaLnBrk="1" hangingPunct="1">
                    <a:lnSpc>
                      <a:spcPct val="90000"/>
                    </a:lnSpc>
                  </a:pPr>
                  <a:endParaRPr lang="es-ES" altLang="es-MX" sz="700" dirty="0">
                    <a:ea typeface="WenQuanYi Micro Hei"/>
                    <a:cs typeface="WenQuanYi Micro Hei"/>
                  </a:endParaRPr>
                </a:p>
                <a:p>
                  <a:pPr algn="ctr" eaLnBrk="1" hangingPunct="1">
                    <a:lnSpc>
                      <a:spcPct val="90000"/>
                    </a:lnSpc>
                  </a:pPr>
                  <a:endParaRPr lang="es-ES" altLang="es-MX" sz="700" dirty="0">
                    <a:ea typeface="WenQuanYi Micro Hei"/>
                    <a:cs typeface="WenQuanYi Micro Hei"/>
                  </a:endParaRPr>
                </a:p>
                <a:p>
                  <a:pPr algn="ctr" eaLnBrk="1" hangingPunct="1">
                    <a:lnSpc>
                      <a:spcPct val="90000"/>
                    </a:lnSpc>
                  </a:pPr>
                  <a:endParaRPr lang="es-ES" altLang="es-MX" sz="700" dirty="0">
                    <a:ea typeface="WenQuanYi Micro Hei"/>
                    <a:cs typeface="WenQuanYi Micro Hei"/>
                  </a:endParaRPr>
                </a:p>
              </p:txBody>
            </p:sp>
          </p:grpSp>
          <p:sp>
            <p:nvSpPr>
              <p:cNvPr id="201" name="Line 73"/>
              <p:cNvSpPr>
                <a:spLocks noChangeShapeType="1"/>
              </p:cNvSpPr>
              <p:nvPr/>
            </p:nvSpPr>
            <p:spPr bwMode="auto">
              <a:xfrm flipH="1">
                <a:off x="509796" y="4137372"/>
                <a:ext cx="9005" cy="2616752"/>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2" name="Line 73"/>
              <p:cNvSpPr>
                <a:spLocks noChangeShapeType="1"/>
              </p:cNvSpPr>
              <p:nvPr/>
            </p:nvSpPr>
            <p:spPr bwMode="auto">
              <a:xfrm flipV="1">
                <a:off x="519129" y="4144865"/>
                <a:ext cx="214468"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3" name="Line 73"/>
              <p:cNvSpPr>
                <a:spLocks noChangeShapeType="1"/>
              </p:cNvSpPr>
              <p:nvPr/>
            </p:nvSpPr>
            <p:spPr bwMode="auto">
              <a:xfrm flipV="1">
                <a:off x="519129" y="4757101"/>
                <a:ext cx="214468"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4" name="Line 73"/>
              <p:cNvSpPr>
                <a:spLocks noChangeShapeType="1"/>
              </p:cNvSpPr>
              <p:nvPr/>
            </p:nvSpPr>
            <p:spPr bwMode="auto">
              <a:xfrm flipV="1">
                <a:off x="513287" y="6754123"/>
                <a:ext cx="214468"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5" name="Line 73"/>
              <p:cNvSpPr>
                <a:spLocks noChangeShapeType="1"/>
              </p:cNvSpPr>
              <p:nvPr/>
            </p:nvSpPr>
            <p:spPr bwMode="auto">
              <a:xfrm flipV="1">
                <a:off x="513463" y="5439220"/>
                <a:ext cx="214468"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6" name="Line 73"/>
              <p:cNvSpPr>
                <a:spLocks noChangeShapeType="1"/>
              </p:cNvSpPr>
              <p:nvPr/>
            </p:nvSpPr>
            <p:spPr bwMode="auto">
              <a:xfrm flipV="1">
                <a:off x="522223" y="6032369"/>
                <a:ext cx="214468"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22" name="11 Grupo">
                <a:extLst>
                  <a:ext uri="{FF2B5EF4-FFF2-40B4-BE49-F238E27FC236}">
                    <a16:creationId xmlns="" xmlns:a16="http://schemas.microsoft.com/office/drawing/2014/main" id="{BA90F3C4-3647-4A17-ACEE-C323ADF25E42}"/>
                  </a:ext>
                </a:extLst>
              </p:cNvPr>
              <p:cNvGrpSpPr/>
              <p:nvPr/>
            </p:nvGrpSpPr>
            <p:grpSpPr>
              <a:xfrm>
                <a:off x="729690" y="6470765"/>
                <a:ext cx="1678094" cy="478307"/>
                <a:chOff x="1655252" y="3097209"/>
                <a:chExt cx="1479214" cy="478307"/>
              </a:xfrm>
            </p:grpSpPr>
            <p:sp>
              <p:nvSpPr>
                <p:cNvPr id="123"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24"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55252"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25"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Prefecto</a:t>
                  </a:r>
                  <a:endParaRPr lang="es-ES" altLang="es-MX" sz="700" b="1" dirty="0">
                    <a:solidFill>
                      <a:srgbClr val="000000"/>
                    </a:solidFill>
                    <a:ea typeface="WenQuanYi Micro Hei"/>
                    <a:cs typeface="WenQuanYi Micro Hei"/>
                  </a:endParaRPr>
                </a:p>
              </p:txBody>
            </p:sp>
            <p:sp>
              <p:nvSpPr>
                <p:cNvPr id="126"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261791"/>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27"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71220" y="3287103"/>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smtClean="0">
                      <a:ea typeface="WenQuanYi Micro Hei"/>
                      <a:cs typeface="WenQuanYi Micro Hei"/>
                    </a:rPr>
                    <a:t>Norberto Antonio </a:t>
                  </a:r>
                  <a:r>
                    <a:rPr lang="es-ES" altLang="es-MX" sz="700" dirty="0" err="1" smtClean="0">
                      <a:ea typeface="WenQuanYi Micro Hei"/>
                      <a:cs typeface="WenQuanYi Micro Hei"/>
                    </a:rPr>
                    <a:t>Gumesindo</a:t>
                  </a:r>
                  <a:endParaRPr lang="es-ES" altLang="es-MX" sz="700" dirty="0">
                    <a:ea typeface="WenQuanYi Micro Hei"/>
                    <a:cs typeface="WenQuanYi Micro Hei"/>
                  </a:endParaRPr>
                </a:p>
                <a:p>
                  <a:pPr algn="ctr" eaLnBrk="1" hangingPunct="1">
                    <a:lnSpc>
                      <a:spcPct val="90000"/>
                    </a:lnSpc>
                  </a:pPr>
                  <a:r>
                    <a:rPr lang="es-ES" altLang="es-MX" sz="700" dirty="0" smtClean="0">
                      <a:ea typeface="WenQuanYi Micro Hei"/>
                      <a:cs typeface="WenQuanYi Micro Hei"/>
                    </a:rPr>
                    <a:t>Auxiliar Administrativo (A01024)</a:t>
                  </a:r>
                  <a:endParaRPr lang="es-ES" altLang="es-MX" sz="700" dirty="0">
                    <a:ea typeface="WenQuanYi Micro Hei"/>
                    <a:cs typeface="WenQuanYi Micro Hei"/>
                  </a:endParaRPr>
                </a:p>
              </p:txBody>
            </p:sp>
          </p:grpSp>
        </p:grpSp>
      </p:grpSp>
      <p:sp>
        <p:nvSpPr>
          <p:cNvPr id="128" name="Text Box 3">
            <a:extLst>
              <a:ext uri="{FF2B5EF4-FFF2-40B4-BE49-F238E27FC236}">
                <a16:creationId xmlns="" xmlns:a16="http://schemas.microsoft.com/office/drawing/2014/main" id="{CF75FE8A-EBCD-4415-93A6-0334354C46B4}"/>
              </a:ext>
            </a:extLst>
          </p:cNvPr>
          <p:cNvSpPr txBox="1">
            <a:spLocks noChangeArrowheads="1"/>
          </p:cNvSpPr>
          <p:nvPr/>
        </p:nvSpPr>
        <p:spPr bwMode="auto">
          <a:xfrm>
            <a:off x="4372509" y="8110878"/>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a:t>
            </a:r>
            <a:r>
              <a:rPr lang="es-ES" altLang="es-MX" sz="600" dirty="0">
                <a:solidFill>
                  <a:srgbClr val="000000"/>
                </a:solidFill>
                <a:ea typeface="WenQuanYi Micro Hei"/>
                <a:cs typeface="WenQuanYi Micro Hei"/>
              </a:rPr>
              <a:t>Díaz Aguilar</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Subdirectora de Servicios Administrativos </a:t>
            </a:r>
            <a:r>
              <a:rPr lang="es-MX" altLang="es-MX" sz="600" dirty="0">
                <a:solidFill>
                  <a:srgbClr val="000000"/>
                </a:solidFill>
                <a:ea typeface="WenQuanYi Micro Hei"/>
                <a:cs typeface="WenQuanYi Micro Hei"/>
              </a:rPr>
              <a:t>del  </a:t>
            </a:r>
            <a:r>
              <a:rPr lang="es-ES" altLang="es-MX" sz="600" dirty="0">
                <a:solidFill>
                  <a:srgbClr val="000000"/>
                </a:solidFill>
                <a:ea typeface="WenQuanYi Micro Hei"/>
                <a:cs typeface="WenQuanYi Micro Hei"/>
              </a:rPr>
              <a:t>Instituto Tecnológico Superior de Tamazunchale</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Certifica que el presente organigrama refleja el personal, así como los puestos y nombramientos que integran la estructura vigente al mes </a:t>
            </a:r>
            <a:r>
              <a:rPr lang="es-ES" altLang="es-MX" sz="600" dirty="0" smtClean="0">
                <a:solidFill>
                  <a:srgbClr val="000000"/>
                </a:solidFill>
                <a:ea typeface="WenQuanYi Micro Hei"/>
                <a:cs typeface="WenQuanYi Micro Hei"/>
              </a:rPr>
              <a:t>de </a:t>
            </a:r>
            <a:r>
              <a:rPr lang="es-MX" altLang="es-MX" sz="600" dirty="0">
                <a:solidFill>
                  <a:srgbClr val="000000"/>
                </a:solidFill>
                <a:ea typeface="WenQuanYi Micro Hei"/>
                <a:cs typeface="WenQuanYi Micro Hei"/>
              </a:rPr>
              <a:t>abril de 2020</a:t>
            </a:r>
            <a:r>
              <a:rPr lang="es-MX" altLang="es-MX" sz="600" dirty="0" smtClean="0">
                <a:solidFill>
                  <a:srgbClr val="000000"/>
                </a:solidFill>
                <a:ea typeface="WenQuanYi Micro Hei"/>
                <a:cs typeface="WenQuanYi Micro Hei"/>
              </a:rPr>
              <a:t>.</a:t>
            </a:r>
            <a:endParaRPr lang="es-MX" altLang="es-MX" sz="600" dirty="0">
              <a:solidFill>
                <a:srgbClr val="000000"/>
              </a:solidFill>
              <a:ea typeface="WenQuanYi Micro Hei"/>
              <a:cs typeface="WenQuanYi Micro Hei"/>
            </a:endParaRPr>
          </a:p>
          <a:p>
            <a:pPr algn="just" eaLnBrk="1" hangingPunct="1"/>
            <a:endParaRPr lang="es-ES"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p>
          <a:p>
            <a:pPr algn="just" eaLnBrk="1" hangingPunct="1"/>
            <a:r>
              <a:rPr lang="es-MX" altLang="es-MX" sz="600" dirty="0">
                <a:solidFill>
                  <a:srgbClr val="000000"/>
                </a:solidFill>
                <a:ea typeface="WenQuanYi Micro Hei"/>
                <a:cs typeface="WenQuanYi Micro Hei"/>
              </a:rPr>
              <a:t>Firma: ______________________________</a:t>
            </a:r>
          </a:p>
        </p:txBody>
      </p:sp>
      <p:sp>
        <p:nvSpPr>
          <p:cNvPr id="121" name="Line 5">
            <a:extLst>
              <a:ext uri="{FF2B5EF4-FFF2-40B4-BE49-F238E27FC236}">
                <a16:creationId xmlns="" xmlns:a16="http://schemas.microsoft.com/office/drawing/2014/main" id="{4D5BD8F3-2A77-4F97-A4ED-4BCD2CBC8552}"/>
              </a:ext>
            </a:extLst>
          </p:cNvPr>
          <p:cNvSpPr>
            <a:spLocks noChangeShapeType="1"/>
          </p:cNvSpPr>
          <p:nvPr/>
        </p:nvSpPr>
        <p:spPr bwMode="auto">
          <a:xfrm>
            <a:off x="2731308" y="8204597"/>
            <a:ext cx="570691" cy="0"/>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136" name="Line 4">
            <a:extLst>
              <a:ext uri="{FF2B5EF4-FFF2-40B4-BE49-F238E27FC236}">
                <a16:creationId xmlns="" xmlns:a16="http://schemas.microsoft.com/office/drawing/2014/main" id="{E2723198-3A45-4B30-8F67-542EF5622365}"/>
              </a:ext>
            </a:extLst>
          </p:cNvPr>
          <p:cNvSpPr>
            <a:spLocks noChangeShapeType="1"/>
          </p:cNvSpPr>
          <p:nvPr/>
        </p:nvSpPr>
        <p:spPr bwMode="auto">
          <a:xfrm>
            <a:off x="2727019" y="8275930"/>
            <a:ext cx="570218" cy="0"/>
          </a:xfrm>
          <a:prstGeom prst="line">
            <a:avLst/>
          </a:prstGeom>
          <a:noFill/>
          <a:ln w="635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spTree>
    <p:extLst>
      <p:ext uri="{BB962C8B-B14F-4D97-AF65-F5344CB8AC3E}">
        <p14:creationId xmlns:p14="http://schemas.microsoft.com/office/powerpoint/2010/main" val="228036062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Rectangle 6"/>
          <p:cNvSpPr>
            <a:spLocks noChangeArrowheads="1"/>
          </p:cNvSpPr>
          <p:nvPr/>
        </p:nvSpPr>
        <p:spPr bwMode="auto">
          <a:xfrm>
            <a:off x="1997" y="764"/>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800" dirty="0">
              <a:solidFill>
                <a:srgbClr val="000000"/>
              </a:solidFill>
              <a:ea typeface="WenQuanYi Micro Hei"/>
              <a:cs typeface="WenQuanYi Micro Hei"/>
            </a:endParaRPr>
          </a:p>
        </p:txBody>
      </p:sp>
      <p:sp>
        <p:nvSpPr>
          <p:cNvPr id="15363" name="Text Box 3"/>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5365" name="Text Box 114"/>
          <p:cNvSpPr txBox="1">
            <a:spLocks noChangeArrowheads="1"/>
          </p:cNvSpPr>
          <p:nvPr/>
        </p:nvSpPr>
        <p:spPr bwMode="auto">
          <a:xfrm>
            <a:off x="1756955" y="486027"/>
            <a:ext cx="401955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Subdirección de Servicios Administrativos</a:t>
            </a:r>
          </a:p>
        </p:txBody>
      </p:sp>
      <p:sp>
        <p:nvSpPr>
          <p:cNvPr id="15472" name="Line 5"/>
          <p:cNvSpPr>
            <a:spLocks noChangeShapeType="1"/>
          </p:cNvSpPr>
          <p:nvPr/>
        </p:nvSpPr>
        <p:spPr bwMode="auto">
          <a:xfrm>
            <a:off x="0" y="433616"/>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pSp>
        <p:nvGrpSpPr>
          <p:cNvPr id="146" name="Grupo 145">
            <a:extLst>
              <a:ext uri="{FF2B5EF4-FFF2-40B4-BE49-F238E27FC236}">
                <a16:creationId xmlns="" xmlns:a16="http://schemas.microsoft.com/office/drawing/2014/main" id="{0E608698-FBE6-4CDE-A557-E0BE7BEB6096}"/>
              </a:ext>
            </a:extLst>
          </p:cNvPr>
          <p:cNvGrpSpPr/>
          <p:nvPr/>
        </p:nvGrpSpPr>
        <p:grpSpPr>
          <a:xfrm>
            <a:off x="2250459" y="8117677"/>
            <a:ext cx="1718930" cy="347884"/>
            <a:chOff x="2037846" y="8280621"/>
            <a:chExt cx="1718930" cy="347884"/>
          </a:xfrm>
        </p:grpSpPr>
        <p:grpSp>
          <p:nvGrpSpPr>
            <p:cNvPr id="147" name="Grupo 146">
              <a:extLst>
                <a:ext uri="{FF2B5EF4-FFF2-40B4-BE49-F238E27FC236}">
                  <a16:creationId xmlns="" xmlns:a16="http://schemas.microsoft.com/office/drawing/2014/main" id="{45EAC7CB-317C-4C6C-8BEC-704DA5B635CB}"/>
                </a:ext>
              </a:extLst>
            </p:cNvPr>
            <p:cNvGrpSpPr/>
            <p:nvPr/>
          </p:nvGrpSpPr>
          <p:grpSpPr>
            <a:xfrm>
              <a:off x="2037846" y="8280621"/>
              <a:ext cx="1718930" cy="347884"/>
              <a:chOff x="1089025" y="8499497"/>
              <a:chExt cx="2291906" cy="463846"/>
            </a:xfrm>
          </p:grpSpPr>
          <p:grpSp>
            <p:nvGrpSpPr>
              <p:cNvPr id="150" name="1 Grupo">
                <a:extLst>
                  <a:ext uri="{FF2B5EF4-FFF2-40B4-BE49-F238E27FC236}">
                    <a16:creationId xmlns="" xmlns:a16="http://schemas.microsoft.com/office/drawing/2014/main" id="{1BCCC498-172C-440D-9360-A02130E7DFD5}"/>
                  </a:ext>
                </a:extLst>
              </p:cNvPr>
              <p:cNvGrpSpPr>
                <a:grpSpLocks/>
              </p:cNvGrpSpPr>
              <p:nvPr/>
            </p:nvGrpSpPr>
            <p:grpSpPr bwMode="auto">
              <a:xfrm>
                <a:off x="1089025" y="8499497"/>
                <a:ext cx="2240248" cy="463846"/>
                <a:chOff x="1057274" y="8424856"/>
                <a:chExt cx="2239908" cy="463778"/>
              </a:xfrm>
            </p:grpSpPr>
            <p:sp>
              <p:nvSpPr>
                <p:cNvPr id="152" name="Line 5">
                  <a:extLst>
                    <a:ext uri="{FF2B5EF4-FFF2-40B4-BE49-F238E27FC236}">
                      <a16:creationId xmlns="" xmlns:a16="http://schemas.microsoft.com/office/drawing/2014/main" id="{F38BE382-EC70-4777-A2E3-0955016C25C6}"/>
                    </a:ext>
                  </a:extLst>
                </p:cNvPr>
                <p:cNvSpPr>
                  <a:spLocks noChangeShapeType="1"/>
                </p:cNvSpPr>
                <p:nvPr/>
              </p:nvSpPr>
              <p:spPr bwMode="auto">
                <a:xfrm>
                  <a:off x="2937182" y="8524474"/>
                  <a:ext cx="360000" cy="1588"/>
                </a:xfrm>
                <a:prstGeom prst="line">
                  <a:avLst/>
                </a:prstGeom>
                <a:noFill/>
                <a:ln w="1260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154" name="Text Box 6">
                  <a:extLst>
                    <a:ext uri="{FF2B5EF4-FFF2-40B4-BE49-F238E27FC236}">
                      <a16:creationId xmlns="" xmlns:a16="http://schemas.microsoft.com/office/drawing/2014/main" id="{21DA610E-D3C8-47C3-BB01-59BB1D22E705}"/>
                    </a:ext>
                  </a:extLst>
                </p:cNvPr>
                <p:cNvSpPr txBox="1">
                  <a:spLocks noChangeArrowheads="1"/>
                </p:cNvSpPr>
                <p:nvPr/>
              </p:nvSpPr>
              <p:spPr bwMode="auto">
                <a:xfrm>
                  <a:off x="1057274" y="8424856"/>
                  <a:ext cx="2155701" cy="463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05 Puestos </a:t>
                  </a:r>
                  <a:r>
                    <a:rPr lang="es-ES" altLang="es-MX" sz="450" b="1" dirty="0">
                      <a:solidFill>
                        <a:srgbClr val="339933"/>
                      </a:solidFill>
                      <a:ea typeface="WenQuanYi Micro Hei"/>
                      <a:cs typeface="WenQuanYi Micro Hei"/>
                    </a:rPr>
                    <a:t>de Confianza</a:t>
                  </a:r>
                  <a:endParaRPr lang="es-ES" altLang="es-MX" sz="450" b="1" dirty="0">
                    <a:solidFill>
                      <a:srgbClr val="000000"/>
                    </a:solidFill>
                    <a:ea typeface="WenQuanYi Micro Hei"/>
                    <a:cs typeface="WenQuanYi Micro Hei"/>
                  </a:endParaRPr>
                </a:p>
                <a:p>
                  <a:pPr eaLnBrk="1" hangingPunct="1"/>
                  <a:r>
                    <a:rPr lang="es-ES" altLang="es-MX" sz="450" b="1" dirty="0" smtClean="0">
                      <a:ea typeface="WenQuanYi Micro Hei"/>
                      <a:cs typeface="WenQuanYi Micro Hei"/>
                    </a:rPr>
                    <a:t>17 Puestos </a:t>
                  </a:r>
                  <a:r>
                    <a:rPr lang="es-ES" altLang="es-MX" sz="450" b="1" dirty="0">
                      <a:ea typeface="WenQuanYi Micro Hei"/>
                      <a:cs typeface="WenQuanYi Micro Hei"/>
                    </a:rPr>
                    <a:t>de Base </a:t>
                  </a:r>
                </a:p>
                <a:p>
                  <a:pPr eaLnBrk="1" hangingPunct="1"/>
                  <a:r>
                    <a:rPr lang="es-ES" altLang="es-MX" sz="450" b="1" dirty="0" smtClean="0">
                      <a:solidFill>
                        <a:srgbClr val="996633"/>
                      </a:solidFill>
                      <a:ea typeface="WenQuanYi Micro Hei"/>
                      <a:cs typeface="WenQuanYi Micro Hei"/>
                    </a:rPr>
                    <a:t>05 </a:t>
                  </a:r>
                  <a:r>
                    <a:rPr lang="es-ES" altLang="es-MX" sz="450" b="1" dirty="0">
                      <a:solidFill>
                        <a:srgbClr val="996633"/>
                      </a:solidFill>
                      <a:ea typeface="WenQuanYi Micro Hei"/>
                      <a:cs typeface="WenQuanYi Micro Hei"/>
                    </a:rPr>
                    <a:t>Contrato por Tiempo Determinado</a:t>
                  </a:r>
                </a:p>
                <a:p>
                  <a:pPr eaLnBrk="1" hangingPunct="1"/>
                  <a:r>
                    <a:rPr lang="es-ES" altLang="es-MX" sz="450" b="1" i="1" dirty="0">
                      <a:ea typeface="WenQuanYi Micro Hei"/>
                      <a:cs typeface="WenQuanYi Micro Hei"/>
                    </a:rPr>
                    <a:t>Total: </a:t>
                  </a:r>
                  <a:r>
                    <a:rPr lang="es-ES" altLang="es-MX" sz="450" b="1" i="1" dirty="0" smtClean="0">
                      <a:ea typeface="WenQuanYi Micro Hei"/>
                      <a:cs typeface="WenQuanYi Micro Hei"/>
                    </a:rPr>
                    <a:t>27</a:t>
                  </a:r>
                  <a:endParaRPr lang="es-ES" altLang="es-MX" sz="450" b="1" i="1" dirty="0">
                    <a:ea typeface="WenQuanYi Micro Hei"/>
                    <a:cs typeface="WenQuanYi Micro Hei"/>
                  </a:endParaRPr>
                </a:p>
              </p:txBody>
            </p:sp>
          </p:grpSp>
          <p:sp>
            <p:nvSpPr>
              <p:cNvPr id="151" name="Line 4">
                <a:extLst>
                  <a:ext uri="{FF2B5EF4-FFF2-40B4-BE49-F238E27FC236}">
                    <a16:creationId xmlns="" xmlns:a16="http://schemas.microsoft.com/office/drawing/2014/main" id="{06C7E67F-F9F7-4146-8F5E-D361AED48325}"/>
                  </a:ext>
                </a:extLst>
              </p:cNvPr>
              <p:cNvSpPr>
                <a:spLocks noChangeShapeType="1"/>
              </p:cNvSpPr>
              <p:nvPr/>
            </p:nvSpPr>
            <p:spPr bwMode="auto">
              <a:xfrm>
                <a:off x="2985028" y="8792017"/>
                <a:ext cx="395903" cy="0"/>
              </a:xfrm>
              <a:prstGeom prst="line">
                <a:avLst/>
              </a:prstGeom>
              <a:noFill/>
              <a:ln w="12600">
                <a:solidFill>
                  <a:srgbClr val="996633"/>
                </a:solidFill>
                <a:prstDash val="sysDash"/>
                <a:miter lim="800000"/>
                <a:headEnd/>
                <a:tailEnd/>
              </a:ln>
              <a:extLst>
                <a:ext uri="{909E8E84-426E-40DD-AFC4-6F175D3DCCD1}">
                  <a14:hiddenFill xmlns:a14="http://schemas.microsoft.com/office/drawing/2010/main">
                    <a:noFill/>
                  </a14:hiddenFill>
                </a:ext>
              </a:extLst>
            </p:spPr>
            <p:txBody>
              <a:bodyPr/>
              <a:lstStyle/>
              <a:p>
                <a:endParaRPr lang="es-MX" sz="1350"/>
              </a:p>
            </p:txBody>
          </p:sp>
        </p:grpSp>
        <p:sp>
          <p:nvSpPr>
            <p:cNvPr id="148" name="Line 4">
              <a:extLst>
                <a:ext uri="{FF2B5EF4-FFF2-40B4-BE49-F238E27FC236}">
                  <a16:creationId xmlns="" xmlns:a16="http://schemas.microsoft.com/office/drawing/2014/main" id="{834C406D-DA83-4DDE-942F-4A6D54568FEB}"/>
                </a:ext>
              </a:extLst>
            </p:cNvPr>
            <p:cNvSpPr>
              <a:spLocks noChangeShapeType="1"/>
            </p:cNvSpPr>
            <p:nvPr/>
          </p:nvSpPr>
          <p:spPr bwMode="auto">
            <a:xfrm>
              <a:off x="3448464" y="8421915"/>
              <a:ext cx="296927" cy="0"/>
            </a:xfrm>
            <a:prstGeom prst="line">
              <a:avLst/>
            </a:prstGeom>
            <a:noFill/>
            <a:ln w="1260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grpSp>
      <p:sp>
        <p:nvSpPr>
          <p:cNvPr id="318" name="Text Box 44"/>
          <p:cNvSpPr txBox="1">
            <a:spLocks noChangeArrowheads="1"/>
          </p:cNvSpPr>
          <p:nvPr/>
        </p:nvSpPr>
        <p:spPr bwMode="auto">
          <a:xfrm>
            <a:off x="2913959" y="7415994"/>
            <a:ext cx="1544652" cy="2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sp>
        <p:nvSpPr>
          <p:cNvPr id="15377" name="Line 18"/>
          <p:cNvSpPr>
            <a:spLocks noChangeShapeType="1"/>
          </p:cNvSpPr>
          <p:nvPr/>
        </p:nvSpPr>
        <p:spPr bwMode="auto">
          <a:xfrm flipH="1">
            <a:off x="3483127" y="1712217"/>
            <a:ext cx="1238" cy="2895732"/>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5" name="Grupo 4"/>
          <p:cNvGrpSpPr/>
          <p:nvPr/>
        </p:nvGrpSpPr>
        <p:grpSpPr>
          <a:xfrm>
            <a:off x="2463877" y="4882484"/>
            <a:ext cx="1876133" cy="1606121"/>
            <a:chOff x="2463877" y="4882484"/>
            <a:chExt cx="1876133" cy="1606121"/>
          </a:xfrm>
        </p:grpSpPr>
        <p:sp>
          <p:nvSpPr>
            <p:cNvPr id="288" name="Text Box 44"/>
            <p:cNvSpPr txBox="1">
              <a:spLocks noChangeArrowheads="1"/>
            </p:cNvSpPr>
            <p:nvPr/>
          </p:nvSpPr>
          <p:spPr bwMode="auto">
            <a:xfrm>
              <a:off x="2795358" y="6018246"/>
              <a:ext cx="1544652" cy="232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sp>
          <p:nvSpPr>
            <p:cNvPr id="105" name="Line 112"/>
            <p:cNvSpPr>
              <a:spLocks noChangeShapeType="1"/>
            </p:cNvSpPr>
            <p:nvPr/>
          </p:nvSpPr>
          <p:spPr bwMode="auto">
            <a:xfrm>
              <a:off x="2466079" y="4882484"/>
              <a:ext cx="2120" cy="1256862"/>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29" name="109 Grupo"/>
            <p:cNvGrpSpPr/>
            <p:nvPr/>
          </p:nvGrpSpPr>
          <p:grpSpPr>
            <a:xfrm>
              <a:off x="2576070" y="5876694"/>
              <a:ext cx="1704668" cy="611911"/>
              <a:chOff x="3391371" y="7238857"/>
              <a:chExt cx="1290723" cy="669308"/>
            </a:xfrm>
          </p:grpSpPr>
          <p:sp>
            <p:nvSpPr>
              <p:cNvPr id="130" name="Rectangle 53"/>
              <p:cNvSpPr>
                <a:spLocks noChangeArrowheads="1"/>
              </p:cNvSpPr>
              <p:nvPr/>
            </p:nvSpPr>
            <p:spPr bwMode="auto">
              <a:xfrm>
                <a:off x="3456622" y="7238857"/>
                <a:ext cx="1121358" cy="534437"/>
              </a:xfrm>
              <a:prstGeom prst="rect">
                <a:avLst/>
              </a:prstGeom>
              <a:solidFill>
                <a:srgbClr val="FFFFFF"/>
              </a:solidFill>
              <a:ln w="6480">
                <a:solidFill>
                  <a:srgbClr val="996633"/>
                </a:solidFill>
                <a:prstDash val="lgDashDotDot"/>
                <a:miter lim="800000"/>
                <a:headEnd/>
                <a:tailEnd/>
              </a:ln>
              <a:effectLst>
                <a:outerShdw dist="63504" dir="2216092" algn="ctr" rotWithShape="0">
                  <a:srgbClr val="996633"/>
                </a:outerShdw>
              </a:effectLst>
            </p:spPr>
            <p:txBody>
              <a:bodyPr wrap="none" anchor="ctr"/>
              <a:lstStyle/>
              <a:p>
                <a:pPr eaLnBrk="1" hangingPunct="1">
                  <a:buClr>
                    <a:srgbClr val="000000"/>
                  </a:buClr>
                  <a:buFont typeface="Times New Roman" pitchFamily="18" charset="0"/>
                  <a:buNone/>
                  <a:defRPr/>
                </a:pPr>
                <a:endParaRPr lang="es-MX" altLang="es-MX">
                  <a:solidFill>
                    <a:srgbClr val="CC9900"/>
                  </a:solidFill>
                </a:endParaRPr>
              </a:p>
            </p:txBody>
          </p:sp>
          <p:sp>
            <p:nvSpPr>
              <p:cNvPr id="131" name="Text Box 29"/>
              <p:cNvSpPr txBox="1">
                <a:spLocks noChangeArrowheads="1"/>
              </p:cNvSpPr>
              <p:nvPr/>
            </p:nvSpPr>
            <p:spPr bwMode="auto">
              <a:xfrm>
                <a:off x="3391371" y="7274568"/>
                <a:ext cx="1290723" cy="633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a:p>
                <a:pPr algn="ctr" eaLnBrk="1" hangingPunct="1">
                  <a:lnSpc>
                    <a:spcPct val="90000"/>
                  </a:lnSpc>
                </a:pPr>
                <a:r>
                  <a:rPr lang="es-ES" altLang="es-MX" sz="700" b="1" dirty="0">
                    <a:solidFill>
                      <a:srgbClr val="000000"/>
                    </a:solidFill>
                    <a:ea typeface="WenQuanYi Micro Hei"/>
                    <a:cs typeface="WenQuanYi Micro Hei"/>
                  </a:rPr>
                  <a:t>Portero</a:t>
                </a:r>
              </a:p>
              <a:p>
                <a:pPr algn="ctr" eaLnBrk="1" hangingPunct="1">
                  <a:lnSpc>
                    <a:spcPct val="90000"/>
                  </a:lnSpc>
                </a:pPr>
                <a:r>
                  <a:rPr lang="es-ES" altLang="es-MX" sz="700" dirty="0" smtClean="0">
                    <a:solidFill>
                      <a:srgbClr val="000000"/>
                    </a:solidFill>
                    <a:ea typeface="WenQuanYi Micro Hei"/>
                    <a:cs typeface="WenQuanYi Micro Hei"/>
                  </a:rPr>
                  <a:t>5</a:t>
                </a:r>
                <a:endParaRPr lang="es-ES" altLang="es-MX" sz="700" dirty="0">
                  <a:solidFill>
                    <a:srgbClr val="000000"/>
                  </a:solidFill>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3" name="2 Grupo"/>
            <p:cNvGrpSpPr/>
            <p:nvPr/>
          </p:nvGrpSpPr>
          <p:grpSpPr>
            <a:xfrm>
              <a:off x="2659216" y="5233482"/>
              <a:ext cx="1495749" cy="511304"/>
              <a:chOff x="2762728" y="5557332"/>
              <a:chExt cx="1495749" cy="511304"/>
            </a:xfrm>
          </p:grpSpPr>
          <p:sp>
            <p:nvSpPr>
              <p:cNvPr id="289" name="Rectangle 22"/>
              <p:cNvSpPr>
                <a:spLocks noChangeArrowheads="1"/>
              </p:cNvSpPr>
              <p:nvPr/>
            </p:nvSpPr>
            <p:spPr bwMode="auto">
              <a:xfrm>
                <a:off x="2762728" y="5557332"/>
                <a:ext cx="1495749" cy="511304"/>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90" name="Text Box 23"/>
              <p:cNvSpPr txBox="1">
                <a:spLocks noChangeArrowheads="1"/>
              </p:cNvSpPr>
              <p:nvPr/>
            </p:nvSpPr>
            <p:spPr bwMode="auto">
              <a:xfrm>
                <a:off x="2762728" y="5572033"/>
                <a:ext cx="1495749"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 Almacén</a:t>
                </a:r>
              </a:p>
            </p:txBody>
          </p:sp>
          <p:sp>
            <p:nvSpPr>
              <p:cNvPr id="291" name="Line 49"/>
              <p:cNvSpPr>
                <a:spLocks noChangeShapeType="1"/>
              </p:cNvSpPr>
              <p:nvPr/>
            </p:nvSpPr>
            <p:spPr bwMode="auto">
              <a:xfrm>
                <a:off x="2771664" y="5790249"/>
                <a:ext cx="1476601"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86" name="285 Rectángulo"/>
              <p:cNvSpPr/>
              <p:nvPr/>
            </p:nvSpPr>
            <p:spPr>
              <a:xfrm>
                <a:off x="2808288" y="5758480"/>
                <a:ext cx="1384300"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Germán Martínez Campos </a:t>
                </a:r>
              </a:p>
              <a:p>
                <a:pPr algn="ctr" eaLnBrk="1" hangingPunct="1">
                  <a:lnSpc>
                    <a:spcPct val="90000"/>
                  </a:lnSpc>
                </a:pPr>
                <a:r>
                  <a:rPr lang="es-ES" altLang="es-MX" sz="700" dirty="0" smtClean="0">
                    <a:solidFill>
                      <a:srgbClr val="000000"/>
                    </a:solidFill>
                    <a:ea typeface="WenQuanYi Micro Hei"/>
                    <a:cs typeface="WenQuanYi Micro Hei"/>
                  </a:rPr>
                  <a:t>Capturista </a:t>
                </a:r>
                <a:r>
                  <a:rPr lang="es-ES" altLang="es-MX" sz="700" dirty="0">
                    <a:solidFill>
                      <a:srgbClr val="000000"/>
                    </a:solidFill>
                    <a:ea typeface="WenQuanYi Micro Hei"/>
                    <a:cs typeface="WenQuanYi Micro Hei"/>
                  </a:rPr>
                  <a:t>(T06027</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grpSp>
        <p:sp>
          <p:nvSpPr>
            <p:cNvPr id="319" name="Line 112"/>
            <p:cNvSpPr>
              <a:spLocks noChangeShapeType="1"/>
            </p:cNvSpPr>
            <p:nvPr/>
          </p:nvSpPr>
          <p:spPr bwMode="auto">
            <a:xfrm flipH="1">
              <a:off x="2463877" y="4884170"/>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20" name="Line 112"/>
            <p:cNvSpPr>
              <a:spLocks noChangeShapeType="1"/>
            </p:cNvSpPr>
            <p:nvPr/>
          </p:nvSpPr>
          <p:spPr bwMode="auto">
            <a:xfrm flipH="1">
              <a:off x="2471554" y="6135588"/>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21" name="Line 112"/>
            <p:cNvSpPr>
              <a:spLocks noChangeShapeType="1"/>
            </p:cNvSpPr>
            <p:nvPr/>
          </p:nvSpPr>
          <p:spPr bwMode="auto">
            <a:xfrm flipH="1">
              <a:off x="2465604" y="5514701"/>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grpSp>
        <p:nvGrpSpPr>
          <p:cNvPr id="113" name="112 Grupo"/>
          <p:cNvGrpSpPr/>
          <p:nvPr/>
        </p:nvGrpSpPr>
        <p:grpSpPr>
          <a:xfrm>
            <a:off x="2652700" y="1225112"/>
            <a:ext cx="1675251" cy="487105"/>
            <a:chOff x="2515647" y="1379055"/>
            <a:chExt cx="1675251" cy="487105"/>
          </a:xfrm>
        </p:grpSpPr>
        <p:grpSp>
          <p:nvGrpSpPr>
            <p:cNvPr id="114" name="11 Grupo">
              <a:extLst>
                <a:ext uri="{FF2B5EF4-FFF2-40B4-BE49-F238E27FC236}">
                  <a16:creationId xmlns="" xmlns:a16="http://schemas.microsoft.com/office/drawing/2014/main" id="{BA90F3C4-3647-4A17-ACEE-C323ADF25E42}"/>
                </a:ext>
              </a:extLst>
            </p:cNvPr>
            <p:cNvGrpSpPr/>
            <p:nvPr/>
          </p:nvGrpSpPr>
          <p:grpSpPr>
            <a:xfrm>
              <a:off x="2515647" y="1379055"/>
              <a:ext cx="1675251" cy="450000"/>
              <a:chOff x="1657757" y="3124200"/>
              <a:chExt cx="1476709" cy="450000"/>
            </a:xfrm>
          </p:grpSpPr>
          <p:sp>
            <p:nvSpPr>
              <p:cNvPr id="118"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55"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6"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157"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64"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115" name="Text Box 42">
              <a:extLst>
                <a:ext uri="{FF2B5EF4-FFF2-40B4-BE49-F238E27FC236}">
                  <a16:creationId xmlns="" xmlns:a16="http://schemas.microsoft.com/office/drawing/2014/main" id="{CCE232BA-EFE0-4230-8319-68A57518E4BA}"/>
                </a:ext>
              </a:extLst>
            </p:cNvPr>
            <p:cNvSpPr txBox="1">
              <a:spLocks noChangeArrowheads="1"/>
            </p:cNvSpPr>
            <p:nvPr/>
          </p:nvSpPr>
          <p:spPr bwMode="auto">
            <a:xfrm>
              <a:off x="2702205" y="1577747"/>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grpSp>
      <p:grpSp>
        <p:nvGrpSpPr>
          <p:cNvPr id="167" name="11 Grupo">
            <a:extLst>
              <a:ext uri="{FF2B5EF4-FFF2-40B4-BE49-F238E27FC236}">
                <a16:creationId xmlns="" xmlns:a16="http://schemas.microsoft.com/office/drawing/2014/main" id="{BA90F3C4-3647-4A17-ACEE-C323ADF25E42}"/>
              </a:ext>
            </a:extLst>
          </p:cNvPr>
          <p:cNvGrpSpPr/>
          <p:nvPr/>
        </p:nvGrpSpPr>
        <p:grpSpPr>
          <a:xfrm>
            <a:off x="2644455" y="2093151"/>
            <a:ext cx="1675251" cy="591973"/>
            <a:chOff x="1657757" y="3097209"/>
            <a:chExt cx="1476709" cy="591973"/>
          </a:xfrm>
        </p:grpSpPr>
        <p:sp>
          <p:nvSpPr>
            <p:cNvPr id="182"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83"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84"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a:t>
              </a:r>
              <a:r>
                <a:rPr lang="es-ES" altLang="es-MX" sz="700" b="1" dirty="0">
                  <a:solidFill>
                    <a:srgbClr val="000000"/>
                  </a:solidFill>
                  <a:ea typeface="WenQuanYi Micro Hei"/>
                  <a:cs typeface="WenQuanYi Micro Hei"/>
                </a:rPr>
                <a:t>Servicios Administrativos</a:t>
              </a:r>
            </a:p>
          </p:txBody>
        </p:sp>
        <p:sp>
          <p:nvSpPr>
            <p:cNvPr id="185"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87"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Claudia Díaz </a:t>
              </a:r>
              <a:r>
                <a:rPr lang="es-ES" altLang="es-MX" sz="700" dirty="0" smtClean="0">
                  <a:ea typeface="WenQuanYi Micro Hei"/>
                  <a:cs typeface="WenQuanYi Micro Hei"/>
                </a:rPr>
                <a:t>Aguilar         Subdirectora de Área </a:t>
              </a:r>
              <a:r>
                <a:rPr lang="es-ES" altLang="es-MX" sz="700" dirty="0" smtClean="0">
                  <a:solidFill>
                    <a:srgbClr val="000000"/>
                  </a:solidFill>
                  <a:ea typeface="WenQuanYi Micro Hei"/>
                  <a:cs typeface="WenQuanYi Micro Hei"/>
                </a:rPr>
                <a:t>(ITS0002</a:t>
              </a:r>
              <a:r>
                <a:rPr lang="es-ES" altLang="es-MX" sz="700" dirty="0">
                  <a:solidFill>
                    <a:srgbClr val="000000"/>
                  </a:solidFill>
                  <a:ea typeface="WenQuanYi Micro Hei"/>
                  <a:cs typeface="WenQuanYi Micro Hei"/>
                </a:rPr>
                <a:t>)</a:t>
              </a:r>
            </a:p>
            <a:p>
              <a:pPr algn="ctr" eaLnBrk="1" hangingPunct="1">
                <a:lnSpc>
                  <a:spcPct val="90000"/>
                </a:lnSpc>
              </a:pPr>
              <a:endParaRPr lang="es-ES" altLang="es-MX" sz="700" dirty="0">
                <a:solidFill>
                  <a:srgbClr val="000000"/>
                </a:solidFill>
                <a:ea typeface="WenQuanYi Micro Hei"/>
                <a:cs typeface="WenQuanYi Micro Hei"/>
              </a:endParaRPr>
            </a:p>
          </p:txBody>
        </p:sp>
      </p:grpSp>
      <p:grpSp>
        <p:nvGrpSpPr>
          <p:cNvPr id="214" name="11 Grupo">
            <a:extLst>
              <a:ext uri="{FF2B5EF4-FFF2-40B4-BE49-F238E27FC236}">
                <a16:creationId xmlns="" xmlns:a16="http://schemas.microsoft.com/office/drawing/2014/main" id="{BA90F3C4-3647-4A17-ACEE-C323ADF25E42}"/>
              </a:ext>
            </a:extLst>
          </p:cNvPr>
          <p:cNvGrpSpPr/>
          <p:nvPr/>
        </p:nvGrpSpPr>
        <p:grpSpPr>
          <a:xfrm>
            <a:off x="2648704" y="3053857"/>
            <a:ext cx="1675251" cy="495023"/>
            <a:chOff x="1657757" y="3097209"/>
            <a:chExt cx="1476709" cy="495023"/>
          </a:xfrm>
        </p:grpSpPr>
        <p:sp>
          <p:nvSpPr>
            <p:cNvPr id="215"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16"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17"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Departamento </a:t>
              </a:r>
              <a:r>
                <a:rPr lang="es-ES" altLang="es-MX" sz="700" b="1" dirty="0" smtClean="0">
                  <a:solidFill>
                    <a:srgbClr val="000000"/>
                  </a:solidFill>
                  <a:ea typeface="WenQuanYi Micro Hei"/>
                  <a:cs typeface="WenQuanYi Micro Hei"/>
                </a:rPr>
                <a:t> de Recursos Materiales y Servicios</a:t>
              </a:r>
              <a:endParaRPr lang="es-ES" altLang="es-MX" sz="700" b="1" dirty="0">
                <a:solidFill>
                  <a:srgbClr val="000000"/>
                </a:solidFill>
                <a:ea typeface="WenQuanYi Micro Hei"/>
                <a:cs typeface="WenQuanYi Micro Hei"/>
              </a:endParaRPr>
            </a:p>
          </p:txBody>
        </p:sp>
        <p:sp>
          <p:nvSpPr>
            <p:cNvPr id="218"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19"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Rodolfo Pescina Zamora</a:t>
              </a:r>
            </a:p>
            <a:p>
              <a:pPr algn="ctr" eaLnBrk="1" hangingPunct="1">
                <a:lnSpc>
                  <a:spcPct val="90000"/>
                </a:lnSpc>
              </a:pPr>
              <a:r>
                <a:rPr lang="es-ES" altLang="es-MX" sz="700" dirty="0">
                  <a:ea typeface="WenQuanYi Micro Hei"/>
                  <a:cs typeface="WenQuanYi Micro Hei"/>
                </a:rPr>
                <a:t>Jefe de </a:t>
              </a:r>
              <a:r>
                <a:rPr lang="es-ES" altLang="es-MX" sz="700" dirty="0" smtClean="0">
                  <a:ea typeface="WenQuanYi Micro Hei"/>
                  <a:cs typeface="WenQuanYi Micro Hei"/>
                </a:rPr>
                <a:t>Departamento </a:t>
              </a:r>
              <a:r>
                <a:rPr lang="es-ES" altLang="es-MX" sz="700" dirty="0">
                  <a:ea typeface="WenQuanYi Micro Hei"/>
                  <a:cs typeface="WenQuanYi Micro Hei"/>
                </a:rPr>
                <a:t>(ITS0004</a:t>
              </a:r>
              <a:r>
                <a:rPr lang="es-ES" altLang="es-MX" sz="700" dirty="0" smtClean="0">
                  <a:ea typeface="WenQuanYi Micro Hei"/>
                  <a:cs typeface="WenQuanYi Micro Hei"/>
                </a:rPr>
                <a:t>) </a:t>
              </a:r>
              <a:endParaRPr lang="es-ES" altLang="es-MX" sz="700" dirty="0">
                <a:solidFill>
                  <a:srgbClr val="000000"/>
                </a:solidFill>
                <a:ea typeface="WenQuanYi Micro Hei"/>
                <a:cs typeface="WenQuanYi Micro Hei"/>
              </a:endParaRPr>
            </a:p>
          </p:txBody>
        </p:sp>
      </p:grpSp>
      <p:grpSp>
        <p:nvGrpSpPr>
          <p:cNvPr id="2" name="1 Grupo"/>
          <p:cNvGrpSpPr/>
          <p:nvPr/>
        </p:nvGrpSpPr>
        <p:grpSpPr>
          <a:xfrm>
            <a:off x="641872" y="3497273"/>
            <a:ext cx="5653378" cy="692963"/>
            <a:chOff x="641872" y="3935623"/>
            <a:chExt cx="5653378" cy="692963"/>
          </a:xfrm>
        </p:grpSpPr>
        <p:sp>
          <p:nvSpPr>
            <p:cNvPr id="90" name="Line 112"/>
            <p:cNvSpPr>
              <a:spLocks noChangeShapeType="1"/>
            </p:cNvSpPr>
            <p:nvPr/>
          </p:nvSpPr>
          <p:spPr bwMode="auto">
            <a:xfrm flipH="1" flipV="1">
              <a:off x="2182701" y="4191274"/>
              <a:ext cx="2460179" cy="2891"/>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208" name="11 Grupo">
              <a:extLst>
                <a:ext uri="{FF2B5EF4-FFF2-40B4-BE49-F238E27FC236}">
                  <a16:creationId xmlns="" xmlns:a16="http://schemas.microsoft.com/office/drawing/2014/main" id="{BA90F3C4-3647-4A17-ACEE-C323ADF25E42}"/>
                </a:ext>
              </a:extLst>
            </p:cNvPr>
            <p:cNvGrpSpPr/>
            <p:nvPr/>
          </p:nvGrpSpPr>
          <p:grpSpPr>
            <a:xfrm>
              <a:off x="4619999" y="3942175"/>
              <a:ext cx="1675251" cy="495023"/>
              <a:chOff x="1657757" y="3097209"/>
              <a:chExt cx="1476709" cy="495023"/>
            </a:xfrm>
          </p:grpSpPr>
          <p:sp>
            <p:nvSpPr>
              <p:cNvPr id="209"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10"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11"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del Departamento de Recursos Materiales y Servicios</a:t>
                </a:r>
              </a:p>
            </p:txBody>
          </p:sp>
          <p:sp>
            <p:nvSpPr>
              <p:cNvPr id="212"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13"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Bernabé Antonio Flores</a:t>
                </a:r>
              </a:p>
              <a:p>
                <a:pPr algn="ctr" eaLnBrk="1" hangingPunct="1">
                  <a:lnSpc>
                    <a:spcPct val="90000"/>
                  </a:lnSpc>
                </a:pPr>
                <a:r>
                  <a:rPr lang="es-ES" altLang="es-MX" sz="700" dirty="0" err="1" smtClean="0">
                    <a:ea typeface="WenQuanYi Micro Hei"/>
                    <a:cs typeface="WenQuanYi Micro Hei"/>
                  </a:rPr>
                  <a:t>Srio</a:t>
                </a:r>
                <a:r>
                  <a:rPr lang="es-ES" altLang="es-MX" sz="700" dirty="0" smtClean="0">
                    <a:ea typeface="WenQuanYi Micro Hei"/>
                    <a:cs typeface="WenQuanYi Micro Hei"/>
                  </a:rPr>
                  <a:t>. </a:t>
                </a:r>
                <a:r>
                  <a:rPr lang="es-ES" altLang="es-MX" sz="700" dirty="0">
                    <a:ea typeface="WenQuanYi Micro Hei"/>
                    <a:cs typeface="WenQuanYi Micro Hei"/>
                  </a:rPr>
                  <a:t>de Jefe de </a:t>
                </a:r>
                <a:r>
                  <a:rPr lang="es-ES" altLang="es-MX" sz="700" dirty="0" smtClean="0">
                    <a:ea typeface="WenQuanYi Micro Hei"/>
                    <a:cs typeface="WenQuanYi Micro Hei"/>
                  </a:rPr>
                  <a:t>Depto. </a:t>
                </a:r>
                <a:r>
                  <a:rPr lang="es-ES" altLang="es-MX" sz="700" dirty="0">
                    <a:ea typeface="WenQuanYi Micro Hei"/>
                    <a:cs typeface="WenQuanYi Micro Hei"/>
                  </a:rPr>
                  <a:t>(CF34004</a:t>
                </a:r>
                <a:r>
                  <a:rPr lang="es-ES" altLang="es-MX" sz="700" dirty="0" smtClean="0">
                    <a:ea typeface="WenQuanYi Micro Hei"/>
                    <a:cs typeface="WenQuanYi Micro Hei"/>
                  </a:rPr>
                  <a:t>)</a:t>
                </a:r>
                <a:endParaRPr lang="es-ES" altLang="es-MX" sz="700" dirty="0">
                  <a:ea typeface="WenQuanYi Micro Hei"/>
                  <a:cs typeface="WenQuanYi Micro Hei"/>
                </a:endParaRPr>
              </a:p>
            </p:txBody>
          </p:sp>
        </p:grpSp>
        <p:grpSp>
          <p:nvGrpSpPr>
            <p:cNvPr id="276" name="275 Grupo"/>
            <p:cNvGrpSpPr/>
            <p:nvPr/>
          </p:nvGrpSpPr>
          <p:grpSpPr>
            <a:xfrm>
              <a:off x="641872" y="3935623"/>
              <a:ext cx="1577282" cy="692963"/>
              <a:chOff x="4141043" y="5898337"/>
              <a:chExt cx="1577282" cy="780764"/>
            </a:xfrm>
          </p:grpSpPr>
          <p:grpSp>
            <p:nvGrpSpPr>
              <p:cNvPr id="277" name="Grupo 137"/>
              <p:cNvGrpSpPr/>
              <p:nvPr/>
            </p:nvGrpSpPr>
            <p:grpSpPr>
              <a:xfrm>
                <a:off x="4141043" y="5898337"/>
                <a:ext cx="1577282" cy="780764"/>
                <a:chOff x="2645870" y="7252970"/>
                <a:chExt cx="1651464" cy="1035126"/>
              </a:xfrm>
            </p:grpSpPr>
            <p:grpSp>
              <p:nvGrpSpPr>
                <p:cNvPr id="279" name="Grupo 169"/>
                <p:cNvGrpSpPr/>
                <p:nvPr/>
              </p:nvGrpSpPr>
              <p:grpSpPr>
                <a:xfrm>
                  <a:off x="2645870" y="7252970"/>
                  <a:ext cx="1566096" cy="763770"/>
                  <a:chOff x="4150678" y="2818344"/>
                  <a:chExt cx="1116012" cy="763770"/>
                </a:xfrm>
              </p:grpSpPr>
              <p:sp>
                <p:nvSpPr>
                  <p:cNvPr id="281"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82" name="Text Box 23"/>
                  <p:cNvSpPr txBox="1">
                    <a:spLocks noChangeArrowheads="1"/>
                  </p:cNvSpPr>
                  <p:nvPr/>
                </p:nvSpPr>
                <p:spPr bwMode="auto">
                  <a:xfrm>
                    <a:off x="4150678" y="2840304"/>
                    <a:ext cx="1116012" cy="2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Chofer</a:t>
                    </a:r>
                  </a:p>
                </p:txBody>
              </p:sp>
              <p:sp>
                <p:nvSpPr>
                  <p:cNvPr id="283" name="Line 49"/>
                  <p:cNvSpPr>
                    <a:spLocks noChangeShapeType="1"/>
                  </p:cNvSpPr>
                  <p:nvPr/>
                </p:nvSpPr>
                <p:spPr bwMode="auto">
                  <a:xfrm>
                    <a:off x="4157345" y="3166268"/>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80"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78" name="277 Rectángulo"/>
              <p:cNvSpPr/>
              <p:nvPr/>
            </p:nvSpPr>
            <p:spPr>
              <a:xfrm>
                <a:off x="4186603" y="6124971"/>
                <a:ext cx="1384300" cy="322499"/>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Maximino Rubio Gutiérrez</a:t>
                </a:r>
              </a:p>
              <a:p>
                <a:pPr algn="ctr" eaLnBrk="1" hangingPunct="1">
                  <a:lnSpc>
                    <a:spcPct val="90000"/>
                  </a:lnSpc>
                </a:pPr>
                <a:r>
                  <a:rPr lang="es-ES" altLang="es-MX" sz="700" dirty="0">
                    <a:ea typeface="WenQuanYi Micro Hei"/>
                    <a:cs typeface="WenQuanYi Micro Hei"/>
                  </a:rPr>
                  <a:t>Chofer de </a:t>
                </a:r>
                <a:r>
                  <a:rPr lang="es-ES" altLang="es-MX" sz="700" dirty="0" smtClean="0">
                    <a:ea typeface="WenQuanYi Micro Hei"/>
                    <a:cs typeface="WenQuanYi Micro Hei"/>
                  </a:rPr>
                  <a:t>Director </a:t>
                </a:r>
                <a:r>
                  <a:rPr lang="es-ES" altLang="es-MX" sz="700" dirty="0">
                    <a:ea typeface="WenQuanYi Micro Hei"/>
                    <a:cs typeface="WenQuanYi Micro Hei"/>
                  </a:rPr>
                  <a:t>(S13008</a:t>
                </a:r>
                <a:r>
                  <a:rPr lang="es-ES" altLang="es-MX" sz="700" dirty="0" smtClean="0">
                    <a:ea typeface="WenQuanYi Micro Hei"/>
                    <a:cs typeface="WenQuanYi Micro Hei"/>
                  </a:rPr>
                  <a:t>)</a:t>
                </a:r>
                <a:endParaRPr lang="es-ES" altLang="es-MX" sz="700" dirty="0">
                  <a:ea typeface="WenQuanYi Micro Hei"/>
                  <a:cs typeface="WenQuanYi Micro Hei"/>
                </a:endParaRPr>
              </a:p>
            </p:txBody>
          </p:sp>
        </p:grpSp>
      </p:grpSp>
      <p:grpSp>
        <p:nvGrpSpPr>
          <p:cNvPr id="4" name="3 Grupo"/>
          <p:cNvGrpSpPr/>
          <p:nvPr/>
        </p:nvGrpSpPr>
        <p:grpSpPr>
          <a:xfrm>
            <a:off x="490289" y="4112244"/>
            <a:ext cx="5989135" cy="1036162"/>
            <a:chOff x="593801" y="4600887"/>
            <a:chExt cx="5989135" cy="1036162"/>
          </a:xfrm>
        </p:grpSpPr>
        <p:sp>
          <p:nvSpPr>
            <p:cNvPr id="117" name="Line 112"/>
            <p:cNvSpPr>
              <a:spLocks noChangeShapeType="1"/>
            </p:cNvSpPr>
            <p:nvPr/>
          </p:nvSpPr>
          <p:spPr bwMode="auto">
            <a:xfrm>
              <a:off x="5743288" y="4601508"/>
              <a:ext cx="0" cy="349581"/>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79" name="Line 19"/>
            <p:cNvSpPr>
              <a:spLocks noChangeShapeType="1"/>
            </p:cNvSpPr>
            <p:nvPr/>
          </p:nvSpPr>
          <p:spPr bwMode="auto">
            <a:xfrm flipV="1">
              <a:off x="1345082" y="4600887"/>
              <a:ext cx="4398206"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88" name="11 Grupo">
              <a:extLst>
                <a:ext uri="{FF2B5EF4-FFF2-40B4-BE49-F238E27FC236}">
                  <a16:creationId xmlns="" xmlns:a16="http://schemas.microsoft.com/office/drawing/2014/main" id="{BA90F3C4-3647-4A17-ACEE-C323ADF25E42}"/>
                </a:ext>
              </a:extLst>
            </p:cNvPr>
            <p:cNvGrpSpPr/>
            <p:nvPr/>
          </p:nvGrpSpPr>
          <p:grpSpPr>
            <a:xfrm>
              <a:off x="2729535" y="4932039"/>
              <a:ext cx="1675251" cy="495023"/>
              <a:chOff x="1657757" y="3097209"/>
              <a:chExt cx="1476709" cy="495023"/>
            </a:xfrm>
          </p:grpSpPr>
          <p:sp>
            <p:nvSpPr>
              <p:cNvPr id="190"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191"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93"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Almacén</a:t>
                </a:r>
              </a:p>
            </p:txBody>
          </p:sp>
          <p:sp>
            <p:nvSpPr>
              <p:cNvPr id="200"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1"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Feliciano Velázquez </a:t>
                </a:r>
                <a:r>
                  <a:rPr lang="es-ES" altLang="es-MX" sz="700" dirty="0" smtClean="0">
                    <a:solidFill>
                      <a:srgbClr val="000000"/>
                    </a:solidFill>
                    <a:ea typeface="WenQuanYi Micro Hei"/>
                    <a:cs typeface="WenQuanYi Micro Hei"/>
                  </a:rPr>
                  <a:t>Salinas</a:t>
                </a:r>
                <a:r>
                  <a:rPr lang="es-ES" altLang="es-MX" sz="700" dirty="0">
                    <a:ea typeface="WenQuanYi Micro Hei"/>
                    <a:cs typeface="WenQuanYi Micro Hei"/>
                  </a:rPr>
                  <a:t>         Jefe de Oficina (A01001</a:t>
                </a:r>
                <a:r>
                  <a:rPr lang="es-ES" altLang="es-MX" sz="700" dirty="0" smtClean="0">
                    <a:ea typeface="WenQuanYi Micro Hei"/>
                    <a:cs typeface="WenQuanYi Micro Hei"/>
                  </a:rPr>
                  <a:t>)</a:t>
                </a:r>
                <a:endParaRPr lang="es-ES" altLang="es-MX" sz="700" dirty="0">
                  <a:ea typeface="WenQuanYi Micro Hei"/>
                  <a:cs typeface="WenQuanYi Micro Hei"/>
                </a:endParaRPr>
              </a:p>
            </p:txBody>
          </p:sp>
        </p:grpSp>
        <p:grpSp>
          <p:nvGrpSpPr>
            <p:cNvPr id="202" name="11 Grupo">
              <a:extLst>
                <a:ext uri="{FF2B5EF4-FFF2-40B4-BE49-F238E27FC236}">
                  <a16:creationId xmlns="" xmlns:a16="http://schemas.microsoft.com/office/drawing/2014/main" id="{BA90F3C4-3647-4A17-ACEE-C323ADF25E42}"/>
                </a:ext>
              </a:extLst>
            </p:cNvPr>
            <p:cNvGrpSpPr/>
            <p:nvPr/>
          </p:nvGrpSpPr>
          <p:grpSpPr>
            <a:xfrm>
              <a:off x="4907685" y="4931166"/>
              <a:ext cx="1675251" cy="495023"/>
              <a:chOff x="1657757" y="3097209"/>
              <a:chExt cx="1476709" cy="495023"/>
            </a:xfrm>
          </p:grpSpPr>
          <p:sp>
            <p:nvSpPr>
              <p:cNvPr id="203"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04"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05"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097209"/>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Administrativo</a:t>
                </a:r>
              </a:p>
            </p:txBody>
          </p:sp>
          <p:sp>
            <p:nvSpPr>
              <p:cNvPr id="206"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07"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smtClean="0">
                    <a:ea typeface="WenQuanYi Micro Hei"/>
                    <a:cs typeface="WenQuanYi Micro Hei"/>
                  </a:rPr>
                  <a:t>María Guadalupe </a:t>
                </a:r>
                <a:r>
                  <a:rPr lang="es-ES" altLang="es-MX" sz="700" dirty="0">
                    <a:ea typeface="WenQuanYi Micro Hei"/>
                    <a:cs typeface="WenQuanYi Micro Hei"/>
                  </a:rPr>
                  <a:t>Hernández </a:t>
                </a:r>
                <a:r>
                  <a:rPr lang="es-ES" altLang="es-MX" sz="700" dirty="0" smtClean="0">
                    <a:ea typeface="WenQuanYi Micro Hei"/>
                    <a:cs typeface="WenQuanYi Micro Hei"/>
                  </a:rPr>
                  <a:t>Herrera</a:t>
                </a:r>
                <a:endParaRPr lang="es-ES" altLang="es-MX" sz="700" dirty="0">
                  <a:ea typeface="WenQuanYi Micro Hei"/>
                  <a:cs typeface="WenQuanYi Micro Hei"/>
                </a:endParaRPr>
              </a:p>
              <a:p>
                <a:pPr algn="ctr" eaLnBrk="1" hangingPunct="1">
                  <a:lnSpc>
                    <a:spcPct val="90000"/>
                  </a:lnSpc>
                </a:pPr>
                <a:r>
                  <a:rPr lang="es-ES" altLang="es-MX" sz="700" dirty="0">
                    <a:ea typeface="WenQuanYi Micro Hei"/>
                    <a:cs typeface="WenQuanYi Micro Hei"/>
                  </a:rPr>
                  <a:t>Analista </a:t>
                </a:r>
                <a:r>
                  <a:rPr lang="es-ES" altLang="es-MX" sz="700" dirty="0" smtClean="0">
                    <a:ea typeface="WenQuanYi Micro Hei"/>
                    <a:cs typeface="WenQuanYi Micro Hei"/>
                  </a:rPr>
                  <a:t>Técnico </a:t>
                </a:r>
                <a:r>
                  <a:rPr lang="es-ES" altLang="es-MX" sz="700" dirty="0">
                    <a:ea typeface="WenQuanYi Micro Hei"/>
                    <a:cs typeface="WenQuanYi Micro Hei"/>
                  </a:rPr>
                  <a:t>(P01001</a:t>
                </a:r>
                <a:r>
                  <a:rPr lang="es-ES" altLang="es-MX" sz="700" dirty="0" smtClean="0">
                    <a:ea typeface="WenQuanYi Micro Hei"/>
                    <a:cs typeface="WenQuanYi Micro Hei"/>
                  </a:rPr>
                  <a:t>)</a:t>
                </a:r>
                <a:endParaRPr lang="es-ES" altLang="es-MX" sz="700" dirty="0">
                  <a:ea typeface="WenQuanYi Micro Hei"/>
                  <a:cs typeface="WenQuanYi Micro Hei"/>
                </a:endParaRPr>
              </a:p>
            </p:txBody>
          </p:sp>
        </p:grpSp>
        <p:grpSp>
          <p:nvGrpSpPr>
            <p:cNvPr id="239" name="238 Grupo"/>
            <p:cNvGrpSpPr/>
            <p:nvPr/>
          </p:nvGrpSpPr>
          <p:grpSpPr>
            <a:xfrm>
              <a:off x="593801" y="4944086"/>
              <a:ext cx="1577282" cy="692963"/>
              <a:chOff x="4141043" y="5898337"/>
              <a:chExt cx="1577282" cy="780764"/>
            </a:xfrm>
          </p:grpSpPr>
          <p:grpSp>
            <p:nvGrpSpPr>
              <p:cNvPr id="240" name="Grupo 137"/>
              <p:cNvGrpSpPr/>
              <p:nvPr/>
            </p:nvGrpSpPr>
            <p:grpSpPr>
              <a:xfrm>
                <a:off x="4141043" y="5898337"/>
                <a:ext cx="1577282" cy="780764"/>
                <a:chOff x="2645870" y="7252970"/>
                <a:chExt cx="1651464" cy="1035126"/>
              </a:xfrm>
            </p:grpSpPr>
            <p:grpSp>
              <p:nvGrpSpPr>
                <p:cNvPr id="242" name="Grupo 169"/>
                <p:cNvGrpSpPr/>
                <p:nvPr/>
              </p:nvGrpSpPr>
              <p:grpSpPr>
                <a:xfrm>
                  <a:off x="2645870" y="7252970"/>
                  <a:ext cx="1566096" cy="763770"/>
                  <a:chOff x="4150678" y="2818344"/>
                  <a:chExt cx="1116012" cy="763770"/>
                </a:xfrm>
              </p:grpSpPr>
              <p:sp>
                <p:nvSpPr>
                  <p:cNvPr id="244" name="Rectangle 22"/>
                  <p:cNvSpPr>
                    <a:spLocks noChangeArrowheads="1"/>
                  </p:cNvSpPr>
                  <p:nvPr/>
                </p:nvSpPr>
                <p:spPr bwMode="auto">
                  <a:xfrm>
                    <a:off x="4150678" y="2818344"/>
                    <a:ext cx="1116012"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45" name="Text Box 23"/>
                  <p:cNvSpPr txBox="1">
                    <a:spLocks noChangeArrowheads="1"/>
                  </p:cNvSpPr>
                  <p:nvPr/>
                </p:nvSpPr>
                <p:spPr bwMode="auto">
                  <a:xfrm>
                    <a:off x="4150678" y="2840304"/>
                    <a:ext cx="1116012" cy="2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Técnico en </a:t>
                    </a:r>
                    <a:r>
                      <a:rPr lang="es-ES" altLang="es-MX" sz="700" b="1" dirty="0" smtClean="0">
                        <a:solidFill>
                          <a:srgbClr val="000000"/>
                        </a:solidFill>
                        <a:ea typeface="WenQuanYi Micro Hei"/>
                        <a:cs typeface="WenQuanYi Micro Hei"/>
                      </a:rPr>
                      <a:t>Mantenimiento</a:t>
                    </a:r>
                    <a:r>
                      <a:rPr lang="es-ES" altLang="es-MX" sz="700" dirty="0" smtClean="0">
                        <a:solidFill>
                          <a:srgbClr val="000000"/>
                        </a:solidFill>
                        <a:ea typeface="WenQuanYi Micro Hei"/>
                        <a:cs typeface="WenQuanYi Micro Hei"/>
                      </a:rPr>
                      <a:t> </a:t>
                    </a:r>
                    <a:endParaRPr lang="es-ES" altLang="es-MX" sz="700" dirty="0">
                      <a:solidFill>
                        <a:srgbClr val="000000"/>
                      </a:solidFill>
                      <a:ea typeface="WenQuanYi Micro Hei"/>
                      <a:cs typeface="WenQuanYi Micro Hei"/>
                    </a:endParaRPr>
                  </a:p>
                </p:txBody>
              </p:sp>
              <p:sp>
                <p:nvSpPr>
                  <p:cNvPr id="246" name="Line 49"/>
                  <p:cNvSpPr>
                    <a:spLocks noChangeShapeType="1"/>
                  </p:cNvSpPr>
                  <p:nvPr/>
                </p:nvSpPr>
                <p:spPr bwMode="auto">
                  <a:xfrm>
                    <a:off x="4157345" y="3166268"/>
                    <a:ext cx="1101725"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sp>
              <p:nvSpPr>
                <p:cNvPr id="243"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41" name="240 Rectángulo"/>
              <p:cNvSpPr/>
              <p:nvPr/>
            </p:nvSpPr>
            <p:spPr>
              <a:xfrm>
                <a:off x="4149409" y="6124971"/>
                <a:ext cx="1478644" cy="322499"/>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Octavio Alonso </a:t>
                </a:r>
                <a:r>
                  <a:rPr lang="es-ES" altLang="es-MX" sz="700" dirty="0" smtClean="0">
                    <a:ea typeface="WenQuanYi Micro Hei"/>
                    <a:cs typeface="WenQuanYi Micro Hei"/>
                  </a:rPr>
                  <a:t>Pérez Técnico Especializado (CF33118) </a:t>
                </a:r>
                <a:endParaRPr lang="es-ES" altLang="es-MX" sz="700" dirty="0">
                  <a:ea typeface="WenQuanYi Micro Hei"/>
                  <a:cs typeface="WenQuanYi Micro Hei"/>
                </a:endParaRPr>
              </a:p>
            </p:txBody>
          </p:sp>
        </p:grpSp>
        <p:sp>
          <p:nvSpPr>
            <p:cNvPr id="292" name="Line 112"/>
            <p:cNvSpPr>
              <a:spLocks noChangeShapeType="1"/>
            </p:cNvSpPr>
            <p:nvPr/>
          </p:nvSpPr>
          <p:spPr bwMode="auto">
            <a:xfrm>
              <a:off x="1348374" y="4601599"/>
              <a:ext cx="0" cy="349581"/>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cxnSp>
        <p:nvCxnSpPr>
          <p:cNvPr id="305" name="Conector recto 274"/>
          <p:cNvCxnSpPr/>
          <p:nvPr/>
        </p:nvCxnSpPr>
        <p:spPr bwMode="auto">
          <a:xfrm>
            <a:off x="1204130" y="5579418"/>
            <a:ext cx="28190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86" name="Line 112"/>
          <p:cNvSpPr>
            <a:spLocks noChangeShapeType="1"/>
          </p:cNvSpPr>
          <p:nvPr/>
        </p:nvSpPr>
        <p:spPr bwMode="auto">
          <a:xfrm>
            <a:off x="300358" y="4742452"/>
            <a:ext cx="9744" cy="3988086"/>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21"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923060" y="5151123"/>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223"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488659" y="5039998"/>
            <a:ext cx="1488640"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31"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482993" y="5038407"/>
            <a:ext cx="1513356"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 Mantenimiento</a:t>
            </a:r>
          </a:p>
        </p:txBody>
      </p:sp>
      <p:sp>
        <p:nvSpPr>
          <p:cNvPr id="232" name="Line 33">
            <a:extLst>
              <a:ext uri="{FF2B5EF4-FFF2-40B4-BE49-F238E27FC236}">
                <a16:creationId xmlns="" xmlns:a16="http://schemas.microsoft.com/office/drawing/2014/main" id="{D8918956-88DB-49CA-B88B-8D40BC40178D}"/>
              </a:ext>
            </a:extLst>
          </p:cNvPr>
          <p:cNvSpPr>
            <a:spLocks noChangeShapeType="1"/>
          </p:cNvSpPr>
          <p:nvPr/>
        </p:nvSpPr>
        <p:spPr bwMode="auto">
          <a:xfrm>
            <a:off x="523062" y="5209345"/>
            <a:ext cx="1452764"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233"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477208" y="5194217"/>
            <a:ext cx="1519141" cy="353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dirty="0" smtClean="0">
                <a:ea typeface="WenQuanYi Micro Hei"/>
                <a:cs typeface="WenQuanYi Micro Hei"/>
              </a:rPr>
              <a:t>David Hernández Bautista</a:t>
            </a:r>
            <a:endParaRPr lang="es-ES" altLang="es-MX" sz="700" dirty="0">
              <a:ea typeface="WenQuanYi Micro Hei"/>
              <a:cs typeface="WenQuanYi Micro Hei"/>
            </a:endParaRPr>
          </a:p>
          <a:p>
            <a:pPr algn="ctr" eaLnBrk="1" hangingPunct="1">
              <a:lnSpc>
                <a:spcPct val="80000"/>
              </a:lnSpc>
            </a:pPr>
            <a:r>
              <a:rPr lang="es-ES" altLang="es-MX" sz="700" dirty="0">
                <a:ea typeface="WenQuanYi Micro Hei"/>
                <a:cs typeface="WenQuanYi Micro Hei"/>
              </a:rPr>
              <a:t>Técnico en </a:t>
            </a:r>
            <a:r>
              <a:rPr lang="es-ES" altLang="es-MX" sz="700" dirty="0" smtClean="0">
                <a:ea typeface="WenQuanYi Micro Hei"/>
                <a:cs typeface="WenQuanYi Micro Hei"/>
              </a:rPr>
              <a:t>Mantenimiento </a:t>
            </a:r>
            <a:r>
              <a:rPr lang="es-ES" altLang="es-MX" sz="700" dirty="0">
                <a:ea typeface="WenQuanYi Micro Hei"/>
                <a:cs typeface="WenQuanYi Micro Hei"/>
              </a:rPr>
              <a:t>(S08011)</a:t>
            </a:r>
          </a:p>
        </p:txBody>
      </p:sp>
      <p:grpSp>
        <p:nvGrpSpPr>
          <p:cNvPr id="255" name="254 Grupo"/>
          <p:cNvGrpSpPr/>
          <p:nvPr/>
        </p:nvGrpSpPr>
        <p:grpSpPr>
          <a:xfrm>
            <a:off x="494447" y="5555937"/>
            <a:ext cx="1577282" cy="692966"/>
            <a:chOff x="4141043" y="5898337"/>
            <a:chExt cx="1577282" cy="780764"/>
          </a:xfrm>
        </p:grpSpPr>
        <p:grpSp>
          <p:nvGrpSpPr>
            <p:cNvPr id="256" name="Grupo 137"/>
            <p:cNvGrpSpPr/>
            <p:nvPr/>
          </p:nvGrpSpPr>
          <p:grpSpPr>
            <a:xfrm>
              <a:off x="4141043" y="5898337"/>
              <a:ext cx="1577282" cy="780764"/>
              <a:chOff x="2645870" y="7252970"/>
              <a:chExt cx="1651464" cy="1035126"/>
            </a:xfrm>
          </p:grpSpPr>
          <p:sp>
            <p:nvSpPr>
              <p:cNvPr id="260" name="Rectangle 22"/>
              <p:cNvSpPr>
                <a:spLocks noChangeArrowheads="1"/>
              </p:cNvSpPr>
              <p:nvPr/>
            </p:nvSpPr>
            <p:spPr bwMode="auto">
              <a:xfrm>
                <a:off x="2645870" y="7252970"/>
                <a:ext cx="1566096"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59"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57" name="256 Rectángulo"/>
            <p:cNvSpPr/>
            <p:nvPr/>
          </p:nvSpPr>
          <p:spPr>
            <a:xfrm>
              <a:off x="4209043" y="5947988"/>
              <a:ext cx="1384300" cy="492416"/>
            </a:xfrm>
            <a:prstGeom prst="rect">
              <a:avLst/>
            </a:prstGeom>
          </p:spPr>
          <p:txBody>
            <a:bodyPr wrap="square">
              <a:spAutoFit/>
            </a:bodyPr>
            <a:lstStyle/>
            <a:p>
              <a:pPr algn="ctr" eaLnBrk="1" hangingPunct="1">
                <a:lnSpc>
                  <a:spcPct val="80000"/>
                </a:lnSpc>
              </a:pPr>
              <a:r>
                <a:rPr lang="es-ES" altLang="es-MX" sz="700" b="1" dirty="0">
                  <a:solidFill>
                    <a:srgbClr val="000000"/>
                  </a:solidFill>
                  <a:ea typeface="WenQuanYi Micro Hei"/>
                  <a:cs typeface="WenQuanYi Micro Hei"/>
                </a:rPr>
                <a:t>Intendencia</a:t>
              </a:r>
            </a:p>
            <a:p>
              <a:pPr algn="ctr" eaLnBrk="1" hangingPunct="1">
                <a:lnSpc>
                  <a:spcPct val="80000"/>
                </a:lnSpc>
              </a:pPr>
              <a:r>
                <a:rPr lang="es-ES" altLang="es-MX" sz="700" b="1" dirty="0">
                  <a:solidFill>
                    <a:srgbClr val="000000"/>
                  </a:solidFill>
                  <a:ea typeface="WenQuanYi Micro Hei"/>
                  <a:cs typeface="WenQuanYi Micro Hei"/>
                </a:rPr>
                <a:t>7</a:t>
              </a:r>
            </a:p>
            <a:p>
              <a:pPr algn="ctr" eaLnBrk="1" hangingPunct="1">
                <a:lnSpc>
                  <a:spcPct val="80000"/>
                </a:lnSpc>
              </a:pPr>
              <a:r>
                <a:rPr lang="es-ES" altLang="es-MX" sz="700" b="1" dirty="0">
                  <a:solidFill>
                    <a:srgbClr val="000000"/>
                  </a:solidFill>
                  <a:ea typeface="WenQuanYi Micro Hei"/>
                  <a:cs typeface="WenQuanYi Micro Hei"/>
                </a:rPr>
                <a:t>Intendente</a:t>
              </a:r>
            </a:p>
            <a:p>
              <a:pPr algn="ctr" eaLnBrk="1" hangingPunct="1">
                <a:lnSpc>
                  <a:spcPct val="80000"/>
                </a:lnSpc>
              </a:pPr>
              <a:r>
                <a:rPr lang="es-ES" altLang="es-MX" sz="700" b="1" dirty="0">
                  <a:solidFill>
                    <a:srgbClr val="000000"/>
                  </a:solidFill>
                  <a:ea typeface="WenQuanYi Micro Hei"/>
                  <a:cs typeface="WenQuanYi Micro Hei"/>
                </a:rPr>
                <a:t>(S06002</a:t>
              </a:r>
              <a:r>
                <a:rPr lang="es-ES" altLang="es-MX" sz="700" b="1" dirty="0" smtClean="0">
                  <a:solidFill>
                    <a:srgbClr val="000000"/>
                  </a:solidFill>
                  <a:ea typeface="WenQuanYi Micro Hei"/>
                  <a:cs typeface="WenQuanYi Micro Hei"/>
                </a:rPr>
                <a:t>)</a:t>
              </a:r>
              <a:endParaRPr lang="es-ES" altLang="es-MX" sz="700" b="1" dirty="0">
                <a:solidFill>
                  <a:srgbClr val="000000"/>
                </a:solidFill>
                <a:ea typeface="WenQuanYi Micro Hei"/>
                <a:cs typeface="WenQuanYi Micro Hei"/>
              </a:endParaRPr>
            </a:p>
          </p:txBody>
        </p:sp>
      </p:grpSp>
      <p:grpSp>
        <p:nvGrpSpPr>
          <p:cNvPr id="293" name="292 Grupo"/>
          <p:cNvGrpSpPr/>
          <p:nvPr/>
        </p:nvGrpSpPr>
        <p:grpSpPr>
          <a:xfrm>
            <a:off x="497738" y="6142284"/>
            <a:ext cx="1577282" cy="692966"/>
            <a:chOff x="4141043" y="5898337"/>
            <a:chExt cx="1577282" cy="780764"/>
          </a:xfrm>
        </p:grpSpPr>
        <p:grpSp>
          <p:nvGrpSpPr>
            <p:cNvPr id="294" name="Grupo 137"/>
            <p:cNvGrpSpPr/>
            <p:nvPr/>
          </p:nvGrpSpPr>
          <p:grpSpPr>
            <a:xfrm>
              <a:off x="4141043" y="5898337"/>
              <a:ext cx="1577282" cy="780764"/>
              <a:chOff x="2645870" y="7252970"/>
              <a:chExt cx="1651464" cy="1035126"/>
            </a:xfrm>
          </p:grpSpPr>
          <p:sp>
            <p:nvSpPr>
              <p:cNvPr id="296" name="Rectangle 22"/>
              <p:cNvSpPr>
                <a:spLocks noChangeArrowheads="1"/>
              </p:cNvSpPr>
              <p:nvPr/>
            </p:nvSpPr>
            <p:spPr bwMode="auto">
              <a:xfrm>
                <a:off x="2645870" y="7252970"/>
                <a:ext cx="1566096"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297"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295" name="294 Rectángulo"/>
            <p:cNvSpPr/>
            <p:nvPr/>
          </p:nvSpPr>
          <p:spPr>
            <a:xfrm>
              <a:off x="4209043" y="5947988"/>
              <a:ext cx="1384300" cy="492416"/>
            </a:xfrm>
            <a:prstGeom prst="rect">
              <a:avLst/>
            </a:prstGeom>
          </p:spPr>
          <p:txBody>
            <a:bodyPr wrap="square">
              <a:spAutoFit/>
            </a:bodyPr>
            <a:lstStyle/>
            <a:p>
              <a:pPr algn="ctr" eaLnBrk="1" hangingPunct="1">
                <a:lnSpc>
                  <a:spcPct val="80000"/>
                </a:lnSpc>
              </a:pPr>
              <a:r>
                <a:rPr lang="es-ES" altLang="es-MX" sz="700" b="1" dirty="0">
                  <a:solidFill>
                    <a:srgbClr val="000000"/>
                  </a:solidFill>
                  <a:ea typeface="WenQuanYi Micro Hei"/>
                  <a:cs typeface="WenQuanYi Micro Hei"/>
                </a:rPr>
                <a:t>Intendencia</a:t>
              </a:r>
            </a:p>
            <a:p>
              <a:pPr algn="ctr" eaLnBrk="1" hangingPunct="1">
                <a:lnSpc>
                  <a:spcPct val="80000"/>
                </a:lnSpc>
              </a:pPr>
              <a:r>
                <a:rPr lang="es-ES" altLang="es-MX" sz="700" b="1" dirty="0">
                  <a:solidFill>
                    <a:srgbClr val="000000"/>
                  </a:solidFill>
                  <a:ea typeface="WenQuanYi Micro Hei"/>
                  <a:cs typeface="WenQuanYi Micro Hei"/>
                </a:rPr>
                <a:t>1</a:t>
              </a:r>
            </a:p>
            <a:p>
              <a:pPr algn="ctr" eaLnBrk="1" hangingPunct="1">
                <a:lnSpc>
                  <a:spcPct val="80000"/>
                </a:lnSpc>
              </a:pPr>
              <a:r>
                <a:rPr lang="es-ES" altLang="es-MX" sz="700" b="1" dirty="0">
                  <a:solidFill>
                    <a:srgbClr val="000000"/>
                  </a:solidFill>
                  <a:ea typeface="WenQuanYi Micro Hei"/>
                  <a:cs typeface="WenQuanYi Micro Hei"/>
                </a:rPr>
                <a:t>Taquimecanógrafa</a:t>
              </a:r>
            </a:p>
            <a:p>
              <a:pPr algn="ctr" eaLnBrk="1" hangingPunct="1">
                <a:lnSpc>
                  <a:spcPct val="80000"/>
                </a:lnSpc>
              </a:pPr>
              <a:r>
                <a:rPr lang="es-ES" altLang="es-MX" sz="700" b="1" dirty="0">
                  <a:solidFill>
                    <a:srgbClr val="000000"/>
                  </a:solidFill>
                  <a:ea typeface="WenQuanYi Micro Hei"/>
                  <a:cs typeface="WenQuanYi Micro Hei"/>
                </a:rPr>
                <a:t>(A08004)</a:t>
              </a:r>
            </a:p>
          </p:txBody>
        </p:sp>
      </p:grpSp>
      <p:grpSp>
        <p:nvGrpSpPr>
          <p:cNvPr id="298" name="297 Grupo"/>
          <p:cNvGrpSpPr/>
          <p:nvPr/>
        </p:nvGrpSpPr>
        <p:grpSpPr>
          <a:xfrm>
            <a:off x="491693" y="6733803"/>
            <a:ext cx="1577282" cy="692966"/>
            <a:chOff x="4141043" y="5898337"/>
            <a:chExt cx="1577282" cy="780764"/>
          </a:xfrm>
        </p:grpSpPr>
        <p:grpSp>
          <p:nvGrpSpPr>
            <p:cNvPr id="299" name="Grupo 137"/>
            <p:cNvGrpSpPr/>
            <p:nvPr/>
          </p:nvGrpSpPr>
          <p:grpSpPr>
            <a:xfrm>
              <a:off x="4141043" y="5898337"/>
              <a:ext cx="1577282" cy="780764"/>
              <a:chOff x="2645870" y="7252970"/>
              <a:chExt cx="1651464" cy="1035126"/>
            </a:xfrm>
          </p:grpSpPr>
          <p:sp>
            <p:nvSpPr>
              <p:cNvPr id="301" name="Rectangle 22"/>
              <p:cNvSpPr>
                <a:spLocks noChangeArrowheads="1"/>
              </p:cNvSpPr>
              <p:nvPr/>
            </p:nvSpPr>
            <p:spPr bwMode="auto">
              <a:xfrm>
                <a:off x="2645870" y="7252970"/>
                <a:ext cx="1566096"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302"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300" name="299 Rectángulo"/>
            <p:cNvSpPr/>
            <p:nvPr/>
          </p:nvSpPr>
          <p:spPr>
            <a:xfrm>
              <a:off x="4209043" y="5947988"/>
              <a:ext cx="1384300" cy="492416"/>
            </a:xfrm>
            <a:prstGeom prst="rect">
              <a:avLst/>
            </a:prstGeom>
          </p:spPr>
          <p:txBody>
            <a:bodyPr wrap="square">
              <a:spAutoFit/>
            </a:bodyPr>
            <a:lstStyle/>
            <a:p>
              <a:pPr algn="ctr" eaLnBrk="1" hangingPunct="1">
                <a:lnSpc>
                  <a:spcPct val="80000"/>
                </a:lnSpc>
              </a:pPr>
              <a:r>
                <a:rPr lang="es-ES" altLang="es-MX" sz="700" b="1" dirty="0">
                  <a:solidFill>
                    <a:srgbClr val="000000"/>
                  </a:solidFill>
                  <a:ea typeface="WenQuanYi Micro Hei"/>
                  <a:cs typeface="WenQuanYi Micro Hei"/>
                </a:rPr>
                <a:t>Intendencia</a:t>
              </a:r>
            </a:p>
            <a:p>
              <a:pPr algn="ctr" eaLnBrk="1" hangingPunct="1">
                <a:lnSpc>
                  <a:spcPct val="80000"/>
                </a:lnSpc>
              </a:pPr>
              <a:r>
                <a:rPr lang="es-ES" altLang="es-MX" sz="700" b="1" dirty="0">
                  <a:solidFill>
                    <a:srgbClr val="000000"/>
                  </a:solidFill>
                  <a:ea typeface="WenQuanYi Micro Hei"/>
                  <a:cs typeface="WenQuanYi Micro Hei"/>
                </a:rPr>
                <a:t>3</a:t>
              </a:r>
            </a:p>
            <a:p>
              <a:pPr algn="ctr" eaLnBrk="1" hangingPunct="1">
                <a:lnSpc>
                  <a:spcPct val="80000"/>
                </a:lnSpc>
              </a:pPr>
              <a:r>
                <a:rPr lang="es-ES" altLang="es-MX" sz="700" b="1" dirty="0">
                  <a:solidFill>
                    <a:srgbClr val="000000"/>
                  </a:solidFill>
                  <a:ea typeface="WenQuanYi Micro Hei"/>
                  <a:cs typeface="WenQuanYi Micro Hei"/>
                </a:rPr>
                <a:t>Vigilante </a:t>
              </a:r>
            </a:p>
            <a:p>
              <a:pPr algn="ctr" eaLnBrk="1" hangingPunct="1">
                <a:lnSpc>
                  <a:spcPct val="80000"/>
                </a:lnSpc>
              </a:pPr>
              <a:r>
                <a:rPr lang="es-ES" altLang="es-MX" sz="700" b="1" dirty="0">
                  <a:solidFill>
                    <a:srgbClr val="000000"/>
                  </a:solidFill>
                  <a:ea typeface="WenQuanYi Micro Hei"/>
                  <a:cs typeface="WenQuanYi Micro Hei"/>
                </a:rPr>
                <a:t>(S14001)</a:t>
              </a:r>
            </a:p>
          </p:txBody>
        </p:sp>
      </p:grpSp>
      <p:grpSp>
        <p:nvGrpSpPr>
          <p:cNvPr id="303" name="302 Grupo"/>
          <p:cNvGrpSpPr/>
          <p:nvPr/>
        </p:nvGrpSpPr>
        <p:grpSpPr>
          <a:xfrm>
            <a:off x="497573" y="7325478"/>
            <a:ext cx="1577282" cy="692966"/>
            <a:chOff x="4141043" y="5898337"/>
            <a:chExt cx="1577282" cy="780764"/>
          </a:xfrm>
        </p:grpSpPr>
        <p:grpSp>
          <p:nvGrpSpPr>
            <p:cNvPr id="304" name="Grupo 137"/>
            <p:cNvGrpSpPr/>
            <p:nvPr/>
          </p:nvGrpSpPr>
          <p:grpSpPr>
            <a:xfrm>
              <a:off x="4141043" y="5898337"/>
              <a:ext cx="1577282" cy="780764"/>
              <a:chOff x="2645870" y="7252970"/>
              <a:chExt cx="1651464" cy="1035126"/>
            </a:xfrm>
          </p:grpSpPr>
          <p:sp>
            <p:nvSpPr>
              <p:cNvPr id="307" name="Rectangle 22"/>
              <p:cNvSpPr>
                <a:spLocks noChangeArrowheads="1"/>
              </p:cNvSpPr>
              <p:nvPr/>
            </p:nvSpPr>
            <p:spPr bwMode="auto">
              <a:xfrm>
                <a:off x="2645870" y="7252970"/>
                <a:ext cx="1566096"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308"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306" name="305 Rectángulo"/>
            <p:cNvSpPr/>
            <p:nvPr/>
          </p:nvSpPr>
          <p:spPr>
            <a:xfrm>
              <a:off x="4209043" y="5947988"/>
              <a:ext cx="1384300" cy="492416"/>
            </a:xfrm>
            <a:prstGeom prst="rect">
              <a:avLst/>
            </a:prstGeom>
          </p:spPr>
          <p:txBody>
            <a:bodyPr wrap="square">
              <a:spAutoFit/>
            </a:bodyPr>
            <a:lstStyle/>
            <a:p>
              <a:pPr algn="ctr" eaLnBrk="1" hangingPunct="1">
                <a:lnSpc>
                  <a:spcPct val="80000"/>
                </a:lnSpc>
              </a:pPr>
              <a:r>
                <a:rPr lang="es-ES" altLang="es-MX" sz="700" b="1" dirty="0">
                  <a:ea typeface="WenQuanYi Micro Hei"/>
                  <a:cs typeface="WenQuanYi Micro Hei"/>
                </a:rPr>
                <a:t>Intendencia</a:t>
              </a:r>
            </a:p>
            <a:p>
              <a:pPr algn="ctr" eaLnBrk="1" hangingPunct="1">
                <a:lnSpc>
                  <a:spcPct val="80000"/>
                </a:lnSpc>
              </a:pPr>
              <a:r>
                <a:rPr lang="es-ES" altLang="es-MX" sz="700" b="1" dirty="0">
                  <a:ea typeface="WenQuanYi Micro Hei"/>
                  <a:cs typeface="WenQuanYi Micro Hei"/>
                </a:rPr>
                <a:t>1</a:t>
              </a:r>
            </a:p>
            <a:p>
              <a:pPr algn="ctr" eaLnBrk="1" hangingPunct="1">
                <a:lnSpc>
                  <a:spcPct val="80000"/>
                </a:lnSpc>
              </a:pPr>
              <a:r>
                <a:rPr lang="es-ES" altLang="es-MX" sz="700" b="1" dirty="0">
                  <a:ea typeface="WenQuanYi Micro Hei"/>
                  <a:cs typeface="WenQuanYi Micro Hei"/>
                </a:rPr>
                <a:t>Almacenista</a:t>
              </a:r>
            </a:p>
            <a:p>
              <a:pPr algn="ctr" eaLnBrk="1" hangingPunct="1">
                <a:lnSpc>
                  <a:spcPct val="80000"/>
                </a:lnSpc>
              </a:pPr>
              <a:r>
                <a:rPr lang="es-ES" altLang="es-MX" sz="700" b="1" dirty="0">
                  <a:ea typeface="WenQuanYi Micro Hei"/>
                  <a:cs typeface="WenQuanYi Micro Hei"/>
                </a:rPr>
                <a:t>(A03004)</a:t>
              </a:r>
            </a:p>
          </p:txBody>
        </p:sp>
      </p:grpSp>
      <p:grpSp>
        <p:nvGrpSpPr>
          <p:cNvPr id="309" name="308 Grupo"/>
          <p:cNvGrpSpPr/>
          <p:nvPr/>
        </p:nvGrpSpPr>
        <p:grpSpPr>
          <a:xfrm>
            <a:off x="492408" y="7916160"/>
            <a:ext cx="1577282" cy="692966"/>
            <a:chOff x="4141043" y="5898337"/>
            <a:chExt cx="1577282" cy="780764"/>
          </a:xfrm>
        </p:grpSpPr>
        <p:grpSp>
          <p:nvGrpSpPr>
            <p:cNvPr id="310" name="Grupo 137"/>
            <p:cNvGrpSpPr/>
            <p:nvPr/>
          </p:nvGrpSpPr>
          <p:grpSpPr>
            <a:xfrm>
              <a:off x="4141043" y="5898337"/>
              <a:ext cx="1577282" cy="780764"/>
              <a:chOff x="2645870" y="7252970"/>
              <a:chExt cx="1651464" cy="1035126"/>
            </a:xfrm>
          </p:grpSpPr>
          <p:sp>
            <p:nvSpPr>
              <p:cNvPr id="312" name="Rectangle 22"/>
              <p:cNvSpPr>
                <a:spLocks noChangeArrowheads="1"/>
              </p:cNvSpPr>
              <p:nvPr/>
            </p:nvSpPr>
            <p:spPr bwMode="auto">
              <a:xfrm>
                <a:off x="2645870" y="7252970"/>
                <a:ext cx="1566096"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313"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311" name="310 Rectángulo"/>
            <p:cNvSpPr/>
            <p:nvPr/>
          </p:nvSpPr>
          <p:spPr>
            <a:xfrm>
              <a:off x="4209043" y="5947988"/>
              <a:ext cx="1384300" cy="492416"/>
            </a:xfrm>
            <a:prstGeom prst="rect">
              <a:avLst/>
            </a:prstGeom>
          </p:spPr>
          <p:txBody>
            <a:bodyPr wrap="square">
              <a:spAutoFit/>
            </a:bodyPr>
            <a:lstStyle/>
            <a:p>
              <a:pPr algn="ctr" eaLnBrk="1" hangingPunct="1">
                <a:lnSpc>
                  <a:spcPct val="80000"/>
                </a:lnSpc>
              </a:pPr>
              <a:r>
                <a:rPr lang="es-ES" altLang="es-MX" sz="700" b="1" dirty="0">
                  <a:ea typeface="WenQuanYi Micro Hei"/>
                  <a:cs typeface="WenQuanYi Micro Hei"/>
                </a:rPr>
                <a:t>Intendencia</a:t>
              </a:r>
            </a:p>
            <a:p>
              <a:pPr algn="ctr" eaLnBrk="1" hangingPunct="1">
                <a:lnSpc>
                  <a:spcPct val="80000"/>
                </a:lnSpc>
              </a:pPr>
              <a:r>
                <a:rPr lang="es-ES" altLang="es-MX" sz="700" b="1" dirty="0">
                  <a:ea typeface="WenQuanYi Micro Hei"/>
                  <a:cs typeface="WenQuanYi Micro Hei"/>
                </a:rPr>
                <a:t>1</a:t>
              </a:r>
            </a:p>
            <a:p>
              <a:pPr algn="ctr" eaLnBrk="1" hangingPunct="1">
                <a:lnSpc>
                  <a:spcPct val="80000"/>
                </a:lnSpc>
              </a:pPr>
              <a:r>
                <a:rPr lang="es-ES" altLang="es-MX" sz="700" b="1" dirty="0">
                  <a:ea typeface="WenQuanYi Micro Hei"/>
                  <a:cs typeface="WenQuanYi Micro Hei"/>
                </a:rPr>
                <a:t>Técnico en Mantenimiento</a:t>
              </a:r>
            </a:p>
            <a:p>
              <a:pPr algn="ctr" eaLnBrk="1" hangingPunct="1">
                <a:lnSpc>
                  <a:spcPct val="80000"/>
                </a:lnSpc>
              </a:pPr>
              <a:r>
                <a:rPr lang="es-ES" altLang="es-MX" sz="700" b="1" dirty="0">
                  <a:ea typeface="WenQuanYi Micro Hei"/>
                  <a:cs typeface="WenQuanYi Micro Hei"/>
                </a:rPr>
                <a:t>(S08011)</a:t>
              </a:r>
            </a:p>
          </p:txBody>
        </p:sp>
      </p:grpSp>
      <p:sp>
        <p:nvSpPr>
          <p:cNvPr id="322" name="Line 112"/>
          <p:cNvSpPr>
            <a:spLocks noChangeShapeType="1"/>
          </p:cNvSpPr>
          <p:nvPr/>
        </p:nvSpPr>
        <p:spPr bwMode="auto">
          <a:xfrm flipH="1">
            <a:off x="298453" y="4747147"/>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23" name="Line 112"/>
          <p:cNvSpPr>
            <a:spLocks noChangeShapeType="1"/>
          </p:cNvSpPr>
          <p:nvPr/>
        </p:nvSpPr>
        <p:spPr bwMode="auto">
          <a:xfrm flipH="1">
            <a:off x="296893" y="5276570"/>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24" name="Line 112"/>
          <p:cNvSpPr>
            <a:spLocks noChangeShapeType="1"/>
          </p:cNvSpPr>
          <p:nvPr/>
        </p:nvSpPr>
        <p:spPr bwMode="auto">
          <a:xfrm flipH="1">
            <a:off x="303118" y="6411382"/>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25" name="Line 112"/>
          <p:cNvSpPr>
            <a:spLocks noChangeShapeType="1"/>
          </p:cNvSpPr>
          <p:nvPr/>
        </p:nvSpPr>
        <p:spPr bwMode="auto">
          <a:xfrm flipH="1">
            <a:off x="302953" y="5829073"/>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26" name="Line 112"/>
          <p:cNvSpPr>
            <a:spLocks noChangeShapeType="1"/>
          </p:cNvSpPr>
          <p:nvPr/>
        </p:nvSpPr>
        <p:spPr bwMode="auto">
          <a:xfrm flipH="1">
            <a:off x="305143" y="7588067"/>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27" name="Line 112"/>
          <p:cNvSpPr>
            <a:spLocks noChangeShapeType="1"/>
          </p:cNvSpPr>
          <p:nvPr/>
        </p:nvSpPr>
        <p:spPr bwMode="auto">
          <a:xfrm flipH="1">
            <a:off x="300424" y="6988394"/>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328" name="Line 112"/>
          <p:cNvSpPr>
            <a:spLocks noChangeShapeType="1"/>
          </p:cNvSpPr>
          <p:nvPr/>
        </p:nvSpPr>
        <p:spPr bwMode="auto">
          <a:xfrm flipH="1">
            <a:off x="301420" y="8162173"/>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143" name="308 Grupo"/>
          <p:cNvGrpSpPr/>
          <p:nvPr/>
        </p:nvGrpSpPr>
        <p:grpSpPr>
          <a:xfrm>
            <a:off x="499976" y="8513795"/>
            <a:ext cx="1577282" cy="692966"/>
            <a:chOff x="4141043" y="5898337"/>
            <a:chExt cx="1577282" cy="780764"/>
          </a:xfrm>
        </p:grpSpPr>
        <p:grpSp>
          <p:nvGrpSpPr>
            <p:cNvPr id="144" name="Grupo 137"/>
            <p:cNvGrpSpPr/>
            <p:nvPr/>
          </p:nvGrpSpPr>
          <p:grpSpPr>
            <a:xfrm>
              <a:off x="4141043" y="5898337"/>
              <a:ext cx="1577282" cy="780764"/>
              <a:chOff x="2645870" y="7252970"/>
              <a:chExt cx="1651464" cy="1035126"/>
            </a:xfrm>
          </p:grpSpPr>
          <p:sp>
            <p:nvSpPr>
              <p:cNvPr id="158" name="Rectangle 22"/>
              <p:cNvSpPr>
                <a:spLocks noChangeArrowheads="1"/>
              </p:cNvSpPr>
              <p:nvPr/>
            </p:nvSpPr>
            <p:spPr bwMode="auto">
              <a:xfrm>
                <a:off x="2645870" y="7252970"/>
                <a:ext cx="1566096" cy="763770"/>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159" name="Text Box 44"/>
              <p:cNvSpPr txBox="1">
                <a:spLocks noChangeArrowheads="1"/>
              </p:cNvSpPr>
              <p:nvPr/>
            </p:nvSpPr>
            <p:spPr bwMode="auto">
              <a:xfrm>
                <a:off x="2680035" y="7941469"/>
                <a:ext cx="1617299" cy="34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grpSp>
        <p:sp>
          <p:nvSpPr>
            <p:cNvPr id="145" name="310 Rectángulo"/>
            <p:cNvSpPr/>
            <p:nvPr/>
          </p:nvSpPr>
          <p:spPr>
            <a:xfrm>
              <a:off x="4209043" y="5947988"/>
              <a:ext cx="1384300" cy="492416"/>
            </a:xfrm>
            <a:prstGeom prst="rect">
              <a:avLst/>
            </a:prstGeom>
          </p:spPr>
          <p:txBody>
            <a:bodyPr wrap="square">
              <a:spAutoFit/>
            </a:bodyPr>
            <a:lstStyle/>
            <a:p>
              <a:pPr algn="ctr" eaLnBrk="1" hangingPunct="1">
                <a:lnSpc>
                  <a:spcPct val="80000"/>
                </a:lnSpc>
              </a:pPr>
              <a:r>
                <a:rPr lang="es-ES" altLang="es-MX" sz="700" b="1" dirty="0">
                  <a:ea typeface="WenQuanYi Micro Hei"/>
                  <a:cs typeface="WenQuanYi Micro Hei"/>
                </a:rPr>
                <a:t>Intendencia</a:t>
              </a:r>
            </a:p>
            <a:p>
              <a:pPr algn="ctr" eaLnBrk="1" hangingPunct="1">
                <a:lnSpc>
                  <a:spcPct val="80000"/>
                </a:lnSpc>
              </a:pPr>
              <a:r>
                <a:rPr lang="es-ES" altLang="es-MX" sz="700" b="1" dirty="0">
                  <a:ea typeface="WenQuanYi Micro Hei"/>
                  <a:cs typeface="WenQuanYi Micro Hei"/>
                </a:rPr>
                <a:t>1</a:t>
              </a:r>
            </a:p>
            <a:p>
              <a:pPr algn="ctr" eaLnBrk="1" hangingPunct="1">
                <a:lnSpc>
                  <a:spcPct val="80000"/>
                </a:lnSpc>
              </a:pPr>
              <a:r>
                <a:rPr lang="es-ES" altLang="es-MX" sz="700" b="1" dirty="0" smtClean="0">
                  <a:ea typeface="WenQuanYi Micro Hei"/>
                  <a:cs typeface="WenQuanYi Micro Hei"/>
                </a:rPr>
                <a:t>Chofer</a:t>
              </a:r>
              <a:endParaRPr lang="es-ES" altLang="es-MX" sz="700" b="1" dirty="0">
                <a:ea typeface="WenQuanYi Micro Hei"/>
                <a:cs typeface="WenQuanYi Micro Hei"/>
              </a:endParaRPr>
            </a:p>
            <a:p>
              <a:pPr algn="ctr" eaLnBrk="1" hangingPunct="1">
                <a:lnSpc>
                  <a:spcPct val="80000"/>
                </a:lnSpc>
              </a:pPr>
              <a:r>
                <a:rPr lang="es-ES" altLang="es-MX" sz="700" b="1" dirty="0" smtClean="0">
                  <a:ea typeface="WenQuanYi Micro Hei"/>
                  <a:cs typeface="WenQuanYi Micro Hei"/>
                </a:rPr>
                <a:t>(CF53453)</a:t>
              </a:r>
              <a:endParaRPr lang="es-ES" altLang="es-MX" sz="700" b="1" dirty="0">
                <a:ea typeface="WenQuanYi Micro Hei"/>
                <a:cs typeface="WenQuanYi Micro Hei"/>
              </a:endParaRPr>
            </a:p>
          </p:txBody>
        </p:sp>
      </p:grpSp>
      <p:sp>
        <p:nvSpPr>
          <p:cNvPr id="160" name="Line 112"/>
          <p:cNvSpPr>
            <a:spLocks noChangeShapeType="1"/>
          </p:cNvSpPr>
          <p:nvPr/>
        </p:nvSpPr>
        <p:spPr bwMode="auto">
          <a:xfrm flipH="1">
            <a:off x="329307" y="8751049"/>
            <a:ext cx="193612"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37" name="Text Box 3">
            <a:extLst>
              <a:ext uri="{FF2B5EF4-FFF2-40B4-BE49-F238E27FC236}">
                <a16:creationId xmlns="" xmlns:a16="http://schemas.microsoft.com/office/drawing/2014/main" id="{CF75FE8A-EBCD-4415-93A6-0334354C46B4}"/>
              </a:ext>
            </a:extLst>
          </p:cNvPr>
          <p:cNvSpPr txBox="1">
            <a:spLocks noChangeArrowheads="1"/>
          </p:cNvSpPr>
          <p:nvPr/>
        </p:nvSpPr>
        <p:spPr bwMode="auto">
          <a:xfrm>
            <a:off x="4372509" y="8110878"/>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a:t>
            </a:r>
            <a:r>
              <a:rPr lang="es-ES" altLang="es-MX" sz="600" dirty="0">
                <a:solidFill>
                  <a:srgbClr val="000000"/>
                </a:solidFill>
                <a:ea typeface="WenQuanYi Micro Hei"/>
                <a:cs typeface="WenQuanYi Micro Hei"/>
              </a:rPr>
              <a:t>Díaz Aguilar</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Subdirectora de Servicios Administrativos </a:t>
            </a:r>
            <a:r>
              <a:rPr lang="es-MX" altLang="es-MX" sz="600" dirty="0">
                <a:solidFill>
                  <a:srgbClr val="000000"/>
                </a:solidFill>
                <a:ea typeface="WenQuanYi Micro Hei"/>
                <a:cs typeface="WenQuanYi Micro Hei"/>
              </a:rPr>
              <a:t>del  </a:t>
            </a:r>
            <a:r>
              <a:rPr lang="es-ES" altLang="es-MX" sz="600" dirty="0">
                <a:solidFill>
                  <a:srgbClr val="000000"/>
                </a:solidFill>
                <a:ea typeface="WenQuanYi Micro Hei"/>
                <a:cs typeface="WenQuanYi Micro Hei"/>
              </a:rPr>
              <a:t>Instituto Tecnológico Superior de Tamazunchale</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Certifica que el presente organigrama refleja el personal, así como los puestos y nombramientos que integran la estructura vigente al mes </a:t>
            </a:r>
            <a:r>
              <a:rPr lang="es-ES" altLang="es-MX" sz="600" dirty="0" smtClean="0">
                <a:solidFill>
                  <a:srgbClr val="000000"/>
                </a:solidFill>
                <a:ea typeface="WenQuanYi Micro Hei"/>
                <a:cs typeface="WenQuanYi Micro Hei"/>
              </a:rPr>
              <a:t>de </a:t>
            </a:r>
            <a:r>
              <a:rPr lang="es-MX" altLang="es-MX" sz="600" dirty="0">
                <a:solidFill>
                  <a:srgbClr val="000000"/>
                </a:solidFill>
                <a:ea typeface="WenQuanYi Micro Hei"/>
                <a:cs typeface="WenQuanYi Micro Hei"/>
              </a:rPr>
              <a:t>abril de 2020</a:t>
            </a:r>
            <a:r>
              <a:rPr lang="es-MX" altLang="es-MX" sz="600" dirty="0" smtClean="0">
                <a:solidFill>
                  <a:srgbClr val="000000"/>
                </a:solidFill>
                <a:ea typeface="WenQuanYi Micro Hei"/>
                <a:cs typeface="WenQuanYi Micro Hei"/>
              </a:rPr>
              <a:t>.</a:t>
            </a:r>
            <a:endParaRPr lang="es-MX" altLang="es-MX" sz="600" dirty="0">
              <a:solidFill>
                <a:srgbClr val="000000"/>
              </a:solidFill>
              <a:ea typeface="WenQuanYi Micro Hei"/>
              <a:cs typeface="WenQuanYi Micro Hei"/>
            </a:endParaRPr>
          </a:p>
          <a:p>
            <a:pPr algn="just" eaLnBrk="1" hangingPunct="1"/>
            <a:endParaRPr lang="es-ES"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p>
          <a:p>
            <a:pPr algn="just" eaLnBrk="1" hangingPunct="1"/>
            <a:r>
              <a:rPr lang="es-MX" altLang="es-MX" sz="600" dirty="0">
                <a:solidFill>
                  <a:srgbClr val="000000"/>
                </a:solidFill>
                <a:ea typeface="WenQuanYi Micro Hei"/>
                <a:cs typeface="WenQuanYi Micro Hei"/>
              </a:rPr>
              <a:t>Firma: ______________________________</a:t>
            </a:r>
          </a:p>
        </p:txBody>
      </p:sp>
    </p:spTree>
    <p:extLst>
      <p:ext uri="{BB962C8B-B14F-4D97-AF65-F5344CB8AC3E}">
        <p14:creationId xmlns:p14="http://schemas.microsoft.com/office/powerpoint/2010/main" val="241627845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Rectangle 6"/>
          <p:cNvSpPr>
            <a:spLocks noChangeArrowheads="1"/>
          </p:cNvSpPr>
          <p:nvPr/>
        </p:nvSpPr>
        <p:spPr bwMode="auto">
          <a:xfrm>
            <a:off x="1997" y="615"/>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800" dirty="0">
              <a:solidFill>
                <a:srgbClr val="000000"/>
              </a:solidFill>
              <a:ea typeface="WenQuanYi Micro Hei"/>
              <a:cs typeface="WenQuanYi Micro Hei"/>
            </a:endParaRPr>
          </a:p>
        </p:txBody>
      </p:sp>
      <p:sp>
        <p:nvSpPr>
          <p:cNvPr id="15363" name="Text Box 3"/>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dirty="0">
                <a:solidFill>
                  <a:srgbClr val="000000"/>
                </a:solidFill>
                <a:ea typeface="WenQuanYi Micro Hei"/>
                <a:cs typeface="WenQuanYi Micro Hei"/>
              </a:rPr>
              <a:t>ORGANIGRAMA</a:t>
            </a:r>
          </a:p>
        </p:txBody>
      </p:sp>
      <p:sp>
        <p:nvSpPr>
          <p:cNvPr id="15365" name="Text Box 114"/>
          <p:cNvSpPr txBox="1">
            <a:spLocks noChangeArrowheads="1"/>
          </p:cNvSpPr>
          <p:nvPr/>
        </p:nvSpPr>
        <p:spPr bwMode="auto">
          <a:xfrm>
            <a:off x="1756955" y="486027"/>
            <a:ext cx="401955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Intendentes</a:t>
            </a:r>
          </a:p>
        </p:txBody>
      </p:sp>
      <p:sp>
        <p:nvSpPr>
          <p:cNvPr id="15472" name="Line 5"/>
          <p:cNvSpPr>
            <a:spLocks noChangeShapeType="1"/>
          </p:cNvSpPr>
          <p:nvPr/>
        </p:nvSpPr>
        <p:spPr bwMode="auto">
          <a:xfrm>
            <a:off x="0" y="433616"/>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2491757209"/>
              </p:ext>
            </p:extLst>
          </p:nvPr>
        </p:nvGraphicFramePr>
        <p:xfrm>
          <a:off x="802240" y="1169476"/>
          <a:ext cx="5928980" cy="4215324"/>
        </p:xfrm>
        <a:graphic>
          <a:graphicData uri="http://schemas.openxmlformats.org/drawingml/2006/table">
            <a:tbl>
              <a:tblPr firstRow="1" firstCol="1" bandRow="1"/>
              <a:tblGrid>
                <a:gridCol w="814720"/>
                <a:gridCol w="1928791"/>
                <a:gridCol w="885165"/>
                <a:gridCol w="2300304"/>
              </a:tblGrid>
              <a:tr h="189155">
                <a:tc>
                  <a:txBody>
                    <a:bodyPr/>
                    <a:lstStyle/>
                    <a:p>
                      <a:pPr algn="ct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Clave</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Puesto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Cargo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Nombre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717">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González Feliciano Nicolasa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Cano Oliverio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Miguel Julio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Márquez Ceballos Gregorio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Otero X Alma Delia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Salguero Cano Blas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Villeda Gómez Honorio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5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A08004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Taquimecanógrafa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Márquez Hernández Alejandrina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7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S14001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Vigilante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Cruz Morales Zacarías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7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S14001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Vigilante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Martínez Hernández Antonio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S14001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Vigilante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a:t>
                      </a:r>
                      <a:r>
                        <a:rPr lang="es-MX" sz="1200" dirty="0" err="1">
                          <a:effectLst/>
                          <a:latin typeface="Arial" panose="020B0604020202020204" pitchFamily="34" charset="0"/>
                          <a:ea typeface="Calibri" panose="020F0502020204030204" pitchFamily="34" charset="0"/>
                          <a:cs typeface="Times New Roman" panose="02020603050405020304" pitchFamily="18" charset="0"/>
                        </a:rPr>
                        <a:t>Hernández</a:t>
                      </a:r>
                      <a:r>
                        <a:rPr lang="es-MX" sz="1200" dirty="0">
                          <a:effectLst/>
                          <a:latin typeface="Arial" panose="020B0604020202020204" pitchFamily="34" charset="0"/>
                          <a:ea typeface="Calibri" panose="020F0502020204030204" pitchFamily="34" charset="0"/>
                          <a:cs typeface="Times New Roman" panose="02020603050405020304" pitchFamily="18" charset="0"/>
                        </a:rPr>
                        <a:t> Aida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A03004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Almacenista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err="1">
                          <a:effectLst/>
                          <a:latin typeface="Arial" panose="020B0604020202020204" pitchFamily="34" charset="0"/>
                          <a:ea typeface="Calibri" panose="020F0502020204030204" pitchFamily="34" charset="0"/>
                          <a:cs typeface="Times New Roman" panose="02020603050405020304" pitchFamily="18" charset="0"/>
                        </a:rPr>
                        <a:t>Reséndiz</a:t>
                      </a:r>
                      <a:r>
                        <a:rPr lang="es-MX" sz="1200" dirty="0">
                          <a:effectLst/>
                          <a:latin typeface="Arial" panose="020B0604020202020204" pitchFamily="34" charset="0"/>
                          <a:ea typeface="Calibri" panose="020F0502020204030204" pitchFamily="34" charset="0"/>
                          <a:cs typeface="Times New Roman" panose="02020603050405020304" pitchFamily="18" charset="0"/>
                        </a:rPr>
                        <a:t> Rivera Dalia </a:t>
                      </a:r>
                      <a:r>
                        <a:rPr lang="es-MX" sz="1200" dirty="0" err="1">
                          <a:effectLst/>
                          <a:latin typeface="Arial" panose="020B0604020202020204" pitchFamily="34" charset="0"/>
                          <a:ea typeface="Calibri" panose="020F0502020204030204" pitchFamily="34" charset="0"/>
                          <a:cs typeface="Times New Roman" panose="02020603050405020304" pitchFamily="18" charset="0"/>
                        </a:rPr>
                        <a:t>Eréndira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S08011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Técnico en Mantenimiento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Salguero Pérez Blas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CF53453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Chofer</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Santiago Genaro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6101861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Rectangle 6"/>
          <p:cNvSpPr>
            <a:spLocks noChangeArrowheads="1"/>
          </p:cNvSpPr>
          <p:nvPr/>
        </p:nvSpPr>
        <p:spPr bwMode="auto">
          <a:xfrm>
            <a:off x="1997" y="764"/>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800" dirty="0">
              <a:solidFill>
                <a:srgbClr val="000000"/>
              </a:solidFill>
              <a:ea typeface="WenQuanYi Micro Hei"/>
              <a:cs typeface="WenQuanYi Micro Hei"/>
            </a:endParaRPr>
          </a:p>
        </p:txBody>
      </p:sp>
      <p:sp>
        <p:nvSpPr>
          <p:cNvPr id="15363" name="Text Box 3"/>
          <p:cNvSpPr txBox="1">
            <a:spLocks noChangeArrowheads="1"/>
          </p:cNvSpPr>
          <p:nvPr/>
        </p:nvSpPr>
        <p:spPr bwMode="auto">
          <a:xfrm>
            <a:off x="47625" y="68263"/>
            <a:ext cx="297180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spcBef>
                <a:spcPts val="1250"/>
              </a:spcBef>
            </a:pPr>
            <a:r>
              <a:rPr lang="es-ES" altLang="es-MX" sz="2000" b="1" i="1">
                <a:solidFill>
                  <a:srgbClr val="000000"/>
                </a:solidFill>
                <a:ea typeface="WenQuanYi Micro Hei"/>
                <a:cs typeface="WenQuanYi Micro Hei"/>
              </a:rPr>
              <a:t>ORGANIGRAMA</a:t>
            </a:r>
          </a:p>
        </p:txBody>
      </p:sp>
      <p:sp>
        <p:nvSpPr>
          <p:cNvPr id="15365" name="Text Box 114"/>
          <p:cNvSpPr txBox="1">
            <a:spLocks noChangeArrowheads="1"/>
          </p:cNvSpPr>
          <p:nvPr/>
        </p:nvSpPr>
        <p:spPr bwMode="auto">
          <a:xfrm>
            <a:off x="1756955" y="486027"/>
            <a:ext cx="401955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r>
              <a:rPr lang="es-MX" altLang="es-MX" b="1" i="1" dirty="0">
                <a:solidFill>
                  <a:srgbClr val="000000"/>
                </a:solidFill>
                <a:ea typeface="WenQuanYi Micro Hei"/>
                <a:cs typeface="WenQuanYi Micro Hei"/>
              </a:rPr>
              <a:t>Instituto Tecnológico Superior de Tamazunchale</a:t>
            </a:r>
          </a:p>
          <a:p>
            <a:pPr algn="ctr" eaLnBrk="1" hangingPunct="1"/>
            <a:r>
              <a:rPr lang="es-MX" altLang="es-MX" b="1" i="1" dirty="0">
                <a:solidFill>
                  <a:srgbClr val="000000"/>
                </a:solidFill>
                <a:ea typeface="WenQuanYi Micro Hei"/>
                <a:cs typeface="WenQuanYi Micro Hei"/>
              </a:rPr>
              <a:t>Subdirección de Servicios Administrativos</a:t>
            </a:r>
          </a:p>
        </p:txBody>
      </p:sp>
      <p:sp>
        <p:nvSpPr>
          <p:cNvPr id="15472" name="Line 5"/>
          <p:cNvSpPr>
            <a:spLocks noChangeShapeType="1"/>
          </p:cNvSpPr>
          <p:nvPr/>
        </p:nvSpPr>
        <p:spPr bwMode="auto">
          <a:xfrm>
            <a:off x="0" y="433616"/>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5377" name="Line 18"/>
          <p:cNvSpPr>
            <a:spLocks noChangeShapeType="1"/>
          </p:cNvSpPr>
          <p:nvPr/>
        </p:nvSpPr>
        <p:spPr bwMode="auto">
          <a:xfrm>
            <a:off x="3409742" y="1296575"/>
            <a:ext cx="16672" cy="3383375"/>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128" name="Text Box 3">
            <a:extLst>
              <a:ext uri="{FF2B5EF4-FFF2-40B4-BE49-F238E27FC236}">
                <a16:creationId xmlns="" xmlns:a16="http://schemas.microsoft.com/office/drawing/2014/main" id="{CF75FE8A-EBCD-4415-93A6-0334354C46B4}"/>
              </a:ext>
            </a:extLst>
          </p:cNvPr>
          <p:cNvSpPr txBox="1">
            <a:spLocks noChangeArrowheads="1"/>
          </p:cNvSpPr>
          <p:nvPr/>
        </p:nvSpPr>
        <p:spPr bwMode="auto">
          <a:xfrm>
            <a:off x="4372509" y="8110878"/>
            <a:ext cx="24098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just" eaLnBrk="1" hangingPunct="1"/>
            <a:r>
              <a:rPr lang="es-ES" altLang="es-MX" sz="600" dirty="0" smtClean="0">
                <a:solidFill>
                  <a:srgbClr val="000000"/>
                </a:solidFill>
                <a:ea typeface="WenQuanYi Micro Hei"/>
                <a:cs typeface="WenQuanYi Micro Hei"/>
              </a:rPr>
              <a:t>Claudia </a:t>
            </a:r>
            <a:r>
              <a:rPr lang="es-ES" altLang="es-MX" sz="600" dirty="0">
                <a:solidFill>
                  <a:srgbClr val="000000"/>
                </a:solidFill>
                <a:ea typeface="WenQuanYi Micro Hei"/>
                <a:cs typeface="WenQuanYi Micro Hei"/>
              </a:rPr>
              <a:t>Díaz Aguilar</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Subdirectora de Servicios Administrativos </a:t>
            </a:r>
            <a:r>
              <a:rPr lang="es-MX" altLang="es-MX" sz="600" dirty="0">
                <a:solidFill>
                  <a:srgbClr val="000000"/>
                </a:solidFill>
                <a:ea typeface="WenQuanYi Micro Hei"/>
                <a:cs typeface="WenQuanYi Micro Hei"/>
              </a:rPr>
              <a:t>del  </a:t>
            </a:r>
            <a:r>
              <a:rPr lang="es-ES" altLang="es-MX" sz="600" dirty="0">
                <a:solidFill>
                  <a:srgbClr val="000000"/>
                </a:solidFill>
                <a:ea typeface="WenQuanYi Micro Hei"/>
                <a:cs typeface="WenQuanYi Micro Hei"/>
              </a:rPr>
              <a:t>Instituto Tecnológico Superior de Tamazunchale</a:t>
            </a:r>
            <a:r>
              <a:rPr lang="es-MX" altLang="es-MX" sz="600" dirty="0">
                <a:solidFill>
                  <a:srgbClr val="000000"/>
                </a:solidFill>
                <a:ea typeface="WenQuanYi Micro Hei"/>
                <a:cs typeface="WenQuanYi Micro Hei"/>
              </a:rPr>
              <a:t>, </a:t>
            </a:r>
            <a:r>
              <a:rPr lang="es-ES" altLang="es-MX" sz="600" dirty="0">
                <a:solidFill>
                  <a:srgbClr val="000000"/>
                </a:solidFill>
                <a:ea typeface="WenQuanYi Micro Hei"/>
                <a:cs typeface="WenQuanYi Micro Hei"/>
              </a:rPr>
              <a:t>Certifica que el presente organigrama refleja el personal, así como los puestos y nombramientos que integran la estructura vigente al mes </a:t>
            </a:r>
            <a:r>
              <a:rPr lang="es-ES" altLang="es-MX" sz="600" dirty="0" smtClean="0">
                <a:solidFill>
                  <a:srgbClr val="000000"/>
                </a:solidFill>
                <a:ea typeface="WenQuanYi Micro Hei"/>
                <a:cs typeface="WenQuanYi Micro Hei"/>
              </a:rPr>
              <a:t>de </a:t>
            </a:r>
            <a:r>
              <a:rPr lang="es-MX" altLang="es-MX" sz="600" dirty="0">
                <a:solidFill>
                  <a:srgbClr val="000000"/>
                </a:solidFill>
                <a:ea typeface="WenQuanYi Micro Hei"/>
                <a:cs typeface="WenQuanYi Micro Hei"/>
              </a:rPr>
              <a:t>abril de 2020</a:t>
            </a:r>
            <a:r>
              <a:rPr lang="es-MX" altLang="es-MX" sz="600" dirty="0" smtClean="0">
                <a:solidFill>
                  <a:srgbClr val="000000"/>
                </a:solidFill>
                <a:ea typeface="WenQuanYi Micro Hei"/>
                <a:cs typeface="WenQuanYi Micro Hei"/>
              </a:rPr>
              <a:t>.</a:t>
            </a:r>
            <a:endParaRPr lang="es-MX" altLang="es-MX" sz="600" dirty="0">
              <a:solidFill>
                <a:srgbClr val="000000"/>
              </a:solidFill>
              <a:ea typeface="WenQuanYi Micro Hei"/>
              <a:cs typeface="WenQuanYi Micro Hei"/>
            </a:endParaRPr>
          </a:p>
          <a:p>
            <a:pPr algn="just" eaLnBrk="1" hangingPunct="1"/>
            <a:endParaRPr lang="es-ES" altLang="es-MX" sz="600" dirty="0">
              <a:solidFill>
                <a:srgbClr val="000000"/>
              </a:solidFill>
              <a:ea typeface="WenQuanYi Micro Hei"/>
              <a:cs typeface="WenQuanYi Micro Hei"/>
            </a:endParaRPr>
          </a:p>
          <a:p>
            <a:pPr algn="just" eaLnBrk="1" hangingPunct="1"/>
            <a:r>
              <a:rPr lang="es-MX" altLang="es-MX" sz="600" dirty="0">
                <a:solidFill>
                  <a:srgbClr val="000000"/>
                </a:solidFill>
                <a:ea typeface="WenQuanYi Micro Hei"/>
                <a:cs typeface="WenQuanYi Micro Hei"/>
              </a:rPr>
              <a:t> </a:t>
            </a:r>
          </a:p>
          <a:p>
            <a:pPr algn="just" eaLnBrk="1" hangingPunct="1"/>
            <a:r>
              <a:rPr lang="es-MX" altLang="es-MX" sz="600" dirty="0">
                <a:solidFill>
                  <a:srgbClr val="000000"/>
                </a:solidFill>
                <a:ea typeface="WenQuanYi Micro Hei"/>
                <a:cs typeface="WenQuanYi Micro Hei"/>
              </a:rPr>
              <a:t>Firma: ______________________________</a:t>
            </a:r>
          </a:p>
        </p:txBody>
      </p:sp>
      <p:sp>
        <p:nvSpPr>
          <p:cNvPr id="154" name="Text Box 6">
            <a:extLst>
              <a:ext uri="{FF2B5EF4-FFF2-40B4-BE49-F238E27FC236}">
                <a16:creationId xmlns="" xmlns:a16="http://schemas.microsoft.com/office/drawing/2014/main" id="{21DA610E-D3C8-47C3-BB01-59BB1D22E705}"/>
              </a:ext>
            </a:extLst>
          </p:cNvPr>
          <p:cNvSpPr txBox="1">
            <a:spLocks noChangeArrowheads="1"/>
          </p:cNvSpPr>
          <p:nvPr/>
        </p:nvSpPr>
        <p:spPr bwMode="auto">
          <a:xfrm>
            <a:off x="1572526" y="8114500"/>
            <a:ext cx="1617021"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eaLnBrk="1" hangingPunct="1"/>
            <a:r>
              <a:rPr lang="es-ES" altLang="es-MX" sz="450" b="1" dirty="0" smtClean="0">
                <a:solidFill>
                  <a:srgbClr val="339933"/>
                </a:solidFill>
                <a:ea typeface="WenQuanYi Micro Hei"/>
                <a:cs typeface="WenQuanYi Micro Hei"/>
              </a:rPr>
              <a:t>01 Puestos </a:t>
            </a:r>
            <a:r>
              <a:rPr lang="es-ES" altLang="es-MX" sz="450" b="1" dirty="0">
                <a:solidFill>
                  <a:srgbClr val="339933"/>
                </a:solidFill>
                <a:ea typeface="WenQuanYi Micro Hei"/>
                <a:cs typeface="WenQuanYi Micro Hei"/>
              </a:rPr>
              <a:t>de Confianza</a:t>
            </a:r>
            <a:endParaRPr lang="es-ES" altLang="es-MX" sz="450" b="1" dirty="0">
              <a:solidFill>
                <a:srgbClr val="000000"/>
              </a:solidFill>
              <a:ea typeface="WenQuanYi Micro Hei"/>
              <a:cs typeface="WenQuanYi Micro Hei"/>
            </a:endParaRPr>
          </a:p>
          <a:p>
            <a:pPr eaLnBrk="1" hangingPunct="1"/>
            <a:r>
              <a:rPr lang="es-ES" altLang="es-MX" sz="450" b="1" dirty="0" smtClean="0">
                <a:ea typeface="WenQuanYi Micro Hei"/>
                <a:cs typeface="WenQuanYi Micro Hei"/>
              </a:rPr>
              <a:t>02 Puestos </a:t>
            </a:r>
            <a:r>
              <a:rPr lang="es-ES" altLang="es-MX" sz="450" b="1" dirty="0">
                <a:ea typeface="WenQuanYi Micro Hei"/>
                <a:cs typeface="WenQuanYi Micro Hei"/>
              </a:rPr>
              <a:t>de Base </a:t>
            </a:r>
          </a:p>
          <a:p>
            <a:pPr eaLnBrk="1" hangingPunct="1"/>
            <a:endParaRPr lang="es-ES" altLang="es-MX" sz="450" b="1" i="1" dirty="0" smtClean="0">
              <a:ea typeface="WenQuanYi Micro Hei"/>
              <a:cs typeface="WenQuanYi Micro Hei"/>
            </a:endParaRPr>
          </a:p>
          <a:p>
            <a:pPr eaLnBrk="1" hangingPunct="1"/>
            <a:r>
              <a:rPr lang="es-ES" altLang="es-MX" sz="450" b="1" i="1" dirty="0" smtClean="0">
                <a:ea typeface="WenQuanYi Micro Hei"/>
                <a:cs typeface="WenQuanYi Micro Hei"/>
              </a:rPr>
              <a:t>Total</a:t>
            </a:r>
            <a:r>
              <a:rPr lang="es-ES" altLang="es-MX" sz="450" b="1" i="1" dirty="0">
                <a:ea typeface="WenQuanYi Micro Hei"/>
                <a:cs typeface="WenQuanYi Micro Hei"/>
              </a:rPr>
              <a:t>: </a:t>
            </a:r>
            <a:r>
              <a:rPr lang="es-ES" altLang="es-MX" sz="450" b="1" i="1" dirty="0" smtClean="0">
                <a:ea typeface="WenQuanYi Micro Hei"/>
                <a:cs typeface="WenQuanYi Micro Hei"/>
              </a:rPr>
              <a:t>03</a:t>
            </a:r>
            <a:endParaRPr lang="es-ES" altLang="es-MX" sz="450" b="1" i="1" dirty="0">
              <a:ea typeface="WenQuanYi Micro Hei"/>
              <a:cs typeface="WenQuanYi Micro Hei"/>
            </a:endParaRPr>
          </a:p>
        </p:txBody>
      </p:sp>
      <p:sp>
        <p:nvSpPr>
          <p:cNvPr id="167" name="Line 19"/>
          <p:cNvSpPr>
            <a:spLocks noChangeShapeType="1"/>
          </p:cNvSpPr>
          <p:nvPr/>
        </p:nvSpPr>
        <p:spPr bwMode="auto">
          <a:xfrm flipV="1">
            <a:off x="3037401" y="4209594"/>
            <a:ext cx="384250" cy="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s-MX"/>
          </a:p>
        </p:txBody>
      </p:sp>
      <p:grpSp>
        <p:nvGrpSpPr>
          <p:cNvPr id="44" name="11 Grupo">
            <a:extLst>
              <a:ext uri="{FF2B5EF4-FFF2-40B4-BE49-F238E27FC236}">
                <a16:creationId xmlns="" xmlns:a16="http://schemas.microsoft.com/office/drawing/2014/main" id="{BA90F3C4-3647-4A17-ACEE-C323ADF25E42}"/>
              </a:ext>
            </a:extLst>
          </p:cNvPr>
          <p:cNvGrpSpPr/>
          <p:nvPr/>
        </p:nvGrpSpPr>
        <p:grpSpPr>
          <a:xfrm>
            <a:off x="2581203" y="1245054"/>
            <a:ext cx="1675251" cy="450000"/>
            <a:chOff x="1657757" y="3124200"/>
            <a:chExt cx="1476709" cy="450000"/>
          </a:xfrm>
        </p:grpSpPr>
        <p:sp>
          <p:nvSpPr>
            <p:cNvPr id="46"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2067561" y="3235325"/>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47"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1684643" y="3124200"/>
              <a:ext cx="1399448"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48"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1679649" y="3135313"/>
              <a:ext cx="1454817" cy="18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smtClean="0">
                  <a:solidFill>
                    <a:srgbClr val="000000"/>
                  </a:solidFill>
                  <a:ea typeface="WenQuanYi Micro Hei"/>
                  <a:cs typeface="WenQuanYi Micro Hei"/>
                </a:rPr>
                <a:t>Dirección </a:t>
              </a:r>
              <a:r>
                <a:rPr lang="es-ES" altLang="es-MX" sz="700" b="1" dirty="0">
                  <a:solidFill>
                    <a:srgbClr val="000000"/>
                  </a:solidFill>
                  <a:ea typeface="WenQuanYi Micro Hei"/>
                  <a:cs typeface="WenQuanYi Micro Hei"/>
                </a:rPr>
                <a:t>General</a:t>
              </a:r>
            </a:p>
          </p:txBody>
        </p:sp>
        <p:sp>
          <p:nvSpPr>
            <p:cNvPr id="49" name="Line 33">
              <a:extLst>
                <a:ext uri="{FF2B5EF4-FFF2-40B4-BE49-F238E27FC236}">
                  <a16:creationId xmlns="" xmlns:a16="http://schemas.microsoft.com/office/drawing/2014/main" id="{D8918956-88DB-49CA-B88B-8D40BC40178D}"/>
                </a:ext>
              </a:extLst>
            </p:cNvPr>
            <p:cNvSpPr>
              <a:spLocks noChangeShapeType="1"/>
            </p:cNvSpPr>
            <p:nvPr/>
          </p:nvSpPr>
          <p:spPr bwMode="auto">
            <a:xfrm>
              <a:off x="1821320" y="3318947"/>
              <a:ext cx="1136650"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50"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1657757" y="3303819"/>
              <a:ext cx="1462618" cy="19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rgbClr val="000000"/>
                </a:solidFill>
                <a:ea typeface="WenQuanYi Micro Hei"/>
                <a:cs typeface="WenQuanYi Micro Hei"/>
              </a:endParaRPr>
            </a:p>
          </p:txBody>
        </p:sp>
      </p:grpSp>
      <p:sp>
        <p:nvSpPr>
          <p:cNvPr id="45" name="Text Box 42">
            <a:extLst>
              <a:ext uri="{FF2B5EF4-FFF2-40B4-BE49-F238E27FC236}">
                <a16:creationId xmlns="" xmlns:a16="http://schemas.microsoft.com/office/drawing/2014/main" id="{CCE232BA-EFE0-4230-8319-68A57518E4BA}"/>
              </a:ext>
            </a:extLst>
          </p:cNvPr>
          <p:cNvSpPr txBox="1">
            <a:spLocks noChangeArrowheads="1"/>
          </p:cNvSpPr>
          <p:nvPr/>
        </p:nvSpPr>
        <p:spPr bwMode="auto">
          <a:xfrm>
            <a:off x="2767761" y="1443746"/>
            <a:ext cx="1306513" cy="28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solidFill>
                  <a:srgbClr val="000000"/>
                </a:solidFill>
                <a:ea typeface="WenQuanYi Micro Hei"/>
                <a:cs typeface="WenQuanYi Micro Hei"/>
              </a:rPr>
              <a:t> Ricardo Bárcenas Rivas</a:t>
            </a:r>
          </a:p>
          <a:p>
            <a:pPr algn="ctr" eaLnBrk="1" hangingPunct="1">
              <a:lnSpc>
                <a:spcPct val="90000"/>
              </a:lnSpc>
            </a:pPr>
            <a:r>
              <a:rPr lang="es-ES" altLang="es-MX" sz="700" dirty="0">
                <a:solidFill>
                  <a:srgbClr val="000000"/>
                </a:solidFill>
                <a:ea typeface="WenQuanYi Micro Hei"/>
                <a:cs typeface="WenQuanYi Micro Hei"/>
              </a:rPr>
              <a:t>Director General (ITS0001)</a:t>
            </a:r>
          </a:p>
        </p:txBody>
      </p:sp>
      <p:sp>
        <p:nvSpPr>
          <p:cNvPr id="52"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3042163" y="2223638"/>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53"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2607762" y="2112513"/>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54"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2602096" y="2085522"/>
            <a:ext cx="1650416"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Subdirección </a:t>
            </a:r>
            <a:r>
              <a:rPr lang="es-ES" altLang="es-MX" sz="700" b="1" dirty="0" smtClean="0">
                <a:solidFill>
                  <a:srgbClr val="000000"/>
                </a:solidFill>
                <a:ea typeface="WenQuanYi Micro Hei"/>
                <a:cs typeface="WenQuanYi Micro Hei"/>
              </a:rPr>
              <a:t>de </a:t>
            </a:r>
            <a:r>
              <a:rPr lang="es-ES" altLang="es-MX" sz="700" b="1" dirty="0">
                <a:solidFill>
                  <a:srgbClr val="000000"/>
                </a:solidFill>
                <a:ea typeface="WenQuanYi Micro Hei"/>
                <a:cs typeface="WenQuanYi Micro Hei"/>
              </a:rPr>
              <a:t>Servicios Administrativos</a:t>
            </a:r>
          </a:p>
        </p:txBody>
      </p:sp>
      <p:sp>
        <p:nvSpPr>
          <p:cNvPr id="55" name="Line 33">
            <a:extLst>
              <a:ext uri="{FF2B5EF4-FFF2-40B4-BE49-F238E27FC236}">
                <a16:creationId xmlns="" xmlns:a16="http://schemas.microsoft.com/office/drawing/2014/main" id="{D8918956-88DB-49CA-B88B-8D40BC40178D}"/>
              </a:ext>
            </a:extLst>
          </p:cNvPr>
          <p:cNvSpPr>
            <a:spLocks noChangeShapeType="1"/>
          </p:cNvSpPr>
          <p:nvPr/>
        </p:nvSpPr>
        <p:spPr bwMode="auto">
          <a:xfrm>
            <a:off x="2624688" y="2307260"/>
            <a:ext cx="1570676"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56"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2577261" y="2292132"/>
            <a:ext cx="1659265"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Claudia Díaz </a:t>
            </a:r>
            <a:r>
              <a:rPr lang="es-ES" altLang="es-MX" sz="700" dirty="0" smtClean="0">
                <a:ea typeface="WenQuanYi Micro Hei"/>
                <a:cs typeface="WenQuanYi Micro Hei"/>
              </a:rPr>
              <a:t>Aguilar         Subdirectora de Área </a:t>
            </a:r>
            <a:r>
              <a:rPr lang="es-ES" altLang="es-MX" sz="700" dirty="0" smtClean="0">
                <a:solidFill>
                  <a:srgbClr val="000000"/>
                </a:solidFill>
                <a:ea typeface="WenQuanYi Micro Hei"/>
                <a:cs typeface="WenQuanYi Micro Hei"/>
              </a:rPr>
              <a:t>(ITS0002</a:t>
            </a:r>
            <a:r>
              <a:rPr lang="es-ES" altLang="es-MX" sz="700" dirty="0">
                <a:solidFill>
                  <a:srgbClr val="000000"/>
                </a:solidFill>
                <a:ea typeface="WenQuanYi Micro Hei"/>
                <a:cs typeface="WenQuanYi Micro Hei"/>
              </a:rPr>
              <a:t>)</a:t>
            </a:r>
          </a:p>
          <a:p>
            <a:pPr algn="ctr" eaLnBrk="1" hangingPunct="1">
              <a:lnSpc>
                <a:spcPct val="90000"/>
              </a:lnSpc>
            </a:pPr>
            <a:endParaRPr lang="es-ES" altLang="es-MX" sz="700" dirty="0">
              <a:solidFill>
                <a:srgbClr val="000000"/>
              </a:solidFill>
              <a:ea typeface="WenQuanYi Micro Hei"/>
              <a:cs typeface="WenQuanYi Micro Hei"/>
            </a:endParaRPr>
          </a:p>
        </p:txBody>
      </p:sp>
      <p:sp>
        <p:nvSpPr>
          <p:cNvPr id="58" name="Rectangle 13">
            <a:extLst>
              <a:ext uri="{FF2B5EF4-FFF2-40B4-BE49-F238E27FC236}">
                <a16:creationId xmlns="" xmlns:a16="http://schemas.microsoft.com/office/drawing/2014/main" id="{FEF1187A-7DBC-4D9A-B88E-E14349ED2431}"/>
              </a:ext>
            </a:extLst>
          </p:cNvPr>
          <p:cNvSpPr>
            <a:spLocks noChangeArrowheads="1"/>
          </p:cNvSpPr>
          <p:nvPr/>
        </p:nvSpPr>
        <p:spPr bwMode="auto">
          <a:xfrm>
            <a:off x="3048513" y="3107030"/>
            <a:ext cx="0" cy="241300"/>
          </a:xfrm>
          <a:prstGeom prst="rect">
            <a:avLst/>
          </a:prstGeom>
          <a:noFill/>
          <a:ln w="9525">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s-MX" altLang="es-MX"/>
          </a:p>
        </p:txBody>
      </p:sp>
      <p:sp>
        <p:nvSpPr>
          <p:cNvPr id="59" name="Rectangle 52">
            <a:extLst>
              <a:ext uri="{FF2B5EF4-FFF2-40B4-BE49-F238E27FC236}">
                <a16:creationId xmlns="" xmlns:a16="http://schemas.microsoft.com/office/drawing/2014/main" id="{7817BBBD-4983-44FF-90C2-4A029BC20623}"/>
              </a:ext>
            </a:extLst>
          </p:cNvPr>
          <p:cNvSpPr>
            <a:spLocks noChangeArrowheads="1"/>
          </p:cNvSpPr>
          <p:nvPr/>
        </p:nvSpPr>
        <p:spPr bwMode="auto">
          <a:xfrm>
            <a:off x="2614112" y="2995905"/>
            <a:ext cx="1587602" cy="450000"/>
          </a:xfrm>
          <a:prstGeom prst="rect">
            <a:avLst/>
          </a:prstGeom>
          <a:solidFill>
            <a:srgbClr val="FFFFFF"/>
          </a:solidFill>
          <a:ln w="6480">
            <a:solidFill>
              <a:srgbClr val="339933"/>
            </a:solidFill>
            <a:prstDash val="dash"/>
            <a:miter lim="800000"/>
            <a:headEnd/>
            <a:tailEnd/>
          </a:ln>
          <a:effectLst>
            <a:outerShdw dist="63504" dir="2216092" algn="ctr" rotWithShape="0">
              <a:srgbClr val="339933"/>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60" name="Text Box 53">
            <a:extLst>
              <a:ext uri="{FF2B5EF4-FFF2-40B4-BE49-F238E27FC236}">
                <a16:creationId xmlns="" xmlns:a16="http://schemas.microsoft.com/office/drawing/2014/main" id="{FD8DA536-E113-4E9D-BF82-ACEC1D04D6B3}"/>
              </a:ext>
            </a:extLst>
          </p:cNvPr>
          <p:cNvSpPr txBox="1">
            <a:spLocks noChangeArrowheads="1"/>
          </p:cNvSpPr>
          <p:nvPr/>
        </p:nvSpPr>
        <p:spPr bwMode="auto">
          <a:xfrm>
            <a:off x="2527475" y="2968914"/>
            <a:ext cx="1754004" cy="26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Departamento de </a:t>
            </a:r>
            <a:r>
              <a:rPr lang="es-ES" altLang="es-MX" sz="700" b="1" dirty="0" smtClean="0">
                <a:solidFill>
                  <a:srgbClr val="000000"/>
                </a:solidFill>
                <a:ea typeface="WenQuanYi Micro Hei"/>
                <a:cs typeface="WenQuanYi Micro Hei"/>
              </a:rPr>
              <a:t>Tecnologías de la Información y Comunicación </a:t>
            </a:r>
            <a:r>
              <a:rPr lang="es-ES" altLang="es-MX" sz="700" b="1" dirty="0" err="1" smtClean="0">
                <a:solidFill>
                  <a:srgbClr val="000000"/>
                </a:solidFill>
                <a:ea typeface="WenQuanYi Micro Hei"/>
                <a:cs typeface="WenQuanYi Micro Hei"/>
              </a:rPr>
              <a:t>TIC’s</a:t>
            </a:r>
            <a:endParaRPr lang="es-ES" altLang="es-MX" sz="700" b="1" dirty="0">
              <a:solidFill>
                <a:srgbClr val="000000"/>
              </a:solidFill>
              <a:ea typeface="WenQuanYi Micro Hei"/>
              <a:cs typeface="WenQuanYi Micro Hei"/>
            </a:endParaRPr>
          </a:p>
        </p:txBody>
      </p:sp>
      <p:sp>
        <p:nvSpPr>
          <p:cNvPr id="61" name="Line 33">
            <a:extLst>
              <a:ext uri="{FF2B5EF4-FFF2-40B4-BE49-F238E27FC236}">
                <a16:creationId xmlns="" xmlns:a16="http://schemas.microsoft.com/office/drawing/2014/main" id="{D8918956-88DB-49CA-B88B-8D40BC40178D}"/>
              </a:ext>
            </a:extLst>
          </p:cNvPr>
          <p:cNvSpPr>
            <a:spLocks noChangeShapeType="1"/>
          </p:cNvSpPr>
          <p:nvPr/>
        </p:nvSpPr>
        <p:spPr bwMode="auto">
          <a:xfrm>
            <a:off x="2621512" y="3190652"/>
            <a:ext cx="1573852" cy="0"/>
          </a:xfrm>
          <a:prstGeom prst="line">
            <a:avLst/>
          </a:prstGeom>
          <a:noFill/>
          <a:ln w="648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62" name="Text Box 36">
            <a:extLst>
              <a:ext uri="{FF2B5EF4-FFF2-40B4-BE49-F238E27FC236}">
                <a16:creationId xmlns="" xmlns:a16="http://schemas.microsoft.com/office/drawing/2014/main" id="{E2263A47-C911-491B-8ECC-281F112CE66A}"/>
              </a:ext>
            </a:extLst>
          </p:cNvPr>
          <p:cNvSpPr txBox="1">
            <a:spLocks noChangeArrowheads="1"/>
          </p:cNvSpPr>
          <p:nvPr/>
        </p:nvSpPr>
        <p:spPr bwMode="auto">
          <a:xfrm>
            <a:off x="2583611" y="3175524"/>
            <a:ext cx="1659265" cy="38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s-ES" altLang="es-MX" sz="700" dirty="0">
                <a:ea typeface="WenQuanYi Micro Hei"/>
                <a:cs typeface="WenQuanYi Micro Hei"/>
              </a:rPr>
              <a:t>Jaime Martínez Hernández</a:t>
            </a:r>
          </a:p>
          <a:p>
            <a:pPr algn="ctr" eaLnBrk="1" hangingPunct="1">
              <a:lnSpc>
                <a:spcPct val="90000"/>
              </a:lnSpc>
            </a:pPr>
            <a:r>
              <a:rPr lang="es-ES" altLang="es-MX" sz="700" dirty="0">
                <a:ea typeface="WenQuanYi Micro Hei"/>
                <a:cs typeface="WenQuanYi Micro Hei"/>
              </a:rPr>
              <a:t>Jefe de </a:t>
            </a:r>
            <a:r>
              <a:rPr lang="es-ES" altLang="es-MX" sz="700" dirty="0" smtClean="0">
                <a:ea typeface="WenQuanYi Micro Hei"/>
                <a:cs typeface="WenQuanYi Micro Hei"/>
              </a:rPr>
              <a:t>Departamento </a:t>
            </a:r>
            <a:r>
              <a:rPr lang="es-ES" altLang="es-MX" sz="700" dirty="0" smtClean="0">
                <a:solidFill>
                  <a:srgbClr val="000000"/>
                </a:solidFill>
                <a:ea typeface="WenQuanYi Micro Hei"/>
                <a:cs typeface="WenQuanYi Micro Hei"/>
              </a:rPr>
              <a:t>(ITS0004)</a:t>
            </a:r>
            <a:endParaRPr lang="es-ES" altLang="es-MX" sz="700" dirty="0">
              <a:solidFill>
                <a:srgbClr val="000000"/>
              </a:solidFill>
              <a:ea typeface="WenQuanYi Micro Hei"/>
              <a:cs typeface="WenQuanYi Micro Hei"/>
            </a:endParaRPr>
          </a:p>
          <a:p>
            <a:pPr algn="ctr" eaLnBrk="1" hangingPunct="1">
              <a:lnSpc>
                <a:spcPct val="90000"/>
              </a:lnSpc>
            </a:pPr>
            <a:endParaRPr lang="es-ES" altLang="es-MX" sz="700" dirty="0">
              <a:solidFill>
                <a:srgbClr val="000000"/>
              </a:solidFill>
              <a:ea typeface="WenQuanYi Micro Hei"/>
              <a:cs typeface="WenQuanYi Micro Hei"/>
            </a:endParaRPr>
          </a:p>
        </p:txBody>
      </p:sp>
      <p:sp>
        <p:nvSpPr>
          <p:cNvPr id="76" name="Rectangle 22"/>
          <p:cNvSpPr>
            <a:spLocks noChangeArrowheads="1"/>
          </p:cNvSpPr>
          <p:nvPr/>
        </p:nvSpPr>
        <p:spPr bwMode="auto">
          <a:xfrm>
            <a:off x="1484882" y="3934238"/>
            <a:ext cx="1495749" cy="511304"/>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77" name="Text Box 23"/>
          <p:cNvSpPr txBox="1">
            <a:spLocks noChangeArrowheads="1"/>
          </p:cNvSpPr>
          <p:nvPr/>
        </p:nvSpPr>
        <p:spPr bwMode="auto">
          <a:xfrm>
            <a:off x="1484882" y="3906072"/>
            <a:ext cx="1495749" cy="353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del </a:t>
            </a:r>
            <a:r>
              <a:rPr lang="es-ES" altLang="es-MX" sz="700" b="1" dirty="0" smtClean="0">
                <a:solidFill>
                  <a:srgbClr val="000000"/>
                </a:solidFill>
                <a:ea typeface="WenQuanYi Micro Hei"/>
                <a:cs typeface="WenQuanYi Micro Hei"/>
              </a:rPr>
              <a:t>Departamento de Tecnologías de la Información y Comunicación </a:t>
            </a:r>
            <a:r>
              <a:rPr lang="es-ES" altLang="es-MX" sz="700" b="1" dirty="0" err="1" smtClean="0">
                <a:solidFill>
                  <a:srgbClr val="000000"/>
                </a:solidFill>
                <a:ea typeface="WenQuanYi Micro Hei"/>
                <a:cs typeface="WenQuanYi Micro Hei"/>
              </a:rPr>
              <a:t>TIC’s</a:t>
            </a:r>
            <a:endParaRPr lang="es-ES" altLang="es-MX" sz="700" b="1" dirty="0">
              <a:solidFill>
                <a:srgbClr val="000000"/>
              </a:solidFill>
              <a:ea typeface="WenQuanYi Micro Hei"/>
              <a:cs typeface="WenQuanYi Micro Hei"/>
            </a:endParaRPr>
          </a:p>
        </p:txBody>
      </p:sp>
      <p:sp>
        <p:nvSpPr>
          <p:cNvPr id="78" name="Line 49"/>
          <p:cNvSpPr>
            <a:spLocks noChangeShapeType="1"/>
          </p:cNvSpPr>
          <p:nvPr/>
        </p:nvSpPr>
        <p:spPr bwMode="auto">
          <a:xfrm>
            <a:off x="1493818" y="4224311"/>
            <a:ext cx="1476601"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75" name="Text Box 44"/>
          <p:cNvSpPr txBox="1">
            <a:spLocks noChangeArrowheads="1"/>
          </p:cNvSpPr>
          <p:nvPr/>
        </p:nvSpPr>
        <p:spPr bwMode="auto">
          <a:xfrm>
            <a:off x="1517512" y="4395152"/>
            <a:ext cx="1544652" cy="232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sp>
        <p:nvSpPr>
          <p:cNvPr id="73" name="72 Rectángulo"/>
          <p:cNvSpPr/>
          <p:nvPr/>
        </p:nvSpPr>
        <p:spPr>
          <a:xfrm>
            <a:off x="1437318" y="4192542"/>
            <a:ext cx="1624846" cy="286232"/>
          </a:xfrm>
          <a:prstGeom prst="rect">
            <a:avLst/>
          </a:prstGeom>
        </p:spPr>
        <p:txBody>
          <a:bodyPr wrap="square">
            <a:spAutoFit/>
          </a:bodyPr>
          <a:lstStyle/>
          <a:p>
            <a:pPr algn="ctr" eaLnBrk="1" hangingPunct="1">
              <a:lnSpc>
                <a:spcPct val="90000"/>
              </a:lnSpc>
            </a:pPr>
            <a:r>
              <a:rPr lang="es-ES" altLang="es-MX" sz="700" dirty="0">
                <a:ea typeface="WenQuanYi Micro Hei"/>
                <a:cs typeface="WenQuanYi Micro Hei"/>
              </a:rPr>
              <a:t>José Gregorio Márquez Vega</a:t>
            </a:r>
          </a:p>
          <a:p>
            <a:pPr algn="ctr" eaLnBrk="1" hangingPunct="1">
              <a:lnSpc>
                <a:spcPct val="90000"/>
              </a:lnSpc>
            </a:pPr>
            <a:r>
              <a:rPr lang="es-ES" altLang="es-MX" sz="700" dirty="0">
                <a:ea typeface="WenQuanYi Micro Hei"/>
                <a:cs typeface="WenQuanYi Micro Hei"/>
              </a:rPr>
              <a:t>Ingeniero en </a:t>
            </a:r>
            <a:r>
              <a:rPr lang="es-ES" altLang="es-MX" sz="700" dirty="0" smtClean="0">
                <a:ea typeface="WenQuanYi Micro Hei"/>
                <a:cs typeface="WenQuanYi Micro Hei"/>
              </a:rPr>
              <a:t>Sistemas </a:t>
            </a:r>
            <a:r>
              <a:rPr lang="es-ES" altLang="es-MX" sz="700" dirty="0">
                <a:ea typeface="WenQuanYi Micro Hei"/>
                <a:cs typeface="WenQuanYi Micro Hei"/>
              </a:rPr>
              <a:t>(CF12027)</a:t>
            </a:r>
          </a:p>
        </p:txBody>
      </p:sp>
      <p:sp>
        <p:nvSpPr>
          <p:cNvPr id="84" name="Rectangle 22"/>
          <p:cNvSpPr>
            <a:spLocks noChangeArrowheads="1"/>
          </p:cNvSpPr>
          <p:nvPr/>
        </p:nvSpPr>
        <p:spPr bwMode="auto">
          <a:xfrm>
            <a:off x="2644959" y="4683538"/>
            <a:ext cx="1495749" cy="511304"/>
          </a:xfrm>
          <a:prstGeom prst="rect">
            <a:avLst/>
          </a:prstGeom>
          <a:solidFill>
            <a:srgbClr val="FFFFFF"/>
          </a:solidFill>
          <a:ln w="6480">
            <a:solidFill>
              <a:schemeClr val="tx1"/>
            </a:solidFill>
            <a:miter lim="800000"/>
            <a:headEnd/>
            <a:tailEnd/>
          </a:ln>
          <a:effectLst>
            <a:outerShdw dist="63504" dir="2216092" algn="ctr" rotWithShape="0">
              <a:schemeClr val="tx1"/>
            </a:outerShdw>
          </a:effectLst>
        </p:spPr>
        <p:txBody>
          <a:bodyPr wrap="none" anchor="ctr"/>
          <a:lstStyle/>
          <a:p>
            <a:pPr eaLnBrk="1" hangingPunct="1">
              <a:buClr>
                <a:srgbClr val="000000"/>
              </a:buClr>
              <a:buFont typeface="Times New Roman" pitchFamily="18" charset="0"/>
              <a:buNone/>
              <a:defRPr/>
            </a:pPr>
            <a:endParaRPr lang="es-MX" altLang="es-MX"/>
          </a:p>
        </p:txBody>
      </p:sp>
      <p:sp>
        <p:nvSpPr>
          <p:cNvPr id="85" name="Text Box 23"/>
          <p:cNvSpPr txBox="1">
            <a:spLocks noChangeArrowheads="1"/>
          </p:cNvSpPr>
          <p:nvPr/>
        </p:nvSpPr>
        <p:spPr bwMode="auto">
          <a:xfrm>
            <a:off x="2644959" y="4655372"/>
            <a:ext cx="1495749" cy="353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s-ES" altLang="es-MX" sz="700" b="1" dirty="0">
                <a:solidFill>
                  <a:srgbClr val="000000"/>
                </a:solidFill>
                <a:ea typeface="WenQuanYi Micro Hei"/>
                <a:cs typeface="WenQuanYi Micro Hei"/>
              </a:rPr>
              <a:t>Auxiliar del </a:t>
            </a:r>
            <a:r>
              <a:rPr lang="es-ES" altLang="es-MX" sz="700" b="1" dirty="0" smtClean="0">
                <a:solidFill>
                  <a:srgbClr val="000000"/>
                </a:solidFill>
                <a:ea typeface="WenQuanYi Micro Hei"/>
                <a:cs typeface="WenQuanYi Micro Hei"/>
              </a:rPr>
              <a:t>Departamento de Tecnologías de la Información y Comunicación </a:t>
            </a:r>
            <a:r>
              <a:rPr lang="es-ES" altLang="es-MX" sz="700" b="1" dirty="0" err="1" smtClean="0">
                <a:solidFill>
                  <a:srgbClr val="000000"/>
                </a:solidFill>
                <a:ea typeface="WenQuanYi Micro Hei"/>
                <a:cs typeface="WenQuanYi Micro Hei"/>
              </a:rPr>
              <a:t>TIC’s</a:t>
            </a:r>
            <a:endParaRPr lang="es-ES" altLang="es-MX" sz="700" b="1" dirty="0">
              <a:solidFill>
                <a:srgbClr val="000000"/>
              </a:solidFill>
              <a:ea typeface="WenQuanYi Micro Hei"/>
              <a:cs typeface="WenQuanYi Micro Hei"/>
            </a:endParaRPr>
          </a:p>
        </p:txBody>
      </p:sp>
      <p:sp>
        <p:nvSpPr>
          <p:cNvPr id="86" name="Line 49"/>
          <p:cNvSpPr>
            <a:spLocks noChangeShapeType="1"/>
          </p:cNvSpPr>
          <p:nvPr/>
        </p:nvSpPr>
        <p:spPr bwMode="auto">
          <a:xfrm>
            <a:off x="2653895" y="4973611"/>
            <a:ext cx="1476601" cy="0"/>
          </a:xfrm>
          <a:prstGeom prst="line">
            <a:avLst/>
          </a:prstGeom>
          <a:noFill/>
          <a:ln w="648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s-MX"/>
          </a:p>
        </p:txBody>
      </p:sp>
      <p:sp>
        <p:nvSpPr>
          <p:cNvPr id="83" name="Text Box 44"/>
          <p:cNvSpPr txBox="1">
            <a:spLocks noChangeArrowheads="1"/>
          </p:cNvSpPr>
          <p:nvPr/>
        </p:nvSpPr>
        <p:spPr bwMode="auto">
          <a:xfrm>
            <a:off x="2677589" y="5144452"/>
            <a:ext cx="1544652" cy="232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es-ES" altLang="es-MX" sz="700" dirty="0">
              <a:solidFill>
                <a:schemeClr val="accent4"/>
              </a:solidFill>
              <a:ea typeface="WenQuanYi Micro Hei"/>
              <a:cs typeface="WenQuanYi Micro Hei"/>
            </a:endParaRPr>
          </a:p>
        </p:txBody>
      </p:sp>
      <p:sp>
        <p:nvSpPr>
          <p:cNvPr id="81" name="80 Rectángulo"/>
          <p:cNvSpPr/>
          <p:nvPr/>
        </p:nvSpPr>
        <p:spPr>
          <a:xfrm>
            <a:off x="2670043" y="4941840"/>
            <a:ext cx="1475998" cy="286232"/>
          </a:xfrm>
          <a:prstGeom prst="rect">
            <a:avLst/>
          </a:prstGeom>
        </p:spPr>
        <p:txBody>
          <a:bodyPr wrap="square">
            <a:spAutoFit/>
          </a:bodyPr>
          <a:lstStyle/>
          <a:p>
            <a:pPr algn="ctr" eaLnBrk="1" hangingPunct="1">
              <a:lnSpc>
                <a:spcPct val="90000"/>
              </a:lnSpc>
            </a:pPr>
            <a:r>
              <a:rPr lang="es-ES" altLang="es-MX" sz="700" dirty="0">
                <a:solidFill>
                  <a:srgbClr val="000000"/>
                </a:solidFill>
                <a:ea typeface="WenQuanYi Micro Hei"/>
                <a:cs typeface="WenQuanYi Micro Hei"/>
              </a:rPr>
              <a:t>Dulce María Quezada </a:t>
            </a:r>
            <a:r>
              <a:rPr lang="es-ES" altLang="es-MX" sz="700" dirty="0" smtClean="0">
                <a:solidFill>
                  <a:srgbClr val="000000"/>
                </a:solidFill>
                <a:ea typeface="WenQuanYi Micro Hei"/>
                <a:cs typeface="WenQuanYi Micro Hei"/>
              </a:rPr>
              <a:t>Priego  Programador (</a:t>
            </a:r>
            <a:r>
              <a:rPr lang="es-ES" altLang="es-MX" sz="700" dirty="0">
                <a:solidFill>
                  <a:srgbClr val="000000"/>
                </a:solidFill>
                <a:ea typeface="WenQuanYi Micro Hei"/>
                <a:cs typeface="WenQuanYi Micro Hei"/>
              </a:rPr>
              <a:t>T06018</a:t>
            </a:r>
            <a:r>
              <a:rPr lang="es-ES" altLang="es-MX" sz="700" dirty="0" smtClean="0">
                <a:solidFill>
                  <a:srgbClr val="000000"/>
                </a:solidFill>
                <a:ea typeface="WenQuanYi Micro Hei"/>
                <a:cs typeface="WenQuanYi Micro Hei"/>
              </a:rPr>
              <a:t>)</a:t>
            </a:r>
            <a:endParaRPr lang="es-ES" altLang="es-MX" sz="700" dirty="0">
              <a:solidFill>
                <a:srgbClr val="000000"/>
              </a:solidFill>
              <a:ea typeface="WenQuanYi Micro Hei"/>
              <a:cs typeface="WenQuanYi Micro Hei"/>
            </a:endParaRPr>
          </a:p>
        </p:txBody>
      </p:sp>
      <p:sp>
        <p:nvSpPr>
          <p:cNvPr id="51" name="Line 5">
            <a:extLst>
              <a:ext uri="{FF2B5EF4-FFF2-40B4-BE49-F238E27FC236}">
                <a16:creationId xmlns="" xmlns:a16="http://schemas.microsoft.com/office/drawing/2014/main" id="{4D5BD8F3-2A77-4F97-A4ED-4BCD2CBC8552}"/>
              </a:ext>
            </a:extLst>
          </p:cNvPr>
          <p:cNvSpPr>
            <a:spLocks noChangeShapeType="1"/>
          </p:cNvSpPr>
          <p:nvPr/>
        </p:nvSpPr>
        <p:spPr bwMode="auto">
          <a:xfrm>
            <a:off x="2731308" y="8204597"/>
            <a:ext cx="570691" cy="0"/>
          </a:xfrm>
          <a:prstGeom prst="line">
            <a:avLst/>
          </a:prstGeom>
          <a:noFill/>
          <a:ln w="6350">
            <a:solidFill>
              <a:srgbClr val="339933"/>
            </a:solidFill>
            <a:prstDash val="dash"/>
            <a:miter lim="800000"/>
            <a:headEnd/>
            <a:tailEnd/>
          </a:ln>
          <a:extLst>
            <a:ext uri="{909E8E84-426E-40DD-AFC4-6F175D3DCCD1}">
              <a14:hiddenFill xmlns:a14="http://schemas.microsoft.com/office/drawing/2010/main">
                <a:noFill/>
              </a14:hiddenFill>
            </a:ext>
          </a:extLst>
        </p:spPr>
        <p:txBody>
          <a:bodyPr/>
          <a:lstStyle/>
          <a:p>
            <a:endParaRPr lang="es-MX" sz="1350"/>
          </a:p>
        </p:txBody>
      </p:sp>
      <p:sp>
        <p:nvSpPr>
          <p:cNvPr id="57" name="Line 4">
            <a:extLst>
              <a:ext uri="{FF2B5EF4-FFF2-40B4-BE49-F238E27FC236}">
                <a16:creationId xmlns="" xmlns:a16="http://schemas.microsoft.com/office/drawing/2014/main" id="{E2723198-3A45-4B30-8F67-542EF5622365}"/>
              </a:ext>
            </a:extLst>
          </p:cNvPr>
          <p:cNvSpPr>
            <a:spLocks noChangeShapeType="1"/>
          </p:cNvSpPr>
          <p:nvPr/>
        </p:nvSpPr>
        <p:spPr bwMode="auto">
          <a:xfrm>
            <a:off x="2727019" y="8275930"/>
            <a:ext cx="570218" cy="0"/>
          </a:xfrm>
          <a:prstGeom prst="line">
            <a:avLst/>
          </a:prstGeom>
          <a:noFill/>
          <a:ln w="6350">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s-MX" sz="1350"/>
          </a:p>
        </p:txBody>
      </p:sp>
    </p:spTree>
    <p:extLst>
      <p:ext uri="{BB962C8B-B14F-4D97-AF65-F5344CB8AC3E}">
        <p14:creationId xmlns:p14="http://schemas.microsoft.com/office/powerpoint/2010/main" val="173885666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7412" name="Rectangle 20"/>
          <p:cNvSpPr>
            <a:spLocks noChangeArrowheads="1"/>
          </p:cNvSpPr>
          <p:nvPr/>
        </p:nvSpPr>
        <p:spPr bwMode="auto">
          <a:xfrm>
            <a:off x="1448900" y="530102"/>
            <a:ext cx="5219700" cy="8485400"/>
          </a:xfrm>
          <a:prstGeom prst="rect">
            <a:avLst/>
          </a:prstGeom>
          <a:noFill/>
          <a:ln w="9525">
            <a:noFill/>
            <a:miter lim="800000"/>
            <a:headEnd/>
            <a:tailEnd/>
          </a:ln>
        </p:spPr>
        <p:txBody>
          <a:bodyPr>
            <a:spAutoFit/>
          </a:bodyPr>
          <a:lstStyle/>
          <a:p>
            <a:pPr marL="180975" indent="-180975" algn="ctr">
              <a:defRPr/>
            </a:pPr>
            <a:endParaRPr lang="es-ES_tradnl" altLang="es-MX" b="1" i="1" dirty="0"/>
          </a:p>
          <a:p>
            <a:pPr marL="180975" indent="-180975" algn="ctr">
              <a:spcAft>
                <a:spcPts val="1200"/>
              </a:spcAft>
              <a:defRPr/>
            </a:pPr>
            <a:r>
              <a:rPr lang="es-ES_tradnl" altLang="es-MX" b="1" i="1" dirty="0"/>
              <a:t>DIRECCIÓN GENERAL</a:t>
            </a:r>
          </a:p>
          <a:p>
            <a:pPr marL="180975" indent="-180975" algn="just">
              <a:spcAft>
                <a:spcPts val="1200"/>
              </a:spcAft>
              <a:defRPr/>
            </a:pPr>
            <a:r>
              <a:rPr lang="es-ES_tradnl" altLang="es-MX" b="1" i="1" dirty="0"/>
              <a:t>OBJETIVO</a:t>
            </a:r>
          </a:p>
          <a:p>
            <a:pPr marL="180975" algn="just">
              <a:spcAft>
                <a:spcPts val="1200"/>
              </a:spcAft>
              <a:defRPr/>
            </a:pPr>
            <a:r>
              <a:rPr lang="es-MX" altLang="es-MX" dirty="0"/>
              <a:t>Administrar la prestación de los servicios educativos que ofrece el plantel conforme a los objetivos de la educación superior tecnológica y de acuerdo a los lineamientos y objetivos establecidos en el Decreto de Creación del instituto.</a:t>
            </a:r>
          </a:p>
          <a:p>
            <a:pPr marL="180975" indent="-180975" algn="just">
              <a:spcAft>
                <a:spcPts val="1200"/>
              </a:spcAft>
              <a:defRPr/>
            </a:pPr>
            <a:r>
              <a:rPr lang="es-ES" altLang="es-MX" b="1" i="1" dirty="0"/>
              <a:t>FUNCIONES </a:t>
            </a:r>
          </a:p>
          <a:p>
            <a:pPr marL="180975" indent="-180975" algn="just">
              <a:spcAft>
                <a:spcPts val="1200"/>
              </a:spcAft>
              <a:buFont typeface="Wingdings" pitchFamily="2" charset="2"/>
              <a:buChar char="§"/>
              <a:defRPr/>
            </a:pPr>
            <a:r>
              <a:rPr lang="es-MX" altLang="es-MX" dirty="0"/>
              <a:t>Coordinar el cumplimiento de las disposiciones que norman la estructura y funcionamiento de la Institución y ejecutar los acuerdos que dicta la Junta Directiva.</a:t>
            </a:r>
          </a:p>
          <a:p>
            <a:pPr marL="180975" indent="-180975" algn="just">
              <a:spcAft>
                <a:spcPts val="1200"/>
              </a:spcAft>
              <a:buFont typeface="Wingdings" pitchFamily="2" charset="2"/>
              <a:buChar char="§"/>
              <a:defRPr/>
            </a:pPr>
            <a:r>
              <a:rPr lang="es-MX" altLang="es-MX" dirty="0"/>
              <a:t>Otorgar y revocar mandatos para la representación legal del instituto.</a:t>
            </a:r>
          </a:p>
          <a:p>
            <a:pPr marL="180975" indent="-180975" algn="just">
              <a:spcAft>
                <a:spcPts val="1200"/>
              </a:spcAft>
              <a:buFont typeface="Wingdings" pitchFamily="2" charset="2"/>
              <a:buChar char="§"/>
              <a:defRPr/>
            </a:pPr>
            <a:r>
              <a:rPr lang="es-MX" altLang="es-MX" dirty="0"/>
              <a:t>Designar la Comisión Dictaminadora interna para ingreso y promoción del personal del instituto.</a:t>
            </a:r>
          </a:p>
          <a:p>
            <a:pPr marL="180975" indent="-180975" algn="just">
              <a:spcAft>
                <a:spcPts val="1200"/>
              </a:spcAft>
              <a:buFont typeface="Wingdings" pitchFamily="2" charset="2"/>
              <a:buChar char="§"/>
              <a:defRPr/>
            </a:pPr>
            <a:r>
              <a:rPr lang="es-MX" altLang="es-MX" dirty="0"/>
              <a:t>Autorizar propuestas del Comité Académico para asuntos no previstos en el Reglamento del Estudiante o sugerir modificaciones al mismo.</a:t>
            </a:r>
          </a:p>
          <a:p>
            <a:pPr marL="180975" indent="-180975" algn="just">
              <a:spcAft>
                <a:spcPts val="1200"/>
              </a:spcAft>
              <a:buFont typeface="Wingdings" pitchFamily="2" charset="2"/>
              <a:buChar char="§"/>
              <a:defRPr/>
            </a:pPr>
            <a:r>
              <a:rPr lang="es-MX" altLang="es-MX" dirty="0"/>
              <a:t>Informar a la H. Junta Directiva la actualización de la estructura orgánica del instituto con base en el crecimiento de </a:t>
            </a:r>
            <a:r>
              <a:rPr lang="es-MX" altLang="es-MX" dirty="0" smtClean="0"/>
              <a:t>la </a:t>
            </a:r>
            <a:r>
              <a:rPr lang="es-MX" altLang="es-MX" dirty="0"/>
              <a:t>demanda educativa y a las necesidades del entorno. </a:t>
            </a:r>
          </a:p>
          <a:p>
            <a:pPr marL="180975" indent="-180975" algn="just">
              <a:spcAft>
                <a:spcPts val="1200"/>
              </a:spcAft>
              <a:buFont typeface="Wingdings" pitchFamily="2" charset="2"/>
              <a:buChar char="§"/>
              <a:defRPr/>
            </a:pPr>
            <a:r>
              <a:rPr lang="es-MX" altLang="es-MX" dirty="0"/>
              <a:t>Plantear a la H. Junta Directiva los nombramientos de las Direcciones de Área y Subdirecciones para su autorización.</a:t>
            </a:r>
          </a:p>
          <a:p>
            <a:pPr marL="180975" indent="-180975" algn="just">
              <a:spcAft>
                <a:spcPts val="1200"/>
              </a:spcAft>
              <a:buFont typeface="Wingdings" pitchFamily="2" charset="2"/>
              <a:buChar char="§"/>
              <a:defRPr/>
            </a:pPr>
            <a:r>
              <a:rPr lang="es-MX" dirty="0"/>
              <a:t>Establecer a través de una planeación estratégica con los directivos las técnicas y cumplimiento de los objetivos y metas del instituto.</a:t>
            </a:r>
          </a:p>
          <a:p>
            <a:pPr marL="180975" indent="-180975" algn="just">
              <a:spcAft>
                <a:spcPts val="1200"/>
              </a:spcAft>
              <a:buFont typeface="Wingdings" pitchFamily="2" charset="2"/>
              <a:buChar char="§"/>
              <a:defRPr/>
            </a:pPr>
            <a:r>
              <a:rPr lang="es-MX" dirty="0"/>
              <a:t>Administrar los recursos asignados por el estado y la federación.</a:t>
            </a:r>
          </a:p>
          <a:p>
            <a:pPr marL="180975" indent="-180975" algn="just">
              <a:spcAft>
                <a:spcPts val="1200"/>
              </a:spcAft>
              <a:buFont typeface="Wingdings" pitchFamily="2" charset="2"/>
              <a:buChar char="§"/>
              <a:defRPr/>
            </a:pPr>
            <a:r>
              <a:rPr lang="es-MX" dirty="0"/>
              <a:t>Promover que las unidades administrativas a su cargo atiendan oportunamente las solicitudes de información sustentadas en la Ley de Acceso a la Información Pública del Estado de San Luis Potosí.</a:t>
            </a:r>
          </a:p>
          <a:p>
            <a:pPr marL="180975" indent="-180975" algn="just">
              <a:spcAft>
                <a:spcPts val="1200"/>
              </a:spcAft>
              <a:buFont typeface="Wingdings" pitchFamily="2" charset="2"/>
              <a:buChar char="§"/>
              <a:defRPr/>
            </a:pPr>
            <a:r>
              <a:rPr lang="es-MX" dirty="0"/>
              <a:t>Dirigir la formulación del Programa Operativo Anual (POA) y del Anteproyecto de Inversión (APOA) y el </a:t>
            </a:r>
            <a:r>
              <a:rPr lang="es-MX" altLang="es-MX" dirty="0"/>
              <a:t>Programa Institucional de Innovación y Desarrollo (PIID)</a:t>
            </a:r>
            <a:r>
              <a:rPr lang="es-MX" dirty="0"/>
              <a:t> del instituto, así como de los programas y proyectos de infraestructura.</a:t>
            </a:r>
          </a:p>
          <a:p>
            <a:pPr marL="180975" indent="-180975" algn="just">
              <a:spcAft>
                <a:spcPts val="1200"/>
              </a:spcAft>
              <a:buFont typeface="Wingdings" pitchFamily="2" charset="2"/>
              <a:buChar char="§"/>
              <a:defRPr/>
            </a:pPr>
            <a:endParaRPr lang="es-MX" dirty="0"/>
          </a:p>
          <a:p>
            <a:pPr marL="180975" indent="-180975" algn="just">
              <a:lnSpc>
                <a:spcPct val="95000"/>
              </a:lnSpc>
              <a:buFont typeface="Wingdings" pitchFamily="2" charset="2"/>
              <a:buChar char="§"/>
              <a:defRPr/>
            </a:pPr>
            <a:endParaRPr lang="es-MX" dirty="0">
              <a:latin typeface="Arial" charset="0"/>
              <a:cs typeface="Arial" charset="0"/>
            </a:endParaRPr>
          </a:p>
        </p:txBody>
      </p:sp>
      <p:sp>
        <p:nvSpPr>
          <p:cNvPr id="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1" name="Rectangle 43"/>
          <p:cNvSpPr>
            <a:spLocks noChangeArrowheads="1"/>
          </p:cNvSpPr>
          <p:nvPr/>
        </p:nvSpPr>
        <p:spPr bwMode="auto">
          <a:xfrm>
            <a:off x="1585595" y="8401050"/>
            <a:ext cx="5193030" cy="586105"/>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2" name="Text Box 44"/>
          <p:cNvSpPr txBox="1">
            <a:spLocks noChangeArrowheads="1"/>
          </p:cNvSpPr>
          <p:nvPr/>
        </p:nvSpPr>
        <p:spPr bwMode="auto">
          <a:xfrm>
            <a:off x="2303145" y="8431848"/>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3" name="Line 46"/>
          <p:cNvSpPr>
            <a:spLocks noChangeShapeType="1"/>
          </p:cNvSpPr>
          <p:nvPr/>
        </p:nvSpPr>
        <p:spPr bwMode="auto">
          <a:xfrm>
            <a:off x="4156075" y="8450580"/>
            <a:ext cx="3175" cy="530225"/>
          </a:xfrm>
          <a:prstGeom prst="line">
            <a:avLst/>
          </a:prstGeom>
          <a:noFill/>
          <a:ln w="9525">
            <a:solidFill>
              <a:schemeClr val="tx1"/>
            </a:solidFill>
            <a:miter lim="800000"/>
            <a:headEnd/>
            <a:tailEnd/>
          </a:ln>
        </p:spPr>
        <p:txBody>
          <a:bodyPr wrap="none"/>
          <a:lstStyle/>
          <a:p>
            <a:endParaRPr lang="es-MX"/>
          </a:p>
        </p:txBody>
      </p:sp>
      <p:sp>
        <p:nvSpPr>
          <p:cNvPr id="14" name="Line 47"/>
          <p:cNvSpPr>
            <a:spLocks noChangeShapeType="1"/>
          </p:cNvSpPr>
          <p:nvPr/>
        </p:nvSpPr>
        <p:spPr bwMode="auto">
          <a:xfrm>
            <a:off x="1585595" y="8646160"/>
            <a:ext cx="5153025" cy="3175"/>
          </a:xfrm>
          <a:prstGeom prst="line">
            <a:avLst/>
          </a:prstGeom>
          <a:noFill/>
          <a:ln w="9525">
            <a:solidFill>
              <a:schemeClr val="tx1"/>
            </a:solidFill>
            <a:miter lim="800000"/>
            <a:headEnd/>
            <a:tailEnd/>
          </a:ln>
        </p:spPr>
        <p:txBody>
          <a:bodyPr wrap="none"/>
          <a:lstStyle/>
          <a:p>
            <a:endParaRPr lang="es-MX"/>
          </a:p>
        </p:txBody>
      </p:sp>
      <p:sp>
        <p:nvSpPr>
          <p:cNvPr id="15" name="Text Box 50"/>
          <p:cNvSpPr txBox="1">
            <a:spLocks noChangeArrowheads="1"/>
          </p:cNvSpPr>
          <p:nvPr/>
        </p:nvSpPr>
        <p:spPr bwMode="auto">
          <a:xfrm>
            <a:off x="4082198" y="8431848"/>
            <a:ext cx="2706190"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Presidente de la H. Junta Directiva</a:t>
            </a:r>
            <a:endParaRPr lang="es-ES" altLang="es-MX" sz="1200" b="1" dirty="0">
              <a:latin typeface="Arial" charset="0"/>
            </a:endParaRPr>
          </a:p>
        </p:txBody>
      </p:sp>
      <p:sp>
        <p:nvSpPr>
          <p:cNvPr id="16" name="15 Rectángulo"/>
          <p:cNvSpPr/>
          <p:nvPr/>
        </p:nvSpPr>
        <p:spPr>
          <a:xfrm>
            <a:off x="4785633" y="8699361"/>
            <a:ext cx="1491114" cy="276999"/>
          </a:xfrm>
          <a:prstGeom prst="rect">
            <a:avLst/>
          </a:prstGeom>
        </p:spPr>
        <p:txBody>
          <a:bodyPr wrap="none">
            <a:spAutoFit/>
          </a:bodyPr>
          <a:lstStyle/>
          <a:p>
            <a:r>
              <a:rPr lang="es-MX" dirty="0" smtClean="0"/>
              <a:t>Joel Ramírez Díaz</a:t>
            </a:r>
            <a:endParaRPr lang="es-MX" dirty="0"/>
          </a:p>
        </p:txBody>
      </p:sp>
      <p:sp>
        <p:nvSpPr>
          <p:cNvPr id="17" name="16 Rectángulo"/>
          <p:cNvSpPr/>
          <p:nvPr/>
        </p:nvSpPr>
        <p:spPr>
          <a:xfrm>
            <a:off x="1980653" y="8702041"/>
            <a:ext cx="1829347" cy="276999"/>
          </a:xfrm>
          <a:prstGeom prst="rect">
            <a:avLst/>
          </a:prstGeom>
        </p:spPr>
        <p:txBody>
          <a:bodyPr wrap="none">
            <a:spAutoFit/>
          </a:bodyPr>
          <a:lstStyle/>
          <a:p>
            <a:r>
              <a:rPr lang="es-MX" dirty="0" smtClean="0"/>
              <a:t>Ricardo Bárcenas Rivas</a:t>
            </a:r>
            <a:endParaRPr lang="es-MX" dirty="0"/>
          </a:p>
        </p:txBody>
      </p:sp>
    </p:spTree>
    <p:extLst>
      <p:ext uri="{BB962C8B-B14F-4D97-AF65-F5344CB8AC3E}">
        <p14:creationId xmlns:p14="http://schemas.microsoft.com/office/powerpoint/2010/main" val="32702976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3555" name="Rectangle 20"/>
          <p:cNvSpPr>
            <a:spLocks noChangeArrowheads="1"/>
          </p:cNvSpPr>
          <p:nvPr/>
        </p:nvSpPr>
        <p:spPr bwMode="auto">
          <a:xfrm>
            <a:off x="1448900" y="529861"/>
            <a:ext cx="5219700" cy="6124754"/>
          </a:xfrm>
          <a:prstGeom prst="rect">
            <a:avLst/>
          </a:prstGeom>
          <a:noFill/>
          <a:ln w="9525">
            <a:noFill/>
            <a:miter lim="800000"/>
            <a:headEnd/>
            <a:tailEnd/>
          </a:ln>
        </p:spPr>
        <p:txBody>
          <a:bodyPr>
            <a:spAutoFit/>
          </a:bodyPr>
          <a:lstStyle/>
          <a:p>
            <a:pPr marL="179388" indent="-179388" algn="ctr">
              <a:buFont typeface="Wingdings" pitchFamily="2" charset="2"/>
              <a:buNone/>
              <a:defRPr/>
            </a:pPr>
            <a:endParaRPr lang="es-ES_tradnl" altLang="es-MX" b="1" i="1" dirty="0"/>
          </a:p>
          <a:p>
            <a:pPr marL="179388" indent="-179388" algn="ctr">
              <a:spcAft>
                <a:spcPts val="0"/>
              </a:spcAft>
              <a:buFont typeface="Wingdings" pitchFamily="2" charset="2"/>
              <a:buNone/>
              <a:defRPr/>
            </a:pPr>
            <a:r>
              <a:rPr lang="es-ES_tradnl" altLang="es-MX" b="1" i="1" dirty="0"/>
              <a:t>DIRECCIÓN GENERAL</a:t>
            </a:r>
            <a:endParaRPr lang="es-MX" altLang="es-MX" b="1" i="1" dirty="0"/>
          </a:p>
          <a:p>
            <a:pPr marL="179388" indent="-179388" algn="ctr">
              <a:spcAft>
                <a:spcPts val="1200"/>
              </a:spcAft>
              <a:buFont typeface="Wingdings" pitchFamily="2" charset="2"/>
              <a:buNone/>
              <a:defRPr/>
            </a:pPr>
            <a:r>
              <a:rPr lang="es-MX" altLang="es-MX" b="1" i="1" dirty="0"/>
              <a:t>(CONTINÚA)</a:t>
            </a:r>
            <a:endParaRPr lang="es-MX" altLang="es-MX" dirty="0"/>
          </a:p>
          <a:p>
            <a:pPr marL="180975" indent="-180975" algn="just">
              <a:spcAft>
                <a:spcPts val="1200"/>
              </a:spcAft>
              <a:buFont typeface="Wingdings" pitchFamily="2" charset="2"/>
              <a:buChar char="§"/>
              <a:defRPr/>
            </a:pPr>
            <a:r>
              <a:rPr lang="es-MX" altLang="es-MX" dirty="0"/>
              <a:t>Promover la participación de la comunidad tecnológica en eventos cívicos, culturales, sociales, deportivos y recreativos que organice el instituto o instancias externas.</a:t>
            </a:r>
          </a:p>
          <a:p>
            <a:pPr marL="180975" indent="-180975" algn="just">
              <a:spcAft>
                <a:spcPts val="1200"/>
              </a:spcAft>
              <a:buFont typeface="Wingdings" pitchFamily="2" charset="2"/>
              <a:buChar char="§"/>
              <a:defRPr/>
            </a:pPr>
            <a:r>
              <a:rPr lang="es-MX" altLang="es-MX" dirty="0"/>
              <a:t>Autorizar los reportes y sanciones por faltas administrativas del personal del instituto conforme a los lineamientos establecidos.</a:t>
            </a:r>
          </a:p>
          <a:p>
            <a:pPr marL="180975" indent="-180975" algn="just">
              <a:spcAft>
                <a:spcPts val="1200"/>
              </a:spcAft>
              <a:buFont typeface="Wingdings" pitchFamily="2" charset="2"/>
              <a:buChar char="§"/>
              <a:defRPr/>
            </a:pPr>
            <a:r>
              <a:rPr lang="es-MX" altLang="es-MX" dirty="0"/>
              <a:t>Plantear </a:t>
            </a:r>
            <a:r>
              <a:rPr lang="es-MX" dirty="0"/>
              <a:t>la aprobación de la H. Junta Directiva para los proyectos de contrato colectivo de trabajo, reglamentos y condiciones generales de trabajo del Instituto, así como expedir los manuales necesarios para su funcionamiento.</a:t>
            </a:r>
          </a:p>
          <a:p>
            <a:pPr marL="180975" indent="-180975" algn="just">
              <a:spcAft>
                <a:spcPts val="1200"/>
              </a:spcAft>
              <a:buFont typeface="Wingdings" pitchFamily="2" charset="2"/>
              <a:buChar char="§"/>
              <a:defRPr/>
            </a:pPr>
            <a:r>
              <a:rPr lang="es-MX" altLang="es-MX" dirty="0"/>
              <a:t>Promover la investigación, desarrollo e innovación tecnológica, así como la vinculación con el sector productivo y social.</a:t>
            </a:r>
          </a:p>
          <a:p>
            <a:pPr marL="180975" indent="-180975" algn="just">
              <a:spcAft>
                <a:spcPts val="1200"/>
              </a:spcAft>
              <a:buFont typeface="Wingdings" pitchFamily="2" charset="2"/>
              <a:buChar char="§"/>
              <a:defRPr/>
            </a:pPr>
            <a:r>
              <a:rPr lang="es-MX" altLang="es-MX" dirty="0"/>
              <a:t>Promover las actividades </a:t>
            </a:r>
            <a:r>
              <a:rPr lang="es-MX" dirty="0"/>
              <a:t>definidas en el Sistema de Gestión Integral del Instituto, así como la participación dentro del mismo.</a:t>
            </a:r>
          </a:p>
          <a:p>
            <a:pPr marL="180975" indent="-180975" algn="just">
              <a:spcAft>
                <a:spcPts val="1200"/>
              </a:spcAft>
              <a:buFont typeface="Wingdings" pitchFamily="2" charset="2"/>
              <a:buChar char="§"/>
              <a:defRPr/>
            </a:pPr>
            <a:r>
              <a:rPr lang="es-MX" altLang="es-MX" dirty="0"/>
              <a:t>Coordinar el proceso de Entrega Recepción del Ejercicio Constitucional.</a:t>
            </a:r>
          </a:p>
          <a:p>
            <a:pPr marL="180975" indent="-180975"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9388" indent="-179388" algn="just">
              <a:buFont typeface="Wingdings" pitchFamily="2" charset="2"/>
              <a:buChar char="§"/>
              <a:defRPr/>
            </a:pPr>
            <a:r>
              <a:rPr lang="es-MX" altLang="es-MX" dirty="0"/>
              <a:t>Ejecutar la normatividad expedida en materia de transparencia, archivo y control interno.</a:t>
            </a:r>
          </a:p>
          <a:p>
            <a:pPr marL="179388" indent="-179388" algn="just">
              <a:buFont typeface="Wingdings" pitchFamily="2" charset="2"/>
              <a:buChar char="§"/>
              <a:defRPr/>
            </a:pPr>
            <a:endParaRPr lang="es-MX" dirty="0">
              <a:latin typeface="Arial" charset="0"/>
              <a:cs typeface="Arial" charset="0"/>
            </a:endParaRPr>
          </a:p>
          <a:p>
            <a:pPr marL="179388" indent="-179388" algn="just">
              <a:buFont typeface="Wingdings" pitchFamily="2" charset="2"/>
              <a:buChar char="§"/>
              <a:defRPr/>
            </a:pPr>
            <a:r>
              <a:rPr lang="es-MX" altLang="es-MX" dirty="0"/>
              <a:t>Estas funciones son enunciativas más no limitativas.</a:t>
            </a:r>
          </a:p>
          <a:p>
            <a:pPr marL="179388" indent="-179388" algn="just">
              <a:buFont typeface="Wingdings" pitchFamily="2" charset="2"/>
              <a:buChar char="§"/>
              <a:defRPr/>
            </a:pPr>
            <a:endParaRPr lang="es-MX" dirty="0">
              <a:latin typeface="Arial" charset="0"/>
              <a:cs typeface="Arial" charset="0"/>
            </a:endParaRPr>
          </a:p>
          <a:p>
            <a:pPr marL="179388" indent="-179388" algn="just">
              <a:buFont typeface="Wingdings" pitchFamily="2" charset="2"/>
              <a:buChar char="§"/>
              <a:defRPr/>
            </a:pPr>
            <a:endParaRPr lang="es-MX" altLang="es-MX" dirty="0"/>
          </a:p>
          <a:p>
            <a:pPr marL="179388" indent="-179388" algn="just">
              <a:buFont typeface="Wingdings" pitchFamily="2" charset="2"/>
              <a:buChar char="§"/>
              <a:defRPr/>
            </a:pPr>
            <a:endParaRPr lang="es-MX" altLang="es-MX" dirty="0"/>
          </a:p>
        </p:txBody>
      </p:sp>
      <p:sp>
        <p:nvSpPr>
          <p:cNvPr id="1843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1843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8" name="Rectangle 43"/>
          <p:cNvSpPr>
            <a:spLocks noChangeArrowheads="1"/>
          </p:cNvSpPr>
          <p:nvPr/>
        </p:nvSpPr>
        <p:spPr bwMode="auto">
          <a:xfrm>
            <a:off x="1585595" y="8401050"/>
            <a:ext cx="5193030" cy="586105"/>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9" name="Text Box 44"/>
          <p:cNvSpPr txBox="1">
            <a:spLocks noChangeArrowheads="1"/>
          </p:cNvSpPr>
          <p:nvPr/>
        </p:nvSpPr>
        <p:spPr bwMode="auto">
          <a:xfrm>
            <a:off x="2303145" y="8431848"/>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1" name="Line 46"/>
          <p:cNvSpPr>
            <a:spLocks noChangeShapeType="1"/>
          </p:cNvSpPr>
          <p:nvPr/>
        </p:nvSpPr>
        <p:spPr bwMode="auto">
          <a:xfrm>
            <a:off x="4156075" y="8450580"/>
            <a:ext cx="3175" cy="530225"/>
          </a:xfrm>
          <a:prstGeom prst="line">
            <a:avLst/>
          </a:prstGeom>
          <a:noFill/>
          <a:ln w="9525">
            <a:solidFill>
              <a:schemeClr val="tx1"/>
            </a:solidFill>
            <a:miter lim="800000"/>
            <a:headEnd/>
            <a:tailEnd/>
          </a:ln>
        </p:spPr>
        <p:txBody>
          <a:bodyPr wrap="none"/>
          <a:lstStyle/>
          <a:p>
            <a:endParaRPr lang="es-MX"/>
          </a:p>
        </p:txBody>
      </p:sp>
      <p:sp>
        <p:nvSpPr>
          <p:cNvPr id="12" name="Line 47"/>
          <p:cNvSpPr>
            <a:spLocks noChangeShapeType="1"/>
          </p:cNvSpPr>
          <p:nvPr/>
        </p:nvSpPr>
        <p:spPr bwMode="auto">
          <a:xfrm>
            <a:off x="1585595" y="8646160"/>
            <a:ext cx="5153025" cy="3175"/>
          </a:xfrm>
          <a:prstGeom prst="line">
            <a:avLst/>
          </a:prstGeom>
          <a:noFill/>
          <a:ln w="9525">
            <a:solidFill>
              <a:schemeClr val="tx1"/>
            </a:solidFill>
            <a:miter lim="800000"/>
            <a:headEnd/>
            <a:tailEnd/>
          </a:ln>
        </p:spPr>
        <p:txBody>
          <a:bodyPr wrap="none"/>
          <a:lstStyle/>
          <a:p>
            <a:endParaRPr lang="es-MX"/>
          </a:p>
        </p:txBody>
      </p:sp>
      <p:sp>
        <p:nvSpPr>
          <p:cNvPr id="13" name="Text Box 50"/>
          <p:cNvSpPr txBox="1">
            <a:spLocks noChangeArrowheads="1"/>
          </p:cNvSpPr>
          <p:nvPr/>
        </p:nvSpPr>
        <p:spPr bwMode="auto">
          <a:xfrm>
            <a:off x="4082198" y="8431848"/>
            <a:ext cx="2706190"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Presidente de la H. Junta Directiva</a:t>
            </a:r>
            <a:endParaRPr lang="es-ES" altLang="es-MX" sz="1200" b="1" dirty="0">
              <a:latin typeface="Arial" charset="0"/>
            </a:endParaRPr>
          </a:p>
        </p:txBody>
      </p:sp>
      <p:sp>
        <p:nvSpPr>
          <p:cNvPr id="15" name="14 Rectángulo"/>
          <p:cNvSpPr/>
          <p:nvPr/>
        </p:nvSpPr>
        <p:spPr>
          <a:xfrm>
            <a:off x="4785633" y="8699361"/>
            <a:ext cx="1491114" cy="276999"/>
          </a:xfrm>
          <a:prstGeom prst="rect">
            <a:avLst/>
          </a:prstGeom>
        </p:spPr>
        <p:txBody>
          <a:bodyPr wrap="none">
            <a:spAutoFit/>
          </a:bodyPr>
          <a:lstStyle/>
          <a:p>
            <a:r>
              <a:rPr lang="es-MX" dirty="0" smtClean="0"/>
              <a:t>Joel Ramírez Díaz</a:t>
            </a:r>
            <a:endParaRPr lang="es-MX" dirty="0"/>
          </a:p>
        </p:txBody>
      </p:sp>
      <p:sp>
        <p:nvSpPr>
          <p:cNvPr id="16" name="15 Rectángulo"/>
          <p:cNvSpPr/>
          <p:nvPr/>
        </p:nvSpPr>
        <p:spPr>
          <a:xfrm>
            <a:off x="1980653" y="8702041"/>
            <a:ext cx="1829347" cy="276999"/>
          </a:xfrm>
          <a:prstGeom prst="rect">
            <a:avLst/>
          </a:prstGeom>
        </p:spPr>
        <p:txBody>
          <a:bodyPr wrap="none">
            <a:spAutoFit/>
          </a:bodyPr>
          <a:lstStyle/>
          <a:p>
            <a:r>
              <a:rPr lang="es-MX" dirty="0" smtClean="0"/>
              <a:t>Ricardo Bárcenas Rivas</a:t>
            </a:r>
            <a:endParaRPr lang="es-MX" dirty="0"/>
          </a:p>
        </p:txBody>
      </p:sp>
    </p:spTree>
    <p:extLst>
      <p:ext uri="{BB962C8B-B14F-4D97-AF65-F5344CB8AC3E}">
        <p14:creationId xmlns:p14="http://schemas.microsoft.com/office/powerpoint/2010/main" val="11266907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7571303"/>
          </a:xfrm>
          <a:prstGeom prst="rect">
            <a:avLst/>
          </a:prstGeom>
          <a:noFill/>
          <a:ln>
            <a:noFill/>
          </a:ln>
          <a:extLst/>
        </p:spPr>
        <p:txBody>
          <a:bodyPr>
            <a:spAutoFit/>
          </a:bodyPr>
          <a:lstStyle/>
          <a:p>
            <a:pPr algn="ctr">
              <a:defRPr/>
            </a:pPr>
            <a:endParaRPr lang="es-MX" b="1" i="1" dirty="0">
              <a:latin typeface="Arial" charset="0"/>
              <a:cs typeface="Arial" charset="0"/>
            </a:endParaRPr>
          </a:p>
          <a:p>
            <a:pPr algn="ctr">
              <a:spcAft>
                <a:spcPts val="1200"/>
              </a:spcAft>
              <a:defRPr/>
            </a:pPr>
            <a:r>
              <a:rPr lang="es-MX" b="1" i="1" dirty="0">
                <a:latin typeface="Arial" charset="0"/>
                <a:cs typeface="Arial" charset="0"/>
              </a:rPr>
              <a:t>SECRETARIA DE DIRECCIÓN GENERAL</a:t>
            </a:r>
          </a:p>
          <a:p>
            <a:pPr marL="171450" indent="-171450" algn="just">
              <a:spcAft>
                <a:spcPts val="1200"/>
              </a:spcAft>
              <a:defRPr/>
            </a:pPr>
            <a:r>
              <a:rPr lang="es-MX" b="1" i="1" dirty="0"/>
              <a:t>OBJETIVO</a:t>
            </a:r>
          </a:p>
          <a:p>
            <a:pPr marL="171450" indent="-171450" algn="just">
              <a:spcAft>
                <a:spcPts val="1200"/>
              </a:spcAft>
              <a:defRPr/>
            </a:pPr>
            <a:r>
              <a:rPr lang="es-ES" dirty="0"/>
              <a:t>    Atender y controlar la audiencia en Dirección General, además de recibir llamadas telefónicas, registrar y remitir correspondencia impresa y por vía electrónica, así como archivar los documentos de acuerdo a la normatividad establecida y llevar la agenda personal de Dirección General.</a:t>
            </a:r>
            <a:endParaRPr lang="es-MX" dirty="0"/>
          </a:p>
          <a:p>
            <a:pPr algn="just">
              <a:spcAft>
                <a:spcPts val="1200"/>
              </a:spcAft>
              <a:defRPr/>
            </a:pPr>
            <a:r>
              <a:rPr lang="es-MX" dirty="0"/>
              <a:t> </a:t>
            </a:r>
            <a:r>
              <a:rPr lang="es-ES" b="1" i="1" dirty="0"/>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Atender y controlar la audiencia diaria de Dirección General.</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 para canalizarlas al departamento u oficina correspondiente.</a:t>
            </a:r>
          </a:p>
          <a:p>
            <a:pPr marL="177800" indent="-177800" algn="just">
              <a:spcAft>
                <a:spcPts val="1200"/>
              </a:spcAft>
              <a:buFont typeface="Wingdings" pitchFamily="2" charset="2"/>
              <a:buChar char="§"/>
              <a:defRPr/>
            </a:pPr>
            <a:r>
              <a:rPr lang="es-MX" altLang="es-MX" dirty="0"/>
              <a:t>Recibir y canalizar correspondencia electrónica y darle seguimiento.</a:t>
            </a:r>
          </a:p>
          <a:p>
            <a:pPr marL="177800" indent="-177800" algn="just">
              <a:spcAft>
                <a:spcPts val="1200"/>
              </a:spcAft>
              <a:buFont typeface="Wingdings" pitchFamily="2" charset="2"/>
              <a:buChar char="§"/>
              <a:defRPr/>
            </a:pPr>
            <a:r>
              <a:rPr lang="es-MX" altLang="es-MX" dirty="0"/>
              <a:t>Llevar el control de documentos oficiales.</a:t>
            </a:r>
          </a:p>
          <a:p>
            <a:pPr marL="177800" indent="-177800" algn="just">
              <a:spcAft>
                <a:spcPts val="1200"/>
              </a:spcAft>
              <a:buFont typeface="Wingdings" pitchFamily="2" charset="2"/>
              <a:buChar char="§"/>
              <a:defRPr/>
            </a:pPr>
            <a:r>
              <a:rPr lang="es-MX" dirty="0"/>
              <a:t>Apoyar en el seguimiento de los acuerdos tomados en las reuniones de trabajo de Dirección General, así como de la H. Junta Directiva.</a:t>
            </a:r>
          </a:p>
          <a:p>
            <a:pPr marL="177800" indent="-177800" algn="just">
              <a:spcAft>
                <a:spcPts val="1200"/>
              </a:spcAft>
              <a:buFont typeface="Wingdings" pitchFamily="2" charset="2"/>
              <a:buChar char="§"/>
              <a:defRPr/>
            </a:pPr>
            <a:r>
              <a:rPr lang="es-MX" altLang="es-MX" dirty="0"/>
              <a:t>Dar seguimiento a los informes que presentan las distintas áreas del instituto para incluirlos en la carpeta de trabajo de la H. Junta Directiva.</a:t>
            </a:r>
          </a:p>
          <a:p>
            <a:pPr marL="177800" indent="-177800" algn="just">
              <a:spcAft>
                <a:spcPts val="1200"/>
              </a:spcAft>
              <a:buFont typeface="Wingdings" pitchFamily="2" charset="2"/>
              <a:buChar char="§"/>
              <a:defRPr/>
            </a:pPr>
            <a:r>
              <a:rPr lang="es-MX" dirty="0"/>
              <a:t>Apoyar en la entrega y comprobación de viáticos de Dirección General.</a:t>
            </a:r>
          </a:p>
          <a:p>
            <a:pPr marL="177800" indent="-177800" algn="just">
              <a:spcAft>
                <a:spcPts val="1200"/>
              </a:spcAft>
              <a:buFont typeface="Wingdings" pitchFamily="2" charset="2"/>
              <a:buChar char="§"/>
              <a:defRPr/>
            </a:pPr>
            <a:r>
              <a:rPr lang="es-MX" dirty="0"/>
              <a:t>Apoyar en la entrega y comprobación de bitácora de combustible y mantenimiento del vehículo oficial asignado a Dirección General.</a:t>
            </a:r>
          </a:p>
          <a:p>
            <a:pPr marL="177800" indent="-177800" algn="just">
              <a:spcAft>
                <a:spcPts val="1200"/>
              </a:spcAft>
              <a:buFont typeface="Wingdings" pitchFamily="2" charset="2"/>
              <a:buChar char="§"/>
              <a:defRPr/>
            </a:pPr>
            <a:r>
              <a:rPr lang="es-MX" altLang="es-MX" dirty="0"/>
              <a:t>Organizar, conservar y resguardar los expedientes que conforman el archivo de la Dirección General.</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endParaRPr lang="es-MX" dirty="0"/>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048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2048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13" name="Group 21"/>
          <p:cNvGraphicFramePr>
            <a:graphicFrameLocks noGrp="1"/>
          </p:cNvGraphicFramePr>
          <p:nvPr>
            <p:extLst>
              <p:ext uri="{D42A27DB-BD31-4B8C-83A1-F6EECF244321}">
                <p14:modId xmlns:p14="http://schemas.microsoft.com/office/powerpoint/2010/main" val="3739794958"/>
              </p:ext>
            </p:extLst>
          </p:nvPr>
        </p:nvGraphicFramePr>
        <p:xfrm>
          <a:off x="1594485" y="840517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0" i="0" u="none" strike="noStrike" cap="none" normalizeH="0" baseline="0" dirty="0" smtClean="0">
                          <a:ln>
                            <a:noFill/>
                          </a:ln>
                          <a:solidFill>
                            <a:schemeClr val="tx1"/>
                          </a:solidFill>
                          <a:effectLst/>
                          <a:latin typeface="Arial" pitchFamily="34" charset="0"/>
                          <a:cs typeface="Arial" pitchFamily="34" charset="0"/>
                        </a:rPr>
                        <a:t>María del Socorro Estrada Lara</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558733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20"/>
          <p:cNvSpPr>
            <a:spLocks noChangeArrowheads="1"/>
          </p:cNvSpPr>
          <p:nvPr/>
        </p:nvSpPr>
        <p:spPr bwMode="auto">
          <a:xfrm>
            <a:off x="1448900" y="522288"/>
            <a:ext cx="5219700" cy="3031599"/>
          </a:xfrm>
          <a:prstGeom prst="rect">
            <a:avLst/>
          </a:prstGeom>
          <a:noFill/>
          <a:ln>
            <a:noFill/>
          </a:ln>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indent="0" algn="ctr">
              <a:buFontTx/>
              <a:buNone/>
              <a:defRPr/>
            </a:pPr>
            <a:endParaRPr lang="es-MX" sz="1200" b="1" i="1" dirty="0">
              <a:latin typeface="Arial" charset="0"/>
              <a:cs typeface="Arial" charset="0"/>
            </a:endParaRPr>
          </a:p>
          <a:p>
            <a:pPr marL="0" indent="0" algn="ctr">
              <a:spcBef>
                <a:spcPts val="0"/>
              </a:spcBef>
              <a:spcAft>
                <a:spcPts val="0"/>
              </a:spcAft>
              <a:buFontTx/>
              <a:buNone/>
              <a:defRPr/>
            </a:pPr>
            <a:r>
              <a:rPr lang="es-MX" sz="1200" b="1" i="1" dirty="0">
                <a:latin typeface="Arial" charset="0"/>
                <a:cs typeface="Arial" charset="0"/>
              </a:rPr>
              <a:t>SECRETARIA DE DIRECCIÓN GENERAL</a:t>
            </a:r>
          </a:p>
          <a:p>
            <a:pPr marL="0" indent="0" algn="ctr">
              <a:spcBef>
                <a:spcPts val="0"/>
              </a:spcBef>
              <a:spcAft>
                <a:spcPts val="1200"/>
              </a:spcAft>
              <a:buFontTx/>
              <a:buNone/>
              <a:defRPr/>
            </a:pPr>
            <a:r>
              <a:rPr lang="es-MX" altLang="es-MX" sz="1200" b="1" i="1" dirty="0">
                <a:latin typeface="Arial" panose="020B0604020202020204" pitchFamily="34" charset="0"/>
              </a:rPr>
              <a:t>(CONTINÚA)</a:t>
            </a:r>
          </a:p>
          <a:p>
            <a:pPr marL="180975" indent="-180975" algn="just">
              <a:spcAft>
                <a:spcPts val="1200"/>
              </a:spcAft>
              <a:buFont typeface="Wingdings" pitchFamily="2" charset="2"/>
              <a:buChar char="§"/>
              <a:defRPr/>
            </a:pPr>
            <a:r>
              <a:rPr lang="es-MX" sz="1200" dirty="0">
                <a:latin typeface="Arial" panose="020B0604020202020204" pitchFamily="34" charset="0"/>
              </a:rPr>
              <a:t>Apoyar en la publicación de información derivada de las obligaciones de transparencia.</a:t>
            </a:r>
          </a:p>
          <a:p>
            <a:pPr marL="180975" indent="-180975"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algn="jus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algn="just">
              <a:buFont typeface="Wingdings" pitchFamily="2" charset="2"/>
              <a:buChar char="§"/>
              <a:defRPr/>
            </a:pPr>
            <a:endParaRPr lang="es-MX" altLang="es-MX" sz="1200" dirty="0">
              <a:solidFill>
                <a:srgbClr val="00B0F0"/>
              </a:solidFill>
              <a:latin typeface="Arial" panose="020B0604020202020204" pitchFamily="34" charset="0"/>
            </a:endParaRPr>
          </a:p>
          <a:p>
            <a:pPr algn="just">
              <a:buFont typeface="Wingdings" pitchFamily="2" charset="2"/>
              <a:buChar char="§"/>
              <a:defRPr/>
            </a:pPr>
            <a:r>
              <a:rPr lang="es-MX" altLang="es-MX" sz="1200" dirty="0">
                <a:latin typeface="Arial" panose="020B0604020202020204" pitchFamily="34" charset="0"/>
              </a:rPr>
              <a:t>Estas funciones son enunciativas más no limitativas.</a:t>
            </a:r>
          </a:p>
          <a:p>
            <a:pPr algn="just">
              <a:spcBef>
                <a:spcPts val="600"/>
              </a:spcBef>
              <a:spcAft>
                <a:spcPts val="1200"/>
              </a:spcAft>
              <a:buFont typeface="Wingdings" panose="05000000000000000000" pitchFamily="2" charset="2"/>
              <a:buChar char="§"/>
              <a:defRPr/>
            </a:pPr>
            <a:endParaRPr lang="es-MX" altLang="es-MX" sz="1200" dirty="0">
              <a:latin typeface="Arial" panose="020B0604020202020204" pitchFamily="34" charset="0"/>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150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2150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17" name="Group 21"/>
          <p:cNvGraphicFramePr>
            <a:graphicFrameLocks noGrp="1"/>
          </p:cNvGraphicFramePr>
          <p:nvPr>
            <p:extLst>
              <p:ext uri="{D42A27DB-BD31-4B8C-83A1-F6EECF244321}">
                <p14:modId xmlns:p14="http://schemas.microsoft.com/office/powerpoint/2010/main" val="2830789306"/>
              </p:ext>
            </p:extLst>
          </p:nvPr>
        </p:nvGraphicFramePr>
        <p:xfrm>
          <a:off x="1594485" y="839755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0" i="0" u="none" strike="noStrike" cap="none" normalizeH="0" baseline="0" dirty="0" smtClean="0">
                          <a:ln>
                            <a:noFill/>
                          </a:ln>
                          <a:solidFill>
                            <a:schemeClr val="tx1"/>
                          </a:solidFill>
                          <a:effectLst/>
                          <a:latin typeface="Arial" pitchFamily="34" charset="0"/>
                          <a:cs typeface="Arial" pitchFamily="34" charset="0"/>
                        </a:rPr>
                        <a:t>María del Socorro Estrada Lara </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2303134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26987" name="5 Rectángulo"/>
          <p:cNvSpPr>
            <a:spLocks noChangeArrowheads="1"/>
          </p:cNvSpPr>
          <p:nvPr/>
        </p:nvSpPr>
        <p:spPr bwMode="auto">
          <a:xfrm>
            <a:off x="1445601" y="526927"/>
            <a:ext cx="5219700" cy="811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COORDINACIÓN  DE TRANSPARENCIA Y ARCHIVO</a:t>
            </a:r>
          </a:p>
          <a:p>
            <a:pPr algn="ctr">
              <a:spcBef>
                <a:spcPct val="0"/>
              </a:spcBef>
              <a:buFontTx/>
              <a:buNone/>
            </a:pPr>
            <a:endParaRPr lang="es-MX" altLang="es-MX" sz="1200" b="1" i="1" dirty="0">
              <a:latin typeface="Arial" panose="020B0604020202020204" pitchFamily="34" charset="0"/>
            </a:endParaRPr>
          </a:p>
          <a:p>
            <a:pPr algn="just" eaLnBrk="1" hangingPunct="1">
              <a:spcBef>
                <a:spcPct val="0"/>
              </a:spcBef>
              <a:spcAft>
                <a:spcPts val="1200"/>
              </a:spcAft>
              <a:buFontTx/>
              <a:buNone/>
            </a:pPr>
            <a:r>
              <a:rPr lang="es-ES_tradnl" altLang="es-MX" sz="1200" b="1" i="1" dirty="0">
                <a:latin typeface="Arial" panose="020B0604020202020204" pitchFamily="34" charset="0"/>
              </a:rPr>
              <a:t>OBJETIVO</a:t>
            </a:r>
          </a:p>
          <a:p>
            <a:pPr marL="0" indent="0" algn="just">
              <a:buNone/>
            </a:pPr>
            <a:r>
              <a:rPr lang="es-MX" sz="1200" dirty="0">
                <a:latin typeface="Arial" panose="020B0604020202020204" pitchFamily="34" charset="0"/>
              </a:rPr>
              <a:t>Atender  los requerimientos de información </a:t>
            </a:r>
            <a:r>
              <a:rPr lang="es-MX" sz="1200" dirty="0" smtClean="0">
                <a:latin typeface="Arial" panose="020B0604020202020204" pitchFamily="34" charset="0"/>
              </a:rPr>
              <a:t>pública </a:t>
            </a:r>
            <a:r>
              <a:rPr lang="es-MX" sz="1200" dirty="0">
                <a:latin typeface="Arial" panose="020B0604020202020204" pitchFamily="34" charset="0"/>
              </a:rPr>
              <a:t>que los particulares soliciten al instituto debiendo cumplir con los términos y plazos que establece la Ley de Trasparencia y Acceso a la información del Estado de San Luis Potosí y la normatividad del Instituto, asimismo custodiar y administrar los archivos de la Institución.</a:t>
            </a:r>
          </a:p>
          <a:p>
            <a:pPr marL="0" indent="0">
              <a:buNone/>
            </a:pPr>
            <a:endParaRPr lang="es-MX" sz="1200"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a:t>
            </a:r>
          </a:p>
          <a:p>
            <a:pPr algn="just">
              <a:buFont typeface="Wingdings" panose="05000000000000000000" pitchFamily="2" charset="2"/>
              <a:buChar char="§"/>
            </a:pPr>
            <a:r>
              <a:rPr lang="es-MX" sz="1200" dirty="0">
                <a:latin typeface="Arial" panose="020B0604020202020204" pitchFamily="34" charset="0"/>
              </a:rPr>
              <a:t>Gestionar que las áreas responsables de la institución colaboren con la publicación y actualización de la información en tiempo y forma derivada de las obligaciones de trasparencia.</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Gestionar los trámites internos para la atención de solicitudes para el ejercicio de los derechos de acceso, rectificación y cancelación de datos personales, así como de oposición al tratamiento de los mismos.</a:t>
            </a:r>
          </a:p>
          <a:p>
            <a:pPr algn="just">
              <a:buFont typeface="Wingdings" panose="05000000000000000000" pitchFamily="2" charset="2"/>
              <a:buChar char="§"/>
            </a:pPr>
            <a:endParaRPr lang="es-MX" sz="8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Gestionar los trámites internos necesarios para la atención de                                                   solicitudes de acceso a la información.</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Recopilar la información en materia de trámites y servicios para realizar el registro en el portal del internet del registro único de trámites y servicios (RUTyS).</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y actualizar los instrumentos de control y consulta archivística que propicien la organización, administración, conservación y localización expedita de su archivos.</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y desarrollar un programa de capacitación y asesoría en materia de obligaciones de transparencia, protección de datos personales, gestión documental, administración de archivos, mejora regulatoria, acceso a la información, clasificación y desclasificación de información.</a:t>
            </a:r>
          </a:p>
          <a:p>
            <a:pPr algn="just"/>
            <a:endParaRPr lang="es-MX" sz="1200" dirty="0">
              <a:latin typeface="Arial" panose="020B0604020202020204" pitchFamily="34" charset="0"/>
            </a:endParaRPr>
          </a:p>
          <a:p>
            <a:pPr algn="just"/>
            <a:endParaRPr lang="es-MX" sz="1200" dirty="0">
              <a:latin typeface="Arial" panose="020B0604020202020204" pitchFamily="34" charset="0"/>
            </a:endParaRPr>
          </a:p>
          <a:p>
            <a:pPr marL="0" indent="0" algn="just">
              <a:buNone/>
            </a:pPr>
            <a:endParaRPr lang="es-MX" sz="1200" dirty="0">
              <a:latin typeface="Arial" panose="020B0604020202020204" pitchFamily="34" charset="0"/>
            </a:endParaRPr>
          </a:p>
          <a:p>
            <a:pPr algn="just">
              <a:spcBef>
                <a:spcPct val="0"/>
              </a:spcBef>
              <a:buFont typeface="Wingdings" panose="05000000000000000000" pitchFamily="2" charset="2"/>
              <a:buChar char="§"/>
            </a:pPr>
            <a:endParaRPr lang="es-MX" altLang="es-MX" sz="1200" dirty="0">
              <a:latin typeface="Arial" panose="020B0604020202020204" pitchFamily="34" charset="0"/>
            </a:endParaRPr>
          </a:p>
        </p:txBody>
      </p:sp>
      <p:sp>
        <p:nvSpPr>
          <p:cNvPr id="12698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2698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9" name="Rectangle 43"/>
          <p:cNvSpPr>
            <a:spLocks noChangeArrowheads="1"/>
          </p:cNvSpPr>
          <p:nvPr/>
        </p:nvSpPr>
        <p:spPr bwMode="auto">
          <a:xfrm>
            <a:off x="1585595" y="8401050"/>
            <a:ext cx="5193030" cy="586105"/>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0" name="Text Box 44"/>
          <p:cNvSpPr txBox="1">
            <a:spLocks noChangeArrowheads="1"/>
          </p:cNvSpPr>
          <p:nvPr/>
        </p:nvSpPr>
        <p:spPr bwMode="auto">
          <a:xfrm>
            <a:off x="2303145" y="8431848"/>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1" name="Line 46"/>
          <p:cNvSpPr>
            <a:spLocks noChangeShapeType="1"/>
          </p:cNvSpPr>
          <p:nvPr/>
        </p:nvSpPr>
        <p:spPr bwMode="auto">
          <a:xfrm>
            <a:off x="4156075" y="8450580"/>
            <a:ext cx="3175" cy="530225"/>
          </a:xfrm>
          <a:prstGeom prst="line">
            <a:avLst/>
          </a:prstGeom>
          <a:noFill/>
          <a:ln w="9525">
            <a:solidFill>
              <a:schemeClr val="tx1"/>
            </a:solidFill>
            <a:miter lim="800000"/>
            <a:headEnd/>
            <a:tailEnd/>
          </a:ln>
        </p:spPr>
        <p:txBody>
          <a:bodyPr wrap="none"/>
          <a:lstStyle/>
          <a:p>
            <a:endParaRPr lang="es-MX"/>
          </a:p>
        </p:txBody>
      </p:sp>
      <p:sp>
        <p:nvSpPr>
          <p:cNvPr id="12" name="Line 47"/>
          <p:cNvSpPr>
            <a:spLocks noChangeShapeType="1"/>
          </p:cNvSpPr>
          <p:nvPr/>
        </p:nvSpPr>
        <p:spPr bwMode="auto">
          <a:xfrm>
            <a:off x="1585595" y="8646160"/>
            <a:ext cx="5153025" cy="3175"/>
          </a:xfrm>
          <a:prstGeom prst="line">
            <a:avLst/>
          </a:prstGeom>
          <a:noFill/>
          <a:ln w="9525">
            <a:solidFill>
              <a:schemeClr val="tx1"/>
            </a:solidFill>
            <a:miter lim="800000"/>
            <a:headEnd/>
            <a:tailEnd/>
          </a:ln>
        </p:spPr>
        <p:txBody>
          <a:bodyPr wrap="none"/>
          <a:lstStyle/>
          <a:p>
            <a:endParaRPr lang="es-MX"/>
          </a:p>
        </p:txBody>
      </p:sp>
      <p:sp>
        <p:nvSpPr>
          <p:cNvPr id="13" name="Text Box 50"/>
          <p:cNvSpPr txBox="1">
            <a:spLocks noChangeArrowheads="1"/>
          </p:cNvSpPr>
          <p:nvPr/>
        </p:nvSpPr>
        <p:spPr bwMode="auto">
          <a:xfrm>
            <a:off x="4741022" y="8431848"/>
            <a:ext cx="1388522"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Director General</a:t>
            </a:r>
            <a:endParaRPr lang="es-ES" altLang="es-MX" sz="1200" b="1" dirty="0">
              <a:latin typeface="Arial" charset="0"/>
            </a:endParaRPr>
          </a:p>
        </p:txBody>
      </p:sp>
      <p:sp>
        <p:nvSpPr>
          <p:cNvPr id="14" name="13 Rectángulo"/>
          <p:cNvSpPr/>
          <p:nvPr/>
        </p:nvSpPr>
        <p:spPr>
          <a:xfrm>
            <a:off x="1577975" y="8649196"/>
            <a:ext cx="2578100" cy="387798"/>
          </a:xfrm>
          <a:prstGeom prst="rect">
            <a:avLst/>
          </a:prstGeom>
        </p:spPr>
        <p:txBody>
          <a:bodyPr wrap="square">
            <a:spAutoFit/>
          </a:bodyPr>
          <a:lstStyle/>
          <a:p>
            <a:pPr algn="ctr">
              <a:lnSpc>
                <a:spcPct val="80000"/>
              </a:lnSpc>
            </a:pPr>
            <a:r>
              <a:rPr lang="es-MX" dirty="0" smtClean="0"/>
              <a:t>Ma. del Carmen Montes de Oca Saucedo</a:t>
            </a:r>
            <a:endParaRPr lang="es-MX" dirty="0"/>
          </a:p>
        </p:txBody>
      </p:sp>
      <p:sp>
        <p:nvSpPr>
          <p:cNvPr id="15" name="14 Rectángulo"/>
          <p:cNvSpPr/>
          <p:nvPr/>
        </p:nvSpPr>
        <p:spPr>
          <a:xfrm>
            <a:off x="4602753" y="8714601"/>
            <a:ext cx="1829347" cy="276999"/>
          </a:xfrm>
          <a:prstGeom prst="rect">
            <a:avLst/>
          </a:prstGeom>
        </p:spPr>
        <p:txBody>
          <a:bodyPr wrap="none">
            <a:spAutoFit/>
          </a:bodyPr>
          <a:lstStyle/>
          <a:p>
            <a:r>
              <a:rPr lang="es-MX" dirty="0" smtClean="0"/>
              <a:t>Ricardo Bárcenas Rivas</a:t>
            </a:r>
            <a:endParaRPr lang="es-MX" dirty="0"/>
          </a:p>
        </p:txBody>
      </p:sp>
    </p:spTree>
    <p:extLst>
      <p:ext uri="{BB962C8B-B14F-4D97-AF65-F5344CB8AC3E}">
        <p14:creationId xmlns:p14="http://schemas.microsoft.com/office/powerpoint/2010/main" val="42164528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26987" name="5 Rectángulo"/>
          <p:cNvSpPr>
            <a:spLocks noChangeArrowheads="1"/>
          </p:cNvSpPr>
          <p:nvPr/>
        </p:nvSpPr>
        <p:spPr bwMode="auto">
          <a:xfrm>
            <a:off x="1445601" y="526927"/>
            <a:ext cx="5219700" cy="776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COORDINACION DE TRANSPARENCIA Y ARCHIVO</a:t>
            </a:r>
          </a:p>
          <a:p>
            <a:pPr algn="ctr">
              <a:spcBef>
                <a:spcPct val="0"/>
              </a:spcBef>
              <a:buNone/>
            </a:pPr>
            <a:r>
              <a:rPr lang="es-MX" altLang="es-MX" sz="1200" b="1" i="1" dirty="0">
                <a:latin typeface="Arial" panose="020B0604020202020204" pitchFamily="34" charset="0"/>
              </a:rPr>
              <a:t>(CONTINÚA)</a:t>
            </a:r>
          </a:p>
          <a:p>
            <a:pPr algn="ctr">
              <a:spcBef>
                <a:spcPct val="0"/>
              </a:spcBef>
              <a:buFontTx/>
              <a:buNone/>
            </a:pPr>
            <a:endParaRPr lang="es-MX" altLang="es-MX" sz="1200" b="1" i="1"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Inspeccionar que los archivos de las unidades administrativas de la institución se encuentren actualizados, organizados y conservados de conformidad con las disposiciones aplicables y permitan la localización expedita de los expedientes.</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Integrar el catálogo de los expedientes que contengan información clasificada reservada.</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Recopilar la información de los datos personales de los trámites y servicios de la Institución para realizar el registro en el Micrositio de Datos Personales.</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y actualizar las medidas de seguridad en el tratamiento de datos personales. </a:t>
            </a:r>
          </a:p>
          <a:p>
            <a:pPr algn="just">
              <a:buFont typeface="Wingdings" panose="05000000000000000000" pitchFamily="2" charset="2"/>
              <a:buChar char="§"/>
            </a:pPr>
            <a:endParaRPr lang="es-MX" altLang="es-MX" sz="1200" dirty="0"/>
          </a:p>
          <a:p>
            <a:pPr algn="just">
              <a:buFont typeface="Wingdings" panose="05000000000000000000" pitchFamily="2" charset="2"/>
              <a:buChar char="§"/>
            </a:pPr>
            <a:r>
              <a:rPr lang="es-MX" altLang="es-MX" sz="1200" dirty="0">
                <a:latin typeface="Arial" panose="020B0604020202020204" pitchFamily="34" charset="0"/>
              </a:rPr>
              <a:t>Participar en el Anteproyecto del Programa Operativo Anual (APOA), Programa de Trabajo Anual (PTA) y Programa Institucional de Innovación y Desarrollo (PIID).</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Participar en los procesos de Entrega-Recepción de las áreas del ITST.</a:t>
            </a:r>
          </a:p>
          <a:p>
            <a:pPr algn="just">
              <a:buFont typeface="Wingdings" panose="05000000000000000000" pitchFamily="2" charset="2"/>
              <a:buChar char="§"/>
            </a:pPr>
            <a:endParaRPr lang="es-MX" altLang="es-MX" sz="1200" dirty="0"/>
          </a:p>
          <a:p>
            <a:pPr algn="jus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buFont typeface="Wingdings" panose="05000000000000000000" pitchFamily="2" charset="2"/>
              <a:buChar char="§"/>
            </a:pPr>
            <a:endParaRPr lang="es-MX" altLang="es-MX" sz="1200" dirty="0">
              <a:latin typeface="Arial" panose="020B0604020202020204" pitchFamily="34" charset="0"/>
            </a:endParaRPr>
          </a:p>
          <a:p>
            <a:pPr algn="jus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marL="0" indent="0" algn="just">
              <a:buNone/>
            </a:pPr>
            <a:endParaRPr lang="es-MX" altLang="es-MX" sz="1200" dirty="0">
              <a:solidFill>
                <a:srgbClr val="00B0F0"/>
              </a:solidFill>
              <a:latin typeface="Arial" panose="020B0604020202020204" pitchFamily="34" charset="0"/>
            </a:endParaRPr>
          </a:p>
          <a:p>
            <a:pPr marL="177800" indent="-177800" algn="just">
              <a:lnSpc>
                <a:spcPct val="95000"/>
              </a:lnSpc>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p>
          <a:p>
            <a:pPr marL="0" indent="0" algn="just">
              <a:lnSpc>
                <a:spcPct val="95000"/>
              </a:lnSpc>
              <a:spcAft>
                <a:spcPts val="1200"/>
              </a:spcAft>
              <a:buNone/>
              <a:defRPr/>
            </a:pPr>
            <a:endParaRPr lang="es-ES" altLang="es-MX" sz="1200" dirty="0">
              <a:latin typeface="Arial" panose="020B0604020202020204" pitchFamily="34" charset="0"/>
            </a:endParaRPr>
          </a:p>
          <a:p>
            <a:pPr algn="just"/>
            <a:endParaRPr lang="es-MX" sz="1200" dirty="0">
              <a:latin typeface="Arial" panose="020B0604020202020204" pitchFamily="34" charset="0"/>
            </a:endParaRPr>
          </a:p>
          <a:p>
            <a:pPr marL="0" indent="0" algn="just">
              <a:buNone/>
            </a:pPr>
            <a:endParaRPr lang="es-MX" sz="1200" dirty="0">
              <a:latin typeface="Arial" panose="020B0604020202020204" pitchFamily="34" charset="0"/>
            </a:endParaRPr>
          </a:p>
          <a:p>
            <a:pPr algn="just">
              <a:spcBef>
                <a:spcPct val="0"/>
              </a:spcBef>
              <a:buFont typeface="Wingdings" panose="05000000000000000000" pitchFamily="2" charset="2"/>
              <a:buChar char="§"/>
            </a:pPr>
            <a:endParaRPr lang="es-MX" altLang="es-MX" sz="1200" dirty="0">
              <a:latin typeface="Arial" panose="020B0604020202020204" pitchFamily="34" charset="0"/>
            </a:endParaRPr>
          </a:p>
        </p:txBody>
      </p:sp>
      <p:sp>
        <p:nvSpPr>
          <p:cNvPr id="12698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2698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 name="Rectangle 43"/>
          <p:cNvSpPr>
            <a:spLocks noChangeArrowheads="1"/>
          </p:cNvSpPr>
          <p:nvPr/>
        </p:nvSpPr>
        <p:spPr bwMode="auto">
          <a:xfrm>
            <a:off x="1585595" y="8401050"/>
            <a:ext cx="5193030" cy="586105"/>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1" name="Text Box 44"/>
          <p:cNvSpPr txBox="1">
            <a:spLocks noChangeArrowheads="1"/>
          </p:cNvSpPr>
          <p:nvPr/>
        </p:nvSpPr>
        <p:spPr bwMode="auto">
          <a:xfrm>
            <a:off x="2303145" y="8431848"/>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2" name="Line 46"/>
          <p:cNvSpPr>
            <a:spLocks noChangeShapeType="1"/>
          </p:cNvSpPr>
          <p:nvPr/>
        </p:nvSpPr>
        <p:spPr bwMode="auto">
          <a:xfrm>
            <a:off x="4156075" y="8450580"/>
            <a:ext cx="3175" cy="530225"/>
          </a:xfrm>
          <a:prstGeom prst="line">
            <a:avLst/>
          </a:prstGeom>
          <a:noFill/>
          <a:ln w="9525">
            <a:solidFill>
              <a:schemeClr val="tx1"/>
            </a:solidFill>
            <a:miter lim="800000"/>
            <a:headEnd/>
            <a:tailEnd/>
          </a:ln>
        </p:spPr>
        <p:txBody>
          <a:bodyPr wrap="none"/>
          <a:lstStyle/>
          <a:p>
            <a:endParaRPr lang="es-MX"/>
          </a:p>
        </p:txBody>
      </p:sp>
      <p:sp>
        <p:nvSpPr>
          <p:cNvPr id="13" name="Line 47"/>
          <p:cNvSpPr>
            <a:spLocks noChangeShapeType="1"/>
          </p:cNvSpPr>
          <p:nvPr/>
        </p:nvSpPr>
        <p:spPr bwMode="auto">
          <a:xfrm>
            <a:off x="1585595" y="8646160"/>
            <a:ext cx="5153025" cy="3175"/>
          </a:xfrm>
          <a:prstGeom prst="line">
            <a:avLst/>
          </a:prstGeom>
          <a:noFill/>
          <a:ln w="9525">
            <a:solidFill>
              <a:schemeClr val="tx1"/>
            </a:solidFill>
            <a:miter lim="800000"/>
            <a:headEnd/>
            <a:tailEnd/>
          </a:ln>
        </p:spPr>
        <p:txBody>
          <a:bodyPr wrap="none"/>
          <a:lstStyle/>
          <a:p>
            <a:endParaRPr lang="es-MX"/>
          </a:p>
        </p:txBody>
      </p:sp>
      <p:sp>
        <p:nvSpPr>
          <p:cNvPr id="14" name="Text Box 50"/>
          <p:cNvSpPr txBox="1">
            <a:spLocks noChangeArrowheads="1"/>
          </p:cNvSpPr>
          <p:nvPr/>
        </p:nvSpPr>
        <p:spPr bwMode="auto">
          <a:xfrm>
            <a:off x="4741022" y="8431848"/>
            <a:ext cx="1388522"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Director General</a:t>
            </a:r>
            <a:endParaRPr lang="es-ES" altLang="es-MX" sz="1200" b="1" dirty="0">
              <a:latin typeface="Arial" charset="0"/>
            </a:endParaRPr>
          </a:p>
        </p:txBody>
      </p:sp>
      <p:sp>
        <p:nvSpPr>
          <p:cNvPr id="15" name="14 Rectángulo"/>
          <p:cNvSpPr/>
          <p:nvPr/>
        </p:nvSpPr>
        <p:spPr>
          <a:xfrm>
            <a:off x="1577975" y="8649196"/>
            <a:ext cx="2578100" cy="387798"/>
          </a:xfrm>
          <a:prstGeom prst="rect">
            <a:avLst/>
          </a:prstGeom>
        </p:spPr>
        <p:txBody>
          <a:bodyPr wrap="square">
            <a:spAutoFit/>
          </a:bodyPr>
          <a:lstStyle/>
          <a:p>
            <a:pPr algn="ctr">
              <a:lnSpc>
                <a:spcPct val="80000"/>
              </a:lnSpc>
            </a:pPr>
            <a:r>
              <a:rPr lang="es-MX" dirty="0" smtClean="0"/>
              <a:t>Ma. del Carmen Montes de Oca Saucedo</a:t>
            </a:r>
            <a:endParaRPr lang="es-MX" dirty="0"/>
          </a:p>
        </p:txBody>
      </p:sp>
      <p:sp>
        <p:nvSpPr>
          <p:cNvPr id="16" name="15 Rectángulo"/>
          <p:cNvSpPr/>
          <p:nvPr/>
        </p:nvSpPr>
        <p:spPr>
          <a:xfrm>
            <a:off x="4602753" y="8714601"/>
            <a:ext cx="1829347" cy="276999"/>
          </a:xfrm>
          <a:prstGeom prst="rect">
            <a:avLst/>
          </a:prstGeom>
        </p:spPr>
        <p:txBody>
          <a:bodyPr wrap="none">
            <a:spAutoFit/>
          </a:bodyPr>
          <a:lstStyle/>
          <a:p>
            <a:r>
              <a:rPr lang="es-MX" dirty="0" smtClean="0"/>
              <a:t>Ricardo Bárcenas Rivas</a:t>
            </a:r>
            <a:endParaRPr lang="es-MX" dirty="0"/>
          </a:p>
        </p:txBody>
      </p:sp>
    </p:spTree>
    <p:extLst>
      <p:ext uri="{BB962C8B-B14F-4D97-AF65-F5344CB8AC3E}">
        <p14:creationId xmlns:p14="http://schemas.microsoft.com/office/powerpoint/2010/main" val="27094527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26987" name="5 Rectángulo"/>
          <p:cNvSpPr>
            <a:spLocks noChangeArrowheads="1"/>
          </p:cNvSpPr>
          <p:nvPr/>
        </p:nvSpPr>
        <p:spPr bwMode="auto">
          <a:xfrm>
            <a:off x="1445601" y="526927"/>
            <a:ext cx="5219700" cy="10556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r>
              <a:rPr lang="es-MX" altLang="es-MX" sz="1200" b="1" i="1" dirty="0">
                <a:solidFill>
                  <a:srgbClr val="000000"/>
                </a:solidFill>
                <a:latin typeface="Arial" panose="020B0604020202020204" pitchFamily="34" charset="0"/>
              </a:rPr>
              <a:t>AUXILIAR ADMINISTRATIVO </a:t>
            </a:r>
          </a:p>
          <a:p>
            <a:pPr algn="ctr">
              <a:spcBef>
                <a:spcPct val="0"/>
              </a:spcBef>
              <a:buFontTx/>
              <a:buNone/>
            </a:pPr>
            <a:endParaRPr lang="es-MX" altLang="es-MX" sz="1200" b="1" i="1" dirty="0">
              <a:solidFill>
                <a:srgbClr val="000000"/>
              </a:solidFill>
              <a:latin typeface="Arial" panose="020B0604020202020204" pitchFamily="34" charset="0"/>
            </a:endParaRPr>
          </a:p>
          <a:p>
            <a:pPr algn="just" eaLnBrk="1" hangingPunct="1">
              <a:spcBef>
                <a:spcPct val="0"/>
              </a:spcBef>
              <a:spcAft>
                <a:spcPts val="1200"/>
              </a:spcAft>
              <a:buFontTx/>
              <a:buNone/>
            </a:pPr>
            <a:r>
              <a:rPr lang="es-ES_tradnl" altLang="es-MX" sz="1200" b="1" i="1" dirty="0">
                <a:solidFill>
                  <a:srgbClr val="000000"/>
                </a:solidFill>
                <a:latin typeface="Arial" panose="020B0604020202020204" pitchFamily="34" charset="0"/>
              </a:rPr>
              <a:t>OBJETIVO</a:t>
            </a:r>
          </a:p>
          <a:p>
            <a:pPr marL="0" indent="0" algn="just">
              <a:spcAft>
                <a:spcPts val="1200"/>
              </a:spcAft>
              <a:buNone/>
              <a:defRPr/>
            </a:pPr>
            <a:r>
              <a:rPr lang="es-ES" sz="1200" dirty="0">
                <a:latin typeface="Arial" panose="020B0604020202020204" pitchFamily="34" charset="0"/>
              </a:rPr>
              <a:t>Atender la audiencia en la Coordinación de Transparencia y Archivo, además de recibir llamadas telefónicas, registrar y remitir correspondencia impresa y por vía electrónica, así como archivar los documentos de acuerdo a la normatividad establecida y llevar la agenda del área.</a:t>
            </a:r>
            <a:endParaRPr lang="es-MX" sz="1200" dirty="0">
              <a:latin typeface="Arial" panose="020B0604020202020204" pitchFamily="34" charset="0"/>
            </a:endParaRPr>
          </a:p>
          <a:p>
            <a:pPr algn="just">
              <a:spcBef>
                <a:spcPct val="0"/>
              </a:spcBef>
              <a:spcAft>
                <a:spcPts val="1200"/>
              </a:spcAft>
              <a:buFontTx/>
              <a:buNone/>
            </a:pPr>
            <a:r>
              <a:rPr lang="es-ES" altLang="es-MX" sz="1200" b="1" i="1" dirty="0">
                <a:solidFill>
                  <a:srgbClr val="000000"/>
                </a:solidFill>
                <a:latin typeface="Arial" panose="020B0604020202020204" pitchFamily="34" charset="0"/>
              </a:rPr>
              <a:t>FUNCIONES</a:t>
            </a:r>
          </a:p>
          <a:p>
            <a:pPr algn="just"/>
            <a:r>
              <a:rPr lang="es-MX" sz="1200" dirty="0">
                <a:latin typeface="Arial" panose="020B0604020202020204" pitchFamily="34" charset="0"/>
              </a:rPr>
              <a:t>Verificar que las áreas del instituto hayan realizado la publicación y actualización de la información derivada de las obligaciones de transparencia.</a:t>
            </a:r>
          </a:p>
          <a:p>
            <a:pPr algn="just"/>
            <a:endParaRPr lang="es-MX" sz="1200" dirty="0">
              <a:latin typeface="Arial" panose="020B0604020202020204" pitchFamily="34" charset="0"/>
            </a:endParaRPr>
          </a:p>
          <a:p>
            <a:pPr algn="just"/>
            <a:r>
              <a:rPr lang="es-MX" sz="1200" dirty="0">
                <a:latin typeface="Arial" panose="020B0604020202020204" pitchFamily="34" charset="0"/>
              </a:rPr>
              <a:t>Apoyar a que las unidades administrativas y áreas adscritas </a:t>
            </a:r>
            <a:r>
              <a:rPr lang="es-MX" altLang="es-MX" sz="1200" dirty="0">
                <a:latin typeface="Arial" panose="020B0604020202020204" pitchFamily="34" charset="0"/>
              </a:rPr>
              <a:t>organicen, conserven y resguarden los expedientes que conforman el archivo.</a:t>
            </a:r>
          </a:p>
          <a:p>
            <a:pPr algn="just"/>
            <a:endParaRPr lang="es-MX" sz="1200" dirty="0">
              <a:latin typeface="Arial" panose="020B0604020202020204" pitchFamily="34" charset="0"/>
            </a:endParaRPr>
          </a:p>
          <a:p>
            <a:pPr algn="just"/>
            <a:r>
              <a:rPr lang="es-MX" sz="1200" dirty="0">
                <a:latin typeface="Arial" panose="020B0604020202020204" pitchFamily="34" charset="0"/>
              </a:rPr>
              <a:t>Apoyar a que las unidades administrativas y áreas adscritas cumplan con las medidas de seguridad en el tratamiento de datos personales.</a:t>
            </a:r>
          </a:p>
          <a:p>
            <a:pPr marL="0" indent="0" algn="just">
              <a:buNone/>
            </a:pPr>
            <a:endParaRPr lang="es-MX" sz="1200" dirty="0">
              <a:latin typeface="Arial" panose="020B0604020202020204" pitchFamily="34" charset="0"/>
            </a:endParaRPr>
          </a:p>
          <a:p>
            <a:pPr algn="just"/>
            <a:r>
              <a:rPr lang="es-MX" sz="1200" dirty="0">
                <a:latin typeface="Arial" panose="020B0604020202020204" pitchFamily="34" charset="0"/>
              </a:rPr>
              <a:t>Apoyar en la publicación de información derivada de las obligaciones de transparencia.</a:t>
            </a:r>
          </a:p>
          <a:p>
            <a:pPr algn="just"/>
            <a:endParaRPr lang="es-MX" sz="1200" dirty="0">
              <a:latin typeface="Arial" panose="020B0604020202020204" pitchFamily="34" charset="0"/>
            </a:endParaRPr>
          </a:p>
          <a:p>
            <a:pPr marL="177800" indent="-177800" algn="just">
              <a:spcAft>
                <a:spcPts val="1200"/>
              </a:spcAft>
              <a:buFont typeface="Wingdings" pitchFamily="2" charset="2"/>
              <a:buChar char="§"/>
              <a:defRPr/>
            </a:pPr>
            <a:r>
              <a:rPr lang="es-MX" sz="1200" dirty="0">
                <a:latin typeface="Arial" panose="020B0604020202020204" pitchFamily="34" charset="0"/>
              </a:rPr>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sz="1200" dirty="0">
                <a:latin typeface="Arial" panose="020B0604020202020204" pitchFamily="34" charset="0"/>
              </a:rPr>
              <a:t>Atender las llamadas telefónicas de su área de trabajo.</a:t>
            </a:r>
          </a:p>
          <a:p>
            <a:pPr marL="177800" indent="-177800" algn="just">
              <a:spcAft>
                <a:spcPts val="1200"/>
              </a:spcAft>
              <a:buFont typeface="Wingdings" pitchFamily="2" charset="2"/>
              <a:buChar char="§"/>
              <a:defRPr/>
            </a:pPr>
            <a:r>
              <a:rPr lang="es-MX" altLang="es-MX" sz="1200" dirty="0">
                <a:latin typeface="Arial" panose="020B0604020202020204" pitchFamily="34" charset="0"/>
              </a:rPr>
              <a:t>Apoyar en la difusión de la correspondencia electrónica y darle seguimiento.</a:t>
            </a:r>
          </a:p>
          <a:p>
            <a:pPr marL="177800" indent="-177800" algn="just">
              <a:spcAft>
                <a:spcPts val="1200"/>
              </a:spcAft>
              <a:buFont typeface="Wingdings" pitchFamily="2" charset="2"/>
              <a:buChar char="§"/>
              <a:defRPr/>
            </a:pPr>
            <a:r>
              <a:rPr lang="es-MX" altLang="es-MX" sz="1200" dirty="0">
                <a:latin typeface="Arial" panose="020B0604020202020204" pitchFamily="34" charset="0"/>
              </a:rPr>
              <a:t>Organizar, conservar y resguardar los expedientes que conforman el archivo del área.</a:t>
            </a:r>
          </a:p>
          <a:p>
            <a:pPr marL="177800" indent="-177800" algn="just">
              <a:spcAft>
                <a:spcPts val="1200"/>
              </a:spcAft>
              <a:buFont typeface="Wingdings"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p>
          <a:p>
            <a:pPr marL="0" indent="0" algn="just">
              <a:buNone/>
            </a:pPr>
            <a:endParaRPr lang="es-MX" sz="1200" dirty="0">
              <a:solidFill>
                <a:srgbClr val="000000"/>
              </a:solidFill>
              <a:latin typeface="Arial" panose="020B0604020202020204" pitchFamily="34" charset="0"/>
            </a:endParaRPr>
          </a:p>
          <a:p>
            <a:pPr marL="177800" indent="-177800" algn="just">
              <a:lnSpc>
                <a:spcPct val="95000"/>
              </a:lnSpc>
              <a:spcAft>
                <a:spcPts val="1200"/>
              </a:spcAft>
              <a:buFont typeface="Wingdings" pitchFamily="2" charset="2"/>
              <a:buChar char="§"/>
              <a:defRPr/>
            </a:pPr>
            <a:endParaRPr lang="es-MX" altLang="es-MX" sz="1200" dirty="0">
              <a:latin typeface="Arial" panose="020B0604020202020204" pitchFamily="34" charset="0"/>
            </a:endParaRPr>
          </a:p>
          <a:p>
            <a:pPr marL="177800" indent="-177800" algn="just">
              <a:lnSpc>
                <a:spcPct val="95000"/>
              </a:lnSpc>
              <a:spcAft>
                <a:spcPts val="1200"/>
              </a:spcAft>
              <a:buFont typeface="Wingdings" pitchFamily="2" charset="2"/>
              <a:buChar char="§"/>
              <a:defRPr/>
            </a:pPr>
            <a:endParaRPr lang="es-MX" altLang="es-MX" sz="1200" dirty="0">
              <a:latin typeface="Arial" panose="020B0604020202020204" pitchFamily="34" charset="0"/>
            </a:endParaRPr>
          </a:p>
          <a:p>
            <a:pPr algn="just"/>
            <a:endParaRPr lang="es-MX" sz="1200" dirty="0">
              <a:solidFill>
                <a:srgbClr val="000000"/>
              </a:solidFill>
              <a:latin typeface="Arial" panose="020B0604020202020204" pitchFamily="34" charset="0"/>
            </a:endParaRPr>
          </a:p>
          <a:p>
            <a:pPr algn="just"/>
            <a:endParaRPr lang="es-MX" sz="1200" dirty="0">
              <a:solidFill>
                <a:srgbClr val="000000"/>
              </a:solidFill>
              <a:latin typeface="Arial" panose="020B0604020202020204" pitchFamily="34" charset="0"/>
            </a:endParaRPr>
          </a:p>
          <a:p>
            <a:pPr algn="just"/>
            <a:endParaRPr lang="es-MX" sz="1200" dirty="0">
              <a:solidFill>
                <a:srgbClr val="000000"/>
              </a:solidFill>
              <a:latin typeface="Arial" panose="020B0604020202020204" pitchFamily="34" charset="0"/>
            </a:endParaRPr>
          </a:p>
          <a:p>
            <a:pPr marL="0" indent="0" algn="just">
              <a:buFontTx/>
              <a:buNone/>
            </a:pPr>
            <a:endParaRPr lang="es-MX" sz="800" dirty="0">
              <a:solidFill>
                <a:srgbClr val="000000"/>
              </a:solidFill>
              <a:latin typeface="Arial" panose="020B0604020202020204" pitchFamily="34" charset="0"/>
            </a:endParaRPr>
          </a:p>
          <a:p>
            <a:pPr algn="just"/>
            <a:endParaRPr lang="es-MX" sz="1200" dirty="0">
              <a:solidFill>
                <a:srgbClr val="000000"/>
              </a:solidFill>
              <a:latin typeface="Arial" panose="020B0604020202020204" pitchFamily="34" charset="0"/>
            </a:endParaRPr>
          </a:p>
          <a:p>
            <a:pPr algn="just"/>
            <a:endParaRPr lang="es-MX" sz="1200" dirty="0">
              <a:solidFill>
                <a:srgbClr val="000000"/>
              </a:solidFill>
              <a:latin typeface="Arial" panose="020B0604020202020204" pitchFamily="34" charset="0"/>
            </a:endParaRPr>
          </a:p>
          <a:p>
            <a:pPr marL="0" indent="0" algn="just">
              <a:buFontTx/>
              <a:buNone/>
            </a:pPr>
            <a:endParaRPr lang="es-MX" sz="1200" dirty="0">
              <a:solidFill>
                <a:srgbClr val="000000"/>
              </a:solidFill>
              <a:latin typeface="Arial" panose="020B0604020202020204" pitchFamily="34" charset="0"/>
            </a:endParaRPr>
          </a:p>
          <a:p>
            <a:pPr algn="just">
              <a:spcBef>
                <a:spcPct val="0"/>
              </a:spcBef>
              <a:buFont typeface="Wingdings" panose="05000000000000000000" pitchFamily="2" charset="2"/>
              <a:buChar char="§"/>
            </a:pPr>
            <a:endParaRPr lang="es-MX" altLang="es-MX" sz="1200" dirty="0">
              <a:solidFill>
                <a:srgbClr val="000000"/>
              </a:solidFill>
              <a:latin typeface="Arial" panose="020B0604020202020204" pitchFamily="34" charset="0"/>
            </a:endParaRPr>
          </a:p>
        </p:txBody>
      </p:sp>
      <p:sp>
        <p:nvSpPr>
          <p:cNvPr id="12698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2698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8" name="Group 21"/>
          <p:cNvGraphicFramePr>
            <a:graphicFrameLocks noGrp="1"/>
          </p:cNvGraphicFramePr>
          <p:nvPr>
            <p:extLst>
              <p:ext uri="{D42A27DB-BD31-4B8C-83A1-F6EECF244321}">
                <p14:modId xmlns:p14="http://schemas.microsoft.com/office/powerpoint/2010/main" val="1746184471"/>
              </p:ext>
            </p:extLst>
          </p:nvPr>
        </p:nvGraphicFramePr>
        <p:xfrm>
          <a:off x="1557825" y="839115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Dula del Carmen Barrera Suárez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8881275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26987" name="5 Rectángulo"/>
          <p:cNvSpPr>
            <a:spLocks noChangeArrowheads="1"/>
          </p:cNvSpPr>
          <p:nvPr/>
        </p:nvSpPr>
        <p:spPr bwMode="auto">
          <a:xfrm>
            <a:off x="1445601" y="526927"/>
            <a:ext cx="5219700"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r>
              <a:rPr lang="es-MX" altLang="es-MX" sz="1200" b="1" i="1" dirty="0">
                <a:solidFill>
                  <a:srgbClr val="000000"/>
                </a:solidFill>
                <a:latin typeface="Arial" panose="020B0604020202020204" pitchFamily="34" charset="0"/>
              </a:rPr>
              <a:t>AUXILIAR ADMINISTRATIVO </a:t>
            </a:r>
          </a:p>
          <a:p>
            <a:pPr algn="ctr" eaLnBrk="1" hangingPunct="1">
              <a:spcBef>
                <a:spcPct val="0"/>
              </a:spcBef>
              <a:spcAft>
                <a:spcPts val="1200"/>
              </a:spcAft>
              <a:buFontTx/>
              <a:buNone/>
            </a:pPr>
            <a:r>
              <a:rPr lang="es-ES_tradnl" altLang="es-MX" sz="1200" b="1" i="1" dirty="0">
                <a:solidFill>
                  <a:srgbClr val="000000"/>
                </a:solidFill>
                <a:latin typeface="Arial" panose="020B0604020202020204" pitchFamily="34" charset="0"/>
              </a:rPr>
              <a:t>(CONTINÚA)</a:t>
            </a:r>
          </a:p>
          <a:p>
            <a:pPr algn="jus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algn="just">
              <a:buFont typeface="Wingdings" pitchFamily="2" charset="2"/>
              <a:buChar char="§"/>
              <a:defRPr/>
            </a:pPr>
            <a:endParaRPr lang="es-MX" altLang="es-MX" sz="1200" dirty="0">
              <a:latin typeface="Arial" panose="020B0604020202020204" pitchFamily="34" charset="0"/>
            </a:endParaRPr>
          </a:p>
          <a:p>
            <a:pPr algn="jus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algn="just">
              <a:buFont typeface="Wingdings" pitchFamily="2" charset="2"/>
              <a:buChar char="§"/>
              <a:defRPr/>
            </a:pPr>
            <a:endParaRPr lang="es-MX" sz="1200" dirty="0">
              <a:solidFill>
                <a:srgbClr val="00B0F0"/>
              </a:solidFill>
              <a:latin typeface="Arial" panose="020B0604020202020204" pitchFamily="34" charset="0"/>
            </a:endParaRPr>
          </a:p>
          <a:p>
            <a:pPr algn="jus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endParaRPr lang="es-MX" altLang="es-MX" sz="1200" dirty="0">
              <a:solidFill>
                <a:srgbClr val="000000"/>
              </a:solidFill>
              <a:latin typeface="Arial" panose="020B0604020202020204" pitchFamily="34" charset="0"/>
            </a:endParaRPr>
          </a:p>
        </p:txBody>
      </p:sp>
      <p:sp>
        <p:nvSpPr>
          <p:cNvPr id="12698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2698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8" name="Group 21"/>
          <p:cNvGraphicFramePr>
            <a:graphicFrameLocks noGrp="1"/>
          </p:cNvGraphicFramePr>
          <p:nvPr>
            <p:extLst>
              <p:ext uri="{D42A27DB-BD31-4B8C-83A1-F6EECF244321}">
                <p14:modId xmlns:p14="http://schemas.microsoft.com/office/powerpoint/2010/main" val="3636643733"/>
              </p:ext>
            </p:extLst>
          </p:nvPr>
        </p:nvGraphicFramePr>
        <p:xfrm>
          <a:off x="1565445" y="840639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Dula del Carmen Barrera Suárez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3887170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21"/>
          <p:cNvGraphicFramePr>
            <a:graphicFrameLocks noGrp="1"/>
          </p:cNvGraphicFramePr>
          <p:nvPr>
            <p:extLst>
              <p:ext uri="{D42A27DB-BD31-4B8C-83A1-F6EECF244321}">
                <p14:modId xmlns:p14="http://schemas.microsoft.com/office/powerpoint/2010/main" val="785135144"/>
              </p:ext>
            </p:extLst>
          </p:nvPr>
        </p:nvGraphicFramePr>
        <p:xfrm>
          <a:off x="1571625" y="8397875"/>
          <a:ext cx="5207000" cy="587375"/>
        </p:xfrm>
        <a:graphic>
          <a:graphicData uri="http://schemas.openxmlformats.org/drawingml/2006/table">
            <a:tbl>
              <a:tblPr/>
              <a:tblGrid>
                <a:gridCol w="2716213">
                  <a:extLst>
                    <a:ext uri="{9D8B030D-6E8A-4147-A177-3AD203B41FA5}">
                      <a16:colId xmlns:a16="http://schemas.microsoft.com/office/drawing/2014/main" xmlns="" val="20000"/>
                    </a:ext>
                  </a:extLst>
                </a:gridCol>
                <a:gridCol w="24907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José Martín Tello Guerrero</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4590" name="6 Rectángulo"/>
          <p:cNvSpPr>
            <a:spLocks noChangeArrowheads="1"/>
          </p:cNvSpPr>
          <p:nvPr/>
        </p:nvSpPr>
        <p:spPr bwMode="auto">
          <a:xfrm>
            <a:off x="1446336" y="526562"/>
            <a:ext cx="5219700" cy="763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endParaRPr lang="es-MX" altLang="es-MX" b="1" dirty="0"/>
          </a:p>
          <a:p>
            <a:pPr algn="ctr" eaLnBrk="1" hangingPunct="1">
              <a:spcAft>
                <a:spcPts val="1200"/>
              </a:spcAft>
            </a:pPr>
            <a:r>
              <a:rPr lang="es-MX" altLang="es-MX" b="1" i="1" dirty="0"/>
              <a:t>DIRECCIÓN ACADÉMICA</a:t>
            </a:r>
          </a:p>
          <a:p>
            <a:pPr eaLnBrk="1" hangingPunct="1">
              <a:spcAft>
                <a:spcPts val="1200"/>
              </a:spcAft>
            </a:pPr>
            <a:r>
              <a:rPr lang="es-MX" altLang="es-MX" b="1" i="1" dirty="0"/>
              <a:t>OBJETIVO</a:t>
            </a:r>
          </a:p>
          <a:p>
            <a:pPr algn="just" eaLnBrk="1" hangingPunct="1">
              <a:spcAft>
                <a:spcPts val="1200"/>
              </a:spcAft>
            </a:pPr>
            <a:r>
              <a:rPr lang="es-MX" altLang="es-MX" dirty="0"/>
              <a:t>    Coordinar y supervisar la prestación de los servicios educativos que ofrece el instituto a través de sus áreas, conforme a los planes de estudio vigentes, objetivos estratégicos y de acuerdo con los lineamientos establecidos por el instituto.</a:t>
            </a:r>
          </a:p>
          <a:p>
            <a:pPr eaLnBrk="1" hangingPunct="1">
              <a:spcAft>
                <a:spcPts val="1200"/>
              </a:spcAft>
            </a:pPr>
            <a:r>
              <a:rPr lang="es-MX" altLang="es-MX" b="1" i="1" dirty="0"/>
              <a:t>FUNCIONES</a:t>
            </a:r>
          </a:p>
          <a:p>
            <a:pPr algn="just" eaLnBrk="1" hangingPunct="1">
              <a:spcAft>
                <a:spcPts val="1200"/>
              </a:spcAft>
              <a:buFont typeface="Wingdings" panose="05000000000000000000" pitchFamily="2" charset="2"/>
              <a:buChar char="§"/>
            </a:pPr>
            <a:r>
              <a:rPr lang="es-MX" altLang="es-MX" dirty="0"/>
              <a:t>Coordinar el Comité Académico de la Institución.</a:t>
            </a:r>
          </a:p>
          <a:p>
            <a:pPr algn="just" eaLnBrk="1" hangingPunct="1">
              <a:spcAft>
                <a:spcPts val="1200"/>
              </a:spcAft>
              <a:buFont typeface="Wingdings" panose="05000000000000000000" pitchFamily="2" charset="2"/>
              <a:buChar char="§"/>
            </a:pPr>
            <a:r>
              <a:rPr lang="es-MX" altLang="es-MX" dirty="0"/>
              <a:t>Participar en evaluaciones a docentes así como en programas de estímulos y de investigación.</a:t>
            </a:r>
          </a:p>
          <a:p>
            <a:pPr algn="just" eaLnBrk="1" hangingPunct="1">
              <a:spcAft>
                <a:spcPts val="1200"/>
              </a:spcAft>
              <a:buFont typeface="Wingdings" panose="05000000000000000000" pitchFamily="2" charset="2"/>
              <a:buChar char="§"/>
            </a:pPr>
            <a:r>
              <a:rPr lang="es-MX" altLang="es-MX" dirty="0"/>
              <a:t>Promover en la Institución la integración y funcionamiento de las academias.</a:t>
            </a:r>
          </a:p>
          <a:p>
            <a:pPr algn="just" eaLnBrk="1" hangingPunct="1">
              <a:spcAft>
                <a:spcPts val="1200"/>
              </a:spcAft>
              <a:buFont typeface="Wingdings" panose="05000000000000000000" pitchFamily="2" charset="2"/>
              <a:buChar char="§"/>
            </a:pPr>
            <a:r>
              <a:rPr lang="es-MX" altLang="es-MX" dirty="0"/>
              <a:t>Coordinar los congresos y eventos académicos en conjunto con el personal comisionado en la institución.</a:t>
            </a:r>
          </a:p>
          <a:p>
            <a:pPr algn="just" eaLnBrk="1" hangingPunct="1">
              <a:spcAft>
                <a:spcPts val="1200"/>
              </a:spcAft>
              <a:buFont typeface="Wingdings" panose="05000000000000000000" pitchFamily="2" charset="2"/>
              <a:buChar char="§"/>
            </a:pPr>
            <a:r>
              <a:rPr lang="es-MX" altLang="es-MX" dirty="0"/>
              <a:t>Promover la participación en redes y organizaciones de investigación, a nivel nacional e internacional, así como promover entre el personal académico que se dedique a la investigación, la obtención de su registro ante el Sistema Nacional de Investigadores.</a:t>
            </a:r>
          </a:p>
          <a:p>
            <a:pPr algn="just" eaLnBrk="1" hangingPunct="1">
              <a:spcAft>
                <a:spcPts val="1200"/>
              </a:spcAft>
              <a:buFont typeface="Wingdings" panose="05000000000000000000" pitchFamily="2" charset="2"/>
              <a:buChar char="§"/>
            </a:pPr>
            <a:r>
              <a:rPr lang="es-MX" altLang="es-MX" dirty="0"/>
              <a:t>Coordinar la instrumentación de los procesos de acreditación de  los programas académicos de la institución, así como su seguimiento y re acreditación.</a:t>
            </a:r>
          </a:p>
          <a:p>
            <a:pPr algn="just" eaLnBrk="1" hangingPunct="1">
              <a:spcAft>
                <a:spcPts val="1200"/>
              </a:spcAft>
              <a:buFont typeface="Wingdings" panose="05000000000000000000" pitchFamily="2" charset="2"/>
              <a:buChar char="§"/>
            </a:pPr>
            <a:r>
              <a:rPr lang="es-MX" altLang="es-MX" dirty="0"/>
              <a:t>Participar en la elaboración de la normatividad escolar para su difusión y cumplimiento.</a:t>
            </a:r>
          </a:p>
          <a:p>
            <a:pPr algn="just" eaLnBrk="1" hangingPunct="1">
              <a:spcAft>
                <a:spcPts val="1200"/>
              </a:spcAft>
              <a:buFont typeface="Wingdings" panose="05000000000000000000" pitchFamily="2" charset="2"/>
              <a:buChar char="§"/>
            </a:pPr>
            <a:r>
              <a:rPr lang="es-MX" altLang="es-MX" dirty="0"/>
              <a:t>Supervisar el desarrollo de las actividades académicas </a:t>
            </a:r>
            <a:r>
              <a:rPr lang="es-MX" altLang="es-MX" dirty="0" smtClean="0"/>
              <a:t>de </a:t>
            </a:r>
            <a:r>
              <a:rPr lang="es-MX" altLang="es-MX" dirty="0"/>
              <a:t>investigación y posgrado encomendadas a las áreas administrativas de su área.</a:t>
            </a:r>
          </a:p>
          <a:p>
            <a:pPr algn="just" eaLnBrk="1" hangingPunct="1">
              <a:spcAft>
                <a:spcPts val="1200"/>
              </a:spcAft>
              <a:buFont typeface="Wingdings" panose="05000000000000000000" pitchFamily="2" charset="2"/>
              <a:buChar char="§"/>
            </a:pPr>
            <a:r>
              <a:rPr lang="es-MX" altLang="es-MX" dirty="0"/>
              <a:t>Supervisar la aplicación de los lineamientos académico administrativos que emite el Tecnológico Nacional de México (TecNM).</a:t>
            </a:r>
          </a:p>
          <a:p>
            <a:pPr algn="just" eaLnBrk="1" hangingPunct="1">
              <a:spcAft>
                <a:spcPts val="1200"/>
              </a:spcAft>
              <a:buFont typeface="Wingdings" panose="05000000000000000000" pitchFamily="2" charset="2"/>
              <a:buChar char="§"/>
            </a:pPr>
            <a:r>
              <a:rPr lang="es-MX" altLang="es-MX" dirty="0"/>
              <a:t>Coordinar la asignación de plazas de profesores asociados y profesores titular a través del comité de </a:t>
            </a:r>
            <a:r>
              <a:rPr lang="es-MX" altLang="es-MX" dirty="0" smtClean="0"/>
              <a:t>evaluación.</a:t>
            </a:r>
            <a:endParaRPr lang="es-MX" altLang="es-MX" dirty="0"/>
          </a:p>
        </p:txBody>
      </p:sp>
      <p:sp>
        <p:nvSpPr>
          <p:cNvPr id="24591"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2459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29530753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5614" name="6 Rectángulo"/>
          <p:cNvSpPr>
            <a:spLocks noChangeArrowheads="1"/>
          </p:cNvSpPr>
          <p:nvPr/>
        </p:nvSpPr>
        <p:spPr bwMode="auto">
          <a:xfrm>
            <a:off x="1447800" y="526562"/>
            <a:ext cx="5219700" cy="640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endParaRPr lang="es-MX" altLang="es-MX" b="1" dirty="0"/>
          </a:p>
          <a:p>
            <a:pPr algn="ctr" eaLnBrk="1" hangingPunct="1"/>
            <a:r>
              <a:rPr lang="es-MX" altLang="es-MX" b="1" i="1" dirty="0"/>
              <a:t>DIRECCIÓN ACADÉMICA</a:t>
            </a:r>
          </a:p>
          <a:p>
            <a:pPr algn="ctr" eaLnBrk="1" hangingPunct="1"/>
            <a:r>
              <a:rPr lang="es-MX" altLang="es-MX" b="1" i="1" dirty="0"/>
              <a:t>(CONTINÚA)</a:t>
            </a:r>
          </a:p>
          <a:p>
            <a:pPr algn="ctr" eaLnBrk="1" hangingPunct="1"/>
            <a:endParaRPr lang="es-MX" altLang="es-MX" b="1" i="1" dirty="0"/>
          </a:p>
          <a:p>
            <a:pPr algn="just" eaLnBrk="1" hangingPunct="1">
              <a:spcAft>
                <a:spcPts val="1200"/>
              </a:spcAft>
              <a:buFont typeface="Wingdings" panose="05000000000000000000" pitchFamily="2" charset="2"/>
              <a:buChar char="§"/>
            </a:pPr>
            <a:r>
              <a:rPr lang="es-MX" altLang="es-MX" dirty="0"/>
              <a:t>Coordinar las acciones de actividades culturales y deportivas del instituto de acuerdo a los procedimientos establecidos.</a:t>
            </a:r>
          </a:p>
          <a:p>
            <a:pPr algn="just" eaLnBrk="1" hangingPunct="1">
              <a:spcAft>
                <a:spcPts val="1200"/>
              </a:spcAft>
              <a:buFont typeface="Wingdings" panose="05000000000000000000" pitchFamily="2" charset="2"/>
              <a:buChar char="§"/>
            </a:pPr>
            <a:r>
              <a:rPr lang="es-MX" altLang="es-MX" dirty="0" smtClean="0"/>
              <a:t>Supervisar </a:t>
            </a:r>
            <a:r>
              <a:rPr lang="es-MX" altLang="es-MX" dirty="0"/>
              <a:t>el Diseño y Desarrollo de Especialidad de acuerdo a los lineamientos académico administrativos que emite el Tecnológico Nacional de México (TecNM).</a:t>
            </a:r>
          </a:p>
          <a:p>
            <a:pPr algn="just" eaLnBrk="1" hangingPunct="1">
              <a:spcAft>
                <a:spcPts val="1200"/>
              </a:spcAft>
              <a:buFont typeface="Wingdings" panose="05000000000000000000" pitchFamily="2" charset="2"/>
              <a:buChar char="§"/>
            </a:pPr>
            <a:r>
              <a:rPr lang="es-MX" altLang="es-MX" dirty="0"/>
              <a:t>Participar en los comités y comisiones internas y externas en las que se requiera su colaboración.</a:t>
            </a:r>
          </a:p>
          <a:p>
            <a:pPr algn="just" eaLnBrk="1" hangingPunct="1">
              <a:spcAft>
                <a:spcPts val="1200"/>
              </a:spcAft>
              <a:buFont typeface="Wingdings" panose="05000000000000000000" pitchFamily="2" charset="2"/>
              <a:buChar char="§"/>
            </a:pPr>
            <a:r>
              <a:rPr lang="es-MX" altLang="es-MX" dirty="0"/>
              <a:t>Participar en el Anteproyecto del Programa Operativo Anual (APOA), Programa de Trabajo Anual (PTA) y Programa Institucional de Innovación y Desarrollo (PIID).</a:t>
            </a:r>
          </a:p>
          <a:p>
            <a:pPr algn="just" eaLnBrk="1" hangingPunct="1">
              <a:spcAft>
                <a:spcPts val="1200"/>
              </a:spcAft>
              <a:buFont typeface="Wingdings" panose="05000000000000000000" pitchFamily="2" charset="2"/>
              <a:buChar char="§"/>
            </a:pPr>
            <a:r>
              <a:rPr lang="es-MX" altLang="es-MX" dirty="0"/>
              <a:t>Promover 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dirty="0"/>
              <a:t>Participar en el proceso de Entrega Recepción del Ejercicio Constitucional.</a:t>
            </a:r>
          </a:p>
          <a:p>
            <a:pPr algn="just" eaLnBrk="1" hangingPunct="1">
              <a:spcAft>
                <a:spcPts val="1200"/>
              </a:spcAft>
              <a:buFont typeface="Wingdings" panose="05000000000000000000" pitchFamily="2" charset="2"/>
              <a:buChar char="§"/>
            </a:pPr>
            <a:r>
              <a:rPr lang="es-MX" altLang="es-MX" dirty="0"/>
              <a:t>Ejecutar la normatividad expedida en materia de transparencia, archivo y control interno.</a:t>
            </a:r>
          </a:p>
          <a:p>
            <a:pPr algn="just" eaLnBrk="1" hangingPunct="1">
              <a:spcAft>
                <a:spcPts val="1200"/>
              </a:spcAft>
              <a:buFont typeface="Wingdings" panose="05000000000000000000" pitchFamily="2" charset="2"/>
              <a:buChar char="§"/>
            </a:pPr>
            <a:r>
              <a:rPr lang="es-MX" altLang="es-MX" dirty="0"/>
              <a:t>Estas funciones son enunciativas más no limitativas.</a:t>
            </a:r>
          </a:p>
          <a:p>
            <a:pPr algn="just" eaLnBrk="1" hangingPunct="1">
              <a:spcAft>
                <a:spcPts val="1200"/>
              </a:spcAft>
              <a:buFont typeface="Wingdings" panose="05000000000000000000" pitchFamily="2" charset="2"/>
              <a:buChar char="§"/>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spcAft>
                <a:spcPts val="1200"/>
              </a:spcAft>
              <a:buFont typeface="Wingdings" panose="05000000000000000000" pitchFamily="2" charset="2"/>
              <a:buChar char="§"/>
            </a:pPr>
            <a:endParaRPr lang="es-MX" altLang="es-MX" dirty="0"/>
          </a:p>
        </p:txBody>
      </p:sp>
      <p:sp>
        <p:nvSpPr>
          <p:cNvPr id="2561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2561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2344030132"/>
              </p:ext>
            </p:extLst>
          </p:nvPr>
        </p:nvGraphicFramePr>
        <p:xfrm>
          <a:off x="1571625" y="8397875"/>
          <a:ext cx="5207000" cy="587375"/>
        </p:xfrm>
        <a:graphic>
          <a:graphicData uri="http://schemas.openxmlformats.org/drawingml/2006/table">
            <a:tbl>
              <a:tblPr/>
              <a:tblGrid>
                <a:gridCol w="2716213">
                  <a:extLst>
                    <a:ext uri="{9D8B030D-6E8A-4147-A177-3AD203B41FA5}">
                      <a16:colId xmlns:a16="http://schemas.microsoft.com/office/drawing/2014/main" xmlns="" val="20000"/>
                    </a:ext>
                  </a:extLst>
                </a:gridCol>
                <a:gridCol w="24907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José Martín Tello Guerrero</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0961972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8094524"/>
          </a:xfrm>
          <a:prstGeom prst="rect">
            <a:avLst/>
          </a:prstGeom>
          <a:noFill/>
          <a:ln>
            <a:noFill/>
          </a:ln>
          <a:extLst/>
        </p:spPr>
        <p:txBody>
          <a:bodyPr>
            <a:spAutoFit/>
          </a:bodyPr>
          <a:lstStyle/>
          <a:p>
            <a:pPr algn="ctr">
              <a:spcAft>
                <a:spcPts val="0"/>
              </a:spcAft>
              <a:defRPr/>
            </a:pPr>
            <a:endParaRPr lang="es-MX" b="1" i="1" dirty="0">
              <a:latin typeface="Arial" charset="0"/>
              <a:cs typeface="Arial" charset="0"/>
            </a:endParaRPr>
          </a:p>
          <a:p>
            <a:pPr algn="ctr">
              <a:spcAft>
                <a:spcPts val="1200"/>
              </a:spcAft>
              <a:defRPr/>
            </a:pPr>
            <a:r>
              <a:rPr lang="es-MX" b="1" i="1" dirty="0">
                <a:latin typeface="Arial" charset="0"/>
                <a:cs typeface="Arial" charset="0"/>
              </a:rPr>
              <a:t>SECRETARIA DE DIRECCIÓN ACADÉMICA</a:t>
            </a:r>
          </a:p>
          <a:p>
            <a:pPr marL="171450" indent="-171450" algn="just">
              <a:spcAft>
                <a:spcPts val="1200"/>
              </a:spcAft>
              <a:defRPr/>
            </a:pPr>
            <a:r>
              <a:rPr lang="es-MX" b="1" i="1" dirty="0"/>
              <a:t>OBJETIVO</a:t>
            </a:r>
            <a:endParaRPr lang="es-MX" i="1" dirty="0"/>
          </a:p>
          <a:p>
            <a:pPr marL="0" indent="0" algn="just">
              <a:spcAft>
                <a:spcPts val="1200"/>
              </a:spcAft>
              <a:buNone/>
              <a:defRPr/>
            </a:pPr>
            <a:r>
              <a:rPr lang="es-ES" dirty="0"/>
              <a:t> Atender la audiencia en la Dirección Académica, además de recibir llamadas telefónicas, registrar y remitir correspondencia impresa y por vía electrónica, así como archivar los documentos de acuerdo a la normatividad establecida y llevar la agenda del área.</a:t>
            </a:r>
            <a:endParaRPr lang="es-MX" dirty="0"/>
          </a:p>
          <a:p>
            <a:pPr algn="just">
              <a:spcAft>
                <a:spcPts val="1200"/>
              </a:spcAft>
              <a:defRPr/>
            </a:pPr>
            <a:r>
              <a:rPr lang="es-MX" dirty="0"/>
              <a:t> </a:t>
            </a:r>
            <a:r>
              <a:rPr lang="es-ES" b="1" i="1" dirty="0"/>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a:t>
            </a:r>
          </a:p>
          <a:p>
            <a:pPr marL="177800" indent="-177800" algn="just">
              <a:spcAft>
                <a:spcPts val="1200"/>
              </a:spcAft>
              <a:buFont typeface="Wingdings" pitchFamily="2" charset="2"/>
              <a:buChar char="§"/>
              <a:defRPr/>
            </a:pPr>
            <a:r>
              <a:rPr lang="es-MX" altLang="es-MX" dirty="0"/>
              <a:t>Apoyar en la difusión de la correspondencia electrónica y darle seguimiento.</a:t>
            </a:r>
          </a:p>
          <a:p>
            <a:pPr marL="177800" indent="-177800" algn="just">
              <a:spcAft>
                <a:spcPts val="1200"/>
              </a:spcAft>
              <a:buFont typeface="Wingdings" pitchFamily="2" charset="2"/>
              <a:buChar char="§"/>
              <a:defRPr/>
            </a:pPr>
            <a:r>
              <a:rPr lang="es-MX" altLang="es-MX" dirty="0"/>
              <a:t>Organizar, conservar y resguardar los expedientes que conforman el archivo del área.</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Apoyar en la organización de congresos y eventos académicos en conjunto con el personal comisionado en la institución.</a:t>
            </a:r>
          </a:p>
          <a:p>
            <a:pPr marL="177800" indent="-177800" algn="just">
              <a:spcAft>
                <a:spcPts val="1200"/>
              </a:spcAft>
              <a:buFont typeface="Wingdings" pitchFamily="2" charset="2"/>
              <a:buChar char="§"/>
              <a:defRPr/>
            </a:pPr>
            <a:r>
              <a:rPr lang="es-MX" altLang="es-MX" dirty="0"/>
              <a:t>Apoyar en la recepción de expedientes de docentes que se utilizan en los programas de estímulo y asignación de plazas de profesores asociados y profesores titular.</a:t>
            </a: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marL="177800" indent="-177800" algn="just">
              <a:spcAft>
                <a:spcPts val="1200"/>
              </a:spcAft>
              <a:buFont typeface="Wingdings" pitchFamily="2" charset="2"/>
              <a:buChar char="§"/>
              <a:defRPr/>
            </a:pPr>
            <a:endParaRPr lang="es-MX" altLang="es-MX" dirty="0"/>
          </a:p>
          <a:p>
            <a:pPr algn="just">
              <a:defRPr/>
            </a:pPr>
            <a:r>
              <a:rPr lang="es-MX" dirty="0">
                <a:solidFill>
                  <a:srgbClr val="FF33CC"/>
                </a:solidFill>
              </a:rPr>
              <a:t>  </a:t>
            </a: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7" name="Group 21"/>
          <p:cNvGraphicFramePr>
            <a:graphicFrameLocks noGrp="1"/>
          </p:cNvGraphicFramePr>
          <p:nvPr>
            <p:extLst>
              <p:ext uri="{D42A27DB-BD31-4B8C-83A1-F6EECF244321}">
                <p14:modId xmlns:p14="http://schemas.microsoft.com/office/powerpoint/2010/main" val="1772821317"/>
              </p:ext>
            </p:extLst>
          </p:nvPr>
        </p:nvGraphicFramePr>
        <p:xfrm>
          <a:off x="1571625" y="8389247"/>
          <a:ext cx="5181600" cy="587375"/>
        </p:xfrm>
        <a:graphic>
          <a:graphicData uri="http://schemas.openxmlformats.org/drawingml/2006/table">
            <a:tbl>
              <a:tblPr/>
              <a:tblGrid>
                <a:gridCol w="2590800">
                  <a:extLst>
                    <a:ext uri="{9D8B030D-6E8A-4147-A177-3AD203B41FA5}">
                      <a16:colId xmlns:a16="http://schemas.microsoft.com/office/drawing/2014/main" xmlns="" val="20000"/>
                    </a:ext>
                  </a:extLst>
                </a:gridCol>
                <a:gridCol w="25908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María Gertrudis Hernández Bueno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9835999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0"/>
          <p:cNvSpPr>
            <a:spLocks noChangeArrowheads="1"/>
          </p:cNvSpPr>
          <p:nvPr/>
        </p:nvSpPr>
        <p:spPr bwMode="auto">
          <a:xfrm>
            <a:off x="1448900" y="526562"/>
            <a:ext cx="5219700" cy="7940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p>
          <a:p>
            <a:pPr algn="ctr">
              <a:spcAft>
                <a:spcPts val="1200"/>
              </a:spcAft>
            </a:pPr>
            <a:r>
              <a:rPr lang="es-MX" altLang="es-MX" b="1" i="1" dirty="0"/>
              <a:t>SUBDIRECCIÓN ACADÉMICA</a:t>
            </a:r>
          </a:p>
          <a:p>
            <a:pPr algn="just">
              <a:spcAft>
                <a:spcPts val="1200"/>
              </a:spcAft>
            </a:pPr>
            <a:r>
              <a:rPr lang="es-ES_tradnl" altLang="es-MX" b="1" i="1" dirty="0">
                <a:solidFill>
                  <a:srgbClr val="000000"/>
                </a:solidFill>
              </a:rPr>
              <a:t>OBJETIVO</a:t>
            </a:r>
          </a:p>
          <a:p>
            <a:pPr algn="just">
              <a:spcAft>
                <a:spcPts val="1200"/>
              </a:spcAft>
            </a:pPr>
            <a:r>
              <a:rPr lang="es-MX" altLang="es-MX" dirty="0"/>
              <a:t>    Coordinar las actividades académicas que de acuerdo con los planes y programas de estudio deben desarrollar las distintas carreras que se ofrecen en el instituto.</a:t>
            </a:r>
          </a:p>
          <a:p>
            <a:pPr algn="just">
              <a:spcAft>
                <a:spcPts val="1200"/>
              </a:spcAft>
            </a:pPr>
            <a:r>
              <a:rPr lang="es-ES" altLang="es-MX" b="1" i="1" dirty="0">
                <a:solidFill>
                  <a:srgbClr val="000000"/>
                </a:solidFill>
              </a:rPr>
              <a:t>FUNCIONES </a:t>
            </a:r>
          </a:p>
          <a:p>
            <a:pPr algn="just">
              <a:spcAft>
                <a:spcPts val="1200"/>
              </a:spcAft>
              <a:buFont typeface="Wingdings" panose="05000000000000000000" pitchFamily="2" charset="2"/>
              <a:buChar char="§"/>
            </a:pPr>
            <a:r>
              <a:rPr lang="es-MX" altLang="es-MX" dirty="0"/>
              <a:t>Participar en la elaboración de la normatividad escolar para su difusión y cumplimiento.</a:t>
            </a:r>
          </a:p>
          <a:p>
            <a:pPr algn="just">
              <a:spcAft>
                <a:spcPts val="1200"/>
              </a:spcAft>
              <a:buFont typeface="Wingdings" panose="05000000000000000000" pitchFamily="2" charset="2"/>
              <a:buChar char="§"/>
            </a:pPr>
            <a:r>
              <a:rPr lang="es-MX" altLang="es-MX" dirty="0"/>
              <a:t>Participar en la selección de acervo bibliográfico y material de apoyo a la docencia que es solicitado por las jefaturas de división y el personal docente del instituto.</a:t>
            </a:r>
          </a:p>
          <a:p>
            <a:pPr algn="just">
              <a:spcAft>
                <a:spcPts val="1200"/>
              </a:spcAft>
              <a:buFont typeface="Wingdings" panose="05000000000000000000" pitchFamily="2" charset="2"/>
              <a:buChar char="§"/>
            </a:pPr>
            <a:r>
              <a:rPr lang="es-MX" altLang="es-MX" dirty="0"/>
              <a:t>Participar en los comités y comisiones internas y externas en las que se requiera su colaboración.</a:t>
            </a:r>
          </a:p>
          <a:p>
            <a:pPr algn="just">
              <a:spcAft>
                <a:spcPts val="1200"/>
              </a:spcAft>
              <a:buFont typeface="Wingdings" panose="05000000000000000000" pitchFamily="2" charset="2"/>
              <a:buChar char="§"/>
            </a:pPr>
            <a:r>
              <a:rPr lang="es-MX" dirty="0"/>
              <a:t>Proponer el desarrollo en los programas de superación y actualización del personal docente que se realizan en el instituto.</a:t>
            </a:r>
          </a:p>
          <a:p>
            <a:pPr algn="just">
              <a:spcAft>
                <a:spcPts val="1200"/>
              </a:spcAft>
              <a:buFont typeface="Wingdings" panose="05000000000000000000" pitchFamily="2" charset="2"/>
              <a:buChar char="§"/>
            </a:pPr>
            <a:r>
              <a:rPr lang="es-MX" dirty="0"/>
              <a:t>Supervisar el proceso de titulación de los egresados del instituto.</a:t>
            </a:r>
          </a:p>
          <a:p>
            <a:pPr algn="just">
              <a:spcAft>
                <a:spcPts val="1200"/>
              </a:spcAft>
              <a:buFont typeface="Wingdings" panose="05000000000000000000" pitchFamily="2" charset="2"/>
              <a:buChar char="§"/>
            </a:pPr>
            <a:r>
              <a:rPr lang="es-MX" dirty="0"/>
              <a:t>Supervisar el desarrollo de los programas y proyectos de investigación educativa, científica y tecnológica que se lleven a cabo en el instituto.</a:t>
            </a:r>
          </a:p>
          <a:p>
            <a:pPr algn="just">
              <a:spcAft>
                <a:spcPts val="1200"/>
              </a:spcAft>
              <a:buFont typeface="Wingdings" panose="05000000000000000000" pitchFamily="2" charset="2"/>
              <a:buChar char="§"/>
            </a:pPr>
            <a:r>
              <a:rPr lang="es-MX" dirty="0"/>
              <a:t>Supervisar la aplicación de los planes y programas de estudio de las carreras que se imparten en el instituto.</a:t>
            </a:r>
          </a:p>
          <a:p>
            <a:pPr algn="just">
              <a:spcAft>
                <a:spcPts val="1200"/>
              </a:spcAft>
              <a:buFont typeface="Wingdings" panose="05000000000000000000" pitchFamily="2" charset="2"/>
              <a:buChar char="§"/>
            </a:pPr>
            <a:r>
              <a:rPr lang="es-MX" altLang="es-MX" dirty="0"/>
              <a:t>Coordinar la instrumentación de los procesos de acreditación de  los programas académicos de la institución, así como su seguimiento y re acreditación.</a:t>
            </a:r>
          </a:p>
          <a:p>
            <a:pPr algn="just">
              <a:spcAft>
                <a:spcPts val="1200"/>
              </a:spcAft>
              <a:buFont typeface="Wingdings" panose="05000000000000000000" pitchFamily="2" charset="2"/>
              <a:buChar char="§"/>
            </a:pPr>
            <a:r>
              <a:rPr lang="es-MX" dirty="0"/>
              <a:t>Vigilar la integración y funcionamiento de las academias.</a:t>
            </a:r>
          </a:p>
          <a:p>
            <a:pPr algn="just">
              <a:spcAft>
                <a:spcPts val="1200"/>
              </a:spcAft>
              <a:buFont typeface="Wingdings" panose="05000000000000000000" pitchFamily="2" charset="2"/>
              <a:buChar char="§"/>
            </a:pPr>
            <a:r>
              <a:rPr lang="es-MX" dirty="0"/>
              <a:t>Participar en la organización de eventos académicos del instituto.</a:t>
            </a:r>
          </a:p>
          <a:p>
            <a:pPr algn="just">
              <a:spcAft>
                <a:spcPts val="1200"/>
              </a:spcAft>
              <a:buFont typeface="Wingdings" panose="05000000000000000000" pitchFamily="2" charset="2"/>
              <a:buChar char="§"/>
            </a:pPr>
            <a:r>
              <a:rPr lang="es-MX" dirty="0"/>
              <a:t>Participar en los procesos de acreditación de los programas académicos del instituto. </a:t>
            </a:r>
          </a:p>
          <a:p>
            <a:pPr algn="just">
              <a:spcAft>
                <a:spcPts val="1200"/>
              </a:spcAft>
              <a:buFont typeface="Wingdings" panose="05000000000000000000" pitchFamily="2" charset="2"/>
              <a:buChar char="§"/>
            </a:pPr>
            <a:r>
              <a:rPr lang="es-MX" altLang="es-MX" dirty="0"/>
              <a:t>Supervisar la aplicación de los lineamientos académico administrativos que emite el Tecnológico Nacional de México (TecNM).</a:t>
            </a:r>
            <a:endParaRPr lang="es-MX" dirty="0"/>
          </a:p>
        </p:txBody>
      </p:sp>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236565" name="Group 21"/>
          <p:cNvGraphicFramePr>
            <a:graphicFrameLocks noGrp="1"/>
          </p:cNvGraphicFramePr>
          <p:nvPr>
            <p:extLst>
              <p:ext uri="{D42A27DB-BD31-4B8C-83A1-F6EECF244321}">
                <p14:modId xmlns:p14="http://schemas.microsoft.com/office/powerpoint/2010/main" val="2150179925"/>
              </p:ext>
            </p:extLst>
          </p:nvPr>
        </p:nvGraphicFramePr>
        <p:xfrm>
          <a:off x="1546225" y="8377238"/>
          <a:ext cx="5207000" cy="587375"/>
        </p:xfrm>
        <a:graphic>
          <a:graphicData uri="http://schemas.openxmlformats.org/drawingml/2006/table">
            <a:tbl>
              <a:tblPr/>
              <a:tblGrid>
                <a:gridCol w="2716213">
                  <a:extLst>
                    <a:ext uri="{9D8B030D-6E8A-4147-A177-3AD203B41FA5}">
                      <a16:colId xmlns:a16="http://schemas.microsoft.com/office/drawing/2014/main" xmlns="" val="20000"/>
                    </a:ext>
                  </a:extLst>
                </a:gridCol>
                <a:gridCol w="24907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kern="1200" cap="none" normalizeH="0" baseline="0" dirty="0">
                          <a:ln>
                            <a:noFill/>
                          </a:ln>
                          <a:solidFill>
                            <a:schemeClr val="tx1"/>
                          </a:solidFill>
                          <a:effectLst/>
                          <a:latin typeface="Arial" charset="0"/>
                          <a:ea typeface="+mn-ea"/>
                          <a:cs typeface="Times New Roman" pitchFamily="18" charset="0"/>
                        </a:rPr>
                        <a:t>Francisco Javier Medina Zúñiga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3175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3176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408205170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20"/>
          <p:cNvSpPr>
            <a:spLocks noChangeArrowheads="1"/>
          </p:cNvSpPr>
          <p:nvPr/>
        </p:nvSpPr>
        <p:spPr bwMode="auto">
          <a:xfrm>
            <a:off x="1448900" y="526562"/>
            <a:ext cx="5219700" cy="7789825"/>
          </a:xfrm>
          <a:prstGeom prst="rect">
            <a:avLst/>
          </a:prstGeom>
          <a:noFill/>
          <a:ln>
            <a:noFill/>
          </a:ln>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SUBDIRECCIÓN ACADÉMICA</a:t>
            </a:r>
          </a:p>
          <a:p>
            <a:pPr algn="ctr">
              <a:spcBef>
                <a:spcPct val="0"/>
              </a:spcBef>
              <a:buFontTx/>
              <a:buNone/>
              <a:defRPr/>
            </a:pPr>
            <a:r>
              <a:rPr lang="es-ES_tradnl" altLang="es-MX" sz="1200" b="1" i="1" dirty="0">
                <a:latin typeface="Arial" panose="020B0604020202020204" pitchFamily="34" charset="0"/>
              </a:rPr>
              <a:t>(CONTINÚA)</a:t>
            </a:r>
          </a:p>
          <a:p>
            <a:pPr algn="ctr">
              <a:spcBef>
                <a:spcPct val="0"/>
              </a:spcBef>
              <a:buFontTx/>
              <a:buNone/>
              <a:defRPr/>
            </a:pPr>
            <a:endParaRPr lang="es-ES_tradnl" altLang="es-MX" sz="1200" b="1" i="1" dirty="0">
              <a:latin typeface="Arial" panose="020B0604020202020204" pitchFamily="34" charset="0"/>
            </a:endParaRPr>
          </a:p>
          <a:p>
            <a:pPr algn="ctr">
              <a:spcBef>
                <a:spcPct val="0"/>
              </a:spcBef>
              <a:buFontTx/>
              <a:buNone/>
              <a:defRPr/>
            </a:pPr>
            <a:endParaRPr lang="es-ES_tradnl" altLang="es-MX" sz="1200" b="1" i="1" dirty="0">
              <a:latin typeface="Arial" panose="020B0604020202020204" pitchFamily="34" charset="0"/>
            </a:endParaRPr>
          </a:p>
          <a:p>
            <a:pPr algn="just">
              <a:lnSpc>
                <a:spcPct val="95000"/>
              </a:lnSpc>
              <a:buFont typeface="Wingdings" pitchFamily="2" charset="2"/>
              <a:buChar char="§"/>
              <a:defRPr/>
            </a:pPr>
            <a:r>
              <a:rPr lang="es-MX" altLang="es-MX" sz="1200" dirty="0">
                <a:latin typeface="Arial" panose="020B0604020202020204" pitchFamily="34" charset="0"/>
              </a:rPr>
              <a:t>Coordinar la operación de cursos de verano.</a:t>
            </a:r>
          </a:p>
          <a:p>
            <a:pPr algn="just">
              <a:lnSpc>
                <a:spcPct val="95000"/>
              </a:lnSpc>
              <a:buFont typeface="Wingdings" pitchFamily="2" charset="2"/>
              <a:buChar char="§"/>
              <a:defRPr/>
            </a:pPr>
            <a:endParaRPr lang="es-MX" altLang="es-MX" sz="1200" dirty="0">
              <a:latin typeface="Arial" panose="020B0604020202020204" pitchFamily="34" charset="0"/>
            </a:endParaRPr>
          </a:p>
          <a:p>
            <a:pPr algn="just">
              <a:lnSpc>
                <a:spcPct val="95000"/>
              </a:lnSpc>
              <a:buFont typeface="Wingdings" pitchFamily="2" charset="2"/>
              <a:buChar char="§"/>
              <a:defRPr/>
            </a:pPr>
            <a:r>
              <a:rPr lang="es-MX" altLang="es-MX" sz="1200" dirty="0">
                <a:latin typeface="Arial" panose="020B0604020202020204" pitchFamily="34" charset="0"/>
              </a:rPr>
              <a:t>Coordinar el proceso de asignación de cargas académicas de los docentes del instituto.</a:t>
            </a:r>
          </a:p>
          <a:p>
            <a:pPr algn="just">
              <a:lnSpc>
                <a:spcPct val="95000"/>
              </a:lnSpc>
              <a:buFont typeface="Wingdings" pitchFamily="2" charset="2"/>
              <a:buChar char="§"/>
              <a:defRPr/>
            </a:pPr>
            <a:endParaRPr lang="es-MX" sz="1200" dirty="0">
              <a:latin typeface="Arial" panose="020B0604020202020204" pitchFamily="34" charset="0"/>
            </a:endParaRPr>
          </a:p>
          <a:p>
            <a:pPr algn="just">
              <a:lnSpc>
                <a:spcPct val="95000"/>
              </a:lnSpc>
              <a:buFont typeface="Wingdings" pitchFamily="2" charset="2"/>
              <a:buChar char="§"/>
              <a:defRPr/>
            </a:pPr>
            <a:r>
              <a:rPr lang="es-MX" sz="1200" dirty="0">
                <a:latin typeface="Arial" panose="020B0604020202020204" pitchFamily="34" charset="0"/>
              </a:rPr>
              <a:t>Coordinar la elaboración de programas de enseñanza – aprendizaje de una segunda lengua y ponerlos a disposición de los estudiantes y la comunidad.</a:t>
            </a:r>
          </a:p>
          <a:p>
            <a:pPr algn="just">
              <a:lnSpc>
                <a:spcPct val="95000"/>
              </a:lnSpc>
              <a:buFont typeface="Wingdings" pitchFamily="2" charset="2"/>
              <a:buChar char="§"/>
              <a:defRPr/>
            </a:pPr>
            <a:endParaRPr lang="es-MX" sz="1200" dirty="0">
              <a:latin typeface="Arial" panose="020B0604020202020204" pitchFamily="34" charset="0"/>
            </a:endParaRPr>
          </a:p>
          <a:p>
            <a:pPr algn="just">
              <a:lnSpc>
                <a:spcPct val="95000"/>
              </a:lnSpc>
              <a:buFont typeface="Wingdings" pitchFamily="2" charset="2"/>
              <a:buChar char="§"/>
              <a:defRPr/>
            </a:pPr>
            <a:r>
              <a:rPr lang="es-MX" sz="1200" dirty="0">
                <a:latin typeface="Arial" panose="020B0604020202020204" pitchFamily="34" charset="0"/>
              </a:rPr>
              <a:t>Vigilar la operación del Centro de Idiomas.</a:t>
            </a:r>
          </a:p>
          <a:p>
            <a:pPr algn="just">
              <a:lnSpc>
                <a:spcPct val="95000"/>
              </a:lnSpc>
              <a:buFont typeface="Wingdings" pitchFamily="2" charset="2"/>
              <a:buChar char="§"/>
              <a:defRPr/>
            </a:pPr>
            <a:endParaRPr lang="es-MX" sz="1200" dirty="0">
              <a:latin typeface="Arial" panose="020B0604020202020204" pitchFamily="34" charset="0"/>
            </a:endParaRPr>
          </a:p>
          <a:p>
            <a:pPr algn="just">
              <a:lnSpc>
                <a:spcPct val="95000"/>
              </a:lnSpc>
              <a:buFont typeface="Wingdings" pitchFamily="2" charset="2"/>
              <a:buChar char="§"/>
              <a:defRPr/>
            </a:pPr>
            <a:r>
              <a:rPr lang="es-MX" sz="1200" dirty="0">
                <a:latin typeface="Arial" panose="020B0604020202020204" pitchFamily="34" charset="0"/>
              </a:rPr>
              <a:t>Verificar la asistencia del docente en el aula para el cumplimiento de planes y programas de estudio.</a:t>
            </a:r>
          </a:p>
          <a:p>
            <a:pPr algn="just">
              <a:lnSpc>
                <a:spcPct val="95000"/>
              </a:lnSpc>
              <a:buFont typeface="Wingdings" pitchFamily="2" charset="2"/>
              <a:buChar char="§"/>
              <a:defRPr/>
            </a:pPr>
            <a:endParaRPr lang="es-MX" sz="1200" dirty="0">
              <a:latin typeface="Arial" panose="020B0604020202020204" pitchFamily="34" charset="0"/>
            </a:endParaRPr>
          </a:p>
          <a:p>
            <a:pPr algn="just">
              <a:lnSpc>
                <a:spcPct val="95000"/>
              </a:lnSpc>
              <a:buFont typeface="Wingdings" pitchFamily="2" charset="2"/>
              <a:buChar char="§"/>
              <a:defRPr/>
            </a:pPr>
            <a:r>
              <a:rPr lang="es-MX" sz="1200" dirty="0">
                <a:latin typeface="Arial" panose="020B0604020202020204" pitchFamily="34" charset="0"/>
              </a:rPr>
              <a:t>Aprobar el procedimiento de evaluación docente.</a:t>
            </a:r>
          </a:p>
          <a:p>
            <a:pPr algn="just">
              <a:lnSpc>
                <a:spcPct val="95000"/>
              </a:lnSpc>
              <a:buFont typeface="Wingdings" pitchFamily="2" charset="2"/>
              <a:buChar char="§"/>
              <a:defRPr/>
            </a:pPr>
            <a:endParaRPr lang="es-MX" altLang="es-MX" sz="1200" dirty="0">
              <a:latin typeface="Arial" panose="020B0604020202020204" pitchFamily="34" charset="0"/>
            </a:endParaRPr>
          </a:p>
          <a:p>
            <a:pPr algn="just">
              <a:lnSpc>
                <a:spcPct val="95000"/>
              </a:lnSpc>
              <a:buFont typeface="Wingdings" pitchFamily="2" charset="2"/>
              <a:buChar char="§"/>
              <a:defRPr/>
            </a:pPr>
            <a:r>
              <a:rPr lang="es-MX" altLang="es-MX" sz="1200" dirty="0">
                <a:latin typeface="Arial" panose="020B0604020202020204" pitchFamily="34" charset="0"/>
              </a:rPr>
              <a:t>Integrar el reporte de incidencias del personal docente para elaboración de la nómina correspondiente.</a:t>
            </a:r>
          </a:p>
          <a:p>
            <a:pPr algn="just">
              <a:lnSpc>
                <a:spcPct val="95000"/>
              </a:lnSpc>
              <a:buFont typeface="Wingdings" pitchFamily="2" charset="2"/>
              <a:buChar char="§"/>
              <a:defRPr/>
            </a:pPr>
            <a:endParaRPr lang="es-MX" sz="1200" dirty="0">
              <a:latin typeface="Arial" panose="020B0604020202020204" pitchFamily="34" charset="0"/>
            </a:endParaRPr>
          </a:p>
          <a:p>
            <a:pPr marL="171450" indent="-171450" algn="just" eaLnBrk="1" hangingPunct="1">
              <a:spcBef>
                <a:spcPts val="0"/>
              </a:spcBef>
              <a:spcAft>
                <a:spcPts val="1200"/>
              </a:spcAft>
              <a:buFont typeface="Wingdings" panose="05000000000000000000" pitchFamily="2" charset="2"/>
              <a:buChar char="§"/>
              <a:defRPr/>
            </a:pPr>
            <a:r>
              <a:rPr lang="es-MX" altLang="es-MX" sz="1200" dirty="0">
                <a:latin typeface="Arial" panose="020B0604020202020204" pitchFamily="34" charset="0"/>
              </a:rPr>
              <a:t>Aprobar los programas de actividades culturales y deportivas a desarrollar en el instituto.</a:t>
            </a:r>
          </a:p>
          <a:p>
            <a:pPr marL="171450" indent="-171450" algn="just" eaLnBrk="1" hangingPunct="1">
              <a:spcBef>
                <a:spcPts val="0"/>
              </a:spcBef>
              <a:spcAft>
                <a:spcPts val="1200"/>
              </a:spcAft>
              <a:buFont typeface="Wingdings" panose="05000000000000000000" pitchFamily="2" charset="2"/>
              <a:buChar char="§"/>
              <a:defRPr/>
            </a:pPr>
            <a:r>
              <a:rPr lang="es-MX" altLang="es-MX" sz="1200" dirty="0">
                <a:latin typeface="Arial" panose="020B0604020202020204" pitchFamily="34" charset="0"/>
              </a:rPr>
              <a:t>Aprobar las invitaciones de instituciones educativas, públicas y privadas, así como del sector social para la participación de eventos culturales, deportivos y artísticos.  </a:t>
            </a:r>
          </a:p>
          <a:p>
            <a:pPr marL="171450" indent="-171450" algn="just" eaLnBrk="1" hangingPunct="1">
              <a:spcBef>
                <a:spcPts val="0"/>
              </a:spcBef>
              <a:spcAft>
                <a:spcPts val="1200"/>
              </a:spcAft>
              <a:buFont typeface="Wingdings" panose="05000000000000000000" pitchFamily="2" charset="2"/>
              <a:buChar char="§"/>
              <a:defRPr/>
            </a:pPr>
            <a:r>
              <a:rPr lang="es-MX" altLang="es-MX" sz="1200" dirty="0">
                <a:latin typeface="Arial" panose="020B0604020202020204" pitchFamily="34" charset="0"/>
              </a:rPr>
              <a:t>Vigilar el cumplimiento de los lineamientos a que deban sujetarse las actividades difusión de la cultura y el Deporte.</a:t>
            </a:r>
          </a:p>
          <a:p>
            <a:pPr algn="just" eaLnBrk="1" hangingPunct="1">
              <a:spcAft>
                <a:spcPts val="1200"/>
              </a:spcAft>
              <a:buFont typeface="Wingdings" panose="05000000000000000000" pitchFamily="2" charset="2"/>
              <a:buChar char="§"/>
            </a:pPr>
            <a:r>
              <a:rPr lang="es-MX" altLang="es-MX" sz="1200" dirty="0" smtClean="0">
                <a:latin typeface="Arial" panose="020B0604020202020204" pitchFamily="34" charset="0"/>
              </a:rPr>
              <a:t>Participar </a:t>
            </a:r>
            <a:r>
              <a:rPr lang="es-MX" altLang="es-MX" sz="1200" dirty="0">
                <a:latin typeface="Arial" panose="020B0604020202020204" pitchFamily="34" charset="0"/>
              </a:rPr>
              <a:t>en el Anteproyecto del Programa Operativo Anual (APOA), Programa de Trabajo Anual (PTA) y Programa Institucional de Innovación y Desarrollo (PIID).</a:t>
            </a:r>
          </a:p>
          <a:p>
            <a:pPr marL="177800" indent="-177800" algn="just">
              <a:lnSpc>
                <a:spcPct val="95000"/>
              </a:lnSpc>
              <a:buFont typeface="Wingdings" pitchFamily="2" charset="2"/>
              <a:buChar char="§"/>
              <a:defRPr/>
            </a:pPr>
            <a:endParaRPr lang="es-MX" sz="1200" dirty="0">
              <a:latin typeface="Arial" pitchFamily="34" charset="0"/>
            </a:endParaRPr>
          </a:p>
          <a:p>
            <a:pPr marL="177800" indent="-177800" algn="just">
              <a:lnSpc>
                <a:spcPct val="95000"/>
              </a:lnSpc>
              <a:buFont typeface="Wingdings" pitchFamily="2" charset="2"/>
              <a:buChar char="§"/>
              <a:defRPr/>
            </a:pPr>
            <a:endParaRPr lang="es-MX" sz="1200" dirty="0">
              <a:latin typeface="Arial" charset="0"/>
              <a:cs typeface="Arial" charset="0"/>
            </a:endParaRPr>
          </a:p>
        </p:txBody>
      </p:sp>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2783"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32784"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1"/>
          <p:cNvGraphicFramePr>
            <a:graphicFrameLocks noGrp="1"/>
          </p:cNvGraphicFramePr>
          <p:nvPr>
            <p:extLst>
              <p:ext uri="{D42A27DB-BD31-4B8C-83A1-F6EECF244321}">
                <p14:modId xmlns:p14="http://schemas.microsoft.com/office/powerpoint/2010/main" val="576022339"/>
              </p:ext>
            </p:extLst>
          </p:nvPr>
        </p:nvGraphicFramePr>
        <p:xfrm>
          <a:off x="1546225" y="8377238"/>
          <a:ext cx="5207000" cy="587375"/>
        </p:xfrm>
        <a:graphic>
          <a:graphicData uri="http://schemas.openxmlformats.org/drawingml/2006/table">
            <a:tbl>
              <a:tblPr/>
              <a:tblGrid>
                <a:gridCol w="2716213">
                  <a:extLst>
                    <a:ext uri="{9D8B030D-6E8A-4147-A177-3AD203B41FA5}">
                      <a16:colId xmlns:a16="http://schemas.microsoft.com/office/drawing/2014/main" xmlns="" val="20000"/>
                    </a:ext>
                  </a:extLst>
                </a:gridCol>
                <a:gridCol w="24907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kern="1200" cap="none" normalizeH="0" baseline="0" dirty="0">
                          <a:ln>
                            <a:noFill/>
                          </a:ln>
                          <a:solidFill>
                            <a:schemeClr val="tx1"/>
                          </a:solidFill>
                          <a:effectLst/>
                          <a:latin typeface="Arial" charset="0"/>
                          <a:ea typeface="+mn-ea"/>
                          <a:cs typeface="Times New Roman" pitchFamily="18" charset="0"/>
                        </a:rPr>
                        <a:t>Francisco Javier Medina Zúñiga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8623451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20"/>
          <p:cNvSpPr>
            <a:spLocks noChangeArrowheads="1"/>
          </p:cNvSpPr>
          <p:nvPr/>
        </p:nvSpPr>
        <p:spPr bwMode="auto">
          <a:xfrm>
            <a:off x="1448900" y="526562"/>
            <a:ext cx="5219700" cy="3671774"/>
          </a:xfrm>
          <a:prstGeom prst="rect">
            <a:avLst/>
          </a:prstGeom>
          <a:noFill/>
          <a:ln>
            <a:noFill/>
          </a:ln>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SUBDIRECCIÓN ACADÉMICA</a:t>
            </a:r>
          </a:p>
          <a:p>
            <a:pPr algn="ctr">
              <a:spcBef>
                <a:spcPct val="0"/>
              </a:spcBef>
              <a:buFontTx/>
              <a:buNone/>
              <a:defRPr/>
            </a:pPr>
            <a:r>
              <a:rPr lang="es-ES_tradnl" altLang="es-MX" sz="1200" b="1" i="1" dirty="0">
                <a:latin typeface="Arial" panose="020B0604020202020204" pitchFamily="34" charset="0"/>
              </a:rPr>
              <a:t>(CONTINÚA)</a:t>
            </a:r>
          </a:p>
          <a:p>
            <a:pPr algn="ctr">
              <a:spcBef>
                <a:spcPct val="0"/>
              </a:spcBef>
              <a:buFontTx/>
              <a:buNone/>
              <a:defRPr/>
            </a:pPr>
            <a:endParaRPr lang="es-ES_tradnl" altLang="es-MX" sz="1200" b="1" i="1" dirty="0">
              <a:latin typeface="Arial" panose="020B0604020202020204" pitchFamily="34" charset="0"/>
            </a:endParaRPr>
          </a:p>
          <a:p>
            <a:pPr algn="ctr">
              <a:spcBef>
                <a:spcPct val="0"/>
              </a:spcBef>
              <a:buFontTx/>
              <a:buNone/>
              <a:defRPr/>
            </a:pPr>
            <a:endParaRPr lang="es-ES_tradnl" altLang="es-MX" sz="1200" b="1" i="1" dirty="0">
              <a:latin typeface="Arial" panose="020B0604020202020204" pitchFamily="34" charset="0"/>
            </a:endParaRPr>
          </a:p>
          <a:p>
            <a:pPr algn="just" eaLnBrk="1" hangingPunct="1">
              <a:spcAft>
                <a:spcPts val="1200"/>
              </a:spcAft>
              <a:buFont typeface="Wingdings" panose="05000000000000000000" pitchFamily="2" charset="2"/>
              <a:buChar char="§"/>
            </a:pPr>
            <a:r>
              <a:rPr lang="es-MX" altLang="es-MX" sz="1200" dirty="0" smtClean="0">
                <a:latin typeface="Arial" panose="020B0604020202020204" pitchFamily="34" charset="0"/>
              </a:rPr>
              <a:t>Promover </a:t>
            </a:r>
            <a:r>
              <a:rPr lang="es-MX" altLang="es-MX" sz="1200" dirty="0">
                <a:latin typeface="Arial" panose="020B0604020202020204" pitchFamily="34" charset="0"/>
              </a:rPr>
              <a:t>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Participar en el proceso de Entrega Recepción del Ejercicio Constitucional.</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marL="177800" indent="-177800" algn="just">
              <a:lnSpc>
                <a:spcPct val="95000"/>
              </a:lnSpc>
              <a:buFont typeface="Wingdings" pitchFamily="2" charset="2"/>
              <a:buChar char="§"/>
              <a:defRPr/>
            </a:pPr>
            <a:r>
              <a:rPr lang="es-MX" altLang="es-MX" sz="1200" dirty="0">
                <a:latin typeface="Arial" panose="020B0604020202020204" pitchFamily="34" charset="0"/>
              </a:rPr>
              <a:t>Estas funciones son enunciativas más no limitativas.</a:t>
            </a:r>
          </a:p>
          <a:p>
            <a:pPr marL="171450" indent="-171450" algn="just" eaLnBrk="1" hangingPunct="1">
              <a:spcBef>
                <a:spcPts val="0"/>
              </a:spcBef>
              <a:spcAft>
                <a:spcPts val="1200"/>
              </a:spcAft>
              <a:buFont typeface="Wingdings" panose="05000000000000000000" pitchFamily="2" charset="2"/>
              <a:buChar char="§"/>
              <a:defRPr/>
            </a:pPr>
            <a:endParaRPr lang="es-MX" altLang="es-MX" sz="1200" dirty="0">
              <a:solidFill>
                <a:srgbClr val="FF0000"/>
              </a:solidFill>
            </a:endParaRPr>
          </a:p>
          <a:p>
            <a:pPr marL="177800" indent="-177800" algn="just">
              <a:lnSpc>
                <a:spcPct val="95000"/>
              </a:lnSpc>
              <a:buFont typeface="Wingdings" pitchFamily="2" charset="2"/>
              <a:buChar char="§"/>
              <a:defRPr/>
            </a:pPr>
            <a:endParaRPr lang="es-MX" sz="1200" dirty="0">
              <a:latin typeface="Arial" pitchFamily="34" charset="0"/>
            </a:endParaRPr>
          </a:p>
          <a:p>
            <a:pPr marL="177800" indent="-177800" algn="just">
              <a:lnSpc>
                <a:spcPct val="95000"/>
              </a:lnSpc>
              <a:buFont typeface="Wingdings" pitchFamily="2" charset="2"/>
              <a:buChar char="§"/>
              <a:defRPr/>
            </a:pPr>
            <a:endParaRPr lang="es-MX" sz="1200" dirty="0">
              <a:latin typeface="Arial" charset="0"/>
              <a:cs typeface="Arial" charset="0"/>
            </a:endParaRPr>
          </a:p>
        </p:txBody>
      </p:sp>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2783"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32784"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1"/>
          <p:cNvGraphicFramePr>
            <a:graphicFrameLocks noGrp="1"/>
          </p:cNvGraphicFramePr>
          <p:nvPr>
            <p:extLst>
              <p:ext uri="{D42A27DB-BD31-4B8C-83A1-F6EECF244321}">
                <p14:modId xmlns:p14="http://schemas.microsoft.com/office/powerpoint/2010/main" val="3941916080"/>
              </p:ext>
            </p:extLst>
          </p:nvPr>
        </p:nvGraphicFramePr>
        <p:xfrm>
          <a:off x="1546225" y="8377238"/>
          <a:ext cx="5207000" cy="587375"/>
        </p:xfrm>
        <a:graphic>
          <a:graphicData uri="http://schemas.openxmlformats.org/drawingml/2006/table">
            <a:tbl>
              <a:tblPr/>
              <a:tblGrid>
                <a:gridCol w="2716213">
                  <a:extLst>
                    <a:ext uri="{9D8B030D-6E8A-4147-A177-3AD203B41FA5}">
                      <a16:colId xmlns:a16="http://schemas.microsoft.com/office/drawing/2014/main" xmlns="" val="20000"/>
                    </a:ext>
                  </a:extLst>
                </a:gridCol>
                <a:gridCol w="24907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kern="1200" cap="none" normalizeH="0" baseline="0" dirty="0">
                          <a:ln>
                            <a:noFill/>
                          </a:ln>
                          <a:solidFill>
                            <a:schemeClr val="tx1"/>
                          </a:solidFill>
                          <a:effectLst/>
                          <a:latin typeface="Arial" charset="0"/>
                          <a:ea typeface="+mn-ea"/>
                          <a:cs typeface="Times New Roman" pitchFamily="18" charset="0"/>
                        </a:rPr>
                        <a:t>Francisco Javier Medina Zúñiga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1974399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7909858"/>
          </a:xfrm>
          <a:prstGeom prst="rect">
            <a:avLst/>
          </a:prstGeom>
          <a:noFill/>
          <a:ln>
            <a:noFill/>
          </a:ln>
          <a:extLst/>
        </p:spPr>
        <p:txBody>
          <a:bodyPr>
            <a:spAutoFit/>
          </a:bodyPr>
          <a:lstStyle/>
          <a:p>
            <a:pPr algn="ctr">
              <a:spcAft>
                <a:spcPts val="0"/>
              </a:spcAft>
              <a:defRPr/>
            </a:pPr>
            <a:endParaRPr lang="es-MX" b="1" i="1" dirty="0">
              <a:latin typeface="Arial" charset="0"/>
              <a:cs typeface="Arial" charset="0"/>
            </a:endParaRPr>
          </a:p>
          <a:p>
            <a:pPr algn="ctr">
              <a:spcAft>
                <a:spcPts val="1200"/>
              </a:spcAft>
              <a:defRPr/>
            </a:pPr>
            <a:r>
              <a:rPr lang="es-MX" b="1" i="1" dirty="0">
                <a:latin typeface="Arial" charset="0"/>
                <a:cs typeface="Arial" charset="0"/>
              </a:rPr>
              <a:t>SECRETARIA DE SUBDIRECCIÓN ACADÉMICA</a:t>
            </a:r>
          </a:p>
          <a:p>
            <a:pPr marL="171450" indent="-171450" algn="just">
              <a:spcAft>
                <a:spcPts val="1200"/>
              </a:spcAft>
              <a:defRPr/>
            </a:pPr>
            <a:r>
              <a:rPr lang="es-MX" b="1" i="1" dirty="0"/>
              <a:t>OBJETIVO</a:t>
            </a:r>
            <a:endParaRPr lang="es-MX" i="1" dirty="0"/>
          </a:p>
          <a:p>
            <a:pPr marL="0" indent="0" algn="just">
              <a:spcAft>
                <a:spcPts val="1200"/>
              </a:spcAft>
              <a:buNone/>
              <a:defRPr/>
            </a:pPr>
            <a:r>
              <a:rPr lang="es-ES" dirty="0"/>
              <a:t>Atender la audiencia en la Subdirección Académica, además de recibir llamadas telefónicas, registrar y remitir correspondencia impresa y por vía electrónica, así como archivar los documentos de acuerdo a la normatividad establecida y llevar la agenda del área.</a:t>
            </a:r>
            <a:endParaRPr lang="es-MX" dirty="0"/>
          </a:p>
          <a:p>
            <a:pPr algn="just">
              <a:spcAft>
                <a:spcPts val="1200"/>
              </a:spcAft>
              <a:defRPr/>
            </a:pPr>
            <a:r>
              <a:rPr lang="es-MX" dirty="0"/>
              <a:t> </a:t>
            </a:r>
            <a:r>
              <a:rPr lang="es-ES" b="1" i="1" dirty="0"/>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a:t>
            </a:r>
          </a:p>
          <a:p>
            <a:pPr marL="177800" indent="-177800" algn="just">
              <a:spcAft>
                <a:spcPts val="1200"/>
              </a:spcAft>
              <a:buFont typeface="Wingdings" pitchFamily="2" charset="2"/>
              <a:buChar char="§"/>
              <a:defRPr/>
            </a:pPr>
            <a:r>
              <a:rPr lang="es-MX" altLang="es-MX" dirty="0"/>
              <a:t>Apoyar en la difusión de la correspondencia electrónica y darle seguimiento.</a:t>
            </a:r>
          </a:p>
          <a:p>
            <a:pPr marL="177800" indent="-177800" algn="just">
              <a:spcAft>
                <a:spcPts val="1200"/>
              </a:spcAft>
              <a:buFont typeface="Wingdings" pitchFamily="2" charset="2"/>
              <a:buChar char="§"/>
              <a:defRPr/>
            </a:pPr>
            <a:r>
              <a:rPr lang="es-MX" altLang="es-MX" dirty="0"/>
              <a:t>Organizar, conservar y resguardar los expedientes que conforman el archivo del área.</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Apoyar en la organización de congresos y eventos académicos en conjunto con el personal comisionado en la institución.</a:t>
            </a: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marL="177800" indent="-177800" algn="just">
              <a:spcAft>
                <a:spcPts val="1200"/>
              </a:spcAft>
              <a:buFont typeface="Wingdings" pitchFamily="2" charset="2"/>
              <a:buChar char="§"/>
              <a:defRPr/>
            </a:pPr>
            <a:endParaRPr lang="es-ES" dirty="0"/>
          </a:p>
          <a:p>
            <a:pPr marL="177800" indent="-177800" algn="just">
              <a:spcAft>
                <a:spcPts val="1200"/>
              </a:spcAft>
              <a:buFont typeface="Wingdings" pitchFamily="2" charset="2"/>
              <a:buChar char="§"/>
              <a:defRPr/>
            </a:pPr>
            <a:endParaRPr lang="es-MX" altLang="es-MX" dirty="0"/>
          </a:p>
          <a:p>
            <a:pPr algn="just">
              <a:defRPr/>
            </a:pPr>
            <a:endParaRPr lang="es-ES" dirty="0"/>
          </a:p>
          <a:p>
            <a:pPr marL="177800" indent="-177800" algn="just">
              <a:buFont typeface="Arial" panose="020B0604020202020204" pitchFamily="34" charset="0"/>
              <a:buChar char="•"/>
              <a:defRPr/>
            </a:pPr>
            <a:endParaRPr lang="es-MX" dirty="0">
              <a:solidFill>
                <a:srgbClr val="FF33CC"/>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7" name="Group 21"/>
          <p:cNvGraphicFramePr>
            <a:graphicFrameLocks noGrp="1"/>
          </p:cNvGraphicFramePr>
          <p:nvPr>
            <p:extLst>
              <p:ext uri="{D42A27DB-BD31-4B8C-83A1-F6EECF244321}">
                <p14:modId xmlns:p14="http://schemas.microsoft.com/office/powerpoint/2010/main" val="4037364307"/>
              </p:ext>
            </p:extLst>
          </p:nvPr>
        </p:nvGraphicFramePr>
        <p:xfrm>
          <a:off x="1571625" y="8400401"/>
          <a:ext cx="5181600" cy="587375"/>
        </p:xfrm>
        <a:graphic>
          <a:graphicData uri="http://schemas.openxmlformats.org/drawingml/2006/table">
            <a:tbl>
              <a:tblPr/>
              <a:tblGrid>
                <a:gridCol w="2590800">
                  <a:extLst>
                    <a:ext uri="{9D8B030D-6E8A-4147-A177-3AD203B41FA5}">
                      <a16:colId xmlns:a16="http://schemas.microsoft.com/office/drawing/2014/main" xmlns="" val="20000"/>
                    </a:ext>
                  </a:extLst>
                </a:gridCol>
                <a:gridCol w="25908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Elizabeth Rivera Antonio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7380229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57347" name="5 Rectángulo"/>
          <p:cNvSpPr>
            <a:spLocks noChangeArrowheads="1"/>
          </p:cNvSpPr>
          <p:nvPr/>
        </p:nvSpPr>
        <p:spPr bwMode="auto">
          <a:xfrm>
            <a:off x="1571624" y="579438"/>
            <a:ext cx="5181601" cy="7232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p>
          <a:p>
            <a:pPr algn="ctr"/>
            <a:r>
              <a:rPr lang="es-MX" altLang="es-MX" b="1" i="1" dirty="0"/>
              <a:t>DIVISIÓN DE ESTUDIOS PROFESIONALES</a:t>
            </a:r>
            <a:endParaRPr lang="es-MX" altLang="es-MX" i="1" dirty="0"/>
          </a:p>
          <a:p>
            <a:pPr algn="just"/>
            <a:endParaRPr lang="es-ES_tradnl" altLang="es-MX" b="1" i="1" dirty="0">
              <a:solidFill>
                <a:srgbClr val="000000"/>
              </a:solidFill>
            </a:endParaRPr>
          </a:p>
          <a:p>
            <a:pPr algn="just">
              <a:spcAft>
                <a:spcPts val="1200"/>
              </a:spcAft>
            </a:pPr>
            <a:r>
              <a:rPr lang="es-ES_tradnl" altLang="es-MX" b="1" i="1" dirty="0">
                <a:solidFill>
                  <a:srgbClr val="000000"/>
                </a:solidFill>
              </a:rPr>
              <a:t>OBJETIVO</a:t>
            </a:r>
          </a:p>
          <a:p>
            <a:pPr algn="just">
              <a:spcAft>
                <a:spcPts val="1200"/>
              </a:spcAft>
            </a:pPr>
            <a:r>
              <a:rPr lang="es-ES" altLang="es-MX" dirty="0"/>
              <a:t>    Apoyar en la aplicación de los planes y programas de estudios de las carreras que se imparten en el Instituto Tecnológico, </a:t>
            </a:r>
            <a:r>
              <a:rPr lang="es-MX" altLang="es-MX" dirty="0"/>
              <a:t>y las actividades de apoyo a la titulación, así como la atención de estudiantes de estas carreras.</a:t>
            </a:r>
          </a:p>
          <a:p>
            <a:pPr algn="just">
              <a:spcAft>
                <a:spcPts val="1200"/>
              </a:spcAft>
            </a:pPr>
            <a:r>
              <a:rPr lang="es-ES" altLang="es-MX" b="1" i="1" dirty="0">
                <a:solidFill>
                  <a:srgbClr val="000000"/>
                </a:solidFill>
              </a:rPr>
              <a:t>FUNCIONES </a:t>
            </a:r>
          </a:p>
          <a:p>
            <a:pPr algn="just">
              <a:spcAft>
                <a:spcPts val="1200"/>
              </a:spcAft>
              <a:buFont typeface="Wingdings" panose="05000000000000000000" pitchFamily="2" charset="2"/>
              <a:buChar char="§"/>
            </a:pPr>
            <a:r>
              <a:rPr lang="es-MX" dirty="0"/>
              <a:t>Ejecutar el lineamiento </a:t>
            </a:r>
            <a:r>
              <a:rPr lang="es-MX" altLang="es-MX" dirty="0"/>
              <a:t>para la titulación conforme a la normatividad vigente. </a:t>
            </a:r>
          </a:p>
          <a:p>
            <a:pPr lvl="0" algn="just">
              <a:spcAft>
                <a:spcPts val="1200"/>
              </a:spcAft>
              <a:buFont typeface="Wingdings" panose="05000000000000000000" pitchFamily="2" charset="2"/>
              <a:buChar char="§"/>
            </a:pPr>
            <a:r>
              <a:rPr lang="es-MX" dirty="0"/>
              <a:t>Ejecutar la normatividad y lineamientos de la </a:t>
            </a:r>
            <a:r>
              <a:rPr lang="es-MX" dirty="0" smtClean="0"/>
              <a:t>operación </a:t>
            </a:r>
            <a:r>
              <a:rPr lang="es-MX" dirty="0"/>
              <a:t>y acreditación de residencia profesional.</a:t>
            </a:r>
          </a:p>
          <a:p>
            <a:pPr algn="just">
              <a:spcAft>
                <a:spcPts val="1200"/>
              </a:spcAft>
              <a:buFont typeface="Wingdings" panose="05000000000000000000" pitchFamily="2" charset="2"/>
              <a:buChar char="§"/>
            </a:pPr>
            <a:r>
              <a:rPr lang="es-MX" altLang="es-MX" dirty="0"/>
              <a:t>Dar a conocer a los estudiantes los Lineamientos Académicos-Normativos vigentes y el Reglamento General de la Institución. </a:t>
            </a:r>
          </a:p>
          <a:p>
            <a:pPr lvl="0" algn="just">
              <a:spcAft>
                <a:spcPts val="1200"/>
              </a:spcAft>
              <a:buFont typeface="Wingdings" panose="05000000000000000000" pitchFamily="2" charset="2"/>
              <a:buChar char="§"/>
            </a:pPr>
            <a:r>
              <a:rPr lang="es-MX" dirty="0"/>
              <a:t>Ejecutar la normatividad y lineamientos de la </a:t>
            </a:r>
            <a:r>
              <a:rPr lang="es-MX" dirty="0" smtClean="0"/>
              <a:t>Movilidad </a:t>
            </a:r>
            <a:r>
              <a:rPr lang="es-MX" dirty="0"/>
              <a:t>Estudiantil.</a:t>
            </a:r>
          </a:p>
          <a:p>
            <a:pPr algn="just">
              <a:spcAft>
                <a:spcPts val="1200"/>
              </a:spcAft>
              <a:buFont typeface="Wingdings" panose="05000000000000000000" pitchFamily="2" charset="2"/>
              <a:buChar char="§"/>
            </a:pPr>
            <a:r>
              <a:rPr lang="es-MX" dirty="0"/>
              <a:t>Ejecutar la normatividad y lineamientos de </a:t>
            </a:r>
            <a:r>
              <a:rPr lang="es-MX" altLang="es-MX" dirty="0"/>
              <a:t>Traslado Estudiantil.</a:t>
            </a:r>
          </a:p>
          <a:p>
            <a:pPr algn="just">
              <a:spcAft>
                <a:spcPts val="1200"/>
              </a:spcAft>
              <a:buFont typeface="Wingdings" panose="05000000000000000000" pitchFamily="2" charset="2"/>
              <a:buChar char="§"/>
            </a:pPr>
            <a:r>
              <a:rPr lang="es-MX" dirty="0"/>
              <a:t>Ejecutar </a:t>
            </a:r>
            <a:r>
              <a:rPr lang="es-MX" altLang="es-MX" dirty="0"/>
              <a:t>la normatividad y lineamientos de Convalidación de Estudios.     </a:t>
            </a:r>
          </a:p>
          <a:p>
            <a:pPr algn="just">
              <a:spcAft>
                <a:spcPts val="1200"/>
              </a:spcAft>
              <a:buFont typeface="Wingdings" panose="05000000000000000000" pitchFamily="2" charset="2"/>
              <a:buChar char="§"/>
            </a:pPr>
            <a:r>
              <a:rPr lang="es-MX" altLang="es-MX" dirty="0"/>
              <a:t>Proporcionar la atención de alumnos, relacionadas con cargas académicas, procesos y seguimiento académico-administrativo.</a:t>
            </a:r>
          </a:p>
          <a:p>
            <a:pPr algn="just">
              <a:spcAft>
                <a:spcPts val="1200"/>
              </a:spcAft>
              <a:buFont typeface="Wingdings" panose="05000000000000000000" pitchFamily="2" charset="2"/>
              <a:buChar char="§"/>
            </a:pPr>
            <a:r>
              <a:rPr lang="es-MX" altLang="es-MX" dirty="0"/>
              <a:t>Dar seguimiento al Lineamiento de Actividades Complementarias.</a:t>
            </a:r>
          </a:p>
          <a:p>
            <a:pPr algn="just">
              <a:spcAft>
                <a:spcPts val="1200"/>
              </a:spcAft>
              <a:buFont typeface="Wingdings" panose="05000000000000000000" pitchFamily="2" charset="2"/>
              <a:buChar char="§"/>
            </a:pPr>
            <a:r>
              <a:rPr lang="es-MX" dirty="0"/>
              <a:t>Dar seguimiento a</a:t>
            </a:r>
            <a:r>
              <a:rPr lang="es-MX" altLang="es-MX" dirty="0"/>
              <a:t>l Proceso de Reinscripción.</a:t>
            </a:r>
          </a:p>
          <a:p>
            <a:pPr algn="just">
              <a:spcAft>
                <a:spcPts val="1200"/>
              </a:spcAft>
              <a:buFont typeface="Wingdings" panose="05000000000000000000" pitchFamily="2" charset="2"/>
              <a:buChar char="§"/>
            </a:pPr>
            <a:r>
              <a:rPr lang="es-MX" altLang="es-MX" dirty="0"/>
              <a:t>Gestionar el procedimiento de residencias profesionales.</a:t>
            </a:r>
          </a:p>
          <a:p>
            <a:pPr algn="just">
              <a:spcAft>
                <a:spcPts val="1200"/>
              </a:spcAft>
              <a:buFont typeface="Wingdings" panose="05000000000000000000" pitchFamily="2" charset="2"/>
              <a:buChar char="§"/>
            </a:pPr>
            <a:r>
              <a:rPr lang="es-MX" altLang="es-MX" dirty="0"/>
              <a:t>Participar en los comités y comisiones internas y externas en las que se requiera su colaboración.</a:t>
            </a:r>
          </a:p>
          <a:p>
            <a:pPr algn="just">
              <a:spcAft>
                <a:spcPts val="1200"/>
              </a:spcAft>
              <a:buFont typeface="Wingdings" panose="05000000000000000000" pitchFamily="2" charset="2"/>
              <a:buChar char="§"/>
            </a:pPr>
            <a:r>
              <a:rPr lang="es-MX" altLang="es-MX" dirty="0"/>
              <a:t>Apoyar en el procedimiento de Acto Protocolario para la Titulación Integral.</a:t>
            </a:r>
          </a:p>
        </p:txBody>
      </p:sp>
      <p:sp>
        <p:nvSpPr>
          <p:cNvPr id="5735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dirty="0"/>
              <a:t>DESCRIPCIÓN DE FUNCIONES</a:t>
            </a:r>
          </a:p>
        </p:txBody>
      </p:sp>
      <p:sp>
        <p:nvSpPr>
          <p:cNvPr id="5736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1"/>
          <p:cNvGraphicFramePr>
            <a:graphicFrameLocks noGrp="1"/>
          </p:cNvGraphicFramePr>
          <p:nvPr>
            <p:extLst>
              <p:ext uri="{D42A27DB-BD31-4B8C-83A1-F6EECF244321}">
                <p14:modId xmlns:p14="http://schemas.microsoft.com/office/powerpoint/2010/main" val="202502188"/>
              </p:ext>
            </p:extLst>
          </p:nvPr>
        </p:nvGraphicFramePr>
        <p:xfrm>
          <a:off x="1571624" y="8389191"/>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Arial" charset="0"/>
                        </a:rPr>
                        <a:t>Keyra Yosselyn Pérez Aguirre</a:t>
                      </a:r>
                      <a:endParaRPr kumimoji="0" lang="es-ES" sz="2400" b="0" i="0" u="none" strike="noStrike" cap="none" normalizeH="0" baseline="0" dirty="0">
                        <a:ln>
                          <a:noFill/>
                        </a:ln>
                        <a:solidFill>
                          <a:srgbClr val="FF0000"/>
                        </a:solidFill>
                        <a:effectLst/>
                        <a:latin typeface="Arial" charset="0"/>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979421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58371" name="5 Rectángulo"/>
          <p:cNvSpPr>
            <a:spLocks noChangeArrowheads="1"/>
          </p:cNvSpPr>
          <p:nvPr/>
        </p:nvSpPr>
        <p:spPr bwMode="auto">
          <a:xfrm>
            <a:off x="1448900" y="526562"/>
            <a:ext cx="5219700" cy="572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endParaRPr lang="es-MX" altLang="es-MX" b="1" i="1" dirty="0"/>
          </a:p>
          <a:p>
            <a:pPr algn="ctr" eaLnBrk="1" hangingPunct="1"/>
            <a:r>
              <a:rPr lang="es-MX" altLang="es-MX" b="1" i="1" dirty="0"/>
              <a:t>DIVISIÓN DE ESTUDIOS PROFESIONALES</a:t>
            </a:r>
            <a:r>
              <a:rPr lang="es-MX" altLang="es-MX" dirty="0"/>
              <a:t> </a:t>
            </a:r>
          </a:p>
          <a:p>
            <a:pPr algn="ctr" eaLnBrk="1" hangingPunct="1"/>
            <a:r>
              <a:rPr lang="es-MX" altLang="es-MX" b="1" i="1" dirty="0"/>
              <a:t>(CONTINÚA)</a:t>
            </a:r>
          </a:p>
          <a:p>
            <a:pPr eaLnBrk="1" hangingPunct="1">
              <a:buFontTx/>
              <a:buChar char="•"/>
            </a:pPr>
            <a:endParaRPr lang="es-MX" altLang="es-MX" b="1" i="1" dirty="0"/>
          </a:p>
          <a:p>
            <a:pPr algn="just" eaLnBrk="1" hangingPunct="1">
              <a:spcAft>
                <a:spcPts val="1200"/>
              </a:spcAft>
              <a:buFont typeface="Wingdings" panose="05000000000000000000" pitchFamily="2" charset="2"/>
              <a:buChar char="§"/>
            </a:pPr>
            <a:r>
              <a:rPr lang="es-MX" altLang="es-MX" dirty="0"/>
              <a:t>Coordinar las acciones de actividades culturales y deportivas del instituto de acuerdo a los procedimientos establecidos</a:t>
            </a:r>
            <a:r>
              <a:rPr lang="es-MX" altLang="es-MX" dirty="0" smtClean="0"/>
              <a:t>.</a:t>
            </a:r>
          </a:p>
          <a:p>
            <a:pPr marL="171450" indent="-171450" algn="just" eaLnBrk="1" hangingPunct="1">
              <a:spcBef>
                <a:spcPts val="0"/>
              </a:spcBef>
              <a:spcAft>
                <a:spcPts val="1200"/>
              </a:spcAft>
              <a:buFont typeface="Wingdings" panose="05000000000000000000" pitchFamily="2" charset="2"/>
              <a:buChar char="§"/>
              <a:defRPr/>
            </a:pPr>
            <a:r>
              <a:rPr lang="es-MX" altLang="es-MX" dirty="0" smtClean="0"/>
              <a:t>Coordinar la elaboración de los </a:t>
            </a:r>
            <a:r>
              <a:rPr lang="es-MX" altLang="es-MX" dirty="0"/>
              <a:t>programas de actividades culturales y deportivas a desarrollar en el instituto.</a:t>
            </a:r>
          </a:p>
          <a:p>
            <a:pPr marL="171450" indent="-171450" algn="just" eaLnBrk="1" hangingPunct="1">
              <a:spcBef>
                <a:spcPts val="0"/>
              </a:spcBef>
              <a:spcAft>
                <a:spcPts val="1200"/>
              </a:spcAft>
              <a:buFont typeface="Wingdings" panose="05000000000000000000" pitchFamily="2" charset="2"/>
              <a:buChar char="§"/>
              <a:defRPr/>
            </a:pPr>
            <a:r>
              <a:rPr lang="es-MX" altLang="es-MX" dirty="0"/>
              <a:t>Aprobar las invitaciones de instituciones educativas, públicas y privadas, así como del sector social para la participación de eventos culturales, deportivos y artísticos.  </a:t>
            </a:r>
          </a:p>
          <a:p>
            <a:pPr marL="171450" indent="-171450" algn="just" eaLnBrk="1" hangingPunct="1">
              <a:spcBef>
                <a:spcPts val="0"/>
              </a:spcBef>
              <a:spcAft>
                <a:spcPts val="1200"/>
              </a:spcAft>
              <a:buFont typeface="Wingdings" panose="05000000000000000000" pitchFamily="2" charset="2"/>
              <a:buChar char="§"/>
              <a:defRPr/>
            </a:pPr>
            <a:r>
              <a:rPr lang="es-MX" altLang="es-MX" dirty="0"/>
              <a:t>Vigilar el cumplimiento de los lineamientos a que deban sujetarse las actividades difusión de la cultura y el Deporte.</a:t>
            </a:r>
          </a:p>
          <a:p>
            <a:pPr algn="just" eaLnBrk="1" hangingPunct="1">
              <a:spcAft>
                <a:spcPts val="1200"/>
              </a:spcAft>
              <a:buFont typeface="Wingdings" panose="05000000000000000000" pitchFamily="2" charset="2"/>
              <a:buChar char="§"/>
            </a:pPr>
            <a:r>
              <a:rPr lang="es-MX" altLang="es-MX" dirty="0" smtClean="0"/>
              <a:t>Participar </a:t>
            </a:r>
            <a:r>
              <a:rPr lang="es-MX" altLang="es-MX" dirty="0"/>
              <a:t>en el Anteproyecto del Programa Operativo Anual (APOA), Programa de Trabajo Anual (PTA) y Programa Institucional de Innovación y Desarrollo (PIID).</a:t>
            </a:r>
          </a:p>
          <a:p>
            <a:pPr algn="just" eaLnBrk="1" hangingPunct="1">
              <a:spcAft>
                <a:spcPts val="1200"/>
              </a:spcAft>
              <a:buFont typeface="Wingdings" panose="05000000000000000000" pitchFamily="2" charset="2"/>
              <a:buChar char="§"/>
            </a:pPr>
            <a:r>
              <a:rPr lang="es-MX" altLang="es-MX" dirty="0"/>
              <a:t>Promover 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dirty="0"/>
              <a:t>Ejecutar la normatividad expedida en materia de transparencia, archivo y control interno.</a:t>
            </a:r>
          </a:p>
          <a:p>
            <a:pPr algn="just">
              <a:spcAft>
                <a:spcPts val="1200"/>
              </a:spcAft>
              <a:buFont typeface="Wingdings" panose="05000000000000000000" pitchFamily="2" charset="2"/>
              <a:buChar char="§"/>
            </a:pPr>
            <a:r>
              <a:rPr lang="es-MX" dirty="0"/>
              <a:t>Estas funciones son enunciativas más no limitativas.</a:t>
            </a:r>
          </a:p>
          <a:p>
            <a:pPr algn="just">
              <a:spcAft>
                <a:spcPts val="1200"/>
              </a:spcAft>
              <a:buFont typeface="Wingdings" panose="05000000000000000000" pitchFamily="2" charset="2"/>
              <a:buChar char="§"/>
            </a:pPr>
            <a:endParaRPr lang="es-MX" altLang="es-MX" dirty="0"/>
          </a:p>
          <a:p>
            <a:pPr marL="0" indent="0" algn="just">
              <a:spcAft>
                <a:spcPts val="1200"/>
              </a:spcAft>
            </a:pPr>
            <a:endParaRPr lang="es-MX" altLang="es-MX" dirty="0">
              <a:cs typeface="Times New Roman" panose="02020603050405020304" pitchFamily="18" charset="0"/>
            </a:endParaRPr>
          </a:p>
        </p:txBody>
      </p:sp>
      <p:sp>
        <p:nvSpPr>
          <p:cNvPr id="58383"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58384"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1"/>
          <p:cNvGraphicFramePr>
            <a:graphicFrameLocks noGrp="1"/>
          </p:cNvGraphicFramePr>
          <p:nvPr>
            <p:extLst>
              <p:ext uri="{D42A27DB-BD31-4B8C-83A1-F6EECF244321}">
                <p14:modId xmlns:p14="http://schemas.microsoft.com/office/powerpoint/2010/main" val="1368095442"/>
              </p:ext>
            </p:extLst>
          </p:nvPr>
        </p:nvGraphicFramePr>
        <p:xfrm>
          <a:off x="1571625" y="839068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Arial" charset="0"/>
                        </a:rPr>
                        <a:t>Keyra Yosselyn Pérez Aguirre</a:t>
                      </a:r>
                      <a:endParaRPr kumimoji="0" lang="es-ES" sz="2400" b="0" i="0" u="none" strike="noStrike" cap="none" normalizeH="0" baseline="0" dirty="0">
                        <a:ln>
                          <a:noFill/>
                        </a:ln>
                        <a:solidFill>
                          <a:srgbClr val="FF0000"/>
                        </a:solidFill>
                        <a:effectLst/>
                        <a:latin typeface="Arial" charset="0"/>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459229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57347" name="5 Rectángulo"/>
          <p:cNvSpPr>
            <a:spLocks noChangeArrowheads="1"/>
          </p:cNvSpPr>
          <p:nvPr/>
        </p:nvSpPr>
        <p:spPr bwMode="auto">
          <a:xfrm>
            <a:off x="1571624" y="579438"/>
            <a:ext cx="5181601" cy="8802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p>
          <a:p>
            <a:pPr algn="ctr"/>
            <a:r>
              <a:rPr lang="es-MX" b="1" i="1" dirty="0"/>
              <a:t>COORDINACIÓN DE ACTOS PROTOCOLARIOS DE TITULACIÓN Y RESIDENCIAS PROFESIONALES</a:t>
            </a:r>
            <a:endParaRPr lang="es-ES_tradnl" altLang="es-MX" b="1" i="1" dirty="0">
              <a:solidFill>
                <a:srgbClr val="000000"/>
              </a:solidFill>
            </a:endParaRPr>
          </a:p>
          <a:p>
            <a:pPr algn="just">
              <a:spcAft>
                <a:spcPts val="1200"/>
              </a:spcAft>
            </a:pPr>
            <a:r>
              <a:rPr lang="es-ES_tradnl" altLang="es-MX" b="1" i="1" dirty="0">
                <a:solidFill>
                  <a:srgbClr val="000000"/>
                </a:solidFill>
              </a:rPr>
              <a:t>OBJETIVO</a:t>
            </a:r>
          </a:p>
          <a:p>
            <a:pPr algn="just"/>
            <a:r>
              <a:rPr lang="es-ES" altLang="es-MX" dirty="0">
                <a:solidFill>
                  <a:srgbClr val="00B0F0"/>
                </a:solidFill>
              </a:rPr>
              <a:t>    </a:t>
            </a:r>
            <a:r>
              <a:rPr lang="es-MX" dirty="0"/>
              <a:t>Apoyar a los alumnos del Instituto Tecnológico en el proceso de titulación y residencias profesionales. </a:t>
            </a:r>
          </a:p>
          <a:p>
            <a:pPr algn="just"/>
            <a:endParaRPr lang="es-ES" altLang="es-MX" b="1" i="1" dirty="0">
              <a:solidFill>
                <a:srgbClr val="000000"/>
              </a:solidFill>
            </a:endParaRPr>
          </a:p>
          <a:p>
            <a:pPr algn="just">
              <a:spcAft>
                <a:spcPts val="1200"/>
              </a:spcAft>
            </a:pPr>
            <a:r>
              <a:rPr lang="es-ES" altLang="es-MX" b="1" i="1" dirty="0">
                <a:solidFill>
                  <a:srgbClr val="000000"/>
                </a:solidFill>
              </a:rPr>
              <a:t>FUNCIONES </a:t>
            </a:r>
          </a:p>
          <a:p>
            <a:pPr lvl="0" algn="just">
              <a:buFont typeface="Wingdings" panose="05000000000000000000" pitchFamily="2" charset="2"/>
              <a:buChar char="§"/>
            </a:pPr>
            <a:r>
              <a:rPr lang="es-MX" dirty="0"/>
              <a:t>Ejecutar las actividades relacionadas con las normatividades y lineamientos de la Titulación Integral.</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Elaborar y distribuir folletos que describan los procesos de Residencias Profesionales y Titulación.</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Impartir pláticas para dar a conocer los procesos de Residencias Profesionales y Titulación.</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Revisar el expediente del egresado para la obtención de su título y cédula profesional.</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Dar a conocer las fechas de presentación para titulación del alumno, así como al jurado.</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Coordinar y evaluar la realización de eventos para titulación.</a:t>
            </a:r>
          </a:p>
          <a:p>
            <a:pPr marL="171450" lvl="0" indent="-171450" algn="just">
              <a:buFont typeface="Wingdings" panose="05000000000000000000" pitchFamily="2" charset="2"/>
              <a:buChar char="§"/>
            </a:pPr>
            <a:endParaRPr lang="es-MX" dirty="0"/>
          </a:p>
          <a:p>
            <a:pPr lvl="0" algn="just">
              <a:buFont typeface="Wingdings" panose="05000000000000000000" pitchFamily="2" charset="2"/>
              <a:buChar char="§"/>
            </a:pPr>
            <a:r>
              <a:rPr lang="es-MX" dirty="0"/>
              <a:t>Ejecutar las actividades relacionadas con las normatividades y lineamientos para la Operación y Acreditación de las Residencias Profesionales.</a:t>
            </a:r>
          </a:p>
          <a:p>
            <a:pPr lvl="0" algn="just">
              <a:buFont typeface="Wingdings" panose="05000000000000000000" pitchFamily="2" charset="2"/>
              <a:buChar char="§"/>
            </a:pPr>
            <a:endParaRPr lang="es-MX" dirty="0"/>
          </a:p>
          <a:p>
            <a:pPr lvl="0" algn="just">
              <a:buFont typeface="Wingdings" panose="05000000000000000000" pitchFamily="2" charset="2"/>
              <a:buChar char="§"/>
            </a:pPr>
            <a:r>
              <a:rPr lang="es-MX" dirty="0"/>
              <a:t>Gestionar los Actos Protocolarios de Titulación.</a:t>
            </a:r>
          </a:p>
          <a:p>
            <a:pPr lvl="0" algn="just">
              <a:buFont typeface="Wingdings" panose="05000000000000000000" pitchFamily="2" charset="2"/>
              <a:buChar char="§"/>
            </a:pPr>
            <a:endParaRPr lang="es-MX" dirty="0"/>
          </a:p>
          <a:p>
            <a:pPr lvl="0" algn="just">
              <a:buFont typeface="Wingdings" panose="05000000000000000000" pitchFamily="2" charset="2"/>
              <a:buChar char="§"/>
            </a:pPr>
            <a:r>
              <a:rPr lang="es-MX" dirty="0"/>
              <a:t>Apoyar en el procedimiento de Operación y Acreditación de Residencias Profesionales.</a:t>
            </a:r>
          </a:p>
          <a:p>
            <a:pPr marL="171450" lvl="0" indent="-171450" algn="just">
              <a:buFont typeface="Wingdings" panose="05000000000000000000" pitchFamily="2" charset="2"/>
              <a:buChar char="§"/>
            </a:pPr>
            <a:endParaRPr lang="es-MX" altLang="es-MX" dirty="0"/>
          </a:p>
          <a:p>
            <a:pPr algn="just">
              <a:buFont typeface="Wingdings" panose="05000000000000000000" pitchFamily="2" charset="2"/>
              <a:buChar char="§"/>
            </a:pPr>
            <a:r>
              <a:rPr lang="es-MX" altLang="es-MX" dirty="0"/>
              <a:t>Organizar, conservar y resguardar los expedientes que conforman el archivo del área.</a:t>
            </a:r>
          </a:p>
          <a:p>
            <a:pPr lvl="0" algn="just">
              <a:buFont typeface="Arial" panose="020B0604020202020204" pitchFamily="34" charset="0"/>
              <a:buChar char="•"/>
            </a:pPr>
            <a:endParaRPr lang="es-MX" dirty="0"/>
          </a:p>
          <a:p>
            <a:pPr marL="179388" indent="-179388" algn="just">
              <a:spcAft>
                <a:spcPts val="1200"/>
              </a:spcAft>
              <a:buFont typeface="Wingdings" pitchFamily="2" charset="2"/>
              <a:buChar char="§"/>
              <a:defRPr/>
            </a:pPr>
            <a:endParaRPr lang="es-MX" dirty="0">
              <a:latin typeface="Arial" charset="0"/>
              <a:cs typeface="Arial" charset="0"/>
            </a:endParaRPr>
          </a:p>
          <a:p>
            <a:pPr marL="0" indent="0"/>
            <a:endParaRPr lang="es-MX" dirty="0"/>
          </a:p>
          <a:p>
            <a:r>
              <a:rPr lang="es-MX" dirty="0"/>
              <a:t> </a:t>
            </a:r>
            <a:endParaRPr lang="es-MX" altLang="es-MX" dirty="0"/>
          </a:p>
          <a:p>
            <a:pPr algn="just">
              <a:spcAft>
                <a:spcPts val="1200"/>
              </a:spcAft>
              <a:buFont typeface="Wingdings" panose="05000000000000000000" pitchFamily="2" charset="2"/>
              <a:buChar char="§"/>
            </a:pPr>
            <a:endParaRPr lang="es-MX" altLang="es-MX" dirty="0"/>
          </a:p>
          <a:p>
            <a:pPr algn="just">
              <a:spcAft>
                <a:spcPts val="1200"/>
              </a:spcAft>
              <a:buFont typeface="Wingdings" panose="05000000000000000000" pitchFamily="2" charset="2"/>
              <a:buChar char="§"/>
            </a:pPr>
            <a:endParaRPr lang="es-MX" altLang="es-MX" dirty="0"/>
          </a:p>
          <a:p>
            <a:pPr algn="just">
              <a:buFont typeface="Wingdings" panose="05000000000000000000" pitchFamily="2" charset="2"/>
              <a:buChar char="§"/>
            </a:pPr>
            <a:endParaRPr lang="es-MX" altLang="es-MX" dirty="0"/>
          </a:p>
        </p:txBody>
      </p:sp>
      <p:sp>
        <p:nvSpPr>
          <p:cNvPr id="5735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dirty="0"/>
              <a:t>DESCRIPCIÓN DE FUNCIONES</a:t>
            </a:r>
          </a:p>
        </p:txBody>
      </p:sp>
      <p:sp>
        <p:nvSpPr>
          <p:cNvPr id="5736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1"/>
          <p:cNvGraphicFramePr>
            <a:graphicFrameLocks noGrp="1"/>
          </p:cNvGraphicFramePr>
          <p:nvPr>
            <p:extLst>
              <p:ext uri="{D42A27DB-BD31-4B8C-83A1-F6EECF244321}">
                <p14:modId xmlns:p14="http://schemas.microsoft.com/office/powerpoint/2010/main" val="4039395879"/>
              </p:ext>
            </p:extLst>
          </p:nvPr>
        </p:nvGraphicFramePr>
        <p:xfrm>
          <a:off x="1593102" y="8383127"/>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kern="1200" cap="none" normalizeH="0" baseline="0" dirty="0" smtClean="0">
                          <a:ln>
                            <a:noFill/>
                          </a:ln>
                          <a:solidFill>
                            <a:schemeClr val="tx1"/>
                          </a:solidFill>
                          <a:effectLst/>
                          <a:latin typeface="Arial" charset="0"/>
                          <a:ea typeface="+mn-ea"/>
                          <a:cs typeface="Arial" charset="0"/>
                        </a:rPr>
                        <a:t>Plácido Hernández Márquez</a:t>
                      </a:r>
                      <a:endParaRPr kumimoji="0" lang="es-ES" sz="1200" b="0" i="0" u="none" strike="noStrike" kern="1200" cap="none" normalizeH="0" baseline="0" dirty="0">
                        <a:ln>
                          <a:noFill/>
                        </a:ln>
                        <a:solidFill>
                          <a:schemeClr val="tx1"/>
                        </a:solidFill>
                        <a:effectLst/>
                        <a:latin typeface="Arial" charset="0"/>
                        <a:ea typeface="+mn-ea"/>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3461600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57347" name="5 Rectángulo"/>
          <p:cNvSpPr>
            <a:spLocks noChangeArrowheads="1"/>
          </p:cNvSpPr>
          <p:nvPr/>
        </p:nvSpPr>
        <p:spPr bwMode="auto">
          <a:xfrm>
            <a:off x="1571624" y="579438"/>
            <a:ext cx="5181601" cy="421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p>
          <a:p>
            <a:pPr algn="ctr"/>
            <a:r>
              <a:rPr lang="es-MX" b="1" i="1" dirty="0"/>
              <a:t>COORDINACIÓN DE ACTOS PROTOCOLARIOS DE TITULACIÓN Y RESIDENCIAS PROFESIONALES</a:t>
            </a:r>
            <a:endParaRPr lang="es-ES_tradnl" altLang="es-MX" b="1" i="1" dirty="0">
              <a:solidFill>
                <a:srgbClr val="000000"/>
              </a:solidFill>
            </a:endParaRPr>
          </a:p>
          <a:p>
            <a:pPr algn="ctr">
              <a:spcAft>
                <a:spcPts val="1200"/>
              </a:spcAft>
            </a:pPr>
            <a:r>
              <a:rPr lang="es-ES" altLang="es-MX" b="1" i="1" dirty="0">
                <a:solidFill>
                  <a:srgbClr val="000000"/>
                </a:solidFill>
              </a:rPr>
              <a:t>(CONTINÚA)</a:t>
            </a:r>
          </a:p>
          <a:p>
            <a:pPr marL="0" lvl="0" indent="0" algn="just"/>
            <a:endParaRPr lang="es-MX" dirty="0"/>
          </a:p>
          <a:p>
            <a:pPr algn="just">
              <a:buFont typeface="Wingdings" panose="05000000000000000000" pitchFamily="2" charset="2"/>
              <a:buChar char="§"/>
            </a:pPr>
            <a:r>
              <a:rPr lang="es-MX" altLang="es-MX" dirty="0"/>
              <a:t>Promover el cumplimiento en el ámbito de su competencia lo establecido en el Sistema de Gestión Integral.</a:t>
            </a:r>
          </a:p>
          <a:p>
            <a:pPr algn="just">
              <a:buFont typeface="Arial" panose="020B0604020202020204" pitchFamily="34" charset="0"/>
              <a:buChar char="•"/>
            </a:pPr>
            <a:endParaRPr lang="es-MX" altLang="es-MX" dirty="0"/>
          </a:p>
          <a:p>
            <a:pPr algn="just">
              <a:spcAft>
                <a:spcPts val="1200"/>
              </a:spcAft>
              <a:buFont typeface="Wingdings" panose="05000000000000000000" pitchFamily="2" charset="2"/>
              <a:buChar char="§"/>
            </a:pPr>
            <a:r>
              <a:rPr lang="es-MX" altLang="es-MX" dirty="0"/>
              <a:t>Ejecutar la normatividad expedida en materia de transparencia, archivo y control interno.</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Estas funciones son enunciativas más no limitativas.</a:t>
            </a:r>
          </a:p>
          <a:p>
            <a:pPr marL="0" indent="0"/>
            <a:endParaRPr lang="es-MX" dirty="0"/>
          </a:p>
          <a:p>
            <a:pPr lvl="0">
              <a:buFont typeface="Arial" panose="020B0604020202020204" pitchFamily="34" charset="0"/>
              <a:buChar char="•"/>
            </a:pPr>
            <a:endParaRPr lang="es-MX" dirty="0"/>
          </a:p>
          <a:p>
            <a:pPr marL="0" indent="0"/>
            <a:endParaRPr lang="es-MX" dirty="0"/>
          </a:p>
          <a:p>
            <a:r>
              <a:rPr lang="es-MX" dirty="0"/>
              <a:t> </a:t>
            </a:r>
            <a:endParaRPr lang="es-MX" altLang="es-MX" dirty="0"/>
          </a:p>
          <a:p>
            <a:pPr algn="just">
              <a:spcAft>
                <a:spcPts val="1200"/>
              </a:spcAft>
              <a:buFont typeface="Wingdings" panose="05000000000000000000" pitchFamily="2" charset="2"/>
              <a:buChar char="§"/>
            </a:pPr>
            <a:endParaRPr lang="es-MX" altLang="es-MX" dirty="0"/>
          </a:p>
          <a:p>
            <a:pPr algn="just">
              <a:spcAft>
                <a:spcPts val="1200"/>
              </a:spcAft>
              <a:buFont typeface="Wingdings" panose="05000000000000000000" pitchFamily="2" charset="2"/>
              <a:buChar char="§"/>
            </a:pPr>
            <a:endParaRPr lang="es-MX" altLang="es-MX" dirty="0"/>
          </a:p>
          <a:p>
            <a:pPr algn="just">
              <a:buFont typeface="Wingdings" panose="05000000000000000000" pitchFamily="2" charset="2"/>
              <a:buChar char="§"/>
            </a:pPr>
            <a:endParaRPr lang="es-MX" altLang="es-MX" dirty="0"/>
          </a:p>
        </p:txBody>
      </p:sp>
      <p:sp>
        <p:nvSpPr>
          <p:cNvPr id="5735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dirty="0"/>
              <a:t>DESCRIPCIÓN DE FUNCIONES</a:t>
            </a:r>
          </a:p>
        </p:txBody>
      </p:sp>
      <p:sp>
        <p:nvSpPr>
          <p:cNvPr id="5736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1"/>
          <p:cNvGraphicFramePr>
            <a:graphicFrameLocks noGrp="1"/>
          </p:cNvGraphicFramePr>
          <p:nvPr>
            <p:extLst>
              <p:ext uri="{D42A27DB-BD31-4B8C-83A1-F6EECF244321}">
                <p14:modId xmlns:p14="http://schemas.microsoft.com/office/powerpoint/2010/main" val="3726278353"/>
              </p:ext>
            </p:extLst>
          </p:nvPr>
        </p:nvGraphicFramePr>
        <p:xfrm>
          <a:off x="1580402" y="8383127"/>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kern="1200" cap="none" normalizeH="0" baseline="0" dirty="0" smtClean="0">
                          <a:ln>
                            <a:noFill/>
                          </a:ln>
                          <a:solidFill>
                            <a:schemeClr val="tx1"/>
                          </a:solidFill>
                          <a:effectLst/>
                          <a:latin typeface="Arial" charset="0"/>
                          <a:ea typeface="+mn-ea"/>
                          <a:cs typeface="Arial" charset="0"/>
                        </a:rPr>
                        <a:t>Plácido Hernández Márquez</a:t>
                      </a:r>
                      <a:endParaRPr kumimoji="0" lang="es-ES" sz="1200" b="0" i="0" u="none" strike="noStrike" kern="1200" cap="none" normalizeH="0" baseline="0" dirty="0">
                        <a:ln>
                          <a:noFill/>
                        </a:ln>
                        <a:solidFill>
                          <a:schemeClr val="tx1"/>
                        </a:solidFill>
                        <a:effectLst/>
                        <a:latin typeface="Arial" charset="0"/>
                        <a:ea typeface="+mn-ea"/>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407927112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4" name="Group 20"/>
          <p:cNvGraphicFramePr>
            <a:graphicFrameLocks noGrp="1"/>
          </p:cNvGraphicFramePr>
          <p:nvPr>
            <p:extLst>
              <p:ext uri="{D42A27DB-BD31-4B8C-83A1-F6EECF244321}">
                <p14:modId xmlns:p14="http://schemas.microsoft.com/office/powerpoint/2010/main" val="1202149327"/>
              </p:ext>
            </p:extLst>
          </p:nvPr>
        </p:nvGraphicFramePr>
        <p:xfrm>
          <a:off x="1533525" y="8394700"/>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Director </a:t>
                      </a:r>
                      <a:r>
                        <a:rPr kumimoji="0" lang="es-ES" sz="1200" b="1" i="0" u="none" strike="noStrike" cap="none" normalizeH="0" baseline="0" dirty="0">
                          <a:ln>
                            <a:noFill/>
                          </a:ln>
                          <a:solidFill>
                            <a:schemeClr val="tx1"/>
                          </a:solidFill>
                          <a:effectLst/>
                          <a:latin typeface="Arial" charset="0"/>
                          <a:cs typeface="Times New Roman" pitchFamily="18" charset="0"/>
                        </a:rPr>
                        <a:t>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Braulio Armendáriz </a:t>
                      </a:r>
                      <a:r>
                        <a:rPr kumimoji="0" lang="es-ES" sz="12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Lamoglia</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146446" name="5 Rectángulo"/>
          <p:cNvSpPr>
            <a:spLocks noChangeArrowheads="1"/>
          </p:cNvSpPr>
          <p:nvPr/>
        </p:nvSpPr>
        <p:spPr bwMode="auto">
          <a:xfrm>
            <a:off x="1449999" y="531325"/>
            <a:ext cx="5219700"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OFICINA DE ACTIVIDADES CULTURALES Y DEPORTIVAS</a:t>
            </a:r>
          </a:p>
          <a:p>
            <a:pPr algn="ctr">
              <a:spcBef>
                <a:spcPct val="0"/>
              </a:spcBef>
              <a:buFontTx/>
              <a:buNone/>
            </a:pPr>
            <a:endParaRPr lang="es-ES" altLang="es-MX" sz="1200" b="1" i="1"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OBJETIVO</a:t>
            </a:r>
          </a:p>
          <a:p>
            <a:pPr algn="just">
              <a:spcBef>
                <a:spcPct val="0"/>
              </a:spcBef>
              <a:spcAft>
                <a:spcPts val="1200"/>
              </a:spcAft>
              <a:buFontTx/>
              <a:buNone/>
            </a:pPr>
            <a:r>
              <a:rPr lang="es-ES" altLang="es-MX" sz="1200" dirty="0">
                <a:solidFill>
                  <a:srgbClr val="00B0F0"/>
                </a:solidFill>
                <a:latin typeface="Arial" panose="020B0604020202020204" pitchFamily="34" charset="0"/>
              </a:rPr>
              <a:t>    </a:t>
            </a:r>
            <a:r>
              <a:rPr lang="es-MX" sz="1200" dirty="0">
                <a:latin typeface="Arial" panose="020B0604020202020204" pitchFamily="34" charset="0"/>
              </a:rPr>
              <a:t>Promover la realización de actividades culturales y deportivas entre la comunidad estudiantil del instituto, como complemento a la formación académica del alumnado</a:t>
            </a:r>
            <a:r>
              <a:rPr lang="es-ES" altLang="es-MX" sz="1200" dirty="0">
                <a:latin typeface="Arial" panose="020B0604020202020204" pitchFamily="34" charset="0"/>
              </a:rPr>
              <a:t>.</a:t>
            </a:r>
          </a:p>
          <a:p>
            <a:pPr algn="just">
              <a:spcBef>
                <a:spcPct val="0"/>
              </a:spcBef>
              <a:spcAft>
                <a:spcPts val="1200"/>
              </a:spcAft>
              <a:buFontTx/>
              <a:buNone/>
            </a:pPr>
            <a:r>
              <a:rPr lang="es-ES" altLang="es-MX" sz="1200" b="1" i="1" dirty="0">
                <a:latin typeface="Arial" panose="020B0604020202020204" pitchFamily="34" charset="0"/>
              </a:rPr>
              <a:t>FUNCIONES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el programa de trabajo anual de las actividades culturales, artísticas y deportivas de la Institución.</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Promover y coordinar los eventos culturales y deportivos, internos y externos.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Dar seguimiento a los alumnos que participen en eventos </a:t>
            </a:r>
            <a:r>
              <a:rPr lang="es-MX" sz="1200" dirty="0">
                <a:latin typeface="Arial" panose="020B0604020202020204" pitchFamily="34" charset="0"/>
              </a:rPr>
              <a:t>culturales y deportivos.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la reportes estadísticos de los alumnos que se encuentran en actividades culturales y deportivas.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Proponer el intercambio cultural con otras instituciones educativas nacionales e internacionales.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Atender las invitaciones de instituciones educativas oficiales y privadas, para la participación en eventos culturales y deportivos, previa autorización.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y tramitar los requerimientos y servicios que necesiten los grupos de cultura y deporte.</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Tramitar la liberación de los alumnos que cumplieron con los créditos que marca el programa de actividades complementarias.</a:t>
            </a:r>
            <a:r>
              <a:rPr lang="es-ES" altLang="es-MX" sz="1200" dirty="0">
                <a:latin typeface="Arial" panose="020B0604020202020204" pitchFamily="34" charset="0"/>
              </a:rPr>
              <a:t> </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Proponer a los alumnos candidatos para una beca cultural o deportiva.</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Atender el registro de los estudiantes para la participación en los eventos organizados por el Tecnológico Nacional de México.</a:t>
            </a:r>
          </a:p>
        </p:txBody>
      </p:sp>
      <p:sp>
        <p:nvSpPr>
          <p:cNvPr id="14644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644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7591360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4" name="Group 20"/>
          <p:cNvGraphicFramePr>
            <a:graphicFrameLocks noGrp="1"/>
          </p:cNvGraphicFramePr>
          <p:nvPr>
            <p:extLst>
              <p:ext uri="{D42A27DB-BD31-4B8C-83A1-F6EECF244321}">
                <p14:modId xmlns:p14="http://schemas.microsoft.com/office/powerpoint/2010/main" val="3413441935"/>
              </p:ext>
            </p:extLst>
          </p:nvPr>
        </p:nvGraphicFramePr>
        <p:xfrm>
          <a:off x="1520825" y="8394700"/>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Director </a:t>
                      </a:r>
                      <a:r>
                        <a:rPr kumimoji="0" lang="es-ES" sz="1200" b="1" i="0" u="none" strike="noStrike" cap="none" normalizeH="0" baseline="0" dirty="0">
                          <a:ln>
                            <a:noFill/>
                          </a:ln>
                          <a:solidFill>
                            <a:schemeClr val="tx1"/>
                          </a:solidFill>
                          <a:effectLst/>
                          <a:latin typeface="Arial" charset="0"/>
                          <a:cs typeface="Times New Roman" pitchFamily="18" charset="0"/>
                        </a:rPr>
                        <a:t>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Braulio Armendáriz </a:t>
                      </a:r>
                      <a:r>
                        <a:rPr kumimoji="0" lang="es-ES" sz="12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Lamoglia</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146446" name="5 Rectángulo"/>
          <p:cNvSpPr>
            <a:spLocks noChangeArrowheads="1"/>
          </p:cNvSpPr>
          <p:nvPr/>
        </p:nvSpPr>
        <p:spPr bwMode="auto">
          <a:xfrm>
            <a:off x="1449999" y="531325"/>
            <a:ext cx="5219700" cy="4167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OFICINA DE ACTIVIDADES CULTURALES Y DEPORTIVAS</a:t>
            </a:r>
          </a:p>
          <a:p>
            <a:pPr algn="ctr">
              <a:spcBef>
                <a:spcPct val="0"/>
              </a:spcBef>
              <a:spcAft>
                <a:spcPts val="1200"/>
              </a:spcAft>
              <a:buFontTx/>
              <a:buNone/>
            </a:pPr>
            <a:r>
              <a:rPr lang="es-ES" altLang="es-MX" sz="1200" b="1" i="1" dirty="0">
                <a:latin typeface="Arial" panose="020B0604020202020204" pitchFamily="34" charset="0"/>
              </a:rPr>
              <a:t>(CONTINÚA)</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Participar en la elaboración del Anteproyecto del Programa Operativo Anual (APOA), Programa Operativo Anual (POA), Programa de Trabajo Anual (PTA) y Programa Institucional de Innovación y Desarrollo (PIID).</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archivo y control interno.</a:t>
            </a:r>
          </a:p>
          <a:p>
            <a:pPr algn="just">
              <a:spcAft>
                <a:spcPts val="1200"/>
              </a:spcAft>
              <a:buFont typeface="Wingdings" panose="05000000000000000000" pitchFamily="2" charset="2"/>
              <a:buChar char="§"/>
            </a:pPr>
            <a:r>
              <a:rPr lang="es-MX" sz="1200" dirty="0">
                <a:solidFill>
                  <a:srgbClr val="000000"/>
                </a:solidFill>
                <a:latin typeface="Arial" panose="020B0604020202020204" pitchFamily="34" charset="0"/>
              </a:rPr>
              <a:t>Estas funciones son enunciativas mas no limitativas.</a:t>
            </a:r>
          </a:p>
          <a:p>
            <a:pPr algn="just">
              <a:spcAft>
                <a:spcPts val="1200"/>
              </a:spcAft>
              <a:buFont typeface="Wingdings" panose="05000000000000000000" pitchFamily="2" charset="2"/>
              <a:buChar char="§"/>
            </a:pPr>
            <a:endParaRPr lang="es-ES"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endParaRPr lang="es-ES"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endParaRPr lang="es-ES" altLang="es-MX" sz="1200" dirty="0">
              <a:latin typeface="Arial" panose="020B0604020202020204" pitchFamily="34" charset="0"/>
            </a:endParaRPr>
          </a:p>
        </p:txBody>
      </p:sp>
      <p:sp>
        <p:nvSpPr>
          <p:cNvPr id="14644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644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268752733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0725" name="Rectangle 20"/>
          <p:cNvSpPr>
            <a:spLocks noChangeArrowheads="1"/>
          </p:cNvSpPr>
          <p:nvPr/>
        </p:nvSpPr>
        <p:spPr bwMode="auto">
          <a:xfrm>
            <a:off x="1446336" y="524851"/>
            <a:ext cx="5219700" cy="7478970"/>
          </a:xfrm>
          <a:prstGeom prst="rect">
            <a:avLst/>
          </a:prstGeom>
          <a:noFill/>
          <a:ln>
            <a:noFill/>
          </a:ln>
          <a:extLst/>
        </p:spPr>
        <p:txBody>
          <a:bodyPr>
            <a:spAutoFit/>
          </a:bodyPr>
          <a:lstStyle/>
          <a:p>
            <a:pPr algn="ctr">
              <a:defRPr/>
            </a:pPr>
            <a:endParaRPr lang="es-MX" b="1" i="1" dirty="0">
              <a:latin typeface="Arial" charset="0"/>
              <a:cs typeface="Arial" charset="0"/>
            </a:endParaRPr>
          </a:p>
          <a:p>
            <a:pPr algn="ctr">
              <a:defRPr/>
            </a:pPr>
            <a:r>
              <a:rPr lang="es-MX" b="1" i="1" dirty="0">
                <a:latin typeface="Arial" charset="0"/>
                <a:cs typeface="Arial" charset="0"/>
              </a:rPr>
              <a:t>AUXILIAR DE LA OFICINA DE ACTIVIDADES CULTURALES Y DEPORTIVAS</a:t>
            </a:r>
          </a:p>
          <a:p>
            <a:pPr algn="ctr">
              <a:defRPr/>
            </a:pPr>
            <a:endParaRPr lang="es-MX" b="1" i="1" dirty="0">
              <a:latin typeface="Arial" charset="0"/>
              <a:cs typeface="Arial" charset="0"/>
            </a:endParaRPr>
          </a:p>
          <a:p>
            <a:pPr marL="171450" indent="-171450" algn="just">
              <a:spcAft>
                <a:spcPts val="1200"/>
              </a:spcAft>
              <a:defRPr/>
            </a:pPr>
            <a:r>
              <a:rPr lang="es-MX" b="1" i="1" dirty="0"/>
              <a:t>OBJETIVO</a:t>
            </a:r>
            <a:endParaRPr lang="es-MX" i="1" dirty="0"/>
          </a:p>
          <a:p>
            <a:pPr marL="171450" indent="-171450" algn="just">
              <a:spcAft>
                <a:spcPts val="1200"/>
              </a:spcAft>
              <a:defRPr/>
            </a:pPr>
            <a:r>
              <a:rPr lang="es-ES" altLang="es-MX" dirty="0">
                <a:solidFill>
                  <a:srgbClr val="00B0F0"/>
                </a:solidFill>
              </a:rPr>
              <a:t> 	</a:t>
            </a:r>
            <a:r>
              <a:rPr lang="es-ES" altLang="es-MX" dirty="0"/>
              <a:t>Apoyar en la promoción de</a:t>
            </a:r>
            <a:r>
              <a:rPr lang="es-MX" dirty="0"/>
              <a:t> la realización de actividades culturales y deportivas entre la comunidad estudiantil del instituto, como complemento a la formación académica del alumnado</a:t>
            </a:r>
            <a:r>
              <a:rPr lang="es-ES" altLang="es-MX" dirty="0"/>
              <a:t>.</a:t>
            </a:r>
            <a:r>
              <a:rPr lang="es-ES" dirty="0"/>
              <a:t>   </a:t>
            </a:r>
          </a:p>
          <a:p>
            <a:pPr algn="just">
              <a:spcAft>
                <a:spcPts val="1200"/>
              </a:spcAft>
              <a:defRPr/>
            </a:pPr>
            <a:r>
              <a:rPr lang="es-MX" dirty="0"/>
              <a:t> </a:t>
            </a:r>
            <a:r>
              <a:rPr lang="es-ES" b="1" i="1" dirty="0"/>
              <a:t>FUNCIONES</a:t>
            </a:r>
            <a:r>
              <a:rPr lang="es-ES" b="1" dirty="0"/>
              <a:t> </a:t>
            </a:r>
          </a:p>
          <a:p>
            <a:pPr marL="177800" indent="-177800" algn="just">
              <a:spcAft>
                <a:spcPts val="1200"/>
              </a:spcAft>
              <a:buFont typeface="Wingdings" pitchFamily="2" charset="2"/>
              <a:buChar char="§"/>
              <a:defRPr/>
            </a:pPr>
            <a:r>
              <a:rPr lang="es-MX" altLang="es-MX" dirty="0"/>
              <a:t>Apoyar en la organización de eventos cívicos, deportivos, culturales, artísticos y recreativos que coadyuven a la formación integral de los alumnos.</a:t>
            </a:r>
          </a:p>
          <a:p>
            <a:pPr marL="177800" indent="-177800" algn="just">
              <a:spcAft>
                <a:spcPts val="1200"/>
              </a:spcAft>
              <a:buFont typeface="Wingdings" pitchFamily="2" charset="2"/>
              <a:buChar char="§"/>
              <a:defRPr/>
            </a:pPr>
            <a:r>
              <a:rPr lang="es-ES" dirty="0"/>
              <a:t>Ejecutar el programa de trabajo anual en lo referente a los equipos de futbol varonil y femenil.</a:t>
            </a:r>
          </a:p>
          <a:p>
            <a:pPr marL="177800" indent="-177800" algn="just">
              <a:spcAft>
                <a:spcPts val="1200"/>
              </a:spcAft>
              <a:buFont typeface="Wingdings" pitchFamily="2" charset="2"/>
              <a:buChar char="§"/>
              <a:defRPr/>
            </a:pPr>
            <a:r>
              <a:rPr lang="es-MX" dirty="0"/>
              <a:t>Elaborar los registros, listados, controles de asistencia y toda aquella documentación necesaria para el seguimiento, control y acreditación del desempeño de los alumnos que la normatividad establezca. </a:t>
            </a:r>
            <a:endParaRPr lang="es-MX" altLang="es-MX" dirty="0"/>
          </a:p>
          <a:p>
            <a:pPr marL="177800" indent="-177800" algn="just">
              <a:spcAft>
                <a:spcPts val="1200"/>
              </a:spcAft>
              <a:buFont typeface="Wingdings" pitchFamily="2" charset="2"/>
              <a:buChar char="§"/>
              <a:defRPr/>
            </a:pPr>
            <a:r>
              <a:rPr lang="es-MX" altLang="es-MX" dirty="0"/>
              <a:t>Elaborar los reportes estadísticos de los alumnos que se encuentran inscritos en el equipo de futbol varonil y femenil.</a:t>
            </a:r>
            <a:endParaRPr lang="es-ES" dirty="0"/>
          </a:p>
          <a:p>
            <a:pPr marL="177800" indent="-177800" algn="just">
              <a:spcAft>
                <a:spcPts val="1200"/>
              </a:spcAft>
              <a:buFont typeface="Wingdings" pitchFamily="2" charset="2"/>
              <a:buChar char="§"/>
              <a:defRPr/>
            </a:pPr>
            <a:r>
              <a:rPr lang="es-MX" altLang="es-MX" dirty="0"/>
              <a:t>Apoyar en los trámites de requerimientos y servicios de los grupos de cultura y deporte.</a:t>
            </a:r>
          </a:p>
          <a:p>
            <a:pPr marL="177800" indent="-177800" algn="just">
              <a:spcAft>
                <a:spcPts val="1200"/>
              </a:spcAft>
              <a:buFont typeface="Wingdings" pitchFamily="2" charset="2"/>
              <a:buChar char="§"/>
              <a:defRPr/>
            </a:pPr>
            <a:r>
              <a:rPr lang="es-MX" altLang="es-MX" dirty="0"/>
              <a:t>Apoyar en los trámites de liberación de los alumnos que cumplieron con los créditos que marca el programa de actividades complementarias.</a:t>
            </a:r>
          </a:p>
          <a:p>
            <a:pPr marL="177800" indent="-177800" algn="just">
              <a:spcAft>
                <a:spcPts val="1200"/>
              </a:spcAft>
              <a:buFont typeface="Wingdings" pitchFamily="2" charset="2"/>
              <a:buChar char="§"/>
              <a:defRPr/>
            </a:pPr>
            <a:r>
              <a:rPr lang="es-ES" altLang="es-MX" dirty="0"/>
              <a:t>Canalizar a los alumnos candidatos a una beca de futbol.</a:t>
            </a:r>
          </a:p>
          <a:p>
            <a:pPr marL="177800" indent="-177800" algn="just">
              <a:spcAft>
                <a:spcPts val="1200"/>
              </a:spcAft>
              <a:buFont typeface="Wingdings" pitchFamily="2" charset="2"/>
              <a:buChar char="§"/>
              <a:defRPr/>
            </a:pPr>
            <a:r>
              <a:rPr lang="es-ES" altLang="es-MX" dirty="0"/>
              <a:t>Integrar la selección de futbol varonil y femenil del Instituto.</a:t>
            </a:r>
          </a:p>
          <a:p>
            <a:pPr marL="177800" indent="-177800" algn="just">
              <a:spcAft>
                <a:spcPts val="1200"/>
              </a:spcAft>
              <a:buFont typeface="Wingdings" pitchFamily="2" charset="2"/>
              <a:buChar char="§"/>
              <a:defRPr/>
            </a:pPr>
            <a:r>
              <a:rPr lang="es-MX" dirty="0"/>
              <a:t>Atender las comisiones con motivo de los eventos y actividades deportivas locales, estatales y nacionales, que les sean asignadas por el titular del área.</a:t>
            </a:r>
          </a:p>
          <a:p>
            <a:pPr marL="177800" indent="-177800" algn="just">
              <a:spcAft>
                <a:spcPts val="1200"/>
              </a:spcAft>
              <a:buFont typeface="Wingdings" pitchFamily="2" charset="2"/>
              <a:buChar char="§"/>
              <a:defRPr/>
            </a:pPr>
            <a:r>
              <a:rPr lang="es-MX" altLang="es-MX" dirty="0"/>
              <a:t>Organizar, conservar y resguardar los expedientes que conforman el archivo de la Oficina. </a:t>
            </a:r>
            <a:endParaRPr lang="es-MX" dirty="0"/>
          </a:p>
        </p:txBody>
      </p:sp>
      <p:sp>
        <p:nvSpPr>
          <p:cNvPr id="6963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6963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1724398596"/>
              </p:ext>
            </p:extLst>
          </p:nvPr>
        </p:nvGraphicFramePr>
        <p:xfrm>
          <a:off x="1571625" y="839787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Rosendo Cervantes Fernández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29047293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0725" name="Rectangle 20"/>
          <p:cNvSpPr>
            <a:spLocks noChangeArrowheads="1"/>
          </p:cNvSpPr>
          <p:nvPr/>
        </p:nvSpPr>
        <p:spPr bwMode="auto">
          <a:xfrm>
            <a:off x="1446336" y="524851"/>
            <a:ext cx="5219700" cy="4493538"/>
          </a:xfrm>
          <a:prstGeom prst="rect">
            <a:avLst/>
          </a:prstGeom>
          <a:noFill/>
          <a:ln>
            <a:noFill/>
          </a:ln>
          <a:extLst/>
        </p:spPr>
        <p:txBody>
          <a:bodyPr>
            <a:spAutoFit/>
          </a:bodyPr>
          <a:lstStyle/>
          <a:p>
            <a:pPr algn="ctr">
              <a:defRPr/>
            </a:pPr>
            <a:endParaRPr lang="es-MX" b="1" i="1" dirty="0">
              <a:latin typeface="Arial" charset="0"/>
              <a:cs typeface="Arial" charset="0"/>
            </a:endParaRPr>
          </a:p>
          <a:p>
            <a:pPr algn="ctr">
              <a:defRPr/>
            </a:pPr>
            <a:r>
              <a:rPr lang="es-MX" b="1" i="1" dirty="0">
                <a:latin typeface="Arial" charset="0"/>
                <a:cs typeface="Arial" charset="0"/>
              </a:rPr>
              <a:t>AUXILIAR DE LA OFICINA DE ACTIVIDADES CULTURALES Y </a:t>
            </a:r>
            <a:r>
              <a:rPr lang="es-MX" b="1" i="1" dirty="0" smtClean="0">
                <a:latin typeface="Arial" charset="0"/>
                <a:cs typeface="Arial" charset="0"/>
              </a:rPr>
              <a:t>DEPORTIVAS</a:t>
            </a:r>
          </a:p>
          <a:p>
            <a:pPr algn="ctr">
              <a:defRPr/>
            </a:pPr>
            <a:r>
              <a:rPr lang="es-ES" altLang="es-MX" b="1" i="1" dirty="0"/>
              <a:t>(CONTINÚA)</a:t>
            </a:r>
          </a:p>
          <a:p>
            <a:pPr marL="177800" indent="-177800" algn="just">
              <a:spcAft>
                <a:spcPts val="1200"/>
              </a:spcAft>
              <a:buFont typeface="Wingdings" pitchFamily="2" charset="2"/>
              <a:buChar char="§"/>
              <a:defRPr/>
            </a:pPr>
            <a:endParaRPr lang="es-MX" altLang="es-MX" dirty="0">
              <a:solidFill>
                <a:srgbClr val="00B0F0"/>
              </a:solidFill>
            </a:endParaRP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buFont typeface="Arial" panose="020B0604020202020204" pitchFamily="34" charset="0"/>
              <a:buChar char="•"/>
              <a:defRPr/>
            </a:pPr>
            <a:r>
              <a:rPr lang="es-MX" altLang="es-MX" dirty="0"/>
              <a:t>Ejecutar la normatividad expedida en materia de archivo y control interno.</a:t>
            </a:r>
          </a:p>
          <a:p>
            <a:pPr algn="just">
              <a:defRPr/>
            </a:pPr>
            <a:endParaRPr lang="es-MX" dirty="0"/>
          </a:p>
          <a:p>
            <a:pPr marL="177800" indent="-177800" algn="just">
              <a:spcAft>
                <a:spcPts val="1200"/>
              </a:spcAft>
              <a:buFont typeface="Wingdings" pitchFamily="2" charset="2"/>
              <a:buChar char="§"/>
              <a:defRPr/>
            </a:pPr>
            <a:r>
              <a:rPr lang="es-MX" altLang="es-MX" dirty="0"/>
              <a:t>Apoyar en el seguimiento Programa Operativo Anual (POA), Programa de Trabajo Anual (PTA).</a:t>
            </a:r>
          </a:p>
          <a:p>
            <a:pPr algn="just">
              <a:spcAft>
                <a:spcPts val="1200"/>
              </a:spcAft>
              <a:buFont typeface="Wingdings" pitchFamily="2" charset="2"/>
              <a:buChar char="§"/>
              <a:defRPr/>
            </a:pPr>
            <a:r>
              <a:rPr lang="es-MX" dirty="0">
                <a:solidFill>
                  <a:srgbClr val="000000"/>
                </a:solidFill>
              </a:rPr>
              <a:t>Estas funciones son enunciativas mas no limitativas.</a:t>
            </a:r>
          </a:p>
          <a:p>
            <a:pPr algn="just">
              <a:spcAft>
                <a:spcPts val="1200"/>
              </a:spcAft>
              <a:buFont typeface="Wingdings" pitchFamily="2" charset="2"/>
              <a:buChar char="§"/>
              <a:defRPr/>
            </a:pPr>
            <a:endParaRPr lang="es-MX" dirty="0">
              <a:solidFill>
                <a:srgbClr val="000000"/>
              </a:solidFill>
              <a:latin typeface="Arial" charset="0"/>
              <a:cs typeface="Arial" charset="0"/>
            </a:endParaRPr>
          </a:p>
          <a:p>
            <a:pPr algn="just">
              <a:spcAft>
                <a:spcPts val="1200"/>
              </a:spcAft>
              <a:defRPr/>
            </a:pPr>
            <a:endParaRPr lang="es-ES" dirty="0"/>
          </a:p>
          <a:p>
            <a:pPr marL="177800" indent="-177800" algn="just">
              <a:spcAft>
                <a:spcPts val="1200"/>
              </a:spcAft>
              <a:buFont typeface="Wingdings" pitchFamily="2" charset="2"/>
              <a:buChar char="§"/>
              <a:defRPr/>
            </a:pPr>
            <a:endParaRPr lang="es-MX" altLang="es-MX" dirty="0"/>
          </a:p>
          <a:p>
            <a:pPr marL="177800" indent="-177800" algn="just">
              <a:buFont typeface="Arial" panose="020B0604020202020204" pitchFamily="34" charset="0"/>
              <a:buChar char="•"/>
              <a:defRPr/>
            </a:pPr>
            <a:endParaRPr lang="es-ES" dirty="0"/>
          </a:p>
          <a:p>
            <a:pPr marL="177800" indent="-177800" algn="just">
              <a:buFont typeface="Arial" panose="020B0604020202020204" pitchFamily="34" charset="0"/>
              <a:buChar char="•"/>
              <a:defRPr/>
            </a:pPr>
            <a:endParaRPr lang="es-MX" dirty="0">
              <a:solidFill>
                <a:srgbClr val="FF33CC"/>
              </a:solidFill>
            </a:endParaRPr>
          </a:p>
        </p:txBody>
      </p:sp>
      <p:sp>
        <p:nvSpPr>
          <p:cNvPr id="6963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6963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547887545"/>
              </p:ext>
            </p:extLst>
          </p:nvPr>
        </p:nvGraphicFramePr>
        <p:xfrm>
          <a:off x="1571625" y="839787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Rosendo Cervantes Fernández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65289828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3603"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53604" name="Rectangle 5"/>
          <p:cNvSpPr>
            <a:spLocks noChangeArrowheads="1"/>
          </p:cNvSpPr>
          <p:nvPr/>
        </p:nvSpPr>
        <p:spPr bwMode="auto">
          <a:xfrm>
            <a:off x="1448900" y="524851"/>
            <a:ext cx="5219700" cy="778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1200" b="1" i="1" dirty="0">
              <a:latin typeface="Arial" panose="020B0604020202020204" pitchFamily="34" charset="0"/>
            </a:endParaRPr>
          </a:p>
          <a:p>
            <a:pPr algn="ctr">
              <a:spcBef>
                <a:spcPct val="0"/>
              </a:spcBef>
              <a:spcAft>
                <a:spcPts val="1200"/>
              </a:spcAft>
              <a:buFontTx/>
              <a:buNone/>
            </a:pPr>
            <a:r>
              <a:rPr lang="es-ES" altLang="es-MX" sz="1200" b="1" i="1" dirty="0">
                <a:latin typeface="Arial" panose="020B0604020202020204" pitchFamily="34" charset="0"/>
              </a:rPr>
              <a:t>INSTRUCTOR CULTURAL</a:t>
            </a:r>
          </a:p>
          <a:p>
            <a:pPr algn="just">
              <a:spcBef>
                <a:spcPct val="0"/>
              </a:spcBef>
              <a:spcAft>
                <a:spcPts val="1200"/>
              </a:spcAft>
              <a:buFontTx/>
              <a:buNone/>
            </a:pPr>
            <a:r>
              <a:rPr lang="es-ES" altLang="es-MX" sz="1200" b="1" i="1" dirty="0">
                <a:latin typeface="Arial" panose="020B0604020202020204" pitchFamily="34" charset="0"/>
              </a:rPr>
              <a:t>  OBJETIVO</a:t>
            </a:r>
          </a:p>
          <a:p>
            <a:pPr algn="just">
              <a:spcBef>
                <a:spcPct val="0"/>
              </a:spcBef>
              <a:spcAft>
                <a:spcPts val="1200"/>
              </a:spcAft>
              <a:buFontTx/>
              <a:buNone/>
            </a:pPr>
            <a:r>
              <a:rPr lang="es-ES" altLang="es-MX" sz="1200" dirty="0">
                <a:solidFill>
                  <a:srgbClr val="00B0F0"/>
                </a:solidFill>
                <a:latin typeface="Arial" panose="020B0604020202020204" pitchFamily="34" charset="0"/>
              </a:rPr>
              <a:t>    </a:t>
            </a:r>
            <a:r>
              <a:rPr lang="es-MX" sz="1200" dirty="0">
                <a:latin typeface="Arial" panose="020B0604020202020204" pitchFamily="34" charset="0"/>
              </a:rPr>
              <a:t>Promover las actividades de su especialidad, así como los eventos  internos y externos. </a:t>
            </a:r>
          </a:p>
          <a:p>
            <a:pPr algn="just">
              <a:spcBef>
                <a:spcPct val="0"/>
              </a:spcBef>
              <a:spcAft>
                <a:spcPts val="1200"/>
              </a:spcAft>
              <a:buFontTx/>
              <a:buNone/>
            </a:pPr>
            <a:r>
              <a:rPr lang="es-ES" altLang="es-MX" sz="1200" b="1" i="1" dirty="0">
                <a:latin typeface="Arial" panose="020B0604020202020204" pitchFamily="34" charset="0"/>
              </a:rPr>
              <a:t>FUNCIONES</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Desarrollar el programa de trabajo anual orientado al ámbito de su especialidad.</a:t>
            </a:r>
            <a:endParaRPr lang="es-ES"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Divulgar los programas de formación en e</a:t>
            </a:r>
            <a:r>
              <a:rPr lang="es-MX" sz="1200" dirty="0">
                <a:latin typeface="Arial" panose="020B0604020202020204" pitchFamily="34" charset="0"/>
              </a:rPr>
              <a:t>l ámbito de su especialidad entre los estudiantes del instituto.</a:t>
            </a:r>
            <a:endParaRPr lang="es-ES"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Proponer los horarios de ensayo y/o actividades de los grupos a su cargo.</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Integrar el grupo o grupos de su especialidad representativos de la institución. </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Promover y participar en eventos internos y externos de su especialidad. </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Elaborar los registros, listados, controles de asistencia y toda aquella documentación necesaria para el seguimiento, control y acreditación del desempeño de los alumnos que la normatividad establezca.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los reportes estadísticos de los alumnos que se encuentran inscritos en los grupos de su especialidad.</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Atender las comisiones con motivo de los eventos y actividades de su especialidad en el ámbito local, estatal y nacional, que les sean asignadas por el titular del área.</a:t>
            </a:r>
          </a:p>
          <a:p>
            <a:pPr marL="177800" indent="-177800"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77800" indent="-177800" algn="just">
              <a:buFont typeface="Arial" panose="020B0604020202020204" pitchFamily="34" charset="0"/>
              <a:buChar char="•"/>
              <a:defRPr/>
            </a:pPr>
            <a:r>
              <a:rPr lang="es-MX" altLang="es-MX" sz="1200" dirty="0">
                <a:latin typeface="Arial" panose="020B0604020202020204" pitchFamily="34" charset="0"/>
              </a:rPr>
              <a:t>Ejecutar la normatividad expedida en materia de archivo y control interno.</a:t>
            </a:r>
          </a:p>
          <a:p>
            <a:pPr algn="just">
              <a:defRPr/>
            </a:pPr>
            <a:endParaRPr lang="es-MX" sz="1200" dirty="0"/>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endParaRPr lang="es-MX" altLang="es-MX" sz="1200" dirty="0">
              <a:latin typeface="Arial" panose="020B0604020202020204" pitchFamily="34" charset="0"/>
            </a:endParaRPr>
          </a:p>
        </p:txBody>
      </p:sp>
      <p:sp>
        <p:nvSpPr>
          <p:cNvPr id="15361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13877829"/>
              </p:ext>
            </p:extLst>
          </p:nvPr>
        </p:nvGraphicFramePr>
        <p:xfrm>
          <a:off x="1571625" y="839787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Ariel Nava Hernández</a:t>
                      </a:r>
                      <a:endParaRPr kumimoji="0" lang="es-ES" sz="2400" b="0" i="0" u="none" strike="noStrike" cap="none" normalizeH="0" baseline="0" dirty="0">
                        <a:ln>
                          <a:noFill/>
                        </a:ln>
                        <a:solidFill>
                          <a:srgbClr val="FF0000"/>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3776132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155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51556" name="Rectangle 5"/>
          <p:cNvSpPr>
            <a:spLocks noChangeArrowheads="1"/>
          </p:cNvSpPr>
          <p:nvPr/>
        </p:nvSpPr>
        <p:spPr bwMode="auto">
          <a:xfrm>
            <a:off x="1449999" y="526927"/>
            <a:ext cx="5219700" cy="7811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INSTRUCTOR DEPORTIVO</a:t>
            </a:r>
          </a:p>
          <a:p>
            <a:pPr algn="just">
              <a:spcBef>
                <a:spcPct val="0"/>
              </a:spcBef>
              <a:buFontTx/>
              <a:buNone/>
            </a:pPr>
            <a:r>
              <a:rPr lang="es-ES" altLang="es-MX" sz="1200" b="1" i="1" dirty="0">
                <a:latin typeface="Arial" panose="020B0604020202020204" pitchFamily="34" charset="0"/>
              </a:rPr>
              <a:t> </a:t>
            </a:r>
          </a:p>
          <a:p>
            <a:pPr algn="just">
              <a:spcBef>
                <a:spcPct val="0"/>
              </a:spcBef>
              <a:spcAft>
                <a:spcPts val="1200"/>
              </a:spcAft>
              <a:buFontTx/>
              <a:buNone/>
            </a:pPr>
            <a:r>
              <a:rPr lang="es-ES" altLang="es-MX" sz="1200" b="1" i="1" dirty="0">
                <a:latin typeface="Arial" panose="020B0604020202020204" pitchFamily="34" charset="0"/>
              </a:rPr>
              <a:t>OBJETIVO</a:t>
            </a:r>
          </a:p>
          <a:p>
            <a:pPr algn="just">
              <a:spcBef>
                <a:spcPct val="0"/>
              </a:spcBef>
              <a:spcAft>
                <a:spcPts val="1200"/>
              </a:spcAft>
              <a:buFontTx/>
              <a:buNone/>
            </a:pPr>
            <a:r>
              <a:rPr lang="es-ES" altLang="es-MX" sz="1200" dirty="0">
                <a:latin typeface="Arial" panose="020B0604020202020204" pitchFamily="34" charset="0"/>
              </a:rPr>
              <a:t>    </a:t>
            </a:r>
            <a:r>
              <a:rPr lang="es-MX" sz="1200" dirty="0">
                <a:latin typeface="Arial" panose="020B0604020202020204" pitchFamily="34" charset="0"/>
              </a:rPr>
              <a:t>Promover las actividades de su especialidad, así como los eventos  internos y externos. </a:t>
            </a:r>
          </a:p>
          <a:p>
            <a:pPr algn="just">
              <a:spcBef>
                <a:spcPct val="0"/>
              </a:spcBef>
              <a:spcAft>
                <a:spcPts val="1200"/>
              </a:spcAft>
              <a:buFontTx/>
              <a:buNone/>
            </a:pPr>
            <a:r>
              <a:rPr lang="es-ES" altLang="es-MX" sz="1200" b="1" i="1" dirty="0">
                <a:latin typeface="Arial" panose="020B0604020202020204" pitchFamily="34" charset="0"/>
              </a:rPr>
              <a:t>FUNCIONES</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Desarrollar el programa de trabajo anual orientado al ámbito de su especialidad.</a:t>
            </a:r>
            <a:endParaRPr lang="es-ES"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Divulgar los programas de formación en e</a:t>
            </a:r>
            <a:r>
              <a:rPr lang="es-MX" sz="1200" dirty="0">
                <a:latin typeface="Arial" panose="020B0604020202020204" pitchFamily="34" charset="0"/>
              </a:rPr>
              <a:t>l ámbito de su especialidad entre los estudiantes del instituto.</a:t>
            </a:r>
            <a:endParaRPr lang="es-ES"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Proponer los horarios de ensayo y/o actividades de los grupos a su cargo.</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Integrar el grupo o grupos de su especialidad representativos de la institución. </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Promover y participar en eventos internos y externos de su especialidad. </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Elaborar los registros, listados, controles de asistencia y toda aquella documentación necesaria para el seguimiento, control y acreditación del desempeño de los alumnos que la normatividad establezca.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los reportes estadísticos de los alumnos que se encuentran inscritos en los grupos de su especialidad.</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Atender las comisiones con motivo de los eventos y actividades de su especialidad en el ámbito local, estatal y nacional, que les sean asignadas por el titular del área.</a:t>
            </a:r>
          </a:p>
          <a:p>
            <a:pPr marL="177800" indent="-177800"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77800" indent="-177800" algn="just">
              <a:buFont typeface="Arial" panose="020B0604020202020204" pitchFamily="34" charset="0"/>
              <a:buChar char="•"/>
              <a:defRPr/>
            </a:pPr>
            <a:r>
              <a:rPr lang="es-MX" altLang="es-MX" sz="1200" dirty="0">
                <a:latin typeface="Arial" panose="020B0604020202020204" pitchFamily="34" charset="0"/>
              </a:rPr>
              <a:t>Ejecutar la normatividad expedida en materia de archivo y control interno.</a:t>
            </a:r>
          </a:p>
          <a:p>
            <a:pPr algn="just">
              <a:defRPr/>
            </a:pPr>
            <a:endParaRPr lang="es-MX" sz="1200" dirty="0">
              <a:solidFill>
                <a:srgbClr val="FF33CC"/>
              </a:solidFill>
            </a:endParaRPr>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endParaRPr lang="es-MX" altLang="es-MX" sz="1200" dirty="0">
              <a:latin typeface="Arial" panose="020B0604020202020204" pitchFamily="34" charset="0"/>
            </a:endParaRPr>
          </a:p>
        </p:txBody>
      </p:sp>
      <p:sp>
        <p:nvSpPr>
          <p:cNvPr id="15156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1872144090"/>
              </p:ext>
            </p:extLst>
          </p:nvPr>
        </p:nvGraphicFramePr>
        <p:xfrm>
          <a:off x="1571625" y="839787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Rafael Leonardo Lira Cisneros</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61617224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57347" name="5 Rectángulo"/>
          <p:cNvSpPr>
            <a:spLocks noChangeArrowheads="1"/>
          </p:cNvSpPr>
          <p:nvPr/>
        </p:nvSpPr>
        <p:spPr bwMode="auto">
          <a:xfrm>
            <a:off x="1571625" y="579438"/>
            <a:ext cx="5181600" cy="877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defRPr/>
            </a:pPr>
            <a:endParaRPr lang="es-MX" altLang="es-MX" b="1" i="1" dirty="0">
              <a:solidFill>
                <a:srgbClr val="000000"/>
              </a:solidFill>
            </a:endParaRPr>
          </a:p>
          <a:p>
            <a:pPr algn="ctr">
              <a:defRPr/>
            </a:pPr>
            <a:r>
              <a:rPr lang="es-MX" b="1" i="1" dirty="0">
                <a:solidFill>
                  <a:srgbClr val="000000"/>
                </a:solidFill>
              </a:rPr>
              <a:t>DIVISIÓN DE INGENIERÍA INDUSTRIAL</a:t>
            </a:r>
          </a:p>
          <a:p>
            <a:pPr algn="ctr">
              <a:defRPr/>
            </a:pPr>
            <a:endParaRPr lang="es-ES_tradnl" altLang="es-MX" b="1" i="1" dirty="0">
              <a:solidFill>
                <a:srgbClr val="000000"/>
              </a:solidFill>
            </a:endParaRPr>
          </a:p>
          <a:p>
            <a:pPr algn="just">
              <a:spcAft>
                <a:spcPts val="1200"/>
              </a:spcAft>
              <a:defRPr/>
            </a:pPr>
            <a:r>
              <a:rPr lang="es-ES_tradnl" altLang="es-MX" b="1" i="1" dirty="0">
                <a:solidFill>
                  <a:srgbClr val="000000"/>
                </a:solidFill>
              </a:rPr>
              <a:t>OBJETIVO</a:t>
            </a:r>
          </a:p>
          <a:p>
            <a:pPr algn="just">
              <a:spcAft>
                <a:spcPts val="1200"/>
              </a:spcAft>
              <a:defRPr/>
            </a:pPr>
            <a:r>
              <a:rPr lang="es-ES" altLang="es-MX" dirty="0">
                <a:solidFill>
                  <a:srgbClr val="000000"/>
                </a:solidFill>
              </a:rPr>
              <a:t>    </a:t>
            </a:r>
            <a:r>
              <a:rPr lang="es-MX" dirty="0"/>
              <a:t>Gestionar las actividades de docencia, investigación y vinculación en las áreas correspondientes a cada una de las carreras que imparte el Instituto de conformidad con las normas y lineamientos establecidos por el Tecnológico Nacional de México.</a:t>
            </a:r>
          </a:p>
          <a:p>
            <a:pPr algn="just">
              <a:spcAft>
                <a:spcPts val="1200"/>
              </a:spcAft>
              <a:defRPr/>
            </a:pPr>
            <a:r>
              <a:rPr lang="es-ES" altLang="es-MX" b="1" i="1" dirty="0">
                <a:solidFill>
                  <a:srgbClr val="000000"/>
                </a:solidFill>
              </a:rPr>
              <a:t>FUNCIONES </a:t>
            </a:r>
          </a:p>
          <a:p>
            <a:pPr algn="just">
              <a:buFont typeface="Wingdings" panose="05000000000000000000" pitchFamily="2" charset="2"/>
              <a:buChar char="§"/>
              <a:defRPr/>
            </a:pPr>
            <a:r>
              <a:rPr lang="es-MX" dirty="0"/>
              <a:t>Desarrollar las propuestas de actualización de los planes y programas de estudio de la carrera.</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MX" dirty="0"/>
              <a:t>Proponer lineamientos técnicos metodológicos para el diseño y uso de apoyos didácticos y técnicas e instrumentos de evaluación del aprendizaje.</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MX" dirty="0"/>
              <a:t>Ejercer la docencia frente a grupo en un mínimo de cuatro horas-semana-mes, en materias afines a su formación.</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ES" dirty="0"/>
              <a:t>Elaborar propuestas para la adquisición de equipamiento y material bibliográfico (físico y digital), hemerográfico y software especializado para la carrera.</a:t>
            </a:r>
            <a:endParaRPr lang="es-MX" dirty="0"/>
          </a:p>
          <a:p>
            <a:pPr>
              <a:buFont typeface="Wingdings" panose="05000000000000000000" pitchFamily="2" charset="2"/>
              <a:buChar char="§"/>
              <a:defRPr/>
            </a:pPr>
            <a:endParaRPr lang="es-MX" dirty="0"/>
          </a:p>
          <a:p>
            <a:pPr algn="just">
              <a:buFont typeface="Wingdings" panose="05000000000000000000" pitchFamily="2" charset="2"/>
              <a:buChar char="§"/>
              <a:defRPr/>
            </a:pPr>
            <a:r>
              <a:rPr lang="es-MX" altLang="es-MX" dirty="0"/>
              <a:t>Participar en los comités y comisiones internas y externas en las que se requiera su colaboración.</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ES" dirty="0"/>
              <a:t>Participar en la integración de la academia de profesores del instituto, de acuerdo a los lineamientos establecidos.</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ES" dirty="0"/>
              <a:t>Proponer estrategias para reducir los índices de reprobación y deserción.</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ES" dirty="0"/>
              <a:t>Detectar necesidades de formación docente y actualización profesional.</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MX" altLang="es-MX" dirty="0"/>
              <a:t>Dar seguimiento a los procesos de acreditación de  los programas académicos de la institución, así como su re acreditación.</a:t>
            </a:r>
          </a:p>
          <a:p>
            <a:pPr algn="just">
              <a:buFont typeface="Wingdings" panose="05000000000000000000" pitchFamily="2" charset="2"/>
              <a:buChar char="§"/>
              <a:defRPr/>
            </a:pPr>
            <a:endParaRPr lang="es-MX" dirty="0">
              <a:solidFill>
                <a:srgbClr val="00B0F0"/>
              </a:solidFill>
            </a:endParaRPr>
          </a:p>
          <a:p>
            <a:pPr marL="0" indent="0" algn="just">
              <a:spcAft>
                <a:spcPts val="1200"/>
              </a:spcAft>
              <a:defRPr/>
            </a:pPr>
            <a:endParaRPr lang="es-MX" altLang="es-MX" dirty="0">
              <a:solidFill>
                <a:srgbClr val="000000"/>
              </a:solidFill>
            </a:endParaRPr>
          </a:p>
          <a:p>
            <a:pPr algn="just">
              <a:spcAft>
                <a:spcPts val="1200"/>
              </a:spcAft>
              <a:buFont typeface="Wingdings" panose="05000000000000000000" pitchFamily="2" charset="2"/>
              <a:buChar char="§"/>
              <a:defRPr/>
            </a:pPr>
            <a:endParaRPr lang="es-MX" altLang="es-MX" dirty="0">
              <a:solidFill>
                <a:srgbClr val="000000"/>
              </a:solidFill>
            </a:endParaRPr>
          </a:p>
          <a:p>
            <a:pPr algn="just">
              <a:spcAft>
                <a:spcPts val="1200"/>
              </a:spcAft>
              <a:buFont typeface="Wingdings" panose="05000000000000000000" pitchFamily="2" charset="2"/>
              <a:buChar char="§"/>
              <a:defRPr/>
            </a:pPr>
            <a:endParaRPr lang="es-MX" altLang="es-MX" dirty="0">
              <a:solidFill>
                <a:srgbClr val="000000"/>
              </a:solidFill>
            </a:endParaRPr>
          </a:p>
          <a:p>
            <a:pPr algn="just">
              <a:buFont typeface="Wingdings" panose="05000000000000000000" pitchFamily="2" charset="2"/>
              <a:buChar char="§"/>
              <a:defRPr/>
            </a:pPr>
            <a:endParaRPr lang="es-MX" altLang="es-MX" dirty="0">
              <a:solidFill>
                <a:srgbClr val="000000"/>
              </a:solidFill>
            </a:endParaRPr>
          </a:p>
        </p:txBody>
      </p:sp>
      <p:sp>
        <p:nvSpPr>
          <p:cNvPr id="41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41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710987028"/>
              </p:ext>
            </p:extLst>
          </p:nvPr>
        </p:nvGraphicFramePr>
        <p:xfrm>
          <a:off x="1571625" y="8404132"/>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algn="ctr">
                        <a:lnSpc>
                          <a:spcPct val="107000"/>
                        </a:lnSpc>
                        <a:spcAft>
                          <a:spcPts val="0"/>
                        </a:spcAf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algn="ctr">
                        <a:lnSpc>
                          <a:spcPct val="107000"/>
                        </a:lnSpc>
                        <a:spcAft>
                          <a:spcPts val="0"/>
                        </a:spcAft>
                      </a:pPr>
                      <a:r>
                        <a:rPr lang="es-MX" sz="1200" dirty="0">
                          <a:effectLst/>
                          <a:latin typeface="Arial"/>
                          <a:ea typeface="Calibri"/>
                          <a:cs typeface="Times New Roman"/>
                        </a:rPr>
                        <a:t> Bernardino</a:t>
                      </a:r>
                      <a:r>
                        <a:rPr lang="es-MX" sz="1200" baseline="0" dirty="0">
                          <a:effectLst/>
                          <a:latin typeface="Arial"/>
                          <a:ea typeface="Calibri"/>
                          <a:cs typeface="Times New Roman"/>
                        </a:rPr>
                        <a:t> Ávila Martínez</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7402660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58371" name="5 Rectángulo"/>
          <p:cNvSpPr>
            <a:spLocks noChangeArrowheads="1"/>
          </p:cNvSpPr>
          <p:nvPr/>
        </p:nvSpPr>
        <p:spPr bwMode="auto">
          <a:xfrm>
            <a:off x="1449388" y="527050"/>
            <a:ext cx="5219700"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defRPr/>
            </a:pPr>
            <a:endParaRPr lang="es-MX" altLang="es-MX" b="1" i="1" dirty="0">
              <a:solidFill>
                <a:srgbClr val="000000"/>
              </a:solidFill>
            </a:endParaRPr>
          </a:p>
          <a:p>
            <a:pPr algn="ctr">
              <a:defRPr/>
            </a:pPr>
            <a:r>
              <a:rPr lang="es-MX" b="1" i="1" dirty="0">
                <a:solidFill>
                  <a:srgbClr val="000000"/>
                </a:solidFill>
              </a:rPr>
              <a:t>DIVISIÓN DE INGENIERÍA INDUSTRIAL</a:t>
            </a:r>
          </a:p>
          <a:p>
            <a:pPr algn="ctr" eaLnBrk="1" hangingPunct="1">
              <a:defRPr/>
            </a:pPr>
            <a:r>
              <a:rPr lang="es-MX" altLang="es-MX" b="1" i="1" dirty="0">
                <a:solidFill>
                  <a:srgbClr val="000000"/>
                </a:solidFill>
              </a:rPr>
              <a:t>(CONTINÚA)</a:t>
            </a:r>
          </a:p>
          <a:p>
            <a:pPr eaLnBrk="1" hangingPunct="1">
              <a:buFontTx/>
              <a:buChar char="•"/>
              <a:defRPr/>
            </a:pPr>
            <a:endParaRPr lang="es-MX" altLang="es-MX" b="1" i="1" dirty="0">
              <a:solidFill>
                <a:srgbClr val="000000"/>
              </a:solidFill>
            </a:endParaRPr>
          </a:p>
          <a:p>
            <a:pPr>
              <a:buFont typeface="Wingdings" panose="05000000000000000000" pitchFamily="2" charset="2"/>
              <a:buChar char="§"/>
              <a:defRPr/>
            </a:pPr>
            <a:endParaRPr lang="es-MX" dirty="0">
              <a:solidFill>
                <a:srgbClr val="000000"/>
              </a:solidFill>
            </a:endParaRPr>
          </a:p>
          <a:p>
            <a:pPr algn="just" eaLnBrk="1" hangingPunct="1">
              <a:spcAft>
                <a:spcPts val="1200"/>
              </a:spcAft>
              <a:buFont typeface="Wingdings" panose="05000000000000000000" pitchFamily="2" charset="2"/>
              <a:buChar char="§"/>
            </a:pPr>
            <a:r>
              <a:rPr lang="es-MX" altLang="es-MX" dirty="0"/>
              <a:t>Ejecutar el proceso de asignación de cargas académicas de los docentes del instituto.</a:t>
            </a:r>
          </a:p>
          <a:p>
            <a:pPr algn="just" eaLnBrk="1" hangingPunct="1">
              <a:spcAft>
                <a:spcPts val="1200"/>
              </a:spcAft>
              <a:buFont typeface="Wingdings" panose="05000000000000000000" pitchFamily="2" charset="2"/>
              <a:buChar char="§"/>
            </a:pPr>
            <a:r>
              <a:rPr lang="es-MX" altLang="es-MX" dirty="0"/>
              <a:t>Elaborar el reporte de incidencias del personal docente.</a:t>
            </a:r>
          </a:p>
          <a:p>
            <a:pPr algn="just" eaLnBrk="1" hangingPunct="1">
              <a:spcAft>
                <a:spcPts val="1200"/>
              </a:spcAft>
              <a:buFont typeface="Wingdings" panose="05000000000000000000" pitchFamily="2" charset="2"/>
              <a:buChar char="§"/>
            </a:pPr>
            <a:r>
              <a:rPr lang="es-MX" altLang="es-MX" dirty="0"/>
              <a:t>Dar seguimiento al proceso de Gestión del Curso del programa educativo.</a:t>
            </a:r>
          </a:p>
          <a:p>
            <a:pPr algn="just" eaLnBrk="1" hangingPunct="1">
              <a:spcAft>
                <a:spcPts val="1200"/>
              </a:spcAft>
              <a:buFont typeface="Wingdings" panose="05000000000000000000" pitchFamily="2" charset="2"/>
              <a:buChar char="§"/>
            </a:pPr>
            <a:r>
              <a:rPr lang="es-MX" altLang="es-MX" dirty="0"/>
              <a:t>Participar en el Diseño y Desarrollo de Especialidad de acuerdo a los lineamientos académico administrativos que emite el Tecnológico Nacional de México (TecNM).</a:t>
            </a:r>
          </a:p>
          <a:p>
            <a:pPr algn="just" eaLnBrk="1" hangingPunct="1">
              <a:spcAft>
                <a:spcPts val="1200"/>
              </a:spcAft>
              <a:buFont typeface="Wingdings" panose="05000000000000000000" pitchFamily="2" charset="2"/>
              <a:buChar char="§"/>
            </a:pPr>
            <a:r>
              <a:rPr lang="es-MX" altLang="es-MX" dirty="0"/>
              <a:t>Participar en la elaboración, evaluación y seguimiento del Programa de Trabajo Anual (PTA), Programa Operativo Anual (POA) de la División en concordancia y coherencia al Programa Institucional de Innovación y Desarrollo (PIID).</a:t>
            </a:r>
          </a:p>
          <a:p>
            <a:pPr algn="just" eaLnBrk="1" hangingPunct="1">
              <a:spcAft>
                <a:spcPts val="1200"/>
              </a:spcAft>
              <a:buFont typeface="Wingdings" panose="05000000000000000000" pitchFamily="2" charset="2"/>
              <a:buChar char="§"/>
            </a:pPr>
            <a:r>
              <a:rPr lang="es-MX" altLang="es-MX" dirty="0"/>
              <a:t>Promover 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dirty="0"/>
              <a:t>Ejecutar la normatividad expedida en materia de transparencia, archivo y control interno.</a:t>
            </a:r>
          </a:p>
          <a:p>
            <a:pPr>
              <a:buFont typeface="Wingdings" panose="05000000000000000000" pitchFamily="2" charset="2"/>
              <a:buChar char="§"/>
              <a:defRPr/>
            </a:pPr>
            <a:r>
              <a:rPr lang="es-MX" altLang="es-MX" dirty="0">
                <a:solidFill>
                  <a:srgbClr val="000000"/>
                </a:solidFill>
                <a:cs typeface="Times New Roman" panose="02020603050405020304" pitchFamily="18" charset="0"/>
              </a:rPr>
              <a:t>Estas funciones son enunciativas mas no limitativas.</a:t>
            </a:r>
          </a:p>
          <a:p>
            <a:pPr>
              <a:buFont typeface="Wingdings" panose="05000000000000000000" pitchFamily="2" charset="2"/>
              <a:buChar char="§"/>
              <a:defRPr/>
            </a:pPr>
            <a:endParaRPr lang="es-MX" dirty="0">
              <a:solidFill>
                <a:srgbClr val="000000"/>
              </a:solidFill>
            </a:endParaRPr>
          </a:p>
          <a:p>
            <a:pPr marL="0" indent="0">
              <a:defRPr/>
            </a:pPr>
            <a:endParaRPr lang="es-MX" dirty="0">
              <a:solidFill>
                <a:srgbClr val="000000"/>
              </a:solidFill>
            </a:endParaRPr>
          </a:p>
        </p:txBody>
      </p:sp>
      <p:sp>
        <p:nvSpPr>
          <p:cNvPr id="61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61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2825218396"/>
              </p:ext>
            </p:extLst>
          </p:nvPr>
        </p:nvGraphicFramePr>
        <p:xfrm>
          <a:off x="1568170" y="838545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algn="ctr">
                        <a:lnSpc>
                          <a:spcPct val="107000"/>
                        </a:lnSpc>
                        <a:spcAft>
                          <a:spcPts val="0"/>
                        </a:spcAf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lang="es-MX" sz="1100" dirty="0">
                        <a:effectLst/>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algn="ctr">
                        <a:lnSpc>
                          <a:spcPct val="107000"/>
                        </a:lnSpc>
                        <a:spcAft>
                          <a:spcPts val="0"/>
                        </a:spcAft>
                      </a:pPr>
                      <a:r>
                        <a:rPr lang="es-MX" sz="1200" dirty="0">
                          <a:effectLst/>
                          <a:latin typeface="Arial"/>
                          <a:ea typeface="Calibri"/>
                          <a:cs typeface="Times New Roman"/>
                        </a:rPr>
                        <a:t> Bernardino</a:t>
                      </a:r>
                      <a:r>
                        <a:rPr lang="es-MX" sz="1200" baseline="0" dirty="0">
                          <a:effectLst/>
                          <a:latin typeface="Arial"/>
                          <a:ea typeface="Calibri"/>
                          <a:cs typeface="Times New Roman"/>
                        </a:rPr>
                        <a:t> Ávila Martínez</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95274319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4099" name="5 Rectángulo"/>
          <p:cNvSpPr>
            <a:spLocks noChangeArrowheads="1"/>
          </p:cNvSpPr>
          <p:nvPr/>
        </p:nvSpPr>
        <p:spPr bwMode="auto">
          <a:xfrm>
            <a:off x="1571625" y="579438"/>
            <a:ext cx="5181600" cy="774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solidFill>
                <a:srgbClr val="000000"/>
              </a:solidFill>
              <a:latin typeface="Arial" panose="020B0604020202020204" pitchFamily="34" charset="0"/>
            </a:endParaRPr>
          </a:p>
          <a:p>
            <a:pPr algn="ctr">
              <a:spcBef>
                <a:spcPct val="0"/>
              </a:spcBef>
              <a:buFontTx/>
              <a:buNone/>
              <a:defRPr/>
            </a:pPr>
            <a:r>
              <a:rPr lang="es-MX" altLang="es-MX" sz="1200" b="1" i="1" dirty="0">
                <a:solidFill>
                  <a:srgbClr val="000000"/>
                </a:solidFill>
                <a:latin typeface="Arial" panose="020B0604020202020204" pitchFamily="34" charset="0"/>
              </a:rPr>
              <a:t>AUXILIAR DE DIVISIÓN</a:t>
            </a:r>
            <a:endParaRPr lang="es-MX" altLang="es-MX" sz="1200" i="1" dirty="0">
              <a:solidFill>
                <a:srgbClr val="000000"/>
              </a:solidFill>
              <a:latin typeface="Arial" panose="020B0604020202020204" pitchFamily="34" charset="0"/>
            </a:endParaRPr>
          </a:p>
          <a:p>
            <a:pPr algn="just">
              <a:spcBef>
                <a:spcPct val="0"/>
              </a:spcBef>
              <a:buFontTx/>
              <a:buNone/>
              <a:defRPr/>
            </a:pPr>
            <a:endParaRPr lang="es-ES_tradnl" altLang="es-MX" sz="1200" b="1" i="1" dirty="0">
              <a:solidFill>
                <a:srgbClr val="000000"/>
              </a:solidFill>
              <a:latin typeface="Arial" panose="020B0604020202020204" pitchFamily="34" charset="0"/>
            </a:endParaRPr>
          </a:p>
          <a:p>
            <a:pPr algn="just">
              <a:spcBef>
                <a:spcPct val="0"/>
              </a:spcBef>
              <a:spcAft>
                <a:spcPts val="1200"/>
              </a:spcAft>
              <a:buFontTx/>
              <a:buNone/>
              <a:defRPr/>
            </a:pPr>
            <a:r>
              <a:rPr lang="es-ES_tradnl" altLang="es-MX" sz="1200" b="1" i="1" dirty="0">
                <a:solidFill>
                  <a:srgbClr val="000000"/>
                </a:solidFill>
                <a:latin typeface="Arial" panose="020B0604020202020204" pitchFamily="34" charset="0"/>
              </a:rPr>
              <a:t>OBJETIVO</a:t>
            </a:r>
          </a:p>
          <a:p>
            <a:pPr marL="0" indent="0" algn="just">
              <a:spcAft>
                <a:spcPts val="1200"/>
              </a:spcAft>
              <a:buNone/>
              <a:defRPr/>
            </a:pPr>
            <a:r>
              <a:rPr lang="es-ES" sz="1200" dirty="0">
                <a:latin typeface="Arial" panose="020B0604020202020204" pitchFamily="34" charset="0"/>
              </a:rPr>
              <a:t>Atender la audiencia en la División, además de recibir llamadas telefónicas, registrar y remitir correspondencia impresa y por vía electrónica, así como archivar los documentos de acuerdo a la normatividad establecida y llevar la agenda del área.</a:t>
            </a:r>
            <a:endParaRPr lang="es-MX" sz="1200" dirty="0">
              <a:latin typeface="Arial" panose="020B0604020202020204" pitchFamily="34" charset="0"/>
            </a:endParaRPr>
          </a:p>
          <a:p>
            <a:pPr marL="0" indent="0" algn="just">
              <a:spcAft>
                <a:spcPts val="1200"/>
              </a:spcAft>
              <a:buNone/>
              <a:defRPr/>
            </a:pPr>
            <a:r>
              <a:rPr lang="es-ES" sz="1200" b="1" i="1" dirty="0">
                <a:solidFill>
                  <a:srgbClr val="000000"/>
                </a:solidFill>
                <a:latin typeface="Arial" panose="020B0604020202020204" pitchFamily="34" charset="0"/>
              </a:rPr>
              <a:t>FUNCIONES</a:t>
            </a:r>
            <a:r>
              <a:rPr lang="es-ES" sz="1200" b="1" dirty="0">
                <a:latin typeface="Arial" panose="020B0604020202020204" pitchFamily="34" charset="0"/>
              </a:rPr>
              <a:t> </a:t>
            </a:r>
          </a:p>
          <a:p>
            <a:pPr algn="just">
              <a:spcAft>
                <a:spcPts val="1200"/>
              </a:spcAft>
              <a:buFont typeface="Wingdings" pitchFamily="2" charset="2"/>
              <a:buChar char="§"/>
              <a:defRPr/>
            </a:pPr>
            <a:r>
              <a:rPr lang="es-MX" altLang="es-MX" sz="1200" dirty="0">
                <a:latin typeface="Arial" panose="020B0604020202020204" pitchFamily="34" charset="0"/>
              </a:rPr>
              <a:t>Dar seguimiento a la agenda de trabajo del jefe inmediato superior.</a:t>
            </a:r>
          </a:p>
          <a:p>
            <a:pPr algn="just">
              <a:spcAft>
                <a:spcPts val="1200"/>
              </a:spcAft>
              <a:buFont typeface="Wingdings" pitchFamily="2" charset="2"/>
              <a:buChar char="§"/>
              <a:defRPr/>
            </a:pPr>
            <a:r>
              <a:rPr lang="es-MX" sz="1200" dirty="0">
                <a:latin typeface="Arial" panose="020B0604020202020204" pitchFamily="34" charset="0"/>
              </a:rPr>
              <a:t>Tramitar e integrar la correspondencia que ingresa y egresa del área de trabajo para llevar su control y seguimiento.</a:t>
            </a:r>
          </a:p>
          <a:p>
            <a:pPr algn="just">
              <a:spcAft>
                <a:spcPts val="1200"/>
              </a:spcAft>
              <a:buFont typeface="Wingdings" pitchFamily="2" charset="2"/>
              <a:buChar char="§"/>
              <a:defRPr/>
            </a:pPr>
            <a:r>
              <a:rPr lang="es-MX" altLang="es-MX" sz="1200" dirty="0">
                <a:latin typeface="Arial" panose="020B0604020202020204" pitchFamily="34" charset="0"/>
              </a:rPr>
              <a:t>Atender las llamadas telefónicas de su área de trabajo.</a:t>
            </a:r>
          </a:p>
          <a:p>
            <a:pPr algn="just">
              <a:spcAft>
                <a:spcPts val="1200"/>
              </a:spcAft>
              <a:buFont typeface="Wingdings" pitchFamily="2" charset="2"/>
              <a:buChar char="§"/>
              <a:defRPr/>
            </a:pPr>
            <a:r>
              <a:rPr lang="es-MX" altLang="es-MX" sz="1200" dirty="0">
                <a:latin typeface="Arial" panose="020B0604020202020204" pitchFamily="34" charset="0"/>
              </a:rPr>
              <a:t>Apoyar en la difusión de la correspondencia electrónica y darle seguimiento.</a:t>
            </a:r>
          </a:p>
          <a:p>
            <a:pPr algn="just">
              <a:spcAft>
                <a:spcPts val="1200"/>
              </a:spcAft>
              <a:buFont typeface="Wingdings" pitchFamily="2" charset="2"/>
              <a:buChar char="§"/>
              <a:defRPr/>
            </a:pPr>
            <a:r>
              <a:rPr lang="es-MX" altLang="es-MX" sz="1200" dirty="0">
                <a:latin typeface="Arial" panose="020B0604020202020204" pitchFamily="34" charset="0"/>
              </a:rPr>
              <a:t>Organizar, conservar y resguardar los expedientes que conforman el archivo del área.</a:t>
            </a:r>
          </a:p>
          <a:p>
            <a:pPr algn="just">
              <a:spcAft>
                <a:spcPts val="1200"/>
              </a:spcAft>
              <a:buFont typeface="Wingdings" pitchFamily="2" charset="2"/>
              <a:buChar char="§"/>
              <a:defRPr/>
            </a:pPr>
            <a:r>
              <a:rPr lang="es-MX" altLang="es-MX" sz="1200" dirty="0">
                <a:latin typeface="Arial" panose="020B0604020202020204" pitchFamily="34" charset="0"/>
              </a:rPr>
              <a:t>Apoyar en la elaboración del reporte de incidencias del personal docente.</a:t>
            </a:r>
          </a:p>
          <a:p>
            <a:pPr algn="just">
              <a:spcAft>
                <a:spcPts val="1200"/>
              </a:spcAft>
              <a:buFont typeface="Wingdings"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p>
          <a:p>
            <a:pPr algn="just">
              <a:spcAft>
                <a:spcPts val="1200"/>
              </a:spcAft>
              <a:buFont typeface="Wingdings" pitchFamily="2" charset="2"/>
              <a:buChar char="§"/>
              <a:defRPr/>
            </a:pPr>
            <a:r>
              <a:rPr lang="es-MX" altLang="es-MX" sz="1200" dirty="0">
                <a:latin typeface="Arial" panose="020B0604020202020204" pitchFamily="34" charset="0"/>
              </a:rPr>
              <a:t>Apoyar en la organización eventos en conjunto con el personal comisionado en la institución.</a:t>
            </a:r>
          </a:p>
          <a:p>
            <a:pPr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endParaRPr lang="es-MX" altLang="es-MX" sz="1200" dirty="0">
              <a:solidFill>
                <a:srgbClr val="000000"/>
              </a:solidFill>
              <a:latin typeface="Arial" panose="020B0604020202020204" pitchFamily="34" charset="0"/>
            </a:endParaRPr>
          </a:p>
        </p:txBody>
      </p:sp>
      <p:sp>
        <p:nvSpPr>
          <p:cNvPr id="81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81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117569289"/>
              </p:ext>
            </p:extLst>
          </p:nvPr>
        </p:nvGraphicFramePr>
        <p:xfrm>
          <a:off x="1571625" y="8387976"/>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MX" sz="1200" b="0" i="0" u="none" strike="noStrike" kern="1200" cap="none" normalizeH="0" baseline="0" dirty="0">
                          <a:ln>
                            <a:noFill/>
                          </a:ln>
                          <a:solidFill>
                            <a:schemeClr val="tx1"/>
                          </a:solidFill>
                          <a:effectLst/>
                          <a:latin typeface="Arial" charset="0"/>
                          <a:ea typeface="+mn-ea"/>
                          <a:cs typeface="Arial" charset="0"/>
                        </a:rPr>
                        <a:t> Feliciana Manuel Hernández</a:t>
                      </a:r>
                      <a:endParaRPr kumimoji="0" lang="es-ES" sz="1200" b="0" i="0" u="none" strike="noStrike" kern="1200" cap="none" normalizeH="0" baseline="0" dirty="0">
                        <a:ln>
                          <a:noFill/>
                        </a:ln>
                        <a:solidFill>
                          <a:schemeClr val="tx1"/>
                        </a:solidFill>
                        <a:effectLst/>
                        <a:latin typeface="Arial" charset="0"/>
                        <a:ea typeface="+mn-ea"/>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9037721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57347" name="5 Rectángulo"/>
          <p:cNvSpPr>
            <a:spLocks noChangeArrowheads="1"/>
          </p:cNvSpPr>
          <p:nvPr/>
        </p:nvSpPr>
        <p:spPr bwMode="auto">
          <a:xfrm>
            <a:off x="1571625" y="579438"/>
            <a:ext cx="5181600" cy="877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defRPr/>
            </a:pPr>
            <a:endParaRPr lang="es-MX" altLang="es-MX" b="1" i="1" dirty="0">
              <a:solidFill>
                <a:srgbClr val="000000"/>
              </a:solidFill>
            </a:endParaRPr>
          </a:p>
          <a:p>
            <a:pPr algn="ctr">
              <a:defRPr/>
            </a:pPr>
            <a:r>
              <a:rPr lang="es-MX" b="1" i="1" dirty="0">
                <a:solidFill>
                  <a:srgbClr val="000000"/>
                </a:solidFill>
              </a:rPr>
              <a:t>DIVISIÓN DE INGENIERÍA EN SISTEMAS COMPUTACIONALES</a:t>
            </a:r>
          </a:p>
          <a:p>
            <a:pPr algn="ctr">
              <a:defRPr/>
            </a:pPr>
            <a:endParaRPr lang="es-ES_tradnl" altLang="es-MX" b="1" i="1" dirty="0">
              <a:solidFill>
                <a:srgbClr val="000000"/>
              </a:solidFill>
            </a:endParaRPr>
          </a:p>
          <a:p>
            <a:pPr algn="just">
              <a:spcAft>
                <a:spcPts val="1200"/>
              </a:spcAft>
              <a:defRPr/>
            </a:pPr>
            <a:r>
              <a:rPr lang="es-ES_tradnl" altLang="es-MX" b="1" i="1" dirty="0">
                <a:solidFill>
                  <a:srgbClr val="000000"/>
                </a:solidFill>
              </a:rPr>
              <a:t>OBJETIVO</a:t>
            </a:r>
          </a:p>
          <a:p>
            <a:pPr algn="just">
              <a:spcAft>
                <a:spcPts val="1200"/>
              </a:spcAft>
              <a:defRPr/>
            </a:pPr>
            <a:r>
              <a:rPr lang="es-ES" altLang="es-MX" dirty="0">
                <a:solidFill>
                  <a:srgbClr val="00B0F0"/>
                </a:solidFill>
              </a:rPr>
              <a:t>    </a:t>
            </a:r>
            <a:r>
              <a:rPr lang="es-MX" dirty="0"/>
              <a:t>Gestionar las actividades de docencia, investigación y vinculación en las áreas correspondientes a cada una de las carreras que imparte el Instituto, de conformidad con las normas y lineamientos establecidos por el Tecnológico Nacional de México.</a:t>
            </a:r>
          </a:p>
          <a:p>
            <a:pPr algn="just">
              <a:spcAft>
                <a:spcPts val="1200"/>
              </a:spcAft>
              <a:defRPr/>
            </a:pPr>
            <a:r>
              <a:rPr lang="es-ES" altLang="es-MX" b="1" i="1" dirty="0">
                <a:solidFill>
                  <a:srgbClr val="000000"/>
                </a:solidFill>
              </a:rPr>
              <a:t>FUNCIONES </a:t>
            </a:r>
          </a:p>
          <a:p>
            <a:pPr algn="just">
              <a:buFont typeface="Wingdings" panose="05000000000000000000" pitchFamily="2" charset="2"/>
              <a:buChar char="§"/>
              <a:defRPr/>
            </a:pPr>
            <a:r>
              <a:rPr lang="es-MX" dirty="0"/>
              <a:t>Desarrollar las propuestas de actualización de los planes y programas de estudio de la carrera.</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MX" dirty="0"/>
              <a:t>Proponer lineamientos técnicos metodológicos para el diseño y uso de apoyos didácticos y técnicas e instrumentos de evaluación del aprendizaje.</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MX" dirty="0"/>
              <a:t>Ejercer la docencia frente a grupo en un mínimo de cuatro horas-semana-mes, en materias afines a su formación.</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ES" dirty="0"/>
              <a:t>Elaborar propuestas para la adquisición de equipamiento y material bibliográfico (físico y digital), hemerográfico y software especializado para la carrera.</a:t>
            </a:r>
            <a:endParaRPr lang="es-MX" dirty="0"/>
          </a:p>
          <a:p>
            <a:pPr>
              <a:buFont typeface="Wingdings" panose="05000000000000000000" pitchFamily="2" charset="2"/>
              <a:buChar char="§"/>
              <a:defRPr/>
            </a:pPr>
            <a:endParaRPr lang="es-MX" dirty="0"/>
          </a:p>
          <a:p>
            <a:pPr algn="just">
              <a:buFont typeface="Wingdings" panose="05000000000000000000" pitchFamily="2" charset="2"/>
              <a:buChar char="§"/>
              <a:defRPr/>
            </a:pPr>
            <a:r>
              <a:rPr lang="es-MX" altLang="es-MX" dirty="0"/>
              <a:t>Participar en los comités y comisiones internas y externas en las que se requiera su colaboración.</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ES" dirty="0"/>
              <a:t>Participar en la integración de la academia de profesores del instituto, de acuerdo a los lineamientos establecidos.</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ES" dirty="0"/>
              <a:t>Proponer estrategias para reducir los índices de reprobación y deserción.</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ES" dirty="0"/>
              <a:t>Detectar necesidades de formación docente y actualización profesional.</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MX" altLang="es-MX" dirty="0"/>
              <a:t>Dar seguimiento a los procesos de acreditación de  los programas académicos de la institución, así como su re acreditación.</a:t>
            </a:r>
          </a:p>
          <a:p>
            <a:pPr>
              <a:buFont typeface="Wingdings" panose="05000000000000000000" pitchFamily="2" charset="2"/>
              <a:buChar char="§"/>
              <a:defRPr/>
            </a:pPr>
            <a:endParaRPr lang="es-MX" dirty="0">
              <a:solidFill>
                <a:srgbClr val="000000"/>
              </a:solidFill>
            </a:endParaRPr>
          </a:p>
          <a:p>
            <a:pPr marL="0" indent="0" algn="just">
              <a:spcAft>
                <a:spcPts val="1200"/>
              </a:spcAft>
              <a:defRPr/>
            </a:pPr>
            <a:endParaRPr lang="es-MX" altLang="es-MX" dirty="0">
              <a:solidFill>
                <a:srgbClr val="000000"/>
              </a:solidFill>
            </a:endParaRPr>
          </a:p>
          <a:p>
            <a:pPr algn="just">
              <a:spcAft>
                <a:spcPts val="1200"/>
              </a:spcAft>
              <a:buFont typeface="Wingdings" panose="05000000000000000000" pitchFamily="2" charset="2"/>
              <a:buChar char="§"/>
              <a:defRPr/>
            </a:pPr>
            <a:endParaRPr lang="es-MX" altLang="es-MX" dirty="0">
              <a:solidFill>
                <a:srgbClr val="000000"/>
              </a:solidFill>
            </a:endParaRPr>
          </a:p>
          <a:p>
            <a:pPr algn="just">
              <a:spcAft>
                <a:spcPts val="1200"/>
              </a:spcAft>
              <a:buFont typeface="Wingdings" panose="05000000000000000000" pitchFamily="2" charset="2"/>
              <a:buChar char="§"/>
              <a:defRPr/>
            </a:pPr>
            <a:endParaRPr lang="es-MX" altLang="es-MX" dirty="0">
              <a:solidFill>
                <a:srgbClr val="000000"/>
              </a:solidFill>
            </a:endParaRPr>
          </a:p>
          <a:p>
            <a:pPr algn="just">
              <a:buFont typeface="Wingdings" panose="05000000000000000000" pitchFamily="2" charset="2"/>
              <a:buChar char="§"/>
              <a:defRPr/>
            </a:pPr>
            <a:endParaRPr lang="es-MX" altLang="es-MX" dirty="0">
              <a:solidFill>
                <a:srgbClr val="000000"/>
              </a:solidFill>
            </a:endParaRPr>
          </a:p>
        </p:txBody>
      </p:sp>
      <p:sp>
        <p:nvSpPr>
          <p:cNvPr id="41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41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4109226067"/>
              </p:ext>
            </p:extLst>
          </p:nvPr>
        </p:nvGraphicFramePr>
        <p:xfrm>
          <a:off x="1571625" y="8391432"/>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algn="ctr">
                        <a:lnSpc>
                          <a:spcPct val="107000"/>
                        </a:lnSpc>
                        <a:spcAft>
                          <a:spcPts val="0"/>
                        </a:spcAf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lang="es-MX" sz="11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algn="ctr">
                        <a:lnSpc>
                          <a:spcPct val="107000"/>
                        </a:lnSpc>
                        <a:spcAft>
                          <a:spcPts val="0"/>
                        </a:spcAft>
                      </a:pPr>
                      <a:r>
                        <a:rPr lang="es-MX" sz="1200" dirty="0">
                          <a:solidFill>
                            <a:schemeClr val="tx1"/>
                          </a:solidFill>
                          <a:effectLst/>
                          <a:latin typeface="Arial"/>
                          <a:ea typeface="Calibri"/>
                          <a:cs typeface="Times New Roman"/>
                        </a:rPr>
                        <a:t> Ramón</a:t>
                      </a:r>
                      <a:r>
                        <a:rPr lang="es-MX" sz="1200" baseline="0" dirty="0">
                          <a:solidFill>
                            <a:schemeClr val="tx1"/>
                          </a:solidFill>
                          <a:effectLst/>
                          <a:latin typeface="Arial"/>
                          <a:ea typeface="Calibri"/>
                          <a:cs typeface="Times New Roman"/>
                        </a:rPr>
                        <a:t> Hernández Castillo</a:t>
                      </a:r>
                      <a:endParaRPr lang="es-MX" sz="11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2921196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58371" name="5 Rectángulo"/>
          <p:cNvSpPr>
            <a:spLocks noChangeArrowheads="1"/>
          </p:cNvSpPr>
          <p:nvPr/>
        </p:nvSpPr>
        <p:spPr bwMode="auto">
          <a:xfrm>
            <a:off x="1449388" y="527050"/>
            <a:ext cx="5219700"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defRPr/>
            </a:pPr>
            <a:endParaRPr lang="es-MX" altLang="es-MX" b="1" i="1" dirty="0">
              <a:solidFill>
                <a:srgbClr val="000000"/>
              </a:solidFill>
            </a:endParaRPr>
          </a:p>
          <a:p>
            <a:pPr algn="ctr">
              <a:defRPr/>
            </a:pPr>
            <a:r>
              <a:rPr lang="es-MX" b="1" i="1" dirty="0">
                <a:solidFill>
                  <a:srgbClr val="000000"/>
                </a:solidFill>
              </a:rPr>
              <a:t>DIVISIÓN DE INGENIERÍA EN SISTEMAS COMPUTACIONALES</a:t>
            </a:r>
          </a:p>
          <a:p>
            <a:pPr algn="ctr" eaLnBrk="1" hangingPunct="1">
              <a:defRPr/>
            </a:pPr>
            <a:r>
              <a:rPr lang="es-MX" altLang="es-MX" b="1" i="1" dirty="0">
                <a:solidFill>
                  <a:srgbClr val="000000"/>
                </a:solidFill>
              </a:rPr>
              <a:t>(CONTINÚA)</a:t>
            </a:r>
          </a:p>
          <a:p>
            <a:pPr eaLnBrk="1" hangingPunct="1">
              <a:buFontTx/>
              <a:buChar char="•"/>
              <a:defRPr/>
            </a:pPr>
            <a:endParaRPr lang="es-MX" altLang="es-MX" b="1" i="1" dirty="0">
              <a:solidFill>
                <a:srgbClr val="000000"/>
              </a:solidFill>
            </a:endParaRPr>
          </a:p>
          <a:p>
            <a:pPr algn="just" eaLnBrk="1" hangingPunct="1">
              <a:spcAft>
                <a:spcPts val="1200"/>
              </a:spcAft>
              <a:buFont typeface="Wingdings" panose="05000000000000000000" pitchFamily="2" charset="2"/>
              <a:buChar char="§"/>
            </a:pPr>
            <a:r>
              <a:rPr lang="es-MX" altLang="es-MX" dirty="0"/>
              <a:t>Ejecutar el proceso de asignación de cargas académicas de los docentes del instituto.</a:t>
            </a:r>
          </a:p>
          <a:p>
            <a:pPr algn="just" eaLnBrk="1" hangingPunct="1">
              <a:spcAft>
                <a:spcPts val="1200"/>
              </a:spcAft>
              <a:buFont typeface="Wingdings" panose="05000000000000000000" pitchFamily="2" charset="2"/>
              <a:buChar char="§"/>
            </a:pPr>
            <a:r>
              <a:rPr lang="es-MX" altLang="es-MX" dirty="0"/>
              <a:t>Elaborar el reporte de incidencias del personal docente.</a:t>
            </a:r>
          </a:p>
          <a:p>
            <a:pPr algn="just" eaLnBrk="1" hangingPunct="1">
              <a:spcAft>
                <a:spcPts val="1200"/>
              </a:spcAft>
              <a:buFont typeface="Wingdings" panose="05000000000000000000" pitchFamily="2" charset="2"/>
              <a:buChar char="§"/>
            </a:pPr>
            <a:r>
              <a:rPr lang="es-MX" altLang="es-MX" dirty="0"/>
              <a:t>Dar seguimiento al proceso de Gestión del Curso del programa educativo.</a:t>
            </a:r>
          </a:p>
          <a:p>
            <a:pPr algn="just" eaLnBrk="1" hangingPunct="1">
              <a:spcAft>
                <a:spcPts val="1200"/>
              </a:spcAft>
              <a:buFont typeface="Wingdings" panose="05000000000000000000" pitchFamily="2" charset="2"/>
              <a:buChar char="§"/>
            </a:pPr>
            <a:r>
              <a:rPr lang="es-MX" altLang="es-MX" dirty="0"/>
              <a:t>Participar en el Diseño y Desarrollo de Especialidad de acuerdo a los lineamientos académico administrativos que emite el Tecnológico Nacional de México (TecNM).</a:t>
            </a:r>
          </a:p>
          <a:p>
            <a:pPr algn="just" eaLnBrk="1" hangingPunct="1">
              <a:spcAft>
                <a:spcPts val="1200"/>
              </a:spcAft>
              <a:buFont typeface="Wingdings" panose="05000000000000000000" pitchFamily="2" charset="2"/>
              <a:buChar char="§"/>
            </a:pPr>
            <a:r>
              <a:rPr lang="es-MX" altLang="es-MX" dirty="0"/>
              <a:t>Participar en la elaboración, evaluación y seguimiento del Programa de Trabajo Anual (PTA), Programa Operativo Anual (POA) de la División en concordancia y coherencia al Programa Institucional de Innovación y Desarrollo (PIID).</a:t>
            </a:r>
          </a:p>
          <a:p>
            <a:pPr algn="just" eaLnBrk="1" hangingPunct="1">
              <a:spcAft>
                <a:spcPts val="1200"/>
              </a:spcAft>
              <a:buFont typeface="Wingdings" panose="05000000000000000000" pitchFamily="2" charset="2"/>
              <a:buChar char="§"/>
            </a:pPr>
            <a:r>
              <a:rPr lang="es-MX" altLang="es-MX" dirty="0"/>
              <a:t>Promover 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dirty="0"/>
              <a:t>Ejecutar la normatividad expedida en materia de transparencia, archivo y control interno.</a:t>
            </a:r>
          </a:p>
          <a:p>
            <a:pPr>
              <a:buFont typeface="Wingdings" panose="05000000000000000000" pitchFamily="2" charset="2"/>
              <a:buChar char="§"/>
              <a:defRPr/>
            </a:pPr>
            <a:r>
              <a:rPr lang="es-MX" altLang="es-MX" dirty="0">
                <a:solidFill>
                  <a:srgbClr val="000000"/>
                </a:solidFill>
                <a:cs typeface="Times New Roman" panose="02020603050405020304" pitchFamily="18" charset="0"/>
              </a:rPr>
              <a:t>Estas funciones son enunciativas mas no limitativas.</a:t>
            </a:r>
          </a:p>
          <a:p>
            <a:pPr>
              <a:buFont typeface="Wingdings" panose="05000000000000000000" pitchFamily="2" charset="2"/>
              <a:buChar char="§"/>
              <a:defRPr/>
            </a:pPr>
            <a:endParaRPr lang="es-MX" dirty="0">
              <a:solidFill>
                <a:srgbClr val="000000"/>
              </a:solidFill>
            </a:endParaRPr>
          </a:p>
          <a:p>
            <a:pPr marL="0" indent="0">
              <a:defRPr/>
            </a:pPr>
            <a:endParaRPr lang="es-MX" dirty="0">
              <a:solidFill>
                <a:srgbClr val="000000"/>
              </a:solidFill>
            </a:endParaRPr>
          </a:p>
        </p:txBody>
      </p:sp>
      <p:sp>
        <p:nvSpPr>
          <p:cNvPr id="61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61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330447898"/>
              </p:ext>
            </p:extLst>
          </p:nvPr>
        </p:nvGraphicFramePr>
        <p:xfrm>
          <a:off x="1568170" y="838545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algn="ctr">
                        <a:lnSpc>
                          <a:spcPct val="107000"/>
                        </a:lnSpc>
                        <a:spcAft>
                          <a:spcPts val="0"/>
                        </a:spcAf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lang="es-MX" sz="1100" dirty="0">
                        <a:solidFill>
                          <a:schemeClr val="tx1"/>
                        </a:solidFill>
                        <a:effectLst/>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algn="ctr">
                        <a:lnSpc>
                          <a:spcPct val="107000"/>
                        </a:lnSpc>
                        <a:spcAft>
                          <a:spcPts val="0"/>
                        </a:spcAft>
                      </a:pPr>
                      <a:r>
                        <a:rPr lang="es-MX" sz="1200" dirty="0">
                          <a:solidFill>
                            <a:schemeClr val="tx1"/>
                          </a:solidFill>
                          <a:effectLst/>
                          <a:latin typeface="Arial"/>
                          <a:ea typeface="Calibri"/>
                          <a:cs typeface="Times New Roman"/>
                        </a:rPr>
                        <a:t> Ramón</a:t>
                      </a:r>
                      <a:r>
                        <a:rPr lang="es-MX" sz="1200" baseline="0" dirty="0">
                          <a:solidFill>
                            <a:schemeClr val="tx1"/>
                          </a:solidFill>
                          <a:effectLst/>
                          <a:latin typeface="Arial"/>
                          <a:ea typeface="Calibri"/>
                          <a:cs typeface="Times New Roman"/>
                        </a:rPr>
                        <a:t> Hernández Castillo</a:t>
                      </a:r>
                      <a:endParaRPr lang="es-MX" sz="11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95172233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4099" name="5 Rectángulo"/>
          <p:cNvSpPr>
            <a:spLocks noChangeArrowheads="1"/>
          </p:cNvSpPr>
          <p:nvPr/>
        </p:nvSpPr>
        <p:spPr bwMode="auto">
          <a:xfrm>
            <a:off x="1571625" y="579438"/>
            <a:ext cx="5181600" cy="845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solidFill>
                <a:srgbClr val="000000"/>
              </a:solidFill>
              <a:latin typeface="Arial" panose="020B0604020202020204" pitchFamily="34" charset="0"/>
            </a:endParaRPr>
          </a:p>
          <a:p>
            <a:pPr algn="ctr">
              <a:spcBef>
                <a:spcPct val="0"/>
              </a:spcBef>
              <a:buFontTx/>
              <a:buNone/>
              <a:defRPr/>
            </a:pPr>
            <a:r>
              <a:rPr lang="es-MX" altLang="es-MX" sz="1200" b="1" i="1" dirty="0">
                <a:solidFill>
                  <a:srgbClr val="000000"/>
                </a:solidFill>
                <a:latin typeface="Arial" panose="020B0604020202020204" pitchFamily="34" charset="0"/>
              </a:rPr>
              <a:t>AUXILIAR DE DIVISIÓN</a:t>
            </a:r>
            <a:endParaRPr lang="es-MX" altLang="es-MX" sz="1200" i="1" dirty="0">
              <a:solidFill>
                <a:srgbClr val="000000"/>
              </a:solidFill>
              <a:latin typeface="Arial" panose="020B0604020202020204" pitchFamily="34" charset="0"/>
            </a:endParaRPr>
          </a:p>
          <a:p>
            <a:pPr algn="just">
              <a:spcBef>
                <a:spcPct val="0"/>
              </a:spcBef>
              <a:buFontTx/>
              <a:buNone/>
              <a:defRPr/>
            </a:pPr>
            <a:endParaRPr lang="es-ES_tradnl" altLang="es-MX" sz="1200" b="1" i="1" dirty="0">
              <a:solidFill>
                <a:srgbClr val="000000"/>
              </a:solidFill>
              <a:latin typeface="Arial" panose="020B0604020202020204" pitchFamily="34" charset="0"/>
            </a:endParaRPr>
          </a:p>
          <a:p>
            <a:pPr algn="just">
              <a:spcBef>
                <a:spcPct val="0"/>
              </a:spcBef>
              <a:spcAft>
                <a:spcPts val="1200"/>
              </a:spcAft>
              <a:buFontTx/>
              <a:buNone/>
              <a:defRPr/>
            </a:pPr>
            <a:r>
              <a:rPr lang="es-ES_tradnl" altLang="es-MX" sz="1200" b="1" i="1" dirty="0">
                <a:solidFill>
                  <a:srgbClr val="000000"/>
                </a:solidFill>
                <a:latin typeface="Arial" panose="020B0604020202020204" pitchFamily="34" charset="0"/>
              </a:rPr>
              <a:t>OBJETIVO</a:t>
            </a:r>
          </a:p>
          <a:p>
            <a:pPr marL="0" indent="0" algn="just">
              <a:spcAft>
                <a:spcPts val="1200"/>
              </a:spcAft>
              <a:buNone/>
              <a:defRPr/>
            </a:pPr>
            <a:r>
              <a:rPr lang="es-ES" sz="1200" dirty="0">
                <a:latin typeface="Arial" panose="020B0604020202020204" pitchFamily="34" charset="0"/>
              </a:rPr>
              <a:t>Atender la audiencia en la División, además de recibir llamadas telefónicas, registrar y remitir correspondencia impresa y por vía electrónica, así como archivar los documentos de acuerdo a la normatividad establecida y llevar la agenda del área.</a:t>
            </a:r>
            <a:endParaRPr lang="es-MX" sz="1200" dirty="0">
              <a:latin typeface="Arial" panose="020B0604020202020204" pitchFamily="34" charset="0"/>
            </a:endParaRPr>
          </a:p>
          <a:p>
            <a:pPr marL="0" indent="0" algn="just">
              <a:spcAft>
                <a:spcPts val="1200"/>
              </a:spcAft>
              <a:buNone/>
              <a:defRPr/>
            </a:pPr>
            <a:r>
              <a:rPr lang="es-ES" sz="1200" b="1" i="1" dirty="0">
                <a:solidFill>
                  <a:srgbClr val="000000"/>
                </a:solidFill>
                <a:latin typeface="Arial" panose="020B0604020202020204" pitchFamily="34" charset="0"/>
              </a:rPr>
              <a:t>FUNCIONES</a:t>
            </a:r>
            <a:r>
              <a:rPr lang="es-ES" sz="1200" b="1" dirty="0">
                <a:latin typeface="Arial" panose="020B0604020202020204" pitchFamily="34" charset="0"/>
              </a:rPr>
              <a:t> </a:t>
            </a:r>
          </a:p>
          <a:p>
            <a:pPr algn="just">
              <a:spcAft>
                <a:spcPts val="1200"/>
              </a:spcAft>
              <a:buFont typeface="Wingdings" pitchFamily="2" charset="2"/>
              <a:buChar char="§"/>
              <a:defRPr/>
            </a:pPr>
            <a:r>
              <a:rPr lang="es-MX" altLang="es-MX" sz="1200" dirty="0">
                <a:latin typeface="Arial" panose="020B0604020202020204" pitchFamily="34" charset="0"/>
              </a:rPr>
              <a:t>Dar seguimiento a la agenda de trabajo del jefe inmediato superior.</a:t>
            </a:r>
          </a:p>
          <a:p>
            <a:pPr algn="just">
              <a:spcAft>
                <a:spcPts val="1200"/>
              </a:spcAft>
              <a:buFont typeface="Wingdings" pitchFamily="2" charset="2"/>
              <a:buChar char="§"/>
              <a:defRPr/>
            </a:pPr>
            <a:r>
              <a:rPr lang="es-MX" sz="1200" dirty="0">
                <a:latin typeface="Arial" panose="020B0604020202020204" pitchFamily="34" charset="0"/>
              </a:rPr>
              <a:t>Tramitar e integrar la correspondencia que ingresa y egresa del área de trabajo para llevar su control y seguimiento.</a:t>
            </a:r>
          </a:p>
          <a:p>
            <a:pPr algn="just">
              <a:spcAft>
                <a:spcPts val="1200"/>
              </a:spcAft>
              <a:buFont typeface="Wingdings" pitchFamily="2" charset="2"/>
              <a:buChar char="§"/>
              <a:defRPr/>
            </a:pPr>
            <a:r>
              <a:rPr lang="es-MX" altLang="es-MX" sz="1200" dirty="0">
                <a:latin typeface="Arial" panose="020B0604020202020204" pitchFamily="34" charset="0"/>
              </a:rPr>
              <a:t>Atender las llamadas telefónicas de su área de trabajo.</a:t>
            </a:r>
          </a:p>
          <a:p>
            <a:pPr algn="just">
              <a:spcAft>
                <a:spcPts val="1200"/>
              </a:spcAft>
              <a:buFont typeface="Wingdings" pitchFamily="2" charset="2"/>
              <a:buChar char="§"/>
              <a:defRPr/>
            </a:pPr>
            <a:r>
              <a:rPr lang="es-MX" altLang="es-MX" sz="1200" dirty="0">
                <a:latin typeface="Arial" panose="020B0604020202020204" pitchFamily="34" charset="0"/>
              </a:rPr>
              <a:t>Apoyar en la difusión de la correspondencia electrónica y darle seguimiento.</a:t>
            </a:r>
          </a:p>
          <a:p>
            <a:pPr algn="just">
              <a:spcAft>
                <a:spcPts val="1200"/>
              </a:spcAft>
              <a:buFont typeface="Wingdings" pitchFamily="2" charset="2"/>
              <a:buChar char="§"/>
              <a:defRPr/>
            </a:pPr>
            <a:r>
              <a:rPr lang="es-MX" altLang="es-MX" sz="1200" dirty="0">
                <a:latin typeface="Arial" panose="020B0604020202020204" pitchFamily="34" charset="0"/>
              </a:rPr>
              <a:t>Organizar, conservar y resguardar los expedientes que conforman el archivo del área.</a:t>
            </a:r>
          </a:p>
          <a:p>
            <a:pPr algn="just">
              <a:spcAft>
                <a:spcPts val="1200"/>
              </a:spcAft>
              <a:buFont typeface="Wingdings" pitchFamily="2" charset="2"/>
              <a:buChar char="§"/>
              <a:defRPr/>
            </a:pPr>
            <a:r>
              <a:rPr lang="es-MX" altLang="es-MX" sz="1200" dirty="0">
                <a:latin typeface="Arial" panose="020B0604020202020204" pitchFamily="34" charset="0"/>
              </a:rPr>
              <a:t>Apoyar en la elaboración del reporte de incidencias del personal docente.</a:t>
            </a:r>
          </a:p>
          <a:p>
            <a:pPr algn="just">
              <a:spcAft>
                <a:spcPts val="1200"/>
              </a:spcAft>
              <a:buFont typeface="Wingdings"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p>
          <a:p>
            <a:pPr algn="just">
              <a:spcAft>
                <a:spcPts val="1200"/>
              </a:spcAft>
              <a:buFont typeface="Wingdings" pitchFamily="2" charset="2"/>
              <a:buChar char="§"/>
              <a:defRPr/>
            </a:pPr>
            <a:r>
              <a:rPr lang="es-MX" altLang="es-MX" sz="1200" dirty="0">
                <a:latin typeface="Arial" panose="020B0604020202020204" pitchFamily="34" charset="0"/>
              </a:rPr>
              <a:t>Apoyar en la organización eventos en conjunto con el personal comisionado en la institución.</a:t>
            </a:r>
          </a:p>
          <a:p>
            <a:pPr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p>
          <a:p>
            <a:pPr marL="0" indent="0" algn="just">
              <a:spcBef>
                <a:spcPct val="0"/>
              </a:spcBef>
              <a:buNone/>
              <a:defRPr/>
            </a:pPr>
            <a:endParaRPr lang="es-MX" altLang="es-MX" sz="1200" dirty="0">
              <a:solidFill>
                <a:srgbClr val="000000"/>
              </a:solidFill>
              <a:latin typeface="Arial" panose="020B0604020202020204" pitchFamily="34" charset="0"/>
            </a:endParaRPr>
          </a:p>
          <a:p>
            <a:pPr>
              <a:spcBef>
                <a:spcPct val="0"/>
              </a:spcBef>
              <a:buFont typeface="Wingdings" panose="05000000000000000000" pitchFamily="2" charset="2"/>
              <a:buChar char="§"/>
              <a:defRPr/>
            </a:pPr>
            <a:endParaRPr lang="es-MX" altLang="es-MX" sz="1200" dirty="0">
              <a:solidFill>
                <a:srgbClr val="000000"/>
              </a:solidFill>
              <a:latin typeface="Arial" panose="020B0604020202020204" pitchFamily="34" charset="0"/>
            </a:endParaRPr>
          </a:p>
          <a:p>
            <a:pPr algn="just">
              <a:spcBef>
                <a:spcPct val="0"/>
              </a:spcBef>
              <a:buFont typeface="Wingdings" panose="05000000000000000000" pitchFamily="2" charset="2"/>
              <a:buChar char="§"/>
              <a:defRPr/>
            </a:pPr>
            <a:endParaRPr lang="es-MX" altLang="es-MX" sz="1200" dirty="0">
              <a:solidFill>
                <a:srgbClr val="000000"/>
              </a:solidFill>
              <a:latin typeface="Arial" panose="020B0604020202020204" pitchFamily="34" charset="0"/>
            </a:endParaRPr>
          </a:p>
        </p:txBody>
      </p:sp>
      <p:sp>
        <p:nvSpPr>
          <p:cNvPr id="81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81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571589094"/>
              </p:ext>
            </p:extLst>
          </p:nvPr>
        </p:nvGraphicFramePr>
        <p:xfrm>
          <a:off x="1559593" y="8394656"/>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MX" sz="1200" b="0" i="0" u="none" strike="noStrike" kern="1200" cap="none" normalizeH="0" baseline="0" dirty="0" smtClean="0">
                          <a:ln>
                            <a:noFill/>
                          </a:ln>
                          <a:solidFill>
                            <a:schemeClr val="tx1"/>
                          </a:solidFill>
                          <a:effectLst/>
                          <a:latin typeface="Arial" charset="0"/>
                          <a:ea typeface="+mn-ea"/>
                          <a:cs typeface="Arial" charset="0"/>
                        </a:rPr>
                        <a:t>Gerardo Galicia Mendiola</a:t>
                      </a:r>
                      <a:endParaRPr kumimoji="0" lang="es-ES" sz="1200" b="0" i="0" u="none" strike="noStrike" kern="1200" cap="none" normalizeH="0" baseline="0" dirty="0">
                        <a:ln>
                          <a:noFill/>
                        </a:ln>
                        <a:solidFill>
                          <a:schemeClr val="tx1"/>
                        </a:solidFill>
                        <a:effectLst/>
                        <a:latin typeface="Arial" charset="0"/>
                        <a:ea typeface="+mn-ea"/>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23527460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57347" name="5 Rectángulo"/>
          <p:cNvSpPr>
            <a:spLocks noChangeArrowheads="1"/>
          </p:cNvSpPr>
          <p:nvPr/>
        </p:nvSpPr>
        <p:spPr bwMode="auto">
          <a:xfrm>
            <a:off x="1571625" y="579438"/>
            <a:ext cx="5181600" cy="877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defRPr/>
            </a:pPr>
            <a:endParaRPr lang="es-MX" altLang="es-MX" b="1" i="1" dirty="0">
              <a:solidFill>
                <a:srgbClr val="000000"/>
              </a:solidFill>
            </a:endParaRPr>
          </a:p>
          <a:p>
            <a:pPr algn="ctr">
              <a:defRPr/>
            </a:pPr>
            <a:r>
              <a:rPr lang="es-MX" b="1" i="1" dirty="0">
                <a:solidFill>
                  <a:srgbClr val="000000"/>
                </a:solidFill>
              </a:rPr>
              <a:t>DIVISIÓN DE INGENIERÍA EN GESTIÓN EMPRESARIAL</a:t>
            </a:r>
          </a:p>
          <a:p>
            <a:pPr algn="ctr">
              <a:defRPr/>
            </a:pPr>
            <a:endParaRPr lang="es-ES_tradnl" altLang="es-MX" b="1" i="1" dirty="0">
              <a:solidFill>
                <a:srgbClr val="000000"/>
              </a:solidFill>
            </a:endParaRPr>
          </a:p>
          <a:p>
            <a:pPr algn="just">
              <a:spcAft>
                <a:spcPts val="1200"/>
              </a:spcAft>
              <a:defRPr/>
            </a:pPr>
            <a:r>
              <a:rPr lang="es-ES_tradnl" altLang="es-MX" b="1" i="1" dirty="0">
                <a:solidFill>
                  <a:srgbClr val="000000"/>
                </a:solidFill>
              </a:rPr>
              <a:t>OBJETIVO</a:t>
            </a:r>
          </a:p>
          <a:p>
            <a:pPr algn="just">
              <a:spcAft>
                <a:spcPts val="1200"/>
              </a:spcAft>
              <a:defRPr/>
            </a:pPr>
            <a:r>
              <a:rPr lang="es-ES" altLang="es-MX" dirty="0"/>
              <a:t>    </a:t>
            </a:r>
            <a:r>
              <a:rPr lang="es-MX" dirty="0"/>
              <a:t>Gestionar las actividades de docencia, investigación y vinculación en las áreas correspondientes a cada una de las carreras que imparte el Instituto, de conformidad con las normas y lineamientos establecidos por el Tecnológico Nacional de México.</a:t>
            </a:r>
          </a:p>
          <a:p>
            <a:pPr algn="just">
              <a:spcAft>
                <a:spcPts val="1200"/>
              </a:spcAft>
              <a:defRPr/>
            </a:pPr>
            <a:r>
              <a:rPr lang="es-ES" altLang="es-MX" b="1" i="1" dirty="0">
                <a:solidFill>
                  <a:srgbClr val="000000"/>
                </a:solidFill>
              </a:rPr>
              <a:t>FUNCIONES </a:t>
            </a:r>
          </a:p>
          <a:p>
            <a:pPr algn="just">
              <a:buFont typeface="Wingdings" panose="05000000000000000000" pitchFamily="2" charset="2"/>
              <a:buChar char="§"/>
              <a:defRPr/>
            </a:pPr>
            <a:r>
              <a:rPr lang="es-MX" dirty="0"/>
              <a:t>Desarrollar las propuestas de actualización de los planes y programas de estudio de la carrera.</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MX" dirty="0"/>
              <a:t>Proponer lineamientos técnicos metodológicos para el diseño y uso de apoyos didácticos y técnicas e instrumentos de evaluación del aprendizaje.</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MX" dirty="0"/>
              <a:t>Ejercer la docencia frente a grupo en un mínimo de cuatro horas-semana-mes, en materias afines a su formación.</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ES" dirty="0"/>
              <a:t>Elaborar propuestas para la adquisición de equipamiento y material bibliográfico (físico y digital), hemerográfico y software especializado para la carrera.</a:t>
            </a:r>
            <a:endParaRPr lang="es-MX" dirty="0"/>
          </a:p>
          <a:p>
            <a:pPr>
              <a:buFont typeface="Wingdings" panose="05000000000000000000" pitchFamily="2" charset="2"/>
              <a:buChar char="§"/>
              <a:defRPr/>
            </a:pPr>
            <a:endParaRPr lang="es-MX" dirty="0"/>
          </a:p>
          <a:p>
            <a:pPr algn="just">
              <a:buFont typeface="Wingdings" panose="05000000000000000000" pitchFamily="2" charset="2"/>
              <a:buChar char="§"/>
              <a:defRPr/>
            </a:pPr>
            <a:r>
              <a:rPr lang="es-MX" altLang="es-MX" dirty="0"/>
              <a:t>Participar en los comités y comisiones internas y externas en las que se requiera su colaboración.</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ES" dirty="0"/>
              <a:t>Participar en la integración de la academia de profesores del instituto, de acuerdo a los lineamientos establecidos.</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ES" dirty="0"/>
              <a:t>Proponer estrategias para reducir los índices de reprobación y deserción.</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ES" dirty="0"/>
              <a:t>Detectar necesidades de formación docente y actualización profesional.</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MX" altLang="es-MX" dirty="0"/>
              <a:t>Dar seguimiento a los procesos de acreditación de  los programas académicos de la institución, así como su re acreditación.</a:t>
            </a:r>
          </a:p>
          <a:p>
            <a:pPr>
              <a:buFont typeface="Wingdings" panose="05000000000000000000" pitchFamily="2" charset="2"/>
              <a:buChar char="§"/>
              <a:defRPr/>
            </a:pPr>
            <a:endParaRPr lang="es-MX" dirty="0">
              <a:solidFill>
                <a:srgbClr val="000000"/>
              </a:solidFill>
            </a:endParaRPr>
          </a:p>
          <a:p>
            <a:pPr marL="0" indent="0" algn="just">
              <a:spcAft>
                <a:spcPts val="1200"/>
              </a:spcAft>
              <a:defRPr/>
            </a:pPr>
            <a:endParaRPr lang="es-MX" altLang="es-MX" dirty="0">
              <a:solidFill>
                <a:srgbClr val="000000"/>
              </a:solidFill>
            </a:endParaRPr>
          </a:p>
          <a:p>
            <a:pPr algn="just">
              <a:spcAft>
                <a:spcPts val="1200"/>
              </a:spcAft>
              <a:buFont typeface="Wingdings" panose="05000000000000000000" pitchFamily="2" charset="2"/>
              <a:buChar char="§"/>
              <a:defRPr/>
            </a:pPr>
            <a:endParaRPr lang="es-MX" altLang="es-MX" dirty="0">
              <a:solidFill>
                <a:srgbClr val="000000"/>
              </a:solidFill>
            </a:endParaRPr>
          </a:p>
          <a:p>
            <a:pPr algn="just">
              <a:spcAft>
                <a:spcPts val="1200"/>
              </a:spcAft>
              <a:buFont typeface="Wingdings" panose="05000000000000000000" pitchFamily="2" charset="2"/>
              <a:buChar char="§"/>
              <a:defRPr/>
            </a:pPr>
            <a:endParaRPr lang="es-MX" altLang="es-MX" dirty="0">
              <a:solidFill>
                <a:srgbClr val="000000"/>
              </a:solidFill>
            </a:endParaRPr>
          </a:p>
          <a:p>
            <a:pPr algn="just">
              <a:buFont typeface="Wingdings" panose="05000000000000000000" pitchFamily="2" charset="2"/>
              <a:buChar char="§"/>
              <a:defRPr/>
            </a:pPr>
            <a:endParaRPr lang="es-MX" altLang="es-MX" dirty="0">
              <a:solidFill>
                <a:srgbClr val="000000"/>
              </a:solidFill>
            </a:endParaRPr>
          </a:p>
        </p:txBody>
      </p:sp>
      <p:sp>
        <p:nvSpPr>
          <p:cNvPr id="41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41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338614902"/>
              </p:ext>
            </p:extLst>
          </p:nvPr>
        </p:nvGraphicFramePr>
        <p:xfrm>
          <a:off x="1571625" y="838993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algn="ctr">
                        <a:lnSpc>
                          <a:spcPct val="107000"/>
                        </a:lnSpc>
                        <a:spcAft>
                          <a:spcPts val="0"/>
                        </a:spcAf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algn="ctr">
                        <a:lnSpc>
                          <a:spcPct val="107000"/>
                        </a:lnSpc>
                        <a:spcAft>
                          <a:spcPts val="0"/>
                        </a:spcAft>
                      </a:pPr>
                      <a:r>
                        <a:rPr lang="es-MX" sz="1200" dirty="0">
                          <a:effectLst/>
                          <a:latin typeface="Arial"/>
                          <a:ea typeface="Calibri"/>
                          <a:cs typeface="Times New Roman"/>
                        </a:rPr>
                        <a:t> Alberto</a:t>
                      </a:r>
                      <a:r>
                        <a:rPr lang="es-MX" sz="1200" baseline="0" dirty="0">
                          <a:effectLst/>
                          <a:latin typeface="Arial"/>
                          <a:ea typeface="Calibri"/>
                          <a:cs typeface="Times New Roman"/>
                        </a:rPr>
                        <a:t> Sánchez Sánchez</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58258201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58371" name="5 Rectángulo"/>
          <p:cNvSpPr>
            <a:spLocks noChangeArrowheads="1"/>
          </p:cNvSpPr>
          <p:nvPr/>
        </p:nvSpPr>
        <p:spPr bwMode="auto">
          <a:xfrm>
            <a:off x="1449388" y="527050"/>
            <a:ext cx="5219700"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defRPr/>
            </a:pPr>
            <a:endParaRPr lang="es-MX" altLang="es-MX" b="1" i="1" dirty="0">
              <a:solidFill>
                <a:srgbClr val="000000"/>
              </a:solidFill>
            </a:endParaRPr>
          </a:p>
          <a:p>
            <a:pPr algn="ctr">
              <a:defRPr/>
            </a:pPr>
            <a:r>
              <a:rPr lang="es-MX" b="1" i="1" dirty="0">
                <a:solidFill>
                  <a:srgbClr val="000000"/>
                </a:solidFill>
              </a:rPr>
              <a:t>DIVISIÓN DE INGENIERÍA EN GESTIÓN EMPRESARIAL</a:t>
            </a:r>
          </a:p>
          <a:p>
            <a:pPr algn="ctr" eaLnBrk="1" hangingPunct="1">
              <a:defRPr/>
            </a:pPr>
            <a:r>
              <a:rPr lang="es-MX" altLang="es-MX" b="1" i="1" dirty="0">
                <a:solidFill>
                  <a:srgbClr val="000000"/>
                </a:solidFill>
              </a:rPr>
              <a:t>(CONTINÚA)</a:t>
            </a:r>
          </a:p>
          <a:p>
            <a:pPr eaLnBrk="1" hangingPunct="1">
              <a:buFontTx/>
              <a:buChar char="•"/>
              <a:defRPr/>
            </a:pPr>
            <a:endParaRPr lang="es-MX" altLang="es-MX" b="1" i="1" dirty="0">
              <a:solidFill>
                <a:srgbClr val="000000"/>
              </a:solidFill>
            </a:endParaRPr>
          </a:p>
          <a:p>
            <a:pPr algn="just" eaLnBrk="1" hangingPunct="1">
              <a:spcAft>
                <a:spcPts val="1200"/>
              </a:spcAft>
              <a:buFont typeface="Wingdings" panose="05000000000000000000" pitchFamily="2" charset="2"/>
              <a:buChar char="§"/>
            </a:pPr>
            <a:r>
              <a:rPr lang="es-MX" altLang="es-MX" dirty="0"/>
              <a:t>Ejecutar el proceso de asignación de cargas académicas de los docentes del instituto.</a:t>
            </a:r>
          </a:p>
          <a:p>
            <a:pPr algn="just" eaLnBrk="1" hangingPunct="1">
              <a:spcAft>
                <a:spcPts val="1200"/>
              </a:spcAft>
              <a:buFont typeface="Wingdings" panose="05000000000000000000" pitchFamily="2" charset="2"/>
              <a:buChar char="§"/>
            </a:pPr>
            <a:r>
              <a:rPr lang="es-MX" altLang="es-MX" dirty="0"/>
              <a:t>Elaborar el reporte de incidencias del personal docente.</a:t>
            </a:r>
          </a:p>
          <a:p>
            <a:pPr algn="just" eaLnBrk="1" hangingPunct="1">
              <a:spcAft>
                <a:spcPts val="1200"/>
              </a:spcAft>
              <a:buFont typeface="Wingdings" panose="05000000000000000000" pitchFamily="2" charset="2"/>
              <a:buChar char="§"/>
            </a:pPr>
            <a:r>
              <a:rPr lang="es-MX" altLang="es-MX" dirty="0"/>
              <a:t>Dar seguimiento al proceso de Gestión del Curso del programa educativo.</a:t>
            </a:r>
          </a:p>
          <a:p>
            <a:pPr algn="just" eaLnBrk="1" hangingPunct="1">
              <a:spcAft>
                <a:spcPts val="1200"/>
              </a:spcAft>
              <a:buFont typeface="Wingdings" panose="05000000000000000000" pitchFamily="2" charset="2"/>
              <a:buChar char="§"/>
            </a:pPr>
            <a:r>
              <a:rPr lang="es-MX" altLang="es-MX" dirty="0"/>
              <a:t>Participar en el Diseño y Desarrollo de Especialidad de acuerdo a los lineamientos académico administrativos que emite el Tecnológico Nacional de México (TecNM).</a:t>
            </a:r>
          </a:p>
          <a:p>
            <a:pPr algn="just" eaLnBrk="1" hangingPunct="1">
              <a:spcAft>
                <a:spcPts val="1200"/>
              </a:spcAft>
              <a:buFont typeface="Wingdings" panose="05000000000000000000" pitchFamily="2" charset="2"/>
              <a:buChar char="§"/>
            </a:pPr>
            <a:r>
              <a:rPr lang="es-MX" altLang="es-MX" dirty="0"/>
              <a:t>Participar en la elaboración, evaluación y seguimiento del Programa de Trabajo Anual (PTA), Programa Operativo Anual (POA) de la División en concordancia y coherencia al Programa Institucional de Innovación y Desarrollo (PIID).</a:t>
            </a:r>
          </a:p>
          <a:p>
            <a:pPr algn="just" eaLnBrk="1" hangingPunct="1">
              <a:spcAft>
                <a:spcPts val="1200"/>
              </a:spcAft>
              <a:buFont typeface="Wingdings" panose="05000000000000000000" pitchFamily="2" charset="2"/>
              <a:buChar char="§"/>
            </a:pPr>
            <a:r>
              <a:rPr lang="es-MX" altLang="es-MX" dirty="0"/>
              <a:t>Promover 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dirty="0"/>
              <a:t>Ejecutar la normatividad expedida en materia de transparencia, archivo y control interno.</a:t>
            </a:r>
          </a:p>
          <a:p>
            <a:pPr>
              <a:buFont typeface="Wingdings" panose="05000000000000000000" pitchFamily="2" charset="2"/>
              <a:buChar char="§"/>
              <a:defRPr/>
            </a:pPr>
            <a:r>
              <a:rPr lang="es-MX" altLang="es-MX" dirty="0">
                <a:solidFill>
                  <a:srgbClr val="000000"/>
                </a:solidFill>
                <a:cs typeface="Times New Roman" panose="02020603050405020304" pitchFamily="18" charset="0"/>
              </a:rPr>
              <a:t>Estas funciones son enunciativas mas no limitativas.</a:t>
            </a:r>
          </a:p>
          <a:p>
            <a:pPr>
              <a:buFont typeface="Wingdings" panose="05000000000000000000" pitchFamily="2" charset="2"/>
              <a:buChar char="§"/>
              <a:defRPr/>
            </a:pPr>
            <a:endParaRPr lang="es-MX" dirty="0">
              <a:solidFill>
                <a:srgbClr val="000000"/>
              </a:solidFill>
            </a:endParaRPr>
          </a:p>
          <a:p>
            <a:pPr marL="0" indent="0">
              <a:defRPr/>
            </a:pPr>
            <a:endParaRPr lang="es-MX" dirty="0">
              <a:solidFill>
                <a:srgbClr val="000000"/>
              </a:solidFill>
            </a:endParaRPr>
          </a:p>
        </p:txBody>
      </p:sp>
      <p:sp>
        <p:nvSpPr>
          <p:cNvPr id="61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61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1724660719"/>
              </p:ext>
            </p:extLst>
          </p:nvPr>
        </p:nvGraphicFramePr>
        <p:xfrm>
          <a:off x="1571625" y="8400397"/>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algn="ctr">
                        <a:lnSpc>
                          <a:spcPct val="107000"/>
                        </a:lnSpc>
                        <a:spcAft>
                          <a:spcPts val="0"/>
                        </a:spcAf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s-MX" sz="1200" dirty="0">
                          <a:effectLst/>
                          <a:latin typeface="Arial"/>
                          <a:ea typeface="Calibri"/>
                          <a:cs typeface="Times New Roman"/>
                        </a:rPr>
                        <a:t> Alberto</a:t>
                      </a:r>
                      <a:r>
                        <a:rPr lang="es-MX" sz="1200" baseline="0" dirty="0">
                          <a:effectLst/>
                          <a:latin typeface="Arial"/>
                          <a:ea typeface="Calibri"/>
                          <a:cs typeface="Times New Roman"/>
                        </a:rPr>
                        <a:t> Sánchez </a:t>
                      </a:r>
                      <a:r>
                        <a:rPr lang="es-MX" sz="1200" baseline="0" dirty="0" err="1">
                          <a:effectLst/>
                          <a:latin typeface="Arial"/>
                          <a:ea typeface="Calibri"/>
                          <a:cs typeface="Times New Roman"/>
                        </a:rPr>
                        <a:t>Sánchez</a:t>
                      </a:r>
                      <a:r>
                        <a:rPr lang="es-MX" sz="1200" dirty="0">
                          <a:effectLst/>
                          <a:latin typeface="Arial"/>
                          <a:ea typeface="Calibri"/>
                          <a:cs typeface="Times New Roman"/>
                        </a:rPr>
                        <a:t> </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37071528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4099" name="5 Rectángulo"/>
          <p:cNvSpPr>
            <a:spLocks noChangeArrowheads="1"/>
          </p:cNvSpPr>
          <p:nvPr/>
        </p:nvSpPr>
        <p:spPr bwMode="auto">
          <a:xfrm>
            <a:off x="1571625" y="579438"/>
            <a:ext cx="5181600" cy="826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solidFill>
                <a:srgbClr val="000000"/>
              </a:solidFill>
              <a:latin typeface="Arial" panose="020B0604020202020204" pitchFamily="34" charset="0"/>
            </a:endParaRPr>
          </a:p>
          <a:p>
            <a:pPr algn="ctr">
              <a:spcBef>
                <a:spcPct val="0"/>
              </a:spcBef>
              <a:buFontTx/>
              <a:buNone/>
              <a:defRPr/>
            </a:pPr>
            <a:r>
              <a:rPr lang="es-MX" altLang="es-MX" sz="1200" b="1" i="1" dirty="0">
                <a:solidFill>
                  <a:srgbClr val="000000"/>
                </a:solidFill>
                <a:latin typeface="Arial" panose="020B0604020202020204" pitchFamily="34" charset="0"/>
              </a:rPr>
              <a:t>AUXILIAR DE DIVISIÓN</a:t>
            </a:r>
            <a:endParaRPr lang="es-MX" altLang="es-MX" sz="1200" i="1" dirty="0">
              <a:solidFill>
                <a:srgbClr val="000000"/>
              </a:solidFill>
              <a:latin typeface="Arial" panose="020B0604020202020204" pitchFamily="34" charset="0"/>
            </a:endParaRPr>
          </a:p>
          <a:p>
            <a:pPr algn="just">
              <a:spcBef>
                <a:spcPct val="0"/>
              </a:spcBef>
              <a:buFontTx/>
              <a:buNone/>
              <a:defRPr/>
            </a:pPr>
            <a:endParaRPr lang="es-ES_tradnl" altLang="es-MX" sz="1200" b="1" i="1" dirty="0">
              <a:solidFill>
                <a:srgbClr val="000000"/>
              </a:solidFill>
              <a:latin typeface="Arial" panose="020B0604020202020204" pitchFamily="34" charset="0"/>
            </a:endParaRPr>
          </a:p>
          <a:p>
            <a:pPr algn="just">
              <a:spcBef>
                <a:spcPct val="0"/>
              </a:spcBef>
              <a:spcAft>
                <a:spcPts val="1200"/>
              </a:spcAft>
              <a:buFontTx/>
              <a:buNone/>
              <a:defRPr/>
            </a:pPr>
            <a:r>
              <a:rPr lang="es-ES_tradnl" altLang="es-MX" sz="1200" b="1" i="1" dirty="0">
                <a:solidFill>
                  <a:srgbClr val="000000"/>
                </a:solidFill>
                <a:latin typeface="Arial" panose="020B0604020202020204" pitchFamily="34" charset="0"/>
              </a:rPr>
              <a:t>OBJETIVO</a:t>
            </a:r>
          </a:p>
          <a:p>
            <a:pPr marL="0" indent="0" algn="just">
              <a:spcAft>
                <a:spcPts val="1200"/>
              </a:spcAft>
              <a:buNone/>
              <a:defRPr/>
            </a:pPr>
            <a:r>
              <a:rPr lang="es-ES" sz="1200" dirty="0">
                <a:latin typeface="Arial" panose="020B0604020202020204" pitchFamily="34" charset="0"/>
              </a:rPr>
              <a:t>Atender la audiencia en la División, además de recibir llamadas telefónicas, registrar y remitir correspondencia impresa y por vía electrónica, así como archivar los documentos de acuerdo a la normatividad establecida y llevar la agenda del área.</a:t>
            </a:r>
            <a:endParaRPr lang="es-MX" sz="1200" dirty="0">
              <a:latin typeface="Arial" panose="020B0604020202020204" pitchFamily="34" charset="0"/>
            </a:endParaRPr>
          </a:p>
          <a:p>
            <a:pPr marL="0" indent="0" algn="just">
              <a:spcAft>
                <a:spcPts val="1200"/>
              </a:spcAft>
              <a:buNone/>
              <a:defRPr/>
            </a:pPr>
            <a:r>
              <a:rPr lang="es-ES" sz="1200" b="1" i="1" dirty="0">
                <a:solidFill>
                  <a:srgbClr val="000000"/>
                </a:solidFill>
                <a:latin typeface="Arial" panose="020B0604020202020204" pitchFamily="34" charset="0"/>
              </a:rPr>
              <a:t>FUNCIONES</a:t>
            </a:r>
            <a:r>
              <a:rPr lang="es-ES" sz="1200" b="1" dirty="0">
                <a:latin typeface="Arial" panose="020B0604020202020204" pitchFamily="34" charset="0"/>
              </a:rPr>
              <a:t> </a:t>
            </a:r>
          </a:p>
          <a:p>
            <a:pPr algn="just">
              <a:spcAft>
                <a:spcPts val="1200"/>
              </a:spcAft>
              <a:buFont typeface="Wingdings" pitchFamily="2" charset="2"/>
              <a:buChar char="§"/>
              <a:defRPr/>
            </a:pPr>
            <a:r>
              <a:rPr lang="es-MX" altLang="es-MX" sz="1200" dirty="0">
                <a:latin typeface="Arial" panose="020B0604020202020204" pitchFamily="34" charset="0"/>
              </a:rPr>
              <a:t>Dar seguimiento a la agenda de trabajo del jefe inmediato superior.</a:t>
            </a:r>
          </a:p>
          <a:p>
            <a:pPr algn="just">
              <a:spcAft>
                <a:spcPts val="1200"/>
              </a:spcAft>
              <a:buFont typeface="Wingdings" pitchFamily="2" charset="2"/>
              <a:buChar char="§"/>
              <a:defRPr/>
            </a:pPr>
            <a:r>
              <a:rPr lang="es-MX" sz="1200" dirty="0">
                <a:latin typeface="Arial" panose="020B0604020202020204" pitchFamily="34" charset="0"/>
              </a:rPr>
              <a:t>Tramitar e integrar la correspondencia que ingresa y egresa del área de trabajo para llevar su control y seguimiento.</a:t>
            </a:r>
          </a:p>
          <a:p>
            <a:pPr algn="just">
              <a:spcAft>
                <a:spcPts val="1200"/>
              </a:spcAft>
              <a:buFont typeface="Wingdings" pitchFamily="2" charset="2"/>
              <a:buChar char="§"/>
              <a:defRPr/>
            </a:pPr>
            <a:r>
              <a:rPr lang="es-MX" altLang="es-MX" sz="1200" dirty="0">
                <a:latin typeface="Arial" panose="020B0604020202020204" pitchFamily="34" charset="0"/>
              </a:rPr>
              <a:t>Atender las llamadas telefónicas de su área de trabajo.</a:t>
            </a:r>
          </a:p>
          <a:p>
            <a:pPr algn="just">
              <a:spcAft>
                <a:spcPts val="1200"/>
              </a:spcAft>
              <a:buFont typeface="Wingdings" pitchFamily="2" charset="2"/>
              <a:buChar char="§"/>
              <a:defRPr/>
            </a:pPr>
            <a:r>
              <a:rPr lang="es-MX" altLang="es-MX" sz="1200" dirty="0">
                <a:latin typeface="Arial" panose="020B0604020202020204" pitchFamily="34" charset="0"/>
              </a:rPr>
              <a:t>Apoyar en la difusión de la correspondencia electrónica y darle seguimiento.</a:t>
            </a:r>
          </a:p>
          <a:p>
            <a:pPr algn="just">
              <a:spcAft>
                <a:spcPts val="1200"/>
              </a:spcAft>
              <a:buFont typeface="Wingdings" pitchFamily="2" charset="2"/>
              <a:buChar char="§"/>
              <a:defRPr/>
            </a:pPr>
            <a:r>
              <a:rPr lang="es-MX" altLang="es-MX" sz="1200" dirty="0">
                <a:latin typeface="Arial" panose="020B0604020202020204" pitchFamily="34" charset="0"/>
              </a:rPr>
              <a:t>Organizar, conservar y resguardar los expedientes que conforman el archivo del área.</a:t>
            </a:r>
          </a:p>
          <a:p>
            <a:pPr algn="just">
              <a:spcAft>
                <a:spcPts val="1200"/>
              </a:spcAft>
              <a:buFont typeface="Wingdings" pitchFamily="2" charset="2"/>
              <a:buChar char="§"/>
              <a:defRPr/>
            </a:pPr>
            <a:r>
              <a:rPr lang="es-MX" altLang="es-MX" sz="1200" dirty="0">
                <a:latin typeface="Arial" panose="020B0604020202020204" pitchFamily="34" charset="0"/>
              </a:rPr>
              <a:t>Apoyar en la elaboración del reporte de incidencias del personal docente.</a:t>
            </a:r>
          </a:p>
          <a:p>
            <a:pPr algn="just">
              <a:spcAft>
                <a:spcPts val="1200"/>
              </a:spcAft>
              <a:buFont typeface="Wingdings"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p>
          <a:p>
            <a:pPr algn="just">
              <a:spcAft>
                <a:spcPts val="1200"/>
              </a:spcAft>
              <a:buFont typeface="Wingdings" pitchFamily="2" charset="2"/>
              <a:buChar char="§"/>
              <a:defRPr/>
            </a:pPr>
            <a:r>
              <a:rPr lang="es-MX" altLang="es-MX" sz="1200" dirty="0">
                <a:latin typeface="Arial" panose="020B0604020202020204" pitchFamily="34" charset="0"/>
              </a:rPr>
              <a:t>Apoyar en la organización eventos en conjunto con el personal comisionado en la institución.</a:t>
            </a:r>
          </a:p>
          <a:p>
            <a:pPr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endParaRPr lang="es-MX" altLang="es-MX" sz="1200" dirty="0">
              <a:solidFill>
                <a:srgbClr val="000000"/>
              </a:solidFill>
              <a:latin typeface="Arial" panose="020B0604020202020204" pitchFamily="34" charset="0"/>
            </a:endParaRPr>
          </a:p>
          <a:p>
            <a:pPr>
              <a:spcBef>
                <a:spcPct val="0"/>
              </a:spcBef>
              <a:buFont typeface="Wingdings" panose="05000000000000000000" pitchFamily="2" charset="2"/>
              <a:buChar char="§"/>
              <a:defRPr/>
            </a:pPr>
            <a:endParaRPr lang="es-MX" altLang="es-MX" sz="1200" dirty="0">
              <a:solidFill>
                <a:srgbClr val="000000"/>
              </a:solidFill>
              <a:latin typeface="Arial" panose="020B0604020202020204" pitchFamily="34" charset="0"/>
            </a:endParaRPr>
          </a:p>
          <a:p>
            <a:pPr algn="just">
              <a:spcBef>
                <a:spcPct val="0"/>
              </a:spcBef>
              <a:buFont typeface="Wingdings" panose="05000000000000000000" pitchFamily="2" charset="2"/>
              <a:buChar char="§"/>
              <a:defRPr/>
            </a:pPr>
            <a:endParaRPr lang="es-MX" altLang="es-MX" sz="1200" dirty="0">
              <a:solidFill>
                <a:srgbClr val="000000"/>
              </a:solidFill>
              <a:latin typeface="Arial" panose="020B0604020202020204" pitchFamily="34" charset="0"/>
            </a:endParaRPr>
          </a:p>
        </p:txBody>
      </p:sp>
      <p:sp>
        <p:nvSpPr>
          <p:cNvPr id="81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81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1577256257"/>
              </p:ext>
            </p:extLst>
          </p:nvPr>
        </p:nvGraphicFramePr>
        <p:xfrm>
          <a:off x="1571625" y="8387976"/>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MX" sz="1200" b="0" i="0" u="none" strike="noStrike" kern="1200" cap="none" normalizeH="0" baseline="0" dirty="0">
                          <a:ln>
                            <a:noFill/>
                          </a:ln>
                          <a:solidFill>
                            <a:schemeClr val="tx1"/>
                          </a:solidFill>
                          <a:effectLst/>
                          <a:latin typeface="Arial" charset="0"/>
                          <a:ea typeface="+mn-ea"/>
                          <a:cs typeface="Arial" charset="0"/>
                        </a:rPr>
                        <a:t> Lorena González Otero</a:t>
                      </a:r>
                      <a:endParaRPr kumimoji="0" lang="es-ES" sz="1200" b="0" i="0" u="none" strike="noStrike" kern="1200" cap="none" normalizeH="0" baseline="0" dirty="0">
                        <a:ln>
                          <a:noFill/>
                        </a:ln>
                        <a:solidFill>
                          <a:schemeClr val="tx1"/>
                        </a:solidFill>
                        <a:effectLst/>
                        <a:latin typeface="Arial" charset="0"/>
                        <a:ea typeface="+mn-ea"/>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02085272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57347" name="5 Rectángulo"/>
          <p:cNvSpPr>
            <a:spLocks noChangeArrowheads="1"/>
          </p:cNvSpPr>
          <p:nvPr/>
        </p:nvSpPr>
        <p:spPr bwMode="auto">
          <a:xfrm>
            <a:off x="1571625" y="579438"/>
            <a:ext cx="5181600" cy="877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defRPr/>
            </a:pPr>
            <a:endParaRPr lang="es-MX" altLang="es-MX" b="1" i="1" dirty="0">
              <a:solidFill>
                <a:srgbClr val="000000"/>
              </a:solidFill>
            </a:endParaRPr>
          </a:p>
          <a:p>
            <a:pPr algn="ctr">
              <a:defRPr/>
            </a:pPr>
            <a:r>
              <a:rPr lang="es-MX" b="1" i="1" dirty="0">
                <a:solidFill>
                  <a:srgbClr val="000000"/>
                </a:solidFill>
              </a:rPr>
              <a:t>DIVISIÓN DE INGENIERÍA AMBIENTAL</a:t>
            </a:r>
          </a:p>
          <a:p>
            <a:pPr algn="ctr">
              <a:defRPr/>
            </a:pPr>
            <a:endParaRPr lang="es-ES_tradnl" altLang="es-MX" b="1" i="1" dirty="0">
              <a:solidFill>
                <a:srgbClr val="000000"/>
              </a:solidFill>
            </a:endParaRPr>
          </a:p>
          <a:p>
            <a:pPr algn="just">
              <a:spcAft>
                <a:spcPts val="1200"/>
              </a:spcAft>
              <a:defRPr/>
            </a:pPr>
            <a:r>
              <a:rPr lang="es-ES_tradnl" altLang="es-MX" b="1" i="1" dirty="0">
                <a:solidFill>
                  <a:srgbClr val="000000"/>
                </a:solidFill>
              </a:rPr>
              <a:t>OBJETIVO</a:t>
            </a:r>
          </a:p>
          <a:p>
            <a:pPr algn="just">
              <a:spcAft>
                <a:spcPts val="1200"/>
              </a:spcAft>
              <a:defRPr/>
            </a:pPr>
            <a:r>
              <a:rPr lang="es-ES" altLang="es-MX" dirty="0">
                <a:solidFill>
                  <a:srgbClr val="000000"/>
                </a:solidFill>
              </a:rPr>
              <a:t>    </a:t>
            </a:r>
            <a:r>
              <a:rPr lang="es-MX" dirty="0"/>
              <a:t>Gestionar las actividades de docencia, investigación y vinculación en las áreas correspondientes a cada una de las carreras que imparte el Instituto de conformidad con las normas y lineamientos establecidos por el Tecnológico Nacional de México.</a:t>
            </a:r>
          </a:p>
          <a:p>
            <a:pPr algn="just">
              <a:spcAft>
                <a:spcPts val="1200"/>
              </a:spcAft>
              <a:defRPr/>
            </a:pPr>
            <a:r>
              <a:rPr lang="es-ES" altLang="es-MX" b="1" i="1" dirty="0">
                <a:solidFill>
                  <a:srgbClr val="000000"/>
                </a:solidFill>
              </a:rPr>
              <a:t>FUNCIONES </a:t>
            </a:r>
          </a:p>
          <a:p>
            <a:pPr algn="just">
              <a:buFont typeface="Wingdings" panose="05000000000000000000" pitchFamily="2" charset="2"/>
              <a:buChar char="§"/>
              <a:defRPr/>
            </a:pPr>
            <a:r>
              <a:rPr lang="es-MX" dirty="0"/>
              <a:t>Desarrollar las propuestas de actualización de los planes y programas de estudio de la carrera.</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MX" dirty="0"/>
              <a:t>Proponer lineamientos técnicos metodológicos para el diseño y uso de apoyos didácticos y técnicas e instrumentos de evaluación del aprendizaje.</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MX" dirty="0"/>
              <a:t>Ejercer la docencia frente a grupo en un mínimo de cuatro horas-semana-mes, en materias afines a su formación.</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ES" dirty="0"/>
              <a:t>Elaborar propuestas para la adquisición de equipamiento y material bibliográfico (físico y digital), hemerográfico y software especializado para la carrera.</a:t>
            </a:r>
            <a:endParaRPr lang="es-MX" dirty="0"/>
          </a:p>
          <a:p>
            <a:pPr>
              <a:buFont typeface="Wingdings" panose="05000000000000000000" pitchFamily="2" charset="2"/>
              <a:buChar char="§"/>
              <a:defRPr/>
            </a:pPr>
            <a:endParaRPr lang="es-MX" dirty="0"/>
          </a:p>
          <a:p>
            <a:pPr algn="just">
              <a:buFont typeface="Wingdings" panose="05000000000000000000" pitchFamily="2" charset="2"/>
              <a:buChar char="§"/>
              <a:defRPr/>
            </a:pPr>
            <a:r>
              <a:rPr lang="es-MX" altLang="es-MX" dirty="0"/>
              <a:t>Participar en los comités y comisiones internas y externas en las que se requiera su colaboración.</a:t>
            </a:r>
          </a:p>
          <a:p>
            <a:pPr>
              <a:buFont typeface="Wingdings" panose="05000000000000000000" pitchFamily="2" charset="2"/>
              <a:buChar char="§"/>
              <a:defRPr/>
            </a:pPr>
            <a:endParaRPr lang="es-MX" dirty="0"/>
          </a:p>
          <a:p>
            <a:pPr algn="just">
              <a:buFont typeface="Wingdings" panose="05000000000000000000" pitchFamily="2" charset="2"/>
              <a:buChar char="§"/>
              <a:defRPr/>
            </a:pPr>
            <a:r>
              <a:rPr lang="es-ES" dirty="0"/>
              <a:t>Participar en la integración de la academia de profesores del instituto, de acuerdo a los lineamientos establecidos.</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ES" dirty="0"/>
              <a:t>Proponer estrategias para reducir los índices de reprobación y deserción.</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ES" dirty="0"/>
              <a:t>Detectar necesidades de formación docente y actualización profesional.</a:t>
            </a:r>
          </a:p>
          <a:p>
            <a:pPr algn="just">
              <a:buFont typeface="Wingdings" panose="05000000000000000000" pitchFamily="2" charset="2"/>
              <a:buChar char="§"/>
              <a:defRPr/>
            </a:pPr>
            <a:endParaRPr lang="es-ES" dirty="0"/>
          </a:p>
          <a:p>
            <a:pPr algn="just">
              <a:buFont typeface="Wingdings" panose="05000000000000000000" pitchFamily="2" charset="2"/>
              <a:buChar char="§"/>
              <a:defRPr/>
            </a:pPr>
            <a:r>
              <a:rPr lang="es-MX" altLang="es-MX" dirty="0"/>
              <a:t>Dar seguimiento a los procesos de acreditación de  los programas académicos de la institución, así como su re acreditación.</a:t>
            </a:r>
          </a:p>
          <a:p>
            <a:pPr>
              <a:buFont typeface="Wingdings" panose="05000000000000000000" pitchFamily="2" charset="2"/>
              <a:buChar char="§"/>
              <a:defRPr/>
            </a:pPr>
            <a:endParaRPr lang="es-MX" dirty="0">
              <a:solidFill>
                <a:srgbClr val="000000"/>
              </a:solidFill>
            </a:endParaRPr>
          </a:p>
          <a:p>
            <a:pPr marL="0" indent="0" algn="just">
              <a:spcAft>
                <a:spcPts val="1200"/>
              </a:spcAft>
              <a:defRPr/>
            </a:pPr>
            <a:endParaRPr lang="es-MX" altLang="es-MX" dirty="0">
              <a:solidFill>
                <a:srgbClr val="000000"/>
              </a:solidFill>
            </a:endParaRPr>
          </a:p>
          <a:p>
            <a:pPr algn="just">
              <a:spcAft>
                <a:spcPts val="1200"/>
              </a:spcAft>
              <a:buFont typeface="Wingdings" panose="05000000000000000000" pitchFamily="2" charset="2"/>
              <a:buChar char="§"/>
              <a:defRPr/>
            </a:pPr>
            <a:endParaRPr lang="es-MX" altLang="es-MX" dirty="0">
              <a:solidFill>
                <a:srgbClr val="000000"/>
              </a:solidFill>
            </a:endParaRPr>
          </a:p>
          <a:p>
            <a:pPr algn="just">
              <a:spcAft>
                <a:spcPts val="1200"/>
              </a:spcAft>
              <a:buFont typeface="Wingdings" panose="05000000000000000000" pitchFamily="2" charset="2"/>
              <a:buChar char="§"/>
              <a:defRPr/>
            </a:pPr>
            <a:endParaRPr lang="es-MX" altLang="es-MX" dirty="0">
              <a:solidFill>
                <a:srgbClr val="000000"/>
              </a:solidFill>
            </a:endParaRPr>
          </a:p>
          <a:p>
            <a:pPr algn="just">
              <a:buFont typeface="Wingdings" panose="05000000000000000000" pitchFamily="2" charset="2"/>
              <a:buChar char="§"/>
              <a:defRPr/>
            </a:pPr>
            <a:endParaRPr lang="es-MX" altLang="es-MX" dirty="0">
              <a:solidFill>
                <a:srgbClr val="000000"/>
              </a:solidFill>
            </a:endParaRPr>
          </a:p>
        </p:txBody>
      </p:sp>
      <p:sp>
        <p:nvSpPr>
          <p:cNvPr id="41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41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655483410"/>
              </p:ext>
            </p:extLst>
          </p:nvPr>
        </p:nvGraphicFramePr>
        <p:xfrm>
          <a:off x="1571625" y="8391432"/>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algn="ctr">
                        <a:lnSpc>
                          <a:spcPct val="107000"/>
                        </a:lnSpc>
                        <a:spcAft>
                          <a:spcPts val="0"/>
                        </a:spcAf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algn="ctr">
                        <a:lnSpc>
                          <a:spcPct val="107000"/>
                        </a:lnSpc>
                        <a:spcAft>
                          <a:spcPts val="0"/>
                        </a:spcAft>
                      </a:pPr>
                      <a:r>
                        <a:rPr lang="es-MX" sz="1200" dirty="0">
                          <a:effectLst/>
                          <a:latin typeface="Arial"/>
                          <a:ea typeface="Calibri"/>
                          <a:cs typeface="Times New Roman"/>
                        </a:rPr>
                        <a:t> Alfredo</a:t>
                      </a:r>
                      <a:r>
                        <a:rPr lang="es-MX" sz="1200" baseline="0" dirty="0">
                          <a:effectLst/>
                          <a:latin typeface="Arial"/>
                          <a:ea typeface="Calibri"/>
                          <a:cs typeface="Times New Roman"/>
                        </a:rPr>
                        <a:t> Vázquez Salazar</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416617041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58371" name="5 Rectángulo"/>
          <p:cNvSpPr>
            <a:spLocks noChangeArrowheads="1"/>
          </p:cNvSpPr>
          <p:nvPr/>
        </p:nvSpPr>
        <p:spPr bwMode="auto">
          <a:xfrm>
            <a:off x="1449388" y="527050"/>
            <a:ext cx="5219700"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hangingPunct="1">
              <a:defRPr/>
            </a:pPr>
            <a:endParaRPr lang="es-MX" altLang="es-MX" b="1" i="1" dirty="0">
              <a:solidFill>
                <a:srgbClr val="000000"/>
              </a:solidFill>
            </a:endParaRPr>
          </a:p>
          <a:p>
            <a:pPr algn="ctr">
              <a:defRPr/>
            </a:pPr>
            <a:r>
              <a:rPr lang="es-MX" b="1" i="1" dirty="0">
                <a:solidFill>
                  <a:srgbClr val="000000"/>
                </a:solidFill>
              </a:rPr>
              <a:t>DIVISIÓN DE INGENIERÍA AMBIENTAL</a:t>
            </a:r>
          </a:p>
          <a:p>
            <a:pPr algn="ctr" eaLnBrk="1" hangingPunct="1">
              <a:defRPr/>
            </a:pPr>
            <a:r>
              <a:rPr lang="es-MX" altLang="es-MX" b="1" i="1" dirty="0">
                <a:solidFill>
                  <a:srgbClr val="000000"/>
                </a:solidFill>
              </a:rPr>
              <a:t>(CONTINÚA)</a:t>
            </a:r>
          </a:p>
          <a:p>
            <a:pPr eaLnBrk="1" hangingPunct="1">
              <a:buFontTx/>
              <a:buChar char="•"/>
              <a:defRPr/>
            </a:pPr>
            <a:endParaRPr lang="es-MX" altLang="es-MX" b="1" i="1" dirty="0">
              <a:solidFill>
                <a:srgbClr val="000000"/>
              </a:solidFill>
            </a:endParaRPr>
          </a:p>
          <a:p>
            <a:pPr algn="just" eaLnBrk="1" hangingPunct="1">
              <a:spcAft>
                <a:spcPts val="1200"/>
              </a:spcAft>
              <a:buFont typeface="Wingdings" panose="05000000000000000000" pitchFamily="2" charset="2"/>
              <a:buChar char="§"/>
            </a:pPr>
            <a:r>
              <a:rPr lang="es-MX" altLang="es-MX" dirty="0"/>
              <a:t>Ejecutar el proceso de asignación de cargas académicas de los docentes del instituto.</a:t>
            </a:r>
          </a:p>
          <a:p>
            <a:pPr algn="just" eaLnBrk="1" hangingPunct="1">
              <a:spcAft>
                <a:spcPts val="1200"/>
              </a:spcAft>
              <a:buFont typeface="Wingdings" panose="05000000000000000000" pitchFamily="2" charset="2"/>
              <a:buChar char="§"/>
            </a:pPr>
            <a:r>
              <a:rPr lang="es-MX" altLang="es-MX" dirty="0"/>
              <a:t>Elaborar el reporte de incidencias del personal docente.</a:t>
            </a:r>
          </a:p>
          <a:p>
            <a:pPr algn="just" eaLnBrk="1" hangingPunct="1">
              <a:spcAft>
                <a:spcPts val="1200"/>
              </a:spcAft>
              <a:buFont typeface="Wingdings" panose="05000000000000000000" pitchFamily="2" charset="2"/>
              <a:buChar char="§"/>
            </a:pPr>
            <a:r>
              <a:rPr lang="es-MX" altLang="es-MX" dirty="0"/>
              <a:t>Dar seguimiento al proceso de Gestión del Curso del programa educativo.</a:t>
            </a:r>
          </a:p>
          <a:p>
            <a:pPr algn="just" eaLnBrk="1" hangingPunct="1">
              <a:spcAft>
                <a:spcPts val="1200"/>
              </a:spcAft>
              <a:buFont typeface="Wingdings" panose="05000000000000000000" pitchFamily="2" charset="2"/>
              <a:buChar char="§"/>
            </a:pPr>
            <a:r>
              <a:rPr lang="es-MX" altLang="es-MX" dirty="0"/>
              <a:t>Participar en el Diseño y Desarrollo de Especialidad de acuerdo a los lineamientos académico administrativos que emite el Tecnológico Nacional de México (TecNM).</a:t>
            </a:r>
          </a:p>
          <a:p>
            <a:pPr algn="just" eaLnBrk="1" hangingPunct="1">
              <a:spcAft>
                <a:spcPts val="1200"/>
              </a:spcAft>
              <a:buFont typeface="Wingdings" panose="05000000000000000000" pitchFamily="2" charset="2"/>
              <a:buChar char="§"/>
            </a:pPr>
            <a:r>
              <a:rPr lang="es-MX" altLang="es-MX" dirty="0"/>
              <a:t>Participar en la elaboración, evaluación y seguimiento del Programa de Trabajo Anual (PTA), Programa Operativo Anual (POA) de la División en concordancia y coherencia al Programa Institucional de Innovación y Desarrollo (PIID).</a:t>
            </a:r>
          </a:p>
          <a:p>
            <a:pPr algn="just" eaLnBrk="1" hangingPunct="1">
              <a:spcAft>
                <a:spcPts val="1200"/>
              </a:spcAft>
              <a:buFont typeface="Wingdings" panose="05000000000000000000" pitchFamily="2" charset="2"/>
              <a:buChar char="§"/>
            </a:pPr>
            <a:r>
              <a:rPr lang="es-MX" altLang="es-MX" dirty="0"/>
              <a:t>Promover 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dirty="0"/>
              <a:t>Ejecutar la normatividad expedida en materia de transparencia, archivo y control interno.</a:t>
            </a:r>
          </a:p>
          <a:p>
            <a:pPr>
              <a:buFont typeface="Wingdings" panose="05000000000000000000" pitchFamily="2" charset="2"/>
              <a:buChar char="§"/>
              <a:defRPr/>
            </a:pPr>
            <a:r>
              <a:rPr lang="es-MX" altLang="es-MX" dirty="0">
                <a:solidFill>
                  <a:srgbClr val="000000"/>
                </a:solidFill>
                <a:cs typeface="Times New Roman" panose="02020603050405020304" pitchFamily="18" charset="0"/>
              </a:rPr>
              <a:t>Estas funciones son enunciativas mas no limitativas.</a:t>
            </a:r>
          </a:p>
          <a:p>
            <a:pPr>
              <a:buFont typeface="Wingdings" panose="05000000000000000000" pitchFamily="2" charset="2"/>
              <a:buChar char="§"/>
              <a:defRPr/>
            </a:pPr>
            <a:endParaRPr lang="es-MX" dirty="0">
              <a:solidFill>
                <a:srgbClr val="000000"/>
              </a:solidFill>
            </a:endParaRPr>
          </a:p>
          <a:p>
            <a:pPr marL="0" indent="0">
              <a:defRPr/>
            </a:pPr>
            <a:endParaRPr lang="es-MX" dirty="0">
              <a:solidFill>
                <a:srgbClr val="000000"/>
              </a:solidFill>
            </a:endParaRPr>
          </a:p>
        </p:txBody>
      </p:sp>
      <p:sp>
        <p:nvSpPr>
          <p:cNvPr id="61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61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3388298363"/>
              </p:ext>
            </p:extLst>
          </p:nvPr>
        </p:nvGraphicFramePr>
        <p:xfrm>
          <a:off x="1568170" y="839815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algn="ctr">
                        <a:lnSpc>
                          <a:spcPct val="107000"/>
                        </a:lnSpc>
                        <a:spcAft>
                          <a:spcPts val="0"/>
                        </a:spcAf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algn="ctr">
                        <a:lnSpc>
                          <a:spcPct val="107000"/>
                        </a:lnSpc>
                        <a:spcAft>
                          <a:spcPts val="0"/>
                        </a:spcAft>
                      </a:pPr>
                      <a:r>
                        <a:rPr lang="es-MX" sz="1200" dirty="0">
                          <a:effectLst/>
                          <a:latin typeface="Arial"/>
                          <a:ea typeface="Calibri"/>
                          <a:cs typeface="Times New Roman"/>
                        </a:rPr>
                        <a:t>Alfredo Vázquez Salazar</a:t>
                      </a:r>
                      <a:endParaRPr lang="es-MX" sz="11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30988676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4099" name="5 Rectángulo"/>
          <p:cNvSpPr>
            <a:spLocks noChangeArrowheads="1"/>
          </p:cNvSpPr>
          <p:nvPr/>
        </p:nvSpPr>
        <p:spPr bwMode="auto">
          <a:xfrm>
            <a:off x="1571625" y="579438"/>
            <a:ext cx="5181600" cy="774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solidFill>
                <a:srgbClr val="000000"/>
              </a:solidFill>
              <a:latin typeface="Arial" panose="020B0604020202020204" pitchFamily="34" charset="0"/>
            </a:endParaRPr>
          </a:p>
          <a:p>
            <a:pPr algn="ctr">
              <a:spcBef>
                <a:spcPct val="0"/>
              </a:spcBef>
              <a:buFontTx/>
              <a:buNone/>
              <a:defRPr/>
            </a:pPr>
            <a:r>
              <a:rPr lang="es-MX" altLang="es-MX" sz="1200" b="1" i="1" dirty="0">
                <a:solidFill>
                  <a:srgbClr val="000000"/>
                </a:solidFill>
                <a:latin typeface="Arial" panose="020B0604020202020204" pitchFamily="34" charset="0"/>
              </a:rPr>
              <a:t>AUXILIAR DE DIVISIÓN</a:t>
            </a:r>
            <a:endParaRPr lang="es-MX" altLang="es-MX" sz="1200" i="1" dirty="0">
              <a:solidFill>
                <a:srgbClr val="000000"/>
              </a:solidFill>
              <a:latin typeface="Arial" panose="020B0604020202020204" pitchFamily="34" charset="0"/>
            </a:endParaRPr>
          </a:p>
          <a:p>
            <a:pPr algn="just">
              <a:spcBef>
                <a:spcPct val="0"/>
              </a:spcBef>
              <a:buFontTx/>
              <a:buNone/>
              <a:defRPr/>
            </a:pPr>
            <a:endParaRPr lang="es-ES_tradnl" altLang="es-MX" sz="1200" b="1" i="1" dirty="0">
              <a:solidFill>
                <a:srgbClr val="000000"/>
              </a:solidFill>
              <a:latin typeface="Arial" panose="020B0604020202020204" pitchFamily="34" charset="0"/>
            </a:endParaRPr>
          </a:p>
          <a:p>
            <a:pPr algn="just">
              <a:spcBef>
                <a:spcPct val="0"/>
              </a:spcBef>
              <a:spcAft>
                <a:spcPts val="1200"/>
              </a:spcAft>
              <a:buFontTx/>
              <a:buNone/>
              <a:defRPr/>
            </a:pPr>
            <a:r>
              <a:rPr lang="es-ES_tradnl" altLang="es-MX" sz="1200" b="1" i="1" dirty="0">
                <a:solidFill>
                  <a:srgbClr val="000000"/>
                </a:solidFill>
                <a:latin typeface="Arial" panose="020B0604020202020204" pitchFamily="34" charset="0"/>
              </a:rPr>
              <a:t>OBJETIVO</a:t>
            </a:r>
          </a:p>
          <a:p>
            <a:pPr marL="0" indent="0" algn="just">
              <a:spcAft>
                <a:spcPts val="1200"/>
              </a:spcAft>
              <a:buNone/>
              <a:defRPr/>
            </a:pPr>
            <a:r>
              <a:rPr lang="es-ES" sz="1200" dirty="0">
                <a:latin typeface="Arial" panose="020B0604020202020204" pitchFamily="34" charset="0"/>
              </a:rPr>
              <a:t>Atender la audiencia en la División, además de recibir llamadas telefónicas, registrar y remitir correspondencia impresa y por vía electrónica, así como archivar los documentos de acuerdo a la normatividad establecida y llevar la agenda del área.</a:t>
            </a:r>
            <a:endParaRPr lang="es-MX" sz="1200" dirty="0">
              <a:latin typeface="Arial" panose="020B0604020202020204" pitchFamily="34" charset="0"/>
            </a:endParaRPr>
          </a:p>
          <a:p>
            <a:pPr marL="0" indent="0" algn="just">
              <a:spcAft>
                <a:spcPts val="1200"/>
              </a:spcAft>
              <a:buNone/>
              <a:defRPr/>
            </a:pPr>
            <a:r>
              <a:rPr lang="es-ES" sz="1200" b="1" i="1" dirty="0">
                <a:solidFill>
                  <a:srgbClr val="000000"/>
                </a:solidFill>
                <a:latin typeface="Arial" panose="020B0604020202020204" pitchFamily="34" charset="0"/>
              </a:rPr>
              <a:t>FUNCIONES</a:t>
            </a:r>
            <a:r>
              <a:rPr lang="es-ES" sz="1200" b="1" dirty="0">
                <a:latin typeface="Arial" panose="020B0604020202020204" pitchFamily="34" charset="0"/>
              </a:rPr>
              <a:t> </a:t>
            </a:r>
          </a:p>
          <a:p>
            <a:pPr algn="just">
              <a:spcAft>
                <a:spcPts val="1200"/>
              </a:spcAft>
              <a:buFont typeface="Wingdings" pitchFamily="2" charset="2"/>
              <a:buChar char="§"/>
              <a:defRPr/>
            </a:pPr>
            <a:r>
              <a:rPr lang="es-MX" altLang="es-MX" sz="1200" dirty="0">
                <a:latin typeface="Arial" panose="020B0604020202020204" pitchFamily="34" charset="0"/>
              </a:rPr>
              <a:t>Dar seguimiento a la agenda de trabajo del jefe inmediato superior.</a:t>
            </a:r>
          </a:p>
          <a:p>
            <a:pPr algn="just">
              <a:spcAft>
                <a:spcPts val="1200"/>
              </a:spcAft>
              <a:buFont typeface="Wingdings" pitchFamily="2" charset="2"/>
              <a:buChar char="§"/>
              <a:defRPr/>
            </a:pPr>
            <a:r>
              <a:rPr lang="es-MX" sz="1200" dirty="0">
                <a:latin typeface="Arial" panose="020B0604020202020204" pitchFamily="34" charset="0"/>
              </a:rPr>
              <a:t>Tramitar e integrar la correspondencia que ingresa y egresa del área de trabajo para llevar su control y seguimiento.</a:t>
            </a:r>
          </a:p>
          <a:p>
            <a:pPr algn="just">
              <a:spcAft>
                <a:spcPts val="1200"/>
              </a:spcAft>
              <a:buFont typeface="Wingdings" pitchFamily="2" charset="2"/>
              <a:buChar char="§"/>
              <a:defRPr/>
            </a:pPr>
            <a:r>
              <a:rPr lang="es-MX" altLang="es-MX" sz="1200" dirty="0">
                <a:latin typeface="Arial" panose="020B0604020202020204" pitchFamily="34" charset="0"/>
              </a:rPr>
              <a:t>Atender las llamadas telefónicas de su área de trabajo.</a:t>
            </a:r>
          </a:p>
          <a:p>
            <a:pPr algn="just">
              <a:spcAft>
                <a:spcPts val="1200"/>
              </a:spcAft>
              <a:buFont typeface="Wingdings" pitchFamily="2" charset="2"/>
              <a:buChar char="§"/>
              <a:defRPr/>
            </a:pPr>
            <a:r>
              <a:rPr lang="es-MX" altLang="es-MX" sz="1200" dirty="0">
                <a:latin typeface="Arial" panose="020B0604020202020204" pitchFamily="34" charset="0"/>
              </a:rPr>
              <a:t>Apoyar en la difusión de la correspondencia electrónica y darle seguimiento.</a:t>
            </a:r>
          </a:p>
          <a:p>
            <a:pPr algn="just">
              <a:spcAft>
                <a:spcPts val="1200"/>
              </a:spcAft>
              <a:buFont typeface="Wingdings" pitchFamily="2" charset="2"/>
              <a:buChar char="§"/>
              <a:defRPr/>
            </a:pPr>
            <a:r>
              <a:rPr lang="es-MX" altLang="es-MX" sz="1200" dirty="0">
                <a:latin typeface="Arial" panose="020B0604020202020204" pitchFamily="34" charset="0"/>
              </a:rPr>
              <a:t>Organizar, conservar y resguardar los expedientes que conforman el archivo del área.</a:t>
            </a:r>
          </a:p>
          <a:p>
            <a:pPr algn="just">
              <a:spcAft>
                <a:spcPts val="1200"/>
              </a:spcAft>
              <a:buFont typeface="Wingdings" pitchFamily="2" charset="2"/>
              <a:buChar char="§"/>
              <a:defRPr/>
            </a:pPr>
            <a:r>
              <a:rPr lang="es-MX" altLang="es-MX" sz="1200" dirty="0">
                <a:latin typeface="Arial" panose="020B0604020202020204" pitchFamily="34" charset="0"/>
              </a:rPr>
              <a:t>Apoyar en la elaboración del reporte de incidencias del personal docente.</a:t>
            </a:r>
          </a:p>
          <a:p>
            <a:pPr algn="just">
              <a:spcAft>
                <a:spcPts val="1200"/>
              </a:spcAft>
              <a:buFont typeface="Wingdings"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p>
          <a:p>
            <a:pPr algn="just">
              <a:spcAft>
                <a:spcPts val="1200"/>
              </a:spcAft>
              <a:buFont typeface="Wingdings" pitchFamily="2" charset="2"/>
              <a:buChar char="§"/>
              <a:defRPr/>
            </a:pPr>
            <a:r>
              <a:rPr lang="es-MX" altLang="es-MX" sz="1200" dirty="0">
                <a:latin typeface="Arial" panose="020B0604020202020204" pitchFamily="34" charset="0"/>
              </a:rPr>
              <a:t>Apoyar en la organización eventos en conjunto con el personal comisionado en la institución.</a:t>
            </a:r>
          </a:p>
          <a:p>
            <a:pPr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endParaRPr lang="es-MX" altLang="es-MX" sz="1200" dirty="0">
              <a:solidFill>
                <a:srgbClr val="000000"/>
              </a:solidFill>
              <a:latin typeface="Arial" panose="020B0604020202020204" pitchFamily="34" charset="0"/>
            </a:endParaRPr>
          </a:p>
        </p:txBody>
      </p:sp>
      <p:sp>
        <p:nvSpPr>
          <p:cNvPr id="81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81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graphicFrame>
        <p:nvGraphicFramePr>
          <p:cNvPr id="9" name="Group 21"/>
          <p:cNvGraphicFramePr>
            <a:graphicFrameLocks noGrp="1"/>
          </p:cNvGraphicFramePr>
          <p:nvPr>
            <p:extLst>
              <p:ext uri="{D42A27DB-BD31-4B8C-83A1-F6EECF244321}">
                <p14:modId xmlns:p14="http://schemas.microsoft.com/office/powerpoint/2010/main" val="1693506283"/>
              </p:ext>
            </p:extLst>
          </p:nvPr>
        </p:nvGraphicFramePr>
        <p:xfrm>
          <a:off x="1571625" y="8387976"/>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MX" sz="1200" b="0" i="0" u="none" strike="noStrike" kern="1200" cap="none" normalizeH="0" baseline="0" dirty="0" smtClean="0">
                          <a:ln>
                            <a:noFill/>
                          </a:ln>
                          <a:solidFill>
                            <a:schemeClr val="tx1"/>
                          </a:solidFill>
                          <a:effectLst/>
                          <a:latin typeface="Arial" charset="0"/>
                          <a:ea typeface="+mn-ea"/>
                          <a:cs typeface="Arial" charset="0"/>
                        </a:rPr>
                        <a:t>Brenda Aradillas Turrubiates</a:t>
                      </a:r>
                      <a:endParaRPr kumimoji="0" lang="es-ES" sz="1200" b="0" i="0" u="none" strike="noStrike" kern="1200" cap="none" normalizeH="0" baseline="0" dirty="0">
                        <a:ln>
                          <a:noFill/>
                        </a:ln>
                        <a:solidFill>
                          <a:schemeClr val="tx1"/>
                        </a:solidFill>
                        <a:effectLst/>
                        <a:latin typeface="Arial" charset="0"/>
                        <a:ea typeface="+mn-ea"/>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92953654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1229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sp>
        <p:nvSpPr>
          <p:cNvPr id="1229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8" name="5 Rectángulo"/>
          <p:cNvSpPr>
            <a:spLocks noChangeArrowheads="1"/>
          </p:cNvSpPr>
          <p:nvPr/>
        </p:nvSpPr>
        <p:spPr bwMode="auto">
          <a:xfrm>
            <a:off x="1571625" y="579438"/>
            <a:ext cx="5181600" cy="7417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defRPr/>
            </a:pPr>
            <a:endParaRPr lang="es-MX" altLang="es-MX" b="1" i="1" dirty="0">
              <a:solidFill>
                <a:srgbClr val="000000"/>
              </a:solidFill>
            </a:endParaRPr>
          </a:p>
          <a:p>
            <a:pPr algn="ctr">
              <a:defRPr/>
            </a:pPr>
            <a:r>
              <a:rPr lang="es-MX" altLang="es-MX" b="1" i="1" dirty="0">
                <a:solidFill>
                  <a:srgbClr val="000000"/>
                </a:solidFill>
              </a:rPr>
              <a:t>DOCENTE</a:t>
            </a:r>
            <a:endParaRPr lang="es-MX" altLang="es-MX" i="1" dirty="0">
              <a:solidFill>
                <a:srgbClr val="000000"/>
              </a:solidFill>
            </a:endParaRPr>
          </a:p>
          <a:p>
            <a:pPr algn="just">
              <a:defRPr/>
            </a:pPr>
            <a:endParaRPr lang="es-ES_tradnl" altLang="es-MX" b="1" i="1" dirty="0">
              <a:solidFill>
                <a:srgbClr val="000000"/>
              </a:solidFill>
            </a:endParaRPr>
          </a:p>
          <a:p>
            <a:pPr algn="just">
              <a:spcAft>
                <a:spcPts val="1200"/>
              </a:spcAft>
              <a:defRPr/>
            </a:pPr>
            <a:r>
              <a:rPr lang="es-ES_tradnl" altLang="es-MX" b="1" i="1" dirty="0">
                <a:solidFill>
                  <a:srgbClr val="000000"/>
                </a:solidFill>
              </a:rPr>
              <a:t>OBJETIVO</a:t>
            </a:r>
          </a:p>
          <a:p>
            <a:pPr algn="just">
              <a:defRPr/>
            </a:pPr>
            <a:r>
              <a:rPr lang="es-ES" altLang="es-MX" dirty="0">
                <a:solidFill>
                  <a:srgbClr val="00B0F0"/>
                </a:solidFill>
              </a:rPr>
              <a:t>    </a:t>
            </a:r>
            <a:r>
              <a:rPr lang="es-MX" dirty="0"/>
              <a:t>Impartir las materias que le sean asignadas afines a su formación, cumpliendo con los programas de estudio establecidos para cada una de las </a:t>
            </a:r>
            <a:r>
              <a:rPr lang="es-MX" dirty="0" smtClean="0"/>
              <a:t>asignaturas </a:t>
            </a:r>
            <a:r>
              <a:rPr lang="es-MX" dirty="0"/>
              <a:t>a su cargo</a:t>
            </a:r>
            <a:r>
              <a:rPr lang="es-ES" dirty="0"/>
              <a:t>.</a:t>
            </a:r>
          </a:p>
          <a:p>
            <a:pPr>
              <a:defRPr/>
            </a:pPr>
            <a:endParaRPr lang="es-ES" altLang="es-MX" b="1" i="1" dirty="0">
              <a:solidFill>
                <a:srgbClr val="000000"/>
              </a:solidFill>
            </a:endParaRPr>
          </a:p>
          <a:p>
            <a:pPr algn="just">
              <a:spcAft>
                <a:spcPts val="1200"/>
              </a:spcAft>
              <a:defRPr/>
            </a:pPr>
            <a:r>
              <a:rPr lang="es-ES" altLang="es-MX" b="1" i="1" dirty="0">
                <a:solidFill>
                  <a:srgbClr val="000000"/>
                </a:solidFill>
              </a:rPr>
              <a:t>FUNCIONES </a:t>
            </a:r>
          </a:p>
          <a:p>
            <a:pPr algn="just">
              <a:buFont typeface="Wingdings" panose="05000000000000000000" pitchFamily="2" charset="2"/>
              <a:buChar char="§"/>
              <a:defRPr/>
            </a:pPr>
            <a:r>
              <a:rPr lang="es-ES" dirty="0"/>
              <a:t>Impartir clases en aulas o laboratorios de conformidad con la planeación curricular de cada materia.</a:t>
            </a:r>
            <a:endParaRPr lang="es-MX" dirty="0"/>
          </a:p>
          <a:p>
            <a:pPr marL="0" indent="0" algn="just">
              <a:defRPr/>
            </a:pPr>
            <a:r>
              <a:rPr lang="es-MX" dirty="0"/>
              <a:t> </a:t>
            </a:r>
          </a:p>
          <a:p>
            <a:pPr algn="just">
              <a:buFont typeface="Wingdings" panose="05000000000000000000" pitchFamily="2" charset="2"/>
              <a:buChar char="§"/>
              <a:defRPr/>
            </a:pPr>
            <a:r>
              <a:rPr lang="es-ES" dirty="0"/>
              <a:t>Evaluar portafolio de evidencias, apuntes resultados de prácticas de laboratorio, trabajos de estudiantes y exámenes de acuerdo al Modelo vigente.</a:t>
            </a:r>
            <a:endParaRPr lang="es-MX" dirty="0"/>
          </a:p>
          <a:p>
            <a:pPr algn="just">
              <a:buFont typeface="Wingdings" panose="05000000000000000000" pitchFamily="2" charset="2"/>
              <a:buChar char="§"/>
              <a:defRPr/>
            </a:pPr>
            <a:endParaRPr lang="es-MX" dirty="0"/>
          </a:p>
          <a:p>
            <a:pPr algn="just">
              <a:buFont typeface="Wingdings" panose="05000000000000000000" pitchFamily="2" charset="2"/>
              <a:buChar char="§"/>
              <a:defRPr/>
            </a:pPr>
            <a:r>
              <a:rPr lang="es-ES" dirty="0"/>
              <a:t>Elaborar material didáctico (ensayos, artículos, apuntes, exámenes y temas de tesis) para ser proporcionado a los estudiantes y facilitar las asignaturas.</a:t>
            </a:r>
            <a:endParaRPr lang="es-MX" dirty="0"/>
          </a:p>
          <a:p>
            <a:pPr marL="0" indent="0" algn="just">
              <a:defRPr/>
            </a:pPr>
            <a:r>
              <a:rPr lang="es-MX" dirty="0"/>
              <a:t> </a:t>
            </a:r>
          </a:p>
          <a:p>
            <a:pPr algn="just">
              <a:buFont typeface="Wingdings" panose="05000000000000000000" pitchFamily="2" charset="2"/>
              <a:buChar char="§"/>
              <a:defRPr/>
            </a:pPr>
            <a:r>
              <a:rPr lang="es-ES" dirty="0"/>
              <a:t>Apoyar en las prácticas de laboratorio, proyectos escolares de los estudiantes, visitas a empresas, proyectos especiales y tesis profesionales.</a:t>
            </a:r>
            <a:endParaRPr lang="es-MX" dirty="0"/>
          </a:p>
          <a:p>
            <a:pPr marL="0" indent="0" algn="just">
              <a:defRPr/>
            </a:pPr>
            <a:endParaRPr lang="es-MX" dirty="0"/>
          </a:p>
          <a:p>
            <a:pPr algn="just">
              <a:buFont typeface="Wingdings" panose="05000000000000000000" pitchFamily="2" charset="2"/>
              <a:buChar char="§"/>
              <a:defRPr/>
            </a:pPr>
            <a:r>
              <a:rPr lang="es-ES" dirty="0"/>
              <a:t>Apoyar a los estudiantes y al sector productivo en proyectos industriales. </a:t>
            </a:r>
            <a:endParaRPr lang="es-MX" dirty="0"/>
          </a:p>
          <a:p>
            <a:pPr marL="0" indent="0" algn="just">
              <a:defRPr/>
            </a:pPr>
            <a:endParaRPr lang="es-MX" dirty="0"/>
          </a:p>
          <a:p>
            <a:pPr algn="just">
              <a:buFont typeface="Wingdings" panose="05000000000000000000" pitchFamily="2" charset="2"/>
              <a:buChar char="§"/>
              <a:defRPr/>
            </a:pPr>
            <a:r>
              <a:rPr lang="es-MX" dirty="0"/>
              <a:t>Participar en actos protocolarios de examen profesional y </a:t>
            </a:r>
            <a:r>
              <a:rPr lang="es-MX" dirty="0" smtClean="0"/>
              <a:t>aplicación </a:t>
            </a:r>
            <a:r>
              <a:rPr lang="es-MX" dirty="0"/>
              <a:t>de exámenes globales y especiales.</a:t>
            </a:r>
          </a:p>
          <a:p>
            <a:pPr marL="0" indent="0" algn="just">
              <a:defRPr/>
            </a:pPr>
            <a:endParaRPr lang="es-MX" dirty="0"/>
          </a:p>
          <a:p>
            <a:pPr algn="just">
              <a:buFont typeface="Wingdings" panose="05000000000000000000" pitchFamily="2" charset="2"/>
              <a:buChar char="§"/>
              <a:defRPr/>
            </a:pPr>
            <a:r>
              <a:rPr lang="es-MX" dirty="0"/>
              <a:t>Participar en las reuniones de academias.</a:t>
            </a:r>
          </a:p>
          <a:p>
            <a:pPr marL="0" indent="0" algn="just">
              <a:defRPr/>
            </a:pPr>
            <a:r>
              <a:rPr lang="es-MX" dirty="0"/>
              <a:t> </a:t>
            </a:r>
          </a:p>
          <a:p>
            <a:pPr algn="just">
              <a:buFont typeface="Wingdings" panose="05000000000000000000" pitchFamily="2" charset="2"/>
              <a:buChar char="§"/>
              <a:defRPr/>
            </a:pPr>
            <a:r>
              <a:rPr lang="es-MX" dirty="0"/>
              <a:t>Atender los programas de Capacitación Docente.</a:t>
            </a:r>
          </a:p>
          <a:p>
            <a:pPr marL="0" indent="0" algn="just">
              <a:defRPr/>
            </a:pPr>
            <a:endParaRPr lang="es-MX" dirty="0"/>
          </a:p>
          <a:p>
            <a:pPr algn="just">
              <a:buFont typeface="Wingdings" panose="05000000000000000000" pitchFamily="2" charset="2"/>
              <a:buChar char="§"/>
              <a:defRPr/>
            </a:pPr>
            <a:r>
              <a:rPr lang="es-MX" dirty="0"/>
              <a:t>Apoyar en la coordinación de eventos institucionales, impulsando la participación de los alumnos del Instituto.</a:t>
            </a:r>
          </a:p>
          <a:p>
            <a:pPr>
              <a:buFont typeface="Wingdings" panose="05000000000000000000" pitchFamily="2" charset="2"/>
              <a:buChar char="§"/>
              <a:defRPr/>
            </a:pPr>
            <a:endParaRPr lang="es-MX" dirty="0">
              <a:solidFill>
                <a:srgbClr val="000000"/>
              </a:solidFill>
            </a:endParaRPr>
          </a:p>
          <a:p>
            <a:pPr algn="just">
              <a:buFont typeface="Wingdings" panose="05000000000000000000" pitchFamily="2" charset="2"/>
              <a:buChar char="§"/>
              <a:defRPr/>
            </a:pPr>
            <a:endParaRPr lang="es-MX" altLang="es-MX" dirty="0">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666768550"/>
              </p:ext>
            </p:extLst>
          </p:nvPr>
        </p:nvGraphicFramePr>
        <p:xfrm>
          <a:off x="1587500" y="8392203"/>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kern="1200" cap="none" normalizeH="0" baseline="0" dirty="0" smtClean="0">
                          <a:ln>
                            <a:noFill/>
                          </a:ln>
                          <a:solidFill>
                            <a:schemeClr val="tx1"/>
                          </a:solidFill>
                          <a:effectLst/>
                          <a:latin typeface="Arial" charset="0"/>
                          <a:ea typeface="+mn-ea"/>
                          <a:cs typeface="Arial" charset="0"/>
                        </a:rPr>
                        <a:t>Se anexa lista</a:t>
                      </a:r>
                      <a:endParaRPr kumimoji="0" lang="es-ES" sz="1200" b="0" i="0" u="none" strike="noStrike" kern="1200" cap="none" normalizeH="0" baseline="0" dirty="0">
                        <a:ln>
                          <a:noFill/>
                        </a:ln>
                        <a:solidFill>
                          <a:schemeClr val="tx1"/>
                        </a:solidFill>
                        <a:effectLst/>
                        <a:latin typeface="Arial" charset="0"/>
                        <a:ea typeface="+mn-ea"/>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06796300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graphicFrame>
        <p:nvGraphicFramePr>
          <p:cNvPr id="4" name="Group 21"/>
          <p:cNvGraphicFramePr>
            <a:graphicFrameLocks noGrp="1"/>
          </p:cNvGraphicFramePr>
          <p:nvPr>
            <p:extLst>
              <p:ext uri="{D42A27DB-BD31-4B8C-83A1-F6EECF244321}">
                <p14:modId xmlns:p14="http://schemas.microsoft.com/office/powerpoint/2010/main" val="3610431758"/>
              </p:ext>
            </p:extLst>
          </p:nvPr>
        </p:nvGraphicFramePr>
        <p:xfrm>
          <a:off x="1562100" y="838494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0" i="0" u="none" strike="noStrike" kern="1200" cap="none" normalizeH="0" baseline="0" dirty="0" smtClean="0">
                          <a:ln>
                            <a:noFill/>
                          </a:ln>
                          <a:solidFill>
                            <a:schemeClr val="tx1"/>
                          </a:solidFill>
                          <a:effectLst/>
                          <a:latin typeface="Arial" charset="0"/>
                          <a:ea typeface="+mn-ea"/>
                          <a:cs typeface="Arial" charset="0"/>
                        </a:rPr>
                        <a:t>Se anexa lista</a:t>
                      </a:r>
                      <a:endParaRPr kumimoji="0" lang="es-ES" sz="1200" b="0" i="0" u="none" strike="noStrike" kern="1200" cap="none" normalizeH="0" baseline="0" dirty="0">
                        <a:ln>
                          <a:noFill/>
                        </a:ln>
                        <a:solidFill>
                          <a:schemeClr val="tx1"/>
                        </a:solidFill>
                        <a:effectLst/>
                        <a:latin typeface="Arial" charset="0"/>
                        <a:ea typeface="+mn-ea"/>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1332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sp>
        <p:nvSpPr>
          <p:cNvPr id="1332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sp>
        <p:nvSpPr>
          <p:cNvPr id="13328" name="5 Rectángulo"/>
          <p:cNvSpPr>
            <a:spLocks noChangeArrowheads="1"/>
          </p:cNvSpPr>
          <p:nvPr/>
        </p:nvSpPr>
        <p:spPr bwMode="auto">
          <a:xfrm>
            <a:off x="1571625" y="579438"/>
            <a:ext cx="51816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s-MX" altLang="es-MX" sz="1200" b="1" i="1" dirty="0">
              <a:solidFill>
                <a:srgbClr val="000000"/>
              </a:solidFill>
              <a:latin typeface="Arial" charset="0"/>
              <a:cs typeface="Arial" charset="0"/>
            </a:endParaRPr>
          </a:p>
          <a:p>
            <a:pPr algn="ctr">
              <a:spcBef>
                <a:spcPct val="0"/>
              </a:spcBef>
              <a:buFontTx/>
              <a:buNone/>
            </a:pPr>
            <a:r>
              <a:rPr lang="es-MX" altLang="es-MX" sz="1200" b="1" i="1" dirty="0">
                <a:solidFill>
                  <a:srgbClr val="000000"/>
                </a:solidFill>
                <a:latin typeface="Arial" charset="0"/>
                <a:cs typeface="Arial" charset="0"/>
              </a:rPr>
              <a:t>DOCENTE</a:t>
            </a:r>
            <a:endParaRPr lang="es-MX" altLang="es-MX" sz="1200" i="1" dirty="0">
              <a:solidFill>
                <a:srgbClr val="000000"/>
              </a:solidFill>
              <a:latin typeface="Arial" charset="0"/>
              <a:cs typeface="Arial" charset="0"/>
            </a:endParaRPr>
          </a:p>
          <a:p>
            <a:pPr algn="ctr">
              <a:spcBef>
                <a:spcPct val="0"/>
              </a:spcBef>
              <a:buFontTx/>
              <a:buNone/>
            </a:pPr>
            <a:r>
              <a:rPr lang="es-MX" altLang="es-MX" sz="1200" b="1" i="1" dirty="0">
                <a:solidFill>
                  <a:srgbClr val="000000"/>
                </a:solidFill>
                <a:latin typeface="Arial" charset="0"/>
                <a:cs typeface="Arial" charset="0"/>
              </a:rPr>
              <a:t>(CONTINÚA)</a:t>
            </a:r>
          </a:p>
          <a:p>
            <a:pPr algn="ctr">
              <a:spcBef>
                <a:spcPct val="0"/>
              </a:spcBef>
              <a:buFontTx/>
              <a:buNone/>
            </a:pPr>
            <a:endParaRPr lang="es-MX" altLang="es-MX" sz="1200" b="1" i="1" dirty="0">
              <a:solidFill>
                <a:srgbClr val="000000"/>
              </a:solidFill>
              <a:latin typeface="Arial" charset="0"/>
              <a:cs typeface="Arial" charset="0"/>
            </a:endParaRPr>
          </a:p>
          <a:p>
            <a:pPr algn="ctr">
              <a:spcBef>
                <a:spcPct val="0"/>
              </a:spcBef>
              <a:buFontTx/>
              <a:buNone/>
            </a:pPr>
            <a:endParaRPr lang="es-MX" altLang="es-MX" sz="1200" i="1" dirty="0">
              <a:solidFill>
                <a:srgbClr val="000000"/>
              </a:solidFill>
              <a:latin typeface="Arial" charset="0"/>
              <a:cs typeface="Arial" charset="0"/>
            </a:endParaRPr>
          </a:p>
          <a:p>
            <a:pPr algn="just">
              <a:spcBef>
                <a:spcPct val="0"/>
              </a:spcBef>
              <a:buFont typeface="Wingdings" pitchFamily="2" charset="2"/>
              <a:buChar char="§"/>
            </a:pPr>
            <a:r>
              <a:rPr lang="es-MX" altLang="es-MX" sz="1200" dirty="0">
                <a:latin typeface="Arial" charset="0"/>
                <a:cs typeface="Arial" charset="0"/>
              </a:rPr>
              <a:t>Atender la documentación comprobatoria del gasto de viáticos asignados en comisiones de acuerdo con los procedimientos establecidos.</a:t>
            </a:r>
          </a:p>
          <a:p>
            <a:pPr algn="just">
              <a:spcBef>
                <a:spcPct val="0"/>
              </a:spcBef>
              <a:buFont typeface="Wingdings" pitchFamily="2" charset="2"/>
              <a:buChar char="§"/>
            </a:pPr>
            <a:endParaRPr lang="es-MX" altLang="es-MX" sz="1200" dirty="0">
              <a:latin typeface="Arial" charset="0"/>
              <a:cs typeface="Arial" charset="0"/>
            </a:endParaRPr>
          </a:p>
          <a:p>
            <a:pPr algn="just">
              <a:spcBef>
                <a:spcPct val="0"/>
              </a:spcBef>
              <a:buFont typeface="Wingdings" pitchFamily="2" charset="2"/>
              <a:buChar char="§"/>
            </a:pPr>
            <a:r>
              <a:rPr lang="es-MX" altLang="es-MX" sz="1200" dirty="0">
                <a:latin typeface="Arial" charset="0"/>
                <a:cs typeface="Arial" charset="0"/>
              </a:rPr>
              <a:t>Desarrollar programas de estudio, manuales de prácticas de laboratorio, materiales y prototipos didácticos, instrumentos, aparatos o equipo de laboratorio.</a:t>
            </a:r>
          </a:p>
          <a:p>
            <a:pPr algn="just">
              <a:spcBef>
                <a:spcPct val="0"/>
              </a:spcBef>
              <a:buFont typeface="Wingdings" pitchFamily="2" charset="2"/>
              <a:buChar char="§"/>
            </a:pPr>
            <a:endParaRPr lang="es-MX" altLang="es-MX" sz="1200" dirty="0">
              <a:latin typeface="Arial" charset="0"/>
              <a:cs typeface="Arial" charset="0"/>
            </a:endParaRPr>
          </a:p>
          <a:p>
            <a:pPr algn="just">
              <a:spcBef>
                <a:spcPct val="0"/>
              </a:spcBef>
              <a:buFont typeface="Wingdings" pitchFamily="2" charset="2"/>
              <a:buChar char="§"/>
            </a:pPr>
            <a:r>
              <a:rPr lang="es-MX" altLang="es-MX" sz="1200" dirty="0">
                <a:latin typeface="Arial" charset="0"/>
                <a:cs typeface="Arial" charset="0"/>
              </a:rPr>
              <a:t>Participar en proyectos de docencia, investigación y vinculación.</a:t>
            </a:r>
          </a:p>
          <a:p>
            <a:pPr algn="just">
              <a:spcBef>
                <a:spcPct val="0"/>
              </a:spcBef>
              <a:buFont typeface="Wingdings" pitchFamily="2" charset="2"/>
              <a:buChar char="§"/>
            </a:pPr>
            <a:endParaRPr lang="es-MX" altLang="es-MX" sz="1200" dirty="0">
              <a:latin typeface="Arial" charset="0"/>
              <a:cs typeface="Arial" charset="0"/>
            </a:endParaRPr>
          </a:p>
          <a:p>
            <a:pPr algn="just">
              <a:spcBef>
                <a:spcPct val="0"/>
              </a:spcBef>
              <a:buFont typeface="Wingdings"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spcBef>
                <a:spcPct val="0"/>
              </a:spcBef>
              <a:buFont typeface="Wingdings" pitchFamily="2" charset="2"/>
              <a:buChar char="§"/>
            </a:pPr>
            <a:endParaRPr lang="es-MX" altLang="es-MX" sz="1200" dirty="0">
              <a:latin typeface="Arial" panose="020B0604020202020204" pitchFamily="34" charset="0"/>
            </a:endParaRPr>
          </a:p>
          <a:p>
            <a:pPr algn="just">
              <a:spcBef>
                <a:spcPct val="0"/>
              </a:spcBef>
              <a:buFont typeface="Wingdings" pitchFamily="2" charset="2"/>
              <a:buChar char="§"/>
            </a:pPr>
            <a:r>
              <a:rPr lang="es-MX" altLang="es-MX" sz="1200" dirty="0">
                <a:latin typeface="Arial" panose="020B0604020202020204" pitchFamily="34" charset="0"/>
              </a:rPr>
              <a:t>Ejecutar la normatividad expedida en materia de transparencia, archivo y control interno.</a:t>
            </a:r>
          </a:p>
          <a:p>
            <a:pPr algn="just">
              <a:spcBef>
                <a:spcPct val="0"/>
              </a:spcBef>
              <a:buFont typeface="Wingdings" pitchFamily="2" charset="2"/>
              <a:buChar char="§"/>
            </a:pPr>
            <a:endParaRPr lang="es-MX" altLang="es-MX" sz="1200" dirty="0">
              <a:solidFill>
                <a:srgbClr val="00B0F0"/>
              </a:solidFill>
              <a:latin typeface="Arial" panose="020B0604020202020204" pitchFamily="34" charset="0"/>
              <a:cs typeface="Arial" charset="0"/>
            </a:endParaRPr>
          </a:p>
          <a:p>
            <a:pPr algn="just">
              <a:spcBef>
                <a:spcPct val="0"/>
              </a:spcBef>
              <a:buFont typeface="Wingdings" pitchFamily="2" charset="2"/>
              <a:buChar char="§"/>
            </a:pPr>
            <a:r>
              <a:rPr lang="es-MX" altLang="es-MX" sz="1200" dirty="0">
                <a:solidFill>
                  <a:srgbClr val="000000"/>
                </a:solidFill>
                <a:latin typeface="Arial" charset="0"/>
                <a:cs typeface="Arial" charset="0"/>
              </a:rPr>
              <a:t>Estas funciones son enunciativas más no limitativas.</a:t>
            </a:r>
          </a:p>
          <a:p>
            <a:pPr algn="just">
              <a:spcBef>
                <a:spcPct val="0"/>
              </a:spcBef>
              <a:spcAft>
                <a:spcPts val="1200"/>
              </a:spcAft>
              <a:buFont typeface="Wingdings" pitchFamily="2" charset="2"/>
              <a:buChar char="§"/>
            </a:pPr>
            <a:endParaRPr lang="es-MX" altLang="es-MX" sz="1200" dirty="0">
              <a:solidFill>
                <a:srgbClr val="000000"/>
              </a:solidFill>
              <a:latin typeface="Arial" charset="0"/>
              <a:cs typeface="Arial" charset="0"/>
            </a:endParaRPr>
          </a:p>
          <a:p>
            <a:pPr algn="just">
              <a:spcBef>
                <a:spcPct val="0"/>
              </a:spcBef>
              <a:spcAft>
                <a:spcPts val="1200"/>
              </a:spcAft>
              <a:buFont typeface="Wingdings" pitchFamily="2" charset="2"/>
              <a:buChar char="§"/>
            </a:pPr>
            <a:endParaRPr lang="es-MX" altLang="es-MX" sz="1200" dirty="0">
              <a:solidFill>
                <a:srgbClr val="000000"/>
              </a:solidFill>
              <a:latin typeface="Arial" charset="0"/>
              <a:cs typeface="Arial" charset="0"/>
            </a:endParaRPr>
          </a:p>
          <a:p>
            <a:pPr algn="just">
              <a:spcBef>
                <a:spcPct val="0"/>
              </a:spcBef>
              <a:buFont typeface="Wingdings" pitchFamily="2" charset="2"/>
              <a:buChar char="§"/>
            </a:pPr>
            <a:endParaRPr lang="es-MX" altLang="es-MX" sz="1200" dirty="0">
              <a:solidFill>
                <a:srgbClr val="000000"/>
              </a:solidFill>
              <a:latin typeface="Arial" charset="0"/>
              <a:cs typeface="Arial" charset="0"/>
            </a:endParaRPr>
          </a:p>
        </p:txBody>
      </p:sp>
    </p:spTree>
    <p:extLst>
      <p:ext uri="{BB962C8B-B14F-4D97-AF65-F5344CB8AC3E}">
        <p14:creationId xmlns:p14="http://schemas.microsoft.com/office/powerpoint/2010/main" val="169675351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1332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sp>
        <p:nvSpPr>
          <p:cNvPr id="1332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graphicFrame>
        <p:nvGraphicFramePr>
          <p:cNvPr id="7" name="Tabla 6"/>
          <p:cNvGraphicFramePr>
            <a:graphicFrameLocks noGrp="1"/>
          </p:cNvGraphicFramePr>
          <p:nvPr>
            <p:extLst>
              <p:ext uri="{D42A27DB-BD31-4B8C-83A1-F6EECF244321}">
                <p14:modId xmlns:p14="http://schemas.microsoft.com/office/powerpoint/2010/main" val="644653299"/>
              </p:ext>
            </p:extLst>
          </p:nvPr>
        </p:nvGraphicFramePr>
        <p:xfrm>
          <a:off x="1485900" y="597159"/>
          <a:ext cx="5212612" cy="5763732"/>
        </p:xfrm>
        <a:graphic>
          <a:graphicData uri="http://schemas.openxmlformats.org/drawingml/2006/table">
            <a:tbl>
              <a:tblPr firstRow="1" firstCol="1" bandRow="1"/>
              <a:tblGrid>
                <a:gridCol w="2309923"/>
                <a:gridCol w="1148317"/>
                <a:gridCol w="1754372"/>
              </a:tblGrid>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Jaramillo Hervert Gabriela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Orta Castillo Lucerito de la Paz</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Quezada Romero Rosa María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Jiménez del Ángel Silverio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Chavira Hernández Eliel </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Avilés Velázquez Norberto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Benítez Barrón Edigar</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Aguilar Santiago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Santos Martínez José Luis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Zumaya González Magda Olivia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Ávila Nieto Froylán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419">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Aburto Santos Sinuhé de Jesús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874">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Franco Austria Eduardo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977">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Antonio Benito Gaudencio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609">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González Rodríguez Alejandro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977">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Rivera Rivera Daniel</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8976">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Solórzano Rubio J. Jesús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IIN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3464276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1332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sp>
        <p:nvSpPr>
          <p:cNvPr id="1332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graphicFrame>
        <p:nvGraphicFramePr>
          <p:cNvPr id="6" name="Tabla 5"/>
          <p:cNvGraphicFramePr>
            <a:graphicFrameLocks noGrp="1"/>
          </p:cNvGraphicFramePr>
          <p:nvPr>
            <p:extLst>
              <p:ext uri="{D42A27DB-BD31-4B8C-83A1-F6EECF244321}">
                <p14:modId xmlns:p14="http://schemas.microsoft.com/office/powerpoint/2010/main" val="922911644"/>
              </p:ext>
            </p:extLst>
          </p:nvPr>
        </p:nvGraphicFramePr>
        <p:xfrm>
          <a:off x="1129783" y="687644"/>
          <a:ext cx="5664717" cy="4369023"/>
        </p:xfrm>
        <a:graphic>
          <a:graphicData uri="http://schemas.openxmlformats.org/drawingml/2006/table">
            <a:tbl>
              <a:tblPr firstRow="1" firstCol="1" bandRow="1"/>
              <a:tblGrid>
                <a:gridCol w="2560016"/>
                <a:gridCol w="1241881"/>
                <a:gridCol w="1862820"/>
              </a:tblGrid>
              <a:tr h="334927">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Galicia Mendiola Miriam Edith</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7079">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Solís Alvineda Héctor</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44">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Ramírez José Germán</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44">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Cruz Ponce Michael</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609">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Reyes Antonio Cirilo</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Bautista López Braulio</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Estrada Zúñiga Miguel Ángel</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Márquez Pérez Gabino</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Cruz Ponce Luigi Alan</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Díaz Castillo Yoana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Hernández Iván</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96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Martínez Hernández Mariel Lizeth</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2993">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González Zamudio Susana</a:t>
                      </a:r>
                      <a:endParaRPr lang="es-MX" sz="105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ISC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Asociado “C”</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2018" marR="62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506078267"/>
              </p:ext>
            </p:extLst>
          </p:nvPr>
        </p:nvGraphicFramePr>
        <p:xfrm>
          <a:off x="1129783" y="5212908"/>
          <a:ext cx="5664717" cy="2229292"/>
        </p:xfrm>
        <a:graphic>
          <a:graphicData uri="http://schemas.openxmlformats.org/drawingml/2006/table">
            <a:tbl>
              <a:tblPr firstRow="1" firstCol="1" bandRow="1"/>
              <a:tblGrid>
                <a:gridCol w="2472661"/>
                <a:gridCol w="1392866"/>
                <a:gridCol w="1799190"/>
              </a:tblGrid>
              <a:tr h="311592">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Rivera García Adriana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Calva Sandra Angélica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Molina Rodríguez José Inés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2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López Azuara César Augusto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5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Mancilla Fernández Lorena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Rivera Hipólito Rosalino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Rodríguez Medina María Luisa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Inglés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0916849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defRPr/>
            </a:pPr>
            <a:endParaRPr lang="es-MX" altLang="es-MX">
              <a:solidFill>
                <a:srgbClr val="000000"/>
              </a:solidFill>
            </a:endParaRPr>
          </a:p>
        </p:txBody>
      </p:sp>
      <p:sp>
        <p:nvSpPr>
          <p:cNvPr id="1332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latin typeface="Arial" charset="0"/>
              <a:cs typeface="Arial" charset="0"/>
            </a:endParaRPr>
          </a:p>
        </p:txBody>
      </p:sp>
      <p:sp>
        <p:nvSpPr>
          <p:cNvPr id="1332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50000"/>
              </a:spcBef>
              <a:buFontTx/>
              <a:buNone/>
            </a:pPr>
            <a:r>
              <a:rPr lang="es-ES_tradnl" altLang="es-MX" sz="2000" b="1" i="1">
                <a:solidFill>
                  <a:srgbClr val="000000"/>
                </a:solidFill>
                <a:latin typeface="Arial" charset="0"/>
                <a:cs typeface="Arial" charset="0"/>
              </a:rPr>
              <a:t>DESCRIPCIÓN DE FUNCIONES</a:t>
            </a:r>
          </a:p>
        </p:txBody>
      </p:sp>
      <p:graphicFrame>
        <p:nvGraphicFramePr>
          <p:cNvPr id="5" name="Tabla 4"/>
          <p:cNvGraphicFramePr>
            <a:graphicFrameLocks noGrp="1"/>
          </p:cNvGraphicFramePr>
          <p:nvPr>
            <p:extLst>
              <p:ext uri="{D42A27DB-BD31-4B8C-83A1-F6EECF244321}">
                <p14:modId xmlns:p14="http://schemas.microsoft.com/office/powerpoint/2010/main" val="2433712789"/>
              </p:ext>
            </p:extLst>
          </p:nvPr>
        </p:nvGraphicFramePr>
        <p:xfrm>
          <a:off x="1066800" y="692961"/>
          <a:ext cx="5626100" cy="5486400"/>
        </p:xfrm>
        <a:graphic>
          <a:graphicData uri="http://schemas.openxmlformats.org/drawingml/2006/table">
            <a:tbl>
              <a:tblPr firstRow="1" firstCol="1" bandRow="1"/>
              <a:tblGrid>
                <a:gridCol w="2659321"/>
                <a:gridCol w="1222744"/>
                <a:gridCol w="1744035"/>
              </a:tblGrid>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Sánchez García Luis Alfonso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de la Cruz Mariana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Castillo Javier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Manuel Morales Fernando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Ángeles Sánchez Mariela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Hernández Garay J. Félix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Medellín González Maribel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Pérez López César</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Ramírez Bautista Marcelina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Ramos González Alfonso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Rangel Landaverde Abimael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Salazar Moreno Araceli Gpe.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Monsivais Medina Rommel 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Zúñiga Sánchez Alicia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Olguín Hernández Nayeli</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Asociado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Díaz García Juana Laura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IGE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Asociado “C”</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0053" marR="400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3731395985"/>
              </p:ext>
            </p:extLst>
          </p:nvPr>
        </p:nvGraphicFramePr>
        <p:xfrm>
          <a:off x="1117600" y="6740719"/>
          <a:ext cx="5689600" cy="1806381"/>
        </p:xfrm>
        <a:graphic>
          <a:graphicData uri="http://schemas.openxmlformats.org/drawingml/2006/table">
            <a:tbl>
              <a:tblPr firstRow="1" firstCol="1" bandRow="1"/>
              <a:tblGrid>
                <a:gridCol w="2519653"/>
                <a:gridCol w="1315747"/>
                <a:gridCol w="1854200"/>
              </a:tblGrid>
              <a:tr h="383981">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Medina Lerma Cinthya Mildred</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Muñoz </a:t>
                      </a:r>
                      <a:r>
                        <a:rPr lang="es-MX" sz="1200" dirty="0" err="1">
                          <a:effectLst/>
                          <a:latin typeface="Arial" panose="020B0604020202020204" pitchFamily="34" charset="0"/>
                          <a:ea typeface="Calibri" panose="020F0502020204030204" pitchFamily="34" charset="0"/>
                          <a:cs typeface="Times New Roman" panose="02020603050405020304" pitchFamily="18" charset="0"/>
                        </a:rPr>
                        <a:t>Jaúregui</a:t>
                      </a:r>
                      <a:r>
                        <a:rPr lang="es-MX" sz="1200" dirty="0">
                          <a:effectLst/>
                          <a:latin typeface="Arial" panose="020B0604020202020204" pitchFamily="34" charset="0"/>
                          <a:ea typeface="Calibri" panose="020F0502020204030204" pitchFamily="34" charset="0"/>
                          <a:cs typeface="Times New Roman" panose="02020603050405020304" pitchFamily="18" charset="0"/>
                        </a:rPr>
                        <a:t> Luis Javier</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6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Robles Hernández Eduardo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300">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Bárcenas Rivas Guadalupe de </a:t>
                      </a:r>
                      <a:r>
                        <a:rPr lang="es-MX" sz="1200" dirty="0" smtClean="0">
                          <a:effectLst/>
                          <a:latin typeface="Arial" panose="020B0604020202020204" pitchFamily="34" charset="0"/>
                          <a:ea typeface="Calibri" panose="020F0502020204030204" pitchFamily="34" charset="0"/>
                          <a:cs typeface="Times New Roman" panose="02020603050405020304" pitchFamily="18" charset="0"/>
                        </a:rPr>
                        <a:t>J</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Profesor Asignatura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6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Rosalío Cruz Heladio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Docente de IAM</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Profesor Asignatura “B”</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11330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0" name="29 Rectángulo"/>
          <p:cNvSpPr/>
          <p:nvPr/>
        </p:nvSpPr>
        <p:spPr>
          <a:xfrm>
            <a:off x="3696234" y="680264"/>
            <a:ext cx="936475" cy="461665"/>
          </a:xfrm>
          <a:prstGeom prst="rect">
            <a:avLst/>
          </a:prstGeom>
        </p:spPr>
        <p:txBody>
          <a:bodyPr wrap="none">
            <a:spAutoFit/>
          </a:bodyPr>
          <a:lstStyle/>
          <a:p>
            <a:pPr algn="ctr">
              <a:defRPr/>
            </a:pPr>
            <a:r>
              <a:rPr lang="es-MX" altLang="es-MX" b="1" i="1" dirty="0" smtClean="0"/>
              <a:t>DOCENTE</a:t>
            </a:r>
          </a:p>
          <a:p>
            <a:pPr algn="ctr">
              <a:defRPr/>
            </a:pPr>
            <a:r>
              <a:rPr lang="es-MX" altLang="es-MX" b="1" i="1" dirty="0" smtClean="0"/>
              <a:t>(Firmas)</a:t>
            </a:r>
            <a:endParaRPr lang="es-MX" altLang="es-MX" b="1" i="1" dirty="0"/>
          </a:p>
        </p:txBody>
      </p:sp>
      <p:grpSp>
        <p:nvGrpSpPr>
          <p:cNvPr id="2" name="Grupo 1"/>
          <p:cNvGrpSpPr/>
          <p:nvPr/>
        </p:nvGrpSpPr>
        <p:grpSpPr>
          <a:xfrm>
            <a:off x="1577975" y="4146702"/>
            <a:ext cx="5163008" cy="4859703"/>
            <a:chOff x="1577975" y="3944680"/>
            <a:chExt cx="5163008" cy="4859703"/>
          </a:xfrm>
        </p:grpSpPr>
        <p:sp>
          <p:nvSpPr>
            <p:cNvPr id="7" name="Rectangle 43"/>
            <p:cNvSpPr>
              <a:spLocks noChangeArrowheads="1"/>
            </p:cNvSpPr>
            <p:nvPr/>
          </p:nvSpPr>
          <p:spPr bwMode="auto">
            <a:xfrm>
              <a:off x="1577975" y="3944680"/>
              <a:ext cx="5153025" cy="4859703"/>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9" name="Text Box 44"/>
            <p:cNvSpPr txBox="1">
              <a:spLocks noChangeArrowheads="1"/>
            </p:cNvSpPr>
            <p:nvPr/>
          </p:nvSpPr>
          <p:spPr bwMode="auto">
            <a:xfrm>
              <a:off x="2274865" y="3977602"/>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dirty="0">
                  <a:latin typeface="Arial" charset="0"/>
                </a:rPr>
                <a:t>Responsable</a:t>
              </a:r>
              <a:endParaRPr lang="es-ES" altLang="es-MX" sz="1200" b="1" dirty="0">
                <a:latin typeface="Arial" charset="0"/>
              </a:endParaRPr>
            </a:p>
          </p:txBody>
        </p:sp>
        <p:sp>
          <p:nvSpPr>
            <p:cNvPr id="10" name="Line 46"/>
            <p:cNvSpPr>
              <a:spLocks noChangeShapeType="1"/>
            </p:cNvSpPr>
            <p:nvPr/>
          </p:nvSpPr>
          <p:spPr bwMode="auto">
            <a:xfrm>
              <a:off x="4132442" y="3944680"/>
              <a:ext cx="24578" cy="4859703"/>
            </a:xfrm>
            <a:prstGeom prst="line">
              <a:avLst/>
            </a:prstGeom>
            <a:noFill/>
            <a:ln w="9525">
              <a:solidFill>
                <a:schemeClr val="tx1"/>
              </a:solidFill>
              <a:miter lim="800000"/>
              <a:headEnd/>
              <a:tailEnd/>
            </a:ln>
          </p:spPr>
          <p:txBody>
            <a:bodyPr wrap="none"/>
            <a:lstStyle/>
            <a:p>
              <a:endParaRPr lang="es-MX"/>
            </a:p>
          </p:txBody>
        </p:sp>
        <p:sp>
          <p:nvSpPr>
            <p:cNvPr id="11" name="Line 47"/>
            <p:cNvSpPr>
              <a:spLocks noChangeShapeType="1"/>
            </p:cNvSpPr>
            <p:nvPr/>
          </p:nvSpPr>
          <p:spPr bwMode="auto">
            <a:xfrm>
              <a:off x="1587958" y="4206928"/>
              <a:ext cx="5153025" cy="3175"/>
            </a:xfrm>
            <a:prstGeom prst="line">
              <a:avLst/>
            </a:prstGeom>
            <a:noFill/>
            <a:ln w="9525">
              <a:solidFill>
                <a:schemeClr val="tx1"/>
              </a:solidFill>
              <a:miter lim="800000"/>
              <a:headEnd/>
              <a:tailEnd/>
            </a:ln>
          </p:spPr>
          <p:txBody>
            <a:bodyPr wrap="none"/>
            <a:lstStyle/>
            <a:p>
              <a:endParaRPr lang="es-MX"/>
            </a:p>
          </p:txBody>
        </p:sp>
        <p:sp>
          <p:nvSpPr>
            <p:cNvPr id="12" name="Text Box 50"/>
            <p:cNvSpPr txBox="1">
              <a:spLocks noChangeArrowheads="1"/>
            </p:cNvSpPr>
            <p:nvPr/>
          </p:nvSpPr>
          <p:spPr bwMode="auto">
            <a:xfrm>
              <a:off x="4733402" y="3971568"/>
              <a:ext cx="1388522"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Director General</a:t>
              </a:r>
              <a:endParaRPr lang="es-ES" altLang="es-MX" sz="1200" b="1" dirty="0">
                <a:latin typeface="Arial" charset="0"/>
              </a:endParaRPr>
            </a:p>
          </p:txBody>
        </p:sp>
        <p:sp>
          <p:nvSpPr>
            <p:cNvPr id="15" name="14 Rectángulo"/>
            <p:cNvSpPr/>
            <p:nvPr/>
          </p:nvSpPr>
          <p:spPr>
            <a:xfrm>
              <a:off x="1819266" y="4239133"/>
              <a:ext cx="1965603" cy="276999"/>
            </a:xfrm>
            <a:prstGeom prst="rect">
              <a:avLst/>
            </a:prstGeom>
          </p:spPr>
          <p:txBody>
            <a:bodyPr wrap="none">
              <a:spAutoFit/>
            </a:bodyPr>
            <a:lstStyle/>
            <a:p>
              <a:r>
                <a:rPr lang="es-MX" dirty="0" smtClean="0"/>
                <a:t>Jaramillo Hervert Gabriela</a:t>
              </a:r>
              <a:endParaRPr lang="es-MX" dirty="0"/>
            </a:p>
          </p:txBody>
        </p:sp>
        <p:sp>
          <p:nvSpPr>
            <p:cNvPr id="16" name="15 Rectángulo"/>
            <p:cNvSpPr/>
            <p:nvPr/>
          </p:nvSpPr>
          <p:spPr>
            <a:xfrm>
              <a:off x="1695257" y="4479943"/>
              <a:ext cx="2300630" cy="276999"/>
            </a:xfrm>
            <a:prstGeom prst="rect">
              <a:avLst/>
            </a:prstGeom>
          </p:spPr>
          <p:txBody>
            <a:bodyPr wrap="none">
              <a:spAutoFit/>
            </a:bodyPr>
            <a:lstStyle/>
            <a:p>
              <a:r>
                <a:rPr lang="es-MX" dirty="0" smtClean="0"/>
                <a:t>Orta Castillo Lucerito de la Paz</a:t>
              </a:r>
              <a:endParaRPr lang="es-MX" dirty="0"/>
            </a:p>
          </p:txBody>
        </p:sp>
        <p:sp>
          <p:nvSpPr>
            <p:cNvPr id="17" name="16 Rectángulo"/>
            <p:cNvSpPr/>
            <p:nvPr/>
          </p:nvSpPr>
          <p:spPr>
            <a:xfrm>
              <a:off x="1764782" y="4793131"/>
              <a:ext cx="2292615" cy="276999"/>
            </a:xfrm>
            <a:prstGeom prst="rect">
              <a:avLst/>
            </a:prstGeom>
          </p:spPr>
          <p:txBody>
            <a:bodyPr wrap="none">
              <a:spAutoFit/>
            </a:bodyPr>
            <a:lstStyle/>
            <a:p>
              <a:r>
                <a:rPr lang="es-MX" dirty="0" smtClean="0"/>
                <a:t>Quezada Romero Rosa María </a:t>
              </a:r>
              <a:endParaRPr lang="es-MX" dirty="0"/>
            </a:p>
          </p:txBody>
        </p:sp>
        <p:sp>
          <p:nvSpPr>
            <p:cNvPr id="18" name="17 Rectángulo"/>
            <p:cNvSpPr/>
            <p:nvPr/>
          </p:nvSpPr>
          <p:spPr>
            <a:xfrm>
              <a:off x="1850767" y="5035770"/>
              <a:ext cx="1973169" cy="276999"/>
            </a:xfrm>
            <a:prstGeom prst="rect">
              <a:avLst/>
            </a:prstGeom>
          </p:spPr>
          <p:txBody>
            <a:bodyPr wrap="none">
              <a:spAutoFit/>
            </a:bodyPr>
            <a:lstStyle/>
            <a:p>
              <a:r>
                <a:rPr lang="es-MX" dirty="0" smtClean="0"/>
                <a:t>Jiménez del Angel Silverio</a:t>
              </a:r>
              <a:endParaRPr lang="es-MX" dirty="0"/>
            </a:p>
          </p:txBody>
        </p:sp>
        <p:sp>
          <p:nvSpPr>
            <p:cNvPr id="19" name="18 Rectángulo"/>
            <p:cNvSpPr/>
            <p:nvPr/>
          </p:nvSpPr>
          <p:spPr>
            <a:xfrm>
              <a:off x="1955985" y="5343337"/>
              <a:ext cx="1835759" cy="276999"/>
            </a:xfrm>
            <a:prstGeom prst="rect">
              <a:avLst/>
            </a:prstGeom>
          </p:spPr>
          <p:txBody>
            <a:bodyPr wrap="none">
              <a:spAutoFit/>
            </a:bodyPr>
            <a:lstStyle/>
            <a:p>
              <a:r>
                <a:rPr lang="es-MX" dirty="0" smtClean="0"/>
                <a:t>Chavira Hernández Eliel</a:t>
              </a:r>
              <a:endParaRPr lang="es-MX" dirty="0"/>
            </a:p>
          </p:txBody>
        </p:sp>
        <p:sp>
          <p:nvSpPr>
            <p:cNvPr id="21" name="20 Rectángulo"/>
            <p:cNvSpPr/>
            <p:nvPr/>
          </p:nvSpPr>
          <p:spPr>
            <a:xfrm>
              <a:off x="1819266" y="5620336"/>
              <a:ext cx="1980029" cy="276999"/>
            </a:xfrm>
            <a:prstGeom prst="rect">
              <a:avLst/>
            </a:prstGeom>
          </p:spPr>
          <p:txBody>
            <a:bodyPr wrap="none">
              <a:spAutoFit/>
            </a:bodyPr>
            <a:lstStyle/>
            <a:p>
              <a:r>
                <a:rPr lang="es-MX" dirty="0" smtClean="0"/>
                <a:t>Avilés Velázquez Norberto</a:t>
              </a:r>
              <a:endParaRPr lang="es-MX" dirty="0"/>
            </a:p>
          </p:txBody>
        </p:sp>
        <p:sp>
          <p:nvSpPr>
            <p:cNvPr id="22" name="21 Rectángulo"/>
            <p:cNvSpPr/>
            <p:nvPr/>
          </p:nvSpPr>
          <p:spPr>
            <a:xfrm>
              <a:off x="1961932" y="5923916"/>
              <a:ext cx="1694695" cy="276999"/>
            </a:xfrm>
            <a:prstGeom prst="rect">
              <a:avLst/>
            </a:prstGeom>
          </p:spPr>
          <p:txBody>
            <a:bodyPr wrap="none">
              <a:spAutoFit/>
            </a:bodyPr>
            <a:lstStyle/>
            <a:p>
              <a:r>
                <a:rPr lang="es-MX" dirty="0" smtClean="0"/>
                <a:t>Benítez Barrón Edigar</a:t>
              </a:r>
              <a:endParaRPr lang="es-MX" dirty="0"/>
            </a:p>
          </p:txBody>
        </p:sp>
        <p:sp>
          <p:nvSpPr>
            <p:cNvPr id="23" name="22 Rectángulo"/>
            <p:cNvSpPr/>
            <p:nvPr/>
          </p:nvSpPr>
          <p:spPr>
            <a:xfrm>
              <a:off x="1726138" y="6200915"/>
              <a:ext cx="2091791" cy="276999"/>
            </a:xfrm>
            <a:prstGeom prst="rect">
              <a:avLst/>
            </a:prstGeom>
          </p:spPr>
          <p:txBody>
            <a:bodyPr wrap="none">
              <a:spAutoFit/>
            </a:bodyPr>
            <a:lstStyle/>
            <a:p>
              <a:r>
                <a:rPr lang="es-MX" dirty="0" smtClean="0"/>
                <a:t>Hernández Aguilar Santiago</a:t>
              </a:r>
              <a:endParaRPr lang="es-MX" dirty="0"/>
            </a:p>
          </p:txBody>
        </p:sp>
        <p:sp>
          <p:nvSpPr>
            <p:cNvPr id="24" name="23 Rectángulo"/>
            <p:cNvSpPr/>
            <p:nvPr/>
          </p:nvSpPr>
          <p:spPr>
            <a:xfrm>
              <a:off x="1850767" y="6461704"/>
              <a:ext cx="1994457" cy="276999"/>
            </a:xfrm>
            <a:prstGeom prst="rect">
              <a:avLst/>
            </a:prstGeom>
          </p:spPr>
          <p:txBody>
            <a:bodyPr wrap="none">
              <a:spAutoFit/>
            </a:bodyPr>
            <a:lstStyle/>
            <a:p>
              <a:r>
                <a:rPr lang="es-MX" dirty="0" smtClean="0"/>
                <a:t>Santos Martínez José Luis</a:t>
              </a:r>
              <a:endParaRPr lang="es-MX" dirty="0"/>
            </a:p>
          </p:txBody>
        </p:sp>
        <p:sp>
          <p:nvSpPr>
            <p:cNvPr id="25" name="24 Rectángulo"/>
            <p:cNvSpPr/>
            <p:nvPr/>
          </p:nvSpPr>
          <p:spPr>
            <a:xfrm>
              <a:off x="1745003" y="6696760"/>
              <a:ext cx="2367956" cy="276999"/>
            </a:xfrm>
            <a:prstGeom prst="rect">
              <a:avLst/>
            </a:prstGeom>
          </p:spPr>
          <p:txBody>
            <a:bodyPr wrap="none">
              <a:spAutoFit/>
            </a:bodyPr>
            <a:lstStyle/>
            <a:p>
              <a:r>
                <a:rPr lang="es-MX" dirty="0" smtClean="0"/>
                <a:t>Zumaya González Magda Olivia</a:t>
              </a:r>
              <a:endParaRPr lang="es-MX" dirty="0"/>
            </a:p>
          </p:txBody>
        </p:sp>
        <p:sp>
          <p:nvSpPr>
            <p:cNvPr id="26" name="25 Rectángulo"/>
            <p:cNvSpPr/>
            <p:nvPr/>
          </p:nvSpPr>
          <p:spPr>
            <a:xfrm>
              <a:off x="2198568" y="6978214"/>
              <a:ext cx="1471878" cy="276999"/>
            </a:xfrm>
            <a:prstGeom prst="rect">
              <a:avLst/>
            </a:prstGeom>
          </p:spPr>
          <p:txBody>
            <a:bodyPr wrap="none">
              <a:spAutoFit/>
            </a:bodyPr>
            <a:lstStyle/>
            <a:p>
              <a:r>
                <a:rPr lang="es-MX" dirty="0" smtClean="0"/>
                <a:t>Ávila Nieto </a:t>
              </a:r>
              <a:r>
                <a:rPr lang="es-MX" dirty="0" err="1" smtClean="0"/>
                <a:t>Froylán</a:t>
              </a:r>
              <a:endParaRPr lang="es-MX" dirty="0"/>
            </a:p>
          </p:txBody>
        </p:sp>
        <p:sp>
          <p:nvSpPr>
            <p:cNvPr id="27" name="26 Rectángulo"/>
            <p:cNvSpPr/>
            <p:nvPr/>
          </p:nvSpPr>
          <p:spPr>
            <a:xfrm>
              <a:off x="1780794" y="7250758"/>
              <a:ext cx="2334293" cy="276999"/>
            </a:xfrm>
            <a:prstGeom prst="rect">
              <a:avLst/>
            </a:prstGeom>
          </p:spPr>
          <p:txBody>
            <a:bodyPr wrap="none">
              <a:spAutoFit/>
            </a:bodyPr>
            <a:lstStyle/>
            <a:p>
              <a:r>
                <a:rPr lang="es-MX" dirty="0" smtClean="0"/>
                <a:t>Aburto Santos Sinuhé de Jesús</a:t>
              </a:r>
              <a:endParaRPr lang="es-MX" dirty="0"/>
            </a:p>
          </p:txBody>
        </p:sp>
        <p:sp>
          <p:nvSpPr>
            <p:cNvPr id="28" name="27 Rectángulo"/>
            <p:cNvSpPr/>
            <p:nvPr/>
          </p:nvSpPr>
          <p:spPr>
            <a:xfrm>
              <a:off x="2056653" y="7527757"/>
              <a:ext cx="1796839" cy="276999"/>
            </a:xfrm>
            <a:prstGeom prst="rect">
              <a:avLst/>
            </a:prstGeom>
          </p:spPr>
          <p:txBody>
            <a:bodyPr wrap="none">
              <a:spAutoFit/>
            </a:bodyPr>
            <a:lstStyle/>
            <a:p>
              <a:r>
                <a:rPr lang="es-MX" dirty="0" smtClean="0"/>
                <a:t>Franco Austria Eduardo</a:t>
              </a:r>
              <a:endParaRPr lang="es-MX" dirty="0"/>
            </a:p>
          </p:txBody>
        </p:sp>
        <p:sp>
          <p:nvSpPr>
            <p:cNvPr id="29" name="28 Rectángulo"/>
            <p:cNvSpPr/>
            <p:nvPr/>
          </p:nvSpPr>
          <p:spPr>
            <a:xfrm>
              <a:off x="1865193" y="7804756"/>
              <a:ext cx="1965603" cy="276999"/>
            </a:xfrm>
            <a:prstGeom prst="rect">
              <a:avLst/>
            </a:prstGeom>
          </p:spPr>
          <p:txBody>
            <a:bodyPr wrap="none">
              <a:spAutoFit/>
            </a:bodyPr>
            <a:lstStyle/>
            <a:p>
              <a:r>
                <a:rPr lang="es-MX" dirty="0" smtClean="0"/>
                <a:t>Antonio Benito Gaudencio</a:t>
              </a:r>
              <a:endParaRPr lang="es-MX" dirty="0"/>
            </a:p>
          </p:txBody>
        </p:sp>
        <p:sp>
          <p:nvSpPr>
            <p:cNvPr id="31" name="28 Rectángulo"/>
            <p:cNvSpPr/>
            <p:nvPr/>
          </p:nvSpPr>
          <p:spPr>
            <a:xfrm>
              <a:off x="1731469" y="8042421"/>
              <a:ext cx="2263312" cy="276999"/>
            </a:xfrm>
            <a:prstGeom prst="rect">
              <a:avLst/>
            </a:prstGeom>
          </p:spPr>
          <p:txBody>
            <a:bodyPr wrap="none">
              <a:spAutoFit/>
            </a:bodyPr>
            <a:lstStyle/>
            <a:p>
              <a:r>
                <a:rPr lang="es-MX" dirty="0" smtClean="0"/>
                <a:t>González Rodríguez Alejandro</a:t>
              </a:r>
              <a:endParaRPr lang="es-MX" dirty="0"/>
            </a:p>
          </p:txBody>
        </p:sp>
        <p:sp>
          <p:nvSpPr>
            <p:cNvPr id="32" name="28 Rectángulo"/>
            <p:cNvSpPr/>
            <p:nvPr/>
          </p:nvSpPr>
          <p:spPr>
            <a:xfrm>
              <a:off x="2103620" y="8284587"/>
              <a:ext cx="1588897" cy="276999"/>
            </a:xfrm>
            <a:prstGeom prst="rect">
              <a:avLst/>
            </a:prstGeom>
          </p:spPr>
          <p:txBody>
            <a:bodyPr wrap="none">
              <a:spAutoFit/>
            </a:bodyPr>
            <a:lstStyle/>
            <a:p>
              <a:r>
                <a:rPr lang="es-MX" dirty="0" smtClean="0"/>
                <a:t>Rivera </a:t>
              </a:r>
              <a:r>
                <a:rPr lang="es-MX" dirty="0" err="1" smtClean="0"/>
                <a:t>Rivera</a:t>
              </a:r>
              <a:r>
                <a:rPr lang="es-MX" dirty="0" smtClean="0"/>
                <a:t> Daniel</a:t>
              </a:r>
              <a:endParaRPr lang="es-MX" dirty="0"/>
            </a:p>
          </p:txBody>
        </p:sp>
        <p:sp>
          <p:nvSpPr>
            <p:cNvPr id="33" name="28 Rectángulo"/>
            <p:cNvSpPr/>
            <p:nvPr/>
          </p:nvSpPr>
          <p:spPr>
            <a:xfrm>
              <a:off x="1879621" y="8527384"/>
              <a:ext cx="1923925" cy="276999"/>
            </a:xfrm>
            <a:prstGeom prst="rect">
              <a:avLst/>
            </a:prstGeom>
          </p:spPr>
          <p:txBody>
            <a:bodyPr wrap="none">
              <a:spAutoFit/>
            </a:bodyPr>
            <a:lstStyle/>
            <a:p>
              <a:r>
                <a:rPr lang="es-MX" dirty="0" smtClean="0"/>
                <a:t>Solórzano Rubio J. Jesús</a:t>
              </a:r>
              <a:endParaRPr lang="es-MX" dirty="0"/>
            </a:p>
          </p:txBody>
        </p:sp>
      </p:grpSp>
      <p:sp>
        <p:nvSpPr>
          <p:cNvPr id="3" name="Rectángulo 2"/>
          <p:cNvSpPr/>
          <p:nvPr/>
        </p:nvSpPr>
        <p:spPr>
          <a:xfrm>
            <a:off x="4509204" y="6125938"/>
            <a:ext cx="1854995" cy="276999"/>
          </a:xfrm>
          <a:prstGeom prst="rect">
            <a:avLst/>
          </a:prstGeom>
        </p:spPr>
        <p:txBody>
          <a:bodyPr wrap="none">
            <a:spAutoFit/>
          </a:bodyPr>
          <a:lstStyle/>
          <a:p>
            <a:pPr lvl="0" algn="ctr"/>
            <a:r>
              <a:rPr lang="es-ES" sz="800" dirty="0">
                <a:latin typeface="Times New Roman" pitchFamily="18" charset="0"/>
                <a:cs typeface="Times New Roman" pitchFamily="18" charset="0"/>
              </a:rPr>
              <a:t> </a:t>
            </a:r>
            <a:r>
              <a:rPr lang="es-ES" dirty="0">
                <a:latin typeface="Arial" charset="0"/>
                <a:cs typeface="Arial" charset="0"/>
              </a:rPr>
              <a:t>Ricardo Bárcenas Rivas</a:t>
            </a:r>
            <a:endParaRPr lang="es-ES" dirty="0">
              <a:latin typeface="Arial" charset="0"/>
              <a:cs typeface="Times New Roman" pitchFamily="18" charset="0"/>
            </a:endParaRPr>
          </a:p>
        </p:txBody>
      </p:sp>
    </p:spTree>
    <p:extLst>
      <p:ext uri="{BB962C8B-B14F-4D97-AF65-F5344CB8AC3E}">
        <p14:creationId xmlns:p14="http://schemas.microsoft.com/office/powerpoint/2010/main" val="173027795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0" name="29 Rectángulo"/>
          <p:cNvSpPr/>
          <p:nvPr/>
        </p:nvSpPr>
        <p:spPr>
          <a:xfrm>
            <a:off x="3696234" y="680264"/>
            <a:ext cx="936475" cy="461665"/>
          </a:xfrm>
          <a:prstGeom prst="rect">
            <a:avLst/>
          </a:prstGeom>
        </p:spPr>
        <p:txBody>
          <a:bodyPr wrap="none">
            <a:spAutoFit/>
          </a:bodyPr>
          <a:lstStyle/>
          <a:p>
            <a:pPr algn="ctr">
              <a:defRPr/>
            </a:pPr>
            <a:r>
              <a:rPr lang="es-MX" altLang="es-MX" b="1" i="1" dirty="0" smtClean="0"/>
              <a:t>DOCENTE</a:t>
            </a:r>
          </a:p>
          <a:p>
            <a:pPr algn="ctr">
              <a:defRPr/>
            </a:pPr>
            <a:r>
              <a:rPr lang="es-MX" altLang="es-MX" b="1" i="1" dirty="0" smtClean="0"/>
              <a:t>(Firmas)</a:t>
            </a:r>
            <a:endParaRPr lang="es-MX" altLang="es-MX" b="1" i="1" dirty="0"/>
          </a:p>
        </p:txBody>
      </p:sp>
      <p:grpSp>
        <p:nvGrpSpPr>
          <p:cNvPr id="3" name="Grupo 2"/>
          <p:cNvGrpSpPr/>
          <p:nvPr/>
        </p:nvGrpSpPr>
        <p:grpSpPr>
          <a:xfrm>
            <a:off x="1577975" y="4995156"/>
            <a:ext cx="5163008" cy="3817035"/>
            <a:chOff x="1577975" y="4146702"/>
            <a:chExt cx="5163008" cy="4859703"/>
          </a:xfrm>
        </p:grpSpPr>
        <p:sp>
          <p:nvSpPr>
            <p:cNvPr id="35" name="Rectangle 43"/>
            <p:cNvSpPr>
              <a:spLocks noChangeArrowheads="1"/>
            </p:cNvSpPr>
            <p:nvPr/>
          </p:nvSpPr>
          <p:spPr bwMode="auto">
            <a:xfrm>
              <a:off x="1577975" y="4146702"/>
              <a:ext cx="5153025" cy="4859703"/>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36" name="Text Box 44"/>
            <p:cNvSpPr txBox="1">
              <a:spLocks noChangeArrowheads="1"/>
            </p:cNvSpPr>
            <p:nvPr/>
          </p:nvSpPr>
          <p:spPr bwMode="auto">
            <a:xfrm>
              <a:off x="2274865" y="4179624"/>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dirty="0">
                  <a:latin typeface="Arial" charset="0"/>
                </a:rPr>
                <a:t>Responsable</a:t>
              </a:r>
              <a:endParaRPr lang="es-ES" altLang="es-MX" sz="1200" b="1" dirty="0">
                <a:latin typeface="Arial" charset="0"/>
              </a:endParaRPr>
            </a:p>
          </p:txBody>
        </p:sp>
        <p:sp>
          <p:nvSpPr>
            <p:cNvPr id="37" name="Line 46"/>
            <p:cNvSpPr>
              <a:spLocks noChangeShapeType="1"/>
            </p:cNvSpPr>
            <p:nvPr/>
          </p:nvSpPr>
          <p:spPr bwMode="auto">
            <a:xfrm>
              <a:off x="4132442" y="4146702"/>
              <a:ext cx="24578" cy="4859703"/>
            </a:xfrm>
            <a:prstGeom prst="line">
              <a:avLst/>
            </a:prstGeom>
            <a:noFill/>
            <a:ln w="9525">
              <a:solidFill>
                <a:schemeClr val="tx1"/>
              </a:solidFill>
              <a:miter lim="800000"/>
              <a:headEnd/>
              <a:tailEnd/>
            </a:ln>
          </p:spPr>
          <p:txBody>
            <a:bodyPr wrap="none"/>
            <a:lstStyle/>
            <a:p>
              <a:endParaRPr lang="es-MX"/>
            </a:p>
          </p:txBody>
        </p:sp>
        <p:sp>
          <p:nvSpPr>
            <p:cNvPr id="38" name="Line 47"/>
            <p:cNvSpPr>
              <a:spLocks noChangeShapeType="1"/>
            </p:cNvSpPr>
            <p:nvPr/>
          </p:nvSpPr>
          <p:spPr bwMode="auto">
            <a:xfrm>
              <a:off x="1587958" y="4408950"/>
              <a:ext cx="5153025" cy="3175"/>
            </a:xfrm>
            <a:prstGeom prst="line">
              <a:avLst/>
            </a:prstGeom>
            <a:noFill/>
            <a:ln w="9525">
              <a:solidFill>
                <a:schemeClr val="tx1"/>
              </a:solidFill>
              <a:miter lim="800000"/>
              <a:headEnd/>
              <a:tailEnd/>
            </a:ln>
          </p:spPr>
          <p:txBody>
            <a:bodyPr wrap="none"/>
            <a:lstStyle/>
            <a:p>
              <a:endParaRPr lang="es-MX"/>
            </a:p>
          </p:txBody>
        </p:sp>
        <p:sp>
          <p:nvSpPr>
            <p:cNvPr id="39" name="Text Box 50"/>
            <p:cNvSpPr txBox="1">
              <a:spLocks noChangeArrowheads="1"/>
            </p:cNvSpPr>
            <p:nvPr/>
          </p:nvSpPr>
          <p:spPr bwMode="auto">
            <a:xfrm>
              <a:off x="4733402" y="4173590"/>
              <a:ext cx="1388522"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Director General</a:t>
              </a:r>
              <a:endParaRPr lang="es-ES" altLang="es-MX" sz="1200" b="1" dirty="0">
                <a:latin typeface="Arial" charset="0"/>
              </a:endParaRPr>
            </a:p>
          </p:txBody>
        </p:sp>
      </p:grpSp>
      <p:sp>
        <p:nvSpPr>
          <p:cNvPr id="40" name="14 Rectángulo"/>
          <p:cNvSpPr/>
          <p:nvPr/>
        </p:nvSpPr>
        <p:spPr>
          <a:xfrm>
            <a:off x="1819266" y="5289609"/>
            <a:ext cx="2212465" cy="276999"/>
          </a:xfrm>
          <a:prstGeom prst="rect">
            <a:avLst/>
          </a:prstGeom>
        </p:spPr>
        <p:txBody>
          <a:bodyPr wrap="none">
            <a:spAutoFit/>
          </a:bodyPr>
          <a:lstStyle/>
          <a:p>
            <a:r>
              <a:rPr lang="es-MX" dirty="0" smtClean="0"/>
              <a:t>Galicia Mendiola Miriam Edith</a:t>
            </a:r>
            <a:endParaRPr lang="es-MX" dirty="0"/>
          </a:p>
        </p:txBody>
      </p:sp>
      <p:sp>
        <p:nvSpPr>
          <p:cNvPr id="41" name="15 Rectángulo"/>
          <p:cNvSpPr/>
          <p:nvPr/>
        </p:nvSpPr>
        <p:spPr>
          <a:xfrm>
            <a:off x="2099293" y="5530419"/>
            <a:ext cx="1642950" cy="276999"/>
          </a:xfrm>
          <a:prstGeom prst="rect">
            <a:avLst/>
          </a:prstGeom>
        </p:spPr>
        <p:txBody>
          <a:bodyPr wrap="none">
            <a:spAutoFit/>
          </a:bodyPr>
          <a:lstStyle/>
          <a:p>
            <a:r>
              <a:rPr lang="es-MX" dirty="0" smtClean="0"/>
              <a:t>Solís Alvineda Héctor</a:t>
            </a:r>
            <a:endParaRPr lang="es-MX" dirty="0"/>
          </a:p>
        </p:txBody>
      </p:sp>
      <p:sp>
        <p:nvSpPr>
          <p:cNvPr id="42" name="16 Rectángulo"/>
          <p:cNvSpPr/>
          <p:nvPr/>
        </p:nvSpPr>
        <p:spPr>
          <a:xfrm>
            <a:off x="1594654" y="5822341"/>
            <a:ext cx="2521844" cy="276999"/>
          </a:xfrm>
          <a:prstGeom prst="rect">
            <a:avLst/>
          </a:prstGeom>
        </p:spPr>
        <p:txBody>
          <a:bodyPr wrap="none">
            <a:spAutoFit/>
          </a:bodyPr>
          <a:lstStyle/>
          <a:p>
            <a:r>
              <a:rPr lang="es-MX" dirty="0" smtClean="0"/>
              <a:t>Hernández Ramírez José Germán</a:t>
            </a:r>
            <a:endParaRPr lang="es-MX" dirty="0"/>
          </a:p>
        </p:txBody>
      </p:sp>
      <p:sp>
        <p:nvSpPr>
          <p:cNvPr id="43" name="17 Rectángulo"/>
          <p:cNvSpPr/>
          <p:nvPr/>
        </p:nvSpPr>
        <p:spPr>
          <a:xfrm>
            <a:off x="2105954" y="6086246"/>
            <a:ext cx="1556836" cy="276999"/>
          </a:xfrm>
          <a:prstGeom prst="rect">
            <a:avLst/>
          </a:prstGeom>
        </p:spPr>
        <p:txBody>
          <a:bodyPr wrap="none">
            <a:spAutoFit/>
          </a:bodyPr>
          <a:lstStyle/>
          <a:p>
            <a:r>
              <a:rPr lang="es-MX" dirty="0" smtClean="0"/>
              <a:t>Cruz Ponce Michael</a:t>
            </a:r>
            <a:endParaRPr lang="es-MX" dirty="0"/>
          </a:p>
        </p:txBody>
      </p:sp>
      <p:sp>
        <p:nvSpPr>
          <p:cNvPr id="44" name="18 Rectángulo"/>
          <p:cNvSpPr/>
          <p:nvPr/>
        </p:nvSpPr>
        <p:spPr>
          <a:xfrm>
            <a:off x="2126113" y="6340648"/>
            <a:ext cx="1564403" cy="276999"/>
          </a:xfrm>
          <a:prstGeom prst="rect">
            <a:avLst/>
          </a:prstGeom>
        </p:spPr>
        <p:txBody>
          <a:bodyPr wrap="none">
            <a:spAutoFit/>
          </a:bodyPr>
          <a:lstStyle/>
          <a:p>
            <a:r>
              <a:rPr lang="es-MX" dirty="0" smtClean="0"/>
              <a:t>Reyes Antonio Cirilo</a:t>
            </a:r>
            <a:endParaRPr lang="es-MX" dirty="0"/>
          </a:p>
        </p:txBody>
      </p:sp>
      <p:sp>
        <p:nvSpPr>
          <p:cNvPr id="45" name="20 Rectángulo"/>
          <p:cNvSpPr/>
          <p:nvPr/>
        </p:nvSpPr>
        <p:spPr>
          <a:xfrm>
            <a:off x="2031922" y="6585751"/>
            <a:ext cx="1718740" cy="276999"/>
          </a:xfrm>
          <a:prstGeom prst="rect">
            <a:avLst/>
          </a:prstGeom>
        </p:spPr>
        <p:txBody>
          <a:bodyPr wrap="none">
            <a:spAutoFit/>
          </a:bodyPr>
          <a:lstStyle/>
          <a:p>
            <a:r>
              <a:rPr lang="es-MX" dirty="0" smtClean="0"/>
              <a:t>Bautista López Braulio</a:t>
            </a:r>
            <a:endParaRPr lang="es-MX" dirty="0"/>
          </a:p>
        </p:txBody>
      </p:sp>
      <p:sp>
        <p:nvSpPr>
          <p:cNvPr id="46" name="21 Rectángulo"/>
          <p:cNvSpPr/>
          <p:nvPr/>
        </p:nvSpPr>
        <p:spPr>
          <a:xfrm>
            <a:off x="1749280" y="6868062"/>
            <a:ext cx="2153154" cy="276999"/>
          </a:xfrm>
          <a:prstGeom prst="rect">
            <a:avLst/>
          </a:prstGeom>
        </p:spPr>
        <p:txBody>
          <a:bodyPr wrap="none">
            <a:spAutoFit/>
          </a:bodyPr>
          <a:lstStyle/>
          <a:p>
            <a:r>
              <a:rPr lang="es-MX" dirty="0" smtClean="0"/>
              <a:t>Estrada Zúñiga Miguel Ángel</a:t>
            </a:r>
            <a:endParaRPr lang="es-MX" dirty="0"/>
          </a:p>
        </p:txBody>
      </p:sp>
      <p:sp>
        <p:nvSpPr>
          <p:cNvPr id="47" name="22 Rectángulo"/>
          <p:cNvSpPr/>
          <p:nvPr/>
        </p:nvSpPr>
        <p:spPr>
          <a:xfrm>
            <a:off x="1908425" y="7145061"/>
            <a:ext cx="1762021" cy="276999"/>
          </a:xfrm>
          <a:prstGeom prst="rect">
            <a:avLst/>
          </a:prstGeom>
        </p:spPr>
        <p:txBody>
          <a:bodyPr wrap="none">
            <a:spAutoFit/>
          </a:bodyPr>
          <a:lstStyle/>
          <a:p>
            <a:r>
              <a:rPr lang="es-MX" dirty="0" smtClean="0"/>
              <a:t>Márquez Pérez Gabino</a:t>
            </a:r>
            <a:endParaRPr lang="es-MX" dirty="0"/>
          </a:p>
        </p:txBody>
      </p:sp>
      <p:sp>
        <p:nvSpPr>
          <p:cNvPr id="48" name="23 Rectángulo"/>
          <p:cNvSpPr/>
          <p:nvPr/>
        </p:nvSpPr>
        <p:spPr>
          <a:xfrm>
            <a:off x="1883088" y="7416563"/>
            <a:ext cx="1692643" cy="276999"/>
          </a:xfrm>
          <a:prstGeom prst="rect">
            <a:avLst/>
          </a:prstGeom>
        </p:spPr>
        <p:txBody>
          <a:bodyPr wrap="none">
            <a:spAutoFit/>
          </a:bodyPr>
          <a:lstStyle/>
          <a:p>
            <a:r>
              <a:rPr lang="es-MX" dirty="0" smtClean="0"/>
              <a:t>Cruz Ponce Luigi Alan</a:t>
            </a:r>
            <a:endParaRPr lang="es-MX" dirty="0"/>
          </a:p>
        </p:txBody>
      </p:sp>
      <p:sp>
        <p:nvSpPr>
          <p:cNvPr id="49" name="24 Rectángulo"/>
          <p:cNvSpPr/>
          <p:nvPr/>
        </p:nvSpPr>
        <p:spPr>
          <a:xfrm>
            <a:off x="1972246" y="7724387"/>
            <a:ext cx="1514325" cy="276999"/>
          </a:xfrm>
          <a:prstGeom prst="rect">
            <a:avLst/>
          </a:prstGeom>
        </p:spPr>
        <p:txBody>
          <a:bodyPr wrap="none">
            <a:spAutoFit/>
          </a:bodyPr>
          <a:lstStyle/>
          <a:p>
            <a:r>
              <a:rPr lang="es-MX" dirty="0" smtClean="0"/>
              <a:t>Díaz Castillo Yoana</a:t>
            </a:r>
            <a:endParaRPr lang="es-MX" dirty="0"/>
          </a:p>
        </p:txBody>
      </p:sp>
      <p:sp>
        <p:nvSpPr>
          <p:cNvPr id="50" name="25 Rectángulo"/>
          <p:cNvSpPr/>
          <p:nvPr/>
        </p:nvSpPr>
        <p:spPr>
          <a:xfrm>
            <a:off x="1810847" y="7984604"/>
            <a:ext cx="2058577" cy="276999"/>
          </a:xfrm>
          <a:prstGeom prst="rect">
            <a:avLst/>
          </a:prstGeom>
        </p:spPr>
        <p:txBody>
          <a:bodyPr wrap="none">
            <a:spAutoFit/>
          </a:bodyPr>
          <a:lstStyle/>
          <a:p>
            <a:r>
              <a:rPr lang="es-MX" dirty="0" smtClean="0"/>
              <a:t>Hernández </a:t>
            </a:r>
            <a:r>
              <a:rPr lang="es-MX" dirty="0" err="1" smtClean="0"/>
              <a:t>Hernández</a:t>
            </a:r>
            <a:r>
              <a:rPr lang="es-MX" dirty="0" smtClean="0"/>
              <a:t> Iván</a:t>
            </a:r>
            <a:endParaRPr lang="es-MX" dirty="0"/>
          </a:p>
        </p:txBody>
      </p:sp>
      <p:sp>
        <p:nvSpPr>
          <p:cNvPr id="51" name="26 Rectángulo"/>
          <p:cNvSpPr/>
          <p:nvPr/>
        </p:nvSpPr>
        <p:spPr>
          <a:xfrm>
            <a:off x="1576617" y="8289173"/>
            <a:ext cx="2571538" cy="276999"/>
          </a:xfrm>
          <a:prstGeom prst="rect">
            <a:avLst/>
          </a:prstGeom>
        </p:spPr>
        <p:txBody>
          <a:bodyPr wrap="none">
            <a:spAutoFit/>
          </a:bodyPr>
          <a:lstStyle/>
          <a:p>
            <a:r>
              <a:rPr lang="es-MX" dirty="0" smtClean="0"/>
              <a:t>Martínez Hernández Mariela Lizeth</a:t>
            </a:r>
            <a:endParaRPr lang="es-MX" dirty="0"/>
          </a:p>
        </p:txBody>
      </p:sp>
      <p:sp>
        <p:nvSpPr>
          <p:cNvPr id="52" name="27 Rectángulo"/>
          <p:cNvSpPr/>
          <p:nvPr/>
        </p:nvSpPr>
        <p:spPr>
          <a:xfrm>
            <a:off x="1796265" y="8535192"/>
            <a:ext cx="2034531" cy="276999"/>
          </a:xfrm>
          <a:prstGeom prst="rect">
            <a:avLst/>
          </a:prstGeom>
        </p:spPr>
        <p:txBody>
          <a:bodyPr wrap="none">
            <a:spAutoFit/>
          </a:bodyPr>
          <a:lstStyle/>
          <a:p>
            <a:r>
              <a:rPr lang="es-MX" dirty="0" smtClean="0"/>
              <a:t>González Zamudio Susana</a:t>
            </a:r>
            <a:endParaRPr lang="es-MX" dirty="0"/>
          </a:p>
        </p:txBody>
      </p:sp>
      <p:sp>
        <p:nvSpPr>
          <p:cNvPr id="2" name="Rectángulo 1"/>
          <p:cNvSpPr/>
          <p:nvPr/>
        </p:nvSpPr>
        <p:spPr>
          <a:xfrm>
            <a:off x="4516512" y="6626674"/>
            <a:ext cx="1854995" cy="276999"/>
          </a:xfrm>
          <a:prstGeom prst="rect">
            <a:avLst/>
          </a:prstGeom>
        </p:spPr>
        <p:txBody>
          <a:bodyPr wrap="none">
            <a:spAutoFit/>
          </a:bodyPr>
          <a:lstStyle/>
          <a:p>
            <a:pPr lvl="0" algn="ctr"/>
            <a:r>
              <a:rPr lang="es-ES" sz="800" dirty="0">
                <a:latin typeface="Times New Roman" pitchFamily="18" charset="0"/>
                <a:cs typeface="Times New Roman" pitchFamily="18" charset="0"/>
              </a:rPr>
              <a:t> </a:t>
            </a:r>
            <a:r>
              <a:rPr lang="es-ES" dirty="0">
                <a:latin typeface="Arial" charset="0"/>
                <a:cs typeface="Arial" charset="0"/>
              </a:rPr>
              <a:t>Ricardo Bárcenas Rivas</a:t>
            </a:r>
            <a:endParaRPr lang="es-ES" dirty="0">
              <a:latin typeface="Arial" charset="0"/>
              <a:cs typeface="Times New Roman" pitchFamily="18" charset="0"/>
            </a:endParaRPr>
          </a:p>
        </p:txBody>
      </p:sp>
    </p:spTree>
    <p:extLst>
      <p:ext uri="{BB962C8B-B14F-4D97-AF65-F5344CB8AC3E}">
        <p14:creationId xmlns:p14="http://schemas.microsoft.com/office/powerpoint/2010/main" val="60938823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0" name="29 Rectángulo"/>
          <p:cNvSpPr/>
          <p:nvPr/>
        </p:nvSpPr>
        <p:spPr>
          <a:xfrm>
            <a:off x="3696234" y="680264"/>
            <a:ext cx="936475" cy="461665"/>
          </a:xfrm>
          <a:prstGeom prst="rect">
            <a:avLst/>
          </a:prstGeom>
        </p:spPr>
        <p:txBody>
          <a:bodyPr wrap="none">
            <a:spAutoFit/>
          </a:bodyPr>
          <a:lstStyle/>
          <a:p>
            <a:pPr algn="ctr">
              <a:defRPr/>
            </a:pPr>
            <a:r>
              <a:rPr lang="es-MX" altLang="es-MX" b="1" i="1" dirty="0" smtClean="0"/>
              <a:t>DOCENTE</a:t>
            </a:r>
          </a:p>
          <a:p>
            <a:pPr algn="ctr">
              <a:defRPr/>
            </a:pPr>
            <a:r>
              <a:rPr lang="es-MX" altLang="es-MX" b="1" i="1" dirty="0" smtClean="0"/>
              <a:t>(Firmas)</a:t>
            </a:r>
            <a:endParaRPr lang="es-MX" altLang="es-MX" b="1" i="1" dirty="0"/>
          </a:p>
        </p:txBody>
      </p:sp>
      <p:grpSp>
        <p:nvGrpSpPr>
          <p:cNvPr id="3" name="Grupo 2"/>
          <p:cNvGrpSpPr/>
          <p:nvPr/>
        </p:nvGrpSpPr>
        <p:grpSpPr>
          <a:xfrm>
            <a:off x="1577975" y="4146703"/>
            <a:ext cx="5163008" cy="4637284"/>
            <a:chOff x="1577975" y="4146702"/>
            <a:chExt cx="5163008" cy="4859703"/>
          </a:xfrm>
        </p:grpSpPr>
        <p:sp>
          <p:nvSpPr>
            <p:cNvPr id="7" name="Rectangle 43"/>
            <p:cNvSpPr>
              <a:spLocks noChangeArrowheads="1"/>
            </p:cNvSpPr>
            <p:nvPr/>
          </p:nvSpPr>
          <p:spPr bwMode="auto">
            <a:xfrm>
              <a:off x="1577975" y="4146702"/>
              <a:ext cx="5153025" cy="4859703"/>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9" name="Text Box 44"/>
            <p:cNvSpPr txBox="1">
              <a:spLocks noChangeArrowheads="1"/>
            </p:cNvSpPr>
            <p:nvPr/>
          </p:nvSpPr>
          <p:spPr bwMode="auto">
            <a:xfrm>
              <a:off x="2274865" y="4179624"/>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dirty="0">
                  <a:latin typeface="Arial" charset="0"/>
                </a:rPr>
                <a:t>Responsable</a:t>
              </a:r>
              <a:endParaRPr lang="es-ES" altLang="es-MX" sz="1200" b="1" dirty="0">
                <a:latin typeface="Arial" charset="0"/>
              </a:endParaRPr>
            </a:p>
          </p:txBody>
        </p:sp>
        <p:sp>
          <p:nvSpPr>
            <p:cNvPr id="10" name="Line 46"/>
            <p:cNvSpPr>
              <a:spLocks noChangeShapeType="1"/>
            </p:cNvSpPr>
            <p:nvPr/>
          </p:nvSpPr>
          <p:spPr bwMode="auto">
            <a:xfrm>
              <a:off x="4132442" y="4146702"/>
              <a:ext cx="24578" cy="4859703"/>
            </a:xfrm>
            <a:prstGeom prst="line">
              <a:avLst/>
            </a:prstGeom>
            <a:noFill/>
            <a:ln w="9525">
              <a:solidFill>
                <a:schemeClr val="tx1"/>
              </a:solidFill>
              <a:miter lim="800000"/>
              <a:headEnd/>
              <a:tailEnd/>
            </a:ln>
          </p:spPr>
          <p:txBody>
            <a:bodyPr wrap="none"/>
            <a:lstStyle/>
            <a:p>
              <a:endParaRPr lang="es-MX"/>
            </a:p>
          </p:txBody>
        </p:sp>
        <p:sp>
          <p:nvSpPr>
            <p:cNvPr id="11" name="Line 47"/>
            <p:cNvSpPr>
              <a:spLocks noChangeShapeType="1"/>
            </p:cNvSpPr>
            <p:nvPr/>
          </p:nvSpPr>
          <p:spPr bwMode="auto">
            <a:xfrm>
              <a:off x="1587958" y="4408950"/>
              <a:ext cx="5153025" cy="3175"/>
            </a:xfrm>
            <a:prstGeom prst="line">
              <a:avLst/>
            </a:prstGeom>
            <a:noFill/>
            <a:ln w="9525">
              <a:solidFill>
                <a:schemeClr val="tx1"/>
              </a:solidFill>
              <a:miter lim="800000"/>
              <a:headEnd/>
              <a:tailEnd/>
            </a:ln>
          </p:spPr>
          <p:txBody>
            <a:bodyPr wrap="none"/>
            <a:lstStyle/>
            <a:p>
              <a:endParaRPr lang="es-MX"/>
            </a:p>
          </p:txBody>
        </p:sp>
        <p:sp>
          <p:nvSpPr>
            <p:cNvPr id="12" name="Text Box 50"/>
            <p:cNvSpPr txBox="1">
              <a:spLocks noChangeArrowheads="1"/>
            </p:cNvSpPr>
            <p:nvPr/>
          </p:nvSpPr>
          <p:spPr bwMode="auto">
            <a:xfrm>
              <a:off x="4733402" y="4173590"/>
              <a:ext cx="1388522"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Director General</a:t>
              </a:r>
              <a:endParaRPr lang="es-ES" altLang="es-MX" sz="1200" b="1" dirty="0">
                <a:latin typeface="Arial" charset="0"/>
              </a:endParaRPr>
            </a:p>
          </p:txBody>
        </p:sp>
      </p:grpSp>
      <p:sp>
        <p:nvSpPr>
          <p:cNvPr id="15" name="14 Rectángulo"/>
          <p:cNvSpPr/>
          <p:nvPr/>
        </p:nvSpPr>
        <p:spPr>
          <a:xfrm>
            <a:off x="1819266" y="4441155"/>
            <a:ext cx="2155911" cy="276999"/>
          </a:xfrm>
          <a:prstGeom prst="rect">
            <a:avLst/>
          </a:prstGeom>
        </p:spPr>
        <p:txBody>
          <a:bodyPr wrap="none">
            <a:spAutoFit/>
          </a:bodyPr>
          <a:lstStyle/>
          <a:p>
            <a:r>
              <a:rPr lang="es-MX" dirty="0" smtClean="0"/>
              <a:t>Sánchez García Luis Alfonso</a:t>
            </a:r>
            <a:endParaRPr lang="es-MX" dirty="0"/>
          </a:p>
        </p:txBody>
      </p:sp>
      <p:sp>
        <p:nvSpPr>
          <p:cNvPr id="16" name="15 Rectángulo"/>
          <p:cNvSpPr/>
          <p:nvPr/>
        </p:nvSpPr>
        <p:spPr>
          <a:xfrm>
            <a:off x="1695257" y="4681965"/>
            <a:ext cx="2271776" cy="276999"/>
          </a:xfrm>
          <a:prstGeom prst="rect">
            <a:avLst/>
          </a:prstGeom>
        </p:spPr>
        <p:txBody>
          <a:bodyPr wrap="none">
            <a:spAutoFit/>
          </a:bodyPr>
          <a:lstStyle/>
          <a:p>
            <a:r>
              <a:rPr lang="es-MX" dirty="0" smtClean="0"/>
              <a:t>Hernández de la Cruz Mariana</a:t>
            </a:r>
            <a:endParaRPr lang="es-MX" dirty="0"/>
          </a:p>
        </p:txBody>
      </p:sp>
      <p:sp>
        <p:nvSpPr>
          <p:cNvPr id="17" name="16 Rectángulo"/>
          <p:cNvSpPr/>
          <p:nvPr/>
        </p:nvSpPr>
        <p:spPr>
          <a:xfrm>
            <a:off x="1819266" y="4973747"/>
            <a:ext cx="1930337" cy="276999"/>
          </a:xfrm>
          <a:prstGeom prst="rect">
            <a:avLst/>
          </a:prstGeom>
        </p:spPr>
        <p:txBody>
          <a:bodyPr wrap="none">
            <a:spAutoFit/>
          </a:bodyPr>
          <a:lstStyle/>
          <a:p>
            <a:r>
              <a:rPr lang="es-MX" dirty="0" smtClean="0"/>
              <a:t>Hernández Castillo Javier</a:t>
            </a:r>
            <a:endParaRPr lang="es-MX" dirty="0"/>
          </a:p>
        </p:txBody>
      </p:sp>
      <p:sp>
        <p:nvSpPr>
          <p:cNvPr id="18" name="17 Rectángulo"/>
          <p:cNvSpPr/>
          <p:nvPr/>
        </p:nvSpPr>
        <p:spPr>
          <a:xfrm>
            <a:off x="1850767" y="5237792"/>
            <a:ext cx="1973617" cy="276999"/>
          </a:xfrm>
          <a:prstGeom prst="rect">
            <a:avLst/>
          </a:prstGeom>
        </p:spPr>
        <p:txBody>
          <a:bodyPr wrap="none">
            <a:spAutoFit/>
          </a:bodyPr>
          <a:lstStyle/>
          <a:p>
            <a:r>
              <a:rPr lang="es-MX" dirty="0" smtClean="0"/>
              <a:t>Manuel Morales Fernando</a:t>
            </a:r>
            <a:endParaRPr lang="es-MX" dirty="0"/>
          </a:p>
        </p:txBody>
      </p:sp>
      <p:sp>
        <p:nvSpPr>
          <p:cNvPr id="19" name="18 Rectángulo"/>
          <p:cNvSpPr/>
          <p:nvPr/>
        </p:nvSpPr>
        <p:spPr>
          <a:xfrm>
            <a:off x="1865193" y="5534895"/>
            <a:ext cx="1922321" cy="276999"/>
          </a:xfrm>
          <a:prstGeom prst="rect">
            <a:avLst/>
          </a:prstGeom>
        </p:spPr>
        <p:txBody>
          <a:bodyPr wrap="none">
            <a:spAutoFit/>
          </a:bodyPr>
          <a:lstStyle/>
          <a:p>
            <a:r>
              <a:rPr lang="es-MX" dirty="0" smtClean="0"/>
              <a:t>Ángeles Sánchez Mariela</a:t>
            </a:r>
            <a:endParaRPr lang="es-MX" dirty="0"/>
          </a:p>
        </p:txBody>
      </p:sp>
      <p:sp>
        <p:nvSpPr>
          <p:cNvPr id="21" name="20 Rectángulo"/>
          <p:cNvSpPr/>
          <p:nvPr/>
        </p:nvSpPr>
        <p:spPr>
          <a:xfrm>
            <a:off x="1819266" y="5822358"/>
            <a:ext cx="1925527" cy="276999"/>
          </a:xfrm>
          <a:prstGeom prst="rect">
            <a:avLst/>
          </a:prstGeom>
        </p:spPr>
        <p:txBody>
          <a:bodyPr wrap="none">
            <a:spAutoFit/>
          </a:bodyPr>
          <a:lstStyle/>
          <a:p>
            <a:r>
              <a:rPr lang="es-MX" dirty="0" smtClean="0"/>
              <a:t>Hernández Garay J. Félix</a:t>
            </a:r>
            <a:endParaRPr lang="es-MX" dirty="0"/>
          </a:p>
        </p:txBody>
      </p:sp>
      <p:sp>
        <p:nvSpPr>
          <p:cNvPr id="22" name="21 Rectángulo"/>
          <p:cNvSpPr/>
          <p:nvPr/>
        </p:nvSpPr>
        <p:spPr>
          <a:xfrm>
            <a:off x="1897588" y="6114598"/>
            <a:ext cx="1999265" cy="276999"/>
          </a:xfrm>
          <a:prstGeom prst="rect">
            <a:avLst/>
          </a:prstGeom>
        </p:spPr>
        <p:txBody>
          <a:bodyPr wrap="none">
            <a:spAutoFit/>
          </a:bodyPr>
          <a:lstStyle/>
          <a:p>
            <a:r>
              <a:rPr lang="es-MX" dirty="0" smtClean="0"/>
              <a:t>Medellín González Maribel</a:t>
            </a:r>
            <a:endParaRPr lang="es-MX" dirty="0"/>
          </a:p>
        </p:txBody>
      </p:sp>
      <p:sp>
        <p:nvSpPr>
          <p:cNvPr id="23" name="22 Rectángulo"/>
          <p:cNvSpPr/>
          <p:nvPr/>
        </p:nvSpPr>
        <p:spPr>
          <a:xfrm>
            <a:off x="2023662" y="6383506"/>
            <a:ext cx="1497526" cy="276999"/>
          </a:xfrm>
          <a:prstGeom prst="rect">
            <a:avLst/>
          </a:prstGeom>
        </p:spPr>
        <p:txBody>
          <a:bodyPr wrap="none">
            <a:spAutoFit/>
          </a:bodyPr>
          <a:lstStyle/>
          <a:p>
            <a:r>
              <a:rPr lang="es-MX" dirty="0" smtClean="0"/>
              <a:t>Pérez López César</a:t>
            </a:r>
            <a:endParaRPr lang="es-MX" dirty="0"/>
          </a:p>
        </p:txBody>
      </p:sp>
      <p:sp>
        <p:nvSpPr>
          <p:cNvPr id="24" name="23 Rectángulo"/>
          <p:cNvSpPr/>
          <p:nvPr/>
        </p:nvSpPr>
        <p:spPr>
          <a:xfrm>
            <a:off x="1850767" y="6663726"/>
            <a:ext cx="2069797" cy="276999"/>
          </a:xfrm>
          <a:prstGeom prst="rect">
            <a:avLst/>
          </a:prstGeom>
        </p:spPr>
        <p:txBody>
          <a:bodyPr wrap="none">
            <a:spAutoFit/>
          </a:bodyPr>
          <a:lstStyle/>
          <a:p>
            <a:r>
              <a:rPr lang="es-MX" dirty="0" smtClean="0"/>
              <a:t>Ramírez Bautista Marcelina</a:t>
            </a:r>
            <a:endParaRPr lang="es-MX" dirty="0"/>
          </a:p>
        </p:txBody>
      </p:sp>
      <p:sp>
        <p:nvSpPr>
          <p:cNvPr id="25" name="24 Rectángulo"/>
          <p:cNvSpPr/>
          <p:nvPr/>
        </p:nvSpPr>
        <p:spPr>
          <a:xfrm>
            <a:off x="1946126" y="6931413"/>
            <a:ext cx="1950727" cy="276999"/>
          </a:xfrm>
          <a:prstGeom prst="rect">
            <a:avLst/>
          </a:prstGeom>
        </p:spPr>
        <p:txBody>
          <a:bodyPr wrap="none">
            <a:spAutoFit/>
          </a:bodyPr>
          <a:lstStyle/>
          <a:p>
            <a:r>
              <a:rPr lang="es-MX" dirty="0" smtClean="0"/>
              <a:t>Ramos González Alfonso </a:t>
            </a:r>
            <a:endParaRPr lang="es-MX" dirty="0"/>
          </a:p>
        </p:txBody>
      </p:sp>
      <p:sp>
        <p:nvSpPr>
          <p:cNvPr id="26" name="25 Rectángulo"/>
          <p:cNvSpPr/>
          <p:nvPr/>
        </p:nvSpPr>
        <p:spPr>
          <a:xfrm>
            <a:off x="1616709" y="7160318"/>
            <a:ext cx="2561022" cy="276999"/>
          </a:xfrm>
          <a:prstGeom prst="rect">
            <a:avLst/>
          </a:prstGeom>
        </p:spPr>
        <p:txBody>
          <a:bodyPr wrap="none">
            <a:spAutoFit/>
          </a:bodyPr>
          <a:lstStyle/>
          <a:p>
            <a:r>
              <a:rPr lang="es-MX" dirty="0" smtClean="0"/>
              <a:t>Rangel Landaverde Abimael Arturo</a:t>
            </a:r>
            <a:endParaRPr lang="es-MX" dirty="0"/>
          </a:p>
        </p:txBody>
      </p:sp>
      <p:sp>
        <p:nvSpPr>
          <p:cNvPr id="27" name="26 Rectángulo"/>
          <p:cNvSpPr/>
          <p:nvPr/>
        </p:nvSpPr>
        <p:spPr>
          <a:xfrm>
            <a:off x="1616709" y="7452780"/>
            <a:ext cx="2561470" cy="276999"/>
          </a:xfrm>
          <a:prstGeom prst="rect">
            <a:avLst/>
          </a:prstGeom>
        </p:spPr>
        <p:txBody>
          <a:bodyPr wrap="none">
            <a:spAutoFit/>
          </a:bodyPr>
          <a:lstStyle/>
          <a:p>
            <a:r>
              <a:rPr lang="es-MX" dirty="0" smtClean="0"/>
              <a:t>Salazar Moreno Araceli Guadalupe</a:t>
            </a:r>
            <a:endParaRPr lang="es-MX" dirty="0"/>
          </a:p>
        </p:txBody>
      </p:sp>
      <p:sp>
        <p:nvSpPr>
          <p:cNvPr id="28" name="27 Rectángulo"/>
          <p:cNvSpPr/>
          <p:nvPr/>
        </p:nvSpPr>
        <p:spPr>
          <a:xfrm>
            <a:off x="1553409" y="7729779"/>
            <a:ext cx="2664512" cy="276999"/>
          </a:xfrm>
          <a:prstGeom prst="rect">
            <a:avLst/>
          </a:prstGeom>
        </p:spPr>
        <p:txBody>
          <a:bodyPr wrap="none">
            <a:spAutoFit/>
          </a:bodyPr>
          <a:lstStyle/>
          <a:p>
            <a:r>
              <a:rPr lang="es-MX" dirty="0" err="1" smtClean="0"/>
              <a:t>Monsivais</a:t>
            </a:r>
            <a:r>
              <a:rPr lang="es-MX" dirty="0" smtClean="0"/>
              <a:t> Medina Rommel Oswaldo</a:t>
            </a:r>
            <a:endParaRPr lang="es-MX" dirty="0"/>
          </a:p>
        </p:txBody>
      </p:sp>
      <p:sp>
        <p:nvSpPr>
          <p:cNvPr id="29" name="28 Rectángulo"/>
          <p:cNvSpPr/>
          <p:nvPr/>
        </p:nvSpPr>
        <p:spPr>
          <a:xfrm>
            <a:off x="1891109" y="8006778"/>
            <a:ext cx="1641347" cy="276999"/>
          </a:xfrm>
          <a:prstGeom prst="rect">
            <a:avLst/>
          </a:prstGeom>
        </p:spPr>
        <p:txBody>
          <a:bodyPr wrap="none">
            <a:spAutoFit/>
          </a:bodyPr>
          <a:lstStyle/>
          <a:p>
            <a:r>
              <a:rPr lang="es-MX" dirty="0" err="1" smtClean="0"/>
              <a:t>Zúliga</a:t>
            </a:r>
            <a:r>
              <a:rPr lang="es-MX" dirty="0" smtClean="0"/>
              <a:t> Sánchez Alicia</a:t>
            </a:r>
            <a:endParaRPr lang="es-MX" dirty="0"/>
          </a:p>
        </p:txBody>
      </p:sp>
      <p:sp>
        <p:nvSpPr>
          <p:cNvPr id="31" name="28 Rectángulo"/>
          <p:cNvSpPr/>
          <p:nvPr/>
        </p:nvSpPr>
        <p:spPr>
          <a:xfrm>
            <a:off x="1828324" y="8254058"/>
            <a:ext cx="1896673" cy="276999"/>
          </a:xfrm>
          <a:prstGeom prst="rect">
            <a:avLst/>
          </a:prstGeom>
        </p:spPr>
        <p:txBody>
          <a:bodyPr wrap="none">
            <a:spAutoFit/>
          </a:bodyPr>
          <a:lstStyle/>
          <a:p>
            <a:r>
              <a:rPr lang="es-MX" dirty="0" smtClean="0"/>
              <a:t>Olguín Hernández Nayeli</a:t>
            </a:r>
            <a:endParaRPr lang="es-MX" dirty="0"/>
          </a:p>
        </p:txBody>
      </p:sp>
      <p:sp>
        <p:nvSpPr>
          <p:cNvPr id="32" name="28 Rectángulo"/>
          <p:cNvSpPr/>
          <p:nvPr/>
        </p:nvSpPr>
        <p:spPr>
          <a:xfrm>
            <a:off x="1833267" y="8506987"/>
            <a:ext cx="1960793" cy="276999"/>
          </a:xfrm>
          <a:prstGeom prst="rect">
            <a:avLst/>
          </a:prstGeom>
        </p:spPr>
        <p:txBody>
          <a:bodyPr wrap="none">
            <a:spAutoFit/>
          </a:bodyPr>
          <a:lstStyle/>
          <a:p>
            <a:r>
              <a:rPr lang="es-MX" dirty="0" smtClean="0"/>
              <a:t>Díaz García Juana Laura </a:t>
            </a:r>
            <a:endParaRPr lang="es-MX" dirty="0"/>
          </a:p>
        </p:txBody>
      </p:sp>
      <p:sp>
        <p:nvSpPr>
          <p:cNvPr id="2" name="Rectángulo 1"/>
          <p:cNvSpPr/>
          <p:nvPr/>
        </p:nvSpPr>
        <p:spPr>
          <a:xfrm>
            <a:off x="4516512" y="6314983"/>
            <a:ext cx="1854995" cy="276999"/>
          </a:xfrm>
          <a:prstGeom prst="rect">
            <a:avLst/>
          </a:prstGeom>
        </p:spPr>
        <p:txBody>
          <a:bodyPr wrap="none">
            <a:spAutoFit/>
          </a:bodyPr>
          <a:lstStyle/>
          <a:p>
            <a:pPr lvl="0" algn="ctr"/>
            <a:r>
              <a:rPr lang="es-ES" sz="800" dirty="0">
                <a:latin typeface="Times New Roman" pitchFamily="18" charset="0"/>
                <a:cs typeface="Times New Roman" pitchFamily="18" charset="0"/>
              </a:rPr>
              <a:t> </a:t>
            </a:r>
            <a:r>
              <a:rPr lang="es-ES" dirty="0">
                <a:latin typeface="Arial" charset="0"/>
                <a:cs typeface="Arial" charset="0"/>
              </a:rPr>
              <a:t>Ricardo Bárcenas Rivas</a:t>
            </a:r>
            <a:endParaRPr lang="es-ES" dirty="0">
              <a:latin typeface="Arial" charset="0"/>
              <a:cs typeface="Times New Roman" pitchFamily="18" charset="0"/>
            </a:endParaRPr>
          </a:p>
        </p:txBody>
      </p:sp>
    </p:spTree>
    <p:extLst>
      <p:ext uri="{BB962C8B-B14F-4D97-AF65-F5344CB8AC3E}">
        <p14:creationId xmlns:p14="http://schemas.microsoft.com/office/powerpoint/2010/main" val="150737756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0" name="29 Rectángulo"/>
          <p:cNvSpPr/>
          <p:nvPr/>
        </p:nvSpPr>
        <p:spPr>
          <a:xfrm>
            <a:off x="3696234" y="680264"/>
            <a:ext cx="936475" cy="461665"/>
          </a:xfrm>
          <a:prstGeom prst="rect">
            <a:avLst/>
          </a:prstGeom>
        </p:spPr>
        <p:txBody>
          <a:bodyPr wrap="none">
            <a:spAutoFit/>
          </a:bodyPr>
          <a:lstStyle/>
          <a:p>
            <a:pPr algn="ctr">
              <a:defRPr/>
            </a:pPr>
            <a:r>
              <a:rPr lang="es-MX" altLang="es-MX" b="1" i="1" dirty="0" smtClean="0"/>
              <a:t>DOCENTE</a:t>
            </a:r>
          </a:p>
          <a:p>
            <a:pPr algn="ctr">
              <a:defRPr/>
            </a:pPr>
            <a:r>
              <a:rPr lang="es-MX" altLang="es-MX" b="1" i="1" dirty="0" smtClean="0"/>
              <a:t>(Firmas)</a:t>
            </a:r>
            <a:endParaRPr lang="es-MX" altLang="es-MX" b="1" i="1" dirty="0"/>
          </a:p>
        </p:txBody>
      </p:sp>
      <p:grpSp>
        <p:nvGrpSpPr>
          <p:cNvPr id="3" name="Grupo 2"/>
          <p:cNvGrpSpPr/>
          <p:nvPr/>
        </p:nvGrpSpPr>
        <p:grpSpPr>
          <a:xfrm>
            <a:off x="1522675" y="5530419"/>
            <a:ext cx="5163008" cy="3421861"/>
            <a:chOff x="1577975" y="4146702"/>
            <a:chExt cx="5163008" cy="4859703"/>
          </a:xfrm>
        </p:grpSpPr>
        <p:sp>
          <p:nvSpPr>
            <p:cNvPr id="35" name="Rectangle 43"/>
            <p:cNvSpPr>
              <a:spLocks noChangeArrowheads="1"/>
            </p:cNvSpPr>
            <p:nvPr/>
          </p:nvSpPr>
          <p:spPr bwMode="auto">
            <a:xfrm>
              <a:off x="1577975" y="4146702"/>
              <a:ext cx="5153025" cy="4859703"/>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36" name="Text Box 44"/>
            <p:cNvSpPr txBox="1">
              <a:spLocks noChangeArrowheads="1"/>
            </p:cNvSpPr>
            <p:nvPr/>
          </p:nvSpPr>
          <p:spPr bwMode="auto">
            <a:xfrm>
              <a:off x="2274865" y="4179624"/>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dirty="0">
                  <a:latin typeface="Arial" charset="0"/>
                </a:rPr>
                <a:t>Responsable</a:t>
              </a:r>
              <a:endParaRPr lang="es-ES" altLang="es-MX" sz="1200" b="1" dirty="0">
                <a:latin typeface="Arial" charset="0"/>
              </a:endParaRPr>
            </a:p>
          </p:txBody>
        </p:sp>
        <p:sp>
          <p:nvSpPr>
            <p:cNvPr id="37" name="Line 46"/>
            <p:cNvSpPr>
              <a:spLocks noChangeShapeType="1"/>
            </p:cNvSpPr>
            <p:nvPr/>
          </p:nvSpPr>
          <p:spPr bwMode="auto">
            <a:xfrm>
              <a:off x="4132442" y="4146702"/>
              <a:ext cx="24578" cy="4859703"/>
            </a:xfrm>
            <a:prstGeom prst="line">
              <a:avLst/>
            </a:prstGeom>
            <a:noFill/>
            <a:ln w="9525">
              <a:solidFill>
                <a:schemeClr val="tx1"/>
              </a:solidFill>
              <a:miter lim="800000"/>
              <a:headEnd/>
              <a:tailEnd/>
            </a:ln>
          </p:spPr>
          <p:txBody>
            <a:bodyPr wrap="none"/>
            <a:lstStyle/>
            <a:p>
              <a:endParaRPr lang="es-MX"/>
            </a:p>
          </p:txBody>
        </p:sp>
        <p:sp>
          <p:nvSpPr>
            <p:cNvPr id="38" name="Line 47"/>
            <p:cNvSpPr>
              <a:spLocks noChangeShapeType="1"/>
            </p:cNvSpPr>
            <p:nvPr/>
          </p:nvSpPr>
          <p:spPr bwMode="auto">
            <a:xfrm>
              <a:off x="1587958" y="4408950"/>
              <a:ext cx="5153025" cy="3175"/>
            </a:xfrm>
            <a:prstGeom prst="line">
              <a:avLst/>
            </a:prstGeom>
            <a:noFill/>
            <a:ln w="9525">
              <a:solidFill>
                <a:schemeClr val="tx1"/>
              </a:solidFill>
              <a:miter lim="800000"/>
              <a:headEnd/>
              <a:tailEnd/>
            </a:ln>
          </p:spPr>
          <p:txBody>
            <a:bodyPr wrap="none"/>
            <a:lstStyle/>
            <a:p>
              <a:endParaRPr lang="es-MX"/>
            </a:p>
          </p:txBody>
        </p:sp>
        <p:sp>
          <p:nvSpPr>
            <p:cNvPr id="39" name="Text Box 50"/>
            <p:cNvSpPr txBox="1">
              <a:spLocks noChangeArrowheads="1"/>
            </p:cNvSpPr>
            <p:nvPr/>
          </p:nvSpPr>
          <p:spPr bwMode="auto">
            <a:xfrm>
              <a:off x="4733402" y="4173590"/>
              <a:ext cx="1388522"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Director General</a:t>
              </a:r>
              <a:endParaRPr lang="es-ES" altLang="es-MX" sz="1200" b="1" dirty="0">
                <a:latin typeface="Arial" charset="0"/>
              </a:endParaRPr>
            </a:p>
          </p:txBody>
        </p:sp>
      </p:grpSp>
      <p:sp>
        <p:nvSpPr>
          <p:cNvPr id="40" name="14 Rectángulo"/>
          <p:cNvSpPr/>
          <p:nvPr/>
        </p:nvSpPr>
        <p:spPr>
          <a:xfrm>
            <a:off x="1934094" y="5824872"/>
            <a:ext cx="1737527" cy="276999"/>
          </a:xfrm>
          <a:prstGeom prst="rect">
            <a:avLst/>
          </a:prstGeom>
        </p:spPr>
        <p:txBody>
          <a:bodyPr wrap="none">
            <a:spAutoFit/>
          </a:bodyPr>
          <a:lstStyle/>
          <a:p>
            <a:r>
              <a:rPr lang="es-MX" dirty="0" smtClean="0"/>
              <a:t>Rivera García Adriana</a:t>
            </a:r>
            <a:endParaRPr lang="es-MX" dirty="0"/>
          </a:p>
        </p:txBody>
      </p:sp>
      <p:sp>
        <p:nvSpPr>
          <p:cNvPr id="41" name="15 Rectángulo"/>
          <p:cNvSpPr/>
          <p:nvPr/>
        </p:nvSpPr>
        <p:spPr>
          <a:xfrm>
            <a:off x="1522675" y="6065682"/>
            <a:ext cx="2526204" cy="276999"/>
          </a:xfrm>
          <a:prstGeom prst="rect">
            <a:avLst/>
          </a:prstGeom>
        </p:spPr>
        <p:txBody>
          <a:bodyPr wrap="none">
            <a:spAutoFit/>
          </a:bodyPr>
          <a:lstStyle/>
          <a:p>
            <a:r>
              <a:rPr lang="es-MX" dirty="0" smtClean="0"/>
              <a:t>Hernández Calva Sandra Angélica</a:t>
            </a:r>
            <a:endParaRPr lang="es-MX" dirty="0"/>
          </a:p>
        </p:txBody>
      </p:sp>
      <p:sp>
        <p:nvSpPr>
          <p:cNvPr id="42" name="16 Rectángulo"/>
          <p:cNvSpPr/>
          <p:nvPr/>
        </p:nvSpPr>
        <p:spPr>
          <a:xfrm>
            <a:off x="1689384" y="6281471"/>
            <a:ext cx="2085827" cy="276999"/>
          </a:xfrm>
          <a:prstGeom prst="rect">
            <a:avLst/>
          </a:prstGeom>
        </p:spPr>
        <p:txBody>
          <a:bodyPr wrap="none">
            <a:spAutoFit/>
          </a:bodyPr>
          <a:lstStyle/>
          <a:p>
            <a:r>
              <a:rPr lang="es-MX" dirty="0" smtClean="0"/>
              <a:t>Molina Rodríguez José Inés</a:t>
            </a:r>
            <a:endParaRPr lang="es-MX" dirty="0"/>
          </a:p>
        </p:txBody>
      </p:sp>
      <p:sp>
        <p:nvSpPr>
          <p:cNvPr id="43" name="17 Rectángulo"/>
          <p:cNvSpPr/>
          <p:nvPr/>
        </p:nvSpPr>
        <p:spPr>
          <a:xfrm>
            <a:off x="1666687" y="6558470"/>
            <a:ext cx="2171492" cy="276999"/>
          </a:xfrm>
          <a:prstGeom prst="rect">
            <a:avLst/>
          </a:prstGeom>
        </p:spPr>
        <p:txBody>
          <a:bodyPr wrap="none">
            <a:spAutoFit/>
          </a:bodyPr>
          <a:lstStyle/>
          <a:p>
            <a:r>
              <a:rPr lang="es-MX" dirty="0" smtClean="0"/>
              <a:t>López Azuara César Augusto</a:t>
            </a:r>
            <a:endParaRPr lang="es-MX" dirty="0"/>
          </a:p>
        </p:txBody>
      </p:sp>
      <p:sp>
        <p:nvSpPr>
          <p:cNvPr id="44" name="18 Rectángulo"/>
          <p:cNvSpPr/>
          <p:nvPr/>
        </p:nvSpPr>
        <p:spPr>
          <a:xfrm>
            <a:off x="1711825" y="6802914"/>
            <a:ext cx="2040943" cy="276999"/>
          </a:xfrm>
          <a:prstGeom prst="rect">
            <a:avLst/>
          </a:prstGeom>
        </p:spPr>
        <p:txBody>
          <a:bodyPr wrap="none">
            <a:spAutoFit/>
          </a:bodyPr>
          <a:lstStyle/>
          <a:p>
            <a:r>
              <a:rPr lang="es-MX" dirty="0" smtClean="0"/>
              <a:t>Mancilla Fernández Lorena</a:t>
            </a:r>
            <a:endParaRPr lang="es-MX" dirty="0"/>
          </a:p>
        </p:txBody>
      </p:sp>
      <p:sp>
        <p:nvSpPr>
          <p:cNvPr id="45" name="20 Rectángulo"/>
          <p:cNvSpPr/>
          <p:nvPr/>
        </p:nvSpPr>
        <p:spPr>
          <a:xfrm>
            <a:off x="1827788" y="7099754"/>
            <a:ext cx="1818126" cy="276999"/>
          </a:xfrm>
          <a:prstGeom prst="rect">
            <a:avLst/>
          </a:prstGeom>
        </p:spPr>
        <p:txBody>
          <a:bodyPr wrap="none">
            <a:spAutoFit/>
          </a:bodyPr>
          <a:lstStyle/>
          <a:p>
            <a:r>
              <a:rPr lang="es-MX" dirty="0" smtClean="0"/>
              <a:t>Rivera Hipólito Rosalino</a:t>
            </a:r>
            <a:endParaRPr lang="es-MX" dirty="0"/>
          </a:p>
        </p:txBody>
      </p:sp>
      <p:sp>
        <p:nvSpPr>
          <p:cNvPr id="46" name="21 Rectángulo"/>
          <p:cNvSpPr/>
          <p:nvPr/>
        </p:nvSpPr>
        <p:spPr>
          <a:xfrm>
            <a:off x="1693980" y="7324357"/>
            <a:ext cx="2281394" cy="276999"/>
          </a:xfrm>
          <a:prstGeom prst="rect">
            <a:avLst/>
          </a:prstGeom>
        </p:spPr>
        <p:txBody>
          <a:bodyPr wrap="none">
            <a:spAutoFit/>
          </a:bodyPr>
          <a:lstStyle/>
          <a:p>
            <a:r>
              <a:rPr lang="es-MX" dirty="0" smtClean="0"/>
              <a:t>Rodríguez Medina María Luisa</a:t>
            </a:r>
            <a:endParaRPr lang="es-MX" dirty="0"/>
          </a:p>
        </p:txBody>
      </p:sp>
      <p:sp>
        <p:nvSpPr>
          <p:cNvPr id="47" name="22 Rectángulo"/>
          <p:cNvSpPr/>
          <p:nvPr/>
        </p:nvSpPr>
        <p:spPr>
          <a:xfrm>
            <a:off x="1685885" y="7636970"/>
            <a:ext cx="2271776" cy="276999"/>
          </a:xfrm>
          <a:prstGeom prst="rect">
            <a:avLst/>
          </a:prstGeom>
        </p:spPr>
        <p:txBody>
          <a:bodyPr wrap="none">
            <a:spAutoFit/>
          </a:bodyPr>
          <a:lstStyle/>
          <a:p>
            <a:r>
              <a:rPr lang="es-MX" dirty="0" smtClean="0"/>
              <a:t>Medina Lerma Cinthya Mildred</a:t>
            </a:r>
            <a:endParaRPr lang="es-MX" dirty="0"/>
          </a:p>
        </p:txBody>
      </p:sp>
      <p:sp>
        <p:nvSpPr>
          <p:cNvPr id="48" name="23 Rectángulo"/>
          <p:cNvSpPr/>
          <p:nvPr/>
        </p:nvSpPr>
        <p:spPr>
          <a:xfrm>
            <a:off x="1809396" y="7920049"/>
            <a:ext cx="2050561" cy="276999"/>
          </a:xfrm>
          <a:prstGeom prst="rect">
            <a:avLst/>
          </a:prstGeom>
        </p:spPr>
        <p:txBody>
          <a:bodyPr wrap="none">
            <a:spAutoFit/>
          </a:bodyPr>
          <a:lstStyle/>
          <a:p>
            <a:r>
              <a:rPr lang="es-MX" dirty="0" smtClean="0"/>
              <a:t>Muñoz </a:t>
            </a:r>
            <a:r>
              <a:rPr lang="es-MX" dirty="0" err="1"/>
              <a:t>J</a:t>
            </a:r>
            <a:r>
              <a:rPr lang="es-MX" dirty="0" err="1" smtClean="0"/>
              <a:t>aúregui</a:t>
            </a:r>
            <a:r>
              <a:rPr lang="es-MX" dirty="0" smtClean="0"/>
              <a:t> Luis Javier</a:t>
            </a:r>
            <a:endParaRPr lang="es-MX" dirty="0"/>
          </a:p>
        </p:txBody>
      </p:sp>
      <p:sp>
        <p:nvSpPr>
          <p:cNvPr id="49" name="24 Rectángulo"/>
          <p:cNvSpPr/>
          <p:nvPr/>
        </p:nvSpPr>
        <p:spPr>
          <a:xfrm>
            <a:off x="1747531" y="8197048"/>
            <a:ext cx="2074607" cy="276999"/>
          </a:xfrm>
          <a:prstGeom prst="rect">
            <a:avLst/>
          </a:prstGeom>
        </p:spPr>
        <p:txBody>
          <a:bodyPr wrap="none">
            <a:spAutoFit/>
          </a:bodyPr>
          <a:lstStyle/>
          <a:p>
            <a:r>
              <a:rPr lang="es-MX" dirty="0" smtClean="0"/>
              <a:t>Robles Hernández Eduardo</a:t>
            </a:r>
            <a:endParaRPr lang="es-MX" dirty="0"/>
          </a:p>
        </p:txBody>
      </p:sp>
      <p:sp>
        <p:nvSpPr>
          <p:cNvPr id="50" name="25 Rectángulo"/>
          <p:cNvSpPr/>
          <p:nvPr/>
        </p:nvSpPr>
        <p:spPr>
          <a:xfrm>
            <a:off x="1491895" y="8424427"/>
            <a:ext cx="2707793" cy="276999"/>
          </a:xfrm>
          <a:prstGeom prst="rect">
            <a:avLst/>
          </a:prstGeom>
        </p:spPr>
        <p:txBody>
          <a:bodyPr wrap="none">
            <a:spAutoFit/>
          </a:bodyPr>
          <a:lstStyle/>
          <a:p>
            <a:r>
              <a:rPr lang="es-MX" dirty="0" smtClean="0"/>
              <a:t>Bárcenas Rivas Guadalupe de Jesús</a:t>
            </a:r>
            <a:endParaRPr lang="es-MX" dirty="0"/>
          </a:p>
        </p:txBody>
      </p:sp>
      <p:sp>
        <p:nvSpPr>
          <p:cNvPr id="51" name="26 Rectángulo"/>
          <p:cNvSpPr/>
          <p:nvPr/>
        </p:nvSpPr>
        <p:spPr>
          <a:xfrm>
            <a:off x="1768287" y="8675281"/>
            <a:ext cx="1632178" cy="276999"/>
          </a:xfrm>
          <a:prstGeom prst="rect">
            <a:avLst/>
          </a:prstGeom>
        </p:spPr>
        <p:txBody>
          <a:bodyPr wrap="none">
            <a:spAutoFit/>
          </a:bodyPr>
          <a:lstStyle/>
          <a:p>
            <a:r>
              <a:rPr lang="es-MX" dirty="0" smtClean="0"/>
              <a:t>Rosalío Cruz Heladio</a:t>
            </a:r>
            <a:endParaRPr lang="es-MX" dirty="0"/>
          </a:p>
        </p:txBody>
      </p:sp>
      <p:sp>
        <p:nvSpPr>
          <p:cNvPr id="2" name="Rectángulo 1"/>
          <p:cNvSpPr/>
          <p:nvPr/>
        </p:nvSpPr>
        <p:spPr>
          <a:xfrm>
            <a:off x="4426094" y="7119214"/>
            <a:ext cx="1854995" cy="276999"/>
          </a:xfrm>
          <a:prstGeom prst="rect">
            <a:avLst/>
          </a:prstGeom>
        </p:spPr>
        <p:txBody>
          <a:bodyPr wrap="none">
            <a:spAutoFit/>
          </a:bodyPr>
          <a:lstStyle/>
          <a:p>
            <a:pPr lvl="0" algn="ctr"/>
            <a:r>
              <a:rPr lang="es-ES" sz="800" dirty="0">
                <a:latin typeface="Times New Roman" pitchFamily="18" charset="0"/>
                <a:cs typeface="Times New Roman" pitchFamily="18" charset="0"/>
              </a:rPr>
              <a:t> </a:t>
            </a:r>
            <a:r>
              <a:rPr lang="es-ES" dirty="0">
                <a:latin typeface="Arial" charset="0"/>
                <a:cs typeface="Arial" charset="0"/>
              </a:rPr>
              <a:t>Ricardo Bárcenas Rivas</a:t>
            </a:r>
            <a:endParaRPr lang="es-ES" dirty="0">
              <a:latin typeface="Arial" charset="0"/>
              <a:cs typeface="Times New Roman" pitchFamily="18" charset="0"/>
            </a:endParaRPr>
          </a:p>
        </p:txBody>
      </p:sp>
    </p:spTree>
    <p:extLst>
      <p:ext uri="{BB962C8B-B14F-4D97-AF65-F5344CB8AC3E}">
        <p14:creationId xmlns:p14="http://schemas.microsoft.com/office/powerpoint/2010/main" val="339234236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0"/>
          <p:cNvSpPr>
            <a:spLocks noChangeArrowheads="1"/>
          </p:cNvSpPr>
          <p:nvPr/>
        </p:nvSpPr>
        <p:spPr bwMode="auto">
          <a:xfrm>
            <a:off x="1447800" y="526562"/>
            <a:ext cx="5219700" cy="7694414"/>
          </a:xfrm>
          <a:prstGeom prst="rect">
            <a:avLst/>
          </a:prstGeom>
          <a:noFill/>
          <a:ln>
            <a:noFill/>
          </a:ln>
          <a:extLst/>
        </p:spPr>
        <p:txBody>
          <a:bodyPr>
            <a:spAutoFit/>
          </a:bodyPr>
          <a:lstStyle/>
          <a:p>
            <a:pPr marL="177800" indent="-177800" algn="ctr" eaLnBrk="1" fontAlgn="auto" hangingPunct="1">
              <a:spcBef>
                <a:spcPts val="0"/>
              </a:spcBef>
              <a:spcAft>
                <a:spcPts val="0"/>
              </a:spcAft>
              <a:defRPr/>
            </a:pPr>
            <a:endParaRPr lang="es-MX" sz="1800" b="1" i="1" dirty="0">
              <a:solidFill>
                <a:prstClr val="black"/>
              </a:solidFill>
              <a:latin typeface="Arial" charset="0"/>
              <a:cs typeface="Arial" charset="0"/>
            </a:endParaRPr>
          </a:p>
          <a:p>
            <a:pPr marL="177800" indent="-177800" algn="ctr" eaLnBrk="1" fontAlgn="auto" hangingPunct="1">
              <a:spcBef>
                <a:spcPts val="0"/>
              </a:spcBef>
              <a:spcAft>
                <a:spcPts val="0"/>
              </a:spcAft>
              <a:defRPr/>
            </a:pPr>
            <a:r>
              <a:rPr lang="es-MX" b="1" i="1" dirty="0">
                <a:solidFill>
                  <a:prstClr val="black"/>
                </a:solidFill>
                <a:latin typeface="Arial" charset="0"/>
                <a:cs typeface="Arial" charset="0"/>
              </a:rPr>
              <a:t>DEPARTAMENTO DESARROLLO ACADÉMICO</a:t>
            </a:r>
          </a:p>
          <a:p>
            <a:pPr marL="177800" indent="-177800" algn="just" eaLnBrk="1" fontAlgn="auto" hangingPunct="1">
              <a:spcBef>
                <a:spcPts val="0"/>
              </a:spcBef>
              <a:spcAft>
                <a:spcPts val="1200"/>
              </a:spcAft>
              <a:defRPr/>
            </a:pPr>
            <a:endParaRPr lang="es-ES_tradnl" b="1" i="1" dirty="0">
              <a:solidFill>
                <a:prstClr val="black"/>
              </a:solidFill>
              <a:latin typeface="Arial" charset="0"/>
              <a:cs typeface="Arial" charset="0"/>
            </a:endParaRPr>
          </a:p>
          <a:p>
            <a:pPr marL="177800" indent="-177800" algn="just" eaLnBrk="1" fontAlgn="auto" hangingPunct="1">
              <a:spcBef>
                <a:spcPts val="0"/>
              </a:spcBef>
              <a:spcAft>
                <a:spcPts val="1200"/>
              </a:spcAft>
              <a:defRPr/>
            </a:pPr>
            <a:r>
              <a:rPr lang="es-ES_tradnl" b="1" i="1" dirty="0">
                <a:solidFill>
                  <a:prstClr val="black"/>
                </a:solidFill>
                <a:latin typeface="Arial" charset="0"/>
                <a:cs typeface="Arial" charset="0"/>
              </a:rPr>
              <a:t>OBJETIVO</a:t>
            </a:r>
          </a:p>
          <a:p>
            <a:pPr marL="95250" algn="just" eaLnBrk="1" fontAlgn="auto" hangingPunct="1">
              <a:spcBef>
                <a:spcPts val="0"/>
              </a:spcBef>
              <a:spcAft>
                <a:spcPts val="1200"/>
              </a:spcAft>
              <a:defRPr/>
            </a:pPr>
            <a:r>
              <a:rPr lang="es-MX" dirty="0">
                <a:latin typeface="Arial" charset="0"/>
                <a:cs typeface="Arial" charset="0"/>
              </a:rPr>
              <a:t>Coordinar las actividades que permitan el desarrollo académico del personal docente.</a:t>
            </a:r>
          </a:p>
          <a:p>
            <a:pPr marL="177800" indent="-177800" algn="just" eaLnBrk="1" fontAlgn="auto" hangingPunct="1">
              <a:spcBef>
                <a:spcPts val="0"/>
              </a:spcBef>
              <a:spcAft>
                <a:spcPts val="1200"/>
              </a:spcAft>
              <a:defRPr/>
            </a:pPr>
            <a:r>
              <a:rPr lang="es-ES" b="1" i="1" dirty="0">
                <a:solidFill>
                  <a:prstClr val="black"/>
                </a:solidFill>
                <a:latin typeface="Arial" charset="0"/>
                <a:cs typeface="Arial" charset="0"/>
              </a:rPr>
              <a:t>FUNCIONES</a:t>
            </a:r>
            <a:endParaRPr lang="es-ES" b="1" i="1" dirty="0">
              <a:solidFill>
                <a:prstClr val="black"/>
              </a:solidFill>
            </a:endParaRPr>
          </a:p>
          <a:p>
            <a:pPr marL="171450" indent="-171450" algn="just" eaLnBrk="1" fontAlgn="auto" hangingPunct="1">
              <a:spcBef>
                <a:spcPts val="0"/>
              </a:spcBef>
              <a:spcAft>
                <a:spcPts val="1200"/>
              </a:spcAft>
              <a:buFont typeface="Wingdings" pitchFamily="2" charset="2"/>
              <a:buChar char="§"/>
              <a:defRPr/>
            </a:pPr>
            <a:r>
              <a:rPr lang="es-MX" dirty="0"/>
              <a:t>Elaborar programas de actualización profesional y formación docente del personal adscrito a las carreras del Instituto.</a:t>
            </a:r>
          </a:p>
          <a:p>
            <a:pPr marL="171450" indent="-171450" algn="just" eaLnBrk="1" fontAlgn="auto" hangingPunct="1">
              <a:spcBef>
                <a:spcPts val="0"/>
              </a:spcBef>
              <a:spcAft>
                <a:spcPts val="1200"/>
              </a:spcAft>
              <a:buFont typeface="Wingdings" pitchFamily="2" charset="2"/>
              <a:buChar char="§"/>
              <a:defRPr/>
            </a:pPr>
            <a:r>
              <a:rPr lang="es-MX" dirty="0"/>
              <a:t>Dar seguimiento al docente en sus métodos para el desarrollo de las competencias en los diferentes escenarios y el proceso de evaluación que utiliza. </a:t>
            </a:r>
          </a:p>
          <a:p>
            <a:pPr marL="171450" indent="-171450" algn="just" eaLnBrk="1" fontAlgn="auto" hangingPunct="1">
              <a:spcBef>
                <a:spcPts val="0"/>
              </a:spcBef>
              <a:spcAft>
                <a:spcPts val="1200"/>
              </a:spcAft>
              <a:buFont typeface="Wingdings" pitchFamily="2" charset="2"/>
              <a:buChar char="§"/>
              <a:defRPr/>
            </a:pPr>
            <a:r>
              <a:rPr lang="es-ES" dirty="0"/>
              <a:t>Elaborar el Programa de Inducción de los estudiantes de nuevo ingreso y coordinar su implantación con apoyo de todas las áreas del instituto.</a:t>
            </a:r>
          </a:p>
          <a:p>
            <a:pPr marL="171450" indent="-171450" algn="just" eaLnBrk="1" fontAlgn="auto" hangingPunct="1">
              <a:spcBef>
                <a:spcPts val="0"/>
              </a:spcBef>
              <a:spcAft>
                <a:spcPts val="1200"/>
              </a:spcAft>
              <a:buFont typeface="Wingdings" pitchFamily="2" charset="2"/>
              <a:buChar char="§"/>
              <a:defRPr/>
            </a:pPr>
            <a:r>
              <a:rPr lang="es-MX" dirty="0"/>
              <a:t>Apoyar en los procesos de desarrollo curricular con las Jefaturas de las carreras correspondientes cuando así lo requieran.</a:t>
            </a:r>
          </a:p>
          <a:p>
            <a:pPr marL="171450" indent="-171450" algn="just" eaLnBrk="1" fontAlgn="auto" hangingPunct="1">
              <a:spcBef>
                <a:spcPts val="0"/>
              </a:spcBef>
              <a:spcAft>
                <a:spcPts val="1200"/>
              </a:spcAft>
              <a:buFont typeface="Wingdings" pitchFamily="2" charset="2"/>
              <a:buChar char="§"/>
              <a:defRPr/>
            </a:pPr>
            <a:r>
              <a:rPr lang="es-MX" dirty="0"/>
              <a:t>Implantar el Programa de Asesorías Académicas en las disciplinas de Ciencias Básicas y Ciencias Económico-Administrativas.</a:t>
            </a:r>
          </a:p>
          <a:p>
            <a:pPr marL="171450" indent="-171450" algn="just" eaLnBrk="1" fontAlgn="auto" hangingPunct="1">
              <a:spcBef>
                <a:spcPts val="0"/>
              </a:spcBef>
              <a:spcAft>
                <a:spcPts val="1200"/>
              </a:spcAft>
              <a:buFont typeface="Wingdings" pitchFamily="2" charset="2"/>
              <a:buChar char="§"/>
              <a:defRPr/>
            </a:pPr>
            <a:r>
              <a:rPr lang="es-MX" altLang="es-MX" dirty="0"/>
              <a:t>Apoyar en la supervisión del cumplimiento de los planes y programas de estudio.</a:t>
            </a:r>
          </a:p>
          <a:p>
            <a:pPr marL="171450" indent="-171450" algn="just" eaLnBrk="1" fontAlgn="auto" hangingPunct="1">
              <a:spcBef>
                <a:spcPts val="0"/>
              </a:spcBef>
              <a:spcAft>
                <a:spcPts val="1200"/>
              </a:spcAft>
              <a:buFont typeface="Wingdings" pitchFamily="2" charset="2"/>
              <a:buChar char="§"/>
              <a:defRPr/>
            </a:pPr>
            <a:r>
              <a:rPr lang="es-MX" dirty="0"/>
              <a:t>Dar seguimiento al Programa Institucional de Tutorías considerando recursos e infraestructura del plantel.</a:t>
            </a:r>
          </a:p>
          <a:p>
            <a:pPr marL="171450" indent="-171450" algn="just" eaLnBrk="1" fontAlgn="auto" hangingPunct="1">
              <a:spcBef>
                <a:spcPts val="0"/>
              </a:spcBef>
              <a:spcAft>
                <a:spcPts val="1200"/>
              </a:spcAft>
              <a:buFont typeface="Wingdings" pitchFamily="2" charset="2"/>
              <a:buChar char="§"/>
              <a:defRPr/>
            </a:pPr>
            <a:r>
              <a:rPr lang="es-MX" dirty="0"/>
              <a:t>Canalizar dentro y fuera del instituto, en coordinación con los Departamentos Académicos correspondientes a los estudiantes en condiciones que rebasen las funciones del tutor.</a:t>
            </a:r>
          </a:p>
          <a:p>
            <a:pPr marL="171450" indent="-171450" algn="just" eaLnBrk="1" fontAlgn="auto" hangingPunct="1">
              <a:spcBef>
                <a:spcPts val="0"/>
              </a:spcBef>
              <a:spcAft>
                <a:spcPts val="1200"/>
              </a:spcAft>
              <a:buFont typeface="Wingdings" pitchFamily="2" charset="2"/>
              <a:buChar char="§"/>
              <a:defRPr/>
            </a:pPr>
            <a:r>
              <a:rPr lang="es-MX" altLang="es-MX" dirty="0"/>
              <a:t>Participar en los comités y comisiones internas y externas en las que se requiera su colaboración.</a:t>
            </a:r>
          </a:p>
          <a:p>
            <a:pPr marL="171450" indent="-171450" algn="just" eaLnBrk="1" fontAlgn="auto" hangingPunct="1">
              <a:spcBef>
                <a:spcPts val="0"/>
              </a:spcBef>
              <a:spcAft>
                <a:spcPts val="1200"/>
              </a:spcAft>
              <a:buFont typeface="Wingdings" pitchFamily="2" charset="2"/>
              <a:buChar char="§"/>
              <a:defRPr/>
            </a:pPr>
            <a:endParaRPr lang="es-MX" dirty="0">
              <a:solidFill>
                <a:srgbClr val="00B0F0"/>
              </a:solidFill>
            </a:endParaRPr>
          </a:p>
          <a:p>
            <a:pPr marL="171450" indent="-171450" algn="just" eaLnBrk="1" fontAlgn="auto" hangingPunct="1">
              <a:spcBef>
                <a:spcPts val="0"/>
              </a:spcBef>
              <a:spcAft>
                <a:spcPts val="1200"/>
              </a:spcAft>
              <a:buFont typeface="Wingdings" pitchFamily="2" charset="2"/>
              <a:buChar char="§"/>
              <a:defRPr/>
            </a:pPr>
            <a:endParaRPr lang="es-MX" altLang="es-MX" dirty="0">
              <a:solidFill>
                <a:srgbClr val="00B0F0"/>
              </a:solidFill>
            </a:endParaRPr>
          </a:p>
        </p:txBody>
      </p:sp>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fontAlgn="auto" hangingPunct="1">
              <a:spcBef>
                <a:spcPts val="0"/>
              </a:spcBef>
              <a:spcAft>
                <a:spcPts val="0"/>
              </a:spcAft>
            </a:pPr>
            <a:endParaRPr lang="es-MX" altLang="es-MX">
              <a:solidFill>
                <a:prstClr val="black"/>
              </a:solidFill>
            </a:endParaRPr>
          </a:p>
        </p:txBody>
      </p:sp>
      <p:graphicFrame>
        <p:nvGraphicFramePr>
          <p:cNvPr id="72724" name="Group 20"/>
          <p:cNvGraphicFramePr>
            <a:graphicFrameLocks noGrp="1"/>
          </p:cNvGraphicFramePr>
          <p:nvPr>
            <p:extLst>
              <p:ext uri="{D42A27DB-BD31-4B8C-83A1-F6EECF244321}">
                <p14:modId xmlns:p14="http://schemas.microsoft.com/office/powerpoint/2010/main" val="2541406330"/>
              </p:ext>
            </p:extLst>
          </p:nvPr>
        </p:nvGraphicFramePr>
        <p:xfrm>
          <a:off x="1571625" y="838410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Maribel Urdiales Ramírez</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34831"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eaLnBrk="1" fontAlgn="auto" hangingPunct="1">
              <a:spcBef>
                <a:spcPct val="50000"/>
              </a:spcBef>
              <a:spcAft>
                <a:spcPts val="0"/>
              </a:spcAft>
            </a:pPr>
            <a:r>
              <a:rPr lang="es-ES_tradnl" altLang="es-MX" sz="2000" b="1" i="1" dirty="0">
                <a:solidFill>
                  <a:prstClr val="black"/>
                </a:solidFill>
              </a:rPr>
              <a:t>DESCRIPCIÓN DE FUNCIONES</a:t>
            </a:r>
          </a:p>
        </p:txBody>
      </p:sp>
      <p:sp>
        <p:nvSpPr>
          <p:cNvPr id="3483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pPr>
            <a:endParaRPr lang="es-MX" sz="1800">
              <a:solidFill>
                <a:prstClr val="black"/>
              </a:solidFill>
              <a:latin typeface="Calibri"/>
              <a:cs typeface="+mn-cs"/>
            </a:endParaRPr>
          </a:p>
        </p:txBody>
      </p:sp>
    </p:spTree>
    <p:extLst>
      <p:ext uri="{BB962C8B-B14F-4D97-AF65-F5344CB8AC3E}">
        <p14:creationId xmlns:p14="http://schemas.microsoft.com/office/powerpoint/2010/main" val="362890347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fontAlgn="auto" hangingPunct="1">
              <a:spcBef>
                <a:spcPts val="0"/>
              </a:spcBef>
              <a:spcAft>
                <a:spcPts val="0"/>
              </a:spcAft>
            </a:pPr>
            <a:endParaRPr lang="es-MX" altLang="es-MX">
              <a:solidFill>
                <a:prstClr val="black"/>
              </a:solidFill>
            </a:endParaRPr>
          </a:p>
        </p:txBody>
      </p:sp>
      <p:sp>
        <p:nvSpPr>
          <p:cNvPr id="35854" name="5 Rectángulo"/>
          <p:cNvSpPr>
            <a:spLocks noChangeArrowheads="1"/>
          </p:cNvSpPr>
          <p:nvPr/>
        </p:nvSpPr>
        <p:spPr bwMode="auto">
          <a:xfrm>
            <a:off x="1446336" y="526562"/>
            <a:ext cx="5219700" cy="504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pPr>
            <a:endParaRPr lang="es-MX" altLang="es-MX" b="1" i="1" dirty="0">
              <a:solidFill>
                <a:prstClr val="black"/>
              </a:solidFill>
            </a:endParaRPr>
          </a:p>
          <a:p>
            <a:pPr algn="ctr" eaLnBrk="1" fontAlgn="auto" hangingPunct="1">
              <a:spcBef>
                <a:spcPts val="0"/>
              </a:spcBef>
              <a:spcAft>
                <a:spcPts val="0"/>
              </a:spcAft>
            </a:pPr>
            <a:r>
              <a:rPr lang="es-MX" altLang="es-MX" b="1" i="1" dirty="0">
                <a:solidFill>
                  <a:prstClr val="black"/>
                </a:solidFill>
              </a:rPr>
              <a:t>DEPARTAMENTO DESARROLLO ACADÉMICO</a:t>
            </a:r>
          </a:p>
          <a:p>
            <a:pPr algn="ctr" eaLnBrk="1" fontAlgn="auto" hangingPunct="1">
              <a:spcBef>
                <a:spcPts val="0"/>
              </a:spcBef>
              <a:spcAft>
                <a:spcPts val="0"/>
              </a:spcAft>
            </a:pPr>
            <a:r>
              <a:rPr lang="es-MX" altLang="es-MX" b="1" i="1" dirty="0">
                <a:solidFill>
                  <a:prstClr val="black"/>
                </a:solidFill>
              </a:rPr>
              <a:t>(CONTINÚA)</a:t>
            </a:r>
          </a:p>
          <a:p>
            <a:pPr algn="ctr" eaLnBrk="1" fontAlgn="auto" hangingPunct="1">
              <a:spcBef>
                <a:spcPts val="0"/>
              </a:spcBef>
              <a:spcAft>
                <a:spcPts val="0"/>
              </a:spcAft>
            </a:pPr>
            <a:endParaRPr lang="es-MX" altLang="es-MX" b="1" i="1" dirty="0">
              <a:solidFill>
                <a:prstClr val="black"/>
              </a:solidFill>
            </a:endParaRPr>
          </a:p>
          <a:p>
            <a:pPr algn="just" eaLnBrk="1" hangingPunct="1">
              <a:spcAft>
                <a:spcPts val="1200"/>
              </a:spcAft>
              <a:buFont typeface="Wingdings" panose="05000000000000000000" pitchFamily="2" charset="2"/>
              <a:buChar char="§"/>
            </a:pPr>
            <a:r>
              <a:rPr lang="es-MX" dirty="0"/>
              <a:t>Desarrollar lineamientos técnicos metodológicos para el diseño y uso de apoyos didácticos y técnicas e instrumentos de evaluación del aprendizaje.</a:t>
            </a:r>
          </a:p>
          <a:p>
            <a:pPr algn="just" eaLnBrk="1" hangingPunct="1">
              <a:spcAft>
                <a:spcPts val="1200"/>
              </a:spcAft>
              <a:buFont typeface="Wingdings" panose="05000000000000000000" pitchFamily="2" charset="2"/>
              <a:buChar char="§"/>
            </a:pPr>
            <a:r>
              <a:rPr lang="es-MX" altLang="es-MX" dirty="0"/>
              <a:t>Dar seguimiento al concurso de ciencias básicas organizado por el Tecnológico Nacional de México (TecNM).</a:t>
            </a:r>
          </a:p>
          <a:p>
            <a:pPr algn="just" eaLnBrk="1" hangingPunct="1">
              <a:spcAft>
                <a:spcPts val="1200"/>
              </a:spcAft>
              <a:buFont typeface="Wingdings" panose="05000000000000000000" pitchFamily="2" charset="2"/>
              <a:buChar char="§"/>
            </a:pPr>
            <a:r>
              <a:rPr lang="es-MX" altLang="es-MX" dirty="0"/>
              <a:t>Dar seguimiento al proceso de evaluación al desempeño docente (evaluación por estudiantes) y evaluación al desempeño docente de la educación superior tecnológica (evaluación departamental).</a:t>
            </a:r>
          </a:p>
          <a:p>
            <a:pPr algn="just" eaLnBrk="1" hangingPunct="1">
              <a:spcAft>
                <a:spcPts val="1200"/>
              </a:spcAft>
              <a:buFont typeface="Wingdings" panose="05000000000000000000" pitchFamily="2" charset="2"/>
              <a:buChar char="§"/>
            </a:pPr>
            <a:r>
              <a:rPr lang="es-MX" altLang="es-MX" dirty="0"/>
              <a:t>Participar en el Anteproyecto del Programa Operativo Anual (APOA), Programa de Trabajo Anual (PTA) y Programa Institucional de Innovación y Desarrollo (PIID).</a:t>
            </a:r>
          </a:p>
          <a:p>
            <a:pPr algn="just" eaLnBrk="1" hangingPunct="1">
              <a:spcAft>
                <a:spcPts val="1200"/>
              </a:spcAft>
              <a:buFont typeface="Wingdings" panose="05000000000000000000" pitchFamily="2" charset="2"/>
              <a:buChar char="§"/>
            </a:pPr>
            <a:r>
              <a:rPr lang="es-MX" altLang="es-MX" dirty="0"/>
              <a:t>Promover 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dirty="0"/>
              <a:t>Ejecutar la normatividad expedida en materia de transparencia, archivo y control interno.</a:t>
            </a:r>
          </a:p>
          <a:p>
            <a:pPr algn="just">
              <a:spcAft>
                <a:spcPts val="1200"/>
              </a:spcAft>
              <a:buFont typeface="Wingdings" panose="05000000000000000000" pitchFamily="2" charset="2"/>
              <a:buChar char="§"/>
            </a:pPr>
            <a:r>
              <a:rPr lang="es-MX" dirty="0"/>
              <a:t>Estas funciones son enunciativas más no limitativas</a:t>
            </a:r>
            <a:endParaRPr lang="es-ES" dirty="0">
              <a:solidFill>
                <a:prstClr val="black"/>
              </a:solidFill>
            </a:endParaRPr>
          </a:p>
          <a:p>
            <a:pPr eaLnBrk="1" fontAlgn="auto" hangingPunct="1">
              <a:spcBef>
                <a:spcPts val="0"/>
              </a:spcBef>
              <a:spcAft>
                <a:spcPts val="0"/>
              </a:spcAft>
            </a:pPr>
            <a:r>
              <a:rPr lang="es-ES_tradnl" altLang="es-MX" dirty="0">
                <a:solidFill>
                  <a:prstClr val="black"/>
                </a:solidFill>
              </a:rPr>
              <a:t> </a:t>
            </a:r>
            <a:endParaRPr lang="es-MX" altLang="es-MX" dirty="0">
              <a:solidFill>
                <a:prstClr val="black"/>
              </a:solidFill>
            </a:endParaRPr>
          </a:p>
        </p:txBody>
      </p:sp>
      <p:sp>
        <p:nvSpPr>
          <p:cNvPr id="3585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eaLnBrk="1" fontAlgn="auto" hangingPunct="1">
              <a:spcBef>
                <a:spcPct val="50000"/>
              </a:spcBef>
              <a:spcAft>
                <a:spcPts val="0"/>
              </a:spcAft>
            </a:pPr>
            <a:r>
              <a:rPr lang="es-ES_tradnl" altLang="es-MX" sz="2000" b="1" i="1" dirty="0">
                <a:solidFill>
                  <a:prstClr val="black"/>
                </a:solidFill>
              </a:rPr>
              <a:t>DESCRIPCIÓN DE FUNCIONES</a:t>
            </a:r>
          </a:p>
        </p:txBody>
      </p:sp>
      <p:sp>
        <p:nvSpPr>
          <p:cNvPr id="3585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pPr>
            <a:endParaRPr lang="es-MX" sz="1800">
              <a:solidFill>
                <a:prstClr val="black"/>
              </a:solidFill>
              <a:latin typeface="Calibri"/>
              <a:cs typeface="+mn-cs"/>
            </a:endParaRPr>
          </a:p>
        </p:txBody>
      </p:sp>
      <p:graphicFrame>
        <p:nvGraphicFramePr>
          <p:cNvPr id="8" name="Group 20"/>
          <p:cNvGraphicFramePr>
            <a:graphicFrameLocks noGrp="1"/>
          </p:cNvGraphicFramePr>
          <p:nvPr>
            <p:extLst>
              <p:ext uri="{D42A27DB-BD31-4B8C-83A1-F6EECF244321}">
                <p14:modId xmlns:p14="http://schemas.microsoft.com/office/powerpoint/2010/main" val="3224700456"/>
              </p:ext>
            </p:extLst>
          </p:nvPr>
        </p:nvGraphicFramePr>
        <p:xfrm>
          <a:off x="1571625" y="8401000"/>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Maribel Urdiales Ramírez</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9161174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1"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fontAlgn="auto" hangingPunct="1">
              <a:spcBef>
                <a:spcPts val="0"/>
              </a:spcBef>
              <a:spcAft>
                <a:spcPts val="0"/>
              </a:spcAft>
            </a:pPr>
            <a:endParaRPr lang="es-MX" altLang="es-MX">
              <a:solidFill>
                <a:prstClr val="black"/>
              </a:solidFill>
            </a:endParaRPr>
          </a:p>
        </p:txBody>
      </p:sp>
      <p:sp>
        <p:nvSpPr>
          <p:cNvPr id="30725" name="Rectangle 20"/>
          <p:cNvSpPr>
            <a:spLocks noChangeArrowheads="1"/>
          </p:cNvSpPr>
          <p:nvPr/>
        </p:nvSpPr>
        <p:spPr bwMode="auto">
          <a:xfrm>
            <a:off x="1428750" y="512407"/>
            <a:ext cx="5219700" cy="7294305"/>
          </a:xfrm>
          <a:prstGeom prst="rect">
            <a:avLst/>
          </a:prstGeom>
          <a:noFill/>
          <a:ln>
            <a:noFill/>
          </a:ln>
          <a:extLst/>
        </p:spPr>
        <p:txBody>
          <a:bodyPr>
            <a:spAutoFit/>
          </a:bodyPr>
          <a:lstStyle/>
          <a:p>
            <a:pPr algn="ctr" eaLnBrk="1" fontAlgn="auto" hangingPunct="1">
              <a:spcBef>
                <a:spcPts val="0"/>
              </a:spcBef>
              <a:spcAft>
                <a:spcPts val="0"/>
              </a:spcAft>
              <a:defRPr/>
            </a:pPr>
            <a:endParaRPr lang="es-MX" b="1" i="1" dirty="0">
              <a:solidFill>
                <a:prstClr val="black"/>
              </a:solidFill>
              <a:latin typeface="Arial" charset="0"/>
              <a:cs typeface="Arial" charset="0"/>
            </a:endParaRPr>
          </a:p>
          <a:p>
            <a:pPr algn="ctr" eaLnBrk="1" fontAlgn="auto" hangingPunct="1">
              <a:spcBef>
                <a:spcPts val="0"/>
              </a:spcBef>
              <a:spcAft>
                <a:spcPts val="0"/>
              </a:spcAft>
              <a:defRPr/>
            </a:pPr>
            <a:r>
              <a:rPr lang="es-MX" b="1" i="1" dirty="0">
                <a:solidFill>
                  <a:prstClr val="black"/>
                </a:solidFill>
                <a:latin typeface="Arial" charset="0"/>
                <a:cs typeface="Arial" charset="0"/>
              </a:rPr>
              <a:t>AUXILIAR DEL DEPARTAMENTO DE DESARROLLO ACADÉMICO</a:t>
            </a:r>
          </a:p>
          <a:p>
            <a:pPr algn="ctr" eaLnBrk="1" fontAlgn="auto" hangingPunct="1">
              <a:spcBef>
                <a:spcPts val="0"/>
              </a:spcBef>
              <a:spcAft>
                <a:spcPts val="0"/>
              </a:spcAft>
              <a:defRPr/>
            </a:pPr>
            <a:endParaRPr lang="es-MX" b="1" i="1" dirty="0">
              <a:solidFill>
                <a:prstClr val="black"/>
              </a:solidFill>
              <a:latin typeface="Arial" charset="0"/>
              <a:cs typeface="Arial" charset="0"/>
            </a:endParaRPr>
          </a:p>
          <a:p>
            <a:pPr marL="171450" indent="-171450" algn="just" eaLnBrk="1" fontAlgn="auto" hangingPunct="1">
              <a:spcBef>
                <a:spcPts val="0"/>
              </a:spcBef>
              <a:spcAft>
                <a:spcPts val="1200"/>
              </a:spcAft>
              <a:defRPr/>
            </a:pPr>
            <a:r>
              <a:rPr lang="es-MX" b="1" i="1" dirty="0">
                <a:solidFill>
                  <a:prstClr val="black"/>
                </a:solidFill>
              </a:rPr>
              <a:t>OBJETIVO</a:t>
            </a:r>
          </a:p>
          <a:p>
            <a:pPr marL="0" indent="0" algn="just">
              <a:spcAft>
                <a:spcPts val="1200"/>
              </a:spcAft>
              <a:buNone/>
              <a:defRPr/>
            </a:pPr>
            <a:r>
              <a:rPr lang="es-ES" dirty="0"/>
              <a:t>Atender la audiencia en el Departamento, además de recibir llamadas telefónicas, registrar y remitir correspondencia impresa y por vía electrónica, así como archivar los documentos de acuerdo a la normatividad establecida y llevar la agenda del área.</a:t>
            </a:r>
            <a:endParaRPr lang="es-MX" dirty="0"/>
          </a:p>
          <a:p>
            <a:pPr marL="0" indent="0" algn="just">
              <a:spcAft>
                <a:spcPts val="1200"/>
              </a:spcAft>
              <a:buNone/>
              <a:defRPr/>
            </a:pPr>
            <a:r>
              <a:rPr lang="es-ES" b="1" dirty="0"/>
              <a:t>FUNCIONES </a:t>
            </a:r>
          </a:p>
          <a:p>
            <a:pPr marL="171450" indent="-171450" algn="just">
              <a:spcAft>
                <a:spcPts val="1200"/>
              </a:spcAft>
              <a:buFont typeface="Wingdings" panose="05000000000000000000" pitchFamily="2" charset="2"/>
              <a:buChar char="§"/>
              <a:defRPr/>
            </a:pPr>
            <a:r>
              <a:rPr lang="es-MX" dirty="0"/>
              <a:t>Apoyar en la coordinación de los programas de actualización profesional y formación docente del personal adscrito a las carreras del Instituto.</a:t>
            </a:r>
          </a:p>
          <a:p>
            <a:pPr marL="171450" indent="-171450" algn="just">
              <a:spcAft>
                <a:spcPts val="1200"/>
              </a:spcAft>
              <a:buFont typeface="Wingdings" panose="05000000000000000000" pitchFamily="2" charset="2"/>
              <a:buChar char="§"/>
              <a:defRPr/>
            </a:pPr>
            <a:r>
              <a:rPr lang="es-MX" altLang="es-MX" dirty="0"/>
              <a:t>Apoyar en la organización del concurso de ciencias básicas organizado por el Tecnológico Nacional de México (TecNM).</a:t>
            </a:r>
          </a:p>
          <a:p>
            <a:pPr marL="171450" indent="-171450" algn="just">
              <a:spcAft>
                <a:spcPts val="1200"/>
              </a:spcAft>
              <a:buFont typeface="Wingdings" panose="05000000000000000000" pitchFamily="2" charset="2"/>
              <a:buChar char="§"/>
              <a:defRPr/>
            </a:pPr>
            <a:r>
              <a:rPr lang="es-MX" altLang="es-MX" dirty="0"/>
              <a:t>Apoyar en el proceso de evaluación al desempeño docente (evaluación por estudiantes) y evaluación al desempeño docente de la educación superior tecnológica (evaluación departamental).</a:t>
            </a:r>
          </a:p>
          <a:p>
            <a:pPr marL="171450" indent="-171450" algn="just">
              <a:spcAft>
                <a:spcPts val="1200"/>
              </a:spcAft>
              <a:buFont typeface="Wingdings" panose="05000000000000000000" pitchFamily="2" charset="2"/>
              <a:buChar char="§"/>
              <a:defRPr/>
            </a:pPr>
            <a:r>
              <a:rPr lang="es-MX" altLang="es-MX" dirty="0"/>
              <a:t>Dar seguimiento a la agenda de trabajo del jefe inmediato superior.</a:t>
            </a:r>
          </a:p>
          <a:p>
            <a:pPr marL="171450" indent="-171450" algn="just">
              <a:spcAft>
                <a:spcPts val="1200"/>
              </a:spcAft>
              <a:buFont typeface="Wingdings" panose="05000000000000000000" pitchFamily="2" charset="2"/>
              <a:buChar char="§"/>
              <a:defRPr/>
            </a:pPr>
            <a:r>
              <a:rPr lang="es-MX" dirty="0"/>
              <a:t>Tramitar e integrar la correspondencia que ingresa y egresa del área de trabajo para llevar su control y seguimiento.</a:t>
            </a:r>
          </a:p>
          <a:p>
            <a:pPr marL="171450" indent="-171450" algn="just">
              <a:spcAft>
                <a:spcPts val="1200"/>
              </a:spcAft>
              <a:buFont typeface="Wingdings" panose="05000000000000000000" pitchFamily="2" charset="2"/>
              <a:buChar char="§"/>
              <a:defRPr/>
            </a:pPr>
            <a:r>
              <a:rPr lang="es-MX" altLang="es-MX" dirty="0"/>
              <a:t>Atender las llamadas telefónicas de su área de trabajo.</a:t>
            </a:r>
          </a:p>
          <a:p>
            <a:pPr marL="171450" indent="-171450" algn="just">
              <a:spcAft>
                <a:spcPts val="1200"/>
              </a:spcAft>
              <a:buFont typeface="Wingdings" panose="05000000000000000000" pitchFamily="2" charset="2"/>
              <a:buChar char="§"/>
              <a:defRPr/>
            </a:pPr>
            <a:r>
              <a:rPr lang="es-MX" altLang="es-MX" dirty="0"/>
              <a:t>Apoyar en la difusión de la correspondencia electrónica y darle seguimiento.</a:t>
            </a:r>
          </a:p>
          <a:p>
            <a:pPr marL="171450" indent="-171450" algn="just">
              <a:spcAft>
                <a:spcPts val="1200"/>
              </a:spcAft>
              <a:buFont typeface="Wingdings" panose="05000000000000000000" pitchFamily="2" charset="2"/>
              <a:buChar char="§"/>
              <a:defRPr/>
            </a:pPr>
            <a:r>
              <a:rPr lang="es-MX" altLang="es-MX" dirty="0"/>
              <a:t>Organizar, conservar y resguardar los expedientes que conforman el archivo del área.</a:t>
            </a:r>
          </a:p>
          <a:p>
            <a:pPr marL="171450" indent="-171450" algn="just">
              <a:spcAft>
                <a:spcPts val="1200"/>
              </a:spcAft>
              <a:buFont typeface="Wingdings" panose="05000000000000000000" pitchFamily="2" charset="2"/>
              <a:buChar char="§"/>
              <a:defRPr/>
            </a:pPr>
            <a:r>
              <a:rPr lang="es-MX" altLang="es-MX" dirty="0"/>
              <a:t>Apoyar en la captura y seguimiento de las actividades relacionadas al cumplimiento del Programa Operativo Anual.</a:t>
            </a:r>
          </a:p>
          <a:p>
            <a:pPr marL="171450" indent="-171450" algn="just">
              <a:spcAft>
                <a:spcPts val="1200"/>
              </a:spcAft>
              <a:buFont typeface="Wingdings" panose="05000000000000000000" pitchFamily="2" charset="2"/>
              <a:buChar char="§"/>
              <a:defRPr/>
            </a:pPr>
            <a:r>
              <a:rPr lang="es-MX" altLang="es-MX" dirty="0"/>
              <a:t>Apoyar en la organización eventos en conjunto con el personal comisionado en la institución.</a:t>
            </a:r>
          </a:p>
        </p:txBody>
      </p:sp>
      <p:sp>
        <p:nvSpPr>
          <p:cNvPr id="36868" name="Text Box 4"/>
          <p:cNvSpPr txBox="1">
            <a:spLocks noChangeArrowheads="1"/>
          </p:cNvSpPr>
          <p:nvPr/>
        </p:nvSpPr>
        <p:spPr bwMode="auto">
          <a:xfrm>
            <a:off x="76200" y="63501"/>
            <a:ext cx="3962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eaLnBrk="1" fontAlgn="auto" hangingPunct="1">
              <a:spcBef>
                <a:spcPct val="50000"/>
              </a:spcBef>
              <a:spcAft>
                <a:spcPts val="0"/>
              </a:spcAft>
            </a:pPr>
            <a:r>
              <a:rPr lang="es-ES_tradnl" altLang="es-MX" sz="2000" b="1" i="1" dirty="0">
                <a:solidFill>
                  <a:prstClr val="black"/>
                </a:solidFill>
              </a:rPr>
              <a:t>DESCRIPCIÓN DE FUNCIONES</a:t>
            </a:r>
          </a:p>
        </p:txBody>
      </p:sp>
      <p:sp>
        <p:nvSpPr>
          <p:cNvPr id="3686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pPr>
            <a:endParaRPr lang="es-MX" sz="1800">
              <a:solidFill>
                <a:prstClr val="black"/>
              </a:solidFill>
              <a:latin typeface="Calibri"/>
              <a:cs typeface="+mn-cs"/>
            </a:endParaRPr>
          </a:p>
        </p:txBody>
      </p:sp>
      <p:graphicFrame>
        <p:nvGraphicFramePr>
          <p:cNvPr id="9" name="Group 20"/>
          <p:cNvGraphicFramePr>
            <a:graphicFrameLocks noGrp="1"/>
          </p:cNvGraphicFramePr>
          <p:nvPr>
            <p:extLst>
              <p:ext uri="{D42A27DB-BD31-4B8C-83A1-F6EECF244321}">
                <p14:modId xmlns:p14="http://schemas.microsoft.com/office/powerpoint/2010/main" val="4288401355"/>
              </p:ext>
            </p:extLst>
          </p:nvPr>
        </p:nvGraphicFramePr>
        <p:xfrm>
          <a:off x="1571625" y="8388176"/>
          <a:ext cx="5181600" cy="587376"/>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Miriam Peña Ávila</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82057618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1"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fontAlgn="auto" hangingPunct="1">
              <a:spcBef>
                <a:spcPts val="0"/>
              </a:spcBef>
              <a:spcAft>
                <a:spcPts val="0"/>
              </a:spcAft>
            </a:pPr>
            <a:endParaRPr lang="es-MX" altLang="es-MX">
              <a:solidFill>
                <a:prstClr val="black"/>
              </a:solidFill>
            </a:endParaRPr>
          </a:p>
        </p:txBody>
      </p:sp>
      <p:sp>
        <p:nvSpPr>
          <p:cNvPr id="30725" name="Rectangle 20"/>
          <p:cNvSpPr>
            <a:spLocks noChangeArrowheads="1"/>
          </p:cNvSpPr>
          <p:nvPr/>
        </p:nvSpPr>
        <p:spPr bwMode="auto">
          <a:xfrm>
            <a:off x="1428750" y="512407"/>
            <a:ext cx="5219700" cy="2739211"/>
          </a:xfrm>
          <a:prstGeom prst="rect">
            <a:avLst/>
          </a:prstGeom>
          <a:noFill/>
          <a:ln>
            <a:noFill/>
          </a:ln>
          <a:extLst/>
        </p:spPr>
        <p:txBody>
          <a:bodyPr>
            <a:spAutoFit/>
          </a:bodyPr>
          <a:lstStyle/>
          <a:p>
            <a:pPr algn="ctr" eaLnBrk="1" fontAlgn="auto" hangingPunct="1">
              <a:spcBef>
                <a:spcPts val="0"/>
              </a:spcBef>
              <a:spcAft>
                <a:spcPts val="0"/>
              </a:spcAft>
              <a:defRPr/>
            </a:pPr>
            <a:endParaRPr lang="es-MX" b="1" i="1" dirty="0">
              <a:solidFill>
                <a:prstClr val="black"/>
              </a:solidFill>
              <a:latin typeface="Arial" charset="0"/>
              <a:cs typeface="Arial" charset="0"/>
            </a:endParaRPr>
          </a:p>
          <a:p>
            <a:pPr algn="ctr" eaLnBrk="1" fontAlgn="auto" hangingPunct="1">
              <a:spcBef>
                <a:spcPts val="0"/>
              </a:spcBef>
              <a:spcAft>
                <a:spcPts val="0"/>
              </a:spcAft>
              <a:defRPr/>
            </a:pPr>
            <a:r>
              <a:rPr lang="es-MX" b="1" i="1" dirty="0">
                <a:solidFill>
                  <a:prstClr val="black"/>
                </a:solidFill>
                <a:latin typeface="Arial" charset="0"/>
                <a:cs typeface="Arial" charset="0"/>
              </a:rPr>
              <a:t>AUXILIAR DEL DEPARTAMENTO DE DESARROLLO ACADÉMICO</a:t>
            </a:r>
          </a:p>
          <a:p>
            <a:pPr marL="171450" indent="-171450" algn="ctr" eaLnBrk="1" fontAlgn="auto" hangingPunct="1">
              <a:spcBef>
                <a:spcPts val="0"/>
              </a:spcBef>
              <a:spcAft>
                <a:spcPts val="1200"/>
              </a:spcAft>
              <a:defRPr/>
            </a:pPr>
            <a:r>
              <a:rPr lang="es-MX" b="1" i="1" dirty="0">
                <a:solidFill>
                  <a:prstClr val="black"/>
                </a:solidFill>
              </a:rPr>
              <a:t>(CONTINÚA)</a:t>
            </a:r>
          </a:p>
          <a:p>
            <a:pPr marL="171450" indent="-171450" algn="just">
              <a:spcAft>
                <a:spcPts val="1200"/>
              </a:spcAft>
              <a:buFont typeface="Wingdings" panose="05000000000000000000" pitchFamily="2" charset="2"/>
              <a:buChar char="§"/>
              <a:defRPr/>
            </a:pPr>
            <a:r>
              <a:rPr lang="es-MX" altLang="es-MX" dirty="0"/>
              <a:t>Promover el cumplimiento en el ámbito de su competencia lo establecido en el Sistema de Gestión Integral.</a:t>
            </a:r>
          </a:p>
          <a:p>
            <a:pPr marL="171450" indent="-171450" algn="just">
              <a:spcAft>
                <a:spcPts val="1200"/>
              </a:spcAft>
              <a:buFont typeface="Wingdings" panose="05000000000000000000" pitchFamily="2" charset="2"/>
              <a:buChar char="§"/>
              <a:defRPr/>
            </a:pPr>
            <a:r>
              <a:rPr lang="es-MX" altLang="es-MX" dirty="0"/>
              <a:t>Ejecutar la normatividad expedida en materia de transparencia, archivo y control interno.</a:t>
            </a:r>
          </a:p>
          <a:p>
            <a:pPr marL="171450" indent="-171450" algn="just">
              <a:spcAft>
                <a:spcPts val="1200"/>
              </a:spcAft>
              <a:buFont typeface="Wingdings" panose="05000000000000000000" pitchFamily="2" charset="2"/>
              <a:buChar char="§"/>
              <a:defRPr/>
            </a:pPr>
            <a:r>
              <a:rPr lang="es-MX" altLang="es-MX" dirty="0"/>
              <a:t>Estas funciones son enunciativas más no limitativas.</a:t>
            </a:r>
          </a:p>
          <a:p>
            <a:pPr marL="171450" indent="-171450" algn="just" eaLnBrk="1" fontAlgn="auto" hangingPunct="1">
              <a:spcBef>
                <a:spcPts val="0"/>
              </a:spcBef>
              <a:spcAft>
                <a:spcPts val="0"/>
              </a:spcAft>
              <a:buFont typeface="Wingdings" pitchFamily="2" charset="2"/>
              <a:buChar char="§"/>
              <a:defRPr/>
            </a:pPr>
            <a:endParaRPr lang="es-MX" altLang="es-MX" dirty="0">
              <a:solidFill>
                <a:prstClr val="black"/>
              </a:solidFill>
            </a:endParaRPr>
          </a:p>
          <a:p>
            <a:pPr algn="just" eaLnBrk="1" fontAlgn="auto" hangingPunct="1">
              <a:spcBef>
                <a:spcPts val="0"/>
              </a:spcBef>
              <a:spcAft>
                <a:spcPts val="0"/>
              </a:spcAft>
              <a:defRPr/>
            </a:pPr>
            <a:endParaRPr lang="es-MX" altLang="es-MX" dirty="0">
              <a:solidFill>
                <a:prstClr val="black"/>
              </a:solidFill>
            </a:endParaRPr>
          </a:p>
          <a:p>
            <a:pPr marL="171450" indent="-171450" algn="just" eaLnBrk="1" fontAlgn="auto" hangingPunct="1">
              <a:spcBef>
                <a:spcPts val="0"/>
              </a:spcBef>
              <a:spcAft>
                <a:spcPts val="0"/>
              </a:spcAft>
              <a:buFont typeface="Wingdings" pitchFamily="2" charset="2"/>
              <a:buChar char="§"/>
              <a:defRPr/>
            </a:pPr>
            <a:endParaRPr lang="es-MX" altLang="es-MX" dirty="0">
              <a:solidFill>
                <a:prstClr val="black"/>
              </a:solidFill>
            </a:endParaRPr>
          </a:p>
        </p:txBody>
      </p:sp>
      <p:sp>
        <p:nvSpPr>
          <p:cNvPr id="36868" name="Text Box 4"/>
          <p:cNvSpPr txBox="1">
            <a:spLocks noChangeArrowheads="1"/>
          </p:cNvSpPr>
          <p:nvPr/>
        </p:nvSpPr>
        <p:spPr bwMode="auto">
          <a:xfrm>
            <a:off x="76200" y="63501"/>
            <a:ext cx="3962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eaLnBrk="1" fontAlgn="auto" hangingPunct="1">
              <a:spcBef>
                <a:spcPct val="50000"/>
              </a:spcBef>
              <a:spcAft>
                <a:spcPts val="0"/>
              </a:spcAft>
            </a:pPr>
            <a:r>
              <a:rPr lang="es-ES_tradnl" altLang="es-MX" sz="2000" b="1" i="1" dirty="0">
                <a:solidFill>
                  <a:prstClr val="black"/>
                </a:solidFill>
              </a:rPr>
              <a:t>DESCRIPCIÓN DE FUNCIONES</a:t>
            </a:r>
          </a:p>
        </p:txBody>
      </p:sp>
      <p:sp>
        <p:nvSpPr>
          <p:cNvPr id="3686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1" fontAlgn="auto" hangingPunct="1">
              <a:spcBef>
                <a:spcPts val="0"/>
              </a:spcBef>
              <a:spcAft>
                <a:spcPts val="0"/>
              </a:spcAft>
            </a:pPr>
            <a:endParaRPr lang="es-MX" sz="1800">
              <a:solidFill>
                <a:prstClr val="black"/>
              </a:solidFill>
              <a:latin typeface="Calibri"/>
              <a:cs typeface="+mn-cs"/>
            </a:endParaRPr>
          </a:p>
        </p:txBody>
      </p:sp>
      <p:graphicFrame>
        <p:nvGraphicFramePr>
          <p:cNvPr id="9" name="Group 20"/>
          <p:cNvGraphicFramePr>
            <a:graphicFrameLocks noGrp="1"/>
          </p:cNvGraphicFramePr>
          <p:nvPr>
            <p:extLst>
              <p:ext uri="{D42A27DB-BD31-4B8C-83A1-F6EECF244321}">
                <p14:modId xmlns:p14="http://schemas.microsoft.com/office/powerpoint/2010/main" val="52974279"/>
              </p:ext>
            </p:extLst>
          </p:nvPr>
        </p:nvGraphicFramePr>
        <p:xfrm>
          <a:off x="1571625" y="8400876"/>
          <a:ext cx="5181600" cy="587376"/>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Miriam Peña Ávila</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72784162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64515" name="Rectangle 20"/>
          <p:cNvSpPr>
            <a:spLocks noChangeArrowheads="1"/>
          </p:cNvSpPr>
          <p:nvPr/>
        </p:nvSpPr>
        <p:spPr bwMode="auto">
          <a:xfrm>
            <a:off x="1538007" y="526562"/>
            <a:ext cx="5219700" cy="7602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solidFill>
                <a:srgbClr val="FF0000"/>
              </a:solidFill>
            </a:endParaRPr>
          </a:p>
          <a:p>
            <a:pPr algn="ctr"/>
            <a:r>
              <a:rPr lang="es-MX" altLang="es-MX" b="1" i="1" dirty="0" smtClean="0"/>
              <a:t>DEPARTAMENTO DE IDIOMAS</a:t>
            </a:r>
            <a:endParaRPr lang="es-MX" altLang="es-MX" b="1" i="1" dirty="0"/>
          </a:p>
          <a:p>
            <a:pPr eaLnBrk="1" hangingPunct="1"/>
            <a:endParaRPr lang="es-ES_tradnl" altLang="es-MX" b="1" i="1" dirty="0"/>
          </a:p>
          <a:p>
            <a:pPr eaLnBrk="1" hangingPunct="1">
              <a:spcAft>
                <a:spcPts val="1200"/>
              </a:spcAft>
            </a:pPr>
            <a:r>
              <a:rPr lang="es-ES_tradnl" altLang="es-MX" b="1" i="1" dirty="0"/>
              <a:t>OBJETIVO</a:t>
            </a:r>
          </a:p>
          <a:p>
            <a:pPr algn="just" eaLnBrk="1" hangingPunct="1">
              <a:spcAft>
                <a:spcPts val="1200"/>
              </a:spcAft>
            </a:pPr>
            <a:r>
              <a:rPr lang="es-ES" altLang="es-MX" dirty="0"/>
              <a:t>  </a:t>
            </a:r>
            <a:r>
              <a:rPr lang="es-MX" altLang="es-MX" dirty="0"/>
              <a:t>  </a:t>
            </a:r>
            <a:r>
              <a:rPr lang="es-MX" altLang="es-MX" dirty="0" smtClean="0"/>
              <a:t>Coordinar la planeación del Programa de Estudio en el idioma inglés relacionado con las carreras que se imparten en el Instituto, así como el desarrollo de proyectos derivados del programa mencionado.</a:t>
            </a:r>
            <a:endParaRPr lang="es-MX" altLang="es-MX" dirty="0"/>
          </a:p>
          <a:p>
            <a:pPr algn="just">
              <a:spcAft>
                <a:spcPts val="1200"/>
              </a:spcAft>
            </a:pPr>
            <a:r>
              <a:rPr lang="es-ES" altLang="es-MX" b="1" i="1" dirty="0"/>
              <a:t>FUNCIONES </a:t>
            </a:r>
          </a:p>
          <a:p>
            <a:pPr algn="just" eaLnBrk="1" hangingPunct="1">
              <a:spcAft>
                <a:spcPts val="1200"/>
              </a:spcAft>
              <a:buFont typeface="Wingdings" panose="05000000000000000000" pitchFamily="2" charset="2"/>
              <a:buChar char="§"/>
            </a:pPr>
            <a:r>
              <a:rPr lang="es-MX" altLang="es-MX" dirty="0" smtClean="0"/>
              <a:t>Inspeccionar la atención a alumnos de acuerdo a diversas necesidades relacionadas con el idioma inglés.</a:t>
            </a:r>
          </a:p>
          <a:p>
            <a:pPr algn="just" eaLnBrk="1" hangingPunct="1">
              <a:spcAft>
                <a:spcPts val="1200"/>
              </a:spcAft>
              <a:buFont typeface="Wingdings" panose="05000000000000000000" pitchFamily="2" charset="2"/>
              <a:buChar char="§"/>
            </a:pPr>
            <a:r>
              <a:rPr lang="es-MX" altLang="es-MX" dirty="0" smtClean="0"/>
              <a:t>Apoyar en el proceso de selección y contratación de docentes para el idioma inglés.</a:t>
            </a:r>
          </a:p>
          <a:p>
            <a:pPr algn="just" eaLnBrk="1" hangingPunct="1">
              <a:spcAft>
                <a:spcPts val="1200"/>
              </a:spcAft>
              <a:buFont typeface="Wingdings" panose="05000000000000000000" pitchFamily="2" charset="2"/>
              <a:buChar char="§"/>
            </a:pPr>
            <a:r>
              <a:rPr lang="es-MX" altLang="es-MX" dirty="0" smtClean="0"/>
              <a:t>Gestionar la evaluación del desempeño docente, horarios semestrales para los alumnos e implementar estrategias para el mejor funcionamiento de las clases impartidas.</a:t>
            </a:r>
          </a:p>
          <a:p>
            <a:pPr algn="just" eaLnBrk="1" hangingPunct="1">
              <a:spcAft>
                <a:spcPts val="1200"/>
              </a:spcAft>
              <a:buFont typeface="Wingdings" panose="05000000000000000000" pitchFamily="2" charset="2"/>
              <a:buChar char="§"/>
            </a:pPr>
            <a:r>
              <a:rPr lang="es-MX" altLang="es-MX" dirty="0" smtClean="0"/>
              <a:t>Apoyar en la promoción y difusión de los cursos de inglés.</a:t>
            </a:r>
          </a:p>
          <a:p>
            <a:pPr algn="just" eaLnBrk="1" hangingPunct="1">
              <a:spcAft>
                <a:spcPts val="1200"/>
              </a:spcAft>
              <a:buFont typeface="Wingdings" panose="05000000000000000000" pitchFamily="2" charset="2"/>
              <a:buChar char="§"/>
            </a:pPr>
            <a:r>
              <a:rPr lang="es-MX" altLang="es-MX" dirty="0" smtClean="0"/>
              <a:t>Elaborar en conjunto con los docentes el calendario de exámenes.</a:t>
            </a:r>
          </a:p>
          <a:p>
            <a:pPr algn="just" eaLnBrk="1" hangingPunct="1">
              <a:spcAft>
                <a:spcPts val="1200"/>
              </a:spcAft>
              <a:buFont typeface="Wingdings" panose="05000000000000000000" pitchFamily="2" charset="2"/>
              <a:buChar char="§"/>
            </a:pPr>
            <a:r>
              <a:rPr lang="es-MX" altLang="es-MX" dirty="0" smtClean="0"/>
              <a:t>Inspeccionar las horas-clase de los docentes de inglés.</a:t>
            </a:r>
          </a:p>
          <a:p>
            <a:pPr algn="just" eaLnBrk="1" hangingPunct="1">
              <a:spcAft>
                <a:spcPts val="1200"/>
              </a:spcAft>
              <a:buFont typeface="Wingdings" panose="05000000000000000000" pitchFamily="2" charset="2"/>
              <a:buChar char="§"/>
            </a:pPr>
            <a:r>
              <a:rPr lang="es-MX" altLang="es-MX" dirty="0" smtClean="0"/>
              <a:t>Gestionar los eventos académicos.</a:t>
            </a:r>
          </a:p>
          <a:p>
            <a:pPr algn="just" eaLnBrk="1" hangingPunct="1">
              <a:spcAft>
                <a:spcPts val="1200"/>
              </a:spcAft>
              <a:buFont typeface="Wingdings" panose="05000000000000000000" pitchFamily="2" charset="2"/>
              <a:buChar char="§"/>
            </a:pPr>
            <a:r>
              <a:rPr lang="es-MX" altLang="es-MX" dirty="0" smtClean="0"/>
              <a:t>Gestionar cursos y talleres de actualización docente.</a:t>
            </a:r>
          </a:p>
          <a:p>
            <a:pPr algn="just" eaLnBrk="1" hangingPunct="1">
              <a:spcAft>
                <a:spcPts val="1200"/>
              </a:spcAft>
              <a:buFont typeface="Wingdings" panose="05000000000000000000" pitchFamily="2" charset="2"/>
              <a:buChar char="§"/>
            </a:pPr>
            <a:r>
              <a:rPr lang="es-MX" altLang="es-MX" dirty="0" smtClean="0"/>
              <a:t>Inspeccionar la realización de las reuniones de academia de inglés.</a:t>
            </a:r>
          </a:p>
          <a:p>
            <a:pPr algn="just" eaLnBrk="1" hangingPunct="1">
              <a:spcAft>
                <a:spcPts val="1200"/>
              </a:spcAft>
              <a:buFont typeface="Wingdings" panose="05000000000000000000" pitchFamily="2" charset="2"/>
              <a:buChar char="§"/>
            </a:pPr>
            <a:r>
              <a:rPr lang="es-MX" altLang="es-MX" dirty="0" smtClean="0"/>
              <a:t>Inspeccionar que los docentes utilicen la metodología y los recursos didácticos para la enseñanza y la práctica del idioma inglés.</a:t>
            </a:r>
          </a:p>
          <a:p>
            <a:pPr algn="just" eaLnBrk="1" hangingPunct="1">
              <a:spcAft>
                <a:spcPts val="1200"/>
              </a:spcAft>
              <a:buFont typeface="Wingdings" panose="05000000000000000000" pitchFamily="2" charset="2"/>
              <a:buChar char="§"/>
            </a:pPr>
            <a:r>
              <a:rPr lang="es-MX" altLang="es-MX" dirty="0" smtClean="0"/>
              <a:t>Elaborar los reportes estadísticos del aprovechamiento de los alumnos en el idioma inglés.</a:t>
            </a:r>
            <a:endParaRPr lang="es-MX" altLang="es-MX" dirty="0"/>
          </a:p>
          <a:p>
            <a:pPr algn="just">
              <a:spcAft>
                <a:spcPts val="1200"/>
              </a:spcAft>
              <a:buFont typeface="Wingdings" pitchFamily="2" charset="2"/>
              <a:buChar char="§"/>
              <a:defRPr/>
            </a:pPr>
            <a:r>
              <a:rPr lang="es-MX" altLang="es-MX" dirty="0" smtClean="0"/>
              <a:t>Elaborar el </a:t>
            </a:r>
            <a:r>
              <a:rPr lang="es-MX" altLang="es-MX" dirty="0"/>
              <a:t>Anteproyecto del Programa Operativo Anual (APOA), Programa de Trabajo Anual (PTA) y Programa Institucional de Innovación y Desarrollo (PIID</a:t>
            </a:r>
            <a:r>
              <a:rPr lang="es-MX" altLang="es-MX" dirty="0" smtClean="0"/>
              <a:t>), referente al Departamento de Idiomas.</a:t>
            </a:r>
            <a:endParaRPr lang="es-MX" altLang="es-MX" dirty="0"/>
          </a:p>
        </p:txBody>
      </p:sp>
      <p:sp>
        <p:nvSpPr>
          <p:cNvPr id="6452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6452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3762438096"/>
              </p:ext>
            </p:extLst>
          </p:nvPr>
        </p:nvGraphicFramePr>
        <p:xfrm>
          <a:off x="1576107" y="8383962"/>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Lizett González </a:t>
                      </a:r>
                      <a:r>
                        <a:rPr kumimoji="0" lang="es-ES" sz="1200" b="0" i="0" u="none" strike="noStrike" cap="none" normalizeH="0" baseline="0" dirty="0" err="1" smtClean="0">
                          <a:ln>
                            <a:noFill/>
                          </a:ln>
                          <a:solidFill>
                            <a:schemeClr val="tx1"/>
                          </a:solidFill>
                          <a:effectLst/>
                          <a:latin typeface="Arial" charset="0"/>
                          <a:cs typeface="Arial" charset="0"/>
                        </a:rPr>
                        <a:t>Meraz</a:t>
                      </a:r>
                      <a:endParaRPr kumimoji="0" lang="es-ES" sz="2400" b="0" i="0" u="none" strike="noStrike" cap="none" normalizeH="0" baseline="0" dirty="0">
                        <a:ln>
                          <a:noFill/>
                        </a:ln>
                        <a:solidFill>
                          <a:schemeClr val="tx1"/>
                        </a:solidFill>
                        <a:effectLst/>
                        <a:latin typeface="Arial" charset="0"/>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51474487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64515" name="Rectangle 20"/>
          <p:cNvSpPr>
            <a:spLocks noChangeArrowheads="1"/>
          </p:cNvSpPr>
          <p:nvPr/>
        </p:nvSpPr>
        <p:spPr bwMode="auto">
          <a:xfrm>
            <a:off x="1538007" y="526562"/>
            <a:ext cx="5219700"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solidFill>
                <a:srgbClr val="FF0000"/>
              </a:solidFill>
            </a:endParaRPr>
          </a:p>
          <a:p>
            <a:pPr algn="ctr">
              <a:spcAft>
                <a:spcPts val="0"/>
              </a:spcAft>
            </a:pPr>
            <a:r>
              <a:rPr lang="es-MX" altLang="es-MX" b="1" i="1" dirty="0"/>
              <a:t>DEPARTAMENTO DE </a:t>
            </a:r>
            <a:r>
              <a:rPr lang="es-MX" altLang="es-MX" b="1" i="1" dirty="0" smtClean="0"/>
              <a:t>IDIOMAS</a:t>
            </a:r>
          </a:p>
          <a:p>
            <a:pPr algn="ctr">
              <a:spcAft>
                <a:spcPts val="0"/>
              </a:spcAft>
            </a:pPr>
            <a:r>
              <a:rPr lang="es-MX" altLang="es-MX" b="1" i="1" dirty="0" smtClean="0"/>
              <a:t>(CONTINÚA)</a:t>
            </a:r>
            <a:endParaRPr lang="es-MX" altLang="es-MX" b="1" i="1" dirty="0"/>
          </a:p>
          <a:p>
            <a:pPr algn="just">
              <a:spcAft>
                <a:spcPts val="1200"/>
              </a:spcAft>
            </a:pPr>
            <a:endParaRPr lang="es-ES" altLang="es-MX" b="1" i="1" dirty="0"/>
          </a:p>
          <a:p>
            <a:pPr algn="just">
              <a:spcAft>
                <a:spcPts val="1200"/>
              </a:spcAft>
              <a:buFont typeface="Wingdings" pitchFamily="2" charset="2"/>
              <a:buChar char="§"/>
              <a:defRPr/>
            </a:pPr>
            <a:r>
              <a:rPr lang="es-MX" altLang="es-MX" dirty="0" smtClean="0"/>
              <a:t>Ejecutar </a:t>
            </a:r>
            <a:r>
              <a:rPr lang="es-MX" altLang="es-MX" dirty="0"/>
              <a:t>la normatividad expedida en materia de transparencia, archivo y control interno.</a:t>
            </a:r>
          </a:p>
          <a:p>
            <a:pPr algn="just">
              <a:spcAft>
                <a:spcPts val="1200"/>
              </a:spcAft>
              <a:buFont typeface="Wingdings" pitchFamily="2" charset="2"/>
              <a:buChar char="§"/>
              <a:defRPr/>
            </a:pPr>
            <a:r>
              <a:rPr lang="es-MX" dirty="0" smtClean="0"/>
              <a:t>Ejecutar los </a:t>
            </a:r>
            <a:r>
              <a:rPr lang="es-MX" dirty="0"/>
              <a:t>procesos de Entrega-Recepción de las áreas del </a:t>
            </a:r>
            <a:r>
              <a:rPr lang="es-MX" dirty="0" smtClean="0"/>
              <a:t>CITEC.</a:t>
            </a:r>
            <a:endParaRPr lang="es-MX" dirty="0"/>
          </a:p>
          <a:p>
            <a:pPr algn="just">
              <a:spcAft>
                <a:spcPts val="1200"/>
              </a:spcAft>
              <a:buFont typeface="Wingdings" pitchFamily="2" charset="2"/>
              <a:buChar char="§"/>
              <a:defRPr/>
            </a:pPr>
            <a:r>
              <a:rPr lang="es-MX" dirty="0">
                <a:solidFill>
                  <a:srgbClr val="000000"/>
                </a:solidFill>
              </a:rPr>
              <a:t>Estas funciones son enunciativas mas no limitativas.</a:t>
            </a:r>
            <a:r>
              <a:rPr lang="es-ES" dirty="0"/>
              <a:t> </a:t>
            </a:r>
          </a:p>
          <a:p>
            <a:pPr algn="just">
              <a:spcAft>
                <a:spcPts val="1200"/>
              </a:spcAft>
              <a:buFont typeface="Wingdings" pitchFamily="2" charset="2"/>
              <a:buChar char="§"/>
              <a:defRPr/>
            </a:pPr>
            <a:endParaRPr lang="es-MX" dirty="0">
              <a:latin typeface="Arial" charset="0"/>
              <a:cs typeface="Arial" charset="0"/>
            </a:endParaRPr>
          </a:p>
          <a:p>
            <a:pPr marL="0" indent="0" algn="just" eaLnBrk="1" hangingPunct="1">
              <a:spcAft>
                <a:spcPts val="1200"/>
              </a:spcAft>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buFont typeface="Wingdings" panose="05000000000000000000" pitchFamily="2" charset="2"/>
              <a:buChar char="§"/>
            </a:pPr>
            <a:endParaRPr lang="es-MX" altLang="es-MX" dirty="0"/>
          </a:p>
        </p:txBody>
      </p:sp>
      <p:sp>
        <p:nvSpPr>
          <p:cNvPr id="6452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6452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3578629785"/>
              </p:ext>
            </p:extLst>
          </p:nvPr>
        </p:nvGraphicFramePr>
        <p:xfrm>
          <a:off x="1576107" y="8394844"/>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Lizett González </a:t>
                      </a:r>
                      <a:r>
                        <a:rPr kumimoji="0" lang="es-ES" sz="1200" b="0" i="0" u="none" strike="noStrike" cap="none" normalizeH="0" baseline="0" dirty="0" err="1" smtClean="0">
                          <a:ln>
                            <a:noFill/>
                          </a:ln>
                          <a:solidFill>
                            <a:schemeClr val="tx1"/>
                          </a:solidFill>
                          <a:effectLst/>
                          <a:latin typeface="Arial" charset="0"/>
                          <a:cs typeface="Arial" charset="0"/>
                        </a:rPr>
                        <a:t>Meraz</a:t>
                      </a:r>
                      <a:endParaRPr kumimoji="0" lang="es-ES" sz="2400" b="0" i="0" u="none" strike="noStrike" cap="none" normalizeH="0" baseline="0" dirty="0">
                        <a:ln>
                          <a:noFill/>
                        </a:ln>
                        <a:solidFill>
                          <a:schemeClr val="tx1"/>
                        </a:solidFill>
                        <a:effectLst/>
                        <a:latin typeface="Arial" charset="0"/>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34192549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64515" name="Rectangle 20"/>
          <p:cNvSpPr>
            <a:spLocks noChangeArrowheads="1"/>
          </p:cNvSpPr>
          <p:nvPr/>
        </p:nvSpPr>
        <p:spPr bwMode="auto">
          <a:xfrm>
            <a:off x="1538007" y="526562"/>
            <a:ext cx="5219700" cy="8863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solidFill>
                <a:srgbClr val="FF0000"/>
              </a:solidFill>
            </a:endParaRPr>
          </a:p>
          <a:p>
            <a:pPr algn="ctr"/>
            <a:r>
              <a:rPr lang="es-MX" altLang="es-MX" b="1" i="1" dirty="0"/>
              <a:t>SALA DE </a:t>
            </a:r>
            <a:r>
              <a:rPr lang="es-MX" altLang="es-MX" b="1" i="1" dirty="0" smtClean="0"/>
              <a:t>AUTO ACCESO</a:t>
            </a:r>
            <a:endParaRPr lang="es-MX" altLang="es-MX" b="1" i="1" dirty="0"/>
          </a:p>
          <a:p>
            <a:pPr eaLnBrk="1" hangingPunct="1"/>
            <a:endParaRPr lang="es-ES_tradnl" altLang="es-MX" b="1" i="1" dirty="0"/>
          </a:p>
          <a:p>
            <a:pPr eaLnBrk="1" hangingPunct="1">
              <a:spcAft>
                <a:spcPts val="1200"/>
              </a:spcAft>
            </a:pPr>
            <a:r>
              <a:rPr lang="es-ES_tradnl" altLang="es-MX" b="1" i="1" dirty="0"/>
              <a:t>OBJETIVO</a:t>
            </a:r>
          </a:p>
          <a:p>
            <a:pPr algn="just" eaLnBrk="1" hangingPunct="1">
              <a:spcAft>
                <a:spcPts val="1200"/>
              </a:spcAft>
            </a:pPr>
            <a:r>
              <a:rPr lang="es-ES" altLang="es-MX" dirty="0"/>
              <a:t>  </a:t>
            </a:r>
            <a:r>
              <a:rPr lang="es-MX" altLang="es-MX" dirty="0"/>
              <a:t>  Atender a los usuarios que solicitan el servicio del Laboratorio de Idiomas.</a:t>
            </a:r>
          </a:p>
          <a:p>
            <a:pPr algn="just">
              <a:spcAft>
                <a:spcPts val="1200"/>
              </a:spcAft>
            </a:pPr>
            <a:r>
              <a:rPr lang="es-ES" altLang="es-MX" b="1" i="1" dirty="0"/>
              <a:t>FUNCIONES </a:t>
            </a:r>
          </a:p>
          <a:p>
            <a:pPr algn="just" eaLnBrk="1" hangingPunct="1">
              <a:spcAft>
                <a:spcPts val="1200"/>
              </a:spcAft>
              <a:buFont typeface="Wingdings" panose="05000000000000000000" pitchFamily="2" charset="2"/>
              <a:buChar char="§"/>
            </a:pPr>
            <a:r>
              <a:rPr lang="es-MX" altLang="es-MX" dirty="0" smtClean="0"/>
              <a:t>Elaborar en </a:t>
            </a:r>
            <a:r>
              <a:rPr lang="es-MX" altLang="es-MX" dirty="0"/>
              <a:t>coordinación con el </a:t>
            </a:r>
            <a:r>
              <a:rPr lang="es-MX" altLang="es-MX" dirty="0" smtClean="0"/>
              <a:t>jefe (a) del departamento </a:t>
            </a:r>
            <a:r>
              <a:rPr lang="es-MX" altLang="es-MX" dirty="0"/>
              <a:t>el programa de trabajo anual del Laboratorio de Idiomas. </a:t>
            </a:r>
          </a:p>
          <a:p>
            <a:pPr algn="just" eaLnBrk="1" hangingPunct="1">
              <a:spcAft>
                <a:spcPts val="1200"/>
              </a:spcAft>
              <a:buFont typeface="Wingdings" panose="05000000000000000000" pitchFamily="2" charset="2"/>
              <a:buChar char="§"/>
            </a:pPr>
            <a:r>
              <a:rPr lang="es-MX" altLang="es-MX" dirty="0"/>
              <a:t>Proporcionar el servicio de laboratorio de idiomas a los usuarios que lo soliciten.</a:t>
            </a:r>
          </a:p>
          <a:p>
            <a:pPr algn="just" eaLnBrk="1" hangingPunct="1">
              <a:spcAft>
                <a:spcPts val="1200"/>
              </a:spcAft>
              <a:buFont typeface="Wingdings" panose="05000000000000000000" pitchFamily="2" charset="2"/>
              <a:buChar char="§"/>
            </a:pPr>
            <a:r>
              <a:rPr lang="es-MX" altLang="es-MX" dirty="0"/>
              <a:t>Elaborar y </a:t>
            </a:r>
            <a:r>
              <a:rPr lang="es-MX" altLang="es-MX" dirty="0" smtClean="0"/>
              <a:t>divulgar el </a:t>
            </a:r>
            <a:r>
              <a:rPr lang="es-MX" altLang="es-MX" dirty="0"/>
              <a:t>reglamento del laboratorio de idiomas.</a:t>
            </a:r>
          </a:p>
          <a:p>
            <a:pPr algn="just" eaLnBrk="1" hangingPunct="1">
              <a:spcAft>
                <a:spcPts val="1200"/>
              </a:spcAft>
              <a:buFont typeface="Wingdings" panose="05000000000000000000" pitchFamily="2" charset="2"/>
              <a:buChar char="§"/>
            </a:pPr>
            <a:r>
              <a:rPr lang="es-ES_tradnl" dirty="0"/>
              <a:t>Inspeccionar la asistencia, permanencia y cumplimiento de los módulos que debe acreditar el estudiante.</a:t>
            </a:r>
            <a:endParaRPr lang="es-MX" altLang="es-MX" dirty="0"/>
          </a:p>
          <a:p>
            <a:pPr algn="just" eaLnBrk="1" hangingPunct="1">
              <a:spcAft>
                <a:spcPts val="1200"/>
              </a:spcAft>
              <a:buFont typeface="Wingdings" panose="05000000000000000000" pitchFamily="2" charset="2"/>
              <a:buChar char="§"/>
            </a:pPr>
            <a:r>
              <a:rPr lang="es-MX" altLang="es-MX" dirty="0"/>
              <a:t>Dar mantenimiento preventivo y correctivo a los equipos del laboratorio de idiomas.</a:t>
            </a:r>
          </a:p>
          <a:p>
            <a:pPr algn="just" eaLnBrk="1" hangingPunct="1">
              <a:spcAft>
                <a:spcPts val="1200"/>
              </a:spcAft>
              <a:buFont typeface="Wingdings" panose="05000000000000000000" pitchFamily="2" charset="2"/>
              <a:buChar char="§"/>
            </a:pPr>
            <a:r>
              <a:rPr lang="es-MX" altLang="es-MX" dirty="0"/>
              <a:t>Gestionar la actualización del software de los equipos de computo del laboratorio de idiomas.</a:t>
            </a:r>
          </a:p>
          <a:p>
            <a:pPr algn="just" eaLnBrk="1" hangingPunct="1">
              <a:spcAft>
                <a:spcPts val="1200"/>
              </a:spcAft>
              <a:buFont typeface="Wingdings" panose="05000000000000000000" pitchFamily="2" charset="2"/>
              <a:buChar char="§"/>
            </a:pPr>
            <a:r>
              <a:rPr lang="es-MX" altLang="es-MX" dirty="0"/>
              <a:t>Elaborar reportes estadísticos de usuarios del laboratorio de idiomas y entregarlo </a:t>
            </a:r>
            <a:r>
              <a:rPr lang="es-MX" altLang="es-MX" dirty="0" smtClean="0"/>
              <a:t>al Departamento de Idiomas y a la </a:t>
            </a:r>
            <a:r>
              <a:rPr lang="es-MX" altLang="es-MX" dirty="0"/>
              <a:t>Subdirección Académica.</a:t>
            </a:r>
          </a:p>
          <a:p>
            <a:pPr algn="just" eaLnBrk="1" hangingPunct="1">
              <a:spcAft>
                <a:spcPts val="1200"/>
              </a:spcAft>
              <a:buFont typeface="Wingdings" panose="05000000000000000000" pitchFamily="2" charset="2"/>
              <a:buChar char="§"/>
            </a:pPr>
            <a:r>
              <a:rPr lang="es-MX" altLang="es-MX" dirty="0"/>
              <a:t>Proponer un programa de difusión del uso del laboratorio de idiomas </a:t>
            </a:r>
            <a:r>
              <a:rPr lang="es-MX" altLang="es-MX" dirty="0" smtClean="0"/>
              <a:t>al Departamento </a:t>
            </a:r>
            <a:r>
              <a:rPr lang="es-MX" altLang="es-MX" dirty="0"/>
              <a:t>de Idiomas y a la Subdirección Académica.</a:t>
            </a:r>
          </a:p>
          <a:p>
            <a:pPr algn="just">
              <a:buFont typeface="Wingdings" pitchFamily="2" charset="2"/>
              <a:buChar char="§"/>
            </a:pPr>
            <a:r>
              <a:rPr lang="es-MX" altLang="es-MX" dirty="0" smtClean="0"/>
              <a:t>Ejecutar en </a:t>
            </a:r>
            <a:r>
              <a:rPr lang="es-MX" altLang="es-MX" dirty="0"/>
              <a:t>el ámbito de su competencia lo establecido en el Sistema de Gestión Integral.</a:t>
            </a:r>
          </a:p>
          <a:p>
            <a:pPr algn="just">
              <a:buFont typeface="Wingdings" pitchFamily="2" charset="2"/>
              <a:buChar char="§"/>
            </a:pPr>
            <a:endParaRPr lang="es-MX" altLang="es-MX" dirty="0"/>
          </a:p>
          <a:p>
            <a:pPr algn="just">
              <a:buFont typeface="Wingdings" pitchFamily="2" charset="2"/>
              <a:buChar char="§"/>
            </a:pPr>
            <a:r>
              <a:rPr lang="es-MX" altLang="es-MX" dirty="0"/>
              <a:t>Ejecutar la normatividad expedida en materia de transparencia, archivo y control interno.</a:t>
            </a:r>
          </a:p>
          <a:p>
            <a:pPr algn="just">
              <a:buFont typeface="Wingdings" pitchFamily="2" charset="2"/>
              <a:buChar char="§"/>
            </a:pPr>
            <a:endParaRPr lang="es-MX" dirty="0">
              <a:solidFill>
                <a:srgbClr val="00B0F0"/>
              </a:solidFill>
            </a:endParaRPr>
          </a:p>
          <a:p>
            <a:pPr algn="just">
              <a:buFont typeface="Wingdings" pitchFamily="2" charset="2"/>
              <a:buChar char="§"/>
            </a:pPr>
            <a:r>
              <a:rPr lang="es-MX" dirty="0">
                <a:solidFill>
                  <a:srgbClr val="000000"/>
                </a:solidFill>
              </a:rPr>
              <a:t>Estas funciones son enunciativas mas no limitativas.</a:t>
            </a:r>
          </a:p>
          <a:p>
            <a:pPr algn="just">
              <a:spcAft>
                <a:spcPts val="1200"/>
              </a:spcAft>
              <a:buFont typeface="Wingdings" pitchFamily="2" charset="2"/>
              <a:buChar char="§"/>
              <a:defRPr/>
            </a:pPr>
            <a:endParaRPr lang="es-MX" dirty="0">
              <a:latin typeface="Arial" charset="0"/>
              <a:cs typeface="Arial" charset="0"/>
            </a:endParaRPr>
          </a:p>
          <a:p>
            <a:pPr marL="0" indent="0" algn="just" eaLnBrk="1" hangingPunct="1">
              <a:spcAft>
                <a:spcPts val="1200"/>
              </a:spcAft>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buFont typeface="Wingdings" panose="05000000000000000000" pitchFamily="2" charset="2"/>
              <a:buChar char="§"/>
            </a:pPr>
            <a:endParaRPr lang="es-MX" altLang="es-MX" dirty="0"/>
          </a:p>
        </p:txBody>
      </p:sp>
      <p:sp>
        <p:nvSpPr>
          <p:cNvPr id="6452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6452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2926288227"/>
              </p:ext>
            </p:extLst>
          </p:nvPr>
        </p:nvGraphicFramePr>
        <p:xfrm>
          <a:off x="1576107" y="8394844"/>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Carlos Guillermo Martínez Juárez</a:t>
                      </a:r>
                      <a:endParaRPr kumimoji="0" lang="es-ES" sz="2400" b="0" i="0" u="none" strike="noStrike" cap="none" normalizeH="0" baseline="0" dirty="0">
                        <a:ln>
                          <a:noFill/>
                        </a:ln>
                        <a:solidFill>
                          <a:schemeClr val="tx1"/>
                        </a:solidFill>
                        <a:effectLst/>
                        <a:latin typeface="Arial" charset="0"/>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93273204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0"/>
          <p:cNvSpPr>
            <a:spLocks noChangeArrowheads="1"/>
          </p:cNvSpPr>
          <p:nvPr/>
        </p:nvSpPr>
        <p:spPr bwMode="auto">
          <a:xfrm>
            <a:off x="1448900" y="526562"/>
            <a:ext cx="5219700" cy="779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p>
          <a:p>
            <a:pPr algn="ctr">
              <a:spcAft>
                <a:spcPts val="1200"/>
              </a:spcAft>
            </a:pPr>
            <a:r>
              <a:rPr lang="es-MX" altLang="es-MX" b="1" i="1" dirty="0"/>
              <a:t>SUBDIRECCIÓN DE POSGRADO E INVESTIGACIÓN</a:t>
            </a:r>
          </a:p>
          <a:p>
            <a:pPr algn="just">
              <a:spcAft>
                <a:spcPts val="1200"/>
              </a:spcAft>
            </a:pPr>
            <a:r>
              <a:rPr lang="es-ES_tradnl" altLang="es-MX" b="1" i="1" dirty="0">
                <a:solidFill>
                  <a:srgbClr val="000000"/>
                </a:solidFill>
              </a:rPr>
              <a:t>OBJETIVO</a:t>
            </a:r>
          </a:p>
          <a:p>
            <a:pPr algn="just">
              <a:spcAft>
                <a:spcPts val="1200"/>
              </a:spcAft>
            </a:pPr>
            <a:r>
              <a:rPr lang="es-MX" altLang="es-MX" dirty="0"/>
              <a:t>    Coordinar las actividades de posgrado e investigación de acuerdo a los lineamientos correspondientes</a:t>
            </a:r>
            <a:r>
              <a:rPr lang="es-MX" altLang="es-MX" dirty="0" smtClean="0"/>
              <a:t>.</a:t>
            </a:r>
          </a:p>
          <a:p>
            <a:pPr algn="just">
              <a:spcAft>
                <a:spcPts val="1200"/>
              </a:spcAft>
            </a:pPr>
            <a:r>
              <a:rPr lang="es-MX" altLang="es-MX" dirty="0"/>
              <a:t> </a:t>
            </a:r>
            <a:r>
              <a:rPr lang="es-MX" altLang="es-MX" dirty="0" smtClean="0"/>
              <a:t>   Incrementar </a:t>
            </a:r>
            <a:r>
              <a:rPr lang="es-MX" altLang="es-MX" dirty="0"/>
              <a:t>las oportunidades de vinculación entre la institución y los sectores público, privado y social, brindado servicios que faciliten la transferencia de conocimiento y tecnología, la consultoría, licenciamiento y generación de empresas (</a:t>
            </a:r>
            <a:r>
              <a:rPr lang="es-MX" altLang="es-MX" dirty="0" err="1"/>
              <a:t>spinout</a:t>
            </a:r>
            <a:r>
              <a:rPr lang="es-MX" altLang="es-MX" dirty="0"/>
              <a:t>). </a:t>
            </a:r>
          </a:p>
          <a:p>
            <a:pPr algn="just">
              <a:spcAft>
                <a:spcPts val="1200"/>
              </a:spcAft>
            </a:pPr>
            <a:r>
              <a:rPr lang="es-ES" altLang="es-MX" b="1" i="1" dirty="0">
                <a:solidFill>
                  <a:srgbClr val="000000"/>
                </a:solidFill>
              </a:rPr>
              <a:t>FUNCIONES </a:t>
            </a:r>
          </a:p>
          <a:p>
            <a:pPr algn="just">
              <a:lnSpc>
                <a:spcPct val="95000"/>
              </a:lnSpc>
              <a:spcAft>
                <a:spcPts val="1200"/>
              </a:spcAft>
              <a:buFont typeface="Wingdings" pitchFamily="2" charset="2"/>
              <a:buChar char="§"/>
              <a:defRPr/>
            </a:pPr>
            <a:r>
              <a:rPr lang="es-MX" dirty="0"/>
              <a:t>Gestionar ante las instancias correspondientes los programas de posgrado que consoliden la oferta educativa del instituto.</a:t>
            </a:r>
          </a:p>
          <a:p>
            <a:pPr algn="just">
              <a:lnSpc>
                <a:spcPct val="95000"/>
              </a:lnSpc>
              <a:spcAft>
                <a:spcPts val="1200"/>
              </a:spcAft>
              <a:buFont typeface="Wingdings" pitchFamily="2" charset="2"/>
              <a:buChar char="§"/>
              <a:defRPr/>
            </a:pPr>
            <a:r>
              <a:rPr lang="es-MX" dirty="0"/>
              <a:t>Participar con las instancias correspondientes en la definición de los perfiles del personal académico y de investigación, así como en la definición de los Programas de Formación Académica e Investigación.</a:t>
            </a:r>
          </a:p>
          <a:p>
            <a:pPr algn="just">
              <a:lnSpc>
                <a:spcPct val="95000"/>
              </a:lnSpc>
              <a:spcAft>
                <a:spcPts val="1200"/>
              </a:spcAft>
              <a:buFont typeface="Wingdings" pitchFamily="2" charset="2"/>
              <a:buChar char="§"/>
              <a:defRPr/>
            </a:pPr>
            <a:r>
              <a:rPr lang="es-MX" dirty="0"/>
              <a:t>Gestionar la generación, desarrollo y seguimiento de los proyectos autorizados por las instancias correspondientes de acuerdo con  el Reglamento de Investigación.</a:t>
            </a:r>
          </a:p>
          <a:p>
            <a:pPr algn="just">
              <a:lnSpc>
                <a:spcPct val="95000"/>
              </a:lnSpc>
              <a:spcAft>
                <a:spcPts val="1200"/>
              </a:spcAft>
              <a:buFont typeface="Wingdings" pitchFamily="2" charset="2"/>
              <a:buChar char="§"/>
              <a:defRPr/>
            </a:pPr>
            <a:r>
              <a:rPr lang="es-MX" altLang="es-MX" dirty="0"/>
              <a:t>Proponer mecanismos para estimular la participación docente y de la comunidad estudiantil en proyectos de investigación para cada una de las líneas de investigación establecidas por carrera.</a:t>
            </a:r>
          </a:p>
          <a:p>
            <a:pPr algn="just">
              <a:lnSpc>
                <a:spcPct val="95000"/>
              </a:lnSpc>
              <a:spcAft>
                <a:spcPts val="1200"/>
              </a:spcAft>
              <a:buFont typeface="Wingdings" pitchFamily="2" charset="2"/>
              <a:buChar char="§"/>
              <a:defRPr/>
            </a:pPr>
            <a:r>
              <a:rPr lang="es-MX" altLang="es-MX" dirty="0"/>
              <a:t>Gestionar el registro de las líneas de investigación ante las instancias correspondientes.</a:t>
            </a:r>
          </a:p>
          <a:p>
            <a:pPr algn="just">
              <a:lnSpc>
                <a:spcPct val="95000"/>
              </a:lnSpc>
              <a:spcAft>
                <a:spcPts val="1200"/>
              </a:spcAft>
              <a:buFont typeface="Wingdings" pitchFamily="2" charset="2"/>
              <a:buChar char="§"/>
              <a:defRPr/>
            </a:pPr>
            <a:r>
              <a:rPr lang="es-MX" altLang="es-MX" dirty="0"/>
              <a:t>Gestionar el registro de los proyectos de investigación ante las instancias correspondientes</a:t>
            </a:r>
            <a:r>
              <a:rPr lang="es-MX" altLang="es-MX" dirty="0" smtClean="0"/>
              <a:t>.</a:t>
            </a:r>
          </a:p>
          <a:p>
            <a:pPr algn="just">
              <a:lnSpc>
                <a:spcPct val="95000"/>
              </a:lnSpc>
              <a:spcAft>
                <a:spcPts val="1200"/>
              </a:spcAft>
              <a:buFont typeface="Wingdings" pitchFamily="2" charset="2"/>
              <a:buChar char="§"/>
              <a:defRPr/>
            </a:pPr>
            <a:r>
              <a:rPr lang="es-MX" dirty="0"/>
              <a:t>Apoyar en la transferencia y comercialización de las tecnologías desarrolladas por el instituto.</a:t>
            </a:r>
          </a:p>
          <a:p>
            <a:pPr algn="just">
              <a:lnSpc>
                <a:spcPct val="95000"/>
              </a:lnSpc>
              <a:spcAft>
                <a:spcPts val="1200"/>
              </a:spcAft>
              <a:buFont typeface="Wingdings" pitchFamily="2" charset="2"/>
              <a:buChar char="§"/>
              <a:defRPr/>
            </a:pPr>
            <a:r>
              <a:rPr lang="es-MX" dirty="0"/>
              <a:t>Proporcionar Consultoría en transferencia de tecnología dirigida a los sectores público, privado y social. </a:t>
            </a:r>
          </a:p>
          <a:p>
            <a:pPr algn="just">
              <a:lnSpc>
                <a:spcPct val="95000"/>
              </a:lnSpc>
              <a:spcAft>
                <a:spcPts val="1200"/>
              </a:spcAft>
              <a:buFont typeface="Wingdings" pitchFamily="2" charset="2"/>
              <a:buChar char="§"/>
              <a:defRPr/>
            </a:pPr>
            <a:r>
              <a:rPr lang="es-MX" dirty="0"/>
              <a:t>Gestionar la interacción en el desarrollo de las actividades de consultoría, de transferencia de Tecnología y gestión del conocimiento que se realicen en el instituto. </a:t>
            </a:r>
          </a:p>
        </p:txBody>
      </p:sp>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236565" name="Group 21"/>
          <p:cNvGraphicFramePr>
            <a:graphicFrameLocks noGrp="1"/>
          </p:cNvGraphicFramePr>
          <p:nvPr>
            <p:extLst>
              <p:ext uri="{D42A27DB-BD31-4B8C-83A1-F6EECF244321}">
                <p14:modId xmlns:p14="http://schemas.microsoft.com/office/powerpoint/2010/main" val="2737055815"/>
              </p:ext>
            </p:extLst>
          </p:nvPr>
        </p:nvGraphicFramePr>
        <p:xfrm>
          <a:off x="1547019" y="8383133"/>
          <a:ext cx="5207000" cy="587375"/>
        </p:xfrm>
        <a:graphic>
          <a:graphicData uri="http://schemas.openxmlformats.org/drawingml/2006/table">
            <a:tbl>
              <a:tblPr/>
              <a:tblGrid>
                <a:gridCol w="2716213">
                  <a:extLst>
                    <a:ext uri="{9D8B030D-6E8A-4147-A177-3AD203B41FA5}">
                      <a16:colId xmlns:a16="http://schemas.microsoft.com/office/drawing/2014/main" xmlns="" val="20000"/>
                    </a:ext>
                  </a:extLst>
                </a:gridCol>
                <a:gridCol w="24907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kern="1200" cap="none" normalizeH="0" baseline="0" dirty="0" smtClean="0">
                          <a:ln>
                            <a:noFill/>
                          </a:ln>
                          <a:solidFill>
                            <a:schemeClr val="tx1"/>
                          </a:solidFill>
                          <a:effectLst/>
                          <a:latin typeface="Arial" charset="0"/>
                          <a:ea typeface="+mn-ea"/>
                          <a:cs typeface="Times New Roman" pitchFamily="18" charset="0"/>
                        </a:rPr>
                        <a:t>Francisca Azuara Zumaya</a:t>
                      </a:r>
                      <a:endParaRPr kumimoji="0" lang="es-ES" sz="1200" b="0" i="0" u="none" strike="noStrike" kern="1200" cap="none" normalizeH="0" baseline="0" dirty="0">
                        <a:ln>
                          <a:noFill/>
                        </a:ln>
                        <a:solidFill>
                          <a:schemeClr val="tx1"/>
                        </a:solidFill>
                        <a:effectLst/>
                        <a:latin typeface="Arial" charset="0"/>
                        <a:ea typeface="+mn-ea"/>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3175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3176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355883796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69635" name="Rectangle 5"/>
          <p:cNvSpPr>
            <a:spLocks noChangeArrowheads="1"/>
          </p:cNvSpPr>
          <p:nvPr/>
        </p:nvSpPr>
        <p:spPr bwMode="auto">
          <a:xfrm>
            <a:off x="1448900" y="526562"/>
            <a:ext cx="5219700" cy="9030164"/>
          </a:xfrm>
          <a:prstGeom prst="rect">
            <a:avLst/>
          </a:prstGeom>
          <a:noFill/>
          <a:ln w="9525">
            <a:noFill/>
            <a:miter lim="800000"/>
            <a:headEnd/>
            <a:tailEnd/>
          </a:ln>
        </p:spPr>
        <p:txBody>
          <a:bodyPr>
            <a:spAutoFit/>
          </a:bodyPr>
          <a:lstStyle/>
          <a:p>
            <a:pPr algn="ctr">
              <a:spcAft>
                <a:spcPts val="1200"/>
              </a:spcAft>
            </a:pPr>
            <a:endParaRPr lang="es-MX" altLang="es-MX" b="1" i="1" dirty="0" smtClean="0"/>
          </a:p>
          <a:p>
            <a:pPr algn="ctr">
              <a:spcAft>
                <a:spcPts val="0"/>
              </a:spcAft>
            </a:pPr>
            <a:r>
              <a:rPr lang="es-MX" altLang="es-MX" b="1" i="1" dirty="0" smtClean="0"/>
              <a:t>SUBDIRECCIÓN </a:t>
            </a:r>
            <a:r>
              <a:rPr lang="es-MX" altLang="es-MX" b="1" i="1" dirty="0"/>
              <a:t>DE POSGRADO E </a:t>
            </a:r>
            <a:r>
              <a:rPr lang="es-MX" altLang="es-MX" b="1" i="1" dirty="0" smtClean="0"/>
              <a:t>INVESTIGACIÓN</a:t>
            </a:r>
          </a:p>
          <a:p>
            <a:pPr algn="ctr">
              <a:spcAft>
                <a:spcPts val="0"/>
              </a:spcAft>
            </a:pPr>
            <a:r>
              <a:rPr lang="es-MX" b="1" i="1" dirty="0">
                <a:solidFill>
                  <a:prstClr val="black"/>
                </a:solidFill>
              </a:rPr>
              <a:t>(CONTINÚA</a:t>
            </a:r>
            <a:r>
              <a:rPr lang="es-MX" b="1" i="1" dirty="0" smtClean="0">
                <a:solidFill>
                  <a:prstClr val="black"/>
                </a:solidFill>
              </a:rPr>
              <a:t>)</a:t>
            </a:r>
          </a:p>
          <a:p>
            <a:pPr algn="ctr">
              <a:spcAft>
                <a:spcPts val="0"/>
              </a:spcAft>
            </a:pPr>
            <a:endParaRPr lang="es-MX" b="1" i="1" dirty="0">
              <a:solidFill>
                <a:prstClr val="black"/>
              </a:solidFill>
            </a:endParaRPr>
          </a:p>
          <a:p>
            <a:pPr marL="177800" indent="-177800" algn="just">
              <a:lnSpc>
                <a:spcPct val="95000"/>
              </a:lnSpc>
              <a:spcAft>
                <a:spcPts val="1200"/>
              </a:spcAft>
              <a:buFont typeface="Wingdings" pitchFamily="2" charset="2"/>
              <a:buChar char="§"/>
              <a:defRPr/>
            </a:pPr>
            <a:r>
              <a:rPr lang="es-MX" dirty="0" smtClean="0"/>
              <a:t>Investigar </a:t>
            </a:r>
            <a:r>
              <a:rPr lang="es-MX" dirty="0"/>
              <a:t>las diferentes necesidades tecnológicas de los sectores productivo, público y social en materia de investigación, desarrollo tecnológico e innovación, para ofertar las propuestas de solución existentes. </a:t>
            </a:r>
          </a:p>
          <a:p>
            <a:pPr marL="177800" indent="-177800" algn="just">
              <a:lnSpc>
                <a:spcPct val="95000"/>
              </a:lnSpc>
              <a:spcAft>
                <a:spcPts val="1200"/>
              </a:spcAft>
              <a:buFont typeface="Wingdings" pitchFamily="2" charset="2"/>
              <a:buChar char="§"/>
              <a:defRPr/>
            </a:pPr>
            <a:r>
              <a:rPr lang="es-MX" dirty="0" smtClean="0"/>
              <a:t>Elaborar </a:t>
            </a:r>
            <a:r>
              <a:rPr lang="es-MX" dirty="0"/>
              <a:t>la integración, licenciamiento y/o comercialización de Paquetes Tecnológicos, la generación y lanzamiento de nuevos negocios y/o el licenciamiento de desarrollos o tecnologías propias. </a:t>
            </a:r>
          </a:p>
          <a:p>
            <a:pPr marL="177800" indent="-177800" algn="just">
              <a:lnSpc>
                <a:spcPct val="95000"/>
              </a:lnSpc>
              <a:spcAft>
                <a:spcPts val="1200"/>
              </a:spcAft>
              <a:buFont typeface="Wingdings" pitchFamily="2" charset="2"/>
              <a:buChar char="§"/>
              <a:defRPr/>
            </a:pPr>
            <a:r>
              <a:rPr lang="es-MX" dirty="0"/>
              <a:t>Informar el </a:t>
            </a:r>
            <a:r>
              <a:rPr lang="es-MX" dirty="0" smtClean="0"/>
              <a:t>catálogo </a:t>
            </a:r>
            <a:r>
              <a:rPr lang="es-MX" dirty="0"/>
              <a:t>de servicios en materia de transferencia de tecnología a los sectores público, privado y social. </a:t>
            </a:r>
          </a:p>
          <a:p>
            <a:pPr marL="177800" indent="-177800" algn="just">
              <a:lnSpc>
                <a:spcPct val="95000"/>
              </a:lnSpc>
              <a:spcAft>
                <a:spcPts val="1200"/>
              </a:spcAft>
              <a:buFont typeface="Wingdings" pitchFamily="2" charset="2"/>
              <a:buChar char="§"/>
              <a:defRPr/>
            </a:pPr>
            <a:r>
              <a:rPr lang="es-MX" dirty="0"/>
              <a:t>Elaborar diagnósticos del potencial de ideas innovadoras para su futura comercialización.</a:t>
            </a:r>
          </a:p>
          <a:p>
            <a:pPr marL="177800" indent="-177800" algn="just">
              <a:lnSpc>
                <a:spcPct val="95000"/>
              </a:lnSpc>
              <a:spcAft>
                <a:spcPts val="1200"/>
              </a:spcAft>
              <a:buFont typeface="Wingdings" pitchFamily="2" charset="2"/>
              <a:buChar char="§"/>
              <a:defRPr/>
            </a:pPr>
            <a:r>
              <a:rPr lang="es-MX" dirty="0"/>
              <a:t>Proponer que la investigación que se genere tenga una aplicación comercial que pueda generar ingresos propios o un bienestar social. </a:t>
            </a:r>
          </a:p>
          <a:p>
            <a:pPr marL="177800" indent="-177800" algn="just">
              <a:lnSpc>
                <a:spcPct val="95000"/>
              </a:lnSpc>
              <a:spcAft>
                <a:spcPts val="1200"/>
              </a:spcAft>
              <a:buFont typeface="Wingdings" pitchFamily="2" charset="2"/>
              <a:buChar char="§"/>
              <a:defRPr/>
            </a:pPr>
            <a:r>
              <a:rPr lang="es-MX" dirty="0"/>
              <a:t>Desarrollar la creación de empresas-escuela autosuficientes dentro del propio instituto que sirvan de complemento a la actividad académica. </a:t>
            </a:r>
            <a:endParaRPr lang="es-MX" dirty="0" smtClean="0"/>
          </a:p>
          <a:p>
            <a:pPr marL="177800" indent="-177800" algn="just">
              <a:lnSpc>
                <a:spcPct val="95000"/>
              </a:lnSpc>
              <a:spcAft>
                <a:spcPts val="1200"/>
              </a:spcAft>
              <a:buFont typeface="Wingdings" pitchFamily="2" charset="2"/>
              <a:buChar char="§"/>
              <a:defRPr/>
            </a:pPr>
            <a:r>
              <a:rPr lang="es-MX" dirty="0"/>
              <a:t>Apoyar en la generación de ingresos por regalías para la institución y los investigadores. </a:t>
            </a:r>
            <a:endParaRPr lang="es-ES" dirty="0"/>
          </a:p>
          <a:p>
            <a:pPr marL="177800" indent="-177800" algn="just">
              <a:lnSpc>
                <a:spcPct val="95000"/>
              </a:lnSpc>
              <a:spcAft>
                <a:spcPts val="1200"/>
              </a:spcAft>
              <a:buFont typeface="Wingdings" pitchFamily="2" charset="2"/>
              <a:buChar char="§"/>
              <a:defRPr/>
            </a:pPr>
            <a:r>
              <a:rPr lang="es-MX" altLang="es-MX" dirty="0"/>
              <a:t>Proporcionar a todo el personal del instituto servicios relacionados con la propiedad intelectual y el emprendimiento.</a:t>
            </a:r>
          </a:p>
          <a:p>
            <a:pPr marL="177800" indent="-177800" algn="just">
              <a:lnSpc>
                <a:spcPct val="95000"/>
              </a:lnSpc>
              <a:spcAft>
                <a:spcPts val="1200"/>
              </a:spcAft>
              <a:buFont typeface="Wingdings" pitchFamily="2" charset="2"/>
              <a:buChar char="§"/>
              <a:defRPr/>
            </a:pPr>
            <a:r>
              <a:rPr lang="es-MX" altLang="es-MX" dirty="0"/>
              <a:t>Proponer estrategias para recompensar, retener y reclutar a investigadores y estudiantes.</a:t>
            </a:r>
          </a:p>
          <a:p>
            <a:pPr marL="177800" indent="-177800" algn="just">
              <a:lnSpc>
                <a:spcPct val="95000"/>
              </a:lnSpc>
              <a:spcAft>
                <a:spcPts val="1200"/>
              </a:spcAft>
              <a:buFont typeface="Wingdings" pitchFamily="2" charset="2"/>
              <a:buChar char="§"/>
              <a:defRPr/>
            </a:pPr>
            <a:r>
              <a:rPr lang="es-MX" altLang="es-MX" dirty="0"/>
              <a:t>Participar en el Anteproyecto del Programa Operativo Anual (APOA), Programa de Trabajo Anual (PTA) y Programa Institucional de Innovación y Desarrollo (PIID).</a:t>
            </a:r>
          </a:p>
          <a:p>
            <a:pPr marL="177800" indent="-177800" algn="just">
              <a:lnSpc>
                <a:spcPct val="95000"/>
              </a:lnSpc>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lnSpc>
                <a:spcPct val="95000"/>
              </a:lnSpc>
              <a:spcAft>
                <a:spcPts val="1200"/>
              </a:spcAft>
              <a:buFont typeface="Wingdings" pitchFamily="2" charset="2"/>
              <a:buChar char="§"/>
              <a:defRPr/>
            </a:pPr>
            <a:r>
              <a:rPr lang="es-MX" altLang="es-MX" dirty="0"/>
              <a:t>Ejecutar la normatividad expedida en materia de transparencia, archivo y control interno</a:t>
            </a:r>
            <a:r>
              <a:rPr lang="es-MX" altLang="es-MX" dirty="0" smtClean="0"/>
              <a:t>.</a:t>
            </a:r>
          </a:p>
          <a:p>
            <a:pPr marL="177800" indent="-177800" algn="just">
              <a:lnSpc>
                <a:spcPct val="95000"/>
              </a:lnSpc>
              <a:spcAft>
                <a:spcPts val="1200"/>
              </a:spcAft>
              <a:buFont typeface="Wingdings" pitchFamily="2" charset="2"/>
              <a:buChar char="§"/>
              <a:defRPr/>
            </a:pPr>
            <a:r>
              <a:rPr lang="es-MX" dirty="0">
                <a:solidFill>
                  <a:srgbClr val="000000"/>
                </a:solidFill>
              </a:rPr>
              <a:t>Estas funciones son enunciativas mas no limitativas.</a:t>
            </a:r>
          </a:p>
          <a:p>
            <a:pPr marL="177800" indent="-177800" algn="just">
              <a:lnSpc>
                <a:spcPct val="95000"/>
              </a:lnSpc>
              <a:spcAft>
                <a:spcPts val="1200"/>
              </a:spcAft>
              <a:buFont typeface="Wingdings" pitchFamily="2" charset="2"/>
              <a:buChar char="§"/>
              <a:defRPr/>
            </a:pPr>
            <a:endParaRPr lang="es-MX" altLang="es-MX" dirty="0">
              <a:solidFill>
                <a:srgbClr val="00B0F0"/>
              </a:solidFill>
            </a:endParaRPr>
          </a:p>
          <a:p>
            <a:pPr marL="177800" indent="-177800" algn="just">
              <a:lnSpc>
                <a:spcPct val="95000"/>
              </a:lnSpc>
              <a:spcAft>
                <a:spcPts val="1200"/>
              </a:spcAft>
              <a:buFont typeface="Wingdings" pitchFamily="2" charset="2"/>
              <a:buChar char="§"/>
              <a:defRPr/>
            </a:pPr>
            <a:endParaRPr lang="es-MX" dirty="0">
              <a:solidFill>
                <a:srgbClr val="00B0F0"/>
              </a:solidFill>
            </a:endParaRPr>
          </a:p>
          <a:p>
            <a:pPr marL="177800" indent="-177800" algn="just">
              <a:lnSpc>
                <a:spcPct val="95000"/>
              </a:lnSpc>
              <a:spcAft>
                <a:spcPts val="1200"/>
              </a:spcAft>
              <a:buFont typeface="Wingdings" pitchFamily="2" charset="2"/>
              <a:buChar char="§"/>
              <a:defRPr/>
            </a:pPr>
            <a:endParaRPr lang="es-MX" dirty="0"/>
          </a:p>
        </p:txBody>
      </p:sp>
      <p:sp>
        <p:nvSpPr>
          <p:cNvPr id="6657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6657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2443576135"/>
              </p:ext>
            </p:extLst>
          </p:nvPr>
        </p:nvGraphicFramePr>
        <p:xfrm>
          <a:off x="1559719" y="840263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Francisca Azuara Zumaya</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63993000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9294852"/>
          </a:xfrm>
          <a:prstGeom prst="rect">
            <a:avLst/>
          </a:prstGeom>
          <a:noFill/>
          <a:ln>
            <a:noFill/>
          </a:ln>
          <a:extLst/>
        </p:spPr>
        <p:txBody>
          <a:bodyPr>
            <a:spAutoFit/>
          </a:bodyPr>
          <a:lstStyle/>
          <a:p>
            <a:pPr algn="ctr">
              <a:spcAft>
                <a:spcPts val="0"/>
              </a:spcAft>
              <a:defRPr/>
            </a:pPr>
            <a:endParaRPr lang="es-MX" b="1" i="1" dirty="0">
              <a:solidFill>
                <a:srgbClr val="000000"/>
              </a:solidFill>
              <a:latin typeface="Arial" charset="0"/>
              <a:cs typeface="Arial" charset="0"/>
            </a:endParaRPr>
          </a:p>
          <a:p>
            <a:pPr algn="ctr">
              <a:spcAft>
                <a:spcPts val="1200"/>
              </a:spcAft>
              <a:defRPr/>
            </a:pPr>
            <a:r>
              <a:rPr lang="es-MX" b="1" i="1" dirty="0" smtClean="0">
                <a:solidFill>
                  <a:srgbClr val="000000"/>
                </a:solidFill>
                <a:latin typeface="Arial" charset="0"/>
                <a:cs typeface="Arial" charset="0"/>
              </a:rPr>
              <a:t>AUXILIAR ADMINISTRATIVO</a:t>
            </a:r>
            <a:endParaRPr lang="es-MX" b="1" i="1" dirty="0">
              <a:solidFill>
                <a:srgbClr val="000000"/>
              </a:solidFill>
              <a:latin typeface="Arial" charset="0"/>
              <a:cs typeface="Arial" charset="0"/>
            </a:endParaRPr>
          </a:p>
          <a:p>
            <a:pPr marL="171450" indent="-171450" algn="just">
              <a:spcAft>
                <a:spcPts val="1200"/>
              </a:spcAft>
              <a:defRPr/>
            </a:pPr>
            <a:r>
              <a:rPr lang="es-MX" b="1" i="1" dirty="0">
                <a:solidFill>
                  <a:srgbClr val="000000"/>
                </a:solidFill>
              </a:rPr>
              <a:t>OBJETIVO</a:t>
            </a:r>
            <a:endParaRPr lang="es-MX" i="1" dirty="0">
              <a:solidFill>
                <a:srgbClr val="000000"/>
              </a:solidFill>
            </a:endParaRPr>
          </a:p>
          <a:p>
            <a:pPr marL="0" indent="0" algn="just">
              <a:spcAft>
                <a:spcPts val="1200"/>
              </a:spcAft>
              <a:buNone/>
              <a:defRPr/>
            </a:pPr>
            <a:r>
              <a:rPr lang="es-ES" dirty="0"/>
              <a:t>Atender la audiencia en la Subdirección de Planeación, además de recibir llamadas telefónicas, registrar y remitir correspondencia impresa y por vía electrónica, así como archivar los documentos de acuerdo a la normatividad establecida y llevar la agenda del área.</a:t>
            </a:r>
            <a:endParaRPr lang="es-MX" dirty="0"/>
          </a:p>
          <a:p>
            <a:pPr algn="just">
              <a:spcAft>
                <a:spcPts val="1200"/>
              </a:spcAft>
              <a:defRPr/>
            </a:pPr>
            <a:r>
              <a:rPr lang="es-MX" dirty="0"/>
              <a:t> </a:t>
            </a:r>
            <a:r>
              <a:rPr lang="es-ES" b="1" i="1" dirty="0">
                <a:solidFill>
                  <a:srgbClr val="000000"/>
                </a:solidFill>
              </a:rPr>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a:t>
            </a:r>
          </a:p>
          <a:p>
            <a:pPr marL="177800" indent="-177800" algn="just">
              <a:spcAft>
                <a:spcPts val="1200"/>
              </a:spcAft>
              <a:buFont typeface="Wingdings" pitchFamily="2" charset="2"/>
              <a:buChar char="§"/>
              <a:defRPr/>
            </a:pPr>
            <a:r>
              <a:rPr lang="es-MX" altLang="es-MX" dirty="0"/>
              <a:t>Apoyar en la difusión de la correspondencia electrónica y darle seguimiento</a:t>
            </a:r>
            <a:r>
              <a:rPr lang="es-MX" altLang="es-MX" dirty="0" smtClean="0"/>
              <a:t>.</a:t>
            </a:r>
          </a:p>
          <a:p>
            <a:pPr marL="177800" indent="-177800" algn="just">
              <a:spcAft>
                <a:spcPts val="1200"/>
              </a:spcAft>
              <a:buFont typeface="Wingdings" pitchFamily="2" charset="2"/>
              <a:buChar char="§"/>
              <a:defRPr/>
            </a:pPr>
            <a:r>
              <a:rPr lang="es-MX" altLang="es-MX" dirty="0" smtClean="0"/>
              <a:t>Coordinar el Programa PRODEP, elaborar y entregar los informes, así como los resultados a la Subdirectora de Posgrado e Investigación y Dirección Académica.</a:t>
            </a:r>
            <a:endParaRPr lang="es-MX" altLang="es-MX" dirty="0"/>
          </a:p>
          <a:p>
            <a:pPr marL="177800" indent="-177800" algn="just">
              <a:spcAft>
                <a:spcPts val="1200"/>
              </a:spcAft>
              <a:buFont typeface="Wingdings" pitchFamily="2" charset="2"/>
              <a:buChar char="§"/>
              <a:defRPr/>
            </a:pPr>
            <a:r>
              <a:rPr lang="es-MX" altLang="es-MX" dirty="0"/>
              <a:t>Organizar, conservar y resguardar los expedientes que conforman el archivo del área.</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Apoyar en la organización de eventos en conjunto con el personal comisionado en la institución.</a:t>
            </a: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algn="just">
              <a:spcAft>
                <a:spcPts val="1200"/>
              </a:spcAft>
              <a:buFont typeface="Wingdings" pitchFamily="2" charset="2"/>
              <a:buChar char="§"/>
              <a:defRPr/>
            </a:pPr>
            <a:endParaRPr lang="es-ES" dirty="0">
              <a:solidFill>
                <a:srgbClr val="000000"/>
              </a:solidFill>
            </a:endParaRPr>
          </a:p>
          <a:p>
            <a:pPr algn="just">
              <a:spcAft>
                <a:spcPts val="1200"/>
              </a:spcAft>
              <a:defRPr/>
            </a:pPr>
            <a:endParaRPr lang="es-MX" dirty="0">
              <a:solidFill>
                <a:srgbClr val="000000"/>
              </a:solidFill>
              <a:latin typeface="Arial" charset="0"/>
              <a:cs typeface="Arial" charset="0"/>
            </a:endParaRPr>
          </a:p>
          <a:p>
            <a:pPr algn="just">
              <a:spcAft>
                <a:spcPts val="1200"/>
              </a:spcAft>
              <a:defRPr/>
            </a:pPr>
            <a:endParaRPr lang="es-MX" altLang="es-MX" dirty="0">
              <a:solidFill>
                <a:srgbClr val="000000"/>
              </a:solidFill>
            </a:endParaRPr>
          </a:p>
          <a:p>
            <a:pPr marL="177800" indent="-177800" algn="just">
              <a:spcAft>
                <a:spcPts val="1200"/>
              </a:spcAft>
              <a:buFont typeface="Wingdings" pitchFamily="2" charset="2"/>
              <a:buChar char="§"/>
              <a:defRPr/>
            </a:pPr>
            <a:endParaRPr lang="es-MX" altLang="es-MX" dirty="0">
              <a:solidFill>
                <a:srgbClr val="000000"/>
              </a:solidFill>
            </a:endParaRPr>
          </a:p>
          <a:p>
            <a:pPr marL="177800" indent="-177800" algn="just">
              <a:buFont typeface="Arial" panose="020B0604020202020204" pitchFamily="34" charset="0"/>
              <a:buChar char="•"/>
              <a:defRPr/>
            </a:pPr>
            <a:endParaRPr lang="es-ES" dirty="0">
              <a:solidFill>
                <a:srgbClr val="000000"/>
              </a:solidFill>
            </a:endParaRPr>
          </a:p>
          <a:p>
            <a:pPr marL="177800" indent="-177800" algn="just">
              <a:buFont typeface="Arial" panose="020B0604020202020204" pitchFamily="34" charset="0"/>
              <a:buChar char="•"/>
              <a:defRPr/>
            </a:pPr>
            <a:endParaRPr lang="es-MX" dirty="0">
              <a:solidFill>
                <a:srgbClr val="FF33CC"/>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solidFill>
                  <a:srgbClr val="000000"/>
                </a:solidFill>
              </a:rPr>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7" name="Group 21"/>
          <p:cNvGraphicFramePr>
            <a:graphicFrameLocks noGrp="1"/>
          </p:cNvGraphicFramePr>
          <p:nvPr>
            <p:extLst>
              <p:ext uri="{D42A27DB-BD31-4B8C-83A1-F6EECF244321}">
                <p14:modId xmlns:p14="http://schemas.microsoft.com/office/powerpoint/2010/main" val="423136554"/>
              </p:ext>
            </p:extLst>
          </p:nvPr>
        </p:nvGraphicFramePr>
        <p:xfrm>
          <a:off x="1571625" y="8387490"/>
          <a:ext cx="5181600" cy="587375"/>
        </p:xfrm>
        <a:graphic>
          <a:graphicData uri="http://schemas.openxmlformats.org/drawingml/2006/table">
            <a:tbl>
              <a:tblPr/>
              <a:tblGrid>
                <a:gridCol w="2590800">
                  <a:extLst>
                    <a:ext uri="{9D8B030D-6E8A-4147-A177-3AD203B41FA5}">
                      <a16:colId xmlns:a16="http://schemas.microsoft.com/office/drawing/2014/main" xmlns="" val="20000"/>
                    </a:ext>
                  </a:extLst>
                </a:gridCol>
                <a:gridCol w="25908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Irma Rocío Medina Espinoza</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42489611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5" name="Group 20"/>
          <p:cNvGraphicFramePr>
            <a:graphicFrameLocks noGrp="1"/>
          </p:cNvGraphicFramePr>
          <p:nvPr>
            <p:extLst>
              <p:ext uri="{D42A27DB-BD31-4B8C-83A1-F6EECF244321}">
                <p14:modId xmlns:p14="http://schemas.microsoft.com/office/powerpoint/2010/main" val="3537559975"/>
              </p:ext>
            </p:extLst>
          </p:nvPr>
        </p:nvGraphicFramePr>
        <p:xfrm>
          <a:off x="1520825" y="8397875"/>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Eustolia </a:t>
                      </a:r>
                      <a:r>
                        <a:rPr kumimoji="0" lang="es-ES" sz="1200" b="0" i="0" u="none" strike="noStrike" cap="none" normalizeH="0" baseline="0" dirty="0" smtClean="0">
                          <a:ln>
                            <a:noFill/>
                          </a:ln>
                          <a:solidFill>
                            <a:schemeClr val="tx1"/>
                          </a:solidFill>
                          <a:effectLst/>
                          <a:latin typeface="Arial" charset="0"/>
                          <a:cs typeface="Times New Roman" pitchFamily="18" charset="0"/>
                        </a:rPr>
                        <a:t>Ruiz </a:t>
                      </a:r>
                      <a:r>
                        <a:rPr kumimoji="0" lang="es-ES" sz="1200" b="0" i="0" u="none" strike="noStrike" cap="none" normalizeH="0" baseline="0" dirty="0">
                          <a:ln>
                            <a:noFill/>
                          </a:ln>
                          <a:solidFill>
                            <a:schemeClr val="tx1"/>
                          </a:solidFill>
                          <a:effectLst/>
                          <a:latin typeface="Arial" charset="0"/>
                          <a:cs typeface="Times New Roman" pitchFamily="18" charset="0"/>
                        </a:rPr>
                        <a:t>Hernández</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74766" name="1 Rectángulo"/>
          <p:cNvSpPr>
            <a:spLocks noChangeArrowheads="1"/>
          </p:cNvSpPr>
          <p:nvPr/>
        </p:nvSpPr>
        <p:spPr bwMode="auto">
          <a:xfrm>
            <a:off x="1448900" y="526562"/>
            <a:ext cx="5219700" cy="7540526"/>
          </a:xfrm>
          <a:prstGeom prst="rect">
            <a:avLst/>
          </a:prstGeom>
          <a:noFill/>
          <a:ln w="9525">
            <a:noFill/>
            <a:miter lim="800000"/>
            <a:headEnd/>
            <a:tailEnd/>
          </a:ln>
        </p:spPr>
        <p:txBody>
          <a:bodyPr>
            <a:spAutoFit/>
          </a:bodyPr>
          <a:lstStyle/>
          <a:p>
            <a:pPr marL="179388" indent="-179388" algn="ctr" eaLnBrk="1" hangingPunct="1">
              <a:defRPr/>
            </a:pPr>
            <a:endParaRPr lang="es-MX" altLang="es-MX" b="1" i="1" dirty="0"/>
          </a:p>
          <a:p>
            <a:pPr marL="179388" indent="-179388" algn="ctr" eaLnBrk="1" hangingPunct="1">
              <a:defRPr/>
            </a:pPr>
            <a:r>
              <a:rPr lang="es-MX" altLang="es-MX" b="1" i="1" dirty="0"/>
              <a:t>DIRECCIÓN DE PLANEACIÓN Y VINCULACIÓN</a:t>
            </a:r>
          </a:p>
          <a:p>
            <a:pPr marL="179388" indent="-179388" eaLnBrk="1" hangingPunct="1">
              <a:defRPr/>
            </a:pPr>
            <a:endParaRPr lang="es-MX" altLang="es-MX" b="1" i="1" dirty="0"/>
          </a:p>
          <a:p>
            <a:pPr marL="179388" indent="-179388" eaLnBrk="1" hangingPunct="1">
              <a:spcAft>
                <a:spcPts val="1200"/>
              </a:spcAft>
              <a:defRPr/>
            </a:pPr>
            <a:r>
              <a:rPr lang="es-MX" altLang="es-MX" b="1" i="1" dirty="0"/>
              <a:t>OBJETIVO</a:t>
            </a:r>
          </a:p>
          <a:p>
            <a:pPr marL="179388" indent="-179388" algn="just" eaLnBrk="1" hangingPunct="1">
              <a:spcAft>
                <a:spcPts val="1200"/>
              </a:spcAft>
              <a:defRPr/>
            </a:pPr>
            <a:r>
              <a:rPr lang="es-MX" altLang="es-MX" dirty="0"/>
              <a:t>    Coordinar las actividades de planeación, programación y presupuesto, así como establecer los mecanismos de vinculación entre el instituto y los sectores público, privado y social en el ámbito nacional e internacional, además de promover las acciones que contribuyan a la imagen institucional.</a:t>
            </a:r>
            <a:endParaRPr lang="es-MX" altLang="es-MX" b="1" i="1" dirty="0"/>
          </a:p>
          <a:p>
            <a:pPr marL="179388" indent="-179388" eaLnBrk="1" hangingPunct="1">
              <a:spcAft>
                <a:spcPts val="1200"/>
              </a:spcAft>
              <a:defRPr/>
            </a:pPr>
            <a:r>
              <a:rPr lang="es-MX" altLang="es-MX" b="1" i="1" dirty="0"/>
              <a:t>FUNCIONES</a:t>
            </a:r>
          </a:p>
          <a:p>
            <a:pPr marL="180975" indent="-180975" algn="just" eaLnBrk="1" hangingPunct="1">
              <a:spcAft>
                <a:spcPts val="1200"/>
              </a:spcAft>
              <a:buFont typeface="Wingdings" pitchFamily="2" charset="2"/>
              <a:buChar char="§"/>
              <a:defRPr/>
            </a:pPr>
            <a:r>
              <a:rPr lang="es-MX" altLang="es-MX" dirty="0"/>
              <a:t>Proponer </a:t>
            </a:r>
            <a:r>
              <a:rPr lang="es-MX" dirty="0"/>
              <a:t>a la Dirección General los proyectos de modernización y desarrollo administrativo de la dirección a su cargo, para su mejor funcionamiento y despacho de  los asuntos  de su competencia.</a:t>
            </a:r>
          </a:p>
          <a:p>
            <a:pPr marL="179388" indent="-179388" algn="just" eaLnBrk="1" hangingPunct="1">
              <a:spcBef>
                <a:spcPts val="0"/>
              </a:spcBef>
              <a:spcAft>
                <a:spcPts val="1200"/>
              </a:spcAft>
              <a:buFont typeface="Wingdings" pitchFamily="2" charset="2"/>
              <a:buChar char="§"/>
              <a:defRPr/>
            </a:pPr>
            <a:r>
              <a:rPr lang="es-MX" altLang="es-MX" dirty="0"/>
              <a:t>Gestionar la celebración de convenios de colaboración e intercambio académico, de servicios de capacitación con instituciones y empresas nacionales y extranjeras.</a:t>
            </a:r>
          </a:p>
          <a:p>
            <a:pPr marL="179388" indent="-179388" algn="just" eaLnBrk="1" hangingPunct="1">
              <a:spcBef>
                <a:spcPts val="0"/>
              </a:spcBef>
              <a:spcAft>
                <a:spcPts val="1200"/>
              </a:spcAft>
              <a:buFont typeface="Wingdings" pitchFamily="2" charset="2"/>
              <a:buChar char="§"/>
              <a:defRPr/>
            </a:pPr>
            <a:r>
              <a:rPr lang="es-MX" altLang="es-MX" dirty="0"/>
              <a:t>Proponer a la Dirección General, la celebración de convenios de colaboración con los sectores </a:t>
            </a:r>
            <a:r>
              <a:rPr lang="es-MX" altLang="es-MX" dirty="0" smtClean="0"/>
              <a:t>público</a:t>
            </a:r>
            <a:r>
              <a:rPr lang="es-MX" altLang="es-MX" dirty="0"/>
              <a:t>, privado y social, para la realización del servicio social y residencia profesional de los estudiantes.</a:t>
            </a:r>
          </a:p>
          <a:p>
            <a:pPr marL="179388" indent="-179388" algn="just" eaLnBrk="1" hangingPunct="1">
              <a:spcBef>
                <a:spcPts val="0"/>
              </a:spcBef>
              <a:spcAft>
                <a:spcPts val="1200"/>
              </a:spcAft>
              <a:buFont typeface="Wingdings" pitchFamily="2" charset="2"/>
              <a:buChar char="§"/>
              <a:defRPr/>
            </a:pPr>
            <a:r>
              <a:rPr lang="es-MX" altLang="es-MX" dirty="0"/>
              <a:t>Coordinar las acciones de extensión y difusión del instituto de acuerdo a los procedimientos establecidos.</a:t>
            </a:r>
          </a:p>
          <a:p>
            <a:pPr marL="179388" indent="-179388" algn="just" eaLnBrk="1" hangingPunct="1">
              <a:spcBef>
                <a:spcPts val="0"/>
              </a:spcBef>
              <a:spcAft>
                <a:spcPts val="1200"/>
              </a:spcAft>
              <a:buFont typeface="Wingdings" pitchFamily="2" charset="2"/>
              <a:buChar char="§"/>
              <a:defRPr/>
            </a:pPr>
            <a:r>
              <a:rPr lang="es-MX" altLang="es-MX" dirty="0"/>
              <a:t>Promover estrategias que contribuyen al seguimiento, promoción y acciones relativas a al incorporación de los egresados a los sectores público, privado y social.</a:t>
            </a:r>
          </a:p>
          <a:p>
            <a:pPr marL="179388" indent="-179388" algn="just" eaLnBrk="1" hangingPunct="1">
              <a:spcBef>
                <a:spcPts val="0"/>
              </a:spcBef>
              <a:spcAft>
                <a:spcPts val="1200"/>
              </a:spcAft>
              <a:buFont typeface="Wingdings" pitchFamily="2" charset="2"/>
              <a:buChar char="§"/>
              <a:defRPr/>
            </a:pPr>
            <a:r>
              <a:rPr lang="es-MX" altLang="es-MX" dirty="0"/>
              <a:t>Implantar estrategias curriculares para el Modelo de Educación Dual.</a:t>
            </a:r>
          </a:p>
          <a:p>
            <a:pPr marL="179388" indent="-179388" algn="just" eaLnBrk="1" hangingPunct="1">
              <a:spcBef>
                <a:spcPts val="0"/>
              </a:spcBef>
              <a:spcAft>
                <a:spcPts val="1200"/>
              </a:spcAft>
              <a:buFont typeface="Wingdings" pitchFamily="2" charset="2"/>
              <a:buChar char="§"/>
              <a:defRPr/>
            </a:pPr>
            <a:r>
              <a:rPr lang="es-MX" altLang="es-MX" dirty="0"/>
              <a:t>Promover ante los sectores </a:t>
            </a:r>
            <a:r>
              <a:rPr lang="es-MX" altLang="es-MX" dirty="0" smtClean="0"/>
              <a:t>público</a:t>
            </a:r>
            <a:r>
              <a:rPr lang="es-MX" altLang="es-MX" dirty="0"/>
              <a:t>, privado y social la colocación de alumnos para la realización del servicio social y visitas a empresas.</a:t>
            </a:r>
          </a:p>
          <a:p>
            <a:pPr marL="179388" indent="-179388" algn="just" eaLnBrk="1" hangingPunct="1">
              <a:spcBef>
                <a:spcPts val="0"/>
              </a:spcBef>
              <a:spcAft>
                <a:spcPts val="1200"/>
              </a:spcAft>
              <a:buFont typeface="Wingdings" pitchFamily="2" charset="2"/>
              <a:buChar char="§"/>
              <a:defRPr/>
            </a:pPr>
            <a:r>
              <a:rPr lang="es-MX" altLang="es-MX" dirty="0"/>
              <a:t>Coordinar la elaboración del Programa de Colaboración Profesional, en el cual se deberán considerar tanto las necesidades del Instituto, como las de los sectores de la sociedad con </a:t>
            </a:r>
            <a:r>
              <a:rPr lang="es-MX" altLang="es-MX" dirty="0" smtClean="0"/>
              <a:t>quiénes </a:t>
            </a:r>
            <a:r>
              <a:rPr lang="es-MX" altLang="es-MX" dirty="0"/>
              <a:t>se pretende establecer relaciones de vinculación</a:t>
            </a:r>
            <a:r>
              <a:rPr lang="es-MX" altLang="es-MX" dirty="0" smtClean="0"/>
              <a:t>.</a:t>
            </a:r>
            <a:endParaRPr lang="es-MX" dirty="0"/>
          </a:p>
        </p:txBody>
      </p:sp>
      <p:sp>
        <p:nvSpPr>
          <p:cNvPr id="7169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7169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238840445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5422" name="5 Rectángulo"/>
          <p:cNvSpPr>
            <a:spLocks noChangeArrowheads="1"/>
          </p:cNvSpPr>
          <p:nvPr/>
        </p:nvSpPr>
        <p:spPr bwMode="auto">
          <a:xfrm>
            <a:off x="1447800" y="528761"/>
            <a:ext cx="5219700" cy="7103483"/>
          </a:xfrm>
          <a:prstGeom prst="rect">
            <a:avLst/>
          </a:prstGeom>
          <a:noFill/>
          <a:ln>
            <a:noFill/>
          </a:ln>
          <a:extLst/>
        </p:spPr>
        <p:txBody>
          <a:bodyPr>
            <a:spAutoFit/>
          </a:bodyPr>
          <a:lstStyle>
            <a:lvl1pPr marL="180975" indent="-18097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endParaRPr lang="es-MX" altLang="es-MX" sz="1200" b="1" i="1" dirty="0">
              <a:latin typeface="Arial" panose="020B0604020202020204" pitchFamily="34" charset="0"/>
            </a:endParaRPr>
          </a:p>
          <a:p>
            <a:pPr algn="ctr" eaLnBrk="1" hangingPunct="1">
              <a:spcBef>
                <a:spcPct val="0"/>
              </a:spcBef>
              <a:buFontTx/>
              <a:buNone/>
              <a:defRPr/>
            </a:pPr>
            <a:r>
              <a:rPr lang="es-MX" altLang="es-MX" sz="1200" b="1" i="1" dirty="0">
                <a:latin typeface="Arial" panose="020B0604020202020204" pitchFamily="34" charset="0"/>
              </a:rPr>
              <a:t>DIRECCIÓN DE PLANEACIÓN Y VINCULACIÓN</a:t>
            </a:r>
          </a:p>
          <a:p>
            <a:pPr algn="ctr" eaLnBrk="1" hangingPunct="1">
              <a:spcBef>
                <a:spcPct val="0"/>
              </a:spcBef>
              <a:buFontTx/>
              <a:buNone/>
              <a:defRPr/>
            </a:pPr>
            <a:r>
              <a:rPr lang="es-MX" altLang="es-MX" sz="1200" b="1" i="1" dirty="0">
                <a:latin typeface="Arial" panose="020B0604020202020204" pitchFamily="34" charset="0"/>
              </a:rPr>
              <a:t>(CONTINÚA)</a:t>
            </a:r>
          </a:p>
          <a:p>
            <a:pPr algn="just">
              <a:spcBef>
                <a:spcPct val="0"/>
              </a:spcBef>
              <a:buFont typeface="Wingdings" panose="05000000000000000000" pitchFamily="2" charset="2"/>
              <a:buChar char="§"/>
              <a:defRPr/>
            </a:pPr>
            <a:endParaRPr lang="es-ES" altLang="es-MX" sz="1200" dirty="0">
              <a:latin typeface="Arial" panose="020B0604020202020204" pitchFamily="34" charset="0"/>
            </a:endParaRP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Coordinar las acciones de comunicación y difusión del instituto de acuerdo a los procedimientos establecidos.</a:t>
            </a:r>
          </a:p>
          <a:p>
            <a:pPr algn="just" eaLnBrk="1" hangingPunct="1">
              <a:spcAft>
                <a:spcPts val="1200"/>
              </a:spcAft>
              <a:buFont typeface="Wingdings" panose="05000000000000000000" pitchFamily="2" charset="2"/>
              <a:buChar char="§"/>
            </a:pPr>
            <a:r>
              <a:rPr lang="es-MX" altLang="es-MX" sz="1200" dirty="0" smtClean="0">
                <a:latin typeface="Arial" panose="020B0604020202020204" pitchFamily="34" charset="0"/>
              </a:rPr>
              <a:t>Coordinar </a:t>
            </a:r>
            <a:r>
              <a:rPr lang="es-MX" altLang="es-MX" sz="1200" dirty="0">
                <a:latin typeface="Arial" panose="020B0604020202020204" pitchFamily="34" charset="0"/>
              </a:rPr>
              <a:t>las acciones de servicios escolares del instituto de acuerdo a los procedimientos establecidos.</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Participar en la integración y funcionamiento del Comité y Consejo de Vinculación del instituto.</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Supervisar la prestación de los servicios médicos, otorgamiento de becas, régimen facultativo de seguro social, centro de información y orientación educativa del instituto.</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Coordinar las acciones de evaluación programática y presupuestal que se realicen en el instituto.</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Coordinar el Anteproyecto del Programa Operativo Anual (APOA), Programa de Trabajo Anual (PTA) y Programa Institucional de Innovación y Desarrollo (PIID).</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Participar en el proceso de Entrega Recepción del Ejercicio Constitucional.</a:t>
            </a:r>
          </a:p>
          <a:p>
            <a:pPr algn="just" eaLnBrk="1" hangingPunct="1">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eaLnBrk="1" hangingPunct="1">
              <a:spcBef>
                <a:spcPts val="0"/>
              </a:spcBef>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p>
          <a:p>
            <a:pPr algn="just" eaLnBrk="1" hangingPunct="1">
              <a:spcBef>
                <a:spcPts val="0"/>
              </a:spcBef>
              <a:spcAft>
                <a:spcPts val="1200"/>
              </a:spcAft>
              <a:buFont typeface="Wingdings" pitchFamily="2" charset="2"/>
              <a:buChar char="§"/>
              <a:defRPr/>
            </a:pPr>
            <a:endParaRPr lang="es-MX" sz="1200" dirty="0">
              <a:latin typeface="Arial" pitchFamily="34" charset="0"/>
            </a:endParaRPr>
          </a:p>
          <a:p>
            <a:pPr marL="0" indent="0" algn="just" eaLnBrk="1" hangingPunct="1">
              <a:spcBef>
                <a:spcPts val="0"/>
              </a:spcBef>
              <a:spcAft>
                <a:spcPts val="1200"/>
              </a:spcAft>
              <a:buNone/>
              <a:defRPr/>
            </a:pPr>
            <a:endParaRPr lang="es-MX" altLang="es-MX" sz="1200" dirty="0">
              <a:latin typeface="Arial" pitchFamily="34" charset="0"/>
            </a:endParaRPr>
          </a:p>
        </p:txBody>
      </p:sp>
      <p:sp>
        <p:nvSpPr>
          <p:cNvPr id="7271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7272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3305119711"/>
              </p:ext>
            </p:extLst>
          </p:nvPr>
        </p:nvGraphicFramePr>
        <p:xfrm>
          <a:off x="1520825" y="8387280"/>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Eustolia Ruíz Hernández</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71719232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8586966"/>
          </a:xfrm>
          <a:prstGeom prst="rect">
            <a:avLst/>
          </a:prstGeom>
          <a:noFill/>
          <a:ln>
            <a:noFill/>
          </a:ln>
          <a:extLst/>
        </p:spPr>
        <p:txBody>
          <a:bodyPr>
            <a:spAutoFit/>
          </a:bodyPr>
          <a:lstStyle/>
          <a:p>
            <a:pPr algn="ctr">
              <a:spcAft>
                <a:spcPts val="0"/>
              </a:spcAft>
              <a:defRPr/>
            </a:pPr>
            <a:endParaRPr lang="es-MX" b="1" i="1" dirty="0">
              <a:latin typeface="Arial" charset="0"/>
              <a:cs typeface="Arial" charset="0"/>
            </a:endParaRPr>
          </a:p>
          <a:p>
            <a:pPr algn="ctr">
              <a:spcAft>
                <a:spcPts val="1200"/>
              </a:spcAft>
              <a:defRPr/>
            </a:pPr>
            <a:r>
              <a:rPr lang="es-MX" b="1" i="1" dirty="0">
                <a:latin typeface="Arial" charset="0"/>
                <a:cs typeface="Arial" charset="0"/>
              </a:rPr>
              <a:t>SECRETARIA DE DIRECCIÓN </a:t>
            </a:r>
            <a:r>
              <a:rPr lang="es-MX" b="1" i="1" dirty="0" smtClean="0">
                <a:latin typeface="Arial" charset="0"/>
                <a:cs typeface="Arial" charset="0"/>
              </a:rPr>
              <a:t>DE PLANEACIÓN </a:t>
            </a:r>
            <a:r>
              <a:rPr lang="es-MX" b="1" i="1" dirty="0">
                <a:latin typeface="Arial" charset="0"/>
                <a:cs typeface="Arial" charset="0"/>
              </a:rPr>
              <a:t>Y VINCULACIÓN</a:t>
            </a:r>
          </a:p>
          <a:p>
            <a:pPr marL="171450" indent="-171450" algn="just">
              <a:spcAft>
                <a:spcPts val="1200"/>
              </a:spcAft>
              <a:defRPr/>
            </a:pPr>
            <a:r>
              <a:rPr lang="es-MX" b="1" i="1" dirty="0"/>
              <a:t>OBJETIVO</a:t>
            </a:r>
            <a:endParaRPr lang="es-MX" i="1" dirty="0"/>
          </a:p>
          <a:p>
            <a:pPr marL="0" indent="0" algn="just">
              <a:spcAft>
                <a:spcPts val="1200"/>
              </a:spcAft>
              <a:buNone/>
              <a:defRPr/>
            </a:pPr>
            <a:r>
              <a:rPr lang="es-ES" dirty="0"/>
              <a:t>Atender la audiencia en la Dirección de Planeación y Vinculación, además de recibir llamadas telefónicas, registrar y remitir correspondencia impresa y por vía electrónica, así como archivar los documentos de acuerdo a la normatividad establecida y llevar la agenda del área.</a:t>
            </a:r>
            <a:endParaRPr lang="es-MX" dirty="0"/>
          </a:p>
          <a:p>
            <a:pPr algn="just">
              <a:spcAft>
                <a:spcPts val="1200"/>
              </a:spcAft>
              <a:defRPr/>
            </a:pPr>
            <a:r>
              <a:rPr lang="es-MX" dirty="0"/>
              <a:t> </a:t>
            </a:r>
            <a:r>
              <a:rPr lang="es-ES" b="1" i="1" dirty="0"/>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a:t>
            </a:r>
          </a:p>
          <a:p>
            <a:pPr marL="177800" indent="-177800" algn="just">
              <a:spcAft>
                <a:spcPts val="1200"/>
              </a:spcAft>
              <a:buFont typeface="Wingdings" pitchFamily="2" charset="2"/>
              <a:buChar char="§"/>
              <a:defRPr/>
            </a:pPr>
            <a:r>
              <a:rPr lang="es-MX" altLang="es-MX" dirty="0"/>
              <a:t>Apoyar en la difusión de la correspondencia electrónica y darle seguimiento.</a:t>
            </a:r>
          </a:p>
          <a:p>
            <a:pPr marL="177800" indent="-177800" algn="just">
              <a:spcAft>
                <a:spcPts val="1200"/>
              </a:spcAft>
              <a:buFont typeface="Wingdings" pitchFamily="2" charset="2"/>
              <a:buChar char="§"/>
              <a:defRPr/>
            </a:pPr>
            <a:r>
              <a:rPr lang="es-MX" altLang="es-MX" dirty="0"/>
              <a:t>Organizar, conservar y resguardar los expedientes que conforman el archivo del área.</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Apoyar en la organización eventos en conjunto con el personal comisionado en la institución.</a:t>
            </a: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algn="just">
              <a:spcAft>
                <a:spcPts val="1200"/>
              </a:spcAft>
              <a:buFont typeface="Wingdings" pitchFamily="2" charset="2"/>
              <a:buChar char="§"/>
              <a:defRPr/>
            </a:pPr>
            <a:endParaRPr lang="es-ES" dirty="0"/>
          </a:p>
          <a:p>
            <a:pPr algn="just">
              <a:spcAft>
                <a:spcPts val="1200"/>
              </a:spcAft>
              <a:defRPr/>
            </a:pPr>
            <a:endParaRPr lang="es-MX" dirty="0">
              <a:latin typeface="Arial" charset="0"/>
              <a:cs typeface="Arial" charset="0"/>
            </a:endParaRPr>
          </a:p>
          <a:p>
            <a:pPr algn="just">
              <a:spcAft>
                <a:spcPts val="1200"/>
              </a:spcAft>
              <a:defRPr/>
            </a:pPr>
            <a:endParaRPr lang="es-MX" altLang="es-MX" dirty="0"/>
          </a:p>
          <a:p>
            <a:pPr marL="177800" indent="-177800" algn="just">
              <a:spcAft>
                <a:spcPts val="1200"/>
              </a:spcAft>
              <a:buFont typeface="Wingdings" pitchFamily="2" charset="2"/>
              <a:buChar char="§"/>
              <a:defRPr/>
            </a:pPr>
            <a:endParaRPr lang="es-MX" altLang="es-MX" dirty="0"/>
          </a:p>
          <a:p>
            <a:pPr marL="177800" indent="-177800" algn="just">
              <a:buFont typeface="Arial" panose="020B0604020202020204" pitchFamily="34" charset="0"/>
              <a:buChar char="•"/>
              <a:defRPr/>
            </a:pPr>
            <a:endParaRPr lang="es-ES" dirty="0"/>
          </a:p>
          <a:p>
            <a:pPr marL="177800" indent="-177800" algn="just">
              <a:buFont typeface="Arial" panose="020B0604020202020204" pitchFamily="34" charset="0"/>
              <a:buChar char="•"/>
              <a:defRPr/>
            </a:pPr>
            <a:endParaRPr lang="es-MX" dirty="0">
              <a:solidFill>
                <a:srgbClr val="FF33CC"/>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7" name="Group 21"/>
          <p:cNvGraphicFramePr>
            <a:graphicFrameLocks noGrp="1"/>
          </p:cNvGraphicFramePr>
          <p:nvPr>
            <p:extLst>
              <p:ext uri="{D42A27DB-BD31-4B8C-83A1-F6EECF244321}">
                <p14:modId xmlns:p14="http://schemas.microsoft.com/office/powerpoint/2010/main" val="3660163119"/>
              </p:ext>
            </p:extLst>
          </p:nvPr>
        </p:nvGraphicFramePr>
        <p:xfrm>
          <a:off x="1571625" y="8387490"/>
          <a:ext cx="5181600" cy="587375"/>
        </p:xfrm>
        <a:graphic>
          <a:graphicData uri="http://schemas.openxmlformats.org/drawingml/2006/table">
            <a:tbl>
              <a:tblPr/>
              <a:tblGrid>
                <a:gridCol w="2590800">
                  <a:extLst>
                    <a:ext uri="{9D8B030D-6E8A-4147-A177-3AD203B41FA5}">
                      <a16:colId xmlns:a16="http://schemas.microsoft.com/office/drawing/2014/main" xmlns="" val="20000"/>
                    </a:ext>
                  </a:extLst>
                </a:gridCol>
                <a:gridCol w="25908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Responsable</a:t>
                      </a:r>
                      <a:endPar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Bertha Ortiz Salazar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2300328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5" name="Group 20"/>
          <p:cNvGraphicFramePr>
            <a:graphicFrameLocks noGrp="1"/>
          </p:cNvGraphicFramePr>
          <p:nvPr>
            <p:extLst>
              <p:ext uri="{D42A27DB-BD31-4B8C-83A1-F6EECF244321}">
                <p14:modId xmlns:p14="http://schemas.microsoft.com/office/powerpoint/2010/main" val="1389837222"/>
              </p:ext>
            </p:extLst>
          </p:nvPr>
        </p:nvGraphicFramePr>
        <p:xfrm>
          <a:off x="1571625" y="8385066"/>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Javier Vargas Ángeles</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76814" name="5 Rectángulo"/>
          <p:cNvSpPr>
            <a:spLocks noChangeArrowheads="1"/>
          </p:cNvSpPr>
          <p:nvPr/>
        </p:nvSpPr>
        <p:spPr bwMode="auto">
          <a:xfrm>
            <a:off x="1447065" y="525463"/>
            <a:ext cx="5219700" cy="7848302"/>
          </a:xfrm>
          <a:prstGeom prst="rect">
            <a:avLst/>
          </a:prstGeom>
          <a:noFill/>
          <a:ln w="9525">
            <a:noFill/>
            <a:miter lim="800000"/>
            <a:headEnd/>
            <a:tailEnd/>
          </a:ln>
        </p:spPr>
        <p:txBody>
          <a:bodyPr>
            <a:spAutoFit/>
          </a:bodyPr>
          <a:lstStyle/>
          <a:p>
            <a:pPr marL="180975" indent="-180975" algn="ctr" eaLnBrk="1" hangingPunct="1">
              <a:defRPr/>
            </a:pPr>
            <a:endParaRPr lang="es-MX" altLang="es-MX" b="1" i="1" dirty="0"/>
          </a:p>
          <a:p>
            <a:pPr marL="180975" indent="-180975" algn="ctr" eaLnBrk="1" hangingPunct="1">
              <a:defRPr/>
            </a:pPr>
            <a:r>
              <a:rPr lang="es-MX" altLang="es-MX" b="1" i="1" dirty="0"/>
              <a:t>SUBDIRECCIÓN DE </a:t>
            </a:r>
            <a:r>
              <a:rPr lang="es-MX" altLang="es-MX" b="1" i="1" dirty="0" smtClean="0"/>
              <a:t>VINCULACIÓN</a:t>
            </a:r>
            <a:endParaRPr lang="es-MX" altLang="es-MX" b="1" i="1" dirty="0"/>
          </a:p>
          <a:p>
            <a:pPr marL="180975" indent="-180975" eaLnBrk="1" hangingPunct="1">
              <a:defRPr/>
            </a:pPr>
            <a:endParaRPr lang="es-MX" altLang="es-MX" b="1" dirty="0"/>
          </a:p>
          <a:p>
            <a:pPr marL="180975" indent="-180975" algn="just" eaLnBrk="1" hangingPunct="1">
              <a:spcAft>
                <a:spcPts val="1200"/>
              </a:spcAft>
              <a:defRPr/>
            </a:pPr>
            <a:r>
              <a:rPr lang="es-MX" altLang="es-MX" b="1" i="1" dirty="0"/>
              <a:t>OBJETIVO</a:t>
            </a:r>
          </a:p>
          <a:p>
            <a:pPr marL="180975" indent="-180975" algn="just" eaLnBrk="1" hangingPunct="1">
              <a:spcAft>
                <a:spcPts val="1200"/>
              </a:spcAft>
              <a:defRPr/>
            </a:pPr>
            <a:r>
              <a:rPr lang="es-MX" altLang="es-MX" dirty="0"/>
              <a:t>    Supervisar las actividades relativas a la </a:t>
            </a:r>
            <a:r>
              <a:rPr lang="es-MX" altLang="es-MX" dirty="0" smtClean="0"/>
              <a:t>vinculación, así como de comunicación </a:t>
            </a:r>
            <a:r>
              <a:rPr lang="es-MX" altLang="es-MX" dirty="0"/>
              <a:t>y </a:t>
            </a:r>
            <a:r>
              <a:rPr lang="es-MX" altLang="es-MX" dirty="0" smtClean="0"/>
              <a:t>difusión del </a:t>
            </a:r>
            <a:r>
              <a:rPr lang="es-MX" altLang="es-MX" dirty="0"/>
              <a:t>instituto.</a:t>
            </a:r>
            <a:endParaRPr lang="es-MX" altLang="es-MX" b="1" dirty="0"/>
          </a:p>
          <a:p>
            <a:pPr marL="180975" indent="-180975" eaLnBrk="1" hangingPunct="1">
              <a:spcAft>
                <a:spcPts val="1200"/>
              </a:spcAft>
              <a:defRPr/>
            </a:pPr>
            <a:r>
              <a:rPr lang="es-MX" altLang="es-MX" b="1" i="1" dirty="0"/>
              <a:t>FUNCIONES</a:t>
            </a:r>
          </a:p>
          <a:p>
            <a:pPr marL="171450" indent="-171450" algn="just" eaLnBrk="1" hangingPunct="1">
              <a:spcAft>
                <a:spcPts val="1200"/>
              </a:spcAft>
              <a:buFont typeface="Wingdings" panose="05000000000000000000" pitchFamily="2" charset="2"/>
              <a:buChar char="§"/>
            </a:pPr>
            <a:r>
              <a:rPr lang="es-MX" altLang="es-MX" dirty="0"/>
              <a:t>Supervisar las actividades de los programas de Servicio Social, Visitas </a:t>
            </a:r>
            <a:r>
              <a:rPr lang="es-MX" altLang="es-MX" dirty="0" smtClean="0"/>
              <a:t>Industriales de </a:t>
            </a:r>
            <a:r>
              <a:rPr lang="es-MX" altLang="es-MX" dirty="0"/>
              <a:t>la Institución.</a:t>
            </a:r>
          </a:p>
          <a:p>
            <a:pPr marL="171450" indent="-171450" algn="just" eaLnBrk="1" hangingPunct="1">
              <a:spcAft>
                <a:spcPts val="1200"/>
              </a:spcAft>
              <a:buFont typeface="Wingdings" panose="05000000000000000000" pitchFamily="2" charset="2"/>
              <a:buChar char="§"/>
            </a:pPr>
            <a:r>
              <a:rPr lang="es-MX" altLang="es-MX" dirty="0"/>
              <a:t>Supervisar el programa de promoción y difusión institucional.</a:t>
            </a:r>
          </a:p>
          <a:p>
            <a:pPr marL="171450" indent="-171450" algn="just" eaLnBrk="1" hangingPunct="1">
              <a:spcAft>
                <a:spcPts val="1200"/>
              </a:spcAft>
              <a:buFont typeface="Wingdings" panose="05000000000000000000" pitchFamily="2" charset="2"/>
              <a:buChar char="§"/>
            </a:pPr>
            <a:r>
              <a:rPr lang="es-MX" altLang="es-MX" dirty="0"/>
              <a:t>Supervisar la emisión de boletines de prensa escrita, radio y televisión, inserciones periodísticas y demás publicaciones que se relacionen con el funcionamiento del instituto.</a:t>
            </a:r>
          </a:p>
          <a:p>
            <a:pPr marL="171450" indent="-171450" algn="just" eaLnBrk="1" hangingPunct="1">
              <a:spcAft>
                <a:spcPts val="1200"/>
              </a:spcAft>
              <a:buFont typeface="Wingdings" panose="05000000000000000000" pitchFamily="2" charset="2"/>
              <a:buChar char="§"/>
            </a:pPr>
            <a:r>
              <a:rPr lang="es-MX" altLang="es-MX" dirty="0"/>
              <a:t>Proponer </a:t>
            </a:r>
            <a:r>
              <a:rPr lang="es-MX" dirty="0"/>
              <a:t>la celebración de convenios de colaboración con los sectores público, privado y social de la región, principalmente para la realización del servicio social y residencias profesionales de los estudiantes</a:t>
            </a:r>
            <a:r>
              <a:rPr lang="es-MX" altLang="es-MX" dirty="0"/>
              <a:t>.</a:t>
            </a:r>
          </a:p>
          <a:p>
            <a:pPr marL="171450" indent="-171450" algn="just" eaLnBrk="1" hangingPunct="1">
              <a:spcAft>
                <a:spcPts val="1200"/>
              </a:spcAft>
              <a:buFont typeface="Wingdings" panose="05000000000000000000" pitchFamily="2" charset="2"/>
              <a:buChar char="§"/>
            </a:pPr>
            <a:r>
              <a:rPr lang="es-MX" altLang="es-MX" dirty="0"/>
              <a:t>Proponer </a:t>
            </a:r>
            <a:r>
              <a:rPr lang="es-MX" dirty="0"/>
              <a:t>la celebración de convenios de colaboración con los sectores público, privado y social de la región, principalmente para la realización de visitas industriales</a:t>
            </a:r>
            <a:r>
              <a:rPr lang="es-MX" altLang="es-MX" dirty="0"/>
              <a:t>.</a:t>
            </a:r>
          </a:p>
          <a:p>
            <a:pPr marL="171450" indent="-171450" algn="just" eaLnBrk="1" hangingPunct="1">
              <a:spcAft>
                <a:spcPts val="1200"/>
              </a:spcAft>
              <a:buFont typeface="Wingdings" panose="05000000000000000000" pitchFamily="2" charset="2"/>
              <a:buChar char="§"/>
            </a:pPr>
            <a:r>
              <a:rPr lang="es-MX" altLang="es-MX" dirty="0"/>
              <a:t>Divulgar el </a:t>
            </a:r>
            <a:r>
              <a:rPr lang="es-MX" altLang="es-MX" dirty="0" smtClean="0"/>
              <a:t>catálogo </a:t>
            </a:r>
            <a:r>
              <a:rPr lang="es-MX" altLang="es-MX" dirty="0"/>
              <a:t>de servicios a </a:t>
            </a:r>
            <a:r>
              <a:rPr lang="es-MX" dirty="0"/>
              <a:t>los sectores público, privado y social ofertando la capacitación </a:t>
            </a:r>
            <a:r>
              <a:rPr lang="es-MX" dirty="0" smtClean="0"/>
              <a:t>continua.</a:t>
            </a:r>
            <a:endParaRPr lang="es-MX" dirty="0"/>
          </a:p>
          <a:p>
            <a:pPr marL="171450" indent="-171450" algn="just" eaLnBrk="1" hangingPunct="1">
              <a:spcAft>
                <a:spcPts val="1200"/>
              </a:spcAft>
              <a:buFont typeface="Wingdings" panose="05000000000000000000" pitchFamily="2" charset="2"/>
              <a:buChar char="§"/>
            </a:pPr>
            <a:r>
              <a:rPr lang="es-MX" dirty="0"/>
              <a:t>Supervisar las estrategias que contribuyan al seguimiento, promoción y acciones relativas a la incorporación de los egresados a los sectores público, privado y social.</a:t>
            </a:r>
          </a:p>
          <a:p>
            <a:pPr marL="171450" indent="-171450" algn="just" eaLnBrk="1" hangingPunct="1">
              <a:spcAft>
                <a:spcPts val="1200"/>
              </a:spcAft>
              <a:buFont typeface="Wingdings" panose="05000000000000000000" pitchFamily="2" charset="2"/>
              <a:buChar char="§"/>
            </a:pPr>
            <a:r>
              <a:rPr lang="es-MX" altLang="es-MX" dirty="0"/>
              <a:t>Participar en la integración y funcionamiento del Comité y Consejo de Vinculación del instituto.</a:t>
            </a:r>
          </a:p>
          <a:p>
            <a:pPr marL="171450" indent="-171450" algn="just">
              <a:spcAft>
                <a:spcPts val="1200"/>
              </a:spcAft>
              <a:buFont typeface="Wingdings" panose="05000000000000000000" pitchFamily="2" charset="2"/>
              <a:buChar char="§"/>
            </a:pPr>
            <a:r>
              <a:rPr lang="es-MX" altLang="es-MX" dirty="0"/>
              <a:t>Supervisar las actividades del programa de Seguimiento a Egresados y bolsa de Trabajo.</a:t>
            </a:r>
          </a:p>
          <a:p>
            <a:pPr marL="177800" indent="-177800" algn="just">
              <a:spcAft>
                <a:spcPts val="1200"/>
              </a:spcAft>
              <a:buFont typeface="Wingdings" pitchFamily="2" charset="2"/>
              <a:buChar char="§"/>
              <a:defRPr/>
            </a:pPr>
            <a:r>
              <a:rPr lang="es-MX" dirty="0"/>
              <a:t>Aprobar la contratación de servicios de impresión y edición requeridos, cuando por la naturaleza y características de los documentos se deban realizar por organismos ajenos al instituto.</a:t>
            </a:r>
          </a:p>
        </p:txBody>
      </p:sp>
      <p:sp>
        <p:nvSpPr>
          <p:cNvPr id="7476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7476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24616360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5" name="Group 20"/>
          <p:cNvGraphicFramePr>
            <a:graphicFrameLocks noGrp="1"/>
          </p:cNvGraphicFramePr>
          <p:nvPr>
            <p:extLst>
              <p:ext uri="{D42A27DB-BD31-4B8C-83A1-F6EECF244321}">
                <p14:modId xmlns:p14="http://schemas.microsoft.com/office/powerpoint/2010/main" val="3484702872"/>
              </p:ext>
            </p:extLst>
          </p:nvPr>
        </p:nvGraphicFramePr>
        <p:xfrm>
          <a:off x="1571625" y="8385066"/>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Javier Vargas Ángeles</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76814" name="5 Rectángulo"/>
          <p:cNvSpPr>
            <a:spLocks noChangeArrowheads="1"/>
          </p:cNvSpPr>
          <p:nvPr/>
        </p:nvSpPr>
        <p:spPr bwMode="auto">
          <a:xfrm>
            <a:off x="1447065" y="525463"/>
            <a:ext cx="5219700" cy="5324535"/>
          </a:xfrm>
          <a:prstGeom prst="rect">
            <a:avLst/>
          </a:prstGeom>
          <a:noFill/>
          <a:ln w="9525">
            <a:noFill/>
            <a:miter lim="800000"/>
            <a:headEnd/>
            <a:tailEnd/>
          </a:ln>
        </p:spPr>
        <p:txBody>
          <a:bodyPr>
            <a:spAutoFit/>
          </a:bodyPr>
          <a:lstStyle/>
          <a:p>
            <a:pPr marL="180975" indent="-180975" algn="ctr" eaLnBrk="1" hangingPunct="1">
              <a:defRPr/>
            </a:pPr>
            <a:endParaRPr lang="es-MX" altLang="es-MX" b="1" i="1" dirty="0"/>
          </a:p>
          <a:p>
            <a:pPr marL="180975" indent="-180975" algn="ctr" eaLnBrk="1" hangingPunct="1">
              <a:defRPr/>
            </a:pPr>
            <a:r>
              <a:rPr lang="es-MX" altLang="es-MX" b="1" i="1" dirty="0"/>
              <a:t>SUBDIRECCIÓN DE </a:t>
            </a:r>
            <a:r>
              <a:rPr lang="es-MX" altLang="es-MX" b="1" i="1" dirty="0" smtClean="0"/>
              <a:t>VINCULACIÓN</a:t>
            </a:r>
            <a:endParaRPr lang="es-MX" altLang="es-MX" b="1" i="1" dirty="0"/>
          </a:p>
          <a:p>
            <a:pPr marL="180975" indent="-180975" algn="ctr" eaLnBrk="1" hangingPunct="1">
              <a:spcAft>
                <a:spcPts val="1200"/>
              </a:spcAft>
              <a:defRPr/>
            </a:pPr>
            <a:r>
              <a:rPr lang="es-MX" altLang="es-MX" b="1" i="1" dirty="0"/>
              <a:t>(CONTINÚA)</a:t>
            </a:r>
          </a:p>
          <a:p>
            <a:pPr marL="171450" indent="-171450" algn="just" eaLnBrk="1" hangingPunct="1">
              <a:spcBef>
                <a:spcPts val="0"/>
              </a:spcBef>
              <a:spcAft>
                <a:spcPts val="1200"/>
              </a:spcAft>
              <a:buFont typeface="Wingdings" panose="05000000000000000000" pitchFamily="2" charset="2"/>
              <a:buChar char="§"/>
              <a:defRPr/>
            </a:pPr>
            <a:r>
              <a:rPr lang="es-MX" altLang="es-MX" dirty="0" smtClean="0"/>
              <a:t>Vigilar </a:t>
            </a:r>
            <a:r>
              <a:rPr lang="es-MX" altLang="es-MX" dirty="0"/>
              <a:t>el cumplimiento de los lineamientos a que deban sujetarse las actividades de </a:t>
            </a:r>
            <a:r>
              <a:rPr lang="es-MX" altLang="es-MX" dirty="0" smtClean="0"/>
              <a:t>extensión</a:t>
            </a:r>
            <a:r>
              <a:rPr lang="es-MX" altLang="es-MX" dirty="0"/>
              <a:t> </a:t>
            </a:r>
            <a:r>
              <a:rPr lang="es-MX" altLang="es-MX" dirty="0" smtClean="0"/>
              <a:t>y vinculación.</a:t>
            </a:r>
            <a:endParaRPr lang="es-MX" altLang="es-MX" dirty="0">
              <a:solidFill>
                <a:srgbClr val="FF0000"/>
              </a:solidFill>
            </a:endParaRPr>
          </a:p>
          <a:p>
            <a:pPr marL="171450" indent="-171450" algn="just" eaLnBrk="1" hangingPunct="1">
              <a:spcBef>
                <a:spcPts val="0"/>
              </a:spcBef>
              <a:spcAft>
                <a:spcPts val="1200"/>
              </a:spcAft>
              <a:buFont typeface="Wingdings" panose="05000000000000000000" pitchFamily="2" charset="2"/>
              <a:buChar char="§"/>
              <a:defRPr/>
            </a:pPr>
            <a:r>
              <a:rPr lang="es-MX" altLang="es-MX" dirty="0"/>
              <a:t>Integrar el Programa de Colaboración Profesional con los sectores de la sociedad con quienes se pretende establecer relaciones de vinculación.</a:t>
            </a:r>
          </a:p>
          <a:p>
            <a:pPr marL="171450" indent="-171450" algn="just" eaLnBrk="1" hangingPunct="1">
              <a:spcAft>
                <a:spcPts val="1200"/>
              </a:spcAft>
              <a:buFont typeface="Wingdings" panose="05000000000000000000" pitchFamily="2" charset="2"/>
              <a:buChar char="§"/>
            </a:pPr>
            <a:r>
              <a:rPr lang="es-MX" altLang="es-MX" dirty="0"/>
              <a:t>Participar en la elaboración del Anteproyecto del Programa Operativo Anual (APOA), Programa Operativo Anual (POA), Programa de Trabajo Anual (PTA) y Programa Institucional de Innovación y Desarrollo (PIID).</a:t>
            </a:r>
          </a:p>
          <a:p>
            <a:pPr marL="171450" indent="-171450" algn="just" eaLnBrk="1" hangingPunct="1">
              <a:spcAft>
                <a:spcPts val="1200"/>
              </a:spcAft>
              <a:buFont typeface="Wingdings" panose="05000000000000000000" pitchFamily="2" charset="2"/>
              <a:buChar char="§"/>
            </a:pPr>
            <a:r>
              <a:rPr lang="es-MX" altLang="es-MX" dirty="0"/>
              <a:t>Promover el cumplimiento en el ámbito de su competencia lo establecido en el Sistema de Gestión Integral.</a:t>
            </a:r>
          </a:p>
          <a:p>
            <a:pPr marL="171450" indent="-171450" algn="just" eaLnBrk="1" hangingPunct="1">
              <a:spcAft>
                <a:spcPts val="1200"/>
              </a:spcAft>
              <a:buFont typeface="Wingdings" panose="05000000000000000000" pitchFamily="2" charset="2"/>
              <a:buChar char="§"/>
            </a:pPr>
            <a:r>
              <a:rPr lang="es-MX" altLang="es-MX" dirty="0"/>
              <a:t>Ejecutar la normatividad expedida en materia de transparencia, archivo y control interno.</a:t>
            </a:r>
          </a:p>
          <a:p>
            <a:pPr marL="171450" indent="-171450" algn="just" eaLnBrk="1" hangingPunct="1">
              <a:spcAft>
                <a:spcPts val="1200"/>
              </a:spcAft>
              <a:buFont typeface="Wingdings" panose="05000000000000000000" pitchFamily="2" charset="2"/>
              <a:buChar char="§"/>
            </a:pPr>
            <a:r>
              <a:rPr lang="es-MX" dirty="0">
                <a:solidFill>
                  <a:srgbClr val="000000"/>
                </a:solidFill>
              </a:rPr>
              <a:t>Estas funciones son enunciativas mas no limitativas.</a:t>
            </a:r>
          </a:p>
          <a:p>
            <a:pPr algn="just" eaLnBrk="1" hangingPunct="1">
              <a:spcAft>
                <a:spcPts val="1200"/>
              </a:spcAft>
              <a:buFont typeface="Wingdings" panose="05000000000000000000" pitchFamily="2" charset="2"/>
              <a:buChar char="§"/>
            </a:pPr>
            <a:endParaRPr lang="es-MX" dirty="0">
              <a:latin typeface="Arial" charset="0"/>
              <a:cs typeface="Arial" charset="0"/>
            </a:endParaRPr>
          </a:p>
          <a:p>
            <a:pPr algn="just" eaLnBrk="1" hangingPunct="1">
              <a:spcBef>
                <a:spcPts val="0"/>
              </a:spcBef>
              <a:spcAft>
                <a:spcPts val="1200"/>
              </a:spcAft>
              <a:defRPr/>
            </a:pPr>
            <a:endParaRPr lang="es-MX" dirty="0"/>
          </a:p>
          <a:p>
            <a:pPr algn="just" eaLnBrk="1" hangingPunct="1">
              <a:spcBef>
                <a:spcPts val="0"/>
              </a:spcBef>
              <a:spcAft>
                <a:spcPts val="1200"/>
              </a:spcAft>
              <a:buFont typeface="Wingdings" pitchFamily="2" charset="2"/>
              <a:buChar char="§"/>
              <a:defRPr/>
            </a:pPr>
            <a:endParaRPr lang="es-MX" altLang="es-MX" dirty="0"/>
          </a:p>
          <a:p>
            <a:pPr marL="177800" indent="-177800" algn="just">
              <a:spcAft>
                <a:spcPts val="1200"/>
              </a:spcAft>
              <a:buFont typeface="Wingdings" pitchFamily="2" charset="2"/>
              <a:buChar char="§"/>
              <a:defRPr/>
            </a:pPr>
            <a:endParaRPr lang="es-MX" dirty="0"/>
          </a:p>
        </p:txBody>
      </p:sp>
      <p:sp>
        <p:nvSpPr>
          <p:cNvPr id="7476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7476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90459038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8586966"/>
          </a:xfrm>
          <a:prstGeom prst="rect">
            <a:avLst/>
          </a:prstGeom>
          <a:noFill/>
          <a:ln>
            <a:noFill/>
          </a:ln>
          <a:extLst/>
        </p:spPr>
        <p:txBody>
          <a:bodyPr>
            <a:spAutoFit/>
          </a:bodyPr>
          <a:lstStyle/>
          <a:p>
            <a:pPr algn="ctr">
              <a:spcAft>
                <a:spcPts val="0"/>
              </a:spcAft>
              <a:defRPr/>
            </a:pPr>
            <a:endParaRPr lang="es-MX" b="1" i="1" dirty="0">
              <a:solidFill>
                <a:srgbClr val="000000"/>
              </a:solidFill>
              <a:latin typeface="Arial" charset="0"/>
              <a:cs typeface="Arial" charset="0"/>
            </a:endParaRPr>
          </a:p>
          <a:p>
            <a:pPr algn="ctr">
              <a:spcAft>
                <a:spcPts val="1200"/>
              </a:spcAft>
              <a:defRPr/>
            </a:pPr>
            <a:r>
              <a:rPr lang="es-MX" b="1" i="1" dirty="0">
                <a:solidFill>
                  <a:srgbClr val="000000"/>
                </a:solidFill>
                <a:latin typeface="Arial" charset="0"/>
                <a:cs typeface="Arial" charset="0"/>
              </a:rPr>
              <a:t>SECRETARIA DE SUBDIRECCIÓN DE </a:t>
            </a:r>
            <a:r>
              <a:rPr lang="es-MX" b="1" i="1" dirty="0" smtClean="0">
                <a:solidFill>
                  <a:srgbClr val="000000"/>
                </a:solidFill>
                <a:latin typeface="Arial" charset="0"/>
                <a:cs typeface="Arial" charset="0"/>
              </a:rPr>
              <a:t>VINCULACIÓN</a:t>
            </a:r>
            <a:endParaRPr lang="es-MX" b="1" i="1" dirty="0">
              <a:solidFill>
                <a:srgbClr val="000000"/>
              </a:solidFill>
              <a:latin typeface="Arial" charset="0"/>
              <a:cs typeface="Arial" charset="0"/>
            </a:endParaRPr>
          </a:p>
          <a:p>
            <a:pPr marL="171450" indent="-171450" algn="just">
              <a:spcAft>
                <a:spcPts val="1200"/>
              </a:spcAft>
              <a:defRPr/>
            </a:pPr>
            <a:r>
              <a:rPr lang="es-MX" b="1" i="1" dirty="0">
                <a:solidFill>
                  <a:srgbClr val="000000"/>
                </a:solidFill>
              </a:rPr>
              <a:t>OBJETIVO</a:t>
            </a:r>
            <a:endParaRPr lang="es-MX" i="1" dirty="0">
              <a:solidFill>
                <a:srgbClr val="000000"/>
              </a:solidFill>
            </a:endParaRPr>
          </a:p>
          <a:p>
            <a:pPr marL="0" indent="0" algn="just">
              <a:spcAft>
                <a:spcPts val="1200"/>
              </a:spcAft>
              <a:buNone/>
              <a:defRPr/>
            </a:pPr>
            <a:r>
              <a:rPr lang="es-ES" dirty="0"/>
              <a:t>Atender la audiencia en la Subdirección de V</a:t>
            </a:r>
            <a:r>
              <a:rPr lang="es-ES" dirty="0" smtClean="0"/>
              <a:t>inculación, </a:t>
            </a:r>
            <a:r>
              <a:rPr lang="es-ES" dirty="0"/>
              <a:t>además de recibir llamadas telefónicas, registrar y remitir correspondencia impresa y por vía electrónica, así como archivar los documentos de acuerdo a la normatividad establecida y llevar la agenda del área.</a:t>
            </a:r>
            <a:endParaRPr lang="es-MX" dirty="0"/>
          </a:p>
          <a:p>
            <a:pPr algn="just">
              <a:spcAft>
                <a:spcPts val="1200"/>
              </a:spcAft>
              <a:defRPr/>
            </a:pPr>
            <a:r>
              <a:rPr lang="es-MX" dirty="0"/>
              <a:t> </a:t>
            </a:r>
            <a:r>
              <a:rPr lang="es-ES" b="1" i="1" dirty="0">
                <a:solidFill>
                  <a:srgbClr val="000000"/>
                </a:solidFill>
              </a:rPr>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a:t>
            </a:r>
          </a:p>
          <a:p>
            <a:pPr marL="177800" indent="-177800" algn="just">
              <a:spcAft>
                <a:spcPts val="1200"/>
              </a:spcAft>
              <a:buFont typeface="Wingdings" pitchFamily="2" charset="2"/>
              <a:buChar char="§"/>
              <a:defRPr/>
            </a:pPr>
            <a:r>
              <a:rPr lang="es-MX" altLang="es-MX" dirty="0"/>
              <a:t>Apoyar en la difusión de la correspondencia electrónica y darle seguimiento.</a:t>
            </a:r>
          </a:p>
          <a:p>
            <a:pPr marL="177800" indent="-177800" algn="just">
              <a:spcAft>
                <a:spcPts val="1200"/>
              </a:spcAft>
              <a:buFont typeface="Wingdings" pitchFamily="2" charset="2"/>
              <a:buChar char="§"/>
              <a:defRPr/>
            </a:pPr>
            <a:r>
              <a:rPr lang="es-MX" altLang="es-MX" dirty="0"/>
              <a:t>Organizar, conservar y resguardar los expedientes que conforman el archivo del área.</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Apoyar en la organización de eventos en conjunto con el personal comisionado en la institución.</a:t>
            </a: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algn="just">
              <a:spcAft>
                <a:spcPts val="1200"/>
              </a:spcAft>
              <a:buFont typeface="Wingdings" pitchFamily="2" charset="2"/>
              <a:buChar char="§"/>
              <a:defRPr/>
            </a:pPr>
            <a:endParaRPr lang="es-ES" dirty="0">
              <a:solidFill>
                <a:srgbClr val="000000"/>
              </a:solidFill>
            </a:endParaRPr>
          </a:p>
          <a:p>
            <a:pPr algn="just">
              <a:spcAft>
                <a:spcPts val="1200"/>
              </a:spcAft>
              <a:defRPr/>
            </a:pPr>
            <a:endParaRPr lang="es-MX" dirty="0">
              <a:solidFill>
                <a:srgbClr val="000000"/>
              </a:solidFill>
              <a:latin typeface="Arial" charset="0"/>
              <a:cs typeface="Arial" charset="0"/>
            </a:endParaRPr>
          </a:p>
          <a:p>
            <a:pPr algn="just">
              <a:spcAft>
                <a:spcPts val="1200"/>
              </a:spcAft>
              <a:defRPr/>
            </a:pPr>
            <a:endParaRPr lang="es-MX" altLang="es-MX" dirty="0">
              <a:solidFill>
                <a:srgbClr val="000000"/>
              </a:solidFill>
            </a:endParaRPr>
          </a:p>
          <a:p>
            <a:pPr marL="177800" indent="-177800" algn="just">
              <a:spcAft>
                <a:spcPts val="1200"/>
              </a:spcAft>
              <a:buFont typeface="Wingdings" pitchFamily="2" charset="2"/>
              <a:buChar char="§"/>
              <a:defRPr/>
            </a:pPr>
            <a:endParaRPr lang="es-MX" altLang="es-MX" dirty="0">
              <a:solidFill>
                <a:srgbClr val="000000"/>
              </a:solidFill>
            </a:endParaRPr>
          </a:p>
          <a:p>
            <a:pPr marL="177800" indent="-177800" algn="just">
              <a:buFont typeface="Arial" panose="020B0604020202020204" pitchFamily="34" charset="0"/>
              <a:buChar char="•"/>
              <a:defRPr/>
            </a:pPr>
            <a:endParaRPr lang="es-ES" dirty="0">
              <a:solidFill>
                <a:srgbClr val="000000"/>
              </a:solidFill>
            </a:endParaRPr>
          </a:p>
          <a:p>
            <a:pPr marL="177800" indent="-177800" algn="just">
              <a:buFont typeface="Arial" panose="020B0604020202020204" pitchFamily="34" charset="0"/>
              <a:buChar char="•"/>
              <a:defRPr/>
            </a:pPr>
            <a:endParaRPr lang="es-MX" dirty="0">
              <a:solidFill>
                <a:srgbClr val="FF33CC"/>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solidFill>
                  <a:srgbClr val="000000"/>
                </a:solidFill>
              </a:rPr>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7" name="Group 21"/>
          <p:cNvGraphicFramePr>
            <a:graphicFrameLocks noGrp="1"/>
          </p:cNvGraphicFramePr>
          <p:nvPr>
            <p:extLst>
              <p:ext uri="{D42A27DB-BD31-4B8C-83A1-F6EECF244321}">
                <p14:modId xmlns:p14="http://schemas.microsoft.com/office/powerpoint/2010/main" val="2109719530"/>
              </p:ext>
            </p:extLst>
          </p:nvPr>
        </p:nvGraphicFramePr>
        <p:xfrm>
          <a:off x="1571625" y="8387490"/>
          <a:ext cx="5181600" cy="587375"/>
        </p:xfrm>
        <a:graphic>
          <a:graphicData uri="http://schemas.openxmlformats.org/drawingml/2006/table">
            <a:tbl>
              <a:tblPr/>
              <a:tblGrid>
                <a:gridCol w="2590800">
                  <a:extLst>
                    <a:ext uri="{9D8B030D-6E8A-4147-A177-3AD203B41FA5}">
                      <a16:colId xmlns:a16="http://schemas.microsoft.com/office/drawing/2014/main" xmlns="" val="20000"/>
                    </a:ext>
                  </a:extLst>
                </a:gridCol>
                <a:gridCol w="25908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Lorena Ramírez Hernández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81284238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4" name="Group 20"/>
          <p:cNvGraphicFramePr>
            <a:graphicFrameLocks noGrp="1"/>
          </p:cNvGraphicFramePr>
          <p:nvPr>
            <p:extLst>
              <p:ext uri="{D42A27DB-BD31-4B8C-83A1-F6EECF244321}">
                <p14:modId xmlns:p14="http://schemas.microsoft.com/office/powerpoint/2010/main" val="1131708162"/>
              </p:ext>
            </p:extLst>
          </p:nvPr>
        </p:nvGraphicFramePr>
        <p:xfrm>
          <a:off x="1569851" y="8393629"/>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Francisca Hernández </a:t>
                      </a:r>
                      <a:r>
                        <a:rPr kumimoji="0" lang="es-ES" sz="1200" b="0" i="0" u="none" strike="noStrike" cap="none" normalizeH="0" baseline="0" dirty="0" err="1" smtClean="0">
                          <a:ln>
                            <a:noFill/>
                          </a:ln>
                          <a:solidFill>
                            <a:schemeClr val="tx1"/>
                          </a:solidFill>
                          <a:effectLst/>
                          <a:latin typeface="Arial" charset="0"/>
                          <a:cs typeface="Arial" charset="0"/>
                        </a:rPr>
                        <a:t>Hernández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82958" name="5 Rectángulo"/>
          <p:cNvSpPr>
            <a:spLocks noChangeArrowheads="1"/>
          </p:cNvSpPr>
          <p:nvPr/>
        </p:nvSpPr>
        <p:spPr bwMode="auto">
          <a:xfrm>
            <a:off x="1449388" y="528638"/>
            <a:ext cx="5219700" cy="7515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DEPARTAMENTO DE VINCULACIÓN</a:t>
            </a:r>
          </a:p>
          <a:p>
            <a:pPr algn="just">
              <a:spcBef>
                <a:spcPct val="0"/>
              </a:spcBef>
              <a:buFontTx/>
              <a:buNone/>
            </a:pPr>
            <a:endParaRPr lang="es-MX" altLang="es-MX" sz="1200" b="1" i="1" dirty="0">
              <a:latin typeface="Arial" panose="020B0604020202020204" pitchFamily="34" charset="0"/>
            </a:endParaRPr>
          </a:p>
          <a:p>
            <a:pPr algn="just">
              <a:spcBef>
                <a:spcPct val="0"/>
              </a:spcBef>
              <a:spcAft>
                <a:spcPts val="1200"/>
              </a:spcAft>
              <a:buFontTx/>
              <a:buNone/>
            </a:pPr>
            <a:r>
              <a:rPr lang="es-MX" altLang="es-MX" sz="1200" b="1" i="1" dirty="0">
                <a:latin typeface="Arial" panose="020B0604020202020204" pitchFamily="34" charset="0"/>
              </a:rPr>
              <a:t>OBJETIVO</a:t>
            </a:r>
          </a:p>
          <a:p>
            <a:pPr algn="just">
              <a:spcBef>
                <a:spcPct val="0"/>
              </a:spcBef>
              <a:spcAft>
                <a:spcPts val="1200"/>
              </a:spcAft>
              <a:buFontTx/>
              <a:buNone/>
            </a:pPr>
            <a:r>
              <a:rPr lang="es-MX" altLang="es-MX" sz="1200" dirty="0">
                <a:solidFill>
                  <a:srgbClr val="000000"/>
                </a:solidFill>
                <a:latin typeface="Arial" panose="020B0604020202020204" pitchFamily="34" charset="0"/>
              </a:rPr>
              <a:t>    </a:t>
            </a:r>
            <a:r>
              <a:rPr lang="es-MX" sz="1200" dirty="0">
                <a:latin typeface="Arial" panose="020B0604020202020204" pitchFamily="34" charset="0"/>
              </a:rPr>
              <a:t>Gestionar la vinculación del Instituto con los sectores público, privado y social para que los alumnos lleven a cabo la realización de su servicio social, residencias profesionales y/o visitas a empresas</a:t>
            </a:r>
            <a:r>
              <a:rPr lang="es-MX" altLang="es-MX" sz="1200" dirty="0">
                <a:latin typeface="Arial" panose="020B0604020202020204" pitchFamily="34" charset="0"/>
              </a:rPr>
              <a:t>.</a:t>
            </a:r>
          </a:p>
          <a:p>
            <a:pPr algn="just">
              <a:spcBef>
                <a:spcPct val="0"/>
              </a:spcBef>
              <a:spcAft>
                <a:spcPts val="1200"/>
              </a:spcAft>
              <a:buFontTx/>
              <a:buNone/>
            </a:pPr>
            <a:r>
              <a:rPr lang="es-ES" altLang="es-MX" sz="1200" b="1" i="1" dirty="0">
                <a:solidFill>
                  <a:srgbClr val="000000"/>
                </a:solidFill>
                <a:latin typeface="Arial" panose="020B0604020202020204" pitchFamily="34" charset="0"/>
              </a:rPr>
              <a:t>FUNCIONES </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Apoyar en la promoción de convenios de colaboración, con los sectores público, privado y social, para fortalecer el proceso educativo</a:t>
            </a:r>
            <a:r>
              <a:rPr lang="es-MX" altLang="es-MX" sz="1200" dirty="0">
                <a:latin typeface="Arial" panose="020B0604020202020204" pitchFamily="34" charset="0"/>
              </a:rPr>
              <a:t>.</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un catálogo de dependencias y empresas privadas del sector productivo en las que se puede emplear prestadores de servicio social y realizar residencias profesionales, viajes de estudio y visitas industriales por parte de los alumnos del instituto.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Divulgar y organizar los concursos a nivel local, regional, nacional e internaciones de los eventos de Innovación Tecnológica y Emprendedores.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Inspeccionar el programa de servicio social institucional.</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Inspeccionar el programa de visitas industriales institucional.</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Gestionar las invitaciones de instituciones educativas, públicas y privadas, así como del sector social para la participación de eventos culturales, deportivos y artísticos.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Proponer los programas de actividades culturales y deportivas a desarrollar en el instituto.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las actividades del programa de Seguimiento a Egresados y bolsa de Trabajo.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Apoyar en la integración y funcionamiento del Comité y Consejo de Vinculación del instituto.</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Elaborar y dar seguimiento al catálogo de servicios a </a:t>
            </a:r>
            <a:r>
              <a:rPr lang="es-MX" sz="1200" dirty="0">
                <a:latin typeface="Arial" panose="020B0604020202020204" pitchFamily="34" charset="0"/>
              </a:rPr>
              <a:t>los sectores público, privado y social ofertando la capacitación continua.</a:t>
            </a:r>
          </a:p>
        </p:txBody>
      </p:sp>
      <p:sp>
        <p:nvSpPr>
          <p:cNvPr id="8295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8296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259565071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83982" name="5 Rectángulo"/>
          <p:cNvSpPr>
            <a:spLocks noChangeArrowheads="1"/>
          </p:cNvSpPr>
          <p:nvPr/>
        </p:nvSpPr>
        <p:spPr bwMode="auto">
          <a:xfrm>
            <a:off x="1449388" y="527050"/>
            <a:ext cx="5219700" cy="325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DEPARTAMENTO DE VINCULACIÓN</a:t>
            </a:r>
          </a:p>
          <a:p>
            <a:pPr algn="ctr">
              <a:spcBef>
                <a:spcPct val="0"/>
              </a:spcBef>
              <a:buFont typeface="Wingdings" panose="05000000000000000000" pitchFamily="2" charset="2"/>
              <a:buNone/>
            </a:pPr>
            <a:r>
              <a:rPr lang="es-MX" altLang="es-MX" sz="1200" b="1" i="1" dirty="0">
                <a:latin typeface="Arial" panose="020B0604020202020204" pitchFamily="34" charset="0"/>
              </a:rPr>
              <a:t>(CONTINÚA)</a:t>
            </a:r>
          </a:p>
          <a:p>
            <a:pPr algn="ctr">
              <a:spcBef>
                <a:spcPct val="0"/>
              </a:spcBef>
              <a:buFont typeface="Wingdings" panose="05000000000000000000" pitchFamily="2" charset="2"/>
              <a:buNone/>
            </a:pPr>
            <a:endParaRPr lang="es-MX" altLang="es-MX" sz="1200" b="1" i="1" dirty="0">
              <a:latin typeface="Arial" panose="020B0604020202020204" pitchFamily="34" charset="0"/>
            </a:endParaRP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Participar en la elaboración del Anteproyecto del Programa Operativo Anual (APOA), Programa Operativo Anual (POA), Programa de Trabajo Anual (PTA) y Programa Institucional de Innovación y Desarrollo (PIID).</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p:txBody>
      </p:sp>
      <p:sp>
        <p:nvSpPr>
          <p:cNvPr id="83983"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83984"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538208175"/>
              </p:ext>
            </p:extLst>
          </p:nvPr>
        </p:nvGraphicFramePr>
        <p:xfrm>
          <a:off x="1571625" y="8403772"/>
          <a:ext cx="5181600" cy="587107"/>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619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Francisca Hernández </a:t>
                      </a:r>
                      <a:r>
                        <a:rPr kumimoji="0" lang="es-ES" sz="1200" b="0" i="0" u="none" strike="noStrike" cap="none" normalizeH="0" baseline="0" dirty="0" err="1" smtClean="0">
                          <a:ln>
                            <a:noFill/>
                          </a:ln>
                          <a:solidFill>
                            <a:schemeClr val="tx1"/>
                          </a:solidFill>
                          <a:effectLst/>
                          <a:latin typeface="Arial" charset="0"/>
                          <a:cs typeface="Arial" charset="0"/>
                        </a:rPr>
                        <a:t>Hernández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83436453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4" name="Group 20"/>
          <p:cNvGraphicFramePr>
            <a:graphicFrameLocks noGrp="1"/>
          </p:cNvGraphicFramePr>
          <p:nvPr>
            <p:extLst>
              <p:ext uri="{D42A27DB-BD31-4B8C-83A1-F6EECF244321}">
                <p14:modId xmlns:p14="http://schemas.microsoft.com/office/powerpoint/2010/main" val="1486310466"/>
              </p:ext>
            </p:extLst>
          </p:nvPr>
        </p:nvGraphicFramePr>
        <p:xfrm>
          <a:off x="1569851" y="8393629"/>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Luis García Duarte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82958" name="5 Rectángulo"/>
          <p:cNvSpPr>
            <a:spLocks noChangeArrowheads="1"/>
          </p:cNvSpPr>
          <p:nvPr/>
        </p:nvSpPr>
        <p:spPr bwMode="auto">
          <a:xfrm>
            <a:off x="1449388" y="528638"/>
            <a:ext cx="5219700" cy="7509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DEPARTAMENTO DE PROMOCIÓN Y DIFUSIÓN</a:t>
            </a:r>
          </a:p>
          <a:p>
            <a:pPr algn="just">
              <a:spcBef>
                <a:spcPct val="0"/>
              </a:spcBef>
              <a:buFontTx/>
              <a:buNone/>
            </a:pPr>
            <a:endParaRPr lang="es-MX" altLang="es-MX" sz="1200" b="1" i="1" dirty="0">
              <a:latin typeface="Arial" panose="020B0604020202020204" pitchFamily="34" charset="0"/>
            </a:endParaRPr>
          </a:p>
          <a:p>
            <a:pPr algn="just">
              <a:spcBef>
                <a:spcPct val="0"/>
              </a:spcBef>
              <a:spcAft>
                <a:spcPts val="1200"/>
              </a:spcAft>
              <a:buFontTx/>
              <a:buNone/>
            </a:pPr>
            <a:r>
              <a:rPr lang="es-MX" altLang="es-MX" sz="1200" b="1" i="1" dirty="0">
                <a:latin typeface="Arial" panose="020B0604020202020204" pitchFamily="34" charset="0"/>
              </a:rPr>
              <a:t>OBJETIVO</a:t>
            </a:r>
          </a:p>
          <a:p>
            <a:pPr algn="just">
              <a:spcBef>
                <a:spcPct val="0"/>
              </a:spcBef>
              <a:spcAft>
                <a:spcPts val="1200"/>
              </a:spcAft>
              <a:buFontTx/>
              <a:buNone/>
            </a:pPr>
            <a:r>
              <a:rPr lang="es-MX" altLang="es-MX" sz="1200" dirty="0">
                <a:solidFill>
                  <a:srgbClr val="000000"/>
                </a:solidFill>
                <a:latin typeface="Arial" panose="020B0604020202020204" pitchFamily="34" charset="0"/>
              </a:rPr>
              <a:t>    </a:t>
            </a:r>
            <a:r>
              <a:rPr lang="es-MX" altLang="es-MX" sz="1200" dirty="0">
                <a:latin typeface="Arial" panose="020B0604020202020204" pitchFamily="34" charset="0"/>
              </a:rPr>
              <a:t>Desarrollar la comunicación interna y externa entre la comunidad tecnológica y la sociedad sobre actividades académicas, culturales, sociales y deportivas del instituto.</a:t>
            </a:r>
          </a:p>
          <a:p>
            <a:pPr algn="just">
              <a:spcBef>
                <a:spcPct val="0"/>
              </a:spcBef>
              <a:spcAft>
                <a:spcPts val="1200"/>
              </a:spcAft>
              <a:buFontTx/>
              <a:buNone/>
            </a:pPr>
            <a:r>
              <a:rPr lang="es-ES" altLang="es-MX" sz="1200" b="1" i="1" dirty="0">
                <a:solidFill>
                  <a:srgbClr val="000000"/>
                </a:solidFill>
                <a:latin typeface="Arial" panose="020B0604020202020204" pitchFamily="34" charset="0"/>
              </a:rPr>
              <a:t>FUNCIONES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el Programa de Comunicación Social del instituto conforme a las políticas y lineamientos establecidos.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Proponer los materiales de expresión gráfica y visual que sirvan como instrumento de comunicación continua en la realización de actividades académicas, culturales, deportivas y sociales del instituto.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Recopilar y clasificar la información periodística y documental (memorias de eventos institucionales) que se relacione con el funcionamiento del instituto.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Realizar la emisión de boletines de prensa escrita, radio y televisión, inserciones periodísticas y demás publicaciones que se relacionen con el funcionamiento del instituto.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Gestionar la contratación se servicios de impresión y edición requeridos cuando por la naturaleza y característica de los documentos se deben realizar por organismos ajenos al instituto.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Tramitar ante instituciones públicas o privadas, apoyos para la difusión de eventos y actividades que desarrolle el instituto.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Divulgar y verificar el cumplimiento de los lineamientos establecidos en la Guía Inicial de Identidad Gráfica de Institutos Tecnológicos.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Proporcionar y verificar el cumplimiento del Manual de Protocolos para Ceremonias de las Instituciones del Tecnológico Nacional de México (TecNM).</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Divulgar actos sociales, cívicos y culturales entre el personal del Instituto para promover la integración del mismo.</a:t>
            </a:r>
          </a:p>
        </p:txBody>
      </p:sp>
      <p:sp>
        <p:nvSpPr>
          <p:cNvPr id="8295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8296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4256296814"/>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83982" name="5 Rectángulo"/>
          <p:cNvSpPr>
            <a:spLocks noChangeArrowheads="1"/>
          </p:cNvSpPr>
          <p:nvPr/>
        </p:nvSpPr>
        <p:spPr bwMode="auto">
          <a:xfrm>
            <a:off x="1449388" y="527050"/>
            <a:ext cx="5219700" cy="523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DEPARTAMENTO DE PROMOCIÓN Y DIFUSIÓN</a:t>
            </a:r>
          </a:p>
          <a:p>
            <a:pPr algn="ctr">
              <a:spcBef>
                <a:spcPct val="0"/>
              </a:spcBef>
              <a:buFont typeface="Wingdings" panose="05000000000000000000" pitchFamily="2" charset="2"/>
              <a:buNone/>
            </a:pPr>
            <a:r>
              <a:rPr lang="es-MX" altLang="es-MX" sz="1200" b="1" i="1" dirty="0">
                <a:latin typeface="Arial" panose="020B0604020202020204" pitchFamily="34" charset="0"/>
              </a:rPr>
              <a:t>(CONTINÚA)</a:t>
            </a:r>
          </a:p>
          <a:p>
            <a:pPr algn="ctr">
              <a:spcBef>
                <a:spcPct val="0"/>
              </a:spcBef>
              <a:buFont typeface="Wingdings" panose="05000000000000000000" pitchFamily="2" charset="2"/>
              <a:buNone/>
            </a:pPr>
            <a:endParaRPr lang="es-MX" altLang="es-MX" sz="1200" b="1" i="1"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Apoyar en coordinación con las unidades administrativas del Instituto, la realización de ceremonias, exposiciones, conferencias y eventos como parte del proceso de difusión de sus actividades.</a:t>
            </a:r>
            <a:endParaRPr lang="es-MX"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Ejecutar de manera permanente la difusión de la oferta educativa del Instituto, para captar aspirantes a nuevo ingreso, en coordinación con el Departamento de Servicios Escolares y la Subdirección Académica.</a:t>
            </a:r>
          </a:p>
          <a:p>
            <a:pPr algn="just">
              <a:spcAft>
                <a:spcPts val="1200"/>
              </a:spcAft>
              <a:buFont typeface="Wingdings" pitchFamily="2" charset="2"/>
              <a:buChar char="§"/>
              <a:defRPr/>
            </a:pPr>
            <a:r>
              <a:rPr lang="es-MX" sz="1200" dirty="0">
                <a:latin typeface="Arial" panose="020B0604020202020204" pitchFamily="34" charset="0"/>
              </a:rPr>
              <a:t>Apoyar a la Dirección General en la preparación de carpetas informativas, juntas directivas, informes y demás actividades.</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Participar en la elaboración del Anteproyecto del Programa Operativo Anual (APOA), Programa Operativo Anual (POA), Programa de Trabajo Anual (PTA) y Programa Institucional de Innovación y Desarrollo (PIID).</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p:txBody>
      </p:sp>
      <p:sp>
        <p:nvSpPr>
          <p:cNvPr id="83983"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83984"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2582069812"/>
              </p:ext>
            </p:extLst>
          </p:nvPr>
        </p:nvGraphicFramePr>
        <p:xfrm>
          <a:off x="1571625" y="8391072"/>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Luis García Duarte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71054362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30725" name="Rectangle 20"/>
          <p:cNvSpPr>
            <a:spLocks noChangeArrowheads="1"/>
          </p:cNvSpPr>
          <p:nvPr/>
        </p:nvSpPr>
        <p:spPr bwMode="auto">
          <a:xfrm>
            <a:off x="1447800" y="530225"/>
            <a:ext cx="5219700" cy="7632859"/>
          </a:xfrm>
          <a:prstGeom prst="rect">
            <a:avLst/>
          </a:prstGeom>
          <a:noFill/>
          <a:ln>
            <a:noFill/>
          </a:ln>
          <a:extLst/>
        </p:spPr>
        <p:txBody>
          <a:bodyPr>
            <a:spAutoFit/>
          </a:bodyPr>
          <a:lstStyle/>
          <a:p>
            <a:pPr algn="ctr">
              <a:defRPr/>
            </a:pPr>
            <a:endParaRPr lang="es-MX" b="1" i="1" dirty="0">
              <a:solidFill>
                <a:srgbClr val="000000"/>
              </a:solidFill>
              <a:latin typeface="Arial" charset="0"/>
              <a:cs typeface="Arial" charset="0"/>
            </a:endParaRPr>
          </a:p>
          <a:p>
            <a:pPr algn="ctr">
              <a:defRPr/>
            </a:pPr>
            <a:r>
              <a:rPr lang="es-MX" b="1" i="1" dirty="0">
                <a:solidFill>
                  <a:srgbClr val="000000"/>
                </a:solidFill>
                <a:latin typeface="Arial" charset="0"/>
                <a:cs typeface="Arial" charset="0"/>
              </a:rPr>
              <a:t>AUXILIAR ADMINISTRATIVO DE PROMOCIÓN Y DIFUSIÓN</a:t>
            </a:r>
          </a:p>
          <a:p>
            <a:pPr algn="ctr">
              <a:defRPr/>
            </a:pPr>
            <a:endParaRPr lang="es-MX" b="1" i="1" dirty="0">
              <a:solidFill>
                <a:srgbClr val="000000"/>
              </a:solidFill>
              <a:latin typeface="Arial" charset="0"/>
              <a:cs typeface="Arial" charset="0"/>
            </a:endParaRPr>
          </a:p>
          <a:p>
            <a:pPr marL="171450" indent="-171450" algn="just">
              <a:spcAft>
                <a:spcPts val="1200"/>
              </a:spcAft>
              <a:defRPr/>
            </a:pPr>
            <a:r>
              <a:rPr lang="es-MX" b="1" i="1" dirty="0">
                <a:solidFill>
                  <a:srgbClr val="000000"/>
                </a:solidFill>
              </a:rPr>
              <a:t>OBJETIVO</a:t>
            </a:r>
          </a:p>
          <a:p>
            <a:pPr marL="171450" indent="-171450" algn="just">
              <a:spcAft>
                <a:spcPts val="1200"/>
              </a:spcAft>
              <a:defRPr/>
            </a:pPr>
            <a:r>
              <a:rPr lang="es-MX" b="1" dirty="0">
                <a:solidFill>
                  <a:srgbClr val="000000"/>
                </a:solidFill>
              </a:rPr>
              <a:t>	</a:t>
            </a:r>
            <a:r>
              <a:rPr lang="es-ES" dirty="0"/>
              <a:t>Atender la audiencia en el Departamento, además de recibir llamadas telefónicas, registrar y remitir correspondencia impresa y por vía electrónica, así como archivar los documentos de acuerdo a la normatividad establecida y llevar la agenda del área.</a:t>
            </a:r>
            <a:endParaRPr lang="es-MX" dirty="0"/>
          </a:p>
          <a:p>
            <a:pPr marL="0" indent="0" algn="just">
              <a:spcAft>
                <a:spcPts val="1200"/>
              </a:spcAft>
              <a:buNone/>
              <a:defRPr/>
            </a:pPr>
            <a:r>
              <a:rPr lang="es-ES" b="1" i="1" dirty="0">
                <a:solidFill>
                  <a:srgbClr val="000000"/>
                </a:solidFill>
              </a:rPr>
              <a:t>FUNCIONES</a:t>
            </a:r>
            <a:r>
              <a:rPr lang="es-ES" b="1" dirty="0"/>
              <a:t> </a:t>
            </a:r>
          </a:p>
          <a:p>
            <a:pPr marL="171450" indent="-171450" algn="just">
              <a:spcAft>
                <a:spcPts val="1200"/>
              </a:spcAft>
              <a:buFont typeface="Wingdings" panose="05000000000000000000" pitchFamily="2" charset="2"/>
              <a:buChar char="§"/>
              <a:defRPr/>
            </a:pPr>
            <a:r>
              <a:rPr lang="es-MX" altLang="es-MX" dirty="0"/>
              <a:t>Participar en el Programa de Comunicación Social del instituto conforme a las políticas y lineamientos establecidos.</a:t>
            </a:r>
          </a:p>
          <a:p>
            <a:pPr marL="171450" indent="-171450" algn="just">
              <a:spcAft>
                <a:spcPts val="1200"/>
              </a:spcAft>
              <a:buFont typeface="Wingdings" panose="05000000000000000000" pitchFamily="2" charset="2"/>
              <a:buChar char="§"/>
              <a:defRPr/>
            </a:pPr>
            <a:r>
              <a:rPr lang="es-MX" altLang="es-MX" dirty="0"/>
              <a:t>Integrar la información periodística y documental (memorias de eventos institucionales) que se relacione con el funcionamiento del instituto.</a:t>
            </a:r>
          </a:p>
          <a:p>
            <a:pPr marL="171450" indent="-171450" algn="just">
              <a:spcAft>
                <a:spcPts val="1200"/>
              </a:spcAft>
              <a:buFont typeface="Wingdings" panose="05000000000000000000" pitchFamily="2" charset="2"/>
              <a:buChar char="§"/>
              <a:defRPr/>
            </a:pPr>
            <a:r>
              <a:rPr lang="es-MX" altLang="es-MX" dirty="0"/>
              <a:t>Registrar los boletines de prensa escrita, radio y televisión, inserciones periodísticas y demás publicaciones que se relacionen con el funcionamiento del instituto. </a:t>
            </a:r>
          </a:p>
          <a:p>
            <a:pPr marL="171450" indent="-171450" algn="just">
              <a:spcAft>
                <a:spcPts val="1200"/>
              </a:spcAft>
              <a:buFont typeface="Wingdings" panose="05000000000000000000" pitchFamily="2" charset="2"/>
              <a:buChar char="§"/>
              <a:defRPr/>
            </a:pPr>
            <a:r>
              <a:rPr lang="es-MX" altLang="es-MX" dirty="0"/>
              <a:t>Auxiliar en el cumplimiento de los lineamientos establecidos en la Guía Inicial de Identidad Gráfica de Institutos Tecnológicos.</a:t>
            </a:r>
          </a:p>
          <a:p>
            <a:pPr marL="171450" indent="-171450" algn="just">
              <a:spcAft>
                <a:spcPts val="1200"/>
              </a:spcAft>
              <a:buFont typeface="Wingdings" panose="05000000000000000000" pitchFamily="2" charset="2"/>
              <a:buChar char="§"/>
              <a:defRPr/>
            </a:pPr>
            <a:r>
              <a:rPr lang="es-MX" altLang="es-MX" dirty="0"/>
              <a:t>Auxiliar en el cumplimiento del Manual de Protocolos para Ceremonias de las Instituciones del Tecnológico Nacional de México (TecNM).</a:t>
            </a:r>
          </a:p>
          <a:p>
            <a:pPr marL="171450" indent="-171450" algn="just">
              <a:spcAft>
                <a:spcPts val="1200"/>
              </a:spcAft>
              <a:buFont typeface="Wingdings" panose="05000000000000000000" pitchFamily="2" charset="2"/>
              <a:buChar char="§"/>
              <a:defRPr/>
            </a:pPr>
            <a:r>
              <a:rPr lang="es-MX" dirty="0"/>
              <a:t>Auxiliar en la divulgación de los actos sociales, cívicos y culturales entre el personal del Instituto para promover la integración del mismo.</a:t>
            </a:r>
          </a:p>
          <a:p>
            <a:pPr marL="171450" indent="-171450" algn="just">
              <a:spcAft>
                <a:spcPts val="1200"/>
              </a:spcAft>
              <a:buFont typeface="Wingdings" panose="05000000000000000000" pitchFamily="2" charset="2"/>
              <a:buChar char="§"/>
              <a:defRPr/>
            </a:pPr>
            <a:r>
              <a:rPr lang="es-MX" dirty="0"/>
              <a:t>Auxiliar en la difusión de la oferta educativa del Instituto, para captar aspirantes a nuevo ingreso.</a:t>
            </a:r>
          </a:p>
          <a:p>
            <a:pPr marL="171450" indent="-171450" algn="just">
              <a:spcAft>
                <a:spcPts val="1200"/>
              </a:spcAft>
              <a:buFont typeface="Wingdings" panose="05000000000000000000" pitchFamily="2" charset="2"/>
              <a:buChar char="§"/>
              <a:defRPr/>
            </a:pPr>
            <a:r>
              <a:rPr lang="es-MX" altLang="es-MX" dirty="0"/>
              <a:t>Dar seguimiento a la agenda de trabajo del jefe inmediato superior.</a:t>
            </a:r>
          </a:p>
          <a:p>
            <a:pPr marL="171450" indent="-171450" algn="just">
              <a:spcAft>
                <a:spcPts val="1200"/>
              </a:spcAft>
              <a:buFont typeface="Wingdings" panose="05000000000000000000" pitchFamily="2" charset="2"/>
              <a:buChar char="§"/>
              <a:defRPr/>
            </a:pPr>
            <a:r>
              <a:rPr lang="es-MX" dirty="0"/>
              <a:t>Tramitar e integrar la correspondencia que ingresa y egresa del área de trabajo para llevar su control y seguimiento.</a:t>
            </a:r>
          </a:p>
          <a:p>
            <a:pPr marL="171450" indent="-171450" algn="just">
              <a:spcAft>
                <a:spcPts val="1200"/>
              </a:spcAft>
              <a:buFont typeface="Wingdings" panose="05000000000000000000" pitchFamily="2" charset="2"/>
              <a:buChar char="§"/>
              <a:defRPr/>
            </a:pPr>
            <a:r>
              <a:rPr lang="es-MX" altLang="es-MX" dirty="0"/>
              <a:t>Atender las llamadas telefónicas de su área de trabajo.</a:t>
            </a:r>
          </a:p>
          <a:p>
            <a:pPr marL="171450" indent="-171450" algn="just">
              <a:spcAft>
                <a:spcPts val="1200"/>
              </a:spcAft>
              <a:buFont typeface="Wingdings" panose="05000000000000000000" pitchFamily="2" charset="2"/>
              <a:buChar char="§"/>
              <a:defRPr/>
            </a:pPr>
            <a:r>
              <a:rPr lang="es-MX" altLang="es-MX" dirty="0"/>
              <a:t>Apoyar en la difusión de la correspondencia electrónica y darle seguimiento.</a:t>
            </a:r>
          </a:p>
        </p:txBody>
      </p:sp>
      <p:sp>
        <p:nvSpPr>
          <p:cNvPr id="849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849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0"/>
          <p:cNvGraphicFramePr>
            <a:graphicFrameLocks noGrp="1"/>
          </p:cNvGraphicFramePr>
          <p:nvPr>
            <p:extLst>
              <p:ext uri="{D42A27DB-BD31-4B8C-83A1-F6EECF244321}">
                <p14:modId xmlns:p14="http://schemas.microsoft.com/office/powerpoint/2010/main" val="3372091932"/>
              </p:ext>
            </p:extLst>
          </p:nvPr>
        </p:nvGraphicFramePr>
        <p:xfrm>
          <a:off x="1571625" y="8380637"/>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Estefany Medina Delgado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66881106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30725" name="Rectangle 20"/>
          <p:cNvSpPr>
            <a:spLocks noChangeArrowheads="1"/>
          </p:cNvSpPr>
          <p:nvPr/>
        </p:nvSpPr>
        <p:spPr bwMode="auto">
          <a:xfrm>
            <a:off x="1447800" y="530225"/>
            <a:ext cx="5219700" cy="4462760"/>
          </a:xfrm>
          <a:prstGeom prst="rect">
            <a:avLst/>
          </a:prstGeom>
          <a:noFill/>
          <a:ln>
            <a:noFill/>
          </a:ln>
          <a:extLst/>
        </p:spPr>
        <p:txBody>
          <a:bodyPr>
            <a:spAutoFit/>
          </a:bodyPr>
          <a:lstStyle/>
          <a:p>
            <a:pPr algn="ctr">
              <a:defRPr/>
            </a:pPr>
            <a:endParaRPr lang="es-MX" b="1" i="1" dirty="0">
              <a:solidFill>
                <a:srgbClr val="000000"/>
              </a:solidFill>
              <a:latin typeface="Arial" charset="0"/>
              <a:cs typeface="Arial" charset="0"/>
            </a:endParaRPr>
          </a:p>
          <a:p>
            <a:pPr algn="ctr">
              <a:defRPr/>
            </a:pPr>
            <a:r>
              <a:rPr lang="es-MX" b="1" i="1" dirty="0">
                <a:solidFill>
                  <a:srgbClr val="000000"/>
                </a:solidFill>
                <a:latin typeface="Arial" charset="0"/>
                <a:cs typeface="Arial" charset="0"/>
              </a:rPr>
              <a:t>AUXILIAR ADMINISTRATIVO DE PROMOCIÓN Y DIFUSIÓN</a:t>
            </a:r>
          </a:p>
          <a:p>
            <a:pPr marL="171450" indent="-171450" algn="ctr">
              <a:spcAft>
                <a:spcPts val="1200"/>
              </a:spcAft>
              <a:defRPr/>
            </a:pPr>
            <a:r>
              <a:rPr lang="es-MX" b="1" i="1" dirty="0">
                <a:solidFill>
                  <a:srgbClr val="000000"/>
                </a:solidFill>
              </a:rPr>
              <a:t>(CONTINÚA)</a:t>
            </a:r>
          </a:p>
          <a:p>
            <a:pPr marL="171450" indent="-171450" algn="just">
              <a:spcAft>
                <a:spcPts val="1200"/>
              </a:spcAft>
              <a:buFont typeface="Wingdings" panose="05000000000000000000" pitchFamily="2" charset="2"/>
              <a:buChar char="§"/>
              <a:defRPr/>
            </a:pPr>
            <a:r>
              <a:rPr lang="es-MX" altLang="es-MX" dirty="0"/>
              <a:t>Organizar, conservar y resguardar los expedientes que conforman el archivo del área.</a:t>
            </a:r>
          </a:p>
          <a:p>
            <a:pPr marL="171450" indent="-171450" algn="just">
              <a:spcAft>
                <a:spcPts val="1200"/>
              </a:spcAft>
              <a:buFont typeface="Wingdings" panose="05000000000000000000" pitchFamily="2" charset="2"/>
              <a:buChar char="§"/>
              <a:defRPr/>
            </a:pPr>
            <a:r>
              <a:rPr lang="es-MX" dirty="0"/>
              <a:t>Atender la publicación de información derivada de las obligaciones de transparencia.</a:t>
            </a:r>
          </a:p>
          <a:p>
            <a:pPr marL="171450" indent="-171450" algn="just">
              <a:spcAft>
                <a:spcPts val="1200"/>
              </a:spcAft>
              <a:buFont typeface="Wingdings" panose="05000000000000000000" pitchFamily="2" charset="2"/>
              <a:buChar char="§"/>
              <a:defRPr/>
            </a:pPr>
            <a:r>
              <a:rPr lang="es-MX" altLang="es-MX" dirty="0"/>
              <a:t>Apoyar en la captura y seguimiento de las actividades relacionadas al cumplimiento del Programa Operativo Anual.</a:t>
            </a:r>
          </a:p>
          <a:p>
            <a:pPr marL="171450" indent="-171450" algn="just">
              <a:spcAft>
                <a:spcPts val="1200"/>
              </a:spcAft>
              <a:buFont typeface="Wingdings" panose="05000000000000000000" pitchFamily="2" charset="2"/>
              <a:buChar char="§"/>
              <a:defRPr/>
            </a:pPr>
            <a:r>
              <a:rPr lang="es-MX" altLang="es-MX" dirty="0"/>
              <a:t>Apoyar en la organización de eventos en conjunto con el personal comisionado en la institución.</a:t>
            </a:r>
          </a:p>
          <a:p>
            <a:pPr marL="171450" indent="-171450" algn="just">
              <a:spcAft>
                <a:spcPts val="1200"/>
              </a:spcAft>
              <a:buFont typeface="Wingdings" panose="05000000000000000000" pitchFamily="2" charset="2"/>
              <a:buChar char="§"/>
              <a:defRPr/>
            </a:pPr>
            <a:r>
              <a:rPr lang="es-MX" altLang="es-MX" dirty="0"/>
              <a:t>Promover el cumplimiento en el ámbito de su competencia lo establecido en el Sistema de Gestión Integral.</a:t>
            </a:r>
          </a:p>
          <a:p>
            <a:pPr marL="171450" indent="-171450" algn="just">
              <a:spcAft>
                <a:spcPts val="1200"/>
              </a:spcAft>
              <a:buFont typeface="Wingdings" panose="05000000000000000000" pitchFamily="2" charset="2"/>
              <a:buChar char="§"/>
              <a:defRPr/>
            </a:pPr>
            <a:r>
              <a:rPr lang="es-MX" altLang="es-MX" dirty="0"/>
              <a:t>Ejecutar la normatividad expedida en materia de transparencia, archivo y control interno.</a:t>
            </a:r>
          </a:p>
          <a:p>
            <a:pPr marL="171450" indent="-171450" algn="just">
              <a:spcAft>
                <a:spcPts val="1200"/>
              </a:spcAft>
              <a:buFont typeface="Wingdings" panose="05000000000000000000" pitchFamily="2" charset="2"/>
              <a:buChar char="§"/>
              <a:defRPr/>
            </a:pPr>
            <a:r>
              <a:rPr lang="es-MX" altLang="es-MX" dirty="0"/>
              <a:t>Estas funciones son enunciativas más no limitativas.</a:t>
            </a:r>
          </a:p>
          <a:p>
            <a:pPr marL="177800" indent="-177800" algn="just">
              <a:buFont typeface="Arial" panose="020B0604020202020204" pitchFamily="34" charset="0"/>
              <a:buChar char="•"/>
              <a:defRPr/>
            </a:pPr>
            <a:endParaRPr lang="es-MX" dirty="0">
              <a:solidFill>
                <a:srgbClr val="FF33CC"/>
              </a:solidFill>
            </a:endParaRPr>
          </a:p>
        </p:txBody>
      </p:sp>
      <p:sp>
        <p:nvSpPr>
          <p:cNvPr id="849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849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0"/>
          <p:cNvGraphicFramePr>
            <a:graphicFrameLocks noGrp="1"/>
          </p:cNvGraphicFramePr>
          <p:nvPr>
            <p:extLst>
              <p:ext uri="{D42A27DB-BD31-4B8C-83A1-F6EECF244321}">
                <p14:modId xmlns:p14="http://schemas.microsoft.com/office/powerpoint/2010/main" val="236505270"/>
              </p:ext>
            </p:extLst>
          </p:nvPr>
        </p:nvGraphicFramePr>
        <p:xfrm>
          <a:off x="1571625" y="8380637"/>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Estefany Medina Delgado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10399178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667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56676" name="Rectangle 5"/>
          <p:cNvSpPr>
            <a:spLocks noChangeArrowheads="1"/>
          </p:cNvSpPr>
          <p:nvPr/>
        </p:nvSpPr>
        <p:spPr bwMode="auto">
          <a:xfrm>
            <a:off x="1449999" y="525463"/>
            <a:ext cx="5219700" cy="808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SUBDIRECCION DE PLANEACIÓN</a:t>
            </a:r>
          </a:p>
          <a:p>
            <a:pPr algn="just">
              <a:spcBef>
                <a:spcPct val="0"/>
              </a:spcBef>
              <a:buFontTx/>
              <a:buNone/>
            </a:pPr>
            <a:r>
              <a:rPr lang="es-ES" altLang="es-MX" sz="1200" b="1" i="1" dirty="0">
                <a:latin typeface="Arial" panose="020B0604020202020204" pitchFamily="34" charset="0"/>
              </a:rPr>
              <a:t> </a:t>
            </a:r>
          </a:p>
          <a:p>
            <a:pPr algn="just">
              <a:spcBef>
                <a:spcPct val="0"/>
              </a:spcBef>
              <a:spcAft>
                <a:spcPts val="1200"/>
              </a:spcAft>
              <a:buFontTx/>
              <a:buNone/>
            </a:pPr>
            <a:r>
              <a:rPr lang="es-ES" altLang="es-MX" sz="1200" b="1" i="1" dirty="0">
                <a:latin typeface="Arial" panose="020B0604020202020204" pitchFamily="34" charset="0"/>
              </a:rPr>
              <a:t>OBJETIVO</a:t>
            </a:r>
          </a:p>
          <a:p>
            <a:pPr marL="0" indent="0" algn="just">
              <a:buNone/>
            </a:pPr>
            <a:r>
              <a:rPr lang="es-ES" sz="1200" dirty="0">
                <a:latin typeface="Arial" panose="020B0604020202020204" pitchFamily="34" charset="0"/>
              </a:rPr>
              <a:t>Gestionar las </a:t>
            </a:r>
            <a:r>
              <a:rPr lang="es-MX" sz="1200" dirty="0">
                <a:latin typeface="Arial" panose="020B0604020202020204" pitchFamily="34" charset="0"/>
              </a:rPr>
              <a:t>estructuras orgánicas y educativa, anteproyecto de presupuesto, programa operativo anual y lo relacionado a la construcción y equipamiento del Instituto, de conformidad con las normas y lineamientos establecidos.</a:t>
            </a:r>
          </a:p>
          <a:p>
            <a:pPr marL="0" indent="0" algn="just">
              <a:buNone/>
            </a:pPr>
            <a:endParaRPr lang="es-MX" sz="1200"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a:t>
            </a:r>
          </a:p>
          <a:p>
            <a:pPr lvl="0" algn="just">
              <a:buFont typeface="Wingdings" panose="05000000000000000000" pitchFamily="2" charset="2"/>
              <a:buChar char="§"/>
            </a:pPr>
            <a:r>
              <a:rPr lang="es-MX" sz="1200" dirty="0" smtClean="0">
                <a:latin typeface="Arial" panose="020B0604020202020204" pitchFamily="34" charset="0"/>
              </a:rPr>
              <a:t>Elaboración del presupuesto de egresos e ingresos del instituto.</a:t>
            </a:r>
          </a:p>
          <a:p>
            <a:pPr lvl="0" algn="just">
              <a:buFont typeface="Wingdings" panose="05000000000000000000" pitchFamily="2" charset="2"/>
              <a:buChar char="§"/>
            </a:pPr>
            <a:endParaRPr lang="es-MX" sz="1200" dirty="0" smtClean="0">
              <a:latin typeface="Arial" panose="020B0604020202020204" pitchFamily="34" charset="0"/>
            </a:endParaRPr>
          </a:p>
          <a:p>
            <a:pPr lvl="0" algn="just">
              <a:buFont typeface="Wingdings" panose="05000000000000000000" pitchFamily="2" charset="2"/>
              <a:buChar char="§"/>
            </a:pPr>
            <a:r>
              <a:rPr lang="es-MX" sz="1200" dirty="0" smtClean="0">
                <a:latin typeface="Arial" panose="020B0604020202020204" pitchFamily="34" charset="0"/>
              </a:rPr>
              <a:t>Supervisar la aplicación de normas y lineamientos para el ejercicio del presupuesto.</a:t>
            </a:r>
          </a:p>
          <a:p>
            <a:pPr lvl="0" algn="just">
              <a:buFont typeface="Wingdings" panose="05000000000000000000" pitchFamily="2" charset="2"/>
              <a:buChar char="§"/>
            </a:pPr>
            <a:endParaRPr lang="es-MX" sz="1200" dirty="0" smtClean="0">
              <a:latin typeface="Arial" panose="020B0604020202020204" pitchFamily="34" charset="0"/>
            </a:endParaRPr>
          </a:p>
          <a:p>
            <a:pPr lvl="0" algn="just">
              <a:buFont typeface="Wingdings" panose="05000000000000000000" pitchFamily="2" charset="2"/>
              <a:buChar char="§"/>
            </a:pPr>
            <a:r>
              <a:rPr lang="es-MX" sz="1200" dirty="0" smtClean="0">
                <a:latin typeface="Arial" panose="020B0604020202020204" pitchFamily="34" charset="0"/>
              </a:rPr>
              <a:t>Ejecutar </a:t>
            </a:r>
            <a:r>
              <a:rPr lang="es-MX" sz="1200" dirty="0">
                <a:latin typeface="Arial" panose="020B0604020202020204" pitchFamily="34" charset="0"/>
              </a:rPr>
              <a:t>la elaboración del Plan de Trabajo Anual (PTA) del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Ejecutar la elaboración del Programa Institucional de Desarrollo (PIID) del plantel.</a:t>
            </a:r>
          </a:p>
          <a:p>
            <a:pPr lvl="0"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Integrar el Programa Operativo Anual (POA) y Anteproyecto de Presupuesto (APOA) del Instituto y presentarlo a la Dirección de Planeación y Vinculación para su revisión y/o autorización.</a:t>
            </a:r>
          </a:p>
          <a:p>
            <a:pPr lvl="0"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Proponer las acciones de evaluación programática y presupuestal del instituto y presentarlo a la Dirección de Planeación y Vinculación para su revisión y/o autorización.</a:t>
            </a:r>
          </a:p>
          <a:p>
            <a:pPr lvl="0" algn="just">
              <a:buFont typeface="Wingdings" panose="05000000000000000000" pitchFamily="2" charset="2"/>
              <a:buChar char="§"/>
            </a:pPr>
            <a:endParaRPr lang="es-MX" sz="1200" dirty="0">
              <a:latin typeface="Arial" panose="020B0604020202020204" pitchFamily="34" charset="0"/>
            </a:endParaRPr>
          </a:p>
          <a:p>
            <a:pPr lvl="0" algn="just">
              <a:buFont typeface="Wingdings" panose="05000000000000000000" pitchFamily="2" charset="2"/>
              <a:buChar char="§"/>
            </a:pPr>
            <a:r>
              <a:rPr lang="es-MX" sz="1200" dirty="0">
                <a:latin typeface="Arial" panose="020B0604020202020204" pitchFamily="34" charset="0"/>
              </a:rPr>
              <a:t>Supervisar la integración de la estadística básica y la estructura educativa del instituto y Sistema de Información Institucional (SII).</a:t>
            </a:r>
          </a:p>
          <a:p>
            <a:pPr lvl="0" algn="just">
              <a:buFont typeface="Wingdings" panose="05000000000000000000" pitchFamily="2" charset="2"/>
              <a:buChar char="§"/>
            </a:pPr>
            <a:endParaRPr lang="es-MX" sz="1200" dirty="0">
              <a:latin typeface="Arial" panose="020B0604020202020204" pitchFamily="34" charset="0"/>
            </a:endParaRPr>
          </a:p>
          <a:p>
            <a:pPr lvl="0" algn="just">
              <a:buFont typeface="Wingdings" panose="05000000000000000000" pitchFamily="2" charset="2"/>
              <a:buChar char="§"/>
            </a:pPr>
            <a:r>
              <a:rPr lang="es-MX" sz="1200" dirty="0">
                <a:latin typeface="Arial" panose="020B0604020202020204" pitchFamily="34" charset="0"/>
              </a:rPr>
              <a:t>Gestionar las propuestas de construcción y equipamiento del instituto y presentarlo a la Dirección de Planeación y Vinculación para su revisión y/o autorización.</a:t>
            </a:r>
          </a:p>
          <a:p>
            <a:pPr lvl="0" algn="just"/>
            <a:endParaRPr lang="es-MX" sz="1200" dirty="0">
              <a:latin typeface="Arial" panose="020B0604020202020204" pitchFamily="34" charset="0"/>
            </a:endParaRPr>
          </a:p>
          <a:p>
            <a:pPr algn="just">
              <a:spcBef>
                <a:spcPct val="0"/>
              </a:spcBef>
              <a:buFont typeface="Wingdings" panose="05000000000000000000" pitchFamily="2" charset="2"/>
              <a:buChar char="§"/>
            </a:pPr>
            <a:r>
              <a:rPr lang="es-MX" altLang="es-MX" sz="1200" dirty="0">
                <a:latin typeface="Arial" panose="020B0604020202020204" pitchFamily="34" charset="0"/>
              </a:rPr>
              <a:t>Participar en la integración y funcionamiento del Comité de Planeación del instituto</a:t>
            </a:r>
            <a:r>
              <a:rPr lang="es-MX" altLang="es-MX" sz="1200" dirty="0" smtClean="0">
                <a:latin typeface="Arial" panose="020B0604020202020204" pitchFamily="34" charset="0"/>
              </a:rPr>
              <a:t>.</a:t>
            </a:r>
            <a:endParaRPr lang="es-MX" altLang="es-MX" sz="1200" dirty="0">
              <a:latin typeface="Arial" panose="020B0604020202020204" pitchFamily="34" charset="0"/>
            </a:endParaRPr>
          </a:p>
        </p:txBody>
      </p:sp>
      <p:sp>
        <p:nvSpPr>
          <p:cNvPr id="15668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1291097675"/>
              </p:ext>
            </p:extLst>
          </p:nvPr>
        </p:nvGraphicFramePr>
        <p:xfrm>
          <a:off x="1571625" y="839787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Ana Laura Rendón Díaz</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63690231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667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56676" name="Rectangle 5"/>
          <p:cNvSpPr>
            <a:spLocks noChangeArrowheads="1"/>
          </p:cNvSpPr>
          <p:nvPr/>
        </p:nvSpPr>
        <p:spPr bwMode="auto">
          <a:xfrm>
            <a:off x="1449999" y="525463"/>
            <a:ext cx="5219700" cy="5121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SUBDIRECCION DE PLANEACIÓN</a:t>
            </a:r>
          </a:p>
          <a:p>
            <a:pPr algn="ctr">
              <a:spcBef>
                <a:spcPct val="0"/>
              </a:spcBef>
              <a:buFontTx/>
              <a:buNone/>
            </a:pPr>
            <a:r>
              <a:rPr lang="es-ES" altLang="es-MX" sz="1200" b="1" i="1" dirty="0">
                <a:latin typeface="Arial" panose="020B0604020202020204" pitchFamily="34" charset="0"/>
              </a:rPr>
              <a:t> (CONTINÚA)</a:t>
            </a:r>
          </a:p>
          <a:p>
            <a:pPr marL="0" indent="0" algn="just">
              <a:buNone/>
            </a:pPr>
            <a:endParaRPr lang="es-MX" sz="1200" dirty="0">
              <a:latin typeface="Arial" panose="020B0604020202020204" pitchFamily="34" charset="0"/>
            </a:endParaRPr>
          </a:p>
          <a:p>
            <a:pPr algn="just">
              <a:spcBef>
                <a:spcPct val="0"/>
              </a:spcBef>
              <a:buFont typeface="Wingdings" panose="05000000000000000000" pitchFamily="2" charset="2"/>
              <a:buChar char="§"/>
            </a:pPr>
            <a:r>
              <a:rPr lang="es-MX" sz="1200" dirty="0">
                <a:latin typeface="Arial" panose="020B0604020202020204" pitchFamily="34" charset="0"/>
              </a:rPr>
              <a:t>Participar en la integración de propuestas de modificación de estructura orgánica y presentarlas al Director.</a:t>
            </a:r>
          </a:p>
          <a:p>
            <a:pPr algn="just">
              <a:spcBef>
                <a:spcPct val="0"/>
              </a:spcBef>
              <a:buFont typeface="Wingdings" panose="05000000000000000000" pitchFamily="2" charset="2"/>
              <a:buChar char="§"/>
            </a:pPr>
            <a:endParaRPr lang="es-MX" altLang="es-MX" sz="1200" dirty="0">
              <a:latin typeface="Arial" panose="020B0604020202020204" pitchFamily="34" charset="0"/>
            </a:endParaRPr>
          </a:p>
          <a:p>
            <a:pPr algn="just">
              <a:spcBef>
                <a:spcPct val="0"/>
              </a:spcBef>
              <a:buFont typeface="Wingdings" panose="05000000000000000000" pitchFamily="2" charset="2"/>
              <a:buChar char="§"/>
            </a:pPr>
            <a:r>
              <a:rPr lang="es-MX" altLang="es-MX" sz="1200" dirty="0">
                <a:latin typeface="Arial" panose="020B0604020202020204" pitchFamily="34" charset="0"/>
              </a:rPr>
              <a:t>Supervisar los programas de becas institucionales.</a:t>
            </a:r>
          </a:p>
          <a:p>
            <a:pPr marL="171450" indent="-171450" algn="just" eaLnBrk="1" hangingPunct="1">
              <a:spcAft>
                <a:spcPts val="1200"/>
              </a:spcAft>
              <a:buFont typeface="Wingdings" panose="05000000000000000000" pitchFamily="2" charset="2"/>
              <a:buChar char="§"/>
            </a:pPr>
            <a:endParaRPr lang="es-MX" altLang="es-MX" sz="1200" dirty="0" smtClean="0">
              <a:latin typeface="Arial" panose="020B0604020202020204" pitchFamily="34" charset="0"/>
            </a:endParaRPr>
          </a:p>
          <a:p>
            <a:pPr marL="171450" indent="-171450" algn="just" eaLnBrk="1" hangingPunct="1">
              <a:spcAft>
                <a:spcPts val="1200"/>
              </a:spcAft>
              <a:buFont typeface="Wingdings" panose="05000000000000000000" pitchFamily="2" charset="2"/>
              <a:buChar char="§"/>
            </a:pPr>
            <a:r>
              <a:rPr lang="es-MX" altLang="es-MX" sz="1200" dirty="0" smtClean="0">
                <a:latin typeface="Arial" panose="020B0604020202020204" pitchFamily="34" charset="0"/>
              </a:rPr>
              <a:t>Proponer </a:t>
            </a:r>
            <a:r>
              <a:rPr lang="es-MX" altLang="es-MX" sz="1200" dirty="0">
                <a:latin typeface="Arial" panose="020B0604020202020204" pitchFamily="34" charset="0"/>
              </a:rPr>
              <a:t>proyectos para obtener recursos extraordinarios aplicables al instituto.</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p>
          <a:p>
            <a:pPr algn="just">
              <a:spcAft>
                <a:spcPts val="1200"/>
              </a:spcAft>
              <a:buFont typeface="Wingdings" pitchFamily="2" charset="2"/>
              <a:buChar char="§"/>
              <a:defRPr/>
            </a:pPr>
            <a:endParaRPr lang="es-MX" sz="1200" dirty="0">
              <a:solidFill>
                <a:srgbClr val="000000"/>
              </a:solidFill>
              <a:latin typeface="Arial" charset="0"/>
              <a:cs typeface="Arial" charset="0"/>
            </a:endParaRP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a:p>
            <a:pPr algn="just">
              <a:spcBef>
                <a:spcPct val="0"/>
              </a:spcBef>
              <a:buFont typeface="Wingdings" panose="05000000000000000000" pitchFamily="2" charset="2"/>
              <a:buChar char="§"/>
            </a:pPr>
            <a:endParaRPr lang="es-MX" altLang="es-MX" sz="1200" dirty="0">
              <a:latin typeface="Arial" panose="020B0604020202020204" pitchFamily="34" charset="0"/>
            </a:endParaRPr>
          </a:p>
          <a:p>
            <a:pPr algn="just">
              <a:spcBef>
                <a:spcPct val="0"/>
              </a:spcBef>
              <a:buFont typeface="Wingdings" panose="05000000000000000000" pitchFamily="2" charset="2"/>
              <a:buChar char="§"/>
            </a:pPr>
            <a:endParaRPr lang="es-MX" altLang="es-MX" sz="1200" dirty="0">
              <a:latin typeface="Arial" panose="020B0604020202020204" pitchFamily="34" charset="0"/>
            </a:endParaRPr>
          </a:p>
        </p:txBody>
      </p:sp>
      <p:sp>
        <p:nvSpPr>
          <p:cNvPr id="15668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2397110738"/>
              </p:ext>
            </p:extLst>
          </p:nvPr>
        </p:nvGraphicFramePr>
        <p:xfrm>
          <a:off x="1571625" y="839787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Ana Laura Rendón Díaz</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85996899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8771632"/>
          </a:xfrm>
          <a:prstGeom prst="rect">
            <a:avLst/>
          </a:prstGeom>
          <a:noFill/>
          <a:ln>
            <a:noFill/>
          </a:ln>
          <a:extLst/>
        </p:spPr>
        <p:txBody>
          <a:bodyPr>
            <a:spAutoFit/>
          </a:bodyPr>
          <a:lstStyle/>
          <a:p>
            <a:pPr algn="ctr">
              <a:spcAft>
                <a:spcPts val="0"/>
              </a:spcAft>
              <a:defRPr/>
            </a:pPr>
            <a:endParaRPr lang="es-MX" b="1" i="1" dirty="0">
              <a:solidFill>
                <a:srgbClr val="000000"/>
              </a:solidFill>
              <a:latin typeface="Arial" charset="0"/>
              <a:cs typeface="Arial" charset="0"/>
            </a:endParaRPr>
          </a:p>
          <a:p>
            <a:pPr algn="ctr">
              <a:spcAft>
                <a:spcPts val="1200"/>
              </a:spcAft>
              <a:defRPr/>
            </a:pPr>
            <a:r>
              <a:rPr lang="es-MX" b="1" i="1" dirty="0" smtClean="0">
                <a:solidFill>
                  <a:srgbClr val="000000"/>
                </a:solidFill>
                <a:latin typeface="Arial" charset="0"/>
                <a:cs typeface="Arial" charset="0"/>
              </a:rPr>
              <a:t>SECRETARIA DE SUBDIRECCIÓN </a:t>
            </a:r>
            <a:r>
              <a:rPr lang="es-MX" b="1" i="1" dirty="0">
                <a:solidFill>
                  <a:srgbClr val="000000"/>
                </a:solidFill>
                <a:latin typeface="Arial" charset="0"/>
                <a:cs typeface="Arial" charset="0"/>
              </a:rPr>
              <a:t>DE </a:t>
            </a:r>
            <a:r>
              <a:rPr lang="es-MX" b="1" i="1" dirty="0" smtClean="0">
                <a:solidFill>
                  <a:srgbClr val="000000"/>
                </a:solidFill>
                <a:latin typeface="Arial" charset="0"/>
                <a:cs typeface="Arial" charset="0"/>
              </a:rPr>
              <a:t>PLANEACIÓN</a:t>
            </a:r>
            <a:endParaRPr lang="es-MX" b="1" i="1" dirty="0">
              <a:solidFill>
                <a:srgbClr val="000000"/>
              </a:solidFill>
              <a:latin typeface="Arial" charset="0"/>
              <a:cs typeface="Arial" charset="0"/>
            </a:endParaRPr>
          </a:p>
          <a:p>
            <a:pPr marL="171450" indent="-171450" algn="just">
              <a:spcAft>
                <a:spcPts val="1200"/>
              </a:spcAft>
              <a:defRPr/>
            </a:pPr>
            <a:r>
              <a:rPr lang="es-MX" b="1" i="1" dirty="0">
                <a:solidFill>
                  <a:srgbClr val="000000"/>
                </a:solidFill>
              </a:rPr>
              <a:t>OBJETIVO</a:t>
            </a:r>
            <a:endParaRPr lang="es-MX" i="1" dirty="0">
              <a:solidFill>
                <a:srgbClr val="000000"/>
              </a:solidFill>
            </a:endParaRPr>
          </a:p>
          <a:p>
            <a:pPr marL="0" indent="0" algn="just">
              <a:spcAft>
                <a:spcPts val="1200"/>
              </a:spcAft>
              <a:buNone/>
              <a:defRPr/>
            </a:pPr>
            <a:r>
              <a:rPr lang="es-ES" dirty="0"/>
              <a:t>Atender la audiencia en la Subdirección de Planeación, además de recibir llamadas telefónicas, registrar y remitir correspondencia impresa y por vía electrónica, así como archivar los documentos de acuerdo a la normatividad establecida y llevar la agenda del área.</a:t>
            </a:r>
            <a:endParaRPr lang="es-MX" dirty="0"/>
          </a:p>
          <a:p>
            <a:pPr algn="just">
              <a:spcAft>
                <a:spcPts val="1200"/>
              </a:spcAft>
              <a:defRPr/>
            </a:pPr>
            <a:r>
              <a:rPr lang="es-MX" dirty="0"/>
              <a:t> </a:t>
            </a:r>
            <a:r>
              <a:rPr lang="es-ES" b="1" i="1" dirty="0">
                <a:solidFill>
                  <a:srgbClr val="000000"/>
                </a:solidFill>
              </a:rPr>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a:t>
            </a:r>
          </a:p>
          <a:p>
            <a:pPr marL="177800" indent="-177800" algn="just">
              <a:spcAft>
                <a:spcPts val="1200"/>
              </a:spcAft>
              <a:buFont typeface="Wingdings" pitchFamily="2" charset="2"/>
              <a:buChar char="§"/>
              <a:defRPr/>
            </a:pPr>
            <a:r>
              <a:rPr lang="es-MX" altLang="es-MX" dirty="0"/>
              <a:t>Apoyar en la difusión de la correspondencia electrónica y darle seguimiento.</a:t>
            </a:r>
          </a:p>
          <a:p>
            <a:pPr marL="177800" indent="-177800" algn="just">
              <a:spcAft>
                <a:spcPts val="1200"/>
              </a:spcAft>
              <a:buFont typeface="Wingdings" pitchFamily="2" charset="2"/>
              <a:buChar char="§"/>
              <a:defRPr/>
            </a:pPr>
            <a:r>
              <a:rPr lang="es-MX" altLang="es-MX" dirty="0"/>
              <a:t>Organizar, conservar y resguardar los expedientes que conforman el archivo del área.</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Apoyar en la organización de eventos en conjunto con el personal comisionado en la institución.</a:t>
            </a: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algn="just">
              <a:spcAft>
                <a:spcPts val="1200"/>
              </a:spcAft>
              <a:buFont typeface="Wingdings" pitchFamily="2" charset="2"/>
              <a:buChar char="§"/>
              <a:defRPr/>
            </a:pPr>
            <a:endParaRPr lang="es-ES" dirty="0">
              <a:solidFill>
                <a:srgbClr val="000000"/>
              </a:solidFill>
            </a:endParaRPr>
          </a:p>
          <a:p>
            <a:pPr algn="just">
              <a:spcAft>
                <a:spcPts val="1200"/>
              </a:spcAft>
              <a:defRPr/>
            </a:pPr>
            <a:endParaRPr lang="es-MX" dirty="0">
              <a:solidFill>
                <a:srgbClr val="000000"/>
              </a:solidFill>
              <a:latin typeface="Arial" charset="0"/>
              <a:cs typeface="Arial" charset="0"/>
            </a:endParaRPr>
          </a:p>
          <a:p>
            <a:pPr algn="just">
              <a:spcAft>
                <a:spcPts val="1200"/>
              </a:spcAft>
              <a:defRPr/>
            </a:pPr>
            <a:endParaRPr lang="es-MX" altLang="es-MX" dirty="0">
              <a:solidFill>
                <a:srgbClr val="000000"/>
              </a:solidFill>
            </a:endParaRPr>
          </a:p>
          <a:p>
            <a:pPr marL="177800" indent="-177800" algn="just">
              <a:spcAft>
                <a:spcPts val="1200"/>
              </a:spcAft>
              <a:buFont typeface="Wingdings" pitchFamily="2" charset="2"/>
              <a:buChar char="§"/>
              <a:defRPr/>
            </a:pPr>
            <a:endParaRPr lang="es-MX" altLang="es-MX" dirty="0">
              <a:solidFill>
                <a:srgbClr val="000000"/>
              </a:solidFill>
            </a:endParaRPr>
          </a:p>
          <a:p>
            <a:pPr marL="177800" indent="-177800" algn="just">
              <a:buFont typeface="Arial" panose="020B0604020202020204" pitchFamily="34" charset="0"/>
              <a:buChar char="•"/>
              <a:defRPr/>
            </a:pPr>
            <a:endParaRPr lang="es-ES" dirty="0">
              <a:solidFill>
                <a:srgbClr val="000000"/>
              </a:solidFill>
            </a:endParaRPr>
          </a:p>
          <a:p>
            <a:pPr marL="177800" indent="-177800" algn="just">
              <a:buFont typeface="Arial" panose="020B0604020202020204" pitchFamily="34" charset="0"/>
              <a:buChar char="•"/>
              <a:defRPr/>
            </a:pPr>
            <a:endParaRPr lang="es-MX" dirty="0">
              <a:solidFill>
                <a:srgbClr val="FF33CC"/>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solidFill>
                  <a:srgbClr val="000000"/>
                </a:solidFill>
              </a:rPr>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7" name="Group 21"/>
          <p:cNvGraphicFramePr>
            <a:graphicFrameLocks noGrp="1"/>
          </p:cNvGraphicFramePr>
          <p:nvPr>
            <p:extLst>
              <p:ext uri="{D42A27DB-BD31-4B8C-83A1-F6EECF244321}">
                <p14:modId xmlns:p14="http://schemas.microsoft.com/office/powerpoint/2010/main" val="938940753"/>
              </p:ext>
            </p:extLst>
          </p:nvPr>
        </p:nvGraphicFramePr>
        <p:xfrm>
          <a:off x="1571625" y="8387490"/>
          <a:ext cx="5181600" cy="587375"/>
        </p:xfrm>
        <a:graphic>
          <a:graphicData uri="http://schemas.openxmlformats.org/drawingml/2006/table">
            <a:tbl>
              <a:tblPr/>
              <a:tblGrid>
                <a:gridCol w="2590800">
                  <a:extLst>
                    <a:ext uri="{9D8B030D-6E8A-4147-A177-3AD203B41FA5}">
                      <a16:colId xmlns:a16="http://schemas.microsoft.com/office/drawing/2014/main" xmlns="" val="20000"/>
                    </a:ext>
                  </a:extLst>
                </a:gridCol>
                <a:gridCol w="25908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Magda Paulina Luna Valencia</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403957524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667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56676" name="Rectangle 5"/>
          <p:cNvSpPr>
            <a:spLocks noChangeArrowheads="1"/>
          </p:cNvSpPr>
          <p:nvPr/>
        </p:nvSpPr>
        <p:spPr bwMode="auto">
          <a:xfrm>
            <a:off x="1449999" y="525463"/>
            <a:ext cx="5219700" cy="752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DEPARTAMENTO DE PLANEACIÓN Y </a:t>
            </a:r>
            <a:r>
              <a:rPr lang="es-ES" altLang="es-MX" sz="1200" b="1" i="1" dirty="0" smtClean="0">
                <a:latin typeface="Arial" panose="020B0604020202020204" pitchFamily="34" charset="0"/>
              </a:rPr>
              <a:t>PROGRAMACIÓN</a:t>
            </a:r>
            <a:endParaRPr lang="es-ES" altLang="es-MX" sz="1200" b="1" i="1" dirty="0">
              <a:latin typeface="Arial" panose="020B0604020202020204" pitchFamily="34" charset="0"/>
            </a:endParaRPr>
          </a:p>
          <a:p>
            <a:pPr algn="just">
              <a:spcBef>
                <a:spcPct val="0"/>
              </a:spcBef>
              <a:buFontTx/>
              <a:buNone/>
            </a:pPr>
            <a:r>
              <a:rPr lang="es-ES" altLang="es-MX" sz="1200" b="1" i="1" dirty="0">
                <a:latin typeface="Arial" panose="020B0604020202020204" pitchFamily="34" charset="0"/>
              </a:rPr>
              <a:t> </a:t>
            </a:r>
          </a:p>
          <a:p>
            <a:pPr algn="just">
              <a:spcBef>
                <a:spcPct val="0"/>
              </a:spcBef>
              <a:spcAft>
                <a:spcPts val="1200"/>
              </a:spcAft>
              <a:buFontTx/>
              <a:buNone/>
            </a:pPr>
            <a:r>
              <a:rPr lang="es-ES" altLang="es-MX" sz="1200" b="1" i="1" dirty="0">
                <a:latin typeface="Arial" panose="020B0604020202020204" pitchFamily="34" charset="0"/>
              </a:rPr>
              <a:t>OBJETIVO</a:t>
            </a:r>
          </a:p>
          <a:p>
            <a:pPr marL="0" indent="0" algn="just">
              <a:buNone/>
            </a:pPr>
            <a:r>
              <a:rPr lang="es-MX" sz="1200" dirty="0">
                <a:latin typeface="Arial" panose="020B0604020202020204" pitchFamily="34" charset="0"/>
              </a:rPr>
              <a:t>Elaborar y evaluar las actividades institucionales a través de la planeación sistemática y métodos de evaluación, así como la presupuestación.</a:t>
            </a:r>
          </a:p>
          <a:p>
            <a:pPr marL="0" indent="0" algn="just">
              <a:buNone/>
            </a:pPr>
            <a:endParaRPr lang="es-MX" sz="1200"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a:t>
            </a:r>
          </a:p>
          <a:p>
            <a:pPr algn="just">
              <a:buFont typeface="Wingdings" panose="05000000000000000000" pitchFamily="2" charset="2"/>
              <a:buChar char="§"/>
            </a:pPr>
            <a:r>
              <a:rPr lang="es-MX" sz="1200" dirty="0">
                <a:latin typeface="Arial" panose="020B0604020202020204" pitchFamily="34" charset="0"/>
              </a:rPr>
              <a:t>Elaborar el Programa Operativo Anual (POA) del instituto y presentarlos al Subdirector (a) de Planeación para su revisión y/o autorización.</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el Anteproyecto de Presupuesto (APOA) y presentarlos al Subdirector (a) de Planeación para su revisión y/o autorización.</a:t>
            </a:r>
          </a:p>
          <a:p>
            <a:pPr lvl="0" algn="just">
              <a:buFont typeface="Wingdings" panose="05000000000000000000" pitchFamily="2" charset="2"/>
              <a:buChar char="§"/>
            </a:pPr>
            <a:endParaRPr lang="es-MX" sz="1200" dirty="0">
              <a:latin typeface="Arial" panose="020B0604020202020204" pitchFamily="34" charset="0"/>
            </a:endParaRPr>
          </a:p>
          <a:p>
            <a:pPr lvl="0" algn="just">
              <a:buFont typeface="Wingdings" panose="05000000000000000000" pitchFamily="2" charset="2"/>
              <a:buChar char="§"/>
            </a:pPr>
            <a:r>
              <a:rPr lang="es-MX" sz="1200" dirty="0">
                <a:latin typeface="Arial" panose="020B0604020202020204" pitchFamily="34" charset="0"/>
              </a:rPr>
              <a:t>Elaborar el Plan de Trabajo Anual (PTA) del Instituto presentarlos al Subdirector (a) de Planeación para su revisión y/o autorización.</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el Programa Institucional de Desarrollo (PIID) del Instituto presentarlos al Subdirector (a) de Planeación para su revisión y/o autorización.</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la evaluación programática y presupuestal del instituto y presentarlo a la Dirección de Planeación y Vinculación para su revisión y/o autorización.</a:t>
            </a:r>
          </a:p>
          <a:p>
            <a:pPr lvl="0" algn="just">
              <a:buFont typeface="Wingdings" panose="05000000000000000000" pitchFamily="2" charset="2"/>
              <a:buChar char="§"/>
            </a:pPr>
            <a:endParaRPr lang="es-MX" sz="1200" dirty="0">
              <a:latin typeface="Arial" panose="020B0604020202020204" pitchFamily="34" charset="0"/>
            </a:endParaRPr>
          </a:p>
          <a:p>
            <a:pPr lvl="0" algn="just">
              <a:buFont typeface="Wingdings" panose="05000000000000000000" pitchFamily="2" charset="2"/>
              <a:buChar char="§"/>
            </a:pPr>
            <a:r>
              <a:rPr lang="es-MX" sz="1200" dirty="0">
                <a:latin typeface="Arial" panose="020B0604020202020204" pitchFamily="34" charset="0"/>
              </a:rPr>
              <a:t>Proponer los mecanismos para el seguimiento, evaluación y control de los programas a realizar por el Instituto.</a:t>
            </a:r>
          </a:p>
          <a:p>
            <a:pPr lvl="0" algn="just">
              <a:buFont typeface="Wingdings" panose="05000000000000000000" pitchFamily="2" charset="2"/>
              <a:buChar char="§"/>
            </a:pPr>
            <a:endParaRPr lang="es-MX" sz="1200" dirty="0">
              <a:latin typeface="Arial" panose="020B0604020202020204" pitchFamily="34" charset="0"/>
            </a:endParaRPr>
          </a:p>
          <a:p>
            <a:pPr lvl="0" algn="just">
              <a:buFont typeface="Wingdings" panose="05000000000000000000" pitchFamily="2" charset="2"/>
              <a:buChar char="§"/>
            </a:pPr>
            <a:r>
              <a:rPr lang="es-MX" sz="1200" dirty="0">
                <a:latin typeface="Arial" panose="020B0604020202020204" pitchFamily="34" charset="0"/>
              </a:rPr>
              <a:t>Solicitar las claves de acceso al Sistema Informático de Entrega Recepción (SIERE) de cada área, así como cuando exista modificación en la estructura orgánica.</a:t>
            </a:r>
          </a:p>
          <a:p>
            <a:pPr lvl="0" algn="just">
              <a:buFont typeface="Wingdings" panose="05000000000000000000" pitchFamily="2" charset="2"/>
              <a:buChar char="§"/>
            </a:pPr>
            <a:endParaRPr lang="es-MX" sz="1200" dirty="0">
              <a:latin typeface="Arial" panose="020B0604020202020204" pitchFamily="34" charset="0"/>
            </a:endParaRPr>
          </a:p>
          <a:p>
            <a:pPr lvl="0" algn="just">
              <a:buFont typeface="Wingdings" panose="05000000000000000000" pitchFamily="2" charset="2"/>
              <a:buChar char="§"/>
            </a:pPr>
            <a:r>
              <a:rPr lang="es-MX" sz="1200" dirty="0">
                <a:latin typeface="Arial" panose="020B0604020202020204" pitchFamily="34" charset="0"/>
              </a:rPr>
              <a:t>Integrar los datos informativos presupuestarios y estadísticos de la Institución.</a:t>
            </a:r>
          </a:p>
          <a:p>
            <a:pPr lvl="0" algn="just">
              <a:buFont typeface="Wingdings" panose="05000000000000000000" pitchFamily="2" charset="2"/>
              <a:buChar char="§"/>
            </a:pPr>
            <a:endParaRPr lang="es-MX" sz="1200" dirty="0">
              <a:solidFill>
                <a:srgbClr val="00B0F0"/>
              </a:solidFill>
              <a:latin typeface="Arial" panose="020B0604020202020204" pitchFamily="34" charset="0"/>
            </a:endParaRPr>
          </a:p>
        </p:txBody>
      </p:sp>
      <p:sp>
        <p:nvSpPr>
          <p:cNvPr id="15668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2775112214"/>
              </p:ext>
            </p:extLst>
          </p:nvPr>
        </p:nvGraphicFramePr>
        <p:xfrm>
          <a:off x="1571625" y="8383361"/>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Elizabeth Valencia Saldaña</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59918034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667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56676" name="Rectangle 5"/>
          <p:cNvSpPr>
            <a:spLocks noChangeArrowheads="1"/>
          </p:cNvSpPr>
          <p:nvPr/>
        </p:nvSpPr>
        <p:spPr bwMode="auto">
          <a:xfrm>
            <a:off x="1449999" y="525463"/>
            <a:ext cx="5219700" cy="445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DEPARTAMENTO DE PLANEACIÓN Y </a:t>
            </a:r>
            <a:r>
              <a:rPr lang="es-ES" altLang="es-MX" sz="1200" b="1" i="1" dirty="0" smtClean="0">
                <a:latin typeface="Arial" panose="020B0604020202020204" pitchFamily="34" charset="0"/>
              </a:rPr>
              <a:t>PROGRAMACIÓN</a:t>
            </a:r>
            <a:endParaRPr lang="es-ES"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 (CONTINÚA)</a:t>
            </a:r>
          </a:p>
          <a:p>
            <a:pPr lvl="0" algn="just">
              <a:buFont typeface="Wingdings" panose="05000000000000000000" pitchFamily="2" charset="2"/>
              <a:buChar char="§"/>
            </a:pPr>
            <a:endParaRPr lang="es-MX" sz="1200" dirty="0">
              <a:solidFill>
                <a:srgbClr val="00B0F0"/>
              </a:solidFill>
              <a:latin typeface="Arial" panose="020B0604020202020204" pitchFamily="34" charset="0"/>
            </a:endParaRPr>
          </a:p>
          <a:p>
            <a:pPr lvl="0" algn="just">
              <a:buFont typeface="Wingdings" panose="05000000000000000000" pitchFamily="2" charset="2"/>
              <a:buChar char="§"/>
            </a:pPr>
            <a:r>
              <a:rPr lang="es-MX" sz="1200" dirty="0">
                <a:latin typeface="Arial" panose="020B0604020202020204" pitchFamily="34" charset="0"/>
              </a:rPr>
              <a:t>Elaborar los presupuestos de construcción y equipamiento del instituto y presentarlo a la Subdirección de Planeación para su revisión y/o autorización.</a:t>
            </a:r>
          </a:p>
          <a:p>
            <a:pPr lvl="0" algn="just"/>
            <a:endParaRPr lang="es-MX" sz="1200" dirty="0">
              <a:latin typeface="Arial" panose="020B0604020202020204" pitchFamily="34" charset="0"/>
            </a:endParaRPr>
          </a:p>
          <a:p>
            <a:pPr algn="just">
              <a:spcBef>
                <a:spcPct val="0"/>
              </a:spcBef>
              <a:buFont typeface="Wingdings" panose="05000000000000000000" pitchFamily="2" charset="2"/>
              <a:buChar char="§"/>
            </a:pPr>
            <a:r>
              <a:rPr lang="es-MX" altLang="es-MX" sz="1200" dirty="0">
                <a:latin typeface="Arial" panose="020B0604020202020204" pitchFamily="34" charset="0"/>
              </a:rPr>
              <a:t>Apoyar en el Comité de Planeación del instituto.</a:t>
            </a:r>
          </a:p>
          <a:p>
            <a:pPr algn="just">
              <a:spcBef>
                <a:spcPct val="0"/>
              </a:spcBef>
              <a:buFont typeface="Wingdings" panose="05000000000000000000" pitchFamily="2" charset="2"/>
              <a:buChar char="§"/>
            </a:pPr>
            <a:endParaRPr lang="es-MX" altLang="es-MX" sz="1200" dirty="0">
              <a:latin typeface="Arial" panose="020B0604020202020204" pitchFamily="34" charset="0"/>
            </a:endParaRPr>
          </a:p>
          <a:p>
            <a:pPr algn="just">
              <a:spcBef>
                <a:spcPct val="0"/>
              </a:spcBef>
              <a:buFont typeface="Wingdings" panose="05000000000000000000" pitchFamily="2" charset="2"/>
              <a:buChar char="§"/>
            </a:pPr>
            <a:r>
              <a:rPr lang="es-MX" sz="1200" dirty="0">
                <a:latin typeface="Arial" panose="020B0604020202020204" pitchFamily="34" charset="0"/>
              </a:rPr>
              <a:t>Participar en la integración de propuestas de modificación de estructura orgánica y presentarlas al Subdirector de Planeación para su revisión y/o autorización.</a:t>
            </a:r>
          </a:p>
          <a:p>
            <a:pPr algn="just">
              <a:spcBef>
                <a:spcPct val="0"/>
              </a:spcBef>
              <a:buFont typeface="Wingdings" panose="05000000000000000000" pitchFamily="2" charset="2"/>
              <a:buChar char="§"/>
            </a:pPr>
            <a:endParaRPr lang="es-MX" altLang="es-MX" sz="1200" dirty="0">
              <a:latin typeface="Arial" panose="020B0604020202020204" pitchFamily="34" charset="0"/>
            </a:endParaRPr>
          </a:p>
          <a:p>
            <a:pPr algn="just">
              <a:spcBef>
                <a:spcPct val="0"/>
              </a:spcBef>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spcBef>
                <a:spcPct val="0"/>
              </a:spcBef>
              <a:buFont typeface="Wingdings" panose="05000000000000000000" pitchFamily="2" charset="2"/>
              <a:buChar char="§"/>
            </a:pPr>
            <a:endParaRPr lang="es-MX" altLang="es-MX" sz="1200" dirty="0">
              <a:latin typeface="Arial" panose="020B0604020202020204" pitchFamily="34" charset="0"/>
            </a:endParaRPr>
          </a:p>
          <a:p>
            <a:pPr algn="just">
              <a:spcBef>
                <a:spcPct val="0"/>
              </a:spcBef>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a:spcBef>
                <a:spcPct val="0"/>
              </a:spcBef>
              <a:buFont typeface="Wingdings" panose="05000000000000000000" pitchFamily="2" charset="2"/>
              <a:buChar char="§"/>
            </a:pPr>
            <a:endParaRPr lang="es-MX" sz="1200" dirty="0">
              <a:solidFill>
                <a:srgbClr val="00B0F0"/>
              </a:solidFill>
              <a:latin typeface="Arial" panose="020B0604020202020204" pitchFamily="34" charset="0"/>
            </a:endParaRPr>
          </a:p>
          <a:p>
            <a:pPr algn="just">
              <a:spcBef>
                <a:spcPct val="0"/>
              </a:spcBef>
              <a:buFont typeface="Wingdings" panose="05000000000000000000" pitchFamily="2" charset="2"/>
              <a:buChar char="§"/>
            </a:pPr>
            <a:r>
              <a:rPr lang="es-MX" sz="1200" dirty="0">
                <a:solidFill>
                  <a:srgbClr val="000000"/>
                </a:solidFill>
                <a:latin typeface="Arial" panose="020B0604020202020204" pitchFamily="34" charset="0"/>
              </a:rPr>
              <a:t>Estas funciones son enunciativas mas no limitativas.</a:t>
            </a:r>
          </a:p>
          <a:p>
            <a:pPr algn="just">
              <a:spcBef>
                <a:spcPct val="0"/>
              </a:spcBef>
              <a:buFont typeface="Wingdings" panose="05000000000000000000" pitchFamily="2" charset="2"/>
              <a:buChar char="§"/>
            </a:pPr>
            <a:endParaRPr lang="es-MX" sz="1200" dirty="0">
              <a:solidFill>
                <a:srgbClr val="00B0F0"/>
              </a:solidFill>
              <a:latin typeface="Arial" panose="020B0604020202020204" pitchFamily="34" charset="0"/>
            </a:endParaRPr>
          </a:p>
          <a:p>
            <a:pPr algn="just">
              <a:spcBef>
                <a:spcPct val="0"/>
              </a:spcBef>
              <a:buFont typeface="Wingdings" panose="05000000000000000000" pitchFamily="2" charset="2"/>
              <a:buChar char="§"/>
            </a:pPr>
            <a:endParaRPr lang="es-MX" altLang="es-MX" sz="1200" dirty="0">
              <a:solidFill>
                <a:srgbClr val="00B0F0"/>
              </a:solidFill>
              <a:latin typeface="Arial" panose="020B0604020202020204" pitchFamily="34" charset="0"/>
            </a:endParaRPr>
          </a:p>
        </p:txBody>
      </p:sp>
      <p:sp>
        <p:nvSpPr>
          <p:cNvPr id="15668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1048420670"/>
              </p:ext>
            </p:extLst>
          </p:nvPr>
        </p:nvGraphicFramePr>
        <p:xfrm>
          <a:off x="1571625" y="839787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Elizabeth Valencia Saldaña</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2142987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7509748"/>
          </a:xfrm>
          <a:prstGeom prst="rect">
            <a:avLst/>
          </a:prstGeom>
          <a:noFill/>
          <a:ln>
            <a:noFill/>
          </a:ln>
          <a:extLst/>
        </p:spPr>
        <p:txBody>
          <a:bodyPr>
            <a:spAutoFit/>
          </a:bodyPr>
          <a:lstStyle/>
          <a:p>
            <a:pPr algn="ctr">
              <a:spcAft>
                <a:spcPts val="0"/>
              </a:spcAft>
              <a:defRPr/>
            </a:pPr>
            <a:endParaRPr lang="es-MX" b="1" i="1" dirty="0">
              <a:solidFill>
                <a:srgbClr val="000000"/>
              </a:solidFill>
              <a:latin typeface="Arial" charset="0"/>
              <a:cs typeface="Arial" charset="0"/>
            </a:endParaRPr>
          </a:p>
          <a:p>
            <a:pPr algn="ctr">
              <a:spcAft>
                <a:spcPts val="1200"/>
              </a:spcAft>
              <a:defRPr/>
            </a:pPr>
            <a:r>
              <a:rPr lang="es-MX" b="1" i="1" dirty="0">
                <a:solidFill>
                  <a:srgbClr val="000000"/>
                </a:solidFill>
                <a:latin typeface="Arial" charset="0"/>
                <a:cs typeface="Arial" charset="0"/>
              </a:rPr>
              <a:t>ESTADÍSTICA Y EVALUACIÓN</a:t>
            </a:r>
          </a:p>
          <a:p>
            <a:pPr marL="171450" indent="-171450" algn="just">
              <a:spcAft>
                <a:spcPts val="1200"/>
              </a:spcAft>
              <a:defRPr/>
            </a:pPr>
            <a:r>
              <a:rPr lang="es-MX" b="1" i="1" dirty="0">
                <a:solidFill>
                  <a:srgbClr val="000000"/>
                </a:solidFill>
              </a:rPr>
              <a:t>OBJETIVO</a:t>
            </a:r>
          </a:p>
          <a:p>
            <a:pPr marL="171450" indent="-171450" algn="just">
              <a:spcAft>
                <a:spcPts val="1200"/>
              </a:spcAft>
              <a:defRPr/>
            </a:pPr>
            <a:r>
              <a:rPr lang="es-MX" b="1" dirty="0">
                <a:solidFill>
                  <a:srgbClr val="000000"/>
                </a:solidFill>
              </a:rPr>
              <a:t>	</a:t>
            </a:r>
            <a:r>
              <a:rPr lang="es-MX" dirty="0"/>
              <a:t>Elaborar las estadísticas institucionales para la generación de información interna y externa; así como elaborar proyectos destinados a la obtención de recursos económicos adicionales en beneficio de la Institución.</a:t>
            </a:r>
          </a:p>
          <a:p>
            <a:pPr algn="just">
              <a:spcAft>
                <a:spcPts val="1200"/>
              </a:spcAft>
              <a:defRPr/>
            </a:pPr>
            <a:r>
              <a:rPr lang="es-MX" dirty="0">
                <a:solidFill>
                  <a:srgbClr val="000000"/>
                </a:solidFill>
              </a:rPr>
              <a:t> </a:t>
            </a:r>
            <a:r>
              <a:rPr lang="es-ES" b="1" i="1" dirty="0">
                <a:solidFill>
                  <a:srgbClr val="000000"/>
                </a:solidFill>
              </a:rPr>
              <a:t>FUNCIONES</a:t>
            </a:r>
            <a:r>
              <a:rPr lang="es-ES" b="1" dirty="0">
                <a:solidFill>
                  <a:srgbClr val="000000"/>
                </a:solidFill>
              </a:rPr>
              <a:t> </a:t>
            </a:r>
          </a:p>
          <a:p>
            <a:pPr marL="177800" indent="-177800" algn="just">
              <a:spcAft>
                <a:spcPts val="1200"/>
              </a:spcAft>
              <a:buFont typeface="Wingdings" pitchFamily="2" charset="2"/>
              <a:buChar char="§"/>
              <a:defRPr/>
            </a:pPr>
            <a:r>
              <a:rPr lang="es-MX" dirty="0"/>
              <a:t>Integrar la información para la elaboración del cuestionario complementario y la estadística de educación superior (formatos 911) con el propósito de mantener la información actualizada.</a:t>
            </a:r>
          </a:p>
          <a:p>
            <a:pPr marL="177800" indent="-177800" algn="just">
              <a:spcAft>
                <a:spcPts val="1200"/>
              </a:spcAft>
              <a:buFont typeface="Wingdings" pitchFamily="2" charset="2"/>
              <a:buChar char="§"/>
              <a:defRPr/>
            </a:pPr>
            <a:r>
              <a:rPr lang="es-MX" dirty="0"/>
              <a:t>Integrar la información para la elaboración de los indicadores del Sistema de Indicadores Básicos (SIB) del Tecnológico Nacional de México (TecNM).</a:t>
            </a:r>
          </a:p>
          <a:p>
            <a:pPr marL="177800" indent="-177800" algn="just">
              <a:spcAft>
                <a:spcPts val="1200"/>
              </a:spcAft>
              <a:buFont typeface="Wingdings" pitchFamily="2" charset="2"/>
              <a:buChar char="§"/>
              <a:defRPr/>
            </a:pPr>
            <a:r>
              <a:rPr lang="es-MX" dirty="0"/>
              <a:t>Divulgar la información relacionada a los indicadores del Sistema de Indicadores Básicos (SIB) del Tecnológico Nacional de México (TecNM).</a:t>
            </a:r>
          </a:p>
          <a:p>
            <a:pPr marL="177800" indent="-177800" algn="just">
              <a:spcAft>
                <a:spcPts val="1200"/>
              </a:spcAft>
              <a:buFont typeface="Wingdings" pitchFamily="2" charset="2"/>
              <a:buChar char="§"/>
              <a:defRPr/>
            </a:pPr>
            <a:r>
              <a:rPr lang="es-MX" dirty="0"/>
              <a:t>Dar seguimiento a la evaluación de indicadores básicos.</a:t>
            </a:r>
          </a:p>
          <a:p>
            <a:pPr marL="177800" indent="-177800" algn="just">
              <a:spcAft>
                <a:spcPts val="1200"/>
              </a:spcAft>
              <a:buFont typeface="Wingdings" pitchFamily="2" charset="2"/>
              <a:buChar char="§"/>
              <a:defRPr/>
            </a:pPr>
            <a:r>
              <a:rPr lang="es-MX" dirty="0"/>
              <a:t>Atender las necesidades de información y estadística que requieren las áreas del instituto y producirla en función de su uso. </a:t>
            </a:r>
          </a:p>
          <a:p>
            <a:pPr marL="171450" lvl="0" indent="-171450" algn="just">
              <a:buFont typeface="Wingdings" panose="05000000000000000000" pitchFamily="2" charset="2"/>
              <a:buChar char="§"/>
            </a:pPr>
            <a:r>
              <a:rPr lang="es-MX" dirty="0"/>
              <a:t>Apoyar en la elaboración del Plan Institucional de Desarrollo (PID).</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elaboración del Proyecto Institucional de Fortalecimiento de los Institutos Tecnológicos (PIFIT).</a:t>
            </a:r>
          </a:p>
          <a:p>
            <a:pPr marL="171450" lvl="0" indent="-171450" algn="just">
              <a:buFont typeface="Wingdings" panose="05000000000000000000" pitchFamily="2" charset="2"/>
              <a:buChar char="§"/>
            </a:pPr>
            <a:endParaRPr lang="es-MX" dirty="0">
              <a:solidFill>
                <a:srgbClr val="00B0F0"/>
              </a:solidFill>
            </a:endParaRPr>
          </a:p>
          <a:p>
            <a:pPr marL="171450" indent="-171450" algn="just" eaLnBrk="1" hangingPunct="1">
              <a:spcAft>
                <a:spcPts val="1200"/>
              </a:spcAft>
              <a:buFont typeface="Wingdings" panose="05000000000000000000" pitchFamily="2" charset="2"/>
              <a:buChar char="§"/>
            </a:pPr>
            <a:r>
              <a:rPr lang="es-MX" altLang="es-MX" dirty="0"/>
              <a:t>Apoyar en la elaboración de proyectos para obtener recursos extraordinarios aplicables al instituto.</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Participar en la integración y funcionamiento del Comité de Planeación del Instituto.</a:t>
            </a: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solidFill>
                  <a:srgbClr val="000000"/>
                </a:solidFill>
              </a:rPr>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7" name="Group 21"/>
          <p:cNvGraphicFramePr>
            <a:graphicFrameLocks noGrp="1"/>
          </p:cNvGraphicFramePr>
          <p:nvPr>
            <p:extLst>
              <p:ext uri="{D42A27DB-BD31-4B8C-83A1-F6EECF244321}">
                <p14:modId xmlns:p14="http://schemas.microsoft.com/office/powerpoint/2010/main" val="1669182815"/>
              </p:ext>
            </p:extLst>
          </p:nvPr>
        </p:nvGraphicFramePr>
        <p:xfrm>
          <a:off x="1571625" y="8387490"/>
          <a:ext cx="5181600" cy="587375"/>
        </p:xfrm>
        <a:graphic>
          <a:graphicData uri="http://schemas.openxmlformats.org/drawingml/2006/table">
            <a:tbl>
              <a:tblPr/>
              <a:tblGrid>
                <a:gridCol w="2590800">
                  <a:extLst>
                    <a:ext uri="{9D8B030D-6E8A-4147-A177-3AD203B41FA5}">
                      <a16:colId xmlns:a16="http://schemas.microsoft.com/office/drawing/2014/main" xmlns="" val="20000"/>
                    </a:ext>
                  </a:extLst>
                </a:gridCol>
                <a:gridCol w="25908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Diana Campos Garay</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55699565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4093428"/>
          </a:xfrm>
          <a:prstGeom prst="rect">
            <a:avLst/>
          </a:prstGeom>
          <a:noFill/>
          <a:ln>
            <a:noFill/>
          </a:ln>
          <a:extLst/>
        </p:spPr>
        <p:txBody>
          <a:bodyPr>
            <a:spAutoFit/>
          </a:bodyPr>
          <a:lstStyle/>
          <a:p>
            <a:pPr algn="ctr">
              <a:spcAft>
                <a:spcPts val="0"/>
              </a:spcAft>
              <a:defRPr/>
            </a:pPr>
            <a:endParaRPr lang="es-MX" b="1" i="1" dirty="0">
              <a:solidFill>
                <a:srgbClr val="000000"/>
              </a:solidFill>
              <a:latin typeface="Arial" charset="0"/>
              <a:cs typeface="Arial" charset="0"/>
            </a:endParaRPr>
          </a:p>
          <a:p>
            <a:pPr algn="ctr">
              <a:spcAft>
                <a:spcPts val="0"/>
              </a:spcAft>
              <a:defRPr/>
            </a:pPr>
            <a:r>
              <a:rPr lang="es-MX" b="1" i="1" dirty="0">
                <a:solidFill>
                  <a:srgbClr val="000000"/>
                </a:solidFill>
                <a:latin typeface="Arial" charset="0"/>
                <a:cs typeface="Arial" charset="0"/>
              </a:rPr>
              <a:t>ESTADÍSTICA Y EVALUACIÓN</a:t>
            </a:r>
          </a:p>
          <a:p>
            <a:pPr algn="ctr">
              <a:spcAft>
                <a:spcPts val="0"/>
              </a:spcAft>
              <a:defRPr/>
            </a:pPr>
            <a:r>
              <a:rPr lang="es-ES" b="1" i="1" dirty="0">
                <a:solidFill>
                  <a:srgbClr val="000000"/>
                </a:solidFill>
              </a:rPr>
              <a:t>(CONTINÚA) </a:t>
            </a:r>
          </a:p>
          <a:p>
            <a:pPr algn="just">
              <a:spcAft>
                <a:spcPts val="1200"/>
              </a:spcAft>
              <a:buFont typeface="Wingdings" pitchFamily="2" charset="2"/>
              <a:buChar char="§"/>
              <a:defRPr/>
            </a:pPr>
            <a:endParaRPr lang="es-ES" dirty="0">
              <a:solidFill>
                <a:srgbClr val="000000"/>
              </a:solidFill>
            </a:endParaRP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endParaRPr lang="es-MX" dirty="0"/>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algn="just">
              <a:spcAft>
                <a:spcPts val="1200"/>
              </a:spcAft>
              <a:buFont typeface="Wingdings" pitchFamily="2" charset="2"/>
              <a:buChar char="§"/>
              <a:defRPr/>
            </a:pPr>
            <a:endParaRPr lang="es-ES" dirty="0">
              <a:solidFill>
                <a:srgbClr val="000000"/>
              </a:solidFill>
            </a:endParaRPr>
          </a:p>
          <a:p>
            <a:pPr algn="just">
              <a:spcAft>
                <a:spcPts val="1200"/>
              </a:spcAft>
              <a:defRPr/>
            </a:pPr>
            <a:endParaRPr lang="es-MX" dirty="0">
              <a:solidFill>
                <a:srgbClr val="000000"/>
              </a:solidFill>
              <a:latin typeface="Arial" charset="0"/>
              <a:cs typeface="Arial" charset="0"/>
            </a:endParaRPr>
          </a:p>
          <a:p>
            <a:pPr algn="just">
              <a:spcAft>
                <a:spcPts val="1200"/>
              </a:spcAft>
              <a:defRPr/>
            </a:pPr>
            <a:endParaRPr lang="es-MX" altLang="es-MX" dirty="0">
              <a:solidFill>
                <a:srgbClr val="000000"/>
              </a:solidFill>
            </a:endParaRPr>
          </a:p>
          <a:p>
            <a:pPr marL="177800" indent="-177800" algn="just">
              <a:spcAft>
                <a:spcPts val="1200"/>
              </a:spcAft>
              <a:buFont typeface="Wingdings" pitchFamily="2" charset="2"/>
              <a:buChar char="§"/>
              <a:defRPr/>
            </a:pPr>
            <a:endParaRPr lang="es-MX" altLang="es-MX" dirty="0">
              <a:solidFill>
                <a:srgbClr val="000000"/>
              </a:solidFill>
            </a:endParaRPr>
          </a:p>
          <a:p>
            <a:pPr marL="177800" indent="-177800" algn="just">
              <a:buFont typeface="Arial" panose="020B0604020202020204" pitchFamily="34" charset="0"/>
              <a:buChar char="•"/>
              <a:defRPr/>
            </a:pPr>
            <a:endParaRPr lang="es-ES" dirty="0">
              <a:solidFill>
                <a:srgbClr val="000000"/>
              </a:solidFill>
            </a:endParaRPr>
          </a:p>
          <a:p>
            <a:pPr marL="177800" indent="-177800" algn="just">
              <a:buFont typeface="Arial" panose="020B0604020202020204" pitchFamily="34" charset="0"/>
              <a:buChar char="•"/>
              <a:defRPr/>
            </a:pPr>
            <a:endParaRPr lang="es-MX" dirty="0">
              <a:solidFill>
                <a:srgbClr val="FF33CC"/>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solidFill>
                  <a:srgbClr val="000000"/>
                </a:solidFill>
              </a:rPr>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7" name="Group 21"/>
          <p:cNvGraphicFramePr>
            <a:graphicFrameLocks noGrp="1"/>
          </p:cNvGraphicFramePr>
          <p:nvPr>
            <p:extLst>
              <p:ext uri="{D42A27DB-BD31-4B8C-83A1-F6EECF244321}">
                <p14:modId xmlns:p14="http://schemas.microsoft.com/office/powerpoint/2010/main" val="99788375"/>
              </p:ext>
            </p:extLst>
          </p:nvPr>
        </p:nvGraphicFramePr>
        <p:xfrm>
          <a:off x="1571625" y="8387490"/>
          <a:ext cx="5181600" cy="587375"/>
        </p:xfrm>
        <a:graphic>
          <a:graphicData uri="http://schemas.openxmlformats.org/drawingml/2006/table">
            <a:tbl>
              <a:tblPr/>
              <a:tblGrid>
                <a:gridCol w="2590800">
                  <a:extLst>
                    <a:ext uri="{9D8B030D-6E8A-4147-A177-3AD203B41FA5}">
                      <a16:colId xmlns:a16="http://schemas.microsoft.com/office/drawing/2014/main" xmlns="" val="20000"/>
                    </a:ext>
                  </a:extLst>
                </a:gridCol>
                <a:gridCol w="25908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Diana Campos Garay</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95657527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39267" name="5 Rectángulo"/>
          <p:cNvSpPr>
            <a:spLocks noChangeArrowheads="1"/>
          </p:cNvSpPr>
          <p:nvPr/>
        </p:nvSpPr>
        <p:spPr bwMode="auto">
          <a:xfrm>
            <a:off x="1446336" y="524728"/>
            <a:ext cx="5219700" cy="9325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smtClean="0">
                <a:latin typeface="Arial" panose="020B0604020202020204" pitchFamily="34" charset="0"/>
              </a:rPr>
              <a:t>JEFATURA DE </a:t>
            </a:r>
            <a:r>
              <a:rPr lang="es-MX" altLang="es-MX" sz="1200" b="1" i="1" dirty="0">
                <a:latin typeface="Arial" panose="020B0604020202020204" pitchFamily="34" charset="0"/>
              </a:rPr>
              <a:t>SERVICIOS ESCOLARES</a:t>
            </a:r>
          </a:p>
          <a:p>
            <a:pPr eaLnBrk="1" hangingPunct="1">
              <a:spcBef>
                <a:spcPct val="0"/>
              </a:spcBef>
              <a:buFontTx/>
              <a:buNone/>
            </a:pPr>
            <a:endParaRPr lang="es-ES_tradnl" altLang="es-MX" sz="1200" b="1" i="1" dirty="0">
              <a:latin typeface="Arial" panose="020B0604020202020204" pitchFamily="34" charset="0"/>
            </a:endParaRPr>
          </a:p>
          <a:p>
            <a:pPr algn="just" eaLnBrk="1" hangingPunct="1">
              <a:spcBef>
                <a:spcPct val="0"/>
              </a:spcBef>
              <a:spcAft>
                <a:spcPts val="1200"/>
              </a:spcAft>
              <a:buFontTx/>
              <a:buNone/>
            </a:pPr>
            <a:r>
              <a:rPr lang="es-MX" altLang="es-MX" sz="1200" b="1" i="1" dirty="0">
                <a:latin typeface="Arial" panose="020B0604020202020204" pitchFamily="34" charset="0"/>
              </a:rPr>
              <a:t>OBJETIVO</a:t>
            </a:r>
          </a:p>
          <a:p>
            <a:pPr algn="just" eaLnBrk="1" hangingPunct="1">
              <a:spcBef>
                <a:spcPct val="0"/>
              </a:spcBef>
              <a:spcAft>
                <a:spcPts val="1200"/>
              </a:spcAft>
              <a:buFontTx/>
              <a:buNone/>
            </a:pPr>
            <a:r>
              <a:rPr lang="es-MX" altLang="es-MX" sz="1200" dirty="0">
                <a:latin typeface="Arial" panose="020B0604020202020204" pitchFamily="34" charset="0"/>
              </a:rPr>
              <a:t>    Integrar y operar las actividades para la prestación de servicios a estudiantes, el control escolar, la orientación educativa, servicio de becas, servicios médicos y centro de información.</a:t>
            </a:r>
          </a:p>
          <a:p>
            <a:pPr eaLnBrk="1" hangingPunct="1">
              <a:spcBef>
                <a:spcPct val="0"/>
              </a:spcBef>
              <a:spcAft>
                <a:spcPts val="1200"/>
              </a:spcAft>
              <a:buFontTx/>
              <a:buNone/>
            </a:pPr>
            <a:r>
              <a:rPr lang="es-ES" altLang="es-MX" sz="1200" b="1" i="1" dirty="0">
                <a:latin typeface="Arial" panose="020B0604020202020204" pitchFamily="34" charset="0"/>
              </a:rPr>
              <a:t>FUNCIONES</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Gestionar con las instancias correspondientes la documentación oficial de los estudiantes, egresados y titulados.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la información y documentación requerida para el registro y certificación del alumno.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Inspeccionar el proceso de inscripción y reinscripción de los alumnos del instituto.</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Inspeccionar el trámite y expedición de constancias y demás documentos sobre la escolaridad de los alumnos, conforme a las normas y procedimientos establecidos.</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Tramitar la acreditación, certificación, convalidación, revisión, revalidación, equivalencia y regularización de estudios que se generen en el instituto.</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Elaborar los indicadores básicos institucionales en materia de servicios escolares.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 aplicación del examen de evaluación al ingreso.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Inspeccionar el tramite correspondiente para el proceso de baja y afiliación al IMSS de los estudiantes.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Inspeccionar el otorgamiento de becas a los estudiantes del instituto y realizar el seguimiento respectivo.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los archivos relativos a la escolaridad de los alumnos y ex alumnos del instituto.</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Apoyar en el proceso de Titulación de los estudiantes.</a:t>
            </a:r>
          </a:p>
          <a:p>
            <a:pPr marL="0" indent="0" algn="just">
              <a:spcBef>
                <a:spcPct val="0"/>
              </a:spcBef>
              <a:spcAft>
                <a:spcPts val="1200"/>
              </a:spcAft>
              <a:buNone/>
            </a:pPr>
            <a:endParaRPr lang="es-ES" altLang="es-MX" sz="1200" dirty="0">
              <a:latin typeface="Arial" panose="020B0604020202020204" pitchFamily="34" charset="0"/>
            </a:endParaRPr>
          </a:p>
          <a:p>
            <a:pPr marL="0" indent="0" algn="just">
              <a:spcBef>
                <a:spcPct val="0"/>
              </a:spcBef>
              <a:spcAft>
                <a:spcPts val="1200"/>
              </a:spcAft>
              <a:buNone/>
            </a:pPr>
            <a:endParaRPr lang="es-ES"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a:p>
            <a:pPr marL="0" indent="0" algn="just">
              <a:spcBef>
                <a:spcPct val="0"/>
              </a:spcBef>
              <a:spcAft>
                <a:spcPts val="1200"/>
              </a:spcAft>
              <a:buNone/>
            </a:pPr>
            <a:endParaRPr lang="es-MX" altLang="es-MX" sz="1200" dirty="0">
              <a:latin typeface="Arial" panose="020B0604020202020204" pitchFamily="34" charset="0"/>
            </a:endParaRPr>
          </a:p>
          <a:p>
            <a:pPr algn="just">
              <a:spcBef>
                <a:spcPct val="0"/>
              </a:spcBef>
              <a:buFont typeface="Wingdings" panose="05000000000000000000" pitchFamily="2" charset="2"/>
              <a:buChar char="§"/>
            </a:pPr>
            <a:endParaRPr lang="es-ES" altLang="es-MX" sz="1200" dirty="0">
              <a:latin typeface="Arial" panose="020B0604020202020204" pitchFamily="34" charset="0"/>
            </a:endParaRPr>
          </a:p>
        </p:txBody>
      </p:sp>
      <p:graphicFrame>
        <p:nvGraphicFramePr>
          <p:cNvPr id="5" name="Group 20"/>
          <p:cNvGraphicFramePr>
            <a:graphicFrameLocks noGrp="1"/>
          </p:cNvGraphicFramePr>
          <p:nvPr>
            <p:extLst>
              <p:ext uri="{D42A27DB-BD31-4B8C-83A1-F6EECF244321}">
                <p14:modId xmlns:p14="http://schemas.microsoft.com/office/powerpoint/2010/main" val="291305664"/>
              </p:ext>
            </p:extLst>
          </p:nvPr>
        </p:nvGraphicFramePr>
        <p:xfrm>
          <a:off x="1571625" y="839787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Nuvia Ivet Bautista Rebullosa </a:t>
                      </a:r>
                      <a:endParaRPr kumimoji="0" lang="es-ES" sz="1200" b="0" i="0" u="none" strike="noStrike" kern="1200" cap="none" normalizeH="0" baseline="0" dirty="0">
                        <a:ln>
                          <a:noFill/>
                        </a:ln>
                        <a:solidFill>
                          <a:schemeClr val="tx1"/>
                        </a:solidFill>
                        <a:effectLst/>
                        <a:latin typeface="Arial" charset="0"/>
                        <a:ea typeface="+mn-ea"/>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139279"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39280"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374836140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0291" name="5 Rectángulo"/>
          <p:cNvSpPr>
            <a:spLocks noChangeArrowheads="1"/>
          </p:cNvSpPr>
          <p:nvPr/>
        </p:nvSpPr>
        <p:spPr bwMode="auto">
          <a:xfrm>
            <a:off x="1446336" y="524851"/>
            <a:ext cx="5219700" cy="41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JEFATURA DE SERVICIOS ESCOLARES</a:t>
            </a:r>
          </a:p>
          <a:p>
            <a:pPr algn="ctr">
              <a:spcBef>
                <a:spcPct val="0"/>
              </a:spcBef>
              <a:buFontTx/>
              <a:buNone/>
            </a:pPr>
            <a:r>
              <a:rPr lang="es-MX" altLang="es-MX" sz="1200" b="1" i="1" dirty="0">
                <a:latin typeface="Arial" panose="020B0604020202020204" pitchFamily="34" charset="0"/>
              </a:rPr>
              <a:t>(CONTINÚA)</a:t>
            </a:r>
          </a:p>
          <a:p>
            <a:pPr algn="ctr">
              <a:spcBef>
                <a:spcPct val="0"/>
              </a:spcBef>
              <a:buFontTx/>
              <a:buNone/>
            </a:pPr>
            <a:endParaRPr lang="es-MX" altLang="es-MX" sz="1200" b="1" i="1" dirty="0">
              <a:latin typeface="Arial" panose="020B0604020202020204" pitchFamily="34" charset="0"/>
            </a:endParaRPr>
          </a:p>
          <a:p>
            <a:pPr marL="171450" indent="-171450" algn="just" eaLnBrk="1" hangingPunct="1">
              <a:spcAft>
                <a:spcPts val="1200"/>
              </a:spcAft>
              <a:buFont typeface="Wingdings" panose="05000000000000000000" pitchFamily="2" charset="2"/>
              <a:buChar char="§"/>
            </a:pPr>
            <a:r>
              <a:rPr lang="es-MX" sz="1200" dirty="0">
                <a:latin typeface="Arial" panose="020B0604020202020204" pitchFamily="34" charset="0"/>
              </a:rPr>
              <a:t>Tramitar y gestionar los títulos y cédulas profesionales de los egresados del instituto.</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Participar en la elaboración del Anteproyecto del Programa Operativo Anual (APOA), Programa Operativo Anual (POA), Programa de Trabajo Anual (PTA) y Programa Institucional de Innovación y Desarrollo (PIID).</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marL="171450" indent="-171450" algn="just" eaLnBrk="1" hangingPunct="1">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a:spcBef>
                <a:spcPct val="0"/>
              </a:spcBef>
              <a:spcAft>
                <a:spcPts val="1200"/>
              </a:spcAft>
              <a:buFont typeface="Wingdings" panose="05000000000000000000" pitchFamily="2" charset="2"/>
              <a:buChar char="§"/>
            </a:pPr>
            <a:r>
              <a:rPr lang="es-MX" sz="1200" dirty="0">
                <a:solidFill>
                  <a:srgbClr val="000000"/>
                </a:solidFill>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ES" altLang="es-MX" sz="1200" dirty="0">
              <a:latin typeface="Arial" panose="020B0604020202020204" pitchFamily="34" charset="0"/>
            </a:endParaRPr>
          </a:p>
          <a:p>
            <a:pPr marL="0" indent="0" algn="just">
              <a:spcBef>
                <a:spcPct val="0"/>
              </a:spcBef>
              <a:buNone/>
            </a:pPr>
            <a:endParaRPr lang="es-ES" altLang="es-MX" sz="1200" dirty="0">
              <a:latin typeface="Arial" panose="020B0604020202020204" pitchFamily="34" charset="0"/>
            </a:endParaRPr>
          </a:p>
        </p:txBody>
      </p:sp>
      <p:sp>
        <p:nvSpPr>
          <p:cNvPr id="140303"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0304"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693546919"/>
              </p:ext>
            </p:extLst>
          </p:nvPr>
        </p:nvGraphicFramePr>
        <p:xfrm>
          <a:off x="1571625" y="839787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Nuvia Ivet Bautista Rebullosa </a:t>
                      </a:r>
                      <a:endParaRPr kumimoji="0" lang="es-ES" sz="1200" b="0" i="0" u="none" strike="noStrike" kern="1200" cap="none" normalizeH="0" baseline="0" dirty="0">
                        <a:ln>
                          <a:noFill/>
                        </a:ln>
                        <a:solidFill>
                          <a:schemeClr val="tx1"/>
                        </a:solidFill>
                        <a:effectLst/>
                        <a:latin typeface="Arial" charset="0"/>
                        <a:ea typeface="+mn-ea"/>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403550728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0"/>
          <p:cNvSpPr>
            <a:spLocks noChangeArrowheads="1"/>
          </p:cNvSpPr>
          <p:nvPr/>
        </p:nvSpPr>
        <p:spPr bwMode="auto">
          <a:xfrm>
            <a:off x="1446336" y="524851"/>
            <a:ext cx="5219700" cy="8771632"/>
          </a:xfrm>
          <a:prstGeom prst="rect">
            <a:avLst/>
          </a:prstGeom>
          <a:noFill/>
          <a:ln>
            <a:noFill/>
          </a:ln>
          <a:extLst/>
        </p:spPr>
        <p:txBody>
          <a:bodyPr>
            <a:spAutoFit/>
          </a:bodyPr>
          <a:lstStyle/>
          <a:p>
            <a:pPr algn="ctr">
              <a:spcAft>
                <a:spcPts val="0"/>
              </a:spcAft>
              <a:defRPr/>
            </a:pPr>
            <a:endParaRPr lang="es-MX" b="1" i="1" dirty="0">
              <a:solidFill>
                <a:srgbClr val="000000"/>
              </a:solidFill>
              <a:latin typeface="Arial" charset="0"/>
              <a:cs typeface="Arial" charset="0"/>
            </a:endParaRPr>
          </a:p>
          <a:p>
            <a:pPr algn="ctr">
              <a:spcAft>
                <a:spcPts val="1200"/>
              </a:spcAft>
              <a:defRPr/>
            </a:pPr>
            <a:r>
              <a:rPr lang="es-MX" b="1" i="1" dirty="0" smtClean="0">
                <a:solidFill>
                  <a:srgbClr val="000000"/>
                </a:solidFill>
                <a:latin typeface="Arial" charset="0"/>
                <a:cs typeface="Arial" charset="0"/>
              </a:rPr>
              <a:t>AUXILIAR ADMINISTRATIVO DE LA JEFATURA DE SERVICIOS ESCOLARES</a:t>
            </a:r>
            <a:endParaRPr lang="es-MX" b="1" i="1" dirty="0">
              <a:solidFill>
                <a:srgbClr val="000000"/>
              </a:solidFill>
              <a:latin typeface="Arial" charset="0"/>
              <a:cs typeface="Arial" charset="0"/>
            </a:endParaRPr>
          </a:p>
          <a:p>
            <a:pPr marL="171450" indent="-171450" algn="just">
              <a:spcAft>
                <a:spcPts val="1200"/>
              </a:spcAft>
              <a:defRPr/>
            </a:pPr>
            <a:r>
              <a:rPr lang="es-MX" b="1" i="1" dirty="0">
                <a:solidFill>
                  <a:srgbClr val="000000"/>
                </a:solidFill>
              </a:rPr>
              <a:t>OBJETIVO</a:t>
            </a:r>
            <a:endParaRPr lang="es-MX" i="1" dirty="0">
              <a:solidFill>
                <a:srgbClr val="000000"/>
              </a:solidFill>
            </a:endParaRPr>
          </a:p>
          <a:p>
            <a:pPr marL="0" indent="0" algn="just">
              <a:spcAft>
                <a:spcPts val="1200"/>
              </a:spcAft>
              <a:buNone/>
              <a:defRPr/>
            </a:pPr>
            <a:r>
              <a:rPr lang="es-ES" dirty="0"/>
              <a:t>Atender la audiencia en la Subdirección de Planeación, además de recibir llamadas telefónicas, registrar y remitir correspondencia impresa y por vía electrónica, así como archivar los documentos de acuerdo a la normatividad establecida y llevar la agenda del área.</a:t>
            </a:r>
            <a:endParaRPr lang="es-MX" dirty="0"/>
          </a:p>
          <a:p>
            <a:pPr algn="just">
              <a:spcAft>
                <a:spcPts val="1200"/>
              </a:spcAft>
              <a:defRPr/>
            </a:pPr>
            <a:r>
              <a:rPr lang="es-MX" dirty="0"/>
              <a:t> </a:t>
            </a:r>
            <a:r>
              <a:rPr lang="es-ES" b="1" i="1" dirty="0">
                <a:solidFill>
                  <a:srgbClr val="000000"/>
                </a:solidFill>
              </a:rPr>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a:t>
            </a:r>
          </a:p>
          <a:p>
            <a:pPr marL="177800" indent="-177800" algn="just">
              <a:spcAft>
                <a:spcPts val="1200"/>
              </a:spcAft>
              <a:buFont typeface="Wingdings" pitchFamily="2" charset="2"/>
              <a:buChar char="§"/>
              <a:defRPr/>
            </a:pPr>
            <a:r>
              <a:rPr lang="es-MX" altLang="es-MX" dirty="0"/>
              <a:t>Apoyar en la difusión de la correspondencia electrónica y darle seguimiento.</a:t>
            </a:r>
          </a:p>
          <a:p>
            <a:pPr marL="177800" indent="-177800" algn="just">
              <a:spcAft>
                <a:spcPts val="1200"/>
              </a:spcAft>
              <a:buFont typeface="Wingdings" pitchFamily="2" charset="2"/>
              <a:buChar char="§"/>
              <a:defRPr/>
            </a:pPr>
            <a:r>
              <a:rPr lang="es-MX" altLang="es-MX" dirty="0"/>
              <a:t>Organizar, conservar y resguardar los expedientes que conforman el archivo del área.</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Apoyar en la organización de eventos en conjunto con el personal comisionado en la institución.</a:t>
            </a: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algn="just">
              <a:spcAft>
                <a:spcPts val="1200"/>
              </a:spcAft>
              <a:buFont typeface="Wingdings" pitchFamily="2" charset="2"/>
              <a:buChar char="§"/>
              <a:defRPr/>
            </a:pPr>
            <a:endParaRPr lang="es-ES" dirty="0">
              <a:solidFill>
                <a:srgbClr val="000000"/>
              </a:solidFill>
            </a:endParaRPr>
          </a:p>
          <a:p>
            <a:pPr algn="just">
              <a:spcAft>
                <a:spcPts val="1200"/>
              </a:spcAft>
              <a:defRPr/>
            </a:pPr>
            <a:endParaRPr lang="es-MX" dirty="0">
              <a:solidFill>
                <a:srgbClr val="000000"/>
              </a:solidFill>
              <a:latin typeface="Arial" charset="0"/>
              <a:cs typeface="Arial" charset="0"/>
            </a:endParaRPr>
          </a:p>
          <a:p>
            <a:pPr algn="just">
              <a:spcAft>
                <a:spcPts val="1200"/>
              </a:spcAft>
              <a:defRPr/>
            </a:pPr>
            <a:endParaRPr lang="es-MX" altLang="es-MX" dirty="0">
              <a:solidFill>
                <a:srgbClr val="000000"/>
              </a:solidFill>
            </a:endParaRPr>
          </a:p>
          <a:p>
            <a:pPr marL="177800" indent="-177800" algn="just">
              <a:spcAft>
                <a:spcPts val="1200"/>
              </a:spcAft>
              <a:buFont typeface="Wingdings" pitchFamily="2" charset="2"/>
              <a:buChar char="§"/>
              <a:defRPr/>
            </a:pPr>
            <a:endParaRPr lang="es-MX" altLang="es-MX" dirty="0">
              <a:solidFill>
                <a:srgbClr val="000000"/>
              </a:solidFill>
            </a:endParaRPr>
          </a:p>
          <a:p>
            <a:pPr marL="177800" indent="-177800" algn="just">
              <a:buFont typeface="Arial" panose="020B0604020202020204" pitchFamily="34" charset="0"/>
              <a:buChar char="•"/>
              <a:defRPr/>
            </a:pPr>
            <a:endParaRPr lang="es-ES" dirty="0">
              <a:solidFill>
                <a:srgbClr val="000000"/>
              </a:solidFill>
            </a:endParaRPr>
          </a:p>
          <a:p>
            <a:pPr marL="177800" indent="-177800" algn="just">
              <a:buFont typeface="Arial" panose="020B0604020202020204" pitchFamily="34" charset="0"/>
              <a:buChar char="•"/>
              <a:defRPr/>
            </a:pPr>
            <a:endParaRPr lang="es-MX" dirty="0">
              <a:solidFill>
                <a:srgbClr val="FF33CC"/>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2970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solidFill>
                  <a:srgbClr val="000000"/>
                </a:solidFill>
              </a:rPr>
              <a:t>DESCRIPCIÓN DE FUNCIONES</a:t>
            </a:r>
          </a:p>
        </p:txBody>
      </p:sp>
      <p:sp>
        <p:nvSpPr>
          <p:cNvPr id="2970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7" name="Group 21"/>
          <p:cNvGraphicFramePr>
            <a:graphicFrameLocks noGrp="1"/>
          </p:cNvGraphicFramePr>
          <p:nvPr>
            <p:extLst>
              <p:ext uri="{D42A27DB-BD31-4B8C-83A1-F6EECF244321}">
                <p14:modId xmlns:p14="http://schemas.microsoft.com/office/powerpoint/2010/main" val="1321257312"/>
              </p:ext>
            </p:extLst>
          </p:nvPr>
        </p:nvGraphicFramePr>
        <p:xfrm>
          <a:off x="1571625" y="8387490"/>
          <a:ext cx="5181600" cy="587375"/>
        </p:xfrm>
        <a:graphic>
          <a:graphicData uri="http://schemas.openxmlformats.org/drawingml/2006/table">
            <a:tbl>
              <a:tblPr/>
              <a:tblGrid>
                <a:gridCol w="2590800">
                  <a:extLst>
                    <a:ext uri="{9D8B030D-6E8A-4147-A177-3AD203B41FA5}">
                      <a16:colId xmlns:a16="http://schemas.microsoft.com/office/drawing/2014/main" xmlns="" val="20000"/>
                    </a:ext>
                  </a:extLst>
                </a:gridCol>
                <a:gridCol w="25908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Lilia </a:t>
                      </a:r>
                      <a:r>
                        <a:rPr kumimoji="0" lang="es-ES" sz="12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Yazmín</a:t>
                      </a: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Rendón Díaz</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558123668"/>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2347" name="5 Rectángulo"/>
          <p:cNvSpPr>
            <a:spLocks noChangeArrowheads="1"/>
          </p:cNvSpPr>
          <p:nvPr/>
        </p:nvSpPr>
        <p:spPr bwMode="auto">
          <a:xfrm>
            <a:off x="1449999" y="526927"/>
            <a:ext cx="5219700" cy="798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CONTROL ESCOLAR</a:t>
            </a:r>
          </a:p>
          <a:p>
            <a:pPr algn="just">
              <a:spcBef>
                <a:spcPct val="0"/>
              </a:spcBef>
              <a:spcAft>
                <a:spcPts val="1200"/>
              </a:spcAft>
              <a:buFontTx/>
              <a:buNone/>
            </a:pPr>
            <a:r>
              <a:rPr lang="es-MX" altLang="es-MX" sz="1200" b="1" i="1" dirty="0">
                <a:latin typeface="Arial" panose="020B0604020202020204" pitchFamily="34" charset="0"/>
              </a:rPr>
              <a:t>OBJETIVO</a:t>
            </a:r>
          </a:p>
          <a:p>
            <a:pPr algn="just">
              <a:spcBef>
                <a:spcPct val="0"/>
              </a:spcBef>
              <a:spcAft>
                <a:spcPts val="1200"/>
              </a:spcAft>
              <a:buFontTx/>
              <a:buNone/>
            </a:pPr>
            <a:r>
              <a:rPr lang="es-MX" altLang="es-MX" sz="1200" b="1" i="1" dirty="0">
                <a:latin typeface="Arial" panose="020B0604020202020204" pitchFamily="34" charset="0"/>
              </a:rPr>
              <a:t>    </a:t>
            </a:r>
            <a:r>
              <a:rPr lang="es-MX" altLang="es-MX" sz="1200" dirty="0">
                <a:latin typeface="Arial" panose="020B0604020202020204" pitchFamily="34" charset="0"/>
              </a:rPr>
              <a:t>Llevar el seguimiento de la escolaridad del alumnado de acuerdo con las normas y procedimientos establecidos por instancias correspondientes.</a:t>
            </a:r>
            <a:endParaRPr lang="es-MX" altLang="es-MX" sz="1200" b="1" i="1"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a:t>
            </a:r>
          </a:p>
          <a:p>
            <a:pPr algn="just">
              <a:buFont typeface="Wingdings" panose="05000000000000000000" pitchFamily="2" charset="2"/>
              <a:buChar char="§"/>
            </a:pPr>
            <a:r>
              <a:rPr lang="es-MX" sz="1200" dirty="0">
                <a:latin typeface="Arial" panose="020B0604020202020204" pitchFamily="34" charset="0"/>
              </a:rPr>
              <a:t>Integrar la información y documentación requerida para el registro y certificación del estudiante.</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aplicación de exámenes a los prospectos a nuevo ingreso.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el proceso de inscripción y reinscripción en 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los trámites de acreditación, certificación, con validación, revisión, revalidación, equivalencia y regularización de estudios que se generen en 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integración de los archivos relativos a la escolaridad de los estudiantes y egresados del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Realizar captura de calificaciones, emisión de actas y boletas del alumnado.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certificación de documentos oficiales internos relacionados a la trayectoria académica del alumnado.</a:t>
            </a:r>
          </a:p>
          <a:p>
            <a:pPr algn="just">
              <a:buFont typeface="Wingdings" panose="05000000000000000000" pitchFamily="2" charset="2"/>
              <a:buChar char="§"/>
            </a:pPr>
            <a:endParaRPr lang="es-MX" sz="1200" dirty="0">
              <a:solidFill>
                <a:srgbClr val="00B0F0"/>
              </a:solidFill>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constancias y demás documentos sobre la escolaridad de los estudiantes, conforme a las normas y procedimientos establecidos.</a:t>
            </a:r>
          </a:p>
          <a:p>
            <a:pPr algn="just">
              <a:buFont typeface="Wingdings" panose="05000000000000000000" pitchFamily="2" charset="2"/>
              <a:buChar char="§"/>
            </a:pPr>
            <a:endParaRPr 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el expediente de los estudiantes y seguimiento para el proceso de titulación.</a:t>
            </a:r>
          </a:p>
          <a:p>
            <a:pPr marL="177800" indent="-177800" algn="just">
              <a:spcAft>
                <a:spcPts val="1200"/>
              </a:spcAft>
              <a:buFont typeface="Wingdings"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p>
          <a:p>
            <a:pPr marL="177800" indent="-177800" algn="just">
              <a:spcAft>
                <a:spcPts val="1200"/>
              </a:spcAft>
              <a:buFont typeface="Wingdings" pitchFamily="2" charset="2"/>
              <a:buChar char="§"/>
              <a:defRPr/>
            </a:pPr>
            <a:endParaRPr lang="es-MX" altLang="es-MX" sz="1200" dirty="0">
              <a:latin typeface="Arial" panose="020B0604020202020204" pitchFamily="34" charset="0"/>
            </a:endParaRPr>
          </a:p>
        </p:txBody>
      </p:sp>
      <p:sp>
        <p:nvSpPr>
          <p:cNvPr id="1423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23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2086832103"/>
              </p:ext>
            </p:extLst>
          </p:nvPr>
        </p:nvGraphicFramePr>
        <p:xfrm>
          <a:off x="1571625" y="839088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Antonio Rangel García </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35174317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2347" name="5 Rectángulo"/>
          <p:cNvSpPr>
            <a:spLocks noChangeArrowheads="1"/>
          </p:cNvSpPr>
          <p:nvPr/>
        </p:nvSpPr>
        <p:spPr bwMode="auto">
          <a:xfrm>
            <a:off x="1449999" y="526927"/>
            <a:ext cx="5219700" cy="21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CONTROL ESCOLAR</a:t>
            </a:r>
          </a:p>
          <a:p>
            <a:pPr algn="ctr">
              <a:spcBef>
                <a:spcPct val="0"/>
              </a:spcBef>
              <a:spcAft>
                <a:spcPts val="1200"/>
              </a:spcAft>
              <a:buFontTx/>
              <a:buNone/>
            </a:pPr>
            <a:r>
              <a:rPr lang="es-MX" altLang="es-MX" sz="1200" b="1" i="1" dirty="0">
                <a:latin typeface="Arial" panose="020B0604020202020204" pitchFamily="34" charset="0"/>
              </a:rPr>
              <a:t>(CONTINÚA)</a:t>
            </a:r>
          </a:p>
          <a:p>
            <a:pPr marL="177800" indent="-177800"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marL="177800" indent="-177800"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p>
        </p:txBody>
      </p:sp>
      <p:sp>
        <p:nvSpPr>
          <p:cNvPr id="1423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23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3175538486"/>
              </p:ext>
            </p:extLst>
          </p:nvPr>
        </p:nvGraphicFramePr>
        <p:xfrm>
          <a:off x="1571625" y="839088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Antonio Rangel García </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65350134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2347" name="5 Rectángulo"/>
          <p:cNvSpPr>
            <a:spLocks noChangeArrowheads="1"/>
          </p:cNvSpPr>
          <p:nvPr/>
        </p:nvSpPr>
        <p:spPr bwMode="auto">
          <a:xfrm>
            <a:off x="1449999" y="526927"/>
            <a:ext cx="5219700" cy="798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CONTROL ESCOLAR</a:t>
            </a:r>
          </a:p>
          <a:p>
            <a:pPr algn="just">
              <a:spcBef>
                <a:spcPct val="0"/>
              </a:spcBef>
              <a:spcAft>
                <a:spcPts val="1200"/>
              </a:spcAft>
              <a:buFontTx/>
              <a:buNone/>
            </a:pPr>
            <a:r>
              <a:rPr lang="es-MX" altLang="es-MX" sz="1200" b="1" i="1" dirty="0">
                <a:latin typeface="Arial" panose="020B0604020202020204" pitchFamily="34" charset="0"/>
              </a:rPr>
              <a:t>OBJETIVO</a:t>
            </a:r>
          </a:p>
          <a:p>
            <a:pPr algn="just">
              <a:spcBef>
                <a:spcPct val="0"/>
              </a:spcBef>
              <a:spcAft>
                <a:spcPts val="1200"/>
              </a:spcAft>
              <a:buFontTx/>
              <a:buNone/>
            </a:pPr>
            <a:r>
              <a:rPr lang="es-MX" altLang="es-MX" sz="1200" b="1" i="1" dirty="0">
                <a:latin typeface="Arial" panose="020B0604020202020204" pitchFamily="34" charset="0"/>
              </a:rPr>
              <a:t>    </a:t>
            </a:r>
            <a:r>
              <a:rPr lang="es-MX" altLang="es-MX" sz="1200" dirty="0">
                <a:latin typeface="Arial" panose="020B0604020202020204" pitchFamily="34" charset="0"/>
              </a:rPr>
              <a:t>Llevar el seguimiento de la escolaridad del alumnado de acuerdo con las normas y procedimientos establecidos por instancias correspondientes.</a:t>
            </a:r>
            <a:endParaRPr lang="es-MX" altLang="es-MX" sz="1200" b="1" i="1"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a:t>
            </a:r>
          </a:p>
          <a:p>
            <a:pPr algn="just">
              <a:buFont typeface="Wingdings" panose="05000000000000000000" pitchFamily="2" charset="2"/>
              <a:buChar char="§"/>
            </a:pPr>
            <a:r>
              <a:rPr lang="es-MX" sz="1200" dirty="0">
                <a:latin typeface="Arial" panose="020B0604020202020204" pitchFamily="34" charset="0"/>
              </a:rPr>
              <a:t>Integrar la información y documentación requerida para el registro y certificación del estudiante.</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aplicación de exámenes a los prospectos a nuevo ingreso.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el proceso de inscripción y reinscripción en 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los trámites de acreditación, certificación, con validación, revisión, revalidación, equivalencia y regularización de estudios que se generen en 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integración de los archivos relativos a la escolaridad de los estudiantes y egresados del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Realizar captura de calificaciones, emisión de actas y boletas del alumnado.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certificación de documentos oficiales internos relacionados a la trayectoria académica del alumnado.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constancias y demás documentos sobre la escolaridad de los estudiantes, conforme a las normas y procedimientos establecidos.</a:t>
            </a:r>
          </a:p>
          <a:p>
            <a:pPr algn="just">
              <a:buFont typeface="Wingdings" panose="05000000000000000000" pitchFamily="2" charset="2"/>
              <a:buChar char="§"/>
            </a:pPr>
            <a:endParaRPr 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el expediente de los estudiantes y seguimiento para el proceso de titulación.</a:t>
            </a:r>
          </a:p>
          <a:p>
            <a:pPr marL="177800" indent="-177800" algn="just">
              <a:spcAft>
                <a:spcPts val="1200"/>
              </a:spcAft>
              <a:buFont typeface="Wingdings"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p>
          <a:p>
            <a:pPr marL="177800" indent="-177800" algn="just">
              <a:spcAft>
                <a:spcPts val="1200"/>
              </a:spcAft>
              <a:buFont typeface="Wingdings" pitchFamily="2" charset="2"/>
              <a:buChar char="§"/>
              <a:defRPr/>
            </a:pPr>
            <a:endParaRPr lang="es-MX" altLang="es-MX" sz="1200" dirty="0">
              <a:latin typeface="Arial" panose="020B0604020202020204" pitchFamily="34" charset="0"/>
            </a:endParaRPr>
          </a:p>
        </p:txBody>
      </p:sp>
      <p:sp>
        <p:nvSpPr>
          <p:cNvPr id="1423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23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1145376264"/>
              </p:ext>
            </p:extLst>
          </p:nvPr>
        </p:nvGraphicFramePr>
        <p:xfrm>
          <a:off x="1571625" y="8405402"/>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Juana Ivett Hernández Gaspar</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48162389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2347" name="5 Rectángulo"/>
          <p:cNvSpPr>
            <a:spLocks noChangeArrowheads="1"/>
          </p:cNvSpPr>
          <p:nvPr/>
        </p:nvSpPr>
        <p:spPr bwMode="auto">
          <a:xfrm>
            <a:off x="1449999" y="526927"/>
            <a:ext cx="5219700" cy="21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CONTROL ESCOLAR</a:t>
            </a:r>
          </a:p>
          <a:p>
            <a:pPr algn="ctr">
              <a:spcBef>
                <a:spcPct val="0"/>
              </a:spcBef>
              <a:spcAft>
                <a:spcPts val="1200"/>
              </a:spcAft>
              <a:buFontTx/>
              <a:buNone/>
            </a:pPr>
            <a:r>
              <a:rPr lang="es-MX" altLang="es-MX" sz="1200" b="1" i="1" dirty="0">
                <a:latin typeface="Arial" panose="020B0604020202020204" pitchFamily="34" charset="0"/>
              </a:rPr>
              <a:t>(CONTINÚA)</a:t>
            </a:r>
          </a:p>
          <a:p>
            <a:pPr marL="177800" indent="-177800"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marL="177800" indent="-177800"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p>
        </p:txBody>
      </p:sp>
      <p:sp>
        <p:nvSpPr>
          <p:cNvPr id="1423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23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3130038321"/>
              </p:ext>
            </p:extLst>
          </p:nvPr>
        </p:nvGraphicFramePr>
        <p:xfrm>
          <a:off x="1571625" y="839088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Juana Ivett Hernández Gaspar</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099158714"/>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2347" name="5 Rectángulo"/>
          <p:cNvSpPr>
            <a:spLocks noChangeArrowheads="1"/>
          </p:cNvSpPr>
          <p:nvPr/>
        </p:nvSpPr>
        <p:spPr bwMode="auto">
          <a:xfrm>
            <a:off x="1449999" y="526927"/>
            <a:ext cx="5219700" cy="798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CONTROL ESCOLAR</a:t>
            </a:r>
          </a:p>
          <a:p>
            <a:pPr algn="just">
              <a:spcBef>
                <a:spcPct val="0"/>
              </a:spcBef>
              <a:spcAft>
                <a:spcPts val="1200"/>
              </a:spcAft>
              <a:buFontTx/>
              <a:buNone/>
            </a:pPr>
            <a:r>
              <a:rPr lang="es-MX" altLang="es-MX" sz="1200" b="1" i="1" dirty="0">
                <a:latin typeface="Arial" panose="020B0604020202020204" pitchFamily="34" charset="0"/>
              </a:rPr>
              <a:t>OBJETIVO</a:t>
            </a:r>
          </a:p>
          <a:p>
            <a:pPr algn="just">
              <a:spcBef>
                <a:spcPct val="0"/>
              </a:spcBef>
              <a:spcAft>
                <a:spcPts val="1200"/>
              </a:spcAft>
              <a:buFontTx/>
              <a:buNone/>
            </a:pPr>
            <a:r>
              <a:rPr lang="es-MX" altLang="es-MX" sz="1200" b="1" i="1" dirty="0">
                <a:latin typeface="Arial" panose="020B0604020202020204" pitchFamily="34" charset="0"/>
              </a:rPr>
              <a:t>    </a:t>
            </a:r>
            <a:r>
              <a:rPr lang="es-MX" altLang="es-MX" sz="1200" dirty="0">
                <a:latin typeface="Arial" panose="020B0604020202020204" pitchFamily="34" charset="0"/>
              </a:rPr>
              <a:t>Llevar el seguimiento de la escolaridad del alumnado de acuerdo con las normas y procedimientos establecidos por instancias correspondientes.</a:t>
            </a:r>
            <a:endParaRPr lang="es-MX" altLang="es-MX" sz="1200" b="1" i="1"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a:t>
            </a:r>
          </a:p>
          <a:p>
            <a:pPr algn="just">
              <a:buFont typeface="Wingdings" panose="05000000000000000000" pitchFamily="2" charset="2"/>
              <a:buChar char="§"/>
            </a:pPr>
            <a:r>
              <a:rPr lang="es-MX" sz="1200" dirty="0">
                <a:latin typeface="Arial" panose="020B0604020202020204" pitchFamily="34" charset="0"/>
              </a:rPr>
              <a:t>Integrar la información y documentación requerida para el registro y certificación del estudiante.</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aplicación de exámenes a los prospectos a nuevo ingreso.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el proceso de inscripción y reinscripción en 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los trámites de acreditación, certificación, con validación, revisión, revalidación, equivalencia y regularización de estudios que se generen en 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integración de los archivos relativos a la escolaridad de los estudiantes y egresados del Instituto.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Realizar captura de calificaciones, emisión de actas y boletas del alumnado.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Apoyar en la certificación de documentos oficiales internos relacionados a la trayectoria académica del alumnado.</a:t>
            </a:r>
          </a:p>
          <a:p>
            <a:pPr algn="just">
              <a:buFont typeface="Wingdings" panose="05000000000000000000" pitchFamily="2" charset="2"/>
              <a:buChar char="§"/>
            </a:pPr>
            <a:endParaRPr lang="es-MX" sz="1200" dirty="0">
              <a:latin typeface="Arial" panose="020B0604020202020204" pitchFamily="34" charset="0"/>
            </a:endParaRPr>
          </a:p>
          <a:p>
            <a:pPr algn="just">
              <a:buFont typeface="Wingdings" panose="05000000000000000000" pitchFamily="2" charset="2"/>
              <a:buChar char="§"/>
            </a:pPr>
            <a:r>
              <a:rPr lang="es-MX" sz="1200" dirty="0">
                <a:latin typeface="Arial" panose="020B0604020202020204" pitchFamily="34" charset="0"/>
              </a:rPr>
              <a:t>Elaborar constancias y demás documentos sobre la escolaridad de los estudiantes, conforme a las normas y procedimientos establecidos.</a:t>
            </a:r>
          </a:p>
          <a:p>
            <a:pPr algn="just">
              <a:buFont typeface="Wingdings" panose="05000000000000000000" pitchFamily="2" charset="2"/>
              <a:buChar char="§"/>
            </a:pPr>
            <a:endParaRPr 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el expediente de los estudiantes y seguimiento para el proceso de titulación.</a:t>
            </a:r>
          </a:p>
          <a:p>
            <a:pPr marL="177800" indent="-177800" algn="just">
              <a:spcAft>
                <a:spcPts val="1200"/>
              </a:spcAft>
              <a:buFont typeface="Wingdings"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p>
          <a:p>
            <a:pPr marL="177800" indent="-177800" algn="just">
              <a:spcAft>
                <a:spcPts val="1200"/>
              </a:spcAft>
              <a:buFont typeface="Wingdings" pitchFamily="2" charset="2"/>
              <a:buChar char="§"/>
              <a:defRPr/>
            </a:pPr>
            <a:endParaRPr lang="es-MX" altLang="es-MX" sz="1200" dirty="0">
              <a:latin typeface="Arial" panose="020B0604020202020204" pitchFamily="34" charset="0"/>
            </a:endParaRPr>
          </a:p>
        </p:txBody>
      </p:sp>
      <p:sp>
        <p:nvSpPr>
          <p:cNvPr id="1423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23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2815706145"/>
              </p:ext>
            </p:extLst>
          </p:nvPr>
        </p:nvGraphicFramePr>
        <p:xfrm>
          <a:off x="1571625" y="8405402"/>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Plácido Romualdo Hernández</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04402385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2347" name="5 Rectángulo"/>
          <p:cNvSpPr>
            <a:spLocks noChangeArrowheads="1"/>
          </p:cNvSpPr>
          <p:nvPr/>
        </p:nvSpPr>
        <p:spPr bwMode="auto">
          <a:xfrm>
            <a:off x="1449999" y="526927"/>
            <a:ext cx="5219700" cy="21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CONTROL ESCOLAR</a:t>
            </a:r>
          </a:p>
          <a:p>
            <a:pPr algn="ctr">
              <a:spcBef>
                <a:spcPct val="0"/>
              </a:spcBef>
              <a:spcAft>
                <a:spcPts val="1200"/>
              </a:spcAft>
              <a:buFontTx/>
              <a:buNone/>
            </a:pPr>
            <a:r>
              <a:rPr lang="es-MX" altLang="es-MX" sz="1200" b="1" i="1" dirty="0">
                <a:latin typeface="Arial" panose="020B0604020202020204" pitchFamily="34" charset="0"/>
              </a:rPr>
              <a:t>(CONTINÚA)</a:t>
            </a:r>
          </a:p>
          <a:p>
            <a:pPr marL="177800" indent="-177800"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marL="177800" indent="-177800"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p>
        </p:txBody>
      </p:sp>
      <p:sp>
        <p:nvSpPr>
          <p:cNvPr id="14234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23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3418336588"/>
              </p:ext>
            </p:extLst>
          </p:nvPr>
        </p:nvGraphicFramePr>
        <p:xfrm>
          <a:off x="1571625" y="839088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Plácido Romualdo Hernández</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95166873"/>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8731" name="5 Rectángulo"/>
          <p:cNvSpPr>
            <a:spLocks noChangeArrowheads="1"/>
          </p:cNvSpPr>
          <p:nvPr/>
        </p:nvSpPr>
        <p:spPr bwMode="auto">
          <a:xfrm>
            <a:off x="1446336" y="524851"/>
            <a:ext cx="5219700" cy="7602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SERVICIOS MÉDICOS</a:t>
            </a:r>
          </a:p>
          <a:p>
            <a:pPr algn="just">
              <a:spcBef>
                <a:spcPct val="0"/>
              </a:spcBef>
              <a:buFont typeface="Wingdings" panose="05000000000000000000" pitchFamily="2" charset="2"/>
              <a:buChar char="§"/>
            </a:pPr>
            <a:endParaRPr lang="es-ES" altLang="es-MX" sz="1200"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OBJETIVO</a:t>
            </a:r>
          </a:p>
          <a:p>
            <a:pPr algn="just">
              <a:spcBef>
                <a:spcPct val="0"/>
              </a:spcBef>
              <a:spcAft>
                <a:spcPts val="1200"/>
              </a:spcAft>
              <a:buFontTx/>
              <a:buNone/>
            </a:pPr>
            <a:r>
              <a:rPr lang="es-ES" altLang="es-MX" sz="1200" dirty="0">
                <a:latin typeface="Arial" panose="020B0604020202020204" pitchFamily="34" charset="0"/>
              </a:rPr>
              <a:t>    </a:t>
            </a:r>
            <a:r>
              <a:rPr lang="es-MX" sz="1200" dirty="0">
                <a:latin typeface="Arial" panose="020B0604020202020204" pitchFamily="34" charset="0"/>
              </a:rPr>
              <a:t>Atender las necesidades médicas primarias y ofrecer acciones de medicina preventiva, así como otorgar un servicio de salud al alumnado del instituto</a:t>
            </a:r>
            <a:r>
              <a:rPr lang="es-ES" altLang="es-MX" sz="1200" dirty="0">
                <a:latin typeface="Arial" panose="020B0604020202020204" pitchFamily="34" charset="0"/>
              </a:rPr>
              <a:t>.</a:t>
            </a:r>
          </a:p>
          <a:p>
            <a:pPr algn="just">
              <a:spcBef>
                <a:spcPct val="0"/>
              </a:spcBef>
              <a:spcAft>
                <a:spcPts val="1200"/>
              </a:spcAft>
              <a:buFontTx/>
              <a:buNone/>
            </a:pPr>
            <a:r>
              <a:rPr lang="es-ES" altLang="es-MX" sz="1200" b="1" i="1" dirty="0">
                <a:latin typeface="Arial" panose="020B0604020202020204" pitchFamily="34" charset="0"/>
              </a:rPr>
              <a:t>FUNCIONES</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Desarrollar acciones orientadas a la prevención de la salud en la Institución.</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Divulgar la cultura de la medicina preventiva con los alumnos, personal docente, administrativo y directivo del Instituto.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Proporcionar atención médica primarias al personal y alumnos del instituto. </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Integrar los expedientes clínicos de los alumnos y personal de la Institución en el sistema de control médico.</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Analizar los principales problemas de salud que se presenten en la comunidad escolar y colaborar en su solución.</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Proporcionar los medicamentos que requieran los estudiantes y personal de la Institución para la prevención y control de enfermedades.</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Proporcionar los primeros auxilios en el instituto.</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Tramitar altas y bajas del Seguro Facultativo del IMSS. </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Canalizar al IMSS los alumnos y/o personal del instituto en los caso que requieran tratamiento especializado.</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Dar el tratamiento a los residuos, de curación o medicamentos caducos que se desechen en la operación normal del instituto.</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Atender y controlar las entradas de medicamento.</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Gestionar convenios con instituciones de salud, a fin de ampliar los beneficios médicos para el alumnado y personal del instituto.</a:t>
            </a:r>
          </a:p>
        </p:txBody>
      </p:sp>
      <p:sp>
        <p:nvSpPr>
          <p:cNvPr id="15873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5873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1219561840"/>
              </p:ext>
            </p:extLst>
          </p:nvPr>
        </p:nvGraphicFramePr>
        <p:xfrm>
          <a:off x="1571625" y="839061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Monserrat Martínez </a:t>
                      </a:r>
                      <a:r>
                        <a:rPr kumimoji="0" lang="es-ES" sz="1200" b="0" i="0" u="none" strike="noStrike" cap="none" normalizeH="0" baseline="0" dirty="0" err="1">
                          <a:ln>
                            <a:noFill/>
                          </a:ln>
                          <a:solidFill>
                            <a:schemeClr val="tx1"/>
                          </a:solidFill>
                          <a:effectLst/>
                          <a:latin typeface="Arial" charset="0"/>
                          <a:cs typeface="Times New Roman" pitchFamily="18" charset="0"/>
                        </a:rPr>
                        <a:t>Martínez</a:t>
                      </a:r>
                      <a:endParaRPr kumimoji="0" lang="es-ES" sz="2400" b="0" i="0" u="none" strike="noStrike" cap="none" normalizeH="0" baseline="0" dirty="0">
                        <a:ln>
                          <a:noFill/>
                        </a:ln>
                        <a:solidFill>
                          <a:srgbClr val="FF0000"/>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50605590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9755" name="5 Rectángulo"/>
          <p:cNvSpPr>
            <a:spLocks noChangeArrowheads="1"/>
          </p:cNvSpPr>
          <p:nvPr/>
        </p:nvSpPr>
        <p:spPr bwMode="auto">
          <a:xfrm>
            <a:off x="1448900" y="525704"/>
            <a:ext cx="5219700" cy="5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SERVICIOS MÉDICOS</a:t>
            </a:r>
          </a:p>
          <a:p>
            <a:pPr algn="ctr">
              <a:spcBef>
                <a:spcPct val="0"/>
              </a:spcBef>
              <a:buFontTx/>
              <a:buNone/>
            </a:pPr>
            <a:r>
              <a:rPr lang="es-ES" altLang="es-MX" sz="1200" b="1" i="1" dirty="0">
                <a:latin typeface="Arial" panose="020B0604020202020204" pitchFamily="34" charset="0"/>
              </a:rPr>
              <a:t>(CONTINÚA)</a:t>
            </a:r>
          </a:p>
          <a:p>
            <a:pPr algn="ctr">
              <a:spcBef>
                <a:spcPct val="0"/>
              </a:spcBef>
              <a:buFontTx/>
              <a:buNone/>
            </a:pPr>
            <a:endParaRPr lang="es-ES" altLang="es-MX" sz="1200" b="1" i="1" dirty="0">
              <a:latin typeface="Arial" panose="020B0604020202020204" pitchFamily="34" charset="0"/>
            </a:endParaRP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endParaRPr lang="es-ES" altLang="es-MX" sz="1200" dirty="0">
              <a:latin typeface="Arial" panose="020B0604020202020204" pitchFamily="34" charset="0"/>
            </a:endParaRP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Organizar, conservar y resguardar los expedientes que conforman el archivo del área.</a:t>
            </a:r>
          </a:p>
          <a:p>
            <a:pPr marL="171450" indent="-171450" algn="just">
              <a:spcAft>
                <a:spcPts val="1200"/>
              </a:spcAft>
              <a:buFont typeface="Wingdings" panose="05000000000000000000" pitchFamily="2" charset="2"/>
              <a:buChar char="§"/>
              <a:defRPr/>
            </a:pPr>
            <a:r>
              <a:rPr lang="es-MX" sz="1200" dirty="0">
                <a:latin typeface="Arial" panose="020B0604020202020204" pitchFamily="34" charset="0"/>
              </a:rPr>
              <a:t>Atender la publicación de información derivada de las obligaciones de transparencia.</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marL="177800" indent="-177800"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endParaRPr lang="es-MX" altLang="es-MX" sz="1200" dirty="0">
              <a:solidFill>
                <a:srgbClr val="00B0F0"/>
              </a:solidFill>
              <a:latin typeface="Arial" panose="020B0604020202020204" pitchFamily="34" charset="0"/>
            </a:endParaRPr>
          </a:p>
          <a:p>
            <a:pPr marL="171450" indent="-171450" algn="just">
              <a:spcAft>
                <a:spcPts val="1200"/>
              </a:spcAft>
              <a:buFont typeface="Wingdings" panose="05000000000000000000" pitchFamily="2" charset="2"/>
              <a:buChar char="§"/>
              <a:defRPr/>
            </a:pPr>
            <a:endParaRPr lang="es-MX" sz="1200" dirty="0">
              <a:solidFill>
                <a:srgbClr val="00B0F0"/>
              </a:solidFill>
            </a:endParaRPr>
          </a:p>
          <a:p>
            <a:pPr algn="just">
              <a:spcAft>
                <a:spcPts val="1200"/>
              </a:spcAft>
              <a:buFont typeface="Wingdings" pitchFamily="2" charset="2"/>
              <a:buChar char="§"/>
              <a:defRPr/>
            </a:pPr>
            <a:endParaRPr lang="es-MX" sz="1200" dirty="0">
              <a:latin typeface="Arial" charset="0"/>
              <a:cs typeface="Arial" charset="0"/>
            </a:endParaRP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a:p>
            <a:pPr marL="0" indent="0" algn="just">
              <a:spcBef>
                <a:spcPct val="0"/>
              </a:spcBef>
              <a:buNone/>
            </a:pPr>
            <a:endParaRPr lang="es-ES_tradnl" altLang="es-MX" sz="1200" dirty="0">
              <a:latin typeface="Arial" panose="020B0604020202020204" pitchFamily="34" charset="0"/>
            </a:endParaRPr>
          </a:p>
        </p:txBody>
      </p:sp>
      <p:sp>
        <p:nvSpPr>
          <p:cNvPr id="15975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5975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2301651881"/>
              </p:ext>
            </p:extLst>
          </p:nvPr>
        </p:nvGraphicFramePr>
        <p:xfrm>
          <a:off x="1571625" y="839061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Monserrat Martínez Martínez</a:t>
                      </a:r>
                      <a:endParaRPr kumimoji="0" lang="es-ES" sz="2400" b="0" i="0" u="none" strike="noStrike" cap="none" normalizeH="0" baseline="0" dirty="0">
                        <a:ln>
                          <a:noFill/>
                        </a:ln>
                        <a:solidFill>
                          <a:srgbClr val="FF0000"/>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763542671"/>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60779" name="5 Rectángulo"/>
          <p:cNvSpPr>
            <a:spLocks noChangeArrowheads="1"/>
          </p:cNvSpPr>
          <p:nvPr/>
        </p:nvSpPr>
        <p:spPr bwMode="auto">
          <a:xfrm>
            <a:off x="1448900" y="524851"/>
            <a:ext cx="5219700" cy="77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ORIENTACIÓN EDUCATIVA</a:t>
            </a:r>
          </a:p>
          <a:p>
            <a:pPr algn="ctr">
              <a:spcBef>
                <a:spcPct val="0"/>
              </a:spcBef>
              <a:buFontTx/>
              <a:buNone/>
            </a:pPr>
            <a:endParaRPr lang="es-ES" altLang="es-MX" sz="1200" b="1" dirty="0">
              <a:latin typeface="Arial" panose="020B0604020202020204" pitchFamily="34" charset="0"/>
            </a:endParaRPr>
          </a:p>
          <a:p>
            <a:pPr>
              <a:spcBef>
                <a:spcPct val="0"/>
              </a:spcBef>
              <a:spcAft>
                <a:spcPts val="1200"/>
              </a:spcAft>
              <a:buFontTx/>
              <a:buNone/>
            </a:pPr>
            <a:r>
              <a:rPr lang="es-ES" altLang="es-MX" sz="1200" b="1" i="1" dirty="0">
                <a:latin typeface="Arial" panose="020B0604020202020204" pitchFamily="34" charset="0"/>
              </a:rPr>
              <a:t>OBJETIVO</a:t>
            </a:r>
          </a:p>
          <a:p>
            <a:pPr algn="just">
              <a:spcBef>
                <a:spcPct val="0"/>
              </a:spcBef>
              <a:spcAft>
                <a:spcPts val="1200"/>
              </a:spcAft>
              <a:buNone/>
            </a:pPr>
            <a:r>
              <a:rPr lang="es-ES" altLang="es-MX" sz="1200" dirty="0">
                <a:solidFill>
                  <a:srgbClr val="00B0F0"/>
                </a:solidFill>
                <a:latin typeface="Arial" panose="020B0604020202020204" pitchFamily="34" charset="0"/>
              </a:rPr>
              <a:t>    </a:t>
            </a:r>
            <a:r>
              <a:rPr lang="es-MX" sz="1200" dirty="0">
                <a:latin typeface="Arial" panose="020B0604020202020204" pitchFamily="34" charset="0"/>
              </a:rPr>
              <a:t>Atender las necesidades relacionadas con problemas psicológicos y emocionales de los alumnos del Instituto Tecnológico, así como aquellas problemáticas derivadas del proceso enseñanza- aprendizaje de los mismos</a:t>
            </a:r>
            <a:r>
              <a:rPr lang="es-ES" altLang="es-MX" sz="1200" dirty="0">
                <a:latin typeface="Arial" panose="020B0604020202020204" pitchFamily="34" charset="0"/>
              </a:rPr>
              <a:t>.</a:t>
            </a:r>
          </a:p>
          <a:p>
            <a:pPr>
              <a:spcBef>
                <a:spcPct val="0"/>
              </a:spcBef>
              <a:spcAft>
                <a:spcPts val="1200"/>
              </a:spcAft>
              <a:buFontTx/>
              <a:buNone/>
            </a:pPr>
            <a:r>
              <a:rPr lang="es-ES" altLang="es-MX" sz="1200" b="1" i="1" dirty="0">
                <a:latin typeface="Arial" panose="020B0604020202020204" pitchFamily="34" charset="0"/>
              </a:rPr>
              <a:t>FUNCIONES</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Apoyar en las actividades derivadas del Programa de Tutorías ofertado a los alumnos del Instituto.</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Apoyar en la realización de actividades encaminadas a la integración de los aspirantes de nuevo ingreso al Instituto.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Proponer la realización de campañas de orientación a la comunidad escolar sobre medicina preventiva y asistencia psicológica.</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Proporcionar los servicios de información, asesoría psicológica y atención médica a los estudiantes de la Institución.</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Realizar estudios orientados a identificar las causas que afectan el bajo rendimiento y comportamiento escolar de los estudiantes.</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Proporcionar a los estudiantes hábitos y métodos de estudio que faciliten su aprendizaje.</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Integrar los expedientes clínicos de los alumnos.</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Analizar los principales problemas de salud mental que se presenten en la comunidad escolar y colaborar en su solución.</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Apoyar en la aplicación de exámenes psicométricos y psicológicos a los prospectos a nuevo ingreso (alumnado y personal).</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Apoyar en la captura y seguimiento de las actividades relacionadas al cumplimiento del Programa Operativo Anual.</a:t>
            </a:r>
            <a:endParaRPr lang="es-ES" altLang="es-MX" sz="1200" dirty="0">
              <a:latin typeface="Arial" panose="020B0604020202020204" pitchFamily="34" charset="0"/>
            </a:endParaRP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Organizar, conservar y resguardar los expedientes que conforman el archivo del área.</a:t>
            </a:r>
          </a:p>
        </p:txBody>
      </p:sp>
      <p:sp>
        <p:nvSpPr>
          <p:cNvPr id="16078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6078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1520651248"/>
              </p:ext>
            </p:extLst>
          </p:nvPr>
        </p:nvGraphicFramePr>
        <p:xfrm>
          <a:off x="1571625" y="839061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Nayeli Martínez Vite</a:t>
                      </a:r>
                      <a:endParaRPr kumimoji="0" lang="es-ES" sz="2400" b="0" i="0" u="none" strike="noStrike" cap="none" normalizeH="0" baseline="0" dirty="0">
                        <a:ln>
                          <a:noFill/>
                        </a:ln>
                        <a:solidFill>
                          <a:srgbClr val="FF0000"/>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00138746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61803" name="5 Rectángulo"/>
          <p:cNvSpPr>
            <a:spLocks noChangeArrowheads="1"/>
          </p:cNvSpPr>
          <p:nvPr/>
        </p:nvSpPr>
        <p:spPr bwMode="auto">
          <a:xfrm>
            <a:off x="1446336" y="522776"/>
            <a:ext cx="5219700"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ORIENTACIÓN EDUCATIVA</a:t>
            </a:r>
          </a:p>
          <a:p>
            <a:pPr algn="ctr">
              <a:spcBef>
                <a:spcPct val="0"/>
              </a:spcBef>
              <a:buFontTx/>
              <a:buNone/>
            </a:pPr>
            <a:r>
              <a:rPr lang="es-ES" altLang="es-MX" sz="1200" b="1" i="1" dirty="0">
                <a:latin typeface="Arial" panose="020B0604020202020204" pitchFamily="34" charset="0"/>
              </a:rPr>
              <a:t>(CONTINÚA)</a:t>
            </a:r>
          </a:p>
          <a:p>
            <a:pPr algn="just">
              <a:spcBef>
                <a:spcPct val="0"/>
              </a:spcBef>
              <a:buFontTx/>
              <a:buNone/>
            </a:pPr>
            <a:endParaRPr lang="es-ES_tradnl" altLang="es-MX" sz="1200" dirty="0">
              <a:latin typeface="Arial" panose="020B0604020202020204" pitchFamily="34" charset="0"/>
            </a:endParaRPr>
          </a:p>
          <a:p>
            <a:pPr marL="171450" indent="-171450" algn="just">
              <a:spcAft>
                <a:spcPts val="1200"/>
              </a:spcAft>
              <a:buFont typeface="Wingdings" panose="05000000000000000000" pitchFamily="2" charset="2"/>
              <a:buChar char="§"/>
              <a:defRPr/>
            </a:pPr>
            <a:r>
              <a:rPr lang="es-MX" sz="1200" dirty="0">
                <a:latin typeface="Arial" panose="020B0604020202020204" pitchFamily="34" charset="0"/>
              </a:rPr>
              <a:t>Atender la publicación de información derivada de las obligaciones de transparencia.</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marL="177800" indent="-177800"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endParaRPr lang="es-MX" altLang="es-MX" sz="1200" dirty="0">
              <a:solidFill>
                <a:srgbClr val="00B0F0"/>
              </a:solidFill>
              <a:latin typeface="Arial" panose="020B0604020202020204" pitchFamily="34" charset="0"/>
            </a:endParaRPr>
          </a:p>
          <a:p>
            <a:pPr algn="just">
              <a:spcAft>
                <a:spcPts val="1200"/>
              </a:spcAft>
              <a:buFont typeface="Wingdings" pitchFamily="2" charset="2"/>
              <a:buChar char="§"/>
              <a:defRPr/>
            </a:pPr>
            <a:endParaRPr lang="es-MX" sz="1200" dirty="0">
              <a:latin typeface="Arial" charset="0"/>
              <a:cs typeface="Arial" charset="0"/>
            </a:endParaRP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p:txBody>
      </p:sp>
      <p:sp>
        <p:nvSpPr>
          <p:cNvPr id="16180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6180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4150516668"/>
              </p:ext>
            </p:extLst>
          </p:nvPr>
        </p:nvGraphicFramePr>
        <p:xfrm>
          <a:off x="1571625" y="839061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Nayeli Martínez Vite</a:t>
                      </a:r>
                      <a:endParaRPr kumimoji="0" lang="es-ES" sz="2400" b="0" i="0" u="none" strike="noStrike" cap="none" normalizeH="0" baseline="0" dirty="0">
                        <a:ln>
                          <a:noFill/>
                        </a:ln>
                        <a:solidFill>
                          <a:srgbClr val="FF0000"/>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863637060"/>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4" name="5 Rectángulo"/>
          <p:cNvSpPr>
            <a:spLocks noChangeArrowheads="1"/>
          </p:cNvSpPr>
          <p:nvPr/>
        </p:nvSpPr>
        <p:spPr bwMode="auto">
          <a:xfrm>
            <a:off x="1445601" y="526927"/>
            <a:ext cx="5219700" cy="7325082"/>
          </a:xfrm>
          <a:prstGeom prst="rect">
            <a:avLst/>
          </a:prstGeom>
          <a:noFill/>
          <a:ln>
            <a:noFill/>
          </a:ln>
          <a:extLst/>
        </p:spPr>
        <p:txBody>
          <a:bodyPr>
            <a:spAutoFit/>
          </a:bodyPr>
          <a:lstStyle/>
          <a:p>
            <a:pPr marL="174625" indent="-174625" algn="ctr">
              <a:defRPr/>
            </a:pPr>
            <a:endParaRPr lang="es-ES" b="1" i="1" dirty="0">
              <a:latin typeface="Arial" charset="0"/>
              <a:cs typeface="Arial" charset="0"/>
            </a:endParaRPr>
          </a:p>
          <a:p>
            <a:pPr marL="174625" indent="-174625" algn="ctr">
              <a:defRPr/>
            </a:pPr>
            <a:r>
              <a:rPr lang="es-ES" b="1" i="1" dirty="0">
                <a:latin typeface="Arial" charset="0"/>
                <a:cs typeface="Arial" charset="0"/>
              </a:rPr>
              <a:t>AUXILIAR </a:t>
            </a:r>
            <a:r>
              <a:rPr lang="es-ES" b="1" i="1" dirty="0" smtClean="0">
                <a:latin typeface="Arial" charset="0"/>
                <a:cs typeface="Arial" charset="0"/>
              </a:rPr>
              <a:t>DEL </a:t>
            </a:r>
            <a:r>
              <a:rPr lang="es-ES" b="1" i="1" dirty="0">
                <a:latin typeface="Arial" charset="0"/>
                <a:cs typeface="Arial" charset="0"/>
              </a:rPr>
              <a:t>CENTRO DE INFORMACIÓN</a:t>
            </a:r>
          </a:p>
          <a:p>
            <a:pPr marL="174625" indent="-174625">
              <a:defRPr/>
            </a:pPr>
            <a:endParaRPr lang="es-ES" b="1" i="1" dirty="0">
              <a:latin typeface="Arial" charset="0"/>
              <a:cs typeface="Arial" charset="0"/>
            </a:endParaRPr>
          </a:p>
          <a:p>
            <a:pPr marL="174625" indent="-174625">
              <a:spcAft>
                <a:spcPts val="1200"/>
              </a:spcAft>
              <a:defRPr/>
            </a:pPr>
            <a:r>
              <a:rPr lang="es-ES" b="1" i="1" dirty="0">
                <a:latin typeface="Arial" charset="0"/>
                <a:cs typeface="Arial" charset="0"/>
              </a:rPr>
              <a:t>OBJETIVO</a:t>
            </a:r>
          </a:p>
          <a:p>
            <a:pPr marL="174625" indent="-174625" algn="just">
              <a:spcAft>
                <a:spcPts val="1200"/>
              </a:spcAft>
              <a:defRPr/>
            </a:pPr>
            <a:r>
              <a:rPr lang="es-MX" dirty="0">
                <a:latin typeface="Arial" charset="0"/>
                <a:cs typeface="Arial" charset="0"/>
              </a:rPr>
              <a:t>    Apoyar en</a:t>
            </a:r>
            <a:r>
              <a:rPr lang="es-MX" dirty="0"/>
              <a:t> el proceso académico, teniendo recursos bibliográficos, impresos y electrónicos, que apoyen los planes y programas de estudio de las licenciaturas</a:t>
            </a:r>
            <a:r>
              <a:rPr lang="es-MX" dirty="0">
                <a:latin typeface="Arial" charset="0"/>
                <a:cs typeface="Arial" charset="0"/>
              </a:rPr>
              <a:t>.</a:t>
            </a:r>
            <a:endParaRPr lang="es-ES_tradnl" dirty="0">
              <a:latin typeface="Arial" charset="0"/>
              <a:cs typeface="Arial" charset="0"/>
            </a:endParaRPr>
          </a:p>
          <a:p>
            <a:pPr marL="174625" indent="-174625">
              <a:spcAft>
                <a:spcPts val="1200"/>
              </a:spcAft>
              <a:defRPr/>
            </a:pPr>
            <a:r>
              <a:rPr lang="es-MX" b="1" dirty="0">
                <a:latin typeface="Arial" charset="0"/>
                <a:cs typeface="Arial" charset="0"/>
              </a:rPr>
              <a:t> </a:t>
            </a:r>
            <a:r>
              <a:rPr lang="es-MX" b="1" i="1" dirty="0">
                <a:latin typeface="Arial" charset="0"/>
                <a:cs typeface="Arial" charset="0"/>
              </a:rPr>
              <a:t>FUNCIONES</a:t>
            </a:r>
          </a:p>
          <a:p>
            <a:pPr marL="171450" lvl="0" indent="-171450" algn="just">
              <a:buFont typeface="Wingdings" panose="05000000000000000000" pitchFamily="2" charset="2"/>
              <a:buChar char="§"/>
            </a:pPr>
            <a:r>
              <a:rPr lang="es-MX" dirty="0"/>
              <a:t>Apoyar en la elaboración de la normatividad del área, con base en el documento normativo para los Centros de Información del Sistema Nacional de Educación Superior Tecnológica del Tecnológico Nacional de México (TecNM).</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Verificar que el material bibliográfico sea pertinente, así como el hemerográfico y digital respecto a los lineamientos establecidos.</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elaboración de procedimientos de la selección y adquisición de contenidos bibliográfico, hemerográfico y digital.</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operación de la Biblioteca Virtual. </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actualización de los sistemas para la clasificación y catalogación de los materiales del Centro de Información.</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Apoyar en la elaboración de los reportes estadísticos de consultas, usuarios, contenidos y material bibliográfico, hemerográfico y digital.</a:t>
            </a:r>
          </a:p>
          <a:p>
            <a:pPr marL="171450" indent="-171450" algn="just">
              <a:buFont typeface="Wingdings" panose="05000000000000000000" pitchFamily="2" charset="2"/>
              <a:buChar char="§"/>
            </a:pPr>
            <a:endParaRPr lang="es-MX" dirty="0"/>
          </a:p>
          <a:p>
            <a:pPr marL="171450" indent="-171450" algn="just">
              <a:buFont typeface="Wingdings" panose="05000000000000000000" pitchFamily="2" charset="2"/>
              <a:buChar char="§"/>
            </a:pPr>
            <a:r>
              <a:rPr lang="es-MX" dirty="0"/>
              <a:t>Apoyar en el control de préstamos y recuperación de material bibliográfico.</a:t>
            </a:r>
          </a:p>
          <a:p>
            <a:pPr marL="171450" indent="-171450" algn="just">
              <a:buFont typeface="Wingdings" panose="05000000000000000000" pitchFamily="2" charset="2"/>
              <a:buChar char="§"/>
            </a:pPr>
            <a:endParaRPr lang="es-MX" altLang="es-MX" dirty="0"/>
          </a:p>
          <a:p>
            <a:pPr marL="171450" indent="-171450" algn="just">
              <a:spcAft>
                <a:spcPts val="1200"/>
              </a:spcAft>
              <a:buFont typeface="Wingdings" panose="05000000000000000000"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endParaRPr lang="es-MX" dirty="0">
              <a:latin typeface="Arial" charset="0"/>
              <a:cs typeface="Arial" charset="0"/>
            </a:endParaRPr>
          </a:p>
        </p:txBody>
      </p:sp>
      <p:sp>
        <p:nvSpPr>
          <p:cNvPr id="1443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43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1576652362"/>
              </p:ext>
            </p:extLst>
          </p:nvPr>
        </p:nvGraphicFramePr>
        <p:xfrm>
          <a:off x="1577788" y="8395971"/>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Ana Isabel Montiel Alvarado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09394998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4" name="5 Rectángulo"/>
          <p:cNvSpPr>
            <a:spLocks noChangeArrowheads="1"/>
          </p:cNvSpPr>
          <p:nvPr/>
        </p:nvSpPr>
        <p:spPr bwMode="auto">
          <a:xfrm>
            <a:off x="1445601" y="526927"/>
            <a:ext cx="5219700" cy="7325082"/>
          </a:xfrm>
          <a:prstGeom prst="rect">
            <a:avLst/>
          </a:prstGeom>
          <a:noFill/>
          <a:ln>
            <a:noFill/>
          </a:ln>
          <a:extLst/>
        </p:spPr>
        <p:txBody>
          <a:bodyPr>
            <a:spAutoFit/>
          </a:bodyPr>
          <a:lstStyle/>
          <a:p>
            <a:pPr marL="174625" indent="-174625" algn="ctr">
              <a:defRPr/>
            </a:pPr>
            <a:endParaRPr lang="es-ES" b="1" i="1" dirty="0">
              <a:latin typeface="Arial" charset="0"/>
              <a:cs typeface="Arial" charset="0"/>
            </a:endParaRPr>
          </a:p>
          <a:p>
            <a:pPr marL="174625" indent="-174625" algn="ctr">
              <a:defRPr/>
            </a:pPr>
            <a:r>
              <a:rPr lang="es-ES" b="1" i="1" dirty="0">
                <a:latin typeface="Arial" charset="0"/>
                <a:cs typeface="Arial" charset="0"/>
              </a:rPr>
              <a:t>AUXILIAR DEL CENTRO DE INFORMACIÓN</a:t>
            </a:r>
          </a:p>
          <a:p>
            <a:pPr marL="174625" indent="-174625">
              <a:defRPr/>
            </a:pPr>
            <a:endParaRPr lang="es-ES" b="1" i="1" dirty="0">
              <a:latin typeface="Arial" charset="0"/>
              <a:cs typeface="Arial" charset="0"/>
            </a:endParaRPr>
          </a:p>
          <a:p>
            <a:pPr marL="174625" indent="-174625">
              <a:spcAft>
                <a:spcPts val="1200"/>
              </a:spcAft>
              <a:defRPr/>
            </a:pPr>
            <a:r>
              <a:rPr lang="es-ES" b="1" i="1" dirty="0">
                <a:latin typeface="Arial" charset="0"/>
                <a:cs typeface="Arial" charset="0"/>
              </a:rPr>
              <a:t>OBJETIVO</a:t>
            </a:r>
          </a:p>
          <a:p>
            <a:pPr marL="174625" indent="-174625" algn="just">
              <a:spcAft>
                <a:spcPts val="1200"/>
              </a:spcAft>
              <a:defRPr/>
            </a:pPr>
            <a:r>
              <a:rPr lang="es-MX" dirty="0">
                <a:latin typeface="Arial" charset="0"/>
                <a:cs typeface="Arial" charset="0"/>
              </a:rPr>
              <a:t>    Apoyar en</a:t>
            </a:r>
            <a:r>
              <a:rPr lang="es-MX" dirty="0"/>
              <a:t> el proceso académico, teniendo recursos bibliográficos, impresos y electrónicos, que apoyen los planes y programas de estudio de las licenciaturas</a:t>
            </a:r>
            <a:r>
              <a:rPr lang="es-MX" dirty="0">
                <a:latin typeface="Arial" charset="0"/>
                <a:cs typeface="Arial" charset="0"/>
              </a:rPr>
              <a:t>.</a:t>
            </a:r>
            <a:endParaRPr lang="es-ES_tradnl" dirty="0">
              <a:latin typeface="Arial" charset="0"/>
              <a:cs typeface="Arial" charset="0"/>
            </a:endParaRPr>
          </a:p>
          <a:p>
            <a:pPr marL="174625" indent="-174625">
              <a:spcAft>
                <a:spcPts val="1200"/>
              </a:spcAft>
              <a:defRPr/>
            </a:pPr>
            <a:r>
              <a:rPr lang="es-MX" b="1" dirty="0">
                <a:latin typeface="Arial" charset="0"/>
                <a:cs typeface="Arial" charset="0"/>
              </a:rPr>
              <a:t> </a:t>
            </a:r>
            <a:r>
              <a:rPr lang="es-MX" b="1" i="1" dirty="0">
                <a:latin typeface="Arial" charset="0"/>
                <a:cs typeface="Arial" charset="0"/>
              </a:rPr>
              <a:t>FUNCIONES</a:t>
            </a:r>
          </a:p>
          <a:p>
            <a:pPr marL="171450" lvl="0" indent="-171450" algn="just">
              <a:buFont typeface="Wingdings" panose="05000000000000000000" pitchFamily="2" charset="2"/>
              <a:buChar char="§"/>
            </a:pPr>
            <a:r>
              <a:rPr lang="es-MX" dirty="0"/>
              <a:t>Apoyar en la elaboración de la normatividad del área, con base en el documento normativo para los Centros de Información del Sistema Nacional de Educación Superior Tecnológica del Tecnológico Nacional de México (TecNM).</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Verificar que el material bibliográfico sea pertinente, así como el hemerográfico y digital respecto a los lineamientos establecidos.</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elaboración de procedimientos de la selección y adquisición de contenidos bibliográfico, hemerográfico y digital.</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operación de la Biblioteca Virtual. </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actualización de los sistemas para la clasificación y catalogación de los materiales del Centro de Información.</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Apoyar en la elaboración de los reportes estadísticos de consultas, usuarios, contenidos y material bibliográfico, hemerográfico y digital.</a:t>
            </a:r>
          </a:p>
          <a:p>
            <a:pPr marL="171450" indent="-171450" algn="just">
              <a:buFont typeface="Wingdings" panose="05000000000000000000" pitchFamily="2" charset="2"/>
              <a:buChar char="§"/>
            </a:pPr>
            <a:endParaRPr lang="es-MX" dirty="0"/>
          </a:p>
          <a:p>
            <a:pPr marL="171450" indent="-171450" algn="just">
              <a:buFont typeface="Wingdings" panose="05000000000000000000" pitchFamily="2" charset="2"/>
              <a:buChar char="§"/>
            </a:pPr>
            <a:r>
              <a:rPr lang="es-MX" dirty="0"/>
              <a:t>Apoyar en el control de préstamos y recuperación de material bibliográfico.</a:t>
            </a:r>
          </a:p>
          <a:p>
            <a:pPr marL="171450" indent="-171450" algn="just">
              <a:buFont typeface="Wingdings" panose="05000000000000000000" pitchFamily="2" charset="2"/>
              <a:buChar char="§"/>
            </a:pPr>
            <a:endParaRPr lang="es-MX" altLang="es-MX" dirty="0"/>
          </a:p>
          <a:p>
            <a:pPr marL="171450" indent="-171450" algn="just">
              <a:spcAft>
                <a:spcPts val="1200"/>
              </a:spcAft>
              <a:buFont typeface="Wingdings" panose="05000000000000000000"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endParaRPr lang="es-MX" dirty="0">
              <a:latin typeface="Arial" charset="0"/>
              <a:cs typeface="Arial" charset="0"/>
            </a:endParaRPr>
          </a:p>
        </p:txBody>
      </p:sp>
      <p:sp>
        <p:nvSpPr>
          <p:cNvPr id="1443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43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1292385028"/>
              </p:ext>
            </p:extLst>
          </p:nvPr>
        </p:nvGraphicFramePr>
        <p:xfrm>
          <a:off x="1577788" y="8395971"/>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Antonio Hernández Rivera</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9937432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4" name="5 Rectángulo"/>
          <p:cNvSpPr>
            <a:spLocks noChangeArrowheads="1"/>
          </p:cNvSpPr>
          <p:nvPr/>
        </p:nvSpPr>
        <p:spPr bwMode="auto">
          <a:xfrm>
            <a:off x="1445601" y="526927"/>
            <a:ext cx="5219700" cy="7325082"/>
          </a:xfrm>
          <a:prstGeom prst="rect">
            <a:avLst/>
          </a:prstGeom>
          <a:noFill/>
          <a:ln>
            <a:noFill/>
          </a:ln>
          <a:extLst/>
        </p:spPr>
        <p:txBody>
          <a:bodyPr>
            <a:spAutoFit/>
          </a:bodyPr>
          <a:lstStyle/>
          <a:p>
            <a:pPr marL="174625" indent="-174625" algn="ctr">
              <a:defRPr/>
            </a:pPr>
            <a:endParaRPr lang="es-ES" b="1" i="1" dirty="0">
              <a:latin typeface="Arial" charset="0"/>
              <a:cs typeface="Arial" charset="0"/>
            </a:endParaRPr>
          </a:p>
          <a:p>
            <a:pPr marL="174625" indent="-174625" algn="ctr">
              <a:defRPr/>
            </a:pPr>
            <a:r>
              <a:rPr lang="es-ES" b="1" i="1" dirty="0">
                <a:latin typeface="Arial" charset="0"/>
                <a:cs typeface="Arial" charset="0"/>
              </a:rPr>
              <a:t>AUXILIAR DEL CENTRO DE INFORMACIÓN</a:t>
            </a:r>
          </a:p>
          <a:p>
            <a:pPr marL="174625" indent="-174625">
              <a:defRPr/>
            </a:pPr>
            <a:endParaRPr lang="es-ES" b="1" i="1" dirty="0">
              <a:latin typeface="Arial" charset="0"/>
              <a:cs typeface="Arial" charset="0"/>
            </a:endParaRPr>
          </a:p>
          <a:p>
            <a:pPr marL="174625" indent="-174625">
              <a:spcAft>
                <a:spcPts val="1200"/>
              </a:spcAft>
              <a:defRPr/>
            </a:pPr>
            <a:r>
              <a:rPr lang="es-ES" b="1" i="1" dirty="0">
                <a:latin typeface="Arial" charset="0"/>
                <a:cs typeface="Arial" charset="0"/>
              </a:rPr>
              <a:t>OBJETIVO</a:t>
            </a:r>
          </a:p>
          <a:p>
            <a:pPr marL="174625" indent="-174625" algn="just">
              <a:spcAft>
                <a:spcPts val="1200"/>
              </a:spcAft>
              <a:defRPr/>
            </a:pPr>
            <a:r>
              <a:rPr lang="es-MX" dirty="0">
                <a:latin typeface="Arial" charset="0"/>
                <a:cs typeface="Arial" charset="0"/>
              </a:rPr>
              <a:t>    Apoyar en</a:t>
            </a:r>
            <a:r>
              <a:rPr lang="es-MX" dirty="0"/>
              <a:t> el proceso académico, teniendo recursos bibliográficos, impresos y electrónicos, que apoyen los planes y programas de estudio de las licenciaturas</a:t>
            </a:r>
            <a:r>
              <a:rPr lang="es-MX" dirty="0">
                <a:latin typeface="Arial" charset="0"/>
                <a:cs typeface="Arial" charset="0"/>
              </a:rPr>
              <a:t>.</a:t>
            </a:r>
            <a:endParaRPr lang="es-ES_tradnl" dirty="0">
              <a:latin typeface="Arial" charset="0"/>
              <a:cs typeface="Arial" charset="0"/>
            </a:endParaRPr>
          </a:p>
          <a:p>
            <a:pPr marL="174625" indent="-174625">
              <a:spcAft>
                <a:spcPts val="1200"/>
              </a:spcAft>
              <a:defRPr/>
            </a:pPr>
            <a:r>
              <a:rPr lang="es-MX" b="1" dirty="0">
                <a:latin typeface="Arial" charset="0"/>
                <a:cs typeface="Arial" charset="0"/>
              </a:rPr>
              <a:t> </a:t>
            </a:r>
            <a:r>
              <a:rPr lang="es-MX" b="1" i="1" dirty="0">
                <a:latin typeface="Arial" charset="0"/>
                <a:cs typeface="Arial" charset="0"/>
              </a:rPr>
              <a:t>FUNCIONES</a:t>
            </a:r>
          </a:p>
          <a:p>
            <a:pPr marL="171450" lvl="0" indent="-171450" algn="just">
              <a:buFont typeface="Wingdings" panose="05000000000000000000" pitchFamily="2" charset="2"/>
              <a:buChar char="§"/>
            </a:pPr>
            <a:r>
              <a:rPr lang="es-MX" dirty="0"/>
              <a:t>Apoyar en la elaboración de la normatividad del área, con base en el documento normativo para los Centros de Información del Sistema Nacional de Educación Superior Tecnológica del Tecnológico Nacional de México (TecNM).</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Verificar que el material bibliográfico sea pertinente, así como el hemerográfico y digital respecto a los lineamientos establecidos.</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elaboración de procedimientos de la selección y adquisición de contenidos bibliográfico, hemerográfico y digital.</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operación de la Biblioteca Virtual. </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Apoyar en la actualización de los sistemas para la clasificación y catalogación de los materiales del Centro de Información.</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Apoyar en la elaboración de los reportes estadísticos de consultas, usuarios, contenidos y material bibliográfico, hemerográfico y digital.</a:t>
            </a:r>
          </a:p>
          <a:p>
            <a:pPr marL="171450" indent="-171450" algn="just">
              <a:buFont typeface="Wingdings" panose="05000000000000000000" pitchFamily="2" charset="2"/>
              <a:buChar char="§"/>
            </a:pPr>
            <a:endParaRPr lang="es-MX" dirty="0"/>
          </a:p>
          <a:p>
            <a:pPr marL="171450" indent="-171450" algn="just">
              <a:buFont typeface="Wingdings" panose="05000000000000000000" pitchFamily="2" charset="2"/>
              <a:buChar char="§"/>
            </a:pPr>
            <a:r>
              <a:rPr lang="es-MX" dirty="0"/>
              <a:t>Apoyar en el control de préstamos y recuperación de material bibliográfico.</a:t>
            </a:r>
          </a:p>
          <a:p>
            <a:pPr marL="171450" indent="-171450" algn="just">
              <a:buFont typeface="Wingdings" panose="05000000000000000000" pitchFamily="2" charset="2"/>
              <a:buChar char="§"/>
            </a:pPr>
            <a:endParaRPr lang="es-MX" altLang="es-MX" dirty="0"/>
          </a:p>
          <a:p>
            <a:pPr marL="171450" indent="-171450" algn="just">
              <a:spcAft>
                <a:spcPts val="1200"/>
              </a:spcAft>
              <a:buFont typeface="Wingdings" panose="05000000000000000000"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endParaRPr lang="es-MX" dirty="0">
              <a:latin typeface="Arial" charset="0"/>
              <a:cs typeface="Arial" charset="0"/>
            </a:endParaRPr>
          </a:p>
        </p:txBody>
      </p:sp>
      <p:sp>
        <p:nvSpPr>
          <p:cNvPr id="1443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43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3647517128"/>
              </p:ext>
            </p:extLst>
          </p:nvPr>
        </p:nvGraphicFramePr>
        <p:xfrm>
          <a:off x="1577788" y="8395971"/>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Dayanara Rivera Pérez</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77367350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4" name="5 Rectángulo"/>
          <p:cNvSpPr>
            <a:spLocks noChangeArrowheads="1"/>
          </p:cNvSpPr>
          <p:nvPr/>
        </p:nvSpPr>
        <p:spPr bwMode="auto">
          <a:xfrm>
            <a:off x="1445601" y="526927"/>
            <a:ext cx="5219700" cy="7478970"/>
          </a:xfrm>
          <a:prstGeom prst="rect">
            <a:avLst/>
          </a:prstGeom>
          <a:noFill/>
          <a:ln>
            <a:noFill/>
          </a:ln>
          <a:extLst/>
        </p:spPr>
        <p:txBody>
          <a:bodyPr>
            <a:spAutoFit/>
          </a:bodyPr>
          <a:lstStyle/>
          <a:p>
            <a:pPr marL="174625" indent="-174625" algn="ctr">
              <a:defRPr/>
            </a:pPr>
            <a:endParaRPr lang="es-ES" b="1" i="1" dirty="0">
              <a:latin typeface="Arial" charset="0"/>
              <a:cs typeface="Arial" charset="0"/>
            </a:endParaRPr>
          </a:p>
          <a:p>
            <a:pPr marL="174625" indent="-174625" algn="ctr">
              <a:defRPr/>
            </a:pPr>
            <a:r>
              <a:rPr lang="es-ES" b="1" i="1" dirty="0">
                <a:latin typeface="Arial" charset="0"/>
                <a:cs typeface="Arial" charset="0"/>
              </a:rPr>
              <a:t>BECAS</a:t>
            </a:r>
          </a:p>
          <a:p>
            <a:pPr marL="174625" indent="-174625">
              <a:defRPr/>
            </a:pPr>
            <a:endParaRPr lang="es-ES" b="1" i="1" dirty="0">
              <a:latin typeface="Arial" charset="0"/>
              <a:cs typeface="Arial" charset="0"/>
            </a:endParaRPr>
          </a:p>
          <a:p>
            <a:pPr marL="174625" indent="-174625">
              <a:spcAft>
                <a:spcPts val="1200"/>
              </a:spcAft>
              <a:defRPr/>
            </a:pPr>
            <a:r>
              <a:rPr lang="es-ES" b="1" i="1" dirty="0">
                <a:latin typeface="Arial" charset="0"/>
                <a:cs typeface="Arial" charset="0"/>
              </a:rPr>
              <a:t>OBJETIVO</a:t>
            </a:r>
          </a:p>
          <a:p>
            <a:pPr marL="174625" indent="-174625" algn="just">
              <a:spcAft>
                <a:spcPts val="1200"/>
              </a:spcAft>
              <a:defRPr/>
            </a:pPr>
            <a:r>
              <a:rPr lang="es-ES" b="1" i="1" dirty="0">
                <a:solidFill>
                  <a:srgbClr val="00B0F0"/>
                </a:solidFill>
                <a:latin typeface="Arial" charset="0"/>
                <a:cs typeface="Arial" charset="0"/>
              </a:rPr>
              <a:t>	</a:t>
            </a:r>
            <a:r>
              <a:rPr lang="es-MX" dirty="0"/>
              <a:t>Coordinar las actividades relacionadas con becas internas y externas que se ofrecen al alumnado del instituto.</a:t>
            </a:r>
          </a:p>
          <a:p>
            <a:pPr marL="174625" indent="-174625">
              <a:spcAft>
                <a:spcPts val="1200"/>
              </a:spcAft>
              <a:defRPr/>
            </a:pPr>
            <a:r>
              <a:rPr lang="es-MX" b="1" dirty="0">
                <a:latin typeface="Arial" charset="0"/>
                <a:cs typeface="Arial" charset="0"/>
              </a:rPr>
              <a:t> </a:t>
            </a:r>
            <a:r>
              <a:rPr lang="es-MX" b="1" i="1" dirty="0">
                <a:latin typeface="Arial" charset="0"/>
                <a:cs typeface="Arial" charset="0"/>
              </a:rPr>
              <a:t>FUNCIONES</a:t>
            </a:r>
          </a:p>
          <a:p>
            <a:pPr marL="171450" indent="-171450" algn="just">
              <a:buFont typeface="Wingdings" panose="05000000000000000000" pitchFamily="2" charset="2"/>
              <a:buChar char="§"/>
            </a:pPr>
            <a:r>
              <a:rPr lang="es-MX" dirty="0"/>
              <a:t>Elaborar y coordinar el programa de becas.</a:t>
            </a:r>
          </a:p>
          <a:p>
            <a:pPr marL="171450" indent="-171450" algn="just">
              <a:buFont typeface="Wingdings" panose="05000000000000000000" pitchFamily="2" charset="2"/>
              <a:buChar char="§"/>
            </a:pPr>
            <a:endParaRPr lang="es-MX" dirty="0"/>
          </a:p>
          <a:p>
            <a:pPr marL="171450" indent="-171450" algn="just">
              <a:buFont typeface="Wingdings" panose="05000000000000000000" pitchFamily="2" charset="2"/>
              <a:buChar char="§"/>
            </a:pPr>
            <a:r>
              <a:rPr lang="es-MX" dirty="0"/>
              <a:t>Divulgar las becas </a:t>
            </a:r>
            <a:r>
              <a:rPr lang="es-MX" dirty="0" smtClean="0"/>
              <a:t>internas </a:t>
            </a:r>
            <a:r>
              <a:rPr lang="es-MX" dirty="0"/>
              <a:t>y externas que se ofertan en cada ciclo escolar.</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Gestionar propuestas para la adquisición de nuevos recursos económicos para el otorgamiento de becas.</a:t>
            </a:r>
          </a:p>
          <a:p>
            <a:pPr lvl="0" algn="just"/>
            <a:endParaRPr lang="es-MX" dirty="0"/>
          </a:p>
          <a:p>
            <a:pPr marL="171450" lvl="0" indent="-171450" algn="just">
              <a:buFont typeface="Wingdings" panose="05000000000000000000" pitchFamily="2" charset="2"/>
              <a:buChar char="§"/>
            </a:pPr>
            <a:r>
              <a:rPr lang="es-MX" dirty="0"/>
              <a:t>Dar seguimiento a los becarios del instituto.</a:t>
            </a:r>
          </a:p>
          <a:p>
            <a:pPr lvl="0" algn="just"/>
            <a:endParaRPr lang="es-MX" dirty="0"/>
          </a:p>
          <a:p>
            <a:pPr marL="171450" lvl="0" indent="-171450" algn="just">
              <a:buFont typeface="Wingdings" panose="05000000000000000000" pitchFamily="2" charset="2"/>
              <a:buChar char="§"/>
            </a:pPr>
            <a:r>
              <a:rPr lang="es-MX" dirty="0"/>
              <a:t>Fungir como coordinador operativo institucional del Programa de Becas </a:t>
            </a:r>
            <a:r>
              <a:rPr lang="es-MX" dirty="0" smtClean="0"/>
              <a:t>administrando </a:t>
            </a:r>
            <a:r>
              <a:rPr lang="es-MX" dirty="0"/>
              <a:t>y supervisando el programa.</a:t>
            </a:r>
          </a:p>
          <a:p>
            <a:pPr lvl="0" algn="just"/>
            <a:endParaRPr lang="es-MX" dirty="0"/>
          </a:p>
          <a:p>
            <a:pPr marL="171450" lvl="0" indent="-171450" algn="just">
              <a:buFont typeface="Wingdings" panose="05000000000000000000" pitchFamily="2" charset="2"/>
              <a:buChar char="§"/>
            </a:pPr>
            <a:r>
              <a:rPr lang="es-MX" dirty="0"/>
              <a:t>Atender a los Coordinadores del Programas de Becas Externas para darle seguimiento a las convocatorias correspondientes.</a:t>
            </a:r>
          </a:p>
          <a:p>
            <a:pPr marL="171450" lvl="0" indent="-171450" algn="just">
              <a:buFont typeface="Wingdings" panose="05000000000000000000" pitchFamily="2" charset="2"/>
              <a:buChar char="§"/>
            </a:pPr>
            <a:endParaRPr lang="es-MX" dirty="0"/>
          </a:p>
          <a:p>
            <a:pPr marL="171450" lvl="0" indent="-171450" algn="just">
              <a:buFont typeface="Wingdings" panose="05000000000000000000" pitchFamily="2" charset="2"/>
              <a:buChar char="§"/>
            </a:pPr>
            <a:r>
              <a:rPr lang="es-MX" dirty="0"/>
              <a:t>Elaborar estudios socioeconómicos a los estudiantes solicitantes, como base para la asignación de becas.</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Elaborar reportes estadísticos de los programas de becas.</a:t>
            </a:r>
          </a:p>
          <a:p>
            <a:pPr marL="171450" lvl="0" indent="-171450" algn="just">
              <a:buFont typeface="Wingdings" panose="05000000000000000000" pitchFamily="2" charset="2"/>
              <a:buChar char="§"/>
            </a:pPr>
            <a:endParaRPr lang="es-MX" dirty="0"/>
          </a:p>
          <a:p>
            <a:pPr marL="177800" indent="-177800" algn="just">
              <a:spcAft>
                <a:spcPts val="1200"/>
              </a:spcAft>
              <a:buFont typeface="Wingdings" pitchFamily="2" charset="2"/>
              <a:buChar char="§"/>
              <a:defRPr/>
            </a:pPr>
            <a:r>
              <a:rPr lang="es-MX" altLang="es-MX" dirty="0"/>
              <a:t>Organizar, conservar y resguardar los expedientes que conforman el archivo de </a:t>
            </a:r>
            <a:r>
              <a:rPr lang="es-MX" altLang="es-MX" dirty="0" smtClean="0"/>
              <a:t>becas.</a:t>
            </a:r>
            <a:endParaRPr lang="es-MX" altLang="es-MX" dirty="0"/>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dirty="0"/>
              <a:t>Atender la publicación de información derivada de las obligaciones de transparencia.</a:t>
            </a:r>
          </a:p>
          <a:p>
            <a:pPr algn="just"/>
            <a:endParaRPr lang="es-MX" dirty="0">
              <a:solidFill>
                <a:srgbClr val="00B0F0"/>
              </a:solidFill>
            </a:endParaRPr>
          </a:p>
        </p:txBody>
      </p:sp>
      <p:sp>
        <p:nvSpPr>
          <p:cNvPr id="1443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43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1819758075"/>
              </p:ext>
            </p:extLst>
          </p:nvPr>
        </p:nvGraphicFramePr>
        <p:xfrm>
          <a:off x="1577788" y="8221803"/>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Rosa Ydalia González Antonio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023398650"/>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4" name="5 Rectángulo"/>
          <p:cNvSpPr>
            <a:spLocks noChangeArrowheads="1"/>
          </p:cNvSpPr>
          <p:nvPr/>
        </p:nvSpPr>
        <p:spPr bwMode="auto">
          <a:xfrm>
            <a:off x="1445601" y="526927"/>
            <a:ext cx="5219700" cy="4924425"/>
          </a:xfrm>
          <a:prstGeom prst="rect">
            <a:avLst/>
          </a:prstGeom>
          <a:noFill/>
          <a:ln>
            <a:noFill/>
          </a:ln>
          <a:extLst/>
        </p:spPr>
        <p:txBody>
          <a:bodyPr>
            <a:spAutoFit/>
          </a:bodyPr>
          <a:lstStyle/>
          <a:p>
            <a:pPr marL="174625" indent="-174625" algn="ctr">
              <a:defRPr/>
            </a:pPr>
            <a:endParaRPr lang="es-ES" b="1" i="1" dirty="0">
              <a:latin typeface="Arial" charset="0"/>
              <a:cs typeface="Arial" charset="0"/>
            </a:endParaRPr>
          </a:p>
          <a:p>
            <a:pPr marL="174625" indent="-174625" algn="ctr">
              <a:defRPr/>
            </a:pPr>
            <a:r>
              <a:rPr lang="es-ES" b="1" i="1" dirty="0">
                <a:latin typeface="Arial" charset="0"/>
                <a:cs typeface="Arial" charset="0"/>
              </a:rPr>
              <a:t>BECAS</a:t>
            </a:r>
          </a:p>
          <a:p>
            <a:pPr marL="174625" indent="-174625" algn="ctr">
              <a:defRPr/>
            </a:pPr>
            <a:r>
              <a:rPr lang="es-ES" b="1" i="1" dirty="0">
                <a:latin typeface="Arial" charset="0"/>
                <a:cs typeface="Arial" charset="0"/>
              </a:rPr>
              <a:t>(CONTINÚA)</a:t>
            </a:r>
          </a:p>
          <a:p>
            <a:pPr lvl="0"/>
            <a:endParaRPr lang="es-MX" dirty="0"/>
          </a:p>
          <a:p>
            <a:pPr marL="171450" lvl="0" indent="-171450">
              <a:buFont typeface="Arial" panose="020B0604020202020204" pitchFamily="34" charset="0"/>
              <a:buChar char="•"/>
            </a:pPr>
            <a:endParaRPr lang="es-MX" dirty="0"/>
          </a:p>
          <a:p>
            <a:pPr marL="171450" indent="-171450" algn="just">
              <a:buFont typeface="Wingdings" panose="05000000000000000000" pitchFamily="2" charset="2"/>
              <a:buChar char="§"/>
            </a:pPr>
            <a:r>
              <a:rPr lang="es-MX" altLang="es-MX" dirty="0"/>
              <a:t>Promover el cumplimiento en el ámbito de su competencia lo establecido en el Sistema de Gestión Integral.</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Ejecutar la normatividad expedida en materia de transparencia, archivo y control interno.</a:t>
            </a:r>
          </a:p>
          <a:p>
            <a:pPr marL="171450" indent="-171450" algn="just">
              <a:buFont typeface="Wingdings" panose="05000000000000000000" pitchFamily="2" charset="2"/>
              <a:buChar char="§"/>
            </a:pPr>
            <a:endParaRPr lang="es-MX" altLang="es-MX" dirty="0">
              <a:solidFill>
                <a:srgbClr val="00B0F0"/>
              </a:solidFill>
            </a:endParaRPr>
          </a:p>
          <a:p>
            <a:pPr marL="171450" indent="-171450" algn="just">
              <a:buFont typeface="Wingdings" panose="05000000000000000000" pitchFamily="2" charset="2"/>
              <a:buChar char="§"/>
            </a:pPr>
            <a:r>
              <a:rPr lang="es-MX" altLang="es-MX" dirty="0">
                <a:solidFill>
                  <a:srgbClr val="000000"/>
                </a:solidFill>
              </a:rPr>
              <a:t>Estas funciones son enunciativas más no limitativas.</a:t>
            </a:r>
            <a:endParaRPr lang="es-MX" dirty="0">
              <a:latin typeface="Arial" charset="0"/>
              <a:cs typeface="Arial" charset="0"/>
            </a:endParaRPr>
          </a:p>
          <a:p>
            <a:pPr marL="171450" lvl="0" indent="-171450">
              <a:buFont typeface="Arial" panose="020B0604020202020204" pitchFamily="34" charset="0"/>
              <a:buChar char="•"/>
            </a:pPr>
            <a:endParaRPr lang="es-MX" dirty="0"/>
          </a:p>
          <a:p>
            <a:pPr lvl="0"/>
            <a:r>
              <a:rPr lang="es-MX" dirty="0"/>
              <a:t>  </a:t>
            </a:r>
          </a:p>
          <a:p>
            <a:pPr marL="171450" indent="-171450" algn="just">
              <a:spcAft>
                <a:spcPts val="1200"/>
              </a:spcAft>
              <a:buFont typeface="Wingdings" panose="05000000000000000000" pitchFamily="2" charset="2"/>
              <a:buChar char="§"/>
              <a:defRPr/>
            </a:pPr>
            <a:endParaRPr lang="es-MX" dirty="0">
              <a:latin typeface="Arial" charset="0"/>
              <a:cs typeface="Arial" charset="0"/>
            </a:endParaRPr>
          </a:p>
          <a:p>
            <a:pPr algn="just">
              <a:spcAft>
                <a:spcPts val="1200"/>
              </a:spcAft>
              <a:defRPr/>
            </a:pPr>
            <a:endParaRPr lang="es-MX" dirty="0">
              <a:latin typeface="Arial" charset="0"/>
              <a:cs typeface="Arial" charset="0"/>
            </a:endParaRPr>
          </a:p>
          <a:p>
            <a:pPr marL="179388" indent="-179388" algn="just">
              <a:spcAft>
                <a:spcPts val="1200"/>
              </a:spcAft>
              <a:buFont typeface="Wingdings" pitchFamily="2" charset="2"/>
              <a:buChar char="§"/>
              <a:defRPr/>
            </a:pPr>
            <a:endParaRPr lang="es-MX" dirty="0">
              <a:latin typeface="Arial" charset="0"/>
              <a:cs typeface="Arial" charset="0"/>
            </a:endParaRPr>
          </a:p>
          <a:p>
            <a:pPr marL="179388" indent="-179388" algn="just">
              <a:spcAft>
                <a:spcPts val="1200"/>
              </a:spcAft>
              <a:buFont typeface="Wingdings" pitchFamily="2" charset="2"/>
              <a:buChar char="§"/>
              <a:defRPr/>
            </a:pPr>
            <a:endParaRPr lang="es-MX" dirty="0">
              <a:latin typeface="Arial" charset="0"/>
              <a:cs typeface="Arial" charset="0"/>
            </a:endParaRPr>
          </a:p>
          <a:p>
            <a:pPr algn="just">
              <a:spcAft>
                <a:spcPts val="1200"/>
              </a:spcAft>
              <a:defRPr/>
            </a:pPr>
            <a:endParaRPr lang="es-MX" dirty="0">
              <a:latin typeface="Arial" charset="0"/>
              <a:cs typeface="Arial" charset="0"/>
            </a:endParaRPr>
          </a:p>
          <a:p>
            <a:pPr marL="171450" lvl="0" indent="-171450">
              <a:buFont typeface="Wingdings" panose="05000000000000000000" pitchFamily="2" charset="2"/>
              <a:buChar char="§"/>
            </a:pPr>
            <a:endParaRPr lang="es-MX" dirty="0"/>
          </a:p>
          <a:p>
            <a:pPr marL="171450" lvl="0" indent="-171450">
              <a:buFont typeface="Wingdings" panose="05000000000000000000" pitchFamily="2" charset="2"/>
              <a:buChar char="§"/>
            </a:pPr>
            <a:endParaRPr lang="es-MX" dirty="0"/>
          </a:p>
          <a:p>
            <a:pPr marL="179388" indent="-179388" algn="just">
              <a:buFont typeface="Wingdings" pitchFamily="2" charset="2"/>
              <a:buChar char="§"/>
              <a:defRPr/>
            </a:pPr>
            <a:endParaRPr lang="es-MX" dirty="0">
              <a:latin typeface="Arial" charset="0"/>
              <a:cs typeface="Arial" charset="0"/>
            </a:endParaRPr>
          </a:p>
        </p:txBody>
      </p:sp>
      <p:sp>
        <p:nvSpPr>
          <p:cNvPr id="14439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443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2184809590"/>
              </p:ext>
            </p:extLst>
          </p:nvPr>
        </p:nvGraphicFramePr>
        <p:xfrm>
          <a:off x="1577788" y="8386903"/>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Rosa Ydalia González Antonio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409532843"/>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89091" name="5 Rectángulo"/>
          <p:cNvSpPr>
            <a:spLocks noChangeArrowheads="1"/>
          </p:cNvSpPr>
          <p:nvPr/>
        </p:nvSpPr>
        <p:spPr bwMode="auto">
          <a:xfrm>
            <a:off x="1446213" y="531813"/>
            <a:ext cx="5219700" cy="797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SUBDIRECCIÓN DE SERVICIOS ADMINISTRATIVOS</a:t>
            </a:r>
            <a:endParaRPr lang="es-ES" altLang="es-MX" sz="1200" b="1" i="1" dirty="0">
              <a:latin typeface="Arial" panose="020B0604020202020204" pitchFamily="34" charset="0"/>
            </a:endParaRPr>
          </a:p>
          <a:p>
            <a:pPr algn="just">
              <a:spcBef>
                <a:spcPct val="0"/>
              </a:spcBef>
              <a:buFontTx/>
              <a:buNone/>
            </a:pPr>
            <a:endParaRPr lang="es-MX" altLang="es-MX" sz="1200" dirty="0">
              <a:latin typeface="Arial" panose="020B0604020202020204" pitchFamily="34" charset="0"/>
            </a:endParaRPr>
          </a:p>
          <a:p>
            <a:pPr algn="just">
              <a:spcBef>
                <a:spcPct val="0"/>
              </a:spcBef>
              <a:spcAft>
                <a:spcPts val="1200"/>
              </a:spcAft>
              <a:buFontTx/>
              <a:buNone/>
            </a:pPr>
            <a:r>
              <a:rPr lang="es-MX" altLang="es-MX" sz="1200" b="1" i="1" dirty="0">
                <a:latin typeface="Arial" panose="020B0604020202020204" pitchFamily="34" charset="0"/>
              </a:rPr>
              <a:t>OBJETIVO</a:t>
            </a:r>
          </a:p>
          <a:p>
            <a:pPr algn="just">
              <a:spcBef>
                <a:spcPct val="0"/>
              </a:spcBef>
              <a:spcAft>
                <a:spcPts val="1200"/>
              </a:spcAft>
              <a:buNone/>
            </a:pPr>
            <a:r>
              <a:rPr lang="es-ES" sz="1200" dirty="0">
                <a:solidFill>
                  <a:srgbClr val="00B0F0"/>
                </a:solidFill>
              </a:rPr>
              <a:t>	</a:t>
            </a:r>
            <a:r>
              <a:rPr lang="es-ES" sz="1200" dirty="0">
                <a:latin typeface="Arial" panose="020B0604020202020204" pitchFamily="34" charset="0"/>
              </a:rPr>
              <a:t>Coordinar la administración de los recursos humanos, financieros, materiales, </a:t>
            </a:r>
            <a:r>
              <a:rPr lang="es-ES" sz="1200" dirty="0" err="1" smtClean="0">
                <a:latin typeface="Arial" panose="020B0604020202020204" pitchFamily="34" charset="0"/>
              </a:rPr>
              <a:t>TIC’s</a:t>
            </a:r>
            <a:r>
              <a:rPr lang="es-ES" sz="1200" dirty="0" smtClean="0">
                <a:latin typeface="Arial" panose="020B0604020202020204" pitchFamily="34" charset="0"/>
              </a:rPr>
              <a:t> </a:t>
            </a:r>
            <a:r>
              <a:rPr lang="es-ES" sz="1200" dirty="0">
                <a:latin typeface="Arial" panose="020B0604020202020204" pitchFamily="34" charset="0"/>
              </a:rPr>
              <a:t>y de servicios generales asignados a la institución.</a:t>
            </a:r>
            <a:endParaRPr lang="es-MX" sz="1200"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 </a:t>
            </a:r>
          </a:p>
          <a:p>
            <a:pPr algn="just">
              <a:spcBef>
                <a:spcPct val="0"/>
              </a:spcBef>
              <a:spcAft>
                <a:spcPts val="1200"/>
              </a:spcAft>
              <a:buFont typeface="Wingdings" panose="05000000000000000000" pitchFamily="2" charset="2"/>
              <a:buChar char="§"/>
            </a:pPr>
            <a:r>
              <a:rPr lang="es-MX" altLang="es-MX" sz="1200" dirty="0" smtClean="0">
                <a:latin typeface="Arial" panose="020B0604020202020204" pitchFamily="34" charset="0"/>
              </a:rPr>
              <a:t>Ejecutar el presupuesto </a:t>
            </a:r>
            <a:r>
              <a:rPr lang="es-MX" altLang="es-MX" sz="1200" dirty="0">
                <a:latin typeface="Arial" panose="020B0604020202020204" pitchFamily="34" charset="0"/>
              </a:rPr>
              <a:t>de </a:t>
            </a:r>
            <a:r>
              <a:rPr lang="es-MX" altLang="es-MX" sz="1200" dirty="0" smtClean="0">
                <a:latin typeface="Arial" panose="020B0604020202020204" pitchFamily="34" charset="0"/>
              </a:rPr>
              <a:t>egresos e ingresos del instituto.</a:t>
            </a:r>
            <a:endParaRPr lang="es-MX"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Gestionar y mantener actualizado el sistema de contabilidad y presupuesto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Participar en la elaboración del Programa Anual de Adquisiciones de bienes y servicios del Instituto Tecnológico.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Supervisar la aplicación de normas y lineamientos para el ejercicio del presupuesto.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Supervisar para la aprobación del Director los informes financieros y presupuestales.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Supervisar la elaboración de los programas de mantenimiento preventivo de bienes muebles e inmuebles y vigilar que se cumpla con la normatividad aplicable.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Supervisar la actualización de la normatividad del instituto, el reglamento interior y los manuales de organización y de procedimientos de la unidades administrativas. </a:t>
            </a:r>
          </a:p>
          <a:p>
            <a:pPr algn="just">
              <a:spcBef>
                <a:spcPct val="0"/>
              </a:spcBef>
              <a:spcAft>
                <a:spcPts val="1200"/>
              </a:spcAft>
              <a:buFont typeface="Wingdings" panose="05000000000000000000" pitchFamily="2" charset="2"/>
              <a:buChar char="§"/>
            </a:pPr>
            <a:r>
              <a:rPr lang="es-MX" altLang="es-MX" sz="1200" dirty="0" smtClean="0">
                <a:latin typeface="Arial" panose="020B0604020202020204" pitchFamily="34" charset="0"/>
              </a:rPr>
              <a:t>Coordinar la </a:t>
            </a:r>
            <a:r>
              <a:rPr lang="es-MX" altLang="es-MX" sz="1200" dirty="0">
                <a:latin typeface="Arial" panose="020B0604020202020204" pitchFamily="34" charset="0"/>
              </a:rPr>
              <a:t>entrega de </a:t>
            </a:r>
            <a:r>
              <a:rPr lang="es-MX" altLang="es-MX" sz="1200" dirty="0" smtClean="0">
                <a:latin typeface="Arial" panose="020B0604020202020204" pitchFamily="34" charset="0"/>
              </a:rPr>
              <a:t>información a las instancias fiscalizadoras.</a:t>
            </a:r>
            <a:endParaRPr lang="es-MX"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Aplicar los lineamientos establecidos por las instancias gubernamentales, estatales y federales en los rubros de recursos humanos, materiales y financieros.</a:t>
            </a:r>
          </a:p>
          <a:p>
            <a:pPr algn="just">
              <a:spcBef>
                <a:spcPct val="0"/>
              </a:spcBef>
              <a:spcAft>
                <a:spcPts val="1200"/>
              </a:spcAft>
              <a:buFont typeface="Wingdings" panose="05000000000000000000" pitchFamily="2" charset="2"/>
              <a:buChar char="§"/>
            </a:pPr>
            <a:r>
              <a:rPr lang="es-MX" sz="1200" dirty="0">
                <a:latin typeface="Arial" charset="0"/>
                <a:cs typeface="Arial" charset="0"/>
              </a:rPr>
              <a:t>Coordinar los procesos de entrega recepción de los servidores públicos del Instituto Tecnológico.</a:t>
            </a:r>
          </a:p>
          <a:p>
            <a:pPr algn="just">
              <a:spcBef>
                <a:spcPct val="0"/>
              </a:spcBef>
              <a:spcAft>
                <a:spcPts val="1200"/>
              </a:spcAft>
              <a:buFont typeface="Wingdings" panose="05000000000000000000" pitchFamily="2" charset="2"/>
              <a:buChar char="§"/>
            </a:pPr>
            <a:endParaRPr lang="es-MX" altLang="es-MX" sz="1200" dirty="0">
              <a:solidFill>
                <a:srgbClr val="00B0F0"/>
              </a:solidFill>
              <a:latin typeface="Arial" panose="020B0604020202020204" pitchFamily="34" charset="0"/>
            </a:endParaRPr>
          </a:p>
          <a:p>
            <a:pPr algn="just">
              <a:spcBef>
                <a:spcPct val="0"/>
              </a:spcBef>
              <a:spcAft>
                <a:spcPts val="1200"/>
              </a:spcAft>
            </a:pPr>
            <a:endParaRPr lang="es-ES" altLang="es-MX" sz="1200" b="1" i="1" dirty="0">
              <a:latin typeface="Arial" panose="020B0604020202020204" pitchFamily="34" charset="0"/>
            </a:endParaRPr>
          </a:p>
        </p:txBody>
      </p:sp>
      <p:sp>
        <p:nvSpPr>
          <p:cNvPr id="89103"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89104"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2911436214"/>
              </p:ext>
            </p:extLst>
          </p:nvPr>
        </p:nvGraphicFramePr>
        <p:xfrm>
          <a:off x="1571625" y="838630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Claudia Díaz Aguilar</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90115" name="5 Rectángulo"/>
          <p:cNvSpPr>
            <a:spLocks noChangeArrowheads="1"/>
          </p:cNvSpPr>
          <p:nvPr/>
        </p:nvSpPr>
        <p:spPr bwMode="auto">
          <a:xfrm>
            <a:off x="1444625" y="531813"/>
            <a:ext cx="5219700" cy="740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SUBDIRECCIÓN DE SERVICIOS ADMINISTRATIVOS</a:t>
            </a:r>
          </a:p>
          <a:p>
            <a:pPr algn="ctr">
              <a:spcBef>
                <a:spcPct val="0"/>
              </a:spcBef>
              <a:buFontTx/>
              <a:buNone/>
            </a:pPr>
            <a:r>
              <a:rPr lang="es-MX" altLang="es-MX" sz="1200" b="1" i="1" dirty="0">
                <a:latin typeface="Arial" panose="020B0604020202020204" pitchFamily="34" charset="0"/>
              </a:rPr>
              <a:t>(CONTINÚA)</a:t>
            </a:r>
            <a:endParaRPr lang="es-ES" altLang="es-MX" sz="1200" b="1" i="1" dirty="0">
              <a:latin typeface="Arial" panose="020B0604020202020204" pitchFamily="34" charset="0"/>
            </a:endParaRPr>
          </a:p>
          <a:p>
            <a:pPr algn="just">
              <a:spcBef>
                <a:spcPct val="0"/>
              </a:spcBef>
              <a:buFontTx/>
              <a:buNone/>
            </a:pPr>
            <a:endParaRPr lang="es-MX"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Participar en el proceso de Entrega Recepción del Ejercicio Constitucional.</a:t>
            </a:r>
          </a:p>
          <a:p>
            <a:pPr algn="just">
              <a:spcBef>
                <a:spcPct val="0"/>
              </a:spcBef>
              <a:spcAft>
                <a:spcPts val="1200"/>
              </a:spcAft>
              <a:buFont typeface="Wingdings" panose="05000000000000000000" pitchFamily="2" charset="2"/>
              <a:buChar char="§"/>
            </a:pPr>
            <a:r>
              <a:rPr lang="es-MX" sz="1200" dirty="0">
                <a:latin typeface="Arial" charset="0"/>
                <a:cs typeface="Arial" charset="0"/>
              </a:rPr>
              <a:t>Supervisar el cumplimiento oportuno de las obligaciones fiscales a terceros institucionales.</a:t>
            </a:r>
          </a:p>
          <a:p>
            <a:pPr algn="just">
              <a:spcBef>
                <a:spcPct val="0"/>
              </a:spcBef>
              <a:spcAft>
                <a:spcPts val="1200"/>
              </a:spcAft>
              <a:buFont typeface="Wingdings" panose="05000000000000000000" pitchFamily="2" charset="2"/>
              <a:buChar char="§"/>
            </a:pPr>
            <a:r>
              <a:rPr lang="es-MX" sz="1200" dirty="0">
                <a:latin typeface="Arial" charset="0"/>
                <a:cs typeface="Arial" charset="0"/>
              </a:rPr>
              <a:t>Supervisar y elaborar periódicamente informes del programa de trabajo anual en relación a sus objetivos, metas e indicadores.</a:t>
            </a:r>
          </a:p>
          <a:p>
            <a:pPr algn="just">
              <a:spcBef>
                <a:spcPct val="0"/>
              </a:spcBef>
              <a:spcAft>
                <a:spcPts val="1200"/>
              </a:spcAft>
              <a:buFont typeface="Wingdings" panose="05000000000000000000" pitchFamily="2" charset="2"/>
              <a:buChar char="§"/>
            </a:pPr>
            <a:r>
              <a:rPr lang="es-MX" sz="1200" dirty="0">
                <a:latin typeface="Arial" charset="0"/>
                <a:cs typeface="Arial" charset="0"/>
              </a:rPr>
              <a:t>Supervisar la emisión de nóminas de pago de sueldos y prestaciones de los trabajadores adscritos a las unidades administrativas del instituto.</a:t>
            </a:r>
          </a:p>
          <a:p>
            <a:pPr algn="just">
              <a:spcBef>
                <a:spcPct val="0"/>
              </a:spcBef>
              <a:spcAft>
                <a:spcPts val="1200"/>
              </a:spcAft>
              <a:buFont typeface="Wingdings" panose="05000000000000000000" pitchFamily="2" charset="2"/>
              <a:buChar char="§"/>
            </a:pPr>
            <a:r>
              <a:rPr lang="es-MX" sz="1200" dirty="0">
                <a:latin typeface="Arial" charset="0"/>
                <a:cs typeface="Arial" charset="0"/>
              </a:rPr>
              <a:t>Supervisar el cobro de los servicios que presta el instituto tecnológico.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Participar en los comités y comisiones internas y externas en las que se requiera su colaboración.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Participar en el Anteproyecto del Programa Operativo Anual (POA), Programa de Trabajo Anual (PTA) y Programa Institucional de Innovación y Desarrollo (PIID).</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transparencia, archivo y control interno.</a:t>
            </a:r>
          </a:p>
          <a:p>
            <a:pPr algn="just">
              <a:spcBef>
                <a:spcPct val="0"/>
              </a:spcBef>
              <a:spcAft>
                <a:spcPts val="1200"/>
              </a:spcAft>
              <a:buFont typeface="Wingdings" panose="05000000000000000000" pitchFamily="2" charset="2"/>
              <a:buChar char="§"/>
            </a:pPr>
            <a:r>
              <a:rPr lang="es-MX" sz="1200" dirty="0">
                <a:solidFill>
                  <a:srgbClr val="000000"/>
                </a:solidFill>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latin typeface="Arial" panose="020B0604020202020204" pitchFamily="34" charset="0"/>
            </a:endParaRPr>
          </a:p>
          <a:p>
            <a:pPr algn="just"/>
            <a:endParaRPr lang="es-MX" altLang="es-MX" sz="1200" dirty="0">
              <a:latin typeface="Arial" panose="020B0604020202020204" pitchFamily="34" charset="0"/>
            </a:endParaRPr>
          </a:p>
          <a:p>
            <a:pPr algn="just"/>
            <a:endParaRPr lang="es-MX" altLang="es-MX" sz="1200" dirty="0">
              <a:latin typeface="Arial" panose="020B0604020202020204" pitchFamily="34" charset="0"/>
            </a:endParaRPr>
          </a:p>
          <a:p>
            <a:pPr algn="just"/>
            <a:endParaRPr lang="es-ES" altLang="es-MX" sz="1200" b="1" i="1" dirty="0">
              <a:latin typeface="Arial" panose="020B0604020202020204" pitchFamily="34" charset="0"/>
            </a:endParaRPr>
          </a:p>
        </p:txBody>
      </p:sp>
      <p:sp>
        <p:nvSpPr>
          <p:cNvPr id="9012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9012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2951914442"/>
              </p:ext>
            </p:extLst>
          </p:nvPr>
        </p:nvGraphicFramePr>
        <p:xfrm>
          <a:off x="1571625" y="838630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Claudia Díaz Aguilar</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0725" name="Rectangle 20"/>
          <p:cNvSpPr>
            <a:spLocks noChangeArrowheads="1"/>
          </p:cNvSpPr>
          <p:nvPr/>
        </p:nvSpPr>
        <p:spPr bwMode="auto">
          <a:xfrm>
            <a:off x="1447800" y="530225"/>
            <a:ext cx="5219700" cy="9171742"/>
          </a:xfrm>
          <a:prstGeom prst="rect">
            <a:avLst/>
          </a:prstGeom>
          <a:noFill/>
          <a:ln>
            <a:noFill/>
          </a:ln>
          <a:extLst/>
        </p:spPr>
        <p:txBody>
          <a:bodyPr>
            <a:spAutoFit/>
          </a:bodyPr>
          <a:lstStyle/>
          <a:p>
            <a:pPr algn="ctr">
              <a:spcAft>
                <a:spcPts val="0"/>
              </a:spcAft>
              <a:defRPr/>
            </a:pPr>
            <a:endParaRPr lang="es-MX" b="1" i="1" dirty="0">
              <a:latin typeface="Arial" charset="0"/>
              <a:cs typeface="Arial" charset="0"/>
            </a:endParaRPr>
          </a:p>
          <a:p>
            <a:pPr algn="ctr">
              <a:spcAft>
                <a:spcPts val="0"/>
              </a:spcAft>
              <a:defRPr/>
            </a:pPr>
            <a:r>
              <a:rPr lang="es-MX" b="1" i="1" dirty="0">
                <a:latin typeface="Arial" charset="0"/>
                <a:cs typeface="Arial" charset="0"/>
              </a:rPr>
              <a:t>SECRETARIA DE SUBDIRECCIÓN DE SERVICIOS</a:t>
            </a:r>
          </a:p>
          <a:p>
            <a:pPr algn="ctr">
              <a:spcAft>
                <a:spcPts val="0"/>
              </a:spcAft>
              <a:defRPr/>
            </a:pPr>
            <a:r>
              <a:rPr lang="es-MX" b="1" i="1" dirty="0">
                <a:latin typeface="Arial" charset="0"/>
                <a:cs typeface="Arial" charset="0"/>
              </a:rPr>
              <a:t> ADMINISTRATIVOS</a:t>
            </a:r>
          </a:p>
          <a:p>
            <a:pPr algn="ctr">
              <a:spcAft>
                <a:spcPts val="0"/>
              </a:spcAft>
              <a:defRPr/>
            </a:pPr>
            <a:endParaRPr lang="es-MX" b="1" i="1" dirty="0">
              <a:latin typeface="Arial" charset="0"/>
              <a:cs typeface="Arial" charset="0"/>
            </a:endParaRPr>
          </a:p>
          <a:p>
            <a:pPr marL="171450" indent="-171450" algn="just">
              <a:spcAft>
                <a:spcPts val="1200"/>
              </a:spcAft>
              <a:defRPr/>
            </a:pPr>
            <a:r>
              <a:rPr lang="es-MX" b="1" i="1" dirty="0"/>
              <a:t>OBJETIVO</a:t>
            </a:r>
          </a:p>
          <a:p>
            <a:pPr marL="0" indent="0" algn="just">
              <a:spcAft>
                <a:spcPts val="1200"/>
              </a:spcAft>
              <a:buNone/>
              <a:defRPr/>
            </a:pPr>
            <a:r>
              <a:rPr lang="es-ES" dirty="0"/>
              <a:t>Atender la audiencia en la Subdirección de Servicios Administrativos, además de recibir llamadas telefónicas, registrar y remitir correspondencia impresa y por vía electrónica, así como archivar los documentos de acuerdo a la normatividad establecida y llevar la agenda del área.</a:t>
            </a:r>
            <a:endParaRPr lang="es-MX" dirty="0"/>
          </a:p>
          <a:p>
            <a:pPr algn="just">
              <a:spcAft>
                <a:spcPts val="1200"/>
              </a:spcAft>
              <a:defRPr/>
            </a:pPr>
            <a:r>
              <a:rPr lang="es-MX" dirty="0"/>
              <a:t> </a:t>
            </a:r>
            <a:r>
              <a:rPr lang="es-ES" b="1" i="1" dirty="0"/>
              <a:t>FUNCIONES</a:t>
            </a:r>
            <a:r>
              <a:rPr lang="es-ES" b="1" dirty="0"/>
              <a:t> </a:t>
            </a:r>
          </a:p>
          <a:p>
            <a:pPr marL="177800" indent="-177800" algn="just">
              <a:spcAft>
                <a:spcPts val="1200"/>
              </a:spcAft>
              <a:buFont typeface="Wingdings" pitchFamily="2" charset="2"/>
              <a:buChar char="§"/>
              <a:defRPr/>
            </a:pPr>
            <a:r>
              <a:rPr lang="es-MX" altLang="es-MX" dirty="0"/>
              <a:t>Dar seguimiento a la agenda de trabajo del jefe inmediato superior.</a:t>
            </a:r>
          </a:p>
          <a:p>
            <a:pPr marL="177800" indent="-177800" algn="just">
              <a:spcAft>
                <a:spcPts val="1200"/>
              </a:spcAft>
              <a:buFont typeface="Wingdings" pitchFamily="2" charset="2"/>
              <a:buChar char="§"/>
              <a:defRPr/>
            </a:pPr>
            <a:r>
              <a:rPr lang="es-MX" dirty="0"/>
              <a:t>Tramitar e integrar la correspondencia que ingresa y egresa del área de trabajo para llevar su control y seguimiento.</a:t>
            </a:r>
          </a:p>
          <a:p>
            <a:pPr marL="177800" indent="-177800" algn="just">
              <a:spcAft>
                <a:spcPts val="1200"/>
              </a:spcAft>
              <a:buFont typeface="Wingdings" pitchFamily="2" charset="2"/>
              <a:buChar char="§"/>
              <a:defRPr/>
            </a:pPr>
            <a:r>
              <a:rPr lang="es-MX" altLang="es-MX" dirty="0"/>
              <a:t>Atender las llamadas telefónicas de su área de trabajo.</a:t>
            </a:r>
          </a:p>
          <a:p>
            <a:pPr marL="177800" indent="-177800" algn="just">
              <a:spcAft>
                <a:spcPts val="1200"/>
              </a:spcAft>
              <a:buFont typeface="Wingdings" pitchFamily="2" charset="2"/>
              <a:buChar char="§"/>
              <a:defRPr/>
            </a:pPr>
            <a:r>
              <a:rPr lang="es-MX" altLang="es-MX" dirty="0"/>
              <a:t>Apoyar en la difusión de la correspondencia electrónica y darle seguimiento.</a:t>
            </a:r>
          </a:p>
          <a:p>
            <a:pPr marL="177800" indent="-177800" algn="just">
              <a:spcAft>
                <a:spcPts val="1200"/>
              </a:spcAft>
              <a:buFont typeface="Wingdings" pitchFamily="2" charset="2"/>
              <a:buChar char="§"/>
              <a:defRPr/>
            </a:pPr>
            <a:r>
              <a:rPr lang="es-MX" altLang="es-MX" dirty="0"/>
              <a:t>Organizar, conservar y resguardar los expedientes que conforman el archivo del área.</a:t>
            </a:r>
          </a:p>
          <a:p>
            <a:pPr marL="177800" indent="-177800" algn="just">
              <a:spcAft>
                <a:spcPts val="1200"/>
              </a:spcAft>
              <a:buFont typeface="Wingdings" pitchFamily="2" charset="2"/>
              <a:buChar char="§"/>
              <a:defRPr/>
            </a:pPr>
            <a:r>
              <a:rPr lang="es-MX" altLang="es-MX" dirty="0"/>
              <a:t>Apoyar en la captura y seguimiento de las actividades relacionadas al cumplimiento del Programa Operativo Anual.</a:t>
            </a:r>
          </a:p>
          <a:p>
            <a:pPr marL="177800" indent="-177800" algn="just">
              <a:spcAft>
                <a:spcPts val="1200"/>
              </a:spcAft>
              <a:buFont typeface="Wingdings" pitchFamily="2" charset="2"/>
              <a:buChar char="§"/>
              <a:defRPr/>
            </a:pPr>
            <a:r>
              <a:rPr lang="es-MX" altLang="es-MX" dirty="0"/>
              <a:t>Apoyar en la organización eventos en conjunto con el personal comisionado en la institución.</a:t>
            </a:r>
          </a:p>
          <a:p>
            <a:pPr marL="177800" indent="-177800"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77800" indent="-177800" algn="just">
              <a:spcAft>
                <a:spcPts val="1200"/>
              </a:spcAft>
              <a:buFont typeface="Wingdings" pitchFamily="2" charset="2"/>
              <a:buChar char="§"/>
              <a:defRPr/>
            </a:pPr>
            <a:r>
              <a:rPr lang="es-MX" altLang="es-MX" dirty="0"/>
              <a:t>Ejecutar la normatividad expedida en materia de transparencia, archivo y control interno.</a:t>
            </a:r>
          </a:p>
          <a:p>
            <a:pPr marL="177800" indent="-177800" algn="just">
              <a:spcAft>
                <a:spcPts val="1200"/>
              </a:spcAft>
              <a:buFont typeface="Wingdings" pitchFamily="2" charset="2"/>
              <a:buChar char="§"/>
              <a:defRPr/>
            </a:pPr>
            <a:r>
              <a:rPr lang="es-MX" altLang="es-MX" dirty="0"/>
              <a:t>Estas funciones son enunciativas más no limitativas.</a:t>
            </a:r>
          </a:p>
          <a:p>
            <a:pPr algn="just">
              <a:spcAft>
                <a:spcPts val="1200"/>
              </a:spcAft>
              <a:buFont typeface="Wingdings" pitchFamily="2" charset="2"/>
              <a:buChar char="§"/>
              <a:defRPr/>
            </a:pPr>
            <a:endParaRPr lang="es-MX" dirty="0">
              <a:solidFill>
                <a:srgbClr val="000000"/>
              </a:solidFill>
            </a:endParaRPr>
          </a:p>
          <a:p>
            <a:pPr algn="just">
              <a:spcAft>
                <a:spcPts val="1200"/>
              </a:spcAft>
              <a:buFont typeface="Wingdings" pitchFamily="2" charset="2"/>
              <a:buChar char="§"/>
              <a:defRPr/>
            </a:pPr>
            <a:endParaRPr lang="es-MX" dirty="0">
              <a:solidFill>
                <a:srgbClr val="000000"/>
              </a:solidFill>
              <a:latin typeface="Arial" charset="0"/>
              <a:cs typeface="Arial" charset="0"/>
            </a:endParaRPr>
          </a:p>
          <a:p>
            <a:pPr marL="171450" indent="-171450" algn="just">
              <a:spcAft>
                <a:spcPts val="1200"/>
              </a:spcAft>
              <a:buFont typeface="Wingdings" pitchFamily="2" charset="2"/>
              <a:buChar char="§"/>
              <a:defRPr/>
            </a:pPr>
            <a:endParaRPr lang="es-MX" altLang="es-MX" dirty="0"/>
          </a:p>
          <a:p>
            <a:pPr marL="171450" indent="-171450" algn="just">
              <a:spcAft>
                <a:spcPts val="1200"/>
              </a:spcAft>
              <a:buFont typeface="Wingdings" pitchFamily="2" charset="2"/>
              <a:buChar char="§"/>
              <a:defRPr/>
            </a:pPr>
            <a:endParaRPr lang="es-MX" altLang="es-MX" dirty="0"/>
          </a:p>
          <a:p>
            <a:pPr marL="177800" indent="-177800" algn="just">
              <a:buFont typeface="Wingdings" pitchFamily="2" charset="2"/>
              <a:buChar char="§"/>
              <a:defRPr/>
            </a:pPr>
            <a:endParaRPr lang="es-MX" altLang="es-MX" dirty="0"/>
          </a:p>
          <a:p>
            <a:pPr marL="177800" indent="-177800" algn="just">
              <a:buFont typeface="Arial" panose="020B0604020202020204" pitchFamily="34" charset="0"/>
              <a:buChar char="•"/>
              <a:defRPr/>
            </a:pPr>
            <a:endParaRPr lang="es-MX" altLang="es-MX" dirty="0"/>
          </a:p>
          <a:p>
            <a:pPr marL="177800" indent="-177800" algn="just">
              <a:buFont typeface="Arial" panose="020B0604020202020204" pitchFamily="34" charset="0"/>
              <a:buChar char="•"/>
              <a:defRPr/>
            </a:pPr>
            <a:endParaRPr lang="es-ES" dirty="0"/>
          </a:p>
          <a:p>
            <a:pPr marL="177800" indent="-177800" algn="just">
              <a:buFont typeface="Arial" panose="020B0604020202020204" pitchFamily="34" charset="0"/>
              <a:buChar char="•"/>
              <a:defRPr/>
            </a:pPr>
            <a:endParaRPr lang="es-MX" dirty="0">
              <a:solidFill>
                <a:srgbClr val="FF33CC"/>
              </a:solidFill>
            </a:endParaRPr>
          </a:p>
        </p:txBody>
      </p:sp>
      <p:sp>
        <p:nvSpPr>
          <p:cNvPr id="9318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DESCRIPCIÓN DE FUNCIONES</a:t>
            </a:r>
          </a:p>
        </p:txBody>
      </p:sp>
      <p:sp>
        <p:nvSpPr>
          <p:cNvPr id="9319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974037338"/>
              </p:ext>
            </p:extLst>
          </p:nvPr>
        </p:nvGraphicFramePr>
        <p:xfrm>
          <a:off x="1571625" y="8387200"/>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MX" sz="1200" b="1"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Mayra González Hernández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endParaRPr kumimoji="0" lang="es-MX"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0"/>
          <p:cNvSpPr>
            <a:spLocks noChangeArrowheads="1"/>
          </p:cNvSpPr>
          <p:nvPr/>
        </p:nvSpPr>
        <p:spPr bwMode="auto">
          <a:xfrm>
            <a:off x="1462088" y="530226"/>
            <a:ext cx="5219700" cy="864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ES" altLang="es-MX" b="1" i="1" dirty="0">
              <a:solidFill>
                <a:srgbClr val="000000"/>
              </a:solidFill>
              <a:cs typeface="Times New Roman" panose="02020603050405020304" pitchFamily="18" charset="0"/>
            </a:endParaRPr>
          </a:p>
          <a:p>
            <a:pPr algn="ctr"/>
            <a:r>
              <a:rPr lang="es-ES" altLang="es-MX" b="1" i="1" dirty="0">
                <a:solidFill>
                  <a:srgbClr val="000000"/>
                </a:solidFill>
                <a:cs typeface="Times New Roman" panose="02020603050405020304" pitchFamily="18" charset="0"/>
              </a:rPr>
              <a:t>OFICINA DE CONTROL INTERNO</a:t>
            </a:r>
          </a:p>
          <a:p>
            <a:pPr algn="just">
              <a:spcAft>
                <a:spcPts val="1200"/>
              </a:spcAft>
            </a:pPr>
            <a:r>
              <a:rPr lang="es-ES_tradnl" altLang="es-MX" b="1" i="1" dirty="0">
                <a:solidFill>
                  <a:srgbClr val="000000"/>
                </a:solidFill>
              </a:rPr>
              <a:t>OBJETIVO</a:t>
            </a:r>
          </a:p>
          <a:p>
            <a:pPr algn="just">
              <a:spcAft>
                <a:spcPts val="1200"/>
              </a:spcAft>
            </a:pPr>
            <a:r>
              <a:rPr lang="es-MX" altLang="es-MX" dirty="0"/>
              <a:t>Mantener el sistema de control interno para el logro de los objetivos y metas institucionales.</a:t>
            </a:r>
          </a:p>
          <a:p>
            <a:pPr algn="just">
              <a:spcAft>
                <a:spcPts val="1200"/>
              </a:spcAft>
            </a:pPr>
            <a:r>
              <a:rPr lang="es-MX" altLang="es-MX" dirty="0"/>
              <a:t> </a:t>
            </a:r>
            <a:r>
              <a:rPr lang="es-ES" altLang="es-MX" b="1" i="1" dirty="0"/>
              <a:t>FUNCIONES </a:t>
            </a:r>
          </a:p>
          <a:p>
            <a:pPr algn="just">
              <a:buFont typeface="Arial" panose="020B0604020202020204" pitchFamily="34" charset="0"/>
              <a:buChar char="•"/>
            </a:pPr>
            <a:r>
              <a:rPr lang="es-MX" dirty="0"/>
              <a:t>Inspeccionar la implementación del Sistema de Control Interno Institucional.</a:t>
            </a:r>
          </a:p>
          <a:p>
            <a:pPr marL="0" indent="0" algn="just"/>
            <a:endParaRPr lang="es-MX" dirty="0"/>
          </a:p>
          <a:p>
            <a:pPr algn="just">
              <a:buFont typeface="Arial" panose="020B0604020202020204" pitchFamily="34" charset="0"/>
              <a:buChar char="•"/>
            </a:pPr>
            <a:r>
              <a:rPr lang="es-MX" dirty="0"/>
              <a:t>Apoyar en el cumplimiento del acuerdo administrativo mediante el cual se establecen las disposiciones y el manual administrativo de aplicación en materia de control interno del estado.</a:t>
            </a:r>
          </a:p>
          <a:p>
            <a:pPr algn="just">
              <a:buFont typeface="Arial" panose="020B0604020202020204" pitchFamily="34" charset="0"/>
              <a:buChar char="•"/>
            </a:pPr>
            <a:endParaRPr lang="es-MX" dirty="0"/>
          </a:p>
          <a:p>
            <a:pPr algn="just">
              <a:buFont typeface="Arial" panose="020B0604020202020204" pitchFamily="34" charset="0"/>
              <a:buChar char="•"/>
            </a:pPr>
            <a:r>
              <a:rPr lang="es-MX" dirty="0"/>
              <a:t>Apoyar en el cumplimiento del acuerdo administrativo por el que se expiden las Reglas de Integridad, los lineamientos generales para propiciar la integridad de los servidores públicos y para la creación de los comités de ética y prevención de conflictos de intereses.</a:t>
            </a:r>
          </a:p>
          <a:p>
            <a:pPr marL="0" indent="0" algn="just"/>
            <a:endParaRPr lang="es-MX" dirty="0"/>
          </a:p>
          <a:p>
            <a:pPr algn="just">
              <a:buFont typeface="Arial" panose="020B0604020202020204" pitchFamily="34" charset="0"/>
              <a:buChar char="•"/>
            </a:pPr>
            <a:r>
              <a:rPr lang="es-MX" dirty="0"/>
              <a:t>Apoyar en la elaboración del Informe Anual del Estado que guarda el Sistema de Control Interno Institucional.</a:t>
            </a:r>
          </a:p>
          <a:p>
            <a:pPr marL="0" indent="0" algn="just"/>
            <a:endParaRPr lang="es-MX" dirty="0"/>
          </a:p>
          <a:p>
            <a:pPr algn="just">
              <a:buFont typeface="Arial" panose="020B0604020202020204" pitchFamily="34" charset="0"/>
              <a:buChar char="•"/>
            </a:pPr>
            <a:r>
              <a:rPr lang="es-MX" dirty="0"/>
              <a:t>Divulgar la cultura del control interno a fin de contribuir al cumplimiento de la misión, visión y plan estratégico de la institución.</a:t>
            </a:r>
          </a:p>
          <a:p>
            <a:pPr marL="0" indent="0" algn="just"/>
            <a:endParaRPr lang="es-MX" dirty="0"/>
          </a:p>
          <a:p>
            <a:pPr algn="just">
              <a:buFont typeface="Arial" panose="020B0604020202020204" pitchFamily="34" charset="0"/>
              <a:buChar char="•"/>
            </a:pPr>
            <a:r>
              <a:rPr lang="es-MX" dirty="0"/>
              <a:t>Apoyar en la inspección de los recursos del instituto, para que los ejecuten conforme a los procedimientos establecidos y reúna el soporte documental correspondiente.</a:t>
            </a:r>
          </a:p>
          <a:p>
            <a:pPr marL="0" indent="0" algn="just"/>
            <a:endParaRPr lang="es-MX" dirty="0"/>
          </a:p>
          <a:p>
            <a:pPr algn="just" eaLnBrk="1" hangingPunct="1">
              <a:spcAft>
                <a:spcPts val="1200"/>
              </a:spcAft>
              <a:buFont typeface="Wingdings" panose="05000000000000000000" pitchFamily="2" charset="2"/>
              <a:buChar char="§"/>
            </a:pPr>
            <a:r>
              <a:rPr lang="es-MX" altLang="es-MX" dirty="0"/>
              <a:t>Apoyar en los comités y comisiones internas en las que se requiera su colaboración.</a:t>
            </a:r>
          </a:p>
          <a:p>
            <a:pPr algn="just">
              <a:buFont typeface="Arial" panose="020B0604020202020204" pitchFamily="34" charset="0"/>
              <a:buChar char="•"/>
            </a:pPr>
            <a:r>
              <a:rPr lang="es-MX" dirty="0"/>
              <a:t>Apoyar en el seguimiento de las observaciones resultantes de las auditorías practicadas por la contraloría interna de organismos descentralizados. </a:t>
            </a:r>
          </a:p>
          <a:p>
            <a:pPr marL="0" indent="0" algn="just"/>
            <a:endParaRPr lang="es-MX" dirty="0"/>
          </a:p>
          <a:p>
            <a:pPr algn="just">
              <a:buFont typeface="Arial" panose="020B0604020202020204" pitchFamily="34" charset="0"/>
              <a:buChar char="•"/>
            </a:pPr>
            <a:r>
              <a:rPr lang="es-MX" dirty="0"/>
              <a:t>Apoyar en la supervisión del cumplimiento de normas y lineamientos del instituto.</a:t>
            </a:r>
          </a:p>
          <a:p>
            <a:pPr marL="0" indent="0" algn="just"/>
            <a:endParaRPr lang="es-MX" dirty="0"/>
          </a:p>
          <a:p>
            <a:pPr algn="just">
              <a:buFont typeface="Arial" panose="020B0604020202020204" pitchFamily="34" charset="0"/>
              <a:buChar char="•"/>
            </a:pPr>
            <a:r>
              <a:rPr lang="es-MX" dirty="0"/>
              <a:t>Auxiliar en los procesos administrativos del Instituto como órgano fiscalizador interno.</a:t>
            </a:r>
          </a:p>
          <a:p>
            <a:pPr marL="0" indent="0" algn="just"/>
            <a:endParaRPr lang="es-MX" dirty="0">
              <a:solidFill>
                <a:srgbClr val="00B0F0"/>
              </a:solidFill>
            </a:endParaRPr>
          </a:p>
          <a:p>
            <a:pPr algn="just">
              <a:buFont typeface="Arial" panose="020B0604020202020204" pitchFamily="34" charset="0"/>
              <a:buChar char="•"/>
            </a:pPr>
            <a:endParaRPr lang="es-MX" dirty="0">
              <a:solidFill>
                <a:srgbClr val="00B0F0"/>
              </a:solidFill>
            </a:endParaRPr>
          </a:p>
          <a:p>
            <a:pPr marL="0" indent="0" algn="just"/>
            <a:endParaRPr lang="es-MX" dirty="0">
              <a:solidFill>
                <a:srgbClr val="000000"/>
              </a:solidFill>
            </a:endParaRPr>
          </a:p>
          <a:p>
            <a:pPr marL="0" indent="0" algn="just"/>
            <a:endParaRPr lang="es-MX" altLang="es-MX" dirty="0">
              <a:solidFill>
                <a:srgbClr val="000000"/>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2253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solidFill>
                  <a:srgbClr val="000000"/>
                </a:solidFill>
              </a:rPr>
              <a:t>DESCRIPCIÓN DE FUNCIONES</a:t>
            </a:r>
          </a:p>
        </p:txBody>
      </p:sp>
      <p:sp>
        <p:nvSpPr>
          <p:cNvPr id="2253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7" name="Group 21"/>
          <p:cNvGraphicFramePr>
            <a:graphicFrameLocks noGrp="1"/>
          </p:cNvGraphicFramePr>
          <p:nvPr>
            <p:extLst>
              <p:ext uri="{D42A27DB-BD31-4B8C-83A1-F6EECF244321}">
                <p14:modId xmlns:p14="http://schemas.microsoft.com/office/powerpoint/2010/main" val="1146300805"/>
              </p:ext>
            </p:extLst>
          </p:nvPr>
        </p:nvGraphicFramePr>
        <p:xfrm>
          <a:off x="1571625" y="8385402"/>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cs typeface="Arial" pitchFamily="34" charset="0"/>
                        </a:rPr>
                        <a:t>Alba </a:t>
                      </a:r>
                      <a:r>
                        <a:rPr kumimoji="0" lang="es-ES" sz="1200" b="0" i="0" u="none" strike="noStrike" cap="none" normalizeH="0" baseline="0" dirty="0" err="1" smtClean="0">
                          <a:ln>
                            <a:noFill/>
                          </a:ln>
                          <a:solidFill>
                            <a:schemeClr val="tx1"/>
                          </a:solidFill>
                          <a:effectLst/>
                          <a:latin typeface="Arial" pitchFamily="34" charset="0"/>
                          <a:cs typeface="Arial" pitchFamily="34" charset="0"/>
                        </a:rPr>
                        <a:t>Yazmín</a:t>
                      </a:r>
                      <a:r>
                        <a:rPr kumimoji="0" lang="es-ES" sz="1200" b="0" i="0" u="none" strike="noStrike" cap="none" normalizeH="0" baseline="0" dirty="0" smtClean="0">
                          <a:ln>
                            <a:noFill/>
                          </a:ln>
                          <a:solidFill>
                            <a:schemeClr val="tx1"/>
                          </a:solidFill>
                          <a:effectLst/>
                          <a:latin typeface="Arial" pitchFamily="34" charset="0"/>
                          <a:cs typeface="Arial" pitchFamily="34" charset="0"/>
                        </a:rPr>
                        <a:t> González Hernández</a:t>
                      </a:r>
                      <a:endParaRPr kumimoji="0" lang="es-ES" sz="12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240755138"/>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0"/>
          <p:cNvSpPr>
            <a:spLocks noChangeArrowheads="1"/>
          </p:cNvSpPr>
          <p:nvPr/>
        </p:nvSpPr>
        <p:spPr bwMode="auto">
          <a:xfrm>
            <a:off x="1447800" y="526562"/>
            <a:ext cx="5219700"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ES" altLang="es-MX" b="1" i="1" dirty="0">
              <a:solidFill>
                <a:srgbClr val="000000"/>
              </a:solidFill>
              <a:cs typeface="Times New Roman" panose="02020603050405020304" pitchFamily="18" charset="0"/>
            </a:endParaRPr>
          </a:p>
          <a:p>
            <a:pPr algn="ctr"/>
            <a:r>
              <a:rPr lang="es-ES" altLang="es-MX" b="1" i="1" dirty="0">
                <a:solidFill>
                  <a:srgbClr val="000000"/>
                </a:solidFill>
                <a:cs typeface="Times New Roman" panose="02020603050405020304" pitchFamily="18" charset="0"/>
              </a:rPr>
              <a:t>OFICINA DE CONTROL INTERNO</a:t>
            </a:r>
          </a:p>
          <a:p>
            <a:pPr algn="ctr">
              <a:spcAft>
                <a:spcPts val="1200"/>
              </a:spcAft>
            </a:pPr>
            <a:r>
              <a:rPr lang="es-ES" altLang="es-MX" b="1" i="1" dirty="0">
                <a:solidFill>
                  <a:srgbClr val="000000"/>
                </a:solidFill>
                <a:cs typeface="Times New Roman" panose="02020603050405020304" pitchFamily="18" charset="0"/>
              </a:rPr>
              <a:t>(CONTINÚA)</a:t>
            </a:r>
          </a:p>
          <a:p>
            <a:pPr algn="just">
              <a:buFont typeface="Wingdings" panose="05000000000000000000" pitchFamily="2" charset="2"/>
              <a:buChar char="§"/>
            </a:pPr>
            <a:r>
              <a:rPr lang="es-MX" altLang="es-MX" dirty="0"/>
              <a:t>Organizar, conservar y resguardar los expedientes que conforman el archivo del área.</a:t>
            </a:r>
          </a:p>
          <a:p>
            <a:pPr algn="just">
              <a:buFont typeface="Wingdings" panose="05000000000000000000" pitchFamily="2" charset="2"/>
              <a:buChar char="§"/>
            </a:pPr>
            <a:endParaRPr lang="es-MX" dirty="0"/>
          </a:p>
          <a:p>
            <a:pPr algn="just">
              <a:buFont typeface="Wingdings" panose="05000000000000000000" pitchFamily="2" charset="2"/>
              <a:buChar char="§"/>
            </a:pPr>
            <a:r>
              <a:rPr lang="es-MX" dirty="0"/>
              <a:t>Atender la publicación de información derivada de las obligaciones de transparencia.</a:t>
            </a:r>
          </a:p>
          <a:p>
            <a:pPr algn="just">
              <a:buFont typeface="Wingdings" panose="05000000000000000000" pitchFamily="2" charset="2"/>
              <a:buChar char="§"/>
            </a:pPr>
            <a:endParaRPr lang="es-MX" dirty="0"/>
          </a:p>
          <a:p>
            <a:pPr algn="just">
              <a:buFont typeface="Wingdings" panose="05000000000000000000" pitchFamily="2" charset="2"/>
              <a:buChar char="§"/>
            </a:pPr>
            <a:r>
              <a:rPr lang="es-MX" dirty="0"/>
              <a:t>Apoyar en los procesos de Entrega-Recepción de las áreas del ITST.</a:t>
            </a:r>
          </a:p>
          <a:p>
            <a:pPr algn="just">
              <a:buFont typeface="Wingdings" panose="05000000000000000000" pitchFamily="2" charset="2"/>
              <a:buChar char="§"/>
            </a:pPr>
            <a:endParaRPr lang="es-MX" altLang="es-MX" dirty="0"/>
          </a:p>
          <a:p>
            <a:pPr algn="just">
              <a:buFont typeface="Wingdings" panose="05000000000000000000" pitchFamily="2" charset="2"/>
              <a:buChar char="§"/>
            </a:pPr>
            <a:r>
              <a:rPr lang="es-MX" altLang="es-MX" dirty="0"/>
              <a:t>Promover el cumplimiento en el ámbito de su competencia lo establecido en el Sistema de Gestión Integral.</a:t>
            </a:r>
          </a:p>
          <a:p>
            <a:pPr algn="just">
              <a:buFont typeface="Arial" panose="020B0604020202020204" pitchFamily="34" charset="0"/>
              <a:buChar char="•"/>
            </a:pPr>
            <a:endParaRPr lang="es-MX" altLang="es-MX" dirty="0"/>
          </a:p>
          <a:p>
            <a:pPr algn="just">
              <a:spcAft>
                <a:spcPts val="1200"/>
              </a:spcAft>
              <a:buFont typeface="Wingdings" panose="05000000000000000000" pitchFamily="2" charset="2"/>
              <a:buChar char="§"/>
            </a:pPr>
            <a:r>
              <a:rPr lang="es-MX" altLang="es-MX" dirty="0"/>
              <a:t>Ejecutar la normatividad expedida en materia de transparencia, archivo y control interno.</a:t>
            </a:r>
          </a:p>
          <a:p>
            <a:pPr algn="just">
              <a:spcAft>
                <a:spcPts val="1200"/>
              </a:spcAft>
              <a:buFont typeface="Wingdings" panose="05000000000000000000" pitchFamily="2" charset="2"/>
              <a:buChar char="§"/>
            </a:pPr>
            <a:r>
              <a:rPr lang="es-MX" altLang="es-MX" dirty="0">
                <a:solidFill>
                  <a:srgbClr val="000000"/>
                </a:solidFill>
              </a:rPr>
              <a:t>Estas funciones son enunciativas más no limitativas.</a:t>
            </a:r>
          </a:p>
          <a:p>
            <a:pPr algn="just">
              <a:buFontTx/>
              <a:buChar char="•"/>
            </a:pPr>
            <a:endParaRPr lang="es-ES" altLang="es-MX" dirty="0">
              <a:solidFill>
                <a:srgbClr val="000000"/>
              </a:solidFill>
            </a:endParaRPr>
          </a:p>
        </p:txBody>
      </p:sp>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2355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solidFill>
                  <a:srgbClr val="000000"/>
                </a:solidFill>
              </a:rPr>
              <a:t>DESCRIPCIÓN DE FUNCIONES</a:t>
            </a:r>
          </a:p>
        </p:txBody>
      </p:sp>
      <p:sp>
        <p:nvSpPr>
          <p:cNvPr id="2355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7" name="Group 21"/>
          <p:cNvGraphicFramePr>
            <a:graphicFrameLocks noGrp="1"/>
          </p:cNvGraphicFramePr>
          <p:nvPr>
            <p:extLst>
              <p:ext uri="{D42A27DB-BD31-4B8C-83A1-F6EECF244321}">
                <p14:modId xmlns:p14="http://schemas.microsoft.com/office/powerpoint/2010/main" val="382323984"/>
              </p:ext>
            </p:extLst>
          </p:nvPr>
        </p:nvGraphicFramePr>
        <p:xfrm>
          <a:off x="1571625" y="837088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cs typeface="Arial" pitchFamily="34" charset="0"/>
                        </a:rPr>
                        <a:t>Alba </a:t>
                      </a:r>
                      <a:r>
                        <a:rPr kumimoji="0" lang="es-ES" sz="1200" b="0" i="0" u="none" strike="noStrike" cap="none" normalizeH="0" baseline="0" dirty="0" err="1" smtClean="0">
                          <a:ln>
                            <a:noFill/>
                          </a:ln>
                          <a:solidFill>
                            <a:schemeClr val="tx1"/>
                          </a:solidFill>
                          <a:effectLst/>
                          <a:latin typeface="Arial" pitchFamily="34" charset="0"/>
                          <a:cs typeface="Arial" pitchFamily="34" charset="0"/>
                        </a:rPr>
                        <a:t>Yazmín</a:t>
                      </a:r>
                      <a:r>
                        <a:rPr kumimoji="0" lang="es-ES" sz="1200" b="0" i="0" u="none" strike="noStrike" cap="none" normalizeH="0" baseline="0" dirty="0" smtClean="0">
                          <a:ln>
                            <a:noFill/>
                          </a:ln>
                          <a:solidFill>
                            <a:schemeClr val="tx1"/>
                          </a:solidFill>
                          <a:effectLst/>
                          <a:latin typeface="Arial" pitchFamily="34" charset="0"/>
                          <a:cs typeface="Arial" pitchFamily="34" charset="0"/>
                        </a:rPr>
                        <a:t> González Hernández</a:t>
                      </a:r>
                      <a:endParaRPr kumimoji="0" lang="es-ES" sz="12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Ricardo Bárcenas Rivas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705186699"/>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5" name="Group 20"/>
          <p:cNvGraphicFramePr>
            <a:graphicFrameLocks noGrp="1"/>
          </p:cNvGraphicFramePr>
          <p:nvPr>
            <p:extLst>
              <p:ext uri="{D42A27DB-BD31-4B8C-83A1-F6EECF244321}">
                <p14:modId xmlns:p14="http://schemas.microsoft.com/office/powerpoint/2010/main" val="475295665"/>
              </p:ext>
            </p:extLst>
          </p:nvPr>
        </p:nvGraphicFramePr>
        <p:xfrm>
          <a:off x="1549853" y="8371565"/>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Gloria Leticia Ramírez Hernández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95246" name="5 Rectángulo"/>
          <p:cNvSpPr>
            <a:spLocks noChangeArrowheads="1"/>
          </p:cNvSpPr>
          <p:nvPr/>
        </p:nvSpPr>
        <p:spPr bwMode="auto">
          <a:xfrm>
            <a:off x="1444625" y="531813"/>
            <a:ext cx="5219700" cy="763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s-MX" altLang="es-MX" sz="1200" b="1" i="1" dirty="0">
              <a:latin typeface="Arial" panose="020B0604020202020204" pitchFamily="34" charset="0"/>
            </a:endParaRPr>
          </a:p>
          <a:p>
            <a:pPr algn="ctr" eaLnBrk="1" hangingPunct="1">
              <a:spcBef>
                <a:spcPct val="0"/>
              </a:spcBef>
              <a:buFontTx/>
              <a:buNone/>
            </a:pPr>
            <a:r>
              <a:rPr lang="es-MX" altLang="es-MX" sz="1200" b="1" i="1" dirty="0">
                <a:latin typeface="Arial" panose="020B0604020202020204" pitchFamily="34" charset="0"/>
              </a:rPr>
              <a:t>DEPARTAMENTO DE RECURSOS HUMANOS</a:t>
            </a:r>
          </a:p>
          <a:p>
            <a:pPr eaLnBrk="1" hangingPunct="1">
              <a:spcBef>
                <a:spcPct val="0"/>
              </a:spcBef>
              <a:buFontTx/>
              <a:buNone/>
            </a:pPr>
            <a:endParaRPr lang="es-ES_tradnl" altLang="es-MX" sz="1200" b="1" i="1" dirty="0">
              <a:solidFill>
                <a:srgbClr val="000000"/>
              </a:solidFill>
              <a:latin typeface="Arial" panose="020B0604020202020204" pitchFamily="34" charset="0"/>
            </a:endParaRPr>
          </a:p>
          <a:p>
            <a:pPr algn="just">
              <a:spcBef>
                <a:spcPct val="0"/>
              </a:spcBef>
              <a:spcAft>
                <a:spcPts val="1200"/>
              </a:spcAft>
              <a:buFontTx/>
              <a:buNone/>
            </a:pPr>
            <a:r>
              <a:rPr lang="es-ES_tradnl" altLang="es-MX" sz="1200" b="1" i="1" dirty="0">
                <a:solidFill>
                  <a:srgbClr val="000000"/>
                </a:solidFill>
                <a:latin typeface="Arial" panose="020B0604020202020204" pitchFamily="34" charset="0"/>
              </a:rPr>
              <a:t>OBJETIVO</a:t>
            </a:r>
          </a:p>
          <a:p>
            <a:pPr algn="just">
              <a:spcBef>
                <a:spcPct val="0"/>
              </a:spcBef>
              <a:spcAft>
                <a:spcPts val="1200"/>
              </a:spcAft>
              <a:buFontTx/>
              <a:buNone/>
            </a:pPr>
            <a:r>
              <a:rPr lang="es-MX" altLang="es-MX" sz="1200" dirty="0">
                <a:latin typeface="Arial" panose="020B0604020202020204" pitchFamily="34" charset="0"/>
              </a:rPr>
              <a:t>    Coadyuvar en la administración del personal del instituto, así como del pago de sus remuneraciones, conforme a las normas y lineamientos establecidos.</a:t>
            </a:r>
          </a:p>
          <a:p>
            <a:pPr algn="just">
              <a:spcBef>
                <a:spcPct val="0"/>
              </a:spcBef>
              <a:spcAft>
                <a:spcPts val="1200"/>
              </a:spcAft>
              <a:buFontTx/>
              <a:buNone/>
            </a:pPr>
            <a:r>
              <a:rPr lang="es-ES" altLang="es-MX" sz="1200" b="1" i="1" dirty="0">
                <a:latin typeface="Arial" panose="020B0604020202020204" pitchFamily="34" charset="0"/>
              </a:rPr>
              <a:t>FUNCIONES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y actualizar los Manuales de Organización y  Procedimientos de la Institución.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el programa de capacitación para el personal administrativo y servicios básicos de la  Institución.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el procedimiento de reclutamiento, selección y contratación del personal conforme a las normas y lineamientos establecidos.</a:t>
            </a:r>
          </a:p>
          <a:p>
            <a:pPr algn="just">
              <a:spcBef>
                <a:spcPct val="0"/>
              </a:spcBef>
              <a:spcAft>
                <a:spcPts val="1200"/>
              </a:spcAft>
              <a:buFont typeface="Wingdings" panose="05000000000000000000" pitchFamily="2" charset="2"/>
              <a:buChar char="§"/>
            </a:pPr>
            <a:r>
              <a:rPr lang="es-ES" altLang="es-MX" sz="1200" dirty="0">
                <a:latin typeface="Arial" panose="020B0604020202020204" pitchFamily="34" charset="0"/>
              </a:rPr>
              <a:t>Ejecutar </a:t>
            </a:r>
            <a:r>
              <a:rPr lang="es-ES" altLang="es-MX" sz="1200" dirty="0" smtClean="0">
                <a:latin typeface="Arial" panose="020B0604020202020204" pitchFamily="34" charset="0"/>
              </a:rPr>
              <a:t>el </a:t>
            </a:r>
            <a:r>
              <a:rPr lang="es-ES" altLang="es-MX" sz="1200" dirty="0">
                <a:latin typeface="Arial" panose="020B0604020202020204" pitchFamily="34" charset="0"/>
              </a:rPr>
              <a:t>programa de ambiente de trabajo.</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Verificar el  cumplimiento de la normatividad en materia de Recursos Humanos.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Gestionar los procesos derivados de las acciones de pago de remuneraciones del personal de la Institución.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documentación requerida por instancias superiores.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los contratos o nombramientos verificando la asignación de sueldos u honorarios, que se ajusten a los tabuladores autorizados y a los lineamientos legales y administrativos establecidos.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las nóminas ordinarias y extraordinarias de las remuneraciones al personal y aplicar los descuentos conforme a la normatividad aplicable.</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Inspeccionar altas, bajas y modificaciones de salario ante el IMSS, así como en el Sistema SUA.</a:t>
            </a:r>
          </a:p>
          <a:p>
            <a:pPr algn="just">
              <a:spcBef>
                <a:spcPct val="0"/>
              </a:spcBef>
              <a:spcAft>
                <a:spcPts val="1200"/>
              </a:spcAft>
              <a:buFont typeface="Wingdings" panose="05000000000000000000" pitchFamily="2" charset="2"/>
              <a:buChar char="§"/>
            </a:pPr>
            <a:r>
              <a:rPr lang="es-MX" sz="1200" dirty="0">
                <a:latin typeface="Arial" panose="020B0604020202020204" pitchFamily="34" charset="0"/>
              </a:rPr>
              <a:t>Inspeccionar el pago de las cuotas obrero – patronales del IMSS.</a:t>
            </a:r>
          </a:p>
        </p:txBody>
      </p:sp>
      <p:sp>
        <p:nvSpPr>
          <p:cNvPr id="95247"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95248"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96270" name="5 Rectángulo"/>
          <p:cNvSpPr>
            <a:spLocks noChangeArrowheads="1"/>
          </p:cNvSpPr>
          <p:nvPr/>
        </p:nvSpPr>
        <p:spPr bwMode="auto">
          <a:xfrm>
            <a:off x="1444625" y="531813"/>
            <a:ext cx="5219700"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DEPARTAMENTO DE RECURSOS HUMANOS</a:t>
            </a:r>
          </a:p>
          <a:p>
            <a:pPr algn="ctr">
              <a:spcBef>
                <a:spcPct val="0"/>
              </a:spcBef>
              <a:buFont typeface="Wingdings" panose="05000000000000000000" pitchFamily="2" charset="2"/>
              <a:buNone/>
            </a:pPr>
            <a:r>
              <a:rPr lang="es-MX" altLang="es-MX" sz="1200" b="1" i="1" dirty="0">
                <a:latin typeface="Arial" panose="020B0604020202020204" pitchFamily="34" charset="0"/>
              </a:rPr>
              <a:t>(CONTINÚA)</a:t>
            </a:r>
          </a:p>
          <a:p>
            <a:pPr algn="just">
              <a:spcBef>
                <a:spcPct val="0"/>
              </a:spcBef>
              <a:buFont typeface="Wingdings" panose="05000000000000000000" pitchFamily="2" charset="2"/>
              <a:buChar char="§"/>
            </a:pPr>
            <a:endParaRPr lang="es-ES" altLang="es-MX" sz="1200" dirty="0">
              <a:latin typeface="Arial" panose="020B0604020202020204" pitchFamily="34" charset="0"/>
            </a:endParaRPr>
          </a:p>
          <a:p>
            <a:pPr algn="just">
              <a:spcAft>
                <a:spcPts val="1200"/>
              </a:spcAft>
              <a:buFont typeface="Wingdings" pitchFamily="2" charset="2"/>
              <a:buChar char="§"/>
              <a:defRPr/>
            </a:pPr>
            <a:r>
              <a:rPr lang="es-MX" sz="1200" dirty="0">
                <a:latin typeface="Arial" panose="020B0604020202020204" pitchFamily="34" charset="0"/>
              </a:rPr>
              <a:t>Proporcionar el padrón de obligados (as) a presentar la Declaración Patrimonial.</a:t>
            </a:r>
          </a:p>
          <a:p>
            <a:pPr algn="just">
              <a:spcAft>
                <a:spcPts val="1200"/>
              </a:spcAft>
              <a:buFont typeface="Wingdings" pitchFamily="2" charset="2"/>
              <a:buChar char="§"/>
              <a:defRPr/>
            </a:pPr>
            <a:r>
              <a:rPr lang="es-MX" sz="1200" dirty="0">
                <a:latin typeface="Arial" panose="020B0604020202020204" pitchFamily="34" charset="0"/>
              </a:rPr>
              <a:t>Tramitar el pago oportuno de finiquitos al personal que prestó sus servicios a la Institución.</a:t>
            </a:r>
          </a:p>
          <a:p>
            <a:pPr algn="just">
              <a:spcAft>
                <a:spcPts val="1200"/>
              </a:spcAft>
              <a:buFont typeface="Wingdings" pitchFamily="2" charset="2"/>
              <a:buChar char="§"/>
              <a:defRPr/>
            </a:pPr>
            <a:r>
              <a:rPr lang="es-MX" sz="1200" dirty="0">
                <a:latin typeface="Arial" panose="020B0604020202020204" pitchFamily="34" charset="0"/>
              </a:rPr>
              <a:t>Inspeccionar la integración del Expediente Único de Personal.</a:t>
            </a:r>
          </a:p>
          <a:p>
            <a:pPr algn="just">
              <a:spcAft>
                <a:spcPts val="1200"/>
              </a:spcAft>
              <a:buFont typeface="Wingdings" pitchFamily="2" charset="2"/>
              <a:buChar char="§"/>
              <a:defRPr/>
            </a:pPr>
            <a:r>
              <a:rPr lang="es-MX" altLang="es-MX" sz="1200" dirty="0">
                <a:latin typeface="Arial" panose="020B0604020202020204" pitchFamily="34" charset="0"/>
              </a:rPr>
              <a:t>Participar en el Anteproyecto del Programa Operativo Anual (APOA), Programa de Trabajo Anual (PTA) y Programa Institucional de Innovación y Desarrollo (PIID).</a:t>
            </a:r>
          </a:p>
          <a:p>
            <a:pPr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sz="1200" dirty="0">
                <a:latin typeface="Arial" panose="020B0604020202020204" pitchFamily="34" charset="0"/>
              </a:rPr>
              <a:t>Participar en los procesos de Entrega-Recepción de las áreas del ITST.</a:t>
            </a:r>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r>
              <a:rPr lang="es-ES" sz="1200" dirty="0">
                <a:latin typeface="Arial" panose="020B0604020202020204" pitchFamily="34" charset="0"/>
              </a:rPr>
              <a:t> </a:t>
            </a:r>
          </a:p>
          <a:p>
            <a:pPr algn="just">
              <a:spcAft>
                <a:spcPts val="1200"/>
              </a:spcAft>
              <a:buFont typeface="Wingdings" pitchFamily="2" charset="2"/>
              <a:buChar char="§"/>
              <a:defRPr/>
            </a:pPr>
            <a:endParaRPr lang="es-ES" sz="1200" dirty="0">
              <a:latin typeface="Arial" panose="020B0604020202020204" pitchFamily="34" charset="0"/>
            </a:endParaRPr>
          </a:p>
          <a:p>
            <a:pPr algn="just">
              <a:spcAft>
                <a:spcPts val="1200"/>
              </a:spcAft>
              <a:buFont typeface="Wingdings" pitchFamily="2" charset="2"/>
              <a:buChar char="§"/>
              <a:defRPr/>
            </a:pPr>
            <a:endParaRPr lang="es-MX" sz="1200" dirty="0">
              <a:solidFill>
                <a:srgbClr val="000000"/>
              </a:solidFill>
              <a:latin typeface="Arial" panose="020B0604020202020204" pitchFamily="34" charset="0"/>
            </a:endParaRPr>
          </a:p>
          <a:p>
            <a:pPr algn="just">
              <a:spcAft>
                <a:spcPts val="1200"/>
              </a:spcAft>
              <a:buFont typeface="Wingdings" pitchFamily="2" charset="2"/>
              <a:buChar char="§"/>
              <a:defRPr/>
            </a:pPr>
            <a:endParaRPr lang="es-MX" sz="1200" dirty="0">
              <a:solidFill>
                <a:srgbClr val="000000"/>
              </a:solidFill>
              <a:latin typeface="Arial" panose="020B0604020202020204" pitchFamily="34" charset="0"/>
            </a:endParaRPr>
          </a:p>
        </p:txBody>
      </p:sp>
      <p:sp>
        <p:nvSpPr>
          <p:cNvPr id="96271"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9627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3383068921"/>
              </p:ext>
            </p:extLst>
          </p:nvPr>
        </p:nvGraphicFramePr>
        <p:xfrm>
          <a:off x="1520825" y="8388350"/>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Gloria Leticia Ramírez Hernández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9509" name="5 Rectángulo"/>
          <p:cNvSpPr>
            <a:spLocks noChangeArrowheads="1"/>
          </p:cNvSpPr>
          <p:nvPr/>
        </p:nvSpPr>
        <p:spPr bwMode="auto">
          <a:xfrm>
            <a:off x="1447800" y="533400"/>
            <a:ext cx="5219700" cy="8639288"/>
          </a:xfrm>
          <a:prstGeom prst="rect">
            <a:avLst/>
          </a:prstGeom>
          <a:noFill/>
          <a:ln>
            <a:noFill/>
          </a:ln>
          <a:extLst/>
        </p:spPr>
        <p:txBody>
          <a:bodyPr>
            <a:spAutoFit/>
          </a:bodyPr>
          <a:lstStyle/>
          <a:p>
            <a:pPr marL="177800" indent="-177800" algn="ctr">
              <a:defRPr/>
            </a:pPr>
            <a:endParaRPr lang="es-MX" b="1" i="1" dirty="0" smtClean="0">
              <a:latin typeface="Arial" charset="0"/>
              <a:cs typeface="Arial" charset="0"/>
            </a:endParaRPr>
          </a:p>
          <a:p>
            <a:pPr marL="177800" indent="-177800" algn="ctr">
              <a:defRPr/>
            </a:pPr>
            <a:r>
              <a:rPr lang="es-MX" b="1" i="1" dirty="0" smtClean="0">
                <a:latin typeface="Arial" charset="0"/>
                <a:cs typeface="Arial" charset="0"/>
              </a:rPr>
              <a:t>OFICINA </a:t>
            </a:r>
            <a:r>
              <a:rPr lang="es-MX" b="1" i="1" dirty="0">
                <a:latin typeface="Arial" charset="0"/>
                <a:cs typeface="Arial" charset="0"/>
              </a:rPr>
              <a:t>DE NÓMINA</a:t>
            </a:r>
          </a:p>
          <a:p>
            <a:pPr marL="177800" indent="-177800" eaLnBrk="1" hangingPunct="1">
              <a:defRPr/>
            </a:pPr>
            <a:endParaRPr lang="es-ES_tradnl" b="1" i="1" dirty="0">
              <a:latin typeface="Arial" charset="0"/>
              <a:cs typeface="Arial" charset="0"/>
            </a:endParaRPr>
          </a:p>
          <a:p>
            <a:pPr marL="177800" indent="-177800" algn="just">
              <a:spcAft>
                <a:spcPts val="1200"/>
              </a:spcAft>
              <a:defRPr/>
            </a:pPr>
            <a:r>
              <a:rPr lang="es-ES_tradnl" b="1" i="1" dirty="0">
                <a:latin typeface="Arial" charset="0"/>
                <a:cs typeface="Arial" charset="0"/>
              </a:rPr>
              <a:t>OBJETIVO</a:t>
            </a:r>
          </a:p>
          <a:p>
            <a:pPr marL="177800" indent="-177800" algn="just">
              <a:spcAft>
                <a:spcPts val="1200"/>
              </a:spcAft>
              <a:defRPr/>
            </a:pPr>
            <a:r>
              <a:rPr lang="es-MX" dirty="0">
                <a:latin typeface="Arial" charset="0"/>
                <a:cs typeface="Arial" charset="0"/>
              </a:rPr>
              <a:t>    Organizar y procesar el </a:t>
            </a:r>
            <a:r>
              <a:rPr lang="es-MX" dirty="0"/>
              <a:t>pago de sueldos y salarios al personal de la Institución, así como a aquellos que prestan un servicio profesional, vigilando el adecuado cumplimiento de las obligaciones tributarias en materia laboral, fiscal y de seguridad social.</a:t>
            </a:r>
            <a:endParaRPr lang="es-MX" dirty="0">
              <a:latin typeface="Arial" charset="0"/>
              <a:cs typeface="Arial" charset="0"/>
            </a:endParaRPr>
          </a:p>
          <a:p>
            <a:pPr marL="177800" indent="-177800" algn="just">
              <a:spcAft>
                <a:spcPts val="1200"/>
              </a:spcAft>
              <a:defRPr/>
            </a:pPr>
            <a:r>
              <a:rPr lang="es-ES" b="1" i="1" dirty="0">
                <a:latin typeface="Arial" charset="0"/>
                <a:cs typeface="Arial" charset="0"/>
              </a:rPr>
              <a:t>FUNCIONES </a:t>
            </a:r>
          </a:p>
          <a:p>
            <a:pPr marL="177800" indent="-177800" algn="just">
              <a:spcAft>
                <a:spcPts val="1200"/>
              </a:spcAft>
              <a:buFont typeface="Wingdings" pitchFamily="2" charset="2"/>
              <a:buChar char="§"/>
              <a:defRPr/>
            </a:pPr>
            <a:r>
              <a:rPr lang="es-MX" dirty="0"/>
              <a:t>Realizar el alta de nuevo personal en el programa de registros de entradas y salidas</a:t>
            </a:r>
          </a:p>
          <a:p>
            <a:pPr marL="177800" indent="-177800" algn="just">
              <a:spcAft>
                <a:spcPts val="1200"/>
              </a:spcAft>
              <a:buFont typeface="Wingdings" pitchFamily="2" charset="2"/>
              <a:buChar char="§"/>
              <a:defRPr/>
            </a:pPr>
            <a:r>
              <a:rPr lang="es-MX" dirty="0"/>
              <a:t>Validar y vigilar que se mantengan actualizados la plantilla y nómina del personal del Instituto</a:t>
            </a:r>
          </a:p>
          <a:p>
            <a:pPr marL="177800" indent="-177800" algn="just">
              <a:spcAft>
                <a:spcPts val="1200"/>
              </a:spcAft>
              <a:buFont typeface="Wingdings" pitchFamily="2" charset="2"/>
              <a:buChar char="§"/>
              <a:defRPr/>
            </a:pPr>
            <a:r>
              <a:rPr lang="es-MX" dirty="0">
                <a:latin typeface="Arial" charset="0"/>
                <a:cs typeface="Arial" charset="0"/>
              </a:rPr>
              <a:t>Elaborar las </a:t>
            </a:r>
            <a:r>
              <a:rPr lang="es-MX" dirty="0" smtClean="0">
                <a:latin typeface="Arial" charset="0"/>
                <a:cs typeface="Arial" charset="0"/>
              </a:rPr>
              <a:t>nóminas </a:t>
            </a:r>
            <a:r>
              <a:rPr lang="es-MX" dirty="0">
                <a:latin typeface="Arial" charset="0"/>
                <a:cs typeface="Arial" charset="0"/>
              </a:rPr>
              <a:t>para el pago de remuneraciones conforme al calendario programado.</a:t>
            </a:r>
          </a:p>
          <a:p>
            <a:pPr marL="177800" indent="-177800" algn="just">
              <a:spcAft>
                <a:spcPts val="1200"/>
              </a:spcAft>
              <a:buFont typeface="Wingdings" pitchFamily="2" charset="2"/>
              <a:buChar char="§"/>
              <a:defRPr/>
            </a:pPr>
            <a:r>
              <a:rPr lang="es-MX" dirty="0"/>
              <a:t>Elaborar de manera mensual la conciliación de la aplicación y registro del gasto de los conceptos de nómina del capítulo 1000 “Servicios Personales” con el Departamentos de Recursos financieros</a:t>
            </a:r>
            <a:r>
              <a:rPr lang="es-MX" dirty="0">
                <a:latin typeface="Arial" charset="0"/>
                <a:cs typeface="Arial" charset="0"/>
              </a:rPr>
              <a:t>.</a:t>
            </a:r>
          </a:p>
          <a:p>
            <a:pPr marL="177800" indent="-177800" algn="just">
              <a:spcAft>
                <a:spcPts val="1200"/>
              </a:spcAft>
              <a:buFont typeface="Wingdings" pitchFamily="2" charset="2"/>
              <a:buChar char="§"/>
              <a:defRPr/>
            </a:pPr>
            <a:r>
              <a:rPr lang="es-MX" dirty="0">
                <a:latin typeface="Arial" charset="0"/>
                <a:cs typeface="Arial" charset="0"/>
              </a:rPr>
              <a:t>Actualizar los tabuladores de sueldos y salarios en el sistema de nómina.</a:t>
            </a:r>
          </a:p>
          <a:p>
            <a:pPr marL="177800" indent="-177800" algn="just">
              <a:spcAft>
                <a:spcPts val="1200"/>
              </a:spcAft>
              <a:buFont typeface="Wingdings" pitchFamily="2" charset="2"/>
              <a:buChar char="§"/>
              <a:defRPr/>
            </a:pPr>
            <a:r>
              <a:rPr lang="es-MX" dirty="0">
                <a:latin typeface="Arial" charset="0"/>
                <a:cs typeface="Arial" charset="0"/>
              </a:rPr>
              <a:t>Obtener las incidencias del personal para determinar los montos a descontar. </a:t>
            </a:r>
            <a:endParaRPr lang="es-MX" dirty="0" smtClean="0">
              <a:latin typeface="Arial" charset="0"/>
              <a:cs typeface="Arial" charset="0"/>
            </a:endParaRPr>
          </a:p>
          <a:p>
            <a:pPr marL="177800" indent="-177800" algn="just">
              <a:spcAft>
                <a:spcPts val="1200"/>
              </a:spcAft>
              <a:buFont typeface="Wingdings" pitchFamily="2" charset="2"/>
              <a:buChar char="§"/>
              <a:defRPr/>
            </a:pPr>
            <a:r>
              <a:rPr lang="es-MX" dirty="0" smtClean="0">
                <a:latin typeface="Arial" charset="0"/>
                <a:cs typeface="Arial" charset="0"/>
              </a:rPr>
              <a:t>Elaborar los reportes de puntualidad y asistencia.</a:t>
            </a:r>
            <a:endParaRPr lang="es-MX" dirty="0">
              <a:latin typeface="Arial" charset="0"/>
              <a:cs typeface="Arial" charset="0"/>
            </a:endParaRPr>
          </a:p>
          <a:p>
            <a:pPr marL="177800" indent="-177800" algn="just">
              <a:spcAft>
                <a:spcPts val="1200"/>
              </a:spcAft>
              <a:buFont typeface="Wingdings" pitchFamily="2" charset="2"/>
              <a:buChar char="§"/>
              <a:defRPr/>
            </a:pPr>
            <a:r>
              <a:rPr lang="es-MX" dirty="0">
                <a:latin typeface="Arial" charset="0"/>
                <a:cs typeface="Arial" charset="0"/>
              </a:rPr>
              <a:t>Integrar los expedientes de altas y bajas del personal.</a:t>
            </a:r>
          </a:p>
          <a:p>
            <a:pPr marL="177800" indent="-177800" algn="just">
              <a:spcAft>
                <a:spcPts val="1200"/>
              </a:spcAft>
              <a:buFont typeface="Wingdings" pitchFamily="2" charset="2"/>
              <a:buChar char="§"/>
              <a:defRPr/>
            </a:pPr>
            <a:r>
              <a:rPr lang="es-MX" dirty="0">
                <a:latin typeface="Arial" charset="0"/>
                <a:cs typeface="Arial" charset="0"/>
              </a:rPr>
              <a:t>Elaborar los reportes de los movimientos de afiliación, bajas y movimientos salariales ante el Instituto Mexicano del Seguro Social.</a:t>
            </a:r>
          </a:p>
          <a:p>
            <a:pPr marL="177800" indent="-177800" algn="just">
              <a:spcAft>
                <a:spcPts val="1200"/>
              </a:spcAft>
              <a:buFont typeface="Wingdings" pitchFamily="2" charset="2"/>
              <a:buChar char="§"/>
              <a:defRPr/>
            </a:pPr>
            <a:r>
              <a:rPr lang="es-MX" dirty="0">
                <a:latin typeface="Arial" charset="0"/>
                <a:cs typeface="Arial" charset="0"/>
              </a:rPr>
              <a:t>Tramitar las solicitudes de prestaciones económicas que realice el personal de la Institución.</a:t>
            </a:r>
          </a:p>
          <a:p>
            <a:pPr marL="177800" indent="-177800" algn="just">
              <a:spcAft>
                <a:spcPts val="1200"/>
              </a:spcAft>
              <a:buFont typeface="Wingdings" pitchFamily="2" charset="2"/>
              <a:buChar char="§"/>
              <a:defRPr/>
            </a:pPr>
            <a:r>
              <a:rPr lang="es-MX" dirty="0"/>
              <a:t>Determinar el pago de las cuotas obrero – patronales del IMSS.</a:t>
            </a:r>
          </a:p>
          <a:p>
            <a:pPr marL="177800" indent="-177800" algn="just">
              <a:spcAft>
                <a:spcPts val="1200"/>
              </a:spcAft>
              <a:buFont typeface="Wingdings" pitchFamily="2" charset="2"/>
              <a:buChar char="§"/>
              <a:defRPr/>
            </a:pPr>
            <a:r>
              <a:rPr lang="es-MX" dirty="0"/>
              <a:t>Elaborar el cálculo de finiquitos al personal que prestó sus servicios a la Institución.</a:t>
            </a:r>
          </a:p>
          <a:p>
            <a:pPr marL="177800" indent="-177800" algn="just">
              <a:spcAft>
                <a:spcPts val="1200"/>
              </a:spcAft>
              <a:buFont typeface="Wingdings" pitchFamily="2" charset="2"/>
              <a:buChar char="§"/>
              <a:defRPr/>
            </a:pPr>
            <a:endParaRPr lang="es-MX" dirty="0">
              <a:solidFill>
                <a:srgbClr val="00B0F0"/>
              </a:solidFill>
              <a:latin typeface="Arial" charset="0"/>
              <a:cs typeface="Arial" charset="0"/>
            </a:endParaRPr>
          </a:p>
          <a:p>
            <a:pPr marL="177800" indent="-177800" algn="just">
              <a:lnSpc>
                <a:spcPct val="95000"/>
              </a:lnSpc>
              <a:buFont typeface="Wingdings" pitchFamily="2" charset="2"/>
              <a:buChar char="§"/>
              <a:defRPr/>
            </a:pPr>
            <a:endParaRPr lang="es-MX" dirty="0">
              <a:latin typeface="Arial" charset="0"/>
              <a:cs typeface="Arial" charset="0"/>
            </a:endParaRPr>
          </a:p>
        </p:txBody>
      </p:sp>
      <p:sp>
        <p:nvSpPr>
          <p:cNvPr id="10036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036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1"/>
          <p:cNvGraphicFramePr>
            <a:graphicFrameLocks noGrp="1"/>
          </p:cNvGraphicFramePr>
          <p:nvPr>
            <p:extLst>
              <p:ext uri="{D42A27DB-BD31-4B8C-83A1-F6EECF244321}">
                <p14:modId xmlns:p14="http://schemas.microsoft.com/office/powerpoint/2010/main" val="708980388"/>
              </p:ext>
            </p:extLst>
          </p:nvPr>
        </p:nvGraphicFramePr>
        <p:xfrm>
          <a:off x="1571625" y="841533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Raquel Danel  Oyarvide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49509" name="5 Rectángulo"/>
          <p:cNvSpPr>
            <a:spLocks noChangeArrowheads="1"/>
          </p:cNvSpPr>
          <p:nvPr/>
        </p:nvSpPr>
        <p:spPr bwMode="auto">
          <a:xfrm>
            <a:off x="1447800" y="533400"/>
            <a:ext cx="5219700" cy="2391424"/>
          </a:xfrm>
          <a:prstGeom prst="rect">
            <a:avLst/>
          </a:prstGeom>
          <a:noFill/>
          <a:ln>
            <a:noFill/>
          </a:ln>
          <a:extLst/>
        </p:spPr>
        <p:txBody>
          <a:bodyPr>
            <a:spAutoFit/>
          </a:bodyPr>
          <a:lstStyle/>
          <a:p>
            <a:pPr marL="177800" indent="-177800" algn="ctr">
              <a:defRPr/>
            </a:pPr>
            <a:endParaRPr lang="es-MX" b="1" i="1" dirty="0">
              <a:latin typeface="Arial" charset="0"/>
              <a:cs typeface="Arial" charset="0"/>
            </a:endParaRPr>
          </a:p>
          <a:p>
            <a:pPr marL="177800" indent="-177800" algn="ctr">
              <a:defRPr/>
            </a:pPr>
            <a:r>
              <a:rPr lang="es-MX" b="1" i="1" dirty="0">
                <a:latin typeface="Arial" charset="0"/>
                <a:cs typeface="Arial" charset="0"/>
              </a:rPr>
              <a:t>OFICINA DE </a:t>
            </a:r>
            <a:r>
              <a:rPr lang="es-MX" b="1" i="1" dirty="0" smtClean="0">
                <a:latin typeface="Arial" charset="0"/>
                <a:cs typeface="Arial" charset="0"/>
              </a:rPr>
              <a:t>NÓMINA</a:t>
            </a:r>
          </a:p>
          <a:p>
            <a:pPr marL="177800" indent="-177800" algn="ctr">
              <a:defRPr/>
            </a:pPr>
            <a:r>
              <a:rPr lang="es-MX" altLang="es-MX" b="1" i="1" dirty="0"/>
              <a:t>(CONTINÚA)</a:t>
            </a:r>
          </a:p>
          <a:p>
            <a:pPr marL="177800" indent="-177800" eaLnBrk="1" hangingPunct="1">
              <a:defRPr/>
            </a:pPr>
            <a:endParaRPr lang="es-ES_tradnl" b="1" i="1" dirty="0">
              <a:latin typeface="Arial" charset="0"/>
              <a:cs typeface="Arial" charset="0"/>
            </a:endParaRPr>
          </a:p>
          <a:p>
            <a:pPr marL="177800" indent="-177800" algn="just">
              <a:spcAft>
                <a:spcPts val="1200"/>
              </a:spcAft>
              <a:buFont typeface="Wingdings" pitchFamily="2" charset="2"/>
              <a:buChar char="§"/>
              <a:defRPr/>
            </a:pPr>
            <a:r>
              <a:rPr lang="es-MX" dirty="0">
                <a:latin typeface="Arial" charset="0"/>
                <a:cs typeface="Arial" charset="0"/>
              </a:rPr>
              <a:t>Dar seguimiento y control de las incapacidades reportadas por enfermedad, maternidad y riesgo de trabajo.  </a:t>
            </a:r>
          </a:p>
          <a:p>
            <a:pPr algn="just">
              <a:spcAft>
                <a:spcPts val="1200"/>
              </a:spcAft>
              <a:buFont typeface="Wingdings" pitchFamily="2" charset="2"/>
              <a:buChar char="§"/>
              <a:defRPr/>
            </a:pPr>
            <a:r>
              <a:rPr lang="es-MX" dirty="0"/>
              <a:t>  </a:t>
            </a:r>
            <a:r>
              <a:rPr lang="es-MX" altLang="es-MX" dirty="0"/>
              <a:t>Ejecutar la normatividad expedida en materia de transparencia, archivo y control interno</a:t>
            </a:r>
            <a:r>
              <a:rPr lang="es-MX" altLang="es-MX" dirty="0" smtClean="0"/>
              <a:t>.</a:t>
            </a:r>
            <a:endParaRPr lang="es-MX" altLang="es-MX" dirty="0"/>
          </a:p>
          <a:p>
            <a:pPr marL="179388" indent="-179388" algn="just">
              <a:spcAft>
                <a:spcPts val="1200"/>
              </a:spcAft>
              <a:buFont typeface="Wingdings" pitchFamily="2" charset="2"/>
              <a:buChar char="§"/>
              <a:defRPr/>
            </a:pPr>
            <a:r>
              <a:rPr lang="es-MX" dirty="0">
                <a:latin typeface="Arial" charset="0"/>
                <a:cs typeface="Arial" charset="0"/>
              </a:rPr>
              <a:t>Estas funciones son enunciativas mas no limitativas.</a:t>
            </a:r>
          </a:p>
          <a:p>
            <a:pPr marL="177800" indent="-177800" algn="just">
              <a:lnSpc>
                <a:spcPct val="95000"/>
              </a:lnSpc>
              <a:buFont typeface="Wingdings" pitchFamily="2" charset="2"/>
              <a:buChar char="§"/>
              <a:defRPr/>
            </a:pPr>
            <a:endParaRPr lang="es-MX" dirty="0">
              <a:latin typeface="Arial" charset="0"/>
              <a:cs typeface="Arial" charset="0"/>
            </a:endParaRPr>
          </a:p>
        </p:txBody>
      </p:sp>
      <p:sp>
        <p:nvSpPr>
          <p:cNvPr id="10036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036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1"/>
          <p:cNvGraphicFramePr>
            <a:graphicFrameLocks noGrp="1"/>
          </p:cNvGraphicFramePr>
          <p:nvPr>
            <p:extLst>
              <p:ext uri="{D42A27DB-BD31-4B8C-83A1-F6EECF244321}">
                <p14:modId xmlns:p14="http://schemas.microsoft.com/office/powerpoint/2010/main" val="4231304842"/>
              </p:ext>
            </p:extLst>
          </p:nvPr>
        </p:nvGraphicFramePr>
        <p:xfrm>
          <a:off x="1571625" y="838630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Raquel Danel  Oyarvide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225067155"/>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0725" name="Rectangle 20"/>
          <p:cNvSpPr>
            <a:spLocks noChangeArrowheads="1"/>
          </p:cNvSpPr>
          <p:nvPr/>
        </p:nvSpPr>
        <p:spPr bwMode="auto">
          <a:xfrm>
            <a:off x="1447800" y="530225"/>
            <a:ext cx="5219700" cy="8002191"/>
          </a:xfrm>
          <a:prstGeom prst="rect">
            <a:avLst/>
          </a:prstGeom>
          <a:noFill/>
          <a:ln>
            <a:noFill/>
          </a:ln>
          <a:extLst/>
        </p:spPr>
        <p:txBody>
          <a:bodyPr>
            <a:spAutoFit/>
          </a:bodyPr>
          <a:lstStyle/>
          <a:p>
            <a:pPr algn="ctr">
              <a:defRPr/>
            </a:pPr>
            <a:endParaRPr lang="es-MX" b="1" i="1" dirty="0">
              <a:latin typeface="Arial" charset="0"/>
              <a:cs typeface="Arial" charset="0"/>
            </a:endParaRPr>
          </a:p>
          <a:p>
            <a:pPr algn="ctr">
              <a:defRPr/>
            </a:pPr>
            <a:r>
              <a:rPr lang="es-MX" b="1" i="1" dirty="0">
                <a:latin typeface="Arial" charset="0"/>
                <a:cs typeface="Arial" charset="0"/>
              </a:rPr>
              <a:t>AUXILIAR DE RECURSOS HUMANOS</a:t>
            </a:r>
          </a:p>
          <a:p>
            <a:pPr algn="ctr">
              <a:defRPr/>
            </a:pPr>
            <a:endParaRPr lang="es-MX" b="1" i="1" dirty="0">
              <a:latin typeface="Arial" charset="0"/>
              <a:cs typeface="Arial" charset="0"/>
            </a:endParaRPr>
          </a:p>
          <a:p>
            <a:pPr marL="171450" indent="-171450" algn="just">
              <a:spcAft>
                <a:spcPts val="1200"/>
              </a:spcAft>
              <a:defRPr/>
            </a:pPr>
            <a:r>
              <a:rPr lang="es-MX" b="1" dirty="0"/>
              <a:t>OBJETIVO</a:t>
            </a:r>
            <a:endParaRPr lang="es-MX" dirty="0"/>
          </a:p>
          <a:p>
            <a:pPr marL="0" indent="0" algn="just">
              <a:spcAft>
                <a:spcPts val="1200"/>
              </a:spcAft>
              <a:buNone/>
              <a:defRPr/>
            </a:pPr>
            <a:r>
              <a:rPr lang="es-ES" dirty="0"/>
              <a:t> Atender la audiencia en el Departamento</a:t>
            </a:r>
            <a:r>
              <a:rPr lang="es-ES" dirty="0" smtClean="0"/>
              <a:t>, </a:t>
            </a:r>
            <a:r>
              <a:rPr lang="es-ES" dirty="0"/>
              <a:t>registrar y remitir correspondencia impresa y por vía electrónica, así como </a:t>
            </a:r>
            <a:r>
              <a:rPr lang="es-ES" dirty="0" smtClean="0"/>
              <a:t>resguardo de documentos, expedientes y demás información de interés para el instituto, realizar actividades de recepción, archivo y custodia de los documentos, mantener información organizada a disposición del instituto, prestar los servicios de consulta, préstamo y reproducción de los documentos de acuerdo a la normativa aplicable.</a:t>
            </a:r>
            <a:endParaRPr lang="es-MX" dirty="0"/>
          </a:p>
          <a:p>
            <a:pPr marL="0" indent="0" algn="just">
              <a:spcAft>
                <a:spcPts val="1200"/>
              </a:spcAft>
              <a:buNone/>
              <a:defRPr/>
            </a:pPr>
            <a:r>
              <a:rPr lang="es-ES" b="1" dirty="0"/>
              <a:t>FUNCIONES </a:t>
            </a:r>
          </a:p>
          <a:p>
            <a:pPr marL="171450" indent="-171450" algn="just">
              <a:spcAft>
                <a:spcPts val="1200"/>
              </a:spcAft>
              <a:buFont typeface="Wingdings" panose="05000000000000000000" pitchFamily="2" charset="2"/>
              <a:buChar char="§"/>
              <a:defRPr/>
            </a:pPr>
            <a:r>
              <a:rPr lang="es-MX" dirty="0"/>
              <a:t>Apoyar en la coordinación de los programas de </a:t>
            </a:r>
            <a:r>
              <a:rPr lang="es-MX" altLang="es-MX" dirty="0"/>
              <a:t>capacitación para el personal administrativo y servicios básicos de la  Institución.</a:t>
            </a:r>
          </a:p>
          <a:p>
            <a:pPr marL="171450" indent="-171450" algn="just">
              <a:spcAft>
                <a:spcPts val="1200"/>
              </a:spcAft>
              <a:buFont typeface="Wingdings" panose="05000000000000000000" pitchFamily="2" charset="2"/>
              <a:buChar char="§"/>
              <a:defRPr/>
            </a:pPr>
            <a:r>
              <a:rPr lang="es-MX" altLang="es-MX" dirty="0"/>
              <a:t>Apoyar en el procedimiento de reclutamiento, selección y contratación del personal conforme a las normas y lineamientos establecidos.</a:t>
            </a:r>
          </a:p>
          <a:p>
            <a:pPr marL="171450" indent="-171450" algn="just">
              <a:spcAft>
                <a:spcPts val="1200"/>
              </a:spcAft>
              <a:buFont typeface="Wingdings" panose="05000000000000000000" pitchFamily="2" charset="2"/>
              <a:buChar char="§"/>
              <a:defRPr/>
            </a:pPr>
            <a:r>
              <a:rPr lang="es-ES" altLang="es-MX" dirty="0"/>
              <a:t>Apoyar en el programa de ambiente de trabajo </a:t>
            </a:r>
          </a:p>
          <a:p>
            <a:pPr marL="171450" indent="-171450" algn="just">
              <a:spcAft>
                <a:spcPts val="1200"/>
              </a:spcAft>
              <a:buFont typeface="Wingdings" panose="05000000000000000000" pitchFamily="2" charset="2"/>
              <a:buChar char="§"/>
              <a:defRPr/>
            </a:pPr>
            <a:r>
              <a:rPr lang="es-MX" altLang="es-MX" dirty="0"/>
              <a:t>Apoyar en la elaboración de los documentos administrativos del área (contratos o nombramientos, constancias, credenciales, cambios de adscripción, entre otros).</a:t>
            </a:r>
          </a:p>
          <a:p>
            <a:pPr marL="171450" indent="-171450" algn="just">
              <a:spcAft>
                <a:spcPts val="1200"/>
              </a:spcAft>
              <a:buFont typeface="Wingdings" panose="05000000000000000000" pitchFamily="2" charset="2"/>
              <a:buChar char="§"/>
              <a:defRPr/>
            </a:pPr>
            <a:r>
              <a:rPr lang="es-MX" altLang="es-MX" dirty="0"/>
              <a:t>Apoyar en la entrega de recibos de nóminas ordinarias y extraordinarias.</a:t>
            </a:r>
          </a:p>
          <a:p>
            <a:pPr marL="171450" indent="-171450" algn="just">
              <a:spcAft>
                <a:spcPts val="1200"/>
              </a:spcAft>
              <a:buFont typeface="Wingdings" panose="05000000000000000000" pitchFamily="2" charset="2"/>
              <a:buChar char="§"/>
              <a:defRPr/>
            </a:pPr>
            <a:r>
              <a:rPr lang="es-MX" altLang="es-MX" dirty="0"/>
              <a:t>Apoyar en la actualización de la plantilla del personal.</a:t>
            </a:r>
          </a:p>
          <a:p>
            <a:pPr marL="171450" indent="-171450" algn="just">
              <a:spcAft>
                <a:spcPts val="1200"/>
              </a:spcAft>
              <a:buFont typeface="Wingdings" panose="05000000000000000000" pitchFamily="2" charset="2"/>
              <a:buChar char="§"/>
              <a:defRPr/>
            </a:pPr>
            <a:r>
              <a:rPr lang="es-MX" altLang="es-MX" dirty="0"/>
              <a:t>Recopilar, capturar y generar los reportes de las incidencias del personal a través del sistema OLÍN </a:t>
            </a:r>
            <a:r>
              <a:rPr lang="es-MX" altLang="es-MX" dirty="0" err="1"/>
              <a:t>Mixtli</a:t>
            </a:r>
            <a:r>
              <a:rPr lang="es-MX" altLang="es-MX" dirty="0"/>
              <a:t>.</a:t>
            </a:r>
          </a:p>
          <a:p>
            <a:pPr marL="171450" indent="-171450" algn="just">
              <a:spcAft>
                <a:spcPts val="1200"/>
              </a:spcAft>
              <a:buFont typeface="Wingdings" panose="05000000000000000000" pitchFamily="2" charset="2"/>
              <a:buChar char="§"/>
              <a:defRPr/>
            </a:pPr>
            <a:r>
              <a:rPr lang="es-MX" dirty="0" smtClean="0"/>
              <a:t>Tramitar </a:t>
            </a:r>
            <a:r>
              <a:rPr lang="es-MX" dirty="0"/>
              <a:t>e integrar la correspondencia que ingresa y egresa del área de trabajo para llevar su control y seguimiento.</a:t>
            </a:r>
          </a:p>
          <a:p>
            <a:pPr marL="171450" indent="-171450" algn="just">
              <a:spcAft>
                <a:spcPts val="1200"/>
              </a:spcAft>
              <a:buFont typeface="Wingdings" panose="05000000000000000000" pitchFamily="2" charset="2"/>
              <a:buChar char="§"/>
              <a:defRPr/>
            </a:pPr>
            <a:r>
              <a:rPr lang="es-MX" altLang="es-MX" dirty="0" smtClean="0"/>
              <a:t>Apoyar </a:t>
            </a:r>
            <a:r>
              <a:rPr lang="es-MX" altLang="es-MX" dirty="0"/>
              <a:t>en la difusión de la correspondencia electrónica y darle seguimiento</a:t>
            </a:r>
            <a:r>
              <a:rPr lang="es-MX" altLang="es-MX" dirty="0" smtClean="0"/>
              <a:t>.</a:t>
            </a:r>
          </a:p>
          <a:p>
            <a:pPr marL="171450" indent="-171450" algn="just">
              <a:spcAft>
                <a:spcPts val="1200"/>
              </a:spcAft>
              <a:buFont typeface="Wingdings" panose="05000000000000000000" pitchFamily="2" charset="2"/>
              <a:buChar char="§"/>
              <a:defRPr/>
            </a:pPr>
            <a:r>
              <a:rPr lang="es-MX" altLang="es-MX" dirty="0" smtClean="0"/>
              <a:t>Apoyar en la entrega de Registros de Puntualidad y Asistencia, Permisos Económicos y Pases de Entrada/Salida.</a:t>
            </a:r>
          </a:p>
          <a:p>
            <a:pPr marL="171450" indent="-171450" algn="just">
              <a:spcAft>
                <a:spcPts val="1200"/>
              </a:spcAft>
              <a:buFont typeface="Wingdings" panose="05000000000000000000" pitchFamily="2" charset="2"/>
              <a:buChar char="§"/>
              <a:defRPr/>
            </a:pPr>
            <a:endParaRPr lang="es-MX" altLang="es-MX" dirty="0">
              <a:solidFill>
                <a:srgbClr val="00B0F0"/>
              </a:solidFill>
            </a:endParaRPr>
          </a:p>
        </p:txBody>
      </p:sp>
      <p:sp>
        <p:nvSpPr>
          <p:cNvPr id="9728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9729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3679399947"/>
              </p:ext>
            </p:extLst>
          </p:nvPr>
        </p:nvGraphicFramePr>
        <p:xfrm>
          <a:off x="1520825" y="8388350"/>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Daniel Muñoz Trejo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0725" name="Rectangle 20"/>
          <p:cNvSpPr>
            <a:spLocks noChangeArrowheads="1"/>
          </p:cNvSpPr>
          <p:nvPr/>
        </p:nvSpPr>
        <p:spPr bwMode="auto">
          <a:xfrm>
            <a:off x="1447800" y="530225"/>
            <a:ext cx="5219700" cy="3262432"/>
          </a:xfrm>
          <a:prstGeom prst="rect">
            <a:avLst/>
          </a:prstGeom>
          <a:noFill/>
          <a:ln>
            <a:noFill/>
          </a:ln>
          <a:extLst/>
        </p:spPr>
        <p:txBody>
          <a:bodyPr>
            <a:spAutoFit/>
          </a:bodyPr>
          <a:lstStyle/>
          <a:p>
            <a:pPr algn="ctr">
              <a:defRPr/>
            </a:pPr>
            <a:endParaRPr lang="es-MX" b="1" i="1" dirty="0">
              <a:latin typeface="Arial" charset="0"/>
              <a:cs typeface="Arial" charset="0"/>
            </a:endParaRPr>
          </a:p>
          <a:p>
            <a:pPr algn="ctr">
              <a:defRPr/>
            </a:pPr>
            <a:r>
              <a:rPr lang="es-MX" b="1" i="1" dirty="0">
                <a:latin typeface="Arial" charset="0"/>
                <a:cs typeface="Arial" charset="0"/>
              </a:rPr>
              <a:t>AUXILIAR DE RECURSOS HUMANOS</a:t>
            </a:r>
          </a:p>
          <a:p>
            <a:pPr marL="171450" indent="-171450" algn="ctr">
              <a:spcAft>
                <a:spcPts val="1200"/>
              </a:spcAft>
              <a:defRPr/>
            </a:pPr>
            <a:r>
              <a:rPr lang="es-MX" b="1" i="1" dirty="0"/>
              <a:t>(CONTINÚA)</a:t>
            </a:r>
            <a:endParaRPr lang="es-MX" i="1" dirty="0"/>
          </a:p>
          <a:p>
            <a:pPr marL="180975" indent="-180975" algn="just">
              <a:spcAft>
                <a:spcPts val="1200"/>
              </a:spcAft>
              <a:buFont typeface="Wingdings" pitchFamily="2" charset="2"/>
              <a:buChar char="§"/>
              <a:defRPr/>
            </a:pPr>
            <a:r>
              <a:rPr lang="es-MX" altLang="es-MX" dirty="0"/>
              <a:t>Organizar, conservar y resguardar los expedientes que conforman el archivo del área.</a:t>
            </a:r>
          </a:p>
          <a:p>
            <a:pPr marL="180975" indent="-180975" algn="just">
              <a:spcAft>
                <a:spcPts val="1200"/>
              </a:spcAft>
              <a:buFont typeface="Wingdings" pitchFamily="2" charset="2"/>
              <a:buChar char="§"/>
              <a:defRPr/>
            </a:pPr>
            <a:r>
              <a:rPr lang="es-MX" altLang="es-MX" dirty="0" smtClean="0"/>
              <a:t>Promover </a:t>
            </a:r>
            <a:r>
              <a:rPr lang="es-MX" altLang="es-MX" dirty="0"/>
              <a:t>el cumplimiento en el ámbito de su competencia lo establecido en el Sistema de Gestión Integral.</a:t>
            </a:r>
          </a:p>
          <a:p>
            <a:pPr marL="180975" indent="-180975" algn="just">
              <a:spcAft>
                <a:spcPts val="1200"/>
              </a:spcAft>
              <a:buFont typeface="Wingdings" pitchFamily="2" charset="2"/>
              <a:buChar char="§"/>
              <a:defRPr/>
            </a:pPr>
            <a:r>
              <a:rPr lang="es-MX" altLang="es-MX" dirty="0"/>
              <a:t>Ejecutar la normatividad expedida en materia de transparencia, archivo y control interno.</a:t>
            </a:r>
          </a:p>
          <a:p>
            <a:pPr marL="180975" indent="-180975" algn="just">
              <a:spcAft>
                <a:spcPts val="1200"/>
              </a:spcAft>
              <a:buFont typeface="Wingdings" pitchFamily="2" charset="2"/>
              <a:buChar char="§"/>
              <a:defRPr/>
            </a:pPr>
            <a:r>
              <a:rPr lang="es-MX" altLang="es-MX" dirty="0"/>
              <a:t>Estas funciones son enunciativas más no limitativas.</a:t>
            </a:r>
          </a:p>
          <a:p>
            <a:pPr marL="177800" indent="-177800" algn="just">
              <a:buFont typeface="Arial" panose="020B0604020202020204" pitchFamily="34" charset="0"/>
              <a:buChar char="•"/>
              <a:defRPr/>
            </a:pPr>
            <a:endParaRPr lang="es-MX" altLang="es-MX" dirty="0"/>
          </a:p>
          <a:p>
            <a:pPr marL="177800" indent="-177800" algn="just">
              <a:buFont typeface="Arial" panose="020B0604020202020204" pitchFamily="34" charset="0"/>
              <a:buChar char="•"/>
              <a:defRPr/>
            </a:pPr>
            <a:endParaRPr lang="es-ES" dirty="0"/>
          </a:p>
          <a:p>
            <a:pPr marL="177800" indent="-177800" algn="just">
              <a:buFont typeface="Arial" panose="020B0604020202020204" pitchFamily="34" charset="0"/>
              <a:buChar char="•"/>
              <a:defRPr/>
            </a:pPr>
            <a:endParaRPr lang="es-MX" dirty="0">
              <a:solidFill>
                <a:srgbClr val="FF33CC"/>
              </a:solidFill>
            </a:endParaRPr>
          </a:p>
        </p:txBody>
      </p:sp>
      <p:sp>
        <p:nvSpPr>
          <p:cNvPr id="9728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9729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3983207976"/>
              </p:ext>
            </p:extLst>
          </p:nvPr>
        </p:nvGraphicFramePr>
        <p:xfrm>
          <a:off x="1520825" y="8388350"/>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Daniel Muñoz Trejo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121031484"/>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64515" name="Rectangle 20"/>
          <p:cNvSpPr>
            <a:spLocks noChangeArrowheads="1"/>
          </p:cNvSpPr>
          <p:nvPr/>
        </p:nvSpPr>
        <p:spPr bwMode="auto">
          <a:xfrm>
            <a:off x="1538007" y="526562"/>
            <a:ext cx="5219700" cy="938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solidFill>
                <a:srgbClr val="FF0000"/>
              </a:solidFill>
            </a:endParaRPr>
          </a:p>
          <a:p>
            <a:pPr algn="ctr"/>
            <a:r>
              <a:rPr lang="es-MX" altLang="es-MX" b="1" i="1" dirty="0" smtClean="0"/>
              <a:t>ANALISTA DE REGISTROS DOCENTES</a:t>
            </a:r>
            <a:endParaRPr lang="es-MX" altLang="es-MX" b="1" i="1" dirty="0"/>
          </a:p>
          <a:p>
            <a:pPr eaLnBrk="1" hangingPunct="1"/>
            <a:endParaRPr lang="es-ES_tradnl" altLang="es-MX" b="1" i="1" dirty="0"/>
          </a:p>
          <a:p>
            <a:pPr eaLnBrk="1" hangingPunct="1">
              <a:spcAft>
                <a:spcPts val="1200"/>
              </a:spcAft>
            </a:pPr>
            <a:r>
              <a:rPr lang="es-ES_tradnl" altLang="es-MX" b="1" i="1" dirty="0"/>
              <a:t>OBJETIVO</a:t>
            </a:r>
          </a:p>
          <a:p>
            <a:pPr algn="just" eaLnBrk="1" hangingPunct="1">
              <a:spcAft>
                <a:spcPts val="1200"/>
              </a:spcAft>
            </a:pPr>
            <a:r>
              <a:rPr lang="es-MX" altLang="es-MX" dirty="0"/>
              <a:t>	Dar seguimiento a la asistencia del personal docente que imparte cátedra en la Institución.</a:t>
            </a:r>
          </a:p>
          <a:p>
            <a:pPr algn="just">
              <a:spcAft>
                <a:spcPts val="1200"/>
              </a:spcAft>
            </a:pPr>
            <a:r>
              <a:rPr lang="es-ES" altLang="es-MX" b="1" i="1" dirty="0"/>
              <a:t>FUNCIONES </a:t>
            </a:r>
          </a:p>
          <a:p>
            <a:pPr algn="just" eaLnBrk="1" hangingPunct="1">
              <a:spcAft>
                <a:spcPts val="1200"/>
              </a:spcAft>
              <a:buFont typeface="Wingdings" panose="05000000000000000000" pitchFamily="2" charset="2"/>
              <a:buChar char="§"/>
            </a:pPr>
            <a:r>
              <a:rPr lang="es-MX" altLang="es-MX" dirty="0"/>
              <a:t>Elaborar los informes correspondientes a los horarios de clase, entradas y salidas de los docentes.</a:t>
            </a:r>
          </a:p>
          <a:p>
            <a:pPr algn="just" eaLnBrk="1" hangingPunct="1">
              <a:spcAft>
                <a:spcPts val="1200"/>
              </a:spcAft>
              <a:buFont typeface="Wingdings" panose="05000000000000000000" pitchFamily="2" charset="2"/>
              <a:buChar char="§"/>
            </a:pPr>
            <a:r>
              <a:rPr lang="es-MX" altLang="es-MX" dirty="0"/>
              <a:t>Inspeccionar las entradas, salidas y permanencia del personal docente.</a:t>
            </a:r>
          </a:p>
          <a:p>
            <a:pPr algn="just" eaLnBrk="1" hangingPunct="1">
              <a:spcAft>
                <a:spcPts val="1200"/>
              </a:spcAft>
              <a:buFont typeface="Wingdings" panose="05000000000000000000" pitchFamily="2" charset="2"/>
              <a:buChar char="§"/>
            </a:pPr>
            <a:r>
              <a:rPr lang="es-MX" dirty="0"/>
              <a:t>Elaborar un reporte diario de faltas y retardos del personal docente y entregar el control de asistencia de los mismos </a:t>
            </a:r>
            <a:r>
              <a:rPr lang="es-MX" dirty="0" smtClean="0"/>
              <a:t>al Departamento de Recursos Humanos.</a:t>
            </a:r>
            <a:endParaRPr lang="es-MX" dirty="0"/>
          </a:p>
          <a:p>
            <a:pPr algn="just" eaLnBrk="1" hangingPunct="1">
              <a:spcAft>
                <a:spcPts val="1200"/>
              </a:spcAft>
              <a:buFont typeface="Wingdings" panose="05000000000000000000" pitchFamily="2" charset="2"/>
              <a:buChar char="§"/>
            </a:pPr>
            <a:r>
              <a:rPr lang="es-MX" altLang="es-MX" dirty="0"/>
              <a:t>Distribuir volantes, oficios, circulares y demás documentación oficial a los docentes.</a:t>
            </a:r>
          </a:p>
          <a:p>
            <a:pPr algn="just" eaLnBrk="1" hangingPunct="1">
              <a:spcAft>
                <a:spcPts val="1200"/>
              </a:spcAft>
              <a:buFont typeface="Wingdings" panose="05000000000000000000" pitchFamily="2" charset="2"/>
              <a:buChar char="§"/>
            </a:pPr>
            <a:r>
              <a:rPr lang="es-MX" dirty="0"/>
              <a:t>Supervisar la entrada y salida de las instalaciones del personal docente e informar al Departamento de Recursos Humanos. </a:t>
            </a:r>
            <a:endParaRPr lang="es-MX" dirty="0" smtClean="0"/>
          </a:p>
          <a:p>
            <a:pPr algn="just" eaLnBrk="1" hangingPunct="1">
              <a:spcAft>
                <a:spcPts val="1200"/>
              </a:spcAft>
              <a:buFont typeface="Wingdings" panose="05000000000000000000" pitchFamily="2" charset="2"/>
              <a:buChar char="§"/>
            </a:pPr>
            <a:r>
              <a:rPr lang="es-MX" altLang="es-MX" dirty="0" smtClean="0"/>
              <a:t>Revisar los comprobantes de asistencia (internos y externos) del personal docente para aplicación de incidencias.</a:t>
            </a:r>
          </a:p>
          <a:p>
            <a:pPr algn="just" eaLnBrk="1" hangingPunct="1">
              <a:spcAft>
                <a:spcPts val="1200"/>
              </a:spcAft>
              <a:buFont typeface="Wingdings" panose="05000000000000000000" pitchFamily="2" charset="2"/>
              <a:buChar char="§"/>
            </a:pPr>
            <a:r>
              <a:rPr lang="es-MX" altLang="es-MX" dirty="0" smtClean="0"/>
              <a:t>Elaborar el </a:t>
            </a:r>
            <a:r>
              <a:rPr lang="es-MX" altLang="es-MX" dirty="0"/>
              <a:t>reporte de incidencias del personal docente y entregar </a:t>
            </a:r>
            <a:r>
              <a:rPr lang="es-MX" dirty="0"/>
              <a:t>al Departamento de Recursos Humanos</a:t>
            </a:r>
            <a:r>
              <a:rPr lang="es-MX" dirty="0" smtClean="0"/>
              <a:t>.</a:t>
            </a:r>
          </a:p>
          <a:p>
            <a:pPr algn="just" eaLnBrk="1" hangingPunct="1">
              <a:spcAft>
                <a:spcPts val="1200"/>
              </a:spcAft>
              <a:buFont typeface="Wingdings" panose="05000000000000000000" pitchFamily="2" charset="2"/>
              <a:buChar char="§"/>
            </a:pPr>
            <a:r>
              <a:rPr lang="es-MX" altLang="es-MX" dirty="0" smtClean="0"/>
              <a:t>Integrar el expediente de los reportes diarios, así como el concentrado de faltas.</a:t>
            </a:r>
            <a:endParaRPr lang="es-MX" altLang="es-MX" dirty="0"/>
          </a:p>
          <a:p>
            <a:pPr algn="just" eaLnBrk="1" hangingPunct="1">
              <a:spcAft>
                <a:spcPts val="1200"/>
              </a:spcAft>
              <a:buFont typeface="Wingdings" panose="05000000000000000000" pitchFamily="2" charset="2"/>
              <a:buChar char="§"/>
            </a:pPr>
            <a:r>
              <a:rPr lang="es-MX" altLang="es-MX" dirty="0"/>
              <a:t>Auxiliar a la División de Estudios Profesionales para el cumplimiento del Reglamento de Alumnos.</a:t>
            </a:r>
          </a:p>
          <a:p>
            <a:pPr algn="just">
              <a:buFont typeface="Wingdings" pitchFamily="2" charset="2"/>
              <a:buChar char="§"/>
            </a:pPr>
            <a:r>
              <a:rPr lang="es-MX" altLang="es-MX" dirty="0"/>
              <a:t>Promover el cumplimiento en el ámbito de su competencia lo establecido en el Sistema de Gestión Integral.</a:t>
            </a:r>
          </a:p>
          <a:p>
            <a:pPr algn="just">
              <a:buFont typeface="Wingdings" pitchFamily="2" charset="2"/>
              <a:buChar char="§"/>
            </a:pPr>
            <a:endParaRPr lang="es-MX" altLang="es-MX" dirty="0"/>
          </a:p>
          <a:p>
            <a:pPr algn="just">
              <a:buFont typeface="Wingdings" pitchFamily="2" charset="2"/>
              <a:buChar char="§"/>
            </a:pPr>
            <a:r>
              <a:rPr lang="es-MX" altLang="es-MX" dirty="0"/>
              <a:t>Ejecutar la normatividad expedida en materia de transparencia, archivo y control interno.</a:t>
            </a:r>
          </a:p>
          <a:p>
            <a:pPr algn="just">
              <a:buFont typeface="Wingdings" pitchFamily="2" charset="2"/>
              <a:buChar char="§"/>
            </a:pPr>
            <a:endParaRPr lang="es-MX" dirty="0"/>
          </a:p>
          <a:p>
            <a:pPr algn="just">
              <a:buFont typeface="Wingdings" pitchFamily="2" charset="2"/>
              <a:buChar char="§"/>
            </a:pPr>
            <a:r>
              <a:rPr lang="es-MX" dirty="0">
                <a:solidFill>
                  <a:srgbClr val="000000"/>
                </a:solidFill>
              </a:rPr>
              <a:t>Estas funciones son enunciativas mas no limitativas.</a:t>
            </a:r>
          </a:p>
          <a:p>
            <a:pPr algn="just">
              <a:spcAft>
                <a:spcPts val="1200"/>
              </a:spcAft>
              <a:buFont typeface="Wingdings" pitchFamily="2" charset="2"/>
              <a:buChar char="§"/>
              <a:defRPr/>
            </a:pPr>
            <a:endParaRPr lang="es-MX" dirty="0">
              <a:latin typeface="Arial" charset="0"/>
              <a:cs typeface="Arial" charset="0"/>
            </a:endParaRPr>
          </a:p>
          <a:p>
            <a:pPr marL="0" indent="0" algn="just" eaLnBrk="1" hangingPunct="1">
              <a:spcAft>
                <a:spcPts val="1200"/>
              </a:spcAft>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buFont typeface="Wingdings" panose="05000000000000000000" pitchFamily="2" charset="2"/>
              <a:buChar char="§"/>
            </a:pPr>
            <a:endParaRPr lang="es-MX" altLang="es-MX" dirty="0"/>
          </a:p>
        </p:txBody>
      </p:sp>
      <p:sp>
        <p:nvSpPr>
          <p:cNvPr id="6452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6452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2991172273"/>
              </p:ext>
            </p:extLst>
          </p:nvPr>
        </p:nvGraphicFramePr>
        <p:xfrm>
          <a:off x="1576107" y="838296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Yuriana Cruz Hernández</a:t>
                      </a:r>
                      <a:endParaRPr kumimoji="0" lang="es-ES" sz="1200" b="0" i="0" u="none" strike="noStrike" cap="none" normalizeH="0" baseline="0" dirty="0">
                        <a:ln>
                          <a:noFill/>
                        </a:ln>
                        <a:solidFill>
                          <a:schemeClr val="tx1"/>
                        </a:solidFill>
                        <a:effectLst/>
                        <a:latin typeface="Arial" charset="0"/>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778305755"/>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64515" name="Rectangle 20"/>
          <p:cNvSpPr>
            <a:spLocks noChangeArrowheads="1"/>
          </p:cNvSpPr>
          <p:nvPr/>
        </p:nvSpPr>
        <p:spPr bwMode="auto">
          <a:xfrm>
            <a:off x="1538007" y="526562"/>
            <a:ext cx="5219700" cy="8340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ctr"/>
            <a:endParaRPr lang="es-MX" altLang="es-MX" b="1" i="1" dirty="0">
              <a:solidFill>
                <a:srgbClr val="FF0000"/>
              </a:solidFill>
            </a:endParaRPr>
          </a:p>
          <a:p>
            <a:pPr algn="ctr"/>
            <a:r>
              <a:rPr lang="es-MX" altLang="es-MX" b="1" i="1" dirty="0" smtClean="0"/>
              <a:t>PREFECTO</a:t>
            </a:r>
            <a:endParaRPr lang="es-MX" altLang="es-MX" b="1" i="1" dirty="0"/>
          </a:p>
          <a:p>
            <a:pPr eaLnBrk="1" hangingPunct="1"/>
            <a:endParaRPr lang="es-ES_tradnl" altLang="es-MX" b="1" i="1" dirty="0"/>
          </a:p>
          <a:p>
            <a:pPr eaLnBrk="1" hangingPunct="1">
              <a:spcAft>
                <a:spcPts val="1200"/>
              </a:spcAft>
            </a:pPr>
            <a:r>
              <a:rPr lang="es-ES_tradnl" altLang="es-MX" b="1" i="1" dirty="0"/>
              <a:t>OBJETIVO</a:t>
            </a:r>
          </a:p>
          <a:p>
            <a:pPr algn="just" eaLnBrk="1" hangingPunct="1">
              <a:spcAft>
                <a:spcPts val="1200"/>
              </a:spcAft>
            </a:pPr>
            <a:r>
              <a:rPr lang="es-MX" altLang="es-MX" dirty="0"/>
              <a:t>	Dar seguimiento a la asistencia del personal docente que imparte cátedra en la Institución.</a:t>
            </a:r>
          </a:p>
          <a:p>
            <a:pPr algn="just">
              <a:spcAft>
                <a:spcPts val="1200"/>
              </a:spcAft>
            </a:pPr>
            <a:r>
              <a:rPr lang="es-ES" altLang="es-MX" b="1" i="1" dirty="0" smtClean="0"/>
              <a:t>FUNCIONES </a:t>
            </a:r>
            <a:endParaRPr lang="es-ES" altLang="es-MX" b="1" i="1" dirty="0"/>
          </a:p>
          <a:p>
            <a:pPr algn="just" eaLnBrk="1" hangingPunct="1">
              <a:spcAft>
                <a:spcPts val="1200"/>
              </a:spcAft>
              <a:buFont typeface="Wingdings" panose="05000000000000000000" pitchFamily="2" charset="2"/>
              <a:buChar char="§"/>
            </a:pPr>
            <a:r>
              <a:rPr lang="es-MX" altLang="es-MX" dirty="0"/>
              <a:t>Elaborar los informes correspondientes a los horarios de clase, entradas y salidas de los docentes.</a:t>
            </a:r>
          </a:p>
          <a:p>
            <a:pPr algn="just" eaLnBrk="1" hangingPunct="1">
              <a:spcAft>
                <a:spcPts val="1200"/>
              </a:spcAft>
              <a:buFont typeface="Wingdings" panose="05000000000000000000" pitchFamily="2" charset="2"/>
              <a:buChar char="§"/>
            </a:pPr>
            <a:r>
              <a:rPr lang="es-MX" altLang="es-MX" dirty="0"/>
              <a:t>Inspeccionar las entradas, salidas y permanencia del personal docente.</a:t>
            </a:r>
          </a:p>
          <a:p>
            <a:pPr algn="just" eaLnBrk="1" hangingPunct="1">
              <a:spcAft>
                <a:spcPts val="1200"/>
              </a:spcAft>
              <a:buFont typeface="Wingdings" panose="05000000000000000000" pitchFamily="2" charset="2"/>
              <a:buChar char="§"/>
            </a:pPr>
            <a:r>
              <a:rPr lang="es-MX" dirty="0"/>
              <a:t>Elaborar un reporte diario de faltas y retardos del personal docente y entregar el control de asistencia de los mismos </a:t>
            </a:r>
            <a:r>
              <a:rPr lang="es-MX" dirty="0" smtClean="0"/>
              <a:t>al Departamento de Recursos Humanos.</a:t>
            </a:r>
            <a:endParaRPr lang="es-MX" dirty="0"/>
          </a:p>
          <a:p>
            <a:pPr algn="just" eaLnBrk="1" hangingPunct="1">
              <a:spcAft>
                <a:spcPts val="1200"/>
              </a:spcAft>
              <a:buFont typeface="Wingdings" panose="05000000000000000000" pitchFamily="2" charset="2"/>
              <a:buChar char="§"/>
            </a:pPr>
            <a:r>
              <a:rPr lang="es-MX" altLang="es-MX" dirty="0"/>
              <a:t>Distribuir volantes, oficios, circulares y demás documentación oficial a los docentes.</a:t>
            </a:r>
          </a:p>
          <a:p>
            <a:pPr algn="just" eaLnBrk="1" hangingPunct="1">
              <a:spcAft>
                <a:spcPts val="1200"/>
              </a:spcAft>
              <a:buFont typeface="Wingdings" panose="05000000000000000000" pitchFamily="2" charset="2"/>
              <a:buChar char="§"/>
            </a:pPr>
            <a:r>
              <a:rPr lang="es-MX" dirty="0"/>
              <a:t>Supervisar la entrada y salida de las instalaciones del personal docente e informar al Departamento de Recursos Humanos. </a:t>
            </a:r>
            <a:endParaRPr lang="es-MX" dirty="0" smtClean="0"/>
          </a:p>
          <a:p>
            <a:pPr algn="just" eaLnBrk="1" hangingPunct="1">
              <a:spcAft>
                <a:spcPts val="1200"/>
              </a:spcAft>
              <a:buFont typeface="Wingdings" panose="05000000000000000000" pitchFamily="2" charset="2"/>
              <a:buChar char="§"/>
            </a:pPr>
            <a:r>
              <a:rPr lang="es-MX" altLang="es-MX" dirty="0" smtClean="0"/>
              <a:t>Elaborar </a:t>
            </a:r>
            <a:r>
              <a:rPr lang="es-MX" altLang="es-MX" dirty="0"/>
              <a:t>el reporte de incidencias del personal docente y entregar </a:t>
            </a:r>
            <a:r>
              <a:rPr lang="es-MX" dirty="0"/>
              <a:t>al Departamento de Recursos Humanos.</a:t>
            </a:r>
            <a:endParaRPr lang="es-MX" altLang="es-MX" dirty="0"/>
          </a:p>
          <a:p>
            <a:pPr algn="just" eaLnBrk="1" hangingPunct="1">
              <a:spcAft>
                <a:spcPts val="1200"/>
              </a:spcAft>
              <a:buFont typeface="Wingdings" panose="05000000000000000000" pitchFamily="2" charset="2"/>
              <a:buChar char="§"/>
            </a:pPr>
            <a:r>
              <a:rPr lang="es-MX" altLang="es-MX" dirty="0"/>
              <a:t>Auxiliar a la División de Estudios Profesionales para el cumplimiento del Reglamento de Alumnos.</a:t>
            </a:r>
          </a:p>
          <a:p>
            <a:pPr algn="just">
              <a:buFont typeface="Wingdings" pitchFamily="2" charset="2"/>
              <a:buChar char="§"/>
            </a:pPr>
            <a:r>
              <a:rPr lang="es-MX" altLang="es-MX" dirty="0"/>
              <a:t>Promover el cumplimiento en el ámbito de su competencia lo establecido en el Sistema de Gestión Integral.</a:t>
            </a:r>
          </a:p>
          <a:p>
            <a:pPr algn="just">
              <a:buFont typeface="Wingdings" pitchFamily="2" charset="2"/>
              <a:buChar char="§"/>
            </a:pPr>
            <a:endParaRPr lang="es-MX" altLang="es-MX" dirty="0"/>
          </a:p>
          <a:p>
            <a:pPr algn="just">
              <a:buFont typeface="Wingdings" pitchFamily="2" charset="2"/>
              <a:buChar char="§"/>
            </a:pPr>
            <a:r>
              <a:rPr lang="es-MX" altLang="es-MX" dirty="0"/>
              <a:t>Ejecutar la normatividad expedida en materia de transparencia, archivo y control interno.</a:t>
            </a:r>
          </a:p>
          <a:p>
            <a:pPr algn="just">
              <a:buFont typeface="Wingdings" pitchFamily="2" charset="2"/>
              <a:buChar char="§"/>
            </a:pPr>
            <a:endParaRPr lang="es-MX" dirty="0">
              <a:solidFill>
                <a:srgbClr val="00B0F0"/>
              </a:solidFill>
            </a:endParaRPr>
          </a:p>
          <a:p>
            <a:pPr algn="just">
              <a:buFont typeface="Wingdings" pitchFamily="2" charset="2"/>
              <a:buChar char="§"/>
            </a:pPr>
            <a:r>
              <a:rPr lang="es-MX" dirty="0">
                <a:solidFill>
                  <a:srgbClr val="000000"/>
                </a:solidFill>
              </a:rPr>
              <a:t>Estas funciones son enunciativas mas no limitativas.</a:t>
            </a:r>
          </a:p>
          <a:p>
            <a:pPr algn="just">
              <a:spcAft>
                <a:spcPts val="1200"/>
              </a:spcAft>
              <a:buFont typeface="Wingdings" pitchFamily="2" charset="2"/>
              <a:buChar char="§"/>
              <a:defRPr/>
            </a:pPr>
            <a:endParaRPr lang="es-MX" dirty="0">
              <a:latin typeface="Arial" charset="0"/>
              <a:cs typeface="Arial" charset="0"/>
            </a:endParaRPr>
          </a:p>
          <a:p>
            <a:pPr marL="0" indent="0" algn="just" eaLnBrk="1" hangingPunct="1">
              <a:spcAft>
                <a:spcPts val="1200"/>
              </a:spcAft>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spcAft>
                <a:spcPts val="1200"/>
              </a:spcAft>
              <a:buFont typeface="Wingdings" panose="05000000000000000000" pitchFamily="2" charset="2"/>
              <a:buChar char="§"/>
            </a:pPr>
            <a:endParaRPr lang="es-MX" altLang="es-MX" dirty="0"/>
          </a:p>
          <a:p>
            <a:pPr algn="just" eaLnBrk="1" hangingPunct="1">
              <a:buFont typeface="Wingdings" panose="05000000000000000000" pitchFamily="2" charset="2"/>
              <a:buChar char="§"/>
            </a:pPr>
            <a:endParaRPr lang="es-MX" altLang="es-MX" dirty="0"/>
          </a:p>
        </p:txBody>
      </p:sp>
      <p:sp>
        <p:nvSpPr>
          <p:cNvPr id="6452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algn="just">
              <a:spcBef>
                <a:spcPct val="50000"/>
              </a:spcBef>
            </a:pPr>
            <a:r>
              <a:rPr lang="es-ES_tradnl" altLang="es-MX" sz="2000" b="1" i="1"/>
              <a:t>DESCRIPCIÓN DE FUNCIONES</a:t>
            </a:r>
          </a:p>
        </p:txBody>
      </p:sp>
      <p:sp>
        <p:nvSpPr>
          <p:cNvPr id="6452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1"/>
          <p:cNvGraphicFramePr>
            <a:graphicFrameLocks noGrp="1"/>
          </p:cNvGraphicFramePr>
          <p:nvPr>
            <p:extLst>
              <p:ext uri="{D42A27DB-BD31-4B8C-83A1-F6EECF244321}">
                <p14:modId xmlns:p14="http://schemas.microsoft.com/office/powerpoint/2010/main" val="3180833614"/>
              </p:ext>
            </p:extLst>
          </p:nvPr>
        </p:nvGraphicFramePr>
        <p:xfrm>
          <a:off x="1576107" y="8382965"/>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Arial" charset="0"/>
                        </a:rPr>
                        <a:t>Norberto Antonio </a:t>
                      </a:r>
                      <a:r>
                        <a:rPr kumimoji="0" lang="es-ES" sz="1200" b="0" i="0" u="none" strike="noStrike" cap="none" normalizeH="0" baseline="0" dirty="0" err="1" smtClean="0">
                          <a:ln>
                            <a:noFill/>
                          </a:ln>
                          <a:solidFill>
                            <a:schemeClr val="tx1"/>
                          </a:solidFill>
                          <a:effectLst/>
                          <a:latin typeface="Arial" charset="0"/>
                          <a:cs typeface="Arial" charset="0"/>
                        </a:rPr>
                        <a:t>Gumesindo</a:t>
                      </a:r>
                      <a:endParaRPr kumimoji="0" lang="es-ES" sz="1200" b="0" i="0" u="none" strike="noStrike" cap="none" normalizeH="0" baseline="0" dirty="0">
                        <a:ln>
                          <a:noFill/>
                        </a:ln>
                        <a:solidFill>
                          <a:schemeClr val="tx1"/>
                        </a:solidFill>
                        <a:effectLst/>
                        <a:latin typeface="Arial" charset="0"/>
                        <a:cs typeface="Arial"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174589044"/>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5715" name="Rectangle 20"/>
          <p:cNvSpPr>
            <a:spLocks noChangeArrowheads="1"/>
          </p:cNvSpPr>
          <p:nvPr/>
        </p:nvSpPr>
        <p:spPr bwMode="auto">
          <a:xfrm>
            <a:off x="1443038" y="533400"/>
            <a:ext cx="5219700" cy="7663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r>
              <a:rPr lang="es-MX" altLang="es-MX" sz="1200" b="1" i="1" dirty="0">
                <a:solidFill>
                  <a:srgbClr val="000000"/>
                </a:solidFill>
                <a:latin typeface="Arial" panose="020B0604020202020204" pitchFamily="34" charset="0"/>
              </a:rPr>
              <a:t>DEPARTAMENTO DE RECURSOS FINANCIEROS</a:t>
            </a:r>
            <a:endParaRPr lang="es-ES" altLang="es-MX" sz="1200" b="1" i="1" dirty="0">
              <a:solidFill>
                <a:srgbClr val="000000"/>
              </a:solidFill>
              <a:latin typeface="Arial" panose="020B0604020202020204" pitchFamily="34" charset="0"/>
            </a:endParaRPr>
          </a:p>
          <a:p>
            <a:pPr algn="just">
              <a:spcBef>
                <a:spcPct val="0"/>
              </a:spcBef>
              <a:buFontTx/>
              <a:buNone/>
            </a:pPr>
            <a:endParaRPr lang="es-MX" altLang="es-MX" sz="1200" dirty="0">
              <a:solidFill>
                <a:srgbClr val="000000"/>
              </a:solidFill>
              <a:latin typeface="Arial" panose="020B0604020202020204" pitchFamily="34" charset="0"/>
            </a:endParaRPr>
          </a:p>
          <a:p>
            <a:pPr algn="just">
              <a:spcBef>
                <a:spcPct val="0"/>
              </a:spcBef>
              <a:spcAft>
                <a:spcPts val="1200"/>
              </a:spcAft>
              <a:buFontTx/>
              <a:buNone/>
            </a:pPr>
            <a:r>
              <a:rPr lang="es-MX" altLang="es-MX" sz="1200" b="1" i="1" dirty="0">
                <a:solidFill>
                  <a:srgbClr val="000000"/>
                </a:solidFill>
                <a:latin typeface="Arial" panose="020B0604020202020204" pitchFamily="34" charset="0"/>
              </a:rPr>
              <a:t>OBJETIVO</a:t>
            </a:r>
          </a:p>
          <a:p>
            <a:pPr algn="just">
              <a:spcBef>
                <a:spcPct val="0"/>
              </a:spcBef>
              <a:spcAft>
                <a:spcPts val="1200"/>
              </a:spcAft>
              <a:buFontTx/>
              <a:buNone/>
            </a:pPr>
            <a:r>
              <a:rPr lang="es-MX" altLang="es-MX" sz="1200" dirty="0">
                <a:solidFill>
                  <a:srgbClr val="00B0F0"/>
                </a:solidFill>
                <a:latin typeface="Arial" panose="020B0604020202020204" pitchFamily="34" charset="0"/>
              </a:rPr>
              <a:t>    </a:t>
            </a:r>
            <a:r>
              <a:rPr lang="es-MX" altLang="es-MX" sz="1200" dirty="0">
                <a:latin typeface="Arial" panose="020B0604020202020204" pitchFamily="34" charset="0"/>
              </a:rPr>
              <a:t>Ejecutar y optimizar los recursos financieros asignados a la Institución y llevar a cabo las actividades relacionadas con la contabilidad y el ejercicio del presupuesto.</a:t>
            </a:r>
          </a:p>
          <a:p>
            <a:pPr algn="just">
              <a:spcBef>
                <a:spcPct val="0"/>
              </a:spcBef>
              <a:spcAft>
                <a:spcPts val="1200"/>
              </a:spcAft>
              <a:buFontTx/>
              <a:buNone/>
            </a:pPr>
            <a:r>
              <a:rPr lang="es-ES" altLang="es-MX" sz="1200" b="1" i="1" dirty="0">
                <a:latin typeface="Arial" panose="020B0604020202020204" pitchFamily="34" charset="0"/>
              </a:rPr>
              <a:t>FUNCIONES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informes periódicamente de avance de gestión financiera.</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pólizas contables (diario, egresos e ingresos), así como la revisión de documentos justificados y comprobatorios de los gastos por viáticos y pasajes que realice el personal y/o proveedores de bienes y servicios, cuidando el cumplimiento de las normas, políticas y procedimientos establecidos; del instituto en el Sistema de Armonización Contable.</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Registrar y controlar todas las cuentas de balance establecidas en el Sistema de Armonización Contable.</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Registro del presupuesto asignado y su control en el Sistema de Armonización Contable.</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la comprobación de los gastos efectuados por medio del fondo en la caja chica, de acuerdo a los procedimientos establecidos para tal fin.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Inspeccionar la captación de ingresos propios así como su deposito en cuenta bancaria.</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las transferencias para proveedores, nómina, impuestos federales y estatales.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Verificar el  cumplimiento de la normatividad en materia de Recursos Financieros.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documentación requerida por instancias superiores.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los estados financieros y las conciliaciones bancarias de la Institución.</a:t>
            </a:r>
            <a:endParaRPr lang="es-ES" altLang="es-MX" sz="1200" dirty="0">
              <a:latin typeface="Arial" panose="020B0604020202020204" pitchFamily="34" charset="0"/>
            </a:endParaRPr>
          </a:p>
        </p:txBody>
      </p:sp>
      <p:sp>
        <p:nvSpPr>
          <p:cNvPr id="11571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572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0"/>
          <p:cNvGraphicFramePr>
            <a:graphicFrameLocks noGrp="1"/>
          </p:cNvGraphicFramePr>
          <p:nvPr>
            <p:extLst>
              <p:ext uri="{D42A27DB-BD31-4B8C-83A1-F6EECF244321}">
                <p14:modId xmlns:p14="http://schemas.microsoft.com/office/powerpoint/2010/main" val="533017370"/>
              </p:ext>
            </p:extLst>
          </p:nvPr>
        </p:nvGraphicFramePr>
        <p:xfrm>
          <a:off x="1520825" y="8388350"/>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Pastora Baldelamar Santiago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940788856"/>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6739" name="Rectangle 5"/>
          <p:cNvSpPr>
            <a:spLocks noChangeArrowheads="1"/>
          </p:cNvSpPr>
          <p:nvPr/>
        </p:nvSpPr>
        <p:spPr bwMode="auto">
          <a:xfrm>
            <a:off x="1444625" y="531813"/>
            <a:ext cx="5219700" cy="3822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r>
              <a:rPr lang="es-MX" altLang="es-MX" sz="1200" b="1" i="1" dirty="0">
                <a:solidFill>
                  <a:srgbClr val="000000"/>
                </a:solidFill>
                <a:latin typeface="Arial" panose="020B0604020202020204" pitchFamily="34" charset="0"/>
              </a:rPr>
              <a:t>DEPARTAMENTO DE RECURSOS FINANCIEROS</a:t>
            </a:r>
          </a:p>
          <a:p>
            <a:pPr algn="ctr">
              <a:spcBef>
                <a:spcPct val="0"/>
              </a:spcBef>
              <a:buFontTx/>
              <a:buNone/>
            </a:pPr>
            <a:r>
              <a:rPr lang="es-MX" altLang="es-MX" sz="1200" b="1" i="1" dirty="0">
                <a:solidFill>
                  <a:srgbClr val="000000"/>
                </a:solidFill>
                <a:latin typeface="Arial" panose="020B0604020202020204" pitchFamily="34" charset="0"/>
              </a:rPr>
              <a:t>(CONTINÚA)</a:t>
            </a:r>
          </a:p>
          <a:p>
            <a:pPr algn="ctr">
              <a:spcBef>
                <a:spcPct val="0"/>
              </a:spcBef>
              <a:buFontTx/>
              <a:buNone/>
            </a:pPr>
            <a:endParaRPr lang="es-ES" altLang="es-MX" sz="1200" b="1" i="1"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la declaración mensual de impuestos al SAT de la Institución.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Participar en el Anteproyecto del Programa Operativo Anual (APOA), Programa de Trabajo Anual (PTA) y Programa Institucional de Innovación y Desarrollo (PIID).</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ES" alt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ES" altLang="es-MX" sz="1200" dirty="0">
              <a:solidFill>
                <a:srgbClr val="000000"/>
              </a:solidFill>
              <a:latin typeface="Arial" panose="020B0604020202020204" pitchFamily="34" charset="0"/>
            </a:endParaRPr>
          </a:p>
        </p:txBody>
      </p:sp>
      <p:sp>
        <p:nvSpPr>
          <p:cNvPr id="11674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6749"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0"/>
          <p:cNvGraphicFramePr>
            <a:graphicFrameLocks noGrp="1"/>
          </p:cNvGraphicFramePr>
          <p:nvPr>
            <p:extLst>
              <p:ext uri="{D42A27DB-BD31-4B8C-83A1-F6EECF244321}">
                <p14:modId xmlns:p14="http://schemas.microsoft.com/office/powerpoint/2010/main" val="967599302"/>
              </p:ext>
            </p:extLst>
          </p:nvPr>
        </p:nvGraphicFramePr>
        <p:xfrm>
          <a:off x="1520825" y="8388350"/>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Pastora Baldelamar Santiago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721126592"/>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7771" name="Rectangle 5"/>
          <p:cNvSpPr>
            <a:spLocks noChangeArrowheads="1"/>
          </p:cNvSpPr>
          <p:nvPr/>
        </p:nvSpPr>
        <p:spPr bwMode="auto">
          <a:xfrm>
            <a:off x="1450487" y="525951"/>
            <a:ext cx="5219700" cy="895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smtClean="0">
              <a:solidFill>
                <a:srgbClr val="000000"/>
              </a:solidFill>
              <a:latin typeface="Arial" panose="020B0604020202020204" pitchFamily="34" charset="0"/>
            </a:endParaRPr>
          </a:p>
          <a:p>
            <a:pPr algn="ctr">
              <a:spcBef>
                <a:spcPct val="0"/>
              </a:spcBef>
              <a:buFontTx/>
              <a:buNone/>
            </a:pPr>
            <a:r>
              <a:rPr lang="es-MX" altLang="es-MX" sz="1200" b="1" i="1" dirty="0" smtClean="0">
                <a:solidFill>
                  <a:srgbClr val="000000"/>
                </a:solidFill>
                <a:latin typeface="Arial" panose="020B0604020202020204" pitchFamily="34" charset="0"/>
              </a:rPr>
              <a:t>OFICINA </a:t>
            </a:r>
            <a:r>
              <a:rPr lang="es-MX" altLang="es-MX" sz="1200" b="1" i="1" dirty="0">
                <a:solidFill>
                  <a:srgbClr val="000000"/>
                </a:solidFill>
                <a:latin typeface="Arial" panose="020B0604020202020204" pitchFamily="34" charset="0"/>
              </a:rPr>
              <a:t>DE </a:t>
            </a:r>
            <a:r>
              <a:rPr lang="es-MX" altLang="es-MX" sz="1200" b="1" i="1" dirty="0" smtClean="0">
                <a:solidFill>
                  <a:srgbClr val="000000"/>
                </a:solidFill>
                <a:latin typeface="Arial" panose="020B0604020202020204" pitchFamily="34" charset="0"/>
              </a:rPr>
              <a:t>INGRESOS</a:t>
            </a:r>
            <a:endParaRPr lang="es-MX" altLang="es-MX" sz="1200" b="1" i="1" dirty="0">
              <a:solidFill>
                <a:srgbClr val="000000"/>
              </a:solidFill>
              <a:latin typeface="Arial" panose="020B0604020202020204" pitchFamily="34" charset="0"/>
            </a:endParaRPr>
          </a:p>
          <a:p>
            <a:pPr>
              <a:spcBef>
                <a:spcPct val="0"/>
              </a:spcBef>
              <a:buFontTx/>
              <a:buNone/>
            </a:pPr>
            <a:endParaRPr lang="es-MX" altLang="es-MX" sz="1200" b="1" i="1" dirty="0">
              <a:solidFill>
                <a:srgbClr val="000000"/>
              </a:solidFill>
              <a:latin typeface="Arial" panose="020B0604020202020204" pitchFamily="34" charset="0"/>
            </a:endParaRPr>
          </a:p>
          <a:p>
            <a:pPr>
              <a:spcBef>
                <a:spcPct val="0"/>
              </a:spcBef>
              <a:spcAft>
                <a:spcPts val="1200"/>
              </a:spcAft>
              <a:buFontTx/>
              <a:buNone/>
            </a:pPr>
            <a:r>
              <a:rPr lang="es-MX" altLang="es-MX" sz="1200" b="1" i="1" dirty="0">
                <a:solidFill>
                  <a:srgbClr val="000000"/>
                </a:solidFill>
                <a:latin typeface="Arial" panose="020B0604020202020204" pitchFamily="34" charset="0"/>
              </a:rPr>
              <a:t>OBJETIVO</a:t>
            </a:r>
          </a:p>
          <a:p>
            <a:pPr algn="just">
              <a:spcBef>
                <a:spcPct val="0"/>
              </a:spcBef>
              <a:spcAft>
                <a:spcPts val="1200"/>
              </a:spcAft>
              <a:buFontTx/>
              <a:buNone/>
            </a:pPr>
            <a:r>
              <a:rPr lang="es-ES_tradnl" altLang="es-MX" sz="1200" dirty="0">
                <a:solidFill>
                  <a:srgbClr val="000000"/>
                </a:solidFill>
                <a:latin typeface="Arial" panose="020B0604020202020204" pitchFamily="34" charset="0"/>
              </a:rPr>
              <a:t>    </a:t>
            </a:r>
            <a:r>
              <a:rPr lang="es-ES_tradnl" altLang="es-MX" sz="1200" dirty="0">
                <a:latin typeface="Arial" panose="020B0604020202020204" pitchFamily="34" charset="0"/>
              </a:rPr>
              <a:t>Llevar el registro y control de los ingresos </a:t>
            </a:r>
            <a:r>
              <a:rPr lang="es-ES_tradnl" altLang="es-MX" sz="1200" dirty="0" smtClean="0">
                <a:latin typeface="Arial" panose="020B0604020202020204" pitchFamily="34" charset="0"/>
              </a:rPr>
              <a:t>del </a:t>
            </a:r>
            <a:r>
              <a:rPr lang="es-ES_tradnl" altLang="es-MX" sz="1200" dirty="0">
                <a:latin typeface="Arial" panose="020B0604020202020204" pitchFamily="34" charset="0"/>
              </a:rPr>
              <a:t>instituto</a:t>
            </a:r>
            <a:r>
              <a:rPr lang="es-MX" altLang="es-MX" sz="1200" dirty="0">
                <a:latin typeface="Arial" panose="020B0604020202020204" pitchFamily="34" charset="0"/>
              </a:rPr>
              <a:t> conforme a la normatividad aplicable</a:t>
            </a:r>
            <a:r>
              <a:rPr lang="es-ES_tradnl" altLang="es-MX" sz="1200" dirty="0">
                <a:latin typeface="Arial" panose="020B0604020202020204" pitchFamily="34" charset="0"/>
              </a:rPr>
              <a:t>.</a:t>
            </a:r>
            <a:endParaRPr lang="es-MX" altLang="es-MX" sz="1200" dirty="0">
              <a:latin typeface="Arial" panose="020B0604020202020204" pitchFamily="34" charset="0"/>
            </a:endParaRPr>
          </a:p>
          <a:p>
            <a:pPr>
              <a:spcBef>
                <a:spcPct val="0"/>
              </a:spcBef>
              <a:spcAft>
                <a:spcPts val="1200"/>
              </a:spcAft>
              <a:buFontTx/>
              <a:buNone/>
            </a:pPr>
            <a:r>
              <a:rPr lang="es-MX" altLang="es-MX" sz="1200" b="1" i="1" dirty="0">
                <a:latin typeface="Arial" panose="020B0604020202020204" pitchFamily="34" charset="0"/>
              </a:rPr>
              <a:t>FUNCIONES</a:t>
            </a:r>
          </a:p>
          <a:p>
            <a:pPr algn="just" eaLnBrk="1" hangingPunct="1">
              <a:spcBef>
                <a:spcPct val="0"/>
              </a:spcBef>
              <a:spcAft>
                <a:spcPts val="1200"/>
              </a:spcAft>
              <a:buFont typeface="Wingdings" panose="05000000000000000000" pitchFamily="2" charset="2"/>
              <a:buChar char="§"/>
            </a:pPr>
            <a:r>
              <a:rPr lang="es-ES_tradnl" altLang="es-MX" sz="1200" dirty="0">
                <a:latin typeface="Arial" panose="020B0604020202020204" pitchFamily="34" charset="0"/>
              </a:rPr>
              <a:t>Integrar y controlar las pólizas de </a:t>
            </a:r>
            <a:r>
              <a:rPr lang="es-ES_tradnl" altLang="es-MX" sz="1200" dirty="0" smtClean="0">
                <a:latin typeface="Arial" panose="020B0604020202020204" pitchFamily="34" charset="0"/>
              </a:rPr>
              <a:t>ingresos y </a:t>
            </a:r>
            <a:r>
              <a:rPr lang="es-ES_tradnl" altLang="es-MX" sz="1200" dirty="0">
                <a:latin typeface="Arial" panose="020B0604020202020204" pitchFamily="34" charset="0"/>
              </a:rPr>
              <a:t>resguardar la documentación que los respalda.    </a:t>
            </a:r>
          </a:p>
          <a:p>
            <a:pPr algn="just">
              <a:spcBef>
                <a:spcPct val="0"/>
              </a:spcBef>
              <a:spcAft>
                <a:spcPts val="1200"/>
              </a:spcAft>
              <a:buFont typeface="Wingdings" panose="05000000000000000000" pitchFamily="2" charset="2"/>
              <a:buChar char="§"/>
            </a:pPr>
            <a:r>
              <a:rPr lang="es-MX" altLang="es-MX" sz="1200" dirty="0" smtClean="0">
                <a:latin typeface="Arial" panose="020B0604020202020204" pitchFamily="34" charset="0"/>
              </a:rPr>
              <a:t>Integrar </a:t>
            </a:r>
            <a:r>
              <a:rPr lang="es-MX" altLang="es-MX" sz="1200" dirty="0">
                <a:latin typeface="Arial" panose="020B0604020202020204" pitchFamily="34" charset="0"/>
              </a:rPr>
              <a:t>y registrar en el sistema contable las operaciones financieras de la institución.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Apoyar en la elaboración de las conciliaciones bancarias y presupuestales.</a:t>
            </a:r>
          </a:p>
          <a:p>
            <a:pPr algn="just">
              <a:spcBef>
                <a:spcPct val="0"/>
              </a:spcBef>
              <a:spcAft>
                <a:spcPts val="1200"/>
              </a:spcAft>
              <a:buFont typeface="Wingdings" panose="05000000000000000000" pitchFamily="2" charset="2"/>
              <a:buChar char="§"/>
            </a:pPr>
            <a:r>
              <a:rPr lang="es-MX" altLang="es-MX" sz="1200" dirty="0" smtClean="0">
                <a:latin typeface="Arial" panose="020B0604020202020204" pitchFamily="34" charset="0"/>
              </a:rPr>
              <a:t>Inspeccionar y validar los cobros por servicio de los estudiantes.</a:t>
            </a:r>
          </a:p>
          <a:p>
            <a:pPr algn="just">
              <a:spcBef>
                <a:spcPct val="0"/>
              </a:spcBef>
              <a:spcAft>
                <a:spcPts val="1200"/>
              </a:spcAft>
              <a:buFont typeface="Wingdings" panose="05000000000000000000" pitchFamily="2" charset="2"/>
              <a:buChar char="§"/>
            </a:pPr>
            <a:r>
              <a:rPr lang="es-MX" altLang="es-MX" sz="1200" dirty="0" smtClean="0">
                <a:latin typeface="Arial" panose="020B0604020202020204" pitchFamily="34" charset="0"/>
              </a:rPr>
              <a:t>Elaborar recibos y facturas para la ministración del subsidio Estatal y Federal.</a:t>
            </a:r>
          </a:p>
          <a:p>
            <a:pPr algn="just">
              <a:spcBef>
                <a:spcPct val="0"/>
              </a:spcBef>
              <a:spcAft>
                <a:spcPts val="1200"/>
              </a:spcAft>
              <a:buFont typeface="Wingdings" panose="05000000000000000000" pitchFamily="2" charset="2"/>
              <a:buChar char="§"/>
            </a:pPr>
            <a:r>
              <a:rPr lang="es-MX" altLang="es-MX" sz="1200" dirty="0" smtClean="0">
                <a:latin typeface="Arial" panose="020B0604020202020204" pitchFamily="34" charset="0"/>
              </a:rPr>
              <a:t>Apoyar </a:t>
            </a:r>
            <a:r>
              <a:rPr lang="es-MX" altLang="es-MX" sz="1200" dirty="0">
                <a:latin typeface="Arial" panose="020B0604020202020204" pitchFamily="34" charset="0"/>
              </a:rPr>
              <a:t>en la captura del Sistema Integral de Administración Financiera.</a:t>
            </a:r>
          </a:p>
          <a:p>
            <a:pPr marL="171450" indent="-171450" algn="just">
              <a:spcAft>
                <a:spcPts val="1200"/>
              </a:spcAft>
              <a:buFont typeface="Wingdings" panose="05000000000000000000" pitchFamily="2" charset="2"/>
              <a:buChar char="§"/>
              <a:defRPr/>
            </a:pPr>
            <a:r>
              <a:rPr lang="es-MX" sz="1200" dirty="0">
                <a:latin typeface="Arial" panose="020B0604020202020204" pitchFamily="34" charset="0"/>
              </a:rPr>
              <a:t>Apoyar en la publicación de información derivada de las obligaciones de transparencia</a:t>
            </a:r>
            <a:r>
              <a:rPr lang="es-MX" sz="1200" dirty="0" smtClean="0">
                <a:latin typeface="Arial" panose="020B0604020202020204" pitchFamily="34" charset="0"/>
              </a:rPr>
              <a:t>.</a:t>
            </a:r>
          </a:p>
          <a:p>
            <a:pPr marL="171450" indent="-171450" algn="just">
              <a:spcAft>
                <a:spcPts val="1200"/>
              </a:spcAft>
              <a:buFont typeface="Wingdings" panose="05000000000000000000" pitchFamily="2" charset="2"/>
              <a:buChar char="§"/>
              <a:defRPr/>
            </a:pPr>
            <a:r>
              <a:rPr lang="es-MX" sz="1200" dirty="0" smtClean="0">
                <a:latin typeface="Arial" panose="020B0604020202020204" pitchFamily="34" charset="0"/>
              </a:rPr>
              <a:t>Elaboración de facturación electrónica.</a:t>
            </a:r>
          </a:p>
          <a:p>
            <a:pPr marL="171450" indent="-171450" algn="just">
              <a:spcAft>
                <a:spcPts val="1200"/>
              </a:spcAft>
              <a:buFont typeface="Wingdings" panose="05000000000000000000" pitchFamily="2" charset="2"/>
              <a:buChar char="§"/>
              <a:defRPr/>
            </a:pPr>
            <a:r>
              <a:rPr lang="es-MX" sz="1200" dirty="0" smtClean="0">
                <a:latin typeface="Arial" panose="020B0604020202020204" pitchFamily="34" charset="0"/>
              </a:rPr>
              <a:t>Realizar los reportes diarios de corte de caja para su depósito en la cuenta bancaria del instituto.</a:t>
            </a:r>
            <a:endParaRPr lang="es-MX" sz="1200" dirty="0">
              <a:latin typeface="Arial" panose="020B0604020202020204" pitchFamily="34" charset="0"/>
            </a:endParaRP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Organizar, conservar y resguardar los expedientes que conforman el archivo del área.</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ES_tradnl" altLang="es-MX" sz="1200" dirty="0">
              <a:solidFill>
                <a:srgbClr val="000000"/>
              </a:solidFill>
              <a:latin typeface="Arial" panose="020B0604020202020204" pitchFamily="34" charset="0"/>
            </a:endParaRPr>
          </a:p>
          <a:p>
            <a:pPr>
              <a:spcBef>
                <a:spcPct val="0"/>
              </a:spcBef>
              <a:buFontTx/>
              <a:buNone/>
            </a:pPr>
            <a:endParaRPr lang="es-MX" altLang="es-MX" sz="1200" b="1" i="1" dirty="0">
              <a:solidFill>
                <a:srgbClr val="000000"/>
              </a:solidFill>
              <a:latin typeface="Arial" panose="020B0604020202020204" pitchFamily="34" charset="0"/>
            </a:endParaRPr>
          </a:p>
        </p:txBody>
      </p:sp>
      <p:sp>
        <p:nvSpPr>
          <p:cNvPr id="11777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777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2669425792"/>
              </p:ext>
            </p:extLst>
          </p:nvPr>
        </p:nvGraphicFramePr>
        <p:xfrm>
          <a:off x="1571625" y="8388112"/>
          <a:ext cx="5181600" cy="611336"/>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30566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0566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Griselda Rubio Hernández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330249752"/>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7771" name="Rectangle 5"/>
          <p:cNvSpPr>
            <a:spLocks noChangeArrowheads="1"/>
          </p:cNvSpPr>
          <p:nvPr/>
        </p:nvSpPr>
        <p:spPr bwMode="auto">
          <a:xfrm>
            <a:off x="1450487" y="525951"/>
            <a:ext cx="5219700" cy="8174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smtClean="0">
              <a:solidFill>
                <a:srgbClr val="000000"/>
              </a:solidFill>
              <a:latin typeface="Arial" panose="020B0604020202020204" pitchFamily="34" charset="0"/>
            </a:endParaRPr>
          </a:p>
          <a:p>
            <a:pPr algn="ctr">
              <a:spcBef>
                <a:spcPct val="0"/>
              </a:spcBef>
              <a:buFontTx/>
              <a:buNone/>
            </a:pPr>
            <a:r>
              <a:rPr lang="es-MX" altLang="es-MX" sz="1200" b="1" i="1" dirty="0" smtClean="0">
                <a:solidFill>
                  <a:srgbClr val="000000"/>
                </a:solidFill>
                <a:latin typeface="Arial" panose="020B0604020202020204" pitchFamily="34" charset="0"/>
              </a:rPr>
              <a:t>OFICINA </a:t>
            </a:r>
            <a:r>
              <a:rPr lang="es-MX" altLang="es-MX" sz="1200" b="1" i="1" dirty="0">
                <a:solidFill>
                  <a:srgbClr val="000000"/>
                </a:solidFill>
                <a:latin typeface="Arial" panose="020B0604020202020204" pitchFamily="34" charset="0"/>
              </a:rPr>
              <a:t>DE </a:t>
            </a:r>
            <a:r>
              <a:rPr lang="es-MX" altLang="es-MX" sz="1200" b="1" i="1" dirty="0" smtClean="0">
                <a:solidFill>
                  <a:srgbClr val="000000"/>
                </a:solidFill>
                <a:latin typeface="Arial" panose="020B0604020202020204" pitchFamily="34" charset="0"/>
              </a:rPr>
              <a:t>EGRESOS</a:t>
            </a:r>
            <a:endParaRPr lang="es-MX" altLang="es-MX" sz="1200" b="1" i="1" dirty="0">
              <a:solidFill>
                <a:srgbClr val="000000"/>
              </a:solidFill>
              <a:latin typeface="Arial" panose="020B0604020202020204" pitchFamily="34" charset="0"/>
            </a:endParaRPr>
          </a:p>
          <a:p>
            <a:pPr>
              <a:spcBef>
                <a:spcPct val="0"/>
              </a:spcBef>
              <a:buFontTx/>
              <a:buNone/>
            </a:pPr>
            <a:endParaRPr lang="es-MX" altLang="es-MX" sz="1200" b="1" i="1" dirty="0">
              <a:solidFill>
                <a:srgbClr val="000000"/>
              </a:solidFill>
              <a:latin typeface="Arial" panose="020B0604020202020204" pitchFamily="34" charset="0"/>
            </a:endParaRPr>
          </a:p>
          <a:p>
            <a:pPr>
              <a:spcBef>
                <a:spcPct val="0"/>
              </a:spcBef>
              <a:spcAft>
                <a:spcPts val="1200"/>
              </a:spcAft>
              <a:buFontTx/>
              <a:buNone/>
            </a:pPr>
            <a:r>
              <a:rPr lang="es-MX" altLang="es-MX" sz="1200" b="1" i="1" dirty="0">
                <a:solidFill>
                  <a:srgbClr val="000000"/>
                </a:solidFill>
                <a:latin typeface="Arial" panose="020B0604020202020204" pitchFamily="34" charset="0"/>
              </a:rPr>
              <a:t>OBJETIVO</a:t>
            </a:r>
          </a:p>
          <a:p>
            <a:pPr algn="just">
              <a:spcBef>
                <a:spcPct val="0"/>
              </a:spcBef>
              <a:spcAft>
                <a:spcPts val="1200"/>
              </a:spcAft>
              <a:buFontTx/>
              <a:buNone/>
            </a:pPr>
            <a:r>
              <a:rPr lang="es-ES_tradnl" altLang="es-MX" sz="1200" dirty="0">
                <a:solidFill>
                  <a:srgbClr val="000000"/>
                </a:solidFill>
                <a:latin typeface="Arial" panose="020B0604020202020204" pitchFamily="34" charset="0"/>
              </a:rPr>
              <a:t>    </a:t>
            </a:r>
            <a:r>
              <a:rPr lang="es-ES_tradnl" altLang="es-MX" sz="1200" dirty="0">
                <a:latin typeface="Arial" panose="020B0604020202020204" pitchFamily="34" charset="0"/>
              </a:rPr>
              <a:t>Llevar el registro y control de los </a:t>
            </a:r>
            <a:r>
              <a:rPr lang="es-ES_tradnl" altLang="es-MX" sz="1200" dirty="0" smtClean="0">
                <a:latin typeface="Arial" panose="020B0604020202020204" pitchFamily="34" charset="0"/>
              </a:rPr>
              <a:t>egresos </a:t>
            </a:r>
            <a:r>
              <a:rPr lang="es-ES_tradnl" altLang="es-MX" sz="1200" dirty="0">
                <a:latin typeface="Arial" panose="020B0604020202020204" pitchFamily="34" charset="0"/>
              </a:rPr>
              <a:t>del instituto</a:t>
            </a:r>
            <a:r>
              <a:rPr lang="es-MX" altLang="es-MX" sz="1200" dirty="0">
                <a:latin typeface="Arial" panose="020B0604020202020204" pitchFamily="34" charset="0"/>
              </a:rPr>
              <a:t> conforme a la normatividad aplicable</a:t>
            </a:r>
            <a:r>
              <a:rPr lang="es-ES_tradnl" altLang="es-MX" sz="1200" dirty="0">
                <a:latin typeface="Arial" panose="020B0604020202020204" pitchFamily="34" charset="0"/>
              </a:rPr>
              <a:t>.</a:t>
            </a:r>
            <a:endParaRPr lang="es-MX" altLang="es-MX" sz="1200" dirty="0">
              <a:latin typeface="Arial" panose="020B0604020202020204" pitchFamily="34" charset="0"/>
            </a:endParaRPr>
          </a:p>
          <a:p>
            <a:pPr>
              <a:spcBef>
                <a:spcPct val="0"/>
              </a:spcBef>
              <a:spcAft>
                <a:spcPts val="1200"/>
              </a:spcAft>
              <a:buFontTx/>
              <a:buNone/>
            </a:pPr>
            <a:r>
              <a:rPr lang="es-MX" altLang="es-MX" sz="1200" b="1" i="1" dirty="0">
                <a:latin typeface="Arial" panose="020B0604020202020204" pitchFamily="34" charset="0"/>
              </a:rPr>
              <a:t>FUNCIONES</a:t>
            </a:r>
          </a:p>
          <a:p>
            <a:pPr algn="just" eaLnBrk="1" hangingPunct="1">
              <a:spcBef>
                <a:spcPct val="0"/>
              </a:spcBef>
              <a:spcAft>
                <a:spcPts val="1200"/>
              </a:spcAft>
              <a:buFont typeface="Wingdings" panose="05000000000000000000" pitchFamily="2" charset="2"/>
              <a:buChar char="§"/>
            </a:pPr>
            <a:r>
              <a:rPr lang="es-ES_tradnl" altLang="es-MX" sz="1200" dirty="0">
                <a:latin typeface="Arial" panose="020B0604020202020204" pitchFamily="34" charset="0"/>
              </a:rPr>
              <a:t>Integrar y controlar las pólizas de egresos, diario y resguardar la documentación que los respalda.    </a:t>
            </a:r>
          </a:p>
          <a:p>
            <a:pPr algn="just" eaLnBrk="1" hangingPunct="1">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y controlar las pólizas de e</a:t>
            </a:r>
            <a:r>
              <a:rPr lang="es-MX" altLang="es-MX" sz="1200" dirty="0" smtClean="0">
                <a:latin typeface="Arial" panose="020B0604020202020204" pitchFamily="34" charset="0"/>
              </a:rPr>
              <a:t>gresos</a:t>
            </a:r>
            <a:r>
              <a:rPr lang="es-MX" altLang="es-MX" sz="1200" dirty="0">
                <a:latin typeface="Arial" panose="020B0604020202020204" pitchFamily="34" charset="0"/>
              </a:rPr>
              <a:t>.</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y registrar en el sistema contable las operaciones financieras de la institución.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Apoyar en la elaboración de las conciliaciones bancarias y presupuestales.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Integrar y proporcionar el recurso de las cajas chicas de la Institución.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Apoyar en la asignación de viáticos al personal de la institución. </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Resguar las chequeras de la Institución.</a:t>
            </a:r>
          </a:p>
          <a:p>
            <a:pPr marL="171450" indent="-171450" algn="just">
              <a:spcAft>
                <a:spcPts val="1200"/>
              </a:spcAft>
              <a:buFont typeface="Wingdings" panose="05000000000000000000" pitchFamily="2" charset="2"/>
              <a:buChar char="§"/>
              <a:defRPr/>
            </a:pPr>
            <a:r>
              <a:rPr lang="es-MX" sz="1200" dirty="0" smtClean="0">
                <a:latin typeface="Arial" panose="020B0604020202020204" pitchFamily="34" charset="0"/>
              </a:rPr>
              <a:t>Apoyar </a:t>
            </a:r>
            <a:r>
              <a:rPr lang="es-MX" sz="1200" dirty="0">
                <a:latin typeface="Arial" panose="020B0604020202020204" pitchFamily="34" charset="0"/>
              </a:rPr>
              <a:t>en la publicación de información derivada de las obligaciones de transparencia.</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Organizar, conservar y resguardar los expedientes que conforman el archivo del área.</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 normatividad expedida en materia de transparencia, archivo y control interno.</a:t>
            </a:r>
          </a:p>
          <a:p>
            <a:pPr algn="just">
              <a:spcAft>
                <a:spcPts val="1200"/>
              </a:spcAft>
              <a:buFont typeface="Wingdings" pitchFamily="2" charset="2"/>
              <a:buChar char="§"/>
              <a:defRPr/>
            </a:pPr>
            <a:r>
              <a:rPr lang="es-MX" sz="1200" dirty="0">
                <a:solidFill>
                  <a:srgbClr val="000000"/>
                </a:solidFill>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ES_tradnl" altLang="es-MX" sz="1200" dirty="0">
              <a:solidFill>
                <a:srgbClr val="000000"/>
              </a:solidFill>
              <a:latin typeface="Arial" panose="020B0604020202020204" pitchFamily="34" charset="0"/>
            </a:endParaRPr>
          </a:p>
          <a:p>
            <a:pPr>
              <a:spcBef>
                <a:spcPct val="0"/>
              </a:spcBef>
              <a:buFontTx/>
              <a:buNone/>
            </a:pPr>
            <a:endParaRPr lang="es-MX" altLang="es-MX" sz="1200" b="1" i="1" dirty="0">
              <a:solidFill>
                <a:srgbClr val="000000"/>
              </a:solidFill>
              <a:latin typeface="Arial" panose="020B0604020202020204" pitchFamily="34" charset="0"/>
            </a:endParaRPr>
          </a:p>
        </p:txBody>
      </p:sp>
      <p:sp>
        <p:nvSpPr>
          <p:cNvPr id="11777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777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1283096112"/>
              </p:ext>
            </p:extLst>
          </p:nvPr>
        </p:nvGraphicFramePr>
        <p:xfrm>
          <a:off x="1571625" y="8388112"/>
          <a:ext cx="5181600" cy="611336"/>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30566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0566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Keila </a:t>
                      </a:r>
                      <a:r>
                        <a:rPr kumimoji="0" lang="es-ES" sz="1200" b="0" i="0" u="none" strike="noStrike" cap="none" normalizeH="0" baseline="0" dirty="0" err="1" smtClean="0">
                          <a:ln>
                            <a:noFill/>
                          </a:ln>
                          <a:solidFill>
                            <a:schemeClr val="tx1"/>
                          </a:solidFill>
                          <a:effectLst/>
                          <a:latin typeface="Arial" charset="0"/>
                          <a:cs typeface="Times New Roman" pitchFamily="18" charset="0"/>
                        </a:rPr>
                        <a:t>Joana</a:t>
                      </a:r>
                      <a:r>
                        <a:rPr kumimoji="0" lang="es-ES" sz="1200" b="0" i="0" u="none" strike="noStrike" cap="none" normalizeH="0" baseline="0" dirty="0" smtClean="0">
                          <a:ln>
                            <a:noFill/>
                          </a:ln>
                          <a:solidFill>
                            <a:schemeClr val="tx1"/>
                          </a:solidFill>
                          <a:effectLst/>
                          <a:latin typeface="Arial" charset="0"/>
                          <a:cs typeface="Times New Roman" pitchFamily="18" charset="0"/>
                        </a:rPr>
                        <a:t> Rangel Saldaña</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8672067"/>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9811" name="Rectangle 5"/>
          <p:cNvSpPr>
            <a:spLocks noChangeArrowheads="1"/>
          </p:cNvSpPr>
          <p:nvPr/>
        </p:nvSpPr>
        <p:spPr bwMode="auto">
          <a:xfrm>
            <a:off x="1445601" y="526927"/>
            <a:ext cx="5219700" cy="867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r>
              <a:rPr lang="es-MX" altLang="es-MX" sz="1200" b="1" i="1" dirty="0">
                <a:solidFill>
                  <a:srgbClr val="000000"/>
                </a:solidFill>
                <a:latin typeface="Arial" panose="020B0604020202020204" pitchFamily="34" charset="0"/>
              </a:rPr>
              <a:t>AUXILIAR ADMINISTRATIVO</a:t>
            </a:r>
          </a:p>
          <a:p>
            <a:pPr algn="ctr">
              <a:spcBef>
                <a:spcPct val="0"/>
              </a:spcBef>
              <a:buFontTx/>
              <a:buNone/>
            </a:pPr>
            <a:endParaRPr lang="es-MX" altLang="es-MX" sz="1400" b="1" i="1" dirty="0">
              <a:solidFill>
                <a:srgbClr val="000000"/>
              </a:solidFill>
              <a:latin typeface="Arial" panose="020B0604020202020204" pitchFamily="34" charset="0"/>
            </a:endParaRPr>
          </a:p>
          <a:p>
            <a:pPr algn="just">
              <a:spcBef>
                <a:spcPct val="0"/>
              </a:spcBef>
              <a:spcAft>
                <a:spcPts val="1200"/>
              </a:spcAft>
              <a:buFontTx/>
              <a:buNone/>
            </a:pPr>
            <a:r>
              <a:rPr lang="es-MX" altLang="es-MX" sz="1200" b="1" i="1" dirty="0">
                <a:solidFill>
                  <a:srgbClr val="000000"/>
                </a:solidFill>
                <a:latin typeface="Arial" panose="020B0604020202020204" pitchFamily="34" charset="0"/>
              </a:rPr>
              <a:t>OBJETIVO</a:t>
            </a:r>
          </a:p>
          <a:p>
            <a:pPr marL="0" indent="0" algn="just">
              <a:spcAft>
                <a:spcPts val="1200"/>
              </a:spcAft>
              <a:buNone/>
              <a:defRPr/>
            </a:pPr>
            <a:r>
              <a:rPr lang="es-ES" sz="1200" dirty="0">
                <a:latin typeface="Arial" panose="020B0604020202020204" pitchFamily="34" charset="0"/>
              </a:rPr>
              <a:t>Atender la audiencia en el Departamento, además de recibir llamadas telefónicas, registrar y remitir correspondencia impresa y por vía electrónica, así como archivar los documentos de acuerdo a la normatividad establecida y llevar la agenda del área.</a:t>
            </a:r>
            <a:endParaRPr lang="es-MX" sz="1200" dirty="0">
              <a:latin typeface="Arial" panose="020B0604020202020204" pitchFamily="34" charset="0"/>
            </a:endParaRPr>
          </a:p>
          <a:p>
            <a:pPr algn="just">
              <a:spcBef>
                <a:spcPct val="0"/>
              </a:spcBef>
              <a:spcAft>
                <a:spcPts val="1200"/>
              </a:spcAft>
              <a:buFontTx/>
              <a:buNone/>
            </a:pPr>
            <a:r>
              <a:rPr lang="es-MX" altLang="es-MX" sz="1200" b="1" i="1" dirty="0">
                <a:latin typeface="Arial" panose="020B0604020202020204" pitchFamily="34" charset="0"/>
              </a:rPr>
              <a:t>FUNCIONES</a:t>
            </a:r>
          </a:p>
          <a:p>
            <a:pPr algn="just" eaLnBrk="1" hangingPunct="1">
              <a:spcBef>
                <a:spcPct val="0"/>
              </a:spcBef>
              <a:spcAft>
                <a:spcPts val="1200"/>
              </a:spcAft>
              <a:buFont typeface="Wingdings" panose="05000000000000000000" pitchFamily="2" charset="2"/>
              <a:buChar char="§"/>
            </a:pPr>
            <a:r>
              <a:rPr lang="es-ES_tradnl" altLang="es-MX" sz="1200" dirty="0">
                <a:latin typeface="Arial" panose="020B0604020202020204" pitchFamily="34" charset="0"/>
              </a:rPr>
              <a:t>Apoyar en el registro de las operaciones financieras en el sistema contable de la institución.</a:t>
            </a:r>
          </a:p>
          <a:p>
            <a:pPr algn="just" eaLnBrk="1" hangingPunct="1">
              <a:spcBef>
                <a:spcPct val="0"/>
              </a:spcBef>
              <a:spcAft>
                <a:spcPts val="1200"/>
              </a:spcAft>
              <a:buFont typeface="Wingdings" panose="05000000000000000000" pitchFamily="2" charset="2"/>
              <a:buChar char="§"/>
            </a:pPr>
            <a:r>
              <a:rPr lang="es-ES_tradnl" altLang="es-MX" sz="1200" dirty="0">
                <a:latin typeface="Arial" panose="020B0604020202020204" pitchFamily="34" charset="0"/>
              </a:rPr>
              <a:t>Ejecutar la validación de los pagos de estudiantes.</a:t>
            </a:r>
            <a:endParaRPr lang="es-MX" altLang="es-MX" sz="1200" b="1" i="1" dirty="0">
              <a:latin typeface="Arial" panose="020B0604020202020204" pitchFamily="34" charset="0"/>
            </a:endParaRP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Apoyar en el control de los ingresos y egresos.</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Ejecutar la facturación electrónica.</a:t>
            </a:r>
          </a:p>
          <a:p>
            <a:pPr algn="just">
              <a:spcBef>
                <a:spcPct val="0"/>
              </a:spcBef>
              <a:spcAft>
                <a:spcPts val="1200"/>
              </a:spcAft>
              <a:buFont typeface="Wingdings" panose="05000000000000000000" pitchFamily="2" charset="2"/>
              <a:buChar char="§"/>
            </a:pPr>
            <a:r>
              <a:rPr lang="es-ES_tradnl" altLang="es-MX" sz="1200" dirty="0">
                <a:latin typeface="Arial" panose="020B0604020202020204" pitchFamily="34" charset="0"/>
              </a:rPr>
              <a:t>Apoyar en la conciliación bancaria.</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Apoyar en la ejecución de los pagos que tiene que realizar la Institución.</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Elaborar los vales de los fondos de caja chica de la institución.</a:t>
            </a:r>
          </a:p>
          <a:p>
            <a:pPr marL="171450" indent="-171450" algn="just">
              <a:spcAft>
                <a:spcPts val="1200"/>
              </a:spcAft>
              <a:buFont typeface="Wingdings" panose="05000000000000000000" pitchFamily="2" charset="2"/>
              <a:buChar char="§"/>
              <a:defRPr/>
            </a:pPr>
            <a:r>
              <a:rPr lang="es-MX" sz="1200" dirty="0">
                <a:latin typeface="Arial" panose="020B0604020202020204" pitchFamily="34" charset="0"/>
              </a:rPr>
              <a:t>Tramitar e integrar la correspondencia que ingresa y egresa del área de trabajo para llevar su control y seguimiento.</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Atender las llamadas telefónicas de su área de trabajo. </a:t>
            </a:r>
          </a:p>
          <a:p>
            <a:pPr marL="171450" indent="-171450" algn="just">
              <a:spcAft>
                <a:spcPts val="1200"/>
              </a:spcAft>
              <a:buFont typeface="Wingdings" panose="05000000000000000000" pitchFamily="2" charset="2"/>
              <a:buChar char="§"/>
              <a:defRPr/>
            </a:pPr>
            <a:r>
              <a:rPr lang="es-MX" sz="1200" dirty="0">
                <a:latin typeface="Arial" panose="020B0604020202020204" pitchFamily="34" charset="0"/>
              </a:rPr>
              <a:t>Apoyar en la publicación de información derivada de las obligaciones de transparencia.</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Organizar, conservar y resguardar los expedientes que conforman el archivo del área.</a:t>
            </a:r>
          </a:p>
          <a:p>
            <a:pPr algn="just">
              <a:spcBef>
                <a:spcPct val="0"/>
              </a:spcBef>
              <a:spcAft>
                <a:spcPts val="1200"/>
              </a:spcAft>
              <a:buFont typeface="Wingdings" panose="05000000000000000000" pitchFamily="2" charset="2"/>
              <a:buChar char="§"/>
            </a:pPr>
            <a:r>
              <a:rPr lang="es-MX" altLang="es-MX" sz="1200" dirty="0">
                <a:latin typeface="Arial" panose="020B0604020202020204" pitchFamily="34" charset="0"/>
              </a:rPr>
              <a:t>Promover el cumplimiento en el ámbito de su competencia lo establecido en el Sistema de Gestión Integral.</a:t>
            </a: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eaLnBrk="1" hangingPunct="1">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endParaRPr lang="es-MX" altLang="es-MX" sz="1400" b="1" i="1" dirty="0">
              <a:solidFill>
                <a:srgbClr val="000000"/>
              </a:solidFill>
              <a:latin typeface="Arial" panose="020B0604020202020204" pitchFamily="34" charset="0"/>
            </a:endParaRPr>
          </a:p>
        </p:txBody>
      </p:sp>
      <p:sp>
        <p:nvSpPr>
          <p:cNvPr id="11981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982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2517572388"/>
              </p:ext>
            </p:extLst>
          </p:nvPr>
        </p:nvGraphicFramePr>
        <p:xfrm>
          <a:off x="1571625" y="838676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Sara </a:t>
                      </a:r>
                      <a:r>
                        <a:rPr kumimoji="0" lang="es-ES" sz="1200" b="0" i="0" u="none" strike="noStrike" cap="none" normalizeH="0" baseline="0" dirty="0" err="1" smtClean="0">
                          <a:ln>
                            <a:noFill/>
                          </a:ln>
                          <a:solidFill>
                            <a:schemeClr val="tx1"/>
                          </a:solidFill>
                          <a:effectLst/>
                          <a:latin typeface="Arial" charset="0"/>
                          <a:cs typeface="Times New Roman" pitchFamily="18" charset="0"/>
                        </a:rPr>
                        <a:t>Mahali</a:t>
                      </a:r>
                      <a:r>
                        <a:rPr kumimoji="0" lang="es-ES" sz="1200" b="0" i="0" u="none" strike="noStrike" cap="none" normalizeH="0" baseline="0" dirty="0" smtClean="0">
                          <a:ln>
                            <a:noFill/>
                          </a:ln>
                          <a:solidFill>
                            <a:schemeClr val="tx1"/>
                          </a:solidFill>
                          <a:effectLst/>
                          <a:latin typeface="Arial" charset="0"/>
                          <a:cs typeface="Times New Roman" pitchFamily="18" charset="0"/>
                        </a:rPr>
                        <a:t> Salazar Rubio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533607921"/>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9811" name="Rectangle 5"/>
          <p:cNvSpPr>
            <a:spLocks noChangeArrowheads="1"/>
          </p:cNvSpPr>
          <p:nvPr/>
        </p:nvSpPr>
        <p:spPr bwMode="auto">
          <a:xfrm>
            <a:off x="1445601" y="526927"/>
            <a:ext cx="5219700" cy="315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r>
              <a:rPr lang="es-MX" altLang="es-MX" sz="1200" b="1" i="1" dirty="0">
                <a:solidFill>
                  <a:srgbClr val="000000"/>
                </a:solidFill>
                <a:latin typeface="Arial" panose="020B0604020202020204" pitchFamily="34" charset="0"/>
              </a:rPr>
              <a:t>AUXILIAR ADMINISTRATIVO</a:t>
            </a:r>
          </a:p>
          <a:p>
            <a:pPr algn="ctr">
              <a:spcBef>
                <a:spcPct val="0"/>
              </a:spcBef>
              <a:spcAft>
                <a:spcPts val="1200"/>
              </a:spcAft>
              <a:buFontTx/>
              <a:buNone/>
            </a:pPr>
            <a:r>
              <a:rPr lang="es-MX" altLang="es-MX" sz="1200" b="1" i="1" dirty="0">
                <a:solidFill>
                  <a:srgbClr val="000000"/>
                </a:solidFill>
                <a:latin typeface="Arial" panose="020B0604020202020204" pitchFamily="34" charset="0"/>
              </a:rPr>
              <a:t>(CONTINÚA)</a:t>
            </a:r>
          </a:p>
          <a:p>
            <a:pPr marL="180975" indent="-180975"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marL="171450" indent="-171450" algn="just">
              <a:spcBef>
                <a:spcPct val="0"/>
              </a:spcBef>
              <a:spcAft>
                <a:spcPts val="1200"/>
              </a:spcAft>
              <a:buFont typeface="Wingdings" panose="05000000000000000000" pitchFamily="2" charset="2"/>
              <a:buChar char="§"/>
              <a:defRPr/>
            </a:pPr>
            <a:r>
              <a:rPr lang="es-MX" altLang="es-MX" sz="1200" dirty="0">
                <a:solidFill>
                  <a:srgbClr val="000000"/>
                </a:solidFill>
                <a:latin typeface="Arial" panose="020B0604020202020204" pitchFamily="34" charset="0"/>
              </a:rPr>
              <a:t>Estas funciones son enunciativas mas no limitativas.</a:t>
            </a:r>
          </a:p>
          <a:p>
            <a:pPr algn="just">
              <a:spcAft>
                <a:spcPts val="1200"/>
              </a:spcAft>
              <a:buFont typeface="Wingdings" pitchFamily="2" charset="2"/>
              <a:buChar char="§"/>
              <a:defRPr/>
            </a:pPr>
            <a:endParaRPr 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eaLnBrk="1" hangingPunct="1">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endParaRPr lang="es-MX" altLang="es-MX" sz="1400" b="1" i="1" dirty="0">
              <a:solidFill>
                <a:srgbClr val="000000"/>
              </a:solidFill>
              <a:latin typeface="Arial" panose="020B0604020202020204" pitchFamily="34" charset="0"/>
            </a:endParaRPr>
          </a:p>
        </p:txBody>
      </p:sp>
      <p:sp>
        <p:nvSpPr>
          <p:cNvPr id="11981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982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1455617032"/>
              </p:ext>
            </p:extLst>
          </p:nvPr>
        </p:nvGraphicFramePr>
        <p:xfrm>
          <a:off x="1571625" y="8386768"/>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Sara </a:t>
                      </a:r>
                      <a:r>
                        <a:rPr kumimoji="0" lang="es-ES" sz="1200" b="0" i="0" u="none" strike="noStrike" cap="none" normalizeH="0" baseline="0" dirty="0" err="1" smtClean="0">
                          <a:ln>
                            <a:noFill/>
                          </a:ln>
                          <a:solidFill>
                            <a:schemeClr val="tx1"/>
                          </a:solidFill>
                          <a:effectLst/>
                          <a:latin typeface="Arial" charset="0"/>
                          <a:cs typeface="Times New Roman" pitchFamily="18" charset="0"/>
                        </a:rPr>
                        <a:t>Mahali</a:t>
                      </a:r>
                      <a:r>
                        <a:rPr kumimoji="0" lang="es-ES" sz="1200" b="0" i="0" u="none" strike="noStrike" cap="none" normalizeH="0" baseline="0" dirty="0" smtClean="0">
                          <a:ln>
                            <a:noFill/>
                          </a:ln>
                          <a:solidFill>
                            <a:schemeClr val="tx1"/>
                          </a:solidFill>
                          <a:effectLst/>
                          <a:latin typeface="Arial" charset="0"/>
                          <a:cs typeface="Times New Roman" pitchFamily="18" charset="0"/>
                        </a:rPr>
                        <a:t> Salazar Rubio</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47325292"/>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19140" name="4 Rectángulo"/>
          <p:cNvSpPr>
            <a:spLocks noChangeArrowheads="1"/>
          </p:cNvSpPr>
          <p:nvPr/>
        </p:nvSpPr>
        <p:spPr bwMode="auto">
          <a:xfrm>
            <a:off x="1444625" y="534988"/>
            <a:ext cx="5219700" cy="8343823"/>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DEPARTAMENTO DE RECURSOS MATERIALES Y SERVICIOS</a:t>
            </a:r>
          </a:p>
          <a:p>
            <a:pPr eaLnBrk="1" hangingPunct="1">
              <a:spcBef>
                <a:spcPct val="0"/>
              </a:spcBef>
              <a:buFontTx/>
              <a:buNone/>
              <a:defRPr/>
            </a:pPr>
            <a:endParaRPr lang="es-ES_tradnl" altLang="es-MX" sz="1200" b="1" i="1" dirty="0">
              <a:latin typeface="Arial" panose="020B0604020202020204" pitchFamily="34" charset="0"/>
            </a:endParaRPr>
          </a:p>
          <a:p>
            <a:pPr algn="just">
              <a:spcBef>
                <a:spcPts val="0"/>
              </a:spcBef>
              <a:spcAft>
                <a:spcPts val="1200"/>
              </a:spcAft>
              <a:buFontTx/>
              <a:buNone/>
              <a:defRPr/>
            </a:pPr>
            <a:r>
              <a:rPr lang="es-ES_tradnl" altLang="es-MX" sz="1200" b="1" i="1" dirty="0">
                <a:latin typeface="Arial" panose="020B0604020202020204" pitchFamily="34" charset="0"/>
              </a:rPr>
              <a:t>OBJETIVO</a:t>
            </a:r>
          </a:p>
          <a:p>
            <a:pPr algn="just">
              <a:spcBef>
                <a:spcPts val="0"/>
              </a:spcBef>
              <a:spcAft>
                <a:spcPts val="1200"/>
              </a:spcAft>
              <a:buFontTx/>
              <a:buNone/>
              <a:defRPr/>
            </a:pPr>
            <a:r>
              <a:rPr lang="es-MX" altLang="es-MX" sz="1200" dirty="0">
                <a:solidFill>
                  <a:srgbClr val="00B0F0"/>
                </a:solidFill>
                <a:latin typeface="Arial" panose="020B0604020202020204" pitchFamily="34" charset="0"/>
              </a:rPr>
              <a:t>	</a:t>
            </a:r>
            <a:r>
              <a:rPr lang="es-MX" altLang="es-MX" sz="1200" dirty="0">
                <a:latin typeface="Arial" panose="020B0604020202020204" pitchFamily="34" charset="0"/>
              </a:rPr>
              <a:t>Proporcionar los recursos materiales de conformidad a la normatividad establecida, así como proveer los servicios generales necesarios para el funcionamiento de las áreas del instituto.</a:t>
            </a:r>
          </a:p>
          <a:p>
            <a:pPr algn="just">
              <a:spcBef>
                <a:spcPts val="0"/>
              </a:spcBef>
              <a:spcAft>
                <a:spcPts val="1200"/>
              </a:spcAft>
              <a:buFontTx/>
              <a:buNone/>
              <a:defRPr/>
            </a:pPr>
            <a:r>
              <a:rPr lang="es-ES" altLang="es-MX" sz="1200" b="1" i="1" dirty="0">
                <a:latin typeface="Arial" panose="020B0604020202020204" pitchFamily="34" charset="0"/>
              </a:rPr>
              <a:t>FUNCIONES </a:t>
            </a:r>
          </a:p>
          <a:p>
            <a:pPr algn="just">
              <a:spcBef>
                <a:spcPct val="0"/>
              </a:spcBef>
              <a:buFont typeface="Wingdings" panose="05000000000000000000" pitchFamily="2" charset="2"/>
              <a:buChar char="§"/>
              <a:defRPr/>
            </a:pPr>
            <a:r>
              <a:rPr lang="es-MX" altLang="es-MX" sz="1200" dirty="0">
                <a:latin typeface="Arial" panose="020B0604020202020204" pitchFamily="34" charset="0"/>
              </a:rPr>
              <a:t>Inspeccionar las actividades de mantenimiento correctivo y preventivo de los bienes del instituto.</a:t>
            </a: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r>
              <a:rPr lang="es-MX" altLang="es-MX" sz="1200" dirty="0">
                <a:latin typeface="Arial" panose="020B0604020202020204" pitchFamily="34" charset="0"/>
              </a:rPr>
              <a:t>Ejecutar el programa anual de adquisiciones, proporcionando periódicamente el informe de avance del programa.</a:t>
            </a: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r>
              <a:rPr lang="es-MX" altLang="es-MX" sz="1200" dirty="0">
                <a:latin typeface="Arial" panose="020B0604020202020204" pitchFamily="34" charset="0"/>
              </a:rPr>
              <a:t>Elaborar el programa de mantenimiento preventivo del parque vehicular propiedad del instituto, conforme a los programas establecidos en la materia.</a:t>
            </a: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r>
              <a:rPr lang="es-MX" altLang="es-MX" sz="1200" dirty="0">
                <a:latin typeface="Arial" panose="020B0604020202020204" pitchFamily="34" charset="0"/>
              </a:rPr>
              <a:t>Atender la adquisición y suministros de recursos materiales y de servicios generales.</a:t>
            </a:r>
          </a:p>
          <a:p>
            <a:pPr algn="just">
              <a:spcBef>
                <a:spcPct val="0"/>
              </a:spcBef>
              <a:buFont typeface="Wingdings" panose="05000000000000000000" pitchFamily="2" charset="2"/>
              <a:buChar char="§"/>
              <a:defRPr/>
            </a:pPr>
            <a:endParaRPr lang="es-MX" altLang="es-MX" sz="1200" dirty="0"/>
          </a:p>
          <a:p>
            <a:pPr algn="just">
              <a:spcBef>
                <a:spcPct val="0"/>
              </a:spcBef>
              <a:buFont typeface="Wingdings" panose="05000000000000000000" pitchFamily="2" charset="2"/>
              <a:buChar char="§"/>
              <a:defRPr/>
            </a:pPr>
            <a:r>
              <a:rPr lang="es-MX" altLang="es-MX" sz="1200" dirty="0">
                <a:latin typeface="Arial" panose="020B0604020202020204" pitchFamily="34" charset="0"/>
              </a:rPr>
              <a:t>Inspeccionar el cumplimiento de los contratos de servicios subrogados para las áreas del instituto conforme a la normatividad establecida.</a:t>
            </a: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a:p>
            <a:pPr algn="just">
              <a:lnSpc>
                <a:spcPct val="95000"/>
              </a:lnSpc>
              <a:spcBef>
                <a:spcPct val="0"/>
              </a:spcBef>
              <a:buFont typeface="Wingdings" panose="05000000000000000000" pitchFamily="2" charset="2"/>
              <a:buChar char="§"/>
              <a:defRPr/>
            </a:pPr>
            <a:r>
              <a:rPr lang="es-MX" altLang="es-MX" sz="1200" dirty="0">
                <a:latin typeface="Arial" panose="020B0604020202020204" pitchFamily="34" charset="0"/>
              </a:rPr>
              <a:t>Inspeccionar los procesos de almacenamiento, inventarios y de control de bienes muebles del instituto conforme a las normas y lineamientos del instituto establecidos.</a:t>
            </a:r>
          </a:p>
          <a:p>
            <a:pPr algn="just">
              <a:lnSpc>
                <a:spcPct val="95000"/>
              </a:lnSpc>
              <a:spcBef>
                <a:spcPct val="0"/>
              </a:spcBef>
              <a:buFont typeface="Wingdings" panose="05000000000000000000" pitchFamily="2" charset="2"/>
              <a:buChar char="§"/>
              <a:defRPr/>
            </a:pPr>
            <a:endParaRPr lang="es-MX" altLang="es-MX" sz="1200" dirty="0">
              <a:latin typeface="Arial" panose="020B0604020202020204" pitchFamily="34" charset="0"/>
            </a:endParaRPr>
          </a:p>
          <a:p>
            <a:pPr algn="just">
              <a:lnSpc>
                <a:spcPct val="95000"/>
              </a:lnSpc>
              <a:spcBef>
                <a:spcPct val="0"/>
              </a:spcBef>
              <a:buFont typeface="Wingdings" panose="05000000000000000000" pitchFamily="2" charset="2"/>
              <a:buChar char="§"/>
              <a:defRPr/>
            </a:pPr>
            <a:r>
              <a:rPr lang="es-MX" altLang="es-MX" sz="1200" dirty="0">
                <a:latin typeface="Arial" panose="020B0604020202020204" pitchFamily="34" charset="0"/>
              </a:rPr>
              <a:t>Inspeccionar que los bienes suministrados por los proveedores cumplan con los requisitos de cantidad y calidad especificados.</a:t>
            </a:r>
          </a:p>
          <a:p>
            <a:pPr algn="just">
              <a:lnSpc>
                <a:spcPct val="95000"/>
              </a:lnSpc>
              <a:spcBef>
                <a:spcPct val="0"/>
              </a:spcBef>
              <a:buFont typeface="Wingdings" panose="05000000000000000000" pitchFamily="2" charset="2"/>
              <a:buChar char="§"/>
              <a:defRPr/>
            </a:pPr>
            <a:endParaRPr lang="es-MX" altLang="es-MX" sz="1200" dirty="0">
              <a:latin typeface="Arial" panose="020B0604020202020204" pitchFamily="34" charset="0"/>
            </a:endParaRPr>
          </a:p>
          <a:p>
            <a:pPr algn="just">
              <a:lnSpc>
                <a:spcPct val="95000"/>
              </a:lnSpc>
              <a:spcBef>
                <a:spcPct val="0"/>
              </a:spcBef>
              <a:buFont typeface="Wingdings" panose="05000000000000000000" pitchFamily="2" charset="2"/>
              <a:buChar char="§"/>
              <a:defRPr/>
            </a:pPr>
            <a:r>
              <a:rPr lang="es-MX" altLang="es-MX" sz="1200" dirty="0">
                <a:latin typeface="Arial" panose="020B0604020202020204" pitchFamily="34" charset="0"/>
              </a:rPr>
              <a:t>Analizar las necesidades de recursos materiales del instituto y presentarlas a la Subdirección de Servicios Administrativos para lo procedente.</a:t>
            </a:r>
          </a:p>
          <a:p>
            <a:pPr algn="just">
              <a:lnSpc>
                <a:spcPct val="95000"/>
              </a:lnSpc>
              <a:spcBef>
                <a:spcPct val="0"/>
              </a:spcBef>
              <a:buFont typeface="Wingdings" panose="05000000000000000000" pitchFamily="2" charset="2"/>
              <a:buChar char="§"/>
              <a:defRPr/>
            </a:pPr>
            <a:endParaRPr lang="es-MX" altLang="es-MX" sz="1200" dirty="0">
              <a:latin typeface="Arial" panose="020B0604020202020204" pitchFamily="34" charset="0"/>
            </a:endParaRPr>
          </a:p>
          <a:p>
            <a:pPr algn="just">
              <a:lnSpc>
                <a:spcPct val="95000"/>
              </a:lnSpc>
              <a:spcBef>
                <a:spcPct val="0"/>
              </a:spcBef>
              <a:buFont typeface="Wingdings" panose="05000000000000000000" pitchFamily="2" charset="2"/>
              <a:buChar char="§"/>
              <a:defRPr/>
            </a:pPr>
            <a:r>
              <a:rPr lang="es-MX" altLang="es-MX" sz="1200" dirty="0">
                <a:latin typeface="Arial" panose="020B0604020202020204" pitchFamily="34" charset="0"/>
              </a:rPr>
              <a:t>Elaborar documentación requerida por instancias superiores.</a:t>
            </a:r>
          </a:p>
          <a:p>
            <a:pPr algn="just">
              <a:lnSpc>
                <a:spcPct val="95000"/>
              </a:lnSpc>
              <a:spcBef>
                <a:spcPct val="0"/>
              </a:spcBef>
              <a:buFont typeface="Wingdings" panose="05000000000000000000" pitchFamily="2" charset="2"/>
              <a:buChar char="§"/>
              <a:defRPr/>
            </a:pPr>
            <a:endParaRPr lang="es-MX" sz="1200" dirty="0">
              <a:latin typeface="Arial" panose="020B0604020202020204" pitchFamily="34" charset="0"/>
            </a:endParaRPr>
          </a:p>
          <a:p>
            <a:pPr algn="just">
              <a:lnSpc>
                <a:spcPct val="95000"/>
              </a:lnSpc>
              <a:spcBef>
                <a:spcPct val="0"/>
              </a:spcBef>
              <a:buFont typeface="Wingdings" panose="05000000000000000000" pitchFamily="2" charset="2"/>
              <a:buChar char="§"/>
              <a:defRPr/>
            </a:pPr>
            <a:r>
              <a:rPr lang="es-MX" sz="1200" dirty="0">
                <a:latin typeface="Arial" panose="020B0604020202020204" pitchFamily="34" charset="0"/>
              </a:rPr>
              <a:t>Participar en los procesos de Entrega-Recepción de las áreas del ITST.</a:t>
            </a:r>
          </a:p>
          <a:p>
            <a:pPr algn="just">
              <a:lnSpc>
                <a:spcPct val="95000"/>
              </a:lnSpc>
              <a:spcBef>
                <a:spcPct val="0"/>
              </a:spcBef>
              <a:buFont typeface="Wingdings" panose="05000000000000000000" pitchFamily="2" charset="2"/>
              <a:buChar char="§"/>
              <a:defRPr/>
            </a:pPr>
            <a:endParaRPr lang="es-MX" altLang="es-MX" sz="1200" dirty="0">
              <a:latin typeface="Arial" panose="020B0604020202020204" pitchFamily="34" charset="0"/>
            </a:endParaRPr>
          </a:p>
          <a:p>
            <a:pPr algn="just">
              <a:lnSpc>
                <a:spcPct val="95000"/>
              </a:lnSpc>
              <a:spcBef>
                <a:spcPct val="0"/>
              </a:spcBef>
              <a:buFont typeface="Wingdings" panose="05000000000000000000" pitchFamily="2" charset="2"/>
              <a:buChar char="§"/>
              <a:defRPr/>
            </a:pPr>
            <a:endParaRPr lang="es-MX" altLang="es-MX" sz="1200" dirty="0">
              <a:solidFill>
                <a:srgbClr val="00B0F0"/>
              </a:solidFill>
              <a:latin typeface="Arial" panose="020B0604020202020204" pitchFamily="34" charset="0"/>
            </a:endParaRPr>
          </a:p>
          <a:p>
            <a:pPr algn="just">
              <a:lnSpc>
                <a:spcPct val="95000"/>
              </a:lnSpc>
              <a:spcBef>
                <a:spcPct val="0"/>
              </a:spcBef>
              <a:buFont typeface="Wingdings" panose="05000000000000000000" pitchFamily="2" charset="2"/>
              <a:buChar char="§"/>
              <a:defRPr/>
            </a:pPr>
            <a:endParaRPr lang="es-MX" altLang="es-MX" sz="1200" dirty="0">
              <a:solidFill>
                <a:srgbClr val="00B0F0"/>
              </a:solidFill>
              <a:latin typeface="Arial" panose="020B0604020202020204" pitchFamily="34" charset="0"/>
            </a:endParaRPr>
          </a:p>
          <a:p>
            <a:pPr algn="just">
              <a:lnSpc>
                <a:spcPct val="95000"/>
              </a:lnSpc>
              <a:spcBef>
                <a:spcPct val="0"/>
              </a:spcBef>
              <a:buFont typeface="Wingdings" panose="05000000000000000000" pitchFamily="2" charset="2"/>
              <a:buChar char="§"/>
              <a:defRPr/>
            </a:pPr>
            <a:endParaRPr lang="es-MX" altLang="es-MX" sz="1200" dirty="0">
              <a:solidFill>
                <a:srgbClr val="00B0F0"/>
              </a:solidFill>
              <a:latin typeface="Arial" panose="020B0604020202020204" pitchFamily="34" charset="0"/>
            </a:endParaRPr>
          </a:p>
          <a:p>
            <a:pPr marL="0" indent="0" algn="just">
              <a:lnSpc>
                <a:spcPct val="95000"/>
              </a:lnSpc>
              <a:spcBef>
                <a:spcPct val="0"/>
              </a:spcBef>
              <a:buNone/>
              <a:defRPr/>
            </a:pPr>
            <a:r>
              <a:rPr lang="es-MX" altLang="es-MX" sz="1200" dirty="0">
                <a:latin typeface="Arial" panose="020B0604020202020204" pitchFamily="34" charset="0"/>
              </a:rPr>
              <a:t>	</a:t>
            </a:r>
          </a:p>
        </p:txBody>
      </p:sp>
      <p:graphicFrame>
        <p:nvGraphicFramePr>
          <p:cNvPr id="7" name="Group 20"/>
          <p:cNvGraphicFramePr>
            <a:graphicFrameLocks noGrp="1"/>
          </p:cNvGraphicFramePr>
          <p:nvPr>
            <p:extLst>
              <p:ext uri="{D42A27DB-BD31-4B8C-83A1-F6EECF244321}">
                <p14:modId xmlns:p14="http://schemas.microsoft.com/office/powerpoint/2010/main" val="1060100148"/>
              </p:ext>
            </p:extLst>
          </p:nvPr>
        </p:nvGraphicFramePr>
        <p:xfrm>
          <a:off x="1564367" y="8401046"/>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Rodolfo Pescina Zamora</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101391"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139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52581" name="4 Rectángulo"/>
          <p:cNvSpPr>
            <a:spLocks noChangeArrowheads="1"/>
          </p:cNvSpPr>
          <p:nvPr/>
        </p:nvSpPr>
        <p:spPr bwMode="auto">
          <a:xfrm>
            <a:off x="1444625" y="531813"/>
            <a:ext cx="5219700" cy="830997"/>
          </a:xfrm>
          <a:prstGeom prst="rect">
            <a:avLst/>
          </a:prstGeom>
          <a:noFill/>
          <a:ln>
            <a:noFill/>
          </a:ln>
          <a:extLst/>
        </p:spPr>
        <p:txBody>
          <a:bodyPr>
            <a:spAutoFit/>
          </a:bodyPr>
          <a:lstStyle/>
          <a:p>
            <a:pPr marL="179388" indent="-179388" algn="ctr">
              <a:defRPr/>
            </a:pPr>
            <a:endParaRPr lang="es-MX" b="1" i="1" dirty="0">
              <a:latin typeface="Arial" charset="0"/>
              <a:cs typeface="Arial" charset="0"/>
            </a:endParaRPr>
          </a:p>
          <a:p>
            <a:pPr marL="179388" indent="-179388" algn="ctr">
              <a:defRPr/>
            </a:pPr>
            <a:r>
              <a:rPr lang="es-MX" b="1" i="1" dirty="0">
                <a:latin typeface="Arial" charset="0"/>
                <a:cs typeface="Arial" charset="0"/>
              </a:rPr>
              <a:t>DEPARTAMENTO DE  RECURSOS MATERIALES Y SERVICIOS</a:t>
            </a:r>
          </a:p>
          <a:p>
            <a:pPr marL="179388" indent="-179388" algn="ctr">
              <a:buFont typeface="Wingdings" pitchFamily="2" charset="2"/>
              <a:buNone/>
              <a:defRPr/>
            </a:pPr>
            <a:r>
              <a:rPr lang="es-MX" b="1" i="1" dirty="0">
                <a:latin typeface="Arial" charset="0"/>
                <a:cs typeface="Arial" charset="0"/>
              </a:rPr>
              <a:t>(CONTINÚA)</a:t>
            </a:r>
          </a:p>
          <a:p>
            <a:pPr algn="just">
              <a:defRPr/>
            </a:pPr>
            <a:endParaRPr lang="es-MX" dirty="0">
              <a:latin typeface="Arial" charset="0"/>
              <a:cs typeface="Arial" charset="0"/>
            </a:endParaRPr>
          </a:p>
        </p:txBody>
      </p:sp>
      <p:graphicFrame>
        <p:nvGraphicFramePr>
          <p:cNvPr id="6" name="Group 20"/>
          <p:cNvGraphicFramePr>
            <a:graphicFrameLocks noGrp="1"/>
          </p:cNvGraphicFramePr>
          <p:nvPr>
            <p:extLst>
              <p:ext uri="{D42A27DB-BD31-4B8C-83A1-F6EECF244321}">
                <p14:modId xmlns:p14="http://schemas.microsoft.com/office/powerpoint/2010/main" val="1759869319"/>
              </p:ext>
            </p:extLst>
          </p:nvPr>
        </p:nvGraphicFramePr>
        <p:xfrm>
          <a:off x="1564367" y="8386079"/>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Rodolfo Pescina Zamora</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10241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241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 name="1 Rectángulo"/>
          <p:cNvSpPr/>
          <p:nvPr/>
        </p:nvSpPr>
        <p:spPr>
          <a:xfrm>
            <a:off x="1520825" y="1392571"/>
            <a:ext cx="5143500" cy="3231654"/>
          </a:xfrm>
          <a:prstGeom prst="rect">
            <a:avLst/>
          </a:prstGeom>
        </p:spPr>
        <p:txBody>
          <a:bodyPr wrap="square">
            <a:spAutoFit/>
          </a:bodyPr>
          <a:lstStyle/>
          <a:p>
            <a:pPr marL="171450" indent="-171450" algn="just">
              <a:buFont typeface="Wingdings" panose="05000000000000000000" pitchFamily="2" charset="2"/>
              <a:buChar char="§"/>
            </a:pPr>
            <a:r>
              <a:rPr lang="es-MX" altLang="es-MX" dirty="0"/>
              <a:t>Proporcionar los servicios de intendencia, porteros, mantenimiento y transporte que requieren las áreas del instituto.</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Proporcionar el mantenimiento preventivo y correctivo de los sistemas de información (servidores, redes, plataformas y servicios de </a:t>
            </a:r>
            <a:r>
              <a:rPr lang="es-MX" altLang="es-MX" dirty="0" err="1"/>
              <a:t>TIC’s</a:t>
            </a:r>
            <a:r>
              <a:rPr lang="es-MX" altLang="es-MX" dirty="0"/>
              <a:t>).</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Participar en el Anteproyecto del Programa Operativo Anual (APOA), Programa de Trabajo Anual (PTA) y Programa Institucional de Innovación y Desarrollo (PIID).</a:t>
            </a:r>
          </a:p>
          <a:p>
            <a:pPr marL="171450" indent="-171450" algn="just">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Promover el cumplimiento en el ámbito de su competencia lo establecido en el Sistema de Gestión Integral.</a:t>
            </a:r>
          </a:p>
          <a:p>
            <a:pPr marL="171450" indent="-171450">
              <a:buFont typeface="Wingdings" panose="05000000000000000000" pitchFamily="2" charset="2"/>
              <a:buChar char="§"/>
            </a:pPr>
            <a:endParaRPr lang="es-MX" altLang="es-MX" dirty="0"/>
          </a:p>
          <a:p>
            <a:pPr marL="171450" indent="-171450" algn="just">
              <a:buFont typeface="Wingdings" panose="05000000000000000000" pitchFamily="2" charset="2"/>
              <a:buChar char="§"/>
            </a:pPr>
            <a:r>
              <a:rPr lang="es-MX" altLang="es-MX" dirty="0"/>
              <a:t>Ejecutar la normatividad expedida en materia de transparencia, archivo y control interno.</a:t>
            </a:r>
          </a:p>
          <a:p>
            <a:pPr marL="171450" indent="-171450" algn="just">
              <a:buFont typeface="Wingdings" panose="05000000000000000000" pitchFamily="2" charset="2"/>
              <a:buChar char="§"/>
            </a:pPr>
            <a:endParaRPr lang="es-MX" dirty="0">
              <a:solidFill>
                <a:srgbClr val="00B0F0"/>
              </a:solidFill>
            </a:endParaRPr>
          </a:p>
          <a:p>
            <a:pPr marL="171450" indent="-171450" algn="just">
              <a:buFont typeface="Wingdings" panose="05000000000000000000" pitchFamily="2" charset="2"/>
              <a:buChar char="§"/>
            </a:pPr>
            <a:r>
              <a:rPr lang="es-MX" dirty="0"/>
              <a:t>Estas funciones son enunciativas mas no limitativas.	</a:t>
            </a: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9811" name="Rectangle 5"/>
          <p:cNvSpPr>
            <a:spLocks noChangeArrowheads="1"/>
          </p:cNvSpPr>
          <p:nvPr/>
        </p:nvSpPr>
        <p:spPr bwMode="auto">
          <a:xfrm>
            <a:off x="1445601" y="420052"/>
            <a:ext cx="5219700" cy="776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endParaRPr lang="es-MX" altLang="es-MX" sz="1200" b="1" i="1" dirty="0" smtClean="0">
              <a:solidFill>
                <a:srgbClr val="000000"/>
              </a:solidFill>
              <a:latin typeface="Arial" panose="020B0604020202020204" pitchFamily="34" charset="0"/>
            </a:endParaRPr>
          </a:p>
          <a:p>
            <a:pPr algn="ctr">
              <a:spcBef>
                <a:spcPct val="0"/>
              </a:spcBef>
              <a:buFontTx/>
              <a:buNone/>
            </a:pPr>
            <a:r>
              <a:rPr lang="es-MX" altLang="es-MX" sz="1200" b="1" i="1" dirty="0" smtClean="0">
                <a:solidFill>
                  <a:srgbClr val="000000"/>
                </a:solidFill>
                <a:latin typeface="Arial" panose="020B0604020202020204" pitchFamily="34" charset="0"/>
              </a:rPr>
              <a:t>AUXILIAR </a:t>
            </a:r>
            <a:r>
              <a:rPr lang="es-MX" altLang="es-MX" sz="1200" b="1" i="1" dirty="0">
                <a:solidFill>
                  <a:srgbClr val="000000"/>
                </a:solidFill>
                <a:latin typeface="Arial" panose="020B0604020202020204" pitchFamily="34" charset="0"/>
              </a:rPr>
              <a:t>DEL DEPARTAMENTO  DE RECURSOS  MATERIALES Y </a:t>
            </a:r>
            <a:r>
              <a:rPr lang="es-MX" altLang="es-MX" sz="1200" b="1" i="1" dirty="0" smtClean="0">
                <a:solidFill>
                  <a:srgbClr val="000000"/>
                </a:solidFill>
                <a:latin typeface="Arial" panose="020B0604020202020204" pitchFamily="34" charset="0"/>
              </a:rPr>
              <a:t>SERVICIOS</a:t>
            </a:r>
            <a:endParaRPr lang="es-MX" altLang="es-MX" sz="1200" b="1" i="1" dirty="0">
              <a:solidFill>
                <a:srgbClr val="000000"/>
              </a:solidFill>
              <a:latin typeface="Arial" panose="020B0604020202020204" pitchFamily="34" charset="0"/>
            </a:endParaRPr>
          </a:p>
          <a:p>
            <a:pPr algn="ctr">
              <a:spcBef>
                <a:spcPct val="0"/>
              </a:spcBef>
              <a:buFontTx/>
              <a:buNone/>
            </a:pPr>
            <a:endParaRPr lang="es-MX" altLang="es-MX" sz="1400" b="1" i="1" dirty="0">
              <a:solidFill>
                <a:srgbClr val="000000"/>
              </a:solidFill>
              <a:latin typeface="Arial" panose="020B0604020202020204" pitchFamily="34" charset="0"/>
            </a:endParaRPr>
          </a:p>
          <a:p>
            <a:pPr algn="just">
              <a:spcBef>
                <a:spcPct val="0"/>
              </a:spcBef>
              <a:spcAft>
                <a:spcPts val="1200"/>
              </a:spcAft>
              <a:buFontTx/>
              <a:buNone/>
            </a:pPr>
            <a:r>
              <a:rPr lang="es-MX" altLang="es-MX" sz="1200" b="1" i="1" dirty="0">
                <a:solidFill>
                  <a:srgbClr val="000000"/>
                </a:solidFill>
                <a:latin typeface="Arial" panose="020B0604020202020204" pitchFamily="34" charset="0"/>
              </a:rPr>
              <a:t>OBJETIVO</a:t>
            </a:r>
          </a:p>
          <a:p>
            <a:pPr marL="0" indent="0" algn="just">
              <a:spcAft>
                <a:spcPts val="1200"/>
              </a:spcAft>
              <a:buNone/>
              <a:defRPr/>
            </a:pPr>
            <a:r>
              <a:rPr lang="es-ES" sz="1200" dirty="0">
                <a:latin typeface="Arial" panose="020B0604020202020204" pitchFamily="34" charset="0"/>
              </a:rPr>
              <a:t>Atender la audiencia en el Departamento, además de recibir llamadas telefónicas, registrar y remitir correspondencia impresa y por vía electrónica, así como archivar los documentos de acuerdo a la normatividad establecida y llevar la agenda del área.</a:t>
            </a:r>
            <a:endParaRPr lang="es-MX" sz="1200" dirty="0">
              <a:latin typeface="Arial" panose="020B0604020202020204" pitchFamily="34" charset="0"/>
            </a:endParaRPr>
          </a:p>
          <a:p>
            <a:pPr marL="0" indent="0" algn="just">
              <a:spcAft>
                <a:spcPts val="1200"/>
              </a:spcAft>
              <a:buNone/>
              <a:defRPr/>
            </a:pPr>
            <a:r>
              <a:rPr lang="es-ES" sz="1200" b="1" i="1" dirty="0">
                <a:latin typeface="Arial" panose="020B0604020202020204" pitchFamily="34" charset="0"/>
              </a:rPr>
              <a:t>FUNCIONES</a:t>
            </a:r>
            <a:r>
              <a:rPr lang="es-ES" sz="1200" b="1" dirty="0">
                <a:latin typeface="Arial" panose="020B0604020202020204" pitchFamily="34" charset="0"/>
              </a:rPr>
              <a:t> </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Apoyar en el seguimiento de las actividades de mantenimiento correctivo y preventivo de los bienes del instituto.</a:t>
            </a:r>
          </a:p>
          <a:p>
            <a:pPr marL="171450" indent="-171450" algn="just">
              <a:spcAft>
                <a:spcPts val="1200"/>
              </a:spcAft>
              <a:buFont typeface="Wingdings" panose="05000000000000000000" pitchFamily="2" charset="2"/>
              <a:buChar char="§"/>
              <a:defRPr/>
            </a:pPr>
            <a:r>
              <a:rPr lang="es-ES" altLang="es-MX" sz="1200" dirty="0">
                <a:latin typeface="Arial" panose="020B0604020202020204" pitchFamily="34" charset="0"/>
              </a:rPr>
              <a:t>Apoyar en la integración del catálogo de proveedores del instituto.</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Apoyar en el seguimiento al programa de mantenimiento preventivo del parque vehicular propiedad del instituto, conforme a los programas establecidos en la materia. </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Apoyar en el seguimiento a la adquisición y suministros de recursos materiales y de servicios generales.</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Apoyar en el seguimiento del mantenimiento preventivo y correctivo de los sistemas de información (servidores, redes, plataformas y servicios de </a:t>
            </a:r>
            <a:r>
              <a:rPr lang="es-MX" altLang="es-MX" sz="1200" dirty="0" err="1">
                <a:latin typeface="Arial" panose="020B0604020202020204" pitchFamily="34" charset="0"/>
              </a:rPr>
              <a:t>TIC’s</a:t>
            </a:r>
            <a:r>
              <a:rPr lang="es-MX" altLang="es-MX" sz="1200" dirty="0">
                <a:latin typeface="Arial" panose="020B0604020202020204" pitchFamily="34" charset="0"/>
              </a:rPr>
              <a:t>).</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Apoyar en el seguimiento de préstamo de bienes muebles e inmuebles.</a:t>
            </a:r>
          </a:p>
          <a:p>
            <a:pPr marL="171450" indent="-171450" algn="just">
              <a:spcAft>
                <a:spcPts val="1200"/>
              </a:spcAft>
              <a:buFont typeface="Wingdings" panose="05000000000000000000" pitchFamily="2" charset="2"/>
              <a:buChar char="§"/>
              <a:defRPr/>
            </a:pPr>
            <a:r>
              <a:rPr lang="es-MX" sz="1200" dirty="0">
                <a:latin typeface="Arial" panose="020B0604020202020204" pitchFamily="34" charset="0"/>
              </a:rPr>
              <a:t>Apoyar en la publicación de información derivada de las obligaciones de transparencia.</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Dar seguimiento a la agenda de trabajo del jefe inmediato superior.</a:t>
            </a:r>
          </a:p>
          <a:p>
            <a:pPr marL="171450" indent="-171450" algn="just">
              <a:spcAft>
                <a:spcPts val="1200"/>
              </a:spcAft>
              <a:buFont typeface="Wingdings" panose="05000000000000000000" pitchFamily="2" charset="2"/>
              <a:buChar char="§"/>
              <a:defRPr/>
            </a:pPr>
            <a:r>
              <a:rPr lang="es-MX" sz="1200" dirty="0">
                <a:latin typeface="Arial" panose="020B0604020202020204" pitchFamily="34" charset="0"/>
              </a:rPr>
              <a:t>Tramitar e integrar la correspondencia que ingresa y egresa del área de trabajo para llevar su control y seguimiento.</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Atender las llamadas telefónicas de su área de trabajo.</a:t>
            </a:r>
            <a:endParaRPr lang="es-MX" altLang="es-MX" sz="1400" b="1" i="1" dirty="0">
              <a:latin typeface="Arial" panose="020B0604020202020204" pitchFamily="34" charset="0"/>
            </a:endParaRPr>
          </a:p>
        </p:txBody>
      </p:sp>
      <p:sp>
        <p:nvSpPr>
          <p:cNvPr id="11981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982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123990956"/>
              </p:ext>
            </p:extLst>
          </p:nvPr>
        </p:nvGraphicFramePr>
        <p:xfrm>
          <a:off x="1562100" y="8399921"/>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Bernabé Antonio Flores</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617594988"/>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9811" name="Rectangle 5"/>
          <p:cNvSpPr>
            <a:spLocks noChangeArrowheads="1"/>
          </p:cNvSpPr>
          <p:nvPr/>
        </p:nvSpPr>
        <p:spPr bwMode="auto">
          <a:xfrm>
            <a:off x="1445601" y="420052"/>
            <a:ext cx="5219700" cy="523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endParaRPr lang="es-MX" altLang="es-MX" sz="1200" b="1" i="1" dirty="0" smtClean="0">
              <a:solidFill>
                <a:srgbClr val="000000"/>
              </a:solidFill>
              <a:latin typeface="Arial" panose="020B0604020202020204" pitchFamily="34" charset="0"/>
            </a:endParaRPr>
          </a:p>
          <a:p>
            <a:pPr algn="ctr">
              <a:spcBef>
                <a:spcPct val="0"/>
              </a:spcBef>
              <a:buFontTx/>
              <a:buNone/>
            </a:pPr>
            <a:r>
              <a:rPr lang="es-MX" altLang="es-MX" sz="1200" b="1" i="1" dirty="0" smtClean="0">
                <a:solidFill>
                  <a:srgbClr val="000000"/>
                </a:solidFill>
                <a:latin typeface="Arial" panose="020B0604020202020204" pitchFamily="34" charset="0"/>
              </a:rPr>
              <a:t>AUXILIAR </a:t>
            </a:r>
            <a:r>
              <a:rPr lang="es-MX" altLang="es-MX" sz="1200" b="1" i="1" dirty="0">
                <a:solidFill>
                  <a:srgbClr val="000000"/>
                </a:solidFill>
                <a:latin typeface="Arial" panose="020B0604020202020204" pitchFamily="34" charset="0"/>
              </a:rPr>
              <a:t>DEL DEPARTAMENTO  DE RECURSOS  MATERIALES Y </a:t>
            </a:r>
            <a:r>
              <a:rPr lang="es-MX" altLang="es-MX" sz="1200" b="1" i="1" dirty="0" smtClean="0">
                <a:solidFill>
                  <a:srgbClr val="000000"/>
                </a:solidFill>
                <a:latin typeface="Arial" panose="020B0604020202020204" pitchFamily="34" charset="0"/>
              </a:rPr>
              <a:t>SERVICIOS</a:t>
            </a:r>
            <a:endParaRPr lang="es-MX" altLang="es-MX" sz="1200" b="1" i="1" dirty="0">
              <a:solidFill>
                <a:srgbClr val="000000"/>
              </a:solidFill>
              <a:latin typeface="Arial" panose="020B0604020202020204" pitchFamily="34" charset="0"/>
            </a:endParaRPr>
          </a:p>
          <a:p>
            <a:pPr algn="ctr">
              <a:spcBef>
                <a:spcPct val="0"/>
              </a:spcBef>
              <a:spcAft>
                <a:spcPts val="1200"/>
              </a:spcAft>
              <a:buFontTx/>
              <a:buNone/>
            </a:pPr>
            <a:r>
              <a:rPr lang="es-MX" altLang="es-MX" sz="1200" b="1" i="1" dirty="0">
                <a:solidFill>
                  <a:srgbClr val="000000"/>
                </a:solidFill>
                <a:latin typeface="Arial" panose="020B0604020202020204" pitchFamily="34" charset="0"/>
              </a:rPr>
              <a:t>(CONTINÚA)</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Apoyar en la difusión de la correspondencia electrónica y darle seguimiento.</a:t>
            </a:r>
          </a:p>
          <a:p>
            <a:pPr marL="171450" indent="-171450" algn="just">
              <a:spcAft>
                <a:spcPts val="1200"/>
              </a:spcAft>
              <a:buFont typeface="Wingdings" panose="05000000000000000000" pitchFamily="2" charset="2"/>
              <a:buChar char="§"/>
              <a:defRPr/>
            </a:pPr>
            <a:r>
              <a:rPr lang="es-MX" altLang="es-MX" sz="1200" dirty="0">
                <a:latin typeface="Arial" panose="020B0604020202020204" pitchFamily="34" charset="0"/>
              </a:rPr>
              <a:t>Organizar, conservar y resguardar los expedientes que conforman el archivo del área.</a:t>
            </a:r>
          </a:p>
          <a:p>
            <a:pPr marL="180975" indent="-180975"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80975" indent="-180975"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marL="180975" indent="-180975"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p>
          <a:p>
            <a:pPr algn="just">
              <a:spcAft>
                <a:spcPts val="1200"/>
              </a:spcAft>
              <a:buFont typeface="Wingdings" pitchFamily="2" charset="2"/>
              <a:buChar char="§"/>
              <a:defRPr/>
            </a:pPr>
            <a:endParaRPr 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eaLnBrk="1" hangingPunct="1">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endParaRPr lang="es-MX" altLang="es-MX" sz="1400" b="1" i="1" dirty="0">
              <a:solidFill>
                <a:srgbClr val="000000"/>
              </a:solidFill>
              <a:latin typeface="Arial" panose="020B0604020202020204" pitchFamily="34" charset="0"/>
            </a:endParaRPr>
          </a:p>
        </p:txBody>
      </p:sp>
      <p:sp>
        <p:nvSpPr>
          <p:cNvPr id="11981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982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1777316010"/>
              </p:ext>
            </p:extLst>
          </p:nvPr>
        </p:nvGraphicFramePr>
        <p:xfrm>
          <a:off x="1549400" y="8385407"/>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Bernabé Antonio Flores</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516853203"/>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9811" name="Rectangle 5"/>
          <p:cNvSpPr>
            <a:spLocks noChangeArrowheads="1"/>
          </p:cNvSpPr>
          <p:nvPr/>
        </p:nvSpPr>
        <p:spPr bwMode="auto">
          <a:xfrm>
            <a:off x="1445601" y="526927"/>
            <a:ext cx="5219700" cy="746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r>
              <a:rPr lang="es-MX" altLang="es-MX" sz="1200" b="1" i="1" dirty="0">
                <a:solidFill>
                  <a:srgbClr val="000000"/>
                </a:solidFill>
                <a:latin typeface="Arial" panose="020B0604020202020204" pitchFamily="34" charset="0"/>
              </a:rPr>
              <a:t>AUXILIAR ADMINISTRATIVO</a:t>
            </a:r>
          </a:p>
          <a:p>
            <a:pPr algn="ctr">
              <a:spcBef>
                <a:spcPct val="0"/>
              </a:spcBef>
              <a:buFontTx/>
              <a:buNone/>
            </a:pPr>
            <a:endParaRPr lang="es-MX" altLang="es-MX" sz="1400" b="1" i="1" dirty="0">
              <a:solidFill>
                <a:srgbClr val="000000"/>
              </a:solidFill>
              <a:latin typeface="Arial" panose="020B0604020202020204" pitchFamily="34" charset="0"/>
            </a:endParaRPr>
          </a:p>
          <a:p>
            <a:pPr algn="just">
              <a:spcBef>
                <a:spcPct val="0"/>
              </a:spcBef>
              <a:spcAft>
                <a:spcPts val="1200"/>
              </a:spcAft>
              <a:buFontTx/>
              <a:buNone/>
            </a:pPr>
            <a:r>
              <a:rPr lang="es-MX" altLang="es-MX" sz="1200" b="1" i="1" dirty="0">
                <a:solidFill>
                  <a:srgbClr val="000000"/>
                </a:solidFill>
                <a:latin typeface="Arial" panose="020B0604020202020204" pitchFamily="34" charset="0"/>
              </a:rPr>
              <a:t>OBJETIVO</a:t>
            </a:r>
          </a:p>
          <a:p>
            <a:pPr algn="just">
              <a:spcBef>
                <a:spcPct val="0"/>
              </a:spcBef>
              <a:spcAft>
                <a:spcPts val="1200"/>
              </a:spcAft>
              <a:buFontTx/>
              <a:buNone/>
            </a:pPr>
            <a:r>
              <a:rPr lang="es-MX" sz="1200" dirty="0">
                <a:solidFill>
                  <a:srgbClr val="00B0F0"/>
                </a:solidFill>
                <a:latin typeface="Arial" panose="020B0604020202020204" pitchFamily="34" charset="0"/>
              </a:rPr>
              <a:t>	</a:t>
            </a:r>
            <a:r>
              <a:rPr lang="es-MX" sz="1200" dirty="0">
                <a:latin typeface="Arial" panose="020B0604020202020204" pitchFamily="34" charset="0"/>
              </a:rPr>
              <a:t>Establecer lineamientos y controles administrativos que permitan la disponibilidad, el uso, conservación y el control físico-valorado del activo fijo. </a:t>
            </a:r>
          </a:p>
          <a:p>
            <a:pPr algn="just">
              <a:spcBef>
                <a:spcPct val="0"/>
              </a:spcBef>
              <a:spcAft>
                <a:spcPts val="1200"/>
              </a:spcAft>
              <a:buFontTx/>
              <a:buNone/>
            </a:pPr>
            <a:r>
              <a:rPr lang="es-MX" altLang="es-MX" sz="1200" b="1" i="1" dirty="0">
                <a:latin typeface="Arial" panose="020B0604020202020204" pitchFamily="34" charset="0"/>
              </a:rPr>
              <a:t>FUNCIONES</a:t>
            </a:r>
          </a:p>
          <a:p>
            <a:pPr algn="just" eaLnBrk="1" fontAlgn="ctr" hangingPunct="1">
              <a:spcAft>
                <a:spcPts val="800"/>
              </a:spcAft>
            </a:pPr>
            <a:r>
              <a:rPr lang="es-MX" sz="1200" dirty="0">
                <a:latin typeface="Arial" panose="020B0604020202020204" pitchFamily="34" charset="0"/>
              </a:rPr>
              <a:t>Elaborar y difundir la normatividad a las unidades administrativas del Instituto sobre el registro, control y actualización de los bienes muebles patrimoniales del Instituto.</a:t>
            </a:r>
          </a:p>
          <a:p>
            <a:pPr algn="just" eaLnBrk="1" fontAlgn="ctr" hangingPunct="1">
              <a:spcAft>
                <a:spcPts val="800"/>
              </a:spcAft>
            </a:pPr>
            <a:r>
              <a:rPr lang="es-MX" sz="1200" dirty="0">
                <a:latin typeface="Arial" panose="020B0604020202020204" pitchFamily="34" charset="0"/>
              </a:rPr>
              <a:t>Efectuar y mantener actualizados los registros de altas, bajas y transferencias que se deriven de las adquisiciones y donaciones de bienes que se reciban en las áreas del Instituto, así como las entradas que se originen por los surtimientos de bienes entregados directamente por el almacén. </a:t>
            </a:r>
          </a:p>
          <a:p>
            <a:pPr algn="just" eaLnBrk="1" fontAlgn="ctr" hangingPunct="1">
              <a:spcAft>
                <a:spcPts val="800"/>
              </a:spcAft>
            </a:pPr>
            <a:r>
              <a:rPr lang="es-MX" sz="1200" dirty="0">
                <a:latin typeface="Arial" panose="020B0604020202020204" pitchFamily="34" charset="0"/>
              </a:rPr>
              <a:t>Establecer coordinación con las diferentes áreas del Instituto, a efecto de llevar un control adecuado de los resguardos individuales en los casos de alta bajas y cambios de adscripción de personal.</a:t>
            </a:r>
          </a:p>
          <a:p>
            <a:pPr algn="just" eaLnBrk="1" fontAlgn="ctr" hangingPunct="1">
              <a:spcAft>
                <a:spcPts val="800"/>
              </a:spcAft>
            </a:pPr>
            <a:r>
              <a:rPr lang="es-MX" sz="1200" dirty="0">
                <a:latin typeface="Arial" panose="020B0604020202020204" pitchFamily="34" charset="0"/>
              </a:rPr>
              <a:t>Participar en los actos de entrega y recepción de los bienes muebles, a efecto de verificar que se lleven a cabo de conformidad con las normas.</a:t>
            </a:r>
          </a:p>
          <a:p>
            <a:pPr algn="just" eaLnBrk="1" fontAlgn="ctr" hangingPunct="1">
              <a:spcAft>
                <a:spcPts val="800"/>
              </a:spcAft>
            </a:pPr>
            <a:r>
              <a:rPr lang="es-MX" sz="1200" dirty="0">
                <a:latin typeface="Arial" panose="020B0604020202020204" pitchFamily="34" charset="0"/>
              </a:rPr>
              <a:t>Ingresar, controlar y supervisar las Altas, Bajas, Traslados y Traspasos de Bienes de Activo Fijo.</a:t>
            </a:r>
          </a:p>
          <a:p>
            <a:pPr algn="just" eaLnBrk="1" fontAlgn="ctr" hangingPunct="1">
              <a:spcAft>
                <a:spcPts val="800"/>
              </a:spcAft>
            </a:pPr>
            <a:r>
              <a:rPr lang="es-MX" sz="1200" dirty="0">
                <a:latin typeface="Arial" panose="020B0604020202020204" pitchFamily="34" charset="0"/>
              </a:rPr>
              <a:t>Ejecutar revisiones periódicas a las diferentes áreas con el objeto de controlar el cumplimiento de las disposiciones sobre los Bienes Inventaríales. </a:t>
            </a:r>
          </a:p>
          <a:p>
            <a:pPr algn="just" eaLnBrk="1" fontAlgn="ctr" hangingPunct="1">
              <a:spcAft>
                <a:spcPts val="800"/>
              </a:spcAft>
            </a:pPr>
            <a:r>
              <a:rPr lang="es-MX" altLang="es-MX" sz="1200" dirty="0">
                <a:latin typeface="Arial" panose="020B0604020202020204" pitchFamily="34" charset="0"/>
              </a:rPr>
              <a:t>Apoyar en el seguimiento de las actividades de mantenimiento correctivo y preventivo de los bienes del instituto.</a:t>
            </a:r>
          </a:p>
          <a:p>
            <a:pPr algn="just" eaLnBrk="1" fontAlgn="ctr" hangingPunct="1">
              <a:spcAft>
                <a:spcPts val="800"/>
              </a:spcAft>
            </a:pPr>
            <a:r>
              <a:rPr lang="es-MX" altLang="es-MX" sz="1200" dirty="0">
                <a:latin typeface="Arial" panose="020B0604020202020204" pitchFamily="34" charset="0"/>
              </a:rPr>
              <a:t>Apoyar en el seguimiento de préstamo de bienes muebles e inmuebles</a:t>
            </a:r>
            <a:r>
              <a:rPr lang="es-MX" altLang="es-MX" sz="1200" dirty="0" smtClean="0">
                <a:latin typeface="Arial" panose="020B0604020202020204" pitchFamily="34" charset="0"/>
              </a:rPr>
              <a:t>.</a:t>
            </a:r>
          </a:p>
          <a:p>
            <a:pPr algn="just" eaLnBrk="1" fontAlgn="ctr" hangingPunct="1">
              <a:spcAft>
                <a:spcPts val="800"/>
              </a:spcAft>
            </a:pPr>
            <a:r>
              <a:rPr lang="es-MX" altLang="es-MX" sz="1200" dirty="0" smtClean="0">
                <a:latin typeface="Arial" panose="020B0604020202020204" pitchFamily="34" charset="0"/>
              </a:rPr>
              <a:t>Apoyar en el registro y control de las asignaciones de vehículos oficiales asignados a los diferentes departamentos del instituto.</a:t>
            </a:r>
            <a:endParaRPr lang="es-MX" altLang="es-MX" sz="1200" dirty="0">
              <a:latin typeface="Arial" panose="020B0604020202020204" pitchFamily="34" charset="0"/>
            </a:endParaRPr>
          </a:p>
        </p:txBody>
      </p:sp>
      <p:sp>
        <p:nvSpPr>
          <p:cNvPr id="11981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982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54534933"/>
              </p:ext>
            </p:extLst>
          </p:nvPr>
        </p:nvGraphicFramePr>
        <p:xfrm>
          <a:off x="1574800" y="8392661"/>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María Guadalupe Hernández Herrera </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603115833"/>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solidFill>
                <a:srgbClr val="000000"/>
              </a:solidFill>
            </a:endParaRPr>
          </a:p>
        </p:txBody>
      </p:sp>
      <p:sp>
        <p:nvSpPr>
          <p:cNvPr id="119811" name="Rectangle 5"/>
          <p:cNvSpPr>
            <a:spLocks noChangeArrowheads="1"/>
          </p:cNvSpPr>
          <p:nvPr/>
        </p:nvSpPr>
        <p:spPr bwMode="auto">
          <a:xfrm>
            <a:off x="1445601" y="526927"/>
            <a:ext cx="5219700" cy="493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r>
              <a:rPr lang="es-MX" altLang="es-MX" sz="1200" b="1" i="1" dirty="0">
                <a:solidFill>
                  <a:srgbClr val="000000"/>
                </a:solidFill>
                <a:latin typeface="Arial" panose="020B0604020202020204" pitchFamily="34" charset="0"/>
              </a:rPr>
              <a:t>AUXILIAR </a:t>
            </a:r>
            <a:r>
              <a:rPr lang="es-MX" altLang="es-MX" sz="1200" b="1" i="1" dirty="0" smtClean="0">
                <a:solidFill>
                  <a:srgbClr val="000000"/>
                </a:solidFill>
                <a:latin typeface="Arial" panose="020B0604020202020204" pitchFamily="34" charset="0"/>
              </a:rPr>
              <a:t>ADMINISTRATIVO</a:t>
            </a:r>
          </a:p>
          <a:p>
            <a:pPr algn="ctr">
              <a:spcBef>
                <a:spcPct val="0"/>
              </a:spcBef>
              <a:buNone/>
            </a:pPr>
            <a:r>
              <a:rPr lang="es-MX" altLang="es-MX" sz="1200" b="1" i="1" dirty="0">
                <a:solidFill>
                  <a:srgbClr val="000000"/>
                </a:solidFill>
                <a:latin typeface="Arial" panose="020B0604020202020204" pitchFamily="34" charset="0"/>
              </a:rPr>
              <a:t>(CONTINÚA)</a:t>
            </a:r>
          </a:p>
          <a:p>
            <a:pPr algn="ctr">
              <a:spcBef>
                <a:spcPct val="0"/>
              </a:spcBef>
              <a:buFontTx/>
              <a:buNone/>
            </a:pPr>
            <a:endParaRPr lang="es-MX" altLang="es-MX" sz="1400" b="1" i="1" dirty="0">
              <a:solidFill>
                <a:srgbClr val="000000"/>
              </a:solidFill>
              <a:latin typeface="Arial" panose="020B0604020202020204" pitchFamily="34" charset="0"/>
            </a:endParaRPr>
          </a:p>
          <a:p>
            <a:pPr marL="171450" indent="-171450" algn="just">
              <a:spcAft>
                <a:spcPts val="1200"/>
              </a:spcAft>
              <a:buFont typeface="Wingdings" panose="05000000000000000000" pitchFamily="2" charset="2"/>
              <a:buChar char="§"/>
              <a:defRPr/>
            </a:pPr>
            <a:r>
              <a:rPr lang="es-MX" altLang="es-MX" sz="1200" dirty="0" smtClean="0">
                <a:latin typeface="Arial" panose="020B0604020202020204" pitchFamily="34" charset="0"/>
              </a:rPr>
              <a:t>Apoyar en el seguimiento del mantenimiento de los vehículos oficiales.</a:t>
            </a:r>
          </a:p>
          <a:p>
            <a:pPr marL="171450" indent="-171450" algn="just">
              <a:spcAft>
                <a:spcPts val="1200"/>
              </a:spcAft>
              <a:buFont typeface="Wingdings" panose="05000000000000000000" pitchFamily="2" charset="2"/>
              <a:buChar char="§"/>
              <a:defRPr/>
            </a:pPr>
            <a:r>
              <a:rPr lang="es-MX" sz="1200" dirty="0">
                <a:latin typeface="Arial" panose="020B0604020202020204" pitchFamily="34" charset="0"/>
              </a:rPr>
              <a:t>Apoyar en la publicación de información derivada de las obligaciones de transparencia.</a:t>
            </a:r>
            <a:endParaRPr lang="es-MX" altLang="es-MX" sz="1400" b="1" i="1" dirty="0">
              <a:latin typeface="Arial" panose="020B0604020202020204" pitchFamily="34" charset="0"/>
            </a:endParaRPr>
          </a:p>
          <a:p>
            <a:pPr marL="171450" indent="-171450" algn="just">
              <a:spcAft>
                <a:spcPts val="1200"/>
              </a:spcAft>
              <a:buFont typeface="Wingdings" panose="05000000000000000000" pitchFamily="2" charset="2"/>
              <a:buChar char="§"/>
              <a:defRPr/>
            </a:pPr>
            <a:r>
              <a:rPr lang="es-MX" altLang="es-MX" sz="1200" dirty="0" smtClean="0">
                <a:latin typeface="Arial" panose="020B0604020202020204" pitchFamily="34" charset="0"/>
              </a:rPr>
              <a:t>Organizar</a:t>
            </a:r>
            <a:r>
              <a:rPr lang="es-MX" altLang="es-MX" sz="1200" dirty="0">
                <a:latin typeface="Arial" panose="020B0604020202020204" pitchFamily="34" charset="0"/>
              </a:rPr>
              <a:t>, conservar y resguardar los expedientes que conforman el archivo del área.</a:t>
            </a:r>
          </a:p>
          <a:p>
            <a:pPr marL="180975" indent="-180975" algn="just">
              <a:spcAft>
                <a:spcPts val="1200"/>
              </a:spcAft>
              <a:buFont typeface="Wingdings" pitchFamily="2" charset="2"/>
              <a:buChar char="§"/>
              <a:defRPr/>
            </a:pPr>
            <a:r>
              <a:rPr lang="es-MX" altLang="es-MX" sz="1200" dirty="0">
                <a:latin typeface="Arial" panose="020B0604020202020204" pitchFamily="34" charset="0"/>
              </a:rPr>
              <a:t>Promover el cumplimiento en el ámbito de su competencia lo establecido en el Sistema de Gestión Integral.</a:t>
            </a:r>
          </a:p>
          <a:p>
            <a:pPr marL="180975" indent="-180975" algn="just">
              <a:spcAft>
                <a:spcPts val="1200"/>
              </a:spcAft>
              <a:buFont typeface="Wingdings" pitchFamily="2" charset="2"/>
              <a:buChar char="§"/>
              <a:defRPr/>
            </a:pPr>
            <a:r>
              <a:rPr lang="es-MX" altLang="es-MX" sz="1200" dirty="0">
                <a:latin typeface="Arial" panose="020B0604020202020204" pitchFamily="34" charset="0"/>
              </a:rPr>
              <a:t>Ejecutar la normatividad expedida en materia de transparencia, archivo y control interno.</a:t>
            </a:r>
          </a:p>
          <a:p>
            <a:pPr marL="180975" indent="-180975" algn="just">
              <a:spcAft>
                <a:spcPts val="1200"/>
              </a:spcAft>
              <a:buFont typeface="Wingdings" pitchFamily="2" charset="2"/>
              <a:buChar char="§"/>
              <a:defRPr/>
            </a:pPr>
            <a:r>
              <a:rPr lang="es-MX" altLang="es-MX" sz="1200" dirty="0">
                <a:latin typeface="Arial" panose="020B0604020202020204" pitchFamily="34" charset="0"/>
              </a:rPr>
              <a:t>Estas funciones son enunciativas más no limitativas.</a:t>
            </a: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algn="just">
              <a:spcBef>
                <a:spcPct val="0"/>
              </a:spcBef>
              <a:spcAft>
                <a:spcPts val="1200"/>
              </a:spcAft>
              <a:buFont typeface="Wingdings" panose="05000000000000000000" pitchFamily="2" charset="2"/>
              <a:buChar char="§"/>
            </a:pPr>
            <a:endParaRPr lang="es-MX" altLang="es-MX" sz="1200" dirty="0">
              <a:solidFill>
                <a:srgbClr val="000000"/>
              </a:solidFill>
              <a:latin typeface="Arial" panose="020B0604020202020204" pitchFamily="34" charset="0"/>
            </a:endParaRPr>
          </a:p>
          <a:p>
            <a:pPr eaLnBrk="1" hangingPunct="1">
              <a:spcBef>
                <a:spcPct val="0"/>
              </a:spcBef>
              <a:buFontTx/>
              <a:buNone/>
            </a:pPr>
            <a:endParaRPr lang="es-MX" altLang="es-MX" sz="1200" b="1" i="1" dirty="0">
              <a:solidFill>
                <a:srgbClr val="000000"/>
              </a:solidFill>
              <a:latin typeface="Arial" panose="020B0604020202020204" pitchFamily="34" charset="0"/>
            </a:endParaRPr>
          </a:p>
          <a:p>
            <a:pPr algn="ctr">
              <a:spcBef>
                <a:spcPct val="0"/>
              </a:spcBef>
              <a:buFontTx/>
              <a:buNone/>
            </a:pPr>
            <a:endParaRPr lang="es-MX" altLang="es-MX" sz="1400" b="1" i="1" dirty="0">
              <a:solidFill>
                <a:srgbClr val="000000"/>
              </a:solidFill>
              <a:latin typeface="Arial" panose="020B0604020202020204" pitchFamily="34" charset="0"/>
            </a:endParaRPr>
          </a:p>
        </p:txBody>
      </p:sp>
      <p:sp>
        <p:nvSpPr>
          <p:cNvPr id="11981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11982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solidFill>
                <a:srgbClr val="000000"/>
              </a:solidFill>
            </a:endParaRPr>
          </a:p>
        </p:txBody>
      </p:sp>
      <p:graphicFrame>
        <p:nvGraphicFramePr>
          <p:cNvPr id="9" name="Group 21"/>
          <p:cNvGraphicFramePr>
            <a:graphicFrameLocks noGrp="1"/>
          </p:cNvGraphicFramePr>
          <p:nvPr>
            <p:extLst>
              <p:ext uri="{D42A27DB-BD31-4B8C-83A1-F6EECF244321}">
                <p14:modId xmlns:p14="http://schemas.microsoft.com/office/powerpoint/2010/main" val="2719389013"/>
              </p:ext>
            </p:extLst>
          </p:nvPr>
        </p:nvGraphicFramePr>
        <p:xfrm>
          <a:off x="1562100" y="8379961"/>
          <a:ext cx="5181600" cy="587375"/>
        </p:xfrm>
        <a:graphic>
          <a:graphicData uri="http://schemas.openxmlformats.org/drawingml/2006/table">
            <a:tbl>
              <a:tblPr/>
              <a:tblGrid>
                <a:gridCol w="2703513">
                  <a:extLst>
                    <a:ext uri="{9D8B030D-6E8A-4147-A177-3AD203B41FA5}">
                      <a16:colId xmlns:a16="http://schemas.microsoft.com/office/drawing/2014/main" xmlns="" val="20000"/>
                    </a:ext>
                  </a:extLst>
                </a:gridCol>
                <a:gridCol w="2478087">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María Guadalupe Hernández Herrera </a:t>
                      </a:r>
                      <a:endParaRPr kumimoji="0" 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649546668"/>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0725" name="Rectangle 20"/>
          <p:cNvSpPr>
            <a:spLocks noChangeArrowheads="1"/>
          </p:cNvSpPr>
          <p:nvPr/>
        </p:nvSpPr>
        <p:spPr bwMode="auto">
          <a:xfrm>
            <a:off x="1443038" y="365711"/>
            <a:ext cx="5330825" cy="8094524"/>
          </a:xfrm>
          <a:prstGeom prst="rect">
            <a:avLst/>
          </a:prstGeom>
          <a:noFill/>
          <a:ln>
            <a:noFill/>
          </a:ln>
          <a:extLst/>
        </p:spPr>
        <p:txBody>
          <a:bodyPr wrap="square">
            <a:spAutoFit/>
          </a:bodyPr>
          <a:lstStyle/>
          <a:p>
            <a:pPr algn="ctr">
              <a:defRPr/>
            </a:pPr>
            <a:endParaRPr lang="es-MX" b="1" i="1" dirty="0">
              <a:latin typeface="Arial" charset="0"/>
              <a:cs typeface="Arial" charset="0"/>
            </a:endParaRPr>
          </a:p>
          <a:p>
            <a:pPr algn="ctr">
              <a:defRPr/>
            </a:pPr>
            <a:r>
              <a:rPr lang="es-MX" b="1" i="1" dirty="0">
                <a:latin typeface="Arial" charset="0"/>
                <a:cs typeface="Arial" charset="0"/>
              </a:rPr>
              <a:t> </a:t>
            </a:r>
            <a:endParaRPr lang="es-MX" b="1" i="1" dirty="0" smtClean="0">
              <a:latin typeface="Arial" charset="0"/>
              <a:cs typeface="Arial" charset="0"/>
            </a:endParaRPr>
          </a:p>
          <a:p>
            <a:pPr algn="ctr">
              <a:defRPr/>
            </a:pPr>
            <a:r>
              <a:rPr lang="es-MX" b="1" i="1" dirty="0" smtClean="0">
                <a:latin typeface="Arial" charset="0"/>
                <a:cs typeface="Arial" charset="0"/>
              </a:rPr>
              <a:t>ALMACÉN</a:t>
            </a:r>
            <a:endParaRPr lang="es-MX" b="1" i="1" dirty="0">
              <a:latin typeface="Arial" charset="0"/>
              <a:cs typeface="Arial" charset="0"/>
            </a:endParaRPr>
          </a:p>
          <a:p>
            <a:pPr algn="ctr">
              <a:defRPr/>
            </a:pPr>
            <a:endParaRPr lang="es-MX" b="1" i="1" dirty="0">
              <a:latin typeface="Arial" charset="0"/>
              <a:cs typeface="Arial" charset="0"/>
            </a:endParaRPr>
          </a:p>
          <a:p>
            <a:pPr marL="171450" indent="-171450" algn="just">
              <a:spcAft>
                <a:spcPts val="1200"/>
              </a:spcAft>
              <a:defRPr/>
            </a:pPr>
            <a:r>
              <a:rPr lang="es-MX" b="1" i="1" dirty="0"/>
              <a:t>OBJETIVO</a:t>
            </a:r>
            <a:endParaRPr lang="es-MX" i="1" dirty="0"/>
          </a:p>
          <a:p>
            <a:pPr marL="171450" indent="-171450" algn="just">
              <a:spcAft>
                <a:spcPts val="1200"/>
              </a:spcAft>
              <a:defRPr/>
            </a:pPr>
            <a:r>
              <a:rPr lang="es-MX" dirty="0"/>
              <a:t>	Mantener actualizado los materiales diversos, y realizar las actividades relacionadas con la administración del almacén del instituto tecnológico.  </a:t>
            </a:r>
          </a:p>
          <a:p>
            <a:pPr marL="171450" indent="-171450" algn="just">
              <a:spcAft>
                <a:spcPts val="1200"/>
              </a:spcAft>
              <a:defRPr/>
            </a:pPr>
            <a:r>
              <a:rPr lang="es-ES" b="1" i="1" dirty="0"/>
              <a:t>FUNCIONES</a:t>
            </a:r>
            <a:r>
              <a:rPr lang="es-ES" b="1" dirty="0"/>
              <a:t> </a:t>
            </a:r>
            <a:endParaRPr lang="es-ES" dirty="0"/>
          </a:p>
          <a:p>
            <a:pPr marL="177800" indent="-177800" algn="just">
              <a:buFont typeface="Wingdings" panose="05000000000000000000" pitchFamily="2" charset="2"/>
              <a:buChar char="§"/>
              <a:defRPr/>
            </a:pPr>
            <a:r>
              <a:rPr lang="es-MX" dirty="0"/>
              <a:t>Mantener actualizado el inventario de materiales consumibles del instituto en apego a la normatividad y procedimientos correspondiente.</a:t>
            </a:r>
          </a:p>
          <a:p>
            <a:pPr algn="just">
              <a:defRPr/>
            </a:pPr>
            <a:endParaRPr lang="es-MX" dirty="0"/>
          </a:p>
          <a:p>
            <a:pPr marL="177800" indent="-177800" algn="just">
              <a:buFont typeface="Wingdings" panose="05000000000000000000" pitchFamily="2" charset="2"/>
              <a:buChar char="§"/>
              <a:defRPr/>
            </a:pPr>
            <a:r>
              <a:rPr lang="es-MX" dirty="0"/>
              <a:t>Llevar la administración de  las entradas y salidas de bienes y materiales consumibles del almacén e informar periódicamente a su jefe inmediato. </a:t>
            </a:r>
          </a:p>
          <a:p>
            <a:pPr marL="177800" indent="-177800" algn="just">
              <a:buFont typeface="Wingdings" panose="05000000000000000000" pitchFamily="2" charset="2"/>
              <a:buChar char="§"/>
              <a:defRPr/>
            </a:pPr>
            <a:endParaRPr lang="es-MX" dirty="0"/>
          </a:p>
          <a:p>
            <a:pPr marL="177800" indent="-177800" algn="just">
              <a:buFont typeface="Wingdings" panose="05000000000000000000" pitchFamily="2" charset="2"/>
              <a:buChar char="§"/>
              <a:defRPr/>
            </a:pPr>
            <a:r>
              <a:rPr lang="es-MX" dirty="0"/>
              <a:t>Atender las solicitudes de materiales y consumibles, mediante sistemas confiables y en atención a las políticas y normatividad de la materia.</a:t>
            </a:r>
          </a:p>
          <a:p>
            <a:pPr marL="177800" indent="-177800" algn="just">
              <a:buFont typeface="Wingdings" panose="05000000000000000000" pitchFamily="2" charset="2"/>
              <a:buChar char="§"/>
              <a:defRPr/>
            </a:pPr>
            <a:endParaRPr lang="es-MX" dirty="0"/>
          </a:p>
          <a:p>
            <a:pPr marL="177800" indent="-177800" algn="just">
              <a:buFont typeface="Wingdings" panose="05000000000000000000" pitchFamily="2" charset="2"/>
              <a:buChar char="§"/>
              <a:defRPr/>
            </a:pPr>
            <a:r>
              <a:rPr lang="es-MX" dirty="0"/>
              <a:t>Recibir y verificar que los bienes suministrados por los proveedores cumplan con los requisitos de cantidad y calidad especificados.</a:t>
            </a:r>
          </a:p>
          <a:p>
            <a:pPr marL="177800" indent="-177800" algn="just">
              <a:buFont typeface="Wingdings" panose="05000000000000000000" pitchFamily="2" charset="2"/>
              <a:buChar char="§"/>
              <a:defRPr/>
            </a:pPr>
            <a:endParaRPr lang="es-MX" dirty="0"/>
          </a:p>
          <a:p>
            <a:pPr marL="177800" indent="-177800" algn="just">
              <a:buFont typeface="Wingdings" panose="05000000000000000000" pitchFamily="2" charset="2"/>
              <a:buChar char="§"/>
              <a:defRPr/>
            </a:pPr>
            <a:r>
              <a:rPr lang="es-MX" dirty="0"/>
              <a:t>Recibir los bienes muebles, equipos, materiales y consumibles adquiridos para su alta en el inventario que correspondan.</a:t>
            </a:r>
          </a:p>
          <a:p>
            <a:pPr marL="177800" indent="-177800" algn="just">
              <a:buFont typeface="Wingdings" panose="05000000000000000000" pitchFamily="2" charset="2"/>
              <a:buChar char="§"/>
              <a:defRPr/>
            </a:pPr>
            <a:endParaRPr lang="es-MX" dirty="0"/>
          </a:p>
          <a:p>
            <a:pPr marL="177800" indent="-177800" algn="just">
              <a:buFont typeface="Wingdings" panose="05000000000000000000" pitchFamily="2" charset="2"/>
              <a:buChar char="§"/>
              <a:defRPr/>
            </a:pPr>
            <a:r>
              <a:rPr lang="es-MX" dirty="0"/>
              <a:t>Proporcionar a las áreas y personal los materiales consumibles necesarios.</a:t>
            </a:r>
          </a:p>
          <a:p>
            <a:pPr marL="177800" indent="-177800" algn="just">
              <a:buFont typeface="Wingdings" panose="05000000000000000000" pitchFamily="2" charset="2"/>
              <a:buChar char="§"/>
              <a:defRPr/>
            </a:pPr>
            <a:endParaRPr lang="es-MX" dirty="0"/>
          </a:p>
          <a:p>
            <a:pPr marL="177800" indent="-177800" algn="just">
              <a:buFont typeface="Wingdings" panose="05000000000000000000" pitchFamily="2" charset="2"/>
              <a:buChar char="§"/>
              <a:defRPr/>
            </a:pPr>
            <a:r>
              <a:rPr lang="es-MX" dirty="0"/>
              <a:t>Clasificar y organizar el material en el almacén a fin de garantizar su rápida localización.</a:t>
            </a:r>
          </a:p>
          <a:p>
            <a:pPr marL="177800" indent="-177800" algn="just">
              <a:buFont typeface="Wingdings" panose="05000000000000000000" pitchFamily="2" charset="2"/>
              <a:buChar char="§"/>
              <a:defRPr/>
            </a:pPr>
            <a:endParaRPr lang="es-MX" dirty="0"/>
          </a:p>
          <a:p>
            <a:pPr marL="177800" indent="-177800" algn="just">
              <a:buFont typeface="Wingdings" panose="05000000000000000000" pitchFamily="2" charset="2"/>
              <a:buChar char="§"/>
              <a:defRPr/>
            </a:pPr>
            <a:r>
              <a:rPr lang="es-MX" dirty="0"/>
              <a:t>Elaborar saldos de materiales y consumibles que quedan en existencia e informar a su superior inmediato.</a:t>
            </a:r>
          </a:p>
          <a:p>
            <a:pPr marL="177800" indent="-177800" algn="just">
              <a:buFont typeface="Wingdings" panose="05000000000000000000" pitchFamily="2" charset="2"/>
              <a:buChar char="§"/>
              <a:defRPr/>
            </a:pPr>
            <a:endParaRPr lang="es-MX" dirty="0"/>
          </a:p>
          <a:p>
            <a:pPr marL="177800" indent="-177800" algn="just">
              <a:buFont typeface="Wingdings" panose="05000000000000000000" pitchFamily="2" charset="2"/>
              <a:buChar char="§"/>
              <a:defRPr/>
            </a:pPr>
            <a:r>
              <a:rPr lang="es-MX" dirty="0"/>
              <a:t>Dar seguimiento a los préstamos del material y equipo asignado al área de almacén.</a:t>
            </a:r>
          </a:p>
          <a:p>
            <a:pPr marL="177800" indent="-177800" algn="just">
              <a:buFont typeface="Wingdings" panose="05000000000000000000" pitchFamily="2" charset="2"/>
              <a:buChar char="§"/>
              <a:defRPr/>
            </a:pPr>
            <a:endParaRPr lang="es-MX" dirty="0"/>
          </a:p>
          <a:p>
            <a:pPr marL="171450" indent="-171450" algn="just">
              <a:spcAft>
                <a:spcPts val="1200"/>
              </a:spcAft>
              <a:buFont typeface="Wingdings" panose="05000000000000000000" pitchFamily="2" charset="2"/>
              <a:buChar char="§"/>
              <a:defRPr/>
            </a:pPr>
            <a:r>
              <a:rPr lang="es-MX" altLang="es-MX" dirty="0"/>
              <a:t>Organizar, conservar y resguardar los expedientes que conforman el archivo del área</a:t>
            </a:r>
            <a:r>
              <a:rPr lang="es-MX" altLang="es-MX" dirty="0" smtClean="0"/>
              <a:t>.</a:t>
            </a:r>
          </a:p>
          <a:p>
            <a:pPr marL="171450" indent="-171450" algn="just">
              <a:spcAft>
                <a:spcPts val="1200"/>
              </a:spcAft>
              <a:buFont typeface="Wingdings" panose="05000000000000000000" pitchFamily="2" charset="2"/>
              <a:buChar char="§"/>
              <a:defRPr/>
            </a:pPr>
            <a:r>
              <a:rPr lang="es-MX" dirty="0" smtClean="0"/>
              <a:t>Registrar, conservar, resguardar y facilitar las herramientas y equipos del área de mantenimiento e intendencia para el desempeño de sus funciones.</a:t>
            </a:r>
            <a:endParaRPr lang="es-MX" dirty="0"/>
          </a:p>
        </p:txBody>
      </p:sp>
      <p:sp>
        <p:nvSpPr>
          <p:cNvPr id="10342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343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186550634"/>
              </p:ext>
            </p:extLst>
          </p:nvPr>
        </p:nvGraphicFramePr>
        <p:xfrm>
          <a:off x="1520825" y="8388350"/>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Feliciano Velázquez Salinas</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30725" name="Rectangle 20"/>
          <p:cNvSpPr>
            <a:spLocks noChangeArrowheads="1"/>
          </p:cNvSpPr>
          <p:nvPr/>
        </p:nvSpPr>
        <p:spPr bwMode="auto">
          <a:xfrm>
            <a:off x="1443038" y="365711"/>
            <a:ext cx="5330825" cy="2585323"/>
          </a:xfrm>
          <a:prstGeom prst="rect">
            <a:avLst/>
          </a:prstGeom>
          <a:noFill/>
          <a:ln>
            <a:noFill/>
          </a:ln>
          <a:extLst/>
        </p:spPr>
        <p:txBody>
          <a:bodyPr wrap="square">
            <a:spAutoFit/>
          </a:bodyPr>
          <a:lstStyle/>
          <a:p>
            <a:pPr algn="ctr">
              <a:defRPr/>
            </a:pPr>
            <a:endParaRPr lang="es-MX" b="1" i="1" dirty="0">
              <a:latin typeface="Arial" charset="0"/>
              <a:cs typeface="Arial" charset="0"/>
            </a:endParaRPr>
          </a:p>
          <a:p>
            <a:pPr algn="ctr">
              <a:defRPr/>
            </a:pPr>
            <a:endParaRPr lang="es-MX" b="1" i="1" dirty="0" smtClean="0">
              <a:latin typeface="Arial" charset="0"/>
              <a:cs typeface="Arial" charset="0"/>
            </a:endParaRPr>
          </a:p>
          <a:p>
            <a:pPr algn="ctr">
              <a:defRPr/>
            </a:pPr>
            <a:r>
              <a:rPr lang="es-MX" b="1" i="1" dirty="0" smtClean="0">
                <a:latin typeface="Arial" charset="0"/>
                <a:cs typeface="Arial" charset="0"/>
              </a:rPr>
              <a:t> ALMACÉN</a:t>
            </a:r>
          </a:p>
          <a:p>
            <a:pPr algn="ctr">
              <a:defRPr/>
            </a:pPr>
            <a:r>
              <a:rPr lang="es-MX" altLang="es-MX" b="1" i="1" dirty="0">
                <a:solidFill>
                  <a:srgbClr val="000000"/>
                </a:solidFill>
              </a:rPr>
              <a:t>(CONTINÚA)</a:t>
            </a:r>
          </a:p>
          <a:p>
            <a:pPr algn="ctr">
              <a:defRPr/>
            </a:pPr>
            <a:endParaRPr lang="es-MX" b="1" i="1" dirty="0">
              <a:latin typeface="Arial" charset="0"/>
              <a:cs typeface="Arial" charset="0"/>
            </a:endParaRPr>
          </a:p>
          <a:p>
            <a:pPr marL="180975" indent="-180975" algn="just">
              <a:spcAft>
                <a:spcPts val="1200"/>
              </a:spcAft>
              <a:buFont typeface="Wingdings" pitchFamily="2" charset="2"/>
              <a:buChar char="§"/>
              <a:defRPr/>
            </a:pPr>
            <a:r>
              <a:rPr lang="es-MX" altLang="es-MX" dirty="0"/>
              <a:t>Promover el cumplimiento en el ámbito de su competencia lo establecido en el Sistema de Gestión Integral.</a:t>
            </a:r>
          </a:p>
          <a:p>
            <a:pPr marL="180975" indent="-180975" algn="just">
              <a:spcAft>
                <a:spcPts val="1200"/>
              </a:spcAft>
              <a:buFont typeface="Wingdings" pitchFamily="2" charset="2"/>
              <a:buChar char="§"/>
              <a:defRPr/>
            </a:pPr>
            <a:r>
              <a:rPr lang="es-MX" altLang="es-MX" dirty="0"/>
              <a:t>Ejecutar la normatividad expedida en materia de transparencia, archivo y control interno.</a:t>
            </a:r>
          </a:p>
          <a:p>
            <a:pPr marL="180975" indent="-180975" algn="just">
              <a:spcAft>
                <a:spcPts val="1200"/>
              </a:spcAft>
              <a:buFont typeface="Wingdings" pitchFamily="2" charset="2"/>
              <a:buChar char="§"/>
              <a:defRPr/>
            </a:pPr>
            <a:r>
              <a:rPr lang="es-MX" altLang="es-MX" dirty="0"/>
              <a:t>Estas funciones son enunciativas más no limitativas.</a:t>
            </a:r>
          </a:p>
          <a:p>
            <a:pPr marL="177800" indent="-177800" algn="just">
              <a:buFont typeface="Arial" panose="020B0604020202020204" pitchFamily="34" charset="0"/>
              <a:buChar char="•"/>
              <a:defRPr/>
            </a:pPr>
            <a:endParaRPr lang="es-MX" dirty="0">
              <a:solidFill>
                <a:srgbClr val="FF33CC"/>
              </a:solidFill>
            </a:endParaRPr>
          </a:p>
        </p:txBody>
      </p:sp>
      <p:sp>
        <p:nvSpPr>
          <p:cNvPr id="103428"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343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9" name="Group 20"/>
          <p:cNvGraphicFramePr>
            <a:graphicFrameLocks noGrp="1"/>
          </p:cNvGraphicFramePr>
          <p:nvPr>
            <p:extLst>
              <p:ext uri="{D42A27DB-BD31-4B8C-83A1-F6EECF244321}">
                <p14:modId xmlns:p14="http://schemas.microsoft.com/office/powerpoint/2010/main" val="591975856"/>
              </p:ext>
            </p:extLst>
          </p:nvPr>
        </p:nvGraphicFramePr>
        <p:xfrm>
          <a:off x="1520825" y="8388350"/>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Feliciano Velázquez Salinas</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721250429"/>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graphicFrame>
        <p:nvGraphicFramePr>
          <p:cNvPr id="5" name="Group 21"/>
          <p:cNvGraphicFramePr>
            <a:graphicFrameLocks noGrp="1"/>
          </p:cNvGraphicFramePr>
          <p:nvPr>
            <p:extLst>
              <p:ext uri="{D42A27DB-BD31-4B8C-83A1-F6EECF244321}">
                <p14:modId xmlns:p14="http://schemas.microsoft.com/office/powerpoint/2010/main" val="1667290515"/>
              </p:ext>
            </p:extLst>
          </p:nvPr>
        </p:nvGraphicFramePr>
        <p:xfrm>
          <a:off x="1520825" y="8397875"/>
          <a:ext cx="5257800" cy="587375"/>
        </p:xfrm>
        <a:graphic>
          <a:graphicData uri="http://schemas.openxmlformats.org/drawingml/2006/table">
            <a:tbl>
              <a:tblPr/>
              <a:tblGrid>
                <a:gridCol w="2628900">
                  <a:extLst>
                    <a:ext uri="{9D8B030D-6E8A-4147-A177-3AD203B41FA5}">
                      <a16:colId xmlns:a16="http://schemas.microsoft.com/office/drawing/2014/main" xmlns="" val="20000"/>
                    </a:ext>
                  </a:extLst>
                </a:gridCol>
                <a:gridCol w="26289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Germán Martínez Campos</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108556" name="5 Rectángulo"/>
          <p:cNvSpPr>
            <a:spLocks noChangeArrowheads="1"/>
          </p:cNvSpPr>
          <p:nvPr/>
        </p:nvSpPr>
        <p:spPr bwMode="auto">
          <a:xfrm>
            <a:off x="1444625" y="531813"/>
            <a:ext cx="5219700" cy="8080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MX" altLang="es-MX" sz="1200" b="1" i="1" dirty="0" smtClean="0">
                <a:latin typeface="Arial" pitchFamily="34" charset="0"/>
              </a:rPr>
              <a:t>AUXILIAR </a:t>
            </a:r>
            <a:r>
              <a:rPr lang="es-MX" altLang="es-MX" sz="1200" b="1" i="1" dirty="0">
                <a:latin typeface="Arial" pitchFamily="34" charset="0"/>
              </a:rPr>
              <a:t>DE ALMACÉN</a:t>
            </a:r>
            <a:endParaRPr lang="es-ES_tradnl" altLang="es-MX" sz="1200" b="1" i="1" dirty="0">
              <a:latin typeface="Arial" pitchFamily="34" charset="0"/>
            </a:endParaRPr>
          </a:p>
          <a:p>
            <a:pPr algn="just">
              <a:spcBef>
                <a:spcPct val="0"/>
              </a:spcBef>
              <a:buFontTx/>
              <a:buNone/>
              <a:defRPr/>
            </a:pPr>
            <a:endParaRPr lang="es-ES_tradnl" altLang="es-MX" sz="1200" b="1" i="1" dirty="0">
              <a:solidFill>
                <a:srgbClr val="000000"/>
              </a:solidFill>
              <a:latin typeface="Arial" pitchFamily="34" charset="0"/>
            </a:endParaRPr>
          </a:p>
          <a:p>
            <a:pPr algn="just">
              <a:spcBef>
                <a:spcPct val="0"/>
              </a:spcBef>
              <a:spcAft>
                <a:spcPts val="1200"/>
              </a:spcAft>
              <a:buFontTx/>
              <a:buNone/>
              <a:defRPr/>
            </a:pPr>
            <a:r>
              <a:rPr lang="es-ES_tradnl" altLang="es-MX" sz="1200" b="1" i="1" dirty="0">
                <a:solidFill>
                  <a:srgbClr val="000000"/>
                </a:solidFill>
                <a:latin typeface="Arial" pitchFamily="34" charset="0"/>
              </a:rPr>
              <a:t>OBJETIVO</a:t>
            </a:r>
          </a:p>
          <a:p>
            <a:pPr algn="just">
              <a:spcBef>
                <a:spcPct val="0"/>
              </a:spcBef>
              <a:spcAft>
                <a:spcPts val="1200"/>
              </a:spcAft>
              <a:buFontTx/>
              <a:buNone/>
              <a:defRPr/>
            </a:pPr>
            <a:r>
              <a:rPr lang="es-MX" altLang="es-MX" sz="1200" dirty="0">
                <a:latin typeface="Arial" pitchFamily="34" charset="0"/>
              </a:rPr>
              <a:t>     Apoyar al Responsable de almacén en </a:t>
            </a:r>
            <a:r>
              <a:rPr lang="es-ES" altLang="es-MX" sz="1200" dirty="0">
                <a:latin typeface="Arial" pitchFamily="34" charset="0"/>
              </a:rPr>
              <a:t>las actividades de control de almacén </a:t>
            </a:r>
            <a:r>
              <a:rPr lang="es-MX" altLang="es-MX" sz="1200" dirty="0">
                <a:latin typeface="Arial" pitchFamily="34" charset="0"/>
              </a:rPr>
              <a:t>y atención a las necesidades de recursos materiales de las diferentes áreas de la Institución.</a:t>
            </a:r>
          </a:p>
          <a:p>
            <a:pPr algn="just">
              <a:spcBef>
                <a:spcPct val="0"/>
              </a:spcBef>
              <a:spcAft>
                <a:spcPts val="1200"/>
              </a:spcAft>
              <a:buFontTx/>
              <a:buNone/>
              <a:defRPr/>
            </a:pPr>
            <a:r>
              <a:rPr lang="es-ES" altLang="es-MX" sz="1200" b="1" i="1" dirty="0">
                <a:solidFill>
                  <a:srgbClr val="000000"/>
                </a:solidFill>
                <a:latin typeface="Arial" pitchFamily="34" charset="0"/>
              </a:rPr>
              <a:t>FUNCIONES </a:t>
            </a:r>
          </a:p>
          <a:p>
            <a:pPr algn="just">
              <a:spcAft>
                <a:spcPts val="800"/>
              </a:spcAft>
              <a:buFont typeface="Wingdings" panose="05000000000000000000" pitchFamily="2" charset="2"/>
              <a:buChar char="§"/>
              <a:defRPr/>
            </a:pPr>
            <a:r>
              <a:rPr lang="es-MX" sz="1200" dirty="0">
                <a:latin typeface="Arial" panose="020B0604020202020204" pitchFamily="34" charset="0"/>
              </a:rPr>
              <a:t>Apoyar en la actualización del inventario de materiales consumibles del instituto en apego a la normatividad y procedimientos correspondiente.</a:t>
            </a:r>
          </a:p>
          <a:p>
            <a:pPr algn="just">
              <a:spcAft>
                <a:spcPts val="800"/>
              </a:spcAft>
              <a:buFont typeface="Wingdings" panose="05000000000000000000" pitchFamily="2" charset="2"/>
              <a:buChar char="§"/>
              <a:defRPr/>
            </a:pPr>
            <a:r>
              <a:rPr lang="es-MX" sz="1200" dirty="0">
                <a:latin typeface="Arial" panose="020B0604020202020204" pitchFamily="34" charset="0"/>
              </a:rPr>
              <a:t>Apoyar en la administración de las entradas y salidas de bienes y materiales consumibles del almacén e informar periódicamente a su jefe inmediato. </a:t>
            </a:r>
          </a:p>
          <a:p>
            <a:pPr algn="just">
              <a:spcAft>
                <a:spcPts val="800"/>
              </a:spcAft>
              <a:buFont typeface="Wingdings" panose="05000000000000000000" pitchFamily="2" charset="2"/>
              <a:buChar char="§"/>
              <a:defRPr/>
            </a:pPr>
            <a:r>
              <a:rPr lang="es-MX" sz="1200" dirty="0">
                <a:latin typeface="Arial" panose="020B0604020202020204" pitchFamily="34" charset="0"/>
              </a:rPr>
              <a:t>Apoyar en la atención de solicitudes de materiales y consumibles, mediante sistemas confiables y en atención a las políticas y normatividad de la materia.</a:t>
            </a:r>
          </a:p>
          <a:p>
            <a:pPr algn="just">
              <a:spcAft>
                <a:spcPts val="800"/>
              </a:spcAft>
              <a:buFont typeface="Wingdings" panose="05000000000000000000" pitchFamily="2" charset="2"/>
              <a:buChar char="§"/>
              <a:defRPr/>
            </a:pPr>
            <a:r>
              <a:rPr lang="es-MX" sz="1200" dirty="0">
                <a:latin typeface="Arial" panose="020B0604020202020204" pitchFamily="34" charset="0"/>
              </a:rPr>
              <a:t>Apoyar en la recepción y verificación de los bienes suministrados por los proveedores cumplan con los requisitos de cantidad y calidad especificados.</a:t>
            </a:r>
          </a:p>
          <a:p>
            <a:pPr algn="just">
              <a:spcAft>
                <a:spcPts val="800"/>
              </a:spcAft>
              <a:buFont typeface="Wingdings" panose="05000000000000000000" pitchFamily="2" charset="2"/>
              <a:buChar char="§"/>
              <a:defRPr/>
            </a:pPr>
            <a:r>
              <a:rPr lang="es-MX" sz="1200" dirty="0">
                <a:latin typeface="Arial" panose="020B0604020202020204" pitchFamily="34" charset="0"/>
              </a:rPr>
              <a:t>Apoyar en la recepción de los bienes muebles, equipos, materiales y consumibles adquiridos para su alta en el inventario que correspondan.</a:t>
            </a:r>
          </a:p>
          <a:p>
            <a:pPr algn="just">
              <a:spcAft>
                <a:spcPts val="800"/>
              </a:spcAft>
              <a:buFont typeface="Wingdings" panose="05000000000000000000" pitchFamily="2" charset="2"/>
              <a:buChar char="§"/>
              <a:defRPr/>
            </a:pPr>
            <a:r>
              <a:rPr lang="es-MX" sz="1200" dirty="0">
                <a:latin typeface="Arial" panose="020B0604020202020204" pitchFamily="34" charset="0"/>
              </a:rPr>
              <a:t>Proporcionar a las áreas y personal los materiales consumibles necesarios.</a:t>
            </a:r>
          </a:p>
          <a:p>
            <a:pPr algn="just">
              <a:spcAft>
                <a:spcPts val="800"/>
              </a:spcAft>
              <a:buFont typeface="Wingdings" panose="05000000000000000000" pitchFamily="2" charset="2"/>
              <a:buChar char="§"/>
              <a:defRPr/>
            </a:pPr>
            <a:r>
              <a:rPr lang="es-MX" sz="1200" dirty="0">
                <a:latin typeface="Arial" panose="020B0604020202020204" pitchFamily="34" charset="0"/>
              </a:rPr>
              <a:t>Apoyar en la clasificación y organización del material en el almacén a fin de garantizar su rápida localización.</a:t>
            </a:r>
          </a:p>
          <a:p>
            <a:pPr algn="just">
              <a:spcAft>
                <a:spcPts val="800"/>
              </a:spcAft>
              <a:buFont typeface="Wingdings" panose="05000000000000000000" pitchFamily="2" charset="2"/>
              <a:buChar char="§"/>
              <a:defRPr/>
            </a:pPr>
            <a:r>
              <a:rPr lang="es-MX" sz="1200" dirty="0">
                <a:latin typeface="Arial" panose="020B0604020202020204" pitchFamily="34" charset="0"/>
              </a:rPr>
              <a:t>Apoyar en la elaboración de saldos de materiales y consumibles que quedan en existencia e informar a su superior inmediato.</a:t>
            </a:r>
          </a:p>
          <a:p>
            <a:pPr algn="just">
              <a:spcAft>
                <a:spcPts val="800"/>
              </a:spcAft>
              <a:buFont typeface="Wingdings" panose="05000000000000000000" pitchFamily="2" charset="2"/>
              <a:buChar char="§"/>
              <a:defRPr/>
            </a:pPr>
            <a:r>
              <a:rPr lang="es-MX" sz="1200" dirty="0">
                <a:latin typeface="Arial" panose="020B0604020202020204" pitchFamily="34" charset="0"/>
              </a:rPr>
              <a:t>Apoyar en el seguimiento a los préstamos del material y equipo asignado al área de almacén.</a:t>
            </a:r>
          </a:p>
          <a:p>
            <a:pPr marL="171450" indent="-171450" algn="just">
              <a:spcAft>
                <a:spcPts val="800"/>
              </a:spcAft>
              <a:buFont typeface="Wingdings" panose="05000000000000000000" pitchFamily="2" charset="2"/>
              <a:buChar char="§"/>
              <a:defRPr/>
            </a:pPr>
            <a:r>
              <a:rPr lang="es-MX" altLang="es-MX" sz="1200" dirty="0">
                <a:latin typeface="Arial" panose="020B0604020202020204" pitchFamily="34" charset="0"/>
              </a:rPr>
              <a:t>Apoyar en la organización, conservación y resguardo de los expedientes que conforman el archivo del área</a:t>
            </a:r>
            <a:r>
              <a:rPr lang="es-MX" altLang="es-MX" sz="1200" dirty="0" smtClean="0">
                <a:latin typeface="Arial" panose="020B0604020202020204" pitchFamily="34" charset="0"/>
              </a:rPr>
              <a:t>.</a:t>
            </a:r>
          </a:p>
          <a:p>
            <a:pPr marL="171450" indent="-171450" algn="just">
              <a:spcAft>
                <a:spcPts val="800"/>
              </a:spcAft>
              <a:buFont typeface="Wingdings" panose="05000000000000000000" pitchFamily="2" charset="2"/>
              <a:buChar char="§"/>
              <a:defRPr/>
            </a:pPr>
            <a:r>
              <a:rPr lang="es-MX" altLang="es-MX" sz="1200" dirty="0">
                <a:latin typeface="Arial" panose="020B0604020202020204" pitchFamily="34" charset="0"/>
              </a:rPr>
              <a:t>Apoyar en la administración, conservación y asignación del equipo y herramientas del área de mantenimiento e intendencia</a:t>
            </a:r>
            <a:endParaRPr lang="es-ES" altLang="es-MX" sz="1200" dirty="0">
              <a:latin typeface="Arial" panose="020B0604020202020204" pitchFamily="34" charset="0"/>
            </a:endParaRPr>
          </a:p>
        </p:txBody>
      </p:sp>
      <p:sp>
        <p:nvSpPr>
          <p:cNvPr id="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855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791046443"/>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08556" name="5 Rectángulo"/>
          <p:cNvSpPr>
            <a:spLocks noChangeArrowheads="1"/>
          </p:cNvSpPr>
          <p:nvPr/>
        </p:nvSpPr>
        <p:spPr bwMode="auto">
          <a:xfrm>
            <a:off x="1444625" y="531813"/>
            <a:ext cx="5219700" cy="763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s-MX" altLang="es-MX" sz="1200" b="1" i="1" dirty="0" smtClean="0">
                <a:latin typeface="Arial" pitchFamily="34" charset="0"/>
              </a:rPr>
              <a:t>PORTERO</a:t>
            </a:r>
            <a:endParaRPr lang="es-ES_tradnl" altLang="es-MX" sz="1200" b="1" i="1" dirty="0">
              <a:latin typeface="Arial" pitchFamily="34" charset="0"/>
            </a:endParaRPr>
          </a:p>
          <a:p>
            <a:pPr algn="just">
              <a:spcBef>
                <a:spcPct val="0"/>
              </a:spcBef>
              <a:spcAft>
                <a:spcPts val="1200"/>
              </a:spcAft>
              <a:buFontTx/>
              <a:buNone/>
              <a:defRPr/>
            </a:pPr>
            <a:r>
              <a:rPr lang="es-ES_tradnl" altLang="es-MX" sz="1200" b="1" i="1" dirty="0" smtClean="0">
                <a:solidFill>
                  <a:srgbClr val="000000"/>
                </a:solidFill>
                <a:latin typeface="Arial" pitchFamily="34" charset="0"/>
              </a:rPr>
              <a:t>OBJETIVO</a:t>
            </a:r>
            <a:endParaRPr lang="es-ES_tradnl" altLang="es-MX" sz="1200" b="1" i="1" dirty="0">
              <a:solidFill>
                <a:srgbClr val="000000"/>
              </a:solidFill>
              <a:latin typeface="Arial" pitchFamily="34" charset="0"/>
            </a:endParaRPr>
          </a:p>
          <a:p>
            <a:pPr algn="just">
              <a:spcBef>
                <a:spcPct val="0"/>
              </a:spcBef>
              <a:spcAft>
                <a:spcPts val="1200"/>
              </a:spcAft>
              <a:buFontTx/>
              <a:buNone/>
              <a:defRPr/>
            </a:pPr>
            <a:r>
              <a:rPr lang="es-MX" altLang="es-MX" sz="1200" dirty="0">
                <a:latin typeface="Arial" pitchFamily="34" charset="0"/>
              </a:rPr>
              <a:t>    Vigilar las instalaciones, bienes, personal, alumnos y </a:t>
            </a:r>
            <a:r>
              <a:rPr lang="es-MX" altLang="es-MX" sz="1200" dirty="0" smtClean="0">
                <a:latin typeface="Arial" pitchFamily="34" charset="0"/>
              </a:rPr>
              <a:t>público </a:t>
            </a:r>
            <a:r>
              <a:rPr lang="es-MX" altLang="es-MX" sz="1200" dirty="0">
                <a:latin typeface="Arial" pitchFamily="34" charset="0"/>
              </a:rPr>
              <a:t>en general que </a:t>
            </a:r>
            <a:r>
              <a:rPr lang="es-MX" altLang="es-MX" sz="1200" dirty="0" smtClean="0">
                <a:latin typeface="Arial" pitchFamily="34" charset="0"/>
              </a:rPr>
              <a:t>ingresa </a:t>
            </a:r>
            <a:r>
              <a:rPr lang="es-MX" altLang="es-MX" sz="1200" dirty="0">
                <a:latin typeface="Arial" pitchFamily="34" charset="0"/>
              </a:rPr>
              <a:t>a la Institución.</a:t>
            </a:r>
          </a:p>
          <a:p>
            <a:pPr algn="just">
              <a:spcBef>
                <a:spcPct val="0"/>
              </a:spcBef>
              <a:spcAft>
                <a:spcPts val="1200"/>
              </a:spcAft>
              <a:buFontTx/>
              <a:buNone/>
              <a:defRPr/>
            </a:pPr>
            <a:r>
              <a:rPr lang="es-ES" altLang="es-MX" sz="1200" b="1" i="1" dirty="0">
                <a:latin typeface="Arial" pitchFamily="34" charset="0"/>
              </a:rPr>
              <a:t>FUNCIONES </a:t>
            </a:r>
          </a:p>
          <a:p>
            <a:pPr algn="just">
              <a:spcBef>
                <a:spcPct val="0"/>
              </a:spcBef>
              <a:spcAft>
                <a:spcPts val="1200"/>
              </a:spcAft>
              <a:buFont typeface="Wingdings" pitchFamily="2" charset="2"/>
              <a:buChar char="§"/>
              <a:defRPr/>
            </a:pPr>
            <a:r>
              <a:rPr lang="es-MX" altLang="es-MX" sz="1200" dirty="0">
                <a:latin typeface="Arial" pitchFamily="34" charset="0"/>
              </a:rPr>
              <a:t>Apoyar en el control de acceso vehicular y peatonal.</a:t>
            </a:r>
          </a:p>
          <a:p>
            <a:pPr algn="just">
              <a:spcBef>
                <a:spcPct val="0"/>
              </a:spcBef>
              <a:spcAft>
                <a:spcPts val="1200"/>
              </a:spcAft>
              <a:buFont typeface="Wingdings" pitchFamily="2" charset="2"/>
              <a:buChar char="§"/>
              <a:defRPr/>
            </a:pPr>
            <a:r>
              <a:rPr lang="es-MX" altLang="es-MX" sz="1200" dirty="0">
                <a:latin typeface="Arial" pitchFamily="34" charset="0"/>
              </a:rPr>
              <a:t>Inspeccionar las instalaciones con la finalidad de detectar situaciones que pongan en riesgo la integridad del personal y de los estudiantes.</a:t>
            </a:r>
          </a:p>
          <a:p>
            <a:pPr algn="just">
              <a:spcBef>
                <a:spcPct val="0"/>
              </a:spcBef>
              <a:spcAft>
                <a:spcPts val="1200"/>
              </a:spcAft>
              <a:buFont typeface="Wingdings" pitchFamily="2" charset="2"/>
              <a:buChar char="§"/>
              <a:defRPr/>
            </a:pPr>
            <a:r>
              <a:rPr lang="es-MX" altLang="es-MX" sz="1200" dirty="0">
                <a:latin typeface="Arial" pitchFamily="34" charset="0"/>
              </a:rPr>
              <a:t>Apoyar en la activación y desactivación de equipos eléctricos y electrónicos en las diferentes instalaciones de la Institución.</a:t>
            </a:r>
          </a:p>
          <a:p>
            <a:pPr algn="just">
              <a:spcBef>
                <a:spcPct val="0"/>
              </a:spcBef>
              <a:spcAft>
                <a:spcPts val="1200"/>
              </a:spcAft>
              <a:buFont typeface="Wingdings" pitchFamily="2" charset="2"/>
              <a:buChar char="§"/>
              <a:defRPr/>
            </a:pPr>
            <a:r>
              <a:rPr lang="es-MX" altLang="es-MX" sz="1200" dirty="0">
                <a:latin typeface="Arial" pitchFamily="34" charset="0"/>
              </a:rPr>
              <a:t>Verificar que los  puertas de acceso a los edificios, laboratorios y portones de acceso a la Institución se habrán y cierren en los momentos indicados.</a:t>
            </a:r>
          </a:p>
          <a:p>
            <a:pPr algn="just">
              <a:spcBef>
                <a:spcPct val="0"/>
              </a:spcBef>
              <a:spcAft>
                <a:spcPts val="1200"/>
              </a:spcAft>
              <a:buFont typeface="Wingdings" pitchFamily="2" charset="2"/>
              <a:buChar char="§"/>
              <a:defRPr/>
            </a:pPr>
            <a:r>
              <a:rPr lang="es-MX" altLang="es-MX" sz="1200" dirty="0">
                <a:latin typeface="Arial" pitchFamily="34" charset="0"/>
              </a:rPr>
              <a:t>Reportar en la bitácora correspondiente las entradas y salidas de los vehículos oficiales.</a:t>
            </a:r>
          </a:p>
          <a:p>
            <a:pPr algn="just">
              <a:spcBef>
                <a:spcPct val="0"/>
              </a:spcBef>
              <a:spcAft>
                <a:spcPts val="1200"/>
              </a:spcAft>
              <a:buFont typeface="Wingdings" pitchFamily="2" charset="2"/>
              <a:buChar char="§"/>
              <a:defRPr/>
            </a:pPr>
            <a:r>
              <a:rPr lang="es-MX" altLang="es-MX" sz="1200" dirty="0">
                <a:latin typeface="Arial" pitchFamily="34" charset="0"/>
              </a:rPr>
              <a:t>Reportar las entradas y salidas del personal de la Institución.</a:t>
            </a:r>
          </a:p>
          <a:p>
            <a:pPr algn="just">
              <a:spcBef>
                <a:spcPct val="0"/>
              </a:spcBef>
              <a:spcAft>
                <a:spcPts val="1200"/>
              </a:spcAft>
              <a:buFont typeface="Wingdings" pitchFamily="2" charset="2"/>
              <a:buChar char="§"/>
              <a:defRPr/>
            </a:pPr>
            <a:r>
              <a:rPr lang="es-MX" altLang="es-MX" sz="1200" dirty="0">
                <a:latin typeface="Arial" pitchFamily="34" charset="0"/>
              </a:rPr>
              <a:t>Comunicar vía telefónica a su jefe inmediato las incidencias al inicio, durante y al termino de la jornada así como registrarlas en la bitácora correspondiente</a:t>
            </a:r>
            <a:r>
              <a:rPr lang="es-MX" altLang="es-MX" sz="1200" dirty="0" smtClean="0">
                <a:latin typeface="Arial" pitchFamily="34" charset="0"/>
              </a:rPr>
              <a:t>.</a:t>
            </a:r>
          </a:p>
          <a:p>
            <a:pPr algn="just">
              <a:spcBef>
                <a:spcPct val="0"/>
              </a:spcBef>
              <a:spcAft>
                <a:spcPts val="1200"/>
              </a:spcAft>
              <a:buFont typeface="Wingdings" pitchFamily="2" charset="2"/>
              <a:buChar char="§"/>
              <a:defRPr/>
            </a:pPr>
            <a:r>
              <a:rPr lang="es-MX" altLang="es-MX" sz="1200" dirty="0" smtClean="0">
                <a:latin typeface="Arial" pitchFamily="34" charset="0"/>
              </a:rPr>
              <a:t>Revisar la salida de toda clase de artículos y la entrada al instituto de personas no autorizadas e informar al jefe de departamento.</a:t>
            </a:r>
            <a:endParaRPr lang="es-MX" altLang="es-MX" sz="1200" dirty="0">
              <a:latin typeface="Arial" pitchFamily="34" charset="0"/>
            </a:endParaRPr>
          </a:p>
          <a:p>
            <a:pPr algn="just">
              <a:spcBef>
                <a:spcPct val="0"/>
              </a:spcBef>
              <a:spcAft>
                <a:spcPts val="1200"/>
              </a:spcAft>
              <a:buFont typeface="Wingdings" pitchFamily="2" charset="2"/>
              <a:buChar char="§"/>
              <a:defRPr/>
            </a:pPr>
            <a:r>
              <a:rPr lang="es-MX" altLang="es-MX" sz="1200" dirty="0">
                <a:latin typeface="Arial" pitchFamily="34" charset="0"/>
              </a:rPr>
              <a:t>Apoyar en el recubrimiento de pintura en las instalaciones que se le indique.</a:t>
            </a:r>
          </a:p>
          <a:p>
            <a:pPr algn="just">
              <a:spcBef>
                <a:spcPct val="0"/>
              </a:spcBef>
              <a:spcAft>
                <a:spcPts val="1200"/>
              </a:spcAft>
              <a:buFont typeface="Wingdings" pitchFamily="2" charset="2"/>
              <a:buChar char="§"/>
              <a:defRPr/>
            </a:pPr>
            <a:r>
              <a:rPr lang="es-MX" altLang="es-MX" sz="1200" dirty="0">
                <a:latin typeface="Arial" pitchFamily="34" charset="0"/>
              </a:rPr>
              <a:t>Apoyar en la poda de las áreas verdes que se le indique</a:t>
            </a:r>
            <a:r>
              <a:rPr lang="es-MX" altLang="es-MX" sz="1200" dirty="0" smtClean="0">
                <a:latin typeface="Arial" pitchFamily="34" charset="0"/>
              </a:rPr>
              <a:t>.</a:t>
            </a:r>
          </a:p>
          <a:p>
            <a:pPr algn="just">
              <a:spcBef>
                <a:spcPct val="0"/>
              </a:spcBef>
              <a:spcAft>
                <a:spcPts val="1200"/>
              </a:spcAft>
              <a:buFont typeface="Wingdings" pitchFamily="2" charset="2"/>
              <a:buChar char="§"/>
              <a:defRPr/>
            </a:pPr>
            <a:r>
              <a:rPr lang="es-MX" altLang="es-MX" sz="1200" dirty="0" smtClean="0">
                <a:latin typeface="Arial" pitchFamily="34" charset="0"/>
              </a:rPr>
              <a:t>Constatar las condiciones de uso de los vehículos oficiales a la salida y entrada de los mismos, registrando la información en el formato correspondiente.</a:t>
            </a:r>
            <a:endParaRPr lang="es-MX" altLang="es-MX" sz="1200" dirty="0">
              <a:latin typeface="Arial" pitchFamily="34" charset="0"/>
            </a:endParaRPr>
          </a:p>
          <a:p>
            <a:pPr marL="171450" indent="-171450" algn="just">
              <a:spcAft>
                <a:spcPts val="1200"/>
              </a:spcAft>
              <a:buFont typeface="Wingdings" panose="05000000000000000000" pitchFamily="2" charset="2"/>
              <a:buChar char="§"/>
              <a:defRPr/>
            </a:pPr>
            <a:r>
              <a:rPr lang="es-MX" altLang="es-MX" sz="1200" dirty="0" smtClean="0">
                <a:latin typeface="Arial" panose="020B0604020202020204" pitchFamily="34" charset="0"/>
              </a:rPr>
              <a:t>Estas </a:t>
            </a:r>
            <a:r>
              <a:rPr lang="es-MX" altLang="es-MX" sz="1200" dirty="0">
                <a:latin typeface="Arial" panose="020B0604020202020204" pitchFamily="34" charset="0"/>
              </a:rPr>
              <a:t>funciones son enunciativas mas no limitativas.</a:t>
            </a:r>
            <a:endParaRPr lang="es-ES" altLang="es-MX" sz="1200" b="1" i="1" dirty="0">
              <a:latin typeface="Arial" pitchFamily="34" charset="0"/>
            </a:endParaRPr>
          </a:p>
        </p:txBody>
      </p:sp>
      <p:sp>
        <p:nvSpPr>
          <p:cNvPr id="2"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855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 name="Rectangle 43"/>
          <p:cNvSpPr>
            <a:spLocks noChangeArrowheads="1"/>
          </p:cNvSpPr>
          <p:nvPr/>
        </p:nvSpPr>
        <p:spPr bwMode="auto">
          <a:xfrm>
            <a:off x="1554163" y="8458200"/>
            <a:ext cx="5176837" cy="536575"/>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3" name="Line 47"/>
          <p:cNvSpPr>
            <a:spLocks noChangeShapeType="1"/>
          </p:cNvSpPr>
          <p:nvPr/>
        </p:nvSpPr>
        <p:spPr bwMode="auto">
          <a:xfrm>
            <a:off x="1577975" y="8699500"/>
            <a:ext cx="5153025" cy="3175"/>
          </a:xfrm>
          <a:prstGeom prst="line">
            <a:avLst/>
          </a:prstGeom>
          <a:noFill/>
          <a:ln w="9525">
            <a:solidFill>
              <a:schemeClr val="tx1"/>
            </a:solidFill>
            <a:miter lim="800000"/>
            <a:headEnd/>
            <a:tailEnd/>
          </a:ln>
        </p:spPr>
        <p:txBody>
          <a:bodyPr wrap="none"/>
          <a:lstStyle/>
          <a:p>
            <a:endParaRPr lang="es-MX"/>
          </a:p>
        </p:txBody>
      </p:sp>
      <p:sp>
        <p:nvSpPr>
          <p:cNvPr id="14" name="Text Box 50"/>
          <p:cNvSpPr txBox="1">
            <a:spLocks noChangeArrowheads="1"/>
          </p:cNvSpPr>
          <p:nvPr/>
        </p:nvSpPr>
        <p:spPr bwMode="auto">
          <a:xfrm>
            <a:off x="3463402" y="8485188"/>
            <a:ext cx="1388522" cy="240066"/>
          </a:xfrm>
          <a:prstGeom prst="rect">
            <a:avLst/>
          </a:prstGeom>
          <a:noFill/>
          <a:ln w="9525">
            <a:noFill/>
            <a:miter lim="800000"/>
            <a:headEnd/>
            <a:tailEnd/>
          </a:ln>
        </p:spPr>
        <p:txBody>
          <a:bodyPr wrap="none">
            <a:spAutoFit/>
          </a:bodyPr>
          <a:lstStyle/>
          <a:p>
            <a:pPr algn="ctr">
              <a:lnSpc>
                <a:spcPct val="80000"/>
              </a:lnSpc>
            </a:pPr>
            <a:r>
              <a:rPr lang="es-MX" altLang="es-MX" b="1" dirty="0" smtClean="0">
                <a:latin typeface="Arial" charset="0"/>
              </a:rPr>
              <a:t>Director General</a:t>
            </a:r>
          </a:p>
        </p:txBody>
      </p:sp>
      <p:sp>
        <p:nvSpPr>
          <p:cNvPr id="15" name="14 Rectángulo"/>
          <p:cNvSpPr/>
          <p:nvPr/>
        </p:nvSpPr>
        <p:spPr>
          <a:xfrm>
            <a:off x="3225526" y="8714601"/>
            <a:ext cx="1829347" cy="276999"/>
          </a:xfrm>
          <a:prstGeom prst="rect">
            <a:avLst/>
          </a:prstGeom>
        </p:spPr>
        <p:txBody>
          <a:bodyPr wrap="none">
            <a:spAutoFit/>
          </a:bodyPr>
          <a:lstStyle/>
          <a:p>
            <a:pPr lvl="0" algn="ctr"/>
            <a:r>
              <a:rPr lang="es-ES" dirty="0" smtClean="0">
                <a:latin typeface="Arial" charset="0"/>
                <a:cs typeface="Arial" charset="0"/>
              </a:rPr>
              <a:t>Ricardo Bárcenas Rivas</a:t>
            </a:r>
            <a:endParaRPr lang="es-ES" dirty="0">
              <a:latin typeface="Arial" charset="0"/>
              <a:cs typeface="Times New Roman" pitchFamily="18" charset="0"/>
            </a:endParaRP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09579" name="5 Rectángulo"/>
          <p:cNvSpPr>
            <a:spLocks noChangeArrowheads="1"/>
          </p:cNvSpPr>
          <p:nvPr/>
        </p:nvSpPr>
        <p:spPr bwMode="auto">
          <a:xfrm>
            <a:off x="1444625" y="531813"/>
            <a:ext cx="5219700" cy="8088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1200" b="1" i="1" dirty="0">
              <a:latin typeface="Arial" panose="020B0604020202020204" pitchFamily="34" charset="0"/>
            </a:endParaRPr>
          </a:p>
          <a:p>
            <a:pPr algn="ctr">
              <a:spcBef>
                <a:spcPct val="0"/>
              </a:spcBef>
              <a:buFontTx/>
              <a:buNone/>
            </a:pPr>
            <a:r>
              <a:rPr lang="es-ES" altLang="es-MX" sz="1200" b="1" i="1" dirty="0">
                <a:latin typeface="Arial" panose="020B0604020202020204" pitchFamily="34" charset="0"/>
              </a:rPr>
              <a:t>TÉCNICO EN MANTENIMIENTO</a:t>
            </a:r>
            <a:endParaRPr lang="es-MX" altLang="es-MX" sz="1200" b="1" i="1" dirty="0">
              <a:latin typeface="Arial" panose="020B0604020202020204" pitchFamily="34" charset="0"/>
            </a:endParaRPr>
          </a:p>
          <a:p>
            <a:pPr eaLnBrk="1" hangingPunct="1">
              <a:spcBef>
                <a:spcPct val="0"/>
              </a:spcBef>
              <a:buFontTx/>
              <a:buNone/>
            </a:pPr>
            <a:endParaRPr lang="es-ES_tradnl" altLang="es-MX" sz="1200" b="1" i="1" dirty="0">
              <a:latin typeface="Arial" panose="020B0604020202020204" pitchFamily="34" charset="0"/>
            </a:endParaRPr>
          </a:p>
          <a:p>
            <a:pPr algn="just">
              <a:spcBef>
                <a:spcPct val="0"/>
              </a:spcBef>
              <a:spcAft>
                <a:spcPts val="1200"/>
              </a:spcAft>
              <a:buFontTx/>
              <a:buNone/>
            </a:pPr>
            <a:r>
              <a:rPr lang="es-ES_tradnl" altLang="es-MX" sz="1200" b="1" i="1" dirty="0">
                <a:latin typeface="Arial" panose="020B0604020202020204" pitchFamily="34" charset="0"/>
              </a:rPr>
              <a:t>OBJETIVO</a:t>
            </a:r>
          </a:p>
          <a:p>
            <a:pPr algn="just">
              <a:spcBef>
                <a:spcPct val="0"/>
              </a:spcBef>
              <a:spcAft>
                <a:spcPts val="1200"/>
              </a:spcAft>
              <a:buFontTx/>
              <a:buNone/>
            </a:pPr>
            <a:r>
              <a:rPr lang="es-MX" altLang="es-MX" sz="1200" dirty="0">
                <a:latin typeface="Arial" panose="020B0604020202020204" pitchFamily="34" charset="0"/>
              </a:rPr>
              <a:t>    </a:t>
            </a:r>
            <a:r>
              <a:rPr lang="es-ES" altLang="es-MX" sz="1200" dirty="0">
                <a:latin typeface="Arial" panose="020B0604020202020204" pitchFamily="34" charset="0"/>
              </a:rPr>
              <a:t>Mantener en condiciones de operación las instalaciones y los bienes muebles e inmuebles propiedad de la Institución. </a:t>
            </a:r>
            <a:endParaRPr lang="es-MX" altLang="es-MX" sz="1200"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 </a:t>
            </a:r>
          </a:p>
          <a:p>
            <a:pPr algn="just" eaLnBrk="1" fontAlgn="ctr" hangingPunct="1"/>
            <a:r>
              <a:rPr lang="es-MX" sz="1200" dirty="0">
                <a:latin typeface="Arial" panose="020B0604020202020204" pitchFamily="34" charset="0"/>
              </a:rPr>
              <a:t>Apoyar en la elaboración del programa de mantenimiento preventivo, programa de trabajo y programa  operativo anual </a:t>
            </a:r>
          </a:p>
          <a:p>
            <a:pPr algn="just" eaLnBrk="1" fontAlgn="ctr" hangingPunct="1"/>
            <a:r>
              <a:rPr lang="es-MX" sz="1200" dirty="0">
                <a:latin typeface="Arial" panose="020B0604020202020204" pitchFamily="34" charset="0"/>
              </a:rPr>
              <a:t>Gestionar mediante requisición las herramientas, refacciones y consumibles necesarios para realizar las acciones de mantenimiento programadas y solicitadas</a:t>
            </a:r>
          </a:p>
          <a:p>
            <a:pPr algn="just" eaLnBrk="1" fontAlgn="ctr" hangingPunct="1"/>
            <a:r>
              <a:rPr lang="es-MX" sz="1200" dirty="0">
                <a:latin typeface="Arial" panose="020B0604020202020204" pitchFamily="34" charset="0"/>
              </a:rPr>
              <a:t>Ejecutar los programas de mantenimiento y trabajo autorizados por la autoridad competente, y de conformidad con los procedimientos establecido</a:t>
            </a:r>
          </a:p>
          <a:p>
            <a:pPr algn="just" eaLnBrk="1" fontAlgn="ctr" hangingPunct="1"/>
            <a:r>
              <a:rPr lang="es-MX" sz="1200" dirty="0">
                <a:latin typeface="Arial" panose="020B0604020202020204" pitchFamily="34" charset="0"/>
              </a:rPr>
              <a:t>Reportar a la jefatura el material de </a:t>
            </a:r>
            <a:r>
              <a:rPr lang="es-MX" sz="1200" dirty="0" smtClean="0">
                <a:latin typeface="Arial" panose="020B0604020202020204" pitchFamily="34" charset="0"/>
              </a:rPr>
              <a:t>limpieza, </a:t>
            </a:r>
            <a:r>
              <a:rPr lang="es-MX" sz="1200" dirty="0">
                <a:latin typeface="Arial" panose="020B0604020202020204" pitchFamily="34" charset="0"/>
              </a:rPr>
              <a:t>equipo, refacciones y herramientas necesarias para los trabajos de mantenimiento en general.</a:t>
            </a:r>
          </a:p>
          <a:p>
            <a:pPr algn="just" eaLnBrk="1" fontAlgn="ctr" hangingPunct="1"/>
            <a:r>
              <a:rPr lang="es-MX" sz="1200" dirty="0">
                <a:latin typeface="Arial" panose="020B0604020202020204" pitchFamily="34" charset="0"/>
              </a:rPr>
              <a:t>Informar a la Jefatura las fallas o desperfectos que requieran ser reparados por </a:t>
            </a:r>
            <a:r>
              <a:rPr lang="es-MX" sz="1200" dirty="0" smtClean="0">
                <a:latin typeface="Arial" panose="020B0604020202020204" pitchFamily="34" charset="0"/>
              </a:rPr>
              <a:t>personal </a:t>
            </a:r>
            <a:r>
              <a:rPr lang="es-MX" sz="1200" dirty="0">
                <a:latin typeface="Arial" panose="020B0604020202020204" pitchFamily="34" charset="0"/>
              </a:rPr>
              <a:t>externo.</a:t>
            </a:r>
          </a:p>
          <a:p>
            <a:pPr algn="just" eaLnBrk="1" fontAlgn="ctr" hangingPunct="1"/>
            <a:r>
              <a:rPr lang="es-MX" sz="1200" dirty="0">
                <a:latin typeface="Arial" panose="020B0604020202020204" pitchFamily="34" charset="0"/>
              </a:rPr>
              <a:t>Comunicar y supervisar las actividades diarias del personal de limpieza y áreas verdes de la Institución.</a:t>
            </a:r>
          </a:p>
          <a:p>
            <a:pPr algn="just" eaLnBrk="1" fontAlgn="ctr" hangingPunct="1"/>
            <a:r>
              <a:rPr lang="es-MX" sz="1200" dirty="0">
                <a:latin typeface="Arial" panose="020B0604020202020204" pitchFamily="34" charset="0"/>
              </a:rPr>
              <a:t>Atender las solicitudes de adecuaciones de infraestructura de la institución.</a:t>
            </a:r>
          </a:p>
          <a:p>
            <a:pPr algn="just" eaLnBrk="1" fontAlgn="ctr" hangingPunct="1"/>
            <a:r>
              <a:rPr lang="es-MX" sz="1200" dirty="0">
                <a:latin typeface="Arial" panose="020B0604020202020204" pitchFamily="34" charset="0"/>
              </a:rPr>
              <a:t>Atender la reubicación de espacios y mobiliario </a:t>
            </a:r>
            <a:r>
              <a:rPr lang="es-MX" sz="1200" dirty="0" smtClean="0">
                <a:latin typeface="Arial" panose="020B0604020202020204" pitchFamily="34" charset="0"/>
              </a:rPr>
              <a:t>con </a:t>
            </a:r>
            <a:r>
              <a:rPr lang="es-MX" sz="1200" dirty="0">
                <a:latin typeface="Arial" panose="020B0604020202020204" pitchFamily="34" charset="0"/>
              </a:rPr>
              <a:t>el apoyo del personal a su cargo.</a:t>
            </a:r>
          </a:p>
          <a:p>
            <a:pPr algn="just" eaLnBrk="1" fontAlgn="ctr" hangingPunct="1"/>
            <a:r>
              <a:rPr lang="es-MX" sz="1200" dirty="0">
                <a:latin typeface="Arial" panose="020B0604020202020204" pitchFamily="34" charset="0"/>
              </a:rPr>
              <a:t>Inspeccionar el uso de la herramienta empleada para el cumplimiento de su función y que se encuentre en su resguardo</a:t>
            </a:r>
          </a:p>
          <a:p>
            <a:pPr algn="just" eaLnBrk="1" fontAlgn="ctr" hangingPunct="1"/>
            <a:r>
              <a:rPr lang="es-MX" sz="1200" dirty="0">
                <a:latin typeface="Arial" panose="020B0604020202020204" pitchFamily="34" charset="0"/>
              </a:rPr>
              <a:t>Inspeccionar el buen desempeño de los servicios básicos como energía eléctrica, agua potable, recolección de residuos, entre </a:t>
            </a:r>
            <a:r>
              <a:rPr lang="es-MX" sz="1200" dirty="0" smtClean="0">
                <a:latin typeface="Arial" panose="020B0604020202020204" pitchFamily="34" charset="0"/>
              </a:rPr>
              <a:t>otros</a:t>
            </a:r>
          </a:p>
          <a:p>
            <a:pPr algn="just" eaLnBrk="1" fontAlgn="ctr" hangingPunct="1"/>
            <a:r>
              <a:rPr lang="es-MX" sz="1200" dirty="0" smtClean="0">
                <a:latin typeface="Arial" panose="020B0604020202020204" pitchFamily="34" charset="0"/>
              </a:rPr>
              <a:t>Entregar de manera periódica reportes de trabajo y estadísticos a su jefe inmediato</a:t>
            </a:r>
            <a:endParaRPr lang="es-MX" sz="1200" dirty="0">
              <a:latin typeface="Arial" panose="020B0604020202020204" pitchFamily="34" charset="0"/>
            </a:endParaRPr>
          </a:p>
          <a:p>
            <a:pPr algn="just" eaLnBrk="1" fontAlgn="ctr" hangingPunct="1"/>
            <a:r>
              <a:rPr lang="es-MX" sz="1200" dirty="0" smtClean="0">
                <a:latin typeface="Arial" panose="020B0604020202020204" pitchFamily="34" charset="0"/>
              </a:rPr>
              <a:t>Atender </a:t>
            </a:r>
            <a:r>
              <a:rPr lang="es-MX" sz="1200" dirty="0">
                <a:latin typeface="Arial" panose="020B0604020202020204" pitchFamily="34" charset="0"/>
              </a:rPr>
              <a:t>la normatividad en materia de transparencia, protección de datos, archivo y control interno</a:t>
            </a:r>
          </a:p>
          <a:p>
            <a:pPr algn="just" eaLnBrk="1" fontAlgn="ctr" hangingPunct="1"/>
            <a:r>
              <a:rPr lang="es-MX" sz="1200" dirty="0">
                <a:latin typeface="Arial" panose="020B0604020202020204" pitchFamily="34" charset="0"/>
              </a:rPr>
              <a:t>Atender las actividades del Sistema de Calidad institucional como parte de la mejora</a:t>
            </a:r>
          </a:p>
          <a:p>
            <a:pPr algn="just" eaLnBrk="1" fontAlgn="ctr" hangingPunct="1"/>
            <a:r>
              <a:rPr lang="es-MX" sz="1200" dirty="0">
                <a:latin typeface="Arial" panose="020B0604020202020204" pitchFamily="34" charset="0"/>
              </a:rPr>
              <a:t>Estas funciones son enunciativas mas no limitativas.</a:t>
            </a:r>
          </a:p>
          <a:p>
            <a:pPr algn="just">
              <a:spcBef>
                <a:spcPct val="0"/>
              </a:spcBef>
              <a:spcAft>
                <a:spcPts val="1200"/>
              </a:spcAft>
              <a:buFontTx/>
              <a:buNone/>
            </a:pPr>
            <a:endParaRPr lang="es-ES" altLang="es-MX" sz="1200" b="1" i="1" dirty="0">
              <a:latin typeface="Arial" panose="020B0604020202020204" pitchFamily="34" charset="0"/>
            </a:endParaRPr>
          </a:p>
        </p:txBody>
      </p:sp>
      <p:sp>
        <p:nvSpPr>
          <p:cNvPr id="109580"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09581"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2240668477"/>
              </p:ext>
            </p:extLst>
          </p:nvPr>
        </p:nvGraphicFramePr>
        <p:xfrm>
          <a:off x="1520825" y="8401050"/>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Octavio Alonso Pérez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0603" name="5 Rectángulo"/>
          <p:cNvSpPr>
            <a:spLocks noChangeArrowheads="1"/>
          </p:cNvSpPr>
          <p:nvPr/>
        </p:nvSpPr>
        <p:spPr bwMode="auto">
          <a:xfrm>
            <a:off x="1444625" y="531813"/>
            <a:ext cx="5219700" cy="650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a:latin typeface="Arial" panose="020B0604020202020204" pitchFamily="34" charset="0"/>
              </a:rPr>
              <a:t>AUXILIAR DE MANTENIMIENTO</a:t>
            </a:r>
            <a:endParaRPr lang="es-ES_tradnl" altLang="es-MX" sz="1200" b="1" i="1" dirty="0">
              <a:latin typeface="Arial" panose="020B0604020202020204" pitchFamily="34" charset="0"/>
            </a:endParaRPr>
          </a:p>
          <a:p>
            <a:pPr algn="just">
              <a:spcBef>
                <a:spcPct val="0"/>
              </a:spcBef>
              <a:buFontTx/>
              <a:buNone/>
            </a:pPr>
            <a:endParaRPr lang="es-ES_tradnl" altLang="es-MX" sz="1200" b="1" i="1" dirty="0">
              <a:solidFill>
                <a:srgbClr val="000000"/>
              </a:solidFill>
              <a:latin typeface="Arial" panose="020B0604020202020204" pitchFamily="34" charset="0"/>
            </a:endParaRPr>
          </a:p>
          <a:p>
            <a:pPr algn="just">
              <a:spcBef>
                <a:spcPct val="0"/>
              </a:spcBef>
              <a:spcAft>
                <a:spcPts val="1200"/>
              </a:spcAft>
              <a:buFontTx/>
              <a:buNone/>
            </a:pPr>
            <a:r>
              <a:rPr lang="es-ES_tradnl" altLang="es-MX" sz="1200" b="1" i="1" dirty="0">
                <a:solidFill>
                  <a:srgbClr val="000000"/>
                </a:solidFill>
                <a:latin typeface="Arial" panose="020B0604020202020204" pitchFamily="34" charset="0"/>
              </a:rPr>
              <a:t>OBJETIVO</a:t>
            </a:r>
          </a:p>
          <a:p>
            <a:pPr algn="just">
              <a:spcBef>
                <a:spcPct val="0"/>
              </a:spcBef>
              <a:spcAft>
                <a:spcPts val="1200"/>
              </a:spcAft>
              <a:buFontTx/>
              <a:buNone/>
            </a:pPr>
            <a:r>
              <a:rPr lang="es-MX" altLang="es-MX" sz="1200" dirty="0">
                <a:solidFill>
                  <a:srgbClr val="000000"/>
                </a:solidFill>
                <a:latin typeface="Arial" panose="020B0604020202020204" pitchFamily="34" charset="0"/>
              </a:rPr>
              <a:t>    </a:t>
            </a:r>
            <a:r>
              <a:rPr lang="es-MX" altLang="es-MX" sz="1200" dirty="0">
                <a:latin typeface="Arial" panose="020B0604020202020204" pitchFamily="34" charset="0"/>
              </a:rPr>
              <a:t>Apoyar en las actividades de </a:t>
            </a:r>
            <a:r>
              <a:rPr lang="es-MX" altLang="es-MX" sz="1200" dirty="0" err="1">
                <a:latin typeface="Arial" panose="020B0604020202020204" pitchFamily="34" charset="0"/>
              </a:rPr>
              <a:t>ma</a:t>
            </a:r>
            <a:r>
              <a:rPr lang="es-ES" altLang="es-MX" sz="1200" dirty="0">
                <a:latin typeface="Arial" panose="020B0604020202020204" pitchFamily="34" charset="0"/>
              </a:rPr>
              <a:t>ntenimiento en general de los bienes muebles, inmuebles y equipos de la Institución. </a:t>
            </a:r>
            <a:endParaRPr lang="es-MX" altLang="es-MX" sz="1200" dirty="0">
              <a:latin typeface="Arial" panose="020B0604020202020204" pitchFamily="34" charset="0"/>
            </a:endParaRPr>
          </a:p>
          <a:p>
            <a:pPr algn="just">
              <a:spcBef>
                <a:spcPct val="0"/>
              </a:spcBef>
              <a:spcAft>
                <a:spcPts val="1200"/>
              </a:spcAft>
              <a:buFontTx/>
              <a:buNone/>
            </a:pPr>
            <a:r>
              <a:rPr lang="es-ES" altLang="es-MX" sz="1200" b="1" i="1" dirty="0">
                <a:latin typeface="Arial" panose="020B0604020202020204" pitchFamily="34" charset="0"/>
              </a:rPr>
              <a:t>FUNCIONES </a:t>
            </a:r>
          </a:p>
          <a:p>
            <a:pPr algn="just" eaLnBrk="1" fontAlgn="ctr" hangingPunct="1">
              <a:buFont typeface="Wingdings" panose="05000000000000000000" pitchFamily="2" charset="2"/>
              <a:buChar char="§"/>
            </a:pPr>
            <a:r>
              <a:rPr lang="es-MX" sz="1200" dirty="0">
                <a:latin typeface="Arial" panose="020B0604020202020204" pitchFamily="34" charset="0"/>
              </a:rPr>
              <a:t>Apoyar a su Jefe inmediato en las actividades que le encomiende para el mantenimiento preventivo y/o correctivo de equipo e instalaciones del Instituto. </a:t>
            </a:r>
          </a:p>
          <a:p>
            <a:pPr algn="just" eaLnBrk="1" fontAlgn="ctr" hangingPunct="1">
              <a:buFont typeface="Wingdings" panose="05000000000000000000" pitchFamily="2" charset="2"/>
              <a:buChar char="§"/>
            </a:pPr>
            <a:r>
              <a:rPr lang="es-MX" sz="1200" dirty="0">
                <a:latin typeface="Arial" panose="020B0604020202020204" pitchFamily="34" charset="0"/>
              </a:rPr>
              <a:t>Comunicar a su jefe inmediato las fallas que sean detectadas en las instalaciones y equipos del Instituto.</a:t>
            </a:r>
          </a:p>
          <a:p>
            <a:pPr algn="just" eaLnBrk="1" fontAlgn="ctr" hangingPunct="1">
              <a:buFont typeface="Wingdings" panose="05000000000000000000" pitchFamily="2" charset="2"/>
              <a:buChar char="§"/>
            </a:pPr>
            <a:r>
              <a:rPr lang="es-MX" sz="1200" dirty="0">
                <a:latin typeface="Arial" panose="020B0604020202020204" pitchFamily="34" charset="0"/>
              </a:rPr>
              <a:t>Proporcionar información para la elaboración de las solicitudes de material, equipo y herramienta necesarios para la ejecución de los trabajos.</a:t>
            </a:r>
          </a:p>
          <a:p>
            <a:pPr algn="just" eaLnBrk="1" fontAlgn="ctr" hangingPunct="1">
              <a:buFont typeface="Wingdings" panose="05000000000000000000" pitchFamily="2" charset="2"/>
              <a:buChar char="§"/>
            </a:pPr>
            <a:r>
              <a:rPr lang="es-MX" sz="1200" dirty="0">
                <a:latin typeface="Arial" panose="020B0604020202020204" pitchFamily="34" charset="0"/>
              </a:rPr>
              <a:t>Apoyar en los trabajos de reubicación de espacios y mobiliarios.</a:t>
            </a:r>
          </a:p>
          <a:p>
            <a:pPr algn="just" eaLnBrk="1" fontAlgn="ctr" hangingPunct="1">
              <a:buFont typeface="Wingdings" panose="05000000000000000000" pitchFamily="2" charset="2"/>
              <a:buChar char="§"/>
            </a:pPr>
            <a:r>
              <a:rPr lang="es-MX" sz="1200" dirty="0">
                <a:latin typeface="Arial" panose="020B0604020202020204" pitchFamily="34" charset="0"/>
              </a:rPr>
              <a:t>Atender el suministro de agua potable para los servicios sanitarios  y de agua purificada a los edificios.</a:t>
            </a:r>
          </a:p>
          <a:p>
            <a:pPr algn="just" eaLnBrk="1" fontAlgn="ctr" hangingPunct="1">
              <a:buFont typeface="Wingdings" panose="05000000000000000000" pitchFamily="2" charset="2"/>
              <a:buChar char="§"/>
            </a:pPr>
            <a:r>
              <a:rPr lang="es-MX" sz="1200" dirty="0">
                <a:latin typeface="Arial" panose="020B0604020202020204" pitchFamily="34" charset="0"/>
              </a:rPr>
              <a:t>Apoyar en el registro y control de los servicios de mantenimiento requeridos para la conservación del equipo del Instituto. </a:t>
            </a:r>
          </a:p>
          <a:p>
            <a:pPr algn="just" eaLnBrk="1" fontAlgn="ctr" hangingPunct="1">
              <a:buFont typeface="Wingdings" panose="05000000000000000000" pitchFamily="2" charset="2"/>
              <a:buChar char="§"/>
            </a:pPr>
            <a:r>
              <a:rPr lang="es-MX" sz="1200" dirty="0">
                <a:latin typeface="Arial" panose="020B0604020202020204" pitchFamily="34" charset="0"/>
              </a:rPr>
              <a:t>Apoyar en la instalación de mobiliario y equipo y servicios de energía eléctrica, en los eventos Institucionales.</a:t>
            </a:r>
          </a:p>
          <a:p>
            <a:pPr algn="just" eaLnBrk="1" fontAlgn="ctr" hangingPunct="1">
              <a:buFont typeface="Wingdings" panose="05000000000000000000" pitchFamily="2" charset="2"/>
              <a:buChar char="§"/>
            </a:pPr>
            <a:r>
              <a:rPr lang="es-MX" sz="1200" dirty="0">
                <a:latin typeface="Arial" panose="020B0604020202020204" pitchFamily="34" charset="0"/>
              </a:rPr>
              <a:t>Apoyar en la revisión de actividades diarias del personal de limpieza y áreas verdes.</a:t>
            </a:r>
          </a:p>
          <a:p>
            <a:pPr algn="just" eaLnBrk="1" fontAlgn="ctr" hangingPunct="1">
              <a:buFont typeface="Wingdings" panose="05000000000000000000" pitchFamily="2" charset="2"/>
              <a:buChar char="§"/>
            </a:pPr>
            <a:r>
              <a:rPr lang="es-MX" sz="1200" dirty="0" smtClean="0">
                <a:latin typeface="Arial" panose="020B0604020202020204" pitchFamily="34" charset="0"/>
              </a:rPr>
              <a:t>Atender </a:t>
            </a:r>
            <a:r>
              <a:rPr lang="es-MX" sz="1200" dirty="0">
                <a:latin typeface="Arial" panose="020B0604020202020204" pitchFamily="34" charset="0"/>
              </a:rPr>
              <a:t>la normatividad en materia de transparencia, protección de datos, archivo y control interno</a:t>
            </a:r>
          </a:p>
          <a:p>
            <a:pPr algn="just" eaLnBrk="1" fontAlgn="ctr" hangingPunct="1">
              <a:buFont typeface="Wingdings" panose="05000000000000000000" pitchFamily="2" charset="2"/>
              <a:buChar char="§"/>
            </a:pPr>
            <a:r>
              <a:rPr lang="es-MX" sz="1200" dirty="0">
                <a:latin typeface="Arial" panose="020B0604020202020204" pitchFamily="34" charset="0"/>
              </a:rPr>
              <a:t>Atender las actividades del Sistema de Calidad institucional como parte de la mejora</a:t>
            </a:r>
          </a:p>
          <a:p>
            <a:pPr algn="just" eaLnBrk="1" fontAlgn="ctr" hangingPunct="1">
              <a:buFont typeface="Wingdings" panose="05000000000000000000" pitchFamily="2" charset="2"/>
              <a:buChar char="§"/>
            </a:pPr>
            <a:r>
              <a:rPr lang="es-MX" sz="1200" dirty="0">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ES" altLang="es-MX" sz="1200" b="1" i="1" dirty="0">
              <a:solidFill>
                <a:srgbClr val="000000"/>
              </a:solidFill>
              <a:latin typeface="Arial" panose="020B0604020202020204" pitchFamily="34" charset="0"/>
            </a:endParaRPr>
          </a:p>
        </p:txBody>
      </p:sp>
      <p:sp>
        <p:nvSpPr>
          <p:cNvPr id="11060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060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1611790730"/>
              </p:ext>
            </p:extLst>
          </p:nvPr>
        </p:nvGraphicFramePr>
        <p:xfrm>
          <a:off x="1520825" y="8401050"/>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David Hernández Bautista</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0603" name="5 Rectángulo"/>
          <p:cNvSpPr>
            <a:spLocks noChangeArrowheads="1"/>
          </p:cNvSpPr>
          <p:nvPr/>
        </p:nvSpPr>
        <p:spPr bwMode="auto">
          <a:xfrm>
            <a:off x="1444625" y="531813"/>
            <a:ext cx="5219700" cy="727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MX" sz="1200" b="1" i="1" dirty="0">
              <a:latin typeface="Arial" panose="020B0604020202020204" pitchFamily="34" charset="0"/>
            </a:endParaRPr>
          </a:p>
          <a:p>
            <a:pPr algn="ctr">
              <a:spcBef>
                <a:spcPct val="0"/>
              </a:spcBef>
              <a:buFontTx/>
              <a:buNone/>
            </a:pPr>
            <a:r>
              <a:rPr lang="es-MX" altLang="es-MX" sz="1200" b="1" i="1" dirty="0" smtClean="0">
                <a:latin typeface="Arial" panose="020B0604020202020204" pitchFamily="34" charset="0"/>
              </a:rPr>
              <a:t>CHOFER</a:t>
            </a:r>
            <a:endParaRPr lang="es-ES_tradnl" altLang="es-MX" sz="1200" b="1" i="1" dirty="0">
              <a:latin typeface="Arial" panose="020B0604020202020204" pitchFamily="34" charset="0"/>
            </a:endParaRPr>
          </a:p>
          <a:p>
            <a:pPr algn="just">
              <a:spcBef>
                <a:spcPct val="0"/>
              </a:spcBef>
              <a:buFontTx/>
              <a:buNone/>
            </a:pPr>
            <a:endParaRPr lang="es-ES_tradnl" altLang="es-MX" sz="1200" b="1" i="1" dirty="0">
              <a:solidFill>
                <a:srgbClr val="000000"/>
              </a:solidFill>
              <a:latin typeface="Arial" panose="020B0604020202020204" pitchFamily="34" charset="0"/>
            </a:endParaRPr>
          </a:p>
          <a:p>
            <a:pPr algn="just">
              <a:spcBef>
                <a:spcPct val="0"/>
              </a:spcBef>
              <a:spcAft>
                <a:spcPts val="1200"/>
              </a:spcAft>
              <a:buFontTx/>
              <a:buNone/>
            </a:pPr>
            <a:r>
              <a:rPr lang="es-ES_tradnl" altLang="es-MX" sz="1200" b="1" i="1" dirty="0">
                <a:solidFill>
                  <a:srgbClr val="000000"/>
                </a:solidFill>
                <a:latin typeface="Arial" panose="020B0604020202020204" pitchFamily="34" charset="0"/>
              </a:rPr>
              <a:t>OBJETIVO</a:t>
            </a:r>
          </a:p>
          <a:p>
            <a:pPr algn="just">
              <a:spcBef>
                <a:spcPct val="0"/>
              </a:spcBef>
              <a:spcAft>
                <a:spcPts val="1200"/>
              </a:spcAft>
              <a:buFontTx/>
              <a:buNone/>
            </a:pPr>
            <a:r>
              <a:rPr lang="es-MX" altLang="es-MX" sz="1200" dirty="0">
                <a:solidFill>
                  <a:srgbClr val="000000"/>
                </a:solidFill>
                <a:latin typeface="Arial" panose="020B0604020202020204" pitchFamily="34" charset="0"/>
              </a:rPr>
              <a:t>    </a:t>
            </a:r>
            <a:r>
              <a:rPr lang="es-MX" altLang="es-MX" sz="1200" dirty="0" smtClean="0">
                <a:latin typeface="Arial" panose="020B0604020202020204" pitchFamily="34" charset="0"/>
              </a:rPr>
              <a:t>Operar los vehículos oficiales para trasladar a personal para comisiones del instituto, y en su caso, alumnos que se deban trasladar a visitas industriales.</a:t>
            </a:r>
          </a:p>
          <a:p>
            <a:pPr algn="just">
              <a:spcBef>
                <a:spcPct val="0"/>
              </a:spcBef>
              <a:spcAft>
                <a:spcPts val="1200"/>
              </a:spcAft>
              <a:buFontTx/>
              <a:buNone/>
            </a:pPr>
            <a:r>
              <a:rPr lang="es-ES" altLang="es-MX" sz="1200" b="1" i="1" dirty="0" smtClean="0">
                <a:latin typeface="Arial" panose="020B0604020202020204" pitchFamily="34" charset="0"/>
              </a:rPr>
              <a:t>FUNCIONES </a:t>
            </a:r>
            <a:endParaRPr lang="es-ES" altLang="es-MX" sz="1200" b="1" i="1" dirty="0">
              <a:latin typeface="Arial" panose="020B0604020202020204" pitchFamily="34" charset="0"/>
            </a:endParaRPr>
          </a:p>
          <a:p>
            <a:pPr algn="just" eaLnBrk="1" fontAlgn="ctr" hangingPunct="1">
              <a:buFont typeface="Wingdings" panose="05000000000000000000" pitchFamily="2" charset="2"/>
              <a:buChar char="§"/>
            </a:pPr>
            <a:r>
              <a:rPr lang="es-MX" sz="1200" dirty="0" smtClean="0">
                <a:latin typeface="Arial" panose="020B0604020202020204" pitchFamily="34" charset="0"/>
              </a:rPr>
              <a:t>Realizar los itinerarios establecidos para viajes fuera de la ciudad a fin de cumplir con los recorridos programados por las áreas responsables</a:t>
            </a:r>
          </a:p>
          <a:p>
            <a:pPr algn="just" eaLnBrk="1" fontAlgn="ctr" hangingPunct="1">
              <a:buFont typeface="Wingdings" panose="05000000000000000000" pitchFamily="2" charset="2"/>
              <a:buChar char="§"/>
            </a:pPr>
            <a:r>
              <a:rPr lang="es-MX" sz="1200" dirty="0" smtClean="0">
                <a:latin typeface="Arial" panose="020B0604020202020204" pitchFamily="34" charset="0"/>
              </a:rPr>
              <a:t>Conservar en condiciones de funcionalidad los vehículos que le asignen a fin de utilizarlos en cualquier momento que sean requeridos</a:t>
            </a:r>
          </a:p>
          <a:p>
            <a:pPr algn="just" eaLnBrk="1" fontAlgn="ctr" hangingPunct="1">
              <a:buFont typeface="Wingdings" panose="05000000000000000000" pitchFamily="2" charset="2"/>
              <a:buChar char="§"/>
            </a:pPr>
            <a:r>
              <a:rPr lang="es-MX" sz="1200" dirty="0" smtClean="0">
                <a:latin typeface="Arial" panose="020B0604020202020204" pitchFamily="34" charset="0"/>
              </a:rPr>
              <a:t>Proporcionar el mantenimiento preventivo a los vehículos oficiales para su conservación</a:t>
            </a:r>
          </a:p>
          <a:p>
            <a:pPr algn="just" eaLnBrk="1" fontAlgn="ctr" hangingPunct="1">
              <a:buFont typeface="Wingdings" panose="05000000000000000000" pitchFamily="2" charset="2"/>
              <a:buChar char="§"/>
            </a:pPr>
            <a:r>
              <a:rPr lang="es-MX" sz="1200" dirty="0" smtClean="0">
                <a:latin typeface="Arial" panose="020B0604020202020204" pitchFamily="34" charset="0"/>
              </a:rPr>
              <a:t>Prever necesidades de refacciones de refacciones, combustible y herramientas de los vehículos oficiales del instituto, a fin de mantenerlas en condiciones de funcionalidad</a:t>
            </a:r>
          </a:p>
          <a:p>
            <a:pPr algn="just" eaLnBrk="1" fontAlgn="ctr" hangingPunct="1">
              <a:buFont typeface="Wingdings" panose="05000000000000000000" pitchFamily="2" charset="2"/>
              <a:buChar char="§"/>
            </a:pPr>
            <a:r>
              <a:rPr lang="es-MX" sz="1200" dirty="0" smtClean="0">
                <a:latin typeface="Arial" panose="020B0604020202020204" pitchFamily="34" charset="0"/>
              </a:rPr>
              <a:t>Verificar las condiciones mecánicas generales de los vehículos del instituto antes de cada salida a carretera a fin de evitar contratiempos</a:t>
            </a:r>
          </a:p>
          <a:p>
            <a:pPr algn="just" eaLnBrk="1" fontAlgn="ctr" hangingPunct="1">
              <a:buFont typeface="Wingdings" panose="05000000000000000000" pitchFamily="2" charset="2"/>
              <a:buChar char="§"/>
            </a:pPr>
            <a:r>
              <a:rPr lang="es-MX" sz="1200" dirty="0" smtClean="0">
                <a:latin typeface="Arial" panose="020B0604020202020204" pitchFamily="34" charset="0"/>
              </a:rPr>
              <a:t>Apoyar en los tramites para realizar el cambio de placas, pago de tenencia, entre otros para cumplir con la normatividad vigente</a:t>
            </a:r>
          </a:p>
          <a:p>
            <a:pPr algn="just" eaLnBrk="1" fontAlgn="ctr" hangingPunct="1">
              <a:buFont typeface="Wingdings" panose="05000000000000000000" pitchFamily="2" charset="2"/>
              <a:buChar char="§"/>
            </a:pPr>
            <a:r>
              <a:rPr lang="es-MX" sz="1200" dirty="0" smtClean="0">
                <a:latin typeface="Arial" panose="020B0604020202020204" pitchFamily="34" charset="0"/>
              </a:rPr>
              <a:t>Informar al Jefe del Departamento de las condiciones de funcionamiento de los vehículos del instituto, así como de fallas mecánicas, para su oportuno mantenimiento y reparación</a:t>
            </a:r>
          </a:p>
          <a:p>
            <a:pPr algn="just" eaLnBrk="1" fontAlgn="ctr" hangingPunct="1">
              <a:buFont typeface="Wingdings" panose="05000000000000000000" pitchFamily="2" charset="2"/>
              <a:buChar char="§"/>
            </a:pPr>
            <a:r>
              <a:rPr lang="es-MX" sz="1200" dirty="0" smtClean="0">
                <a:latin typeface="Arial" panose="020B0604020202020204" pitchFamily="34" charset="0"/>
              </a:rPr>
              <a:t>Entregar de manera periódica reportes de trabajo y estadísticos a su jefe inmediato</a:t>
            </a:r>
          </a:p>
          <a:p>
            <a:pPr algn="just" eaLnBrk="1" fontAlgn="ctr" hangingPunct="1">
              <a:buFont typeface="Wingdings" panose="05000000000000000000" pitchFamily="2" charset="2"/>
              <a:buChar char="§"/>
            </a:pPr>
            <a:r>
              <a:rPr lang="es-MX" sz="1200" dirty="0" smtClean="0">
                <a:latin typeface="Arial" panose="020B0604020202020204" pitchFamily="34" charset="0"/>
              </a:rPr>
              <a:t>Revisar la vigencia del seguro de cada vehículo y reportar al jefe del departamento para la renovación correspondiente</a:t>
            </a:r>
            <a:endParaRPr lang="es-MX" sz="1200" dirty="0">
              <a:latin typeface="Arial" panose="020B0604020202020204" pitchFamily="34" charset="0"/>
            </a:endParaRPr>
          </a:p>
          <a:p>
            <a:pPr algn="just" eaLnBrk="1" fontAlgn="ctr" hangingPunct="1">
              <a:buFont typeface="Wingdings" panose="05000000000000000000" pitchFamily="2" charset="2"/>
              <a:buChar char="§"/>
            </a:pPr>
            <a:r>
              <a:rPr lang="es-MX" sz="1200" dirty="0" smtClean="0">
                <a:latin typeface="Arial" panose="020B0604020202020204" pitchFamily="34" charset="0"/>
              </a:rPr>
              <a:t>Atender </a:t>
            </a:r>
            <a:r>
              <a:rPr lang="es-MX" sz="1200" dirty="0">
                <a:latin typeface="Arial" panose="020B0604020202020204" pitchFamily="34" charset="0"/>
              </a:rPr>
              <a:t>la normatividad en materia de transparencia, protección de datos, archivo y control interno</a:t>
            </a:r>
          </a:p>
          <a:p>
            <a:pPr algn="just" eaLnBrk="1" fontAlgn="ctr" hangingPunct="1">
              <a:buFont typeface="Wingdings" panose="05000000000000000000" pitchFamily="2" charset="2"/>
              <a:buChar char="§"/>
            </a:pPr>
            <a:r>
              <a:rPr lang="es-MX" sz="1200" dirty="0">
                <a:latin typeface="Arial" panose="020B0604020202020204" pitchFamily="34" charset="0"/>
              </a:rPr>
              <a:t>Atender las actividades del Sistema de Calidad institucional como parte de la mejora</a:t>
            </a:r>
          </a:p>
          <a:p>
            <a:pPr algn="just" eaLnBrk="1" fontAlgn="ctr" hangingPunct="1">
              <a:buFont typeface="Wingdings" panose="05000000000000000000" pitchFamily="2" charset="2"/>
              <a:buChar char="§"/>
            </a:pPr>
            <a:r>
              <a:rPr lang="es-MX" sz="1200" dirty="0">
                <a:latin typeface="Arial" panose="020B0604020202020204" pitchFamily="34" charset="0"/>
              </a:rPr>
              <a:t>Estas funciones son enunciativas mas no limitativas.</a:t>
            </a:r>
          </a:p>
          <a:p>
            <a:pPr algn="just">
              <a:spcBef>
                <a:spcPct val="0"/>
              </a:spcBef>
              <a:spcAft>
                <a:spcPts val="1200"/>
              </a:spcAft>
              <a:buFont typeface="Wingdings" panose="05000000000000000000" pitchFamily="2" charset="2"/>
              <a:buChar char="§"/>
            </a:pPr>
            <a:endParaRPr lang="es-ES" altLang="es-MX" sz="1200" b="1" i="1" dirty="0">
              <a:solidFill>
                <a:srgbClr val="000000"/>
              </a:solidFill>
              <a:latin typeface="Arial" panose="020B0604020202020204" pitchFamily="34" charset="0"/>
            </a:endParaRPr>
          </a:p>
        </p:txBody>
      </p:sp>
      <p:sp>
        <p:nvSpPr>
          <p:cNvPr id="110604"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0605"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20"/>
          <p:cNvGraphicFramePr>
            <a:graphicFrameLocks noGrp="1"/>
          </p:cNvGraphicFramePr>
          <p:nvPr>
            <p:extLst>
              <p:ext uri="{D42A27DB-BD31-4B8C-83A1-F6EECF244321}">
                <p14:modId xmlns:p14="http://schemas.microsoft.com/office/powerpoint/2010/main" val="894326988"/>
              </p:ext>
            </p:extLst>
          </p:nvPr>
        </p:nvGraphicFramePr>
        <p:xfrm>
          <a:off x="1520825" y="8401050"/>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Maximino Rubio Gutiérrez</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85036403"/>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39620" name="5 Rectángulo"/>
          <p:cNvSpPr>
            <a:spLocks noChangeArrowheads="1"/>
          </p:cNvSpPr>
          <p:nvPr/>
        </p:nvSpPr>
        <p:spPr bwMode="auto">
          <a:xfrm>
            <a:off x="1444625" y="531813"/>
            <a:ext cx="5219700" cy="8137612"/>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INTENDENTE</a:t>
            </a:r>
          </a:p>
          <a:p>
            <a:pPr eaLnBrk="1" hangingPunct="1">
              <a:spcBef>
                <a:spcPct val="0"/>
              </a:spcBef>
              <a:buFontTx/>
              <a:buNone/>
              <a:defRPr/>
            </a:pPr>
            <a:endParaRPr lang="es-ES_tradnl" altLang="es-MX" sz="1200" b="1" i="1" dirty="0">
              <a:latin typeface="Arial" panose="020B0604020202020204" pitchFamily="34" charset="0"/>
            </a:endParaRPr>
          </a:p>
          <a:p>
            <a:pPr algn="just">
              <a:spcBef>
                <a:spcPts val="0"/>
              </a:spcBef>
              <a:spcAft>
                <a:spcPts val="1200"/>
              </a:spcAft>
              <a:buFontTx/>
              <a:buNone/>
              <a:defRPr/>
            </a:pPr>
            <a:r>
              <a:rPr lang="es-ES_tradnl" altLang="es-MX" sz="1200" b="1" i="1" dirty="0">
                <a:latin typeface="Arial" panose="020B0604020202020204" pitchFamily="34" charset="0"/>
              </a:rPr>
              <a:t>OBJETIVO</a:t>
            </a:r>
          </a:p>
          <a:p>
            <a:pPr algn="just">
              <a:spcBef>
                <a:spcPts val="0"/>
              </a:spcBef>
              <a:spcAft>
                <a:spcPts val="1200"/>
              </a:spcAft>
              <a:buFontTx/>
              <a:buNone/>
              <a:defRPr/>
            </a:pPr>
            <a:r>
              <a:rPr lang="es-MX" altLang="es-MX" sz="1200" dirty="0">
                <a:latin typeface="Arial" panose="020B0604020202020204" pitchFamily="34" charset="0"/>
              </a:rPr>
              <a:t>    </a:t>
            </a:r>
            <a:r>
              <a:rPr lang="es-MX" altLang="es-MX" sz="1200" dirty="0" smtClean="0">
                <a:latin typeface="Arial" panose="020B0604020202020204" pitchFamily="34" charset="0"/>
              </a:rPr>
              <a:t>Atender los requerimientos y necesidades generales del instituto en lo que respecta a higiene y limpieza.</a:t>
            </a:r>
            <a:endParaRPr lang="es-MX" altLang="es-MX" sz="1200" dirty="0">
              <a:latin typeface="Arial" panose="020B0604020202020204" pitchFamily="34" charset="0"/>
            </a:endParaRPr>
          </a:p>
          <a:p>
            <a:pPr algn="just">
              <a:spcBef>
                <a:spcPts val="0"/>
              </a:spcBef>
              <a:spcAft>
                <a:spcPts val="1200"/>
              </a:spcAft>
              <a:buFontTx/>
              <a:buNone/>
              <a:defRPr/>
            </a:pPr>
            <a:r>
              <a:rPr lang="es-ES" altLang="es-MX" sz="1200" b="1" i="1" dirty="0">
                <a:latin typeface="Arial" panose="020B0604020202020204" pitchFamily="34" charset="0"/>
              </a:rPr>
              <a:t>FUNCIONES </a:t>
            </a:r>
          </a:p>
          <a:p>
            <a:pPr algn="just" eaLnBrk="1" fontAlgn="ctr" hangingPunct="1"/>
            <a:r>
              <a:rPr lang="es-MX" sz="1200" dirty="0">
                <a:latin typeface="Arial" panose="020B0604020202020204" pitchFamily="34" charset="0"/>
              </a:rPr>
              <a:t>Atender la limpieza de los espacios educativos, laboratorios, </a:t>
            </a:r>
            <a:r>
              <a:rPr lang="es-MX" sz="1200" dirty="0" smtClean="0">
                <a:latin typeface="Arial" panose="020B0604020202020204" pitchFamily="34" charset="0"/>
              </a:rPr>
              <a:t>andadores, talleres</a:t>
            </a:r>
            <a:r>
              <a:rPr lang="es-MX" sz="1200" dirty="0">
                <a:latin typeface="Arial" panose="020B0604020202020204" pitchFamily="34" charset="0"/>
              </a:rPr>
              <a:t>, oficinas y </a:t>
            </a:r>
            <a:r>
              <a:rPr lang="es-MX" sz="1200" dirty="0" smtClean="0">
                <a:latin typeface="Arial" panose="020B0604020202020204" pitchFamily="34" charset="0"/>
              </a:rPr>
              <a:t>sanitarios, y áreas de servicio </a:t>
            </a:r>
            <a:r>
              <a:rPr lang="es-MX" sz="1200" dirty="0">
                <a:latin typeface="Arial" panose="020B0604020202020204" pitchFamily="34" charset="0"/>
              </a:rPr>
              <a:t>de los edificios del instituto</a:t>
            </a:r>
          </a:p>
          <a:p>
            <a:pPr algn="just" eaLnBrk="1" fontAlgn="ctr" hangingPunct="1"/>
            <a:r>
              <a:rPr lang="es-MX" sz="1200" dirty="0">
                <a:latin typeface="Arial" panose="020B0604020202020204" pitchFamily="34" charset="0"/>
              </a:rPr>
              <a:t>Informar al titular de la unidad administrativa sobre los requerimientos de material para el desempeño de sus labores</a:t>
            </a:r>
          </a:p>
          <a:p>
            <a:pPr algn="just" eaLnBrk="1" fontAlgn="ctr" hangingPunct="1"/>
            <a:r>
              <a:rPr lang="es-MX" sz="1200" dirty="0">
                <a:latin typeface="Arial" panose="020B0604020202020204" pitchFamily="34" charset="0"/>
              </a:rPr>
              <a:t>Atender el servicio de los sanitarios verificando que estén habilitados con los materiales necesarios para su uso</a:t>
            </a:r>
          </a:p>
          <a:p>
            <a:pPr algn="just" eaLnBrk="1" fontAlgn="ctr" hangingPunct="1"/>
            <a:r>
              <a:rPr lang="es-MX" sz="1200" dirty="0">
                <a:latin typeface="Arial" panose="020B0604020202020204" pitchFamily="34" charset="0"/>
              </a:rPr>
              <a:t>Auxiliar al personal de mantenimiento en las actividades que le indique su jefe inmediato</a:t>
            </a:r>
          </a:p>
          <a:p>
            <a:pPr algn="just" eaLnBrk="1" fontAlgn="ctr" hangingPunct="1"/>
            <a:r>
              <a:rPr lang="es-MX" sz="1200" dirty="0">
                <a:latin typeface="Arial" panose="020B0604020202020204" pitchFamily="34" charset="0"/>
              </a:rPr>
              <a:t>Auxiliar en actividades y eventos cívicos, deportivos y/o culturales internos y externos que organice el instituto</a:t>
            </a:r>
          </a:p>
          <a:p>
            <a:pPr algn="just" eaLnBrk="1" fontAlgn="ctr" hangingPunct="1"/>
            <a:r>
              <a:rPr lang="es-MX" sz="1200" dirty="0">
                <a:latin typeface="Arial" panose="020B0604020202020204" pitchFamily="34" charset="0"/>
              </a:rPr>
              <a:t>Reportar las actividades desarrolladas a su jefe </a:t>
            </a:r>
            <a:r>
              <a:rPr lang="es-MX" sz="1200" dirty="0" smtClean="0">
                <a:latin typeface="Arial" panose="020B0604020202020204" pitchFamily="34" charset="0"/>
              </a:rPr>
              <a:t>inmediato</a:t>
            </a:r>
          </a:p>
          <a:p>
            <a:pPr algn="just" eaLnBrk="1" fontAlgn="ctr" hangingPunct="1"/>
            <a:r>
              <a:rPr lang="es-MX" sz="1200" dirty="0" smtClean="0">
                <a:latin typeface="Arial" panose="020B0604020202020204" pitchFamily="34" charset="0"/>
              </a:rPr>
              <a:t>Encender, regular y apagar los equipos de aires acondicionados de aulas y pasillos, con la finalidad de mantener a una temperatura agradable y cuidar el ahorro de energía</a:t>
            </a:r>
          </a:p>
          <a:p>
            <a:pPr algn="just" eaLnBrk="1" fontAlgn="ctr" hangingPunct="1"/>
            <a:r>
              <a:rPr lang="es-MX" sz="1200" dirty="0" smtClean="0">
                <a:latin typeface="Arial" panose="020B0604020202020204" pitchFamily="34" charset="0"/>
              </a:rPr>
              <a:t>Entregar de manera periódica reportes de trabajo y estadísticos a su jefe inmediato</a:t>
            </a:r>
          </a:p>
          <a:p>
            <a:pPr algn="just" eaLnBrk="1" fontAlgn="ctr" hangingPunct="1"/>
            <a:r>
              <a:rPr lang="es-MX" sz="1200" dirty="0" smtClean="0">
                <a:latin typeface="Arial" panose="020B0604020202020204" pitchFamily="34" charset="0"/>
              </a:rPr>
              <a:t>Darle un adecuado tratamiento a los desechos de papel, cartón, plásticos y latas, que permitan la reutilización o reciclado de los materiales de su área de trabajo y comprometerse con el ahorro de energía eléctrica y la optimización del agua</a:t>
            </a:r>
            <a:endParaRPr lang="es-MX" sz="1200" dirty="0">
              <a:latin typeface="Arial" panose="020B0604020202020204" pitchFamily="34" charset="0"/>
            </a:endParaRPr>
          </a:p>
          <a:p>
            <a:pPr algn="just" eaLnBrk="1" fontAlgn="ctr" hangingPunct="1"/>
            <a:r>
              <a:rPr lang="es-MX" sz="1200" dirty="0">
                <a:latin typeface="Arial" panose="020B0604020202020204" pitchFamily="34" charset="0"/>
              </a:rPr>
              <a:t>Atender las actividades del Sistema de Calidad institucional como parte de la mejora</a:t>
            </a:r>
          </a:p>
          <a:p>
            <a:pPr algn="just" eaLnBrk="1" fontAlgn="ctr" hangingPunct="1"/>
            <a:r>
              <a:rPr lang="es-MX" sz="1200" dirty="0" smtClean="0">
                <a:latin typeface="Arial" panose="020B0604020202020204" pitchFamily="34" charset="0"/>
              </a:rPr>
              <a:t>Ejecutar </a:t>
            </a:r>
            <a:r>
              <a:rPr lang="es-MX" sz="1200" dirty="0">
                <a:latin typeface="Arial" panose="020B0604020202020204" pitchFamily="34" charset="0"/>
              </a:rPr>
              <a:t>la normatividad expedida en materia de control, transparencia, protección de datos, archivo y control interno. </a:t>
            </a:r>
          </a:p>
          <a:p>
            <a:pPr algn="just" eaLnBrk="1" fontAlgn="ctr" hangingPunct="1"/>
            <a:r>
              <a:rPr lang="es-MX" sz="1200" dirty="0">
                <a:latin typeface="Arial" panose="020B0604020202020204" pitchFamily="34" charset="0"/>
              </a:rPr>
              <a:t>Estas funciones son enunciativas mas no limitativas.</a:t>
            </a:r>
          </a:p>
          <a:p>
            <a:pPr algn="just">
              <a:spcBef>
                <a:spcPts val="0"/>
              </a:spcBef>
              <a:spcAft>
                <a:spcPts val="1200"/>
              </a:spcAft>
              <a:buFont typeface="Wingdings" panose="05000000000000000000" pitchFamily="2" charset="2"/>
              <a:buChar char="§"/>
              <a:defRPr/>
            </a:pPr>
            <a:endParaRPr lang="es-MX" altLang="es-MX" sz="1200" dirty="0">
              <a:latin typeface="Arial" panose="020B0604020202020204" pitchFamily="34" charset="0"/>
            </a:endParaRPr>
          </a:p>
          <a:p>
            <a:pPr marL="0" indent="0" algn="just">
              <a:spcBef>
                <a:spcPts val="0"/>
              </a:spcBef>
              <a:spcAft>
                <a:spcPts val="1200"/>
              </a:spcAft>
              <a:buNone/>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236616612"/>
              </p:ext>
            </p:extLst>
          </p:nvPr>
        </p:nvGraphicFramePr>
        <p:xfrm>
          <a:off x="1520825" y="8388437"/>
          <a:ext cx="5257800" cy="587375"/>
        </p:xfrm>
        <a:graphic>
          <a:graphicData uri="http://schemas.openxmlformats.org/drawingml/2006/table">
            <a:tbl>
              <a:tblPr/>
              <a:tblGrid>
                <a:gridCol w="2743200"/>
                <a:gridCol w="2514600"/>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cs typeface="Arial" pitchFamily="34" charset="0"/>
                        </a:rPr>
                        <a:t>Se anexa lista</a:t>
                      </a:r>
                      <a:endParaRPr kumimoji="0" lang="es-ES" sz="1200" b="0" i="0" u="none" strike="noStrike" cap="none" normalizeH="0" baseline="0" dirty="0">
                        <a:ln>
                          <a:noFill/>
                        </a:ln>
                        <a:solidFill>
                          <a:schemeClr val="tx1"/>
                        </a:solidFill>
                        <a:effectLst/>
                        <a:latin typeface="Arial" pitchFamily="34" charset="0"/>
                        <a:cs typeface="Arial"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4" name="Tabla 3"/>
          <p:cNvGraphicFramePr>
            <a:graphicFrameLocks noGrp="1"/>
          </p:cNvGraphicFramePr>
          <p:nvPr>
            <p:extLst>
              <p:ext uri="{D42A27DB-BD31-4B8C-83A1-F6EECF244321}">
                <p14:modId xmlns:p14="http://schemas.microsoft.com/office/powerpoint/2010/main" val="913178092"/>
              </p:ext>
            </p:extLst>
          </p:nvPr>
        </p:nvGraphicFramePr>
        <p:xfrm>
          <a:off x="721519" y="796212"/>
          <a:ext cx="5992776" cy="4499688"/>
        </p:xfrm>
        <a:graphic>
          <a:graphicData uri="http://schemas.openxmlformats.org/drawingml/2006/table">
            <a:tbl>
              <a:tblPr firstRow="1" firstCol="1" bandRow="1"/>
              <a:tblGrid>
                <a:gridCol w="814720"/>
                <a:gridCol w="1935125"/>
                <a:gridCol w="861238"/>
                <a:gridCol w="2381693"/>
              </a:tblGrid>
              <a:tr h="189155">
                <a:tc>
                  <a:txBody>
                    <a:bodyPr/>
                    <a:lstStyle/>
                    <a:p>
                      <a:pPr algn="ct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Clave</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Puesto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Cargo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Nombre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181">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González Feliciano Nicolasa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Cano Oliverio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Miguel Julio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Márquez Ceballos Gregorio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Otero X Alma Delia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2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Salguero Cano Blas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S06002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Villeda Gómez Honorio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A08004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Taquimecanógrafa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Márquez Hernández Alejandrina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S14001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Vigilante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Cruz Morales Zacarías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5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S14001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Vigilante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Martínez Hernández Antonio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2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S14001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Vigilante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a:t>
                      </a:r>
                      <a:r>
                        <a:rPr lang="es-MX" sz="1200" dirty="0" err="1">
                          <a:effectLst/>
                          <a:latin typeface="Arial" panose="020B0604020202020204" pitchFamily="34" charset="0"/>
                          <a:ea typeface="Calibri" panose="020F0502020204030204" pitchFamily="34" charset="0"/>
                          <a:cs typeface="Times New Roman" panose="02020603050405020304" pitchFamily="18" charset="0"/>
                        </a:rPr>
                        <a:t>Hernández</a:t>
                      </a:r>
                      <a:r>
                        <a:rPr lang="es-MX" sz="1200" dirty="0">
                          <a:effectLst/>
                          <a:latin typeface="Arial" panose="020B0604020202020204" pitchFamily="34" charset="0"/>
                          <a:ea typeface="Calibri" panose="020F0502020204030204" pitchFamily="34" charset="0"/>
                          <a:cs typeface="Times New Roman" panose="02020603050405020304" pitchFamily="18" charset="0"/>
                        </a:rPr>
                        <a:t> Aida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A03004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Almacenista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err="1">
                          <a:effectLst/>
                          <a:latin typeface="Arial" panose="020B0604020202020204" pitchFamily="34" charset="0"/>
                          <a:ea typeface="Calibri" panose="020F0502020204030204" pitchFamily="34" charset="0"/>
                          <a:cs typeface="Times New Roman" panose="02020603050405020304" pitchFamily="18" charset="0"/>
                        </a:rPr>
                        <a:t>Reséndiz</a:t>
                      </a:r>
                      <a:r>
                        <a:rPr lang="es-MX" sz="1200" dirty="0">
                          <a:effectLst/>
                          <a:latin typeface="Arial" panose="020B0604020202020204" pitchFamily="34" charset="0"/>
                          <a:ea typeface="Calibri" panose="020F0502020204030204" pitchFamily="34" charset="0"/>
                          <a:cs typeface="Times New Roman" panose="02020603050405020304" pitchFamily="18" charset="0"/>
                        </a:rPr>
                        <a:t> Rivera Dalia </a:t>
                      </a:r>
                      <a:r>
                        <a:rPr lang="es-MX" sz="1200" dirty="0" err="1">
                          <a:effectLst/>
                          <a:latin typeface="Arial" panose="020B0604020202020204" pitchFamily="34" charset="0"/>
                          <a:ea typeface="Calibri" panose="020F0502020204030204" pitchFamily="34" charset="0"/>
                          <a:cs typeface="Times New Roman" panose="02020603050405020304" pitchFamily="18" charset="0"/>
                        </a:rPr>
                        <a:t>Eréndira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S08011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Técnico en Mantenimiento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Salguero Pérez Blas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200">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CF53453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Chofer</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a:effectLst/>
                          <a:latin typeface="Arial" panose="020B0604020202020204" pitchFamily="34" charset="0"/>
                          <a:ea typeface="Calibri" panose="020F0502020204030204" pitchFamily="34" charset="0"/>
                          <a:cs typeface="Times New Roman" panose="02020603050405020304" pitchFamily="18" charset="0"/>
                        </a:rPr>
                        <a:t>Intendente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200" dirty="0">
                          <a:effectLst/>
                          <a:latin typeface="Arial" panose="020B0604020202020204" pitchFamily="34" charset="0"/>
                          <a:ea typeface="Calibri" panose="020F0502020204030204" pitchFamily="34" charset="0"/>
                          <a:cs typeface="Times New Roman" panose="02020603050405020304" pitchFamily="18" charset="0"/>
                        </a:rPr>
                        <a:t>Hernández Santiago Genaro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284" marR="662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03031963"/>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7" name="Rectangle 43"/>
          <p:cNvSpPr>
            <a:spLocks noChangeArrowheads="1"/>
          </p:cNvSpPr>
          <p:nvPr/>
        </p:nvSpPr>
        <p:spPr bwMode="auto">
          <a:xfrm>
            <a:off x="1574006" y="6653633"/>
            <a:ext cx="5153025" cy="2179059"/>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9" name="Text Box 44"/>
          <p:cNvSpPr txBox="1">
            <a:spLocks noChangeArrowheads="1"/>
          </p:cNvSpPr>
          <p:nvPr/>
        </p:nvSpPr>
        <p:spPr bwMode="auto">
          <a:xfrm>
            <a:off x="2291556" y="6653633"/>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0" name="Line 46"/>
          <p:cNvSpPr>
            <a:spLocks noChangeShapeType="1"/>
          </p:cNvSpPr>
          <p:nvPr/>
        </p:nvSpPr>
        <p:spPr bwMode="auto">
          <a:xfrm>
            <a:off x="4142581" y="6653633"/>
            <a:ext cx="0" cy="2179059"/>
          </a:xfrm>
          <a:prstGeom prst="line">
            <a:avLst/>
          </a:prstGeom>
          <a:noFill/>
          <a:ln w="9525">
            <a:solidFill>
              <a:schemeClr val="tx1"/>
            </a:solidFill>
            <a:miter lim="800000"/>
            <a:headEnd/>
            <a:tailEnd/>
          </a:ln>
        </p:spPr>
        <p:txBody>
          <a:bodyPr wrap="none"/>
          <a:lstStyle/>
          <a:p>
            <a:endParaRPr lang="es-MX"/>
          </a:p>
        </p:txBody>
      </p:sp>
      <p:sp>
        <p:nvSpPr>
          <p:cNvPr id="11" name="Line 47"/>
          <p:cNvSpPr>
            <a:spLocks noChangeShapeType="1"/>
          </p:cNvSpPr>
          <p:nvPr/>
        </p:nvSpPr>
        <p:spPr bwMode="auto">
          <a:xfrm>
            <a:off x="1574006" y="6867945"/>
            <a:ext cx="5153025" cy="3175"/>
          </a:xfrm>
          <a:prstGeom prst="line">
            <a:avLst/>
          </a:prstGeom>
          <a:noFill/>
          <a:ln w="9525">
            <a:solidFill>
              <a:schemeClr val="tx1"/>
            </a:solidFill>
            <a:miter lim="800000"/>
            <a:headEnd/>
            <a:tailEnd/>
          </a:ln>
        </p:spPr>
        <p:txBody>
          <a:bodyPr wrap="none"/>
          <a:lstStyle/>
          <a:p>
            <a:endParaRPr lang="es-MX"/>
          </a:p>
        </p:txBody>
      </p:sp>
      <p:sp>
        <p:nvSpPr>
          <p:cNvPr id="12" name="Text Box 50"/>
          <p:cNvSpPr txBox="1">
            <a:spLocks noChangeArrowheads="1"/>
          </p:cNvSpPr>
          <p:nvPr/>
        </p:nvSpPr>
        <p:spPr bwMode="auto">
          <a:xfrm>
            <a:off x="4729433" y="6653633"/>
            <a:ext cx="1388522"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Director General</a:t>
            </a:r>
            <a:endParaRPr lang="es-ES" altLang="es-MX" sz="1200" b="1" dirty="0">
              <a:latin typeface="Arial" charset="0"/>
            </a:endParaRPr>
          </a:p>
        </p:txBody>
      </p:sp>
      <p:sp>
        <p:nvSpPr>
          <p:cNvPr id="15" name="14 Rectángulo"/>
          <p:cNvSpPr/>
          <p:nvPr/>
        </p:nvSpPr>
        <p:spPr>
          <a:xfrm>
            <a:off x="1688306" y="6893699"/>
            <a:ext cx="2161169" cy="276999"/>
          </a:xfrm>
          <a:prstGeom prst="rect">
            <a:avLst/>
          </a:prstGeom>
        </p:spPr>
        <p:txBody>
          <a:bodyPr wrap="none">
            <a:spAutoFit/>
          </a:bodyPr>
          <a:lstStyle/>
          <a:p>
            <a:r>
              <a:rPr lang="es-MX" dirty="0" smtClean="0"/>
              <a:t>González Feliciano Nicolasa </a:t>
            </a:r>
            <a:endParaRPr lang="es-MX" dirty="0"/>
          </a:p>
        </p:txBody>
      </p:sp>
      <p:sp>
        <p:nvSpPr>
          <p:cNvPr id="16" name="15 Rectángulo"/>
          <p:cNvSpPr/>
          <p:nvPr/>
        </p:nvSpPr>
        <p:spPr>
          <a:xfrm>
            <a:off x="1876106" y="7170698"/>
            <a:ext cx="1947969" cy="276999"/>
          </a:xfrm>
          <a:prstGeom prst="rect">
            <a:avLst/>
          </a:prstGeom>
        </p:spPr>
        <p:txBody>
          <a:bodyPr wrap="none">
            <a:spAutoFit/>
          </a:bodyPr>
          <a:lstStyle/>
          <a:p>
            <a:r>
              <a:rPr lang="es-MX" dirty="0" smtClean="0"/>
              <a:t>Hernández Cano Oliverio </a:t>
            </a:r>
            <a:endParaRPr lang="es-MX" dirty="0"/>
          </a:p>
        </p:txBody>
      </p:sp>
      <p:sp>
        <p:nvSpPr>
          <p:cNvPr id="17" name="16 Rectángulo"/>
          <p:cNvSpPr/>
          <p:nvPr/>
        </p:nvSpPr>
        <p:spPr>
          <a:xfrm>
            <a:off x="1876106" y="7447697"/>
            <a:ext cx="1827744" cy="276999"/>
          </a:xfrm>
          <a:prstGeom prst="rect">
            <a:avLst/>
          </a:prstGeom>
        </p:spPr>
        <p:txBody>
          <a:bodyPr wrap="none">
            <a:spAutoFit/>
          </a:bodyPr>
          <a:lstStyle/>
          <a:p>
            <a:r>
              <a:rPr lang="es-MX" dirty="0" smtClean="0"/>
              <a:t>Hernández Miguel Julio </a:t>
            </a:r>
            <a:endParaRPr lang="es-MX" dirty="0"/>
          </a:p>
        </p:txBody>
      </p:sp>
      <p:sp>
        <p:nvSpPr>
          <p:cNvPr id="18" name="17 Rectángulo"/>
          <p:cNvSpPr/>
          <p:nvPr/>
        </p:nvSpPr>
        <p:spPr>
          <a:xfrm>
            <a:off x="1747618" y="7724696"/>
            <a:ext cx="2101857" cy="276999"/>
          </a:xfrm>
          <a:prstGeom prst="rect">
            <a:avLst/>
          </a:prstGeom>
        </p:spPr>
        <p:txBody>
          <a:bodyPr wrap="none">
            <a:spAutoFit/>
          </a:bodyPr>
          <a:lstStyle/>
          <a:p>
            <a:r>
              <a:rPr lang="es-MX" dirty="0" smtClean="0"/>
              <a:t>Márquez Ceballos Gregorio </a:t>
            </a:r>
            <a:endParaRPr lang="es-MX" dirty="0"/>
          </a:p>
        </p:txBody>
      </p:sp>
      <p:sp>
        <p:nvSpPr>
          <p:cNvPr id="19" name="18 Rectángulo"/>
          <p:cNvSpPr/>
          <p:nvPr/>
        </p:nvSpPr>
        <p:spPr>
          <a:xfrm>
            <a:off x="1977706" y="8001695"/>
            <a:ext cx="1533946" cy="276999"/>
          </a:xfrm>
          <a:prstGeom prst="rect">
            <a:avLst/>
          </a:prstGeom>
        </p:spPr>
        <p:txBody>
          <a:bodyPr wrap="none">
            <a:spAutoFit/>
          </a:bodyPr>
          <a:lstStyle/>
          <a:p>
            <a:r>
              <a:rPr lang="es-MX" dirty="0" smtClean="0"/>
              <a:t>Otero X Alma Delia </a:t>
            </a:r>
            <a:endParaRPr lang="es-MX" dirty="0"/>
          </a:p>
        </p:txBody>
      </p:sp>
      <p:sp>
        <p:nvSpPr>
          <p:cNvPr id="21" name="20 Rectángulo"/>
          <p:cNvSpPr/>
          <p:nvPr/>
        </p:nvSpPr>
        <p:spPr>
          <a:xfrm>
            <a:off x="1965006" y="8278694"/>
            <a:ext cx="1590500" cy="276999"/>
          </a:xfrm>
          <a:prstGeom prst="rect">
            <a:avLst/>
          </a:prstGeom>
        </p:spPr>
        <p:txBody>
          <a:bodyPr wrap="none">
            <a:spAutoFit/>
          </a:bodyPr>
          <a:lstStyle/>
          <a:p>
            <a:r>
              <a:rPr lang="es-MX" dirty="0" smtClean="0"/>
              <a:t>Salguero Cano Blas </a:t>
            </a:r>
            <a:endParaRPr lang="es-MX" dirty="0"/>
          </a:p>
        </p:txBody>
      </p:sp>
      <p:sp>
        <p:nvSpPr>
          <p:cNvPr id="22" name="21 Rectángulo"/>
          <p:cNvSpPr/>
          <p:nvPr/>
        </p:nvSpPr>
        <p:spPr>
          <a:xfrm>
            <a:off x="1902908" y="8555693"/>
            <a:ext cx="1800942" cy="276999"/>
          </a:xfrm>
          <a:prstGeom prst="rect">
            <a:avLst/>
          </a:prstGeom>
        </p:spPr>
        <p:txBody>
          <a:bodyPr wrap="none">
            <a:spAutoFit/>
          </a:bodyPr>
          <a:lstStyle/>
          <a:p>
            <a:r>
              <a:rPr lang="es-MX" dirty="0" smtClean="0"/>
              <a:t>Villeda Gómez Honorio </a:t>
            </a:r>
            <a:endParaRPr lang="es-MX" dirty="0"/>
          </a:p>
        </p:txBody>
      </p:sp>
      <p:sp>
        <p:nvSpPr>
          <p:cNvPr id="30" name="29 Rectángulo"/>
          <p:cNvSpPr/>
          <p:nvPr/>
        </p:nvSpPr>
        <p:spPr>
          <a:xfrm>
            <a:off x="3580819" y="680264"/>
            <a:ext cx="1167306" cy="461665"/>
          </a:xfrm>
          <a:prstGeom prst="rect">
            <a:avLst/>
          </a:prstGeom>
        </p:spPr>
        <p:txBody>
          <a:bodyPr wrap="none">
            <a:spAutoFit/>
          </a:bodyPr>
          <a:lstStyle/>
          <a:p>
            <a:pPr algn="ctr">
              <a:defRPr/>
            </a:pPr>
            <a:r>
              <a:rPr lang="es-MX" altLang="es-MX" b="1" i="1" dirty="0" smtClean="0"/>
              <a:t>INTENDENTE</a:t>
            </a:r>
          </a:p>
          <a:p>
            <a:pPr algn="ctr">
              <a:defRPr/>
            </a:pPr>
            <a:r>
              <a:rPr lang="es-MX" altLang="es-MX" b="1" i="1" dirty="0" smtClean="0"/>
              <a:t>(Firmas)</a:t>
            </a:r>
            <a:endParaRPr lang="es-MX" altLang="es-MX" b="1" i="1" dirty="0"/>
          </a:p>
        </p:txBody>
      </p:sp>
      <p:sp>
        <p:nvSpPr>
          <p:cNvPr id="2" name="Rectángulo 1"/>
          <p:cNvSpPr/>
          <p:nvPr/>
        </p:nvSpPr>
        <p:spPr>
          <a:xfrm>
            <a:off x="4480404" y="7604662"/>
            <a:ext cx="1854995" cy="276999"/>
          </a:xfrm>
          <a:prstGeom prst="rect">
            <a:avLst/>
          </a:prstGeom>
        </p:spPr>
        <p:txBody>
          <a:bodyPr wrap="none">
            <a:spAutoFit/>
          </a:bodyPr>
          <a:lstStyle/>
          <a:p>
            <a:pPr lvl="0" algn="ctr"/>
            <a:r>
              <a:rPr lang="es-ES" sz="800" dirty="0">
                <a:latin typeface="Times New Roman" pitchFamily="18" charset="0"/>
                <a:cs typeface="Times New Roman" pitchFamily="18" charset="0"/>
              </a:rPr>
              <a:t> </a:t>
            </a:r>
            <a:r>
              <a:rPr lang="es-ES" dirty="0">
                <a:latin typeface="Arial" charset="0"/>
                <a:cs typeface="Arial" charset="0"/>
              </a:rPr>
              <a:t>Ricardo Bárcenas Rivas</a:t>
            </a:r>
            <a:endParaRPr lang="es-ES" dirty="0">
              <a:latin typeface="Arial" charset="0"/>
              <a:cs typeface="Times New Roman" pitchFamily="18" charset="0"/>
            </a:endParaRPr>
          </a:p>
        </p:txBody>
      </p:sp>
    </p:spTree>
    <p:extLst>
      <p:ext uri="{BB962C8B-B14F-4D97-AF65-F5344CB8AC3E}">
        <p14:creationId xmlns:p14="http://schemas.microsoft.com/office/powerpoint/2010/main" val="2477058923"/>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39620" name="5 Rectángulo"/>
          <p:cNvSpPr>
            <a:spLocks noChangeArrowheads="1"/>
          </p:cNvSpPr>
          <p:nvPr/>
        </p:nvSpPr>
        <p:spPr bwMode="auto">
          <a:xfrm>
            <a:off x="1444625" y="531813"/>
            <a:ext cx="5219700" cy="8137612"/>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INTENDENTE</a:t>
            </a:r>
          </a:p>
          <a:p>
            <a:pPr eaLnBrk="1" hangingPunct="1">
              <a:spcBef>
                <a:spcPct val="0"/>
              </a:spcBef>
              <a:buFontTx/>
              <a:buNone/>
              <a:defRPr/>
            </a:pPr>
            <a:endParaRPr lang="es-ES_tradnl" altLang="es-MX" sz="1200" b="1" i="1" dirty="0">
              <a:latin typeface="Arial" panose="020B0604020202020204" pitchFamily="34" charset="0"/>
            </a:endParaRPr>
          </a:p>
          <a:p>
            <a:pPr algn="just">
              <a:spcBef>
                <a:spcPts val="0"/>
              </a:spcBef>
              <a:spcAft>
                <a:spcPts val="1200"/>
              </a:spcAft>
              <a:buFontTx/>
              <a:buNone/>
              <a:defRPr/>
            </a:pPr>
            <a:r>
              <a:rPr lang="es-ES_tradnl" altLang="es-MX" sz="1200" b="1" i="1" dirty="0">
                <a:latin typeface="Arial" panose="020B0604020202020204" pitchFamily="34" charset="0"/>
              </a:rPr>
              <a:t>OBJETIVO</a:t>
            </a:r>
          </a:p>
          <a:p>
            <a:pPr algn="just">
              <a:spcBef>
                <a:spcPts val="0"/>
              </a:spcBef>
              <a:spcAft>
                <a:spcPts val="1200"/>
              </a:spcAft>
              <a:buFontTx/>
              <a:buNone/>
              <a:defRPr/>
            </a:pPr>
            <a:r>
              <a:rPr lang="es-MX" altLang="es-MX" sz="1200" dirty="0">
                <a:latin typeface="Arial" panose="020B0604020202020204" pitchFamily="34" charset="0"/>
              </a:rPr>
              <a:t>    </a:t>
            </a:r>
            <a:r>
              <a:rPr lang="es-MX" altLang="es-MX" sz="1200" dirty="0" smtClean="0">
                <a:latin typeface="Arial" panose="020B0604020202020204" pitchFamily="34" charset="0"/>
              </a:rPr>
              <a:t>Atender los requerimientos y necesidades generales del instituto en lo que respecta a higiene y limpieza.</a:t>
            </a:r>
            <a:endParaRPr lang="es-MX" altLang="es-MX" sz="1200" dirty="0">
              <a:latin typeface="Arial" panose="020B0604020202020204" pitchFamily="34" charset="0"/>
            </a:endParaRPr>
          </a:p>
          <a:p>
            <a:pPr algn="just">
              <a:spcBef>
                <a:spcPts val="0"/>
              </a:spcBef>
              <a:spcAft>
                <a:spcPts val="1200"/>
              </a:spcAft>
              <a:buFontTx/>
              <a:buNone/>
              <a:defRPr/>
            </a:pPr>
            <a:r>
              <a:rPr lang="es-ES" altLang="es-MX" sz="1200" b="1" i="1" dirty="0">
                <a:latin typeface="Arial" panose="020B0604020202020204" pitchFamily="34" charset="0"/>
              </a:rPr>
              <a:t>FUNCIONES </a:t>
            </a:r>
          </a:p>
          <a:p>
            <a:pPr algn="just" eaLnBrk="1" fontAlgn="ctr" hangingPunct="1"/>
            <a:r>
              <a:rPr lang="es-MX" sz="1200" dirty="0">
                <a:latin typeface="Arial" panose="020B0604020202020204" pitchFamily="34" charset="0"/>
              </a:rPr>
              <a:t>Atender la limpieza de los espacios educativos, laboratorios, </a:t>
            </a:r>
            <a:r>
              <a:rPr lang="es-MX" sz="1200" dirty="0" smtClean="0">
                <a:latin typeface="Arial" panose="020B0604020202020204" pitchFamily="34" charset="0"/>
              </a:rPr>
              <a:t>andadores, talleres</a:t>
            </a:r>
            <a:r>
              <a:rPr lang="es-MX" sz="1200" dirty="0">
                <a:latin typeface="Arial" panose="020B0604020202020204" pitchFamily="34" charset="0"/>
              </a:rPr>
              <a:t>, oficinas y </a:t>
            </a:r>
            <a:r>
              <a:rPr lang="es-MX" sz="1200" dirty="0" smtClean="0">
                <a:latin typeface="Arial" panose="020B0604020202020204" pitchFamily="34" charset="0"/>
              </a:rPr>
              <a:t>sanitarios, y áreas de servicio </a:t>
            </a:r>
            <a:r>
              <a:rPr lang="es-MX" sz="1200" dirty="0">
                <a:latin typeface="Arial" panose="020B0604020202020204" pitchFamily="34" charset="0"/>
              </a:rPr>
              <a:t>de los edificios del instituto</a:t>
            </a:r>
          </a:p>
          <a:p>
            <a:pPr algn="just" eaLnBrk="1" fontAlgn="ctr" hangingPunct="1"/>
            <a:r>
              <a:rPr lang="es-MX" sz="1200" dirty="0">
                <a:latin typeface="Arial" panose="020B0604020202020204" pitchFamily="34" charset="0"/>
              </a:rPr>
              <a:t>Informar al titular de la unidad administrativa sobre los requerimientos de material para el desempeño de sus labores</a:t>
            </a:r>
          </a:p>
          <a:p>
            <a:pPr algn="just" eaLnBrk="1" fontAlgn="ctr" hangingPunct="1"/>
            <a:r>
              <a:rPr lang="es-MX" sz="1200" dirty="0">
                <a:latin typeface="Arial" panose="020B0604020202020204" pitchFamily="34" charset="0"/>
              </a:rPr>
              <a:t>Atender el servicio de los sanitarios verificando que estén habilitados con los materiales necesarios para su uso</a:t>
            </a:r>
          </a:p>
          <a:p>
            <a:pPr algn="just" eaLnBrk="1" fontAlgn="ctr" hangingPunct="1"/>
            <a:r>
              <a:rPr lang="es-MX" sz="1200" dirty="0">
                <a:latin typeface="Arial" panose="020B0604020202020204" pitchFamily="34" charset="0"/>
              </a:rPr>
              <a:t>Auxiliar al personal de mantenimiento en las actividades que le indique su jefe inmediato</a:t>
            </a:r>
          </a:p>
          <a:p>
            <a:pPr algn="just" eaLnBrk="1" fontAlgn="ctr" hangingPunct="1"/>
            <a:r>
              <a:rPr lang="es-MX" sz="1200" dirty="0">
                <a:latin typeface="Arial" panose="020B0604020202020204" pitchFamily="34" charset="0"/>
              </a:rPr>
              <a:t>Auxiliar en actividades y eventos cívicos, deportivos y/o culturales internos y externos que organice el instituto</a:t>
            </a:r>
          </a:p>
          <a:p>
            <a:pPr algn="just" eaLnBrk="1" fontAlgn="ctr" hangingPunct="1"/>
            <a:r>
              <a:rPr lang="es-MX" sz="1200" dirty="0">
                <a:latin typeface="Arial" panose="020B0604020202020204" pitchFamily="34" charset="0"/>
              </a:rPr>
              <a:t>Reportar las actividades desarrolladas a su jefe </a:t>
            </a:r>
            <a:r>
              <a:rPr lang="es-MX" sz="1200" dirty="0" smtClean="0">
                <a:latin typeface="Arial" panose="020B0604020202020204" pitchFamily="34" charset="0"/>
              </a:rPr>
              <a:t>inmediato</a:t>
            </a:r>
          </a:p>
          <a:p>
            <a:pPr algn="just" eaLnBrk="1" fontAlgn="ctr" hangingPunct="1"/>
            <a:r>
              <a:rPr lang="es-MX" sz="1200" dirty="0" smtClean="0">
                <a:latin typeface="Arial" panose="020B0604020202020204" pitchFamily="34" charset="0"/>
              </a:rPr>
              <a:t>Encender, regular y apagar los equipos de aires acondicionados de aulas y pasillos, con la finalidad de mantener a una temperatura agradable y cuidar el ahorro de energía</a:t>
            </a:r>
          </a:p>
          <a:p>
            <a:pPr algn="just" eaLnBrk="1" fontAlgn="ctr" hangingPunct="1"/>
            <a:r>
              <a:rPr lang="es-MX" sz="1200" dirty="0" smtClean="0">
                <a:latin typeface="Arial" panose="020B0604020202020204" pitchFamily="34" charset="0"/>
              </a:rPr>
              <a:t>Entregar de manera periódica reportes de trabajo y estadísticos a su jefe inmediato</a:t>
            </a:r>
          </a:p>
          <a:p>
            <a:pPr algn="just" eaLnBrk="1" fontAlgn="ctr" hangingPunct="1"/>
            <a:r>
              <a:rPr lang="es-MX" sz="1200" dirty="0" smtClean="0">
                <a:latin typeface="Arial" panose="020B0604020202020204" pitchFamily="34" charset="0"/>
              </a:rPr>
              <a:t>Darle un adecuado tratamiento a los desechos de papel, cartón, plásticos y latas, que permitan la reutilización o reciclado de los materiales de su área de trabajo y comprometerse con el ahorro de energía eléctrica y la optimización del agua</a:t>
            </a:r>
            <a:endParaRPr lang="es-MX" sz="1200" dirty="0">
              <a:latin typeface="Arial" panose="020B0604020202020204" pitchFamily="34" charset="0"/>
            </a:endParaRPr>
          </a:p>
          <a:p>
            <a:pPr algn="just" eaLnBrk="1" fontAlgn="ctr" hangingPunct="1"/>
            <a:r>
              <a:rPr lang="es-MX" sz="1200" dirty="0">
                <a:latin typeface="Arial" panose="020B0604020202020204" pitchFamily="34" charset="0"/>
              </a:rPr>
              <a:t>Atender las actividades del Sistema de Calidad institucional como parte de la mejora</a:t>
            </a:r>
          </a:p>
          <a:p>
            <a:pPr algn="just" eaLnBrk="1" fontAlgn="ctr" hangingPunct="1"/>
            <a:r>
              <a:rPr lang="es-MX" sz="1200" dirty="0" smtClean="0">
                <a:latin typeface="Arial" panose="020B0604020202020204" pitchFamily="34" charset="0"/>
              </a:rPr>
              <a:t>Ejecutar </a:t>
            </a:r>
            <a:r>
              <a:rPr lang="es-MX" sz="1200" dirty="0">
                <a:latin typeface="Arial" panose="020B0604020202020204" pitchFamily="34" charset="0"/>
              </a:rPr>
              <a:t>la normatividad expedida en materia de control, transparencia, protección de datos, archivo y control interno. </a:t>
            </a:r>
          </a:p>
          <a:p>
            <a:pPr algn="just" eaLnBrk="1" fontAlgn="ctr" hangingPunct="1"/>
            <a:r>
              <a:rPr lang="es-MX" sz="1200" dirty="0">
                <a:latin typeface="Arial" panose="020B0604020202020204" pitchFamily="34" charset="0"/>
              </a:rPr>
              <a:t>Estas funciones son enunciativas mas no limitativas.</a:t>
            </a:r>
          </a:p>
          <a:p>
            <a:pPr algn="just">
              <a:spcBef>
                <a:spcPts val="0"/>
              </a:spcBef>
              <a:spcAft>
                <a:spcPts val="1200"/>
              </a:spcAft>
              <a:buFont typeface="Wingdings" panose="05000000000000000000" pitchFamily="2" charset="2"/>
              <a:buChar char="§"/>
              <a:defRPr/>
            </a:pPr>
            <a:endParaRPr lang="es-MX" altLang="es-MX" sz="1200" dirty="0">
              <a:latin typeface="Arial" panose="020B0604020202020204" pitchFamily="34" charset="0"/>
            </a:endParaRPr>
          </a:p>
          <a:p>
            <a:pPr marL="0" indent="0" algn="just">
              <a:spcBef>
                <a:spcPts val="0"/>
              </a:spcBef>
              <a:spcAft>
                <a:spcPts val="1200"/>
              </a:spcAft>
              <a:buNone/>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2084656037"/>
              </p:ext>
            </p:extLst>
          </p:nvPr>
        </p:nvGraphicFramePr>
        <p:xfrm>
          <a:off x="1520825" y="8388437"/>
          <a:ext cx="5257800" cy="587375"/>
        </p:xfrm>
        <a:graphic>
          <a:graphicData uri="http://schemas.openxmlformats.org/drawingml/2006/table">
            <a:tbl>
              <a:tblPr/>
              <a:tblGrid>
                <a:gridCol w="2743200"/>
                <a:gridCol w="2514600"/>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cs typeface="Arial" pitchFamily="34" charset="0"/>
                        </a:rPr>
                        <a:t>Alejandrina Márquez Hernández</a:t>
                      </a:r>
                      <a:endParaRPr kumimoji="0" lang="es-ES" sz="1200" b="0" i="0" u="none" strike="noStrike" cap="none" normalizeH="0" baseline="0" dirty="0">
                        <a:ln>
                          <a:noFill/>
                        </a:ln>
                        <a:solidFill>
                          <a:schemeClr val="tx1"/>
                        </a:solidFill>
                        <a:effectLst/>
                        <a:latin typeface="Arial" pitchFamily="34" charset="0"/>
                        <a:cs typeface="Arial"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620767905"/>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39620" name="5 Rectángulo"/>
          <p:cNvSpPr>
            <a:spLocks noChangeArrowheads="1"/>
          </p:cNvSpPr>
          <p:nvPr/>
        </p:nvSpPr>
        <p:spPr bwMode="auto">
          <a:xfrm>
            <a:off x="1444625" y="531813"/>
            <a:ext cx="5219700" cy="8137612"/>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INTENDENTE</a:t>
            </a:r>
          </a:p>
          <a:p>
            <a:pPr eaLnBrk="1" hangingPunct="1">
              <a:spcBef>
                <a:spcPct val="0"/>
              </a:spcBef>
              <a:buFontTx/>
              <a:buNone/>
              <a:defRPr/>
            </a:pPr>
            <a:endParaRPr lang="es-ES_tradnl" altLang="es-MX" sz="1200" b="1" i="1" dirty="0">
              <a:latin typeface="Arial" panose="020B0604020202020204" pitchFamily="34" charset="0"/>
            </a:endParaRPr>
          </a:p>
          <a:p>
            <a:pPr algn="just">
              <a:spcBef>
                <a:spcPts val="0"/>
              </a:spcBef>
              <a:spcAft>
                <a:spcPts val="1200"/>
              </a:spcAft>
              <a:buFontTx/>
              <a:buNone/>
              <a:defRPr/>
            </a:pPr>
            <a:r>
              <a:rPr lang="es-ES_tradnl" altLang="es-MX" sz="1200" b="1" i="1" dirty="0">
                <a:latin typeface="Arial" panose="020B0604020202020204" pitchFamily="34" charset="0"/>
              </a:rPr>
              <a:t>OBJETIVO</a:t>
            </a:r>
          </a:p>
          <a:p>
            <a:pPr algn="just">
              <a:spcBef>
                <a:spcPts val="0"/>
              </a:spcBef>
              <a:spcAft>
                <a:spcPts val="1200"/>
              </a:spcAft>
              <a:buFontTx/>
              <a:buNone/>
              <a:defRPr/>
            </a:pPr>
            <a:r>
              <a:rPr lang="es-MX" altLang="es-MX" sz="1200" dirty="0">
                <a:latin typeface="Arial" panose="020B0604020202020204" pitchFamily="34" charset="0"/>
              </a:rPr>
              <a:t>    </a:t>
            </a:r>
            <a:r>
              <a:rPr lang="es-MX" altLang="es-MX" sz="1200" dirty="0" smtClean="0">
                <a:latin typeface="Arial" panose="020B0604020202020204" pitchFamily="34" charset="0"/>
              </a:rPr>
              <a:t>Atender los requerimientos y necesidades generales del instituto en lo que respecta a higiene y limpieza.</a:t>
            </a:r>
            <a:endParaRPr lang="es-MX" altLang="es-MX" sz="1200" dirty="0">
              <a:latin typeface="Arial" panose="020B0604020202020204" pitchFamily="34" charset="0"/>
            </a:endParaRPr>
          </a:p>
          <a:p>
            <a:pPr algn="just">
              <a:spcBef>
                <a:spcPts val="0"/>
              </a:spcBef>
              <a:spcAft>
                <a:spcPts val="1200"/>
              </a:spcAft>
              <a:buFontTx/>
              <a:buNone/>
              <a:defRPr/>
            </a:pPr>
            <a:r>
              <a:rPr lang="es-ES" altLang="es-MX" sz="1200" b="1" i="1" dirty="0">
                <a:latin typeface="Arial" panose="020B0604020202020204" pitchFamily="34" charset="0"/>
              </a:rPr>
              <a:t>FUNCIONES </a:t>
            </a:r>
          </a:p>
          <a:p>
            <a:pPr algn="just" eaLnBrk="1" fontAlgn="ctr" hangingPunct="1"/>
            <a:r>
              <a:rPr lang="es-MX" sz="1200" dirty="0">
                <a:latin typeface="Arial" panose="020B0604020202020204" pitchFamily="34" charset="0"/>
              </a:rPr>
              <a:t>Atender la limpieza de los espacios educativos, laboratorios, </a:t>
            </a:r>
            <a:r>
              <a:rPr lang="es-MX" sz="1200" dirty="0" smtClean="0">
                <a:latin typeface="Arial" panose="020B0604020202020204" pitchFamily="34" charset="0"/>
              </a:rPr>
              <a:t>andadores, talleres</a:t>
            </a:r>
            <a:r>
              <a:rPr lang="es-MX" sz="1200" dirty="0">
                <a:latin typeface="Arial" panose="020B0604020202020204" pitchFamily="34" charset="0"/>
              </a:rPr>
              <a:t>, oficinas y </a:t>
            </a:r>
            <a:r>
              <a:rPr lang="es-MX" sz="1200" dirty="0" smtClean="0">
                <a:latin typeface="Arial" panose="020B0604020202020204" pitchFamily="34" charset="0"/>
              </a:rPr>
              <a:t>sanitarios, y áreas de servicio </a:t>
            </a:r>
            <a:r>
              <a:rPr lang="es-MX" sz="1200" dirty="0">
                <a:latin typeface="Arial" panose="020B0604020202020204" pitchFamily="34" charset="0"/>
              </a:rPr>
              <a:t>de los edificios del instituto</a:t>
            </a:r>
          </a:p>
          <a:p>
            <a:pPr algn="just" eaLnBrk="1" fontAlgn="ctr" hangingPunct="1"/>
            <a:r>
              <a:rPr lang="es-MX" sz="1200" dirty="0">
                <a:latin typeface="Arial" panose="020B0604020202020204" pitchFamily="34" charset="0"/>
              </a:rPr>
              <a:t>Informar al titular de la unidad administrativa sobre los requerimientos de material para el desempeño de sus labores</a:t>
            </a:r>
          </a:p>
          <a:p>
            <a:pPr algn="just" eaLnBrk="1" fontAlgn="ctr" hangingPunct="1"/>
            <a:r>
              <a:rPr lang="es-MX" sz="1200" dirty="0">
                <a:latin typeface="Arial" panose="020B0604020202020204" pitchFamily="34" charset="0"/>
              </a:rPr>
              <a:t>Atender el servicio de los sanitarios verificando que estén habilitados con los materiales necesarios para su uso</a:t>
            </a:r>
          </a:p>
          <a:p>
            <a:pPr algn="just" eaLnBrk="1" fontAlgn="ctr" hangingPunct="1"/>
            <a:r>
              <a:rPr lang="es-MX" sz="1200" dirty="0">
                <a:latin typeface="Arial" panose="020B0604020202020204" pitchFamily="34" charset="0"/>
              </a:rPr>
              <a:t>Auxiliar al personal de mantenimiento en las actividades que le indique su jefe inmediato</a:t>
            </a:r>
          </a:p>
          <a:p>
            <a:pPr algn="just" eaLnBrk="1" fontAlgn="ctr" hangingPunct="1"/>
            <a:r>
              <a:rPr lang="es-MX" sz="1200" dirty="0">
                <a:latin typeface="Arial" panose="020B0604020202020204" pitchFamily="34" charset="0"/>
              </a:rPr>
              <a:t>Auxiliar en actividades y eventos cívicos, deportivos y/o culturales internos y externos que organice el instituto</a:t>
            </a:r>
          </a:p>
          <a:p>
            <a:pPr algn="just" eaLnBrk="1" fontAlgn="ctr" hangingPunct="1"/>
            <a:r>
              <a:rPr lang="es-MX" sz="1200" dirty="0">
                <a:latin typeface="Arial" panose="020B0604020202020204" pitchFamily="34" charset="0"/>
              </a:rPr>
              <a:t>Reportar las actividades desarrolladas a su jefe </a:t>
            </a:r>
            <a:r>
              <a:rPr lang="es-MX" sz="1200" dirty="0" smtClean="0">
                <a:latin typeface="Arial" panose="020B0604020202020204" pitchFamily="34" charset="0"/>
              </a:rPr>
              <a:t>inmediato</a:t>
            </a:r>
          </a:p>
          <a:p>
            <a:pPr algn="just" eaLnBrk="1" fontAlgn="ctr" hangingPunct="1"/>
            <a:r>
              <a:rPr lang="es-MX" sz="1200" dirty="0" smtClean="0">
                <a:latin typeface="Arial" panose="020B0604020202020204" pitchFamily="34" charset="0"/>
              </a:rPr>
              <a:t>Encender, regular y apagar los equipos de aires acondicionados de aulas y pasillos, con la finalidad de mantener a una temperatura agradable y cuidar el ahorro de energía</a:t>
            </a:r>
          </a:p>
          <a:p>
            <a:pPr algn="just" eaLnBrk="1" fontAlgn="ctr" hangingPunct="1"/>
            <a:r>
              <a:rPr lang="es-MX" sz="1200" dirty="0" smtClean="0">
                <a:latin typeface="Arial" panose="020B0604020202020204" pitchFamily="34" charset="0"/>
              </a:rPr>
              <a:t>Entregar de manera periódica reportes de trabajo y estadísticos a su jefe inmediato</a:t>
            </a:r>
          </a:p>
          <a:p>
            <a:pPr algn="just" eaLnBrk="1" fontAlgn="ctr" hangingPunct="1"/>
            <a:r>
              <a:rPr lang="es-MX" sz="1200" dirty="0" smtClean="0">
                <a:latin typeface="Arial" panose="020B0604020202020204" pitchFamily="34" charset="0"/>
              </a:rPr>
              <a:t>Darle un adecuado tratamiento a los desechos de papel, cartón, plásticos y latas, que permitan la reutilización o reciclado de los materiales de su área de trabajo y comprometerse con el ahorro de energía eléctrica y la optimización del agua</a:t>
            </a:r>
            <a:endParaRPr lang="es-MX" sz="1200" dirty="0">
              <a:latin typeface="Arial" panose="020B0604020202020204" pitchFamily="34" charset="0"/>
            </a:endParaRPr>
          </a:p>
          <a:p>
            <a:pPr algn="just" eaLnBrk="1" fontAlgn="ctr" hangingPunct="1"/>
            <a:r>
              <a:rPr lang="es-MX" sz="1200" dirty="0">
                <a:latin typeface="Arial" panose="020B0604020202020204" pitchFamily="34" charset="0"/>
              </a:rPr>
              <a:t>Atender las actividades del Sistema de Calidad institucional como parte de la mejora</a:t>
            </a:r>
          </a:p>
          <a:p>
            <a:pPr algn="just" eaLnBrk="1" fontAlgn="ctr" hangingPunct="1"/>
            <a:r>
              <a:rPr lang="es-MX" sz="1200" dirty="0" smtClean="0">
                <a:latin typeface="Arial" panose="020B0604020202020204" pitchFamily="34" charset="0"/>
              </a:rPr>
              <a:t>Ejecutar </a:t>
            </a:r>
            <a:r>
              <a:rPr lang="es-MX" sz="1200" dirty="0">
                <a:latin typeface="Arial" panose="020B0604020202020204" pitchFamily="34" charset="0"/>
              </a:rPr>
              <a:t>la normatividad expedida en materia de control, transparencia, protección de datos, archivo y control interno. </a:t>
            </a:r>
          </a:p>
          <a:p>
            <a:pPr algn="just" eaLnBrk="1" fontAlgn="ctr" hangingPunct="1"/>
            <a:r>
              <a:rPr lang="es-MX" sz="1200" dirty="0">
                <a:latin typeface="Arial" panose="020B0604020202020204" pitchFamily="34" charset="0"/>
              </a:rPr>
              <a:t>Estas funciones son enunciativas mas no limitativas.</a:t>
            </a:r>
          </a:p>
          <a:p>
            <a:pPr algn="just">
              <a:spcBef>
                <a:spcPts val="0"/>
              </a:spcBef>
              <a:spcAft>
                <a:spcPts val="1200"/>
              </a:spcAft>
              <a:buFont typeface="Wingdings" panose="05000000000000000000" pitchFamily="2" charset="2"/>
              <a:buChar char="§"/>
              <a:defRPr/>
            </a:pPr>
            <a:endParaRPr lang="es-MX" altLang="es-MX" sz="1200" dirty="0">
              <a:latin typeface="Arial" panose="020B0604020202020204" pitchFamily="34" charset="0"/>
            </a:endParaRPr>
          </a:p>
          <a:p>
            <a:pPr marL="0" indent="0" algn="just">
              <a:spcBef>
                <a:spcPts val="0"/>
              </a:spcBef>
              <a:spcAft>
                <a:spcPts val="1200"/>
              </a:spcAft>
              <a:buNone/>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236616612"/>
              </p:ext>
            </p:extLst>
          </p:nvPr>
        </p:nvGraphicFramePr>
        <p:xfrm>
          <a:off x="1520825" y="8388437"/>
          <a:ext cx="5257800" cy="587375"/>
        </p:xfrm>
        <a:graphic>
          <a:graphicData uri="http://schemas.openxmlformats.org/drawingml/2006/table">
            <a:tbl>
              <a:tblPr/>
              <a:tblGrid>
                <a:gridCol w="2743200"/>
                <a:gridCol w="2514600"/>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cs typeface="Arial" pitchFamily="34" charset="0"/>
                        </a:rPr>
                        <a:t>Se anexa lista</a:t>
                      </a:r>
                      <a:endParaRPr kumimoji="0" lang="es-ES" sz="1200" b="0" i="0" u="none" strike="noStrike" cap="none" normalizeH="0" baseline="0" dirty="0">
                        <a:ln>
                          <a:noFill/>
                        </a:ln>
                        <a:solidFill>
                          <a:schemeClr val="tx1"/>
                        </a:solidFill>
                        <a:effectLst/>
                        <a:latin typeface="Arial" pitchFamily="34" charset="0"/>
                        <a:cs typeface="Arial"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260078821"/>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7" name="Rectangle 43"/>
          <p:cNvSpPr>
            <a:spLocks noChangeArrowheads="1"/>
          </p:cNvSpPr>
          <p:nvPr/>
        </p:nvSpPr>
        <p:spPr bwMode="auto">
          <a:xfrm>
            <a:off x="1577975" y="7542618"/>
            <a:ext cx="5153025" cy="1252468"/>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9" name="Text Box 44"/>
          <p:cNvSpPr txBox="1">
            <a:spLocks noChangeArrowheads="1"/>
          </p:cNvSpPr>
          <p:nvPr/>
        </p:nvSpPr>
        <p:spPr bwMode="auto">
          <a:xfrm>
            <a:off x="2295525" y="7542617"/>
            <a:ext cx="1141413" cy="239713"/>
          </a:xfrm>
          <a:prstGeom prst="rect">
            <a:avLst/>
          </a:prstGeom>
          <a:noFill/>
          <a:ln w="9525">
            <a:noFill/>
            <a:miter lim="800000"/>
            <a:headEnd/>
            <a:tailEnd/>
          </a:ln>
        </p:spPr>
        <p:txBody>
          <a:bodyPr wrap="none">
            <a:spAutoFit/>
          </a:body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0" name="Line 46"/>
          <p:cNvSpPr>
            <a:spLocks noChangeShapeType="1"/>
          </p:cNvSpPr>
          <p:nvPr/>
        </p:nvSpPr>
        <p:spPr bwMode="auto">
          <a:xfrm>
            <a:off x="4146550" y="7542617"/>
            <a:ext cx="7938" cy="1252469"/>
          </a:xfrm>
          <a:prstGeom prst="line">
            <a:avLst/>
          </a:prstGeom>
          <a:noFill/>
          <a:ln w="9525">
            <a:solidFill>
              <a:schemeClr val="tx1"/>
            </a:solidFill>
            <a:miter lim="800000"/>
            <a:headEnd/>
            <a:tailEnd/>
          </a:ln>
        </p:spPr>
        <p:txBody>
          <a:bodyPr wrap="none"/>
          <a:lstStyle/>
          <a:p>
            <a:endParaRPr lang="es-MX"/>
          </a:p>
        </p:txBody>
      </p:sp>
      <p:sp>
        <p:nvSpPr>
          <p:cNvPr id="11" name="Line 47"/>
          <p:cNvSpPr>
            <a:spLocks noChangeShapeType="1"/>
          </p:cNvSpPr>
          <p:nvPr/>
        </p:nvSpPr>
        <p:spPr bwMode="auto">
          <a:xfrm>
            <a:off x="1577975" y="7756929"/>
            <a:ext cx="5153025" cy="3175"/>
          </a:xfrm>
          <a:prstGeom prst="line">
            <a:avLst/>
          </a:prstGeom>
          <a:noFill/>
          <a:ln w="9525">
            <a:solidFill>
              <a:schemeClr val="tx1"/>
            </a:solidFill>
            <a:miter lim="800000"/>
            <a:headEnd/>
            <a:tailEnd/>
          </a:ln>
        </p:spPr>
        <p:txBody>
          <a:bodyPr wrap="none"/>
          <a:lstStyle/>
          <a:p>
            <a:endParaRPr lang="es-MX"/>
          </a:p>
        </p:txBody>
      </p:sp>
      <p:sp>
        <p:nvSpPr>
          <p:cNvPr id="12" name="Text Box 50"/>
          <p:cNvSpPr txBox="1">
            <a:spLocks noChangeArrowheads="1"/>
          </p:cNvSpPr>
          <p:nvPr/>
        </p:nvSpPr>
        <p:spPr bwMode="auto">
          <a:xfrm>
            <a:off x="4733402" y="7542617"/>
            <a:ext cx="1388522" cy="240066"/>
          </a:xfrm>
          <a:prstGeom prst="rect">
            <a:avLst/>
          </a:prstGeom>
          <a:noFill/>
          <a:ln w="9525">
            <a:noFill/>
            <a:miter lim="800000"/>
            <a:headEnd/>
            <a:tailEnd/>
          </a:ln>
        </p:spPr>
        <p:txBody>
          <a:bodyPr wrap="none">
            <a:spAutoFit/>
          </a:bodyPr>
          <a:lstStyle/>
          <a:p>
            <a:pPr algn="ctr">
              <a:lnSpc>
                <a:spcPct val="80000"/>
              </a:lnSpc>
            </a:pPr>
            <a:r>
              <a:rPr lang="es-MX" altLang="es-MX" sz="1200" b="1" dirty="0" smtClean="0">
                <a:latin typeface="Arial" charset="0"/>
              </a:rPr>
              <a:t>Director General</a:t>
            </a:r>
            <a:endParaRPr lang="es-ES" altLang="es-MX" sz="1200" b="1" dirty="0">
              <a:latin typeface="Arial" charset="0"/>
            </a:endParaRPr>
          </a:p>
        </p:txBody>
      </p:sp>
      <p:sp>
        <p:nvSpPr>
          <p:cNvPr id="24" name="23 Rectángulo"/>
          <p:cNvSpPr/>
          <p:nvPr/>
        </p:nvSpPr>
        <p:spPr>
          <a:xfrm>
            <a:off x="1934807" y="7815801"/>
            <a:ext cx="1781257" cy="276999"/>
          </a:xfrm>
          <a:prstGeom prst="rect">
            <a:avLst/>
          </a:prstGeom>
        </p:spPr>
        <p:txBody>
          <a:bodyPr wrap="none">
            <a:spAutoFit/>
          </a:bodyPr>
          <a:lstStyle/>
          <a:p>
            <a:r>
              <a:rPr lang="es-MX" dirty="0" smtClean="0"/>
              <a:t>Cruz Morales Zacarías </a:t>
            </a:r>
            <a:endParaRPr lang="es-MX" dirty="0"/>
          </a:p>
        </p:txBody>
      </p:sp>
      <p:sp>
        <p:nvSpPr>
          <p:cNvPr id="25" name="24 Rectángulo"/>
          <p:cNvSpPr/>
          <p:nvPr/>
        </p:nvSpPr>
        <p:spPr>
          <a:xfrm>
            <a:off x="1708823" y="8093073"/>
            <a:ext cx="2171941" cy="276999"/>
          </a:xfrm>
          <a:prstGeom prst="rect">
            <a:avLst/>
          </a:prstGeom>
        </p:spPr>
        <p:txBody>
          <a:bodyPr wrap="none">
            <a:spAutoFit/>
          </a:bodyPr>
          <a:lstStyle/>
          <a:p>
            <a:r>
              <a:rPr lang="es-MX" dirty="0" smtClean="0"/>
              <a:t>Martínez Hernández Antonio </a:t>
            </a:r>
            <a:endParaRPr lang="es-MX" dirty="0"/>
          </a:p>
        </p:txBody>
      </p:sp>
      <p:sp>
        <p:nvSpPr>
          <p:cNvPr id="26" name="25 Rectángulo"/>
          <p:cNvSpPr/>
          <p:nvPr/>
        </p:nvSpPr>
        <p:spPr>
          <a:xfrm>
            <a:off x="1740081" y="8407412"/>
            <a:ext cx="2109424" cy="276999"/>
          </a:xfrm>
          <a:prstGeom prst="rect">
            <a:avLst/>
          </a:prstGeom>
        </p:spPr>
        <p:txBody>
          <a:bodyPr wrap="none">
            <a:spAutoFit/>
          </a:bodyPr>
          <a:lstStyle/>
          <a:p>
            <a:r>
              <a:rPr lang="es-MX" dirty="0" smtClean="0"/>
              <a:t>Hernández </a:t>
            </a:r>
            <a:r>
              <a:rPr lang="es-MX" dirty="0" err="1" smtClean="0"/>
              <a:t>Hernández</a:t>
            </a:r>
            <a:r>
              <a:rPr lang="es-MX" dirty="0" smtClean="0"/>
              <a:t> Aida </a:t>
            </a:r>
            <a:endParaRPr lang="es-MX" dirty="0"/>
          </a:p>
        </p:txBody>
      </p:sp>
      <p:sp>
        <p:nvSpPr>
          <p:cNvPr id="30" name="29 Rectángulo"/>
          <p:cNvSpPr/>
          <p:nvPr/>
        </p:nvSpPr>
        <p:spPr>
          <a:xfrm>
            <a:off x="3580819" y="680264"/>
            <a:ext cx="1167306" cy="461665"/>
          </a:xfrm>
          <a:prstGeom prst="rect">
            <a:avLst/>
          </a:prstGeom>
        </p:spPr>
        <p:txBody>
          <a:bodyPr wrap="none">
            <a:spAutoFit/>
          </a:bodyPr>
          <a:lstStyle/>
          <a:p>
            <a:pPr algn="ctr">
              <a:defRPr/>
            </a:pPr>
            <a:r>
              <a:rPr lang="es-MX" altLang="es-MX" b="1" i="1" dirty="0" smtClean="0"/>
              <a:t>INTENDENTE</a:t>
            </a:r>
          </a:p>
          <a:p>
            <a:pPr algn="ctr">
              <a:defRPr/>
            </a:pPr>
            <a:r>
              <a:rPr lang="es-MX" altLang="es-MX" b="1" i="1" dirty="0" smtClean="0"/>
              <a:t>(Firmas)</a:t>
            </a:r>
            <a:endParaRPr lang="es-MX" altLang="es-MX" b="1" i="1" dirty="0"/>
          </a:p>
        </p:txBody>
      </p:sp>
      <p:sp>
        <p:nvSpPr>
          <p:cNvPr id="2" name="Rectángulo 1"/>
          <p:cNvSpPr/>
          <p:nvPr/>
        </p:nvSpPr>
        <p:spPr>
          <a:xfrm>
            <a:off x="4500165" y="8092800"/>
            <a:ext cx="1854995" cy="276999"/>
          </a:xfrm>
          <a:prstGeom prst="rect">
            <a:avLst/>
          </a:prstGeom>
        </p:spPr>
        <p:txBody>
          <a:bodyPr wrap="none">
            <a:spAutoFit/>
          </a:bodyPr>
          <a:lstStyle/>
          <a:p>
            <a:pPr lvl="0" algn="ctr"/>
            <a:r>
              <a:rPr lang="es-ES" sz="800" dirty="0">
                <a:latin typeface="Times New Roman" pitchFamily="18" charset="0"/>
                <a:cs typeface="Times New Roman" pitchFamily="18" charset="0"/>
              </a:rPr>
              <a:t> </a:t>
            </a:r>
            <a:r>
              <a:rPr lang="es-ES" dirty="0">
                <a:latin typeface="Arial" charset="0"/>
                <a:cs typeface="Arial" charset="0"/>
              </a:rPr>
              <a:t>Ricardo Bárcenas Rivas</a:t>
            </a:r>
            <a:endParaRPr lang="es-ES" dirty="0">
              <a:latin typeface="Arial" charset="0"/>
              <a:cs typeface="Times New Roman" pitchFamily="18" charset="0"/>
            </a:endParaRPr>
          </a:p>
        </p:txBody>
      </p:sp>
    </p:spTree>
    <p:extLst>
      <p:ext uri="{BB962C8B-B14F-4D97-AF65-F5344CB8AC3E}">
        <p14:creationId xmlns:p14="http://schemas.microsoft.com/office/powerpoint/2010/main" val="2512709546"/>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39620" name="5 Rectángulo"/>
          <p:cNvSpPr>
            <a:spLocks noChangeArrowheads="1"/>
          </p:cNvSpPr>
          <p:nvPr/>
        </p:nvSpPr>
        <p:spPr bwMode="auto">
          <a:xfrm>
            <a:off x="1444625" y="531813"/>
            <a:ext cx="5219700" cy="8137612"/>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INTENDENTE</a:t>
            </a:r>
          </a:p>
          <a:p>
            <a:pPr eaLnBrk="1" hangingPunct="1">
              <a:spcBef>
                <a:spcPct val="0"/>
              </a:spcBef>
              <a:buFontTx/>
              <a:buNone/>
              <a:defRPr/>
            </a:pPr>
            <a:endParaRPr lang="es-ES_tradnl" altLang="es-MX" sz="1200" b="1" i="1" dirty="0">
              <a:latin typeface="Arial" panose="020B0604020202020204" pitchFamily="34" charset="0"/>
            </a:endParaRPr>
          </a:p>
          <a:p>
            <a:pPr algn="just">
              <a:spcBef>
                <a:spcPts val="0"/>
              </a:spcBef>
              <a:spcAft>
                <a:spcPts val="1200"/>
              </a:spcAft>
              <a:buFontTx/>
              <a:buNone/>
              <a:defRPr/>
            </a:pPr>
            <a:r>
              <a:rPr lang="es-ES_tradnl" altLang="es-MX" sz="1200" b="1" i="1" dirty="0">
                <a:latin typeface="Arial" panose="020B0604020202020204" pitchFamily="34" charset="0"/>
              </a:rPr>
              <a:t>OBJETIVO</a:t>
            </a:r>
          </a:p>
          <a:p>
            <a:pPr algn="just">
              <a:spcBef>
                <a:spcPts val="0"/>
              </a:spcBef>
              <a:spcAft>
                <a:spcPts val="1200"/>
              </a:spcAft>
              <a:buFontTx/>
              <a:buNone/>
              <a:defRPr/>
            </a:pPr>
            <a:r>
              <a:rPr lang="es-MX" altLang="es-MX" sz="1200" dirty="0">
                <a:latin typeface="Arial" panose="020B0604020202020204" pitchFamily="34" charset="0"/>
              </a:rPr>
              <a:t>    </a:t>
            </a:r>
            <a:r>
              <a:rPr lang="es-MX" altLang="es-MX" sz="1200" dirty="0" smtClean="0">
                <a:latin typeface="Arial" panose="020B0604020202020204" pitchFamily="34" charset="0"/>
              </a:rPr>
              <a:t>Atender los requerimientos y necesidades generales del instituto en lo que respecta a higiene y limpieza.</a:t>
            </a:r>
            <a:endParaRPr lang="es-MX" altLang="es-MX" sz="1200" dirty="0">
              <a:latin typeface="Arial" panose="020B0604020202020204" pitchFamily="34" charset="0"/>
            </a:endParaRPr>
          </a:p>
          <a:p>
            <a:pPr algn="just">
              <a:spcBef>
                <a:spcPts val="0"/>
              </a:spcBef>
              <a:spcAft>
                <a:spcPts val="1200"/>
              </a:spcAft>
              <a:buFontTx/>
              <a:buNone/>
              <a:defRPr/>
            </a:pPr>
            <a:r>
              <a:rPr lang="es-ES" altLang="es-MX" sz="1200" b="1" i="1" dirty="0">
                <a:latin typeface="Arial" panose="020B0604020202020204" pitchFamily="34" charset="0"/>
              </a:rPr>
              <a:t>FUNCIONES </a:t>
            </a:r>
          </a:p>
          <a:p>
            <a:pPr algn="just" eaLnBrk="1" fontAlgn="ctr" hangingPunct="1"/>
            <a:r>
              <a:rPr lang="es-MX" sz="1200" dirty="0">
                <a:latin typeface="Arial" panose="020B0604020202020204" pitchFamily="34" charset="0"/>
              </a:rPr>
              <a:t>Atender la limpieza de los espacios educativos, laboratorios, </a:t>
            </a:r>
            <a:r>
              <a:rPr lang="es-MX" sz="1200" dirty="0" smtClean="0">
                <a:latin typeface="Arial" panose="020B0604020202020204" pitchFamily="34" charset="0"/>
              </a:rPr>
              <a:t>andadores, talleres</a:t>
            </a:r>
            <a:r>
              <a:rPr lang="es-MX" sz="1200" dirty="0">
                <a:latin typeface="Arial" panose="020B0604020202020204" pitchFamily="34" charset="0"/>
              </a:rPr>
              <a:t>, oficinas y </a:t>
            </a:r>
            <a:r>
              <a:rPr lang="es-MX" sz="1200" dirty="0" smtClean="0">
                <a:latin typeface="Arial" panose="020B0604020202020204" pitchFamily="34" charset="0"/>
              </a:rPr>
              <a:t>sanitarios, y áreas de servicio </a:t>
            </a:r>
            <a:r>
              <a:rPr lang="es-MX" sz="1200" dirty="0">
                <a:latin typeface="Arial" panose="020B0604020202020204" pitchFamily="34" charset="0"/>
              </a:rPr>
              <a:t>de los edificios del instituto</a:t>
            </a:r>
          </a:p>
          <a:p>
            <a:pPr algn="just" eaLnBrk="1" fontAlgn="ctr" hangingPunct="1"/>
            <a:r>
              <a:rPr lang="es-MX" sz="1200" dirty="0">
                <a:latin typeface="Arial" panose="020B0604020202020204" pitchFamily="34" charset="0"/>
              </a:rPr>
              <a:t>Informar al titular de la unidad administrativa sobre los requerimientos de material para el desempeño de sus labores</a:t>
            </a:r>
          </a:p>
          <a:p>
            <a:pPr algn="just" eaLnBrk="1" fontAlgn="ctr" hangingPunct="1"/>
            <a:r>
              <a:rPr lang="es-MX" sz="1200" dirty="0">
                <a:latin typeface="Arial" panose="020B0604020202020204" pitchFamily="34" charset="0"/>
              </a:rPr>
              <a:t>Atender el servicio de los sanitarios verificando que estén habilitados con los materiales necesarios para su uso</a:t>
            </a:r>
          </a:p>
          <a:p>
            <a:pPr algn="just" eaLnBrk="1" fontAlgn="ctr" hangingPunct="1"/>
            <a:r>
              <a:rPr lang="es-MX" sz="1200" dirty="0">
                <a:latin typeface="Arial" panose="020B0604020202020204" pitchFamily="34" charset="0"/>
              </a:rPr>
              <a:t>Auxiliar al personal de mantenimiento en las actividades que le indique su jefe inmediato</a:t>
            </a:r>
          </a:p>
          <a:p>
            <a:pPr algn="just" eaLnBrk="1" fontAlgn="ctr" hangingPunct="1"/>
            <a:r>
              <a:rPr lang="es-MX" sz="1200" dirty="0">
                <a:latin typeface="Arial" panose="020B0604020202020204" pitchFamily="34" charset="0"/>
              </a:rPr>
              <a:t>Auxiliar en actividades y eventos cívicos, deportivos y/o culturales internos y externos que organice el instituto</a:t>
            </a:r>
          </a:p>
          <a:p>
            <a:pPr algn="just" eaLnBrk="1" fontAlgn="ctr" hangingPunct="1"/>
            <a:r>
              <a:rPr lang="es-MX" sz="1200" dirty="0">
                <a:latin typeface="Arial" panose="020B0604020202020204" pitchFamily="34" charset="0"/>
              </a:rPr>
              <a:t>Reportar las actividades desarrolladas a su jefe </a:t>
            </a:r>
            <a:r>
              <a:rPr lang="es-MX" sz="1200" dirty="0" smtClean="0">
                <a:latin typeface="Arial" panose="020B0604020202020204" pitchFamily="34" charset="0"/>
              </a:rPr>
              <a:t>inmediato</a:t>
            </a:r>
          </a:p>
          <a:p>
            <a:pPr algn="just" eaLnBrk="1" fontAlgn="ctr" hangingPunct="1"/>
            <a:r>
              <a:rPr lang="es-MX" sz="1200" dirty="0" smtClean="0">
                <a:latin typeface="Arial" panose="020B0604020202020204" pitchFamily="34" charset="0"/>
              </a:rPr>
              <a:t>Encender, regular y apagar los equipos de aires acondicionados de aulas y pasillos, con la finalidad de mantener a una temperatura agradable y cuidar el ahorro de energía</a:t>
            </a:r>
          </a:p>
          <a:p>
            <a:pPr algn="just" eaLnBrk="1" fontAlgn="ctr" hangingPunct="1"/>
            <a:r>
              <a:rPr lang="es-MX" sz="1200" dirty="0" smtClean="0">
                <a:latin typeface="Arial" panose="020B0604020202020204" pitchFamily="34" charset="0"/>
              </a:rPr>
              <a:t>Entregar de manera periódica reportes de trabajo y estadísticos a su jefe inmediato</a:t>
            </a:r>
          </a:p>
          <a:p>
            <a:pPr algn="just" eaLnBrk="1" fontAlgn="ctr" hangingPunct="1"/>
            <a:r>
              <a:rPr lang="es-MX" sz="1200" dirty="0" smtClean="0">
                <a:latin typeface="Arial" panose="020B0604020202020204" pitchFamily="34" charset="0"/>
              </a:rPr>
              <a:t>Darle un adecuado tratamiento a los desechos de papel, cartón, plásticos y latas, que permitan la reutilización o reciclado de los materiales de su área de trabajo y comprometerse con el ahorro de energía eléctrica y la optimización del agua</a:t>
            </a:r>
            <a:endParaRPr lang="es-MX" sz="1200" dirty="0">
              <a:latin typeface="Arial" panose="020B0604020202020204" pitchFamily="34" charset="0"/>
            </a:endParaRPr>
          </a:p>
          <a:p>
            <a:pPr algn="just" eaLnBrk="1" fontAlgn="ctr" hangingPunct="1"/>
            <a:r>
              <a:rPr lang="es-MX" sz="1200" dirty="0">
                <a:latin typeface="Arial" panose="020B0604020202020204" pitchFamily="34" charset="0"/>
              </a:rPr>
              <a:t>Atender las actividades del Sistema de Calidad institucional como parte de la mejora</a:t>
            </a:r>
          </a:p>
          <a:p>
            <a:pPr algn="just" eaLnBrk="1" fontAlgn="ctr" hangingPunct="1"/>
            <a:r>
              <a:rPr lang="es-MX" sz="1200" dirty="0" smtClean="0">
                <a:latin typeface="Arial" panose="020B0604020202020204" pitchFamily="34" charset="0"/>
              </a:rPr>
              <a:t>Ejecutar </a:t>
            </a:r>
            <a:r>
              <a:rPr lang="es-MX" sz="1200" dirty="0">
                <a:latin typeface="Arial" panose="020B0604020202020204" pitchFamily="34" charset="0"/>
              </a:rPr>
              <a:t>la normatividad expedida en materia de control, transparencia, protección de datos, archivo y control interno. </a:t>
            </a:r>
          </a:p>
          <a:p>
            <a:pPr algn="just" eaLnBrk="1" fontAlgn="ctr" hangingPunct="1"/>
            <a:r>
              <a:rPr lang="es-MX" sz="1200" dirty="0">
                <a:latin typeface="Arial" panose="020B0604020202020204" pitchFamily="34" charset="0"/>
              </a:rPr>
              <a:t>Estas funciones son enunciativas mas no limitativas.</a:t>
            </a:r>
          </a:p>
          <a:p>
            <a:pPr algn="just">
              <a:spcBef>
                <a:spcPts val="0"/>
              </a:spcBef>
              <a:spcAft>
                <a:spcPts val="1200"/>
              </a:spcAft>
              <a:buFont typeface="Wingdings" panose="05000000000000000000" pitchFamily="2" charset="2"/>
              <a:buChar char="§"/>
              <a:defRPr/>
            </a:pPr>
            <a:endParaRPr lang="es-MX" altLang="es-MX" sz="1200" dirty="0">
              <a:latin typeface="Arial" panose="020B0604020202020204" pitchFamily="34" charset="0"/>
            </a:endParaRPr>
          </a:p>
          <a:p>
            <a:pPr marL="0" indent="0" algn="just">
              <a:spcBef>
                <a:spcPts val="0"/>
              </a:spcBef>
              <a:spcAft>
                <a:spcPts val="1200"/>
              </a:spcAft>
              <a:buNone/>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3082551212"/>
              </p:ext>
            </p:extLst>
          </p:nvPr>
        </p:nvGraphicFramePr>
        <p:xfrm>
          <a:off x="1520825" y="8388437"/>
          <a:ext cx="5257800" cy="587375"/>
        </p:xfrm>
        <a:graphic>
          <a:graphicData uri="http://schemas.openxmlformats.org/drawingml/2006/table">
            <a:tbl>
              <a:tblPr/>
              <a:tblGrid>
                <a:gridCol w="2743200"/>
                <a:gridCol w="2514600"/>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cs typeface="Arial" pitchFamily="34" charset="0"/>
                        </a:rPr>
                        <a:t>Dalia Eréndira Reséndiz Rivera</a:t>
                      </a:r>
                      <a:endParaRPr kumimoji="0" lang="es-ES" sz="1200" b="0" i="0" u="none" strike="noStrike" cap="none" normalizeH="0" baseline="0" dirty="0">
                        <a:ln>
                          <a:noFill/>
                        </a:ln>
                        <a:solidFill>
                          <a:schemeClr val="tx1"/>
                        </a:solidFill>
                        <a:effectLst/>
                        <a:latin typeface="Arial" pitchFamily="34" charset="0"/>
                        <a:cs typeface="Arial"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171294351"/>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39620" name="5 Rectángulo"/>
          <p:cNvSpPr>
            <a:spLocks noChangeArrowheads="1"/>
          </p:cNvSpPr>
          <p:nvPr/>
        </p:nvSpPr>
        <p:spPr bwMode="auto">
          <a:xfrm>
            <a:off x="1444625" y="531813"/>
            <a:ext cx="5219700" cy="8137612"/>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INTENDENTE</a:t>
            </a:r>
          </a:p>
          <a:p>
            <a:pPr eaLnBrk="1" hangingPunct="1">
              <a:spcBef>
                <a:spcPct val="0"/>
              </a:spcBef>
              <a:buFontTx/>
              <a:buNone/>
              <a:defRPr/>
            </a:pPr>
            <a:endParaRPr lang="es-ES_tradnl" altLang="es-MX" sz="1200" b="1" i="1" dirty="0">
              <a:latin typeface="Arial" panose="020B0604020202020204" pitchFamily="34" charset="0"/>
            </a:endParaRPr>
          </a:p>
          <a:p>
            <a:pPr algn="just">
              <a:spcBef>
                <a:spcPts val="0"/>
              </a:spcBef>
              <a:spcAft>
                <a:spcPts val="1200"/>
              </a:spcAft>
              <a:buFontTx/>
              <a:buNone/>
              <a:defRPr/>
            </a:pPr>
            <a:r>
              <a:rPr lang="es-ES_tradnl" altLang="es-MX" sz="1200" b="1" i="1" dirty="0">
                <a:latin typeface="Arial" panose="020B0604020202020204" pitchFamily="34" charset="0"/>
              </a:rPr>
              <a:t>OBJETIVO</a:t>
            </a:r>
          </a:p>
          <a:p>
            <a:pPr algn="just">
              <a:spcBef>
                <a:spcPts val="0"/>
              </a:spcBef>
              <a:spcAft>
                <a:spcPts val="1200"/>
              </a:spcAft>
              <a:buFontTx/>
              <a:buNone/>
              <a:defRPr/>
            </a:pPr>
            <a:r>
              <a:rPr lang="es-MX" altLang="es-MX" sz="1200" dirty="0">
                <a:latin typeface="Arial" panose="020B0604020202020204" pitchFamily="34" charset="0"/>
              </a:rPr>
              <a:t>    </a:t>
            </a:r>
            <a:r>
              <a:rPr lang="es-MX" altLang="es-MX" sz="1200" dirty="0" smtClean="0">
                <a:latin typeface="Arial" panose="020B0604020202020204" pitchFamily="34" charset="0"/>
              </a:rPr>
              <a:t>Atender los requerimientos y necesidades generales del instituto en lo que respecta a higiene y limpieza.</a:t>
            </a:r>
            <a:endParaRPr lang="es-MX" altLang="es-MX" sz="1200" dirty="0">
              <a:latin typeface="Arial" panose="020B0604020202020204" pitchFamily="34" charset="0"/>
            </a:endParaRPr>
          </a:p>
          <a:p>
            <a:pPr algn="just">
              <a:spcBef>
                <a:spcPts val="0"/>
              </a:spcBef>
              <a:spcAft>
                <a:spcPts val="1200"/>
              </a:spcAft>
              <a:buFontTx/>
              <a:buNone/>
              <a:defRPr/>
            </a:pPr>
            <a:r>
              <a:rPr lang="es-ES" altLang="es-MX" sz="1200" b="1" i="1" dirty="0">
                <a:latin typeface="Arial" panose="020B0604020202020204" pitchFamily="34" charset="0"/>
              </a:rPr>
              <a:t>FUNCIONES </a:t>
            </a:r>
          </a:p>
          <a:p>
            <a:pPr algn="just" eaLnBrk="1" fontAlgn="ctr" hangingPunct="1"/>
            <a:r>
              <a:rPr lang="es-MX" sz="1200" dirty="0">
                <a:latin typeface="Arial" panose="020B0604020202020204" pitchFamily="34" charset="0"/>
              </a:rPr>
              <a:t>Atender la limpieza de los espacios educativos, laboratorios, </a:t>
            </a:r>
            <a:r>
              <a:rPr lang="es-MX" sz="1200" dirty="0" smtClean="0">
                <a:latin typeface="Arial" panose="020B0604020202020204" pitchFamily="34" charset="0"/>
              </a:rPr>
              <a:t>andadores, talleres</a:t>
            </a:r>
            <a:r>
              <a:rPr lang="es-MX" sz="1200" dirty="0">
                <a:latin typeface="Arial" panose="020B0604020202020204" pitchFamily="34" charset="0"/>
              </a:rPr>
              <a:t>, oficinas y </a:t>
            </a:r>
            <a:r>
              <a:rPr lang="es-MX" sz="1200" dirty="0" smtClean="0">
                <a:latin typeface="Arial" panose="020B0604020202020204" pitchFamily="34" charset="0"/>
              </a:rPr>
              <a:t>sanitarios, y áreas de servicio </a:t>
            </a:r>
            <a:r>
              <a:rPr lang="es-MX" sz="1200" dirty="0">
                <a:latin typeface="Arial" panose="020B0604020202020204" pitchFamily="34" charset="0"/>
              </a:rPr>
              <a:t>de los edificios del instituto</a:t>
            </a:r>
          </a:p>
          <a:p>
            <a:pPr algn="just" eaLnBrk="1" fontAlgn="ctr" hangingPunct="1"/>
            <a:r>
              <a:rPr lang="es-MX" sz="1200" dirty="0">
                <a:latin typeface="Arial" panose="020B0604020202020204" pitchFamily="34" charset="0"/>
              </a:rPr>
              <a:t>Informar al titular de la unidad administrativa sobre los requerimientos de material para el desempeño de sus labores</a:t>
            </a:r>
          </a:p>
          <a:p>
            <a:pPr algn="just" eaLnBrk="1" fontAlgn="ctr" hangingPunct="1"/>
            <a:r>
              <a:rPr lang="es-MX" sz="1200" dirty="0">
                <a:latin typeface="Arial" panose="020B0604020202020204" pitchFamily="34" charset="0"/>
              </a:rPr>
              <a:t>Atender el servicio de los sanitarios verificando que estén habilitados con los materiales necesarios para su uso</a:t>
            </a:r>
          </a:p>
          <a:p>
            <a:pPr algn="just" eaLnBrk="1" fontAlgn="ctr" hangingPunct="1"/>
            <a:r>
              <a:rPr lang="es-MX" sz="1200" dirty="0">
                <a:latin typeface="Arial" panose="020B0604020202020204" pitchFamily="34" charset="0"/>
              </a:rPr>
              <a:t>Auxiliar al personal de mantenimiento en las actividades que le indique su jefe inmediato</a:t>
            </a:r>
          </a:p>
          <a:p>
            <a:pPr algn="just" eaLnBrk="1" fontAlgn="ctr" hangingPunct="1"/>
            <a:r>
              <a:rPr lang="es-MX" sz="1200" dirty="0">
                <a:latin typeface="Arial" panose="020B0604020202020204" pitchFamily="34" charset="0"/>
              </a:rPr>
              <a:t>Auxiliar en actividades y eventos cívicos, deportivos y/o culturales internos y externos que organice el instituto</a:t>
            </a:r>
          </a:p>
          <a:p>
            <a:pPr algn="just" eaLnBrk="1" fontAlgn="ctr" hangingPunct="1"/>
            <a:r>
              <a:rPr lang="es-MX" sz="1200" dirty="0">
                <a:latin typeface="Arial" panose="020B0604020202020204" pitchFamily="34" charset="0"/>
              </a:rPr>
              <a:t>Reportar las actividades desarrolladas a su jefe </a:t>
            </a:r>
            <a:r>
              <a:rPr lang="es-MX" sz="1200" dirty="0" smtClean="0">
                <a:latin typeface="Arial" panose="020B0604020202020204" pitchFamily="34" charset="0"/>
              </a:rPr>
              <a:t>inmediato</a:t>
            </a:r>
          </a:p>
          <a:p>
            <a:pPr algn="just" eaLnBrk="1" fontAlgn="ctr" hangingPunct="1"/>
            <a:r>
              <a:rPr lang="es-MX" sz="1200" dirty="0" smtClean="0">
                <a:latin typeface="Arial" panose="020B0604020202020204" pitchFamily="34" charset="0"/>
              </a:rPr>
              <a:t>Encender, regular y apagar los equipos de aires acondicionados de aulas y pasillos, con la finalidad de mantener a una temperatura agradable y cuidar el ahorro de energía</a:t>
            </a:r>
          </a:p>
          <a:p>
            <a:pPr algn="just" eaLnBrk="1" fontAlgn="ctr" hangingPunct="1"/>
            <a:r>
              <a:rPr lang="es-MX" sz="1200" dirty="0" smtClean="0">
                <a:latin typeface="Arial" panose="020B0604020202020204" pitchFamily="34" charset="0"/>
              </a:rPr>
              <a:t>Entregar de manera periódica reportes de trabajo y estadísticos a su jefe inmediato</a:t>
            </a:r>
          </a:p>
          <a:p>
            <a:pPr algn="just" eaLnBrk="1" fontAlgn="ctr" hangingPunct="1"/>
            <a:r>
              <a:rPr lang="es-MX" sz="1200" dirty="0" smtClean="0">
                <a:latin typeface="Arial" panose="020B0604020202020204" pitchFamily="34" charset="0"/>
              </a:rPr>
              <a:t>Darle un adecuado tratamiento a los desechos de papel, cartón, plásticos y latas, que permitan la reutilización o reciclado de los materiales de su área de trabajo y comprometerse con el ahorro de energía eléctrica y la optimización del agua</a:t>
            </a:r>
            <a:endParaRPr lang="es-MX" sz="1200" dirty="0">
              <a:latin typeface="Arial" panose="020B0604020202020204" pitchFamily="34" charset="0"/>
            </a:endParaRPr>
          </a:p>
          <a:p>
            <a:pPr algn="just" eaLnBrk="1" fontAlgn="ctr" hangingPunct="1"/>
            <a:r>
              <a:rPr lang="es-MX" sz="1200" dirty="0">
                <a:latin typeface="Arial" panose="020B0604020202020204" pitchFamily="34" charset="0"/>
              </a:rPr>
              <a:t>Atender las actividades del Sistema de Calidad institucional como parte de la mejora</a:t>
            </a:r>
          </a:p>
          <a:p>
            <a:pPr algn="just" eaLnBrk="1" fontAlgn="ctr" hangingPunct="1"/>
            <a:r>
              <a:rPr lang="es-MX" sz="1200" dirty="0" smtClean="0">
                <a:latin typeface="Arial" panose="020B0604020202020204" pitchFamily="34" charset="0"/>
              </a:rPr>
              <a:t>Ejecutar </a:t>
            </a:r>
            <a:r>
              <a:rPr lang="es-MX" sz="1200" dirty="0">
                <a:latin typeface="Arial" panose="020B0604020202020204" pitchFamily="34" charset="0"/>
              </a:rPr>
              <a:t>la normatividad expedida en materia de control, transparencia, protección de datos, archivo y control interno. </a:t>
            </a:r>
          </a:p>
          <a:p>
            <a:pPr algn="just" eaLnBrk="1" fontAlgn="ctr" hangingPunct="1"/>
            <a:r>
              <a:rPr lang="es-MX" sz="1200" dirty="0">
                <a:latin typeface="Arial" panose="020B0604020202020204" pitchFamily="34" charset="0"/>
              </a:rPr>
              <a:t>Estas funciones son enunciativas mas no limitativas.</a:t>
            </a:r>
          </a:p>
          <a:p>
            <a:pPr algn="just">
              <a:spcBef>
                <a:spcPts val="0"/>
              </a:spcBef>
              <a:spcAft>
                <a:spcPts val="1200"/>
              </a:spcAft>
              <a:buFont typeface="Wingdings" panose="05000000000000000000" pitchFamily="2" charset="2"/>
              <a:buChar char="§"/>
              <a:defRPr/>
            </a:pPr>
            <a:endParaRPr lang="es-MX" altLang="es-MX" sz="1200" dirty="0">
              <a:latin typeface="Arial" panose="020B0604020202020204" pitchFamily="34" charset="0"/>
            </a:endParaRPr>
          </a:p>
          <a:p>
            <a:pPr marL="0" indent="0" algn="just">
              <a:spcBef>
                <a:spcPts val="0"/>
              </a:spcBef>
              <a:spcAft>
                <a:spcPts val="1200"/>
              </a:spcAft>
              <a:buNone/>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2795558773"/>
              </p:ext>
            </p:extLst>
          </p:nvPr>
        </p:nvGraphicFramePr>
        <p:xfrm>
          <a:off x="1520825" y="8388437"/>
          <a:ext cx="5257800" cy="587375"/>
        </p:xfrm>
        <a:graphic>
          <a:graphicData uri="http://schemas.openxmlformats.org/drawingml/2006/table">
            <a:tbl>
              <a:tblPr/>
              <a:tblGrid>
                <a:gridCol w="2743200"/>
                <a:gridCol w="2514600"/>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cs typeface="Arial" pitchFamily="34" charset="0"/>
                        </a:rPr>
                        <a:t>Blas Salguero Pérez</a:t>
                      </a:r>
                      <a:endParaRPr kumimoji="0" lang="es-ES" sz="1200" b="0" i="0" u="none" strike="noStrike" cap="none" normalizeH="0" baseline="0" dirty="0">
                        <a:ln>
                          <a:noFill/>
                        </a:ln>
                        <a:solidFill>
                          <a:schemeClr val="tx1"/>
                        </a:solidFill>
                        <a:effectLst/>
                        <a:latin typeface="Arial" pitchFamily="34" charset="0"/>
                        <a:cs typeface="Arial"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672568077"/>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39620" name="5 Rectángulo"/>
          <p:cNvSpPr>
            <a:spLocks noChangeArrowheads="1"/>
          </p:cNvSpPr>
          <p:nvPr/>
        </p:nvSpPr>
        <p:spPr bwMode="auto">
          <a:xfrm>
            <a:off x="1444625" y="531813"/>
            <a:ext cx="5219700" cy="8137612"/>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FontTx/>
              <a:buNone/>
              <a:defRPr/>
            </a:pPr>
            <a:r>
              <a:rPr lang="es-MX" altLang="es-MX" sz="1200" b="1" i="1" dirty="0">
                <a:latin typeface="Arial" panose="020B0604020202020204" pitchFamily="34" charset="0"/>
              </a:rPr>
              <a:t>INTENDENTE</a:t>
            </a:r>
          </a:p>
          <a:p>
            <a:pPr eaLnBrk="1" hangingPunct="1">
              <a:spcBef>
                <a:spcPct val="0"/>
              </a:spcBef>
              <a:buFontTx/>
              <a:buNone/>
              <a:defRPr/>
            </a:pPr>
            <a:endParaRPr lang="es-ES_tradnl" altLang="es-MX" sz="1200" b="1" i="1" dirty="0">
              <a:latin typeface="Arial" panose="020B0604020202020204" pitchFamily="34" charset="0"/>
            </a:endParaRPr>
          </a:p>
          <a:p>
            <a:pPr algn="just">
              <a:spcBef>
                <a:spcPts val="0"/>
              </a:spcBef>
              <a:spcAft>
                <a:spcPts val="1200"/>
              </a:spcAft>
              <a:buFontTx/>
              <a:buNone/>
              <a:defRPr/>
            </a:pPr>
            <a:r>
              <a:rPr lang="es-ES_tradnl" altLang="es-MX" sz="1200" b="1" i="1" dirty="0">
                <a:latin typeface="Arial" panose="020B0604020202020204" pitchFamily="34" charset="0"/>
              </a:rPr>
              <a:t>OBJETIVO</a:t>
            </a:r>
          </a:p>
          <a:p>
            <a:pPr algn="just">
              <a:spcBef>
                <a:spcPts val="0"/>
              </a:spcBef>
              <a:spcAft>
                <a:spcPts val="1200"/>
              </a:spcAft>
              <a:buFontTx/>
              <a:buNone/>
              <a:defRPr/>
            </a:pPr>
            <a:r>
              <a:rPr lang="es-MX" altLang="es-MX" sz="1200" dirty="0">
                <a:latin typeface="Arial" panose="020B0604020202020204" pitchFamily="34" charset="0"/>
              </a:rPr>
              <a:t>    </a:t>
            </a:r>
            <a:r>
              <a:rPr lang="es-MX" altLang="es-MX" sz="1200" dirty="0" smtClean="0">
                <a:latin typeface="Arial" panose="020B0604020202020204" pitchFamily="34" charset="0"/>
              </a:rPr>
              <a:t>Atender los requerimientos y necesidades generales del instituto en lo que respecta a higiene y limpieza.</a:t>
            </a:r>
            <a:endParaRPr lang="es-MX" altLang="es-MX" sz="1200" dirty="0">
              <a:latin typeface="Arial" panose="020B0604020202020204" pitchFamily="34" charset="0"/>
            </a:endParaRPr>
          </a:p>
          <a:p>
            <a:pPr algn="just">
              <a:spcBef>
                <a:spcPts val="0"/>
              </a:spcBef>
              <a:spcAft>
                <a:spcPts val="1200"/>
              </a:spcAft>
              <a:buFontTx/>
              <a:buNone/>
              <a:defRPr/>
            </a:pPr>
            <a:r>
              <a:rPr lang="es-ES" altLang="es-MX" sz="1200" b="1" i="1" dirty="0">
                <a:latin typeface="Arial" panose="020B0604020202020204" pitchFamily="34" charset="0"/>
              </a:rPr>
              <a:t>FUNCIONES </a:t>
            </a:r>
          </a:p>
          <a:p>
            <a:pPr algn="just" eaLnBrk="1" fontAlgn="ctr" hangingPunct="1"/>
            <a:r>
              <a:rPr lang="es-MX" sz="1200" dirty="0">
                <a:latin typeface="Arial" panose="020B0604020202020204" pitchFamily="34" charset="0"/>
              </a:rPr>
              <a:t>Atender la limpieza de los espacios educativos, laboratorios, </a:t>
            </a:r>
            <a:r>
              <a:rPr lang="es-MX" sz="1200" dirty="0" smtClean="0">
                <a:latin typeface="Arial" panose="020B0604020202020204" pitchFamily="34" charset="0"/>
              </a:rPr>
              <a:t>andadores, talleres</a:t>
            </a:r>
            <a:r>
              <a:rPr lang="es-MX" sz="1200" dirty="0">
                <a:latin typeface="Arial" panose="020B0604020202020204" pitchFamily="34" charset="0"/>
              </a:rPr>
              <a:t>, oficinas y </a:t>
            </a:r>
            <a:r>
              <a:rPr lang="es-MX" sz="1200" dirty="0" smtClean="0">
                <a:latin typeface="Arial" panose="020B0604020202020204" pitchFamily="34" charset="0"/>
              </a:rPr>
              <a:t>sanitarios, y áreas de servicio </a:t>
            </a:r>
            <a:r>
              <a:rPr lang="es-MX" sz="1200" dirty="0">
                <a:latin typeface="Arial" panose="020B0604020202020204" pitchFamily="34" charset="0"/>
              </a:rPr>
              <a:t>de los edificios del instituto</a:t>
            </a:r>
          </a:p>
          <a:p>
            <a:pPr algn="just" eaLnBrk="1" fontAlgn="ctr" hangingPunct="1"/>
            <a:r>
              <a:rPr lang="es-MX" sz="1200" dirty="0">
                <a:latin typeface="Arial" panose="020B0604020202020204" pitchFamily="34" charset="0"/>
              </a:rPr>
              <a:t>Informar al titular de la unidad administrativa sobre los requerimientos de material para el desempeño de sus labores</a:t>
            </a:r>
          </a:p>
          <a:p>
            <a:pPr algn="just" eaLnBrk="1" fontAlgn="ctr" hangingPunct="1"/>
            <a:r>
              <a:rPr lang="es-MX" sz="1200" dirty="0">
                <a:latin typeface="Arial" panose="020B0604020202020204" pitchFamily="34" charset="0"/>
              </a:rPr>
              <a:t>Atender el servicio de los sanitarios verificando que estén habilitados con los materiales necesarios para su uso</a:t>
            </a:r>
          </a:p>
          <a:p>
            <a:pPr algn="just" eaLnBrk="1" fontAlgn="ctr" hangingPunct="1"/>
            <a:r>
              <a:rPr lang="es-MX" sz="1200" dirty="0">
                <a:latin typeface="Arial" panose="020B0604020202020204" pitchFamily="34" charset="0"/>
              </a:rPr>
              <a:t>Auxiliar al personal de mantenimiento en las actividades que le indique su jefe inmediato</a:t>
            </a:r>
          </a:p>
          <a:p>
            <a:pPr algn="just" eaLnBrk="1" fontAlgn="ctr" hangingPunct="1"/>
            <a:r>
              <a:rPr lang="es-MX" sz="1200" dirty="0">
                <a:latin typeface="Arial" panose="020B0604020202020204" pitchFamily="34" charset="0"/>
              </a:rPr>
              <a:t>Auxiliar en actividades y eventos cívicos, deportivos y/o culturales internos y externos que organice el instituto</a:t>
            </a:r>
          </a:p>
          <a:p>
            <a:pPr algn="just" eaLnBrk="1" fontAlgn="ctr" hangingPunct="1"/>
            <a:r>
              <a:rPr lang="es-MX" sz="1200" dirty="0">
                <a:latin typeface="Arial" panose="020B0604020202020204" pitchFamily="34" charset="0"/>
              </a:rPr>
              <a:t>Reportar las actividades desarrolladas a su jefe </a:t>
            </a:r>
            <a:r>
              <a:rPr lang="es-MX" sz="1200" dirty="0" smtClean="0">
                <a:latin typeface="Arial" panose="020B0604020202020204" pitchFamily="34" charset="0"/>
              </a:rPr>
              <a:t>inmediato</a:t>
            </a:r>
          </a:p>
          <a:p>
            <a:pPr algn="just" eaLnBrk="1" fontAlgn="ctr" hangingPunct="1"/>
            <a:r>
              <a:rPr lang="es-MX" sz="1200" dirty="0" smtClean="0">
                <a:latin typeface="Arial" panose="020B0604020202020204" pitchFamily="34" charset="0"/>
              </a:rPr>
              <a:t>Encender, regular y apagar los equipos de aires acondicionados de aulas y pasillos, con la finalidad de mantener a una temperatura agradable y cuidar el ahorro de energía</a:t>
            </a:r>
          </a:p>
          <a:p>
            <a:pPr algn="just" eaLnBrk="1" fontAlgn="ctr" hangingPunct="1"/>
            <a:r>
              <a:rPr lang="es-MX" sz="1200" dirty="0" smtClean="0">
                <a:latin typeface="Arial" panose="020B0604020202020204" pitchFamily="34" charset="0"/>
              </a:rPr>
              <a:t>Entregar de manera periódica reportes de trabajo y estadísticos a su jefe inmediato</a:t>
            </a:r>
          </a:p>
          <a:p>
            <a:pPr algn="just" eaLnBrk="1" fontAlgn="ctr" hangingPunct="1"/>
            <a:r>
              <a:rPr lang="es-MX" sz="1200" dirty="0" smtClean="0">
                <a:latin typeface="Arial" panose="020B0604020202020204" pitchFamily="34" charset="0"/>
              </a:rPr>
              <a:t>Darle un adecuado tratamiento a los desechos de papel, cartón, plásticos y latas, que permitan la reutilización o reciclado de los materiales de su área de trabajo y comprometerse con el ahorro de energía eléctrica y la optimización del agua</a:t>
            </a:r>
            <a:endParaRPr lang="es-MX" sz="1200" dirty="0">
              <a:latin typeface="Arial" panose="020B0604020202020204" pitchFamily="34" charset="0"/>
            </a:endParaRPr>
          </a:p>
          <a:p>
            <a:pPr algn="just" eaLnBrk="1" fontAlgn="ctr" hangingPunct="1"/>
            <a:r>
              <a:rPr lang="es-MX" sz="1200" dirty="0">
                <a:latin typeface="Arial" panose="020B0604020202020204" pitchFamily="34" charset="0"/>
              </a:rPr>
              <a:t>Atender las actividades del Sistema de Calidad institucional como parte de la mejora</a:t>
            </a:r>
          </a:p>
          <a:p>
            <a:pPr algn="just" eaLnBrk="1" fontAlgn="ctr" hangingPunct="1"/>
            <a:r>
              <a:rPr lang="es-MX" sz="1200" dirty="0" smtClean="0">
                <a:latin typeface="Arial" panose="020B0604020202020204" pitchFamily="34" charset="0"/>
              </a:rPr>
              <a:t>Ejecutar </a:t>
            </a:r>
            <a:r>
              <a:rPr lang="es-MX" sz="1200" dirty="0">
                <a:latin typeface="Arial" panose="020B0604020202020204" pitchFamily="34" charset="0"/>
              </a:rPr>
              <a:t>la normatividad expedida en materia de control, transparencia, protección de datos, archivo y control interno. </a:t>
            </a:r>
          </a:p>
          <a:p>
            <a:pPr algn="just" eaLnBrk="1" fontAlgn="ctr" hangingPunct="1"/>
            <a:r>
              <a:rPr lang="es-MX" sz="1200" dirty="0">
                <a:latin typeface="Arial" panose="020B0604020202020204" pitchFamily="34" charset="0"/>
              </a:rPr>
              <a:t>Estas funciones son enunciativas mas no limitativas.</a:t>
            </a:r>
          </a:p>
          <a:p>
            <a:pPr algn="just">
              <a:spcBef>
                <a:spcPts val="0"/>
              </a:spcBef>
              <a:spcAft>
                <a:spcPts val="1200"/>
              </a:spcAft>
              <a:buFont typeface="Wingdings" panose="05000000000000000000" pitchFamily="2" charset="2"/>
              <a:buChar char="§"/>
              <a:defRPr/>
            </a:pPr>
            <a:endParaRPr lang="es-MX" altLang="es-MX" sz="1200" dirty="0">
              <a:latin typeface="Arial" panose="020B0604020202020204" pitchFamily="34" charset="0"/>
            </a:endParaRPr>
          </a:p>
          <a:p>
            <a:pPr marL="0" indent="0" algn="just">
              <a:spcBef>
                <a:spcPts val="0"/>
              </a:spcBef>
              <a:spcAft>
                <a:spcPts val="1200"/>
              </a:spcAft>
              <a:buNone/>
              <a:defRPr/>
            </a:pPr>
            <a:endParaRPr lang="es-MX" altLang="es-MX" sz="1200" dirty="0">
              <a:latin typeface="Arial" panose="020B0604020202020204" pitchFamily="34" charset="0"/>
            </a:endParaRPr>
          </a:p>
          <a:p>
            <a:pPr algn="just">
              <a:spcBef>
                <a:spcPct val="0"/>
              </a:spcBef>
              <a:buFont typeface="Wingdings" panose="05000000000000000000" pitchFamily="2" charset="2"/>
              <a:buChar char="§"/>
              <a:defRPr/>
            </a:pPr>
            <a:endParaRPr lang="es-MX" altLang="es-MX" sz="1200" dirty="0">
              <a:latin typeface="Arial" panose="020B0604020202020204" pitchFamily="34" charset="0"/>
            </a:endParaRPr>
          </a:p>
        </p:txBody>
      </p:sp>
      <p:sp>
        <p:nvSpPr>
          <p:cNvPr id="11367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1367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2" name="Tabla 1"/>
          <p:cNvGraphicFramePr>
            <a:graphicFrameLocks noGrp="1"/>
          </p:cNvGraphicFramePr>
          <p:nvPr>
            <p:extLst>
              <p:ext uri="{D42A27DB-BD31-4B8C-83A1-F6EECF244321}">
                <p14:modId xmlns:p14="http://schemas.microsoft.com/office/powerpoint/2010/main" val="2935459548"/>
              </p:ext>
            </p:extLst>
          </p:nvPr>
        </p:nvGraphicFramePr>
        <p:xfrm>
          <a:off x="1520825" y="8388437"/>
          <a:ext cx="5257800" cy="587375"/>
        </p:xfrm>
        <a:graphic>
          <a:graphicData uri="http://schemas.openxmlformats.org/drawingml/2006/table">
            <a:tbl>
              <a:tblPr/>
              <a:tblGrid>
                <a:gridCol w="2743200"/>
                <a:gridCol w="2514600"/>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charset="0"/>
                          <a:cs typeface="Times New Roman" pitchFamily="18" charset="0"/>
                        </a:rPr>
                        <a:t>Director General</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pitchFamily="34" charset="0"/>
                          <a:cs typeface="Arial" pitchFamily="34" charset="0"/>
                        </a:rPr>
                        <a:t>Genaro Hernández Santiago</a:t>
                      </a:r>
                      <a:endParaRPr kumimoji="0" lang="es-ES" sz="1200" b="0" i="0" u="none" strike="noStrike" cap="none" normalizeH="0" baseline="0" dirty="0">
                        <a:ln>
                          <a:noFill/>
                        </a:ln>
                        <a:solidFill>
                          <a:schemeClr val="tx1"/>
                        </a:solidFill>
                        <a:effectLst/>
                        <a:latin typeface="Arial" pitchFamily="34" charset="0"/>
                        <a:cs typeface="Arial"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625717755"/>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70348" name="5 Rectángulo"/>
          <p:cNvSpPr>
            <a:spLocks noChangeArrowheads="1"/>
          </p:cNvSpPr>
          <p:nvPr/>
        </p:nvSpPr>
        <p:spPr bwMode="auto">
          <a:xfrm>
            <a:off x="1447065" y="525463"/>
            <a:ext cx="5219700" cy="7608237"/>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smtClean="0">
              <a:latin typeface="Arial" panose="020B0604020202020204" pitchFamily="34" charset="0"/>
            </a:endParaRPr>
          </a:p>
          <a:p>
            <a:pPr algn="ctr">
              <a:spcBef>
                <a:spcPct val="0"/>
              </a:spcBef>
              <a:buFontTx/>
              <a:buNone/>
              <a:defRPr/>
            </a:pPr>
            <a:r>
              <a:rPr lang="es-MX" altLang="es-MX" sz="1200" b="1" i="1" dirty="0" smtClean="0">
                <a:latin typeface="Arial" panose="020B0604020202020204" pitchFamily="34" charset="0"/>
              </a:rPr>
              <a:t>DEPARTAMENTO DE TECNOLOGÍAS DE LA INFORMACIÓN Y COMUNICACIÓN (</a:t>
            </a:r>
            <a:r>
              <a:rPr lang="es-MX" altLang="es-MX" sz="1200" b="1" i="1" dirty="0" err="1" smtClean="0">
                <a:latin typeface="Arial" panose="020B0604020202020204" pitchFamily="34" charset="0"/>
              </a:rPr>
              <a:t>TIC’s</a:t>
            </a:r>
            <a:r>
              <a:rPr lang="es-MX" altLang="es-MX" sz="1200" b="1" i="1" dirty="0" smtClean="0">
                <a:latin typeface="Arial" panose="020B0604020202020204" pitchFamily="34" charset="0"/>
              </a:rPr>
              <a:t>)</a:t>
            </a:r>
            <a:endParaRPr lang="es-ES_tradnl" altLang="es-MX" sz="1200" b="1" i="1" dirty="0">
              <a:latin typeface="Arial" panose="020B0604020202020204" pitchFamily="34" charset="0"/>
            </a:endParaRPr>
          </a:p>
          <a:p>
            <a:pPr algn="just">
              <a:spcBef>
                <a:spcPct val="0"/>
              </a:spcBef>
              <a:buFontTx/>
              <a:buNone/>
              <a:defRPr/>
            </a:pPr>
            <a:endParaRPr lang="es-ES_tradnl" altLang="es-MX" sz="1200" b="1" i="1" dirty="0">
              <a:solidFill>
                <a:srgbClr val="000000"/>
              </a:solidFill>
              <a:latin typeface="Arial" panose="020B0604020202020204" pitchFamily="34" charset="0"/>
            </a:endParaRPr>
          </a:p>
          <a:p>
            <a:pPr algn="just">
              <a:spcBef>
                <a:spcPts val="0"/>
              </a:spcBef>
              <a:spcAft>
                <a:spcPts val="1200"/>
              </a:spcAft>
              <a:buFontTx/>
              <a:buNone/>
              <a:defRPr/>
            </a:pPr>
            <a:r>
              <a:rPr lang="es-ES_tradnl" altLang="es-MX" sz="1200" b="1" i="1" dirty="0">
                <a:solidFill>
                  <a:srgbClr val="000000"/>
                </a:solidFill>
                <a:latin typeface="Arial" panose="020B0604020202020204" pitchFamily="34" charset="0"/>
              </a:rPr>
              <a:t>OBJETIVO</a:t>
            </a:r>
          </a:p>
          <a:p>
            <a:pPr algn="just">
              <a:spcBef>
                <a:spcPts val="0"/>
              </a:spcBef>
              <a:spcAft>
                <a:spcPts val="1200"/>
              </a:spcAft>
              <a:buFontTx/>
              <a:buNone/>
              <a:defRPr/>
            </a:pPr>
            <a:r>
              <a:rPr lang="es-ES_tradnl" altLang="es-MX" sz="1200" b="1" i="1" dirty="0">
                <a:solidFill>
                  <a:srgbClr val="000000"/>
                </a:solidFill>
                <a:latin typeface="Arial" panose="020B0604020202020204" pitchFamily="34" charset="0"/>
              </a:rPr>
              <a:t>	</a:t>
            </a:r>
            <a:r>
              <a:rPr lang="es-MX" altLang="es-MX" sz="1200" dirty="0" smtClean="0">
                <a:solidFill>
                  <a:srgbClr val="000000"/>
                </a:solidFill>
                <a:latin typeface="Arial" panose="020B0604020202020204" pitchFamily="34" charset="0"/>
              </a:rPr>
              <a:t>Gestionar los servicios tecnológicos de información del instituto, para contribuir con la mejora de la prestación de los servicios educativos y coadyuvar en su coordinación.</a:t>
            </a:r>
            <a:endParaRPr lang="es-MX" altLang="es-MX" sz="1200" dirty="0">
              <a:latin typeface="Arial" panose="020B0604020202020204" pitchFamily="34" charset="0"/>
            </a:endParaRPr>
          </a:p>
          <a:p>
            <a:pPr algn="just">
              <a:spcBef>
                <a:spcPts val="0"/>
              </a:spcBef>
              <a:spcAft>
                <a:spcPts val="1200"/>
              </a:spcAft>
              <a:buFontTx/>
              <a:buNone/>
              <a:defRPr/>
            </a:pPr>
            <a:r>
              <a:rPr lang="es-ES" altLang="es-MX" sz="1200" b="1" i="1" dirty="0">
                <a:solidFill>
                  <a:srgbClr val="000000"/>
                </a:solidFill>
                <a:latin typeface="Arial" panose="020B0604020202020204" pitchFamily="34" charset="0"/>
              </a:rPr>
              <a:t>FUNCIONES </a:t>
            </a:r>
          </a:p>
          <a:p>
            <a:pPr algn="just" eaLnBrk="1" fontAlgn="ctr" hangingPunct="1">
              <a:buFont typeface="Wingdings" panose="05000000000000000000" pitchFamily="2" charset="2"/>
              <a:buChar char="§"/>
            </a:pPr>
            <a:r>
              <a:rPr lang="es-MX" sz="1200" dirty="0" smtClean="0">
                <a:latin typeface="Arial" panose="020B0604020202020204" pitchFamily="34" charset="0"/>
              </a:rPr>
              <a:t>Desarrollar e implementar los sistemas que requiere el instituto para automatizar sus procesos, además actualizar y mantener en buen funcionamiento aquellos que se están utilizando.</a:t>
            </a:r>
          </a:p>
          <a:p>
            <a:pPr algn="just" eaLnBrk="1" fontAlgn="ctr" hangingPunct="1">
              <a:buFont typeface="Wingdings" panose="05000000000000000000" pitchFamily="2" charset="2"/>
              <a:buChar char="§"/>
            </a:pPr>
            <a:r>
              <a:rPr lang="es-MX" sz="1200" dirty="0" smtClean="0">
                <a:latin typeface="Arial" panose="020B0604020202020204" pitchFamily="34" charset="0"/>
              </a:rPr>
              <a:t>Desarrollar, administrar y mantener actualizado el sitio web oficial e intranet del instituto.</a:t>
            </a:r>
          </a:p>
          <a:p>
            <a:pPr algn="just" eaLnBrk="1" fontAlgn="ctr" hangingPunct="1">
              <a:buFont typeface="Wingdings" panose="05000000000000000000" pitchFamily="2" charset="2"/>
              <a:buChar char="§"/>
            </a:pPr>
            <a:r>
              <a:rPr lang="es-MX" sz="1200" dirty="0" smtClean="0">
                <a:latin typeface="Arial" panose="020B0604020202020204" pitchFamily="34" charset="0"/>
              </a:rPr>
              <a:t>Coordinar y supervisar la creación de cuentas y listado de correo electrónico institucional, mantenimiento y administración de los mismos.</a:t>
            </a:r>
          </a:p>
          <a:p>
            <a:pPr algn="just" eaLnBrk="1" fontAlgn="ctr" hangingPunct="1">
              <a:buFont typeface="Wingdings" panose="05000000000000000000" pitchFamily="2" charset="2"/>
              <a:buChar char="§"/>
            </a:pPr>
            <a:r>
              <a:rPr lang="es-MX" sz="1200" dirty="0" smtClean="0">
                <a:latin typeface="Arial" panose="020B0604020202020204" pitchFamily="34" charset="0"/>
              </a:rPr>
              <a:t>Coordinar y supervisar la asistencia técnica y mantenimiento a los servicios administrados de equipo de cómputo, servidores, equipo audiovisual, así como de red de datos.</a:t>
            </a:r>
          </a:p>
          <a:p>
            <a:pPr algn="just" eaLnBrk="1" fontAlgn="ctr" hangingPunct="1">
              <a:buFont typeface="Wingdings" panose="05000000000000000000" pitchFamily="2" charset="2"/>
              <a:buChar char="§"/>
            </a:pPr>
            <a:r>
              <a:rPr lang="es-MX" sz="1200" dirty="0" smtClean="0">
                <a:latin typeface="Arial" panose="020B0604020202020204" pitchFamily="34" charset="0"/>
              </a:rPr>
              <a:t>Administrar y resguardar con apoyo de las áreas correspondientes, las bases de datos, de vídeo, así como información que se genere o se concentre en los sitios de grabación del instituto, estableciendo los controles necesarios para su resguardo, acceso y utilización, en coordinación con la Subdirección de Servicios Administrativos.</a:t>
            </a:r>
          </a:p>
          <a:p>
            <a:pPr algn="just" eaLnBrk="1" fontAlgn="ctr" hangingPunct="1">
              <a:buFont typeface="Wingdings" panose="05000000000000000000" pitchFamily="2" charset="2"/>
              <a:buChar char="§"/>
            </a:pPr>
            <a:r>
              <a:rPr lang="es-MX" sz="1200" dirty="0" smtClean="0">
                <a:latin typeface="Arial" panose="020B0604020202020204" pitchFamily="34" charset="0"/>
              </a:rPr>
              <a:t>Coordinar la asesoría y asistencia técnica en materia de tecnologías de la información y comunicación del instituto.</a:t>
            </a:r>
          </a:p>
          <a:p>
            <a:pPr algn="just" eaLnBrk="1" fontAlgn="ctr" hangingPunct="1">
              <a:buFont typeface="Wingdings" panose="05000000000000000000" pitchFamily="2" charset="2"/>
              <a:buChar char="§"/>
            </a:pPr>
            <a:r>
              <a:rPr lang="es-MX" sz="1200" dirty="0" smtClean="0">
                <a:latin typeface="Arial" panose="020B0604020202020204" pitchFamily="34" charset="0"/>
              </a:rPr>
              <a:t>Elaborar normas y estándares en materia de tecnologías de la información y comunicación y vigilar su cumplimiento.</a:t>
            </a:r>
          </a:p>
          <a:p>
            <a:pPr algn="just" eaLnBrk="1" fontAlgn="ctr" hangingPunct="1">
              <a:buFont typeface="Wingdings" panose="05000000000000000000" pitchFamily="2" charset="2"/>
              <a:buChar char="§"/>
            </a:pPr>
            <a:r>
              <a:rPr lang="es-MX" sz="1200" dirty="0" smtClean="0">
                <a:latin typeface="Arial" panose="020B0604020202020204" pitchFamily="34" charset="0"/>
              </a:rPr>
              <a:t>Atender la normatividad en materia de transparencia, protección de datos, archivo y control interno. </a:t>
            </a:r>
          </a:p>
          <a:p>
            <a:pPr algn="just" eaLnBrk="1" fontAlgn="ctr" hangingPunct="1">
              <a:buFont typeface="Wingdings" panose="05000000000000000000" pitchFamily="2" charset="2"/>
              <a:buChar char="§"/>
            </a:pPr>
            <a:r>
              <a:rPr lang="es-MX" sz="1200" dirty="0" smtClean="0">
                <a:latin typeface="Arial" panose="020B0604020202020204" pitchFamily="34" charset="0"/>
              </a:rPr>
              <a:t>Atender </a:t>
            </a:r>
            <a:r>
              <a:rPr lang="es-MX" sz="1200" dirty="0">
                <a:latin typeface="Arial" panose="020B0604020202020204" pitchFamily="34" charset="0"/>
              </a:rPr>
              <a:t>la normatividad en materia de transparencia, protección de datos, archivo y control interno</a:t>
            </a:r>
          </a:p>
          <a:p>
            <a:pPr algn="just" eaLnBrk="1" fontAlgn="ctr" hangingPunct="1">
              <a:buFont typeface="Wingdings" panose="05000000000000000000" pitchFamily="2" charset="2"/>
              <a:buChar char="§"/>
            </a:pPr>
            <a:r>
              <a:rPr lang="es-MX" sz="1200" dirty="0">
                <a:latin typeface="Arial" panose="020B0604020202020204" pitchFamily="34" charset="0"/>
              </a:rPr>
              <a:t>Atender las actividades del Sistema de Calidad institucional como parte de la mejora</a:t>
            </a:r>
          </a:p>
          <a:p>
            <a:pPr algn="just" eaLnBrk="1" fontAlgn="ctr" hangingPunct="1">
              <a:buFont typeface="Wingdings" panose="05000000000000000000" pitchFamily="2" charset="2"/>
              <a:buChar char="§"/>
            </a:pPr>
            <a:r>
              <a:rPr lang="es-MX" sz="1200" dirty="0">
                <a:latin typeface="Arial" panose="020B0604020202020204" pitchFamily="34" charset="0"/>
              </a:rPr>
              <a:t>Estas funciones son enunciativas mas no limitativas.</a:t>
            </a:r>
          </a:p>
          <a:p>
            <a:pPr algn="just">
              <a:spcBef>
                <a:spcPct val="0"/>
              </a:spcBef>
              <a:defRPr/>
            </a:pPr>
            <a:endParaRPr lang="es-ES" altLang="es-MX" sz="1200" dirty="0">
              <a:solidFill>
                <a:srgbClr val="000000"/>
              </a:solidFill>
              <a:latin typeface="Arial" panose="020B0604020202020204" pitchFamily="34" charset="0"/>
            </a:endParaRPr>
          </a:p>
        </p:txBody>
      </p:sp>
      <p:sp>
        <p:nvSpPr>
          <p:cNvPr id="12391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2391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18"/>
          <p:cNvGraphicFramePr>
            <a:graphicFrameLocks noGrp="1"/>
          </p:cNvGraphicFramePr>
          <p:nvPr>
            <p:extLst>
              <p:ext uri="{D42A27DB-BD31-4B8C-83A1-F6EECF244321}">
                <p14:modId xmlns:p14="http://schemas.microsoft.com/office/powerpoint/2010/main" val="410698833"/>
              </p:ext>
            </p:extLst>
          </p:nvPr>
        </p:nvGraphicFramePr>
        <p:xfrm>
          <a:off x="1520825" y="8388885"/>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Jaime Martínez Hernández</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355297095"/>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74085" name="Rectangle 5"/>
          <p:cNvSpPr>
            <a:spLocks noChangeArrowheads="1"/>
          </p:cNvSpPr>
          <p:nvPr/>
        </p:nvSpPr>
        <p:spPr bwMode="auto">
          <a:xfrm>
            <a:off x="1448900" y="526927"/>
            <a:ext cx="5219700" cy="7694414"/>
          </a:xfrm>
          <a:prstGeom prst="rect">
            <a:avLst/>
          </a:prstGeom>
          <a:noFill/>
          <a:ln>
            <a:noFill/>
          </a:ln>
          <a:extLst/>
        </p:spPr>
        <p:txBody>
          <a:bodyPr>
            <a:spAutoFit/>
          </a:bodyPr>
          <a:lstStyle/>
          <a:p>
            <a:pPr marL="174625" indent="-174625" algn="ctr">
              <a:defRPr/>
            </a:pPr>
            <a:endParaRPr lang="es-MX" b="1" i="1" dirty="0" smtClean="0">
              <a:latin typeface="Arial" charset="0"/>
              <a:cs typeface="Arial" charset="0"/>
            </a:endParaRPr>
          </a:p>
          <a:p>
            <a:pPr marL="174625" indent="-174625" algn="ctr">
              <a:defRPr/>
            </a:pPr>
            <a:r>
              <a:rPr lang="es-MX" b="1" i="1" dirty="0" smtClean="0">
                <a:latin typeface="Arial" charset="0"/>
                <a:cs typeface="Arial" charset="0"/>
              </a:rPr>
              <a:t>AUXILIAR DEL DEPARTAMENTO DE </a:t>
            </a:r>
            <a:r>
              <a:rPr lang="es-MX" altLang="es-MX" b="1" i="1" dirty="0" smtClean="0"/>
              <a:t>TECNOLOGÍAS </a:t>
            </a:r>
            <a:r>
              <a:rPr lang="es-MX" altLang="es-MX" b="1" i="1" dirty="0"/>
              <a:t>DE LA INFORMACIÓN Y COMUNICACIÓN (</a:t>
            </a:r>
            <a:r>
              <a:rPr lang="es-MX" altLang="es-MX" b="1" i="1" dirty="0" err="1"/>
              <a:t>TIC’s</a:t>
            </a:r>
            <a:r>
              <a:rPr lang="es-MX" altLang="es-MX" b="1" i="1" dirty="0"/>
              <a:t>)</a:t>
            </a:r>
            <a:endParaRPr lang="es-ES_tradnl" altLang="es-MX" b="1" i="1" dirty="0"/>
          </a:p>
          <a:p>
            <a:pPr marL="174625" indent="-174625" algn="ctr">
              <a:defRPr/>
            </a:pPr>
            <a:endParaRPr lang="es-MX" b="1" i="1" dirty="0">
              <a:latin typeface="Arial" charset="0"/>
              <a:cs typeface="Arial" charset="0"/>
            </a:endParaRPr>
          </a:p>
          <a:p>
            <a:pPr marL="174625" indent="-174625">
              <a:spcAft>
                <a:spcPts val="1200"/>
              </a:spcAft>
              <a:defRPr/>
            </a:pPr>
            <a:r>
              <a:rPr lang="es-ES_tradnl" b="1" i="1" dirty="0" smtClean="0">
                <a:latin typeface="Arial" charset="0"/>
                <a:cs typeface="Arial" charset="0"/>
              </a:rPr>
              <a:t>OBJETIVO </a:t>
            </a:r>
            <a:endParaRPr lang="es-ES_tradnl" b="1" i="1" dirty="0">
              <a:latin typeface="Arial" charset="0"/>
              <a:cs typeface="Arial" charset="0"/>
            </a:endParaRPr>
          </a:p>
          <a:p>
            <a:pPr marL="95250" algn="just">
              <a:spcAft>
                <a:spcPts val="1200"/>
              </a:spcAft>
              <a:defRPr/>
            </a:pPr>
            <a:r>
              <a:rPr lang="es-MX" dirty="0">
                <a:latin typeface="Arial" charset="0"/>
                <a:cs typeface="Arial" charset="0"/>
              </a:rPr>
              <a:t>Brindar el servicio de soporte técnico, mantenimiento preventivo correctivo al hardware, software y demás tecnologías de la información y comunicación con las que cuente la Institución.</a:t>
            </a:r>
            <a:endParaRPr lang="es-ES" dirty="0">
              <a:latin typeface="Arial" charset="0"/>
              <a:cs typeface="Arial" charset="0"/>
            </a:endParaRPr>
          </a:p>
          <a:p>
            <a:pPr marL="174625" indent="-174625" algn="just">
              <a:spcAft>
                <a:spcPts val="0"/>
              </a:spcAft>
              <a:defRPr/>
            </a:pPr>
            <a:r>
              <a:rPr lang="es-ES" b="1" i="1" dirty="0">
                <a:latin typeface="Arial" charset="0"/>
                <a:cs typeface="Arial" charset="0"/>
              </a:rPr>
              <a:t>FUNCIONES </a:t>
            </a:r>
          </a:p>
          <a:p>
            <a:pPr marL="171450" indent="-171450" algn="just" eaLnBrk="1" fontAlgn="ctr" hangingPunct="1">
              <a:spcAft>
                <a:spcPts val="0"/>
              </a:spcAft>
              <a:buFont typeface="Arial" panose="020B0604020202020204" pitchFamily="34" charset="0"/>
              <a:buChar char="•"/>
            </a:pPr>
            <a:r>
              <a:rPr lang="es-MX" dirty="0" smtClean="0"/>
              <a:t>Ejecutar las </a:t>
            </a:r>
            <a:r>
              <a:rPr lang="es-MX" dirty="0"/>
              <a:t>disposiciones normativas que en materia de Informática y servicios de información aplique el instituto </a:t>
            </a:r>
          </a:p>
          <a:p>
            <a:pPr marL="171450" indent="-171450" algn="just" eaLnBrk="1" fontAlgn="ctr" hangingPunct="1">
              <a:lnSpc>
                <a:spcPct val="150000"/>
              </a:lnSpc>
              <a:buFont typeface="Arial" panose="020B0604020202020204" pitchFamily="34" charset="0"/>
              <a:buChar char="•"/>
            </a:pPr>
            <a:r>
              <a:rPr lang="es-MX" dirty="0"/>
              <a:t>Dar el servicio de mantenimiento preventivo y correctivo de equipos de computo, audiovisual, laboratorio y especialidades asignados al personal del instituto</a:t>
            </a:r>
          </a:p>
          <a:p>
            <a:pPr marL="171450" indent="-171450" algn="just" eaLnBrk="1" fontAlgn="ctr" hangingPunct="1">
              <a:lnSpc>
                <a:spcPct val="150000"/>
              </a:lnSpc>
              <a:buFont typeface="Arial" panose="020B0604020202020204" pitchFamily="34" charset="0"/>
              <a:buChar char="•"/>
            </a:pPr>
            <a:r>
              <a:rPr lang="es-MX" dirty="0"/>
              <a:t>Atender, reparar y mantener los servicios de red</a:t>
            </a:r>
          </a:p>
          <a:p>
            <a:pPr marL="171450" indent="-171450" algn="just" eaLnBrk="1" fontAlgn="ctr" hangingPunct="1">
              <a:lnSpc>
                <a:spcPct val="150000"/>
              </a:lnSpc>
              <a:buFont typeface="Arial" panose="020B0604020202020204" pitchFamily="34" charset="0"/>
              <a:buChar char="•"/>
            </a:pPr>
            <a:r>
              <a:rPr lang="es-MX" dirty="0"/>
              <a:t>Proporcionar la utilización de tecnologías de información y comunicación mediante asistencia técnica de manera que les permita un uso mas racional de los recursos con que se cuenta en el instituto.</a:t>
            </a:r>
          </a:p>
          <a:p>
            <a:pPr marL="171450" indent="-171450" algn="just" eaLnBrk="1" fontAlgn="ctr" hangingPunct="1">
              <a:lnSpc>
                <a:spcPct val="150000"/>
              </a:lnSpc>
              <a:buFont typeface="Arial" panose="020B0604020202020204" pitchFamily="34" charset="0"/>
              <a:buChar char="•"/>
            </a:pPr>
            <a:r>
              <a:rPr lang="es-MX" dirty="0"/>
              <a:t>Ejecutar las actividades de mantenimiento de sistemas revisando que se cumplan con las especificaciones de la seguridad e integridad  de los sistemas de información</a:t>
            </a:r>
          </a:p>
          <a:p>
            <a:pPr marL="171450" indent="-171450" algn="just" eaLnBrk="1" fontAlgn="ctr" hangingPunct="1">
              <a:lnSpc>
                <a:spcPct val="150000"/>
              </a:lnSpc>
              <a:buFont typeface="Arial" panose="020B0604020202020204" pitchFamily="34" charset="0"/>
              <a:buChar char="•"/>
            </a:pPr>
            <a:r>
              <a:rPr lang="es-MX" dirty="0"/>
              <a:t>Proponer políticas de programación que armonicen con los sistemas operativos y ambientes de desarrollo utilizados en el área</a:t>
            </a:r>
          </a:p>
          <a:p>
            <a:pPr marL="171450" indent="-171450" algn="just" eaLnBrk="1" fontAlgn="ctr" hangingPunct="1">
              <a:lnSpc>
                <a:spcPct val="150000"/>
              </a:lnSpc>
              <a:buFont typeface="Arial" panose="020B0604020202020204" pitchFamily="34" charset="0"/>
              <a:buChar char="•"/>
            </a:pPr>
            <a:r>
              <a:rPr lang="es-MX" dirty="0"/>
              <a:t>Atender con amabilidad y cortesía al personal y estudiantes del Instituto para proporcionarles un servicio de calidad </a:t>
            </a:r>
            <a:endParaRPr lang="es-MX" dirty="0" smtClean="0"/>
          </a:p>
          <a:p>
            <a:pPr marL="171450" indent="-171450" algn="just" eaLnBrk="1" fontAlgn="ctr" hangingPunct="1">
              <a:lnSpc>
                <a:spcPct val="150000"/>
              </a:lnSpc>
              <a:buFont typeface="Arial" panose="020B0604020202020204" pitchFamily="34" charset="0"/>
              <a:buChar char="•"/>
            </a:pPr>
            <a:r>
              <a:rPr lang="es-MX" dirty="0" smtClean="0"/>
              <a:t>Administrar el funcionamiento del centro de cómputo para servicio a los alumnos</a:t>
            </a:r>
            <a:endParaRPr lang="es-MX" dirty="0"/>
          </a:p>
          <a:p>
            <a:pPr marL="171450" indent="-171450" algn="just" eaLnBrk="1" fontAlgn="ctr" hangingPunct="1">
              <a:lnSpc>
                <a:spcPct val="150000"/>
              </a:lnSpc>
              <a:buFont typeface="Arial" panose="020B0604020202020204" pitchFamily="34" charset="0"/>
              <a:buChar char="•"/>
            </a:pPr>
            <a:r>
              <a:rPr lang="es-MX" dirty="0"/>
              <a:t>Ejecutar la normatividad expedida en materia de control, transparencia, protección de datos, archivo y control interno. </a:t>
            </a:r>
          </a:p>
          <a:p>
            <a:pPr marL="171450" indent="-171450" algn="just" eaLnBrk="1" fontAlgn="ctr" hangingPunct="1">
              <a:lnSpc>
                <a:spcPct val="150000"/>
              </a:lnSpc>
              <a:buFont typeface="Arial" panose="020B0604020202020204" pitchFamily="34" charset="0"/>
              <a:buChar char="•"/>
            </a:pPr>
            <a:r>
              <a:rPr lang="es-MX" dirty="0"/>
              <a:t>Estas funciones son enunciativas mas no </a:t>
            </a:r>
            <a:r>
              <a:rPr lang="es-MX" dirty="0" smtClean="0"/>
              <a:t>limitativas</a:t>
            </a:r>
            <a:endParaRPr lang="es-MX" b="1" i="1" dirty="0">
              <a:latin typeface="Arial" charset="0"/>
              <a:cs typeface="Arial" charset="0"/>
            </a:endParaRPr>
          </a:p>
        </p:txBody>
      </p:sp>
      <p:graphicFrame>
        <p:nvGraphicFramePr>
          <p:cNvPr id="7" name="Group 18"/>
          <p:cNvGraphicFramePr>
            <a:graphicFrameLocks noGrp="1"/>
          </p:cNvGraphicFramePr>
          <p:nvPr>
            <p:extLst>
              <p:ext uri="{D42A27DB-BD31-4B8C-83A1-F6EECF244321}">
                <p14:modId xmlns:p14="http://schemas.microsoft.com/office/powerpoint/2010/main" val="3569155740"/>
              </p:ext>
            </p:extLst>
          </p:nvPr>
        </p:nvGraphicFramePr>
        <p:xfrm>
          <a:off x="1505500" y="8398294"/>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Arial" charset="0"/>
                          <a:cs typeface="Times New Roman" pitchFamily="18" charset="0"/>
                        </a:rPr>
                        <a:t>José Gregorio Márquez Vega</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121871"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a:latin typeface="Arial" panose="020B0604020202020204" pitchFamily="34" charset="0"/>
              </a:rPr>
              <a:t>DESCRIPCIÓN DE FUNCIONES</a:t>
            </a:r>
          </a:p>
        </p:txBody>
      </p:sp>
      <p:sp>
        <p:nvSpPr>
          <p:cNvPr id="121872"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3774913965"/>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270348" name="5 Rectángulo"/>
          <p:cNvSpPr>
            <a:spLocks noChangeArrowheads="1"/>
          </p:cNvSpPr>
          <p:nvPr/>
        </p:nvSpPr>
        <p:spPr bwMode="auto">
          <a:xfrm>
            <a:off x="1447065" y="382963"/>
            <a:ext cx="5219700" cy="8217634"/>
          </a:xfrm>
          <a:prstGeom prst="rect">
            <a:avLst/>
          </a:prstGeom>
          <a:noFill/>
          <a:ln>
            <a:noFill/>
          </a:ln>
          <a:extLst/>
        </p:spPr>
        <p:txBody>
          <a:bodyPr>
            <a:spAutoFit/>
          </a:bodyPr>
          <a:lstStyle>
            <a:lvl1pPr marL="177800" indent="-1778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defRPr/>
            </a:pPr>
            <a:endParaRPr lang="es-MX" altLang="es-MX" sz="1200" b="1" i="1" dirty="0">
              <a:latin typeface="Arial" panose="020B0604020202020204" pitchFamily="34" charset="0"/>
            </a:endParaRPr>
          </a:p>
          <a:p>
            <a:pPr algn="ctr">
              <a:spcBef>
                <a:spcPct val="0"/>
              </a:spcBef>
              <a:buNone/>
              <a:defRPr/>
            </a:pPr>
            <a:r>
              <a:rPr lang="es-MX" sz="1200" b="1" i="1" dirty="0">
                <a:latin typeface="Arial" charset="0"/>
                <a:cs typeface="Arial" charset="0"/>
              </a:rPr>
              <a:t>AUXILIAR DEL DEPARTAMENTO DE </a:t>
            </a:r>
            <a:r>
              <a:rPr lang="es-MX" altLang="es-MX" sz="1200" b="1" i="1" dirty="0">
                <a:latin typeface="Arial" charset="0"/>
                <a:cs typeface="Arial" charset="0"/>
              </a:rPr>
              <a:t>TECNOLOGÍAS DE LA INFORMACIÓN Y COMUNICACIÓN (</a:t>
            </a:r>
            <a:r>
              <a:rPr lang="es-MX" altLang="es-MX" sz="1200" b="1" i="1" dirty="0" err="1">
                <a:latin typeface="Arial" charset="0"/>
                <a:cs typeface="Arial" charset="0"/>
              </a:rPr>
              <a:t>TIC’s</a:t>
            </a:r>
            <a:r>
              <a:rPr lang="es-MX" altLang="es-MX" sz="1200" b="1" i="1" dirty="0">
                <a:latin typeface="Arial" charset="0"/>
                <a:cs typeface="Arial" charset="0"/>
              </a:rPr>
              <a:t>)</a:t>
            </a:r>
            <a:endParaRPr lang="es-ES_tradnl" altLang="es-MX" sz="1200" b="1" i="1" dirty="0">
              <a:latin typeface="Arial" charset="0"/>
              <a:cs typeface="Arial" charset="0"/>
            </a:endParaRPr>
          </a:p>
          <a:p>
            <a:pPr algn="ctr">
              <a:spcBef>
                <a:spcPct val="0"/>
              </a:spcBef>
              <a:buFontTx/>
              <a:buNone/>
              <a:defRPr/>
            </a:pPr>
            <a:endParaRPr lang="es-ES_tradnl" altLang="es-MX" sz="1200" b="1" i="1" dirty="0" smtClean="0">
              <a:latin typeface="Arial" panose="020B0604020202020204" pitchFamily="34" charset="0"/>
            </a:endParaRPr>
          </a:p>
          <a:p>
            <a:pPr algn="just">
              <a:spcBef>
                <a:spcPts val="0"/>
              </a:spcBef>
              <a:spcAft>
                <a:spcPts val="0"/>
              </a:spcAft>
              <a:buFontTx/>
              <a:buNone/>
              <a:defRPr/>
            </a:pPr>
            <a:r>
              <a:rPr lang="es-ES_tradnl" altLang="es-MX" sz="1200" b="1" i="1" dirty="0" smtClean="0">
                <a:solidFill>
                  <a:srgbClr val="000000"/>
                </a:solidFill>
                <a:latin typeface="Arial" panose="020B0604020202020204" pitchFamily="34" charset="0"/>
              </a:rPr>
              <a:t>OBJETIVO</a:t>
            </a:r>
          </a:p>
          <a:p>
            <a:pPr marL="95250" indent="-6350" algn="just">
              <a:spcBef>
                <a:spcPts val="0"/>
              </a:spcBef>
              <a:spcAft>
                <a:spcPts val="0"/>
              </a:spcAft>
              <a:buFontTx/>
              <a:buNone/>
              <a:defRPr/>
            </a:pPr>
            <a:r>
              <a:rPr lang="es-MX" altLang="es-MX" sz="1200" dirty="0">
                <a:solidFill>
                  <a:srgbClr val="000000"/>
                </a:solidFill>
                <a:latin typeface="Arial" panose="020B0604020202020204" pitchFamily="34" charset="0"/>
              </a:rPr>
              <a:t>Proporcionar el servicio de mantenimiento preventivo y correctivo a los equipos de cómputo y conectividad, así como a la red para conservarlos en óptimas condiciones.</a:t>
            </a:r>
          </a:p>
          <a:p>
            <a:pPr algn="just">
              <a:spcBef>
                <a:spcPts val="0"/>
              </a:spcBef>
              <a:spcAft>
                <a:spcPts val="0"/>
              </a:spcAft>
              <a:buFontTx/>
              <a:buNone/>
              <a:defRPr/>
            </a:pPr>
            <a:r>
              <a:rPr lang="es-ES" altLang="es-MX" sz="1200" b="1" i="1" dirty="0">
                <a:solidFill>
                  <a:srgbClr val="000000"/>
                </a:solidFill>
                <a:latin typeface="Arial" panose="020B0604020202020204" pitchFamily="34" charset="0"/>
              </a:rPr>
              <a:t>FUNCIONES </a:t>
            </a: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Proporcionar el mantenimiento general, supervisión y reparación de los equipos de computo</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Instalar los programas esenciales en el uso cotidiano del equipo de computo</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Atender los planes de seguridad  para los equipos  de computo desarrollados por el instituto</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smtClean="0">
                <a:solidFill>
                  <a:srgbClr val="000000"/>
                </a:solidFill>
                <a:latin typeface="Arial" panose="020B0604020202020204" pitchFamily="34" charset="0"/>
              </a:rPr>
              <a:t>Dar </a:t>
            </a:r>
            <a:r>
              <a:rPr lang="es-MX" sz="1200" dirty="0">
                <a:solidFill>
                  <a:srgbClr val="000000"/>
                </a:solidFill>
                <a:latin typeface="Arial" panose="020B0604020202020204" pitchFamily="34" charset="0"/>
              </a:rPr>
              <a:t>limpieza a los equipos de computo, instalación de hardware y software</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Proporcionar el servicio de mantenimiento preventivo y correctivo de equipos de computo asignados a las áreas administrativas</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b"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Reportar a su jefe inmediato el material , refacciones y herramientas necesarios para los trabajos de </a:t>
            </a:r>
            <a:r>
              <a:rPr lang="es-MX" sz="1200" dirty="0" smtClean="0">
                <a:solidFill>
                  <a:srgbClr val="000000"/>
                </a:solidFill>
                <a:latin typeface="Arial" panose="020B0604020202020204" pitchFamily="34" charset="0"/>
              </a:rPr>
              <a:t>mantenimiento</a:t>
            </a:r>
          </a:p>
          <a:p>
            <a:pPr algn="just" eaLnBrk="1" fontAlgn="b"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elaborar los registros de los servicios y actividades realizados por el </a:t>
            </a:r>
            <a:r>
              <a:rPr lang="es-MX" sz="1200" dirty="0" smtClean="0">
                <a:solidFill>
                  <a:srgbClr val="000000"/>
                </a:solidFill>
                <a:latin typeface="Arial" panose="020B0604020202020204" pitchFamily="34" charset="0"/>
              </a:rPr>
              <a:t>área</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Proponer actividades preventivas a su jefe inmediato para la elaboración del programa de trabajo</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Atender las actividades del Sistema de Calidad institucional como parte de la mejora</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Atender con amabilidad y cortesía al  personal y estudiantes del Instituto para proporcionarles un servicio de  calidad </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 Ejecutar la normatividad expedida en materia de control, transparencia, protección de datos, archivo y control </a:t>
            </a:r>
            <a:r>
              <a:rPr lang="es-MX" sz="1200" dirty="0" smtClean="0">
                <a:solidFill>
                  <a:srgbClr val="000000"/>
                </a:solidFill>
                <a:latin typeface="Arial" panose="020B0604020202020204" pitchFamily="34" charset="0"/>
              </a:rPr>
              <a:t>interno.</a:t>
            </a:r>
          </a:p>
          <a:p>
            <a:pPr algn="just" eaLnBrk="1" fontAlgn="ctr" hangingPunct="1">
              <a:spcBef>
                <a:spcPts val="0"/>
              </a:spcBef>
              <a:spcAft>
                <a:spcPts val="0"/>
              </a:spcAft>
              <a:buFont typeface="Wingdings" panose="05000000000000000000" pitchFamily="2" charset="2"/>
              <a:buChar char="§"/>
            </a:pPr>
            <a:endParaRPr lang="es-MX" sz="1200" dirty="0">
              <a:latin typeface="Arial" panose="020B0604020202020204" pitchFamily="34" charset="0"/>
            </a:endParaRPr>
          </a:p>
          <a:p>
            <a:pPr algn="just" eaLnBrk="1" fontAlgn="ctr" hangingPunct="1">
              <a:spcBef>
                <a:spcPts val="0"/>
              </a:spcBef>
              <a:spcAft>
                <a:spcPts val="0"/>
              </a:spcAft>
              <a:buFont typeface="Wingdings" panose="05000000000000000000" pitchFamily="2" charset="2"/>
              <a:buChar char="§"/>
            </a:pPr>
            <a:r>
              <a:rPr lang="es-MX" sz="1200" dirty="0">
                <a:solidFill>
                  <a:srgbClr val="000000"/>
                </a:solidFill>
                <a:latin typeface="Arial" panose="020B0604020202020204" pitchFamily="34" charset="0"/>
              </a:rPr>
              <a:t>Estas funciones son enunciativas mas no limitativas.</a:t>
            </a:r>
            <a:endParaRPr lang="es-MX" sz="1200" dirty="0">
              <a:latin typeface="Arial" panose="020B0604020202020204" pitchFamily="34" charset="0"/>
            </a:endParaRPr>
          </a:p>
          <a:p>
            <a:pPr algn="just">
              <a:spcBef>
                <a:spcPct val="0"/>
              </a:spcBef>
              <a:defRPr/>
            </a:pPr>
            <a:endParaRPr lang="es-ES" altLang="es-MX" sz="1200" dirty="0">
              <a:solidFill>
                <a:srgbClr val="000000"/>
              </a:solidFill>
              <a:latin typeface="Arial" panose="020B0604020202020204" pitchFamily="34" charset="0"/>
            </a:endParaRPr>
          </a:p>
        </p:txBody>
      </p:sp>
      <p:sp>
        <p:nvSpPr>
          <p:cNvPr id="123916"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DESCRIPCIÓN DE FUNCIONES</a:t>
            </a:r>
          </a:p>
        </p:txBody>
      </p:sp>
      <p:sp>
        <p:nvSpPr>
          <p:cNvPr id="123917"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aphicFrame>
        <p:nvGraphicFramePr>
          <p:cNvPr id="8" name="Group 18"/>
          <p:cNvGraphicFramePr>
            <a:graphicFrameLocks noGrp="1"/>
          </p:cNvGraphicFramePr>
          <p:nvPr>
            <p:extLst>
              <p:ext uri="{D42A27DB-BD31-4B8C-83A1-F6EECF244321}">
                <p14:modId xmlns:p14="http://schemas.microsoft.com/office/powerpoint/2010/main" val="3401960946"/>
              </p:ext>
            </p:extLst>
          </p:nvPr>
        </p:nvGraphicFramePr>
        <p:xfrm>
          <a:off x="1520825" y="8424863"/>
          <a:ext cx="5257800" cy="587375"/>
        </p:xfrm>
        <a:graphic>
          <a:graphicData uri="http://schemas.openxmlformats.org/drawingml/2006/table">
            <a:tbl>
              <a:tblPr/>
              <a:tblGrid>
                <a:gridCol w="2743200">
                  <a:extLst>
                    <a:ext uri="{9D8B030D-6E8A-4147-A177-3AD203B41FA5}">
                      <a16:colId xmlns:a16="http://schemas.microsoft.com/office/drawing/2014/main" xmlns="" val="20000"/>
                    </a:ext>
                  </a:extLst>
                </a:gridCol>
                <a:gridCol w="2514600">
                  <a:extLst>
                    <a:ext uri="{9D8B030D-6E8A-4147-A177-3AD203B41FA5}">
                      <a16:colId xmlns:a16="http://schemas.microsoft.com/office/drawing/2014/main" xmlns="" val="20001"/>
                    </a:ext>
                  </a:extLst>
                </a:gridCol>
              </a:tblGrid>
              <a:tr h="274638">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200" b="1" i="0" u="none" strike="noStrike" cap="none" normalizeH="0" baseline="0" dirty="0" smtClean="0">
                          <a:ln>
                            <a:noFill/>
                          </a:ln>
                          <a:solidFill>
                            <a:schemeClr val="tx1"/>
                          </a:solidFill>
                          <a:effectLst/>
                          <a:latin typeface="Arial" charset="0"/>
                          <a:cs typeface="Times New Roman" pitchFamily="18" charset="0"/>
                        </a:rPr>
                        <a:t>Responsable</a:t>
                      </a:r>
                      <a:endPar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Director General</a:t>
                      </a: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127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a:ln>
                            <a:noFill/>
                          </a:ln>
                          <a:solidFill>
                            <a:schemeClr val="tx1"/>
                          </a:solidFill>
                          <a:effectLst/>
                          <a:latin typeface="Arial" charset="0"/>
                          <a:cs typeface="Times New Roman" pitchFamily="18" charset="0"/>
                        </a:rPr>
                        <a:t>Dulce María Quezada Priego</a:t>
                      </a:r>
                      <a:endParaRPr kumimoji="0" lang="es-ES" sz="2400" b="0" i="0" u="none" strike="noStrike" cap="none" normalizeH="0" baseline="0" dirty="0">
                        <a:ln>
                          <a:noFill/>
                        </a:ln>
                        <a:solidFill>
                          <a:schemeClr val="tx1"/>
                        </a:solidFill>
                        <a:effectLst/>
                        <a:latin typeface="Times New Roman" pitchFamily="18"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sz="800" b="0" i="0" u="none" strike="noStrike" cap="none" normalizeH="0" baseline="0" dirty="0">
                          <a:ln>
                            <a:noFill/>
                          </a:ln>
                          <a:solidFill>
                            <a:schemeClr val="tx1"/>
                          </a:solidFill>
                          <a:effectLst/>
                          <a:latin typeface="Times New Roman" pitchFamily="18" charset="0"/>
                          <a:cs typeface="Times New Roman" pitchFamily="18" charset="0"/>
                        </a:rPr>
                        <a:t> </a:t>
                      </a:r>
                      <a:r>
                        <a:rPr kumimoji="0" lang="es-ES" sz="1200" b="0" i="0" u="none" strike="noStrike" cap="none" normalizeH="0" baseline="0" dirty="0">
                          <a:ln>
                            <a:noFill/>
                          </a:ln>
                          <a:solidFill>
                            <a:schemeClr val="tx1"/>
                          </a:solidFill>
                          <a:effectLst/>
                          <a:latin typeface="Arial" charset="0"/>
                          <a:cs typeface="Arial" charset="0"/>
                        </a:rPr>
                        <a:t>Ricardo Bárcenas Rivas</a:t>
                      </a:r>
                      <a:endParaRPr kumimoji="0" lang="es-ES" sz="1200" b="0" i="0" u="none" strike="noStrike" cap="none" normalizeH="0" baseline="0" dirty="0">
                        <a:ln>
                          <a:noFill/>
                        </a:ln>
                        <a:solidFill>
                          <a:schemeClr val="tx1"/>
                        </a:solidFill>
                        <a:effectLst/>
                        <a:latin typeface="Arial" charset="0"/>
                        <a:cs typeface="Times New Roman" pitchFamily="18" charset="0"/>
                      </a:endParaRPr>
                    </a:p>
                  </a:txBody>
                  <a:tcPr marT="45745" marB="457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321511433"/>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6"/>
          <p:cNvSpPr>
            <a:spLocks noChangeArrowheads="1"/>
          </p:cNvSpPr>
          <p:nvPr/>
        </p:nvSpPr>
        <p:spPr bwMode="auto">
          <a:xfrm>
            <a:off x="0" y="0"/>
            <a:ext cx="1443038" cy="9144000"/>
          </a:xfrm>
          <a:prstGeom prst="rect">
            <a:avLst/>
          </a:prstGeom>
          <a:solidFill>
            <a:schemeClr val="bg1">
              <a:lumMod val="65000"/>
            </a:schemeClr>
          </a:solidFill>
          <a:ln>
            <a:noFill/>
          </a:ln>
        </p:spPr>
        <p:txBody>
          <a:bodyPr wrap="none" anchor="ctr"/>
          <a:lstStyle>
            <a:lvl1pPr>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1143000" indent="-228600">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2057400" indent="-22860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endParaRPr lang="es-MX" altLang="es-MX"/>
          </a:p>
        </p:txBody>
      </p:sp>
      <p:sp>
        <p:nvSpPr>
          <p:cNvPr id="165891" name="Text Box 1029"/>
          <p:cNvSpPr txBox="1">
            <a:spLocks noChangeArrowheads="1"/>
          </p:cNvSpPr>
          <p:nvPr/>
        </p:nvSpPr>
        <p:spPr bwMode="auto">
          <a:xfrm>
            <a:off x="290513" y="900113"/>
            <a:ext cx="630872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600" b="1" i="1" dirty="0">
                <a:latin typeface="Arial" panose="020B0604020202020204" pitchFamily="34" charset="0"/>
              </a:rPr>
              <a:t>RESPONSABLE DE LA FORMULACIÓN DEL</a:t>
            </a:r>
          </a:p>
          <a:p>
            <a:pPr algn="ctr">
              <a:spcBef>
                <a:spcPct val="0"/>
              </a:spcBef>
              <a:buFontTx/>
              <a:buNone/>
            </a:pPr>
            <a:r>
              <a:rPr lang="es-ES_tradnl" altLang="es-MX" sz="1600" b="1" i="1" dirty="0">
                <a:latin typeface="Arial" panose="020B0604020202020204" pitchFamily="34" charset="0"/>
              </a:rPr>
              <a:t> MANUAL DE ORGANIZACIÓN DEL INSTITUTO</a:t>
            </a:r>
          </a:p>
          <a:p>
            <a:pPr algn="ctr">
              <a:spcBef>
                <a:spcPct val="0"/>
              </a:spcBef>
              <a:buFontTx/>
              <a:buNone/>
            </a:pPr>
            <a:r>
              <a:rPr lang="es-ES_tradnl" altLang="es-MX" sz="1600" b="1" i="1" dirty="0">
                <a:latin typeface="Arial" panose="020B0604020202020204" pitchFamily="34" charset="0"/>
              </a:rPr>
              <a:t>TECNOLÓGICO SUPERIOR DE TAMAZUNCHALE</a:t>
            </a:r>
          </a:p>
        </p:txBody>
      </p:sp>
      <p:sp>
        <p:nvSpPr>
          <p:cNvPr id="165892" name="Text Box 1030"/>
          <p:cNvSpPr txBox="1">
            <a:spLocks noChangeArrowheads="1"/>
          </p:cNvSpPr>
          <p:nvPr/>
        </p:nvSpPr>
        <p:spPr bwMode="auto">
          <a:xfrm>
            <a:off x="2741613" y="6084888"/>
            <a:ext cx="1377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600" b="1" i="1" dirty="0">
                <a:latin typeface="Arial" panose="020B0604020202020204" pitchFamily="34" charset="0"/>
              </a:rPr>
              <a:t>AUTORIZAN</a:t>
            </a:r>
          </a:p>
        </p:txBody>
      </p:sp>
      <p:sp>
        <p:nvSpPr>
          <p:cNvPr id="165893" name="Text Box 1034"/>
          <p:cNvSpPr txBox="1">
            <a:spLocks noChangeArrowheads="1"/>
          </p:cNvSpPr>
          <p:nvPr/>
        </p:nvSpPr>
        <p:spPr bwMode="auto">
          <a:xfrm>
            <a:off x="3879091" y="8195271"/>
            <a:ext cx="24447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dirty="0" smtClean="0">
                <a:latin typeface="Arial" panose="020B0604020202020204" pitchFamily="34" charset="0"/>
              </a:rPr>
              <a:t>Ada Amelia Andrade Contreras</a:t>
            </a:r>
            <a:endParaRPr lang="es-ES_tradnl" altLang="es-MX" sz="1200" b="1" dirty="0">
              <a:latin typeface="Arial" panose="020B0604020202020204" pitchFamily="34" charset="0"/>
            </a:endParaRPr>
          </a:p>
        </p:txBody>
      </p:sp>
      <p:sp>
        <p:nvSpPr>
          <p:cNvPr id="165895" name="Line 1037"/>
          <p:cNvSpPr>
            <a:spLocks noChangeShapeType="1"/>
          </p:cNvSpPr>
          <p:nvPr/>
        </p:nvSpPr>
        <p:spPr bwMode="auto">
          <a:xfrm>
            <a:off x="366713" y="8186738"/>
            <a:ext cx="26860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65896" name="Line 1038"/>
          <p:cNvSpPr>
            <a:spLocks noChangeShapeType="1"/>
          </p:cNvSpPr>
          <p:nvPr/>
        </p:nvSpPr>
        <p:spPr bwMode="auto">
          <a:xfrm>
            <a:off x="3852863" y="8186738"/>
            <a:ext cx="24971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65897" name="Text Box 1039"/>
          <p:cNvSpPr txBox="1">
            <a:spLocks noChangeArrowheads="1"/>
          </p:cNvSpPr>
          <p:nvPr/>
        </p:nvSpPr>
        <p:spPr bwMode="auto">
          <a:xfrm>
            <a:off x="2911475" y="3840163"/>
            <a:ext cx="9509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600" b="1" i="1" dirty="0">
                <a:latin typeface="Arial" panose="020B0604020202020204" pitchFamily="34" charset="0"/>
              </a:rPr>
              <a:t>REVISÓ</a:t>
            </a:r>
          </a:p>
        </p:txBody>
      </p:sp>
      <p:sp>
        <p:nvSpPr>
          <p:cNvPr id="165898" name="Text Box 89"/>
          <p:cNvSpPr txBox="1">
            <a:spLocks noChangeArrowheads="1"/>
          </p:cNvSpPr>
          <p:nvPr/>
        </p:nvSpPr>
        <p:spPr bwMode="auto">
          <a:xfrm>
            <a:off x="867335" y="8195272"/>
            <a:ext cx="14911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spcBef>
                <a:spcPct val="0"/>
              </a:spcBef>
              <a:buNone/>
              <a:defRPr/>
            </a:pPr>
            <a:r>
              <a:rPr lang="es-MX" sz="1200" b="1" dirty="0" smtClean="0">
                <a:latin typeface="Arial" pitchFamily="34" charset="0"/>
              </a:rPr>
              <a:t>Joel </a:t>
            </a:r>
            <a:r>
              <a:rPr lang="es-MX" sz="1200" b="1" dirty="0">
                <a:latin typeface="Arial" pitchFamily="34" charset="0"/>
              </a:rPr>
              <a:t>Ramírez </a:t>
            </a:r>
            <a:r>
              <a:rPr lang="es-MX" sz="1200" b="1" dirty="0" smtClean="0">
                <a:latin typeface="Arial" pitchFamily="34" charset="0"/>
              </a:rPr>
              <a:t>Díaz</a:t>
            </a:r>
            <a:endParaRPr lang="es-ES" sz="1200" b="1" dirty="0">
              <a:latin typeface="Arial" pitchFamily="34" charset="0"/>
            </a:endParaRPr>
          </a:p>
        </p:txBody>
      </p:sp>
      <p:sp>
        <p:nvSpPr>
          <p:cNvPr id="165899" name="Text Box 1034"/>
          <p:cNvSpPr txBox="1">
            <a:spLocks noChangeArrowheads="1"/>
          </p:cNvSpPr>
          <p:nvPr/>
        </p:nvSpPr>
        <p:spPr bwMode="auto">
          <a:xfrm>
            <a:off x="2093607" y="4930776"/>
            <a:ext cx="28632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es-ES_tradnl" altLang="es-MX" sz="1200" b="1" dirty="0" smtClean="0">
                <a:latin typeface="Arial" panose="020B0604020202020204" pitchFamily="34" charset="0"/>
              </a:rPr>
              <a:t>Jorge Daniel Hernández Delgadillo </a:t>
            </a:r>
          </a:p>
          <a:p>
            <a:pPr algn="ctr">
              <a:spcBef>
                <a:spcPct val="0"/>
              </a:spcBef>
              <a:buNone/>
            </a:pPr>
            <a:r>
              <a:rPr lang="es-ES_tradnl" altLang="es-MX" sz="1200" b="1" dirty="0" smtClean="0">
                <a:latin typeface="Arial" panose="020B0604020202020204" pitchFamily="34" charset="0"/>
              </a:rPr>
              <a:t>Director </a:t>
            </a:r>
            <a:r>
              <a:rPr lang="es-ES_tradnl" altLang="es-MX" sz="1200" b="1" dirty="0">
                <a:latin typeface="Arial" panose="020B0604020202020204" pitchFamily="34" charset="0"/>
              </a:rPr>
              <a:t>de Organización y Métodos </a:t>
            </a:r>
          </a:p>
          <a:p>
            <a:pPr algn="ctr">
              <a:spcBef>
                <a:spcPct val="0"/>
              </a:spcBef>
              <a:buFontTx/>
              <a:buNone/>
            </a:pPr>
            <a:endParaRPr lang="es-ES_tradnl" altLang="es-MX" sz="1200" b="1" dirty="0">
              <a:latin typeface="Arial" panose="020B0604020202020204" pitchFamily="34" charset="0"/>
            </a:endParaRPr>
          </a:p>
        </p:txBody>
      </p:sp>
      <p:sp>
        <p:nvSpPr>
          <p:cNvPr id="165900" name="Line 1037"/>
          <p:cNvSpPr>
            <a:spLocks noChangeShapeType="1"/>
          </p:cNvSpPr>
          <p:nvPr/>
        </p:nvSpPr>
        <p:spPr bwMode="auto">
          <a:xfrm>
            <a:off x="2259061" y="4949826"/>
            <a:ext cx="26860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65901" name="Line 1038"/>
          <p:cNvSpPr>
            <a:spLocks noChangeShapeType="1"/>
          </p:cNvSpPr>
          <p:nvPr/>
        </p:nvSpPr>
        <p:spPr bwMode="auto">
          <a:xfrm>
            <a:off x="3827164" y="2782889"/>
            <a:ext cx="24971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65902" name="Text Box 89"/>
          <p:cNvSpPr txBox="1">
            <a:spLocks noChangeArrowheads="1"/>
          </p:cNvSpPr>
          <p:nvPr/>
        </p:nvSpPr>
        <p:spPr bwMode="auto">
          <a:xfrm>
            <a:off x="3380998" y="2887167"/>
            <a:ext cx="33460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dirty="0" smtClean="0">
                <a:latin typeface="Arial" panose="020B0604020202020204" pitchFamily="34" charset="0"/>
                <a:cs typeface="Times New Roman" panose="02020603050405020304" pitchFamily="18" charset="0"/>
              </a:rPr>
              <a:t>Claudia </a:t>
            </a:r>
            <a:r>
              <a:rPr lang="es-ES" altLang="es-MX" sz="1200" b="1" dirty="0">
                <a:latin typeface="Arial" panose="020B0604020202020204" pitchFamily="34" charset="0"/>
                <a:cs typeface="Times New Roman" panose="02020603050405020304" pitchFamily="18" charset="0"/>
              </a:rPr>
              <a:t>Díaz Aguilar</a:t>
            </a:r>
          </a:p>
          <a:p>
            <a:pPr algn="ctr">
              <a:spcBef>
                <a:spcPct val="0"/>
              </a:spcBef>
              <a:buFontTx/>
              <a:buNone/>
            </a:pPr>
            <a:r>
              <a:rPr lang="es-ES" altLang="es-MX" sz="1200" b="1" dirty="0">
                <a:latin typeface="Arial" panose="020B0604020202020204" pitchFamily="34" charset="0"/>
                <a:cs typeface="Times New Roman" panose="02020603050405020304" pitchFamily="18" charset="0"/>
              </a:rPr>
              <a:t>Subdirectora de Servicios Administrativos</a:t>
            </a:r>
          </a:p>
          <a:p>
            <a:pPr algn="ctr">
              <a:spcBef>
                <a:spcPct val="0"/>
              </a:spcBef>
              <a:buFontTx/>
              <a:buNone/>
            </a:pPr>
            <a:endParaRPr lang="es-ES" altLang="es-MX" sz="1200" b="1" dirty="0">
              <a:latin typeface="Arial" panose="020B0604020202020204" pitchFamily="34" charset="0"/>
              <a:cs typeface="Times New Roman" panose="02020603050405020304" pitchFamily="18" charset="0"/>
            </a:endParaRPr>
          </a:p>
          <a:p>
            <a:pPr algn="ctr">
              <a:spcBef>
                <a:spcPct val="0"/>
              </a:spcBef>
              <a:buFontTx/>
              <a:buNone/>
            </a:pPr>
            <a:endParaRPr lang="es-ES" altLang="es-MX" sz="1200" b="1" dirty="0">
              <a:latin typeface="Arial" panose="020B0604020202020204" pitchFamily="34" charset="0"/>
            </a:endParaRPr>
          </a:p>
        </p:txBody>
      </p:sp>
      <p:sp>
        <p:nvSpPr>
          <p:cNvPr id="165904" name="Text Box 89"/>
          <p:cNvSpPr txBox="1">
            <a:spLocks noChangeArrowheads="1"/>
          </p:cNvSpPr>
          <p:nvPr/>
        </p:nvSpPr>
        <p:spPr bwMode="auto">
          <a:xfrm>
            <a:off x="4178228" y="6417241"/>
            <a:ext cx="17515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dirty="0" smtClean="0">
                <a:latin typeface="Arial" panose="020B0604020202020204" pitchFamily="34" charset="0"/>
              </a:rPr>
              <a:t>OFICIAL </a:t>
            </a:r>
            <a:r>
              <a:rPr lang="es-ES" altLang="es-MX" sz="1200" b="1" dirty="0">
                <a:latin typeface="Arial" panose="020B0604020202020204" pitchFamily="34" charset="0"/>
              </a:rPr>
              <a:t>MAYOR DEL</a:t>
            </a:r>
          </a:p>
          <a:p>
            <a:pPr algn="ctr">
              <a:spcBef>
                <a:spcPct val="0"/>
              </a:spcBef>
              <a:buFontTx/>
              <a:buNone/>
            </a:pPr>
            <a:r>
              <a:rPr lang="es-ES" altLang="es-MX" sz="1200" b="1" dirty="0">
                <a:latin typeface="Arial" panose="020B0604020202020204" pitchFamily="34" charset="0"/>
              </a:rPr>
              <a:t>PODER EJECUTIVO</a:t>
            </a:r>
          </a:p>
        </p:txBody>
      </p:sp>
      <p:sp>
        <p:nvSpPr>
          <p:cNvPr id="165905" name="Text Box 4"/>
          <p:cNvSpPr txBox="1">
            <a:spLocks noChangeArrowheads="1"/>
          </p:cNvSpPr>
          <p:nvPr/>
        </p:nvSpPr>
        <p:spPr bwMode="auto">
          <a:xfrm>
            <a:off x="76200" y="63500"/>
            <a:ext cx="39624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s-ES_tradnl" altLang="es-MX" sz="2000" b="1" i="1" dirty="0">
                <a:latin typeface="Arial" panose="020B0604020202020204" pitchFamily="34" charset="0"/>
              </a:rPr>
              <a:t>AUTORIZACIÓN</a:t>
            </a:r>
          </a:p>
        </p:txBody>
      </p:sp>
      <p:sp>
        <p:nvSpPr>
          <p:cNvPr id="165906"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0" name="Line 1037"/>
          <p:cNvSpPr>
            <a:spLocks noChangeShapeType="1"/>
          </p:cNvSpPr>
          <p:nvPr/>
        </p:nvSpPr>
        <p:spPr bwMode="auto">
          <a:xfrm>
            <a:off x="609223" y="2773363"/>
            <a:ext cx="26860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1" name="Text Box 89"/>
          <p:cNvSpPr txBox="1">
            <a:spLocks noChangeArrowheads="1"/>
          </p:cNvSpPr>
          <p:nvPr/>
        </p:nvSpPr>
        <p:spPr bwMode="auto">
          <a:xfrm>
            <a:off x="981468" y="2887167"/>
            <a:ext cx="19415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dirty="0" smtClean="0">
                <a:latin typeface="Arial" panose="020B0604020202020204" pitchFamily="34" charset="0"/>
              </a:rPr>
              <a:t>Ricardo </a:t>
            </a:r>
            <a:r>
              <a:rPr lang="es-ES_tradnl" altLang="es-MX" sz="1200" b="1" dirty="0">
                <a:latin typeface="Arial" panose="020B0604020202020204" pitchFamily="34" charset="0"/>
              </a:rPr>
              <a:t>Bárcenas Rivas</a:t>
            </a:r>
          </a:p>
          <a:p>
            <a:pPr algn="ctr">
              <a:spcBef>
                <a:spcPct val="0"/>
              </a:spcBef>
              <a:buNone/>
            </a:pPr>
            <a:r>
              <a:rPr lang="es-ES" altLang="es-MX" sz="1200" b="1" dirty="0">
                <a:latin typeface="Arial" panose="020B0604020202020204" pitchFamily="34" charset="0"/>
              </a:rPr>
              <a:t>Director General</a:t>
            </a:r>
            <a:endParaRPr lang="es-ES_tradnl" altLang="es-MX" sz="1200" b="1" dirty="0">
              <a:latin typeface="Arial" panose="020B0604020202020204" pitchFamily="34" charset="0"/>
            </a:endParaRPr>
          </a:p>
        </p:txBody>
      </p:sp>
      <p:sp>
        <p:nvSpPr>
          <p:cNvPr id="22" name="Text Box 89"/>
          <p:cNvSpPr txBox="1">
            <a:spLocks noChangeArrowheads="1"/>
          </p:cNvSpPr>
          <p:nvPr/>
        </p:nvSpPr>
        <p:spPr bwMode="auto">
          <a:xfrm>
            <a:off x="150019" y="6417241"/>
            <a:ext cx="31194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MX" altLang="es-MX" sz="1200" b="1" dirty="0" smtClean="0">
                <a:latin typeface="Arial" panose="020B0604020202020204" pitchFamily="34" charset="0"/>
              </a:rPr>
              <a:t>PRESIDENTE DE LA H. JUNTA DIRECTIVA</a:t>
            </a: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5"/>
          <p:cNvSpPr>
            <a:spLocks noChangeArrowheads="1"/>
          </p:cNvSpPr>
          <p:nvPr/>
        </p:nvSpPr>
        <p:spPr bwMode="auto">
          <a:xfrm>
            <a:off x="0" y="57150"/>
            <a:ext cx="1443038" cy="9086850"/>
          </a:xfrm>
          <a:prstGeom prst="rect">
            <a:avLst/>
          </a:prstGeom>
          <a:solidFill>
            <a:srgbClr val="F8F8F8"/>
          </a:solidFill>
          <a:ln w="9525">
            <a:noFill/>
            <a:miter lim="800000"/>
            <a:headEnd/>
            <a:tailEnd/>
          </a:ln>
        </p:spPr>
        <p:txBody>
          <a:bodyPr wrap="none" anchor="ctr"/>
          <a:lstStyle/>
          <a:p>
            <a:endParaRPr lang="es-MX" altLang="es-MX"/>
          </a:p>
        </p:txBody>
      </p:sp>
      <p:sp>
        <p:nvSpPr>
          <p:cNvPr id="14339" name="Rectangle 56"/>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8436" name="Text Box 57"/>
          <p:cNvSpPr txBox="1">
            <a:spLocks noChangeArrowheads="1"/>
          </p:cNvSpPr>
          <p:nvPr/>
        </p:nvSpPr>
        <p:spPr bwMode="auto">
          <a:xfrm>
            <a:off x="63500" y="57150"/>
            <a:ext cx="6845300" cy="396875"/>
          </a:xfrm>
          <a:prstGeom prst="rect">
            <a:avLst/>
          </a:prstGeom>
          <a:noFill/>
          <a:ln w="9525">
            <a:noFill/>
            <a:miter lim="800000"/>
            <a:headEnd/>
            <a:tailEnd/>
          </a:ln>
        </p:spPr>
        <p:txBody>
          <a:bodyPr>
            <a:spAutoFit/>
          </a:bodyPr>
          <a:lstStyle/>
          <a:p>
            <a:pPr>
              <a:spcBef>
                <a:spcPct val="50000"/>
              </a:spcBef>
            </a:pPr>
            <a:r>
              <a:rPr lang="es-ES_tradnl" altLang="es-MX" sz="2000" b="1" i="1">
                <a:latin typeface="Arial" charset="0"/>
              </a:rPr>
              <a:t>CONTROL DE ACTUALIZACIONES</a:t>
            </a:r>
          </a:p>
        </p:txBody>
      </p:sp>
      <p:sp>
        <p:nvSpPr>
          <p:cNvPr id="18437" name="Line 5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8438" name="Text Box 59"/>
          <p:cNvSpPr txBox="1">
            <a:spLocks noChangeArrowheads="1"/>
          </p:cNvSpPr>
          <p:nvPr/>
        </p:nvSpPr>
        <p:spPr bwMode="auto">
          <a:xfrm>
            <a:off x="423863" y="965200"/>
            <a:ext cx="954107" cy="276999"/>
          </a:xfrm>
          <a:prstGeom prst="rect">
            <a:avLst/>
          </a:prstGeom>
          <a:noFill/>
          <a:ln w="9525">
            <a:noFill/>
            <a:miter lim="800000"/>
            <a:headEnd/>
            <a:tailEnd/>
          </a:ln>
        </p:spPr>
        <p:txBody>
          <a:bodyPr wrap="none">
            <a:spAutoFit/>
          </a:bodyPr>
          <a:lstStyle/>
          <a:p>
            <a:r>
              <a:rPr lang="es-ES_tradnl" altLang="es-MX" sz="1200" b="1" i="1" dirty="0" smtClean="0">
                <a:latin typeface="Arial" charset="0"/>
              </a:rPr>
              <a:t>ELABORÓ</a:t>
            </a:r>
            <a:endParaRPr lang="es-ES_tradnl" altLang="es-MX" sz="1200" b="1" i="1" dirty="0">
              <a:latin typeface="Arial" charset="0"/>
            </a:endParaRPr>
          </a:p>
        </p:txBody>
      </p:sp>
      <p:sp>
        <p:nvSpPr>
          <p:cNvPr id="18439" name="Text Box 60"/>
          <p:cNvSpPr txBox="1">
            <a:spLocks noChangeArrowheads="1"/>
          </p:cNvSpPr>
          <p:nvPr/>
        </p:nvSpPr>
        <p:spPr bwMode="auto">
          <a:xfrm>
            <a:off x="3308350" y="1587500"/>
            <a:ext cx="627063" cy="246063"/>
          </a:xfrm>
          <a:prstGeom prst="rect">
            <a:avLst/>
          </a:prstGeom>
          <a:noFill/>
          <a:ln w="9525">
            <a:noFill/>
            <a:miter lim="800000"/>
            <a:headEnd/>
            <a:tailEnd/>
          </a:ln>
        </p:spPr>
        <p:txBody>
          <a:bodyPr wrap="none">
            <a:spAutoFit/>
          </a:bodyPr>
          <a:lstStyle/>
          <a:p>
            <a:r>
              <a:rPr lang="es-ES_tradnl" altLang="es-MX" sz="1000" b="1">
                <a:latin typeface="Arial" charset="0"/>
              </a:rPr>
              <a:t>FECHA</a:t>
            </a:r>
          </a:p>
        </p:txBody>
      </p:sp>
      <p:sp>
        <p:nvSpPr>
          <p:cNvPr id="18440" name="Text Box 61"/>
          <p:cNvSpPr txBox="1">
            <a:spLocks noChangeArrowheads="1"/>
          </p:cNvSpPr>
          <p:nvPr/>
        </p:nvSpPr>
        <p:spPr bwMode="auto">
          <a:xfrm>
            <a:off x="403225" y="2286000"/>
            <a:ext cx="755650" cy="246063"/>
          </a:xfrm>
          <a:prstGeom prst="rect">
            <a:avLst/>
          </a:prstGeom>
          <a:noFill/>
          <a:ln w="9525">
            <a:noFill/>
            <a:miter lim="800000"/>
            <a:headEnd/>
            <a:tailEnd/>
          </a:ln>
        </p:spPr>
        <p:txBody>
          <a:bodyPr wrap="none">
            <a:spAutoFit/>
          </a:bodyPr>
          <a:lstStyle/>
          <a:p>
            <a:r>
              <a:rPr lang="es-ES_tradnl" altLang="es-MX" sz="1000" b="1">
                <a:latin typeface="Arial" charset="0"/>
              </a:rPr>
              <a:t>NOMBRE</a:t>
            </a:r>
          </a:p>
        </p:txBody>
      </p:sp>
      <p:sp>
        <p:nvSpPr>
          <p:cNvPr id="18441" name="Text Box 62"/>
          <p:cNvSpPr txBox="1">
            <a:spLocks noChangeArrowheads="1"/>
          </p:cNvSpPr>
          <p:nvPr/>
        </p:nvSpPr>
        <p:spPr bwMode="auto">
          <a:xfrm>
            <a:off x="3978275" y="2286000"/>
            <a:ext cx="592138" cy="246063"/>
          </a:xfrm>
          <a:prstGeom prst="rect">
            <a:avLst/>
          </a:prstGeom>
          <a:noFill/>
          <a:ln w="9525">
            <a:noFill/>
            <a:miter lim="800000"/>
            <a:headEnd/>
            <a:tailEnd/>
          </a:ln>
        </p:spPr>
        <p:txBody>
          <a:bodyPr wrap="none">
            <a:spAutoFit/>
          </a:bodyPr>
          <a:lstStyle/>
          <a:p>
            <a:r>
              <a:rPr lang="es-ES_tradnl" altLang="es-MX" sz="1000" b="1">
                <a:latin typeface="Arial" charset="0"/>
              </a:rPr>
              <a:t>FIRMA</a:t>
            </a:r>
          </a:p>
        </p:txBody>
      </p:sp>
      <p:sp>
        <p:nvSpPr>
          <p:cNvPr id="18442" name="Line 63"/>
          <p:cNvSpPr>
            <a:spLocks noChangeShapeType="1"/>
          </p:cNvSpPr>
          <p:nvPr/>
        </p:nvSpPr>
        <p:spPr bwMode="auto">
          <a:xfrm>
            <a:off x="501650" y="2324100"/>
            <a:ext cx="3117850" cy="0"/>
          </a:xfrm>
          <a:prstGeom prst="line">
            <a:avLst/>
          </a:prstGeom>
          <a:noFill/>
          <a:ln w="9525">
            <a:solidFill>
              <a:schemeClr val="tx1"/>
            </a:solidFill>
            <a:round/>
            <a:headEnd/>
            <a:tailEnd/>
          </a:ln>
        </p:spPr>
        <p:txBody>
          <a:bodyPr wrap="none" anchor="ctr"/>
          <a:lstStyle/>
          <a:p>
            <a:endParaRPr lang="es-MX"/>
          </a:p>
        </p:txBody>
      </p:sp>
      <p:sp>
        <p:nvSpPr>
          <p:cNvPr id="18443" name="Line 64"/>
          <p:cNvSpPr>
            <a:spLocks noChangeShapeType="1"/>
          </p:cNvSpPr>
          <p:nvPr/>
        </p:nvSpPr>
        <p:spPr bwMode="auto">
          <a:xfrm>
            <a:off x="4064000" y="2324100"/>
            <a:ext cx="1314450" cy="0"/>
          </a:xfrm>
          <a:prstGeom prst="line">
            <a:avLst/>
          </a:prstGeom>
          <a:noFill/>
          <a:ln w="9525">
            <a:solidFill>
              <a:schemeClr val="tx1"/>
            </a:solidFill>
            <a:round/>
            <a:headEnd/>
            <a:tailEnd/>
          </a:ln>
        </p:spPr>
        <p:txBody>
          <a:bodyPr wrap="none" anchor="ctr"/>
          <a:lstStyle/>
          <a:p>
            <a:endParaRPr lang="es-MX"/>
          </a:p>
        </p:txBody>
      </p:sp>
      <p:sp>
        <p:nvSpPr>
          <p:cNvPr id="18444" name="Text Box 65"/>
          <p:cNvSpPr txBox="1">
            <a:spLocks noChangeArrowheads="1"/>
          </p:cNvSpPr>
          <p:nvPr/>
        </p:nvSpPr>
        <p:spPr bwMode="auto">
          <a:xfrm>
            <a:off x="403225" y="2905125"/>
            <a:ext cx="661988" cy="246063"/>
          </a:xfrm>
          <a:prstGeom prst="rect">
            <a:avLst/>
          </a:prstGeom>
          <a:noFill/>
          <a:ln w="9525">
            <a:noFill/>
            <a:miter lim="800000"/>
            <a:headEnd/>
            <a:tailEnd/>
          </a:ln>
        </p:spPr>
        <p:txBody>
          <a:bodyPr wrap="none">
            <a:spAutoFit/>
          </a:bodyPr>
          <a:lstStyle/>
          <a:p>
            <a:r>
              <a:rPr lang="es-ES_tradnl" altLang="es-MX" sz="1000" b="1">
                <a:latin typeface="Arial" charset="0"/>
              </a:rPr>
              <a:t>CARGO</a:t>
            </a:r>
          </a:p>
        </p:txBody>
      </p:sp>
      <p:sp>
        <p:nvSpPr>
          <p:cNvPr id="18445" name="Line 66"/>
          <p:cNvSpPr>
            <a:spLocks noChangeShapeType="1"/>
          </p:cNvSpPr>
          <p:nvPr/>
        </p:nvSpPr>
        <p:spPr bwMode="auto">
          <a:xfrm>
            <a:off x="501650" y="2943225"/>
            <a:ext cx="3127375" cy="0"/>
          </a:xfrm>
          <a:prstGeom prst="line">
            <a:avLst/>
          </a:prstGeom>
          <a:noFill/>
          <a:ln w="9525">
            <a:solidFill>
              <a:schemeClr val="tx1"/>
            </a:solidFill>
            <a:round/>
            <a:headEnd/>
            <a:tailEnd/>
          </a:ln>
        </p:spPr>
        <p:txBody>
          <a:bodyPr wrap="none" anchor="ctr"/>
          <a:lstStyle/>
          <a:p>
            <a:endParaRPr lang="es-MX"/>
          </a:p>
        </p:txBody>
      </p:sp>
      <p:sp>
        <p:nvSpPr>
          <p:cNvPr id="18446" name="Line 67"/>
          <p:cNvSpPr>
            <a:spLocks noChangeShapeType="1"/>
          </p:cNvSpPr>
          <p:nvPr/>
        </p:nvSpPr>
        <p:spPr bwMode="auto">
          <a:xfrm>
            <a:off x="3416300" y="1609725"/>
            <a:ext cx="1962150" cy="0"/>
          </a:xfrm>
          <a:prstGeom prst="line">
            <a:avLst/>
          </a:prstGeom>
          <a:noFill/>
          <a:ln w="9525">
            <a:solidFill>
              <a:schemeClr val="tx1"/>
            </a:solidFill>
            <a:round/>
            <a:headEnd/>
            <a:tailEnd/>
          </a:ln>
        </p:spPr>
        <p:txBody>
          <a:bodyPr wrap="none" anchor="ctr"/>
          <a:lstStyle/>
          <a:p>
            <a:endParaRPr lang="es-MX"/>
          </a:p>
        </p:txBody>
      </p:sp>
      <p:sp>
        <p:nvSpPr>
          <p:cNvPr id="18447" name="Text Box 68"/>
          <p:cNvSpPr txBox="1">
            <a:spLocks noChangeArrowheads="1"/>
          </p:cNvSpPr>
          <p:nvPr/>
        </p:nvSpPr>
        <p:spPr bwMode="auto">
          <a:xfrm>
            <a:off x="2171700" y="3530600"/>
            <a:ext cx="1449436" cy="276999"/>
          </a:xfrm>
          <a:prstGeom prst="rect">
            <a:avLst/>
          </a:prstGeom>
          <a:noFill/>
          <a:ln w="9525">
            <a:noFill/>
            <a:miter lim="800000"/>
            <a:headEnd/>
            <a:tailEnd/>
          </a:ln>
        </p:spPr>
        <p:txBody>
          <a:bodyPr wrap="none">
            <a:spAutoFit/>
          </a:bodyPr>
          <a:lstStyle/>
          <a:p>
            <a:r>
              <a:rPr lang="es-ES_tradnl" altLang="es-MX" sz="1200" b="1" i="1" dirty="0" smtClean="0">
                <a:latin typeface="Arial" charset="0"/>
              </a:rPr>
              <a:t>ACTUALIZACIÓN</a:t>
            </a:r>
            <a:endParaRPr lang="es-ES_tradnl" altLang="es-MX" sz="1200" b="1" i="1" dirty="0">
              <a:latin typeface="Arial" charset="0"/>
            </a:endParaRPr>
          </a:p>
        </p:txBody>
      </p:sp>
      <p:sp>
        <p:nvSpPr>
          <p:cNvPr id="18448" name="Text Box 70"/>
          <p:cNvSpPr txBox="1">
            <a:spLocks noChangeArrowheads="1"/>
          </p:cNvSpPr>
          <p:nvPr/>
        </p:nvSpPr>
        <p:spPr bwMode="auto">
          <a:xfrm>
            <a:off x="263525" y="3960813"/>
            <a:ext cx="3291094" cy="276999"/>
          </a:xfrm>
          <a:prstGeom prst="rect">
            <a:avLst/>
          </a:prstGeom>
          <a:noFill/>
          <a:ln w="9525">
            <a:noFill/>
            <a:miter lim="800000"/>
            <a:headEnd/>
            <a:tailEnd/>
          </a:ln>
        </p:spPr>
        <p:txBody>
          <a:bodyPr wrap="none">
            <a:spAutoFit/>
          </a:bodyPr>
          <a:lstStyle/>
          <a:p>
            <a:r>
              <a:rPr lang="es-ES_tradnl" altLang="es-MX" b="1" dirty="0">
                <a:latin typeface="Arial" charset="0"/>
              </a:rPr>
              <a:t>PARTE DEL MANUAL QUE SE ACTUALIZA</a:t>
            </a:r>
          </a:p>
        </p:txBody>
      </p:sp>
      <p:sp>
        <p:nvSpPr>
          <p:cNvPr id="18449" name="Line 71"/>
          <p:cNvSpPr>
            <a:spLocks noChangeShapeType="1"/>
          </p:cNvSpPr>
          <p:nvPr/>
        </p:nvSpPr>
        <p:spPr bwMode="auto">
          <a:xfrm>
            <a:off x="361950" y="4440238"/>
            <a:ext cx="6134100" cy="0"/>
          </a:xfrm>
          <a:prstGeom prst="line">
            <a:avLst/>
          </a:prstGeom>
          <a:noFill/>
          <a:ln w="9525">
            <a:solidFill>
              <a:schemeClr val="tx1"/>
            </a:solidFill>
            <a:round/>
            <a:headEnd/>
            <a:tailEnd/>
          </a:ln>
        </p:spPr>
        <p:txBody>
          <a:bodyPr wrap="none" anchor="ctr"/>
          <a:lstStyle/>
          <a:p>
            <a:endParaRPr lang="es-MX"/>
          </a:p>
        </p:txBody>
      </p:sp>
      <p:sp>
        <p:nvSpPr>
          <p:cNvPr id="18450" name="Text Box 72"/>
          <p:cNvSpPr txBox="1">
            <a:spLocks noChangeArrowheads="1"/>
          </p:cNvSpPr>
          <p:nvPr/>
        </p:nvSpPr>
        <p:spPr bwMode="auto">
          <a:xfrm>
            <a:off x="263525" y="5462588"/>
            <a:ext cx="2521844" cy="261610"/>
          </a:xfrm>
          <a:prstGeom prst="rect">
            <a:avLst/>
          </a:prstGeom>
          <a:noFill/>
          <a:ln w="9525">
            <a:noFill/>
            <a:miter lim="800000"/>
            <a:headEnd/>
            <a:tailEnd/>
          </a:ln>
        </p:spPr>
        <p:txBody>
          <a:bodyPr wrap="none">
            <a:spAutoFit/>
          </a:bodyPr>
          <a:lstStyle/>
          <a:p>
            <a:r>
              <a:rPr lang="es-ES_tradnl" altLang="es-MX" sz="1100" b="1" dirty="0">
                <a:latin typeface="Arial" charset="0"/>
              </a:rPr>
              <a:t>SECCIONES QUE SE MODIFICA(N)</a:t>
            </a:r>
          </a:p>
        </p:txBody>
      </p:sp>
      <p:sp>
        <p:nvSpPr>
          <p:cNvPr id="18451" name="Text Box 75"/>
          <p:cNvSpPr txBox="1">
            <a:spLocks noChangeArrowheads="1"/>
          </p:cNvSpPr>
          <p:nvPr/>
        </p:nvSpPr>
        <p:spPr bwMode="auto">
          <a:xfrm>
            <a:off x="854972" y="6938963"/>
            <a:ext cx="766557" cy="276999"/>
          </a:xfrm>
          <a:prstGeom prst="rect">
            <a:avLst/>
          </a:prstGeom>
          <a:noFill/>
          <a:ln w="9525">
            <a:noFill/>
            <a:miter lim="800000"/>
            <a:headEnd/>
            <a:tailEnd/>
          </a:ln>
        </p:spPr>
        <p:txBody>
          <a:bodyPr wrap="none">
            <a:spAutoFit/>
          </a:bodyPr>
          <a:lstStyle/>
          <a:p>
            <a:pPr algn="ctr"/>
            <a:r>
              <a:rPr lang="es-ES_tradnl" altLang="es-MX" sz="1200" b="1" i="1" dirty="0" smtClean="0">
                <a:latin typeface="Arial" charset="0"/>
              </a:rPr>
              <a:t>REVISÓ</a:t>
            </a:r>
            <a:endParaRPr lang="es-ES_tradnl" altLang="es-MX" sz="1200" b="1" i="1" dirty="0">
              <a:latin typeface="Arial" charset="0"/>
            </a:endParaRPr>
          </a:p>
        </p:txBody>
      </p:sp>
      <p:sp>
        <p:nvSpPr>
          <p:cNvPr id="18452" name="Line 78"/>
          <p:cNvSpPr>
            <a:spLocks noChangeShapeType="1"/>
          </p:cNvSpPr>
          <p:nvPr/>
        </p:nvSpPr>
        <p:spPr bwMode="auto">
          <a:xfrm>
            <a:off x="104775" y="8202613"/>
            <a:ext cx="2105025" cy="0"/>
          </a:xfrm>
          <a:prstGeom prst="line">
            <a:avLst/>
          </a:prstGeom>
          <a:noFill/>
          <a:ln w="9525">
            <a:solidFill>
              <a:schemeClr val="tx1"/>
            </a:solidFill>
            <a:round/>
            <a:headEnd/>
            <a:tailEnd/>
          </a:ln>
        </p:spPr>
        <p:txBody>
          <a:bodyPr wrap="none" anchor="ctr"/>
          <a:lstStyle/>
          <a:p>
            <a:endParaRPr lang="es-MX"/>
          </a:p>
        </p:txBody>
      </p:sp>
      <p:sp>
        <p:nvSpPr>
          <p:cNvPr id="18453" name="Line 79"/>
          <p:cNvSpPr>
            <a:spLocks noChangeShapeType="1"/>
          </p:cNvSpPr>
          <p:nvPr/>
        </p:nvSpPr>
        <p:spPr bwMode="auto">
          <a:xfrm>
            <a:off x="2336800" y="8202613"/>
            <a:ext cx="2159000" cy="0"/>
          </a:xfrm>
          <a:prstGeom prst="line">
            <a:avLst/>
          </a:prstGeom>
          <a:noFill/>
          <a:ln w="9525">
            <a:solidFill>
              <a:schemeClr val="tx1"/>
            </a:solidFill>
            <a:round/>
            <a:headEnd/>
            <a:tailEnd/>
          </a:ln>
        </p:spPr>
        <p:txBody>
          <a:bodyPr wrap="none" anchor="ctr"/>
          <a:lstStyle/>
          <a:p>
            <a:endParaRPr lang="es-MX"/>
          </a:p>
        </p:txBody>
      </p:sp>
      <p:sp>
        <p:nvSpPr>
          <p:cNvPr id="18454" name="Line 80"/>
          <p:cNvSpPr>
            <a:spLocks noChangeShapeType="1"/>
          </p:cNvSpPr>
          <p:nvPr/>
        </p:nvSpPr>
        <p:spPr bwMode="auto">
          <a:xfrm flipV="1">
            <a:off x="4629150" y="8201025"/>
            <a:ext cx="2095500" cy="1588"/>
          </a:xfrm>
          <a:prstGeom prst="line">
            <a:avLst/>
          </a:prstGeom>
          <a:noFill/>
          <a:ln w="9525">
            <a:solidFill>
              <a:schemeClr val="tx1"/>
            </a:solidFill>
            <a:round/>
            <a:headEnd/>
            <a:tailEnd/>
          </a:ln>
        </p:spPr>
        <p:txBody>
          <a:bodyPr wrap="none" anchor="ctr"/>
          <a:lstStyle/>
          <a:p>
            <a:endParaRPr lang="es-MX"/>
          </a:p>
        </p:txBody>
      </p:sp>
      <p:sp>
        <p:nvSpPr>
          <p:cNvPr id="18455" name="35 CuadroTexto"/>
          <p:cNvSpPr txBox="1">
            <a:spLocks noChangeArrowheads="1"/>
          </p:cNvSpPr>
          <p:nvPr/>
        </p:nvSpPr>
        <p:spPr bwMode="auto">
          <a:xfrm>
            <a:off x="-16873" y="8212138"/>
            <a:ext cx="2542684" cy="600164"/>
          </a:xfrm>
          <a:prstGeom prst="rect">
            <a:avLst/>
          </a:prstGeom>
          <a:noFill/>
          <a:ln w="9525">
            <a:noFill/>
            <a:miter lim="800000"/>
            <a:headEnd/>
            <a:tailEnd/>
          </a:ln>
        </p:spPr>
        <p:txBody>
          <a:bodyPr wrap="none">
            <a:spAutoFit/>
          </a:bodyPr>
          <a:lstStyle/>
          <a:p>
            <a:pPr algn="ctr"/>
            <a:r>
              <a:rPr lang="es-ES_tradnl" altLang="es-MX" sz="1100" b="1" dirty="0"/>
              <a:t>Jorge Daniel Hernández Delgadillo </a:t>
            </a:r>
          </a:p>
          <a:p>
            <a:pPr algn="ctr"/>
            <a:r>
              <a:rPr lang="es-MX" altLang="es-MX" sz="1100" b="1" dirty="0" smtClean="0">
                <a:latin typeface="Arial" charset="0"/>
                <a:cs typeface="Arial" charset="0"/>
              </a:rPr>
              <a:t>Director </a:t>
            </a:r>
            <a:r>
              <a:rPr lang="es-MX" altLang="es-MX" sz="1100" b="1" dirty="0">
                <a:latin typeface="Arial" charset="0"/>
                <a:cs typeface="Arial" charset="0"/>
              </a:rPr>
              <a:t>de </a:t>
            </a:r>
          </a:p>
          <a:p>
            <a:pPr algn="ctr"/>
            <a:r>
              <a:rPr lang="es-MX" altLang="es-MX" sz="1100" b="1" dirty="0">
                <a:latin typeface="Arial" charset="0"/>
                <a:cs typeface="Arial" charset="0"/>
              </a:rPr>
              <a:t>Organización y Métodos</a:t>
            </a:r>
          </a:p>
        </p:txBody>
      </p:sp>
      <p:sp>
        <p:nvSpPr>
          <p:cNvPr id="18456" name="Text Box 77"/>
          <p:cNvSpPr txBox="1">
            <a:spLocks noChangeArrowheads="1"/>
          </p:cNvSpPr>
          <p:nvPr/>
        </p:nvSpPr>
        <p:spPr bwMode="auto">
          <a:xfrm>
            <a:off x="3786188" y="6910388"/>
            <a:ext cx="1419225" cy="276225"/>
          </a:xfrm>
          <a:prstGeom prst="rect">
            <a:avLst/>
          </a:prstGeom>
          <a:noFill/>
          <a:ln w="9525">
            <a:noFill/>
            <a:miter lim="800000"/>
            <a:headEnd/>
            <a:tailEnd/>
          </a:ln>
        </p:spPr>
        <p:txBody>
          <a:bodyPr wrap="none">
            <a:spAutoFit/>
          </a:bodyPr>
          <a:lstStyle/>
          <a:p>
            <a:pPr algn="ctr"/>
            <a:r>
              <a:rPr lang="es-ES_tradnl" altLang="es-MX" sz="1200" b="1" i="1">
                <a:latin typeface="Arial" charset="0"/>
              </a:rPr>
              <a:t>A U T O R I Z A N</a:t>
            </a:r>
          </a:p>
        </p:txBody>
      </p:sp>
      <p:sp>
        <p:nvSpPr>
          <p:cNvPr id="18457" name="Line 71"/>
          <p:cNvSpPr>
            <a:spLocks noChangeShapeType="1"/>
          </p:cNvSpPr>
          <p:nvPr/>
        </p:nvSpPr>
        <p:spPr bwMode="auto">
          <a:xfrm>
            <a:off x="361950" y="4692650"/>
            <a:ext cx="6134100" cy="0"/>
          </a:xfrm>
          <a:prstGeom prst="line">
            <a:avLst/>
          </a:prstGeom>
          <a:noFill/>
          <a:ln w="9525">
            <a:solidFill>
              <a:schemeClr val="tx1"/>
            </a:solidFill>
            <a:round/>
            <a:headEnd/>
            <a:tailEnd/>
          </a:ln>
        </p:spPr>
        <p:txBody>
          <a:bodyPr wrap="none" anchor="ctr"/>
          <a:lstStyle/>
          <a:p>
            <a:endParaRPr lang="es-MX"/>
          </a:p>
        </p:txBody>
      </p:sp>
      <p:sp>
        <p:nvSpPr>
          <p:cNvPr id="18458" name="Line 71"/>
          <p:cNvSpPr>
            <a:spLocks noChangeShapeType="1"/>
          </p:cNvSpPr>
          <p:nvPr/>
        </p:nvSpPr>
        <p:spPr bwMode="auto">
          <a:xfrm>
            <a:off x="361950" y="4945063"/>
            <a:ext cx="6134100" cy="0"/>
          </a:xfrm>
          <a:prstGeom prst="line">
            <a:avLst/>
          </a:prstGeom>
          <a:noFill/>
          <a:ln w="9525">
            <a:solidFill>
              <a:schemeClr val="tx1"/>
            </a:solidFill>
            <a:round/>
            <a:headEnd/>
            <a:tailEnd/>
          </a:ln>
        </p:spPr>
        <p:txBody>
          <a:bodyPr wrap="none" anchor="ctr"/>
          <a:lstStyle/>
          <a:p>
            <a:endParaRPr lang="es-MX"/>
          </a:p>
        </p:txBody>
      </p:sp>
      <p:sp>
        <p:nvSpPr>
          <p:cNvPr id="18459" name="Line 71"/>
          <p:cNvSpPr>
            <a:spLocks noChangeShapeType="1"/>
          </p:cNvSpPr>
          <p:nvPr/>
        </p:nvSpPr>
        <p:spPr bwMode="auto">
          <a:xfrm>
            <a:off x="361950" y="5181600"/>
            <a:ext cx="6134100" cy="0"/>
          </a:xfrm>
          <a:prstGeom prst="line">
            <a:avLst/>
          </a:prstGeom>
          <a:noFill/>
          <a:ln w="9525">
            <a:solidFill>
              <a:schemeClr val="tx1"/>
            </a:solidFill>
            <a:round/>
            <a:headEnd/>
            <a:tailEnd/>
          </a:ln>
        </p:spPr>
        <p:txBody>
          <a:bodyPr wrap="none" anchor="ctr"/>
          <a:lstStyle/>
          <a:p>
            <a:endParaRPr lang="es-MX"/>
          </a:p>
        </p:txBody>
      </p:sp>
      <p:sp>
        <p:nvSpPr>
          <p:cNvPr id="18460" name="Line 71"/>
          <p:cNvSpPr>
            <a:spLocks noChangeShapeType="1"/>
          </p:cNvSpPr>
          <p:nvPr/>
        </p:nvSpPr>
        <p:spPr bwMode="auto">
          <a:xfrm>
            <a:off x="361950" y="5954713"/>
            <a:ext cx="6134100" cy="0"/>
          </a:xfrm>
          <a:prstGeom prst="line">
            <a:avLst/>
          </a:prstGeom>
          <a:noFill/>
          <a:ln w="9525">
            <a:solidFill>
              <a:schemeClr val="tx1"/>
            </a:solidFill>
            <a:round/>
            <a:headEnd/>
            <a:tailEnd/>
          </a:ln>
        </p:spPr>
        <p:txBody>
          <a:bodyPr wrap="none" anchor="ctr"/>
          <a:lstStyle/>
          <a:p>
            <a:endParaRPr lang="es-MX"/>
          </a:p>
        </p:txBody>
      </p:sp>
      <p:sp>
        <p:nvSpPr>
          <p:cNvPr id="18461" name="Line 71"/>
          <p:cNvSpPr>
            <a:spLocks noChangeShapeType="1"/>
          </p:cNvSpPr>
          <p:nvPr/>
        </p:nvSpPr>
        <p:spPr bwMode="auto">
          <a:xfrm>
            <a:off x="361950" y="6207125"/>
            <a:ext cx="6134100" cy="0"/>
          </a:xfrm>
          <a:prstGeom prst="line">
            <a:avLst/>
          </a:prstGeom>
          <a:noFill/>
          <a:ln w="9525">
            <a:solidFill>
              <a:schemeClr val="tx1"/>
            </a:solidFill>
            <a:round/>
            <a:headEnd/>
            <a:tailEnd/>
          </a:ln>
        </p:spPr>
        <p:txBody>
          <a:bodyPr wrap="none" anchor="ctr"/>
          <a:lstStyle/>
          <a:p>
            <a:endParaRPr lang="es-MX"/>
          </a:p>
        </p:txBody>
      </p:sp>
      <p:sp>
        <p:nvSpPr>
          <p:cNvPr id="18462" name="Line 71"/>
          <p:cNvSpPr>
            <a:spLocks noChangeShapeType="1"/>
          </p:cNvSpPr>
          <p:nvPr/>
        </p:nvSpPr>
        <p:spPr bwMode="auto">
          <a:xfrm>
            <a:off x="361950" y="6457950"/>
            <a:ext cx="6134100" cy="0"/>
          </a:xfrm>
          <a:prstGeom prst="line">
            <a:avLst/>
          </a:prstGeom>
          <a:noFill/>
          <a:ln w="9525">
            <a:solidFill>
              <a:schemeClr val="tx1"/>
            </a:solidFill>
            <a:round/>
            <a:headEnd/>
            <a:tailEnd/>
          </a:ln>
        </p:spPr>
        <p:txBody>
          <a:bodyPr wrap="none" anchor="ctr"/>
          <a:lstStyle/>
          <a:p>
            <a:endParaRPr lang="es-MX"/>
          </a:p>
        </p:txBody>
      </p:sp>
      <p:sp>
        <p:nvSpPr>
          <p:cNvPr id="18463" name="Line 71"/>
          <p:cNvSpPr>
            <a:spLocks noChangeShapeType="1"/>
          </p:cNvSpPr>
          <p:nvPr/>
        </p:nvSpPr>
        <p:spPr bwMode="auto">
          <a:xfrm>
            <a:off x="361950" y="6694488"/>
            <a:ext cx="6134100" cy="0"/>
          </a:xfrm>
          <a:prstGeom prst="line">
            <a:avLst/>
          </a:prstGeom>
          <a:noFill/>
          <a:ln w="9525">
            <a:solidFill>
              <a:schemeClr val="tx1"/>
            </a:solidFill>
            <a:round/>
            <a:headEnd/>
            <a:tailEnd/>
          </a:ln>
        </p:spPr>
        <p:txBody>
          <a:bodyPr wrap="none" anchor="ctr"/>
          <a:lstStyle/>
          <a:p>
            <a:endParaRPr lang="es-MX"/>
          </a:p>
        </p:txBody>
      </p:sp>
      <p:sp>
        <p:nvSpPr>
          <p:cNvPr id="32" name="Text Box 89"/>
          <p:cNvSpPr txBox="1">
            <a:spLocks noChangeArrowheads="1"/>
          </p:cNvSpPr>
          <p:nvPr/>
        </p:nvSpPr>
        <p:spPr bwMode="auto">
          <a:xfrm>
            <a:off x="2445521" y="8283576"/>
            <a:ext cx="19415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dirty="0" smtClean="0">
                <a:latin typeface="Arial" panose="020B0604020202020204" pitchFamily="34" charset="0"/>
              </a:rPr>
              <a:t>Ricardo </a:t>
            </a:r>
            <a:r>
              <a:rPr lang="es-ES_tradnl" altLang="es-MX" sz="1200" b="1" dirty="0">
                <a:latin typeface="Arial" panose="020B0604020202020204" pitchFamily="34" charset="0"/>
              </a:rPr>
              <a:t>Bárcenas Rivas</a:t>
            </a:r>
          </a:p>
          <a:p>
            <a:pPr algn="ctr">
              <a:spcBef>
                <a:spcPct val="0"/>
              </a:spcBef>
              <a:buNone/>
            </a:pPr>
            <a:r>
              <a:rPr lang="es-ES" altLang="es-MX" sz="1200" b="1" dirty="0">
                <a:latin typeface="Arial" panose="020B0604020202020204" pitchFamily="34" charset="0"/>
              </a:rPr>
              <a:t>Director General</a:t>
            </a:r>
            <a:endParaRPr lang="es-ES_tradnl" altLang="es-MX" sz="1200" b="1" dirty="0">
              <a:latin typeface="Arial" panose="020B0604020202020204" pitchFamily="34" charset="0"/>
            </a:endParaRPr>
          </a:p>
        </p:txBody>
      </p:sp>
      <p:sp>
        <p:nvSpPr>
          <p:cNvPr id="33" name="Text Box 1034"/>
          <p:cNvSpPr txBox="1">
            <a:spLocks noChangeArrowheads="1"/>
          </p:cNvSpPr>
          <p:nvPr/>
        </p:nvSpPr>
        <p:spPr bwMode="auto">
          <a:xfrm>
            <a:off x="4826370" y="8266114"/>
            <a:ext cx="17201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dirty="0" smtClean="0">
                <a:latin typeface="Arial" panose="020B0604020202020204" pitchFamily="34" charset="0"/>
              </a:rPr>
              <a:t>Ada Amelia Andrade </a:t>
            </a:r>
          </a:p>
          <a:p>
            <a:pPr algn="ctr">
              <a:spcBef>
                <a:spcPct val="0"/>
              </a:spcBef>
              <a:buFontTx/>
              <a:buNone/>
            </a:pPr>
            <a:r>
              <a:rPr lang="es-ES_tradnl" altLang="es-MX" sz="1200" b="1" dirty="0" smtClean="0">
                <a:latin typeface="Arial" panose="020B0604020202020204" pitchFamily="34" charset="0"/>
              </a:rPr>
              <a:t>Contreras</a:t>
            </a:r>
            <a:endParaRPr lang="es-ES_tradnl" altLang="es-MX" sz="1200" b="1" dirty="0">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0" i="0" u="none" strike="noStrike" cap="none" normalizeH="0" baseline="0" smtClean="0">
            <a:ln>
              <a:noFill/>
            </a:ln>
            <a:solidFill>
              <a:schemeClr val="tx1"/>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0" i="0" u="none" strike="noStrike" cap="none" normalizeH="0" baseline="0" smtClean="0">
            <a:ln>
              <a:noFill/>
            </a:ln>
            <a:solidFill>
              <a:schemeClr val="tx1"/>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50172</TotalTime>
  <Words>25564</Words>
  <Application>Microsoft Office PowerPoint</Application>
  <PresentationFormat>Presentación en pantalla (4:3)</PresentationFormat>
  <Paragraphs>4137</Paragraphs>
  <Slides>169</Slides>
  <Notes>158</Notes>
  <HiddenSlides>0</HiddenSlides>
  <MMClips>0</MMClips>
  <ScaleCrop>false</ScaleCrop>
  <HeadingPairs>
    <vt:vector size="6" baseType="variant">
      <vt:variant>
        <vt:lpstr>Fuentes usadas</vt:lpstr>
      </vt:variant>
      <vt:variant>
        <vt:i4>5</vt:i4>
      </vt:variant>
      <vt:variant>
        <vt:lpstr>Tema</vt:lpstr>
      </vt:variant>
      <vt:variant>
        <vt:i4>5</vt:i4>
      </vt:variant>
      <vt:variant>
        <vt:lpstr>Títulos de diapositiva</vt:lpstr>
      </vt:variant>
      <vt:variant>
        <vt:i4>169</vt:i4>
      </vt:variant>
    </vt:vector>
  </HeadingPairs>
  <TitlesOfParts>
    <vt:vector size="179" baseType="lpstr">
      <vt:lpstr>Wingdings</vt:lpstr>
      <vt:lpstr>Calibri</vt:lpstr>
      <vt:lpstr>Arial</vt:lpstr>
      <vt:lpstr>Times New Roman</vt:lpstr>
      <vt:lpstr>WenQuanYi Micro Hei</vt:lpstr>
      <vt:lpstr>Diseño predeterminado</vt:lpstr>
      <vt:lpstr>Tema de Office</vt:lpstr>
      <vt:lpstr>1_Tema de Office</vt:lpstr>
      <vt:lpstr>2_Tema de Office</vt:lpstr>
      <vt:lpstr>5_Diseño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Oficialia Mayor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 título de diapositiva</dc:title>
  <dc:creator>Gobierno del Estado</dc:creator>
  <cp:lastModifiedBy>PLANEACION</cp:lastModifiedBy>
  <cp:revision>2911</cp:revision>
  <cp:lastPrinted>2020-03-18T22:47:54Z</cp:lastPrinted>
  <dcterms:created xsi:type="dcterms:W3CDTF">2001-05-29T01:41:44Z</dcterms:created>
  <dcterms:modified xsi:type="dcterms:W3CDTF">2020-11-18T19:13:28Z</dcterms:modified>
</cp:coreProperties>
</file>