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0058400" cy="7772400"/>
  <p:notesSz cx="6858000" cy="9144000"/>
  <p:defaultTextStyle>
    <a:defPPr>
      <a:defRPr lang="en-US"/>
    </a:def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>
        <p:scale>
          <a:sx n="106" d="100"/>
          <a:sy n="106" d="100"/>
        </p:scale>
        <p:origin x="7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>
      <a:defPPr>
        <a:defRPr lang="en-US"/>
      </a:def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/>
          </p:nvPr>
        </p:nvSpPr>
        <p:spPr>
          <a:xfrm>
            <a:off x="630000" y="383173"/>
            <a:ext cx="864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85000" lnSpcReduction="20000"/>
          </a:bodyPr>
          <a:lstStyle/>
          <a:p>
            <a:pPr algn="ctr"/>
            <a:r>
              <a:rPr lang="en-US" sz="1300" b="1" i="0" smtClean="0">
                <a:solidFill>
                  <a:srgbClr val="000000"/>
                </a:solidFill>
                <a:latin typeface="Arial"/>
              </a:rPr>
              <a:t>CENTRO DE ASISTENCIA SOCIAL ROSARIO CASTELLANOS</a:t>
            </a:r>
            <a:r>
              <a:rPr lang="en-US" sz="1300"/>
              <a:t> </a:t>
            </a:r>
          </a:p>
        </p:txBody>
      </p:sp>
      <p:sp>
        <p:nvSpPr>
          <p:cNvPr id="8" name="TextBox 7"/>
          <p:cNvSpPr>
            <a:spLocks noGrp="1"/>
          </p:cNvSpPr>
          <p:nvPr>
            <p:ph/>
          </p:nvPr>
        </p:nvSpPr>
        <p:spPr>
          <a:xfrm>
            <a:off x="1014732" y="552507"/>
            <a:ext cx="774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92500" lnSpcReduction="20000"/>
          </a:bodyPr>
          <a:lstStyle/>
          <a:p>
            <a:pPr algn="ctr"/>
            <a:r>
              <a:rPr lang="en-US" sz="1100" b="1" i="0" dirty="0" smtClean="0">
                <a:solidFill>
                  <a:srgbClr val="000000"/>
                </a:solidFill>
                <a:latin typeface="Arial"/>
              </a:rPr>
              <a:t>SAN LUIS POTOSI</a:t>
            </a:r>
            <a:r>
              <a:rPr lang="en-US" sz="1100" dirty="0"/>
              <a:t> </a:t>
            </a:r>
          </a:p>
        </p:txBody>
      </p:sp>
      <p:sp>
        <p:nvSpPr>
          <p:cNvPr id="14" name="TextBox 13"/>
          <p:cNvSpPr>
            <a:spLocks noGrp="1"/>
          </p:cNvSpPr>
          <p:nvPr>
            <p:ph/>
          </p:nvPr>
        </p:nvSpPr>
        <p:spPr>
          <a:xfrm>
            <a:off x="1080000" y="686586"/>
            <a:ext cx="756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92500" lnSpcReduction="10000"/>
          </a:bodyPr>
          <a:lstStyle/>
          <a:p>
            <a:pPr algn="ctr"/>
            <a:r>
              <a:rPr lang="en-US" sz="1000" b="1" i="0" dirty="0" smtClean="0">
                <a:solidFill>
                  <a:srgbClr val="000000"/>
                </a:solidFill>
                <a:latin typeface="Arial"/>
              </a:rPr>
              <a:t>Estado </a:t>
            </a:r>
            <a:r>
              <a:rPr lang="en-US" sz="1000" b="1" i="0" dirty="0" err="1" smtClean="0">
                <a:solidFill>
                  <a:srgbClr val="000000"/>
                </a:solidFill>
                <a:latin typeface="Arial"/>
              </a:rPr>
              <a:t>Analítico</a:t>
            </a:r>
            <a:r>
              <a:rPr lang="en-US" sz="1000" b="1" i="0" dirty="0" smtClean="0">
                <a:solidFill>
                  <a:srgbClr val="000000"/>
                </a:solidFill>
                <a:latin typeface="Arial"/>
              </a:rPr>
              <a:t> de la </a:t>
            </a:r>
            <a:r>
              <a:rPr lang="en-US" sz="1000" b="1" i="0" dirty="0" err="1" smtClean="0">
                <a:solidFill>
                  <a:srgbClr val="000000"/>
                </a:solidFill>
                <a:latin typeface="Arial"/>
              </a:rPr>
              <a:t>Deuda</a:t>
            </a:r>
            <a:r>
              <a:rPr lang="en-US" sz="1000" b="1" i="0" dirty="0" smtClean="0">
                <a:solidFill>
                  <a:srgbClr val="000000"/>
                </a:solidFill>
                <a:latin typeface="Arial"/>
              </a:rPr>
              <a:t> y </a:t>
            </a:r>
            <a:r>
              <a:rPr lang="en-US" sz="1000" b="1" i="0" dirty="0" err="1" smtClean="0">
                <a:solidFill>
                  <a:srgbClr val="000000"/>
                </a:solidFill>
                <a:latin typeface="Arial"/>
              </a:rPr>
              <a:t>Otros</a:t>
            </a:r>
            <a:r>
              <a:rPr lang="en-US" sz="1000" b="1" i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000" b="1" i="0" dirty="0" err="1" smtClean="0">
                <a:solidFill>
                  <a:srgbClr val="000000"/>
                </a:solidFill>
                <a:latin typeface="Arial"/>
              </a:rPr>
              <a:t>Pasivos</a:t>
            </a:r>
            <a:r>
              <a:rPr lang="en-US" sz="1000" dirty="0"/>
              <a:t> </a:t>
            </a:r>
          </a:p>
        </p:txBody>
      </p:sp>
      <p:sp>
        <p:nvSpPr>
          <p:cNvPr id="20" name="TextBox 19"/>
          <p:cNvSpPr>
            <a:spLocks noGrp="1"/>
          </p:cNvSpPr>
          <p:nvPr>
            <p:ph/>
          </p:nvPr>
        </p:nvSpPr>
        <p:spPr>
          <a:xfrm>
            <a:off x="8839817" y="897417"/>
            <a:ext cx="81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ctr">
            <a:normAutofit/>
          </a:bodyPr>
          <a:lstStyle/>
          <a:p>
            <a:pPr algn="l"/>
            <a:r>
              <a:rPr lang="en-US" sz="700" b="0" i="0" smtClean="0">
                <a:solidFill>
                  <a:srgbClr val="000000"/>
                </a:solidFill>
                <a:latin typeface="Arial"/>
              </a:rPr>
              <a:t>05/ago./2021</a:t>
            </a:r>
            <a:r>
              <a:rPr lang="en-US" sz="700"/>
              <a:t> </a:t>
            </a:r>
          </a:p>
        </p:txBody>
      </p:sp>
      <p:sp>
        <p:nvSpPr>
          <p:cNvPr id="26" name="TextBox 25"/>
          <p:cNvSpPr>
            <a:spLocks noGrp="1"/>
          </p:cNvSpPr>
          <p:nvPr>
            <p:ph/>
          </p:nvPr>
        </p:nvSpPr>
        <p:spPr>
          <a:xfrm>
            <a:off x="1080000" y="883936"/>
            <a:ext cx="756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lnSpcReduction="10000"/>
          </a:bodyPr>
          <a:lstStyle/>
          <a:p>
            <a:pPr algn="ctr"/>
            <a:r>
              <a:rPr lang="en-US" sz="900" b="1" i="0" dirty="0" smtClean="0">
                <a:solidFill>
                  <a:srgbClr val="000000"/>
                </a:solidFill>
                <a:latin typeface="Arial"/>
              </a:rPr>
              <a:t> Del 01/</a:t>
            </a:r>
            <a:r>
              <a:rPr lang="en-US" sz="900" b="1" i="0" dirty="0" err="1" smtClean="0">
                <a:solidFill>
                  <a:srgbClr val="000000"/>
                </a:solidFill>
                <a:latin typeface="Arial"/>
              </a:rPr>
              <a:t>ene</a:t>
            </a:r>
            <a:r>
              <a:rPr lang="en-US" sz="900" b="1" i="0" dirty="0" smtClean="0">
                <a:solidFill>
                  <a:srgbClr val="000000"/>
                </a:solidFill>
                <a:latin typeface="Arial"/>
              </a:rPr>
              <a:t>./2021 Al 31/</a:t>
            </a:r>
            <a:r>
              <a:rPr lang="en-US" sz="900" b="1" i="0" dirty="0" err="1" smtClean="0">
                <a:solidFill>
                  <a:srgbClr val="000000"/>
                </a:solidFill>
                <a:latin typeface="Arial"/>
              </a:rPr>
              <a:t>jul.</a:t>
            </a:r>
            <a:r>
              <a:rPr lang="en-US" sz="900" b="1" i="0" dirty="0" smtClean="0">
                <a:solidFill>
                  <a:srgbClr val="000000"/>
                </a:solidFill>
                <a:latin typeface="Arial"/>
              </a:rPr>
              <a:t>/2021</a:t>
            </a:r>
            <a:r>
              <a:rPr lang="en-US" sz="900" dirty="0"/>
              <a:t> </a:t>
            </a:r>
          </a:p>
        </p:txBody>
      </p:sp>
      <p:pic>
        <p:nvPicPr>
          <p:cNvPr id="32" name="Picture32" descr="imag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5916" y="477576"/>
            <a:ext cx="1620000" cy="360000"/>
          </a:xfrm>
          <a:prstGeom prst="rect">
            <a:avLst/>
          </a:prstGeom>
          <a:noFill/>
        </p:spPr>
      </p:pic>
      <p:sp>
        <p:nvSpPr>
          <p:cNvPr id="33" name="TextBox 32"/>
          <p:cNvSpPr>
            <a:spLocks noGrp="1"/>
          </p:cNvSpPr>
          <p:nvPr>
            <p:ph/>
          </p:nvPr>
        </p:nvSpPr>
        <p:spPr>
          <a:xfrm>
            <a:off x="8569817" y="1077417"/>
            <a:ext cx="81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ctr">
            <a:normAutofit/>
          </a:bodyPr>
          <a:lstStyle/>
          <a:p>
            <a:pPr algn="r"/>
            <a:r>
              <a:rPr lang="en-US" sz="700" b="0" i="0" smtClean="0">
                <a:solidFill>
                  <a:srgbClr val="000000"/>
                </a:solidFill>
                <a:latin typeface="Arial"/>
              </a:rPr>
              <a:t>09:40 a. m.</a:t>
            </a:r>
            <a:r>
              <a:rPr lang="en-US" sz="700"/>
              <a:t> </a:t>
            </a:r>
          </a:p>
        </p:txBody>
      </p:sp>
      <p:sp>
        <p:nvSpPr>
          <p:cNvPr id="39" name="TextBox 38"/>
          <p:cNvSpPr>
            <a:spLocks noGrp="1"/>
          </p:cNvSpPr>
          <p:nvPr>
            <p:ph/>
          </p:nvPr>
        </p:nvSpPr>
        <p:spPr>
          <a:xfrm>
            <a:off x="7669817" y="1077417"/>
            <a:ext cx="117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ctr">
            <a:normAutofit/>
          </a:bodyPr>
          <a:lstStyle/>
          <a:p>
            <a:pPr algn="r"/>
            <a:r>
              <a:rPr lang="en-US" sz="700" b="0" i="0" smtClean="0">
                <a:solidFill>
                  <a:srgbClr val="000000"/>
                </a:solidFill>
                <a:latin typeface="Arial"/>
              </a:rPr>
              <a:t>hora de Impresión</a:t>
            </a:r>
            <a:r>
              <a:rPr lang="en-US" sz="700"/>
              <a:t> </a:t>
            </a:r>
          </a:p>
        </p:txBody>
      </p:sp>
      <p:sp>
        <p:nvSpPr>
          <p:cNvPr id="45" name="TextBox 44"/>
          <p:cNvSpPr>
            <a:spLocks noGrp="1"/>
          </p:cNvSpPr>
          <p:nvPr>
            <p:ph/>
          </p:nvPr>
        </p:nvSpPr>
        <p:spPr>
          <a:xfrm>
            <a:off x="7669817" y="897417"/>
            <a:ext cx="117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ctr">
            <a:normAutofit/>
          </a:bodyPr>
          <a:lstStyle/>
          <a:p>
            <a:pPr algn="r"/>
            <a:r>
              <a:rPr lang="en-US" sz="700" b="0" i="0" smtClean="0">
                <a:solidFill>
                  <a:srgbClr val="000000"/>
                </a:solidFill>
                <a:latin typeface="Arial"/>
              </a:rPr>
              <a:t>Fecha y</a:t>
            </a:r>
            <a:r>
              <a:rPr lang="en-US" sz="700"/>
              <a:t> </a:t>
            </a:r>
          </a:p>
        </p:txBody>
      </p:sp>
      <p:cxnSp>
        <p:nvCxnSpPr>
          <p:cNvPr id="51" name="LineObject 50"/>
          <p:cNvCxnSpPr/>
          <p:nvPr/>
        </p:nvCxnSpPr>
        <p:spPr>
          <a:xfrm>
            <a:off x="8839817" y="895423"/>
            <a:ext cx="1" cy="306000"/>
          </a:xfrm>
          <a:prstGeom prst="straightConnector1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>
            <a:spLocks noGrp="1"/>
          </p:cNvSpPr>
          <p:nvPr>
            <p:ph/>
          </p:nvPr>
        </p:nvSpPr>
        <p:spPr>
          <a:xfrm>
            <a:off x="469817" y="1048845"/>
            <a:ext cx="198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b">
            <a:normAutofit/>
          </a:bodyPr>
          <a:lstStyle/>
          <a:p>
            <a:pPr algn="l"/>
            <a:r>
              <a:rPr lang="en-US" sz="700" b="0" i="0" dirty="0" smtClean="0">
                <a:solidFill>
                  <a:srgbClr val="000000"/>
                </a:solidFill>
                <a:latin typeface="Arial"/>
              </a:rPr>
              <a:t>Rep: </a:t>
            </a:r>
            <a:r>
              <a:rPr lang="en-US" sz="700" b="0" i="0" dirty="0" err="1" smtClean="0">
                <a:solidFill>
                  <a:srgbClr val="000000"/>
                </a:solidFill>
                <a:latin typeface="Arial"/>
              </a:rPr>
              <a:t>rptEstadoAnaliticoDeudaYPasivos</a:t>
            </a:r>
            <a:r>
              <a:rPr lang="en-US" sz="700" dirty="0"/>
              <a:t> </a:t>
            </a:r>
          </a:p>
        </p:txBody>
      </p:sp>
      <p:sp>
        <p:nvSpPr>
          <p:cNvPr id="58" name="TextBox 57"/>
          <p:cNvSpPr>
            <a:spLocks noGrp="1"/>
          </p:cNvSpPr>
          <p:nvPr>
            <p:ph/>
          </p:nvPr>
        </p:nvSpPr>
        <p:spPr>
          <a:xfrm>
            <a:off x="469817" y="925988"/>
            <a:ext cx="198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b">
            <a:normAutofit/>
          </a:bodyPr>
          <a:lstStyle/>
          <a:p>
            <a:pPr algn="l"/>
            <a:r>
              <a:rPr lang="en-US" sz="700" b="0" i="0" dirty="0" err="1" smtClean="0">
                <a:solidFill>
                  <a:srgbClr val="000000"/>
                </a:solidFill>
                <a:latin typeface="Arial"/>
              </a:rPr>
              <a:t>Usr</a:t>
            </a:r>
            <a:r>
              <a:rPr lang="en-US" sz="700" b="0" i="0" dirty="0" smtClean="0">
                <a:solidFill>
                  <a:srgbClr val="000000"/>
                </a:solidFill>
                <a:latin typeface="Arial"/>
              </a:rPr>
              <a:t>: </a:t>
            </a:r>
            <a:r>
              <a:rPr lang="en-US" sz="700" b="0" i="0" dirty="0" err="1" smtClean="0">
                <a:solidFill>
                  <a:srgbClr val="000000"/>
                </a:solidFill>
                <a:latin typeface="Arial"/>
              </a:rPr>
              <a:t>cpalomares</a:t>
            </a:r>
            <a:r>
              <a:rPr lang="en-US" sz="700" dirty="0"/>
              <a:t> </a:t>
            </a:r>
          </a:p>
        </p:txBody>
      </p:sp>
      <p:sp>
        <p:nvSpPr>
          <p:cNvPr id="64" name="TextBox 63"/>
          <p:cNvSpPr>
            <a:spLocks noGrp="1"/>
          </p:cNvSpPr>
          <p:nvPr>
            <p:ph/>
          </p:nvPr>
        </p:nvSpPr>
        <p:spPr>
          <a:xfrm>
            <a:off x="1170000" y="1350000"/>
            <a:ext cx="756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b">
            <a:normAutofit/>
          </a:bodyPr>
          <a:lstStyle/>
          <a:p>
            <a:pPr algn="ctr"/>
            <a:r>
              <a:rPr lang="en-US" sz="800"/>
              <a:t> </a:t>
            </a:r>
          </a:p>
        </p:txBody>
      </p:sp>
      <p:sp>
        <p:nvSpPr>
          <p:cNvPr id="70" name="TextBox 69"/>
          <p:cNvSpPr>
            <a:spLocks noGrp="1"/>
          </p:cNvSpPr>
          <p:nvPr>
            <p:ph/>
          </p:nvPr>
        </p:nvSpPr>
        <p:spPr>
          <a:xfrm>
            <a:off x="360000" y="1980000"/>
            <a:ext cx="171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92500" lnSpcReduction="10000"/>
          </a:bodyPr>
          <a:lstStyle/>
          <a:p>
            <a:pPr algn="l"/>
            <a:r>
              <a:rPr lang="en-US" sz="1000" b="1" i="0" smtClean="0">
                <a:solidFill>
                  <a:srgbClr val="000000"/>
                </a:solidFill>
                <a:latin typeface="Arial"/>
              </a:rPr>
              <a:t>DEUDA PÚBLICA</a:t>
            </a:r>
            <a:r>
              <a:rPr lang="en-US" sz="1000"/>
              <a:t> </a:t>
            </a:r>
          </a:p>
        </p:txBody>
      </p:sp>
      <p:cxnSp>
        <p:nvCxnSpPr>
          <p:cNvPr id="69" name="Straight Connector 61"/>
          <p:cNvCxnSpPr/>
          <p:nvPr/>
        </p:nvCxnSpPr>
        <p:spPr>
          <a:xfrm>
            <a:off x="360000" y="1980000"/>
            <a:ext cx="0" cy="180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>
            <a:spLocks noGrp="1"/>
          </p:cNvSpPr>
          <p:nvPr>
            <p:ph/>
          </p:nvPr>
        </p:nvSpPr>
        <p:spPr>
          <a:xfrm>
            <a:off x="360000" y="1710000"/>
            <a:ext cx="315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lnSpcReduction="10000"/>
          </a:bodyPr>
          <a:lstStyle/>
          <a:p>
            <a:pPr algn="l"/>
            <a:r>
              <a:rPr lang="en-US" sz="900" b="1" i="0" smtClean="0">
                <a:solidFill>
                  <a:srgbClr val="000000"/>
                </a:solidFill>
                <a:latin typeface="Arial"/>
              </a:rPr>
              <a:t>Denominación de las Deudas</a:t>
            </a:r>
            <a:r>
              <a:rPr lang="en-US" sz="900"/>
              <a:t> </a:t>
            </a:r>
          </a:p>
        </p:txBody>
      </p:sp>
      <p:sp>
        <p:nvSpPr>
          <p:cNvPr id="82" name="TextBox 81"/>
          <p:cNvSpPr>
            <a:spLocks noGrp="1"/>
          </p:cNvSpPr>
          <p:nvPr>
            <p:ph/>
          </p:nvPr>
        </p:nvSpPr>
        <p:spPr>
          <a:xfrm>
            <a:off x="8190000" y="1530000"/>
            <a:ext cx="1440000" cy="360000"/>
          </a:xfrm>
          <a:prstGeom prst="rect">
            <a:avLst/>
          </a:prstGeom>
          <a:noFill/>
        </p:spPr>
        <p:txBody>
          <a:bodyPr vert="horz" lIns="45720" tIns="22860" rIns="45720" bIns="22860" rtlCol="0" anchor="ctr">
            <a:normAutofit/>
          </a:bodyPr>
          <a:lstStyle/>
          <a:p>
            <a:pPr algn="r"/>
            <a:r>
              <a:rPr lang="en-US" sz="900" b="1" i="0" smtClean="0">
                <a:solidFill>
                  <a:srgbClr val="000000"/>
                </a:solidFill>
                <a:latin typeface="Arial"/>
              </a:rPr>
              <a:t>Saldo Final del Periodo</a:t>
            </a:r>
            <a:r>
              <a:rPr lang="en-US" sz="900"/>
              <a:t> </a:t>
            </a:r>
          </a:p>
        </p:txBody>
      </p:sp>
      <p:sp>
        <p:nvSpPr>
          <p:cNvPr id="88" name="TextBox 87"/>
          <p:cNvSpPr>
            <a:spLocks noGrp="1"/>
          </p:cNvSpPr>
          <p:nvPr>
            <p:ph/>
          </p:nvPr>
        </p:nvSpPr>
        <p:spPr>
          <a:xfrm>
            <a:off x="6570000" y="1530000"/>
            <a:ext cx="1440000" cy="360000"/>
          </a:xfrm>
          <a:prstGeom prst="rect">
            <a:avLst/>
          </a:prstGeom>
          <a:noFill/>
        </p:spPr>
        <p:txBody>
          <a:bodyPr vert="horz" lIns="45720" tIns="22860" rIns="45720" bIns="22860" rtlCol="0" anchor="ctr">
            <a:normAutofit/>
          </a:bodyPr>
          <a:lstStyle/>
          <a:p>
            <a:pPr algn="r"/>
            <a:r>
              <a:rPr lang="en-US" sz="900" b="1" i="0" smtClean="0">
                <a:solidFill>
                  <a:srgbClr val="000000"/>
                </a:solidFill>
                <a:latin typeface="Arial"/>
              </a:rPr>
              <a:t>Saldo Inicial del Periodo</a:t>
            </a:r>
            <a:r>
              <a:rPr lang="en-US" sz="900"/>
              <a:t> </a:t>
            </a:r>
          </a:p>
        </p:txBody>
      </p:sp>
      <p:sp>
        <p:nvSpPr>
          <p:cNvPr id="94" name="TextBox 93"/>
          <p:cNvSpPr>
            <a:spLocks noGrp="1"/>
          </p:cNvSpPr>
          <p:nvPr>
            <p:ph/>
          </p:nvPr>
        </p:nvSpPr>
        <p:spPr>
          <a:xfrm>
            <a:off x="3510000" y="1530000"/>
            <a:ext cx="1440000" cy="360000"/>
          </a:xfrm>
          <a:prstGeom prst="rect">
            <a:avLst/>
          </a:prstGeom>
          <a:noFill/>
        </p:spPr>
        <p:txBody>
          <a:bodyPr vert="horz" lIns="45720" tIns="22860" rIns="45720" bIns="22860" rtlCol="0" anchor="ctr">
            <a:normAutofit/>
          </a:bodyPr>
          <a:lstStyle/>
          <a:p>
            <a:pPr algn="l"/>
            <a:r>
              <a:rPr lang="en-US" sz="900" b="1" i="0" smtClean="0">
                <a:solidFill>
                  <a:srgbClr val="000000"/>
                </a:solidFill>
                <a:latin typeface="Arial"/>
              </a:rPr>
              <a:t>Moneda de</a:t>
            </a:r>
            <a:r>
              <a:rPr lang="en-US" sz="900"/>
              <a:t> </a:t>
            </a:r>
            <a:r>
              <a:rPr lang="en-US" sz="900" b="1" i="0" smtClean="0">
                <a:solidFill>
                  <a:srgbClr val="000000"/>
                </a:solidFill>
                <a:latin typeface="Arial"/>
              </a:rPr>
              <a:t>Contratación</a:t>
            </a:r>
            <a:r>
              <a:rPr lang="en-US" sz="900"/>
              <a:t> </a:t>
            </a:r>
          </a:p>
        </p:txBody>
      </p:sp>
      <p:sp>
        <p:nvSpPr>
          <p:cNvPr id="100" name="TextBox 99"/>
          <p:cNvSpPr>
            <a:spLocks noGrp="1"/>
          </p:cNvSpPr>
          <p:nvPr>
            <p:ph/>
          </p:nvPr>
        </p:nvSpPr>
        <p:spPr>
          <a:xfrm>
            <a:off x="4950000" y="1530000"/>
            <a:ext cx="1620000" cy="360000"/>
          </a:xfrm>
          <a:prstGeom prst="rect">
            <a:avLst/>
          </a:prstGeom>
          <a:noFill/>
        </p:spPr>
        <p:txBody>
          <a:bodyPr vert="horz" lIns="45720" tIns="22860" rIns="45720" bIns="22860" rtlCol="0" anchor="ctr">
            <a:normAutofit/>
          </a:bodyPr>
          <a:lstStyle/>
          <a:p>
            <a:pPr algn="l"/>
            <a:r>
              <a:rPr lang="en-US" sz="900" b="1" i="0" smtClean="0">
                <a:solidFill>
                  <a:srgbClr val="000000"/>
                </a:solidFill>
                <a:latin typeface="Arial"/>
              </a:rPr>
              <a:t>Institución o País Acreedor</a:t>
            </a:r>
            <a:r>
              <a:rPr lang="en-US" sz="900"/>
              <a:t> </a:t>
            </a:r>
          </a:p>
        </p:txBody>
      </p:sp>
      <p:cxnSp>
        <p:nvCxnSpPr>
          <p:cNvPr id="106" name="LineObject 105"/>
          <p:cNvCxnSpPr/>
          <p:nvPr/>
        </p:nvCxnSpPr>
        <p:spPr>
          <a:xfrm>
            <a:off x="360000" y="1890000"/>
            <a:ext cx="9331429" cy="1588"/>
          </a:xfrm>
          <a:prstGeom prst="straightConnector1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LineObject 106"/>
          <p:cNvCxnSpPr/>
          <p:nvPr/>
        </p:nvCxnSpPr>
        <p:spPr>
          <a:xfrm>
            <a:off x="360000" y="1530000"/>
            <a:ext cx="9331429" cy="1588"/>
          </a:xfrm>
          <a:prstGeom prst="straightConnector1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LineObject 107"/>
          <p:cNvCxnSpPr/>
          <p:nvPr/>
        </p:nvCxnSpPr>
        <p:spPr>
          <a:xfrm flipH="1" flipV="1">
            <a:off x="3510000" y="1890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LineObject 108"/>
          <p:cNvCxnSpPr/>
          <p:nvPr/>
        </p:nvCxnSpPr>
        <p:spPr>
          <a:xfrm flipH="1" flipV="1">
            <a:off x="4950000" y="1890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LineObject 109"/>
          <p:cNvCxnSpPr/>
          <p:nvPr/>
        </p:nvCxnSpPr>
        <p:spPr>
          <a:xfrm flipH="1" flipV="1">
            <a:off x="6570000" y="1890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LineObject 110"/>
          <p:cNvCxnSpPr/>
          <p:nvPr/>
        </p:nvCxnSpPr>
        <p:spPr>
          <a:xfrm flipH="1" flipV="1">
            <a:off x="8010000" y="1890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LineObject 111"/>
          <p:cNvCxnSpPr/>
          <p:nvPr/>
        </p:nvCxnSpPr>
        <p:spPr>
          <a:xfrm flipH="1" flipV="1">
            <a:off x="360000" y="1890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LineObject 112"/>
          <p:cNvCxnSpPr/>
          <p:nvPr/>
        </p:nvCxnSpPr>
        <p:spPr>
          <a:xfrm flipH="1" flipV="1">
            <a:off x="360000" y="1530000"/>
            <a:ext cx="1" cy="36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LineObject 113"/>
          <p:cNvCxnSpPr/>
          <p:nvPr/>
        </p:nvCxnSpPr>
        <p:spPr>
          <a:xfrm flipH="1" flipV="1">
            <a:off x="3510000" y="1530000"/>
            <a:ext cx="1" cy="36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LineObject 114"/>
          <p:cNvCxnSpPr/>
          <p:nvPr/>
        </p:nvCxnSpPr>
        <p:spPr>
          <a:xfrm flipH="1" flipV="1">
            <a:off x="4950000" y="1530000"/>
            <a:ext cx="1" cy="36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LineObject 115"/>
          <p:cNvCxnSpPr/>
          <p:nvPr/>
        </p:nvCxnSpPr>
        <p:spPr>
          <a:xfrm flipH="1" flipV="1">
            <a:off x="6570000" y="1530000"/>
            <a:ext cx="1" cy="36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LineObject 116"/>
          <p:cNvCxnSpPr/>
          <p:nvPr/>
        </p:nvCxnSpPr>
        <p:spPr>
          <a:xfrm flipH="1" flipV="1">
            <a:off x="8010000" y="1530000"/>
            <a:ext cx="1" cy="36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LineObject 117"/>
          <p:cNvCxnSpPr/>
          <p:nvPr/>
        </p:nvCxnSpPr>
        <p:spPr>
          <a:xfrm flipH="1" flipV="1">
            <a:off x="9700952" y="1530000"/>
            <a:ext cx="1" cy="36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LineObject 118"/>
          <p:cNvCxnSpPr/>
          <p:nvPr/>
        </p:nvCxnSpPr>
        <p:spPr>
          <a:xfrm flipH="1" flipV="1">
            <a:off x="9706190" y="1890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>
            <a:spLocks noGrp="1"/>
          </p:cNvSpPr>
          <p:nvPr>
            <p:ph/>
          </p:nvPr>
        </p:nvSpPr>
        <p:spPr>
          <a:xfrm>
            <a:off x="360000" y="2160000"/>
            <a:ext cx="9338381" cy="27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3" name="Straight Connector 61"/>
          <p:cNvCxnSpPr/>
          <p:nvPr/>
        </p:nvCxnSpPr>
        <p:spPr>
          <a:xfrm>
            <a:off x="360000" y="2160000"/>
            <a:ext cx="0" cy="270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61"/>
          <p:cNvCxnSpPr/>
          <p:nvPr/>
        </p:nvCxnSpPr>
        <p:spPr>
          <a:xfrm>
            <a:off x="9698381" y="2160000"/>
            <a:ext cx="0" cy="270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/>
          <p:cNvSpPr>
            <a:spLocks noGrp="1"/>
          </p:cNvSpPr>
          <p:nvPr>
            <p:ph/>
          </p:nvPr>
        </p:nvSpPr>
        <p:spPr>
          <a:xfrm>
            <a:off x="990000" y="2250000"/>
            <a:ext cx="279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lnSpcReduction="10000"/>
          </a:bodyPr>
          <a:lstStyle/>
          <a:p>
            <a:pPr algn="l"/>
            <a:r>
              <a:rPr lang="en-US" sz="900" b="1" i="0" smtClean="0">
                <a:solidFill>
                  <a:srgbClr val="000000"/>
                </a:solidFill>
                <a:latin typeface="Arial"/>
              </a:rPr>
              <a:t>Corto Plazo        </a:t>
            </a:r>
            <a:r>
              <a:rPr lang="en-US" sz="900"/>
              <a:t> </a:t>
            </a:r>
          </a:p>
        </p:txBody>
      </p:sp>
      <p:cxnSp>
        <p:nvCxnSpPr>
          <p:cNvPr id="132" name="LineObject 131"/>
          <p:cNvCxnSpPr/>
          <p:nvPr/>
        </p:nvCxnSpPr>
        <p:spPr>
          <a:xfrm flipH="1" flipV="1">
            <a:off x="3510000" y="2160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LineObject 132"/>
          <p:cNvCxnSpPr/>
          <p:nvPr/>
        </p:nvCxnSpPr>
        <p:spPr>
          <a:xfrm flipH="1" flipV="1">
            <a:off x="4950000" y="2160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LineObject 133"/>
          <p:cNvCxnSpPr/>
          <p:nvPr/>
        </p:nvCxnSpPr>
        <p:spPr>
          <a:xfrm flipH="1" flipV="1">
            <a:off x="6570000" y="2160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LineObject 134"/>
          <p:cNvCxnSpPr/>
          <p:nvPr/>
        </p:nvCxnSpPr>
        <p:spPr>
          <a:xfrm flipH="1" flipV="1">
            <a:off x="8010000" y="2160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>
            <a:spLocks noGrp="1"/>
          </p:cNvSpPr>
          <p:nvPr>
            <p:ph/>
          </p:nvPr>
        </p:nvSpPr>
        <p:spPr>
          <a:xfrm>
            <a:off x="360000" y="2430000"/>
            <a:ext cx="9338381" cy="27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5" name="Straight Connector 61"/>
          <p:cNvCxnSpPr/>
          <p:nvPr/>
        </p:nvCxnSpPr>
        <p:spPr>
          <a:xfrm>
            <a:off x="360000" y="2430000"/>
            <a:ext cx="0" cy="270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61"/>
          <p:cNvCxnSpPr/>
          <p:nvPr/>
        </p:nvCxnSpPr>
        <p:spPr>
          <a:xfrm>
            <a:off x="9698381" y="2430000"/>
            <a:ext cx="0" cy="270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/>
          <p:cNvSpPr>
            <a:spLocks noGrp="1"/>
          </p:cNvSpPr>
          <p:nvPr>
            <p:ph/>
          </p:nvPr>
        </p:nvSpPr>
        <p:spPr>
          <a:xfrm>
            <a:off x="360000" y="2520000"/>
            <a:ext cx="342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lnSpcReduction="10000"/>
          </a:bodyPr>
          <a:lstStyle/>
          <a:p>
            <a:pPr algn="l"/>
            <a:r>
              <a:rPr lang="en-US" sz="900" b="1" i="0" smtClean="0">
                <a:solidFill>
                  <a:srgbClr val="000000"/>
                </a:solidFill>
                <a:latin typeface="Arial"/>
              </a:rPr>
              <a:t>Deuda Interna      </a:t>
            </a:r>
            <a:r>
              <a:rPr lang="en-US" sz="900"/>
              <a:t> </a:t>
            </a:r>
          </a:p>
        </p:txBody>
      </p:sp>
      <p:cxnSp>
        <p:nvCxnSpPr>
          <p:cNvPr id="148" name="LineObject 147"/>
          <p:cNvCxnSpPr/>
          <p:nvPr/>
        </p:nvCxnSpPr>
        <p:spPr>
          <a:xfrm flipH="1" flipV="1">
            <a:off x="3510000" y="2430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LineObject 148"/>
          <p:cNvCxnSpPr/>
          <p:nvPr/>
        </p:nvCxnSpPr>
        <p:spPr>
          <a:xfrm flipH="1" flipV="1">
            <a:off x="4950000" y="2430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LineObject 149"/>
          <p:cNvCxnSpPr/>
          <p:nvPr/>
        </p:nvCxnSpPr>
        <p:spPr>
          <a:xfrm flipH="1" flipV="1">
            <a:off x="6570000" y="2430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LineObject 150"/>
          <p:cNvCxnSpPr/>
          <p:nvPr/>
        </p:nvCxnSpPr>
        <p:spPr>
          <a:xfrm flipH="1" flipV="1">
            <a:off x="8010000" y="2430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>
            <a:spLocks noGrp="1"/>
          </p:cNvSpPr>
          <p:nvPr>
            <p:ph/>
          </p:nvPr>
        </p:nvSpPr>
        <p:spPr>
          <a:xfrm>
            <a:off x="360000" y="2700000"/>
            <a:ext cx="9338381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625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7" name="Straight Connector 61"/>
          <p:cNvCxnSpPr/>
          <p:nvPr/>
        </p:nvCxnSpPr>
        <p:spPr>
          <a:xfrm>
            <a:off x="360000" y="2700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61"/>
          <p:cNvCxnSpPr/>
          <p:nvPr/>
        </p:nvCxnSpPr>
        <p:spPr>
          <a:xfrm>
            <a:off x="9698381" y="2700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/>
          <p:cNvSpPr>
            <a:spLocks noGrp="1"/>
          </p:cNvSpPr>
          <p:nvPr>
            <p:ph/>
          </p:nvPr>
        </p:nvSpPr>
        <p:spPr>
          <a:xfrm>
            <a:off x="8190000" y="2700000"/>
            <a:ext cx="153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64" name="TextBox 163"/>
          <p:cNvSpPr>
            <a:spLocks noGrp="1"/>
          </p:cNvSpPr>
          <p:nvPr>
            <p:ph/>
          </p:nvPr>
        </p:nvSpPr>
        <p:spPr>
          <a:xfrm>
            <a:off x="630000" y="2700000"/>
            <a:ext cx="288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 err="1">
                <a:solidFill>
                  <a:srgbClr val="000000"/>
                </a:solidFill>
                <a:latin typeface="Arial"/>
              </a:rPr>
              <a:t>Instituciones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de </a:t>
            </a:r>
            <a:r>
              <a:rPr lang="en-US" sz="700" dirty="0" err="1">
                <a:solidFill>
                  <a:srgbClr val="000000"/>
                </a:solidFill>
                <a:latin typeface="Arial"/>
              </a:rPr>
              <a:t>Crédito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70" name="TextBox 169"/>
          <p:cNvSpPr>
            <a:spLocks noGrp="1"/>
          </p:cNvSpPr>
          <p:nvPr>
            <p:ph/>
          </p:nvPr>
        </p:nvSpPr>
        <p:spPr>
          <a:xfrm>
            <a:off x="3510000" y="2700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Peso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76" name="TextBox 175"/>
          <p:cNvSpPr>
            <a:spLocks noGrp="1"/>
          </p:cNvSpPr>
          <p:nvPr>
            <p:ph/>
          </p:nvPr>
        </p:nvSpPr>
        <p:spPr>
          <a:xfrm>
            <a:off x="4950000" y="2700000"/>
            <a:ext cx="162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México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82" name="TextBox 181"/>
          <p:cNvSpPr>
            <a:spLocks noGrp="1"/>
          </p:cNvSpPr>
          <p:nvPr>
            <p:ph/>
          </p:nvPr>
        </p:nvSpPr>
        <p:spPr>
          <a:xfrm>
            <a:off x="6570000" y="2700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cxnSp>
        <p:nvCxnSpPr>
          <p:cNvPr id="188" name="LineObject 187"/>
          <p:cNvCxnSpPr/>
          <p:nvPr/>
        </p:nvCxnSpPr>
        <p:spPr>
          <a:xfrm flipH="1" flipV="1">
            <a:off x="3510000" y="2700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LineObject 188"/>
          <p:cNvCxnSpPr/>
          <p:nvPr/>
        </p:nvCxnSpPr>
        <p:spPr>
          <a:xfrm flipH="1" flipV="1">
            <a:off x="4950000" y="2700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LineObject 189"/>
          <p:cNvCxnSpPr/>
          <p:nvPr/>
        </p:nvCxnSpPr>
        <p:spPr>
          <a:xfrm flipH="1" flipV="1">
            <a:off x="6570000" y="2700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LineObject 190"/>
          <p:cNvCxnSpPr/>
          <p:nvPr/>
        </p:nvCxnSpPr>
        <p:spPr>
          <a:xfrm flipH="1" flipV="1">
            <a:off x="8010000" y="2700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TextBox 191"/>
          <p:cNvSpPr>
            <a:spLocks noGrp="1"/>
          </p:cNvSpPr>
          <p:nvPr>
            <p:ph/>
          </p:nvPr>
        </p:nvSpPr>
        <p:spPr>
          <a:xfrm>
            <a:off x="360000" y="2826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10" name="Straight Connector 61"/>
          <p:cNvCxnSpPr/>
          <p:nvPr/>
        </p:nvCxnSpPr>
        <p:spPr>
          <a:xfrm>
            <a:off x="360000" y="2826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61"/>
          <p:cNvCxnSpPr/>
          <p:nvPr/>
        </p:nvCxnSpPr>
        <p:spPr>
          <a:xfrm>
            <a:off x="9698381" y="2826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TextBox 197"/>
          <p:cNvSpPr>
            <a:spLocks noGrp="1"/>
          </p:cNvSpPr>
          <p:nvPr>
            <p:ph/>
          </p:nvPr>
        </p:nvSpPr>
        <p:spPr>
          <a:xfrm>
            <a:off x="360000" y="2826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197" name="Straight Connector 61"/>
          <p:cNvCxnSpPr/>
          <p:nvPr/>
        </p:nvCxnSpPr>
        <p:spPr>
          <a:xfrm>
            <a:off x="360000" y="2826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61"/>
          <p:cNvCxnSpPr/>
          <p:nvPr/>
        </p:nvCxnSpPr>
        <p:spPr>
          <a:xfrm>
            <a:off x="9698381" y="2826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>
            <a:spLocks noGrp="1"/>
          </p:cNvSpPr>
          <p:nvPr>
            <p:ph/>
          </p:nvPr>
        </p:nvSpPr>
        <p:spPr>
          <a:xfrm>
            <a:off x="360000" y="2826000"/>
            <a:ext cx="9338381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625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203" name="Straight Connector 61"/>
          <p:cNvCxnSpPr/>
          <p:nvPr/>
        </p:nvCxnSpPr>
        <p:spPr>
          <a:xfrm>
            <a:off x="360000" y="2826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61"/>
          <p:cNvCxnSpPr/>
          <p:nvPr/>
        </p:nvCxnSpPr>
        <p:spPr>
          <a:xfrm>
            <a:off x="9698381" y="2826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TextBox 209"/>
          <p:cNvSpPr>
            <a:spLocks noGrp="1"/>
          </p:cNvSpPr>
          <p:nvPr>
            <p:ph/>
          </p:nvPr>
        </p:nvSpPr>
        <p:spPr>
          <a:xfrm>
            <a:off x="8190000" y="2826000"/>
            <a:ext cx="153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16" name="TextBox 215"/>
          <p:cNvSpPr>
            <a:spLocks noGrp="1"/>
          </p:cNvSpPr>
          <p:nvPr>
            <p:ph/>
          </p:nvPr>
        </p:nvSpPr>
        <p:spPr>
          <a:xfrm>
            <a:off x="630000" y="2826000"/>
            <a:ext cx="288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 err="1">
                <a:solidFill>
                  <a:srgbClr val="000000"/>
                </a:solidFill>
                <a:latin typeface="Arial"/>
              </a:rPr>
              <a:t>Títulos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y </a:t>
            </a:r>
            <a:r>
              <a:rPr lang="en-US" sz="700" dirty="0" err="1">
                <a:solidFill>
                  <a:srgbClr val="000000"/>
                </a:solidFill>
                <a:latin typeface="Arial"/>
              </a:rPr>
              <a:t>Valores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22" name="TextBox 221"/>
          <p:cNvSpPr>
            <a:spLocks noGrp="1"/>
          </p:cNvSpPr>
          <p:nvPr>
            <p:ph/>
          </p:nvPr>
        </p:nvSpPr>
        <p:spPr>
          <a:xfrm>
            <a:off x="3510000" y="2826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Peso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28" name="TextBox 227"/>
          <p:cNvSpPr>
            <a:spLocks noGrp="1"/>
          </p:cNvSpPr>
          <p:nvPr>
            <p:ph/>
          </p:nvPr>
        </p:nvSpPr>
        <p:spPr>
          <a:xfrm>
            <a:off x="4950000" y="2826000"/>
            <a:ext cx="162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México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34" name="TextBox 233"/>
          <p:cNvSpPr>
            <a:spLocks noGrp="1"/>
          </p:cNvSpPr>
          <p:nvPr>
            <p:ph/>
          </p:nvPr>
        </p:nvSpPr>
        <p:spPr>
          <a:xfrm>
            <a:off x="6570000" y="2826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cxnSp>
        <p:nvCxnSpPr>
          <p:cNvPr id="240" name="LineObject 239"/>
          <p:cNvCxnSpPr/>
          <p:nvPr/>
        </p:nvCxnSpPr>
        <p:spPr>
          <a:xfrm flipH="1" flipV="1">
            <a:off x="3510000" y="2826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LineObject 240"/>
          <p:cNvCxnSpPr/>
          <p:nvPr/>
        </p:nvCxnSpPr>
        <p:spPr>
          <a:xfrm flipH="1" flipV="1">
            <a:off x="4950000" y="2826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LineObject 241"/>
          <p:cNvCxnSpPr/>
          <p:nvPr/>
        </p:nvCxnSpPr>
        <p:spPr>
          <a:xfrm flipH="1" flipV="1">
            <a:off x="6570000" y="2826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LineObject 242"/>
          <p:cNvCxnSpPr/>
          <p:nvPr/>
        </p:nvCxnSpPr>
        <p:spPr>
          <a:xfrm flipH="1" flipV="1">
            <a:off x="8010000" y="2826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TextBox 243"/>
          <p:cNvSpPr>
            <a:spLocks noGrp="1"/>
          </p:cNvSpPr>
          <p:nvPr>
            <p:ph/>
          </p:nvPr>
        </p:nvSpPr>
        <p:spPr>
          <a:xfrm>
            <a:off x="360000" y="2952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15" name="Straight Connector 61"/>
          <p:cNvCxnSpPr/>
          <p:nvPr/>
        </p:nvCxnSpPr>
        <p:spPr>
          <a:xfrm>
            <a:off x="360000" y="2952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61"/>
          <p:cNvCxnSpPr/>
          <p:nvPr/>
        </p:nvCxnSpPr>
        <p:spPr>
          <a:xfrm>
            <a:off x="9698381" y="2952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TextBox 249"/>
          <p:cNvSpPr>
            <a:spLocks noGrp="1"/>
          </p:cNvSpPr>
          <p:nvPr>
            <p:ph/>
          </p:nvPr>
        </p:nvSpPr>
        <p:spPr>
          <a:xfrm>
            <a:off x="360000" y="2952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249" name="Straight Connector 61"/>
          <p:cNvCxnSpPr/>
          <p:nvPr/>
        </p:nvCxnSpPr>
        <p:spPr>
          <a:xfrm>
            <a:off x="360000" y="2952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61"/>
          <p:cNvCxnSpPr/>
          <p:nvPr/>
        </p:nvCxnSpPr>
        <p:spPr>
          <a:xfrm>
            <a:off x="9698381" y="2952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Connector 61"/>
          <p:cNvCxnSpPr/>
          <p:nvPr/>
        </p:nvCxnSpPr>
        <p:spPr>
          <a:xfrm>
            <a:off x="360000" y="2952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61"/>
          <p:cNvCxnSpPr/>
          <p:nvPr/>
        </p:nvCxnSpPr>
        <p:spPr>
          <a:xfrm>
            <a:off x="9698381" y="2952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2" name="TextBox 261"/>
          <p:cNvSpPr>
            <a:spLocks noGrp="1"/>
          </p:cNvSpPr>
          <p:nvPr>
            <p:ph/>
          </p:nvPr>
        </p:nvSpPr>
        <p:spPr>
          <a:xfrm>
            <a:off x="8190000" y="2952000"/>
            <a:ext cx="153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68" name="TextBox 267"/>
          <p:cNvSpPr>
            <a:spLocks noGrp="1"/>
          </p:cNvSpPr>
          <p:nvPr>
            <p:ph/>
          </p:nvPr>
        </p:nvSpPr>
        <p:spPr>
          <a:xfrm>
            <a:off x="630000" y="2952000"/>
            <a:ext cx="288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 err="1">
                <a:solidFill>
                  <a:srgbClr val="000000"/>
                </a:solidFill>
                <a:latin typeface="Arial"/>
              </a:rPr>
              <a:t>Arrendamientos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700" dirty="0" err="1">
                <a:solidFill>
                  <a:srgbClr val="000000"/>
                </a:solidFill>
                <a:latin typeface="Arial"/>
              </a:rPr>
              <a:t>Financieros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74" name="TextBox 273"/>
          <p:cNvSpPr>
            <a:spLocks noGrp="1"/>
          </p:cNvSpPr>
          <p:nvPr>
            <p:ph/>
          </p:nvPr>
        </p:nvSpPr>
        <p:spPr>
          <a:xfrm>
            <a:off x="3510000" y="2952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Peso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80" name="TextBox 279"/>
          <p:cNvSpPr>
            <a:spLocks noGrp="1"/>
          </p:cNvSpPr>
          <p:nvPr>
            <p:ph/>
          </p:nvPr>
        </p:nvSpPr>
        <p:spPr>
          <a:xfrm>
            <a:off x="4950000" y="2952000"/>
            <a:ext cx="162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México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86" name="TextBox 285"/>
          <p:cNvSpPr>
            <a:spLocks noGrp="1"/>
          </p:cNvSpPr>
          <p:nvPr>
            <p:ph/>
          </p:nvPr>
        </p:nvSpPr>
        <p:spPr>
          <a:xfrm>
            <a:off x="6570000" y="2952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cxnSp>
        <p:nvCxnSpPr>
          <p:cNvPr id="292" name="LineObject 291"/>
          <p:cNvCxnSpPr/>
          <p:nvPr/>
        </p:nvCxnSpPr>
        <p:spPr>
          <a:xfrm flipH="1" flipV="1">
            <a:off x="3510000" y="2952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LineObject 292"/>
          <p:cNvCxnSpPr/>
          <p:nvPr/>
        </p:nvCxnSpPr>
        <p:spPr>
          <a:xfrm flipH="1" flipV="1">
            <a:off x="4950000" y="2952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LineObject 293"/>
          <p:cNvCxnSpPr/>
          <p:nvPr/>
        </p:nvCxnSpPr>
        <p:spPr>
          <a:xfrm flipH="1" flipV="1">
            <a:off x="6570000" y="2952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LineObject 294"/>
          <p:cNvCxnSpPr/>
          <p:nvPr/>
        </p:nvCxnSpPr>
        <p:spPr>
          <a:xfrm flipH="1" flipV="1">
            <a:off x="8010000" y="2952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" name="TextBox 295"/>
          <p:cNvSpPr>
            <a:spLocks noGrp="1"/>
          </p:cNvSpPr>
          <p:nvPr>
            <p:ph/>
          </p:nvPr>
        </p:nvSpPr>
        <p:spPr>
          <a:xfrm>
            <a:off x="360000" y="3078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19" name="Straight Connector 61"/>
          <p:cNvCxnSpPr/>
          <p:nvPr/>
        </p:nvCxnSpPr>
        <p:spPr>
          <a:xfrm>
            <a:off x="360000" y="3078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61"/>
          <p:cNvCxnSpPr/>
          <p:nvPr/>
        </p:nvCxnSpPr>
        <p:spPr>
          <a:xfrm>
            <a:off x="9698381" y="3078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2" name="TextBox 301"/>
          <p:cNvSpPr>
            <a:spLocks noGrp="1"/>
          </p:cNvSpPr>
          <p:nvPr>
            <p:ph/>
          </p:nvPr>
        </p:nvSpPr>
        <p:spPr>
          <a:xfrm>
            <a:off x="644329" y="3059982"/>
            <a:ext cx="9338381" cy="27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/>
          </a:bodyPr>
          <a:lstStyle/>
          <a:p>
            <a:pPr algn="r"/>
            <a:r>
              <a:rPr lang="en-US" sz="1000" dirty="0"/>
              <a:t> </a:t>
            </a:r>
            <a:endParaRPr lang="en-US" sz="700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301" name="Straight Connector 61"/>
          <p:cNvCxnSpPr/>
          <p:nvPr/>
        </p:nvCxnSpPr>
        <p:spPr>
          <a:xfrm>
            <a:off x="360000" y="3078000"/>
            <a:ext cx="0" cy="270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61"/>
          <p:cNvCxnSpPr/>
          <p:nvPr/>
        </p:nvCxnSpPr>
        <p:spPr>
          <a:xfrm>
            <a:off x="9698381" y="3078000"/>
            <a:ext cx="0" cy="270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" name="TextBox 307"/>
          <p:cNvSpPr>
            <a:spLocks noGrp="1"/>
          </p:cNvSpPr>
          <p:nvPr>
            <p:ph/>
          </p:nvPr>
        </p:nvSpPr>
        <p:spPr>
          <a:xfrm>
            <a:off x="360000" y="3168000"/>
            <a:ext cx="342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lnSpcReduction="10000"/>
          </a:bodyPr>
          <a:lstStyle/>
          <a:p>
            <a:pPr algn="l"/>
            <a:r>
              <a:rPr lang="en-US" sz="900" b="1" i="0" smtClean="0">
                <a:solidFill>
                  <a:srgbClr val="000000"/>
                </a:solidFill>
                <a:latin typeface="Arial"/>
              </a:rPr>
              <a:t>Deuda Externa           </a:t>
            </a:r>
            <a:r>
              <a:rPr lang="en-US" sz="900"/>
              <a:t> </a:t>
            </a:r>
          </a:p>
        </p:txBody>
      </p:sp>
      <p:cxnSp>
        <p:nvCxnSpPr>
          <p:cNvPr id="314" name="LineObject 313"/>
          <p:cNvCxnSpPr/>
          <p:nvPr/>
        </p:nvCxnSpPr>
        <p:spPr>
          <a:xfrm flipH="1" flipV="1">
            <a:off x="3510000" y="3078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LineObject 314"/>
          <p:cNvCxnSpPr/>
          <p:nvPr/>
        </p:nvCxnSpPr>
        <p:spPr>
          <a:xfrm flipH="1" flipV="1">
            <a:off x="4950000" y="3078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LineObject 315"/>
          <p:cNvCxnSpPr/>
          <p:nvPr/>
        </p:nvCxnSpPr>
        <p:spPr>
          <a:xfrm flipH="1" flipV="1">
            <a:off x="6570000" y="3078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LineObject 316"/>
          <p:cNvCxnSpPr/>
          <p:nvPr/>
        </p:nvCxnSpPr>
        <p:spPr>
          <a:xfrm flipH="1" flipV="1">
            <a:off x="8010000" y="3078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" name="TextBox 317"/>
          <p:cNvSpPr>
            <a:spLocks noGrp="1"/>
          </p:cNvSpPr>
          <p:nvPr>
            <p:ph/>
          </p:nvPr>
        </p:nvSpPr>
        <p:spPr>
          <a:xfrm>
            <a:off x="360000" y="3348000"/>
            <a:ext cx="9338381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625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23" name="Straight Connector 61"/>
          <p:cNvCxnSpPr/>
          <p:nvPr/>
        </p:nvCxnSpPr>
        <p:spPr>
          <a:xfrm>
            <a:off x="360000" y="3348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61"/>
          <p:cNvCxnSpPr/>
          <p:nvPr/>
        </p:nvCxnSpPr>
        <p:spPr>
          <a:xfrm>
            <a:off x="9698381" y="3348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4" name="TextBox 323"/>
          <p:cNvSpPr>
            <a:spLocks noGrp="1"/>
          </p:cNvSpPr>
          <p:nvPr>
            <p:ph/>
          </p:nvPr>
        </p:nvSpPr>
        <p:spPr>
          <a:xfrm>
            <a:off x="8190000" y="3348000"/>
            <a:ext cx="153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30" name="TextBox 329"/>
          <p:cNvSpPr>
            <a:spLocks noGrp="1"/>
          </p:cNvSpPr>
          <p:nvPr>
            <p:ph/>
          </p:nvPr>
        </p:nvSpPr>
        <p:spPr>
          <a:xfrm>
            <a:off x="630000" y="3348000"/>
            <a:ext cx="288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 err="1">
                <a:solidFill>
                  <a:srgbClr val="000000"/>
                </a:solidFill>
                <a:latin typeface="Arial"/>
              </a:rPr>
              <a:t>Organismos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700" dirty="0" err="1">
                <a:solidFill>
                  <a:srgbClr val="000000"/>
                </a:solidFill>
                <a:latin typeface="Arial"/>
              </a:rPr>
              <a:t>Financieros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700" dirty="0" err="1">
                <a:solidFill>
                  <a:srgbClr val="000000"/>
                </a:solidFill>
                <a:latin typeface="Arial"/>
              </a:rPr>
              <a:t>Internacionales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36" name="TextBox 335"/>
          <p:cNvSpPr>
            <a:spLocks noGrp="1"/>
          </p:cNvSpPr>
          <p:nvPr>
            <p:ph/>
          </p:nvPr>
        </p:nvSpPr>
        <p:spPr>
          <a:xfrm>
            <a:off x="3510000" y="3348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Peso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42" name="TextBox 341"/>
          <p:cNvSpPr>
            <a:spLocks noGrp="1"/>
          </p:cNvSpPr>
          <p:nvPr>
            <p:ph/>
          </p:nvPr>
        </p:nvSpPr>
        <p:spPr>
          <a:xfrm>
            <a:off x="4950000" y="3348000"/>
            <a:ext cx="162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México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48" name="TextBox 347"/>
          <p:cNvSpPr>
            <a:spLocks noGrp="1"/>
          </p:cNvSpPr>
          <p:nvPr>
            <p:ph/>
          </p:nvPr>
        </p:nvSpPr>
        <p:spPr>
          <a:xfrm>
            <a:off x="6570000" y="3348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77500" lnSpcReduction="20000"/>
          </a:bodyPr>
          <a:lstStyle/>
          <a:p>
            <a:pPr algn="r"/>
            <a:r>
              <a:rPr lang="en-US" sz="800" b="0" i="0" smtClean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800"/>
              <a:t> </a:t>
            </a:r>
          </a:p>
        </p:txBody>
      </p:sp>
      <p:cxnSp>
        <p:nvCxnSpPr>
          <p:cNvPr id="354" name="LineObject 353"/>
          <p:cNvCxnSpPr/>
          <p:nvPr/>
        </p:nvCxnSpPr>
        <p:spPr>
          <a:xfrm flipH="1" flipV="1">
            <a:off x="3510000" y="3348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LineObject 354"/>
          <p:cNvCxnSpPr/>
          <p:nvPr/>
        </p:nvCxnSpPr>
        <p:spPr>
          <a:xfrm flipH="1" flipV="1">
            <a:off x="4950000" y="3348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LineObject 355"/>
          <p:cNvCxnSpPr/>
          <p:nvPr/>
        </p:nvCxnSpPr>
        <p:spPr>
          <a:xfrm flipH="1" flipV="1">
            <a:off x="6570000" y="3348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LineObject 356"/>
          <p:cNvCxnSpPr/>
          <p:nvPr/>
        </p:nvCxnSpPr>
        <p:spPr>
          <a:xfrm flipH="1" flipV="1">
            <a:off x="8010000" y="3348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" name="TextBox 357"/>
          <p:cNvSpPr>
            <a:spLocks noGrp="1"/>
          </p:cNvSpPr>
          <p:nvPr>
            <p:ph/>
          </p:nvPr>
        </p:nvSpPr>
        <p:spPr>
          <a:xfrm>
            <a:off x="360000" y="3474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25" name="Straight Connector 61"/>
          <p:cNvCxnSpPr/>
          <p:nvPr/>
        </p:nvCxnSpPr>
        <p:spPr>
          <a:xfrm>
            <a:off x="360000" y="3474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61"/>
          <p:cNvCxnSpPr/>
          <p:nvPr/>
        </p:nvCxnSpPr>
        <p:spPr>
          <a:xfrm>
            <a:off x="9698381" y="3474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4" name="TextBox 363"/>
          <p:cNvSpPr>
            <a:spLocks noGrp="1"/>
          </p:cNvSpPr>
          <p:nvPr>
            <p:ph/>
          </p:nvPr>
        </p:nvSpPr>
        <p:spPr>
          <a:xfrm>
            <a:off x="360000" y="3474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363" name="Straight Connector 61"/>
          <p:cNvCxnSpPr/>
          <p:nvPr/>
        </p:nvCxnSpPr>
        <p:spPr>
          <a:xfrm>
            <a:off x="360000" y="3474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61"/>
          <p:cNvCxnSpPr/>
          <p:nvPr/>
        </p:nvCxnSpPr>
        <p:spPr>
          <a:xfrm>
            <a:off x="9698381" y="3474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0" name="TextBox 369"/>
          <p:cNvSpPr>
            <a:spLocks noGrp="1"/>
          </p:cNvSpPr>
          <p:nvPr>
            <p:ph/>
          </p:nvPr>
        </p:nvSpPr>
        <p:spPr>
          <a:xfrm>
            <a:off x="360000" y="3474000"/>
            <a:ext cx="9338381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625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369" name="Straight Connector 61"/>
          <p:cNvCxnSpPr/>
          <p:nvPr/>
        </p:nvCxnSpPr>
        <p:spPr>
          <a:xfrm>
            <a:off x="360000" y="3474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61"/>
          <p:cNvCxnSpPr/>
          <p:nvPr/>
        </p:nvCxnSpPr>
        <p:spPr>
          <a:xfrm>
            <a:off x="9698381" y="3474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6" name="TextBox 375"/>
          <p:cNvSpPr>
            <a:spLocks noGrp="1"/>
          </p:cNvSpPr>
          <p:nvPr>
            <p:ph/>
          </p:nvPr>
        </p:nvSpPr>
        <p:spPr>
          <a:xfrm>
            <a:off x="8190000" y="3474000"/>
            <a:ext cx="153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82" name="TextBox 381"/>
          <p:cNvSpPr>
            <a:spLocks noGrp="1"/>
          </p:cNvSpPr>
          <p:nvPr>
            <p:ph/>
          </p:nvPr>
        </p:nvSpPr>
        <p:spPr>
          <a:xfrm>
            <a:off x="630000" y="3474000"/>
            <a:ext cx="288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 err="1">
                <a:solidFill>
                  <a:srgbClr val="000000"/>
                </a:solidFill>
                <a:latin typeface="Arial"/>
              </a:rPr>
              <a:t>Deuda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Bilateral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88" name="TextBox 387"/>
          <p:cNvSpPr>
            <a:spLocks noGrp="1"/>
          </p:cNvSpPr>
          <p:nvPr>
            <p:ph/>
          </p:nvPr>
        </p:nvSpPr>
        <p:spPr>
          <a:xfrm>
            <a:off x="3510000" y="3474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Peso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94" name="TextBox 393"/>
          <p:cNvSpPr>
            <a:spLocks noGrp="1"/>
          </p:cNvSpPr>
          <p:nvPr>
            <p:ph/>
          </p:nvPr>
        </p:nvSpPr>
        <p:spPr>
          <a:xfrm>
            <a:off x="4950000" y="3474000"/>
            <a:ext cx="162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México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00" name="TextBox 399"/>
          <p:cNvSpPr>
            <a:spLocks noGrp="1"/>
          </p:cNvSpPr>
          <p:nvPr>
            <p:ph/>
          </p:nvPr>
        </p:nvSpPr>
        <p:spPr>
          <a:xfrm>
            <a:off x="6570000" y="3474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cxnSp>
        <p:nvCxnSpPr>
          <p:cNvPr id="406" name="LineObject 405"/>
          <p:cNvCxnSpPr/>
          <p:nvPr/>
        </p:nvCxnSpPr>
        <p:spPr>
          <a:xfrm flipH="1" flipV="1">
            <a:off x="3510000" y="3474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LineObject 406"/>
          <p:cNvCxnSpPr/>
          <p:nvPr/>
        </p:nvCxnSpPr>
        <p:spPr>
          <a:xfrm flipH="1" flipV="1">
            <a:off x="4950000" y="3474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LineObject 407"/>
          <p:cNvCxnSpPr/>
          <p:nvPr/>
        </p:nvCxnSpPr>
        <p:spPr>
          <a:xfrm flipH="1" flipV="1">
            <a:off x="6570000" y="3474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" name="LineObject 408"/>
          <p:cNvCxnSpPr/>
          <p:nvPr/>
        </p:nvCxnSpPr>
        <p:spPr>
          <a:xfrm flipH="1" flipV="1">
            <a:off x="8010000" y="3474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" name="TextBox 409"/>
          <p:cNvSpPr>
            <a:spLocks noGrp="1"/>
          </p:cNvSpPr>
          <p:nvPr>
            <p:ph/>
          </p:nvPr>
        </p:nvSpPr>
        <p:spPr>
          <a:xfrm>
            <a:off x="360000" y="3600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30" name="Straight Connector 61"/>
          <p:cNvCxnSpPr/>
          <p:nvPr/>
        </p:nvCxnSpPr>
        <p:spPr>
          <a:xfrm>
            <a:off x="360000" y="3600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61"/>
          <p:cNvCxnSpPr/>
          <p:nvPr/>
        </p:nvCxnSpPr>
        <p:spPr>
          <a:xfrm>
            <a:off x="9698381" y="3600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6" name="TextBox 415"/>
          <p:cNvSpPr>
            <a:spLocks noGrp="1"/>
          </p:cNvSpPr>
          <p:nvPr>
            <p:ph/>
          </p:nvPr>
        </p:nvSpPr>
        <p:spPr>
          <a:xfrm>
            <a:off x="360000" y="3600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415" name="Straight Connector 61"/>
          <p:cNvCxnSpPr/>
          <p:nvPr/>
        </p:nvCxnSpPr>
        <p:spPr>
          <a:xfrm>
            <a:off x="360000" y="3600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61"/>
          <p:cNvCxnSpPr/>
          <p:nvPr/>
        </p:nvCxnSpPr>
        <p:spPr>
          <a:xfrm>
            <a:off x="9698381" y="3600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2" name="TextBox 421"/>
          <p:cNvSpPr>
            <a:spLocks noGrp="1"/>
          </p:cNvSpPr>
          <p:nvPr>
            <p:ph/>
          </p:nvPr>
        </p:nvSpPr>
        <p:spPr>
          <a:xfrm>
            <a:off x="360000" y="3600000"/>
            <a:ext cx="9338381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625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421" name="Straight Connector 61"/>
          <p:cNvCxnSpPr/>
          <p:nvPr/>
        </p:nvCxnSpPr>
        <p:spPr>
          <a:xfrm>
            <a:off x="360000" y="3600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61"/>
          <p:cNvCxnSpPr/>
          <p:nvPr/>
        </p:nvCxnSpPr>
        <p:spPr>
          <a:xfrm>
            <a:off x="9698381" y="3600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8" name="TextBox 427"/>
          <p:cNvSpPr>
            <a:spLocks noGrp="1"/>
          </p:cNvSpPr>
          <p:nvPr>
            <p:ph/>
          </p:nvPr>
        </p:nvSpPr>
        <p:spPr>
          <a:xfrm>
            <a:off x="8190000" y="3600000"/>
            <a:ext cx="153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34" name="TextBox 433"/>
          <p:cNvSpPr>
            <a:spLocks noGrp="1"/>
          </p:cNvSpPr>
          <p:nvPr>
            <p:ph/>
          </p:nvPr>
        </p:nvSpPr>
        <p:spPr>
          <a:xfrm>
            <a:off x="630000" y="3600000"/>
            <a:ext cx="288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 err="1">
                <a:solidFill>
                  <a:srgbClr val="000000"/>
                </a:solidFill>
                <a:latin typeface="Arial"/>
              </a:rPr>
              <a:t>Títulos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y </a:t>
            </a:r>
            <a:r>
              <a:rPr lang="en-US" sz="700" dirty="0" err="1">
                <a:solidFill>
                  <a:srgbClr val="000000"/>
                </a:solidFill>
                <a:latin typeface="Arial"/>
              </a:rPr>
              <a:t>Valores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40" name="TextBox 439"/>
          <p:cNvSpPr>
            <a:spLocks noGrp="1"/>
          </p:cNvSpPr>
          <p:nvPr>
            <p:ph/>
          </p:nvPr>
        </p:nvSpPr>
        <p:spPr>
          <a:xfrm>
            <a:off x="3510000" y="3600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Peso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46" name="TextBox 445"/>
          <p:cNvSpPr>
            <a:spLocks noGrp="1"/>
          </p:cNvSpPr>
          <p:nvPr>
            <p:ph/>
          </p:nvPr>
        </p:nvSpPr>
        <p:spPr>
          <a:xfrm>
            <a:off x="4950000" y="3600000"/>
            <a:ext cx="162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México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52" name="TextBox 451"/>
          <p:cNvSpPr>
            <a:spLocks noGrp="1"/>
          </p:cNvSpPr>
          <p:nvPr>
            <p:ph/>
          </p:nvPr>
        </p:nvSpPr>
        <p:spPr>
          <a:xfrm>
            <a:off x="6570000" y="3600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cxnSp>
        <p:nvCxnSpPr>
          <p:cNvPr id="458" name="LineObject 457"/>
          <p:cNvCxnSpPr/>
          <p:nvPr/>
        </p:nvCxnSpPr>
        <p:spPr>
          <a:xfrm flipH="1" flipV="1">
            <a:off x="3510000" y="3600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9" name="LineObject 458"/>
          <p:cNvCxnSpPr/>
          <p:nvPr/>
        </p:nvCxnSpPr>
        <p:spPr>
          <a:xfrm flipH="1" flipV="1">
            <a:off x="4950000" y="3600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0" name="LineObject 459"/>
          <p:cNvCxnSpPr/>
          <p:nvPr/>
        </p:nvCxnSpPr>
        <p:spPr>
          <a:xfrm flipH="1" flipV="1">
            <a:off x="6570000" y="3600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1" name="LineObject 460"/>
          <p:cNvCxnSpPr/>
          <p:nvPr/>
        </p:nvCxnSpPr>
        <p:spPr>
          <a:xfrm flipH="1" flipV="1">
            <a:off x="8010000" y="3600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2" name="TextBox 461"/>
          <p:cNvSpPr>
            <a:spLocks noGrp="1"/>
          </p:cNvSpPr>
          <p:nvPr>
            <p:ph/>
          </p:nvPr>
        </p:nvSpPr>
        <p:spPr>
          <a:xfrm>
            <a:off x="360000" y="3726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36" name="Straight Connector 61"/>
          <p:cNvCxnSpPr/>
          <p:nvPr/>
        </p:nvCxnSpPr>
        <p:spPr>
          <a:xfrm>
            <a:off x="360000" y="3726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61"/>
          <p:cNvCxnSpPr/>
          <p:nvPr/>
        </p:nvCxnSpPr>
        <p:spPr>
          <a:xfrm>
            <a:off x="9698381" y="3726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8" name="TextBox 467"/>
          <p:cNvSpPr>
            <a:spLocks noGrp="1"/>
          </p:cNvSpPr>
          <p:nvPr>
            <p:ph/>
          </p:nvPr>
        </p:nvSpPr>
        <p:spPr>
          <a:xfrm>
            <a:off x="360000" y="3726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467" name="Straight Connector 61"/>
          <p:cNvCxnSpPr/>
          <p:nvPr/>
        </p:nvCxnSpPr>
        <p:spPr>
          <a:xfrm>
            <a:off x="360000" y="3726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61"/>
          <p:cNvCxnSpPr/>
          <p:nvPr/>
        </p:nvCxnSpPr>
        <p:spPr>
          <a:xfrm>
            <a:off x="9698381" y="3726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4" name="TextBox 473"/>
          <p:cNvSpPr>
            <a:spLocks noGrp="1"/>
          </p:cNvSpPr>
          <p:nvPr>
            <p:ph/>
          </p:nvPr>
        </p:nvSpPr>
        <p:spPr>
          <a:xfrm>
            <a:off x="360000" y="3726000"/>
            <a:ext cx="9338381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625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473" name="Straight Connector 61"/>
          <p:cNvCxnSpPr/>
          <p:nvPr/>
        </p:nvCxnSpPr>
        <p:spPr>
          <a:xfrm>
            <a:off x="360000" y="3726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61"/>
          <p:cNvCxnSpPr/>
          <p:nvPr/>
        </p:nvCxnSpPr>
        <p:spPr>
          <a:xfrm>
            <a:off x="9698381" y="3726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0" name="TextBox 479"/>
          <p:cNvSpPr>
            <a:spLocks noGrp="1"/>
          </p:cNvSpPr>
          <p:nvPr>
            <p:ph/>
          </p:nvPr>
        </p:nvSpPr>
        <p:spPr>
          <a:xfrm>
            <a:off x="8190000" y="3726000"/>
            <a:ext cx="153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86" name="TextBox 485"/>
          <p:cNvSpPr>
            <a:spLocks noGrp="1"/>
          </p:cNvSpPr>
          <p:nvPr>
            <p:ph/>
          </p:nvPr>
        </p:nvSpPr>
        <p:spPr>
          <a:xfrm>
            <a:off x="630000" y="3726000"/>
            <a:ext cx="288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 err="1">
                <a:solidFill>
                  <a:srgbClr val="000000"/>
                </a:solidFill>
                <a:latin typeface="Arial"/>
              </a:rPr>
              <a:t>Arrendamientos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700" dirty="0" err="1">
                <a:solidFill>
                  <a:srgbClr val="000000"/>
                </a:solidFill>
                <a:latin typeface="Arial"/>
              </a:rPr>
              <a:t>Financieros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92" name="TextBox 491"/>
          <p:cNvSpPr>
            <a:spLocks noGrp="1"/>
          </p:cNvSpPr>
          <p:nvPr>
            <p:ph/>
          </p:nvPr>
        </p:nvSpPr>
        <p:spPr>
          <a:xfrm>
            <a:off x="3510000" y="3726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Peso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98" name="TextBox 497"/>
          <p:cNvSpPr>
            <a:spLocks noGrp="1"/>
          </p:cNvSpPr>
          <p:nvPr>
            <p:ph/>
          </p:nvPr>
        </p:nvSpPr>
        <p:spPr>
          <a:xfrm>
            <a:off x="4950000" y="3726000"/>
            <a:ext cx="162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México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04" name="TextBox 503"/>
          <p:cNvSpPr>
            <a:spLocks noGrp="1"/>
          </p:cNvSpPr>
          <p:nvPr>
            <p:ph/>
          </p:nvPr>
        </p:nvSpPr>
        <p:spPr>
          <a:xfrm>
            <a:off x="6570000" y="3726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cxnSp>
        <p:nvCxnSpPr>
          <p:cNvPr id="510" name="LineObject 509"/>
          <p:cNvCxnSpPr/>
          <p:nvPr/>
        </p:nvCxnSpPr>
        <p:spPr>
          <a:xfrm flipH="1" flipV="1">
            <a:off x="3510000" y="3726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1" name="LineObject 510"/>
          <p:cNvCxnSpPr/>
          <p:nvPr/>
        </p:nvCxnSpPr>
        <p:spPr>
          <a:xfrm flipH="1" flipV="1">
            <a:off x="4950000" y="3726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" name="LineObject 511"/>
          <p:cNvCxnSpPr/>
          <p:nvPr/>
        </p:nvCxnSpPr>
        <p:spPr>
          <a:xfrm flipH="1" flipV="1">
            <a:off x="6570000" y="3726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" name="LineObject 512"/>
          <p:cNvCxnSpPr/>
          <p:nvPr/>
        </p:nvCxnSpPr>
        <p:spPr>
          <a:xfrm flipH="1" flipV="1">
            <a:off x="8010000" y="3726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" name="TextBox 513"/>
          <p:cNvSpPr>
            <a:spLocks noGrp="1"/>
          </p:cNvSpPr>
          <p:nvPr>
            <p:ph/>
          </p:nvPr>
        </p:nvSpPr>
        <p:spPr>
          <a:xfrm>
            <a:off x="360000" y="3852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41" name="Straight Connector 61"/>
          <p:cNvCxnSpPr/>
          <p:nvPr/>
        </p:nvCxnSpPr>
        <p:spPr>
          <a:xfrm>
            <a:off x="360000" y="3852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61"/>
          <p:cNvCxnSpPr/>
          <p:nvPr/>
        </p:nvCxnSpPr>
        <p:spPr>
          <a:xfrm>
            <a:off x="9698381" y="3852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0" name="TextBox 519"/>
          <p:cNvSpPr>
            <a:spLocks noGrp="1"/>
          </p:cNvSpPr>
          <p:nvPr>
            <p:ph/>
          </p:nvPr>
        </p:nvSpPr>
        <p:spPr>
          <a:xfrm>
            <a:off x="360000" y="3852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519" name="Straight Connector 61"/>
          <p:cNvCxnSpPr/>
          <p:nvPr/>
        </p:nvCxnSpPr>
        <p:spPr>
          <a:xfrm>
            <a:off x="360000" y="3852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61"/>
          <p:cNvCxnSpPr/>
          <p:nvPr/>
        </p:nvCxnSpPr>
        <p:spPr>
          <a:xfrm>
            <a:off x="9698381" y="3852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6" name="TextBox 525"/>
          <p:cNvSpPr>
            <a:spLocks noGrp="1"/>
          </p:cNvSpPr>
          <p:nvPr>
            <p:ph/>
          </p:nvPr>
        </p:nvSpPr>
        <p:spPr>
          <a:xfrm>
            <a:off x="360000" y="3852000"/>
            <a:ext cx="9338381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625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525" name="Straight Connector 61"/>
          <p:cNvCxnSpPr/>
          <p:nvPr/>
        </p:nvCxnSpPr>
        <p:spPr>
          <a:xfrm>
            <a:off x="360000" y="3852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61"/>
          <p:cNvCxnSpPr/>
          <p:nvPr/>
        </p:nvCxnSpPr>
        <p:spPr>
          <a:xfrm>
            <a:off x="9698381" y="3852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" name="TextBox 531"/>
          <p:cNvSpPr>
            <a:spLocks noGrp="1"/>
          </p:cNvSpPr>
          <p:nvPr>
            <p:ph/>
          </p:nvPr>
        </p:nvSpPr>
        <p:spPr>
          <a:xfrm>
            <a:off x="8190000" y="3852000"/>
            <a:ext cx="153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38" name="TextBox 537"/>
          <p:cNvSpPr>
            <a:spLocks noGrp="1"/>
          </p:cNvSpPr>
          <p:nvPr>
            <p:ph/>
          </p:nvPr>
        </p:nvSpPr>
        <p:spPr>
          <a:xfrm>
            <a:off x="630000" y="3852000"/>
            <a:ext cx="288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Subtotal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700" dirty="0" err="1">
                <a:solidFill>
                  <a:srgbClr val="000000"/>
                </a:solidFill>
                <a:latin typeface="Arial"/>
              </a:rPr>
              <a:t>Corto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700" dirty="0" err="1">
                <a:solidFill>
                  <a:srgbClr val="000000"/>
                </a:solidFill>
                <a:latin typeface="Arial"/>
              </a:rPr>
              <a:t>Plazo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44" name="TextBox 543"/>
          <p:cNvSpPr>
            <a:spLocks noGrp="1"/>
          </p:cNvSpPr>
          <p:nvPr>
            <p:ph/>
          </p:nvPr>
        </p:nvSpPr>
        <p:spPr>
          <a:xfrm>
            <a:off x="3510000" y="3852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Peso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50" name="TextBox 549"/>
          <p:cNvSpPr>
            <a:spLocks noGrp="1"/>
          </p:cNvSpPr>
          <p:nvPr>
            <p:ph/>
          </p:nvPr>
        </p:nvSpPr>
        <p:spPr>
          <a:xfrm>
            <a:off x="4948591" y="3833206"/>
            <a:ext cx="162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México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56" name="TextBox 555"/>
          <p:cNvSpPr>
            <a:spLocks noGrp="1"/>
          </p:cNvSpPr>
          <p:nvPr>
            <p:ph/>
          </p:nvPr>
        </p:nvSpPr>
        <p:spPr>
          <a:xfrm>
            <a:off x="6570000" y="3852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cxnSp>
        <p:nvCxnSpPr>
          <p:cNvPr id="562" name="LineObject 561"/>
          <p:cNvCxnSpPr/>
          <p:nvPr/>
        </p:nvCxnSpPr>
        <p:spPr>
          <a:xfrm flipH="1" flipV="1">
            <a:off x="3510000" y="3852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3" name="LineObject 562"/>
          <p:cNvCxnSpPr/>
          <p:nvPr/>
        </p:nvCxnSpPr>
        <p:spPr>
          <a:xfrm flipH="1" flipV="1">
            <a:off x="4950000" y="3852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4" name="LineObject 563"/>
          <p:cNvCxnSpPr/>
          <p:nvPr/>
        </p:nvCxnSpPr>
        <p:spPr>
          <a:xfrm flipH="1" flipV="1">
            <a:off x="6570000" y="3852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5" name="LineObject 564"/>
          <p:cNvCxnSpPr/>
          <p:nvPr/>
        </p:nvCxnSpPr>
        <p:spPr>
          <a:xfrm flipH="1" flipV="1">
            <a:off x="8010000" y="3852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6" name="TextBox 565"/>
          <p:cNvSpPr>
            <a:spLocks noGrp="1"/>
          </p:cNvSpPr>
          <p:nvPr>
            <p:ph/>
          </p:nvPr>
        </p:nvSpPr>
        <p:spPr>
          <a:xfrm>
            <a:off x="360000" y="3978000"/>
            <a:ext cx="9338381" cy="27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46" name="Straight Connector 61"/>
          <p:cNvCxnSpPr/>
          <p:nvPr/>
        </p:nvCxnSpPr>
        <p:spPr>
          <a:xfrm>
            <a:off x="360000" y="3978000"/>
            <a:ext cx="0" cy="270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61"/>
          <p:cNvCxnSpPr/>
          <p:nvPr/>
        </p:nvCxnSpPr>
        <p:spPr>
          <a:xfrm>
            <a:off x="9698381" y="3978000"/>
            <a:ext cx="0" cy="270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2" name="TextBox 571"/>
          <p:cNvSpPr>
            <a:spLocks noGrp="1"/>
          </p:cNvSpPr>
          <p:nvPr>
            <p:ph/>
          </p:nvPr>
        </p:nvSpPr>
        <p:spPr>
          <a:xfrm>
            <a:off x="990000" y="4068000"/>
            <a:ext cx="279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lnSpcReduction="10000"/>
          </a:bodyPr>
          <a:lstStyle/>
          <a:p>
            <a:pPr algn="l"/>
            <a:r>
              <a:rPr lang="en-US" sz="900" b="1" i="0" smtClean="0">
                <a:solidFill>
                  <a:srgbClr val="000000"/>
                </a:solidFill>
                <a:latin typeface="Arial"/>
              </a:rPr>
              <a:t>Largo Plazo</a:t>
            </a:r>
            <a:r>
              <a:rPr lang="en-US" sz="900"/>
              <a:t> </a:t>
            </a:r>
          </a:p>
        </p:txBody>
      </p:sp>
      <p:cxnSp>
        <p:nvCxnSpPr>
          <p:cNvPr id="578" name="LineObject 577"/>
          <p:cNvCxnSpPr/>
          <p:nvPr/>
        </p:nvCxnSpPr>
        <p:spPr>
          <a:xfrm flipH="1" flipV="1">
            <a:off x="3510000" y="3978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9" name="LineObject 578"/>
          <p:cNvCxnSpPr/>
          <p:nvPr/>
        </p:nvCxnSpPr>
        <p:spPr>
          <a:xfrm flipH="1" flipV="1">
            <a:off x="4950000" y="3978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0" name="LineObject 579"/>
          <p:cNvCxnSpPr/>
          <p:nvPr/>
        </p:nvCxnSpPr>
        <p:spPr>
          <a:xfrm flipH="1" flipV="1">
            <a:off x="6570000" y="3978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1" name="LineObject 580"/>
          <p:cNvCxnSpPr/>
          <p:nvPr/>
        </p:nvCxnSpPr>
        <p:spPr>
          <a:xfrm flipH="1" flipV="1">
            <a:off x="8010000" y="3978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2" name="TextBox 581"/>
          <p:cNvSpPr>
            <a:spLocks noGrp="1"/>
          </p:cNvSpPr>
          <p:nvPr>
            <p:ph/>
          </p:nvPr>
        </p:nvSpPr>
        <p:spPr>
          <a:xfrm>
            <a:off x="360000" y="4248000"/>
            <a:ext cx="9338381" cy="27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48" name="Straight Connector 61"/>
          <p:cNvCxnSpPr/>
          <p:nvPr/>
        </p:nvCxnSpPr>
        <p:spPr>
          <a:xfrm>
            <a:off x="360000" y="4248000"/>
            <a:ext cx="0" cy="270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61"/>
          <p:cNvCxnSpPr/>
          <p:nvPr/>
        </p:nvCxnSpPr>
        <p:spPr>
          <a:xfrm>
            <a:off x="9698381" y="4248000"/>
            <a:ext cx="0" cy="270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8" name="TextBox 587"/>
          <p:cNvSpPr>
            <a:spLocks noGrp="1"/>
          </p:cNvSpPr>
          <p:nvPr>
            <p:ph/>
          </p:nvPr>
        </p:nvSpPr>
        <p:spPr>
          <a:xfrm>
            <a:off x="360000" y="4338000"/>
            <a:ext cx="342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lnSpcReduction="10000"/>
          </a:bodyPr>
          <a:lstStyle/>
          <a:p>
            <a:pPr algn="l"/>
            <a:r>
              <a:rPr lang="en-US" sz="900" b="1" i="0" smtClean="0">
                <a:solidFill>
                  <a:srgbClr val="000000"/>
                </a:solidFill>
                <a:latin typeface="Arial"/>
              </a:rPr>
              <a:t>Deuda Interna      </a:t>
            </a:r>
            <a:r>
              <a:rPr lang="en-US" sz="900"/>
              <a:t> </a:t>
            </a:r>
          </a:p>
        </p:txBody>
      </p:sp>
      <p:cxnSp>
        <p:nvCxnSpPr>
          <p:cNvPr id="594" name="LineObject 593"/>
          <p:cNvCxnSpPr/>
          <p:nvPr/>
        </p:nvCxnSpPr>
        <p:spPr>
          <a:xfrm flipH="1" flipV="1">
            <a:off x="3510000" y="4248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5" name="LineObject 594"/>
          <p:cNvCxnSpPr/>
          <p:nvPr/>
        </p:nvCxnSpPr>
        <p:spPr>
          <a:xfrm flipH="1" flipV="1">
            <a:off x="4950000" y="4248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6" name="LineObject 595"/>
          <p:cNvCxnSpPr/>
          <p:nvPr/>
        </p:nvCxnSpPr>
        <p:spPr>
          <a:xfrm flipH="1" flipV="1">
            <a:off x="6570000" y="4248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7" name="LineObject 596"/>
          <p:cNvCxnSpPr/>
          <p:nvPr/>
        </p:nvCxnSpPr>
        <p:spPr>
          <a:xfrm flipH="1" flipV="1">
            <a:off x="8010000" y="4248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8" name="TextBox 597"/>
          <p:cNvSpPr>
            <a:spLocks noGrp="1"/>
          </p:cNvSpPr>
          <p:nvPr>
            <p:ph/>
          </p:nvPr>
        </p:nvSpPr>
        <p:spPr>
          <a:xfrm>
            <a:off x="360000" y="4518000"/>
            <a:ext cx="9338381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625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50" name="Straight Connector 61"/>
          <p:cNvCxnSpPr/>
          <p:nvPr/>
        </p:nvCxnSpPr>
        <p:spPr>
          <a:xfrm>
            <a:off x="360000" y="4518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61"/>
          <p:cNvCxnSpPr/>
          <p:nvPr/>
        </p:nvCxnSpPr>
        <p:spPr>
          <a:xfrm>
            <a:off x="9698381" y="4518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" name="TextBox 603"/>
          <p:cNvSpPr>
            <a:spLocks noGrp="1"/>
          </p:cNvSpPr>
          <p:nvPr>
            <p:ph/>
          </p:nvPr>
        </p:nvSpPr>
        <p:spPr>
          <a:xfrm>
            <a:off x="8190000" y="4518000"/>
            <a:ext cx="153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10" name="TextBox 609"/>
          <p:cNvSpPr>
            <a:spLocks noGrp="1"/>
          </p:cNvSpPr>
          <p:nvPr>
            <p:ph/>
          </p:nvPr>
        </p:nvSpPr>
        <p:spPr>
          <a:xfrm>
            <a:off x="630000" y="4518000"/>
            <a:ext cx="288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 err="1">
                <a:solidFill>
                  <a:srgbClr val="000000"/>
                </a:solidFill>
                <a:latin typeface="Arial"/>
              </a:rPr>
              <a:t>Instituciones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de </a:t>
            </a:r>
            <a:r>
              <a:rPr lang="en-US" sz="700" dirty="0" err="1">
                <a:solidFill>
                  <a:srgbClr val="000000"/>
                </a:solidFill>
                <a:latin typeface="Arial"/>
              </a:rPr>
              <a:t>Crédito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16" name="TextBox 615"/>
          <p:cNvSpPr>
            <a:spLocks noGrp="1"/>
          </p:cNvSpPr>
          <p:nvPr>
            <p:ph/>
          </p:nvPr>
        </p:nvSpPr>
        <p:spPr>
          <a:xfrm>
            <a:off x="3510000" y="4518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Peso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22" name="TextBox 621"/>
          <p:cNvSpPr>
            <a:spLocks noGrp="1"/>
          </p:cNvSpPr>
          <p:nvPr>
            <p:ph/>
          </p:nvPr>
        </p:nvSpPr>
        <p:spPr>
          <a:xfrm>
            <a:off x="4950000" y="4518000"/>
            <a:ext cx="162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México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28" name="TextBox 627"/>
          <p:cNvSpPr>
            <a:spLocks noGrp="1"/>
          </p:cNvSpPr>
          <p:nvPr>
            <p:ph/>
          </p:nvPr>
        </p:nvSpPr>
        <p:spPr>
          <a:xfrm>
            <a:off x="6570000" y="4518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cxnSp>
        <p:nvCxnSpPr>
          <p:cNvPr id="634" name="LineObject 633"/>
          <p:cNvCxnSpPr/>
          <p:nvPr/>
        </p:nvCxnSpPr>
        <p:spPr>
          <a:xfrm flipH="1" flipV="1">
            <a:off x="3510000" y="4518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5" name="LineObject 634"/>
          <p:cNvCxnSpPr/>
          <p:nvPr/>
        </p:nvCxnSpPr>
        <p:spPr>
          <a:xfrm flipH="1" flipV="1">
            <a:off x="4950000" y="4518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6" name="LineObject 635"/>
          <p:cNvCxnSpPr/>
          <p:nvPr/>
        </p:nvCxnSpPr>
        <p:spPr>
          <a:xfrm flipH="1" flipV="1">
            <a:off x="6570000" y="4518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7" name="LineObject 636"/>
          <p:cNvCxnSpPr/>
          <p:nvPr/>
        </p:nvCxnSpPr>
        <p:spPr>
          <a:xfrm flipH="1" flipV="1">
            <a:off x="8010000" y="4518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8" name="TextBox 637"/>
          <p:cNvSpPr>
            <a:spLocks noGrp="1"/>
          </p:cNvSpPr>
          <p:nvPr>
            <p:ph/>
          </p:nvPr>
        </p:nvSpPr>
        <p:spPr>
          <a:xfrm>
            <a:off x="360000" y="4644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54" name="Straight Connector 61"/>
          <p:cNvCxnSpPr/>
          <p:nvPr/>
        </p:nvCxnSpPr>
        <p:spPr>
          <a:xfrm>
            <a:off x="360000" y="4644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61"/>
          <p:cNvCxnSpPr/>
          <p:nvPr/>
        </p:nvCxnSpPr>
        <p:spPr>
          <a:xfrm>
            <a:off x="9698381" y="4644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4" name="TextBox 643"/>
          <p:cNvSpPr>
            <a:spLocks noGrp="1"/>
          </p:cNvSpPr>
          <p:nvPr>
            <p:ph/>
          </p:nvPr>
        </p:nvSpPr>
        <p:spPr>
          <a:xfrm>
            <a:off x="360000" y="4644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643" name="Straight Connector 61"/>
          <p:cNvCxnSpPr/>
          <p:nvPr/>
        </p:nvCxnSpPr>
        <p:spPr>
          <a:xfrm>
            <a:off x="360000" y="4644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61"/>
          <p:cNvCxnSpPr/>
          <p:nvPr/>
        </p:nvCxnSpPr>
        <p:spPr>
          <a:xfrm>
            <a:off x="9698381" y="4644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0" name="TextBox 649"/>
          <p:cNvSpPr>
            <a:spLocks noGrp="1"/>
          </p:cNvSpPr>
          <p:nvPr>
            <p:ph/>
          </p:nvPr>
        </p:nvSpPr>
        <p:spPr>
          <a:xfrm>
            <a:off x="360000" y="4644000"/>
            <a:ext cx="9338381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625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649" name="Straight Connector 61"/>
          <p:cNvCxnSpPr/>
          <p:nvPr/>
        </p:nvCxnSpPr>
        <p:spPr>
          <a:xfrm>
            <a:off x="360000" y="4644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61"/>
          <p:cNvCxnSpPr/>
          <p:nvPr/>
        </p:nvCxnSpPr>
        <p:spPr>
          <a:xfrm>
            <a:off x="9698381" y="4644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6" name="TextBox 655"/>
          <p:cNvSpPr>
            <a:spLocks noGrp="1"/>
          </p:cNvSpPr>
          <p:nvPr>
            <p:ph/>
          </p:nvPr>
        </p:nvSpPr>
        <p:spPr>
          <a:xfrm>
            <a:off x="8190000" y="4644000"/>
            <a:ext cx="153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62" name="TextBox 661"/>
          <p:cNvSpPr>
            <a:spLocks noGrp="1"/>
          </p:cNvSpPr>
          <p:nvPr>
            <p:ph/>
          </p:nvPr>
        </p:nvSpPr>
        <p:spPr>
          <a:xfrm>
            <a:off x="630000" y="4644000"/>
            <a:ext cx="288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 err="1">
                <a:solidFill>
                  <a:srgbClr val="000000"/>
                </a:solidFill>
                <a:latin typeface="Arial"/>
              </a:rPr>
              <a:t>Títulos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y </a:t>
            </a:r>
            <a:r>
              <a:rPr lang="en-US" sz="700" dirty="0" err="1">
                <a:solidFill>
                  <a:srgbClr val="000000"/>
                </a:solidFill>
                <a:latin typeface="Arial"/>
              </a:rPr>
              <a:t>Valores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68" name="TextBox 667"/>
          <p:cNvSpPr>
            <a:spLocks noGrp="1"/>
          </p:cNvSpPr>
          <p:nvPr>
            <p:ph/>
          </p:nvPr>
        </p:nvSpPr>
        <p:spPr>
          <a:xfrm>
            <a:off x="3510000" y="4644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Peso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74" name="TextBox 673"/>
          <p:cNvSpPr>
            <a:spLocks noGrp="1"/>
          </p:cNvSpPr>
          <p:nvPr>
            <p:ph/>
          </p:nvPr>
        </p:nvSpPr>
        <p:spPr>
          <a:xfrm>
            <a:off x="4950000" y="4644000"/>
            <a:ext cx="162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México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80" name="TextBox 679"/>
          <p:cNvSpPr>
            <a:spLocks noGrp="1"/>
          </p:cNvSpPr>
          <p:nvPr>
            <p:ph/>
          </p:nvPr>
        </p:nvSpPr>
        <p:spPr>
          <a:xfrm>
            <a:off x="6570000" y="4644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cxnSp>
        <p:nvCxnSpPr>
          <p:cNvPr id="686" name="LineObject 685"/>
          <p:cNvCxnSpPr/>
          <p:nvPr/>
        </p:nvCxnSpPr>
        <p:spPr>
          <a:xfrm flipH="1" flipV="1">
            <a:off x="3510000" y="4644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7" name="LineObject 686"/>
          <p:cNvCxnSpPr/>
          <p:nvPr/>
        </p:nvCxnSpPr>
        <p:spPr>
          <a:xfrm flipH="1" flipV="1">
            <a:off x="4950000" y="4644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8" name="LineObject 687"/>
          <p:cNvCxnSpPr/>
          <p:nvPr/>
        </p:nvCxnSpPr>
        <p:spPr>
          <a:xfrm flipH="1" flipV="1">
            <a:off x="6570000" y="4644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9" name="LineObject 688"/>
          <p:cNvCxnSpPr/>
          <p:nvPr/>
        </p:nvCxnSpPr>
        <p:spPr>
          <a:xfrm flipH="1" flipV="1">
            <a:off x="8010000" y="4644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0" name="TextBox 689"/>
          <p:cNvSpPr>
            <a:spLocks noGrp="1"/>
          </p:cNvSpPr>
          <p:nvPr>
            <p:ph/>
          </p:nvPr>
        </p:nvSpPr>
        <p:spPr>
          <a:xfrm>
            <a:off x="360000" y="4770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59" name="Straight Connector 61"/>
          <p:cNvCxnSpPr/>
          <p:nvPr/>
        </p:nvCxnSpPr>
        <p:spPr>
          <a:xfrm>
            <a:off x="360000" y="4770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61"/>
          <p:cNvCxnSpPr/>
          <p:nvPr/>
        </p:nvCxnSpPr>
        <p:spPr>
          <a:xfrm>
            <a:off x="9698381" y="4770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" name="TextBox 695"/>
          <p:cNvSpPr>
            <a:spLocks noGrp="1"/>
          </p:cNvSpPr>
          <p:nvPr>
            <p:ph/>
          </p:nvPr>
        </p:nvSpPr>
        <p:spPr>
          <a:xfrm>
            <a:off x="360000" y="4770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695" name="Straight Connector 61"/>
          <p:cNvCxnSpPr/>
          <p:nvPr/>
        </p:nvCxnSpPr>
        <p:spPr>
          <a:xfrm>
            <a:off x="360000" y="4770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1"/>
          <p:cNvCxnSpPr/>
          <p:nvPr/>
        </p:nvCxnSpPr>
        <p:spPr>
          <a:xfrm>
            <a:off x="9698381" y="4770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2" name="TextBox 701"/>
          <p:cNvSpPr>
            <a:spLocks noGrp="1"/>
          </p:cNvSpPr>
          <p:nvPr>
            <p:ph/>
          </p:nvPr>
        </p:nvSpPr>
        <p:spPr>
          <a:xfrm>
            <a:off x="360000" y="4770000"/>
            <a:ext cx="9338381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625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701" name="Straight Connector 61"/>
          <p:cNvCxnSpPr/>
          <p:nvPr/>
        </p:nvCxnSpPr>
        <p:spPr>
          <a:xfrm>
            <a:off x="360000" y="4770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9698381" y="4770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8" name="TextBox 707"/>
          <p:cNvSpPr>
            <a:spLocks noGrp="1"/>
          </p:cNvSpPr>
          <p:nvPr>
            <p:ph/>
          </p:nvPr>
        </p:nvSpPr>
        <p:spPr>
          <a:xfrm>
            <a:off x="8190000" y="4770000"/>
            <a:ext cx="153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14" name="TextBox 713"/>
          <p:cNvSpPr>
            <a:spLocks noGrp="1"/>
          </p:cNvSpPr>
          <p:nvPr>
            <p:ph/>
          </p:nvPr>
        </p:nvSpPr>
        <p:spPr>
          <a:xfrm>
            <a:off x="630000" y="4770000"/>
            <a:ext cx="288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 err="1">
                <a:solidFill>
                  <a:srgbClr val="000000"/>
                </a:solidFill>
                <a:latin typeface="Arial"/>
              </a:rPr>
              <a:t>Arrendamientos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700" dirty="0" err="1">
                <a:solidFill>
                  <a:srgbClr val="000000"/>
                </a:solidFill>
                <a:latin typeface="Arial"/>
              </a:rPr>
              <a:t>Financieros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20" name="TextBox 719"/>
          <p:cNvSpPr>
            <a:spLocks noGrp="1"/>
          </p:cNvSpPr>
          <p:nvPr>
            <p:ph/>
          </p:nvPr>
        </p:nvSpPr>
        <p:spPr>
          <a:xfrm>
            <a:off x="3510000" y="4770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Peso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26" name="TextBox 725"/>
          <p:cNvSpPr>
            <a:spLocks noGrp="1"/>
          </p:cNvSpPr>
          <p:nvPr>
            <p:ph/>
          </p:nvPr>
        </p:nvSpPr>
        <p:spPr>
          <a:xfrm>
            <a:off x="4950000" y="4770000"/>
            <a:ext cx="162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México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32" name="TextBox 731"/>
          <p:cNvSpPr>
            <a:spLocks noGrp="1"/>
          </p:cNvSpPr>
          <p:nvPr>
            <p:ph/>
          </p:nvPr>
        </p:nvSpPr>
        <p:spPr>
          <a:xfrm>
            <a:off x="6570000" y="4770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cxnSp>
        <p:nvCxnSpPr>
          <p:cNvPr id="738" name="LineObject 737"/>
          <p:cNvCxnSpPr/>
          <p:nvPr/>
        </p:nvCxnSpPr>
        <p:spPr>
          <a:xfrm flipH="1" flipV="1">
            <a:off x="3510000" y="4770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9" name="LineObject 738"/>
          <p:cNvCxnSpPr/>
          <p:nvPr/>
        </p:nvCxnSpPr>
        <p:spPr>
          <a:xfrm flipH="1" flipV="1">
            <a:off x="4950000" y="4770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0" name="LineObject 739"/>
          <p:cNvCxnSpPr/>
          <p:nvPr/>
        </p:nvCxnSpPr>
        <p:spPr>
          <a:xfrm flipH="1" flipV="1">
            <a:off x="6570000" y="4770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1" name="LineObject 740"/>
          <p:cNvCxnSpPr/>
          <p:nvPr/>
        </p:nvCxnSpPr>
        <p:spPr>
          <a:xfrm flipH="1" flipV="1">
            <a:off x="8010000" y="4770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2" name="TextBox 741"/>
          <p:cNvSpPr>
            <a:spLocks noGrp="1"/>
          </p:cNvSpPr>
          <p:nvPr>
            <p:ph/>
          </p:nvPr>
        </p:nvSpPr>
        <p:spPr>
          <a:xfrm>
            <a:off x="360000" y="4896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63" name="Straight Connector 61"/>
          <p:cNvCxnSpPr/>
          <p:nvPr/>
        </p:nvCxnSpPr>
        <p:spPr>
          <a:xfrm>
            <a:off x="360000" y="4896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1"/>
          <p:cNvCxnSpPr/>
          <p:nvPr/>
        </p:nvCxnSpPr>
        <p:spPr>
          <a:xfrm>
            <a:off x="9698381" y="4896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8" name="TextBox 747"/>
          <p:cNvSpPr>
            <a:spLocks noGrp="1"/>
          </p:cNvSpPr>
          <p:nvPr>
            <p:ph/>
          </p:nvPr>
        </p:nvSpPr>
        <p:spPr>
          <a:xfrm>
            <a:off x="360000" y="4896000"/>
            <a:ext cx="9338381" cy="27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/>
          </a:bodyPr>
          <a:lstStyle/>
          <a:p>
            <a:pPr algn="l"/>
            <a:r>
              <a:rPr lang="en-US" sz="1000" dirty="0"/>
              <a:t> </a:t>
            </a:r>
          </a:p>
        </p:txBody>
      </p:sp>
      <p:cxnSp>
        <p:nvCxnSpPr>
          <p:cNvPr id="747" name="Straight Connector 61"/>
          <p:cNvCxnSpPr/>
          <p:nvPr/>
        </p:nvCxnSpPr>
        <p:spPr>
          <a:xfrm>
            <a:off x="360000" y="4896000"/>
            <a:ext cx="0" cy="270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1"/>
          <p:cNvCxnSpPr/>
          <p:nvPr/>
        </p:nvCxnSpPr>
        <p:spPr>
          <a:xfrm>
            <a:off x="9698381" y="4896000"/>
            <a:ext cx="0" cy="270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4" name="TextBox 753"/>
          <p:cNvSpPr>
            <a:spLocks noGrp="1"/>
          </p:cNvSpPr>
          <p:nvPr>
            <p:ph/>
          </p:nvPr>
        </p:nvSpPr>
        <p:spPr>
          <a:xfrm>
            <a:off x="360000" y="4986000"/>
            <a:ext cx="342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lnSpcReduction="10000"/>
          </a:bodyPr>
          <a:lstStyle/>
          <a:p>
            <a:pPr algn="l"/>
            <a:r>
              <a:rPr lang="en-US" sz="900" b="1" i="0" smtClean="0">
                <a:solidFill>
                  <a:srgbClr val="000000"/>
                </a:solidFill>
                <a:latin typeface="Arial"/>
              </a:rPr>
              <a:t>Deuda Externa           </a:t>
            </a:r>
            <a:r>
              <a:rPr lang="en-US" sz="900"/>
              <a:t> </a:t>
            </a:r>
          </a:p>
        </p:txBody>
      </p:sp>
      <p:cxnSp>
        <p:nvCxnSpPr>
          <p:cNvPr id="760" name="LineObject 759"/>
          <p:cNvCxnSpPr/>
          <p:nvPr/>
        </p:nvCxnSpPr>
        <p:spPr>
          <a:xfrm flipH="1" flipV="1">
            <a:off x="3510000" y="4896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1" name="LineObject 760"/>
          <p:cNvCxnSpPr/>
          <p:nvPr/>
        </p:nvCxnSpPr>
        <p:spPr>
          <a:xfrm flipH="1" flipV="1">
            <a:off x="4950000" y="4896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2" name="LineObject 761"/>
          <p:cNvCxnSpPr/>
          <p:nvPr/>
        </p:nvCxnSpPr>
        <p:spPr>
          <a:xfrm flipH="1" flipV="1">
            <a:off x="6570000" y="4896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3" name="LineObject 762"/>
          <p:cNvCxnSpPr/>
          <p:nvPr/>
        </p:nvCxnSpPr>
        <p:spPr>
          <a:xfrm flipH="1" flipV="1">
            <a:off x="8010000" y="4896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4" name="TextBox 763"/>
          <p:cNvSpPr>
            <a:spLocks noGrp="1"/>
          </p:cNvSpPr>
          <p:nvPr>
            <p:ph/>
          </p:nvPr>
        </p:nvSpPr>
        <p:spPr>
          <a:xfrm>
            <a:off x="360000" y="5166000"/>
            <a:ext cx="9338381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625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67" name="Straight Connector 61"/>
          <p:cNvCxnSpPr/>
          <p:nvPr/>
        </p:nvCxnSpPr>
        <p:spPr>
          <a:xfrm>
            <a:off x="360000" y="5166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1"/>
          <p:cNvCxnSpPr/>
          <p:nvPr/>
        </p:nvCxnSpPr>
        <p:spPr>
          <a:xfrm>
            <a:off x="9698381" y="5166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0" name="TextBox 769"/>
          <p:cNvSpPr>
            <a:spLocks noGrp="1"/>
          </p:cNvSpPr>
          <p:nvPr>
            <p:ph/>
          </p:nvPr>
        </p:nvSpPr>
        <p:spPr>
          <a:xfrm>
            <a:off x="8190000" y="5166000"/>
            <a:ext cx="153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76" name="TextBox 775"/>
          <p:cNvSpPr>
            <a:spLocks noGrp="1"/>
          </p:cNvSpPr>
          <p:nvPr>
            <p:ph/>
          </p:nvPr>
        </p:nvSpPr>
        <p:spPr>
          <a:xfrm>
            <a:off x="630000" y="5166000"/>
            <a:ext cx="288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 err="1">
                <a:solidFill>
                  <a:srgbClr val="000000"/>
                </a:solidFill>
                <a:latin typeface="Arial"/>
              </a:rPr>
              <a:t>Organismos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700" dirty="0" err="1">
                <a:solidFill>
                  <a:srgbClr val="000000"/>
                </a:solidFill>
                <a:latin typeface="Arial"/>
              </a:rPr>
              <a:t>Financieros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700" dirty="0" err="1">
                <a:solidFill>
                  <a:srgbClr val="000000"/>
                </a:solidFill>
                <a:latin typeface="Arial"/>
              </a:rPr>
              <a:t>Internacionales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82" name="TextBox 781"/>
          <p:cNvSpPr>
            <a:spLocks noGrp="1"/>
          </p:cNvSpPr>
          <p:nvPr>
            <p:ph/>
          </p:nvPr>
        </p:nvSpPr>
        <p:spPr>
          <a:xfrm>
            <a:off x="3510000" y="5166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Peso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88" name="TextBox 787"/>
          <p:cNvSpPr>
            <a:spLocks noGrp="1"/>
          </p:cNvSpPr>
          <p:nvPr>
            <p:ph/>
          </p:nvPr>
        </p:nvSpPr>
        <p:spPr>
          <a:xfrm>
            <a:off x="4950000" y="5166000"/>
            <a:ext cx="162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México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94" name="TextBox 793"/>
          <p:cNvSpPr>
            <a:spLocks noGrp="1"/>
          </p:cNvSpPr>
          <p:nvPr>
            <p:ph/>
          </p:nvPr>
        </p:nvSpPr>
        <p:spPr>
          <a:xfrm>
            <a:off x="6570000" y="5166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cxnSp>
        <p:nvCxnSpPr>
          <p:cNvPr id="800" name="LineObject 799"/>
          <p:cNvCxnSpPr/>
          <p:nvPr/>
        </p:nvCxnSpPr>
        <p:spPr>
          <a:xfrm flipH="1" flipV="1">
            <a:off x="3510000" y="5166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1" name="LineObject 800"/>
          <p:cNvCxnSpPr/>
          <p:nvPr/>
        </p:nvCxnSpPr>
        <p:spPr>
          <a:xfrm flipH="1" flipV="1">
            <a:off x="4950000" y="5166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2" name="LineObject 801"/>
          <p:cNvCxnSpPr/>
          <p:nvPr/>
        </p:nvCxnSpPr>
        <p:spPr>
          <a:xfrm flipH="1" flipV="1">
            <a:off x="6570000" y="5166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3" name="LineObject 802"/>
          <p:cNvCxnSpPr/>
          <p:nvPr/>
        </p:nvCxnSpPr>
        <p:spPr>
          <a:xfrm flipH="1" flipV="1">
            <a:off x="8010000" y="5166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4" name="TextBox 803"/>
          <p:cNvSpPr>
            <a:spLocks noGrp="1"/>
          </p:cNvSpPr>
          <p:nvPr>
            <p:ph/>
          </p:nvPr>
        </p:nvSpPr>
        <p:spPr>
          <a:xfrm>
            <a:off x="360000" y="5292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71" name="Straight Connector 61"/>
          <p:cNvCxnSpPr/>
          <p:nvPr/>
        </p:nvCxnSpPr>
        <p:spPr>
          <a:xfrm>
            <a:off x="360000" y="5292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61"/>
          <p:cNvCxnSpPr/>
          <p:nvPr/>
        </p:nvCxnSpPr>
        <p:spPr>
          <a:xfrm>
            <a:off x="9698381" y="5292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0" name="TextBox 809"/>
          <p:cNvSpPr>
            <a:spLocks noGrp="1"/>
          </p:cNvSpPr>
          <p:nvPr>
            <p:ph/>
          </p:nvPr>
        </p:nvSpPr>
        <p:spPr>
          <a:xfrm>
            <a:off x="360000" y="5292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809" name="Straight Connector 61"/>
          <p:cNvCxnSpPr/>
          <p:nvPr/>
        </p:nvCxnSpPr>
        <p:spPr>
          <a:xfrm>
            <a:off x="360000" y="5292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61"/>
          <p:cNvCxnSpPr/>
          <p:nvPr/>
        </p:nvCxnSpPr>
        <p:spPr>
          <a:xfrm>
            <a:off x="9698381" y="5292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6" name="TextBox 815"/>
          <p:cNvSpPr>
            <a:spLocks noGrp="1"/>
          </p:cNvSpPr>
          <p:nvPr>
            <p:ph/>
          </p:nvPr>
        </p:nvSpPr>
        <p:spPr>
          <a:xfrm>
            <a:off x="360000" y="5292000"/>
            <a:ext cx="9338381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625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815" name="Straight Connector 61"/>
          <p:cNvCxnSpPr/>
          <p:nvPr/>
        </p:nvCxnSpPr>
        <p:spPr>
          <a:xfrm>
            <a:off x="360000" y="5292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61"/>
          <p:cNvCxnSpPr/>
          <p:nvPr/>
        </p:nvCxnSpPr>
        <p:spPr>
          <a:xfrm>
            <a:off x="9698381" y="5292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2" name="TextBox 821"/>
          <p:cNvSpPr>
            <a:spLocks noGrp="1"/>
          </p:cNvSpPr>
          <p:nvPr>
            <p:ph/>
          </p:nvPr>
        </p:nvSpPr>
        <p:spPr>
          <a:xfrm>
            <a:off x="8190000" y="5292000"/>
            <a:ext cx="153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28" name="TextBox 827"/>
          <p:cNvSpPr>
            <a:spLocks noGrp="1"/>
          </p:cNvSpPr>
          <p:nvPr>
            <p:ph/>
          </p:nvPr>
        </p:nvSpPr>
        <p:spPr>
          <a:xfrm>
            <a:off x="630000" y="5292000"/>
            <a:ext cx="288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 err="1">
                <a:solidFill>
                  <a:srgbClr val="000000"/>
                </a:solidFill>
                <a:latin typeface="Arial"/>
              </a:rPr>
              <a:t>Deuda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Bilateral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34" name="TextBox 833"/>
          <p:cNvSpPr>
            <a:spLocks noGrp="1"/>
          </p:cNvSpPr>
          <p:nvPr>
            <p:ph/>
          </p:nvPr>
        </p:nvSpPr>
        <p:spPr>
          <a:xfrm>
            <a:off x="3510000" y="5292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Peso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40" name="TextBox 839"/>
          <p:cNvSpPr>
            <a:spLocks noGrp="1"/>
          </p:cNvSpPr>
          <p:nvPr>
            <p:ph/>
          </p:nvPr>
        </p:nvSpPr>
        <p:spPr>
          <a:xfrm>
            <a:off x="4950000" y="5292000"/>
            <a:ext cx="162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México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46" name="TextBox 845"/>
          <p:cNvSpPr>
            <a:spLocks noGrp="1"/>
          </p:cNvSpPr>
          <p:nvPr>
            <p:ph/>
          </p:nvPr>
        </p:nvSpPr>
        <p:spPr>
          <a:xfrm>
            <a:off x="6570000" y="5292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cxnSp>
        <p:nvCxnSpPr>
          <p:cNvPr id="852" name="LineObject 851"/>
          <p:cNvCxnSpPr/>
          <p:nvPr/>
        </p:nvCxnSpPr>
        <p:spPr>
          <a:xfrm flipH="1" flipV="1">
            <a:off x="3510000" y="5292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3" name="LineObject 852"/>
          <p:cNvCxnSpPr/>
          <p:nvPr/>
        </p:nvCxnSpPr>
        <p:spPr>
          <a:xfrm flipH="1" flipV="1">
            <a:off x="4950000" y="5292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4" name="LineObject 853"/>
          <p:cNvCxnSpPr/>
          <p:nvPr/>
        </p:nvCxnSpPr>
        <p:spPr>
          <a:xfrm flipH="1" flipV="1">
            <a:off x="6570000" y="5292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5" name="LineObject 854"/>
          <p:cNvCxnSpPr/>
          <p:nvPr/>
        </p:nvCxnSpPr>
        <p:spPr>
          <a:xfrm flipH="1" flipV="1">
            <a:off x="8010000" y="5292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6" name="TextBox 855"/>
          <p:cNvSpPr>
            <a:spLocks noGrp="1"/>
          </p:cNvSpPr>
          <p:nvPr>
            <p:ph/>
          </p:nvPr>
        </p:nvSpPr>
        <p:spPr>
          <a:xfrm>
            <a:off x="360000" y="5418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75" name="Straight Connector 61"/>
          <p:cNvCxnSpPr/>
          <p:nvPr/>
        </p:nvCxnSpPr>
        <p:spPr>
          <a:xfrm>
            <a:off x="360000" y="5418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61"/>
          <p:cNvCxnSpPr/>
          <p:nvPr/>
        </p:nvCxnSpPr>
        <p:spPr>
          <a:xfrm>
            <a:off x="9698381" y="5418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2" name="TextBox 861"/>
          <p:cNvSpPr>
            <a:spLocks noGrp="1"/>
          </p:cNvSpPr>
          <p:nvPr>
            <p:ph/>
          </p:nvPr>
        </p:nvSpPr>
        <p:spPr>
          <a:xfrm>
            <a:off x="360000" y="5418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861" name="Straight Connector 61"/>
          <p:cNvCxnSpPr/>
          <p:nvPr/>
        </p:nvCxnSpPr>
        <p:spPr>
          <a:xfrm>
            <a:off x="360000" y="5418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61"/>
          <p:cNvCxnSpPr/>
          <p:nvPr/>
        </p:nvCxnSpPr>
        <p:spPr>
          <a:xfrm>
            <a:off x="9698381" y="5418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8" name="TextBox 867"/>
          <p:cNvSpPr>
            <a:spLocks noGrp="1"/>
          </p:cNvSpPr>
          <p:nvPr>
            <p:ph/>
          </p:nvPr>
        </p:nvSpPr>
        <p:spPr>
          <a:xfrm>
            <a:off x="360000" y="5418000"/>
            <a:ext cx="9338381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625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867" name="Straight Connector 61"/>
          <p:cNvCxnSpPr/>
          <p:nvPr/>
        </p:nvCxnSpPr>
        <p:spPr>
          <a:xfrm>
            <a:off x="360000" y="5418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61"/>
          <p:cNvCxnSpPr/>
          <p:nvPr/>
        </p:nvCxnSpPr>
        <p:spPr>
          <a:xfrm>
            <a:off x="9698381" y="5418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4" name="TextBox 873"/>
          <p:cNvSpPr>
            <a:spLocks noGrp="1"/>
          </p:cNvSpPr>
          <p:nvPr>
            <p:ph/>
          </p:nvPr>
        </p:nvSpPr>
        <p:spPr>
          <a:xfrm>
            <a:off x="8190000" y="5418000"/>
            <a:ext cx="153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80" name="TextBox 879"/>
          <p:cNvSpPr>
            <a:spLocks noGrp="1"/>
          </p:cNvSpPr>
          <p:nvPr>
            <p:ph/>
          </p:nvPr>
        </p:nvSpPr>
        <p:spPr>
          <a:xfrm>
            <a:off x="630000" y="5418000"/>
            <a:ext cx="288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 err="1">
                <a:solidFill>
                  <a:srgbClr val="000000"/>
                </a:solidFill>
                <a:latin typeface="Arial"/>
              </a:rPr>
              <a:t>Títulos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y </a:t>
            </a:r>
            <a:r>
              <a:rPr lang="en-US" sz="700" dirty="0" err="1">
                <a:solidFill>
                  <a:srgbClr val="000000"/>
                </a:solidFill>
                <a:latin typeface="Arial"/>
              </a:rPr>
              <a:t>Valores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86" name="TextBox 885"/>
          <p:cNvSpPr>
            <a:spLocks noGrp="1"/>
          </p:cNvSpPr>
          <p:nvPr>
            <p:ph/>
          </p:nvPr>
        </p:nvSpPr>
        <p:spPr>
          <a:xfrm>
            <a:off x="3510000" y="5418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Peso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92" name="TextBox 891"/>
          <p:cNvSpPr>
            <a:spLocks noGrp="1"/>
          </p:cNvSpPr>
          <p:nvPr>
            <p:ph/>
          </p:nvPr>
        </p:nvSpPr>
        <p:spPr>
          <a:xfrm>
            <a:off x="4950000" y="5418000"/>
            <a:ext cx="162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México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98" name="TextBox 897"/>
          <p:cNvSpPr>
            <a:spLocks noGrp="1"/>
          </p:cNvSpPr>
          <p:nvPr>
            <p:ph/>
          </p:nvPr>
        </p:nvSpPr>
        <p:spPr>
          <a:xfrm>
            <a:off x="6570000" y="5418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cxnSp>
        <p:nvCxnSpPr>
          <p:cNvPr id="904" name="LineObject 903"/>
          <p:cNvCxnSpPr/>
          <p:nvPr/>
        </p:nvCxnSpPr>
        <p:spPr>
          <a:xfrm flipH="1" flipV="1">
            <a:off x="3510000" y="5418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5" name="LineObject 904"/>
          <p:cNvCxnSpPr/>
          <p:nvPr/>
        </p:nvCxnSpPr>
        <p:spPr>
          <a:xfrm flipH="1" flipV="1">
            <a:off x="4950000" y="5418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6" name="LineObject 905"/>
          <p:cNvCxnSpPr/>
          <p:nvPr/>
        </p:nvCxnSpPr>
        <p:spPr>
          <a:xfrm flipH="1" flipV="1">
            <a:off x="6570000" y="5418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7" name="LineObject 906"/>
          <p:cNvCxnSpPr/>
          <p:nvPr/>
        </p:nvCxnSpPr>
        <p:spPr>
          <a:xfrm flipH="1" flipV="1">
            <a:off x="8010000" y="5418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8" name="TextBox 907"/>
          <p:cNvSpPr>
            <a:spLocks noGrp="1"/>
          </p:cNvSpPr>
          <p:nvPr>
            <p:ph/>
          </p:nvPr>
        </p:nvSpPr>
        <p:spPr>
          <a:xfrm>
            <a:off x="360000" y="5544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80" name="Straight Connector 61"/>
          <p:cNvCxnSpPr/>
          <p:nvPr/>
        </p:nvCxnSpPr>
        <p:spPr>
          <a:xfrm>
            <a:off x="360000" y="5544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61"/>
          <p:cNvCxnSpPr/>
          <p:nvPr/>
        </p:nvCxnSpPr>
        <p:spPr>
          <a:xfrm>
            <a:off x="9698381" y="5544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4" name="TextBox 913"/>
          <p:cNvSpPr>
            <a:spLocks noGrp="1"/>
          </p:cNvSpPr>
          <p:nvPr>
            <p:ph/>
          </p:nvPr>
        </p:nvSpPr>
        <p:spPr>
          <a:xfrm>
            <a:off x="360000" y="5544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913" name="Straight Connector 61"/>
          <p:cNvCxnSpPr/>
          <p:nvPr/>
        </p:nvCxnSpPr>
        <p:spPr>
          <a:xfrm>
            <a:off x="360000" y="5544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61"/>
          <p:cNvCxnSpPr/>
          <p:nvPr/>
        </p:nvCxnSpPr>
        <p:spPr>
          <a:xfrm>
            <a:off x="9698381" y="5544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0" name="TextBox 919"/>
          <p:cNvSpPr>
            <a:spLocks noGrp="1"/>
          </p:cNvSpPr>
          <p:nvPr>
            <p:ph/>
          </p:nvPr>
        </p:nvSpPr>
        <p:spPr>
          <a:xfrm>
            <a:off x="360000" y="5544000"/>
            <a:ext cx="9338381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625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919" name="Straight Connector 61"/>
          <p:cNvCxnSpPr/>
          <p:nvPr/>
        </p:nvCxnSpPr>
        <p:spPr>
          <a:xfrm>
            <a:off x="360000" y="5544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61"/>
          <p:cNvCxnSpPr/>
          <p:nvPr/>
        </p:nvCxnSpPr>
        <p:spPr>
          <a:xfrm>
            <a:off x="9698381" y="5544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6" name="TextBox 925"/>
          <p:cNvSpPr>
            <a:spLocks noGrp="1"/>
          </p:cNvSpPr>
          <p:nvPr>
            <p:ph/>
          </p:nvPr>
        </p:nvSpPr>
        <p:spPr>
          <a:xfrm>
            <a:off x="8190000" y="5544000"/>
            <a:ext cx="153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32" name="TextBox 931"/>
          <p:cNvSpPr>
            <a:spLocks noGrp="1"/>
          </p:cNvSpPr>
          <p:nvPr>
            <p:ph/>
          </p:nvPr>
        </p:nvSpPr>
        <p:spPr>
          <a:xfrm>
            <a:off x="630000" y="5544000"/>
            <a:ext cx="288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 err="1">
                <a:solidFill>
                  <a:srgbClr val="000000"/>
                </a:solidFill>
                <a:latin typeface="Arial"/>
              </a:rPr>
              <a:t>Arrendamientos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700" dirty="0" err="1">
                <a:solidFill>
                  <a:srgbClr val="000000"/>
                </a:solidFill>
                <a:latin typeface="Arial"/>
              </a:rPr>
              <a:t>Financieros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38" name="TextBox 937"/>
          <p:cNvSpPr>
            <a:spLocks noGrp="1"/>
          </p:cNvSpPr>
          <p:nvPr>
            <p:ph/>
          </p:nvPr>
        </p:nvSpPr>
        <p:spPr>
          <a:xfrm>
            <a:off x="3510000" y="5544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Peso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44" name="TextBox 943"/>
          <p:cNvSpPr>
            <a:spLocks noGrp="1"/>
          </p:cNvSpPr>
          <p:nvPr>
            <p:ph/>
          </p:nvPr>
        </p:nvSpPr>
        <p:spPr>
          <a:xfrm>
            <a:off x="4950000" y="5544000"/>
            <a:ext cx="162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México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50" name="TextBox 949"/>
          <p:cNvSpPr>
            <a:spLocks noGrp="1"/>
          </p:cNvSpPr>
          <p:nvPr>
            <p:ph/>
          </p:nvPr>
        </p:nvSpPr>
        <p:spPr>
          <a:xfrm>
            <a:off x="6570000" y="5544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cxnSp>
        <p:nvCxnSpPr>
          <p:cNvPr id="956" name="LineObject 955"/>
          <p:cNvCxnSpPr/>
          <p:nvPr/>
        </p:nvCxnSpPr>
        <p:spPr>
          <a:xfrm flipH="1" flipV="1">
            <a:off x="3510000" y="5544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7" name="LineObject 956"/>
          <p:cNvCxnSpPr/>
          <p:nvPr/>
        </p:nvCxnSpPr>
        <p:spPr>
          <a:xfrm flipH="1" flipV="1">
            <a:off x="4950000" y="5544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8" name="LineObject 957"/>
          <p:cNvCxnSpPr/>
          <p:nvPr/>
        </p:nvCxnSpPr>
        <p:spPr>
          <a:xfrm flipH="1" flipV="1">
            <a:off x="6570000" y="5544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9" name="LineObject 958"/>
          <p:cNvCxnSpPr/>
          <p:nvPr/>
        </p:nvCxnSpPr>
        <p:spPr>
          <a:xfrm flipH="1" flipV="1">
            <a:off x="8010000" y="5544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0" name="TextBox 959"/>
          <p:cNvSpPr>
            <a:spLocks noGrp="1"/>
          </p:cNvSpPr>
          <p:nvPr>
            <p:ph/>
          </p:nvPr>
        </p:nvSpPr>
        <p:spPr>
          <a:xfrm>
            <a:off x="360000" y="5670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85" name="Straight Connector 61"/>
          <p:cNvCxnSpPr/>
          <p:nvPr/>
        </p:nvCxnSpPr>
        <p:spPr>
          <a:xfrm>
            <a:off x="360000" y="5670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61"/>
          <p:cNvCxnSpPr/>
          <p:nvPr/>
        </p:nvCxnSpPr>
        <p:spPr>
          <a:xfrm>
            <a:off x="9698381" y="5670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6" name="TextBox 965"/>
          <p:cNvSpPr>
            <a:spLocks noGrp="1"/>
          </p:cNvSpPr>
          <p:nvPr>
            <p:ph/>
          </p:nvPr>
        </p:nvSpPr>
        <p:spPr>
          <a:xfrm>
            <a:off x="360000" y="5670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965" name="Straight Connector 61"/>
          <p:cNvCxnSpPr/>
          <p:nvPr/>
        </p:nvCxnSpPr>
        <p:spPr>
          <a:xfrm>
            <a:off x="360000" y="5670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61"/>
          <p:cNvCxnSpPr/>
          <p:nvPr/>
        </p:nvCxnSpPr>
        <p:spPr>
          <a:xfrm>
            <a:off x="9698381" y="5670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2" name="TextBox 971"/>
          <p:cNvSpPr>
            <a:spLocks noGrp="1"/>
          </p:cNvSpPr>
          <p:nvPr>
            <p:ph/>
          </p:nvPr>
        </p:nvSpPr>
        <p:spPr>
          <a:xfrm>
            <a:off x="360000" y="5670000"/>
            <a:ext cx="9338381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625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971" name="Straight Connector 61"/>
          <p:cNvCxnSpPr/>
          <p:nvPr/>
        </p:nvCxnSpPr>
        <p:spPr>
          <a:xfrm>
            <a:off x="360000" y="5670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61"/>
          <p:cNvCxnSpPr/>
          <p:nvPr/>
        </p:nvCxnSpPr>
        <p:spPr>
          <a:xfrm>
            <a:off x="9698381" y="5670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8" name="TextBox 977"/>
          <p:cNvSpPr>
            <a:spLocks noGrp="1"/>
          </p:cNvSpPr>
          <p:nvPr>
            <p:ph/>
          </p:nvPr>
        </p:nvSpPr>
        <p:spPr>
          <a:xfrm>
            <a:off x="8190000" y="5670000"/>
            <a:ext cx="153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b="0" i="0" dirty="0" smtClean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/>
              <a:t> </a:t>
            </a:r>
          </a:p>
        </p:txBody>
      </p:sp>
      <p:sp>
        <p:nvSpPr>
          <p:cNvPr id="984" name="TextBox 983"/>
          <p:cNvSpPr>
            <a:spLocks noGrp="1"/>
          </p:cNvSpPr>
          <p:nvPr>
            <p:ph/>
          </p:nvPr>
        </p:nvSpPr>
        <p:spPr>
          <a:xfrm>
            <a:off x="630000" y="5670000"/>
            <a:ext cx="288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Subtotal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Largo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700" dirty="0" err="1">
                <a:solidFill>
                  <a:srgbClr val="000000"/>
                </a:solidFill>
                <a:latin typeface="Arial"/>
              </a:rPr>
              <a:t>Plazo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90" name="TextBox 989"/>
          <p:cNvSpPr>
            <a:spLocks noGrp="1"/>
          </p:cNvSpPr>
          <p:nvPr>
            <p:ph/>
          </p:nvPr>
        </p:nvSpPr>
        <p:spPr>
          <a:xfrm>
            <a:off x="3510000" y="5670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Peso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96" name="TextBox 995"/>
          <p:cNvSpPr>
            <a:spLocks noGrp="1"/>
          </p:cNvSpPr>
          <p:nvPr>
            <p:ph/>
          </p:nvPr>
        </p:nvSpPr>
        <p:spPr>
          <a:xfrm>
            <a:off x="4950000" y="5670000"/>
            <a:ext cx="162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dirty="0">
                <a:solidFill>
                  <a:srgbClr val="000000"/>
                </a:solidFill>
                <a:latin typeface="Arial"/>
              </a:rPr>
              <a:t>México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02" name="TextBox 1001"/>
          <p:cNvSpPr>
            <a:spLocks noGrp="1"/>
          </p:cNvSpPr>
          <p:nvPr>
            <p:ph/>
          </p:nvPr>
        </p:nvSpPr>
        <p:spPr>
          <a:xfrm>
            <a:off x="6570000" y="5670000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dirty="0">
                <a:solidFill>
                  <a:srgbClr val="000000"/>
                </a:solidFill>
                <a:latin typeface="Arial"/>
              </a:rPr>
              <a:t>$0.00</a:t>
            </a:r>
            <a:r>
              <a:rPr lang="en-US" sz="7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cxnSp>
        <p:nvCxnSpPr>
          <p:cNvPr id="1008" name="LineObject 1007"/>
          <p:cNvCxnSpPr/>
          <p:nvPr/>
        </p:nvCxnSpPr>
        <p:spPr>
          <a:xfrm flipH="1" flipV="1">
            <a:off x="3510000" y="5670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9" name="LineObject 1008"/>
          <p:cNvCxnSpPr/>
          <p:nvPr/>
        </p:nvCxnSpPr>
        <p:spPr>
          <a:xfrm flipH="1" flipV="1">
            <a:off x="4950000" y="5670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0" name="LineObject 1009"/>
          <p:cNvCxnSpPr/>
          <p:nvPr/>
        </p:nvCxnSpPr>
        <p:spPr>
          <a:xfrm flipH="1" flipV="1">
            <a:off x="6570000" y="5670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1" name="LineObject 1010"/>
          <p:cNvCxnSpPr/>
          <p:nvPr/>
        </p:nvCxnSpPr>
        <p:spPr>
          <a:xfrm flipH="1" flipV="1">
            <a:off x="8010000" y="5670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2" name="TextBox 1011"/>
          <p:cNvSpPr>
            <a:spLocks noGrp="1"/>
          </p:cNvSpPr>
          <p:nvPr>
            <p:ph/>
          </p:nvPr>
        </p:nvSpPr>
        <p:spPr>
          <a:xfrm>
            <a:off x="360000" y="5796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90" name="Straight Connector 61"/>
          <p:cNvCxnSpPr/>
          <p:nvPr/>
        </p:nvCxnSpPr>
        <p:spPr>
          <a:xfrm>
            <a:off x="360000" y="5796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61"/>
          <p:cNvCxnSpPr/>
          <p:nvPr/>
        </p:nvCxnSpPr>
        <p:spPr>
          <a:xfrm>
            <a:off x="9698381" y="5796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8" name="TextBox 1017"/>
          <p:cNvSpPr>
            <a:spLocks noGrp="1"/>
          </p:cNvSpPr>
          <p:nvPr>
            <p:ph/>
          </p:nvPr>
        </p:nvSpPr>
        <p:spPr>
          <a:xfrm>
            <a:off x="360000" y="5796000"/>
            <a:ext cx="9338381" cy="27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1017" name="Straight Connector 61"/>
          <p:cNvCxnSpPr/>
          <p:nvPr/>
        </p:nvCxnSpPr>
        <p:spPr>
          <a:xfrm>
            <a:off x="360000" y="5796000"/>
            <a:ext cx="0" cy="270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61"/>
          <p:cNvCxnSpPr/>
          <p:nvPr/>
        </p:nvCxnSpPr>
        <p:spPr>
          <a:xfrm>
            <a:off x="9698381" y="5796000"/>
            <a:ext cx="0" cy="270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TextBox 1023"/>
          <p:cNvSpPr>
            <a:spLocks noGrp="1"/>
          </p:cNvSpPr>
          <p:nvPr>
            <p:ph/>
          </p:nvPr>
        </p:nvSpPr>
        <p:spPr>
          <a:xfrm>
            <a:off x="360000" y="5886000"/>
            <a:ext cx="342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lnSpcReduction="10000"/>
          </a:bodyPr>
          <a:lstStyle/>
          <a:p>
            <a:pPr algn="l"/>
            <a:r>
              <a:rPr lang="en-US" sz="900"/>
              <a:t> </a:t>
            </a:r>
          </a:p>
        </p:txBody>
      </p:sp>
      <p:cxnSp>
        <p:nvCxnSpPr>
          <p:cNvPr id="1030" name="LineObject 1029"/>
          <p:cNvCxnSpPr/>
          <p:nvPr/>
        </p:nvCxnSpPr>
        <p:spPr>
          <a:xfrm flipH="1" flipV="1">
            <a:off x="3510000" y="5796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1" name="LineObject 1030"/>
          <p:cNvCxnSpPr/>
          <p:nvPr/>
        </p:nvCxnSpPr>
        <p:spPr>
          <a:xfrm flipH="1" flipV="1">
            <a:off x="4950000" y="5796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2" name="LineObject 1031"/>
          <p:cNvCxnSpPr/>
          <p:nvPr/>
        </p:nvCxnSpPr>
        <p:spPr>
          <a:xfrm flipH="1" flipV="1">
            <a:off x="6570000" y="5796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3" name="LineObject 1032"/>
          <p:cNvCxnSpPr/>
          <p:nvPr/>
        </p:nvCxnSpPr>
        <p:spPr>
          <a:xfrm flipH="1" flipV="1">
            <a:off x="8010000" y="5796000"/>
            <a:ext cx="1" cy="270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TextBox 1033"/>
          <p:cNvSpPr>
            <a:spLocks noGrp="1"/>
          </p:cNvSpPr>
          <p:nvPr>
            <p:ph/>
          </p:nvPr>
        </p:nvSpPr>
        <p:spPr>
          <a:xfrm>
            <a:off x="360000" y="6066000"/>
            <a:ext cx="9338381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625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93" name="Straight Connector 61"/>
          <p:cNvCxnSpPr/>
          <p:nvPr/>
        </p:nvCxnSpPr>
        <p:spPr>
          <a:xfrm>
            <a:off x="360000" y="6066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61"/>
          <p:cNvCxnSpPr/>
          <p:nvPr/>
        </p:nvCxnSpPr>
        <p:spPr>
          <a:xfrm>
            <a:off x="9698381" y="6066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0" name="TextBox 1039"/>
          <p:cNvSpPr>
            <a:spLocks noGrp="1"/>
          </p:cNvSpPr>
          <p:nvPr>
            <p:ph/>
          </p:nvPr>
        </p:nvSpPr>
        <p:spPr>
          <a:xfrm>
            <a:off x="8190000" y="5960587"/>
            <a:ext cx="153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b="1" dirty="0">
                <a:solidFill>
                  <a:srgbClr val="000000"/>
                </a:solidFill>
                <a:latin typeface="Arial"/>
              </a:rPr>
              <a:t>$2,965,538.61</a:t>
            </a:r>
            <a:r>
              <a:rPr lang="en-US" sz="700" b="1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46" name="TextBox 1045"/>
          <p:cNvSpPr>
            <a:spLocks noGrp="1"/>
          </p:cNvSpPr>
          <p:nvPr>
            <p:ph/>
          </p:nvPr>
        </p:nvSpPr>
        <p:spPr>
          <a:xfrm>
            <a:off x="630000" y="5960587"/>
            <a:ext cx="288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b="1" dirty="0" err="1">
                <a:solidFill>
                  <a:srgbClr val="000000"/>
                </a:solidFill>
                <a:latin typeface="Arial"/>
              </a:rPr>
              <a:t>Otros</a:t>
            </a:r>
            <a:r>
              <a:rPr lang="en-US" sz="7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Arial"/>
              </a:rPr>
              <a:t>Pasivos</a:t>
            </a:r>
            <a:r>
              <a:rPr lang="en-US" sz="700" b="1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52" name="TextBox 1051"/>
          <p:cNvSpPr>
            <a:spLocks noGrp="1"/>
          </p:cNvSpPr>
          <p:nvPr>
            <p:ph/>
          </p:nvPr>
        </p:nvSpPr>
        <p:spPr>
          <a:xfrm>
            <a:off x="3510000" y="5960587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b="1" dirty="0">
                <a:solidFill>
                  <a:srgbClr val="000000"/>
                </a:solidFill>
                <a:latin typeface="Arial"/>
              </a:rPr>
              <a:t>Peso</a:t>
            </a:r>
            <a:r>
              <a:rPr lang="en-US" sz="700" b="1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58" name="TextBox 1057"/>
          <p:cNvSpPr>
            <a:spLocks noGrp="1"/>
          </p:cNvSpPr>
          <p:nvPr>
            <p:ph/>
          </p:nvPr>
        </p:nvSpPr>
        <p:spPr>
          <a:xfrm>
            <a:off x="4950000" y="5960587"/>
            <a:ext cx="162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b="1" dirty="0">
                <a:solidFill>
                  <a:srgbClr val="000000"/>
                </a:solidFill>
                <a:latin typeface="Arial"/>
              </a:rPr>
              <a:t>México</a:t>
            </a:r>
            <a:r>
              <a:rPr lang="en-US" sz="700" b="1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64" name="TextBox 1063"/>
          <p:cNvSpPr>
            <a:spLocks noGrp="1"/>
          </p:cNvSpPr>
          <p:nvPr>
            <p:ph/>
          </p:nvPr>
        </p:nvSpPr>
        <p:spPr>
          <a:xfrm>
            <a:off x="6570000" y="5960587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b="1" dirty="0">
                <a:solidFill>
                  <a:srgbClr val="000000"/>
                </a:solidFill>
                <a:latin typeface="Arial"/>
              </a:rPr>
              <a:t>$</a:t>
            </a:r>
            <a:r>
              <a:rPr lang="en-US" sz="700" b="1" dirty="0" smtClean="0">
                <a:solidFill>
                  <a:srgbClr val="000000"/>
                </a:solidFill>
                <a:latin typeface="Arial"/>
              </a:rPr>
              <a:t>3,094,295.14 </a:t>
            </a:r>
            <a:endParaRPr lang="en-US" sz="700" b="1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070" name="LineObject 1069"/>
          <p:cNvCxnSpPr/>
          <p:nvPr/>
        </p:nvCxnSpPr>
        <p:spPr>
          <a:xfrm flipH="1" flipV="1">
            <a:off x="3510000" y="6066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1" name="LineObject 1070"/>
          <p:cNvCxnSpPr/>
          <p:nvPr/>
        </p:nvCxnSpPr>
        <p:spPr>
          <a:xfrm flipH="1" flipV="1">
            <a:off x="4950000" y="6066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2" name="LineObject 1071"/>
          <p:cNvCxnSpPr/>
          <p:nvPr/>
        </p:nvCxnSpPr>
        <p:spPr>
          <a:xfrm flipH="1" flipV="1">
            <a:off x="6570000" y="6066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3" name="LineObject 1072"/>
          <p:cNvCxnSpPr/>
          <p:nvPr/>
        </p:nvCxnSpPr>
        <p:spPr>
          <a:xfrm flipH="1" flipV="1">
            <a:off x="8010000" y="6066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4" name="TextBox 1073"/>
          <p:cNvSpPr>
            <a:spLocks noGrp="1"/>
          </p:cNvSpPr>
          <p:nvPr>
            <p:ph/>
          </p:nvPr>
        </p:nvSpPr>
        <p:spPr>
          <a:xfrm>
            <a:off x="360000" y="6192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96" name="Straight Connector 61"/>
          <p:cNvCxnSpPr/>
          <p:nvPr/>
        </p:nvCxnSpPr>
        <p:spPr>
          <a:xfrm>
            <a:off x="360000" y="6192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61"/>
          <p:cNvCxnSpPr/>
          <p:nvPr/>
        </p:nvCxnSpPr>
        <p:spPr>
          <a:xfrm>
            <a:off x="9698381" y="6192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0" name="TextBox 1079"/>
          <p:cNvSpPr>
            <a:spLocks noGrp="1"/>
          </p:cNvSpPr>
          <p:nvPr>
            <p:ph/>
          </p:nvPr>
        </p:nvSpPr>
        <p:spPr>
          <a:xfrm>
            <a:off x="360000" y="6192000"/>
            <a:ext cx="9338381" cy="1588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250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1079" name="Straight Connector 61"/>
          <p:cNvCxnSpPr/>
          <p:nvPr/>
        </p:nvCxnSpPr>
        <p:spPr>
          <a:xfrm>
            <a:off x="360000" y="6192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61"/>
          <p:cNvCxnSpPr/>
          <p:nvPr/>
        </p:nvCxnSpPr>
        <p:spPr>
          <a:xfrm>
            <a:off x="9698381" y="6192000"/>
            <a:ext cx="0" cy="1588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6" name="TextBox 1085"/>
          <p:cNvSpPr>
            <a:spLocks noGrp="1"/>
          </p:cNvSpPr>
          <p:nvPr>
            <p:ph/>
          </p:nvPr>
        </p:nvSpPr>
        <p:spPr>
          <a:xfrm>
            <a:off x="360000" y="6192000"/>
            <a:ext cx="9338381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 fontScale="62500" lnSpcReduction="20000"/>
          </a:bodyPr>
          <a:lstStyle/>
          <a:p>
            <a:pPr algn="l"/>
            <a:r>
              <a:rPr lang="en-US" sz="1000"/>
              <a:t> </a:t>
            </a:r>
          </a:p>
        </p:txBody>
      </p:sp>
      <p:cxnSp>
        <p:nvCxnSpPr>
          <p:cNvPr id="1085" name="Straight Connector 61"/>
          <p:cNvCxnSpPr/>
          <p:nvPr/>
        </p:nvCxnSpPr>
        <p:spPr>
          <a:xfrm>
            <a:off x="360000" y="6192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61"/>
          <p:cNvCxnSpPr/>
          <p:nvPr/>
        </p:nvCxnSpPr>
        <p:spPr>
          <a:xfrm>
            <a:off x="9698381" y="6192000"/>
            <a:ext cx="0" cy="126000"/>
          </a:xfrm>
          <a:prstGeom prst="line">
            <a:avLst/>
          </a:prstGeom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2" name="TextBox 1091"/>
          <p:cNvSpPr>
            <a:spLocks noGrp="1"/>
          </p:cNvSpPr>
          <p:nvPr>
            <p:ph/>
          </p:nvPr>
        </p:nvSpPr>
        <p:spPr>
          <a:xfrm>
            <a:off x="8188591" y="6102999"/>
            <a:ext cx="153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b="1" dirty="0">
                <a:solidFill>
                  <a:srgbClr val="000000"/>
                </a:solidFill>
                <a:latin typeface="Arial"/>
              </a:rPr>
              <a:t>$2,965,538.61</a:t>
            </a:r>
            <a:r>
              <a:rPr lang="en-US" sz="700" b="1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98" name="TextBox 1097"/>
          <p:cNvSpPr>
            <a:spLocks noGrp="1"/>
          </p:cNvSpPr>
          <p:nvPr>
            <p:ph/>
          </p:nvPr>
        </p:nvSpPr>
        <p:spPr>
          <a:xfrm>
            <a:off x="628591" y="6102999"/>
            <a:ext cx="288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b="1" i="0" dirty="0" smtClean="0">
                <a:solidFill>
                  <a:srgbClr val="000000"/>
                </a:solidFill>
                <a:latin typeface="Arial"/>
              </a:rPr>
              <a:t>Total</a:t>
            </a:r>
            <a:r>
              <a:rPr lang="en-US" sz="700" dirty="0"/>
              <a:t> </a:t>
            </a:r>
            <a:r>
              <a:rPr lang="en-US" sz="700" b="1" i="0" dirty="0" err="1" smtClean="0">
                <a:solidFill>
                  <a:srgbClr val="000000"/>
                </a:solidFill>
                <a:latin typeface="Arial"/>
              </a:rPr>
              <a:t>Deuda</a:t>
            </a:r>
            <a:r>
              <a:rPr lang="en-US" sz="700" dirty="0"/>
              <a:t> </a:t>
            </a:r>
            <a:r>
              <a:rPr lang="en-US" sz="700" b="1" i="0" dirty="0" smtClean="0">
                <a:solidFill>
                  <a:srgbClr val="000000"/>
                </a:solidFill>
                <a:latin typeface="Arial"/>
              </a:rPr>
              <a:t>y</a:t>
            </a:r>
            <a:r>
              <a:rPr lang="en-US" sz="700" dirty="0"/>
              <a:t> </a:t>
            </a:r>
            <a:r>
              <a:rPr lang="en-US" sz="700" b="1" i="0" dirty="0" err="1" smtClean="0">
                <a:solidFill>
                  <a:srgbClr val="000000"/>
                </a:solidFill>
                <a:latin typeface="Arial"/>
              </a:rPr>
              <a:t>Otros</a:t>
            </a:r>
            <a:r>
              <a:rPr lang="en-US" sz="700" dirty="0"/>
              <a:t> </a:t>
            </a:r>
            <a:r>
              <a:rPr lang="en-US" sz="700" b="1" i="0" dirty="0" err="1" smtClean="0">
                <a:solidFill>
                  <a:srgbClr val="000000"/>
                </a:solidFill>
                <a:latin typeface="Arial"/>
              </a:rPr>
              <a:t>Pasivos</a:t>
            </a:r>
            <a:r>
              <a:rPr lang="en-US" sz="700" dirty="0"/>
              <a:t> </a:t>
            </a:r>
          </a:p>
        </p:txBody>
      </p:sp>
      <p:sp>
        <p:nvSpPr>
          <p:cNvPr id="1104" name="TextBox 1103"/>
          <p:cNvSpPr>
            <a:spLocks noGrp="1"/>
          </p:cNvSpPr>
          <p:nvPr>
            <p:ph/>
          </p:nvPr>
        </p:nvSpPr>
        <p:spPr>
          <a:xfrm>
            <a:off x="3508591" y="6102999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b="1" dirty="0">
                <a:solidFill>
                  <a:srgbClr val="000000"/>
                </a:solidFill>
                <a:latin typeface="Arial"/>
              </a:rPr>
              <a:t>Peso</a:t>
            </a:r>
            <a:r>
              <a:rPr lang="en-US" sz="700" b="1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110" name="TextBox 1109"/>
          <p:cNvSpPr>
            <a:spLocks noGrp="1"/>
          </p:cNvSpPr>
          <p:nvPr>
            <p:ph/>
          </p:nvPr>
        </p:nvSpPr>
        <p:spPr>
          <a:xfrm>
            <a:off x="4948591" y="6102999"/>
            <a:ext cx="162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l"/>
            <a:r>
              <a:rPr lang="en-US" sz="700" b="1" dirty="0">
                <a:solidFill>
                  <a:srgbClr val="000000"/>
                </a:solidFill>
                <a:latin typeface="Arial"/>
              </a:rPr>
              <a:t>México</a:t>
            </a:r>
            <a:r>
              <a:rPr lang="en-US" sz="700" b="1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116" name="TextBox 1115"/>
          <p:cNvSpPr>
            <a:spLocks noGrp="1"/>
          </p:cNvSpPr>
          <p:nvPr>
            <p:ph/>
          </p:nvPr>
        </p:nvSpPr>
        <p:spPr>
          <a:xfrm>
            <a:off x="6568591" y="6102999"/>
            <a:ext cx="1440000" cy="126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Autofit/>
          </a:bodyPr>
          <a:lstStyle/>
          <a:p>
            <a:pPr algn="r"/>
            <a:r>
              <a:rPr lang="en-US" sz="700" b="1" dirty="0">
                <a:solidFill>
                  <a:srgbClr val="000000"/>
                </a:solidFill>
                <a:latin typeface="Arial"/>
              </a:rPr>
              <a:t>$</a:t>
            </a:r>
            <a:r>
              <a:rPr lang="en-US" sz="700" b="1" dirty="0" smtClean="0">
                <a:solidFill>
                  <a:srgbClr val="000000"/>
                </a:solidFill>
                <a:latin typeface="Arial"/>
              </a:rPr>
              <a:t>3,094,295.14 </a:t>
            </a:r>
            <a:endParaRPr lang="en-US" sz="700" b="1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122" name="LineObject 1121"/>
          <p:cNvCxnSpPr/>
          <p:nvPr/>
        </p:nvCxnSpPr>
        <p:spPr>
          <a:xfrm flipH="1" flipV="1">
            <a:off x="3510000" y="6192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3" name="LineObject 1122"/>
          <p:cNvCxnSpPr/>
          <p:nvPr/>
        </p:nvCxnSpPr>
        <p:spPr>
          <a:xfrm flipH="1" flipV="1">
            <a:off x="4950000" y="6192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4" name="LineObject 1123"/>
          <p:cNvCxnSpPr/>
          <p:nvPr/>
        </p:nvCxnSpPr>
        <p:spPr>
          <a:xfrm flipH="1" flipV="1">
            <a:off x="6570000" y="6192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5" name="LineObject 1124"/>
          <p:cNvCxnSpPr/>
          <p:nvPr/>
        </p:nvCxnSpPr>
        <p:spPr>
          <a:xfrm flipH="1" flipV="1">
            <a:off x="8010000" y="6192000"/>
            <a:ext cx="1" cy="126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6" name="LineObject 1125"/>
          <p:cNvCxnSpPr/>
          <p:nvPr/>
        </p:nvCxnSpPr>
        <p:spPr>
          <a:xfrm>
            <a:off x="360000" y="6318000"/>
            <a:ext cx="9331429" cy="1588"/>
          </a:xfrm>
          <a:prstGeom prst="straightConnector1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" name="TextBox 1126"/>
          <p:cNvSpPr>
            <a:spLocks noGrp="1"/>
          </p:cNvSpPr>
          <p:nvPr>
            <p:ph/>
          </p:nvPr>
        </p:nvSpPr>
        <p:spPr>
          <a:xfrm>
            <a:off x="9180000" y="7232381"/>
            <a:ext cx="45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ctr">
            <a:normAutofit/>
          </a:bodyPr>
          <a:lstStyle/>
          <a:p>
            <a:pPr algn="r"/>
            <a:r>
              <a:rPr lang="en-US" sz="700" b="0" i="0" smtClean="0">
                <a:solidFill>
                  <a:srgbClr val="000000"/>
                </a:solidFill>
                <a:latin typeface="Arial"/>
              </a:rPr>
              <a:t>Page 1</a:t>
            </a:r>
            <a:r>
              <a:rPr lang="en-US" sz="700"/>
              <a:t> </a:t>
            </a:r>
          </a:p>
        </p:txBody>
      </p:sp>
      <p:sp>
        <p:nvSpPr>
          <p:cNvPr id="397" name="TextBox 193"/>
          <p:cNvSpPr txBox="1">
            <a:spLocks/>
          </p:cNvSpPr>
          <p:nvPr/>
        </p:nvSpPr>
        <p:spPr>
          <a:xfrm>
            <a:off x="360000" y="6442412"/>
            <a:ext cx="828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ctr">
            <a:normAutofit/>
          </a:bodyPr>
          <a:lstStyle/>
          <a:p>
            <a:pPr algn="l"/>
            <a:r>
              <a:rPr lang="en-US" sz="700" b="1" dirty="0" smtClean="0">
                <a:solidFill>
                  <a:srgbClr val="000000"/>
                </a:solidFill>
                <a:latin typeface="Arial"/>
              </a:rPr>
              <a:t>“</a:t>
            </a:r>
            <a:r>
              <a:rPr lang="en-US" sz="700" b="1" dirty="0" err="1" smtClean="0">
                <a:solidFill>
                  <a:srgbClr val="000000"/>
                </a:solidFill>
                <a:latin typeface="Arial"/>
              </a:rPr>
              <a:t>Bajo</a:t>
            </a:r>
            <a:r>
              <a:rPr lang="en-US" sz="7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700" b="1" dirty="0" err="1" smtClean="0">
                <a:solidFill>
                  <a:srgbClr val="000000"/>
                </a:solidFill>
                <a:latin typeface="Arial"/>
              </a:rPr>
              <a:t>protesta</a:t>
            </a:r>
            <a:r>
              <a:rPr lang="en-US" sz="700" b="1" dirty="0" smtClean="0">
                <a:solidFill>
                  <a:srgbClr val="000000"/>
                </a:solidFill>
                <a:latin typeface="Arial"/>
              </a:rPr>
              <a:t> de </a:t>
            </a:r>
            <a:r>
              <a:rPr lang="en-US" sz="700" b="1" dirty="0" err="1" smtClean="0">
                <a:solidFill>
                  <a:srgbClr val="000000"/>
                </a:solidFill>
                <a:latin typeface="Arial"/>
              </a:rPr>
              <a:t>decir</a:t>
            </a:r>
            <a:r>
              <a:rPr lang="en-US" sz="7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700" b="1" dirty="0" err="1" smtClean="0">
                <a:solidFill>
                  <a:srgbClr val="000000"/>
                </a:solidFill>
                <a:latin typeface="Arial"/>
              </a:rPr>
              <a:t>verdad</a:t>
            </a:r>
            <a:r>
              <a:rPr lang="en-US" sz="7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700" b="1" dirty="0" err="1" smtClean="0">
                <a:solidFill>
                  <a:srgbClr val="000000"/>
                </a:solidFill>
                <a:latin typeface="Arial"/>
              </a:rPr>
              <a:t>declaramos</a:t>
            </a:r>
            <a:r>
              <a:rPr lang="en-US" sz="700" b="1" dirty="0" smtClean="0">
                <a:solidFill>
                  <a:srgbClr val="000000"/>
                </a:solidFill>
                <a:latin typeface="Arial"/>
              </a:rPr>
              <a:t> que </a:t>
            </a:r>
            <a:r>
              <a:rPr lang="en-US" sz="700" b="1" dirty="0" err="1" smtClean="0">
                <a:solidFill>
                  <a:srgbClr val="000000"/>
                </a:solidFill>
                <a:latin typeface="Arial"/>
              </a:rPr>
              <a:t>los</a:t>
            </a:r>
            <a:r>
              <a:rPr lang="en-US" sz="7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700" b="1" dirty="0" err="1" smtClean="0">
                <a:solidFill>
                  <a:srgbClr val="000000"/>
                </a:solidFill>
                <a:latin typeface="Arial"/>
              </a:rPr>
              <a:t>Estados</a:t>
            </a:r>
            <a:r>
              <a:rPr lang="en-US" sz="7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700" b="1" dirty="0" err="1" smtClean="0">
                <a:solidFill>
                  <a:srgbClr val="000000"/>
                </a:solidFill>
                <a:latin typeface="Arial"/>
              </a:rPr>
              <a:t>Financieros</a:t>
            </a:r>
            <a:r>
              <a:rPr lang="en-US" sz="700" b="1" dirty="0" smtClean="0">
                <a:solidFill>
                  <a:srgbClr val="000000"/>
                </a:solidFill>
                <a:latin typeface="Arial"/>
              </a:rPr>
              <a:t> y </a:t>
            </a:r>
            <a:r>
              <a:rPr lang="en-US" sz="700" b="1" dirty="0" err="1" smtClean="0">
                <a:solidFill>
                  <a:srgbClr val="000000"/>
                </a:solidFill>
                <a:latin typeface="Arial"/>
              </a:rPr>
              <a:t>sus</a:t>
            </a:r>
            <a:r>
              <a:rPr lang="en-US" sz="7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700" b="1" dirty="0" err="1" smtClean="0">
                <a:solidFill>
                  <a:srgbClr val="000000"/>
                </a:solidFill>
                <a:latin typeface="Arial"/>
              </a:rPr>
              <a:t>notas</a:t>
            </a:r>
            <a:r>
              <a:rPr lang="en-US" sz="700" b="1" dirty="0" smtClean="0">
                <a:solidFill>
                  <a:srgbClr val="000000"/>
                </a:solidFill>
                <a:latin typeface="Arial"/>
              </a:rPr>
              <a:t>, son </a:t>
            </a:r>
            <a:r>
              <a:rPr lang="en-US" sz="700" b="1" dirty="0" err="1" smtClean="0">
                <a:solidFill>
                  <a:srgbClr val="000000"/>
                </a:solidFill>
                <a:latin typeface="Arial"/>
              </a:rPr>
              <a:t>razonablemente</a:t>
            </a:r>
            <a:r>
              <a:rPr lang="en-US" sz="7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700" b="1" dirty="0" err="1" smtClean="0">
                <a:solidFill>
                  <a:srgbClr val="000000"/>
                </a:solidFill>
                <a:latin typeface="Arial"/>
              </a:rPr>
              <a:t>correctos</a:t>
            </a:r>
            <a:r>
              <a:rPr lang="en-US" sz="700" b="1" dirty="0" smtClean="0">
                <a:solidFill>
                  <a:srgbClr val="000000"/>
                </a:solidFill>
                <a:latin typeface="Arial"/>
              </a:rPr>
              <a:t> y son </a:t>
            </a:r>
            <a:r>
              <a:rPr lang="en-US" sz="700" b="1" dirty="0" err="1" smtClean="0">
                <a:solidFill>
                  <a:srgbClr val="000000"/>
                </a:solidFill>
                <a:latin typeface="Arial"/>
              </a:rPr>
              <a:t>responsabilidad</a:t>
            </a:r>
            <a:r>
              <a:rPr lang="en-US" sz="700" b="1" dirty="0" smtClean="0">
                <a:solidFill>
                  <a:srgbClr val="000000"/>
                </a:solidFill>
                <a:latin typeface="Arial"/>
              </a:rPr>
              <a:t> del </a:t>
            </a:r>
            <a:r>
              <a:rPr lang="en-US" sz="700" b="1" dirty="0" err="1" smtClean="0">
                <a:solidFill>
                  <a:srgbClr val="000000"/>
                </a:solidFill>
                <a:latin typeface="Arial"/>
              </a:rPr>
              <a:t>emisor</a:t>
            </a:r>
            <a:r>
              <a:rPr lang="en-US" sz="700" b="1" dirty="0" smtClean="0">
                <a:solidFill>
                  <a:srgbClr val="000000"/>
                </a:solidFill>
                <a:latin typeface="Arial"/>
              </a:rPr>
              <a:t>”.</a:t>
            </a:r>
            <a:r>
              <a:rPr lang="en-US" sz="700" dirty="0" smtClean="0"/>
              <a:t> </a:t>
            </a:r>
            <a:endParaRPr lang="en-US" sz="700" dirty="0"/>
          </a:p>
        </p:txBody>
      </p:sp>
      <p:sp>
        <p:nvSpPr>
          <p:cNvPr id="398" name="TextBox 167"/>
          <p:cNvSpPr txBox="1">
            <a:spLocks/>
          </p:cNvSpPr>
          <p:nvPr/>
        </p:nvSpPr>
        <p:spPr>
          <a:xfrm>
            <a:off x="1080000" y="7232381"/>
            <a:ext cx="324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/>
          </a:bodyPr>
          <a:lstStyle/>
          <a:p>
            <a:pPr algn="ctr"/>
            <a:r>
              <a:rPr lang="en-US" sz="800" smtClean="0">
                <a:solidFill>
                  <a:srgbClr val="000000"/>
                </a:solidFill>
                <a:latin typeface="Arial"/>
              </a:rPr>
              <a:t>DIRECTORA GENERAL</a:t>
            </a:r>
            <a:r>
              <a:rPr lang="en-US" sz="800" smtClean="0"/>
              <a:t> </a:t>
            </a:r>
            <a:endParaRPr lang="en-US" sz="800"/>
          </a:p>
        </p:txBody>
      </p:sp>
      <p:sp>
        <p:nvSpPr>
          <p:cNvPr id="399" name="TextBox 173"/>
          <p:cNvSpPr txBox="1">
            <a:spLocks/>
          </p:cNvSpPr>
          <p:nvPr/>
        </p:nvSpPr>
        <p:spPr>
          <a:xfrm>
            <a:off x="5130000" y="7229239"/>
            <a:ext cx="324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/>
          </a:bodyPr>
          <a:lstStyle/>
          <a:p>
            <a:pPr algn="ctr"/>
            <a:r>
              <a:rPr lang="en-US" sz="800" smtClean="0">
                <a:solidFill>
                  <a:srgbClr val="000000"/>
                </a:solidFill>
                <a:latin typeface="Arial"/>
              </a:rPr>
              <a:t>ADMINISTRADORA</a:t>
            </a:r>
            <a:r>
              <a:rPr lang="en-US" sz="800" smtClean="0"/>
              <a:t> </a:t>
            </a:r>
            <a:endParaRPr lang="en-US" sz="800"/>
          </a:p>
        </p:txBody>
      </p:sp>
      <p:sp>
        <p:nvSpPr>
          <p:cNvPr id="401" name="TextBox 179"/>
          <p:cNvSpPr txBox="1">
            <a:spLocks/>
          </p:cNvSpPr>
          <p:nvPr/>
        </p:nvSpPr>
        <p:spPr>
          <a:xfrm>
            <a:off x="1080000" y="7085239"/>
            <a:ext cx="324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/>
          </a:bodyPr>
          <a:lstStyle/>
          <a:p>
            <a:pPr algn="ctr"/>
            <a:r>
              <a:rPr lang="en-US" sz="800" smtClean="0">
                <a:solidFill>
                  <a:srgbClr val="000000"/>
                </a:solidFill>
                <a:latin typeface="Arial"/>
              </a:rPr>
              <a:t>CLAUDIA DEL ROCIO ROSALES FERNANDEZ</a:t>
            </a:r>
            <a:r>
              <a:rPr lang="en-US" sz="800" smtClean="0"/>
              <a:t> </a:t>
            </a:r>
            <a:endParaRPr lang="en-US" sz="800"/>
          </a:p>
        </p:txBody>
      </p:sp>
      <p:sp>
        <p:nvSpPr>
          <p:cNvPr id="402" name="TextBox 185"/>
          <p:cNvSpPr txBox="1">
            <a:spLocks/>
          </p:cNvSpPr>
          <p:nvPr/>
        </p:nvSpPr>
        <p:spPr>
          <a:xfrm>
            <a:off x="5130000" y="7085239"/>
            <a:ext cx="3240000" cy="180000"/>
          </a:xfrm>
          <a:prstGeom prst="rect">
            <a:avLst/>
          </a:prstGeom>
          <a:noFill/>
        </p:spPr>
        <p:txBody>
          <a:bodyPr vert="horz" lIns="45720" tIns="22860" rIns="45720" bIns="22860" rtlCol="0" anchor="t">
            <a:normAutofit/>
          </a:bodyPr>
          <a:lstStyle/>
          <a:p>
            <a:pPr algn="ctr"/>
            <a:r>
              <a:rPr lang="en-US" sz="800" smtClean="0">
                <a:solidFill>
                  <a:srgbClr val="000000"/>
                </a:solidFill>
                <a:latin typeface="Arial"/>
              </a:rPr>
              <a:t>CLAUDIA PALOMARES AZUA</a:t>
            </a:r>
            <a:r>
              <a:rPr lang="en-US" sz="800" smtClean="0"/>
              <a:t> </a:t>
            </a:r>
            <a:endParaRPr lang="en-US" sz="800"/>
          </a:p>
        </p:txBody>
      </p:sp>
      <p:cxnSp>
        <p:nvCxnSpPr>
          <p:cNvPr id="403" name="LineObject 191"/>
          <p:cNvCxnSpPr/>
          <p:nvPr/>
        </p:nvCxnSpPr>
        <p:spPr>
          <a:xfrm>
            <a:off x="1080000" y="7085239"/>
            <a:ext cx="3240000" cy="1588"/>
          </a:xfrm>
          <a:prstGeom prst="straightConnector1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4" name="LineObject 192"/>
          <p:cNvCxnSpPr/>
          <p:nvPr/>
        </p:nvCxnSpPr>
        <p:spPr>
          <a:xfrm>
            <a:off x="5130000" y="7085239"/>
            <a:ext cx="3240000" cy="1588"/>
          </a:xfrm>
          <a:prstGeom prst="straightConnector1">
            <a:avLst/>
          </a:prstGeom>
          <a:noFill/>
          <a:ln w="12700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327</Words>
  <Application>Microsoft Office PowerPoint</Application>
  <PresentationFormat>Personalizado</PresentationFormat>
  <Paragraphs>173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 Analítico de la Deuda y Otros Pasivos</dc:title>
  <dc:creator>FastReport.NET</dc:creator>
  <cp:lastModifiedBy>RC</cp:lastModifiedBy>
  <cp:revision>3</cp:revision>
  <dcterms:modified xsi:type="dcterms:W3CDTF">2021-08-05T14:56:25Z</dcterms:modified>
</cp:coreProperties>
</file>