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67" r:id="rId2"/>
    <p:sldId id="269" r:id="rId3"/>
    <p:sldId id="260" r:id="rId4"/>
    <p:sldId id="261" r:id="rId5"/>
    <p:sldId id="278" r:id="rId6"/>
    <p:sldId id="272" r:id="rId7"/>
    <p:sldId id="259" r:id="rId8"/>
    <p:sldId id="265" r:id="rId9"/>
    <p:sldId id="266" r:id="rId10"/>
    <p:sldId id="268" r:id="rId11"/>
    <p:sldId id="273" r:id="rId12"/>
    <p:sldId id="279" r:id="rId13"/>
    <p:sldId id="274" r:id="rId14"/>
    <p:sldId id="280" r:id="rId15"/>
    <p:sldId id="275" r:id="rId16"/>
    <p:sldId id="277" r:id="rId17"/>
    <p:sldId id="271" r:id="rId18"/>
  </p:sldIdLst>
  <p:sldSz cx="6858000" cy="9144000" type="screen4x3"/>
  <p:notesSz cx="6888163" cy="10020300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8000"/>
    <a:srgbClr val="777777"/>
    <a:srgbClr val="B2B2B2"/>
    <a:srgbClr val="DDDDDD"/>
    <a:srgbClr val="EAEAE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19" autoAdjust="0"/>
    <p:restoredTop sz="94745" autoAdjust="0"/>
  </p:normalViewPr>
  <p:slideViewPr>
    <p:cSldViewPr snapToGrid="0">
      <p:cViewPr>
        <p:scale>
          <a:sx n="100" d="100"/>
          <a:sy n="100" d="100"/>
        </p:scale>
        <p:origin x="-1872" y="1362"/>
      </p:cViewPr>
      <p:guideLst>
        <p:guide orient="horz" pos="792"/>
        <p:guide pos="972"/>
        <p:guide pos="42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4" d="100"/>
          <a:sy n="24" d="100"/>
        </p:scale>
        <p:origin x="-1176" y="-90"/>
      </p:cViewPr>
      <p:guideLst>
        <p:guide orient="horz" pos="3156"/>
        <p:guide pos="217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55" tIns="48276" rIns="96555" bIns="48276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pitchFamily="18" charset="0"/>
              </a:defRPr>
            </a:lvl1pPr>
          </a:lstStyle>
          <a:p>
            <a:endParaRPr lang="es-E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3663" y="0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55" tIns="48276" rIns="96555" bIns="48276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pitchFamily="18" charset="0"/>
              </a:defRPr>
            </a:lvl1pPr>
          </a:lstStyle>
          <a:p>
            <a:endParaRPr lang="es-E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18650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55" tIns="48276" rIns="96555" bIns="48276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pitchFamily="18" charset="0"/>
              </a:defRPr>
            </a:lvl1pPr>
          </a:lstStyle>
          <a:p>
            <a:endParaRPr lang="es-E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3663" y="9518650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55" tIns="48276" rIns="96555" bIns="48276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pitchFamily="18" charset="0"/>
              </a:defRPr>
            </a:lvl1pPr>
          </a:lstStyle>
          <a:p>
            <a:fld id="{4EE239ED-3917-4157-8545-826B1EA6E4A8}" type="slidenum">
              <a:rPr lang="es-ES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55" tIns="48276" rIns="96555" bIns="48276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pitchFamily="18" charset="0"/>
              </a:defRPr>
            </a:lvl1pPr>
          </a:lstStyle>
          <a:p>
            <a:endParaRPr lang="es-ES_tradnl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3663" y="0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55" tIns="48276" rIns="96555" bIns="48276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pitchFamily="18" charset="0"/>
              </a:defRPr>
            </a:lvl1pPr>
          </a:lstStyle>
          <a:p>
            <a:endParaRPr lang="es-ES_tradnl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041525" y="752475"/>
            <a:ext cx="2817813" cy="37560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9163" y="4759325"/>
            <a:ext cx="5049837" cy="450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55" tIns="48276" rIns="96555" bIns="4827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18650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55" tIns="48276" rIns="96555" bIns="48276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pitchFamily="18" charset="0"/>
              </a:defRPr>
            </a:lvl1pPr>
          </a:lstStyle>
          <a:p>
            <a:endParaRPr lang="es-ES_tradnl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3663" y="9518650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55" tIns="48276" rIns="96555" bIns="48276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pitchFamily="18" charset="0"/>
              </a:defRPr>
            </a:lvl1pPr>
          </a:lstStyle>
          <a:p>
            <a:fld id="{E747E14D-0877-4A19-9F8C-045CE38289D2}" type="slidenum">
              <a:rPr lang="es-ES_tradnl"/>
              <a:pPr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D71A86-71B7-42C5-8A94-3AF7DD4D0C4A}" type="slidenum">
              <a:rPr lang="es-ES_tradnl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401DBC-9A54-472C-B833-E80E28189272}" type="slidenum">
              <a:rPr lang="es-ES_tradnl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47C965-6731-4CAD-B709-3C39A7B88807}" type="slidenum">
              <a:rPr lang="es-ES_tradnl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C13F94-A4CE-42FA-8539-BAD2D6FF5A83}" type="slidenum">
              <a:rPr lang="es-ES_tradnl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3EAFFA-CB02-48DE-B804-B3CD556AC949}" type="slidenum">
              <a:rPr lang="es-ES_tradnl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EE7C4A-9EFC-4583-A1C2-3E7505CB27E3}" type="slidenum">
              <a:rPr lang="es-ES_tradnl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BE6AC4-8906-4793-8E81-0E9A23DB744E}" type="slidenum">
              <a:rPr lang="es-ES_tradnl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1A9C94-7838-4112-BFC2-7DA52027ED6A}" type="slidenum">
              <a:rPr lang="es-ES_tradnl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6BA1A8-9311-4879-BB03-9B590B05531B}" type="slidenum">
              <a:rPr lang="es-ES_tradnl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6C7E17-5FD9-4C88-9009-84108AD4B823}" type="slidenum">
              <a:rPr lang="es-ES_tradnl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886325" y="812800"/>
            <a:ext cx="1457325" cy="73152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14350" y="812800"/>
            <a:ext cx="4219575" cy="73152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AB679F-1F3D-477F-923C-D02826BB5E1B}" type="slidenum">
              <a:rPr lang="es-ES_tradnl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12800"/>
            <a:ext cx="58293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641600"/>
            <a:ext cx="58293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31200"/>
            <a:ext cx="21717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342512F0-AF1D-40A4-93D4-446A4F400C49}" type="slidenum">
              <a:rPr lang="es-ES_tradnl"/>
              <a:pPr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1447800" cy="9144000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50000">
                <a:srgbClr val="777777"/>
              </a:gs>
              <a:gs pos="100000">
                <a:schemeClr val="tx1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grpSp>
        <p:nvGrpSpPr>
          <p:cNvPr id="13318" name="Group 6"/>
          <p:cNvGrpSpPr>
            <a:grpSpLocks/>
          </p:cNvGrpSpPr>
          <p:nvPr/>
        </p:nvGrpSpPr>
        <p:grpSpPr bwMode="auto">
          <a:xfrm>
            <a:off x="1676400" y="4038600"/>
            <a:ext cx="4652963" cy="1192213"/>
            <a:chOff x="1228" y="2513"/>
            <a:chExt cx="2931" cy="751"/>
          </a:xfrm>
        </p:grpSpPr>
        <p:sp>
          <p:nvSpPr>
            <p:cNvPr id="13319" name="Text Box 7"/>
            <p:cNvSpPr txBox="1">
              <a:spLocks noChangeArrowheads="1"/>
            </p:cNvSpPr>
            <p:nvPr/>
          </p:nvSpPr>
          <p:spPr bwMode="auto">
            <a:xfrm>
              <a:off x="1228" y="2513"/>
              <a:ext cx="1502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s-ES_tradnl" sz="4000" b="1"/>
                <a:t>MANUAL</a:t>
              </a:r>
              <a:endParaRPr lang="es-ES_tradnl" sz="3600" b="1"/>
            </a:p>
          </p:txBody>
        </p:sp>
        <p:sp>
          <p:nvSpPr>
            <p:cNvPr id="13320" name="Text Box 8"/>
            <p:cNvSpPr txBox="1">
              <a:spLocks noChangeArrowheads="1"/>
            </p:cNvSpPr>
            <p:nvPr/>
          </p:nvSpPr>
          <p:spPr bwMode="auto">
            <a:xfrm>
              <a:off x="1712" y="2822"/>
              <a:ext cx="2447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s-ES_tradnl" sz="4000"/>
                <a:t>de Organización</a:t>
              </a:r>
              <a:endParaRPr lang="es-ES_tradnl" sz="4000" b="1"/>
            </a:p>
          </p:txBody>
        </p:sp>
      </p:grp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3403600" y="6550025"/>
            <a:ext cx="1590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s-ES_tradnl" b="1"/>
              <a:t>APLICADO A:</a:t>
            </a:r>
          </a:p>
          <a:p>
            <a:pPr algn="ctr"/>
            <a:r>
              <a:rPr lang="es-ES_tradnl" b="1"/>
              <a:t> Dirección Jurídica </a:t>
            </a:r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2494686" y="7823200"/>
            <a:ext cx="327833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s-ES_tradnl" dirty="0"/>
              <a:t>SAN LUIS POTOSI, S.L.P., </a:t>
            </a:r>
            <a:r>
              <a:rPr lang="es-ES_tradnl" dirty="0" smtClean="0"/>
              <a:t>MARZO DE </a:t>
            </a:r>
            <a:r>
              <a:rPr lang="es-ES_tradnl" dirty="0" smtClean="0"/>
              <a:t>2014</a:t>
            </a:r>
            <a:endParaRPr lang="es-ES_tradnl" dirty="0"/>
          </a:p>
        </p:txBody>
      </p:sp>
      <p:sp>
        <p:nvSpPr>
          <p:cNvPr id="13323" name="Line 11"/>
          <p:cNvSpPr>
            <a:spLocks noChangeShapeType="1"/>
          </p:cNvSpPr>
          <p:nvPr/>
        </p:nvSpPr>
        <p:spPr bwMode="auto">
          <a:xfrm>
            <a:off x="0" y="8839200"/>
            <a:ext cx="6858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pic>
        <p:nvPicPr>
          <p:cNvPr id="13329" name="Picture 17" descr="Imagen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50" y="1068388"/>
            <a:ext cx="4235450" cy="14493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57150" y="57150"/>
            <a:ext cx="17097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 sz="2000" b="1" i="1"/>
              <a:t>CONTENIDO</a:t>
            </a:r>
          </a:p>
        </p:txBody>
      </p:sp>
      <p:sp>
        <p:nvSpPr>
          <p:cNvPr id="18437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1543050" y="1495425"/>
            <a:ext cx="5192713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80975" indent="-180975">
              <a:buFont typeface="Wingdings" pitchFamily="2" charset="2"/>
              <a:buChar char="§"/>
            </a:pPr>
            <a:r>
              <a:rPr lang="es-ES_tradnl" dirty="0"/>
              <a:t>Introducción			 	1</a:t>
            </a:r>
          </a:p>
          <a:p>
            <a:pPr marL="180975" indent="-180975">
              <a:buFont typeface="Wingdings" pitchFamily="2" charset="2"/>
              <a:buChar char="§"/>
            </a:pPr>
            <a:endParaRPr lang="es-ES_tradnl" dirty="0"/>
          </a:p>
          <a:p>
            <a:pPr marL="180975" indent="-180975">
              <a:buFont typeface="Wingdings" pitchFamily="2" charset="2"/>
              <a:buChar char="§"/>
            </a:pPr>
            <a:endParaRPr lang="es-ES_tradnl" dirty="0"/>
          </a:p>
          <a:p>
            <a:pPr marL="180975" indent="-180975">
              <a:buFont typeface="Wingdings" pitchFamily="2" charset="2"/>
              <a:buChar char="§"/>
            </a:pPr>
            <a:endParaRPr lang="es-ES_tradnl" dirty="0"/>
          </a:p>
          <a:p>
            <a:pPr marL="180975" indent="-180975">
              <a:buFont typeface="Wingdings" pitchFamily="2" charset="2"/>
              <a:buChar char="§"/>
            </a:pPr>
            <a:r>
              <a:rPr lang="es-ES_tradnl" dirty="0"/>
              <a:t>Directorio					2</a:t>
            </a:r>
          </a:p>
          <a:p>
            <a:pPr marL="180975" indent="-180975">
              <a:buFont typeface="Wingdings" pitchFamily="2" charset="2"/>
              <a:buChar char="§"/>
            </a:pPr>
            <a:endParaRPr lang="es-ES_tradnl" dirty="0"/>
          </a:p>
          <a:p>
            <a:pPr marL="180975" indent="-180975">
              <a:buFont typeface="Wingdings" pitchFamily="2" charset="2"/>
              <a:buChar char="§"/>
            </a:pPr>
            <a:endParaRPr lang="es-ES_tradnl" dirty="0"/>
          </a:p>
          <a:p>
            <a:pPr marL="180975" indent="-180975">
              <a:buFont typeface="Wingdings" pitchFamily="2" charset="2"/>
              <a:buChar char="§"/>
            </a:pPr>
            <a:endParaRPr lang="es-ES_tradnl" dirty="0"/>
          </a:p>
          <a:p>
            <a:pPr marL="180975" indent="-180975">
              <a:buFont typeface="Wingdings" pitchFamily="2" charset="2"/>
              <a:buChar char="§"/>
            </a:pPr>
            <a:r>
              <a:rPr lang="es-ES_tradnl" dirty="0"/>
              <a:t>Legislación o Base legal				3</a:t>
            </a:r>
          </a:p>
          <a:p>
            <a:pPr marL="180975" indent="-180975">
              <a:buFont typeface="Wingdings" pitchFamily="2" charset="2"/>
              <a:buChar char="§"/>
            </a:pPr>
            <a:endParaRPr lang="es-ES_tradnl" dirty="0"/>
          </a:p>
          <a:p>
            <a:pPr marL="180975" indent="-180975">
              <a:buFont typeface="Wingdings" pitchFamily="2" charset="2"/>
              <a:buChar char="§"/>
            </a:pPr>
            <a:endParaRPr lang="es-ES_tradnl" dirty="0"/>
          </a:p>
          <a:p>
            <a:pPr marL="180975" indent="-180975">
              <a:buFont typeface="Wingdings" pitchFamily="2" charset="2"/>
              <a:buChar char="§"/>
            </a:pPr>
            <a:endParaRPr lang="es-ES_tradnl" dirty="0"/>
          </a:p>
          <a:p>
            <a:pPr marL="180975" indent="-180975">
              <a:buFont typeface="Wingdings" pitchFamily="2" charset="2"/>
              <a:buChar char="§"/>
            </a:pPr>
            <a:r>
              <a:rPr lang="es-ES_tradnl" dirty="0"/>
              <a:t>Misión					4</a:t>
            </a:r>
          </a:p>
          <a:p>
            <a:pPr marL="180975" indent="-180975">
              <a:buFont typeface="Wingdings" pitchFamily="2" charset="2"/>
              <a:buChar char="§"/>
            </a:pPr>
            <a:endParaRPr lang="es-ES_tradnl" dirty="0"/>
          </a:p>
          <a:p>
            <a:pPr marL="180975" indent="-180975">
              <a:buFont typeface="Wingdings" pitchFamily="2" charset="2"/>
              <a:buChar char="§"/>
            </a:pPr>
            <a:endParaRPr lang="es-ES_tradnl" dirty="0"/>
          </a:p>
          <a:p>
            <a:pPr marL="180975" indent="-180975">
              <a:buFont typeface="Wingdings" pitchFamily="2" charset="2"/>
              <a:buChar char="§"/>
            </a:pPr>
            <a:endParaRPr lang="es-ES_tradnl" dirty="0"/>
          </a:p>
          <a:p>
            <a:pPr marL="180975" indent="-180975">
              <a:buFont typeface="Wingdings" pitchFamily="2" charset="2"/>
              <a:buChar char="§"/>
            </a:pPr>
            <a:r>
              <a:rPr lang="es-ES_tradnl" dirty="0"/>
              <a:t>Estructura Orgánica				5</a:t>
            </a:r>
          </a:p>
          <a:p>
            <a:pPr marL="180975" indent="-180975">
              <a:buFont typeface="Wingdings" pitchFamily="2" charset="2"/>
              <a:buChar char="§"/>
            </a:pPr>
            <a:endParaRPr lang="es-ES_tradnl" dirty="0"/>
          </a:p>
          <a:p>
            <a:pPr marL="180975" indent="-180975">
              <a:buFont typeface="Wingdings" pitchFamily="2" charset="2"/>
              <a:buChar char="§"/>
            </a:pPr>
            <a:endParaRPr lang="es-ES_tradnl" dirty="0"/>
          </a:p>
          <a:p>
            <a:pPr marL="180975" indent="-180975">
              <a:buFont typeface="Wingdings" pitchFamily="2" charset="2"/>
              <a:buChar char="§"/>
            </a:pPr>
            <a:endParaRPr lang="es-ES_tradnl" dirty="0"/>
          </a:p>
          <a:p>
            <a:pPr marL="180975" indent="-180975">
              <a:buFont typeface="Wingdings" pitchFamily="2" charset="2"/>
              <a:buChar char="§"/>
            </a:pPr>
            <a:r>
              <a:rPr lang="es-ES_tradnl" dirty="0"/>
              <a:t>Organigrama				6</a:t>
            </a:r>
          </a:p>
          <a:p>
            <a:pPr marL="180975" indent="-180975">
              <a:buFont typeface="Wingdings" pitchFamily="2" charset="2"/>
              <a:buChar char="§"/>
            </a:pPr>
            <a:endParaRPr lang="es-ES_tradnl" dirty="0"/>
          </a:p>
          <a:p>
            <a:pPr marL="180975" indent="-180975">
              <a:buFont typeface="Wingdings" pitchFamily="2" charset="2"/>
              <a:buChar char="§"/>
            </a:pPr>
            <a:endParaRPr lang="es-ES_tradnl" dirty="0"/>
          </a:p>
          <a:p>
            <a:pPr marL="180975" indent="-180975">
              <a:buFont typeface="Wingdings" pitchFamily="2" charset="2"/>
              <a:buChar char="§"/>
            </a:pPr>
            <a:endParaRPr lang="es-ES_tradnl" dirty="0"/>
          </a:p>
          <a:p>
            <a:pPr marL="180975" indent="-180975">
              <a:buFont typeface="Wingdings" pitchFamily="2" charset="2"/>
              <a:buChar char="§"/>
            </a:pPr>
            <a:r>
              <a:rPr lang="es-ES_tradnl" dirty="0"/>
              <a:t>Descripción de Funciones			7	             </a:t>
            </a:r>
          </a:p>
          <a:p>
            <a:pPr marL="180975" indent="-180975">
              <a:buFont typeface="Wingdings" pitchFamily="2" charset="2"/>
              <a:buChar char="§"/>
            </a:pPr>
            <a:endParaRPr lang="es-ES_tradnl" dirty="0"/>
          </a:p>
          <a:p>
            <a:pPr marL="180975" indent="-180975">
              <a:buFont typeface="Wingdings" pitchFamily="2" charset="2"/>
              <a:buChar char="§"/>
            </a:pPr>
            <a:endParaRPr lang="es-ES_tradnl" dirty="0"/>
          </a:p>
          <a:p>
            <a:pPr marL="180975" indent="-180975">
              <a:buFont typeface="Wingdings" pitchFamily="2" charset="2"/>
              <a:buChar char="§"/>
            </a:pPr>
            <a:r>
              <a:rPr lang="es-ES_tradnl" dirty="0"/>
              <a:t>Autorización			                     8</a:t>
            </a:r>
          </a:p>
          <a:p>
            <a:pPr marL="180975" indent="-180975">
              <a:buFont typeface="Wingdings" pitchFamily="2" charset="2"/>
              <a:buChar char="§"/>
            </a:pPr>
            <a:endParaRPr lang="es-ES_tradnl" dirty="0"/>
          </a:p>
          <a:p>
            <a:pPr marL="180975" indent="-180975">
              <a:buFont typeface="Wingdings" pitchFamily="2" charset="2"/>
              <a:buChar char="§"/>
            </a:pPr>
            <a:endParaRPr lang="es-ES_tradnl" dirty="0"/>
          </a:p>
          <a:p>
            <a:pPr marL="180975" indent="-180975">
              <a:buFont typeface="Wingdings" pitchFamily="2" charset="2"/>
              <a:buChar char="§"/>
            </a:pPr>
            <a:endParaRPr lang="es-ES_tradnl" dirty="0"/>
          </a:p>
          <a:p>
            <a:pPr marL="180975" indent="-180975">
              <a:buFont typeface="Wingdings" pitchFamily="2" charset="2"/>
              <a:buChar char="§"/>
            </a:pPr>
            <a:r>
              <a:rPr lang="es-ES_tradnl" dirty="0"/>
              <a:t>Control de Actualizaciones			9</a:t>
            </a:r>
          </a:p>
          <a:p>
            <a:pPr marL="180975" indent="-180975">
              <a:buFont typeface="Wingdings" pitchFamily="2" charset="2"/>
              <a:buChar char="§"/>
            </a:pPr>
            <a:endParaRPr lang="es-ES_tradnl" dirty="0"/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5889625" y="1209675"/>
            <a:ext cx="81121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 b="1" i="1"/>
              <a:t>Sección </a:t>
            </a:r>
            <a:endParaRPr lang="es-ES_tradnl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4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58738" y="57150"/>
            <a:ext cx="218200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 sz="2000" b="1" i="1" dirty="0" smtClean="0"/>
              <a:t>INTRODUCCIÓN</a:t>
            </a:r>
            <a:endParaRPr lang="es-ES_tradnl" sz="2000" b="1" i="1" dirty="0"/>
          </a:p>
        </p:txBody>
      </p:sp>
      <p:sp>
        <p:nvSpPr>
          <p:cNvPr id="6183" name="Line 39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6185" name="Text Box 41"/>
          <p:cNvSpPr txBox="1">
            <a:spLocks noChangeArrowheads="1"/>
          </p:cNvSpPr>
          <p:nvPr/>
        </p:nvSpPr>
        <p:spPr bwMode="auto">
          <a:xfrm>
            <a:off x="1543050" y="1257300"/>
            <a:ext cx="5238750" cy="6814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</a:pPr>
            <a:r>
              <a:rPr lang="es-ES_tradnl" dirty="0"/>
              <a:t>El presente manual se </a:t>
            </a:r>
            <a:r>
              <a:rPr lang="es-ES_tradnl" dirty="0" smtClean="0"/>
              <a:t>elaboró </a:t>
            </a:r>
            <a:r>
              <a:rPr lang="es-ES_tradnl" dirty="0"/>
              <a:t>con el objeto de que los servidores públicos del Gobierno del Estado cuenten con una fuente de información que les permita conocer la organización de la </a:t>
            </a:r>
            <a:r>
              <a:rPr lang="es-ES_tradnl" b="1" i="1" dirty="0"/>
              <a:t>Dirección Jurídica adscrita al Instituto Estatal de Infraestructura Física Educativa</a:t>
            </a:r>
            <a:r>
              <a:rPr lang="es-ES_tradnl" dirty="0"/>
              <a:t>, así como las funciones a su cargo.</a:t>
            </a:r>
          </a:p>
          <a:p>
            <a:pPr algn="just">
              <a:lnSpc>
                <a:spcPct val="140000"/>
              </a:lnSpc>
            </a:pPr>
            <a:endParaRPr lang="es-ES_tradnl" dirty="0"/>
          </a:p>
          <a:p>
            <a:pPr algn="just">
              <a:lnSpc>
                <a:spcPct val="140000"/>
              </a:lnSpc>
            </a:pPr>
            <a:r>
              <a:rPr lang="es-ES_tradnl" dirty="0"/>
              <a:t>Este documento presenta la Estructura Orgánica actualizada y el marco jurídico en el que sustentan su actualización y funcionamiento, los objetivos que tienen encomendados y la descripción de las funciones que debe realizar para alcanzarlos.</a:t>
            </a:r>
          </a:p>
          <a:p>
            <a:pPr algn="just">
              <a:lnSpc>
                <a:spcPct val="140000"/>
              </a:lnSpc>
            </a:pPr>
            <a:endParaRPr lang="es-ES_tradnl" dirty="0"/>
          </a:p>
          <a:p>
            <a:pPr algn="just">
              <a:lnSpc>
                <a:spcPct val="140000"/>
              </a:lnSpc>
            </a:pPr>
            <a:r>
              <a:rPr lang="es-ES_tradnl" dirty="0"/>
              <a:t>Además el manual de organización facilita a los empleados y funcionarios el conocimiento de sus obligaciones en el ámbito de su competencia, así mismo ayuda entre otras cosas, a integrar y orientar al nuevo personal y es un instrumento valioso de datos para estudios de productividad, reorganización y de recursos humanos.</a:t>
            </a:r>
          </a:p>
          <a:p>
            <a:pPr algn="just">
              <a:lnSpc>
                <a:spcPct val="140000"/>
              </a:lnSpc>
            </a:pPr>
            <a:endParaRPr lang="es-ES_tradnl" dirty="0"/>
          </a:p>
          <a:p>
            <a:pPr algn="just">
              <a:lnSpc>
                <a:spcPct val="140000"/>
              </a:lnSpc>
            </a:pPr>
            <a:r>
              <a:rPr lang="es-ES_tradnl" dirty="0"/>
              <a:t>La aplicación del presente manual es únicamente para el personal que integra la </a:t>
            </a:r>
            <a:r>
              <a:rPr lang="es-ES_tradnl" b="1" i="1" dirty="0"/>
              <a:t>Dirección Jurídica</a:t>
            </a:r>
            <a:r>
              <a:rPr lang="es-ES_tradnl" dirty="0"/>
              <a:t>, quien será la responsable de actualizar o modificar su contenido.  </a:t>
            </a:r>
          </a:p>
          <a:p>
            <a:pPr algn="just">
              <a:lnSpc>
                <a:spcPct val="140000"/>
              </a:lnSpc>
            </a:pPr>
            <a:endParaRPr lang="es-ES_tradnl" dirty="0"/>
          </a:p>
          <a:p>
            <a:pPr algn="just">
              <a:lnSpc>
                <a:spcPct val="140000"/>
              </a:lnSpc>
            </a:pPr>
            <a:r>
              <a:rPr lang="es-ES_tradnl" dirty="0"/>
              <a:t>Dada la naturaleza dinámica de Gobierno del Estado, es necesario que cualquier cambio que se presente en la organización de las áreas, se comunique a la brevedad a la Dirección de Organización y Métodos de Oficialía Mayor, con el objeto de revisarlos y mantener actualizada la Estructura Orgánica de la Administración Pública Estatal.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9" name="Rectangle 41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76200" y="50800"/>
            <a:ext cx="24780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 sz="2000" b="1" i="1"/>
              <a:t>D I R E C T O R I O </a:t>
            </a:r>
          </a:p>
        </p:txBody>
      </p:sp>
      <p:sp>
        <p:nvSpPr>
          <p:cNvPr id="7208" name="Line 40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7212" name="Text Box 44"/>
          <p:cNvSpPr txBox="1">
            <a:spLocks noChangeArrowheads="1"/>
          </p:cNvSpPr>
          <p:nvPr/>
        </p:nvSpPr>
        <p:spPr bwMode="auto">
          <a:xfrm>
            <a:off x="1435100" y="704850"/>
            <a:ext cx="5226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" sz="2400">
              <a:latin typeface="Times New Roman" pitchFamily="18" charset="0"/>
            </a:endParaRPr>
          </a:p>
        </p:txBody>
      </p:sp>
      <p:sp>
        <p:nvSpPr>
          <p:cNvPr id="7213" name="Text Box 45"/>
          <p:cNvSpPr txBox="1">
            <a:spLocks noChangeArrowheads="1"/>
          </p:cNvSpPr>
          <p:nvPr/>
        </p:nvSpPr>
        <p:spPr bwMode="auto">
          <a:xfrm>
            <a:off x="1543050" y="1257300"/>
            <a:ext cx="5238750" cy="219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  <a:spcBef>
                <a:spcPct val="20000"/>
              </a:spcBef>
            </a:pPr>
            <a:r>
              <a:rPr lang="es-MX" b="1" dirty="0">
                <a:cs typeface="Arial" charset="0"/>
              </a:rPr>
              <a:t>DIRECTORA GENERAL DEL INSTITUTO ESTATAL DE</a:t>
            </a:r>
          </a:p>
          <a:p>
            <a:pPr algn="just">
              <a:lnSpc>
                <a:spcPct val="120000"/>
              </a:lnSpc>
              <a:spcBef>
                <a:spcPct val="20000"/>
              </a:spcBef>
            </a:pPr>
            <a:r>
              <a:rPr lang="es-MX" b="1" dirty="0">
                <a:cs typeface="Arial" charset="0"/>
              </a:rPr>
              <a:t>INFRAESTRUCTURA </a:t>
            </a:r>
            <a:r>
              <a:rPr lang="es-MX" b="1" dirty="0" smtClean="0">
                <a:cs typeface="Arial" charset="0"/>
              </a:rPr>
              <a:t>FÍSICA </a:t>
            </a:r>
            <a:r>
              <a:rPr lang="es-MX" b="1" dirty="0">
                <a:cs typeface="Arial" charset="0"/>
              </a:rPr>
              <a:t>EDUCATIVA</a:t>
            </a:r>
          </a:p>
          <a:p>
            <a:pPr algn="just">
              <a:lnSpc>
                <a:spcPct val="120000"/>
              </a:lnSpc>
              <a:spcBef>
                <a:spcPct val="20000"/>
              </a:spcBef>
            </a:pPr>
            <a:r>
              <a:rPr lang="pt-BR" dirty="0"/>
              <a:t>Ing. Georgina Silva Barragán</a:t>
            </a:r>
          </a:p>
          <a:p>
            <a:pPr algn="just">
              <a:lnSpc>
                <a:spcPct val="120000"/>
              </a:lnSpc>
              <a:spcBef>
                <a:spcPct val="20000"/>
              </a:spcBef>
            </a:pPr>
            <a:endParaRPr lang="pt-BR" dirty="0"/>
          </a:p>
          <a:p>
            <a:endParaRPr lang="es-ES" b="1" dirty="0"/>
          </a:p>
          <a:p>
            <a:r>
              <a:rPr lang="es-ES" b="1" dirty="0"/>
              <a:t>DIRECTOR </a:t>
            </a:r>
            <a:r>
              <a:rPr lang="es-ES" b="1" dirty="0" smtClean="0"/>
              <a:t>JURÍDICO</a:t>
            </a:r>
            <a:endParaRPr lang="es-ES" b="1" dirty="0"/>
          </a:p>
          <a:p>
            <a:r>
              <a:rPr lang="es-ES" dirty="0"/>
              <a:t>Lic. </a:t>
            </a:r>
            <a:r>
              <a:rPr lang="es-ES" dirty="0" smtClean="0"/>
              <a:t>Rubén Villalobos </a:t>
            </a:r>
            <a:r>
              <a:rPr lang="es-ES" dirty="0" err="1" smtClean="0"/>
              <a:t>Arriaga</a:t>
            </a:r>
            <a:endParaRPr lang="es-ES" dirty="0"/>
          </a:p>
          <a:p>
            <a:endParaRPr lang="es-ES" b="1" dirty="0"/>
          </a:p>
          <a:p>
            <a:endParaRPr lang="es-ES" dirty="0"/>
          </a:p>
          <a:p>
            <a:endParaRPr lang="es-E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48131" name="Text Box 3"/>
          <p:cNvSpPr txBox="1">
            <a:spLocks noChangeArrowheads="1"/>
          </p:cNvSpPr>
          <p:nvPr/>
        </p:nvSpPr>
        <p:spPr bwMode="auto">
          <a:xfrm>
            <a:off x="71438" y="63500"/>
            <a:ext cx="4216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i="1" dirty="0" smtClean="0"/>
              <a:t>LEGISLACIÓN </a:t>
            </a:r>
            <a:r>
              <a:rPr lang="es-ES_tradnl" sz="2000" b="1" i="1" dirty="0"/>
              <a:t>O BASE LEGAL</a:t>
            </a:r>
          </a:p>
        </p:txBody>
      </p:sp>
      <p:sp>
        <p:nvSpPr>
          <p:cNvPr id="48132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48135" name="Text Box 7"/>
          <p:cNvSpPr txBox="1">
            <a:spLocks noChangeArrowheads="1"/>
          </p:cNvSpPr>
          <p:nvPr/>
        </p:nvSpPr>
        <p:spPr bwMode="auto">
          <a:xfrm>
            <a:off x="1619250" y="542406"/>
            <a:ext cx="5238750" cy="8956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80975" indent="-180975" algn="just"/>
            <a:r>
              <a:rPr lang="es-MX" b="1" i="1" dirty="0"/>
              <a:t>     Los ordenamientos o normas jurídicas que rigen la operación de la Dirección Jurídica son las siguientes;</a:t>
            </a:r>
          </a:p>
          <a:p>
            <a:pPr marL="180975" indent="-180975"/>
            <a:endParaRPr lang="es-MX" b="1" i="1" dirty="0"/>
          </a:p>
          <a:p>
            <a:pPr marL="180975" indent="-180975" algn="just">
              <a:buFont typeface="Wingdings" pitchFamily="2" charset="2"/>
              <a:buChar char="§"/>
            </a:pPr>
            <a:r>
              <a:rPr lang="es-MX" dirty="0"/>
              <a:t>Constitución Política de los Estados Unidos Mexicanos.</a:t>
            </a:r>
          </a:p>
          <a:p>
            <a:pPr marL="180975" indent="-180975" algn="just">
              <a:buFont typeface="Wingdings" pitchFamily="2" charset="2"/>
              <a:buChar char="§"/>
            </a:pPr>
            <a:endParaRPr lang="es-MX" dirty="0"/>
          </a:p>
          <a:p>
            <a:pPr marL="180975" indent="-180975" algn="just">
              <a:buFont typeface="Wingdings" pitchFamily="2" charset="2"/>
              <a:buChar char="§"/>
            </a:pPr>
            <a:r>
              <a:rPr lang="es-MX" dirty="0"/>
              <a:t>Constitución Política del Estado Libre y Soberano de San Luis Potosí.</a:t>
            </a:r>
          </a:p>
          <a:p>
            <a:pPr marL="180975" indent="-180975" algn="just">
              <a:buFont typeface="Wingdings" pitchFamily="2" charset="2"/>
              <a:buChar char="§"/>
            </a:pPr>
            <a:endParaRPr lang="es-MX" dirty="0"/>
          </a:p>
          <a:p>
            <a:pPr marL="180975" indent="-180975" algn="just">
              <a:buFont typeface="Wingdings" pitchFamily="2" charset="2"/>
              <a:buChar char="§"/>
            </a:pPr>
            <a:r>
              <a:rPr lang="es-MX" dirty="0"/>
              <a:t>Ley Federal de Acceso a la </a:t>
            </a:r>
            <a:r>
              <a:rPr lang="es-MX" dirty="0" smtClean="0"/>
              <a:t>Información Publica.</a:t>
            </a:r>
          </a:p>
          <a:p>
            <a:pPr marL="180975" indent="-180975" algn="just">
              <a:buFont typeface="Wingdings" pitchFamily="2" charset="2"/>
              <a:buChar char="§"/>
            </a:pPr>
            <a:endParaRPr lang="es-MX" dirty="0" smtClean="0"/>
          </a:p>
          <a:p>
            <a:pPr marL="180975" indent="-180975" algn="just">
              <a:buFont typeface="Wingdings" pitchFamily="2" charset="2"/>
              <a:buChar char="§"/>
            </a:pPr>
            <a:r>
              <a:rPr lang="es-MX" dirty="0" smtClean="0"/>
              <a:t>Ley General de Infraestructura Física Educativa</a:t>
            </a:r>
            <a:endParaRPr lang="es-MX" dirty="0"/>
          </a:p>
          <a:p>
            <a:pPr marL="180975" indent="-180975" algn="just">
              <a:buFont typeface="Wingdings" pitchFamily="2" charset="2"/>
              <a:buChar char="§"/>
            </a:pPr>
            <a:endParaRPr lang="es-MX" dirty="0"/>
          </a:p>
          <a:p>
            <a:pPr marL="180975" indent="-180975" algn="just">
              <a:buFont typeface="Wingdings" pitchFamily="2" charset="2"/>
              <a:buChar char="§"/>
            </a:pPr>
            <a:r>
              <a:rPr lang="es-MX" dirty="0"/>
              <a:t>Ley Orgánica de La Administración Pública del Estado Libre y Soberano de San Luis Potosí.</a:t>
            </a:r>
          </a:p>
          <a:p>
            <a:pPr marL="180975" indent="-180975" algn="just">
              <a:buFont typeface="Wingdings" pitchFamily="2" charset="2"/>
              <a:buChar char="§"/>
            </a:pPr>
            <a:endParaRPr lang="es-MX" dirty="0"/>
          </a:p>
          <a:p>
            <a:pPr marL="180975" indent="-180975" algn="just">
              <a:buFont typeface="Wingdings" pitchFamily="2" charset="2"/>
              <a:buChar char="§"/>
            </a:pPr>
            <a:r>
              <a:rPr lang="es-MX" dirty="0"/>
              <a:t>Ley del Presupuesto de Egresos del Gobierno del Estado de San Luis Potosí.</a:t>
            </a:r>
          </a:p>
          <a:p>
            <a:pPr marL="180975" indent="-180975" algn="just">
              <a:buFont typeface="Wingdings" pitchFamily="2" charset="2"/>
              <a:buChar char="§"/>
            </a:pPr>
            <a:endParaRPr lang="es-MX" dirty="0"/>
          </a:p>
          <a:p>
            <a:pPr marL="180975" indent="-180975" algn="just">
              <a:buFont typeface="Wingdings" pitchFamily="2" charset="2"/>
              <a:buChar char="§"/>
            </a:pPr>
            <a:r>
              <a:rPr lang="es-MX" dirty="0"/>
              <a:t>Ley de Presupuesto, Contabilidad y Gasto Público del Estado y su Reglamento.</a:t>
            </a:r>
          </a:p>
          <a:p>
            <a:pPr marL="180975" indent="-180975" algn="just">
              <a:buFont typeface="Wingdings" pitchFamily="2" charset="2"/>
              <a:buChar char="§"/>
            </a:pPr>
            <a:endParaRPr lang="es-MX" dirty="0"/>
          </a:p>
          <a:p>
            <a:pPr marL="180975" indent="-180975" algn="just">
              <a:buFont typeface="Wingdings" pitchFamily="2" charset="2"/>
              <a:buChar char="§"/>
            </a:pPr>
            <a:r>
              <a:rPr lang="es-MX" dirty="0"/>
              <a:t>Ley de Adquisiciones del Estado de San Luis Potosí.</a:t>
            </a:r>
          </a:p>
          <a:p>
            <a:pPr marL="180975" indent="-180975" algn="just">
              <a:buFont typeface="Wingdings" pitchFamily="2" charset="2"/>
              <a:buChar char="§"/>
            </a:pPr>
            <a:endParaRPr lang="es-MX" dirty="0"/>
          </a:p>
          <a:p>
            <a:pPr marL="180975" indent="-180975" algn="just">
              <a:buFont typeface="Wingdings" pitchFamily="2" charset="2"/>
              <a:buChar char="§"/>
            </a:pPr>
            <a:r>
              <a:rPr lang="es-MX" dirty="0"/>
              <a:t>Ley de Adquisiciones, Arrendamientos y Servicios del Sector Público y su Reglamento.</a:t>
            </a:r>
          </a:p>
          <a:p>
            <a:pPr marL="180975" indent="-180975" algn="just">
              <a:buFont typeface="Wingdings" pitchFamily="2" charset="2"/>
              <a:buNone/>
            </a:pPr>
            <a:r>
              <a:rPr lang="es-MX" dirty="0"/>
              <a:t> </a:t>
            </a:r>
          </a:p>
          <a:p>
            <a:pPr marL="180975" indent="-180975" algn="just">
              <a:buFont typeface="Wingdings" pitchFamily="2" charset="2"/>
              <a:buChar char="§"/>
            </a:pPr>
            <a:r>
              <a:rPr lang="es-MX" dirty="0"/>
              <a:t>Ley de Responsabilidades de los Servidores Públicos del Estado y Municipios de San Luis Potosí.</a:t>
            </a:r>
          </a:p>
          <a:p>
            <a:pPr marL="180975" indent="-180975" algn="just">
              <a:buFont typeface="Wingdings" pitchFamily="2" charset="2"/>
              <a:buChar char="§"/>
            </a:pPr>
            <a:endParaRPr lang="es-MX" dirty="0"/>
          </a:p>
          <a:p>
            <a:pPr marL="180975" indent="-180975" algn="just">
              <a:buFont typeface="Wingdings" pitchFamily="2" charset="2"/>
              <a:buChar char="§"/>
            </a:pPr>
            <a:r>
              <a:rPr lang="es-MX" dirty="0"/>
              <a:t>Ley para la Administración de las Aportaciones Transferidas al Estado y Municipios de San Luis Potosí.</a:t>
            </a:r>
          </a:p>
          <a:p>
            <a:pPr marL="180975" indent="-180975" algn="just">
              <a:buFont typeface="Wingdings" pitchFamily="2" charset="2"/>
              <a:buChar char="§"/>
            </a:pPr>
            <a:endParaRPr lang="es-MX" dirty="0"/>
          </a:p>
          <a:p>
            <a:pPr marL="180975" indent="-180975" algn="just">
              <a:buFont typeface="Wingdings" pitchFamily="2" charset="2"/>
              <a:buChar char="§"/>
            </a:pPr>
            <a:r>
              <a:rPr lang="es-MX" dirty="0"/>
              <a:t>Ley de Procedimientos Administrativos del Estado y Municipios de San Luis Potosí.</a:t>
            </a:r>
          </a:p>
          <a:p>
            <a:pPr marL="180975" indent="-180975" algn="just">
              <a:buFont typeface="Wingdings" pitchFamily="2" charset="2"/>
              <a:buChar char="§"/>
            </a:pPr>
            <a:endParaRPr lang="es-MX" dirty="0"/>
          </a:p>
          <a:p>
            <a:pPr marL="180975" indent="-180975" algn="just">
              <a:buFont typeface="Wingdings" pitchFamily="2" charset="2"/>
              <a:buChar char="§"/>
            </a:pPr>
            <a:r>
              <a:rPr lang="es-MX" dirty="0"/>
              <a:t>Decreto de Creación del Instituto Estatal de Infraestructura Física Educativa.</a:t>
            </a:r>
          </a:p>
          <a:p>
            <a:pPr marL="180975" indent="-180975" algn="just">
              <a:buFont typeface="Wingdings" pitchFamily="2" charset="2"/>
              <a:buChar char="§"/>
            </a:pPr>
            <a:endParaRPr lang="es-MX" dirty="0"/>
          </a:p>
          <a:p>
            <a:pPr marL="180975" indent="-180975" algn="just">
              <a:buFont typeface="Wingdings" pitchFamily="2" charset="2"/>
              <a:buChar char="§"/>
            </a:pPr>
            <a:r>
              <a:rPr lang="es-MX" dirty="0"/>
              <a:t>Reglamento Interior del Instituto Estatal de Infraestructura Física Educativa</a:t>
            </a:r>
            <a:r>
              <a:rPr lang="es-MX" dirty="0" smtClean="0"/>
              <a:t>.</a:t>
            </a:r>
          </a:p>
          <a:p>
            <a:pPr marL="180975" indent="-180975" algn="just"/>
            <a:endParaRPr lang="es-MX" dirty="0" smtClean="0"/>
          </a:p>
          <a:p>
            <a:pPr marL="180975" indent="-180975" algn="just">
              <a:buFont typeface="Arial" pitchFamily="34" charset="0"/>
              <a:buChar char="•"/>
            </a:pPr>
            <a:r>
              <a:rPr lang="es-MX" dirty="0" smtClean="0"/>
              <a:t>Ley de Obras Publicas y Servicios Relacionados con las Mismas y su Reglamento</a:t>
            </a:r>
          </a:p>
          <a:p>
            <a:pPr marL="180975" indent="-180975" algn="just">
              <a:buFont typeface="Arial" pitchFamily="34" charset="0"/>
              <a:buChar char="•"/>
            </a:pPr>
            <a:endParaRPr lang="es-MX" dirty="0" smtClean="0"/>
          </a:p>
          <a:p>
            <a:pPr marL="180975" indent="-180975" algn="just">
              <a:buFont typeface="Arial" pitchFamily="34" charset="0"/>
              <a:buChar char="•"/>
            </a:pPr>
            <a:r>
              <a:rPr lang="es-MX" dirty="0" smtClean="0"/>
              <a:t>Ley Federal de Procedimiento Administrativo</a:t>
            </a:r>
            <a:endParaRPr lang="es-MX" dirty="0"/>
          </a:p>
          <a:p>
            <a:pPr marL="180975" indent="-180975" algn="just">
              <a:buFont typeface="Wingdings" pitchFamily="2" charset="2"/>
              <a:buChar char="§"/>
            </a:pPr>
            <a:endParaRPr lang="es-MX" dirty="0"/>
          </a:p>
          <a:p>
            <a:pPr marL="180975" indent="-180975" algn="just">
              <a:buFont typeface="Wingdings" pitchFamily="2" charset="2"/>
              <a:buChar char="§"/>
            </a:pPr>
            <a:r>
              <a:rPr lang="es-MX" dirty="0"/>
              <a:t>Leyes Supletorias Previstas en los anteriores ordenamientos.</a:t>
            </a:r>
          </a:p>
          <a:p>
            <a:pPr marL="180975" indent="-180975" algn="just">
              <a:buFont typeface="Wingdings" pitchFamily="2" charset="2"/>
              <a:buChar char="§"/>
            </a:pPr>
            <a:endParaRPr lang="es-MX" dirty="0"/>
          </a:p>
          <a:p>
            <a:pPr marL="180975" indent="-180975" algn="just">
              <a:buFont typeface="Wingdings" pitchFamily="2" charset="2"/>
              <a:buChar char="§"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71438" y="50800"/>
            <a:ext cx="4216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i="1" dirty="0"/>
              <a:t>M I S I </a:t>
            </a:r>
            <a:r>
              <a:rPr lang="es-ES_tradnl" sz="2000" b="1" i="1" dirty="0" smtClean="0"/>
              <a:t>Ó </a:t>
            </a:r>
            <a:r>
              <a:rPr lang="es-ES_tradnl" sz="2000" b="1" i="1" dirty="0"/>
              <a:t>N</a:t>
            </a:r>
          </a:p>
        </p:txBody>
      </p:sp>
      <p:sp>
        <p:nvSpPr>
          <p:cNvPr id="21508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1543050" y="3590925"/>
            <a:ext cx="52387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Bef>
                <a:spcPct val="50000"/>
              </a:spcBef>
            </a:pPr>
            <a:r>
              <a:rPr lang="es-ES"/>
              <a:t>Definir y difundir internamente el marco legal que rige la actuación del Instituto Estatal de Infraestructura Física Educativa y establecer los instrumentos jurídicos, dentro de la normatividad vigente, que le permitan proporcionar los servicios públicos con eficiencia y responsabilidad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2" name="Rectangle 11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5195" name="Text Box 75"/>
          <p:cNvSpPr txBox="1">
            <a:spLocks noChangeArrowheads="1"/>
          </p:cNvSpPr>
          <p:nvPr/>
        </p:nvSpPr>
        <p:spPr bwMode="auto">
          <a:xfrm>
            <a:off x="88900" y="50800"/>
            <a:ext cx="39322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i="1" dirty="0"/>
              <a:t>ESTRUCTURA </a:t>
            </a:r>
            <a:r>
              <a:rPr lang="es-ES_tradnl" sz="2000" b="1" i="1" dirty="0" smtClean="0"/>
              <a:t>ORGÁNICA</a:t>
            </a:r>
            <a:endParaRPr lang="es-ES_tradnl" sz="2000" b="1" i="1" dirty="0"/>
          </a:p>
        </p:txBody>
      </p:sp>
      <p:sp>
        <p:nvSpPr>
          <p:cNvPr id="5231" name="Line 111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5236" name="Text Box 116"/>
          <p:cNvSpPr txBox="1">
            <a:spLocks noChangeArrowheads="1"/>
          </p:cNvSpPr>
          <p:nvPr/>
        </p:nvSpPr>
        <p:spPr bwMode="auto">
          <a:xfrm>
            <a:off x="1428750" y="752475"/>
            <a:ext cx="472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" sz="2400">
              <a:latin typeface="Times New Roman" pitchFamily="18" charset="0"/>
            </a:endParaRPr>
          </a:p>
        </p:txBody>
      </p:sp>
      <p:sp>
        <p:nvSpPr>
          <p:cNvPr id="5237" name="Text Box 117"/>
          <p:cNvSpPr txBox="1">
            <a:spLocks noChangeArrowheads="1"/>
          </p:cNvSpPr>
          <p:nvPr/>
        </p:nvSpPr>
        <p:spPr bwMode="auto">
          <a:xfrm>
            <a:off x="1428750" y="1257300"/>
            <a:ext cx="4953000" cy="62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" sz="1400" b="1"/>
          </a:p>
          <a:p>
            <a:pPr>
              <a:spcBef>
                <a:spcPct val="50000"/>
              </a:spcBef>
            </a:pPr>
            <a:endParaRPr lang="es-ES" sz="1400" b="1"/>
          </a:p>
        </p:txBody>
      </p:sp>
      <p:sp>
        <p:nvSpPr>
          <p:cNvPr id="5238" name="Text Box 118"/>
          <p:cNvSpPr txBox="1">
            <a:spLocks noChangeArrowheads="1"/>
          </p:cNvSpPr>
          <p:nvPr/>
        </p:nvSpPr>
        <p:spPr bwMode="auto">
          <a:xfrm>
            <a:off x="1543050" y="1257300"/>
            <a:ext cx="523875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s-MX" dirty="0"/>
              <a:t>1.0 Dirección General del Instituto Estatal de </a:t>
            </a:r>
            <a:r>
              <a:rPr lang="es-MX" dirty="0" smtClean="0"/>
              <a:t> Infraestructura </a:t>
            </a:r>
            <a:r>
              <a:rPr lang="es-MX" dirty="0" smtClean="0"/>
              <a:t>Física      </a:t>
            </a:r>
            <a:r>
              <a:rPr lang="es-MX" dirty="0" smtClean="0"/>
              <a:t>Educativa </a:t>
            </a:r>
            <a:endParaRPr lang="es-MX" dirty="0"/>
          </a:p>
          <a:p>
            <a:endParaRPr lang="es-MX" dirty="0"/>
          </a:p>
          <a:p>
            <a:endParaRPr lang="es-MX" dirty="0"/>
          </a:p>
          <a:p>
            <a:r>
              <a:rPr lang="es-MX" dirty="0"/>
              <a:t>      1.1 Dirección Jurídica</a:t>
            </a:r>
          </a:p>
          <a:p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7" name="Rectangle 43"/>
          <p:cNvSpPr>
            <a:spLocks noChangeArrowheads="1"/>
          </p:cNvSpPr>
          <p:nvPr/>
        </p:nvSpPr>
        <p:spPr bwMode="auto">
          <a:xfrm>
            <a:off x="0" y="0"/>
            <a:ext cx="1443038" cy="9153525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53975" y="50800"/>
            <a:ext cx="396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_tradnl" sz="2000" b="1" i="1"/>
              <a:t>ORGANIGRAMA</a:t>
            </a:r>
          </a:p>
        </p:txBody>
      </p:sp>
      <p:sp>
        <p:nvSpPr>
          <p:cNvPr id="11306" name="Line 42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1420" name="Line 156"/>
          <p:cNvSpPr>
            <a:spLocks noChangeShapeType="1"/>
          </p:cNvSpPr>
          <p:nvPr/>
        </p:nvSpPr>
        <p:spPr bwMode="auto">
          <a:xfrm flipV="1">
            <a:off x="3425825" y="2287588"/>
            <a:ext cx="0" cy="231775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MX"/>
          </a:p>
        </p:txBody>
      </p:sp>
      <p:sp>
        <p:nvSpPr>
          <p:cNvPr id="11401" name="Rectangle 137"/>
          <p:cNvSpPr>
            <a:spLocks noChangeArrowheads="1"/>
          </p:cNvSpPr>
          <p:nvPr/>
        </p:nvSpPr>
        <p:spPr bwMode="auto">
          <a:xfrm>
            <a:off x="2503488" y="1897063"/>
            <a:ext cx="1833562" cy="649287"/>
          </a:xfrm>
          <a:prstGeom prst="rect">
            <a:avLst/>
          </a:prstGeom>
          <a:solidFill>
            <a:schemeClr val="bg1"/>
          </a:solidFill>
          <a:ln w="15875">
            <a:solidFill>
              <a:srgbClr val="008000"/>
            </a:solidFill>
            <a:prstDash val="dash"/>
            <a:miter lim="800000"/>
            <a:headEnd/>
            <a:tailEnd/>
          </a:ln>
          <a:effectLst>
            <a:outerShdw dist="107763" dir="2700000" algn="ctr" rotWithShape="0">
              <a:srgbClr val="008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es-MX"/>
          </a:p>
        </p:txBody>
      </p:sp>
      <p:sp>
        <p:nvSpPr>
          <p:cNvPr id="11402" name="Rectangle 138"/>
          <p:cNvSpPr>
            <a:spLocks noChangeArrowheads="1"/>
          </p:cNvSpPr>
          <p:nvPr/>
        </p:nvSpPr>
        <p:spPr bwMode="auto">
          <a:xfrm>
            <a:off x="2503488" y="3198813"/>
            <a:ext cx="1833562" cy="649287"/>
          </a:xfrm>
          <a:prstGeom prst="rect">
            <a:avLst/>
          </a:prstGeom>
          <a:solidFill>
            <a:schemeClr val="bg1"/>
          </a:solidFill>
          <a:ln w="15875">
            <a:solidFill>
              <a:srgbClr val="008000"/>
            </a:solidFill>
            <a:prstDash val="dash"/>
            <a:miter lim="800000"/>
            <a:headEnd/>
            <a:tailEnd/>
          </a:ln>
          <a:effectLst>
            <a:outerShdw dist="53882" dir="2700000" algn="ctr" rotWithShape="0">
              <a:srgbClr val="008000"/>
            </a:outerShdw>
          </a:effectLst>
        </p:spPr>
        <p:txBody>
          <a:bodyPr wrap="none" anchor="ctr"/>
          <a:lstStyle/>
          <a:p>
            <a:endParaRPr lang="es-MX"/>
          </a:p>
        </p:txBody>
      </p:sp>
      <p:sp>
        <p:nvSpPr>
          <p:cNvPr id="11403" name="Rectangle 139"/>
          <p:cNvSpPr>
            <a:spLocks noChangeArrowheads="1"/>
          </p:cNvSpPr>
          <p:nvPr/>
        </p:nvSpPr>
        <p:spPr bwMode="auto">
          <a:xfrm>
            <a:off x="2541588" y="4616450"/>
            <a:ext cx="1833562" cy="649288"/>
          </a:xfrm>
          <a:prstGeom prst="rect">
            <a:avLst/>
          </a:prstGeom>
          <a:solidFill>
            <a:schemeClr val="bg1"/>
          </a:solidFill>
          <a:ln w="15875">
            <a:solidFill>
              <a:srgbClr val="FF3300"/>
            </a:solidFill>
            <a:prstDash val="dash"/>
            <a:miter lim="800000"/>
            <a:headEnd/>
            <a:tailEnd/>
          </a:ln>
          <a:effectLst>
            <a:outerShdw dist="53882" dir="2700000" algn="ctr" rotWithShape="0">
              <a:srgbClr val="FF3300"/>
            </a:outerShdw>
          </a:effectLst>
        </p:spPr>
        <p:txBody>
          <a:bodyPr wrap="none" anchor="ctr"/>
          <a:lstStyle/>
          <a:p>
            <a:endParaRPr lang="es-MX"/>
          </a:p>
        </p:txBody>
      </p:sp>
      <p:sp>
        <p:nvSpPr>
          <p:cNvPr id="11410" name="Line 146"/>
          <p:cNvSpPr>
            <a:spLocks noChangeShapeType="1"/>
          </p:cNvSpPr>
          <p:nvPr/>
        </p:nvSpPr>
        <p:spPr bwMode="auto">
          <a:xfrm>
            <a:off x="2503488" y="3451225"/>
            <a:ext cx="1833562" cy="0"/>
          </a:xfrm>
          <a:prstGeom prst="line">
            <a:avLst/>
          </a:prstGeom>
          <a:noFill/>
          <a:ln w="15875">
            <a:solidFill>
              <a:srgbClr val="008000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s-MX"/>
          </a:p>
        </p:txBody>
      </p:sp>
      <p:sp>
        <p:nvSpPr>
          <p:cNvPr id="11411" name="Line 147"/>
          <p:cNvSpPr>
            <a:spLocks noChangeShapeType="1"/>
          </p:cNvSpPr>
          <p:nvPr/>
        </p:nvSpPr>
        <p:spPr bwMode="auto">
          <a:xfrm>
            <a:off x="2546350" y="4821238"/>
            <a:ext cx="1833563" cy="0"/>
          </a:xfrm>
          <a:prstGeom prst="line">
            <a:avLst/>
          </a:prstGeom>
          <a:noFill/>
          <a:ln w="12700">
            <a:solidFill>
              <a:srgbClr val="FF3300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s-MX"/>
          </a:p>
        </p:txBody>
      </p:sp>
      <p:sp>
        <p:nvSpPr>
          <p:cNvPr id="11412" name="Text Box 148"/>
          <p:cNvSpPr txBox="1">
            <a:spLocks noChangeArrowheads="1"/>
          </p:cNvSpPr>
          <p:nvPr/>
        </p:nvSpPr>
        <p:spPr bwMode="auto">
          <a:xfrm>
            <a:off x="2921000" y="2033588"/>
            <a:ext cx="1041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s-MX" sz="800" b="1" dirty="0"/>
              <a:t>Directora General</a:t>
            </a:r>
          </a:p>
          <a:p>
            <a:pPr algn="ctr"/>
            <a:r>
              <a:rPr lang="es-MX" sz="800" b="1" dirty="0" smtClean="0"/>
              <a:t>IEIFE</a:t>
            </a:r>
            <a:endParaRPr lang="es-MX" sz="800" b="1" dirty="0"/>
          </a:p>
        </p:txBody>
      </p:sp>
      <p:sp>
        <p:nvSpPr>
          <p:cNvPr id="11413" name="Text Box 149"/>
          <p:cNvSpPr txBox="1">
            <a:spLocks noChangeArrowheads="1"/>
          </p:cNvSpPr>
          <p:nvPr/>
        </p:nvSpPr>
        <p:spPr bwMode="auto">
          <a:xfrm>
            <a:off x="2914650" y="3213100"/>
            <a:ext cx="100012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s-MX" sz="800" b="1"/>
              <a:t>Director Jurídico</a:t>
            </a:r>
          </a:p>
        </p:txBody>
      </p:sp>
      <p:sp>
        <p:nvSpPr>
          <p:cNvPr id="11414" name="Text Box 150"/>
          <p:cNvSpPr txBox="1">
            <a:spLocks noChangeArrowheads="1"/>
          </p:cNvSpPr>
          <p:nvPr/>
        </p:nvSpPr>
        <p:spPr bwMode="auto">
          <a:xfrm>
            <a:off x="2847975" y="4640263"/>
            <a:ext cx="106838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s-MX" sz="800" b="1" dirty="0"/>
              <a:t>Asistente Jurídico</a:t>
            </a:r>
          </a:p>
        </p:txBody>
      </p:sp>
      <p:sp>
        <p:nvSpPr>
          <p:cNvPr id="11417" name="Text Box 153"/>
          <p:cNvSpPr txBox="1">
            <a:spLocks noChangeArrowheads="1"/>
          </p:cNvSpPr>
          <p:nvPr/>
        </p:nvSpPr>
        <p:spPr bwMode="auto">
          <a:xfrm>
            <a:off x="2673045" y="3475038"/>
            <a:ext cx="150874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s-ES" sz="800" dirty="0"/>
              <a:t>Lic. </a:t>
            </a:r>
            <a:r>
              <a:rPr lang="es-ES" sz="800" dirty="0" smtClean="0"/>
              <a:t>Rubén Villalobos </a:t>
            </a:r>
            <a:r>
              <a:rPr lang="es-ES" sz="800" dirty="0" err="1" smtClean="0"/>
              <a:t>Arriaga</a:t>
            </a:r>
            <a:endParaRPr lang="es-ES" sz="800" dirty="0"/>
          </a:p>
          <a:p>
            <a:pPr algn="ctr"/>
            <a:r>
              <a:rPr lang="es-MX" sz="800" dirty="0"/>
              <a:t>Director de Área (15-05)</a:t>
            </a:r>
            <a:endParaRPr lang="es-MX" sz="800" dirty="0">
              <a:latin typeface="Times New Roman" pitchFamily="18" charset="0"/>
            </a:endParaRPr>
          </a:p>
        </p:txBody>
      </p:sp>
      <p:sp>
        <p:nvSpPr>
          <p:cNvPr id="11418" name="Text Box 154"/>
          <p:cNvSpPr txBox="1">
            <a:spLocks noChangeArrowheads="1"/>
          </p:cNvSpPr>
          <p:nvPr/>
        </p:nvSpPr>
        <p:spPr bwMode="auto">
          <a:xfrm>
            <a:off x="3132374" y="4968875"/>
            <a:ext cx="574195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s-ES" sz="800" dirty="0" smtClean="0"/>
              <a:t>  </a:t>
            </a:r>
            <a:r>
              <a:rPr lang="es-ES" sz="800" dirty="0" smtClean="0"/>
              <a:t>(06-38)</a:t>
            </a:r>
            <a:endParaRPr lang="es-MX" sz="800" dirty="0">
              <a:latin typeface="Times New Roman" pitchFamily="18" charset="0"/>
            </a:endParaRPr>
          </a:p>
        </p:txBody>
      </p:sp>
      <p:sp>
        <p:nvSpPr>
          <p:cNvPr id="11421" name="Text Box 157"/>
          <p:cNvSpPr txBox="1">
            <a:spLocks noChangeArrowheads="1"/>
          </p:cNvSpPr>
          <p:nvPr/>
        </p:nvSpPr>
        <p:spPr bwMode="auto">
          <a:xfrm>
            <a:off x="2667000" y="1200150"/>
            <a:ext cx="15049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MX" b="1" i="1"/>
              <a:t>Dirección Jurídica</a:t>
            </a:r>
          </a:p>
        </p:txBody>
      </p:sp>
      <p:sp>
        <p:nvSpPr>
          <p:cNvPr id="11428" name="Text Box 164"/>
          <p:cNvSpPr txBox="1">
            <a:spLocks noChangeArrowheads="1"/>
          </p:cNvSpPr>
          <p:nvPr/>
        </p:nvSpPr>
        <p:spPr bwMode="auto">
          <a:xfrm>
            <a:off x="4486275" y="8153400"/>
            <a:ext cx="218916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/>
            <a:r>
              <a:rPr lang="es-MX" sz="600" dirty="0"/>
              <a:t>La C</a:t>
            </a:r>
            <a:r>
              <a:rPr lang="es-MX" sz="600" dirty="0" smtClean="0"/>
              <a:t>..P. Claudia Margarita Alonso </a:t>
            </a:r>
            <a:r>
              <a:rPr lang="es-MX" sz="600" dirty="0" err="1" smtClean="0"/>
              <a:t>Anguiano</a:t>
            </a:r>
            <a:r>
              <a:rPr lang="es-MX" sz="600" dirty="0" smtClean="0"/>
              <a:t>, </a:t>
            </a:r>
            <a:r>
              <a:rPr lang="es-MX" sz="600" dirty="0"/>
              <a:t>titular administrativo del I.E.I.F.E.,  certifica que el presente organigrama, refleja el personal así como los puestos que integran la estructura vigente al mes de </a:t>
            </a:r>
            <a:r>
              <a:rPr lang="es-MX" sz="600" dirty="0" smtClean="0"/>
              <a:t>Marzo </a:t>
            </a:r>
            <a:r>
              <a:rPr lang="es-MX" sz="600" dirty="0"/>
              <a:t>del año </a:t>
            </a:r>
            <a:r>
              <a:rPr lang="es-MX" sz="600" dirty="0" smtClean="0"/>
              <a:t>2014. </a:t>
            </a:r>
            <a:endParaRPr lang="es-MX" sz="600" dirty="0"/>
          </a:p>
          <a:p>
            <a:pPr algn="just"/>
            <a:endParaRPr lang="es-MX" sz="600" dirty="0"/>
          </a:p>
          <a:p>
            <a:pPr algn="just"/>
            <a:r>
              <a:rPr lang="es-MX" sz="600" dirty="0"/>
              <a:t>Firma.-  ______________________________</a:t>
            </a:r>
            <a:endParaRPr lang="es-ES" sz="600" dirty="0"/>
          </a:p>
        </p:txBody>
      </p:sp>
      <p:sp>
        <p:nvSpPr>
          <p:cNvPr id="11433" name="Text Box 169"/>
          <p:cNvSpPr txBox="1">
            <a:spLocks noChangeArrowheads="1"/>
          </p:cNvSpPr>
          <p:nvPr/>
        </p:nvSpPr>
        <p:spPr bwMode="auto">
          <a:xfrm>
            <a:off x="1281113" y="8175625"/>
            <a:ext cx="2173287" cy="63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s-MX" sz="700" dirty="0">
                <a:solidFill>
                  <a:srgbClr val="008000"/>
                </a:solidFill>
              </a:rPr>
              <a:t>01  Personal de Confianza</a:t>
            </a:r>
          </a:p>
          <a:p>
            <a:r>
              <a:rPr lang="es-MX" sz="700" dirty="0" smtClean="0"/>
              <a:t>00  </a:t>
            </a:r>
            <a:r>
              <a:rPr lang="es-MX" sz="700" dirty="0"/>
              <a:t>Personal de Base </a:t>
            </a:r>
          </a:p>
          <a:p>
            <a:r>
              <a:rPr lang="es-MX" sz="700" dirty="0">
                <a:solidFill>
                  <a:srgbClr val="FF3300"/>
                </a:solidFill>
              </a:rPr>
              <a:t>01  Personal de Contrato por tiempo determinado</a:t>
            </a:r>
          </a:p>
          <a:p>
            <a:r>
              <a:rPr lang="es-MX" sz="700" dirty="0"/>
              <a:t>Total: </a:t>
            </a:r>
            <a:r>
              <a:rPr lang="es-MX" sz="700" dirty="0" smtClean="0"/>
              <a:t>02</a:t>
            </a:r>
            <a:endParaRPr lang="es-MX" sz="700" dirty="0"/>
          </a:p>
          <a:p>
            <a:endParaRPr lang="es-MX" sz="700" dirty="0">
              <a:latin typeface="Times New Roman" pitchFamily="18" charset="0"/>
            </a:endParaRPr>
          </a:p>
        </p:txBody>
      </p:sp>
      <p:sp>
        <p:nvSpPr>
          <p:cNvPr id="11434" name="Line 170"/>
          <p:cNvSpPr>
            <a:spLocks noChangeShapeType="1"/>
          </p:cNvSpPr>
          <p:nvPr/>
        </p:nvSpPr>
        <p:spPr bwMode="auto">
          <a:xfrm>
            <a:off x="3581400" y="8197850"/>
            <a:ext cx="609600" cy="0"/>
          </a:xfrm>
          <a:prstGeom prst="line">
            <a:avLst/>
          </a:prstGeom>
          <a:noFill/>
          <a:ln w="3175">
            <a:solidFill>
              <a:srgbClr val="00800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1435" name="Line 171"/>
          <p:cNvSpPr>
            <a:spLocks noChangeShapeType="1"/>
          </p:cNvSpPr>
          <p:nvPr/>
        </p:nvSpPr>
        <p:spPr bwMode="auto">
          <a:xfrm>
            <a:off x="3581400" y="8350250"/>
            <a:ext cx="60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1436" name="Line 172"/>
          <p:cNvSpPr>
            <a:spLocks noChangeShapeType="1"/>
          </p:cNvSpPr>
          <p:nvPr/>
        </p:nvSpPr>
        <p:spPr bwMode="auto">
          <a:xfrm>
            <a:off x="3581400" y="8502650"/>
            <a:ext cx="609600" cy="0"/>
          </a:xfrm>
          <a:prstGeom prst="line">
            <a:avLst/>
          </a:prstGeom>
          <a:noFill/>
          <a:ln w="6350">
            <a:solidFill>
              <a:srgbClr val="FF3300"/>
            </a:solidFill>
            <a:prstDash val="lgDashDot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9" name="Rectangle 41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2328" name="Text Box 40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_tradnl" sz="2000" b="1" i="1" dirty="0" smtClean="0"/>
              <a:t>DESCRIPCIÓN </a:t>
            </a:r>
            <a:r>
              <a:rPr lang="es-ES_tradnl" sz="2000" b="1" i="1" dirty="0"/>
              <a:t>DE FUNCIONES</a:t>
            </a:r>
          </a:p>
        </p:txBody>
      </p:sp>
      <p:sp>
        <p:nvSpPr>
          <p:cNvPr id="12327" name="Line 39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2330" name="Rectangle 42"/>
          <p:cNvSpPr>
            <a:spLocks noChangeArrowheads="1"/>
          </p:cNvSpPr>
          <p:nvPr/>
        </p:nvSpPr>
        <p:spPr bwMode="auto">
          <a:xfrm>
            <a:off x="1543050" y="1157288"/>
            <a:ext cx="5097463" cy="6924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7800" indent="-177800" algn="ctr">
              <a:tabLst>
                <a:tab pos="95250" algn="l"/>
              </a:tabLst>
            </a:pPr>
            <a:r>
              <a:rPr lang="es-ES_tradnl" b="1" i="1" dirty="0"/>
              <a:t>DIRECTOR </a:t>
            </a:r>
            <a:r>
              <a:rPr lang="es-ES_tradnl" b="1" i="1" dirty="0" smtClean="0"/>
              <a:t>JURÍDICO</a:t>
            </a:r>
            <a:endParaRPr lang="es-ES_tradnl" dirty="0"/>
          </a:p>
          <a:p>
            <a:pPr marL="177800" indent="-177800" algn="just">
              <a:tabLst>
                <a:tab pos="95250" algn="l"/>
              </a:tabLst>
            </a:pPr>
            <a:endParaRPr lang="es-ES_tradnl" dirty="0"/>
          </a:p>
          <a:p>
            <a:pPr marL="177800" indent="-177800" algn="just">
              <a:tabLst>
                <a:tab pos="95250" algn="l"/>
              </a:tabLst>
            </a:pPr>
            <a:endParaRPr lang="es-ES_tradnl" b="1" i="1" dirty="0"/>
          </a:p>
          <a:p>
            <a:pPr marL="177800" indent="-177800" algn="just">
              <a:tabLst>
                <a:tab pos="95250" algn="l"/>
              </a:tabLst>
            </a:pPr>
            <a:r>
              <a:rPr lang="es-ES_tradnl" b="1" i="1" dirty="0"/>
              <a:t>OBJETIVO.</a:t>
            </a:r>
          </a:p>
          <a:p>
            <a:pPr marL="177800" indent="-177800" algn="just">
              <a:tabLst>
                <a:tab pos="95250" algn="l"/>
              </a:tabLst>
            </a:pPr>
            <a:endParaRPr lang="es-ES_tradnl" b="1" i="1" dirty="0"/>
          </a:p>
          <a:p>
            <a:pPr marL="177800" indent="-177800" algn="just">
              <a:tabLst>
                <a:tab pos="95250" algn="l"/>
              </a:tabLst>
            </a:pPr>
            <a:r>
              <a:rPr lang="es-ES_tradnl" dirty="0"/>
              <a:t>    Representar legalmente a la Directora General del Instituto, así como fijar los lineamientos, métodos y reglas para la gestión y celebración de convenios, contratos y acuerdos en observancia a las disposiciones legales vigentes.</a:t>
            </a:r>
          </a:p>
          <a:p>
            <a:pPr marL="177800" indent="-177800" algn="just">
              <a:tabLst>
                <a:tab pos="95250" algn="l"/>
              </a:tabLst>
            </a:pPr>
            <a:endParaRPr lang="es-ES_tradnl" dirty="0"/>
          </a:p>
          <a:p>
            <a:pPr marL="177800" indent="-177800" algn="just">
              <a:tabLst>
                <a:tab pos="95250" algn="l"/>
              </a:tabLst>
            </a:pPr>
            <a:endParaRPr lang="es-ES_tradnl" dirty="0"/>
          </a:p>
          <a:p>
            <a:pPr marL="177800" indent="-177800" algn="just">
              <a:tabLst>
                <a:tab pos="95250" algn="l"/>
              </a:tabLst>
            </a:pPr>
            <a:endParaRPr lang="es-ES_tradnl" dirty="0"/>
          </a:p>
          <a:p>
            <a:pPr marL="177800" indent="-177800" algn="just">
              <a:tabLst>
                <a:tab pos="95250" algn="l"/>
              </a:tabLst>
            </a:pPr>
            <a:r>
              <a:rPr lang="es-ES_tradnl" b="1" i="1" dirty="0"/>
              <a:t>FUNCIONES.</a:t>
            </a:r>
          </a:p>
          <a:p>
            <a:pPr marL="177800" indent="-177800" algn="just">
              <a:tabLst>
                <a:tab pos="95250" algn="l"/>
              </a:tabLst>
            </a:pPr>
            <a:endParaRPr lang="es-ES_tradnl" b="1" i="1" dirty="0"/>
          </a:p>
          <a:p>
            <a:pPr marL="177800" indent="-177800" algn="just">
              <a:buFontTx/>
              <a:buChar char="•"/>
              <a:tabLst>
                <a:tab pos="95250" algn="l"/>
              </a:tabLst>
            </a:pPr>
            <a:r>
              <a:rPr lang="es-ES" dirty="0"/>
              <a:t>Dirigir, organizar y evaluar el funcionamiento y desempeño de las    actividades correspondientes a la Dirección de Área a su cargo.</a:t>
            </a:r>
          </a:p>
          <a:p>
            <a:pPr marL="177800" indent="-177800" algn="just">
              <a:buFontTx/>
              <a:buChar char="•"/>
              <a:tabLst>
                <a:tab pos="95250" algn="l"/>
              </a:tabLst>
            </a:pPr>
            <a:endParaRPr lang="es-ES" dirty="0"/>
          </a:p>
          <a:p>
            <a:pPr marL="177800" indent="-177800" algn="just">
              <a:buFontTx/>
              <a:buChar char="•"/>
              <a:tabLst>
                <a:tab pos="95250" algn="l"/>
              </a:tabLst>
            </a:pPr>
            <a:r>
              <a:rPr lang="es-ES" dirty="0"/>
              <a:t>Acordar con el Director General la resolución de los asuntos relevantes   que correspondan a la Dirección de Área a su cargo y dar seguimiento     a los mismos.</a:t>
            </a:r>
          </a:p>
          <a:p>
            <a:pPr marL="177800" indent="-177800" algn="just">
              <a:tabLst>
                <a:tab pos="95250" algn="l"/>
              </a:tabLst>
            </a:pPr>
            <a:endParaRPr lang="es-ES" dirty="0"/>
          </a:p>
          <a:p>
            <a:pPr marL="177800" indent="-177800" algn="just">
              <a:buFontTx/>
              <a:buChar char="•"/>
              <a:tabLst>
                <a:tab pos="95250" algn="l"/>
              </a:tabLst>
            </a:pPr>
            <a:r>
              <a:rPr lang="es-ES" dirty="0"/>
              <a:t>Formular el anteproyecto de presupuesto de egresos de la Dirección    a su cargo, conforme a la normatividad vigente.</a:t>
            </a:r>
          </a:p>
          <a:p>
            <a:pPr marL="177800" indent="-177800" algn="just">
              <a:buFontTx/>
              <a:buChar char="•"/>
              <a:tabLst>
                <a:tab pos="95250" algn="l"/>
              </a:tabLst>
            </a:pPr>
            <a:endParaRPr lang="es-ES" dirty="0"/>
          </a:p>
          <a:p>
            <a:pPr marL="177800" indent="-177800" algn="just">
              <a:buFontTx/>
              <a:buChar char="•"/>
              <a:tabLst>
                <a:tab pos="95250" algn="l"/>
              </a:tabLst>
            </a:pPr>
            <a:r>
              <a:rPr lang="es-ES" dirty="0"/>
              <a:t>Proponer la contratación, desarrollo, capacitación y adscripción del     personal a su cargo; autorizar permisos y licencias del personal de      conformidad con las necesidades del 	servicio y previo acuerdo con  sus   superiores; participar en los casos de sanciones, remoción y cese del personal adscrito a su área, respetando los lineamientos establecidos y  las disposiciones legales aplicables.</a:t>
            </a:r>
          </a:p>
          <a:p>
            <a:pPr marL="177800" indent="-177800" algn="just">
              <a:tabLst>
                <a:tab pos="95250" algn="l"/>
              </a:tabLst>
            </a:pPr>
            <a:endParaRPr lang="es-MX" dirty="0"/>
          </a:p>
          <a:p>
            <a:pPr marL="177800" indent="-177800" algn="just">
              <a:buFontTx/>
              <a:buChar char="•"/>
              <a:tabLst>
                <a:tab pos="95250" algn="l"/>
              </a:tabLst>
            </a:pPr>
            <a:r>
              <a:rPr lang="es-ES" dirty="0"/>
              <a:t>Coordinar con los titulares de las otras Direcciones de Área para el   mejor despacho de los asuntos de su competencia.</a:t>
            </a:r>
          </a:p>
          <a:p>
            <a:pPr marL="177800" indent="-177800" algn="just">
              <a:buFontTx/>
              <a:buChar char="•"/>
              <a:tabLst>
                <a:tab pos="95250" algn="l"/>
              </a:tabLst>
            </a:pPr>
            <a:endParaRPr lang="es-MX" dirty="0"/>
          </a:p>
          <a:p>
            <a:pPr marL="177800" indent="-177800" algn="just">
              <a:buFontTx/>
              <a:buChar char="•"/>
              <a:tabLst>
                <a:tab pos="95250" algn="l"/>
              </a:tabLst>
            </a:pPr>
            <a:r>
              <a:rPr lang="es-ES" dirty="0"/>
              <a:t>Suscribir los documentos relativos al ejercicio de sus funciones, así   como los concernientes a los asuntos que le sean delegados o le correspondan por suplencia.</a:t>
            </a:r>
            <a:endParaRPr lang="es-ES_tradnl" dirty="0"/>
          </a:p>
        </p:txBody>
      </p:sp>
      <p:grpSp>
        <p:nvGrpSpPr>
          <p:cNvPr id="12366" name="Group 78"/>
          <p:cNvGrpSpPr>
            <a:grpSpLocks/>
          </p:cNvGrpSpPr>
          <p:nvPr/>
        </p:nvGrpSpPr>
        <p:grpSpPr bwMode="auto">
          <a:xfrm>
            <a:off x="1323975" y="8166100"/>
            <a:ext cx="5726113" cy="809625"/>
            <a:chOff x="834" y="5144"/>
            <a:chExt cx="3607" cy="510"/>
          </a:xfrm>
        </p:grpSpPr>
        <p:sp>
          <p:nvSpPr>
            <p:cNvPr id="12359" name="Rectangle 71"/>
            <p:cNvSpPr>
              <a:spLocks noChangeArrowheads="1"/>
            </p:cNvSpPr>
            <p:nvPr/>
          </p:nvSpPr>
          <p:spPr bwMode="auto">
            <a:xfrm>
              <a:off x="995" y="5144"/>
              <a:ext cx="3263" cy="51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2360" name="Text Box 72"/>
            <p:cNvSpPr txBox="1">
              <a:spLocks noChangeArrowheads="1"/>
            </p:cNvSpPr>
            <p:nvPr/>
          </p:nvSpPr>
          <p:spPr bwMode="auto">
            <a:xfrm>
              <a:off x="1450" y="5153"/>
              <a:ext cx="713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/>
                <a:t>Responsable</a:t>
              </a:r>
              <a:endParaRPr lang="es-ES" b="1"/>
            </a:p>
          </p:txBody>
        </p:sp>
        <p:sp>
          <p:nvSpPr>
            <p:cNvPr id="12361" name="Line 73"/>
            <p:cNvSpPr>
              <a:spLocks noChangeShapeType="1"/>
            </p:cNvSpPr>
            <p:nvPr/>
          </p:nvSpPr>
          <p:spPr bwMode="auto">
            <a:xfrm>
              <a:off x="2628" y="5144"/>
              <a:ext cx="2" cy="50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2362" name="Line 74"/>
            <p:cNvSpPr>
              <a:spLocks noChangeShapeType="1"/>
            </p:cNvSpPr>
            <p:nvPr/>
          </p:nvSpPr>
          <p:spPr bwMode="auto">
            <a:xfrm>
              <a:off x="995" y="5335"/>
              <a:ext cx="3263" cy="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2363" name="Text Box 75"/>
            <p:cNvSpPr txBox="1">
              <a:spLocks noChangeArrowheads="1"/>
            </p:cNvSpPr>
            <p:nvPr/>
          </p:nvSpPr>
          <p:spPr bwMode="auto">
            <a:xfrm>
              <a:off x="2766" y="5153"/>
              <a:ext cx="1354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/>
                <a:t>Directora General del IEIFE</a:t>
              </a:r>
              <a:endParaRPr lang="es-ES" b="1"/>
            </a:p>
          </p:txBody>
        </p:sp>
        <p:sp>
          <p:nvSpPr>
            <p:cNvPr id="12364" name="Text Box 76"/>
            <p:cNvSpPr txBox="1">
              <a:spLocks noChangeArrowheads="1"/>
            </p:cNvSpPr>
            <p:nvPr/>
          </p:nvSpPr>
          <p:spPr bwMode="auto">
            <a:xfrm>
              <a:off x="834" y="5475"/>
              <a:ext cx="2008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MX" dirty="0"/>
                <a:t>Lic. </a:t>
              </a:r>
              <a:r>
                <a:rPr lang="es-MX" dirty="0" smtClean="0"/>
                <a:t>Rubén Villalobos </a:t>
              </a:r>
              <a:r>
                <a:rPr lang="es-MX" dirty="0" err="1" smtClean="0"/>
                <a:t>Arriaga</a:t>
              </a:r>
              <a:endParaRPr lang="es-ES" dirty="0"/>
            </a:p>
          </p:txBody>
        </p:sp>
        <p:sp>
          <p:nvSpPr>
            <p:cNvPr id="12365" name="Text Box 77"/>
            <p:cNvSpPr txBox="1">
              <a:spLocks noChangeArrowheads="1"/>
            </p:cNvSpPr>
            <p:nvPr/>
          </p:nvSpPr>
          <p:spPr bwMode="auto">
            <a:xfrm>
              <a:off x="2433" y="5466"/>
              <a:ext cx="2008" cy="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MX"/>
                <a:t>Ing. Georgina Silva Barragán</a:t>
              </a:r>
              <a:endParaRPr lang="es-E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77" name="Rectangle 41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4375" name="Line 39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4387" name="Text Box 51"/>
          <p:cNvSpPr txBox="1">
            <a:spLocks noChangeArrowheads="1"/>
          </p:cNvSpPr>
          <p:nvPr/>
        </p:nvSpPr>
        <p:spPr bwMode="auto">
          <a:xfrm>
            <a:off x="1679575" y="854075"/>
            <a:ext cx="4679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s-ES" sz="2400">
              <a:latin typeface="Times New Roman" pitchFamily="18" charset="0"/>
            </a:endParaRPr>
          </a:p>
        </p:txBody>
      </p:sp>
      <p:sp>
        <p:nvSpPr>
          <p:cNvPr id="14404" name="Rectangle 68"/>
          <p:cNvSpPr>
            <a:spLocks noChangeArrowheads="1"/>
          </p:cNvSpPr>
          <p:nvPr/>
        </p:nvSpPr>
        <p:spPr bwMode="auto">
          <a:xfrm>
            <a:off x="1543050" y="1143000"/>
            <a:ext cx="5200650" cy="6924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7800" indent="-177800" algn="ctr"/>
            <a:r>
              <a:rPr lang="es-ES_tradnl" b="1" i="1" dirty="0"/>
              <a:t>DIRECTOR </a:t>
            </a:r>
            <a:r>
              <a:rPr lang="es-ES_tradnl" b="1" i="1" dirty="0" smtClean="0"/>
              <a:t>JURÍDICO</a:t>
            </a:r>
            <a:endParaRPr lang="es-ES_tradnl" dirty="0"/>
          </a:p>
          <a:p>
            <a:pPr marL="177800" indent="-177800" algn="ctr"/>
            <a:r>
              <a:rPr lang="es-ES_tradnl" b="1" dirty="0"/>
              <a:t>(</a:t>
            </a:r>
            <a:r>
              <a:rPr lang="es-ES_tradnl" b="1" dirty="0" smtClean="0"/>
              <a:t>Continúa</a:t>
            </a:r>
            <a:r>
              <a:rPr lang="es-ES_tradnl" b="1" dirty="0"/>
              <a:t>)</a:t>
            </a:r>
          </a:p>
          <a:p>
            <a:pPr marL="177800" indent="-177800" algn="just"/>
            <a:endParaRPr lang="es-ES_tradnl" b="1" dirty="0"/>
          </a:p>
          <a:p>
            <a:pPr marL="177800" indent="-177800" algn="just"/>
            <a:endParaRPr lang="es-ES" dirty="0"/>
          </a:p>
          <a:p>
            <a:pPr marL="177800" indent="-177800" algn="just">
              <a:buFontTx/>
              <a:buChar char="•"/>
            </a:pPr>
            <a:r>
              <a:rPr lang="es-ES" dirty="0"/>
              <a:t>Recibir en acuerdo a los servidores públicos que dependan de la   Dirección de Área a su cargo y conceder audiencia al público sobre los asuntos de su competencia o que le sean delegados.</a:t>
            </a:r>
          </a:p>
          <a:p>
            <a:pPr marL="177800" indent="-177800" algn="just">
              <a:buFontTx/>
              <a:buChar char="•"/>
            </a:pPr>
            <a:endParaRPr lang="es-ES" dirty="0"/>
          </a:p>
          <a:p>
            <a:pPr marL="177800" indent="-177800" algn="just">
              <a:buFontTx/>
              <a:buChar char="•"/>
            </a:pPr>
            <a:r>
              <a:rPr lang="es-ES" dirty="0"/>
              <a:t>Participar en el programa de modernización administrativa conforme a las políticas y  lineamientos emitidos al respecto.</a:t>
            </a:r>
          </a:p>
          <a:p>
            <a:pPr marL="177800" indent="-177800" algn="just">
              <a:buFontTx/>
              <a:buChar char="•"/>
            </a:pPr>
            <a:endParaRPr lang="es-ES" dirty="0"/>
          </a:p>
          <a:p>
            <a:pPr marL="177800" indent="-177800" algn="just">
              <a:buFontTx/>
              <a:buChar char="•"/>
            </a:pPr>
            <a:r>
              <a:rPr lang="es-ES" dirty="0"/>
              <a:t>Participar en el programa de calidad de acuerdo al esquema concerniente.</a:t>
            </a:r>
            <a:endParaRPr lang="es-ES_tradnl" dirty="0"/>
          </a:p>
          <a:p>
            <a:pPr marL="177800" indent="-177800" algn="just">
              <a:buFontTx/>
              <a:buChar char="•"/>
            </a:pPr>
            <a:endParaRPr lang="es-ES_tradnl" dirty="0"/>
          </a:p>
          <a:p>
            <a:pPr marL="177800" indent="-177800" algn="just">
              <a:buFontTx/>
              <a:buChar char="•"/>
            </a:pPr>
            <a:r>
              <a:rPr lang="es-ES_tradnl" dirty="0"/>
              <a:t>Compilar y actualizar las disposiciones legales vigentes, así como organizar y controlar la biblioteca jurídica del Instituto.</a:t>
            </a:r>
          </a:p>
          <a:p>
            <a:pPr marL="177800" indent="-177800" algn="just">
              <a:buFontTx/>
              <a:buChar char="•"/>
            </a:pPr>
            <a:endParaRPr lang="es-ES_tradnl" dirty="0"/>
          </a:p>
          <a:p>
            <a:pPr marL="177800" indent="-177800" algn="just">
              <a:buFontTx/>
              <a:buChar char="•"/>
            </a:pPr>
            <a:r>
              <a:rPr lang="es-ES_tradnl" dirty="0"/>
              <a:t>Atender, previa disposición de la Directora General del Instituto, las consultas que sobre la interpretación  de la legislación vigente concerniente a las funciones que desarrolla el Instituto Estatal de Infraestructura Física Educativa que formulen las diversas dependencias del gobierno estatal o de los municipios de la entidad, así como los sectores social y privado.</a:t>
            </a:r>
          </a:p>
          <a:p>
            <a:pPr marL="177800" indent="-177800" algn="just">
              <a:buFontTx/>
              <a:buChar char="•"/>
            </a:pPr>
            <a:endParaRPr lang="es-ES_tradnl" dirty="0"/>
          </a:p>
          <a:p>
            <a:pPr marL="177800" indent="-177800" algn="just">
              <a:buFontTx/>
              <a:buChar char="•"/>
            </a:pPr>
            <a:r>
              <a:rPr lang="es-ES" dirty="0"/>
              <a:t>Intervenir en todo lo relacionado con los asuntos de carácter jurídico que atañan al Instituto, así como elaborar o en su caso, revisar los proyectos de leyes, decretos, reglamentos, convenios, contratos y demás documentos que le sean turnados.</a:t>
            </a:r>
          </a:p>
          <a:p>
            <a:pPr marL="177800" indent="-177800" algn="just">
              <a:buFontTx/>
              <a:buChar char="•"/>
            </a:pPr>
            <a:endParaRPr lang="es-ES_tradnl" dirty="0"/>
          </a:p>
          <a:p>
            <a:pPr marL="177800" indent="-177800" algn="just">
              <a:buFontTx/>
              <a:buChar char="•"/>
            </a:pPr>
            <a:r>
              <a:rPr lang="es-ES_tradnl" dirty="0"/>
              <a:t>Representar legalmente la Directora General del Instituto previo poder que le sea otorgado ante fedatario público, en los actos en que éste tenga que intervenir jurídicamente.</a:t>
            </a:r>
          </a:p>
          <a:p>
            <a:pPr marL="177800" indent="-177800" algn="just">
              <a:buFontTx/>
              <a:buChar char="•"/>
            </a:pPr>
            <a:endParaRPr lang="es-ES_tradnl" dirty="0"/>
          </a:p>
          <a:p>
            <a:pPr marL="177800" indent="-177800" algn="just">
              <a:buFontTx/>
              <a:buChar char="•"/>
            </a:pPr>
            <a:r>
              <a:rPr lang="es-ES_tradnl" dirty="0"/>
              <a:t>Asesorar legalmente al Directora General  y  unidades  administrativas del Instituto, así como definir, sistematizar, actualizar y difundir internamente los criterios de interpretación y de aplicación  de las disposiciones legales.</a:t>
            </a:r>
          </a:p>
        </p:txBody>
      </p:sp>
      <p:sp>
        <p:nvSpPr>
          <p:cNvPr id="14407" name="Text Box 71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_tradnl" sz="2000" b="1" i="1" dirty="0" smtClean="0"/>
              <a:t>DESCRIPCIÓN </a:t>
            </a:r>
            <a:r>
              <a:rPr lang="es-ES_tradnl" sz="2000" b="1" i="1" dirty="0"/>
              <a:t>DE FUNCIONES</a:t>
            </a:r>
          </a:p>
        </p:txBody>
      </p:sp>
      <p:grpSp>
        <p:nvGrpSpPr>
          <p:cNvPr id="14408" name="Group 72"/>
          <p:cNvGrpSpPr>
            <a:grpSpLocks/>
          </p:cNvGrpSpPr>
          <p:nvPr/>
        </p:nvGrpSpPr>
        <p:grpSpPr bwMode="auto">
          <a:xfrm>
            <a:off x="1323975" y="8166100"/>
            <a:ext cx="5726113" cy="809625"/>
            <a:chOff x="834" y="5144"/>
            <a:chExt cx="3607" cy="510"/>
          </a:xfrm>
        </p:grpSpPr>
        <p:sp>
          <p:nvSpPr>
            <p:cNvPr id="14409" name="Rectangle 73"/>
            <p:cNvSpPr>
              <a:spLocks noChangeArrowheads="1"/>
            </p:cNvSpPr>
            <p:nvPr/>
          </p:nvSpPr>
          <p:spPr bwMode="auto">
            <a:xfrm>
              <a:off x="995" y="5144"/>
              <a:ext cx="3263" cy="51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4410" name="Text Box 74"/>
            <p:cNvSpPr txBox="1">
              <a:spLocks noChangeArrowheads="1"/>
            </p:cNvSpPr>
            <p:nvPr/>
          </p:nvSpPr>
          <p:spPr bwMode="auto">
            <a:xfrm>
              <a:off x="1450" y="5153"/>
              <a:ext cx="713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/>
                <a:t>Responsable</a:t>
              </a:r>
              <a:endParaRPr lang="es-ES" b="1"/>
            </a:p>
          </p:txBody>
        </p:sp>
        <p:sp>
          <p:nvSpPr>
            <p:cNvPr id="14411" name="Line 75"/>
            <p:cNvSpPr>
              <a:spLocks noChangeShapeType="1"/>
            </p:cNvSpPr>
            <p:nvPr/>
          </p:nvSpPr>
          <p:spPr bwMode="auto">
            <a:xfrm>
              <a:off x="2628" y="5144"/>
              <a:ext cx="2" cy="50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4412" name="Line 76"/>
            <p:cNvSpPr>
              <a:spLocks noChangeShapeType="1"/>
            </p:cNvSpPr>
            <p:nvPr/>
          </p:nvSpPr>
          <p:spPr bwMode="auto">
            <a:xfrm>
              <a:off x="995" y="5335"/>
              <a:ext cx="3263" cy="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4413" name="Text Box 77"/>
            <p:cNvSpPr txBox="1">
              <a:spLocks noChangeArrowheads="1"/>
            </p:cNvSpPr>
            <p:nvPr/>
          </p:nvSpPr>
          <p:spPr bwMode="auto">
            <a:xfrm>
              <a:off x="2766" y="5153"/>
              <a:ext cx="1354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/>
                <a:t>Directora General del IEIFE</a:t>
              </a:r>
              <a:endParaRPr lang="es-ES" b="1"/>
            </a:p>
          </p:txBody>
        </p:sp>
        <p:sp>
          <p:nvSpPr>
            <p:cNvPr id="14414" name="Text Box 78"/>
            <p:cNvSpPr txBox="1">
              <a:spLocks noChangeArrowheads="1"/>
            </p:cNvSpPr>
            <p:nvPr/>
          </p:nvSpPr>
          <p:spPr bwMode="auto">
            <a:xfrm>
              <a:off x="834" y="5475"/>
              <a:ext cx="2008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MX" dirty="0"/>
                <a:t>Lic. </a:t>
              </a:r>
              <a:r>
                <a:rPr lang="es-MX" dirty="0" smtClean="0"/>
                <a:t>Rubén Villalobos </a:t>
              </a:r>
              <a:r>
                <a:rPr lang="es-MX" dirty="0" err="1" smtClean="0"/>
                <a:t>Arriaga</a:t>
              </a:r>
              <a:endParaRPr lang="es-ES" dirty="0"/>
            </a:p>
          </p:txBody>
        </p:sp>
        <p:sp>
          <p:nvSpPr>
            <p:cNvPr id="14415" name="Text Box 79"/>
            <p:cNvSpPr txBox="1">
              <a:spLocks noChangeArrowheads="1"/>
            </p:cNvSpPr>
            <p:nvPr/>
          </p:nvSpPr>
          <p:spPr bwMode="auto">
            <a:xfrm>
              <a:off x="2433" y="5466"/>
              <a:ext cx="2008" cy="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MX"/>
                <a:t>Ing. Georgina Silva Barragán</a:t>
              </a:r>
              <a:endParaRPr lang="es-E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29700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29708" name="Text Box 12"/>
          <p:cNvSpPr txBox="1">
            <a:spLocks noChangeArrowheads="1"/>
          </p:cNvSpPr>
          <p:nvPr/>
        </p:nvSpPr>
        <p:spPr bwMode="auto">
          <a:xfrm>
            <a:off x="1562100" y="812800"/>
            <a:ext cx="5035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" sz="2400">
              <a:latin typeface="Times New Roman" pitchFamily="18" charset="0"/>
            </a:endParaRPr>
          </a:p>
        </p:txBody>
      </p:sp>
      <p:sp>
        <p:nvSpPr>
          <p:cNvPr id="29720" name="Text Box 24"/>
          <p:cNvSpPr txBox="1">
            <a:spLocks noChangeArrowheads="1"/>
          </p:cNvSpPr>
          <p:nvPr/>
        </p:nvSpPr>
        <p:spPr bwMode="auto">
          <a:xfrm>
            <a:off x="1543050" y="1143000"/>
            <a:ext cx="5238750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80975" indent="-180975" algn="ctr"/>
            <a:r>
              <a:rPr lang="es-ES_tradnl" b="1" i="1" dirty="0"/>
              <a:t>DIRECTOR </a:t>
            </a:r>
            <a:r>
              <a:rPr lang="es-ES_tradnl" b="1" i="1" dirty="0" smtClean="0"/>
              <a:t>JURÍDICO</a:t>
            </a:r>
            <a:endParaRPr lang="es-ES_tradnl" dirty="0"/>
          </a:p>
          <a:p>
            <a:pPr marL="180975" indent="-180975" algn="ctr"/>
            <a:r>
              <a:rPr lang="es-ES_tradnl" b="1" i="1" dirty="0"/>
              <a:t>(</a:t>
            </a:r>
            <a:r>
              <a:rPr lang="es-ES_tradnl" b="1" i="1" dirty="0" smtClean="0"/>
              <a:t>Continúa</a:t>
            </a:r>
            <a:r>
              <a:rPr lang="es-ES_tradnl" b="1" i="1" dirty="0"/>
              <a:t>)</a:t>
            </a:r>
          </a:p>
          <a:p>
            <a:pPr marL="180975" indent="-180975" algn="ctr"/>
            <a:endParaRPr lang="es-ES_tradnl" dirty="0"/>
          </a:p>
          <a:p>
            <a:pPr marL="180975" indent="-180975" algn="ctr"/>
            <a:endParaRPr lang="es-ES_tradnl" dirty="0"/>
          </a:p>
          <a:p>
            <a:pPr marL="180975" indent="-180975" algn="just">
              <a:buFont typeface="Wingdings" pitchFamily="2" charset="2"/>
              <a:buChar char="§"/>
            </a:pPr>
            <a:endParaRPr lang="es-ES_tradnl" dirty="0"/>
          </a:p>
          <a:p>
            <a:pPr marL="180975" indent="-180975" algn="just">
              <a:buFont typeface="Wingdings" pitchFamily="2" charset="2"/>
              <a:buChar char="§"/>
            </a:pPr>
            <a:r>
              <a:rPr lang="es-ES_tradnl" dirty="0"/>
              <a:t>Interponer y tramitar los recursos administrativos que le corresponda a la Dirección General del Instituto, de acuerdo a las disposiciones legales vigentes.</a:t>
            </a:r>
          </a:p>
          <a:p>
            <a:pPr marL="180975" indent="-180975" algn="just">
              <a:buFont typeface="Wingdings" pitchFamily="2" charset="2"/>
              <a:buChar char="§"/>
            </a:pPr>
            <a:endParaRPr lang="es-ES_tradnl" dirty="0"/>
          </a:p>
          <a:p>
            <a:pPr marL="180975" indent="-180975" algn="just">
              <a:buFont typeface="Wingdings" pitchFamily="2" charset="2"/>
              <a:buChar char="§"/>
            </a:pPr>
            <a:r>
              <a:rPr lang="es-ES_tradnl" dirty="0"/>
              <a:t>Elaborar y llevar un registro actualizado de los acuerdos, convenios y  contratos celebrados por el Instituto, en coordinación con las Direcciones de Área involucradas.</a:t>
            </a:r>
          </a:p>
          <a:p>
            <a:pPr marL="180975" indent="-180975" algn="just">
              <a:buFont typeface="Wingdings" pitchFamily="2" charset="2"/>
              <a:buChar char="§"/>
            </a:pPr>
            <a:endParaRPr lang="es-ES_tradnl" dirty="0"/>
          </a:p>
          <a:p>
            <a:pPr marL="180975" indent="-180975" algn="just">
              <a:buFont typeface="Wingdings" pitchFamily="2" charset="2"/>
              <a:buChar char="§"/>
            </a:pPr>
            <a:r>
              <a:rPr lang="es-ES_tradnl" dirty="0"/>
              <a:t>Recibir, tramitar  y resolver las quejas, denuncias e inconformidades que se formulen con motivo de los actos emitidos, acuerdos, convenios o contratos celebrados entre particulares y el Instituto.</a:t>
            </a:r>
          </a:p>
          <a:p>
            <a:pPr marL="180975" indent="-180975" algn="just">
              <a:buFont typeface="Wingdings" pitchFamily="2" charset="2"/>
              <a:buChar char="§"/>
            </a:pPr>
            <a:endParaRPr lang="es-ES_tradnl" dirty="0"/>
          </a:p>
          <a:p>
            <a:pPr marL="180975" indent="-180975" algn="just">
              <a:buFont typeface="Wingdings" pitchFamily="2" charset="2"/>
              <a:buChar char="§"/>
            </a:pPr>
            <a:r>
              <a:rPr lang="es-MX" dirty="0"/>
              <a:t>Emitir su opinión o dictamen, previa solicitud de las unidades administrativas, sobre las solicitudes que sobre infraestructura educativa le sean presentadas al Instituto.</a:t>
            </a:r>
          </a:p>
          <a:p>
            <a:pPr marL="180975" indent="-180975" algn="just">
              <a:buFont typeface="Wingdings" pitchFamily="2" charset="2"/>
              <a:buChar char="§"/>
            </a:pPr>
            <a:endParaRPr lang="es-ES" dirty="0"/>
          </a:p>
          <a:p>
            <a:pPr marL="180975" indent="-180975" algn="just">
              <a:buFont typeface="Wingdings" pitchFamily="2" charset="2"/>
              <a:buChar char="§"/>
            </a:pPr>
            <a:r>
              <a:rPr lang="es-ES_tradnl" dirty="0"/>
              <a:t>Previa instrucción de la Directora General, prestar asesoría jurídica a los Ayuntamientos y Organismos Públicos o Privados en asuntos relativos al Instituto, conforme a las disposiciones legales vigentes.</a:t>
            </a:r>
          </a:p>
          <a:p>
            <a:pPr marL="180975" indent="-180975" algn="just">
              <a:buFont typeface="Wingdings" pitchFamily="2" charset="2"/>
              <a:buChar char="§"/>
            </a:pPr>
            <a:endParaRPr lang="es-ES_tradnl" dirty="0"/>
          </a:p>
          <a:p>
            <a:pPr marL="180975" indent="-180975" algn="just">
              <a:buFont typeface="Wingdings" pitchFamily="2" charset="2"/>
              <a:buChar char="§"/>
            </a:pPr>
            <a:r>
              <a:rPr lang="es-ES_tradnl" dirty="0"/>
              <a:t>Establecer y coordinar acciones en materia jurídica con la Dirección de Asuntos Jurídicos del Gobierno del Estado y con la Unidad de Asuntos Jurídicos de la Secretaría de Educación de Gobierno del Estado.</a:t>
            </a:r>
          </a:p>
          <a:p>
            <a:pPr marL="180975" indent="-180975" algn="just">
              <a:buFont typeface="Wingdings" pitchFamily="2" charset="2"/>
              <a:buChar char="§"/>
            </a:pPr>
            <a:endParaRPr lang="es-ES_tradnl" dirty="0"/>
          </a:p>
          <a:p>
            <a:pPr marL="180975" indent="-180975" algn="just">
              <a:buFontTx/>
              <a:buChar char="•"/>
            </a:pPr>
            <a:r>
              <a:rPr lang="es-ES" dirty="0"/>
              <a:t>Actuar como notificador en los acuerdos y resoluciones que se dicten en los procedimientos administrativos del Instituto con arreglo a las leyes aplicables y expedir, cuando así proceda y previo acuerdo con la Directora General, certificaciones legales de los documentos y constancias existentes en los archivos del Instituto.</a:t>
            </a:r>
            <a:endParaRPr lang="es-ES_tradnl" dirty="0"/>
          </a:p>
        </p:txBody>
      </p:sp>
      <p:sp>
        <p:nvSpPr>
          <p:cNvPr id="29723" name="Text Box 27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_tradnl" sz="2000" b="1" i="1" dirty="0" smtClean="0"/>
              <a:t>DESCRIPCIÓN </a:t>
            </a:r>
            <a:r>
              <a:rPr lang="es-ES_tradnl" sz="2000" b="1" i="1" dirty="0"/>
              <a:t>DE FUNCIONES</a:t>
            </a:r>
          </a:p>
        </p:txBody>
      </p:sp>
      <p:grpSp>
        <p:nvGrpSpPr>
          <p:cNvPr id="29724" name="Group 28"/>
          <p:cNvGrpSpPr>
            <a:grpSpLocks/>
          </p:cNvGrpSpPr>
          <p:nvPr/>
        </p:nvGrpSpPr>
        <p:grpSpPr bwMode="auto">
          <a:xfrm>
            <a:off x="1323975" y="8166100"/>
            <a:ext cx="5726113" cy="809625"/>
            <a:chOff x="834" y="5144"/>
            <a:chExt cx="3607" cy="510"/>
          </a:xfrm>
        </p:grpSpPr>
        <p:sp>
          <p:nvSpPr>
            <p:cNvPr id="29725" name="Rectangle 29"/>
            <p:cNvSpPr>
              <a:spLocks noChangeArrowheads="1"/>
            </p:cNvSpPr>
            <p:nvPr/>
          </p:nvSpPr>
          <p:spPr bwMode="auto">
            <a:xfrm>
              <a:off x="995" y="5144"/>
              <a:ext cx="3263" cy="51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29726" name="Text Box 30"/>
            <p:cNvSpPr txBox="1">
              <a:spLocks noChangeArrowheads="1"/>
            </p:cNvSpPr>
            <p:nvPr/>
          </p:nvSpPr>
          <p:spPr bwMode="auto">
            <a:xfrm>
              <a:off x="1450" y="5153"/>
              <a:ext cx="713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/>
                <a:t>Responsable</a:t>
              </a:r>
              <a:endParaRPr lang="es-ES" b="1"/>
            </a:p>
          </p:txBody>
        </p:sp>
        <p:sp>
          <p:nvSpPr>
            <p:cNvPr id="29727" name="Line 31"/>
            <p:cNvSpPr>
              <a:spLocks noChangeShapeType="1"/>
            </p:cNvSpPr>
            <p:nvPr/>
          </p:nvSpPr>
          <p:spPr bwMode="auto">
            <a:xfrm>
              <a:off x="2628" y="5144"/>
              <a:ext cx="2" cy="50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9728" name="Line 32"/>
            <p:cNvSpPr>
              <a:spLocks noChangeShapeType="1"/>
            </p:cNvSpPr>
            <p:nvPr/>
          </p:nvSpPr>
          <p:spPr bwMode="auto">
            <a:xfrm>
              <a:off x="995" y="5335"/>
              <a:ext cx="3263" cy="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9729" name="Text Box 33"/>
            <p:cNvSpPr txBox="1">
              <a:spLocks noChangeArrowheads="1"/>
            </p:cNvSpPr>
            <p:nvPr/>
          </p:nvSpPr>
          <p:spPr bwMode="auto">
            <a:xfrm>
              <a:off x="2766" y="5153"/>
              <a:ext cx="1354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/>
                <a:t>Directora General del IEIFE</a:t>
              </a:r>
              <a:endParaRPr lang="es-ES" b="1"/>
            </a:p>
          </p:txBody>
        </p:sp>
        <p:sp>
          <p:nvSpPr>
            <p:cNvPr id="29730" name="Text Box 34"/>
            <p:cNvSpPr txBox="1">
              <a:spLocks noChangeArrowheads="1"/>
            </p:cNvSpPr>
            <p:nvPr/>
          </p:nvSpPr>
          <p:spPr bwMode="auto">
            <a:xfrm>
              <a:off x="834" y="5475"/>
              <a:ext cx="2008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MX" dirty="0"/>
                <a:t>Lic. </a:t>
              </a:r>
              <a:r>
                <a:rPr lang="es-MX" dirty="0" smtClean="0"/>
                <a:t>Rubén Villalobos </a:t>
              </a:r>
              <a:r>
                <a:rPr lang="es-MX" dirty="0" err="1" smtClean="0"/>
                <a:t>Arriaga</a:t>
              </a:r>
              <a:endParaRPr lang="es-ES" dirty="0"/>
            </a:p>
          </p:txBody>
        </p:sp>
        <p:sp>
          <p:nvSpPr>
            <p:cNvPr id="29731" name="Text Box 35"/>
            <p:cNvSpPr txBox="1">
              <a:spLocks noChangeArrowheads="1"/>
            </p:cNvSpPr>
            <p:nvPr/>
          </p:nvSpPr>
          <p:spPr bwMode="auto">
            <a:xfrm>
              <a:off x="2433" y="5466"/>
              <a:ext cx="2008" cy="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MX"/>
                <a:t>Ing. Georgina Silva Barragán</a:t>
              </a:r>
              <a:endParaRPr lang="es-E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49159" name="Line 7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49160" name="Rectangle 8"/>
          <p:cNvSpPr>
            <a:spLocks noChangeArrowheads="1"/>
          </p:cNvSpPr>
          <p:nvPr/>
        </p:nvSpPr>
        <p:spPr bwMode="auto">
          <a:xfrm>
            <a:off x="1543050" y="1157288"/>
            <a:ext cx="5238750" cy="2215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80975" indent="-180975" algn="ctr"/>
            <a:r>
              <a:rPr lang="es-ES_tradnl" b="1" i="1" dirty="0"/>
              <a:t>DIRECTOR </a:t>
            </a:r>
            <a:r>
              <a:rPr lang="es-ES_tradnl" b="1" i="1" dirty="0" smtClean="0"/>
              <a:t>JURÍDICO</a:t>
            </a:r>
            <a:endParaRPr lang="es-ES_tradnl" dirty="0"/>
          </a:p>
          <a:p>
            <a:pPr marL="180975" indent="-180975" algn="ctr"/>
            <a:r>
              <a:rPr lang="es-ES_tradnl" b="1" i="1" dirty="0"/>
              <a:t>(</a:t>
            </a:r>
            <a:r>
              <a:rPr lang="es-ES_tradnl" b="1" i="1" dirty="0" smtClean="0"/>
              <a:t>Continúa</a:t>
            </a:r>
            <a:r>
              <a:rPr lang="es-ES_tradnl" b="1" i="1" dirty="0"/>
              <a:t>)</a:t>
            </a:r>
          </a:p>
          <a:p>
            <a:pPr marL="180975" indent="-180975" algn="ctr"/>
            <a:endParaRPr lang="es-ES_tradnl" b="1" i="1" dirty="0"/>
          </a:p>
          <a:p>
            <a:pPr marL="180975" indent="-180975"/>
            <a:endParaRPr lang="es-ES_tradnl" b="1" i="1" dirty="0"/>
          </a:p>
          <a:p>
            <a:pPr marL="180975" indent="-180975"/>
            <a:endParaRPr lang="es-ES" dirty="0"/>
          </a:p>
          <a:p>
            <a:pPr marL="180975" indent="-180975" algn="just">
              <a:buFontTx/>
              <a:buChar char="•"/>
            </a:pPr>
            <a:r>
              <a:rPr lang="es-ES" dirty="0"/>
              <a:t>Acordar con la Directora General del Instituto a fin de informar sobre los procedimientos legales que se estén llevando a cabo; y</a:t>
            </a:r>
          </a:p>
          <a:p>
            <a:pPr marL="180975" indent="-180975"/>
            <a:endParaRPr lang="es-ES" dirty="0"/>
          </a:p>
          <a:p>
            <a:pPr marL="180975" indent="-180975" algn="just">
              <a:buFont typeface="Wingdings" pitchFamily="2" charset="2"/>
              <a:buChar char="§"/>
            </a:pPr>
            <a:r>
              <a:rPr lang="es-ES_tradnl" dirty="0"/>
              <a:t>Estas funciones son enunciativas mas no limitativas.</a:t>
            </a:r>
          </a:p>
          <a:p>
            <a:pPr marL="180975" indent="-180975"/>
            <a:endParaRPr lang="es-ES_tradnl" dirty="0"/>
          </a:p>
          <a:p>
            <a:pPr marL="180975" indent="-180975">
              <a:spcBef>
                <a:spcPct val="50000"/>
              </a:spcBef>
            </a:pPr>
            <a:endParaRPr lang="es-ES_tradnl" dirty="0"/>
          </a:p>
        </p:txBody>
      </p:sp>
      <p:sp>
        <p:nvSpPr>
          <p:cNvPr id="49172" name="Text Box 20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_tradnl" sz="2000" b="1" i="1" dirty="0" smtClean="0"/>
              <a:t>DESCRIPCIÓN </a:t>
            </a:r>
            <a:r>
              <a:rPr lang="es-ES_tradnl" sz="2000" b="1" i="1" dirty="0"/>
              <a:t>DE FUNCIONES</a:t>
            </a:r>
          </a:p>
        </p:txBody>
      </p:sp>
      <p:grpSp>
        <p:nvGrpSpPr>
          <p:cNvPr id="49173" name="Group 21"/>
          <p:cNvGrpSpPr>
            <a:grpSpLocks/>
          </p:cNvGrpSpPr>
          <p:nvPr/>
        </p:nvGrpSpPr>
        <p:grpSpPr bwMode="auto">
          <a:xfrm>
            <a:off x="1323975" y="8166100"/>
            <a:ext cx="5726113" cy="809625"/>
            <a:chOff x="834" y="5144"/>
            <a:chExt cx="3607" cy="510"/>
          </a:xfrm>
        </p:grpSpPr>
        <p:sp>
          <p:nvSpPr>
            <p:cNvPr id="49174" name="Rectangle 22"/>
            <p:cNvSpPr>
              <a:spLocks noChangeArrowheads="1"/>
            </p:cNvSpPr>
            <p:nvPr/>
          </p:nvSpPr>
          <p:spPr bwMode="auto">
            <a:xfrm>
              <a:off x="995" y="5144"/>
              <a:ext cx="3263" cy="51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49175" name="Text Box 23"/>
            <p:cNvSpPr txBox="1">
              <a:spLocks noChangeArrowheads="1"/>
            </p:cNvSpPr>
            <p:nvPr/>
          </p:nvSpPr>
          <p:spPr bwMode="auto">
            <a:xfrm>
              <a:off x="1450" y="5153"/>
              <a:ext cx="713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/>
                <a:t>Responsable</a:t>
              </a:r>
              <a:endParaRPr lang="es-ES" b="1"/>
            </a:p>
          </p:txBody>
        </p:sp>
        <p:sp>
          <p:nvSpPr>
            <p:cNvPr id="49176" name="Line 24"/>
            <p:cNvSpPr>
              <a:spLocks noChangeShapeType="1"/>
            </p:cNvSpPr>
            <p:nvPr/>
          </p:nvSpPr>
          <p:spPr bwMode="auto">
            <a:xfrm>
              <a:off x="2628" y="5144"/>
              <a:ext cx="2" cy="50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49177" name="Line 25"/>
            <p:cNvSpPr>
              <a:spLocks noChangeShapeType="1"/>
            </p:cNvSpPr>
            <p:nvPr/>
          </p:nvSpPr>
          <p:spPr bwMode="auto">
            <a:xfrm>
              <a:off x="995" y="5335"/>
              <a:ext cx="3263" cy="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49178" name="Text Box 26"/>
            <p:cNvSpPr txBox="1">
              <a:spLocks noChangeArrowheads="1"/>
            </p:cNvSpPr>
            <p:nvPr/>
          </p:nvSpPr>
          <p:spPr bwMode="auto">
            <a:xfrm>
              <a:off x="2766" y="5153"/>
              <a:ext cx="1354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/>
                <a:t>Directora General del IEIFE</a:t>
              </a:r>
              <a:endParaRPr lang="es-ES" b="1"/>
            </a:p>
          </p:txBody>
        </p:sp>
        <p:sp>
          <p:nvSpPr>
            <p:cNvPr id="49179" name="Text Box 27"/>
            <p:cNvSpPr txBox="1">
              <a:spLocks noChangeArrowheads="1"/>
            </p:cNvSpPr>
            <p:nvPr/>
          </p:nvSpPr>
          <p:spPr bwMode="auto">
            <a:xfrm>
              <a:off x="834" y="5475"/>
              <a:ext cx="2008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MX" dirty="0"/>
                <a:t>Lic. </a:t>
              </a:r>
              <a:r>
                <a:rPr lang="es-MX" dirty="0" smtClean="0"/>
                <a:t>Rubén Villalobos </a:t>
              </a:r>
              <a:r>
                <a:rPr lang="es-MX" dirty="0" err="1" smtClean="0"/>
                <a:t>Arriaga</a:t>
              </a:r>
              <a:endParaRPr lang="es-ES" dirty="0"/>
            </a:p>
          </p:txBody>
        </p:sp>
        <p:sp>
          <p:nvSpPr>
            <p:cNvPr id="49180" name="Text Box 28"/>
            <p:cNvSpPr txBox="1">
              <a:spLocks noChangeArrowheads="1"/>
            </p:cNvSpPr>
            <p:nvPr/>
          </p:nvSpPr>
          <p:spPr bwMode="auto">
            <a:xfrm>
              <a:off x="2433" y="5466"/>
              <a:ext cx="2008" cy="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MX"/>
                <a:t>Ing. Georgina Silva Barragán</a:t>
              </a:r>
              <a:endParaRPr lang="es-ES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30724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30732" name="Text Box 12"/>
          <p:cNvSpPr txBox="1">
            <a:spLocks noChangeArrowheads="1"/>
          </p:cNvSpPr>
          <p:nvPr/>
        </p:nvSpPr>
        <p:spPr bwMode="auto">
          <a:xfrm>
            <a:off x="1543050" y="736600"/>
            <a:ext cx="5099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" sz="2400">
              <a:latin typeface="Times New Roman" pitchFamily="18" charset="0"/>
            </a:endParaRPr>
          </a:p>
        </p:txBody>
      </p:sp>
      <p:sp>
        <p:nvSpPr>
          <p:cNvPr id="30747" name="Text Box 27"/>
          <p:cNvSpPr txBox="1">
            <a:spLocks noChangeArrowheads="1"/>
          </p:cNvSpPr>
          <p:nvPr/>
        </p:nvSpPr>
        <p:spPr bwMode="auto">
          <a:xfrm>
            <a:off x="1543050" y="1146175"/>
            <a:ext cx="5175250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ctr"/>
            <a:r>
              <a:rPr lang="es-ES" b="1" i="1" dirty="0"/>
              <a:t>ASISTENTE </a:t>
            </a:r>
            <a:r>
              <a:rPr lang="es-ES" b="1" i="1" dirty="0" smtClean="0"/>
              <a:t>JURÍDICO</a:t>
            </a:r>
            <a:endParaRPr lang="es-ES" b="1" i="1" dirty="0"/>
          </a:p>
          <a:p>
            <a:pPr marL="457200" indent="-457200" algn="just"/>
            <a:endParaRPr lang="es-MX" b="1" i="1" dirty="0"/>
          </a:p>
          <a:p>
            <a:pPr marL="457200" indent="-457200" algn="just"/>
            <a:endParaRPr lang="es-ES" b="1" i="1" dirty="0"/>
          </a:p>
          <a:p>
            <a:pPr marL="457200" indent="-457200" algn="just"/>
            <a:r>
              <a:rPr lang="es-ES" b="1" i="1" dirty="0"/>
              <a:t>OBJETIVO.</a:t>
            </a:r>
          </a:p>
          <a:p>
            <a:pPr marL="457200" indent="-457200" algn="just"/>
            <a:endParaRPr lang="es-ES" b="1" i="1" dirty="0"/>
          </a:p>
          <a:p>
            <a:pPr marL="457200" indent="-457200" algn="just"/>
            <a:r>
              <a:rPr lang="es-ES" dirty="0"/>
              <a:t>	Apoyar al Director Jurídico en todas las tareas concernientes a la Dirección y que tengan el carácter legal.</a:t>
            </a:r>
          </a:p>
          <a:p>
            <a:pPr marL="457200" indent="-457200" algn="just"/>
            <a:endParaRPr lang="es-MX" dirty="0"/>
          </a:p>
          <a:p>
            <a:pPr marL="457200" indent="-457200" algn="just"/>
            <a:endParaRPr lang="es-MX" dirty="0"/>
          </a:p>
          <a:p>
            <a:pPr marL="457200" indent="-457200" algn="just"/>
            <a:endParaRPr lang="es-ES" dirty="0"/>
          </a:p>
          <a:p>
            <a:pPr marL="457200" indent="-457200" algn="just"/>
            <a:r>
              <a:rPr lang="es-ES" b="1" i="1" dirty="0"/>
              <a:t>FUNCIONES:</a:t>
            </a:r>
          </a:p>
          <a:p>
            <a:pPr marL="457200" indent="-457200" algn="just"/>
            <a:endParaRPr lang="es-ES" b="1" i="1" dirty="0"/>
          </a:p>
          <a:p>
            <a:pPr marL="457200" indent="-457200" algn="just">
              <a:buFont typeface="Wingdings" pitchFamily="2" charset="2"/>
              <a:buChar char="§"/>
            </a:pPr>
            <a:r>
              <a:rPr lang="es-ES" dirty="0"/>
              <a:t>Elaborar los contratos de Obra Pública a base de precios unitarios y tiempo determinado.</a:t>
            </a:r>
          </a:p>
          <a:p>
            <a:pPr marL="457200" indent="-457200" algn="just">
              <a:buFont typeface="Wingdings" pitchFamily="2" charset="2"/>
              <a:buChar char="§"/>
            </a:pPr>
            <a:endParaRPr lang="es-ES" dirty="0"/>
          </a:p>
          <a:p>
            <a:pPr marL="457200" indent="-457200" algn="just">
              <a:buFont typeface="Wingdings" pitchFamily="2" charset="2"/>
              <a:buChar char="§"/>
            </a:pPr>
            <a:r>
              <a:rPr lang="es-ES" dirty="0"/>
              <a:t>Elaborar los convenios de ampliación a contratos de obra y a los contratos de adquisiciones.</a:t>
            </a:r>
          </a:p>
          <a:p>
            <a:pPr marL="457200" indent="-457200" algn="just">
              <a:buFont typeface="Wingdings" pitchFamily="2" charset="2"/>
              <a:buChar char="§"/>
            </a:pPr>
            <a:endParaRPr lang="es-ES" dirty="0"/>
          </a:p>
          <a:p>
            <a:pPr marL="457200" indent="-457200" algn="just">
              <a:buFont typeface="Wingdings" pitchFamily="2" charset="2"/>
              <a:buChar char="§"/>
            </a:pPr>
            <a:r>
              <a:rPr lang="es-ES" dirty="0"/>
              <a:t>Recabar las firmas en los contratos.</a:t>
            </a:r>
          </a:p>
          <a:p>
            <a:pPr marL="457200" indent="-457200" algn="just">
              <a:buFont typeface="Wingdings" pitchFamily="2" charset="2"/>
              <a:buChar char="§"/>
            </a:pPr>
            <a:endParaRPr lang="es-ES" dirty="0"/>
          </a:p>
          <a:p>
            <a:pPr marL="457200" indent="-457200" algn="just">
              <a:buFont typeface="Wingdings" pitchFamily="2" charset="2"/>
              <a:buChar char="§"/>
            </a:pPr>
            <a:r>
              <a:rPr lang="es-ES" dirty="0"/>
              <a:t>Revisar las fianzas de anticipo, de cumplimiento y de vicios ocultos, que entregan las empresas a favor del Instituto como garantía para el cumplimiento de las obras contratadas.</a:t>
            </a:r>
          </a:p>
          <a:p>
            <a:pPr marL="457200" indent="-457200" algn="just">
              <a:buFont typeface="Wingdings" pitchFamily="2" charset="2"/>
              <a:buChar char="§"/>
            </a:pPr>
            <a:endParaRPr lang="es-MX" dirty="0"/>
          </a:p>
          <a:p>
            <a:pPr marL="457200" indent="-457200" algn="just">
              <a:buFont typeface="Wingdings" pitchFamily="2" charset="2"/>
              <a:buChar char="§"/>
            </a:pPr>
            <a:r>
              <a:rPr lang="es-MX" dirty="0"/>
              <a:t>Elaborar los Contratos de Adquisiciones.</a:t>
            </a:r>
          </a:p>
          <a:p>
            <a:pPr marL="457200" indent="-457200" algn="just">
              <a:buFont typeface="Wingdings" pitchFamily="2" charset="2"/>
              <a:buChar char="§"/>
            </a:pPr>
            <a:endParaRPr lang="es-MX" dirty="0"/>
          </a:p>
          <a:p>
            <a:pPr marL="457200" indent="-457200" algn="just">
              <a:buFont typeface="Wingdings" pitchFamily="2" charset="2"/>
              <a:buChar char="§"/>
            </a:pPr>
            <a:r>
              <a:rPr lang="es-MX" dirty="0"/>
              <a:t>Elaborar en coordinación con las áreas correspondientes, los documentos para la tramitación de los procedimientos administrativos de rescisión, terminación anticipada o suspensión de acuerdo a las instrucciones del Director Jurídico, de conformidad con los procedimientos establecidos en la Dirección Jurídica y las disposiciones legales vigentes.</a:t>
            </a:r>
          </a:p>
          <a:p>
            <a:pPr marL="457200" indent="-457200" algn="just">
              <a:buFont typeface="Wingdings" pitchFamily="2" charset="2"/>
              <a:buChar char="§"/>
            </a:pPr>
            <a:endParaRPr lang="es-MX" dirty="0"/>
          </a:p>
          <a:p>
            <a:pPr marL="457200" indent="-457200" algn="just">
              <a:buFont typeface="Wingdings" pitchFamily="2" charset="2"/>
              <a:buChar char="§"/>
            </a:pPr>
            <a:r>
              <a:rPr lang="es-ES" dirty="0"/>
              <a:t>Controlar y resguardar el archivo de los contratos de obra pública y de adquisiciones.</a:t>
            </a:r>
          </a:p>
          <a:p>
            <a:pPr marL="457200" indent="-457200" algn="just">
              <a:buFont typeface="Wingdings" pitchFamily="2" charset="2"/>
              <a:buChar char="§"/>
            </a:pPr>
            <a:endParaRPr lang="es-ES" dirty="0"/>
          </a:p>
        </p:txBody>
      </p:sp>
      <p:sp>
        <p:nvSpPr>
          <p:cNvPr id="30748" name="Text Box 28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_tradnl" sz="2000" b="1" i="1" dirty="0" smtClean="0"/>
              <a:t>DESCRIPCIÓN </a:t>
            </a:r>
            <a:r>
              <a:rPr lang="es-ES_tradnl" sz="2000" b="1" i="1" dirty="0"/>
              <a:t>DE FUNCIONES</a:t>
            </a:r>
          </a:p>
        </p:txBody>
      </p:sp>
      <p:grpSp>
        <p:nvGrpSpPr>
          <p:cNvPr id="30749" name="Group 29"/>
          <p:cNvGrpSpPr>
            <a:grpSpLocks/>
          </p:cNvGrpSpPr>
          <p:nvPr/>
        </p:nvGrpSpPr>
        <p:grpSpPr bwMode="auto">
          <a:xfrm>
            <a:off x="1323975" y="8166100"/>
            <a:ext cx="5726113" cy="809625"/>
            <a:chOff x="834" y="5144"/>
            <a:chExt cx="3607" cy="510"/>
          </a:xfrm>
        </p:grpSpPr>
        <p:sp>
          <p:nvSpPr>
            <p:cNvPr id="30750" name="Rectangle 30"/>
            <p:cNvSpPr>
              <a:spLocks noChangeArrowheads="1"/>
            </p:cNvSpPr>
            <p:nvPr/>
          </p:nvSpPr>
          <p:spPr bwMode="auto">
            <a:xfrm>
              <a:off x="995" y="5144"/>
              <a:ext cx="3263" cy="51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30752" name="Line 32"/>
            <p:cNvSpPr>
              <a:spLocks noChangeShapeType="1"/>
            </p:cNvSpPr>
            <p:nvPr/>
          </p:nvSpPr>
          <p:spPr bwMode="auto">
            <a:xfrm>
              <a:off x="2628" y="5144"/>
              <a:ext cx="2" cy="50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0753" name="Line 33"/>
            <p:cNvSpPr>
              <a:spLocks noChangeShapeType="1"/>
            </p:cNvSpPr>
            <p:nvPr/>
          </p:nvSpPr>
          <p:spPr bwMode="auto">
            <a:xfrm>
              <a:off x="995" y="5335"/>
              <a:ext cx="3263" cy="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0754" name="Text Box 34"/>
            <p:cNvSpPr txBox="1">
              <a:spLocks noChangeArrowheads="1"/>
            </p:cNvSpPr>
            <p:nvPr/>
          </p:nvSpPr>
          <p:spPr bwMode="auto">
            <a:xfrm>
              <a:off x="3172" y="5153"/>
              <a:ext cx="526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/>
                <a:t>Directivo</a:t>
              </a:r>
              <a:endParaRPr lang="es-ES" b="1"/>
            </a:p>
          </p:txBody>
        </p:sp>
        <p:sp>
          <p:nvSpPr>
            <p:cNvPr id="30755" name="Text Box 35"/>
            <p:cNvSpPr txBox="1">
              <a:spLocks noChangeArrowheads="1"/>
            </p:cNvSpPr>
            <p:nvPr/>
          </p:nvSpPr>
          <p:spPr bwMode="auto">
            <a:xfrm>
              <a:off x="834" y="5475"/>
              <a:ext cx="2008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s-ES" dirty="0"/>
            </a:p>
          </p:txBody>
        </p:sp>
        <p:sp>
          <p:nvSpPr>
            <p:cNvPr id="30756" name="Text Box 36"/>
            <p:cNvSpPr txBox="1">
              <a:spLocks noChangeArrowheads="1"/>
            </p:cNvSpPr>
            <p:nvPr/>
          </p:nvSpPr>
          <p:spPr bwMode="auto">
            <a:xfrm>
              <a:off x="2433" y="5466"/>
              <a:ext cx="2008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MX" dirty="0"/>
                <a:t>Lic. </a:t>
              </a:r>
              <a:r>
                <a:rPr lang="es-MX" dirty="0" smtClean="0"/>
                <a:t>Rubén Villalobos </a:t>
              </a:r>
              <a:r>
                <a:rPr lang="es-MX" dirty="0" err="1" smtClean="0"/>
                <a:t>Arriaga</a:t>
              </a:r>
              <a:endParaRPr lang="es-E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50181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50183" name="Text Box 7"/>
          <p:cNvSpPr txBox="1">
            <a:spLocks noChangeArrowheads="1"/>
          </p:cNvSpPr>
          <p:nvPr/>
        </p:nvSpPr>
        <p:spPr bwMode="auto">
          <a:xfrm>
            <a:off x="1543050" y="736600"/>
            <a:ext cx="5099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" sz="2400">
              <a:latin typeface="Times New Roman" pitchFamily="18" charset="0"/>
            </a:endParaRPr>
          </a:p>
        </p:txBody>
      </p:sp>
      <p:sp>
        <p:nvSpPr>
          <p:cNvPr id="50194" name="Text Box 18"/>
          <p:cNvSpPr txBox="1">
            <a:spLocks noChangeArrowheads="1"/>
          </p:cNvSpPr>
          <p:nvPr/>
        </p:nvSpPr>
        <p:spPr bwMode="auto">
          <a:xfrm>
            <a:off x="1543050" y="1154113"/>
            <a:ext cx="517525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80975" indent="-180975" algn="ctr"/>
            <a:r>
              <a:rPr lang="es-ES" b="1" i="1" dirty="0"/>
              <a:t>ASISTENTE </a:t>
            </a:r>
            <a:r>
              <a:rPr lang="es-ES" b="1" i="1" dirty="0" smtClean="0"/>
              <a:t>JURÍDICO</a:t>
            </a:r>
            <a:endParaRPr lang="es-ES" b="1" i="1" dirty="0"/>
          </a:p>
          <a:p>
            <a:pPr marL="180975" indent="-180975" algn="ctr"/>
            <a:r>
              <a:rPr lang="es-MX" b="1" i="1" dirty="0"/>
              <a:t>(Continúa)</a:t>
            </a:r>
            <a:endParaRPr lang="es-ES" b="1" i="1" dirty="0"/>
          </a:p>
          <a:p>
            <a:pPr marL="180975" indent="-180975" algn="just"/>
            <a:endParaRPr lang="es-MX" dirty="0"/>
          </a:p>
          <a:p>
            <a:pPr marL="180975" indent="-180975" algn="just"/>
            <a:endParaRPr lang="es-MX" dirty="0"/>
          </a:p>
          <a:p>
            <a:pPr marL="180975" indent="-180975" algn="just"/>
            <a:endParaRPr lang="es-ES" dirty="0"/>
          </a:p>
          <a:p>
            <a:pPr marL="180975" indent="-180975" algn="just">
              <a:buFont typeface="Wingdings" pitchFamily="2" charset="2"/>
              <a:buChar char="§"/>
            </a:pPr>
            <a:r>
              <a:rPr lang="es-ES" dirty="0"/>
              <a:t>Elaborar e integrar los expedientes cuando se presentan suspensiones temporales de obra, rescisiones administrativas de contrato o terminaciones anticipadas de obra. </a:t>
            </a:r>
          </a:p>
          <a:p>
            <a:pPr marL="180975" indent="-180975" algn="just">
              <a:buFont typeface="Wingdings" pitchFamily="2" charset="2"/>
              <a:buChar char="§"/>
            </a:pPr>
            <a:endParaRPr lang="es-ES" dirty="0"/>
          </a:p>
          <a:p>
            <a:pPr marL="180975" indent="-180975" algn="just">
              <a:buFont typeface="Wingdings" pitchFamily="2" charset="2"/>
              <a:buChar char="§"/>
            </a:pPr>
            <a:r>
              <a:rPr lang="es-ES" dirty="0"/>
              <a:t>Revisar la correspondencia recibida en el área y turnarla al Director Jurídico y atenderlas de acuerdo a sus instrucciones.</a:t>
            </a:r>
          </a:p>
          <a:p>
            <a:pPr marL="180975" indent="-180975" algn="just">
              <a:buFont typeface="Wingdings" pitchFamily="2" charset="2"/>
              <a:buChar char="§"/>
            </a:pPr>
            <a:endParaRPr lang="es-ES" dirty="0"/>
          </a:p>
          <a:p>
            <a:pPr marL="180975" indent="-180975" algn="just">
              <a:buFont typeface="Wingdings" pitchFamily="2" charset="2"/>
              <a:buChar char="§"/>
            </a:pPr>
            <a:r>
              <a:rPr lang="es-ES" dirty="0"/>
              <a:t>Elaborar oficios y </a:t>
            </a:r>
            <a:r>
              <a:rPr lang="es-ES" dirty="0" smtClean="0"/>
              <a:t>memorándums </a:t>
            </a:r>
            <a:r>
              <a:rPr lang="es-ES" dirty="0"/>
              <a:t>a través del programa SIC.</a:t>
            </a:r>
          </a:p>
          <a:p>
            <a:pPr marL="180975" indent="-180975" algn="just">
              <a:buFont typeface="Wingdings" pitchFamily="2" charset="2"/>
              <a:buChar char="§"/>
            </a:pPr>
            <a:endParaRPr lang="es-MX" dirty="0"/>
          </a:p>
          <a:p>
            <a:pPr marL="180975" indent="-180975" algn="just">
              <a:buFont typeface="Wingdings" pitchFamily="2" charset="2"/>
              <a:buChar char="§"/>
            </a:pPr>
            <a:r>
              <a:rPr lang="es-MX" dirty="0"/>
              <a:t>Elaborar el Informe Trimestral de actividades de la Dirección Jurídica.</a:t>
            </a:r>
          </a:p>
          <a:p>
            <a:pPr marL="180975" indent="-180975" algn="just">
              <a:buFont typeface="Wingdings" pitchFamily="2" charset="2"/>
              <a:buChar char="§"/>
            </a:pPr>
            <a:endParaRPr lang="es-MX" dirty="0"/>
          </a:p>
          <a:p>
            <a:pPr marL="180975" indent="-180975" algn="just">
              <a:buFont typeface="Wingdings" pitchFamily="2" charset="2"/>
              <a:buChar char="§"/>
            </a:pPr>
            <a:r>
              <a:rPr lang="es-MX" dirty="0"/>
              <a:t>Elaborar los convenios que suscriba el Instituto con otras dependencias y organismos.</a:t>
            </a:r>
          </a:p>
          <a:p>
            <a:pPr marL="180975" indent="-180975" algn="just">
              <a:buFont typeface="Wingdings" pitchFamily="2" charset="2"/>
              <a:buChar char="§"/>
            </a:pPr>
            <a:endParaRPr lang="es-MX" dirty="0"/>
          </a:p>
          <a:p>
            <a:pPr marL="180975" indent="-180975" algn="just">
              <a:buFont typeface="Wingdings" pitchFamily="2" charset="2"/>
              <a:buChar char="§"/>
            </a:pPr>
            <a:r>
              <a:rPr lang="es-MX" dirty="0"/>
              <a:t>Elaborar y actualizar los manuales de organización  procedimientos de la Dirección Jurídica.</a:t>
            </a:r>
          </a:p>
          <a:p>
            <a:pPr marL="180975" indent="-180975" algn="just">
              <a:buFont typeface="Wingdings" pitchFamily="2" charset="2"/>
              <a:buChar char="§"/>
            </a:pPr>
            <a:endParaRPr lang="es-MX" dirty="0"/>
          </a:p>
          <a:p>
            <a:pPr marL="180975" indent="-180975" algn="just">
              <a:buFont typeface="Wingdings" pitchFamily="2" charset="2"/>
              <a:buChar char="§"/>
            </a:pPr>
            <a:r>
              <a:rPr lang="es-MX" dirty="0"/>
              <a:t>Elaborar, actualizar, aplicar y revisar los procedimientos del Sistema de Calidad de la Dirección Jurídica.</a:t>
            </a:r>
          </a:p>
          <a:p>
            <a:pPr marL="180975" indent="-180975" algn="just">
              <a:buFont typeface="Wingdings" pitchFamily="2" charset="2"/>
              <a:buChar char="§"/>
            </a:pPr>
            <a:endParaRPr lang="es-MX" dirty="0"/>
          </a:p>
          <a:p>
            <a:pPr marL="180975" indent="-180975" algn="just">
              <a:buFont typeface="Wingdings" pitchFamily="2" charset="2"/>
              <a:buChar char="§"/>
            </a:pPr>
            <a:r>
              <a:rPr lang="es-MX" dirty="0"/>
              <a:t>Operar los diferentes sistemas de información y correspondencia que se llevan en el instituto en lo concerniente a la Dirección Jurídica.</a:t>
            </a:r>
          </a:p>
          <a:p>
            <a:pPr marL="180975" indent="-180975" algn="just">
              <a:buFont typeface="Wingdings" pitchFamily="2" charset="2"/>
              <a:buChar char="§"/>
            </a:pPr>
            <a:endParaRPr lang="es-MX" dirty="0"/>
          </a:p>
          <a:p>
            <a:pPr marL="180975" indent="-180975" algn="just">
              <a:buFont typeface="Wingdings" pitchFamily="2" charset="2"/>
              <a:buChar char="§"/>
            </a:pPr>
            <a:r>
              <a:rPr lang="es-MX" dirty="0"/>
              <a:t>Llevar a cabo el control del Archivo de la Biblioteca Jurídica del Instituto.</a:t>
            </a:r>
          </a:p>
          <a:p>
            <a:pPr marL="180975" indent="-180975" algn="just">
              <a:buFont typeface="Wingdings" pitchFamily="2" charset="2"/>
              <a:buChar char="§"/>
            </a:pPr>
            <a:endParaRPr lang="es-ES" dirty="0"/>
          </a:p>
          <a:p>
            <a:pPr marL="180975" indent="-180975" algn="just">
              <a:buFont typeface="Wingdings" pitchFamily="2" charset="2"/>
              <a:buChar char="§"/>
            </a:pPr>
            <a:r>
              <a:rPr lang="es-MX" dirty="0"/>
              <a:t>Estas funciones son enunciativas, más no limitativas.</a:t>
            </a:r>
            <a:endParaRPr lang="es-ES" dirty="0"/>
          </a:p>
        </p:txBody>
      </p:sp>
      <p:sp>
        <p:nvSpPr>
          <p:cNvPr id="50196" name="Text Box 20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_tradnl" sz="2000" b="1" i="1" dirty="0" smtClean="0"/>
              <a:t>DESCRIPCIÓN </a:t>
            </a:r>
            <a:r>
              <a:rPr lang="es-ES_tradnl" sz="2000" b="1" i="1" dirty="0"/>
              <a:t>DE FUNCIONES</a:t>
            </a:r>
          </a:p>
        </p:txBody>
      </p:sp>
      <p:grpSp>
        <p:nvGrpSpPr>
          <p:cNvPr id="50197" name="Group 21"/>
          <p:cNvGrpSpPr>
            <a:grpSpLocks/>
          </p:cNvGrpSpPr>
          <p:nvPr/>
        </p:nvGrpSpPr>
        <p:grpSpPr bwMode="auto">
          <a:xfrm>
            <a:off x="1579562" y="8166100"/>
            <a:ext cx="5470525" cy="809625"/>
            <a:chOff x="995" y="5144"/>
            <a:chExt cx="3446" cy="510"/>
          </a:xfrm>
        </p:grpSpPr>
        <p:sp>
          <p:nvSpPr>
            <p:cNvPr id="50198" name="Rectangle 22"/>
            <p:cNvSpPr>
              <a:spLocks noChangeArrowheads="1"/>
            </p:cNvSpPr>
            <p:nvPr/>
          </p:nvSpPr>
          <p:spPr bwMode="auto">
            <a:xfrm>
              <a:off x="995" y="5144"/>
              <a:ext cx="3263" cy="51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50200" name="Line 24"/>
            <p:cNvSpPr>
              <a:spLocks noChangeShapeType="1"/>
            </p:cNvSpPr>
            <p:nvPr/>
          </p:nvSpPr>
          <p:spPr bwMode="auto">
            <a:xfrm>
              <a:off x="2628" y="5144"/>
              <a:ext cx="2" cy="50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50201" name="Line 25"/>
            <p:cNvSpPr>
              <a:spLocks noChangeShapeType="1"/>
            </p:cNvSpPr>
            <p:nvPr/>
          </p:nvSpPr>
          <p:spPr bwMode="auto">
            <a:xfrm>
              <a:off x="995" y="5335"/>
              <a:ext cx="3263" cy="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50202" name="Text Box 26"/>
            <p:cNvSpPr txBox="1">
              <a:spLocks noChangeArrowheads="1"/>
            </p:cNvSpPr>
            <p:nvPr/>
          </p:nvSpPr>
          <p:spPr bwMode="auto">
            <a:xfrm>
              <a:off x="3172" y="5153"/>
              <a:ext cx="526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/>
                <a:t>Directivo</a:t>
              </a:r>
              <a:endParaRPr lang="es-ES" b="1"/>
            </a:p>
          </p:txBody>
        </p:sp>
        <p:sp>
          <p:nvSpPr>
            <p:cNvPr id="50204" name="Text Box 28"/>
            <p:cNvSpPr txBox="1">
              <a:spLocks noChangeArrowheads="1"/>
            </p:cNvSpPr>
            <p:nvPr/>
          </p:nvSpPr>
          <p:spPr bwMode="auto">
            <a:xfrm>
              <a:off x="2433" y="5466"/>
              <a:ext cx="2008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MX" dirty="0"/>
                <a:t>Lic. </a:t>
              </a:r>
              <a:r>
                <a:rPr lang="es-MX" dirty="0" smtClean="0"/>
                <a:t>Rubén Villalobos </a:t>
              </a:r>
              <a:r>
                <a:rPr lang="es-MX" dirty="0" err="1" smtClean="0"/>
                <a:t>Arriaga</a:t>
              </a:r>
              <a:endParaRPr lang="es-ES" dirty="0"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31748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31756" name="Text Box 12"/>
          <p:cNvSpPr txBox="1">
            <a:spLocks noChangeArrowheads="1"/>
          </p:cNvSpPr>
          <p:nvPr/>
        </p:nvSpPr>
        <p:spPr bwMode="auto">
          <a:xfrm>
            <a:off x="1711325" y="765175"/>
            <a:ext cx="4819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s-ES" sz="2400">
              <a:latin typeface="Times New Roman" pitchFamily="18" charset="0"/>
            </a:endParaRPr>
          </a:p>
        </p:txBody>
      </p:sp>
      <p:sp>
        <p:nvSpPr>
          <p:cNvPr id="31770" name="Text Box 26"/>
          <p:cNvSpPr txBox="1">
            <a:spLocks noChangeArrowheads="1"/>
          </p:cNvSpPr>
          <p:nvPr/>
        </p:nvSpPr>
        <p:spPr bwMode="auto">
          <a:xfrm>
            <a:off x="1571625" y="1157288"/>
            <a:ext cx="5130800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ctr"/>
            <a:r>
              <a:rPr lang="es-MX" b="1" i="1" dirty="0"/>
              <a:t>SUPERVISOR  </a:t>
            </a:r>
            <a:r>
              <a:rPr lang="es-MX" b="1" i="1" dirty="0" smtClean="0"/>
              <a:t>JURÍDICO</a:t>
            </a:r>
            <a:endParaRPr lang="es-ES" b="1" i="1" dirty="0"/>
          </a:p>
          <a:p>
            <a:pPr marL="457200" indent="-457200"/>
            <a:endParaRPr lang="es-MX" dirty="0"/>
          </a:p>
          <a:p>
            <a:pPr marL="457200" indent="-457200"/>
            <a:endParaRPr lang="es-ES" dirty="0"/>
          </a:p>
          <a:p>
            <a:pPr marL="457200" indent="-457200"/>
            <a:r>
              <a:rPr lang="es-ES" b="1" i="1" dirty="0"/>
              <a:t>OBJETIVO.</a:t>
            </a:r>
          </a:p>
          <a:p>
            <a:pPr marL="457200" indent="-457200" algn="just"/>
            <a:endParaRPr lang="es-MX" dirty="0"/>
          </a:p>
          <a:p>
            <a:pPr marL="914400" lvl="1" indent="-457200" algn="just"/>
            <a:r>
              <a:rPr lang="es-MX" dirty="0"/>
              <a:t>Auxiliar al Director Jurídico en la atención y seguimiento de los procedimientos administrativos y asuntos legales en que deba intervenir la dirección jurídica, de acuerdo a sus atribuciones y de conformidad con las disposiciones legales vigentes.</a:t>
            </a:r>
            <a:endParaRPr lang="es-ES" dirty="0"/>
          </a:p>
          <a:p>
            <a:pPr marL="457200" indent="-457200" algn="just"/>
            <a:endParaRPr lang="es-ES" dirty="0"/>
          </a:p>
          <a:p>
            <a:pPr marL="457200" indent="-457200"/>
            <a:endParaRPr lang="es-MX" dirty="0"/>
          </a:p>
          <a:p>
            <a:pPr marL="457200" indent="-457200"/>
            <a:endParaRPr lang="es-ES" dirty="0"/>
          </a:p>
          <a:p>
            <a:pPr marL="457200" indent="-457200"/>
            <a:r>
              <a:rPr lang="es-ES" b="1" i="1" dirty="0"/>
              <a:t>FUNCIONES:</a:t>
            </a:r>
          </a:p>
          <a:p>
            <a:pPr marL="457200" indent="-457200"/>
            <a:endParaRPr lang="es-MX" dirty="0"/>
          </a:p>
          <a:p>
            <a:pPr marL="457200" indent="-457200" algn="just">
              <a:buFont typeface="Wingdings" pitchFamily="2" charset="2"/>
              <a:buChar char="§"/>
            </a:pPr>
            <a:r>
              <a:rPr lang="es-MX" dirty="0"/>
              <a:t>Previa Instrucción del Director Jurídico, elaborar demandas, contestación de demandas, así como las promociones que se requieran en los procedimientos legales ante los tribunales judiciales laborales y administrativos; dar seguimiento a los procedimientos.</a:t>
            </a:r>
          </a:p>
          <a:p>
            <a:pPr marL="457200" indent="-457200" algn="just">
              <a:buFont typeface="Wingdings" pitchFamily="2" charset="2"/>
              <a:buChar char="§"/>
            </a:pPr>
            <a:endParaRPr lang="es-MX" dirty="0"/>
          </a:p>
          <a:p>
            <a:pPr marL="457200" indent="-457200" algn="just">
              <a:buFont typeface="Wingdings" pitchFamily="2" charset="2"/>
              <a:buChar char="§"/>
            </a:pPr>
            <a:r>
              <a:rPr lang="es-MX" dirty="0"/>
              <a:t>Llevar el archivo y control de expedientes relativos a los procedimientos legales que se estén llevando a cabo.</a:t>
            </a:r>
          </a:p>
          <a:p>
            <a:pPr marL="457200" indent="-457200" algn="just">
              <a:buFont typeface="Wingdings" pitchFamily="2" charset="2"/>
              <a:buChar char="§"/>
            </a:pPr>
            <a:endParaRPr lang="es-MX" dirty="0"/>
          </a:p>
          <a:p>
            <a:pPr marL="457200" indent="-457200" algn="just">
              <a:buFont typeface="Wingdings" pitchFamily="2" charset="2"/>
              <a:buChar char="§"/>
            </a:pPr>
            <a:endParaRPr lang="es-MX" dirty="0"/>
          </a:p>
          <a:p>
            <a:pPr marL="457200" indent="-457200" algn="just">
              <a:buFont typeface="Wingdings" pitchFamily="2" charset="2"/>
              <a:buChar char="§"/>
            </a:pPr>
            <a:r>
              <a:rPr lang="es-MX" dirty="0"/>
              <a:t>Elaborar los convenios de coordinación y colaboración con dependencias federales, estatales, municipales, el sector público y privado, que le sean requeridas por el Director Jurídico;</a:t>
            </a:r>
          </a:p>
          <a:p>
            <a:pPr marL="457200" indent="-457200" algn="just">
              <a:buFont typeface="Wingdings" pitchFamily="2" charset="2"/>
              <a:buChar char="§"/>
            </a:pPr>
            <a:endParaRPr lang="es-MX" dirty="0"/>
          </a:p>
          <a:p>
            <a:pPr marL="457200" indent="-457200" algn="just">
              <a:buFont typeface="Wingdings" pitchFamily="2" charset="2"/>
              <a:buChar char="§"/>
            </a:pPr>
            <a:r>
              <a:rPr lang="es-MX" dirty="0"/>
              <a:t>Elaborar los documentos legales que le sean requeridos por el Director Jurídico, de acuerdo a la normatividad interna y legislación aplicable.</a:t>
            </a:r>
          </a:p>
          <a:p>
            <a:pPr marL="457200" indent="-457200" algn="just">
              <a:buFont typeface="Wingdings" pitchFamily="2" charset="2"/>
              <a:buNone/>
            </a:pPr>
            <a:endParaRPr lang="es-ES" dirty="0"/>
          </a:p>
          <a:p>
            <a:pPr marL="457200" indent="-457200" algn="just">
              <a:buFont typeface="Wingdings" pitchFamily="2" charset="2"/>
              <a:buChar char="§"/>
            </a:pPr>
            <a:r>
              <a:rPr lang="es-ES" dirty="0"/>
              <a:t>Estas funciones son enunciativas mas no limitativas</a:t>
            </a:r>
          </a:p>
        </p:txBody>
      </p:sp>
      <p:sp>
        <p:nvSpPr>
          <p:cNvPr id="31772" name="Text Box 28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_tradnl" sz="2000" b="1" i="1" dirty="0" smtClean="0"/>
              <a:t>DESCRIPCIÓN </a:t>
            </a:r>
            <a:r>
              <a:rPr lang="es-ES_tradnl" sz="2000" b="1" i="1" dirty="0"/>
              <a:t>DE FUNCIONES</a:t>
            </a:r>
          </a:p>
        </p:txBody>
      </p:sp>
      <p:grpSp>
        <p:nvGrpSpPr>
          <p:cNvPr id="31773" name="Group 29"/>
          <p:cNvGrpSpPr>
            <a:grpSpLocks/>
          </p:cNvGrpSpPr>
          <p:nvPr/>
        </p:nvGrpSpPr>
        <p:grpSpPr bwMode="auto">
          <a:xfrm>
            <a:off x="1323975" y="8166100"/>
            <a:ext cx="5726113" cy="809625"/>
            <a:chOff x="834" y="5144"/>
            <a:chExt cx="3607" cy="510"/>
          </a:xfrm>
        </p:grpSpPr>
        <p:sp>
          <p:nvSpPr>
            <p:cNvPr id="31774" name="Rectangle 30"/>
            <p:cNvSpPr>
              <a:spLocks noChangeArrowheads="1"/>
            </p:cNvSpPr>
            <p:nvPr/>
          </p:nvSpPr>
          <p:spPr bwMode="auto">
            <a:xfrm>
              <a:off x="995" y="5144"/>
              <a:ext cx="3263" cy="51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31775" name="Text Box 31"/>
            <p:cNvSpPr txBox="1">
              <a:spLocks noChangeArrowheads="1"/>
            </p:cNvSpPr>
            <p:nvPr/>
          </p:nvSpPr>
          <p:spPr bwMode="auto">
            <a:xfrm>
              <a:off x="1450" y="5153"/>
              <a:ext cx="713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/>
                <a:t>Responsable</a:t>
              </a:r>
              <a:endParaRPr lang="es-ES" b="1"/>
            </a:p>
          </p:txBody>
        </p:sp>
        <p:sp>
          <p:nvSpPr>
            <p:cNvPr id="31776" name="Line 32"/>
            <p:cNvSpPr>
              <a:spLocks noChangeShapeType="1"/>
            </p:cNvSpPr>
            <p:nvPr/>
          </p:nvSpPr>
          <p:spPr bwMode="auto">
            <a:xfrm>
              <a:off x="2628" y="5144"/>
              <a:ext cx="2" cy="50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1777" name="Line 33"/>
            <p:cNvSpPr>
              <a:spLocks noChangeShapeType="1"/>
            </p:cNvSpPr>
            <p:nvPr/>
          </p:nvSpPr>
          <p:spPr bwMode="auto">
            <a:xfrm>
              <a:off x="995" y="5335"/>
              <a:ext cx="3263" cy="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1778" name="Text Box 34"/>
            <p:cNvSpPr txBox="1">
              <a:spLocks noChangeArrowheads="1"/>
            </p:cNvSpPr>
            <p:nvPr/>
          </p:nvSpPr>
          <p:spPr bwMode="auto">
            <a:xfrm>
              <a:off x="3172" y="5153"/>
              <a:ext cx="526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/>
                <a:t>Directivo</a:t>
              </a:r>
              <a:endParaRPr lang="es-ES" b="1"/>
            </a:p>
          </p:txBody>
        </p:sp>
        <p:sp>
          <p:nvSpPr>
            <p:cNvPr id="31779" name="Text Box 35"/>
            <p:cNvSpPr txBox="1">
              <a:spLocks noChangeArrowheads="1"/>
            </p:cNvSpPr>
            <p:nvPr/>
          </p:nvSpPr>
          <p:spPr bwMode="auto">
            <a:xfrm>
              <a:off x="834" y="5475"/>
              <a:ext cx="2008" cy="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s-ES"/>
            </a:p>
          </p:txBody>
        </p:sp>
        <p:sp>
          <p:nvSpPr>
            <p:cNvPr id="31780" name="Text Box 36"/>
            <p:cNvSpPr txBox="1">
              <a:spLocks noChangeArrowheads="1"/>
            </p:cNvSpPr>
            <p:nvPr/>
          </p:nvSpPr>
          <p:spPr bwMode="auto">
            <a:xfrm>
              <a:off x="2433" y="5466"/>
              <a:ext cx="2008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MX" dirty="0"/>
                <a:t>Lic. </a:t>
              </a:r>
              <a:r>
                <a:rPr lang="es-MX" dirty="0" smtClean="0"/>
                <a:t>Pablo Francisco Toro Puente </a:t>
              </a:r>
              <a:endParaRPr lang="es-E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46085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46086" name="Text Box 6"/>
          <p:cNvSpPr txBox="1">
            <a:spLocks noChangeArrowheads="1"/>
          </p:cNvSpPr>
          <p:nvPr/>
        </p:nvSpPr>
        <p:spPr bwMode="auto">
          <a:xfrm>
            <a:off x="290513" y="898525"/>
            <a:ext cx="6308725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ES_tradnl" sz="1600" b="1" i="1"/>
              <a:t>RESPONSABLE DE</a:t>
            </a:r>
          </a:p>
          <a:p>
            <a:pPr algn="ctr"/>
            <a:r>
              <a:rPr lang="es-ES_tradnl" sz="1600" b="1" i="1"/>
              <a:t> LA FORMULACIÓN DEL MANUAL DE ORGANIZACIÓN</a:t>
            </a:r>
          </a:p>
          <a:p>
            <a:pPr algn="ctr"/>
            <a:r>
              <a:rPr lang="es-ES_tradnl" sz="1600" b="1" i="1"/>
              <a:t>DE LA DIRECCIÓN JURÍDICA</a:t>
            </a:r>
          </a:p>
        </p:txBody>
      </p:sp>
      <p:sp>
        <p:nvSpPr>
          <p:cNvPr id="46087" name="Text Box 7"/>
          <p:cNvSpPr txBox="1">
            <a:spLocks noChangeArrowheads="1"/>
          </p:cNvSpPr>
          <p:nvPr/>
        </p:nvSpPr>
        <p:spPr bwMode="auto">
          <a:xfrm>
            <a:off x="2741613" y="6107113"/>
            <a:ext cx="13779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s-ES_tradnl" sz="1600" b="1" i="1"/>
              <a:t>AUTORIZAN</a:t>
            </a:r>
          </a:p>
        </p:txBody>
      </p:sp>
      <p:sp>
        <p:nvSpPr>
          <p:cNvPr id="46088" name="Text Box 8"/>
          <p:cNvSpPr txBox="1">
            <a:spLocks noChangeArrowheads="1"/>
          </p:cNvSpPr>
          <p:nvPr/>
        </p:nvSpPr>
        <p:spPr bwMode="auto">
          <a:xfrm>
            <a:off x="4445000" y="6589713"/>
            <a:ext cx="140493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s-ES_tradnl" b="1"/>
              <a:t>OFICIAL MAYOR</a:t>
            </a:r>
          </a:p>
        </p:txBody>
      </p:sp>
      <p:sp>
        <p:nvSpPr>
          <p:cNvPr id="46089" name="Text Box 9"/>
          <p:cNvSpPr txBox="1">
            <a:spLocks noChangeArrowheads="1"/>
          </p:cNvSpPr>
          <p:nvPr/>
        </p:nvSpPr>
        <p:spPr bwMode="auto">
          <a:xfrm>
            <a:off x="3837875" y="8385175"/>
            <a:ext cx="263668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s-ES_tradnl" b="1" dirty="0"/>
              <a:t>C.P. </a:t>
            </a:r>
            <a:r>
              <a:rPr lang="es-ES_tradnl" b="1" dirty="0" smtClean="0"/>
              <a:t>Martha </a:t>
            </a:r>
            <a:r>
              <a:rPr lang="es-ES_tradnl" b="1" dirty="0" err="1" smtClean="0"/>
              <a:t>Elva</a:t>
            </a:r>
            <a:r>
              <a:rPr lang="es-ES_tradnl" b="1" dirty="0" smtClean="0"/>
              <a:t> Zúñiga Barragán</a:t>
            </a:r>
            <a:endParaRPr lang="es-ES_tradnl" b="1" dirty="0"/>
          </a:p>
        </p:txBody>
      </p:sp>
      <p:sp>
        <p:nvSpPr>
          <p:cNvPr id="46091" name="Line 11"/>
          <p:cNvSpPr>
            <a:spLocks noChangeShapeType="1"/>
          </p:cNvSpPr>
          <p:nvPr/>
        </p:nvSpPr>
        <p:spPr bwMode="auto">
          <a:xfrm>
            <a:off x="1677988" y="2795588"/>
            <a:ext cx="3463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MX"/>
          </a:p>
        </p:txBody>
      </p:sp>
      <p:sp>
        <p:nvSpPr>
          <p:cNvPr id="46092" name="Line 12"/>
          <p:cNvSpPr>
            <a:spLocks noChangeShapeType="1"/>
          </p:cNvSpPr>
          <p:nvPr/>
        </p:nvSpPr>
        <p:spPr bwMode="auto">
          <a:xfrm>
            <a:off x="366713" y="8310563"/>
            <a:ext cx="26860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MX"/>
          </a:p>
        </p:txBody>
      </p:sp>
      <p:sp>
        <p:nvSpPr>
          <p:cNvPr id="46093" name="Line 13"/>
          <p:cNvSpPr>
            <a:spLocks noChangeShapeType="1"/>
          </p:cNvSpPr>
          <p:nvPr/>
        </p:nvSpPr>
        <p:spPr bwMode="auto">
          <a:xfrm>
            <a:off x="3890963" y="8310563"/>
            <a:ext cx="24971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MX"/>
          </a:p>
        </p:txBody>
      </p:sp>
      <p:sp>
        <p:nvSpPr>
          <p:cNvPr id="46094" name="Text Box 14"/>
          <p:cNvSpPr txBox="1">
            <a:spLocks noChangeArrowheads="1"/>
          </p:cNvSpPr>
          <p:nvPr/>
        </p:nvSpPr>
        <p:spPr bwMode="auto">
          <a:xfrm>
            <a:off x="2939223" y="3609975"/>
            <a:ext cx="95891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s-ES_tradnl" sz="1600" b="1" i="1" dirty="0" smtClean="0"/>
              <a:t>REVISÓ</a:t>
            </a:r>
            <a:endParaRPr lang="es-ES_tradnl" sz="1600" b="1" i="1" dirty="0"/>
          </a:p>
        </p:txBody>
      </p:sp>
      <p:sp>
        <p:nvSpPr>
          <p:cNvPr id="46096" name="Text Box 16"/>
          <p:cNvSpPr txBox="1">
            <a:spLocks noChangeArrowheads="1"/>
          </p:cNvSpPr>
          <p:nvPr/>
        </p:nvSpPr>
        <p:spPr bwMode="auto">
          <a:xfrm>
            <a:off x="63500" y="50800"/>
            <a:ext cx="396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_tradnl" sz="2000" b="1" i="1" dirty="0" smtClean="0"/>
              <a:t>AUTORIZACIÓN</a:t>
            </a:r>
            <a:endParaRPr lang="es-ES_tradnl" sz="2000" b="1" i="1" dirty="0"/>
          </a:p>
        </p:txBody>
      </p:sp>
      <p:sp>
        <p:nvSpPr>
          <p:cNvPr id="46097" name="Text Box 17"/>
          <p:cNvSpPr txBox="1">
            <a:spLocks noChangeArrowheads="1"/>
          </p:cNvSpPr>
          <p:nvPr/>
        </p:nvSpPr>
        <p:spPr bwMode="auto">
          <a:xfrm>
            <a:off x="2001838" y="5214938"/>
            <a:ext cx="28368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s-ES_tradnl" b="1"/>
              <a:t>Lic. Gonzalo Ortuño Castro</a:t>
            </a:r>
          </a:p>
          <a:p>
            <a:pPr algn="ctr"/>
            <a:r>
              <a:rPr lang="es-ES_tradnl" b="1"/>
              <a:t>Director de Organización y Métodos </a:t>
            </a:r>
          </a:p>
        </p:txBody>
      </p:sp>
      <p:sp>
        <p:nvSpPr>
          <p:cNvPr id="46099" name="Line 19"/>
          <p:cNvSpPr>
            <a:spLocks noChangeShapeType="1"/>
          </p:cNvSpPr>
          <p:nvPr/>
        </p:nvSpPr>
        <p:spPr bwMode="auto">
          <a:xfrm>
            <a:off x="2016125" y="5156200"/>
            <a:ext cx="27447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MX"/>
          </a:p>
        </p:txBody>
      </p:sp>
      <p:sp>
        <p:nvSpPr>
          <p:cNvPr id="46104" name="Text Box 24"/>
          <p:cNvSpPr txBox="1">
            <a:spLocks noChangeArrowheads="1"/>
          </p:cNvSpPr>
          <p:nvPr/>
        </p:nvSpPr>
        <p:spPr bwMode="auto">
          <a:xfrm>
            <a:off x="2276450" y="2862263"/>
            <a:ext cx="2317814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b="1" dirty="0"/>
              <a:t>Lic. </a:t>
            </a:r>
            <a:r>
              <a:rPr lang="es-ES" b="1" dirty="0" smtClean="0"/>
              <a:t>Rubén Villalobos </a:t>
            </a:r>
            <a:r>
              <a:rPr lang="es-ES" b="1" dirty="0" err="1" smtClean="0"/>
              <a:t>Arriaga</a:t>
            </a:r>
            <a:endParaRPr lang="es-ES" b="1" dirty="0"/>
          </a:p>
          <a:p>
            <a:pPr algn="ctr">
              <a:spcBef>
                <a:spcPct val="50000"/>
              </a:spcBef>
            </a:pPr>
            <a:r>
              <a:rPr lang="es-ES_tradnl" b="1" dirty="0"/>
              <a:t>Director Jurídico</a:t>
            </a:r>
          </a:p>
        </p:txBody>
      </p:sp>
      <p:sp>
        <p:nvSpPr>
          <p:cNvPr id="46105" name="Text Box 25"/>
          <p:cNvSpPr txBox="1">
            <a:spLocks noChangeArrowheads="1"/>
          </p:cNvSpPr>
          <p:nvPr/>
        </p:nvSpPr>
        <p:spPr bwMode="auto">
          <a:xfrm>
            <a:off x="573088" y="8385175"/>
            <a:ext cx="227806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s-ES_tradnl" b="1"/>
              <a:t>Ing. Georgina Silva Barragán</a:t>
            </a:r>
          </a:p>
        </p:txBody>
      </p:sp>
      <p:sp>
        <p:nvSpPr>
          <p:cNvPr id="46106" name="Text Box 26"/>
          <p:cNvSpPr txBox="1">
            <a:spLocks noChangeArrowheads="1"/>
          </p:cNvSpPr>
          <p:nvPr/>
        </p:nvSpPr>
        <p:spPr bwMode="auto">
          <a:xfrm>
            <a:off x="146744" y="6589713"/>
            <a:ext cx="316567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s-ES_tradnl" b="1" dirty="0"/>
              <a:t>DIRECTORA GENERAL </a:t>
            </a:r>
          </a:p>
          <a:p>
            <a:pPr algn="ctr"/>
            <a:r>
              <a:rPr lang="es-ES_tradnl" b="1" dirty="0"/>
              <a:t>DEL INSTITUTO ESTATAL DE</a:t>
            </a:r>
          </a:p>
          <a:p>
            <a:pPr algn="ctr"/>
            <a:r>
              <a:rPr lang="es-ES_tradnl" b="1" dirty="0"/>
              <a:t>INFRAESTRUCTURA </a:t>
            </a:r>
            <a:r>
              <a:rPr lang="es-ES_tradnl" b="1" dirty="0" smtClean="0"/>
              <a:t>FÍSICA </a:t>
            </a:r>
            <a:r>
              <a:rPr lang="es-ES_tradnl" b="1" dirty="0"/>
              <a:t>EDUCATIVA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6" name="Rectangle 96"/>
          <p:cNvSpPr>
            <a:spLocks noChangeArrowheads="1"/>
          </p:cNvSpPr>
          <p:nvPr/>
        </p:nvSpPr>
        <p:spPr bwMode="auto">
          <a:xfrm>
            <a:off x="0" y="57150"/>
            <a:ext cx="1443038" cy="9086850"/>
          </a:xfrm>
          <a:prstGeom prst="rect">
            <a:avLst/>
          </a:prstGeom>
          <a:solidFill>
            <a:srgbClr val="F8F8F8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20577" name="Rectangle 97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20578" name="Text Box 98"/>
          <p:cNvSpPr txBox="1">
            <a:spLocks noChangeArrowheads="1"/>
          </p:cNvSpPr>
          <p:nvPr/>
        </p:nvSpPr>
        <p:spPr bwMode="auto">
          <a:xfrm>
            <a:off x="63500" y="57150"/>
            <a:ext cx="6845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i="1"/>
              <a:t>CONTROL DE ACTUALIZACIONES</a:t>
            </a:r>
          </a:p>
        </p:txBody>
      </p:sp>
      <p:sp>
        <p:nvSpPr>
          <p:cNvPr id="20579" name="Line 99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20589" name="Text Box 109"/>
          <p:cNvSpPr txBox="1">
            <a:spLocks noChangeArrowheads="1"/>
          </p:cNvSpPr>
          <p:nvPr/>
        </p:nvSpPr>
        <p:spPr bwMode="auto">
          <a:xfrm>
            <a:off x="2732088" y="1155700"/>
            <a:ext cx="18510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 sz="1600" b="1" i="1"/>
              <a:t>ACTUALIZACION</a:t>
            </a:r>
          </a:p>
        </p:txBody>
      </p:sp>
      <p:sp>
        <p:nvSpPr>
          <p:cNvPr id="20590" name="Text Box 110"/>
          <p:cNvSpPr txBox="1">
            <a:spLocks noChangeArrowheads="1"/>
          </p:cNvSpPr>
          <p:nvPr/>
        </p:nvSpPr>
        <p:spPr bwMode="auto">
          <a:xfrm>
            <a:off x="4730750" y="2147888"/>
            <a:ext cx="7080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 b="1"/>
              <a:t>FECHA</a:t>
            </a:r>
          </a:p>
        </p:txBody>
      </p:sp>
      <p:sp>
        <p:nvSpPr>
          <p:cNvPr id="20591" name="Text Box 111"/>
          <p:cNvSpPr txBox="1">
            <a:spLocks noChangeArrowheads="1"/>
          </p:cNvSpPr>
          <p:nvPr/>
        </p:nvSpPr>
        <p:spPr bwMode="auto">
          <a:xfrm>
            <a:off x="1608138" y="3357563"/>
            <a:ext cx="2835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 b="1"/>
              <a:t>a) Parte del manual que se actualiza.</a:t>
            </a:r>
          </a:p>
        </p:txBody>
      </p:sp>
      <p:sp>
        <p:nvSpPr>
          <p:cNvPr id="20592" name="Line 112"/>
          <p:cNvSpPr>
            <a:spLocks noChangeShapeType="1"/>
          </p:cNvSpPr>
          <p:nvPr/>
        </p:nvSpPr>
        <p:spPr bwMode="auto">
          <a:xfrm>
            <a:off x="1703388" y="3333750"/>
            <a:ext cx="4851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20593" name="Text Box 113"/>
          <p:cNvSpPr txBox="1">
            <a:spLocks noChangeArrowheads="1"/>
          </p:cNvSpPr>
          <p:nvPr/>
        </p:nvSpPr>
        <p:spPr bwMode="auto">
          <a:xfrm>
            <a:off x="1636713" y="4565650"/>
            <a:ext cx="24145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 b="1"/>
              <a:t>b) Hoja (s) que se modifica (n):</a:t>
            </a:r>
          </a:p>
        </p:txBody>
      </p:sp>
      <p:sp>
        <p:nvSpPr>
          <p:cNvPr id="20594" name="Line 114"/>
          <p:cNvSpPr>
            <a:spLocks noChangeShapeType="1"/>
          </p:cNvSpPr>
          <p:nvPr/>
        </p:nvSpPr>
        <p:spPr bwMode="auto">
          <a:xfrm>
            <a:off x="1717675" y="4576763"/>
            <a:ext cx="478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20595" name="Text Box 115"/>
          <p:cNvSpPr txBox="1">
            <a:spLocks noChangeArrowheads="1"/>
          </p:cNvSpPr>
          <p:nvPr/>
        </p:nvSpPr>
        <p:spPr bwMode="auto">
          <a:xfrm>
            <a:off x="2185988" y="7029450"/>
            <a:ext cx="7604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s-ES_tradnl" b="1"/>
              <a:t>REVISO</a:t>
            </a:r>
          </a:p>
        </p:txBody>
      </p:sp>
      <p:sp>
        <p:nvSpPr>
          <p:cNvPr id="20596" name="Text Box 116"/>
          <p:cNvSpPr txBox="1">
            <a:spLocks noChangeArrowheads="1"/>
          </p:cNvSpPr>
          <p:nvPr/>
        </p:nvSpPr>
        <p:spPr bwMode="auto">
          <a:xfrm>
            <a:off x="4578350" y="7032625"/>
            <a:ext cx="10810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s-ES_tradnl" b="1"/>
              <a:t>AUTORIZAN</a:t>
            </a:r>
          </a:p>
        </p:txBody>
      </p:sp>
      <p:sp>
        <p:nvSpPr>
          <p:cNvPr id="20597" name="Text Box 117"/>
          <p:cNvSpPr txBox="1">
            <a:spLocks noChangeArrowheads="1"/>
          </p:cNvSpPr>
          <p:nvPr/>
        </p:nvSpPr>
        <p:spPr bwMode="auto">
          <a:xfrm>
            <a:off x="358775" y="7032625"/>
            <a:ext cx="9556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s-ES_tradnl" b="1"/>
              <a:t>FORMULÓ</a:t>
            </a:r>
          </a:p>
        </p:txBody>
      </p:sp>
      <p:sp>
        <p:nvSpPr>
          <p:cNvPr id="20598" name="Line 118"/>
          <p:cNvSpPr>
            <a:spLocks noChangeShapeType="1"/>
          </p:cNvSpPr>
          <p:nvPr/>
        </p:nvSpPr>
        <p:spPr bwMode="auto">
          <a:xfrm>
            <a:off x="66675" y="7983538"/>
            <a:ext cx="1587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20599" name="Line 119"/>
          <p:cNvSpPr>
            <a:spLocks noChangeShapeType="1"/>
          </p:cNvSpPr>
          <p:nvPr/>
        </p:nvSpPr>
        <p:spPr bwMode="auto">
          <a:xfrm>
            <a:off x="1817688" y="7983538"/>
            <a:ext cx="15351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20600" name="Line 120"/>
          <p:cNvSpPr>
            <a:spLocks noChangeShapeType="1"/>
          </p:cNvSpPr>
          <p:nvPr/>
        </p:nvSpPr>
        <p:spPr bwMode="auto">
          <a:xfrm>
            <a:off x="5167313" y="7983538"/>
            <a:ext cx="15287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20601" name="Line 121"/>
          <p:cNvSpPr>
            <a:spLocks noChangeShapeType="1"/>
          </p:cNvSpPr>
          <p:nvPr/>
        </p:nvSpPr>
        <p:spPr bwMode="auto">
          <a:xfrm>
            <a:off x="4124325" y="2073275"/>
            <a:ext cx="19621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20607" name="Text Box 127"/>
          <p:cNvSpPr txBox="1">
            <a:spLocks noChangeArrowheads="1"/>
          </p:cNvSpPr>
          <p:nvPr/>
        </p:nvSpPr>
        <p:spPr bwMode="auto">
          <a:xfrm>
            <a:off x="1741488" y="8143875"/>
            <a:ext cx="164623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s-ES_tradnl" b="1"/>
              <a:t>Lic. Gonzalo Ortuño</a:t>
            </a:r>
          </a:p>
          <a:p>
            <a:pPr algn="ctr" eaLnBrk="1" hangingPunct="1"/>
            <a:r>
              <a:rPr lang="es-ES_tradnl" b="1"/>
              <a:t>Castro </a:t>
            </a:r>
          </a:p>
          <a:p>
            <a:pPr algn="ctr" eaLnBrk="1" hangingPunct="1"/>
            <a:r>
              <a:rPr lang="es-ES_tradnl" b="1"/>
              <a:t>Director de Org. </a:t>
            </a:r>
          </a:p>
          <a:p>
            <a:pPr algn="ctr" eaLnBrk="1" hangingPunct="1"/>
            <a:r>
              <a:rPr lang="es-ES_tradnl" b="1"/>
              <a:t>y Métodos</a:t>
            </a:r>
            <a:endParaRPr lang="es-MX" b="1"/>
          </a:p>
        </p:txBody>
      </p:sp>
      <p:sp>
        <p:nvSpPr>
          <p:cNvPr id="20608" name="Text Box 128"/>
          <p:cNvSpPr txBox="1">
            <a:spLocks noChangeArrowheads="1"/>
          </p:cNvSpPr>
          <p:nvPr/>
        </p:nvSpPr>
        <p:spPr bwMode="auto">
          <a:xfrm>
            <a:off x="3368675" y="8135938"/>
            <a:ext cx="17240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s-ES_tradnl" b="1"/>
              <a:t>Ing. Georgina Silva</a:t>
            </a:r>
          </a:p>
          <a:p>
            <a:pPr algn="ctr" eaLnBrk="1" hangingPunct="1"/>
            <a:r>
              <a:rPr lang="es-ES_tradnl" b="1"/>
              <a:t>Barragán</a:t>
            </a:r>
          </a:p>
          <a:p>
            <a:pPr algn="ctr" eaLnBrk="1" hangingPunct="1"/>
            <a:r>
              <a:rPr lang="es-MX" b="1"/>
              <a:t>Directora General del</a:t>
            </a:r>
          </a:p>
          <a:p>
            <a:pPr algn="ctr" eaLnBrk="1" hangingPunct="1"/>
            <a:r>
              <a:rPr lang="es-MX" b="1"/>
              <a:t>IEIFE</a:t>
            </a:r>
          </a:p>
        </p:txBody>
      </p:sp>
      <p:sp>
        <p:nvSpPr>
          <p:cNvPr id="20609" name="Text Box 129"/>
          <p:cNvSpPr txBox="1">
            <a:spLocks noChangeArrowheads="1"/>
          </p:cNvSpPr>
          <p:nvPr/>
        </p:nvSpPr>
        <p:spPr bwMode="auto">
          <a:xfrm>
            <a:off x="-28575" y="8126413"/>
            <a:ext cx="183038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/>
            <a:r>
              <a:rPr lang="es-ES_tradnl" b="1" dirty="0"/>
              <a:t>Lic. </a:t>
            </a:r>
            <a:r>
              <a:rPr lang="es-ES_tradnl" b="1" dirty="0" smtClean="0"/>
              <a:t>Pablo Francisco Toro Puente</a:t>
            </a:r>
            <a:endParaRPr lang="es-ES_tradnl" b="1" dirty="0"/>
          </a:p>
          <a:p>
            <a:pPr algn="ctr" eaLnBrk="1" hangingPunct="1"/>
            <a:r>
              <a:rPr lang="es-MX" b="1" dirty="0"/>
              <a:t>Director Jurídico</a:t>
            </a:r>
          </a:p>
          <a:p>
            <a:pPr algn="ctr" eaLnBrk="1" hangingPunct="1"/>
            <a:endParaRPr lang="es-MX" b="1" dirty="0"/>
          </a:p>
        </p:txBody>
      </p:sp>
      <p:sp>
        <p:nvSpPr>
          <p:cNvPr id="20610" name="Line 130"/>
          <p:cNvSpPr>
            <a:spLocks noChangeShapeType="1"/>
          </p:cNvSpPr>
          <p:nvPr/>
        </p:nvSpPr>
        <p:spPr bwMode="auto">
          <a:xfrm>
            <a:off x="1690688" y="3978275"/>
            <a:ext cx="4851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20611" name="Line 131"/>
          <p:cNvSpPr>
            <a:spLocks noChangeShapeType="1"/>
          </p:cNvSpPr>
          <p:nvPr/>
        </p:nvSpPr>
        <p:spPr bwMode="auto">
          <a:xfrm>
            <a:off x="1704975" y="5135563"/>
            <a:ext cx="478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20612" name="Text Box 132"/>
          <p:cNvSpPr txBox="1">
            <a:spLocks noChangeArrowheads="1"/>
          </p:cNvSpPr>
          <p:nvPr/>
        </p:nvSpPr>
        <p:spPr bwMode="auto">
          <a:xfrm>
            <a:off x="5078413" y="8131175"/>
            <a:ext cx="1631950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s-ES_tradnl" b="1"/>
              <a:t>C.P. José Francisco</a:t>
            </a:r>
          </a:p>
          <a:p>
            <a:pPr algn="ctr" eaLnBrk="1" hangingPunct="1"/>
            <a:r>
              <a:rPr lang="es-ES_tradnl" b="1"/>
              <a:t>Carreras Martel</a:t>
            </a:r>
          </a:p>
          <a:p>
            <a:pPr algn="ctr" eaLnBrk="1" hangingPunct="1"/>
            <a:r>
              <a:rPr lang="es-MX" b="1"/>
              <a:t>Oficial Mayor</a:t>
            </a:r>
          </a:p>
        </p:txBody>
      </p:sp>
      <p:sp>
        <p:nvSpPr>
          <p:cNvPr id="20613" name="Line 133"/>
          <p:cNvSpPr>
            <a:spLocks noChangeShapeType="1"/>
          </p:cNvSpPr>
          <p:nvPr/>
        </p:nvSpPr>
        <p:spPr bwMode="auto">
          <a:xfrm>
            <a:off x="3494088" y="7980363"/>
            <a:ext cx="15351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3327</TotalTime>
  <Words>1851</Words>
  <Application>Microsoft Office PowerPoint</Application>
  <PresentationFormat>Presentación en pantalla (4:3)</PresentationFormat>
  <Paragraphs>320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Diseño predeterminado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</vt:vector>
  </TitlesOfParts>
  <Company>Oficialia Mayor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 título de diapositiva</dc:title>
  <dc:creator>Gobierno del Estado</dc:creator>
  <cp:lastModifiedBy>Roberto</cp:lastModifiedBy>
  <cp:revision>287</cp:revision>
  <dcterms:created xsi:type="dcterms:W3CDTF">2001-05-29T01:41:44Z</dcterms:created>
  <dcterms:modified xsi:type="dcterms:W3CDTF">2014-03-07T21:41:40Z</dcterms:modified>
</cp:coreProperties>
</file>