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446" r:id="rId2"/>
    <p:sldId id="447" r:id="rId3"/>
    <p:sldId id="448" r:id="rId4"/>
    <p:sldId id="449" r:id="rId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03/07/2020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03/07/2020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02049934"/>
              </p:ext>
            </p:extLst>
          </p:nvPr>
        </p:nvGraphicFramePr>
        <p:xfrm>
          <a:off x="1115616" y="980728"/>
          <a:ext cx="6901433" cy="5163692"/>
        </p:xfrm>
        <a:graphic>
          <a:graphicData uri="http://schemas.openxmlformats.org/drawingml/2006/table">
            <a:tbl>
              <a:tblPr firstRow="1" firstCol="1" bandRow="1"/>
              <a:tblGrid>
                <a:gridCol w="1054976">
                  <a:extLst>
                    <a:ext uri="{9D8B030D-6E8A-4147-A177-3AD203B41FA5}">
                      <a16:colId xmlns:a16="http://schemas.microsoft.com/office/drawing/2014/main" val="2709297578"/>
                    </a:ext>
                  </a:extLst>
                </a:gridCol>
                <a:gridCol w="940031">
                  <a:extLst>
                    <a:ext uri="{9D8B030D-6E8A-4147-A177-3AD203B41FA5}">
                      <a16:colId xmlns:a16="http://schemas.microsoft.com/office/drawing/2014/main" val="324953820"/>
                    </a:ext>
                  </a:extLst>
                </a:gridCol>
                <a:gridCol w="1010888">
                  <a:extLst>
                    <a:ext uri="{9D8B030D-6E8A-4147-A177-3AD203B41FA5}">
                      <a16:colId xmlns:a16="http://schemas.microsoft.com/office/drawing/2014/main" val="1042159380"/>
                    </a:ext>
                  </a:extLst>
                </a:gridCol>
                <a:gridCol w="3895538">
                  <a:extLst>
                    <a:ext uri="{9D8B030D-6E8A-4147-A177-3AD203B41FA5}">
                      <a16:colId xmlns:a16="http://schemas.microsoft.com/office/drawing/2014/main" val="3699454751"/>
                    </a:ext>
                  </a:extLst>
                </a:gridCol>
              </a:tblGrid>
              <a:tr h="178058">
                <a:tc gridSpan="4">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JUNIO  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824234965"/>
                  </a:ext>
                </a:extLst>
              </a:tr>
              <a:tr h="178058">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Fecha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97451281"/>
                  </a:ext>
                </a:extLst>
              </a:tr>
              <a:tr h="1424467">
                <a:tc>
                  <a:txBody>
                    <a:bodyPr/>
                    <a:lstStyle/>
                    <a:p>
                      <a:pP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CERRO DE SAN PEDRO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30/06/2020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CM/09/44.- El compromiso de las autoridades municipales de seguir implementando las medidas de seguridad, así como su difusión para prevenir el Covid-19.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CM/09/45.- El compromiso de Guardia Nacional, seguridad pública municipal, seguridad pública del estado de realizar recorridos de seguridad y vigilancia en la comunidad de Portezuelo, derivado del reporte de la población por jóvenes ingiriendo bebidas alcohólicas en la plaza principal,</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891591"/>
                  </a:ext>
                </a:extLst>
              </a:tr>
              <a:tr h="1780584">
                <a:tc>
                  <a:txBody>
                    <a:bodyPr/>
                    <a:lstStyle/>
                    <a:p>
                      <a:pP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SANTA MARIA DEL RIO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CM/32/56.- El compromiso de Protección Civil, seguridad pública municipal, seguridad pública del estado, la coordinación para la prevención de Huracanes, ciclones y tormentas atípicas.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CM/32/57.- El compromiso de seguridad pública municipal y seguridad pública del estado de realizar recorridos de seguridad y vigilancia para prevenir robos a instituciones educativas y casa habitación.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CM/32/58.- El compromiso de las autoridades municipales de seguir implementando las medidas de seguridad así como su difusión para prevenir el Covid-19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8639672"/>
                  </a:ext>
                </a:extLst>
              </a:tr>
              <a:tr h="1602525">
                <a:tc>
                  <a:txBody>
                    <a:bodyPr/>
                    <a:lstStyle/>
                    <a:p>
                      <a:pP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TIERRA NUEVA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26/06/2020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CM/43/52.- El compromiso de Protección Civil, seguridad pública municipal, seguridad pública del estado, la coordinación para la prevención de Huracanes, ciclones y tormentas atípicas.</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CM/43/53.- El compromiso de seguridad pública municipal y seguridad pública del estado de realizar recorridos de seguridad y vigilancia para prevenir robos a instituciones educativas y casa habitación. CM/43/54.- El compromiso de las autoridades municipales de seguir implementando las medidas de seguridad así como su difusión para prevenir el Covid-19</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44" marR="530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0000243"/>
                  </a:ext>
                </a:extLst>
              </a:tr>
            </a:tbl>
          </a:graphicData>
        </a:graphic>
      </p:graphicFrame>
    </p:spTree>
    <p:extLst>
      <p:ext uri="{BB962C8B-B14F-4D97-AF65-F5344CB8AC3E}">
        <p14:creationId xmlns:p14="http://schemas.microsoft.com/office/powerpoint/2010/main" val="479287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1880648"/>
          <a:ext cx="7886699" cy="4241292"/>
        </p:xfrm>
        <a:graphic>
          <a:graphicData uri="http://schemas.openxmlformats.org/drawingml/2006/table">
            <a:tbl>
              <a:tblPr firstRow="1" firstCol="1" bandRow="1"/>
              <a:tblGrid>
                <a:gridCol w="1205587">
                  <a:extLst>
                    <a:ext uri="{9D8B030D-6E8A-4147-A177-3AD203B41FA5}">
                      <a16:colId xmlns:a16="http://schemas.microsoft.com/office/drawing/2014/main" val="2507569939"/>
                    </a:ext>
                  </a:extLst>
                </a:gridCol>
                <a:gridCol w="1074232">
                  <a:extLst>
                    <a:ext uri="{9D8B030D-6E8A-4147-A177-3AD203B41FA5}">
                      <a16:colId xmlns:a16="http://schemas.microsoft.com/office/drawing/2014/main" val="2999870537"/>
                    </a:ext>
                  </a:extLst>
                </a:gridCol>
                <a:gridCol w="1155204">
                  <a:extLst>
                    <a:ext uri="{9D8B030D-6E8A-4147-A177-3AD203B41FA5}">
                      <a16:colId xmlns:a16="http://schemas.microsoft.com/office/drawing/2014/main" val="1260258684"/>
                    </a:ext>
                  </a:extLst>
                </a:gridCol>
                <a:gridCol w="4451676">
                  <a:extLst>
                    <a:ext uri="{9D8B030D-6E8A-4147-A177-3AD203B41FA5}">
                      <a16:colId xmlns:a16="http://schemas.microsoft.com/office/drawing/2014/main" val="566957375"/>
                    </a:ext>
                  </a:extLst>
                </a:gridCol>
              </a:tblGrid>
              <a:tr h="1713373">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23/06/2020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CM/56/47.- El compromiso de Protección Civil, seguridad pública municipal, seguridad pública del estado, SEDENA, la coordinación para la prevención de Huracanes, ciclones y tormentas atípicas.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CM/56/48.- El compromiso de seguridad pública municipal y seguridad pública del estado de realizar recorridos de seguridad y vigilancia para prevenir robos a instituciones educativas y casa habitación.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CM/56/49.- El compromiso de las autoridades municipales de seguir implementando las medidas de seguridad así como su difusión para prevenir el Covid-19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0518054"/>
                  </a:ext>
                </a:extLst>
              </a:tr>
              <a:tr h="1142249">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EBANO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26/06/2020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CM/16/37.- La Dirección de Protección civil municipal. en coordinación con las corporaciones policiales actuaran en caso de alguna contingencia por la temporada de huracanes.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CM/16/38: Por conducto de la Dirección de seguridad pública municipal en coordinación con las demás corporaciones policiales, se intensificara recorridos en planteles educativos para prevenir el robo.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5120033"/>
                  </a:ext>
                </a:extLst>
              </a:tr>
              <a:tr h="1142249">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MATLAPA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05/06/2020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CM/57/42.- La Dirección de Protección civil municipal en coordinación con las corporaciones policiales actuaran en caso de alguna contingencia por la temporada de huracanes.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CM/57/43.- Por conducto de la Dirección de seguridad pública municipal en coordinación con las demás corporaciones policiales, se intensificara recorridos en planteles educativos para prevenir el robo.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7178990"/>
                  </a:ext>
                </a:extLst>
              </a:tr>
            </a:tbl>
          </a:graphicData>
        </a:graphic>
      </p:graphicFrame>
    </p:spTree>
    <p:extLst>
      <p:ext uri="{BB962C8B-B14F-4D97-AF65-F5344CB8AC3E}">
        <p14:creationId xmlns:p14="http://schemas.microsoft.com/office/powerpoint/2010/main" val="1559767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712178766"/>
              </p:ext>
            </p:extLst>
          </p:nvPr>
        </p:nvGraphicFramePr>
        <p:xfrm>
          <a:off x="1187624" y="1340768"/>
          <a:ext cx="6933224" cy="4556760"/>
        </p:xfrm>
        <a:graphic>
          <a:graphicData uri="http://schemas.openxmlformats.org/drawingml/2006/table">
            <a:tbl>
              <a:tblPr firstRow="1" firstCol="1" bandRow="1"/>
              <a:tblGrid>
                <a:gridCol w="1059836">
                  <a:extLst>
                    <a:ext uri="{9D8B030D-6E8A-4147-A177-3AD203B41FA5}">
                      <a16:colId xmlns:a16="http://schemas.microsoft.com/office/drawing/2014/main" val="9422067"/>
                    </a:ext>
                  </a:extLst>
                </a:gridCol>
                <a:gridCol w="944361">
                  <a:extLst>
                    <a:ext uri="{9D8B030D-6E8A-4147-A177-3AD203B41FA5}">
                      <a16:colId xmlns:a16="http://schemas.microsoft.com/office/drawing/2014/main" val="932028382"/>
                    </a:ext>
                  </a:extLst>
                </a:gridCol>
                <a:gridCol w="1015544">
                  <a:extLst>
                    <a:ext uri="{9D8B030D-6E8A-4147-A177-3AD203B41FA5}">
                      <a16:colId xmlns:a16="http://schemas.microsoft.com/office/drawing/2014/main" val="2499241984"/>
                    </a:ext>
                  </a:extLst>
                </a:gridCol>
                <a:gridCol w="3913483">
                  <a:extLst>
                    <a:ext uri="{9D8B030D-6E8A-4147-A177-3AD203B41FA5}">
                      <a16:colId xmlns:a16="http://schemas.microsoft.com/office/drawing/2014/main" val="2476692706"/>
                    </a:ext>
                  </a:extLst>
                </a:gridCol>
              </a:tblGrid>
              <a:tr h="836796">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CEDRAL</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CM/07/44.- El compromiso de parte de la Dirección de Seguridad de Publica Municipal, de implementar operativo de Seguridad para disminuir delito de robo en sus diferentes modalidades en coordinación seguridad pública del estado, policía investigadora y Sedena.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9666283"/>
                  </a:ext>
                </a:extLst>
              </a:tr>
              <a:tr h="669437">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CHARCAS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CM/15/43. el compromiso de parte del Secretario general del Ayuntamiento, de gestionar que haya medico en las horas de 11 pm a 8 am, para las certificaciones de personas que sean remitidas por alguna falta administrativa o delito.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723069"/>
                  </a:ext>
                </a:extLst>
              </a:tr>
              <a:tr h="502077">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CERRITOS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CMSP/08/056.- Por conducto de Presidencia Municipal, se implementara una campaña de difusión por medio de las redes sociales oficiales, para la prevención de las extorsiones telefónicas.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3615662"/>
                  </a:ext>
                </a:extLst>
              </a:tr>
              <a:tr h="1171514">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CIUDAD FERNANDEZ</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CMSP/11/053.- Por conducto del Director de Protección Civil Municipal se actualizara el atlas de riesgo del municipio y los compartirá con las corporaciones de seguridad pública.</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CMSP/11/054.- Por conducto de la Dirección de Seguridad Pública Municipal y Seguridad Pública del Estado, implementaran recorridos de seguridad y vigilancia para la prevención del delito de robo y daños a los planteles educativos.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4717266"/>
                  </a:ext>
                </a:extLst>
              </a:tr>
              <a:tr h="1171514">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RAYON</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05/06/2020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CMSP/23/054.- Por conducto del Director de Protección Civil Municipal, se actualizara el atlas de riesgo del municipio y lo compartirá con las corporaciones de seguridad pública.</a:t>
                      </a:r>
                      <a:b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CMSP/23/055.- Por conducto de la Dirección de Seguridad Pública Municipal y Seguridad Pública del Estado, implementaran recorridos de seguridad y vigilancia para la prevención del delito de robo y daños a los planteles educativos.</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946" marR="569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9422907"/>
                  </a:ext>
                </a:extLst>
              </a:tr>
            </a:tbl>
          </a:graphicData>
        </a:graphic>
      </p:graphicFrame>
    </p:spTree>
    <p:extLst>
      <p:ext uri="{BB962C8B-B14F-4D97-AF65-F5344CB8AC3E}">
        <p14:creationId xmlns:p14="http://schemas.microsoft.com/office/powerpoint/2010/main" val="2807676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966723" y="1810544"/>
          <a:ext cx="7210553" cy="4381500"/>
        </p:xfrm>
        <a:graphic>
          <a:graphicData uri="http://schemas.openxmlformats.org/drawingml/2006/table">
            <a:tbl>
              <a:tblPr firstRow="1" firstCol="1" bandRow="1"/>
              <a:tblGrid>
                <a:gridCol w="1102229">
                  <a:extLst>
                    <a:ext uri="{9D8B030D-6E8A-4147-A177-3AD203B41FA5}">
                      <a16:colId xmlns:a16="http://schemas.microsoft.com/office/drawing/2014/main" val="3121754172"/>
                    </a:ext>
                  </a:extLst>
                </a:gridCol>
                <a:gridCol w="982136">
                  <a:extLst>
                    <a:ext uri="{9D8B030D-6E8A-4147-A177-3AD203B41FA5}">
                      <a16:colId xmlns:a16="http://schemas.microsoft.com/office/drawing/2014/main" val="1915246307"/>
                    </a:ext>
                  </a:extLst>
                </a:gridCol>
                <a:gridCol w="1056166">
                  <a:extLst>
                    <a:ext uri="{9D8B030D-6E8A-4147-A177-3AD203B41FA5}">
                      <a16:colId xmlns:a16="http://schemas.microsoft.com/office/drawing/2014/main" val="2816984973"/>
                    </a:ext>
                  </a:extLst>
                </a:gridCol>
                <a:gridCol w="4070022">
                  <a:extLst>
                    <a:ext uri="{9D8B030D-6E8A-4147-A177-3AD203B41FA5}">
                      <a16:colId xmlns:a16="http://schemas.microsoft.com/office/drawing/2014/main" val="1019732312"/>
                    </a:ext>
                  </a:extLst>
                </a:gridCol>
              </a:tblGrid>
              <a:tr h="1392428">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CARDENAS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09/06/2020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CM/05/069.- Por conducto de la Dirección de Seguridad Pública Municipal y Seguridad Pública del Estado, implementaran operativos de seguridad y vigilancia para la prevención del robo a interior de casa habitación y a interior de planteles educativos.</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CM/05/070.- El compromiso de las autoridades municipales implementaran diversas estrategias para prevenir y combatir la incidencia del delito de violencia familiar en tiempos de pandemia COVID-19.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184270"/>
                  </a:ext>
                </a:extLst>
              </a:tr>
              <a:tr h="1740535">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GUADALCAZAR</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CM/17/064.- Las autoridades municipales le darán el seguimiento correspondiente a los diez acuerdos emanados de la reunión de trabajo del Sr. Gobernador del Estado, el Sector Salud y Presidentes Municipales, para prevenir y combatir la emergencia sanitaria generada por el COVID-19. </a:t>
                      </a:r>
                      <a:b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CM/17/065.- Las autoridades municipales, por conducto del Departamento de Protección Civil Municipal, se coordinarán con la Secretaria de la Defensa Nacional, con el fin de fortalecer las acciones en caso de huracanes, ciclones, tormentas atípicas y granizadas que se presentan en esta temporada.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815185"/>
                  </a:ext>
                </a:extLst>
              </a:tr>
              <a:tr h="1218375">
                <a:tc>
                  <a:txBody>
                    <a:bodyPr/>
                    <a:lstStyle/>
                    <a:p>
                      <a:pP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RIOVERDE</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25/06/2020</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CM/24/065.- El compromiso de las autoridades municipales para emprender campañas de prevención del delito en el ámbito familiar durante la pandemia por el COVID 19. </a:t>
                      </a:r>
                      <a:b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CM/24/066.- El compromiso de las corporaciones que integran este Consejo para coordinar esfuerzos con el Sector Salud, con el fin de que una vez que abran los lugares turísticos del municipio cumplan con la normatividad para prevenir la pandemia del COVID 19.</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9224" marR="592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1830572"/>
                  </a:ext>
                </a:extLst>
              </a:tr>
            </a:tbl>
          </a:graphicData>
        </a:graphic>
      </p:graphicFrame>
      <p:sp>
        <p:nvSpPr>
          <p:cNvPr id="3" name="Rectangle 1"/>
          <p:cNvSpPr>
            <a:spLocks noChangeArrowheads="1"/>
          </p:cNvSpPr>
          <p:nvPr/>
        </p:nvSpPr>
        <p:spPr bwMode="auto">
          <a:xfrm>
            <a:off x="966788" y="18113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33762527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698</TotalTime>
  <Words>777</Words>
  <Application>Microsoft Office PowerPoint</Application>
  <PresentationFormat>Presentación en pantalla (4:3)</PresentationFormat>
  <Paragraphs>69</Paragraphs>
  <Slides>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vt:i4>
      </vt:variant>
    </vt:vector>
  </HeadingPairs>
  <TitlesOfParts>
    <vt:vector size="8"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98</cp:revision>
  <dcterms:created xsi:type="dcterms:W3CDTF">2018-10-26T21:26:18Z</dcterms:created>
  <dcterms:modified xsi:type="dcterms:W3CDTF">2020-07-03T19:13:47Z</dcterms:modified>
</cp:coreProperties>
</file>