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441" r:id="rId2"/>
    <p:sldId id="442" r:id="rId3"/>
    <p:sldId id="444" r:id="rId4"/>
    <p:sldId id="445" r:id="rId5"/>
    <p:sldId id="446" r:id="rId6"/>
    <p:sldId id="447" r:id="rId7"/>
    <p:sldId id="448" r:id="rId8"/>
    <p:sldId id="449" r:id="rId9"/>
    <p:sldId id="450" r:id="rId10"/>
    <p:sldId id="451" r:id="rId11"/>
    <p:sldId id="452"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73" d="100"/>
          <a:sy n="73" d="100"/>
        </p:scale>
        <p:origin x="1194"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02/04/2020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02/04/2020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968463944"/>
              </p:ext>
            </p:extLst>
          </p:nvPr>
        </p:nvGraphicFramePr>
        <p:xfrm>
          <a:off x="611559" y="664248"/>
          <a:ext cx="8352929" cy="6070012"/>
        </p:xfrm>
        <a:graphic>
          <a:graphicData uri="http://schemas.openxmlformats.org/drawingml/2006/table">
            <a:tbl>
              <a:tblPr firstRow="1" firstCol="1" bandRow="1"/>
              <a:tblGrid>
                <a:gridCol w="1276857">
                  <a:extLst>
                    <a:ext uri="{9D8B030D-6E8A-4147-A177-3AD203B41FA5}">
                      <a16:colId xmlns:a16="http://schemas.microsoft.com/office/drawing/2014/main" val="1707522933"/>
                    </a:ext>
                  </a:extLst>
                </a:gridCol>
                <a:gridCol w="1137737">
                  <a:extLst>
                    <a:ext uri="{9D8B030D-6E8A-4147-A177-3AD203B41FA5}">
                      <a16:colId xmlns:a16="http://schemas.microsoft.com/office/drawing/2014/main" val="3587349183"/>
                    </a:ext>
                  </a:extLst>
                </a:gridCol>
                <a:gridCol w="1223495">
                  <a:extLst>
                    <a:ext uri="{9D8B030D-6E8A-4147-A177-3AD203B41FA5}">
                      <a16:colId xmlns:a16="http://schemas.microsoft.com/office/drawing/2014/main" val="2677446966"/>
                    </a:ext>
                  </a:extLst>
                </a:gridCol>
                <a:gridCol w="4714840">
                  <a:extLst>
                    <a:ext uri="{9D8B030D-6E8A-4147-A177-3AD203B41FA5}">
                      <a16:colId xmlns:a16="http://schemas.microsoft.com/office/drawing/2014/main" val="846604700"/>
                    </a:ext>
                  </a:extLst>
                </a:gridCol>
              </a:tblGrid>
              <a:tr h="179253">
                <a:tc gridSpan="4">
                  <a:txBody>
                    <a:bodyPr/>
                    <a:lstStyle/>
                    <a:p>
                      <a:pPr algn="ctr">
                        <a:lnSpc>
                          <a:spcPct val="115000"/>
                        </a:lnSpc>
                        <a:spcAft>
                          <a:spcPts val="0"/>
                        </a:spcAft>
                      </a:pPr>
                      <a:r>
                        <a:rPr lang="es-MX" sz="1100" b="1">
                          <a:effectLst/>
                          <a:latin typeface="Calibri" panose="020F0502020204030204" pitchFamily="34" charset="0"/>
                          <a:ea typeface="Calibri" panose="020F0502020204030204" pitchFamily="34" charset="0"/>
                          <a:cs typeface="Times New Roman" panose="02020603050405020304" pitchFamily="18" charset="0"/>
                        </a:rPr>
                        <a:t>Marzo  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413323313"/>
                  </a:ext>
                </a:extLst>
              </a:tr>
              <a:tr h="369670">
                <a:tc>
                  <a:txBody>
                    <a:bodyPr/>
                    <a:lstStyle/>
                    <a:p>
                      <a:pPr algn="ctr">
                        <a:lnSpc>
                          <a:spcPct val="115000"/>
                        </a:lnSpc>
                        <a:spcAft>
                          <a:spcPts val="0"/>
                        </a:spcAft>
                      </a:pPr>
                      <a:r>
                        <a:rPr lang="es-MX" sz="11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1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1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1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998238833"/>
                  </a:ext>
                </a:extLst>
              </a:tr>
              <a:tr h="1131339">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AHUALULCO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10/03/2020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CM/01/51.- El compromiso de Seguridad Pública Municipal y Seguridad Pública del Estado de implementar el Plan Operativo "semana santa 2020".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CM/01/52.- El compromiso del Municipio de realizar la difusión de la Campaña “Canje de Armas de Fuego 2020”, por medio de sus redes sociales, página oficial y con los jueces auxiliares.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680921"/>
                  </a:ext>
                </a:extLst>
              </a:tr>
              <a:tr h="1131339">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13/03/2020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CM/25/46.- El compromiso de las Corporaciones de Seguridad Pública de implementar coordinadamente el Plan Operativo "semana santa 2020".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CM/25/47.- El compromiso del Municipio de realizar la difusión de la Campaña “Canje de Armas de Fuego 2020”, por medio de sus redes sociales y página oficial del Ayuntamiento.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0019500"/>
                  </a:ext>
                </a:extLst>
              </a:tr>
              <a:tr h="1512173">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TIERRA NUEVA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27/03/2020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CM/43/48.- El compromiso del Síndico Municipal de hacer citatorio al C. Humberto Díaz Baena.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CM/43/49.-  El compromiso de Seguridad Pública Municipal y Seguridad Pública del Estado de presentar en la próxima sesión el Plan Operativo "semana santa 2020".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CM/43/50.- El compromiso de las corporaciones de realizar recorridos de seguridad a las Instituciones Educativas en el Periodo Vacacional de Semana Santa.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60848"/>
                  </a:ext>
                </a:extLst>
              </a:tr>
              <a:tr h="1702590">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24/03/2020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CMSP/03/40: El compromiso de las corporaciones policiales de implementar el plan de operaciones durante la temporada vacacional de semana santa.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CMSP/03/41: El compromiso de la Presidencia Municipal de difundir la campaña “Canje de Armas de Fuego 2020”, por medio de las redes sociales y página oficial del H. Ayuntamiento.</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CMSP/03/42: El compromiso del Inspector de Alcoholes, de implementar operativos anti alcohol para implementar las medidas de prevención por la contingencia.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0456773"/>
                  </a:ext>
                </a:extLst>
              </a:tr>
            </a:tbl>
          </a:graphicData>
        </a:graphic>
      </p:graphicFrame>
    </p:spTree>
    <p:extLst>
      <p:ext uri="{BB962C8B-B14F-4D97-AF65-F5344CB8AC3E}">
        <p14:creationId xmlns:p14="http://schemas.microsoft.com/office/powerpoint/2010/main" val="549642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96033025"/>
              </p:ext>
            </p:extLst>
          </p:nvPr>
        </p:nvGraphicFramePr>
        <p:xfrm>
          <a:off x="683568" y="1916832"/>
          <a:ext cx="7886699" cy="2913562"/>
        </p:xfrm>
        <a:graphic>
          <a:graphicData uri="http://schemas.openxmlformats.org/drawingml/2006/table">
            <a:tbl>
              <a:tblPr firstRow="1" firstCol="1" bandRow="1"/>
              <a:tblGrid>
                <a:gridCol w="1205587">
                  <a:extLst>
                    <a:ext uri="{9D8B030D-6E8A-4147-A177-3AD203B41FA5}">
                      <a16:colId xmlns:a16="http://schemas.microsoft.com/office/drawing/2014/main" val="2143965748"/>
                    </a:ext>
                  </a:extLst>
                </a:gridCol>
                <a:gridCol w="1074232">
                  <a:extLst>
                    <a:ext uri="{9D8B030D-6E8A-4147-A177-3AD203B41FA5}">
                      <a16:colId xmlns:a16="http://schemas.microsoft.com/office/drawing/2014/main" val="3703936775"/>
                    </a:ext>
                  </a:extLst>
                </a:gridCol>
                <a:gridCol w="1155204">
                  <a:extLst>
                    <a:ext uri="{9D8B030D-6E8A-4147-A177-3AD203B41FA5}">
                      <a16:colId xmlns:a16="http://schemas.microsoft.com/office/drawing/2014/main" val="1672563304"/>
                    </a:ext>
                  </a:extLst>
                </a:gridCol>
                <a:gridCol w="4451676">
                  <a:extLst>
                    <a:ext uri="{9D8B030D-6E8A-4147-A177-3AD203B41FA5}">
                      <a16:colId xmlns:a16="http://schemas.microsoft.com/office/drawing/2014/main" val="4200680450"/>
                    </a:ext>
                  </a:extLst>
                </a:gridCol>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CM/53/47: por conducto de la Dirección de Seguridad Pública Municipal y Seguridad Pública del Estado elaboren el Plan Operativo “Semana Santa 2020”. CM/53/48: por conducto de la Autoridad Municipal, se difundirá la campaña “Canje de Armas de Fuego 2020”, por medio de su página oficial, así como distribuir trípticos en la cabecera y Comunidades.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4633431"/>
                  </a:ext>
                </a:extLst>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COXCATLAN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CMSP/14/29: El compromiso de la Presidenta Municipal, de contratar los servicios de un médico titulado, con la finalidad de certificar a los detenidos.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CMSP/14/30: El compromiso del Inspector de Alcoholes, de implementar operativos antialcohol , con la finalidad de hacer cumplir la normativa ley.</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CMSP/14/31: El compromiso de las corporaciones policiales de implementar el plan de operaciones relativo a la semana santa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6391358"/>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CM/16/35: por conducto de la Dirección de Seguridad Pública Municipal y Seguridad Pública del Estado elaboren el Plan Operativo “Semana Santa 2020”. CM/16/36: por conducto de la Autoridad Municipal, se difundirá la campaña “Canje de Armas de Fuego 2020”, por medio de su página oficial, así como distribuir trípticos en la cabecera y Comunidades.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889184"/>
                  </a:ext>
                </a:extLst>
              </a:tr>
            </a:tbl>
          </a:graphicData>
        </a:graphic>
      </p:graphicFrame>
    </p:spTree>
    <p:extLst>
      <p:ext uri="{BB962C8B-B14F-4D97-AF65-F5344CB8AC3E}">
        <p14:creationId xmlns:p14="http://schemas.microsoft.com/office/powerpoint/2010/main" val="4228751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9269"/>
          <a:ext cx="7886699" cy="3824050"/>
        </p:xfrm>
        <a:graphic>
          <a:graphicData uri="http://schemas.openxmlformats.org/drawingml/2006/table">
            <a:tbl>
              <a:tblPr firstRow="1" firstCol="1" bandRow="1"/>
              <a:tblGrid>
                <a:gridCol w="1205587">
                  <a:extLst>
                    <a:ext uri="{9D8B030D-6E8A-4147-A177-3AD203B41FA5}">
                      <a16:colId xmlns:a16="http://schemas.microsoft.com/office/drawing/2014/main" val="1010303422"/>
                    </a:ext>
                  </a:extLst>
                </a:gridCol>
                <a:gridCol w="1074232">
                  <a:extLst>
                    <a:ext uri="{9D8B030D-6E8A-4147-A177-3AD203B41FA5}">
                      <a16:colId xmlns:a16="http://schemas.microsoft.com/office/drawing/2014/main" val="723267386"/>
                    </a:ext>
                  </a:extLst>
                </a:gridCol>
                <a:gridCol w="1155204">
                  <a:extLst>
                    <a:ext uri="{9D8B030D-6E8A-4147-A177-3AD203B41FA5}">
                      <a16:colId xmlns:a16="http://schemas.microsoft.com/office/drawing/2014/main" val="2766312369"/>
                    </a:ext>
                  </a:extLst>
                </a:gridCol>
                <a:gridCol w="4451676">
                  <a:extLst>
                    <a:ext uri="{9D8B030D-6E8A-4147-A177-3AD203B41FA5}">
                      <a16:colId xmlns:a16="http://schemas.microsoft.com/office/drawing/2014/main" val="680240653"/>
                    </a:ext>
                  </a:extLst>
                </a:gridCol>
              </a:tblGrid>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EL NARANJO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CMSP/58/41: El compromiso de las corporaciones policiales de implementar coordinadamente el plan de operaciones de Semana Santa y presentar los resultados del mismo en la siguiente sesión.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CMSP/58/42: El compromiso del Inspector de Alcoholes, de implementar operativos anti alcohol, con la finalidad de hacer cumplir la ley.</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MSP/58/43: Por conducto de Presidencia Municipal, se difundirá la campaña “Canje de Armas de Fuego 2020”, por medio de las redes sociales y página oficial del H. Ayuntamiento.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1027420"/>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CM/18/36: Por conducto de la Dirección de Seguridad Pública Municipal y Seguridad Pública del Estado elaboren el Plan Operativo “Semana Santa 2020”. CM/18/37: Por conducto de la Autoridad Municipal, se difundirá la campaña “Canje de Armas de Fuego 2020”, por medio de su página oficial, así como distribuir trípticos en la cabecera y Comunidades.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0214568"/>
                  </a:ext>
                </a:extLst>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CM/38/40: El compromiso de las corporaciones policiales de implementar el plan de operaciones durante la temporada vacacional de semana santa.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CM/38/41: El compromiso de las corporaciones policiales de implementar operatividad de seguridad y vigilancia en la cabecera municipal con la finalidad de disminuir el delito de robo.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CM/38/42: El compromiso de la Presidencia Municipal de difundir la campaña “Canje de Armas de Fuego 2020”, por medio de las redes sociales y página oficial del H. Ayuntamiento.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0698574"/>
                  </a:ext>
                </a:extLst>
              </a:tr>
            </a:tbl>
          </a:graphicData>
        </a:graphic>
      </p:graphicFrame>
    </p:spTree>
    <p:extLst>
      <p:ext uri="{BB962C8B-B14F-4D97-AF65-F5344CB8AC3E}">
        <p14:creationId xmlns:p14="http://schemas.microsoft.com/office/powerpoint/2010/main" val="2767936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45799" y="1825625"/>
          <a:ext cx="7852402" cy="4351338"/>
        </p:xfrm>
        <a:graphic>
          <a:graphicData uri="http://schemas.openxmlformats.org/drawingml/2006/table">
            <a:tbl>
              <a:tblPr firstRow="1" firstCol="1" bandRow="1"/>
              <a:tblGrid>
                <a:gridCol w="1200344">
                  <a:extLst>
                    <a:ext uri="{9D8B030D-6E8A-4147-A177-3AD203B41FA5}">
                      <a16:colId xmlns:a16="http://schemas.microsoft.com/office/drawing/2014/main" val="3684126890"/>
                    </a:ext>
                  </a:extLst>
                </a:gridCol>
                <a:gridCol w="1069561">
                  <a:extLst>
                    <a:ext uri="{9D8B030D-6E8A-4147-A177-3AD203B41FA5}">
                      <a16:colId xmlns:a16="http://schemas.microsoft.com/office/drawing/2014/main" val="3006472799"/>
                    </a:ext>
                  </a:extLst>
                </a:gridCol>
                <a:gridCol w="1150181">
                  <a:extLst>
                    <a:ext uri="{9D8B030D-6E8A-4147-A177-3AD203B41FA5}">
                      <a16:colId xmlns:a16="http://schemas.microsoft.com/office/drawing/2014/main" val="3026340462"/>
                    </a:ext>
                  </a:extLst>
                </a:gridCol>
                <a:gridCol w="4432316">
                  <a:extLst>
                    <a:ext uri="{9D8B030D-6E8A-4147-A177-3AD203B41FA5}">
                      <a16:colId xmlns:a16="http://schemas.microsoft.com/office/drawing/2014/main" val="3872082178"/>
                    </a:ext>
                  </a:extLst>
                </a:gridCol>
              </a:tblGrid>
              <a:tr h="145044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CM/34/35: Por conducto de la Dirección de Seguridad Pública Municipal y Seguridad Pública del Estado elaboren el Plan Operativo “Semana Santa 2020”. CM/34/36: Por conducto de la Autoridad Municipal, se difundirá la campaña “Canje de Armas de Fuego 2020”, por medio de su página oficial, así como distribuir trípticos en la cabecera y Comunidades. CM/34/37: Por conducto de la Dirección de Seguridad Pública  Municipal  elaboraran el Plan operativo para las “Fiestas de Aniversario de la Comunidad de Tancuiche” a realizarse del 09 al 12 de Abril del presente.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3569393"/>
                  </a:ext>
                </a:extLst>
              </a:tr>
              <a:tr h="90652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CMSP/36/49: El compromiso de las corporaciones policiales de implementar coordinadamente el plan de operaciones denominado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CMSP/36/50: El compromiso de las corporaciones policiales de implementar el plan de operaciones FERETAM (Feria del Municipio), la cual se llevará a cabo durante los días del 08 al 14 de Marzo del presente año.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6354971"/>
                  </a:ext>
                </a:extLst>
              </a:tr>
              <a:tr h="90652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CMSP/39/48: El compromiso de las corporaciones policiales de implementar el plan de operaciones durante la temporada vacacional de semana santa.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CMSP/39/49: El compromiso de la Presidencia Municipal de difundir la campaña “Canje de Armas de Fuego 2020”, por medio de las redes sociales y página oficial del H. Ayuntamiento.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458806"/>
                  </a:ext>
                </a:extLst>
              </a:tr>
              <a:tr h="108783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CM/42/35: Por conducto de la Dirección de Seguridad Pública Municipal y Seguridad Pública del Estado se implemente seguridad y vigilancia durante las Fiestas Patronales de San José a celebrarse del 16 al 19 de marzo del 2020”. CM/42/36: Por conducto de la Autoridad Municipal, se difundirá la campaña “Canje de Armas de Fuego 2020”, por medio de su página oficial, así como distribuir trípticos en la cabecera y Comunidades.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469836"/>
                  </a:ext>
                </a:extLst>
              </a:tr>
            </a:tbl>
          </a:graphicData>
        </a:graphic>
      </p:graphicFrame>
    </p:spTree>
    <p:extLst>
      <p:ext uri="{BB962C8B-B14F-4D97-AF65-F5344CB8AC3E}">
        <p14:creationId xmlns:p14="http://schemas.microsoft.com/office/powerpoint/2010/main" val="81227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726611"/>
          <a:ext cx="7886700" cy="2549366"/>
        </p:xfrm>
        <a:graphic>
          <a:graphicData uri="http://schemas.openxmlformats.org/drawingml/2006/table">
            <a:tbl>
              <a:tblPr firstRow="1" firstCol="1" bandRow="1"/>
              <a:tblGrid>
                <a:gridCol w="1205587">
                  <a:extLst>
                    <a:ext uri="{9D8B030D-6E8A-4147-A177-3AD203B41FA5}">
                      <a16:colId xmlns:a16="http://schemas.microsoft.com/office/drawing/2014/main" val="158510709"/>
                    </a:ext>
                  </a:extLst>
                </a:gridCol>
                <a:gridCol w="1074232">
                  <a:extLst>
                    <a:ext uri="{9D8B030D-6E8A-4147-A177-3AD203B41FA5}">
                      <a16:colId xmlns:a16="http://schemas.microsoft.com/office/drawing/2014/main" val="1643821763"/>
                    </a:ext>
                  </a:extLst>
                </a:gridCol>
                <a:gridCol w="1155205">
                  <a:extLst>
                    <a:ext uri="{9D8B030D-6E8A-4147-A177-3AD203B41FA5}">
                      <a16:colId xmlns:a16="http://schemas.microsoft.com/office/drawing/2014/main" val="1274377658"/>
                    </a:ext>
                  </a:extLst>
                </a:gridCol>
                <a:gridCol w="4451676">
                  <a:extLst>
                    <a:ext uri="{9D8B030D-6E8A-4147-A177-3AD203B41FA5}">
                      <a16:colId xmlns:a16="http://schemas.microsoft.com/office/drawing/2014/main" val="2603607807"/>
                    </a:ext>
                  </a:extLst>
                </a:gridCol>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CMSP/54/58: El compromiso de las corporaciones policiales de implementar el plan de operaciones por la temporada vacacional de semana santa.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CMSP/54/59: Se vota y se aprueba por unanimidad que por conducto de Presidencia Municipal, se difundirá la campaña “Canje de Armas de Fuego 2020”, por medio de las redes sociales y página oficial del H. Ayuntamiento.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8407059"/>
                  </a:ext>
                </a:extLst>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CM/07/43.- el compromiso del Director De Seguridad Pública Municipal de presentar en próxima sesión de consejo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5830718"/>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CM/15/42.- el compromiso de del director de Seguridad Pública Municipal de implementar operativo durante la jornada nacional de sana distancia, con el fin de que se prevengan los robos a escuelas. Así mismo estar en coordinación con las autoridades y corporaciones de seguridad para cualquier situación referente al rubro de salud.</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0691397"/>
                  </a:ext>
                </a:extLst>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CM/07/046- el compromiso de parte de la Dirección De Seguridad Pública Municipal de elaborar el plan de semana santa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866946"/>
                  </a:ext>
                </a:extLst>
              </a:tr>
            </a:tbl>
          </a:graphicData>
        </a:graphic>
      </p:graphicFrame>
    </p:spTree>
    <p:extLst>
      <p:ext uri="{BB962C8B-B14F-4D97-AF65-F5344CB8AC3E}">
        <p14:creationId xmlns:p14="http://schemas.microsoft.com/office/powerpoint/2010/main" val="1659618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88558040"/>
              </p:ext>
            </p:extLst>
          </p:nvPr>
        </p:nvGraphicFramePr>
        <p:xfrm>
          <a:off x="251521" y="908720"/>
          <a:ext cx="8784975" cy="5688633"/>
        </p:xfrm>
        <a:graphic>
          <a:graphicData uri="http://schemas.openxmlformats.org/drawingml/2006/table">
            <a:tbl>
              <a:tblPr firstRow="1" firstCol="1" bandRow="1"/>
              <a:tblGrid>
                <a:gridCol w="1342900">
                  <a:extLst>
                    <a:ext uri="{9D8B030D-6E8A-4147-A177-3AD203B41FA5}">
                      <a16:colId xmlns:a16="http://schemas.microsoft.com/office/drawing/2014/main" val="1790547605"/>
                    </a:ext>
                  </a:extLst>
                </a:gridCol>
                <a:gridCol w="1196584">
                  <a:extLst>
                    <a:ext uri="{9D8B030D-6E8A-4147-A177-3AD203B41FA5}">
                      <a16:colId xmlns:a16="http://schemas.microsoft.com/office/drawing/2014/main" val="1364669904"/>
                    </a:ext>
                  </a:extLst>
                </a:gridCol>
                <a:gridCol w="556859">
                  <a:extLst>
                    <a:ext uri="{9D8B030D-6E8A-4147-A177-3AD203B41FA5}">
                      <a16:colId xmlns:a16="http://schemas.microsoft.com/office/drawing/2014/main" val="3495499248"/>
                    </a:ext>
                  </a:extLst>
                </a:gridCol>
                <a:gridCol w="5688632">
                  <a:extLst>
                    <a:ext uri="{9D8B030D-6E8A-4147-A177-3AD203B41FA5}">
                      <a16:colId xmlns:a16="http://schemas.microsoft.com/office/drawing/2014/main" val="688354735"/>
                    </a:ext>
                  </a:extLst>
                </a:gridCol>
              </a:tblGrid>
              <a:tr h="932711">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11/03/2020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CM/07/46.- el compromiso del Dirección De Seguridad Pública Municipal, para la implementación de el plan de seguridad semana santa 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CM/07/47.- el compromiso de ayuntamiento en coordinación con Dirección De Gobernación, implementar operativo en establecimientos que venden bebidas embriagantes.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872210"/>
                  </a:ext>
                </a:extLst>
              </a:tr>
              <a:tr h="2705766">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04/03/2020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CMSP/08/050.- Por conducto de la Dirección de Seguridad Pública Municipal, Seguridad Pública del Estado y Policía de Métodos de Investigación, se implementarán recorridos de seguridad y vigilancia sobre la carretera estatal Cerritos entronque carretera No. 57, para la prevención de robos y asaltos. </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CMSP/08/051.- Por conducto de la Dirección de Seguridad Pública Municipal y Seguridad Pública del Estado, implementaran el plan operativo “Semana Santa 2020”.</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CMSP/08/052.- Por conducto de la Dirección de Seguridad Pública Municipal y Seguridad Pública del Estado, un plan operativo de seguridad y vigilancia, en el Torneo Estatal de Volibol Infantil los días 07 y 08 de marzo de 2020.</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CMSP/08/053.- Por conducto de la Dirección de Seguridad Pública Municipal y Seguridad Pública del Estado, implementaran un plan operativo en las Fiestas del Barrio de Nuestro Padre Jesús, los días 06 y 07 de marzo de 2020.</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CMSP/08/054.- Por conducto del Director de Protección Civil Municipal, capacitará a los Jueces Auxiliares, para la prevención, control y combate de los incendios forestales.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8874099"/>
                  </a:ext>
                </a:extLst>
              </a:tr>
              <a:tr h="2050156">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10/03/2020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CMSP/11/050.- Por conducto de Presidencia Municipal, se le dará continuidad al Certificado Único Policial de cuando menos 05 Policías Preventivos, quienes tienen concluido el proceso de exámenes de control y confianza, formación inicial, competencias básicas y evaluación del desempeño, teniendo como fecha límite el mes de marzo. </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CMSP/11/051.- Por conducto de la Dirección de Seguridad Pública Municipal y Seguridad Pública del Estado, implementaran el plan operativo “Semana Santa 2020”.</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CMSP/11/052.- Por conducto de Presidencia Municipal, se difundirá la campaña “Canje de Armas de Fuego 2020”, por medio de sus redes sociales oficiales y con los Jueces Auxiliares.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643217"/>
                  </a:ext>
                </a:extLst>
              </a:tr>
            </a:tbl>
          </a:graphicData>
        </a:graphic>
      </p:graphicFrame>
    </p:spTree>
    <p:extLst>
      <p:ext uri="{BB962C8B-B14F-4D97-AF65-F5344CB8AC3E}">
        <p14:creationId xmlns:p14="http://schemas.microsoft.com/office/powerpoint/2010/main" val="3411176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45799" y="1825625"/>
          <a:ext cx="7852402" cy="4351338"/>
        </p:xfrm>
        <a:graphic>
          <a:graphicData uri="http://schemas.openxmlformats.org/drawingml/2006/table">
            <a:tbl>
              <a:tblPr firstRow="1" firstCol="1" bandRow="1"/>
              <a:tblGrid>
                <a:gridCol w="1200344">
                  <a:extLst>
                    <a:ext uri="{9D8B030D-6E8A-4147-A177-3AD203B41FA5}">
                      <a16:colId xmlns:a16="http://schemas.microsoft.com/office/drawing/2014/main" val="2638236287"/>
                    </a:ext>
                  </a:extLst>
                </a:gridCol>
                <a:gridCol w="1069561">
                  <a:extLst>
                    <a:ext uri="{9D8B030D-6E8A-4147-A177-3AD203B41FA5}">
                      <a16:colId xmlns:a16="http://schemas.microsoft.com/office/drawing/2014/main" val="2596757805"/>
                    </a:ext>
                  </a:extLst>
                </a:gridCol>
                <a:gridCol w="1150181">
                  <a:extLst>
                    <a:ext uri="{9D8B030D-6E8A-4147-A177-3AD203B41FA5}">
                      <a16:colId xmlns:a16="http://schemas.microsoft.com/office/drawing/2014/main" val="3790672926"/>
                    </a:ext>
                  </a:extLst>
                </a:gridCol>
                <a:gridCol w="4432316">
                  <a:extLst>
                    <a:ext uri="{9D8B030D-6E8A-4147-A177-3AD203B41FA5}">
                      <a16:colId xmlns:a16="http://schemas.microsoft.com/office/drawing/2014/main" val="379545218"/>
                    </a:ext>
                  </a:extLst>
                </a:gridCol>
              </a:tblGrid>
              <a:tr h="235697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CMSP/19/057.- Por conducto de la Dirección de Seguridad Pública  Municipal  en  coordinación  con  Seguridad  Pública  del  Estado, realizaran una campaña de concientización dirigida a los automovilistas y motociclistas, para difundir medidas para la prevención de accidentes viales.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CMSP/19/058.- Por conducto de la Dirección de Seguridad Pública Municipal y Seguridad Pública del Estado, implementaran el plan operativo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CMSP/19/059.- Por conducto del Director de Protección Civil Municipal, conformara brigadas en las comunidades para el combate de incendios forestales.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CMSP/19/060.- Por conducto de Presidencia Municipal, se difundirá la campaña “Canje de Armas de Fuego 2020”, por medio de sus redes sociales oficiales y con los Jueces Auxiliares.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1514831"/>
                  </a:ext>
                </a:extLst>
              </a:tr>
              <a:tr h="199436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CMSP/23/051.- Por conducto del Director de Giros Mercantiles, así como los responsables de la Dirección de Seguridad Pública Municipal y Seguridad Pública del Estado, implementaran operativos de inspección en los negocios con venta de bebidas alcohólicas y de seguridad y vigilancia en las Comunidades y Cabecera Municipal de Rayón.</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CMSP/23/052.- Por conducto de la Dirección de Seguridad Pública Municipal y Seguridad Pública del Estado, implementaran el plan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CMSP/23/053.- Por conducto de la Dirección de Protección Civil Municipal, se le solicitara a la CONAFOR, se realice una capacitación a los Jueces Auxiliares, para la prevención de los incendios forestales.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63720"/>
                  </a:ext>
                </a:extLst>
              </a:tr>
            </a:tbl>
          </a:graphicData>
        </a:graphic>
      </p:graphicFrame>
    </p:spTree>
    <p:extLst>
      <p:ext uri="{BB962C8B-B14F-4D97-AF65-F5344CB8AC3E}">
        <p14:creationId xmlns:p14="http://schemas.microsoft.com/office/powerpoint/2010/main" val="1640900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9268"/>
          <a:ext cx="7886699" cy="3824051"/>
        </p:xfrm>
        <a:graphic>
          <a:graphicData uri="http://schemas.openxmlformats.org/drawingml/2006/table">
            <a:tbl>
              <a:tblPr firstRow="1" firstCol="1" bandRow="1"/>
              <a:tblGrid>
                <a:gridCol w="1205587">
                  <a:extLst>
                    <a:ext uri="{9D8B030D-6E8A-4147-A177-3AD203B41FA5}">
                      <a16:colId xmlns:a16="http://schemas.microsoft.com/office/drawing/2014/main" val="2123457842"/>
                    </a:ext>
                  </a:extLst>
                </a:gridCol>
                <a:gridCol w="1074232">
                  <a:extLst>
                    <a:ext uri="{9D8B030D-6E8A-4147-A177-3AD203B41FA5}">
                      <a16:colId xmlns:a16="http://schemas.microsoft.com/office/drawing/2014/main" val="3021748272"/>
                    </a:ext>
                  </a:extLst>
                </a:gridCol>
                <a:gridCol w="1155204">
                  <a:extLst>
                    <a:ext uri="{9D8B030D-6E8A-4147-A177-3AD203B41FA5}">
                      <a16:colId xmlns:a16="http://schemas.microsoft.com/office/drawing/2014/main" val="1153589161"/>
                    </a:ext>
                  </a:extLst>
                </a:gridCol>
                <a:gridCol w="4451676">
                  <a:extLst>
                    <a:ext uri="{9D8B030D-6E8A-4147-A177-3AD203B41FA5}">
                      <a16:colId xmlns:a16="http://schemas.microsoft.com/office/drawing/2014/main" val="2188743880"/>
                    </a:ext>
                  </a:extLst>
                </a:gridCol>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CMSP/27/050.- Por conducto de la Dirección de Seguridad Pública Municipal y Seguridad Pública del Estado, implementaran el plan operativo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CMSP/27/051.- Por conducto del Director de Protección Civil Municipal, capacitará a los Jueces Auxiliares, para la prevención, control y combate de los incendios forestales.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8011913"/>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CMSP/30/044.- Por conducto de Presidencia Municipal, se le solicitará a  la Dirección General de Seguridad Pública del Estado, su apoyo con seguridad y vigilancia en las fiestas patronales de la Comunidad de Los Moreno.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CMSP/30/045.- Por conducto de Seguridad Pública del Estado, implementara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243404"/>
                  </a:ext>
                </a:extLst>
              </a:tr>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CMSP/31/051.- Por conducto del Director de Protección Civil Municipal, así como personal de brigadas para la prevención de incendios forestales, participaran en una capacitación que dará el Director de Protección Civil Municipal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CMSP/31/052.- Por conducto de la Dirección de Seguridad Pública Municipal y Seguridad Pública del Estado, implementaran el plan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CMSP/31/053.- Por conducto de Presidencia Municipal, se difundirá la campaña “Canje de Armas de Fuego 2020”, por medio de sus redes sociales oficiales y con los Jueces Auxiliares.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106940"/>
                  </a:ext>
                </a:extLst>
              </a:tr>
            </a:tbl>
          </a:graphicData>
        </a:graphic>
      </p:graphicFrame>
    </p:spTree>
    <p:extLst>
      <p:ext uri="{BB962C8B-B14F-4D97-AF65-F5344CB8AC3E}">
        <p14:creationId xmlns:p14="http://schemas.microsoft.com/office/powerpoint/2010/main" val="152308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058030280"/>
              </p:ext>
            </p:extLst>
          </p:nvPr>
        </p:nvGraphicFramePr>
        <p:xfrm>
          <a:off x="611560" y="836712"/>
          <a:ext cx="8136904" cy="5783580"/>
        </p:xfrm>
        <a:graphic>
          <a:graphicData uri="http://schemas.openxmlformats.org/drawingml/2006/table">
            <a:tbl>
              <a:tblPr firstRow="1" firstCol="1" bandRow="1"/>
              <a:tblGrid>
                <a:gridCol w="1243834">
                  <a:extLst>
                    <a:ext uri="{9D8B030D-6E8A-4147-A177-3AD203B41FA5}">
                      <a16:colId xmlns:a16="http://schemas.microsoft.com/office/drawing/2014/main" val="2672897887"/>
                    </a:ext>
                  </a:extLst>
                </a:gridCol>
                <a:gridCol w="1108312">
                  <a:extLst>
                    <a:ext uri="{9D8B030D-6E8A-4147-A177-3AD203B41FA5}">
                      <a16:colId xmlns:a16="http://schemas.microsoft.com/office/drawing/2014/main" val="3057764691"/>
                    </a:ext>
                  </a:extLst>
                </a:gridCol>
                <a:gridCol w="240142">
                  <a:extLst>
                    <a:ext uri="{9D8B030D-6E8A-4147-A177-3AD203B41FA5}">
                      <a16:colId xmlns:a16="http://schemas.microsoft.com/office/drawing/2014/main" val="1573685176"/>
                    </a:ext>
                  </a:extLst>
                </a:gridCol>
                <a:gridCol w="5544616">
                  <a:extLst>
                    <a:ext uri="{9D8B030D-6E8A-4147-A177-3AD203B41FA5}">
                      <a16:colId xmlns:a16="http://schemas.microsoft.com/office/drawing/2014/main" val="1006694728"/>
                    </a:ext>
                  </a:extLst>
                </a:gridCol>
              </a:tblGrid>
              <a:tr h="1903710">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12/03/2020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CM/02/062.- Por conducto de la Dirección de Seguridad Pública Municipal y Seguridad Pública del Estado, implementaran operativos de seguridad y vigilancia para la prevención del robo a interior de casa habitación.</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CM/02/063.- Por conducto de la Dirección de Seguridad Pública Municipal y Seguridad Pública del Estado, implementaran el operativo “Semana Santa 2020”.</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CM/02/064.-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2020.</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CM/02/065.- Por conducto de la Dirección de Seguridad Pública Municipal y Seguridad Pública del Estado,  implementaran un dispositivo de seguridad y vigilancia en las fiestas patronales de la comunidad de San José de Palmas, celebradas los días 19 y 20 de marzo de 2020.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829650"/>
                  </a:ext>
                </a:extLst>
              </a:tr>
              <a:tr h="2447627">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11/03/2020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CM/05/063.- Por conducto de la Dirección de Seguridad Pública Municipal y Seguridad Pública del Estado, implementaran operativos de seguridad y vigilancia para la prevención del robo en sus diversas modalidades.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CM/05/064.- Por conducto de la Dirección de Seguridad Pública Municipal y Seguridad Pública del Estado, implementaran el operativo “Semana Santa 2020”.</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CM/05/065.- Por conducto de la Dirección de Seguridad Pública Municipal y Seguridad Pública del Estado,  implementen un dispositivo de seguridad y vigilancia en el Aniversario del Ejido de la Noria, el día 17 de marzo de 2020. </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CM/05/066.- El compromiso de las autoridades municipales para darle seguimiento y actualizar el registro de bajas de los elementos de la Dirección de Seguridad Pública Municipal, en un plazo de 10 días hábiles.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CM/05/067.- El compromiso de las autoridades municipales para entregar al C3 un listado nominal actualizado de los elementos de la Dirección de Seguridad Pública Municipal, con información de los que tienen en el Curso Básico de Formación Policial, en un plazo de 10 días hábiles.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CM/05/068.- El compromiso de las autoridades municipales para entregar al C3, el perfil del puesto de los elementos de la Dirección de Seguridad Pública Municipal, en un plazo de 10 días hábiles.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113186"/>
                  </a:ext>
                </a:extLst>
              </a:tr>
            </a:tbl>
          </a:graphicData>
        </a:graphic>
      </p:graphicFrame>
    </p:spTree>
    <p:extLst>
      <p:ext uri="{BB962C8B-B14F-4D97-AF65-F5344CB8AC3E}">
        <p14:creationId xmlns:p14="http://schemas.microsoft.com/office/powerpoint/2010/main" val="59287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02846" y="1722914"/>
          <a:ext cx="7538307" cy="4556760"/>
        </p:xfrm>
        <a:graphic>
          <a:graphicData uri="http://schemas.openxmlformats.org/drawingml/2006/table">
            <a:tbl>
              <a:tblPr firstRow="1" firstCol="1" bandRow="1"/>
              <a:tblGrid>
                <a:gridCol w="1152331">
                  <a:extLst>
                    <a:ext uri="{9D8B030D-6E8A-4147-A177-3AD203B41FA5}">
                      <a16:colId xmlns:a16="http://schemas.microsoft.com/office/drawing/2014/main" val="3736458764"/>
                    </a:ext>
                  </a:extLst>
                </a:gridCol>
                <a:gridCol w="1026778">
                  <a:extLst>
                    <a:ext uri="{9D8B030D-6E8A-4147-A177-3AD203B41FA5}">
                      <a16:colId xmlns:a16="http://schemas.microsoft.com/office/drawing/2014/main" val="4053921356"/>
                    </a:ext>
                  </a:extLst>
                </a:gridCol>
                <a:gridCol w="1104174">
                  <a:extLst>
                    <a:ext uri="{9D8B030D-6E8A-4147-A177-3AD203B41FA5}">
                      <a16:colId xmlns:a16="http://schemas.microsoft.com/office/drawing/2014/main" val="135593876"/>
                    </a:ext>
                  </a:extLst>
                </a:gridCol>
                <a:gridCol w="4255024">
                  <a:extLst>
                    <a:ext uri="{9D8B030D-6E8A-4147-A177-3AD203B41FA5}">
                      <a16:colId xmlns:a16="http://schemas.microsoft.com/office/drawing/2014/main" val="97483166"/>
                    </a:ext>
                  </a:extLst>
                </a:gridCol>
              </a:tblGrid>
              <a:tr h="226269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CM/10/066.- Se aprueba el Plan Operativo Semana Santa 2020 que implementaran en forma coordinada la Dirección de Seguridad Pública Municipal y Seguridad Pública del Estado.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CM/10/067.-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2020 y en el periodo de contingencia de la cuarentena por el covid-19.</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CM/10/068.- Las autoridades municipales realizaran un programa para la instalación de señalética, pintura  y vibradores en las calles y avenidas de la cabecera municipal, con el fin de mejorar la seguridad vial y prevenir accidentes de tránsito.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545677"/>
                  </a:ext>
                </a:extLst>
              </a:tr>
              <a:tr h="208864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CM/17/061.- Por conducto de la Dirección de Seguridad Pública Municipal y Seguridad Pública del Estado, implementaran el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CM/17/062.-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CM/17/063.- Por conducto de la Dirección de Seguridad Pública Municipal y Seguridad Pública del Estado,  implementaran un dispositivo de seguridad y vigilancia en las fiestas patronales de las comunidades de Charco Cercado, San José de Cervantes, Colonia Agrícola San José y San José de las Flores a celebrarse el 19 de marzo de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6013415"/>
                  </a:ext>
                </a:extLst>
              </a:tr>
            </a:tbl>
          </a:graphicData>
        </a:graphic>
      </p:graphicFrame>
    </p:spTree>
    <p:extLst>
      <p:ext uri="{BB962C8B-B14F-4D97-AF65-F5344CB8AC3E}">
        <p14:creationId xmlns:p14="http://schemas.microsoft.com/office/powerpoint/2010/main" val="409724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19"/>
          <a:ext cx="7886699" cy="4006149"/>
        </p:xfrm>
        <a:graphic>
          <a:graphicData uri="http://schemas.openxmlformats.org/drawingml/2006/table">
            <a:tbl>
              <a:tblPr firstRow="1" firstCol="1" bandRow="1"/>
              <a:tblGrid>
                <a:gridCol w="1205587">
                  <a:extLst>
                    <a:ext uri="{9D8B030D-6E8A-4147-A177-3AD203B41FA5}">
                      <a16:colId xmlns:a16="http://schemas.microsoft.com/office/drawing/2014/main" val="1962870654"/>
                    </a:ext>
                  </a:extLst>
                </a:gridCol>
                <a:gridCol w="1074232">
                  <a:extLst>
                    <a:ext uri="{9D8B030D-6E8A-4147-A177-3AD203B41FA5}">
                      <a16:colId xmlns:a16="http://schemas.microsoft.com/office/drawing/2014/main" val="4023737439"/>
                    </a:ext>
                  </a:extLst>
                </a:gridCol>
                <a:gridCol w="1155204">
                  <a:extLst>
                    <a:ext uri="{9D8B030D-6E8A-4147-A177-3AD203B41FA5}">
                      <a16:colId xmlns:a16="http://schemas.microsoft.com/office/drawing/2014/main" val="1732784901"/>
                    </a:ext>
                  </a:extLst>
                </a:gridCol>
                <a:gridCol w="4451676">
                  <a:extLst>
                    <a:ext uri="{9D8B030D-6E8A-4147-A177-3AD203B41FA5}">
                      <a16:colId xmlns:a16="http://schemas.microsoft.com/office/drawing/2014/main" val="808374353"/>
                    </a:ext>
                  </a:extLst>
                </a:gridCol>
              </a:tblGrid>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CM/51/059.- Por conducto de la Dirección de Seguridad Pública Municipal y Seguridad Pública del Estado, implementaran el operativo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CM/51/060.- Por conducto de la Dirección de Seguridad Pública  Municipal  y  Seguridad  Pública  del  Estado, implementaran el plan operativo para la  Feria Regional del municipio del 12 al 19 de marzo con el fin de prevenir el delito en este evento.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CM/51/061.- Las autoridades municipales van a gestionar e implementar pláticas relacionadas con la prevención de la violencia familiar en los planteles educativos de las comunidades del municipio.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8203016"/>
                  </a:ext>
                </a:extLst>
              </a:tr>
              <a:tr h="236727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10/03/2020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CM/52/059.- Por conducto de la Dirección de Seguridad Pública Municipal y Seguridad Pública del Estado, implementaran el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CM/52/060.-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CM/52/061.- El compromiso de la Dirección de Seguridad Pública Municipal, Seguridad Pública del Estado y Policía Ministerial, implementaran un operativo de seguridad y vigilancia para prevenir el delito en la Fiesta Patronal de la comunidad del Matorral el 19 de marzo, Fiesta Patronal  de la Comunidad de Palo Seco a celebrarse el día 24 de marzo, la Gavia el 25 de marzo y en la Fiesta Ejidal de la Comunidad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Grangenal</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el día 29 de marzo de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829241"/>
                  </a:ext>
                </a:extLst>
              </a:tr>
            </a:tbl>
          </a:graphicData>
        </a:graphic>
      </p:graphicFrame>
    </p:spTree>
    <p:extLst>
      <p:ext uri="{BB962C8B-B14F-4D97-AF65-F5344CB8AC3E}">
        <p14:creationId xmlns:p14="http://schemas.microsoft.com/office/powerpoint/2010/main" val="5958895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1455</Words>
  <Application>Microsoft Office PowerPoint</Application>
  <PresentationFormat>Presentación en pantalla (4:3)</PresentationFormat>
  <Paragraphs>138</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94</cp:revision>
  <dcterms:created xsi:type="dcterms:W3CDTF">2018-10-26T21:26:18Z</dcterms:created>
  <dcterms:modified xsi:type="dcterms:W3CDTF">2020-04-02T17:18:16Z</dcterms:modified>
</cp:coreProperties>
</file>