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337" r:id="rId2"/>
    <p:sldId id="338" r:id="rId3"/>
    <p:sldId id="418" r:id="rId4"/>
  </p:sldIdLst>
  <p:sldSz cx="6858000" cy="9144000" type="screen4x3"/>
  <p:notesSz cx="7010400" cy="9296400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5688">
          <p15:clr>
            <a:srgbClr val="A4A3A4"/>
          </p15:clr>
        </p15:guide>
        <p15:guide id="2" orient="horz" pos="5208">
          <p15:clr>
            <a:srgbClr val="A4A3A4"/>
          </p15:clr>
        </p15:guide>
        <p15:guide id="3" orient="horz" pos="295" userDrawn="1">
          <p15:clr>
            <a:srgbClr val="A4A3A4"/>
          </p15:clr>
        </p15:guide>
        <p15:guide id="4" orient="horz" pos="2702">
          <p15:clr>
            <a:srgbClr val="A4A3A4"/>
          </p15:clr>
        </p15:guide>
        <p15:guide id="5" pos="2638">
          <p15:clr>
            <a:srgbClr val="A4A3A4"/>
          </p15:clr>
        </p15:guide>
        <p15:guide id="6" pos="4246">
          <p15:clr>
            <a:srgbClr val="A4A3A4"/>
          </p15:clr>
        </p15:guide>
        <p15:guide id="7" orient="horz" pos="1399">
          <p15:clr>
            <a:srgbClr val="A4A3A4"/>
          </p15:clr>
        </p15:guide>
        <p15:guide id="8" orient="horz" pos="4076">
          <p15:clr>
            <a:srgbClr val="A4A3A4"/>
          </p15:clr>
        </p15:guide>
        <p15:guide id="9" pos="913" userDrawn="1">
          <p15:clr>
            <a:srgbClr val="A4A3A4"/>
          </p15:clr>
        </p15:guide>
        <p15:guide id="10" orient="horz" pos="5424">
          <p15:clr>
            <a:srgbClr val="A4A3A4"/>
          </p15:clr>
        </p15:guide>
        <p15:guide id="11" orient="horz" pos="3662">
          <p15:clr>
            <a:srgbClr val="A4A3A4"/>
          </p15:clr>
        </p15:guide>
        <p15:guide id="12" orient="horz" pos="643">
          <p15:clr>
            <a:srgbClr val="A4A3A4"/>
          </p15:clr>
        </p15:guide>
        <p15:guide id="13" orient="horz" pos="5210">
          <p15:clr>
            <a:srgbClr val="A4A3A4"/>
          </p15:clr>
        </p15:guide>
        <p15:guide id="14" pos="1000">
          <p15:clr>
            <a:srgbClr val="A4A3A4"/>
          </p15:clr>
        </p15:guide>
        <p15:guide id="15" pos="425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 userDrawn="1">
          <p15:clr>
            <a:srgbClr val="A4A3A4"/>
          </p15:clr>
        </p15:guide>
        <p15:guide id="2" pos="220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997949"/>
    <a:srgbClr val="996633"/>
    <a:srgbClr val="B2B2B2"/>
    <a:srgbClr val="DDDDDD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390" autoAdjust="0"/>
    <p:restoredTop sz="94660"/>
  </p:normalViewPr>
  <p:slideViewPr>
    <p:cSldViewPr snapToGrid="0">
      <p:cViewPr varScale="1">
        <p:scale>
          <a:sx n="55" d="100"/>
          <a:sy n="55" d="100"/>
        </p:scale>
        <p:origin x="-2370" y="-96"/>
      </p:cViewPr>
      <p:guideLst>
        <p:guide orient="horz" pos="5688"/>
        <p:guide orient="horz" pos="5208"/>
        <p:guide orient="horz" pos="295"/>
        <p:guide orient="horz" pos="2702"/>
        <p:guide orient="horz" pos="1399"/>
        <p:guide orient="horz" pos="4076"/>
        <p:guide orient="horz" pos="5424"/>
        <p:guide orient="horz" pos="3662"/>
        <p:guide orient="horz" pos="643"/>
        <p:guide orient="horz" pos="5210"/>
        <p:guide pos="2638"/>
        <p:guide pos="4246"/>
        <p:guide pos="913"/>
        <p:guide pos="1000"/>
        <p:guide pos="42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662"/>
    </p:cViewPr>
  </p:sorterViewPr>
  <p:notesViewPr>
    <p:cSldViewPr snapToGrid="0">
      <p:cViewPr varScale="1">
        <p:scale>
          <a:sx n="24" d="100"/>
          <a:sy n="24" d="100"/>
        </p:scale>
        <p:origin x="-1176" y="-90"/>
      </p:cViewPr>
      <p:guideLst>
        <p:guide orient="horz" pos="2928"/>
        <p:guide pos="2209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688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t" anchorCtr="0" compatLnSpc="1">
            <a:prstTxWarp prst="textNoShape">
              <a:avLst/>
            </a:prstTxWarp>
          </a:bodyPr>
          <a:lstStyle>
            <a:lvl1pPr defTabSz="905109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3513" y="0"/>
            <a:ext cx="3036887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t" anchorCtr="0" compatLnSpc="1">
            <a:prstTxWarp prst="textNoShape">
              <a:avLst/>
            </a:prstTxWarp>
          </a:bodyPr>
          <a:lstStyle>
            <a:lvl1pPr algn="r" defTabSz="905109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4"/>
            <a:ext cx="3036888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b" anchorCtr="0" compatLnSpc="1">
            <a:prstTxWarp prst="textNoShape">
              <a:avLst/>
            </a:prstTxWarp>
          </a:bodyPr>
          <a:lstStyle>
            <a:lvl1pPr defTabSz="905109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3513" y="8831264"/>
            <a:ext cx="3036887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b" anchorCtr="0" compatLnSpc="1">
            <a:prstTxWarp prst="textNoShape">
              <a:avLst/>
            </a:prstTxWarp>
          </a:bodyPr>
          <a:lstStyle>
            <a:lvl1pPr algn="r" defTabSz="903223">
              <a:defRPr sz="1200"/>
            </a:lvl1pPr>
          </a:lstStyle>
          <a:p>
            <a:fld id="{D812C9B3-4FCD-4FAF-AEA4-F563F5E60997}" type="slidenum">
              <a:rPr lang="es-ES" altLang="en-US"/>
              <a:pPr/>
              <a:t>‹Nº›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7592329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688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t" anchorCtr="0" compatLnSpc="1">
            <a:prstTxWarp prst="textNoShape">
              <a:avLst/>
            </a:prstTxWarp>
          </a:bodyPr>
          <a:lstStyle>
            <a:lvl1pPr defTabSz="905109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3513" y="0"/>
            <a:ext cx="3036887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t" anchorCtr="0" compatLnSpc="1">
            <a:prstTxWarp prst="textNoShape">
              <a:avLst/>
            </a:prstTxWarp>
          </a:bodyPr>
          <a:lstStyle>
            <a:lvl1pPr algn="r" defTabSz="905109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29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98688" y="696913"/>
            <a:ext cx="2614612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9" y="4416425"/>
            <a:ext cx="5140325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/>
              <a:t>Haga clic para modificar el estilo de texto del patrón</a:t>
            </a:r>
          </a:p>
          <a:p>
            <a:pPr lvl="1"/>
            <a:r>
              <a:rPr lang="es-ES_tradnl" noProof="0"/>
              <a:t>Segundo nivel</a:t>
            </a:r>
          </a:p>
          <a:p>
            <a:pPr lvl="2"/>
            <a:r>
              <a:rPr lang="es-ES_tradnl" noProof="0"/>
              <a:t>Tercer nivel</a:t>
            </a:r>
          </a:p>
          <a:p>
            <a:pPr lvl="3"/>
            <a:r>
              <a:rPr lang="es-ES_tradnl" noProof="0"/>
              <a:t>Cuarto nivel</a:t>
            </a:r>
          </a:p>
          <a:p>
            <a:pPr lvl="4"/>
            <a:r>
              <a:rPr lang="es-ES_tradnl" noProof="0"/>
              <a:t>Quinto nivel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4"/>
            <a:ext cx="3036888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b" anchorCtr="0" compatLnSpc="1">
            <a:prstTxWarp prst="textNoShape">
              <a:avLst/>
            </a:prstTxWarp>
          </a:bodyPr>
          <a:lstStyle>
            <a:lvl1pPr defTabSz="905109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3513" y="8831264"/>
            <a:ext cx="3036887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8" tIns="46136" rIns="92268" bIns="46136" numCol="1" anchor="b" anchorCtr="0" compatLnSpc="1">
            <a:prstTxWarp prst="textNoShape">
              <a:avLst/>
            </a:prstTxWarp>
          </a:bodyPr>
          <a:lstStyle>
            <a:lvl1pPr algn="r" defTabSz="903223">
              <a:defRPr sz="1200"/>
            </a:lvl1pPr>
          </a:lstStyle>
          <a:p>
            <a:fld id="{B2D98C4D-70FA-4E7D-80DB-29755156E5E7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40387391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91A607-41DF-4DE1-A75B-E86B80EF6B04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3611983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05A421-599E-447C-932A-609BC3EA333C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615930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A0C871-E6E9-4F1D-A902-A2A4B6A209AF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420499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E2DD86-2D51-4558-9BCF-F7AEA4A29983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929231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845750-A8A6-42A0-BD19-ACD5088C245C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4079472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17625D-F759-4157-944A-C06B752A6303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3975735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C0AAA9-6CF1-44D5-A0DD-480CC1683D90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4172792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C5C5E6-2B7B-4C6D-95E6-193D14FA7236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1104594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A96D76-5F78-4428-B3B9-5F6539CD285B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2950391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A39F52-85E5-49FA-BE22-0043F8DE9F09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3799860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886325" y="812800"/>
            <a:ext cx="1457325" cy="73152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14350" y="812800"/>
            <a:ext cx="4219575" cy="73152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49C6CF-49D4-4DF2-B838-DAD4E8C0A2F1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  <p:extLst>
      <p:ext uri="{BB962C8B-B14F-4D97-AF65-F5344CB8AC3E}">
        <p14:creationId xmlns:p14="http://schemas.microsoft.com/office/powerpoint/2010/main" val="2054920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12800"/>
            <a:ext cx="58293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n-US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641600"/>
            <a:ext cx="58293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n-US"/>
              <a:t>Haga clic para modificar el estilo de texto del patrón</a:t>
            </a:r>
          </a:p>
          <a:p>
            <a:pPr lvl="1"/>
            <a:r>
              <a:rPr lang="es-ES_tradnl" altLang="en-US"/>
              <a:t>Segundo nivel</a:t>
            </a:r>
          </a:p>
          <a:p>
            <a:pPr lvl="2"/>
            <a:r>
              <a:rPr lang="es-ES_tradnl" altLang="en-US"/>
              <a:t>Tercer nivel</a:t>
            </a:r>
          </a:p>
          <a:p>
            <a:pPr lvl="3"/>
            <a:r>
              <a:rPr lang="es-ES_tradnl" altLang="en-US"/>
              <a:t>Cuarto nivel</a:t>
            </a:r>
          </a:p>
          <a:p>
            <a:pPr lvl="4"/>
            <a:r>
              <a:rPr lang="es-ES_tradnl" altLang="en-U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31200"/>
            <a:ext cx="21717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D1E5E97-0A77-4891-B14D-91EE3C60ED69}" type="slidenum">
              <a:rPr lang="es-ES_tradnl" altLang="en-US"/>
              <a:pPr/>
              <a:t>‹Nº›</a:t>
            </a:fld>
            <a:endParaRPr lang="es-ES_tradnl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30723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30725" name="Text Box 15"/>
          <p:cNvSpPr txBox="1">
            <a:spLocks noChangeArrowheads="1"/>
          </p:cNvSpPr>
          <p:nvPr/>
        </p:nvSpPr>
        <p:spPr bwMode="auto">
          <a:xfrm>
            <a:off x="1581150" y="1013272"/>
            <a:ext cx="5153025" cy="7617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PREFECTURA</a:t>
            </a:r>
          </a:p>
          <a:p>
            <a:pPr algn="ctr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OBJETIVO</a:t>
            </a:r>
          </a:p>
          <a:p>
            <a:pPr algn="just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  Atender a los niños del Centro de manera integral, manteniendo la disciplina dentro  de un ambiente de formación de hábitos personales y sociales.</a:t>
            </a:r>
            <a:endParaRPr lang="es-MX" altLang="en-US" sz="900" dirty="0">
              <a:latin typeface="Arial" panose="020B0604020202020204" pitchFamily="34" charset="0"/>
            </a:endParaRPr>
          </a:p>
          <a:p>
            <a:pPr algn="just"/>
            <a:endParaRPr lang="es-MX" altLang="en-US" sz="9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b="1" dirty="0">
                <a:latin typeface="Arial" panose="020B0604020202020204" pitchFamily="34" charset="0"/>
              </a:rPr>
              <a:t>  </a:t>
            </a:r>
            <a:r>
              <a:rPr lang="es-MX" altLang="en-US" sz="1200" b="1" i="1" dirty="0">
                <a:latin typeface="Arial" panose="020B0604020202020204" pitchFamily="34" charset="0"/>
              </a:rPr>
              <a:t>FUNCIONES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Entrega y recepción del turno para dar seguimiento a las indicaciones dejadas por el turno anterior, reportar sobre el comportamiento y desempeño de los niños y especificar en que actividad se encuentran en ese momento.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Asistir a un acuerdo mensual con dirección para entregar el avance integral de cada uno de los niños.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Recepción y acompañamiento de los niños de nuevo ingreso.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Respetar y hacer que los niños cumplan con la disciplina del Centro de una manera que prevalezca siempre el respeto mutuo.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Administrar los medicamentos que hayan sido prescritos a los niños.</a:t>
            </a: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 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Promover en el Centro, hábitos de higiene y colaboración, favoreciendo la sana convivencia entre los niños y adultos.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Supervisar el aseo personal de los niños, arreglo de los dormitorios y de los espacios en que se realicen las diversas actividades.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  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Mantener comunicación frecuente con el área de psicología, trabajo social y médica.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 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Promover, planear y participar en actividades lúdicas y recreativas fortaleciendo las relaciones de respeto, confianza y convivencia.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/>
            <a:r>
              <a:rPr lang="es-MX" altLang="en-US" sz="1200" dirty="0">
                <a:latin typeface="Arial" panose="020B0604020202020204" pitchFamily="34" charset="0"/>
              </a:rPr>
              <a:t> </a:t>
            </a:r>
            <a:endParaRPr lang="es-ES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</a:rPr>
              <a:t>Elaborar programa de trabajo y someterlo a consideración de la Dirección General del Centro.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ES" altLang="en-US" sz="1200" dirty="0">
              <a:latin typeface="Arial" panose="020B0604020202020204" pitchFamily="34" charset="0"/>
            </a:endParaRPr>
          </a:p>
        </p:txBody>
      </p:sp>
      <p:grpSp>
        <p:nvGrpSpPr>
          <p:cNvPr id="30726" name="Group 18"/>
          <p:cNvGrpSpPr>
            <a:grpSpLocks/>
          </p:cNvGrpSpPr>
          <p:nvPr/>
        </p:nvGrpSpPr>
        <p:grpSpPr bwMode="auto">
          <a:xfrm>
            <a:off x="1581150" y="8258175"/>
            <a:ext cx="5141913" cy="771525"/>
            <a:chOff x="994" y="5112"/>
            <a:chExt cx="3246" cy="338"/>
          </a:xfrm>
        </p:grpSpPr>
        <p:sp>
          <p:nvSpPr>
            <p:cNvPr id="30729" name="Rectangle 19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30730" name="Text Box 20"/>
            <p:cNvSpPr txBox="1">
              <a:spLocks noChangeArrowheads="1"/>
            </p:cNvSpPr>
            <p:nvPr/>
          </p:nvSpPr>
          <p:spPr bwMode="auto">
            <a:xfrm>
              <a:off x="1748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30731" name="Line 22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0732" name="Text Box 23"/>
            <p:cNvSpPr txBox="1">
              <a:spLocks noChangeArrowheads="1"/>
            </p:cNvSpPr>
            <p:nvPr/>
          </p:nvSpPr>
          <p:spPr bwMode="auto">
            <a:xfrm>
              <a:off x="3360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grpSp>
        <p:nvGrpSpPr>
          <p:cNvPr id="13" name="Grupo 12"/>
          <p:cNvGrpSpPr/>
          <p:nvPr/>
        </p:nvGrpSpPr>
        <p:grpSpPr>
          <a:xfrm>
            <a:off x="2813050" y="8296980"/>
            <a:ext cx="2678112" cy="928390"/>
            <a:chOff x="4103688" y="8220075"/>
            <a:chExt cx="2678112" cy="928390"/>
          </a:xfrm>
        </p:grpSpPr>
        <p:sp>
          <p:nvSpPr>
            <p:cNvPr id="14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  <a:p>
              <a:pPr algn="ctr"/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5" name="Text Box 61"/>
            <p:cNvSpPr txBox="1">
              <a:spLocks noChangeArrowheads="1"/>
            </p:cNvSpPr>
            <p:nvPr/>
          </p:nvSpPr>
          <p:spPr bwMode="auto">
            <a:xfrm>
              <a:off x="4103688" y="8220075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31747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1587499" y="1012373"/>
            <a:ext cx="5153025" cy="7940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PREFECTURA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pPr algn="ctr"/>
            <a:endParaRPr lang="es-MX" altLang="en-US" sz="1200" b="1" i="1" dirty="0">
              <a:latin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Vigilar los sanitarios para que los niños no se tarden demasiado en ellos, que jueguen o se encierren, y proporcionarles jabón y papel sanitario.</a:t>
            </a:r>
          </a:p>
          <a:p>
            <a:pPr algn="just">
              <a:buFontTx/>
              <a:buChar char="•"/>
            </a:pPr>
            <a:endParaRPr lang="es-ES_tradnl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que antes de las comidas y de la hora del refrigerio, así como al termino de los recreos que los niños se laven sus manos y accedan a las comidas y refrigerios en orden y mediante una fila.</a:t>
            </a:r>
          </a:p>
          <a:p>
            <a:pPr algn="just">
              <a:buFontTx/>
              <a:buChar char="•"/>
            </a:pPr>
            <a:endParaRPr lang="es-ES_tradnl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Vigilar a los niños durante las comidas para que: se comporten adecuadamente; no desperdicien los alimentos; y hagan un buen uso de sus cubiertos. Durante los fines de semana se debe apoyar con el aseo del comedor.</a:t>
            </a:r>
          </a:p>
          <a:p>
            <a:pPr algn="just">
              <a:buFontTx/>
              <a:buChar char="•"/>
            </a:pPr>
            <a:endParaRPr lang="es-ES_tradnl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el buen cepillado de dientes, lavado de cara y de manos después de cada alimento.</a:t>
            </a:r>
            <a:endParaRPr lang="es-ES_tradnl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endParaRPr lang="es-ES_tradnl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ES_tradnl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a los niños durante el recreo y los momentos de descanso.</a:t>
            </a:r>
          </a:p>
          <a:p>
            <a:pPr algn="just">
              <a:buFontTx/>
              <a:buChar char="•"/>
            </a:pPr>
            <a:endParaRPr lang="es-ES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Dirigir la formación de los niños para el paso de una actividad a otra.</a:t>
            </a:r>
          </a:p>
          <a:p>
            <a:pPr algn="just">
              <a:buFontTx/>
              <a:buChar char="•"/>
            </a:pPr>
            <a:endParaRPr lang="es-MX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Asistir continuamente a los profesores en la repartición de los materiales que así sea necesario, además de brindar apoyo en cualquier problema de indisciplina por parte del niño o cualquier inconveniente que se suscite.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Canalizar o notificar al área de enfermería a los niños que refieran algún malestar o síntoma de enfermedad.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Acompañar a un grupo de niños ha realizar sus deberes escolares.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Revisar con los niños su espacio en dormitorios para mantenerlo ordenado limpio.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según se requiera el baño de los niños, proporcionándoles jabón, crema y ropa limpia.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Tener planeada la actividad recreativa vespertina y para los periodos en que los niños se encuentran en los patios.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1750" name="Group 18"/>
          <p:cNvGrpSpPr>
            <a:grpSpLocks/>
          </p:cNvGrpSpPr>
          <p:nvPr/>
        </p:nvGrpSpPr>
        <p:grpSpPr bwMode="auto">
          <a:xfrm>
            <a:off x="1581150" y="8258175"/>
            <a:ext cx="5141913" cy="771525"/>
            <a:chOff x="994" y="5112"/>
            <a:chExt cx="3246" cy="338"/>
          </a:xfrm>
        </p:grpSpPr>
        <p:sp>
          <p:nvSpPr>
            <p:cNvPr id="31753" name="Rectangle 19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31754" name="Text Box 20"/>
            <p:cNvSpPr txBox="1">
              <a:spLocks noChangeArrowheads="1"/>
            </p:cNvSpPr>
            <p:nvPr/>
          </p:nvSpPr>
          <p:spPr bwMode="auto">
            <a:xfrm>
              <a:off x="1748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31755" name="Line 22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1756" name="Text Box 23"/>
            <p:cNvSpPr txBox="1">
              <a:spLocks noChangeArrowheads="1"/>
            </p:cNvSpPr>
            <p:nvPr/>
          </p:nvSpPr>
          <p:spPr bwMode="auto">
            <a:xfrm>
              <a:off x="3360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grpSp>
        <p:nvGrpSpPr>
          <p:cNvPr id="13" name="Grupo 12"/>
          <p:cNvGrpSpPr/>
          <p:nvPr/>
        </p:nvGrpSpPr>
        <p:grpSpPr>
          <a:xfrm>
            <a:off x="2813050" y="8296980"/>
            <a:ext cx="2678112" cy="743724"/>
            <a:chOff x="4103688" y="8220075"/>
            <a:chExt cx="2678112" cy="743724"/>
          </a:xfrm>
        </p:grpSpPr>
        <p:sp>
          <p:nvSpPr>
            <p:cNvPr id="14" name="Text Box 26"/>
            <p:cNvSpPr txBox="1">
              <a:spLocks noChangeArrowheads="1"/>
            </p:cNvSpPr>
            <p:nvPr/>
          </p:nvSpPr>
          <p:spPr bwMode="auto">
            <a:xfrm>
              <a:off x="4564300" y="8686800"/>
              <a:ext cx="17235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5" name="Text Box 61"/>
            <p:cNvSpPr txBox="1">
              <a:spLocks noChangeArrowheads="1"/>
            </p:cNvSpPr>
            <p:nvPr/>
          </p:nvSpPr>
          <p:spPr bwMode="auto">
            <a:xfrm>
              <a:off x="4103688" y="8220075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s-ES" altLang="en-US"/>
          </a:p>
        </p:txBody>
      </p:sp>
      <p:sp>
        <p:nvSpPr>
          <p:cNvPr id="31747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n-US" sz="2000" b="1" i="1">
                <a:latin typeface="Arial" panose="020B0604020202020204" pitchFamily="34" charset="0"/>
              </a:rPr>
              <a:t>DESCRIPCION DE FUNCIONES</a:t>
            </a:r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1581150" y="1017588"/>
            <a:ext cx="5153025" cy="5816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PREFECTURA</a:t>
            </a:r>
          </a:p>
          <a:p>
            <a:pPr algn="ctr"/>
            <a:r>
              <a:rPr lang="es-MX" altLang="en-US" sz="1200" b="1" i="1" dirty="0">
                <a:latin typeface="Arial" panose="020B0604020202020204" pitchFamily="34" charset="0"/>
              </a:rPr>
              <a:t>(Continúa)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Verificar que se cuente con el material necesario para el aseo de los niños, pasta de dientes, jabón, champú, desodorante, crema y papel sanitario, así como chanclas de baño y tapetes.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Reportar al área de cocina y de lavandería de los nuevos ingresos y de los alumnos que egresarán, para que estén listas sus cosas.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Dar seguimiento a la ropa que proporciona lavandería, así como regresar a esta la ropa sucia de los niños después del baño.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Tomar las decisiones adecuadas ante las diferentes situaciones o problemáticas que se presentan, reportarlas inmediatamente a dirección y dejar registro de las mismas.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En caso de conflictos entre los niños invitarlos a no utilizar un lenguaje altisonante, evitar juegos rudos donde se puedan lastimar, al respeto mutuo, donde puedan solucionar la situación.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Supervisar de manera cercana a los niños que se queden al cuidado de enfermería o de prefectura durante las horas de clase.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Apoyar en el cuidado y preservación de las instalaciones, mobiliario y equipo del Centro.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Las demás que le </a:t>
            </a:r>
            <a:r>
              <a:rPr lang="es-MX" alt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encomiendel</a:t>
            </a: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Director General del Centro y la Junta de Gobierno.</a:t>
            </a:r>
          </a:p>
          <a:p>
            <a:pPr algn="just">
              <a:buFontTx/>
              <a:buChar char="•"/>
            </a:pPr>
            <a:endParaRPr lang="es-MX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•"/>
            </a:pPr>
            <a:r>
              <a:rPr lang="es-MX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enunciativas, mas no limitativas.</a:t>
            </a:r>
          </a:p>
        </p:txBody>
      </p:sp>
      <p:grpSp>
        <p:nvGrpSpPr>
          <p:cNvPr id="31750" name="Group 18"/>
          <p:cNvGrpSpPr>
            <a:grpSpLocks/>
          </p:cNvGrpSpPr>
          <p:nvPr/>
        </p:nvGrpSpPr>
        <p:grpSpPr bwMode="auto">
          <a:xfrm>
            <a:off x="1581150" y="8258175"/>
            <a:ext cx="5141913" cy="771525"/>
            <a:chOff x="994" y="5112"/>
            <a:chExt cx="3246" cy="338"/>
          </a:xfrm>
        </p:grpSpPr>
        <p:sp>
          <p:nvSpPr>
            <p:cNvPr id="31753" name="Rectangle 19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s-ES" altLang="en-US"/>
            </a:p>
          </p:txBody>
        </p:sp>
        <p:sp>
          <p:nvSpPr>
            <p:cNvPr id="31754" name="Text Box 20"/>
            <p:cNvSpPr txBox="1">
              <a:spLocks noChangeArrowheads="1"/>
            </p:cNvSpPr>
            <p:nvPr/>
          </p:nvSpPr>
          <p:spPr bwMode="auto">
            <a:xfrm>
              <a:off x="1748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  <p:sp>
          <p:nvSpPr>
            <p:cNvPr id="31755" name="Line 22"/>
            <p:cNvSpPr>
              <a:spLocks noChangeShapeType="1"/>
            </p:cNvSpPr>
            <p:nvPr/>
          </p:nvSpPr>
          <p:spPr bwMode="auto">
            <a:xfrm>
              <a:off x="994" y="526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1756" name="Text Box 23"/>
            <p:cNvSpPr txBox="1">
              <a:spLocks noChangeArrowheads="1"/>
            </p:cNvSpPr>
            <p:nvPr/>
          </p:nvSpPr>
          <p:spPr bwMode="auto">
            <a:xfrm>
              <a:off x="3360" y="5129"/>
              <a:ext cx="11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s-ES" altLang="en-US" sz="1200" b="1">
                <a:latin typeface="Arial" panose="020B0604020202020204" pitchFamily="34" charset="0"/>
              </a:endParaRPr>
            </a:p>
          </p:txBody>
        </p:sp>
      </p:grpSp>
      <p:grpSp>
        <p:nvGrpSpPr>
          <p:cNvPr id="13" name="Grupo 12"/>
          <p:cNvGrpSpPr/>
          <p:nvPr/>
        </p:nvGrpSpPr>
        <p:grpSpPr>
          <a:xfrm>
            <a:off x="2813050" y="8296980"/>
            <a:ext cx="2678112" cy="928390"/>
            <a:chOff x="4103688" y="8220075"/>
            <a:chExt cx="2678112" cy="928390"/>
          </a:xfrm>
        </p:grpSpPr>
        <p:sp>
          <p:nvSpPr>
            <p:cNvPr id="14" name="Text Box 26"/>
            <p:cNvSpPr txBox="1">
              <a:spLocks noChangeArrowheads="1"/>
            </p:cNvSpPr>
            <p:nvPr/>
          </p:nvSpPr>
          <p:spPr bwMode="auto">
            <a:xfrm>
              <a:off x="4542660" y="8686800"/>
              <a:ext cx="176683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dirty="0">
                  <a:latin typeface="Arial" panose="020B0604020202020204" pitchFamily="34" charset="0"/>
                </a:rPr>
                <a:t> Claudia Hinojosa </a:t>
              </a:r>
              <a:r>
                <a:rPr lang="es-MX" altLang="en-US" sz="1200" dirty="0" err="1">
                  <a:latin typeface="Arial" panose="020B0604020202020204" pitchFamily="34" charset="0"/>
                </a:rPr>
                <a:t>Celis</a:t>
              </a:r>
              <a:endParaRPr lang="es-ES" altLang="en-US" sz="1200" dirty="0">
                <a:latin typeface="Arial" panose="020B0604020202020204" pitchFamily="34" charset="0"/>
              </a:endParaRPr>
            </a:p>
            <a:p>
              <a:pPr algn="ctr"/>
              <a:endParaRPr lang="es-E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5" name="Text Box 61"/>
            <p:cNvSpPr txBox="1">
              <a:spLocks noChangeArrowheads="1"/>
            </p:cNvSpPr>
            <p:nvPr/>
          </p:nvSpPr>
          <p:spPr bwMode="auto">
            <a:xfrm>
              <a:off x="4103688" y="8220075"/>
              <a:ext cx="2678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s-MX" altLang="en-US" sz="1200" b="1" dirty="0">
                  <a:latin typeface="Arial" panose="020B0604020202020204" pitchFamily="34" charset="0"/>
                </a:rPr>
                <a:t>Dirección General del CASRN</a:t>
              </a:r>
              <a:endParaRPr lang="es-ES" altLang="en-US" sz="1200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56935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19940</TotalTime>
  <Words>653</Words>
  <Application>Microsoft Office PowerPoint</Application>
  <PresentationFormat>Presentación en pantalla (4:3)</PresentationFormat>
  <Paragraphs>82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Diseño predeterminado</vt:lpstr>
      <vt:lpstr>Presentación de PowerPoint</vt:lpstr>
      <vt:lpstr>Presentación de PowerPoint</vt:lpstr>
      <vt:lpstr>Presentación de PowerPoint</vt:lpstr>
    </vt:vector>
  </TitlesOfParts>
  <Company>Oficialia Mayor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 título de diapositiva</dc:title>
  <dc:creator>Gobierno del Estado</dc:creator>
  <cp:lastModifiedBy>Rafael Nieto</cp:lastModifiedBy>
  <cp:revision>1201</cp:revision>
  <cp:lastPrinted>2018-02-08T18:11:29Z</cp:lastPrinted>
  <dcterms:created xsi:type="dcterms:W3CDTF">2001-05-29T01:41:44Z</dcterms:created>
  <dcterms:modified xsi:type="dcterms:W3CDTF">2021-01-07T18:40:49Z</dcterms:modified>
</cp:coreProperties>
</file>