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390" r:id="rId2"/>
    <p:sldId id="425" r:id="rId3"/>
  </p:sldIdLst>
  <p:sldSz cx="6858000" cy="9144000" type="screen4x3"/>
  <p:notesSz cx="7010400" cy="9296400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5688">
          <p15:clr>
            <a:srgbClr val="A4A3A4"/>
          </p15:clr>
        </p15:guide>
        <p15:guide id="2" orient="horz" pos="5208">
          <p15:clr>
            <a:srgbClr val="A4A3A4"/>
          </p15:clr>
        </p15:guide>
        <p15:guide id="3" orient="horz" pos="295" userDrawn="1">
          <p15:clr>
            <a:srgbClr val="A4A3A4"/>
          </p15:clr>
        </p15:guide>
        <p15:guide id="4" orient="horz" pos="2702">
          <p15:clr>
            <a:srgbClr val="A4A3A4"/>
          </p15:clr>
        </p15:guide>
        <p15:guide id="5" pos="2638">
          <p15:clr>
            <a:srgbClr val="A4A3A4"/>
          </p15:clr>
        </p15:guide>
        <p15:guide id="6" pos="4246">
          <p15:clr>
            <a:srgbClr val="A4A3A4"/>
          </p15:clr>
        </p15:guide>
        <p15:guide id="7" orient="horz" pos="1399">
          <p15:clr>
            <a:srgbClr val="A4A3A4"/>
          </p15:clr>
        </p15:guide>
        <p15:guide id="8" orient="horz" pos="4076">
          <p15:clr>
            <a:srgbClr val="A4A3A4"/>
          </p15:clr>
        </p15:guide>
        <p15:guide id="9" pos="913" userDrawn="1">
          <p15:clr>
            <a:srgbClr val="A4A3A4"/>
          </p15:clr>
        </p15:guide>
        <p15:guide id="10" orient="horz" pos="5424">
          <p15:clr>
            <a:srgbClr val="A4A3A4"/>
          </p15:clr>
        </p15:guide>
        <p15:guide id="11" orient="horz" pos="3662">
          <p15:clr>
            <a:srgbClr val="A4A3A4"/>
          </p15:clr>
        </p15:guide>
        <p15:guide id="12" orient="horz" pos="643">
          <p15:clr>
            <a:srgbClr val="A4A3A4"/>
          </p15:clr>
        </p15:guide>
        <p15:guide id="13" orient="horz" pos="5210">
          <p15:clr>
            <a:srgbClr val="A4A3A4"/>
          </p15:clr>
        </p15:guide>
        <p15:guide id="14" pos="1000">
          <p15:clr>
            <a:srgbClr val="A4A3A4"/>
          </p15:clr>
        </p15:guide>
        <p15:guide id="15" pos="425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8" userDrawn="1">
          <p15:clr>
            <a:srgbClr val="A4A3A4"/>
          </p15:clr>
        </p15:guide>
        <p15:guide id="2" pos="220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997949"/>
    <a:srgbClr val="996633"/>
    <a:srgbClr val="B2B2B2"/>
    <a:srgbClr val="DDDDDD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390" autoAdjust="0"/>
    <p:restoredTop sz="94660"/>
  </p:normalViewPr>
  <p:slideViewPr>
    <p:cSldViewPr snapToGrid="0">
      <p:cViewPr varScale="1">
        <p:scale>
          <a:sx n="55" d="100"/>
          <a:sy n="55" d="100"/>
        </p:scale>
        <p:origin x="-2370" y="-96"/>
      </p:cViewPr>
      <p:guideLst>
        <p:guide orient="horz" pos="5688"/>
        <p:guide orient="horz" pos="5208"/>
        <p:guide orient="horz" pos="295"/>
        <p:guide orient="horz" pos="2702"/>
        <p:guide orient="horz" pos="1399"/>
        <p:guide orient="horz" pos="4076"/>
        <p:guide orient="horz" pos="5424"/>
        <p:guide orient="horz" pos="3662"/>
        <p:guide orient="horz" pos="643"/>
        <p:guide orient="horz" pos="5210"/>
        <p:guide pos="2638"/>
        <p:guide pos="4246"/>
        <p:guide pos="913"/>
        <p:guide pos="1000"/>
        <p:guide pos="42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662"/>
    </p:cViewPr>
  </p:sorterViewPr>
  <p:notesViewPr>
    <p:cSldViewPr snapToGrid="0">
      <p:cViewPr varScale="1">
        <p:scale>
          <a:sx n="24" d="100"/>
          <a:sy n="24" d="100"/>
        </p:scale>
        <p:origin x="-1176" y="-90"/>
      </p:cViewPr>
      <p:guideLst>
        <p:guide orient="horz" pos="2928"/>
        <p:guide pos="2209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688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t" anchorCtr="0" compatLnSpc="1">
            <a:prstTxWarp prst="textNoShape">
              <a:avLst/>
            </a:prstTxWarp>
          </a:bodyPr>
          <a:lstStyle>
            <a:lvl1pPr defTabSz="905109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3513" y="0"/>
            <a:ext cx="3036887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t" anchorCtr="0" compatLnSpc="1">
            <a:prstTxWarp prst="textNoShape">
              <a:avLst/>
            </a:prstTxWarp>
          </a:bodyPr>
          <a:lstStyle>
            <a:lvl1pPr algn="r" defTabSz="905109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4"/>
            <a:ext cx="3036888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b" anchorCtr="0" compatLnSpc="1">
            <a:prstTxWarp prst="textNoShape">
              <a:avLst/>
            </a:prstTxWarp>
          </a:bodyPr>
          <a:lstStyle>
            <a:lvl1pPr defTabSz="905109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3513" y="8831264"/>
            <a:ext cx="3036887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b" anchorCtr="0" compatLnSpc="1">
            <a:prstTxWarp prst="textNoShape">
              <a:avLst/>
            </a:prstTxWarp>
          </a:bodyPr>
          <a:lstStyle>
            <a:lvl1pPr algn="r" defTabSz="903223">
              <a:defRPr sz="1200"/>
            </a:lvl1pPr>
          </a:lstStyle>
          <a:p>
            <a:fld id="{D812C9B3-4FCD-4FAF-AEA4-F563F5E60997}" type="slidenum">
              <a:rPr lang="es-ES" altLang="en-US"/>
              <a:pPr/>
              <a:t>‹Nº›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7592329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688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t" anchorCtr="0" compatLnSpc="1">
            <a:prstTxWarp prst="textNoShape">
              <a:avLst/>
            </a:prstTxWarp>
          </a:bodyPr>
          <a:lstStyle>
            <a:lvl1pPr defTabSz="905109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3513" y="0"/>
            <a:ext cx="3036887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t" anchorCtr="0" compatLnSpc="1">
            <a:prstTxWarp prst="textNoShape">
              <a:avLst/>
            </a:prstTxWarp>
          </a:bodyPr>
          <a:lstStyle>
            <a:lvl1pPr algn="r" defTabSz="905109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29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198688" y="696913"/>
            <a:ext cx="2614612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9" y="4416425"/>
            <a:ext cx="5140325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noProof="0"/>
              <a:t>Haga clic para modificar el estilo de texto del patrón</a:t>
            </a:r>
          </a:p>
          <a:p>
            <a:pPr lvl="1"/>
            <a:r>
              <a:rPr lang="es-ES_tradnl" noProof="0"/>
              <a:t>Segundo nivel</a:t>
            </a:r>
          </a:p>
          <a:p>
            <a:pPr lvl="2"/>
            <a:r>
              <a:rPr lang="es-ES_tradnl" noProof="0"/>
              <a:t>Tercer nivel</a:t>
            </a:r>
          </a:p>
          <a:p>
            <a:pPr lvl="3"/>
            <a:r>
              <a:rPr lang="es-ES_tradnl" noProof="0"/>
              <a:t>Cuarto nivel</a:t>
            </a:r>
          </a:p>
          <a:p>
            <a:pPr lvl="4"/>
            <a:r>
              <a:rPr lang="es-ES_tradnl" noProof="0"/>
              <a:t>Quinto nivel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4"/>
            <a:ext cx="3036888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b" anchorCtr="0" compatLnSpc="1">
            <a:prstTxWarp prst="textNoShape">
              <a:avLst/>
            </a:prstTxWarp>
          </a:bodyPr>
          <a:lstStyle>
            <a:lvl1pPr defTabSz="905109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3513" y="8831264"/>
            <a:ext cx="3036887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b" anchorCtr="0" compatLnSpc="1">
            <a:prstTxWarp prst="textNoShape">
              <a:avLst/>
            </a:prstTxWarp>
          </a:bodyPr>
          <a:lstStyle>
            <a:lvl1pPr algn="r" defTabSz="903223">
              <a:defRPr sz="1200"/>
            </a:lvl1pPr>
          </a:lstStyle>
          <a:p>
            <a:fld id="{B2D98C4D-70FA-4E7D-80DB-29755156E5E7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40387391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Marcador de imagen d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4995" name="Marcador de nota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altLang="en-US"/>
          </a:p>
        </p:txBody>
      </p:sp>
      <p:sp>
        <p:nvSpPr>
          <p:cNvPr id="84996" name="Marcador de número de diapositiva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004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896" indent="-285729" defTabSz="90004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2918" indent="-228583" defTabSz="90004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085" indent="-228583" defTabSz="90004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251" indent="-228583" defTabSz="90004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418" indent="-228583" defTabSz="90004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585" indent="-228583" defTabSz="90004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8753" indent="-228583" defTabSz="90004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5920" indent="-228583" defTabSz="90004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22526870-0AA9-482B-BFDA-09A0A442606C}" type="slidenum">
              <a:rPr lang="es-ES_tradnl" altLang="en-US" sz="1200"/>
              <a:pPr/>
              <a:t>1</a:t>
            </a:fld>
            <a:endParaRPr lang="es-ES_tradnl" altLang="en-US" sz="1200"/>
          </a:p>
        </p:txBody>
      </p:sp>
    </p:spTree>
    <p:extLst>
      <p:ext uri="{BB962C8B-B14F-4D97-AF65-F5344CB8AC3E}">
        <p14:creationId xmlns:p14="http://schemas.microsoft.com/office/powerpoint/2010/main" val="30480759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Marcador de imagen d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4995" name="Marcador de nota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altLang="en-US"/>
          </a:p>
        </p:txBody>
      </p:sp>
      <p:sp>
        <p:nvSpPr>
          <p:cNvPr id="84996" name="Marcador de número de diapositiva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004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896" indent="-285729" defTabSz="90004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2918" indent="-228583" defTabSz="90004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085" indent="-228583" defTabSz="90004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251" indent="-228583" defTabSz="90004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418" indent="-228583" defTabSz="90004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585" indent="-228583" defTabSz="90004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8753" indent="-228583" defTabSz="90004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5920" indent="-228583" defTabSz="90004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22526870-0AA9-482B-BFDA-09A0A442606C}" type="slidenum">
              <a:rPr lang="es-ES_tradnl" altLang="en-US" sz="1200"/>
              <a:pPr/>
              <a:t>2</a:t>
            </a:fld>
            <a:endParaRPr lang="es-ES_tradnl" altLang="en-US" sz="1200"/>
          </a:p>
        </p:txBody>
      </p:sp>
    </p:spTree>
    <p:extLst>
      <p:ext uri="{BB962C8B-B14F-4D97-AF65-F5344CB8AC3E}">
        <p14:creationId xmlns:p14="http://schemas.microsoft.com/office/powerpoint/2010/main" val="7406525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91A607-41DF-4DE1-A75B-E86B80EF6B04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3611983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05A421-599E-447C-932A-609BC3EA333C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615930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A0C871-E6E9-4F1D-A902-A2A4B6A209AF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420499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50520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E2DD86-2D51-4558-9BCF-F7AEA4A29983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929231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713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845750-A8A6-42A0-BD19-ACD5088C245C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4079472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17625D-F759-4157-944A-C06B752A6303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3975735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C0AAA9-6CF1-44D5-A0DD-480CC1683D90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41727928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C5C5E6-2B7B-4C6D-95E6-193D14FA7236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1104594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A96D76-5F78-4428-B3B9-5F6539CD285B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2950391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A39F52-85E5-49FA-BE22-0043F8DE9F09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3799860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886325" y="812800"/>
            <a:ext cx="1457325" cy="73152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14350" y="812800"/>
            <a:ext cx="4219575" cy="73152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49C6CF-49D4-4DF2-B838-DAD4E8C0A2F1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2054920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812800"/>
            <a:ext cx="58293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n-US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2641600"/>
            <a:ext cx="58293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n-US"/>
              <a:t>Haga clic para modificar el estilo de texto del patrón</a:t>
            </a:r>
          </a:p>
          <a:p>
            <a:pPr lvl="1"/>
            <a:r>
              <a:rPr lang="es-ES_tradnl" altLang="en-US"/>
              <a:t>Segundo nivel</a:t>
            </a:r>
          </a:p>
          <a:p>
            <a:pPr lvl="2"/>
            <a:r>
              <a:rPr lang="es-ES_tradnl" altLang="en-US"/>
              <a:t>Tercer nivel</a:t>
            </a:r>
          </a:p>
          <a:p>
            <a:pPr lvl="3"/>
            <a:r>
              <a:rPr lang="es-ES_tradnl" altLang="en-US"/>
              <a:t>Cuarto nivel</a:t>
            </a:r>
          </a:p>
          <a:p>
            <a:pPr lvl="4"/>
            <a:r>
              <a:rPr lang="es-ES_tradnl" altLang="en-U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31200"/>
            <a:ext cx="21717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D1E5E97-0A77-4891-B14D-91EE3C60ED69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0659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70660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70661" name="Rectangle 16"/>
          <p:cNvSpPr>
            <a:spLocks noChangeArrowheads="1"/>
          </p:cNvSpPr>
          <p:nvPr/>
        </p:nvSpPr>
        <p:spPr bwMode="auto">
          <a:xfrm>
            <a:off x="1660525" y="692150"/>
            <a:ext cx="49720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-228600"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s-ES_tradnl" altLang="en-US" sz="1000" b="1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ES_tradnl" altLang="en-US" sz="120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es-ES_tradnl" altLang="en-US" sz="120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es-ES_tradnl" altLang="en-US" sz="120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endParaRPr lang="es-ES_tradnl" altLang="en-US" sz="120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0662" name="Rectangle 18"/>
          <p:cNvSpPr>
            <a:spLocks noChangeArrowheads="1"/>
          </p:cNvSpPr>
          <p:nvPr/>
        </p:nvSpPr>
        <p:spPr bwMode="auto">
          <a:xfrm>
            <a:off x="766763" y="1962150"/>
            <a:ext cx="6858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0663" name="Text Box 30"/>
          <p:cNvSpPr txBox="1">
            <a:spLocks noChangeArrowheads="1"/>
          </p:cNvSpPr>
          <p:nvPr/>
        </p:nvSpPr>
        <p:spPr bwMode="auto">
          <a:xfrm>
            <a:off x="1592263" y="1014725"/>
            <a:ext cx="5153025" cy="637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ADMINISTRATIVA</a:t>
            </a:r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</a:rPr>
              <a:t>OBJETIVO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Administrar el uso de los recursos financieros, humanos, materiales y servicios generales que coadyuvan el cumplimiento del Centro, favorecer la adecuada aplicación y control del ejercicio del presupuesto anual, conforme a los objetivos, metas y recursos autorizados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</a:t>
            </a: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</a:rPr>
              <a:t>FUNCIONES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Elaborar el proyecto de presupuesto del Centro tomando en cuenta las necesidades reales y proyectos, el que deberá someter a consideración del Director General del Centro.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</a:t>
            </a: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Mantener actualizado el inventario de bienes muebles del Centro reportando cualquier incidente que arroje dicha supervisión.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</a:t>
            </a: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Establecer los mecanismos necesarios en el área de recursos humanos basados en las distintas leyes laborales que impliquen a todos los miembros del personal.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</a:t>
            </a: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Aplicar controles de salidas y entradas de los diversos almacenes, manteniendo un mínimo necesario de abastecimiento. 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</a:t>
            </a: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Llevar a cabo los mecanismos necesarios para tener un control sobre las donaciones a las que está sujeto el Centro.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</a:t>
            </a: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Revisar periódicamente las instalaciones para su mantenimiento o para detectar desperfectos a fin de mantenerlas en condiciones óptimas.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Realizar las compras necesarias para cumplir los objetivos institucionales de acuerdo al presupuesto establecido.</a:t>
            </a:r>
          </a:p>
        </p:txBody>
      </p:sp>
      <p:grpSp>
        <p:nvGrpSpPr>
          <p:cNvPr id="70664" name="Group 18"/>
          <p:cNvGrpSpPr>
            <a:grpSpLocks/>
          </p:cNvGrpSpPr>
          <p:nvPr/>
        </p:nvGrpSpPr>
        <p:grpSpPr bwMode="auto">
          <a:xfrm>
            <a:off x="1581150" y="8258175"/>
            <a:ext cx="5141913" cy="771525"/>
            <a:chOff x="994" y="5112"/>
            <a:chExt cx="3246" cy="338"/>
          </a:xfrm>
        </p:grpSpPr>
        <p:sp>
          <p:nvSpPr>
            <p:cNvPr id="70670" name="Rectangle 19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70671" name="Text Box 20"/>
            <p:cNvSpPr txBox="1">
              <a:spLocks noChangeArrowheads="1"/>
            </p:cNvSpPr>
            <p:nvPr/>
          </p:nvSpPr>
          <p:spPr bwMode="auto">
            <a:xfrm>
              <a:off x="1748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70672" name="Line 22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70673" name="Text Box 23"/>
            <p:cNvSpPr txBox="1">
              <a:spLocks noChangeArrowheads="1"/>
            </p:cNvSpPr>
            <p:nvPr/>
          </p:nvSpPr>
          <p:spPr bwMode="auto">
            <a:xfrm>
              <a:off x="3360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cxnSp>
        <p:nvCxnSpPr>
          <p:cNvPr id="70666" name="16 Conector recto"/>
          <p:cNvCxnSpPr>
            <a:cxnSpLocks noChangeShapeType="1"/>
            <a:endCxn id="70670" idx="2"/>
          </p:cNvCxnSpPr>
          <p:nvPr/>
        </p:nvCxnSpPr>
        <p:spPr bwMode="auto">
          <a:xfrm>
            <a:off x="4149725" y="8281988"/>
            <a:ext cx="3175" cy="747712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0667" name="17 CuadroTexto"/>
          <p:cNvSpPr txBox="1">
            <a:spLocks noChangeArrowheads="1"/>
          </p:cNvSpPr>
          <p:nvPr/>
        </p:nvSpPr>
        <p:spPr bwMode="auto">
          <a:xfrm>
            <a:off x="1674813" y="8289870"/>
            <a:ext cx="23812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     Responsable</a:t>
            </a:r>
          </a:p>
        </p:txBody>
      </p:sp>
      <p:sp>
        <p:nvSpPr>
          <p:cNvPr id="70668" name="18 CuadroTexto"/>
          <p:cNvSpPr txBox="1">
            <a:spLocks noChangeArrowheads="1"/>
          </p:cNvSpPr>
          <p:nvPr/>
        </p:nvSpPr>
        <p:spPr bwMode="auto">
          <a:xfrm>
            <a:off x="1780841" y="8724198"/>
            <a:ext cx="210535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  María José Treviño Báez</a:t>
            </a:r>
          </a:p>
        </p:txBody>
      </p:sp>
      <p:grpSp>
        <p:nvGrpSpPr>
          <p:cNvPr id="18" name="Grupo 17"/>
          <p:cNvGrpSpPr/>
          <p:nvPr/>
        </p:nvGrpSpPr>
        <p:grpSpPr>
          <a:xfrm>
            <a:off x="4038600" y="8314081"/>
            <a:ext cx="2678112" cy="694595"/>
            <a:chOff x="4085034" y="8269204"/>
            <a:chExt cx="2678112" cy="694595"/>
          </a:xfrm>
        </p:grpSpPr>
        <p:sp>
          <p:nvSpPr>
            <p:cNvPr id="19" name="Text Box 26"/>
            <p:cNvSpPr txBox="1">
              <a:spLocks noChangeArrowheads="1"/>
            </p:cNvSpPr>
            <p:nvPr/>
          </p:nvSpPr>
          <p:spPr bwMode="auto">
            <a:xfrm>
              <a:off x="4564300" y="8686800"/>
              <a:ext cx="172354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20" name="Text Box 61"/>
            <p:cNvSpPr txBox="1">
              <a:spLocks noChangeArrowheads="1"/>
            </p:cNvSpPr>
            <p:nvPr/>
          </p:nvSpPr>
          <p:spPr bwMode="auto">
            <a:xfrm>
              <a:off x="4085034" y="8269204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0659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70660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70661" name="Rectangle 16"/>
          <p:cNvSpPr>
            <a:spLocks noChangeArrowheads="1"/>
          </p:cNvSpPr>
          <p:nvPr/>
        </p:nvSpPr>
        <p:spPr bwMode="auto">
          <a:xfrm>
            <a:off x="1660525" y="692150"/>
            <a:ext cx="49720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-228600"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s-ES_tradnl" altLang="en-US" sz="1000" b="1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ES_tradnl" altLang="en-US" sz="120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es-ES_tradnl" altLang="en-US" sz="120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es-ES_tradnl" altLang="en-US" sz="120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endParaRPr lang="es-ES_tradnl" altLang="en-US" sz="120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0662" name="Rectangle 18"/>
          <p:cNvSpPr>
            <a:spLocks noChangeArrowheads="1"/>
          </p:cNvSpPr>
          <p:nvPr/>
        </p:nvSpPr>
        <p:spPr bwMode="auto">
          <a:xfrm>
            <a:off x="766763" y="1962150"/>
            <a:ext cx="6858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0663" name="Text Box 30"/>
          <p:cNvSpPr txBox="1">
            <a:spLocks noChangeArrowheads="1"/>
          </p:cNvSpPr>
          <p:nvPr/>
        </p:nvSpPr>
        <p:spPr bwMode="auto">
          <a:xfrm>
            <a:off x="1592263" y="1011238"/>
            <a:ext cx="5153025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ADMINISTRATIVA</a:t>
            </a: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(Continúa)</a:t>
            </a:r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Procurar el ahorro y buen uso de los servicios y de los materiales con los que cuente el Centro.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Proponer y elaborar el POA del Centro tomando en cuenta las necesidades reales del Centro el que deberá someter a consideración del Director General del Centro.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</a:t>
            </a: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Elaborar los estados financieros y presentar puntualmente los informes a la Secretaria de Finanzas del Estado y al Sistema para el Desarrollo Integral de la Familia.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Elaborar y pagar la nomina del personal adscrito al Centro.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</a:t>
            </a: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Coordinar el cumplimiento oportuno de las obligaciones de retención y pago ante el Centro Mexicano del Seguro Social y la Secretaria de Hacienda y Crédito Publico.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</a:t>
            </a: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Gestionar la obtención de subsidio ante la Secretaria de Finanzas para el optimo funcionamiento del Centro.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</a:t>
            </a: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Coordinar y elaborar los registros contables necesarios para la obtención de informes financieros acorde a los tiempos solicitados.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Coordinar las tareas contables y financieras  del Centro.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Asistir a cursos y actualizaciones en contabilidad gubernamental para aplicación en el Centro.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Las demás que le </a:t>
            </a:r>
            <a:r>
              <a:rPr lang="es-MX" altLang="en-US" sz="1200" dirty="0" err="1">
                <a:latin typeface="Arial" panose="020B0604020202020204" pitchFamily="34" charset="0"/>
              </a:rPr>
              <a:t>encomiendel</a:t>
            </a:r>
            <a:r>
              <a:rPr lang="es-MX" altLang="en-US" sz="1200" dirty="0">
                <a:latin typeface="Arial" panose="020B0604020202020204" pitchFamily="34" charset="0"/>
              </a:rPr>
              <a:t> Director General y la Junta de Gobierno.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Estas funciones son enunciativas, mas no limitativas.</a:t>
            </a:r>
          </a:p>
        </p:txBody>
      </p:sp>
      <p:grpSp>
        <p:nvGrpSpPr>
          <p:cNvPr id="70664" name="Group 18"/>
          <p:cNvGrpSpPr>
            <a:grpSpLocks/>
          </p:cNvGrpSpPr>
          <p:nvPr/>
        </p:nvGrpSpPr>
        <p:grpSpPr bwMode="auto">
          <a:xfrm>
            <a:off x="1581150" y="8258175"/>
            <a:ext cx="5141913" cy="771525"/>
            <a:chOff x="994" y="5112"/>
            <a:chExt cx="3246" cy="338"/>
          </a:xfrm>
        </p:grpSpPr>
        <p:sp>
          <p:nvSpPr>
            <p:cNvPr id="70670" name="Rectangle 19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70671" name="Text Box 20"/>
            <p:cNvSpPr txBox="1">
              <a:spLocks noChangeArrowheads="1"/>
            </p:cNvSpPr>
            <p:nvPr/>
          </p:nvSpPr>
          <p:spPr bwMode="auto">
            <a:xfrm>
              <a:off x="1748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70672" name="Line 22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70673" name="Text Box 23"/>
            <p:cNvSpPr txBox="1">
              <a:spLocks noChangeArrowheads="1"/>
            </p:cNvSpPr>
            <p:nvPr/>
          </p:nvSpPr>
          <p:spPr bwMode="auto">
            <a:xfrm>
              <a:off x="3360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cxnSp>
        <p:nvCxnSpPr>
          <p:cNvPr id="70666" name="16 Conector recto"/>
          <p:cNvCxnSpPr>
            <a:cxnSpLocks noChangeShapeType="1"/>
            <a:endCxn id="70670" idx="2"/>
          </p:cNvCxnSpPr>
          <p:nvPr/>
        </p:nvCxnSpPr>
        <p:spPr bwMode="auto">
          <a:xfrm>
            <a:off x="4149725" y="8281988"/>
            <a:ext cx="3175" cy="747712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0668" name="18 CuadroTexto"/>
          <p:cNvSpPr txBox="1">
            <a:spLocks noChangeArrowheads="1"/>
          </p:cNvSpPr>
          <p:nvPr/>
        </p:nvSpPr>
        <p:spPr bwMode="auto">
          <a:xfrm>
            <a:off x="1780841" y="8724198"/>
            <a:ext cx="210535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  María José Treviño Báez</a:t>
            </a:r>
          </a:p>
        </p:txBody>
      </p:sp>
      <p:grpSp>
        <p:nvGrpSpPr>
          <p:cNvPr id="18" name="Grupo 17"/>
          <p:cNvGrpSpPr/>
          <p:nvPr/>
        </p:nvGrpSpPr>
        <p:grpSpPr>
          <a:xfrm>
            <a:off x="4038600" y="8314081"/>
            <a:ext cx="2678112" cy="879261"/>
            <a:chOff x="4085034" y="8269204"/>
            <a:chExt cx="2678112" cy="879261"/>
          </a:xfrm>
        </p:grpSpPr>
        <p:sp>
          <p:nvSpPr>
            <p:cNvPr id="19" name="Text Box 26"/>
            <p:cNvSpPr txBox="1">
              <a:spLocks noChangeArrowheads="1"/>
            </p:cNvSpPr>
            <p:nvPr/>
          </p:nvSpPr>
          <p:spPr bwMode="auto">
            <a:xfrm>
              <a:off x="4542660" y="8686800"/>
              <a:ext cx="176683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  <a:p>
              <a:pPr algn="ctr"/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20" name="Text Box 61"/>
            <p:cNvSpPr txBox="1">
              <a:spLocks noChangeArrowheads="1"/>
            </p:cNvSpPr>
            <p:nvPr/>
          </p:nvSpPr>
          <p:spPr bwMode="auto">
            <a:xfrm>
              <a:off x="4085034" y="8269204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  <p:sp>
        <p:nvSpPr>
          <p:cNvPr id="21" name="17 CuadroTexto"/>
          <p:cNvSpPr txBox="1">
            <a:spLocks noChangeArrowheads="1"/>
          </p:cNvSpPr>
          <p:nvPr/>
        </p:nvSpPr>
        <p:spPr bwMode="auto">
          <a:xfrm>
            <a:off x="1674813" y="8289870"/>
            <a:ext cx="23812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     Responsable</a:t>
            </a:r>
          </a:p>
        </p:txBody>
      </p:sp>
    </p:spTree>
    <p:extLst>
      <p:ext uri="{BB962C8B-B14F-4D97-AF65-F5344CB8AC3E}">
        <p14:creationId xmlns:p14="http://schemas.microsoft.com/office/powerpoint/2010/main" val="1160348543"/>
      </p:ext>
    </p:extLst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19938</TotalTime>
  <Words>437</Words>
  <Application>Microsoft Office PowerPoint</Application>
  <PresentationFormat>Presentación en pantalla (4:3)</PresentationFormat>
  <Paragraphs>62</Paragraphs>
  <Slides>2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Diseño predeterminado</vt:lpstr>
      <vt:lpstr>Presentación de PowerPoint</vt:lpstr>
      <vt:lpstr>Presentación de PowerPoint</vt:lpstr>
    </vt:vector>
  </TitlesOfParts>
  <Company>Oficialia Mayor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 título de diapositiva</dc:title>
  <dc:creator>Gobierno del Estado</dc:creator>
  <cp:lastModifiedBy>Rafael Nieto</cp:lastModifiedBy>
  <cp:revision>1201</cp:revision>
  <cp:lastPrinted>2018-02-08T18:11:29Z</cp:lastPrinted>
  <dcterms:created xsi:type="dcterms:W3CDTF">2001-05-29T01:41:44Z</dcterms:created>
  <dcterms:modified xsi:type="dcterms:W3CDTF">2021-01-07T19:29:51Z</dcterms:modified>
</cp:coreProperties>
</file>