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2477" y="43"/>
      </p:cViewPr>
      <p:guideLst>
        <p:guide orient="horz" pos="2880"/>
        <p:guide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342900" y="8475134"/>
            <a:ext cx="1600200" cy="486833"/>
          </a:xfrm>
          <a:prstGeom prst="rect">
            <a:avLst/>
          </a:prstGeom>
        </p:spPr>
        <p:txBody>
          <a:bodyPr/>
          <a:lstStyle/>
          <a:p>
            <a:fld id="{DBB5AEE6-4026-4ECB-A824-DA533AA42C06}" type="datetimeFigureOut">
              <a:rPr lang="es-MX" smtClean="0"/>
              <a:t>31/10/2018</a:t>
            </a:fld>
            <a:endParaRPr lang="es-MX"/>
          </a:p>
        </p:txBody>
      </p:sp>
      <p:sp>
        <p:nvSpPr>
          <p:cNvPr id="5" name="4 Marcador de pie de página"/>
          <p:cNvSpPr>
            <a:spLocks noGrp="1"/>
          </p:cNvSpPr>
          <p:nvPr>
            <p:ph type="ftr" sz="quarter" idx="11"/>
          </p:nvPr>
        </p:nvSpPr>
        <p:spPr>
          <a:xfrm>
            <a:off x="2343150" y="8475134"/>
            <a:ext cx="2171700" cy="486833"/>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4914900" y="8475134"/>
            <a:ext cx="1600200" cy="486833"/>
          </a:xfrm>
          <a:prstGeom prst="rect">
            <a:avLst/>
          </a:prstGeom>
        </p:spPr>
        <p:txBody>
          <a:bodyPr/>
          <a:lstStyle/>
          <a:p>
            <a:fld id="{C43D4DDE-D639-4598-9608-E1960C94A28B}" type="slidenum">
              <a:rPr lang="es-MX" smtClean="0"/>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64" y="-21151"/>
            <a:ext cx="6853236" cy="106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64" y="8524528"/>
            <a:ext cx="6853239" cy="6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980728" y="8820834"/>
            <a:ext cx="5328592" cy="646331"/>
          </a:xfrm>
          <a:prstGeom prst="rect">
            <a:avLst/>
          </a:prstGeom>
          <a:noFill/>
        </p:spPr>
        <p:txBody>
          <a:bodyPr wrap="square" rtlCol="0">
            <a:spAutoFit/>
          </a:bodyPr>
          <a:lstStyle/>
          <a:p>
            <a:pPr algn="ctr"/>
            <a:r>
              <a:rPr lang="es-MX" sz="800" i="1" dirty="0" smtClean="0"/>
              <a:t>Alfredo </a:t>
            </a:r>
            <a:r>
              <a:rPr lang="es-MX" sz="800" i="1" dirty="0"/>
              <a:t>M. Terrazas No. </a:t>
            </a:r>
            <a:r>
              <a:rPr lang="es-MX" sz="800" i="1" dirty="0" smtClean="0"/>
              <a:t>640, Barrio </a:t>
            </a:r>
            <a:r>
              <a:rPr lang="es-MX" sz="800" i="1" dirty="0"/>
              <a:t>de </a:t>
            </a:r>
            <a:r>
              <a:rPr lang="es-MX" sz="800" i="1" dirty="0" smtClean="0"/>
              <a:t>Tequisquiapan, San </a:t>
            </a:r>
            <a:r>
              <a:rPr lang="es-MX" sz="800" i="1" dirty="0"/>
              <a:t>Luis Potosí, S.L.P</a:t>
            </a:r>
            <a:r>
              <a:rPr lang="es-MX" sz="800" i="1" dirty="0" smtClean="0"/>
              <a:t>., C.P</a:t>
            </a:r>
            <a:r>
              <a:rPr lang="es-MX" sz="800" i="1" dirty="0"/>
              <a:t>. </a:t>
            </a:r>
            <a:r>
              <a:rPr lang="es-MX" sz="800" i="1" dirty="0" smtClean="0"/>
              <a:t>78250.        </a:t>
            </a:r>
          </a:p>
          <a:p>
            <a:pPr algn="ctr"/>
            <a:r>
              <a:rPr lang="es-MX" sz="800" i="1" dirty="0" smtClean="0"/>
              <a:t>Teléfono</a:t>
            </a:r>
            <a:r>
              <a:rPr lang="es-MX" sz="800" i="1" dirty="0"/>
              <a:t>: (444) 834-0152</a:t>
            </a:r>
            <a:r>
              <a:rPr lang="es-MX" sz="1000" dirty="0"/>
              <a:t/>
            </a:r>
            <a:br>
              <a:rPr lang="es-MX" sz="1000" dirty="0"/>
            </a:br>
            <a:endParaRPr lang="es-MX" sz="1000" dirty="0"/>
          </a:p>
          <a:p>
            <a:pPr algn="just"/>
            <a:endParaRPr lang="es-MX" sz="1000" dirty="0" smtClean="0"/>
          </a:p>
        </p:txBody>
      </p:sp>
      <p:sp>
        <p:nvSpPr>
          <p:cNvPr id="4" name="Subtítulo 3"/>
          <p:cNvSpPr>
            <a:spLocks noGrp="1"/>
          </p:cNvSpPr>
          <p:nvPr>
            <p:ph type="subTitle" idx="1"/>
          </p:nvPr>
        </p:nvSpPr>
        <p:spPr>
          <a:xfrm>
            <a:off x="764704" y="1259632"/>
            <a:ext cx="5544616" cy="7416824"/>
          </a:xfrm>
        </p:spPr>
        <p:txBody>
          <a:bodyPr/>
          <a:lstStyle/>
          <a:p>
            <a:pPr algn="just"/>
            <a:r>
              <a:rPr lang="es-MX" sz="1200" b="1" dirty="0" smtClean="0">
                <a:solidFill>
                  <a:schemeClr val="tx1"/>
                </a:solidFill>
              </a:rPr>
              <a:t>Artículo </a:t>
            </a:r>
            <a:r>
              <a:rPr lang="es-MX" sz="1200" b="1" dirty="0">
                <a:solidFill>
                  <a:schemeClr val="tx1"/>
                </a:solidFill>
              </a:rPr>
              <a:t>21</a:t>
            </a:r>
            <a:r>
              <a:rPr lang="es-MX" sz="1200" dirty="0">
                <a:solidFill>
                  <a:schemeClr val="tx1"/>
                </a:solidFill>
              </a:rPr>
              <a:t>.- El Área de Evaluación y Seguimiento, tendrá las siguientes funciones:</a:t>
            </a:r>
          </a:p>
          <a:p>
            <a:pPr algn="just"/>
            <a:r>
              <a:rPr lang="es-MX" sz="1200" dirty="0">
                <a:solidFill>
                  <a:schemeClr val="tx1"/>
                </a:solidFill>
              </a:rPr>
              <a:t>I. Coordinar previo acuerdo del Secretario Ejecutivo, la realización de estudios especializados  o propuestas  de políticas  públicas en materia de seguridad;</a:t>
            </a:r>
          </a:p>
          <a:p>
            <a:pPr algn="just"/>
            <a:r>
              <a:rPr lang="es-MX" sz="1200" dirty="0">
                <a:solidFill>
                  <a:schemeClr val="tx1"/>
                </a:solidFill>
              </a:rPr>
              <a:t>II. Coadyuvar  con  las  instancias  federales,  estatales  y municipales  en  la  gestión  y  seguimiento  de  las  acciones convenidas para el equipamiento e infraestructura necesaria para el desempeño de las funciones de diversas Instituciones dentro del ámbito de su competencia;</a:t>
            </a:r>
          </a:p>
          <a:p>
            <a:pPr algn="just"/>
            <a:r>
              <a:rPr lang="es-MX" sz="1200" dirty="0">
                <a:solidFill>
                  <a:schemeClr val="tx1"/>
                </a:solidFill>
              </a:rPr>
              <a:t>III. Solicitar de manera anual a las distintas áreas de Seguridad Pública e impartición de justicia las fichas de presupuesto basado en resultados, y remitirlas a la Secretaría de Finanzas</a:t>
            </a:r>
          </a:p>
          <a:p>
            <a:pPr algn="just"/>
            <a:r>
              <a:rPr lang="es-MX" sz="1200" dirty="0">
                <a:solidFill>
                  <a:schemeClr val="tx1"/>
                </a:solidFill>
              </a:rPr>
              <a:t>IV. Evaluar de manera sistemática y permanente en coordinación con las Áreas del Secretariado Ejecutivo la aplicación y resultados de las políticas públicas aprobadas por el Consejo Estatal;</a:t>
            </a:r>
          </a:p>
          <a:p>
            <a:pPr algn="just"/>
            <a:r>
              <a:rPr lang="es-MX" sz="1200" dirty="0">
                <a:solidFill>
                  <a:schemeClr val="tx1"/>
                </a:solidFill>
              </a:rPr>
              <a:t>V. Registrar, dar seguimiento y vigilar el ejercicio y avance en el cumplimiento de los programas y metas de los proyectos financiados con los fondos y subsidios de aportación federal para la seguridad pública otorgados a las dependencias beneficiadas</a:t>
            </a:r>
          </a:p>
          <a:p>
            <a:pPr algn="just"/>
            <a:r>
              <a:rPr lang="es-MX" sz="1200" dirty="0">
                <a:solidFill>
                  <a:schemeClr val="tx1"/>
                </a:solidFill>
              </a:rPr>
              <a:t>VI. Requerir  previo  acuerdo  del  Secretario  Ejecutivo  a  las dependencias beneficiadas con los fondos y subsidios federales, los informes relativos al ejercicio de las aportaciones, recursos comprometidos, devengados y pagados, así como el avance en el  cumplimiento de las metas de los programas con  prioridad nacional  financiados  con  los  mismos  en  términos  de  las disposiciones  aplicables;</a:t>
            </a:r>
          </a:p>
          <a:p>
            <a:pPr algn="just"/>
            <a:r>
              <a:rPr lang="es-MX" sz="1200" dirty="0">
                <a:solidFill>
                  <a:schemeClr val="tx1"/>
                </a:solidFill>
              </a:rPr>
              <a:t>VII. Presentar  previo  acuerdo  del  Secretario  Ejecutivo  y  en coordinación con  el Área  de Fondos  Federales, los  informes correspondientes al ejercicio de los recursos ante el Secretariado Ejecutivo  del  Sistema  Nacional  de  Seguridad  Pública,  de conformidad  con  las  fechas establecidas  en la  normatividad aplicable para ello;</a:t>
            </a:r>
          </a:p>
          <a:p>
            <a:pPr algn="just"/>
            <a:r>
              <a:rPr lang="es-MX" sz="1200" dirty="0">
                <a:solidFill>
                  <a:schemeClr val="tx1"/>
                </a:solidFill>
              </a:rPr>
              <a:t>VIII. Coordinar las acciones para la realización de las encuestas institucionales y elaboración del informe  anual de  evaluación, cumpliendo todas las obligaciones que deriven del ejercicio de los recursos federales para su correcta administración y destino</a:t>
            </a:r>
            <a:r>
              <a:rPr lang="es-MX" sz="1200" dirty="0" smtClean="0">
                <a:solidFill>
                  <a:schemeClr val="tx1"/>
                </a:solidFill>
              </a:rPr>
              <a:t>;</a:t>
            </a:r>
          </a:p>
          <a:p>
            <a:pPr algn="just"/>
            <a:r>
              <a:rPr lang="es-MX" sz="1200" dirty="0">
                <a:solidFill>
                  <a:schemeClr val="tx1"/>
                </a:solidFill>
              </a:rPr>
              <a:t>IX. Derogada</a:t>
            </a:r>
          </a:p>
          <a:p>
            <a:pPr algn="just"/>
            <a:r>
              <a:rPr lang="es-MX" sz="1200" dirty="0">
                <a:solidFill>
                  <a:schemeClr val="tx1"/>
                </a:solidFill>
              </a:rPr>
              <a:t>X. Derogada.</a:t>
            </a:r>
          </a:p>
          <a:p>
            <a:pPr algn="just"/>
            <a:r>
              <a:rPr lang="es-MX" sz="1200" dirty="0">
                <a:solidFill>
                  <a:schemeClr val="tx1"/>
                </a:solidFill>
              </a:rPr>
              <a:t>XI. Derogada.</a:t>
            </a:r>
          </a:p>
          <a:p>
            <a:pPr algn="just"/>
            <a:r>
              <a:rPr lang="es-MX" sz="1200" dirty="0">
                <a:solidFill>
                  <a:schemeClr val="tx1"/>
                </a:solidFill>
              </a:rPr>
              <a:t>XII. Coadyuvar con las distintas instancias federales y estatales correspondientes  en  las  acciones  para  la  consolidación  del Sistema de Justicia Penal en el Estado, y</a:t>
            </a:r>
          </a:p>
          <a:p>
            <a:pPr algn="just"/>
            <a:r>
              <a:rPr lang="es-MX" sz="1200" dirty="0">
                <a:solidFill>
                  <a:schemeClr val="tx1"/>
                </a:solidFill>
              </a:rPr>
              <a:t>XIII. Todas  aquellas  que  le  atribuyan  otras  disposiciones aplicables y el Secretario Ejecutivo.</a:t>
            </a:r>
          </a:p>
          <a:p>
            <a:pPr algn="just"/>
            <a:endParaRPr lang="es-MX" sz="1200" dirty="0">
              <a:solidFill>
                <a:schemeClr val="tx1"/>
              </a:solidFill>
            </a:endParaRPr>
          </a:p>
          <a:p>
            <a:pPr algn="just"/>
            <a:endParaRPr lang="es-MX" sz="1200" b="1" dirty="0">
              <a:solidFill>
                <a:schemeClr val="tx1"/>
              </a:solidFill>
            </a:endParaRPr>
          </a:p>
          <a:p>
            <a:endParaRPr lang="es-MX" sz="1800" dirty="0">
              <a:solidFill>
                <a:schemeClr val="tx1"/>
              </a:solidFill>
            </a:endParaRPr>
          </a:p>
        </p:txBody>
      </p:sp>
    </p:spTree>
    <p:extLst>
      <p:ext uri="{BB962C8B-B14F-4D97-AF65-F5344CB8AC3E}">
        <p14:creationId xmlns:p14="http://schemas.microsoft.com/office/powerpoint/2010/main" val="40167680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412</Words>
  <Application>Microsoft Office PowerPoint</Application>
  <PresentationFormat>Presentación en pantalla (4:3)</PresentationFormat>
  <Paragraphs>17</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Aracely del Carmen Cano Gomez</cp:lastModifiedBy>
  <cp:revision>11</cp:revision>
  <dcterms:created xsi:type="dcterms:W3CDTF">2018-10-26T21:26:18Z</dcterms:created>
  <dcterms:modified xsi:type="dcterms:W3CDTF">2018-10-31T17:30:00Z</dcterms:modified>
</cp:coreProperties>
</file>