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63" r:id="rId1"/>
    <p:sldMasterId id="2147483675" r:id="rId2"/>
  </p:sldMasterIdLst>
  <p:notesMasterIdLst>
    <p:notesMasterId r:id="rId5"/>
  </p:notesMasterIdLst>
  <p:handoutMasterIdLst>
    <p:handoutMasterId r:id="rId6"/>
  </p:handoutMasterIdLst>
  <p:sldIdLst>
    <p:sldId id="1334" r:id="rId3"/>
    <p:sldId id="1335" r:id="rId4"/>
  </p:sldIdLst>
  <p:sldSz cx="6858000" cy="9144000" type="screen4x3"/>
  <p:notesSz cx="6735763" cy="9866313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28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2460" indent="-289408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7630" indent="-231526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20683" indent="-231526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83735" indent="-231526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46787" indent="-231526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09839" indent="-231526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72891" indent="-231526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35943" indent="-231526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0D028AB-50C0-4BE3-885F-84F12364E121}" type="slidenum">
              <a:rPr lang="es-ES_tradnl" altLang="es-MX">
                <a:solidFill>
                  <a:prstClr val="black"/>
                </a:solidFill>
                <a:latin typeface="Times New Roman" panose="02020603050405020304" pitchFamily="18" charset="0"/>
              </a:rPr>
              <a:pPr/>
              <a:t>1</a:t>
            </a:fld>
            <a:endParaRPr lang="es-ES_tradnl" altLang="es-MX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59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674633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281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12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41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725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056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35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66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966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766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5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315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982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721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612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777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358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3935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473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352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554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5926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03/02/2021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03/02/2021</a:t>
            </a:fld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38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4EF8C1D-4979-483A-89B0-B870825A59C5}" type="datetimeFigureOut">
              <a:rPr lang="es-MX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03/02/2021</a:t>
            </a:fld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EA88D95B-5C0B-4B16-A030-AE73E7F5B3F9}" type="slidenum">
              <a:rPr lang="es-MX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460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20"/>
          <p:cNvSpPr>
            <a:spLocks noChangeArrowheads="1"/>
          </p:cNvSpPr>
          <p:nvPr/>
        </p:nvSpPr>
        <p:spPr bwMode="auto">
          <a:xfrm>
            <a:off x="1447800" y="526562"/>
            <a:ext cx="5219700" cy="769441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177800" indent="-17780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sz="1800" b="1" i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177800" indent="-17780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i="1" dirty="0">
                <a:solidFill>
                  <a:prstClr val="black"/>
                </a:solidFill>
                <a:latin typeface="Arial" charset="0"/>
                <a:cs typeface="Arial" charset="0"/>
              </a:rPr>
              <a:t>DEPARTAMENTO DESARROLLO ACADÉMICO</a:t>
            </a:r>
          </a:p>
          <a:p>
            <a:pPr marL="177800" indent="-17780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endParaRPr lang="es-ES_tradnl" b="1" i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177800" indent="-17780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s-ES_tradnl" b="1" i="1" dirty="0">
                <a:solidFill>
                  <a:prstClr val="black"/>
                </a:solidFill>
                <a:latin typeface="Arial" charset="0"/>
                <a:cs typeface="Arial" charset="0"/>
              </a:rPr>
              <a:t>OBJETIVO</a:t>
            </a:r>
          </a:p>
          <a:p>
            <a:pPr marL="9525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s-MX" dirty="0">
                <a:latin typeface="Arial" charset="0"/>
                <a:cs typeface="Arial" charset="0"/>
              </a:rPr>
              <a:t>Coordinar las actividades que permitan el desarrollo académico del personal docente.</a:t>
            </a:r>
          </a:p>
          <a:p>
            <a:pPr marL="177800" indent="-177800" algn="just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s-ES" b="1" i="1" dirty="0">
                <a:solidFill>
                  <a:prstClr val="black"/>
                </a:solidFill>
                <a:latin typeface="Arial" charset="0"/>
                <a:cs typeface="Arial" charset="0"/>
              </a:rPr>
              <a:t>FUNCIONES</a:t>
            </a:r>
            <a:endParaRPr lang="es-ES" b="1" i="1" dirty="0">
              <a:solidFill>
                <a:prstClr val="black"/>
              </a:solidFill>
            </a:endParaRP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Elaborar programas de actualización profesional y formación docente del personal adscrito a las carreras del Instituto.</a:t>
            </a: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Dar seguimiento al docente en sus métodos para el desarrollo de las competencias en los diferentes escenarios y el proceso de evaluación que utiliza. </a:t>
            </a: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ES" dirty="0"/>
              <a:t>Elaborar el Programa de Inducción de los estudiantes de nuevo ingreso y coordinar su implantación con apoyo de todas las áreas del instituto.</a:t>
            </a: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Apoyar en los procesos de desarrollo curricular con las Jefaturas de las carreras correspondientes cuando así lo requieran.</a:t>
            </a: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Implantar el Programa de Asesorías Académicas en las disciplinas de Ciencias Básicas y Ciencias Económico-Administrativas.</a:t>
            </a: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Apoyar en la supervisión del cumplimiento de los planes y programas de estudio.</a:t>
            </a: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Dar seguimiento al Programa Institucional de Tutorías considerando recursos e infraestructura del plantel.</a:t>
            </a: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dirty="0"/>
              <a:t>Canalizar dentro y fuera del instituto, en coordinación con los Departamentos Académicos correspondientes a los estudiantes en condiciones que rebasen las funciones del tutor.</a:t>
            </a: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dirty="0"/>
              <a:t>Participar en los comités y comisiones internas y externas en las que se requiera su colaboración.</a:t>
            </a: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dirty="0">
              <a:solidFill>
                <a:srgbClr val="00B0F0"/>
              </a:solidFill>
            </a:endParaRPr>
          </a:p>
          <a:p>
            <a:pPr marL="171450" indent="-171450" algn="just" eaLnBrk="1" fontAlgn="auto" hangingPunct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dirty="0">
              <a:solidFill>
                <a:srgbClr val="00B0F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altLang="es-MX">
              <a:solidFill>
                <a:prstClr val="black"/>
              </a:solidFill>
            </a:endParaRPr>
          </a:p>
        </p:txBody>
      </p:sp>
      <p:graphicFrame>
        <p:nvGraphicFramePr>
          <p:cNvPr id="72724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406330"/>
              </p:ext>
            </p:extLst>
          </p:nvPr>
        </p:nvGraphicFramePr>
        <p:xfrm>
          <a:off x="1571625" y="838410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MX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Maribel Urdiales Ramírez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MX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31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s-ES_tradnl" altLang="es-MX" sz="2000" b="1" i="1" dirty="0">
                <a:solidFill>
                  <a:prstClr val="black"/>
                </a:solidFill>
              </a:rPr>
              <a:t>DESCRIPCIÓN DE FUNCIONES</a:t>
            </a:r>
          </a:p>
        </p:txBody>
      </p:sp>
      <p:sp>
        <p:nvSpPr>
          <p:cNvPr id="3483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sz="180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90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altLang="es-MX">
              <a:solidFill>
                <a:prstClr val="black"/>
              </a:solidFill>
            </a:endParaRPr>
          </a:p>
        </p:txBody>
      </p:sp>
      <p:sp>
        <p:nvSpPr>
          <p:cNvPr id="35854" name="5 Rectángulo"/>
          <p:cNvSpPr>
            <a:spLocks noChangeArrowheads="1"/>
          </p:cNvSpPr>
          <p:nvPr/>
        </p:nvSpPr>
        <p:spPr bwMode="auto">
          <a:xfrm>
            <a:off x="1446336" y="526562"/>
            <a:ext cx="5219700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altLang="es-MX" b="1" i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altLang="es-MX" b="1" i="1" dirty="0">
                <a:solidFill>
                  <a:prstClr val="black"/>
                </a:solidFill>
              </a:rPr>
              <a:t>DEPARTAMENTO DESARROLLO ACADÉMICO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MX" altLang="es-MX" b="1" i="1" dirty="0">
                <a:solidFill>
                  <a:prstClr val="black"/>
                </a:solidFill>
              </a:rPr>
              <a:t>(CONTINÚA)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altLang="es-MX" b="1" i="1" dirty="0">
              <a:solidFill>
                <a:prstClr val="black"/>
              </a:solidFill>
            </a:endParaRP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Desarrollar lineamientos técnicos metodológicos para el diseño y uso de apoyos didácticos y técnicas e instrumentos de evaluación del aprendizaje.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Dar seguimiento al concurso de ciencias básicas organizado por el Tecnológico Nacional de México (TecNM).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Dar seguimiento al proceso de evaluación al desempeño docente (evaluación por estudiantes) y evaluación al desempeño docente de la educación superior tecnológica (evaluación departamental).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Participar en el Anteproyecto del Programa Operativo Anual (APOA), Programa de Trabajo Anual (PTA) y Programa Institucional de Innovación y Desarrollo (PIID).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Promover el cumplimiento en el ámbito de su competencia lo establecido en el Sistema de Gestión Integral.</a:t>
            </a:r>
          </a:p>
          <a:p>
            <a:pPr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dirty="0"/>
              <a:t>Ejecutar la normatividad expedida en materia de transparencia, archivo y control interno.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dirty="0"/>
              <a:t>Estas funciones son enunciativas más no limitativas</a:t>
            </a:r>
            <a:endParaRPr lang="es-ES" dirty="0">
              <a:solidFill>
                <a:prstClr val="black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_tradnl" altLang="es-MX" dirty="0">
                <a:solidFill>
                  <a:prstClr val="black"/>
                </a:solidFill>
              </a:rPr>
              <a:t> </a:t>
            </a:r>
            <a:endParaRPr lang="es-MX" altLang="es-MX" dirty="0">
              <a:solidFill>
                <a:prstClr val="black"/>
              </a:solidFill>
            </a:endParaRPr>
          </a:p>
        </p:txBody>
      </p:sp>
      <p:sp>
        <p:nvSpPr>
          <p:cNvPr id="3585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s-ES_tradnl" altLang="es-MX" sz="2000" b="1" i="1" dirty="0">
                <a:solidFill>
                  <a:prstClr val="black"/>
                </a:solidFill>
              </a:rPr>
              <a:t>DESCRIPCIÓN DE FUNCIONES</a:t>
            </a:r>
          </a:p>
        </p:txBody>
      </p:sp>
      <p:sp>
        <p:nvSpPr>
          <p:cNvPr id="3585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sz="1800">
              <a:solidFill>
                <a:prstClr val="black"/>
              </a:solidFill>
              <a:latin typeface="Calibri"/>
              <a:cs typeface="+mn-cs"/>
            </a:endParaRPr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700456"/>
              </p:ext>
            </p:extLst>
          </p:nvPr>
        </p:nvGraphicFramePr>
        <p:xfrm>
          <a:off x="1571625" y="8401000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MX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Maribel Urdiales Ramírez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Ricardo Bárcenas Rivas</a:t>
                      </a:r>
                      <a:endParaRPr kumimoji="0" lang="es-MX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61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355</Words>
  <Application>Microsoft Office PowerPoint</Application>
  <PresentationFormat>Presentación en pantalla (4:3)</PresentationFormat>
  <Paragraphs>38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Wingdings</vt:lpstr>
      <vt:lpstr>Times New Roman</vt:lpstr>
      <vt:lpstr>Calibri</vt:lpstr>
      <vt:lpstr>Tema de Office</vt:lpstr>
      <vt:lpstr>1_Tema de Office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2021-02-03T17:11:28Z</dcterms:modified>
</cp:coreProperties>
</file>