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  <p:sldMasterId id="2147483663" r:id="rId2"/>
    <p:sldMasterId id="2147483675" r:id="rId3"/>
    <p:sldMasterId id="2147483687" r:id="rId4"/>
    <p:sldMasterId id="2147483711" r:id="rId5"/>
    <p:sldMasterId id="2147483726" r:id="rId6"/>
    <p:sldMasterId id="2147483756" r:id="rId7"/>
    <p:sldMasterId id="2147483771" r:id="rId8"/>
  </p:sldMasterIdLst>
  <p:notesMasterIdLst>
    <p:notesMasterId r:id="rId146"/>
  </p:notesMasterIdLst>
  <p:handoutMasterIdLst>
    <p:handoutMasterId r:id="rId147"/>
  </p:handoutMasterIdLst>
  <p:sldIdLst>
    <p:sldId id="1172" r:id="rId9"/>
    <p:sldId id="1173" r:id="rId10"/>
    <p:sldId id="1174" r:id="rId11"/>
    <p:sldId id="1175" r:id="rId12"/>
    <p:sldId id="1251" r:id="rId13"/>
    <p:sldId id="1177" r:id="rId14"/>
    <p:sldId id="1178" r:id="rId15"/>
    <p:sldId id="1362" r:id="rId16"/>
    <p:sldId id="1363" r:id="rId17"/>
    <p:sldId id="1179" r:id="rId18"/>
    <p:sldId id="1180" r:id="rId19"/>
    <p:sldId id="1319" r:id="rId20"/>
    <p:sldId id="1320" r:id="rId21"/>
    <p:sldId id="1321" r:id="rId22"/>
    <p:sldId id="1322" r:id="rId23"/>
    <p:sldId id="1323" r:id="rId24"/>
    <p:sldId id="1324" r:id="rId25"/>
    <p:sldId id="1325" r:id="rId26"/>
    <p:sldId id="1326" r:id="rId27"/>
    <p:sldId id="1327" r:id="rId28"/>
    <p:sldId id="1328" r:id="rId29"/>
    <p:sldId id="1329" r:id="rId30"/>
    <p:sldId id="1330" r:id="rId31"/>
    <p:sldId id="1331" r:id="rId32"/>
    <p:sldId id="1332" r:id="rId33"/>
    <p:sldId id="1333" r:id="rId34"/>
    <p:sldId id="1187" r:id="rId35"/>
    <p:sldId id="1188" r:id="rId36"/>
    <p:sldId id="1190" r:id="rId37"/>
    <p:sldId id="1399" r:id="rId38"/>
    <p:sldId id="1400" r:id="rId39"/>
    <p:sldId id="1401" r:id="rId40"/>
    <p:sldId id="1402" r:id="rId41"/>
    <p:sldId id="1403" r:id="rId42"/>
    <p:sldId id="1264" r:id="rId43"/>
    <p:sldId id="1195" r:id="rId44"/>
    <p:sldId id="1199" r:id="rId45"/>
    <p:sldId id="1201" r:id="rId46"/>
    <p:sldId id="1202" r:id="rId47"/>
    <p:sldId id="1265" r:id="rId48"/>
    <p:sldId id="1404" r:id="rId49"/>
    <p:sldId id="1405" r:id="rId50"/>
    <p:sldId id="1406" r:id="rId51"/>
    <p:sldId id="1407" r:id="rId52"/>
    <p:sldId id="1334" r:id="rId53"/>
    <p:sldId id="1335" r:id="rId54"/>
    <p:sldId id="1336" r:id="rId55"/>
    <p:sldId id="1408" r:id="rId56"/>
    <p:sldId id="1409" r:id="rId57"/>
    <p:sldId id="1410" r:id="rId58"/>
    <p:sldId id="1345" r:id="rId59"/>
    <p:sldId id="1415" r:id="rId60"/>
    <p:sldId id="1416" r:id="rId61"/>
    <p:sldId id="1411" r:id="rId62"/>
    <p:sldId id="1412" r:id="rId63"/>
    <p:sldId id="1417" r:id="rId64"/>
    <p:sldId id="1418" r:id="rId65"/>
    <p:sldId id="1338" r:id="rId66"/>
    <p:sldId id="1339" r:id="rId67"/>
    <p:sldId id="1419" r:id="rId68"/>
    <p:sldId id="1420" r:id="rId69"/>
    <p:sldId id="1350" r:id="rId70"/>
    <p:sldId id="1351" r:id="rId71"/>
    <p:sldId id="1421" r:id="rId72"/>
    <p:sldId id="1422" r:id="rId73"/>
    <p:sldId id="1354" r:id="rId74"/>
    <p:sldId id="1355" r:id="rId75"/>
    <p:sldId id="1255" r:id="rId76"/>
    <p:sldId id="1267" r:id="rId77"/>
    <p:sldId id="1282" r:id="rId78"/>
    <p:sldId id="1423" r:id="rId79"/>
    <p:sldId id="1240" r:id="rId80"/>
    <p:sldId id="1241" r:id="rId81"/>
    <p:sldId id="1283" r:id="rId82"/>
    <p:sldId id="1285" r:id="rId83"/>
    <p:sldId id="1361" r:id="rId84"/>
    <p:sldId id="1250" r:id="rId85"/>
    <p:sldId id="1286" r:id="rId86"/>
    <p:sldId id="1301" r:id="rId87"/>
    <p:sldId id="1295" r:id="rId88"/>
    <p:sldId id="1293" r:id="rId89"/>
    <p:sldId id="1298" r:id="rId90"/>
    <p:sldId id="1424" r:id="rId91"/>
    <p:sldId id="1425" r:id="rId92"/>
    <p:sldId id="1426" r:id="rId93"/>
    <p:sldId id="1427" r:id="rId94"/>
    <p:sldId id="1371" r:id="rId95"/>
    <p:sldId id="1372" r:id="rId96"/>
    <p:sldId id="1373" r:id="rId97"/>
    <p:sldId id="1271" r:id="rId98"/>
    <p:sldId id="1272" r:id="rId99"/>
    <p:sldId id="1274" r:id="rId100"/>
    <p:sldId id="1428" r:id="rId101"/>
    <p:sldId id="1278" r:id="rId102"/>
    <p:sldId id="1279" r:id="rId103"/>
    <p:sldId id="1280" r:id="rId104"/>
    <p:sldId id="1281" r:id="rId105"/>
    <p:sldId id="1276" r:id="rId106"/>
    <p:sldId id="1360" r:id="rId107"/>
    <p:sldId id="1429" r:id="rId108"/>
    <p:sldId id="1431" r:id="rId109"/>
    <p:sldId id="991" r:id="rId110"/>
    <p:sldId id="1139" r:id="rId111"/>
    <p:sldId id="1141" r:id="rId112"/>
    <p:sldId id="1369" r:id="rId113"/>
    <p:sldId id="1370" r:id="rId114"/>
    <p:sldId id="1002" r:id="rId115"/>
    <p:sldId id="1003" r:id="rId116"/>
    <p:sldId id="1010" r:id="rId117"/>
    <p:sldId id="1432" r:id="rId118"/>
    <p:sldId id="1133" r:id="rId119"/>
    <p:sldId id="1374" r:id="rId120"/>
    <p:sldId id="1375" r:id="rId121"/>
    <p:sldId id="1376" r:id="rId122"/>
    <p:sldId id="1377" r:id="rId123"/>
    <p:sldId id="1378" r:id="rId124"/>
    <p:sldId id="1381" r:id="rId125"/>
    <p:sldId id="1011" r:id="rId126"/>
    <p:sldId id="1014" r:id="rId127"/>
    <p:sldId id="1135" r:id="rId128"/>
    <p:sldId id="1382" r:id="rId129"/>
    <p:sldId id="1021" r:id="rId130"/>
    <p:sldId id="1393" r:id="rId131"/>
    <p:sldId id="1383" r:id="rId132"/>
    <p:sldId id="1391" r:id="rId133"/>
    <p:sldId id="1392" r:id="rId134"/>
    <p:sldId id="1385" r:id="rId135"/>
    <p:sldId id="1387" r:id="rId136"/>
    <p:sldId id="1389" r:id="rId137"/>
    <p:sldId id="1390" r:id="rId138"/>
    <p:sldId id="1022" r:id="rId139"/>
    <p:sldId id="1024" r:id="rId140"/>
    <p:sldId id="1027" r:id="rId141"/>
    <p:sldId id="1028" r:id="rId142"/>
    <p:sldId id="1025" r:id="rId143"/>
    <p:sldId id="1071" r:id="rId144"/>
    <p:sldId id="1072" r:id="rId145"/>
  </p:sldIdLst>
  <p:sldSz cx="6858000" cy="9144000" type="screen4x3"/>
  <p:notesSz cx="6735763" cy="9866313"/>
  <p:embeddedFontLst>
    <p:embeddedFont>
      <p:font typeface="Calibri" panose="020F0502020204030204" pitchFamily="34" charset="0"/>
      <p:regular r:id="rId148"/>
      <p:bold r:id="rId149"/>
      <p:italic r:id="rId150"/>
      <p:boldItalic r:id="rId151"/>
    </p:embeddedFont>
  </p:embeddedFontLst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CC9900"/>
    <a:srgbClr val="FF33CC"/>
    <a:srgbClr val="078016"/>
    <a:srgbClr val="969696"/>
    <a:srgbClr val="339933"/>
    <a:srgbClr val="FF3300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 varScale="1">
        <p:scale>
          <a:sx n="53" d="100"/>
          <a:sy n="53" d="100"/>
        </p:scale>
        <p:origin x="1564" y="48"/>
      </p:cViewPr>
      <p:guideLst>
        <p:guide orient="horz" pos="619"/>
        <p:guide orient="horz" pos="5297"/>
        <p:guide orient="horz" pos="5673"/>
        <p:guide pos="990"/>
        <p:guide pos="4254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60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pos="2183"/>
        <p:guide orient="horz" pos="3109"/>
        <p:guide pos="2122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117" Type="http://schemas.openxmlformats.org/officeDocument/2006/relationships/slide" Target="slides/slide109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112" Type="http://schemas.openxmlformats.org/officeDocument/2006/relationships/slide" Target="slides/slide104.xml"/><Relationship Id="rId133" Type="http://schemas.openxmlformats.org/officeDocument/2006/relationships/slide" Target="slides/slide125.xml"/><Relationship Id="rId138" Type="http://schemas.openxmlformats.org/officeDocument/2006/relationships/slide" Target="slides/slide130.xml"/><Relationship Id="rId154" Type="http://schemas.openxmlformats.org/officeDocument/2006/relationships/viewProps" Target="viewProps.xml"/><Relationship Id="rId16" Type="http://schemas.openxmlformats.org/officeDocument/2006/relationships/slide" Target="slides/slide8.xml"/><Relationship Id="rId107" Type="http://schemas.openxmlformats.org/officeDocument/2006/relationships/slide" Target="slides/slide99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102" Type="http://schemas.openxmlformats.org/officeDocument/2006/relationships/slide" Target="slides/slide94.xml"/><Relationship Id="rId123" Type="http://schemas.openxmlformats.org/officeDocument/2006/relationships/slide" Target="slides/slide115.xml"/><Relationship Id="rId128" Type="http://schemas.openxmlformats.org/officeDocument/2006/relationships/slide" Target="slides/slide120.xml"/><Relationship Id="rId144" Type="http://schemas.openxmlformats.org/officeDocument/2006/relationships/slide" Target="slides/slide136.xml"/><Relationship Id="rId149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2.xml"/><Relationship Id="rId95" Type="http://schemas.openxmlformats.org/officeDocument/2006/relationships/slide" Target="slides/slide87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113" Type="http://schemas.openxmlformats.org/officeDocument/2006/relationships/slide" Target="slides/slide105.xml"/><Relationship Id="rId118" Type="http://schemas.openxmlformats.org/officeDocument/2006/relationships/slide" Target="slides/slide110.xml"/><Relationship Id="rId134" Type="http://schemas.openxmlformats.org/officeDocument/2006/relationships/slide" Target="slides/slide126.xml"/><Relationship Id="rId139" Type="http://schemas.openxmlformats.org/officeDocument/2006/relationships/slide" Target="slides/slide131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150" Type="http://schemas.openxmlformats.org/officeDocument/2006/relationships/font" Target="fonts/font3.fntdata"/><Relationship Id="rId155" Type="http://schemas.openxmlformats.org/officeDocument/2006/relationships/theme" Target="theme/theme1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103" Type="http://schemas.openxmlformats.org/officeDocument/2006/relationships/slide" Target="slides/slide95.xml"/><Relationship Id="rId108" Type="http://schemas.openxmlformats.org/officeDocument/2006/relationships/slide" Target="slides/slide100.xml"/><Relationship Id="rId116" Type="http://schemas.openxmlformats.org/officeDocument/2006/relationships/slide" Target="slides/slide108.xml"/><Relationship Id="rId124" Type="http://schemas.openxmlformats.org/officeDocument/2006/relationships/slide" Target="slides/slide116.xml"/><Relationship Id="rId129" Type="http://schemas.openxmlformats.org/officeDocument/2006/relationships/slide" Target="slides/slide121.xml"/><Relationship Id="rId137" Type="http://schemas.openxmlformats.org/officeDocument/2006/relationships/slide" Target="slides/slide12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91" Type="http://schemas.openxmlformats.org/officeDocument/2006/relationships/slide" Target="slides/slide83.xml"/><Relationship Id="rId96" Type="http://schemas.openxmlformats.org/officeDocument/2006/relationships/slide" Target="slides/slide88.xml"/><Relationship Id="rId111" Type="http://schemas.openxmlformats.org/officeDocument/2006/relationships/slide" Target="slides/slide103.xml"/><Relationship Id="rId132" Type="http://schemas.openxmlformats.org/officeDocument/2006/relationships/slide" Target="slides/slide124.xml"/><Relationship Id="rId140" Type="http://schemas.openxmlformats.org/officeDocument/2006/relationships/slide" Target="slides/slide132.xml"/><Relationship Id="rId145" Type="http://schemas.openxmlformats.org/officeDocument/2006/relationships/slide" Target="slides/slide137.xml"/><Relationship Id="rId15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6" Type="http://schemas.openxmlformats.org/officeDocument/2006/relationships/slide" Target="slides/slide98.xml"/><Relationship Id="rId114" Type="http://schemas.openxmlformats.org/officeDocument/2006/relationships/slide" Target="slides/slide106.xml"/><Relationship Id="rId119" Type="http://schemas.openxmlformats.org/officeDocument/2006/relationships/slide" Target="slides/slide111.xml"/><Relationship Id="rId127" Type="http://schemas.openxmlformats.org/officeDocument/2006/relationships/slide" Target="slides/slide11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slide" Target="slides/slide86.xml"/><Relationship Id="rId99" Type="http://schemas.openxmlformats.org/officeDocument/2006/relationships/slide" Target="slides/slide91.xml"/><Relationship Id="rId101" Type="http://schemas.openxmlformats.org/officeDocument/2006/relationships/slide" Target="slides/slide93.xml"/><Relationship Id="rId122" Type="http://schemas.openxmlformats.org/officeDocument/2006/relationships/slide" Target="slides/slide114.xml"/><Relationship Id="rId130" Type="http://schemas.openxmlformats.org/officeDocument/2006/relationships/slide" Target="slides/slide122.xml"/><Relationship Id="rId135" Type="http://schemas.openxmlformats.org/officeDocument/2006/relationships/slide" Target="slides/slide127.xml"/><Relationship Id="rId143" Type="http://schemas.openxmlformats.org/officeDocument/2006/relationships/slide" Target="slides/slide135.xml"/><Relationship Id="rId148" Type="http://schemas.openxmlformats.org/officeDocument/2006/relationships/font" Target="fonts/font1.fntdata"/><Relationship Id="rId151" Type="http://schemas.openxmlformats.org/officeDocument/2006/relationships/font" Target="fonts/font4.fntdata"/><Relationship Id="rId15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109" Type="http://schemas.openxmlformats.org/officeDocument/2006/relationships/slide" Target="slides/slide10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97" Type="http://schemas.openxmlformats.org/officeDocument/2006/relationships/slide" Target="slides/slide89.xml"/><Relationship Id="rId104" Type="http://schemas.openxmlformats.org/officeDocument/2006/relationships/slide" Target="slides/slide96.xml"/><Relationship Id="rId120" Type="http://schemas.openxmlformats.org/officeDocument/2006/relationships/slide" Target="slides/slide112.xml"/><Relationship Id="rId125" Type="http://schemas.openxmlformats.org/officeDocument/2006/relationships/slide" Target="slides/slide117.xml"/><Relationship Id="rId141" Type="http://schemas.openxmlformats.org/officeDocument/2006/relationships/slide" Target="slides/slide133.xml"/><Relationship Id="rId14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slide" Target="slides/slide79.xml"/><Relationship Id="rId110" Type="http://schemas.openxmlformats.org/officeDocument/2006/relationships/slide" Target="slides/slide102.xml"/><Relationship Id="rId115" Type="http://schemas.openxmlformats.org/officeDocument/2006/relationships/slide" Target="slides/slide107.xml"/><Relationship Id="rId131" Type="http://schemas.openxmlformats.org/officeDocument/2006/relationships/slide" Target="slides/slide123.xml"/><Relationship Id="rId136" Type="http://schemas.openxmlformats.org/officeDocument/2006/relationships/slide" Target="slides/slide128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52" Type="http://schemas.openxmlformats.org/officeDocument/2006/relationships/commentAuthors" Target="commentAuthor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Relationship Id="rId100" Type="http://schemas.openxmlformats.org/officeDocument/2006/relationships/slide" Target="slides/slide92.xml"/><Relationship Id="rId105" Type="http://schemas.openxmlformats.org/officeDocument/2006/relationships/slide" Target="slides/slide97.xml"/><Relationship Id="rId126" Type="http://schemas.openxmlformats.org/officeDocument/2006/relationships/slide" Target="slides/slide118.xml"/><Relationship Id="rId147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93" Type="http://schemas.openxmlformats.org/officeDocument/2006/relationships/slide" Target="slides/slide85.xml"/><Relationship Id="rId98" Type="http://schemas.openxmlformats.org/officeDocument/2006/relationships/slide" Target="slides/slide90.xml"/><Relationship Id="rId121" Type="http://schemas.openxmlformats.org/officeDocument/2006/relationships/slide" Target="slides/slide113.xml"/><Relationship Id="rId142" Type="http://schemas.openxmlformats.org/officeDocument/2006/relationships/slide" Target="slides/slide134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9" tIns="46145" rIns="92289" bIns="46145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1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9" tIns="46145" rIns="92289" bIns="4614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9" tIns="46145" rIns="92289" bIns="46145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9" tIns="46145" rIns="92289" bIns="46145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9" tIns="46145" rIns="92289" bIns="46145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1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9" tIns="46145" rIns="92289" bIns="4614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7" y="4685826"/>
            <a:ext cx="4940773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9" tIns="46145" rIns="92289" bIns="461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9" tIns="46145" rIns="92289" bIns="46145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9" tIns="46145" rIns="92289" bIns="46145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dirty="0" smtClean="0"/>
          </a:p>
        </p:txBody>
      </p:sp>
    </p:spTree>
    <p:extLst>
      <p:ext uri="{BB962C8B-B14F-4D97-AF65-F5344CB8AC3E}">
        <p14:creationId xmlns:p14="http://schemas.microsoft.com/office/powerpoint/2010/main" val="2473950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dirty="0" smtClean="0"/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088D548-0D37-4FC3-A625-D003D5B8AADD}" type="slidenum">
              <a:rPr lang="es-ES_tradnl" altLang="es-MX">
                <a:latin typeface="Times New Roman" panose="02020603050405020304" pitchFamily="18" charset="0"/>
              </a:rPr>
              <a:pPr/>
              <a:t>2</a:t>
            </a:fld>
            <a:endParaRPr lang="es-ES_tradnl" altLang="es-MX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318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dirty="0" smtClean="0"/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18081A1-2C91-436E-BB0C-7E945B854E0A}" type="slidenum">
              <a:rPr lang="es-ES_tradnl" altLang="es-MX">
                <a:latin typeface="Times New Roman" panose="02020603050405020304" pitchFamily="18" charset="0"/>
              </a:rPr>
              <a:pPr/>
              <a:t>3</a:t>
            </a:fld>
            <a:endParaRPr lang="es-ES_tradnl" altLang="es-MX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274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dirty="0" smtClean="0"/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BDFA511-1B98-4380-9A6E-AB53CB76659A}" type="slidenum">
              <a:rPr lang="es-ES_tradnl" altLang="es-MX">
                <a:latin typeface="Times New Roman" panose="02020603050405020304" pitchFamily="18" charset="0"/>
              </a:rPr>
              <a:pPr/>
              <a:t>4</a:t>
            </a:fld>
            <a:endParaRPr lang="es-ES_tradnl" altLang="es-MX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152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BDFA511-1B98-4380-9A6E-AB53CB76659A}" type="slidenum">
              <a:rPr lang="es-ES_tradnl" altLang="es-MX">
                <a:latin typeface="Times New Roman" panose="02020603050405020304" pitchFamily="18" charset="0"/>
              </a:rPr>
              <a:pPr/>
              <a:t>5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667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5ECCE73-2902-48D8-BC3D-9CA26C6A3C0A}" type="slidenum">
              <a:rPr lang="es-ES_tradnl" altLang="es-MX">
                <a:latin typeface="Times New Roman" panose="02020603050405020304" pitchFamily="18" charset="0"/>
              </a:rPr>
              <a:pPr/>
              <a:t>6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490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952CC3A-D2E2-4DF7-BD1C-5564E8523654}" type="slidenum">
              <a:rPr lang="es-ES_tradnl" altLang="es-MX">
                <a:latin typeface="Times New Roman" panose="02020603050405020304" pitchFamily="18" charset="0"/>
              </a:rPr>
              <a:pPr/>
              <a:t>7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368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952CC3A-D2E2-4DF7-BD1C-5564E8523654}" type="slidenum">
              <a:rPr lang="es-ES_tradnl" altLang="es-MX">
                <a:latin typeface="Times New Roman" panose="02020603050405020304" pitchFamily="18" charset="0"/>
              </a:rPr>
              <a:pPr/>
              <a:t>8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368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952CC3A-D2E2-4DF7-BD1C-5564E8523654}" type="slidenum">
              <a:rPr lang="es-ES_tradnl" altLang="es-MX">
                <a:latin typeface="Times New Roman" panose="02020603050405020304" pitchFamily="18" charset="0"/>
              </a:rPr>
              <a:pPr/>
              <a:t>9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368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4BAD74C-41D0-4CE3-B917-45BD16889092}" type="slidenum">
              <a:rPr lang="es-ES_tradnl" altLang="es-MX">
                <a:latin typeface="Times New Roman" panose="02020603050405020304" pitchFamily="18" charset="0"/>
              </a:rPr>
              <a:pPr/>
              <a:t>10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33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7194770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742" indent="-285670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680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9752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6823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894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96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803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5111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0FA94F5-5B1C-48B7-9111-F5C2DB73DDD2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  <a:ea typeface="WenQuanYi Micro Hei"/>
                <a:cs typeface="WenQuanYi Micro Hei"/>
              </a:rPr>
              <a:pPr/>
              <a:t>12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  <a:ea typeface="WenQuanYi Micro Hei"/>
              <a:cs typeface="WenQuanYi Micro Hei"/>
            </a:endParaRPr>
          </a:p>
        </p:txBody>
      </p:sp>
      <p:sp>
        <p:nvSpPr>
          <p:cNvPr id="177155" name="Text Box 1"/>
          <p:cNvSpPr txBox="1">
            <a:spLocks noChangeArrowheads="1"/>
          </p:cNvSpPr>
          <p:nvPr/>
        </p:nvSpPr>
        <p:spPr bwMode="auto">
          <a:xfrm>
            <a:off x="3926543" y="9543269"/>
            <a:ext cx="3001758" cy="50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069" tIns="48917" rIns="94069" bIns="48917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60BD00E-5838-49B8-9938-21526F13F6E5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/>
              <a:t>12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7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52638" y="754063"/>
            <a:ext cx="2822575" cy="3765550"/>
          </a:xfrm>
          <a:solidFill>
            <a:srgbClr val="FFFFFF"/>
          </a:solidFill>
          <a:ln/>
        </p:spPr>
      </p:sp>
      <p:sp>
        <p:nvSpPr>
          <p:cNvPr id="1771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268" y="4769954"/>
            <a:ext cx="5081764" cy="4520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575" tIns="47788" rIns="95575" bIns="47788" anchor="ctr"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804503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742" indent="-285670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680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9752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6823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894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96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803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5111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5F66022-C88C-4EC5-917D-0DC4C13C0666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  <a:ea typeface="WenQuanYi Micro Hei"/>
                <a:cs typeface="WenQuanYi Micro Hei"/>
              </a:rPr>
              <a:pPr/>
              <a:t>13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  <a:ea typeface="WenQuanYi Micro Hei"/>
              <a:cs typeface="WenQuanYi Micro Hei"/>
            </a:endParaRPr>
          </a:p>
        </p:txBody>
      </p:sp>
      <p:sp>
        <p:nvSpPr>
          <p:cNvPr id="178179" name="Text Box 1"/>
          <p:cNvSpPr txBox="1">
            <a:spLocks noChangeArrowheads="1"/>
          </p:cNvSpPr>
          <p:nvPr/>
        </p:nvSpPr>
        <p:spPr bwMode="auto">
          <a:xfrm>
            <a:off x="3926543" y="9543269"/>
            <a:ext cx="3001758" cy="50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069" tIns="48917" rIns="94069" bIns="48917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5DABFD-FF8D-446B-890B-592086CE7B3A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/>
              <a:t>13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8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52638" y="754063"/>
            <a:ext cx="2822575" cy="3765550"/>
          </a:xfrm>
          <a:solidFill>
            <a:srgbClr val="FFFFFF"/>
          </a:solidFill>
          <a:ln/>
        </p:spPr>
      </p:sp>
      <p:sp>
        <p:nvSpPr>
          <p:cNvPr id="1781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268" y="4769954"/>
            <a:ext cx="5081764" cy="4520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575" tIns="47788" rIns="95575" bIns="47788" anchor="ctr"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1803042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742" indent="-285670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680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9752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6823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894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96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803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5111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5F66022-C88C-4EC5-917D-0DC4C13C0666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  <a:ea typeface="WenQuanYi Micro Hei"/>
                <a:cs typeface="WenQuanYi Micro Hei"/>
              </a:rPr>
              <a:pPr/>
              <a:t>14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  <a:ea typeface="WenQuanYi Micro Hei"/>
              <a:cs typeface="WenQuanYi Micro Hei"/>
            </a:endParaRPr>
          </a:p>
        </p:txBody>
      </p:sp>
      <p:sp>
        <p:nvSpPr>
          <p:cNvPr id="178179" name="Text Box 1"/>
          <p:cNvSpPr txBox="1">
            <a:spLocks noChangeArrowheads="1"/>
          </p:cNvSpPr>
          <p:nvPr/>
        </p:nvSpPr>
        <p:spPr bwMode="auto">
          <a:xfrm>
            <a:off x="3926543" y="9543269"/>
            <a:ext cx="3001758" cy="50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069" tIns="48917" rIns="94069" bIns="48917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5DABFD-FF8D-446B-890B-592086CE7B3A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/>
              <a:t>14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8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52638" y="754063"/>
            <a:ext cx="2822575" cy="3765550"/>
          </a:xfrm>
          <a:solidFill>
            <a:srgbClr val="FFFFFF"/>
          </a:solidFill>
          <a:ln/>
        </p:spPr>
      </p:sp>
      <p:sp>
        <p:nvSpPr>
          <p:cNvPr id="1781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268" y="4769954"/>
            <a:ext cx="5081764" cy="4520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575" tIns="47788" rIns="95575" bIns="47788" anchor="ctr"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4331479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742" indent="-285670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680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9752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6823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894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96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803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5111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5F66022-C88C-4EC5-917D-0DC4C13C0666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  <a:ea typeface="WenQuanYi Micro Hei"/>
                <a:cs typeface="WenQuanYi Micro Hei"/>
              </a:rPr>
              <a:pPr/>
              <a:t>15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  <a:ea typeface="WenQuanYi Micro Hei"/>
              <a:cs typeface="WenQuanYi Micro Hei"/>
            </a:endParaRPr>
          </a:p>
        </p:txBody>
      </p:sp>
      <p:sp>
        <p:nvSpPr>
          <p:cNvPr id="178179" name="Text Box 1"/>
          <p:cNvSpPr txBox="1">
            <a:spLocks noChangeArrowheads="1"/>
          </p:cNvSpPr>
          <p:nvPr/>
        </p:nvSpPr>
        <p:spPr bwMode="auto">
          <a:xfrm>
            <a:off x="3926543" y="9543269"/>
            <a:ext cx="3001758" cy="50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069" tIns="48917" rIns="94069" bIns="48917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5DABFD-FF8D-446B-890B-592086CE7B3A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/>
              <a:t>15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8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52638" y="754063"/>
            <a:ext cx="2822575" cy="3765550"/>
          </a:xfrm>
          <a:solidFill>
            <a:srgbClr val="FFFFFF"/>
          </a:solidFill>
          <a:ln/>
        </p:spPr>
      </p:sp>
      <p:sp>
        <p:nvSpPr>
          <p:cNvPr id="1781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268" y="4769954"/>
            <a:ext cx="5081764" cy="4520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575" tIns="47788" rIns="95575" bIns="47788" anchor="ctr"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8225814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742" indent="-285670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680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9752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6823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894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96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803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5111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5F66022-C88C-4EC5-917D-0DC4C13C0666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  <a:ea typeface="WenQuanYi Micro Hei"/>
                <a:cs typeface="WenQuanYi Micro Hei"/>
              </a:rPr>
              <a:pPr/>
              <a:t>16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  <a:ea typeface="WenQuanYi Micro Hei"/>
              <a:cs typeface="WenQuanYi Micro Hei"/>
            </a:endParaRPr>
          </a:p>
        </p:txBody>
      </p:sp>
      <p:sp>
        <p:nvSpPr>
          <p:cNvPr id="178179" name="Text Box 1"/>
          <p:cNvSpPr txBox="1">
            <a:spLocks noChangeArrowheads="1"/>
          </p:cNvSpPr>
          <p:nvPr/>
        </p:nvSpPr>
        <p:spPr bwMode="auto">
          <a:xfrm>
            <a:off x="3926543" y="9543269"/>
            <a:ext cx="3001758" cy="50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069" tIns="48917" rIns="94069" bIns="48917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5DABFD-FF8D-446B-890B-592086CE7B3A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/>
              <a:t>16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8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52638" y="754063"/>
            <a:ext cx="2822575" cy="3765550"/>
          </a:xfrm>
          <a:solidFill>
            <a:srgbClr val="FFFFFF"/>
          </a:solidFill>
          <a:ln/>
        </p:spPr>
      </p:sp>
      <p:sp>
        <p:nvSpPr>
          <p:cNvPr id="1781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268" y="4769954"/>
            <a:ext cx="5081764" cy="4520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575" tIns="47788" rIns="95575" bIns="47788" anchor="ctr"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1823331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742" indent="-285670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680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9752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6823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894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96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803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5111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5F66022-C88C-4EC5-917D-0DC4C13C0666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  <a:ea typeface="WenQuanYi Micro Hei"/>
                <a:cs typeface="WenQuanYi Micro Hei"/>
              </a:rPr>
              <a:pPr/>
              <a:t>17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  <a:ea typeface="WenQuanYi Micro Hei"/>
              <a:cs typeface="WenQuanYi Micro Hei"/>
            </a:endParaRPr>
          </a:p>
        </p:txBody>
      </p:sp>
      <p:sp>
        <p:nvSpPr>
          <p:cNvPr id="178179" name="Text Box 1"/>
          <p:cNvSpPr txBox="1">
            <a:spLocks noChangeArrowheads="1"/>
          </p:cNvSpPr>
          <p:nvPr/>
        </p:nvSpPr>
        <p:spPr bwMode="auto">
          <a:xfrm>
            <a:off x="3926543" y="9543269"/>
            <a:ext cx="3001758" cy="50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069" tIns="48917" rIns="94069" bIns="48917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5DABFD-FF8D-446B-890B-592086CE7B3A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/>
              <a:t>17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8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52638" y="754063"/>
            <a:ext cx="2822575" cy="3765550"/>
          </a:xfrm>
          <a:solidFill>
            <a:srgbClr val="FFFFFF"/>
          </a:solidFill>
          <a:ln/>
        </p:spPr>
      </p:sp>
      <p:sp>
        <p:nvSpPr>
          <p:cNvPr id="1781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268" y="4769954"/>
            <a:ext cx="5081764" cy="4520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575" tIns="47788" rIns="95575" bIns="47788" anchor="ctr"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104048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742" indent="-285670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680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9752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6823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894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96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803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5111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5F66022-C88C-4EC5-917D-0DC4C13C0666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  <a:ea typeface="WenQuanYi Micro Hei"/>
                <a:cs typeface="WenQuanYi Micro Hei"/>
              </a:rPr>
              <a:pPr/>
              <a:t>18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  <a:ea typeface="WenQuanYi Micro Hei"/>
              <a:cs typeface="WenQuanYi Micro Hei"/>
            </a:endParaRPr>
          </a:p>
        </p:txBody>
      </p:sp>
      <p:sp>
        <p:nvSpPr>
          <p:cNvPr id="178179" name="Text Box 1"/>
          <p:cNvSpPr txBox="1">
            <a:spLocks noChangeArrowheads="1"/>
          </p:cNvSpPr>
          <p:nvPr/>
        </p:nvSpPr>
        <p:spPr bwMode="auto">
          <a:xfrm>
            <a:off x="3926543" y="9543269"/>
            <a:ext cx="3001758" cy="50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069" tIns="48917" rIns="94069" bIns="48917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5DABFD-FF8D-446B-890B-592086CE7B3A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/>
              <a:t>18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8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52638" y="754063"/>
            <a:ext cx="2822575" cy="3765550"/>
          </a:xfrm>
          <a:solidFill>
            <a:srgbClr val="FFFFFF"/>
          </a:solidFill>
          <a:ln/>
        </p:spPr>
      </p:sp>
      <p:sp>
        <p:nvSpPr>
          <p:cNvPr id="1781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268" y="4769954"/>
            <a:ext cx="5081764" cy="4520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575" tIns="47788" rIns="95575" bIns="47788" anchor="ctr"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1342090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742" indent="-285670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680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9752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6823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894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96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803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5111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5F66022-C88C-4EC5-917D-0DC4C13C0666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  <a:ea typeface="WenQuanYi Micro Hei"/>
                <a:cs typeface="WenQuanYi Micro Hei"/>
              </a:rPr>
              <a:pPr/>
              <a:t>19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  <a:ea typeface="WenQuanYi Micro Hei"/>
              <a:cs typeface="WenQuanYi Micro Hei"/>
            </a:endParaRPr>
          </a:p>
        </p:txBody>
      </p:sp>
      <p:sp>
        <p:nvSpPr>
          <p:cNvPr id="178179" name="Text Box 1"/>
          <p:cNvSpPr txBox="1">
            <a:spLocks noChangeArrowheads="1"/>
          </p:cNvSpPr>
          <p:nvPr/>
        </p:nvSpPr>
        <p:spPr bwMode="auto">
          <a:xfrm>
            <a:off x="3926543" y="9543269"/>
            <a:ext cx="3001758" cy="50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069" tIns="48917" rIns="94069" bIns="48917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5DABFD-FF8D-446B-890B-592086CE7B3A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/>
              <a:t>19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8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52638" y="754063"/>
            <a:ext cx="2822575" cy="3765550"/>
          </a:xfrm>
          <a:solidFill>
            <a:srgbClr val="FFFFFF"/>
          </a:solidFill>
          <a:ln/>
        </p:spPr>
      </p:sp>
      <p:sp>
        <p:nvSpPr>
          <p:cNvPr id="1781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268" y="4769954"/>
            <a:ext cx="5081764" cy="4520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575" tIns="47788" rIns="95575" bIns="47788" anchor="ctr"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766256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742" indent="-285670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680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9752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6823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894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96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803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5111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5F66022-C88C-4EC5-917D-0DC4C13C0666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  <a:ea typeface="WenQuanYi Micro Hei"/>
                <a:cs typeface="WenQuanYi Micro Hei"/>
              </a:rPr>
              <a:pPr/>
              <a:t>20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  <a:ea typeface="WenQuanYi Micro Hei"/>
              <a:cs typeface="WenQuanYi Micro Hei"/>
            </a:endParaRPr>
          </a:p>
        </p:txBody>
      </p:sp>
      <p:sp>
        <p:nvSpPr>
          <p:cNvPr id="178179" name="Text Box 1"/>
          <p:cNvSpPr txBox="1">
            <a:spLocks noChangeArrowheads="1"/>
          </p:cNvSpPr>
          <p:nvPr/>
        </p:nvSpPr>
        <p:spPr bwMode="auto">
          <a:xfrm>
            <a:off x="3926543" y="9543269"/>
            <a:ext cx="3001758" cy="50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069" tIns="48917" rIns="94069" bIns="48917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5DABFD-FF8D-446B-890B-592086CE7B3A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/>
              <a:t>20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8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52638" y="754063"/>
            <a:ext cx="2822575" cy="3765550"/>
          </a:xfrm>
          <a:solidFill>
            <a:srgbClr val="FFFFFF"/>
          </a:solidFill>
          <a:ln/>
        </p:spPr>
      </p:sp>
      <p:sp>
        <p:nvSpPr>
          <p:cNvPr id="1781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268" y="4769954"/>
            <a:ext cx="5081764" cy="4520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575" tIns="47788" rIns="95575" bIns="47788" anchor="ctr"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8750454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742" indent="-285670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680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9752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6823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894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96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803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5111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236FDFB-23C4-4D53-B2D7-DE6D9B23D7E9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  <a:ea typeface="WenQuanYi Micro Hei"/>
                <a:cs typeface="WenQuanYi Micro Hei"/>
              </a:rPr>
              <a:pPr/>
              <a:t>21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  <a:ea typeface="WenQuanYi Micro Hei"/>
              <a:cs typeface="WenQuanYi Micro Hei"/>
            </a:endParaRPr>
          </a:p>
        </p:txBody>
      </p:sp>
      <p:sp>
        <p:nvSpPr>
          <p:cNvPr id="180227" name="Text Box 1"/>
          <p:cNvSpPr txBox="1">
            <a:spLocks noChangeArrowheads="1"/>
          </p:cNvSpPr>
          <p:nvPr/>
        </p:nvSpPr>
        <p:spPr bwMode="auto">
          <a:xfrm>
            <a:off x="3926543" y="9543269"/>
            <a:ext cx="3001758" cy="50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069" tIns="48917" rIns="94069" bIns="48917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19702255-B54A-471B-9268-29CEB263A6CC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/>
              <a:t>21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02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52638" y="754063"/>
            <a:ext cx="2822575" cy="3765550"/>
          </a:xfrm>
          <a:solidFill>
            <a:srgbClr val="FFFFFF"/>
          </a:solidFill>
          <a:ln/>
        </p:spPr>
      </p:sp>
      <p:sp>
        <p:nvSpPr>
          <p:cNvPr id="1802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268" y="4769954"/>
            <a:ext cx="5081764" cy="4520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575" tIns="47788" rIns="95575" bIns="47788" anchor="ctr"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7065649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742" indent="-285670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680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9752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6823" indent="-228536"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894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96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8038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5111" indent="-228536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6593" algn="l"/>
                <a:tab pos="934776" algn="l"/>
                <a:tab pos="1406130" algn="l"/>
                <a:tab pos="1875899" algn="l"/>
                <a:tab pos="2344081" algn="l"/>
                <a:tab pos="2815435" algn="l"/>
                <a:tab pos="3283617" algn="l"/>
                <a:tab pos="3753385" algn="l"/>
                <a:tab pos="4223153" algn="l"/>
                <a:tab pos="4692921" algn="l"/>
                <a:tab pos="5162689" algn="l"/>
                <a:tab pos="5632457" algn="l"/>
                <a:tab pos="6100639" algn="l"/>
                <a:tab pos="6571995" algn="l"/>
                <a:tab pos="7040175" algn="l"/>
                <a:tab pos="7509943" algn="l"/>
                <a:tab pos="7979711" algn="l"/>
                <a:tab pos="8449479" algn="l"/>
                <a:tab pos="8917661" algn="l"/>
                <a:tab pos="938901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236FDFB-23C4-4D53-B2D7-DE6D9B23D7E9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  <a:ea typeface="WenQuanYi Micro Hei"/>
                <a:cs typeface="WenQuanYi Micro Hei"/>
              </a:rPr>
              <a:pPr/>
              <a:t>22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  <a:ea typeface="WenQuanYi Micro Hei"/>
              <a:cs typeface="WenQuanYi Micro Hei"/>
            </a:endParaRPr>
          </a:p>
        </p:txBody>
      </p:sp>
      <p:sp>
        <p:nvSpPr>
          <p:cNvPr id="180227" name="Text Box 1"/>
          <p:cNvSpPr txBox="1">
            <a:spLocks noChangeArrowheads="1"/>
          </p:cNvSpPr>
          <p:nvPr/>
        </p:nvSpPr>
        <p:spPr bwMode="auto">
          <a:xfrm>
            <a:off x="3926543" y="9543269"/>
            <a:ext cx="3001758" cy="50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069" tIns="48917" rIns="94069" bIns="48917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19702255-B54A-471B-9268-29CEB263A6CC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/>
              <a:t>22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02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52638" y="754063"/>
            <a:ext cx="2822575" cy="3765550"/>
          </a:xfrm>
          <a:solidFill>
            <a:srgbClr val="FFFFFF"/>
          </a:solidFill>
          <a:ln/>
        </p:spPr>
      </p:sp>
      <p:sp>
        <p:nvSpPr>
          <p:cNvPr id="1802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268" y="4769954"/>
            <a:ext cx="5081764" cy="4520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575" tIns="47788" rIns="95575" bIns="47788" anchor="ctr"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423458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1BD38A9-22DF-4255-BC60-D02B6F1063AA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  <a:ea typeface="WenQuanYi Micro Hei"/>
                <a:cs typeface="WenQuanYi Micro Hei"/>
              </a:rPr>
              <a:pPr/>
              <a:t>23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  <a:ea typeface="WenQuanYi Micro Hei"/>
              <a:cs typeface="WenQuanYi Micro Hei"/>
            </a:endParaRPr>
          </a:p>
        </p:txBody>
      </p:sp>
      <p:sp>
        <p:nvSpPr>
          <p:cNvPr id="182275" name="Text Box 1"/>
          <p:cNvSpPr txBox="1">
            <a:spLocks noChangeArrowheads="1"/>
          </p:cNvSpPr>
          <p:nvPr/>
        </p:nvSpPr>
        <p:spPr bwMode="auto">
          <a:xfrm>
            <a:off x="3926543" y="9543269"/>
            <a:ext cx="3001758" cy="50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881" tIns="48299" rIns="92881" bIns="48299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9102C77-5461-445B-A793-A9AF3F09E521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/>
              <a:t>23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22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52638" y="752475"/>
            <a:ext cx="2822575" cy="3765550"/>
          </a:xfrm>
          <a:solidFill>
            <a:srgbClr val="FFFFFF"/>
          </a:solidFill>
          <a:ln/>
        </p:spPr>
      </p:sp>
      <p:sp>
        <p:nvSpPr>
          <p:cNvPr id="1822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268" y="4769954"/>
            <a:ext cx="5081764" cy="4520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4366" tIns="47184" rIns="94366" bIns="47184" anchor="ctr"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6680815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C3B9F0F-5F5C-479A-B7B1-B21CE06206F7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  <a:ea typeface="WenQuanYi Micro Hei"/>
                <a:cs typeface="WenQuanYi Micro Hei"/>
              </a:rPr>
              <a:pPr/>
              <a:t>24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  <a:ea typeface="WenQuanYi Micro Hei"/>
              <a:cs typeface="WenQuanYi Micro Hei"/>
            </a:endParaRPr>
          </a:p>
        </p:txBody>
      </p:sp>
      <p:sp>
        <p:nvSpPr>
          <p:cNvPr id="181251" name="Text Box 1"/>
          <p:cNvSpPr txBox="1">
            <a:spLocks noChangeArrowheads="1"/>
          </p:cNvSpPr>
          <p:nvPr/>
        </p:nvSpPr>
        <p:spPr bwMode="auto">
          <a:xfrm>
            <a:off x="3926543" y="9543269"/>
            <a:ext cx="3001758" cy="50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881" tIns="48299" rIns="92881" bIns="48299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A563C4B-6641-48BB-A9CA-1606703689B1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/>
              <a:t>24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1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52638" y="752475"/>
            <a:ext cx="2822575" cy="3765550"/>
          </a:xfrm>
          <a:solidFill>
            <a:srgbClr val="FFFFFF"/>
          </a:solidFill>
          <a:ln/>
        </p:spPr>
      </p:sp>
      <p:sp>
        <p:nvSpPr>
          <p:cNvPr id="1812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268" y="4769954"/>
            <a:ext cx="5081764" cy="4520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4366" tIns="47184" rIns="94366" bIns="47184" anchor="ctr"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8901310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C3B9F0F-5F5C-479A-B7B1-B21CE06206F7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  <a:ea typeface="WenQuanYi Micro Hei"/>
                <a:cs typeface="WenQuanYi Micro Hei"/>
              </a:rPr>
              <a:pPr/>
              <a:t>25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  <a:ea typeface="WenQuanYi Micro Hei"/>
              <a:cs typeface="WenQuanYi Micro Hei"/>
            </a:endParaRPr>
          </a:p>
        </p:txBody>
      </p:sp>
      <p:sp>
        <p:nvSpPr>
          <p:cNvPr id="181251" name="Text Box 1"/>
          <p:cNvSpPr txBox="1">
            <a:spLocks noChangeArrowheads="1"/>
          </p:cNvSpPr>
          <p:nvPr/>
        </p:nvSpPr>
        <p:spPr bwMode="auto">
          <a:xfrm>
            <a:off x="3926543" y="9543269"/>
            <a:ext cx="3001758" cy="50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881" tIns="48299" rIns="92881" bIns="48299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A563C4B-6641-48BB-A9CA-1606703689B1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/>
              <a:t>25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1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52638" y="752475"/>
            <a:ext cx="2822575" cy="3765550"/>
          </a:xfrm>
          <a:solidFill>
            <a:srgbClr val="FFFFFF"/>
          </a:solidFill>
          <a:ln/>
        </p:spPr>
      </p:sp>
      <p:sp>
        <p:nvSpPr>
          <p:cNvPr id="1812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268" y="4769954"/>
            <a:ext cx="5081764" cy="4520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4366" tIns="47184" rIns="94366" bIns="47184" anchor="ctr"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8901310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0697" algn="l"/>
                <a:tab pos="922962" algn="l"/>
                <a:tab pos="1388360" algn="l"/>
                <a:tab pos="1852192" algn="l"/>
                <a:tab pos="2314456" algn="l"/>
                <a:tab pos="2779854" algn="l"/>
                <a:tab pos="3242118" algn="l"/>
                <a:tab pos="3705949" algn="l"/>
                <a:tab pos="4169780" algn="l"/>
                <a:tab pos="4633611" algn="l"/>
                <a:tab pos="5097442" algn="l"/>
                <a:tab pos="5561273" algn="l"/>
                <a:tab pos="6023538" algn="l"/>
                <a:tab pos="6488937" algn="l"/>
                <a:tab pos="6951200" algn="l"/>
                <a:tab pos="7415031" algn="l"/>
                <a:tab pos="7878862" algn="l"/>
                <a:tab pos="8342693" algn="l"/>
                <a:tab pos="8804957" algn="l"/>
                <a:tab pos="9270355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C3B9F0F-5F5C-479A-B7B1-B21CE06206F7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  <a:ea typeface="WenQuanYi Micro Hei"/>
                <a:cs typeface="WenQuanYi Micro Hei"/>
              </a:rPr>
              <a:pPr/>
              <a:t>26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  <a:ea typeface="WenQuanYi Micro Hei"/>
              <a:cs typeface="WenQuanYi Micro Hei"/>
            </a:endParaRPr>
          </a:p>
        </p:txBody>
      </p:sp>
      <p:sp>
        <p:nvSpPr>
          <p:cNvPr id="181251" name="Text Box 1"/>
          <p:cNvSpPr txBox="1">
            <a:spLocks noChangeArrowheads="1"/>
          </p:cNvSpPr>
          <p:nvPr/>
        </p:nvSpPr>
        <p:spPr bwMode="auto">
          <a:xfrm>
            <a:off x="3926543" y="9543269"/>
            <a:ext cx="3001758" cy="50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881" tIns="48299" rIns="92881" bIns="48299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A563C4B-6641-48BB-A9CA-1606703689B1}" type="slidenum">
              <a:rPr lang="es-ES" altLang="es-MX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/>
              <a:t>26</a:t>
            </a:fld>
            <a:endParaRPr lang="es-ES" altLang="es-MX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1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52638" y="752475"/>
            <a:ext cx="2822575" cy="3765550"/>
          </a:xfrm>
          <a:solidFill>
            <a:srgbClr val="FFFFFF"/>
          </a:solidFill>
          <a:ln/>
        </p:spPr>
      </p:sp>
      <p:sp>
        <p:nvSpPr>
          <p:cNvPr id="1812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268" y="4769954"/>
            <a:ext cx="5081764" cy="4520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4366" tIns="47184" rIns="94366" bIns="47184" anchor="ctr"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2723373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9E581D6-5DDD-4C3F-89FB-263220E1F0E7}" type="slidenum">
              <a:rPr lang="es-ES_tradnl" altLang="es-MX">
                <a:latin typeface="Times New Roman" panose="02020603050405020304" pitchFamily="18" charset="0"/>
              </a:rPr>
              <a:pPr/>
              <a:t>27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6678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7AE3BF4-9A5C-4DE0-A55A-A04212EE0D85}" type="slidenum">
              <a:rPr lang="es-ES_tradnl" altLang="es-MX">
                <a:latin typeface="Times New Roman" panose="02020603050405020304" pitchFamily="18" charset="0"/>
              </a:rPr>
              <a:pPr/>
              <a:t>28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769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EB5DC68-AB99-4177-B345-DE891D522B41}" type="slidenum">
              <a:rPr lang="es-ES_tradnl" altLang="es-MX">
                <a:latin typeface="Times New Roman" panose="02020603050405020304" pitchFamily="18" charset="0"/>
              </a:rPr>
              <a:pPr/>
              <a:t>29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928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9418966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9418966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2555069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5604713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2555069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dirty="0" smtClean="0"/>
          </a:p>
        </p:txBody>
      </p:sp>
    </p:spTree>
    <p:extLst>
      <p:ext uri="{BB962C8B-B14F-4D97-AF65-F5344CB8AC3E}">
        <p14:creationId xmlns:p14="http://schemas.microsoft.com/office/powerpoint/2010/main" val="26674407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4721363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DE422A2-E1C6-4ED0-8FEA-17A9C987440B}" type="slidenum">
              <a:rPr lang="es-ES_tradnl" altLang="es-MX">
                <a:latin typeface="Times New Roman" panose="02020603050405020304" pitchFamily="18" charset="0"/>
              </a:rPr>
              <a:pPr/>
              <a:t>37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13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7A817F5-DB6B-4104-9FB0-CC9D58287DD9}" type="slidenum">
              <a:rPr lang="es-ES_tradnl" altLang="es-MX">
                <a:latin typeface="Times New Roman" panose="02020603050405020304" pitchFamily="18" charset="0"/>
              </a:rPr>
              <a:pPr/>
              <a:t>38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2293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B04A47-7043-452A-9CC1-0519D0DB6747}" type="slidenum">
              <a:rPr lang="es-ES_tradnl" altLang="es-MX">
                <a:latin typeface="Times New Roman" panose="02020603050405020304" pitchFamily="18" charset="0"/>
              </a:rPr>
              <a:pPr/>
              <a:t>39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55021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DE422A2-E1C6-4ED0-8FEA-17A9C987440B}" type="slidenum">
              <a:rPr lang="es-ES_tradnl" altLang="es-MX">
                <a:latin typeface="Times New Roman" panose="02020603050405020304" pitchFamily="18" charset="0"/>
              </a:rPr>
              <a:pPr/>
              <a:t>40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01173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91883269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71838001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84342194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84342194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0D028AB-50C0-4BE3-885F-84F12364E121}" type="slidenum">
              <a:rPr lang="es-ES_tradnl" altLang="es-MX">
                <a:solidFill>
                  <a:prstClr val="black"/>
                </a:solidFill>
                <a:latin typeface="Times New Roman" panose="02020603050405020304" pitchFamily="18" charset="0"/>
              </a:rPr>
              <a:pPr/>
              <a:t>45</a:t>
            </a:fld>
            <a:endParaRPr lang="es-ES_tradnl" altLang="es-MX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597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67463367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981200" y="739775"/>
            <a:ext cx="2773363" cy="3700463"/>
          </a:xfrm>
          <a:ln/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dirty="0" smtClean="0"/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26531" indent="-27943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17740" indent="-223548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64836" indent="-223548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11931" indent="-223548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59027" indent="-22354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6123" indent="-22354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3219" indent="-22354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00315" indent="-22354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91C4639-735C-4192-B0E6-F7F744C0D218}" type="slidenum">
              <a:rPr lang="es-ES_tradnl" altLang="es-MX">
                <a:solidFill>
                  <a:prstClr val="black"/>
                </a:solidFill>
                <a:latin typeface="Times New Roman" panose="02020603050405020304" pitchFamily="18" charset="0"/>
              </a:rPr>
              <a:pPr/>
              <a:t>47</a:t>
            </a:fld>
            <a:endParaRPr lang="es-ES_tradnl" altLang="es-MX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76902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58984080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76798321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65407230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97611651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98861231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99575272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84874827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15960044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415476826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45546631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94146437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09791404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4138122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80678155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407498450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66155496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411581643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68776034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6620B94-3D53-444C-9662-F518A68D8C1C}" type="slidenum">
              <a:rPr lang="es-ES_tradnl" altLang="es-MX">
                <a:latin typeface="Times New Roman" panose="02020603050405020304" pitchFamily="18" charset="0"/>
              </a:rPr>
              <a:pPr/>
              <a:t>68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97922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6620B94-3D53-444C-9662-F518A68D8C1C}" type="slidenum">
              <a:rPr lang="es-ES_tradnl" altLang="es-MX">
                <a:latin typeface="Times New Roman" panose="02020603050405020304" pitchFamily="18" charset="0"/>
              </a:rPr>
              <a:pPr/>
              <a:t>69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89166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0509057-3B22-4A38-946D-2CF6F7FCDF6B}" type="slidenum">
              <a:rPr lang="es-ES_tradnl" altLang="es-MX">
                <a:latin typeface="Times New Roman" panose="02020603050405020304" pitchFamily="18" charset="0"/>
              </a:rPr>
              <a:pPr/>
              <a:t>70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97725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0509057-3B22-4A38-946D-2CF6F7FCDF6B}" type="slidenum">
              <a:rPr lang="es-ES_tradnl" altLang="es-MX">
                <a:latin typeface="Times New Roman" panose="02020603050405020304" pitchFamily="18" charset="0"/>
              </a:rPr>
              <a:pPr/>
              <a:t>71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97725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50270326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73900576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DE422A2-E1C6-4ED0-8FEA-17A9C987440B}" type="slidenum">
              <a:rPr lang="es-ES_tradnl" altLang="es-MX">
                <a:latin typeface="Times New Roman" panose="02020603050405020304" pitchFamily="18" charset="0"/>
              </a:rPr>
              <a:pPr/>
              <a:t>74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4943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43523806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DE422A2-E1C6-4ED0-8FEA-17A9C987440B}" type="slidenum">
              <a:rPr lang="es-ES_tradnl" altLang="es-MX">
                <a:solidFill>
                  <a:prstClr val="black"/>
                </a:solidFill>
                <a:latin typeface="Times New Roman" panose="02020603050405020304" pitchFamily="18" charset="0"/>
              </a:rPr>
              <a:pPr/>
              <a:t>76</a:t>
            </a:fld>
            <a:endParaRPr lang="es-ES_tradnl" altLang="es-MX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4943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7991110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01993838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42BCEF0-56A8-428D-8F0E-E2A23E2FE6FF}" type="slidenum">
              <a:rPr lang="es-ES_tradnl" altLang="es-MX">
                <a:latin typeface="Times New Roman" panose="02020603050405020304" pitchFamily="18" charset="0"/>
              </a:rPr>
              <a:pPr/>
              <a:t>79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51402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70223248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64876341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44190387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44190387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44190387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DE422A2-E1C6-4ED0-8FEA-17A9C987440B}" type="slidenum">
              <a:rPr lang="es-ES_tradnl" altLang="es-MX">
                <a:solidFill>
                  <a:prstClr val="black"/>
                </a:solidFill>
                <a:latin typeface="Times New Roman" panose="02020603050405020304" pitchFamily="18" charset="0"/>
              </a:rPr>
              <a:pPr/>
              <a:t>85</a:t>
            </a:fld>
            <a:endParaRPr lang="es-ES_tradnl" altLang="es-MX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4943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DE422A2-E1C6-4ED0-8FEA-17A9C987440B}" type="slidenum">
              <a:rPr lang="es-ES_tradnl" altLang="es-MX">
                <a:solidFill>
                  <a:prstClr val="black"/>
                </a:solidFill>
                <a:latin typeface="Times New Roman" panose="02020603050405020304" pitchFamily="18" charset="0"/>
              </a:rPr>
              <a:pPr/>
              <a:t>86</a:t>
            </a:fld>
            <a:endParaRPr lang="es-ES_tradnl" altLang="es-MX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4943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152560504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8226461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72624C2-C3F4-4D6F-9E81-3C7A3739AD49}" type="slidenum">
              <a:rPr lang="es-ES_tradnl" altLang="es-MX">
                <a:solidFill>
                  <a:prstClr val="black"/>
                </a:solidFill>
                <a:latin typeface="Times New Roman" panose="02020603050405020304" pitchFamily="18" charset="0"/>
              </a:rPr>
              <a:pPr/>
              <a:t>89</a:t>
            </a:fld>
            <a:endParaRPr lang="es-ES_tradnl" altLang="es-MX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18498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00763324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190049838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026008488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02600848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420145382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42502390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37245165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88171276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05344663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053446634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053446634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05344663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957322963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72126500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24C11A2-F827-4F48-987D-CBB9C19B24DC}" type="slidenum">
              <a:rPr lang="es-ES_tradnl" altLang="es-MX">
                <a:latin typeface="Times New Roman" panose="02020603050405020304" pitchFamily="18" charset="0"/>
              </a:rPr>
              <a:pPr/>
              <a:t>104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577458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4C168D4-FE78-4788-98AD-9AC62E890A25}" type="slidenum">
              <a:rPr lang="es-ES_tradnl" altLang="es-MX">
                <a:solidFill>
                  <a:prstClr val="black"/>
                </a:solidFill>
                <a:latin typeface="Times New Roman" panose="02020603050405020304" pitchFamily="18" charset="0"/>
              </a:rPr>
              <a:pPr/>
              <a:t>105</a:t>
            </a:fld>
            <a:endParaRPr lang="es-ES_tradnl" altLang="es-MX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6264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0023A5F-073F-4156-814D-661A54477E12}" type="slidenum">
              <a:rPr lang="es-ES_tradnl" altLang="es-MX">
                <a:solidFill>
                  <a:prstClr val="black"/>
                </a:solidFill>
                <a:latin typeface="Times New Roman" panose="02020603050405020304" pitchFamily="18" charset="0"/>
              </a:rPr>
              <a:pPr/>
              <a:t>106</a:t>
            </a:fld>
            <a:endParaRPr lang="es-ES_tradnl" altLang="es-MX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138144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948608682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676289738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4698370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F1FB65B-A6C8-4266-B59B-A09842C8CD1D}" type="slidenum">
              <a:rPr lang="es-ES_tradnl" altLang="es-MX">
                <a:latin typeface="Times New Roman" panose="02020603050405020304" pitchFamily="18" charset="0"/>
              </a:rPr>
              <a:pPr/>
              <a:t>110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82256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F1FB65B-A6C8-4266-B59B-A09842C8CD1D}" type="slidenum">
              <a:rPr lang="es-ES_tradnl" altLang="es-MX">
                <a:latin typeface="Times New Roman" panose="02020603050405020304" pitchFamily="18" charset="0"/>
              </a:rPr>
              <a:pPr/>
              <a:t>111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603378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2826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63D11E9-8C89-48EF-B8FF-8CF7043D71EF}" type="slidenum">
              <a:rPr lang="es-ES_tradnl" altLang="es-MX">
                <a:solidFill>
                  <a:prstClr val="black"/>
                </a:solidFill>
                <a:latin typeface="Times New Roman" panose="02020603050405020304" pitchFamily="18" charset="0"/>
              </a:rPr>
              <a:pPr/>
              <a:t>112</a:t>
            </a:fld>
            <a:endParaRPr lang="es-ES_tradnl" altLang="es-MX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422370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2836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FB679AC-C043-406E-AC22-BAABE56E94BA}" type="slidenum">
              <a:rPr lang="es-ES_tradnl" altLang="es-MX">
                <a:solidFill>
                  <a:prstClr val="black"/>
                </a:solidFill>
                <a:latin typeface="Times New Roman" panose="02020603050405020304" pitchFamily="18" charset="0"/>
              </a:rPr>
              <a:pPr/>
              <a:t>113</a:t>
            </a:fld>
            <a:endParaRPr lang="es-ES_tradnl" altLang="es-MX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0995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395879162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800685904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56620093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56620093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53903268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350207488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  <p:sp>
        <p:nvSpPr>
          <p:cNvPr id="2703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3354" indent="-28206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2823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79534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0828" indent="-225647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2123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341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84714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36009" indent="-22564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25753E7-B7FD-4817-99E4-35D5FCBB55CF}" type="slidenum">
              <a:rPr lang="es-ES_tradnl" altLang="es-MX">
                <a:latin typeface="Times New Roman" panose="02020603050405020304" pitchFamily="18" charset="0"/>
              </a:rPr>
              <a:pPr/>
              <a:t>120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287875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40043943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40043943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534337969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539032682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539032682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539032682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56620093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20630627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405799912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405799912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87774956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64781361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740476859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534337969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025197802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2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266197327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81200" y="739775"/>
            <a:ext cx="2773363" cy="3700463"/>
          </a:xfrm>
          <a:ln/>
        </p:spPr>
      </p:sp>
      <p:sp>
        <p:nvSpPr>
          <p:cNvPr id="333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985754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80B2A-AB53-4097-B364-0187DDAE13C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1615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94C0B-E138-439C-80BB-B5A998C1447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326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8B62C-6643-4910-A8DF-E6989FBA436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4886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6A98-F823-45A7-BF4A-4B20F5A488C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55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D6191-622E-4958-87D9-727E9F1F9189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748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D8AA-552E-4929-91AF-33A5CC2425E7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95783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6107CE-1A0F-4420-B044-E03A5DACC19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3138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BCA2B-A187-48D1-AA92-09BC39A7D26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0460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541CB-1BB5-4073-A846-3C839056B42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5064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03A3A-E01C-433A-AB97-D89C0F3B467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383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014A0-DCE9-4B68-83A7-7381A7BB6B1A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71539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AF8ED-8EA8-429A-A86E-E08278B6B48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333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CBCBE-ED4A-4581-88C3-112D213240E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89721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2377-AEFD-4AF5-846F-1C4A2CEF8B7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639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281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212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6417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7252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056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3580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6613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9661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7665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576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3157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9823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7216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6121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7777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3586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3935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4731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352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0554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5926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38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6944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9475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6826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079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4733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2229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3843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214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3810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614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30/07/2018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7134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C298AA-C2DD-4842-8C81-904F3C8B1E5A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0539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8FF32-E60D-45A7-9C5B-A52D45D4E046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682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2ED762-FF85-4C8E-B9A2-1FDACE0B254B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9400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E370C1-3920-4270-B488-99280940CE09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3487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6B36DA-4175-46AA-90F3-D67C4A03FEA1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6568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7D833D-E121-4821-9758-FF3AD3DD436C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0307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CB7DDE-DD07-4D43-8449-4D900A7A9DDC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62300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2288B3-1DE1-4E34-B614-01321F60B4A7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90425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5F4400-5241-474D-B26E-C97EB9B7D806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6184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28950D-BC66-4002-8DDE-BFD3F0274966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3242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AA1D8D-0995-4B1E-810C-40D56E8AD047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6849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B91129-6C7D-4E54-B7D9-062829E2E1EB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8392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E4176E-4560-4591-AB6F-92702D0EB213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5406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94971F-1212-4B99-AD55-2B5095CD719D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0652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C298AA-C2DD-4842-8C81-904F3C8B1E5A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3361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8FF32-E60D-45A7-9C5B-A52D45D4E046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78539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2ED762-FF85-4C8E-B9A2-1FDACE0B254B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99598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E370C1-3920-4270-B488-99280940CE09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9950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6B36DA-4175-46AA-90F3-D67C4A03FEA1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67935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7D833D-E121-4821-9758-FF3AD3DD436C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915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CB7DDE-DD07-4D43-8449-4D900A7A9DDC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6678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2288B3-1DE1-4E34-B614-01321F60B4A7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07434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5F4400-5241-474D-B26E-C97EB9B7D806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78016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28950D-BC66-4002-8DDE-BFD3F0274966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26544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AA1D8D-0995-4B1E-810C-40D56E8AD047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8697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B91129-6C7D-4E54-B7D9-062829E2E1EB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6872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E4176E-4560-4591-AB6F-92702D0EB213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5487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94971F-1212-4B99-AD55-2B5095CD719D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1069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C298AA-C2DD-4842-8C81-904F3C8B1E5A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21160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8FF32-E60D-45A7-9C5B-A52D45D4E046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05209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2ED762-FF85-4C8E-B9A2-1FDACE0B254B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624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E370C1-3920-4270-B488-99280940CE09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5822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6B36DA-4175-46AA-90F3-D67C4A03FEA1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8586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7D833D-E121-4821-9758-FF3AD3DD436C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79177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CB7DDE-DD07-4D43-8449-4D900A7A9DDC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7248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2288B3-1DE1-4E34-B614-01321F60B4A7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01706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5F4400-5241-474D-B26E-C97EB9B7D806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74138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28950D-BC66-4002-8DDE-BFD3F0274966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76524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AA1D8D-0995-4B1E-810C-40D56E8AD047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57712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B91129-6C7D-4E54-B7D9-062829E2E1EB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09019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E4176E-4560-4591-AB6F-92702D0EB213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61801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94971F-1212-4B99-AD55-2B5095CD719D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23579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7F2BDB-97B3-4430-AA1B-31250D55C492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56709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1287EF-6169-47B9-85C3-9C36D5F5FA5D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00850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1275B4-DAB0-429F-BD8B-A0D308FE03FD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52267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E20D3F-46A3-4F57-918E-785BBE9E72DA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99479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E15576-B250-4ADC-823B-AF7F538356C4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39453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AC23D1-906F-4E61-A079-4690D856E107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9477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14D6A6-3719-4CE6-93E6-12D1232FE24F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39353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A070FE-46C2-47E0-92EB-0A35A1A2837A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1667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CA03AD-39BF-410E-A14C-A33ED1B2EC24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42294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8CAC19-14EC-4DCC-A099-C9BE6EC35769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12045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121008-7240-4190-9C23-D5D5D91B83E7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80247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E89147-7F15-4BEF-BB3F-B52A9B800A99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8397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90CEBE-1575-4D02-A4EE-10FDD6363CF4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5484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C91F0B-EEB8-48A0-853C-BBC73F3DE418}" type="slidenum">
              <a:rPr lang="es-ES_tradnl" altLang="es-MX">
                <a:solidFill>
                  <a:srgbClr val="000000"/>
                </a:solidFill>
              </a:rPr>
              <a:pPr/>
              <a:t>‹Nº›</a:t>
            </a:fld>
            <a:endParaRPr lang="es-ES_tradnl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175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modificar el estilo de texto del patrón</a:t>
            </a:r>
          </a:p>
          <a:p>
            <a:pPr lvl="1"/>
            <a:r>
              <a:rPr lang="es-ES_tradnl" altLang="es-MX" smtClean="0"/>
              <a:t>Segundo nivel</a:t>
            </a:r>
          </a:p>
          <a:p>
            <a:pPr lvl="2"/>
            <a:r>
              <a:rPr lang="es-ES_tradnl" altLang="es-MX" smtClean="0"/>
              <a:t>Tercer nivel</a:t>
            </a:r>
          </a:p>
          <a:p>
            <a:pPr lvl="3"/>
            <a:r>
              <a:rPr lang="es-ES_tradnl" altLang="es-MX" smtClean="0"/>
              <a:t>Cuarto nivel</a:t>
            </a:r>
          </a:p>
          <a:p>
            <a:pPr lvl="4"/>
            <a:r>
              <a:rPr lang="es-ES_tradnl" altLang="es-MX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6F520AF-82F7-48C8-A8EC-ED730100D92D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30/07/2018</a:t>
            </a:fld>
            <a:endParaRPr lang="es-MX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038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30/07/2018</a:t>
            </a:fld>
            <a:endParaRPr lang="es-MX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9460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30/07/2018</a:t>
            </a:fld>
            <a:endParaRPr lang="es-MX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378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modificar el estilo de texto del patrón</a:t>
            </a:r>
          </a:p>
          <a:p>
            <a:pPr lvl="1"/>
            <a:r>
              <a:rPr lang="es-ES_tradnl" altLang="es-MX" smtClean="0"/>
              <a:t>Segundo nivel</a:t>
            </a:r>
          </a:p>
          <a:p>
            <a:pPr lvl="2"/>
            <a:r>
              <a:rPr lang="es-ES_tradnl" altLang="es-MX" smtClean="0"/>
              <a:t>Tercer nivel</a:t>
            </a:r>
          </a:p>
          <a:p>
            <a:pPr lvl="3"/>
            <a:r>
              <a:rPr lang="es-ES_tradnl" altLang="es-MX" smtClean="0"/>
              <a:t>Cuarto nivel</a:t>
            </a:r>
          </a:p>
          <a:p>
            <a:pPr lvl="4"/>
            <a:r>
              <a:rPr lang="es-ES_tradnl" altLang="es-MX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fld id="{9EBF9FFC-D5E4-40FD-9D11-E742C5DFC11B}" type="slidenum">
              <a:rPr lang="es-ES_tradnl" altLang="es-MX" smtClean="0">
                <a:solidFill>
                  <a:srgbClr val="000000"/>
                </a:solidFill>
                <a:cs typeface="Arial" charset="0"/>
              </a:rPr>
              <a:pPr/>
              <a:t>‹Nº›</a:t>
            </a:fld>
            <a:endParaRPr lang="es-ES_tradnl" altLang="es-MX" smtClean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699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modificar el estilo de texto del patrón</a:t>
            </a:r>
          </a:p>
          <a:p>
            <a:pPr lvl="1"/>
            <a:r>
              <a:rPr lang="es-ES_tradnl" altLang="es-MX" smtClean="0"/>
              <a:t>Segundo nivel</a:t>
            </a:r>
          </a:p>
          <a:p>
            <a:pPr lvl="2"/>
            <a:r>
              <a:rPr lang="es-ES_tradnl" altLang="es-MX" smtClean="0"/>
              <a:t>Tercer nivel</a:t>
            </a:r>
          </a:p>
          <a:p>
            <a:pPr lvl="3"/>
            <a:r>
              <a:rPr lang="es-ES_tradnl" altLang="es-MX" smtClean="0"/>
              <a:t>Cuarto nivel</a:t>
            </a:r>
          </a:p>
          <a:p>
            <a:pPr lvl="4"/>
            <a:r>
              <a:rPr lang="es-ES_tradnl" altLang="es-MX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fld id="{9EBF9FFC-D5E4-40FD-9D11-E742C5DFC11B}" type="slidenum">
              <a:rPr lang="es-ES_tradnl" altLang="es-MX" smtClean="0">
                <a:solidFill>
                  <a:srgbClr val="000000"/>
                </a:solidFill>
                <a:cs typeface="Arial" charset="0"/>
              </a:rPr>
              <a:pPr/>
              <a:t>‹Nº›</a:t>
            </a:fld>
            <a:endParaRPr lang="es-ES_tradnl" altLang="es-MX" smtClean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0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modificar el estilo de texto del patrón</a:t>
            </a:r>
          </a:p>
          <a:p>
            <a:pPr lvl="1"/>
            <a:r>
              <a:rPr lang="es-ES_tradnl" altLang="es-MX" smtClean="0"/>
              <a:t>Segundo nivel</a:t>
            </a:r>
          </a:p>
          <a:p>
            <a:pPr lvl="2"/>
            <a:r>
              <a:rPr lang="es-ES_tradnl" altLang="es-MX" smtClean="0"/>
              <a:t>Tercer nivel</a:t>
            </a:r>
          </a:p>
          <a:p>
            <a:pPr lvl="3"/>
            <a:r>
              <a:rPr lang="es-ES_tradnl" altLang="es-MX" smtClean="0"/>
              <a:t>Cuarto nivel</a:t>
            </a:r>
          </a:p>
          <a:p>
            <a:pPr lvl="4"/>
            <a:r>
              <a:rPr lang="es-ES_tradnl" altLang="es-MX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fld id="{9EBF9FFC-D5E4-40FD-9D11-E742C5DFC11B}" type="slidenum">
              <a:rPr lang="es-ES_tradnl" altLang="es-MX" smtClean="0">
                <a:solidFill>
                  <a:srgbClr val="000000"/>
                </a:solidFill>
                <a:cs typeface="Arial" charset="0"/>
              </a:rPr>
              <a:pPr/>
              <a:t>‹Nº›</a:t>
            </a:fld>
            <a:endParaRPr lang="es-ES_tradnl" altLang="es-MX" smtClean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25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modificar el estilo de texto del patrón</a:t>
            </a:r>
          </a:p>
          <a:p>
            <a:pPr lvl="1"/>
            <a:r>
              <a:rPr lang="es-ES_tradnl" altLang="es-MX" smtClean="0"/>
              <a:t>Segundo nivel</a:t>
            </a:r>
          </a:p>
          <a:p>
            <a:pPr lvl="2"/>
            <a:r>
              <a:rPr lang="es-ES_tradnl" altLang="es-MX" smtClean="0"/>
              <a:t>Tercer nivel</a:t>
            </a:r>
          </a:p>
          <a:p>
            <a:pPr lvl="3"/>
            <a:r>
              <a:rPr lang="es-ES_tradnl" altLang="es-MX" smtClean="0"/>
              <a:t>Cuarto nivel</a:t>
            </a:r>
          </a:p>
          <a:p>
            <a:pPr lvl="4"/>
            <a:r>
              <a:rPr lang="es-ES_tradnl" altLang="es-MX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fld id="{51FB3E45-D6D3-44C7-8D98-84EBD67B8C63}" type="slidenum">
              <a:rPr lang="es-ES_tradnl" altLang="es-MX" smtClean="0">
                <a:solidFill>
                  <a:srgbClr val="000000"/>
                </a:solidFill>
                <a:cs typeface="Arial" charset="0"/>
              </a:rPr>
              <a:pPr/>
              <a:t>‹Nº›</a:t>
            </a:fld>
            <a:endParaRPr lang="es-ES_tradnl" altLang="es-MX" smtClean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488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8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8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5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ChangeArrowheads="1"/>
          </p:cNvSpPr>
          <p:nvPr/>
        </p:nvSpPr>
        <p:spPr bwMode="auto">
          <a:xfrm>
            <a:off x="-60325" y="-4763"/>
            <a:ext cx="1447800" cy="9144001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525252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 dirty="0"/>
          </a:p>
        </p:txBody>
      </p:sp>
      <p:sp>
        <p:nvSpPr>
          <p:cNvPr id="2051" name="Line 13"/>
          <p:cNvSpPr>
            <a:spLocks noChangeShapeType="1"/>
          </p:cNvSpPr>
          <p:nvPr/>
        </p:nvSpPr>
        <p:spPr bwMode="auto">
          <a:xfrm>
            <a:off x="0" y="8839200"/>
            <a:ext cx="685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dirty="0"/>
          </a:p>
        </p:txBody>
      </p:sp>
      <p:grpSp>
        <p:nvGrpSpPr>
          <p:cNvPr id="2053" name="Group 7"/>
          <p:cNvGrpSpPr>
            <a:grpSpLocks/>
          </p:cNvGrpSpPr>
          <p:nvPr/>
        </p:nvGrpSpPr>
        <p:grpSpPr bwMode="auto">
          <a:xfrm>
            <a:off x="1682750" y="2834273"/>
            <a:ext cx="4778375" cy="1192213"/>
            <a:chOff x="1228" y="2513"/>
            <a:chExt cx="3010" cy="751"/>
          </a:xfrm>
        </p:grpSpPr>
        <p:sp>
          <p:nvSpPr>
            <p:cNvPr id="2057" name="Text Box 8"/>
            <p:cNvSpPr txBox="1">
              <a:spLocks noChangeArrowheads="1"/>
            </p:cNvSpPr>
            <p:nvPr/>
          </p:nvSpPr>
          <p:spPr bwMode="auto">
            <a:xfrm>
              <a:off x="1228" y="2513"/>
              <a:ext cx="150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s-ES_tradnl" altLang="es-MX" sz="4000" b="1" dirty="0"/>
                <a:t>MANUAL</a:t>
              </a:r>
            </a:p>
          </p:txBody>
        </p:sp>
        <p:sp>
          <p:nvSpPr>
            <p:cNvPr id="2058" name="Text Box 9"/>
            <p:cNvSpPr txBox="1">
              <a:spLocks noChangeArrowheads="1"/>
            </p:cNvSpPr>
            <p:nvPr/>
          </p:nvSpPr>
          <p:spPr bwMode="auto">
            <a:xfrm>
              <a:off x="1634" y="2822"/>
              <a:ext cx="260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s-ES_tradnl" altLang="es-MX" sz="4000" b="1" dirty="0">
                  <a:solidFill>
                    <a:srgbClr val="5F5F5F"/>
                  </a:solidFill>
                </a:rPr>
                <a:t>de Organización</a:t>
              </a:r>
            </a:p>
          </p:txBody>
        </p:sp>
      </p:grpSp>
      <p:sp>
        <p:nvSpPr>
          <p:cNvPr id="2054" name="Text Box 10"/>
          <p:cNvSpPr txBox="1">
            <a:spLocks noChangeArrowheads="1"/>
          </p:cNvSpPr>
          <p:nvPr/>
        </p:nvSpPr>
        <p:spPr bwMode="auto">
          <a:xfrm>
            <a:off x="1682750" y="6935788"/>
            <a:ext cx="51085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ES_tradnl" altLang="es-MX" b="1" dirty="0"/>
              <a:t>APLICADO A:</a:t>
            </a:r>
          </a:p>
          <a:p>
            <a:pPr algn="ctr"/>
            <a:r>
              <a:rPr lang="es-ES_tradnl" altLang="es-MX" b="1" dirty="0"/>
              <a:t>INSTITUTO TECNOLÓGICO SUPERIOR DE TAMAZUNCHALE, S.L.P.</a:t>
            </a:r>
            <a:endParaRPr lang="es-ES_tradnl" altLang="es-MX" sz="1800" b="1" dirty="0"/>
          </a:p>
        </p:txBody>
      </p:sp>
      <p:sp>
        <p:nvSpPr>
          <p:cNvPr id="2055" name="Text Box 11"/>
          <p:cNvSpPr txBox="1">
            <a:spLocks noChangeArrowheads="1"/>
          </p:cNvSpPr>
          <p:nvPr/>
        </p:nvSpPr>
        <p:spPr bwMode="auto">
          <a:xfrm>
            <a:off x="2633663" y="8197850"/>
            <a:ext cx="316706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ES_tradnl" altLang="es-MX" sz="1000" dirty="0"/>
              <a:t>TAMAZUNCHALE, S.L.P., </a:t>
            </a:r>
            <a:r>
              <a:rPr lang="es-ES_tradnl" altLang="es-MX" sz="1000" dirty="0" smtClean="0"/>
              <a:t>ABRIL  DE 2018</a:t>
            </a:r>
            <a:endParaRPr lang="es-ES_tradnl" altLang="es-MX" sz="1000" dirty="0"/>
          </a:p>
        </p:txBody>
      </p:sp>
    </p:spTree>
    <p:extLst>
      <p:ext uri="{BB962C8B-B14F-4D97-AF65-F5344CB8AC3E}">
        <p14:creationId xmlns:p14="http://schemas.microsoft.com/office/powerpoint/2010/main" val="89458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 dirty="0"/>
          </a:p>
        </p:txBody>
      </p:sp>
      <p:sp>
        <p:nvSpPr>
          <p:cNvPr id="6149" name="Text Box 36"/>
          <p:cNvSpPr txBox="1">
            <a:spLocks noChangeArrowheads="1"/>
          </p:cNvSpPr>
          <p:nvPr/>
        </p:nvSpPr>
        <p:spPr bwMode="auto">
          <a:xfrm>
            <a:off x="1571625" y="982663"/>
            <a:ext cx="5181600" cy="74892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180975" indent="-1809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2200"/>
              </a:lnSpc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es-ES" altLang="es-MX" sz="1200" b="1" i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                                                                                        Sección</a:t>
            </a:r>
          </a:p>
          <a:p>
            <a:pPr marL="171450" indent="11113">
              <a:lnSpc>
                <a:spcPts val="22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s-MX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 Introducción 				1</a:t>
            </a:r>
          </a:p>
          <a:p>
            <a:pPr marL="171450" indent="11113">
              <a:lnSpc>
                <a:spcPts val="2200"/>
              </a:lnSpc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es-ES" altLang="es-MX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                                                                         </a:t>
            </a:r>
          </a:p>
          <a:p>
            <a:pPr marL="171450" indent="11113">
              <a:lnSpc>
                <a:spcPts val="22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s-MX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 Directorio                                    		                      2</a:t>
            </a:r>
          </a:p>
          <a:p>
            <a:pPr marL="171450" indent="11113">
              <a:lnSpc>
                <a:spcPts val="22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endParaRPr lang="es-ES" altLang="es-MX" sz="1200" dirty="0" smtClean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171450" indent="11113">
              <a:lnSpc>
                <a:spcPts val="22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s-MX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 Legislación o Base Legal			3</a:t>
            </a:r>
          </a:p>
          <a:p>
            <a:pPr marL="171450" indent="11113">
              <a:lnSpc>
                <a:spcPts val="22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endParaRPr lang="es-ES" altLang="es-MX" sz="1200" dirty="0" smtClean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171450" indent="11113">
              <a:lnSpc>
                <a:spcPts val="22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s-MX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 Misión					4</a:t>
            </a:r>
          </a:p>
          <a:p>
            <a:pPr marL="171450" indent="11113">
              <a:lnSpc>
                <a:spcPts val="22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endParaRPr lang="es-ES" altLang="es-MX" sz="1200" dirty="0" smtClean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171450" indent="11113">
              <a:lnSpc>
                <a:spcPts val="22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s-MX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 Código 	de Conducta				5</a:t>
            </a:r>
          </a:p>
          <a:p>
            <a:pPr marL="171450" indent="11113">
              <a:lnSpc>
                <a:spcPts val="22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endParaRPr lang="es-ES" altLang="es-MX" sz="1200" dirty="0" smtClean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171450" indent="11113">
              <a:lnSpc>
                <a:spcPts val="22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s-MX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 Estructura Orgánica    			6</a:t>
            </a:r>
          </a:p>
          <a:p>
            <a:pPr marL="171450" indent="11113">
              <a:lnSpc>
                <a:spcPts val="22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endParaRPr lang="es-ES" altLang="es-MX" sz="1200" dirty="0" smtClean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171450" indent="11113">
              <a:lnSpc>
                <a:spcPts val="22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s-MX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Organigrama                                                		7</a:t>
            </a:r>
          </a:p>
          <a:p>
            <a:pPr marL="171450" indent="0">
              <a:lnSpc>
                <a:spcPts val="2200"/>
              </a:lnSpc>
              <a:spcBef>
                <a:spcPct val="50000"/>
              </a:spcBef>
              <a:buNone/>
              <a:defRPr/>
            </a:pPr>
            <a:endParaRPr lang="es-ES" altLang="es-MX" sz="1200" dirty="0" smtClean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171450" indent="11113">
              <a:lnSpc>
                <a:spcPts val="22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s-MX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Descripción de Funciones			8</a:t>
            </a:r>
          </a:p>
          <a:p>
            <a:pPr marL="171450" indent="11113">
              <a:lnSpc>
                <a:spcPts val="22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endParaRPr lang="es-ES" altLang="es-MX" sz="1200" dirty="0" smtClean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171450" indent="11113">
              <a:lnSpc>
                <a:spcPts val="22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s-MX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 Autorización				9</a:t>
            </a:r>
          </a:p>
          <a:p>
            <a:pPr marL="171450" indent="11113">
              <a:lnSpc>
                <a:spcPts val="22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endParaRPr lang="es-ES" altLang="es-MX" sz="1200" dirty="0" smtClean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171450" indent="11113">
              <a:lnSpc>
                <a:spcPts val="2200"/>
              </a:lnSpc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s-MX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 Control de Actualizaciones			10</a:t>
            </a:r>
            <a:endParaRPr lang="es-MX" altLang="es-MX" sz="1200" dirty="0" smtClean="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dirty="0" smtClean="0">
                <a:latin typeface="Arial" panose="020B0604020202020204" pitchFamily="34" charset="0"/>
              </a:rPr>
              <a:t>CONTENIDO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0913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 dirty="0"/>
          </a:p>
        </p:txBody>
      </p:sp>
      <p:sp>
        <p:nvSpPr>
          <p:cNvPr id="4100" name="Rectangle 45"/>
          <p:cNvSpPr>
            <a:spLocks noChangeArrowheads="1"/>
          </p:cNvSpPr>
          <p:nvPr/>
        </p:nvSpPr>
        <p:spPr bwMode="auto">
          <a:xfrm>
            <a:off x="1292225" y="2997200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 dirty="0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1571625" y="982663"/>
            <a:ext cx="5181600" cy="692776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174625" algn="just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s-ES" altLang="es-MX" sz="1200" dirty="0" smtClean="0">
                <a:latin typeface="Arial" panose="020B0604020202020204" pitchFamily="34" charset="0"/>
              </a:rPr>
              <a:t>El presente Manual se elaboró con el objeto de que los Servidores Públicos del Gobierno del Estado cuenten con una fuente de información que les permita conocer la organización del </a:t>
            </a:r>
            <a:r>
              <a:rPr lang="es-ES" altLang="es-MX" sz="1200" b="1" i="1" dirty="0" smtClean="0">
                <a:latin typeface="Arial" panose="020B0604020202020204" pitchFamily="34" charset="0"/>
              </a:rPr>
              <a:t>Instituto Tecnológico Superior de Tamazunchale</a:t>
            </a:r>
            <a:r>
              <a:rPr lang="es-ES" altLang="es-MX" sz="1200" dirty="0" smtClean="0">
                <a:latin typeface="Arial" panose="020B0604020202020204" pitchFamily="34" charset="0"/>
              </a:rPr>
              <a:t>, así como las funciones a su cargo.</a:t>
            </a:r>
          </a:p>
          <a:p>
            <a:pPr marL="174625" algn="just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es-ES" altLang="es-MX" sz="1200" dirty="0" smtClean="0">
              <a:cs typeface="Times New Roman" panose="02020603050405020304" pitchFamily="18" charset="0"/>
            </a:endParaRPr>
          </a:p>
          <a:p>
            <a:pPr marL="174625" algn="just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s-ES" altLang="es-MX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Este documento presenta la Estructura Orgánica actualizada y autorizada, el marco jurídico en el que sustentan su actualización y funcionamiento, los objetivos que tienen encomendados y la descripción de las funciones que debe realizar para alcanzarlos.</a:t>
            </a:r>
          </a:p>
          <a:p>
            <a:pPr marL="174625" algn="just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es-ES" altLang="es-MX" sz="1200" dirty="0" smtClean="0">
              <a:latin typeface="Arial" panose="020B0604020202020204" pitchFamily="34" charset="0"/>
            </a:endParaRPr>
          </a:p>
          <a:p>
            <a:pPr marL="174625" algn="just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266700" algn="l"/>
              </a:tabLst>
              <a:defRPr/>
            </a:pPr>
            <a:r>
              <a:rPr lang="es-ES" altLang="es-MX" sz="1200" dirty="0" smtClean="0">
                <a:latin typeface="Arial" panose="020B0604020202020204" pitchFamily="34" charset="0"/>
              </a:rPr>
              <a:t>Además, el Manual de Organización facilita a los empleados y funcionarios el conocimiento de sus obligaciones en el ámbito de su competencia, así mismo ayuda entre otras cosas a integrar y orientar al nuevo personal y es un instrumento valioso de datos para estudios de productividad, reorganización y de recursos humanos.</a:t>
            </a:r>
          </a:p>
          <a:p>
            <a:pPr marL="174625" algn="just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es-ES" altLang="es-MX" sz="1400" dirty="0" smtClean="0">
              <a:cs typeface="Times New Roman" panose="02020603050405020304" pitchFamily="18" charset="0"/>
            </a:endParaRPr>
          </a:p>
          <a:p>
            <a:pPr marL="174625" algn="just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s-ES" altLang="es-MX" sz="1200" dirty="0" smtClean="0">
                <a:latin typeface="Arial" panose="020B0604020202020204" pitchFamily="34" charset="0"/>
              </a:rPr>
              <a:t>El presente manual es de aplicación exclusiva para el personal que integra el </a:t>
            </a:r>
            <a:r>
              <a:rPr lang="es-ES" altLang="es-MX" sz="1200" b="1" i="1" dirty="0" smtClean="0">
                <a:latin typeface="Arial" panose="020B0604020202020204" pitchFamily="34" charset="0"/>
              </a:rPr>
              <a:t>Instituto Tecnológico Superior de Tamazunchale</a:t>
            </a:r>
            <a:r>
              <a:rPr lang="es-ES" altLang="es-MX" sz="1200" dirty="0" smtClean="0">
                <a:latin typeface="Arial" panose="020B0604020202020204" pitchFamily="34" charset="0"/>
              </a:rPr>
              <a:t>, quien será el  responsable de actualizar o modificar su contenido, cuando lo considere necesario, lo cual se notificará a la Dirección de Organización y Métodos de Oficialía Mayor, con el objeto de revisarlos y mantener actualizada la Estructura Orgánica de la Administración Pública Estatal.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dirty="0" smtClean="0">
                <a:latin typeface="Arial" panose="020B0604020202020204" pitchFamily="34" charset="0"/>
              </a:rPr>
              <a:t>INTRODUCCIÓN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11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 dirty="0"/>
          </a:p>
        </p:txBody>
      </p:sp>
      <p:sp>
        <p:nvSpPr>
          <p:cNvPr id="5124" name="Rectangle 1044"/>
          <p:cNvSpPr>
            <a:spLocks noChangeArrowheads="1"/>
          </p:cNvSpPr>
          <p:nvPr/>
        </p:nvSpPr>
        <p:spPr bwMode="auto">
          <a:xfrm>
            <a:off x="1177925" y="1766888"/>
            <a:ext cx="184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 dirty="0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571625" y="982663"/>
            <a:ext cx="5181600" cy="797083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SECRETARIA DE EDUCACIÓN DE GOBIERNO DEL ESTADO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MX" altLang="es-MX" sz="1200" dirty="0" smtClean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DIRECCIÓN GENERAL</a:t>
            </a:r>
            <a:endParaRPr lang="es-MX" altLang="es-MX" sz="1200" dirty="0" smtClean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Ricardo Bárcenas Rivas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MX" altLang="es-MX" sz="1200" dirty="0" smtClean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DIRECCIÓN ACADÉMICA</a:t>
            </a:r>
            <a:endParaRPr lang="es-MX" altLang="es-MX" sz="1200" dirty="0" smtClean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José Martín Tello Guerrero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MX" altLang="es-MX" sz="1200" dirty="0" smtClean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DIRECCIÓN DE VINCULACIÓN</a:t>
            </a:r>
            <a:endParaRPr lang="es-MX" altLang="es-MX" sz="1200" dirty="0" smtClean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Eustolia Ruiz Hernández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MX" altLang="es-MX" sz="1200" dirty="0" smtClean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SUBDIRECCIÓN ACADÉMICA</a:t>
            </a:r>
            <a:endParaRPr lang="es-MX" altLang="es-MX" sz="1200" dirty="0" smtClean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Francisco Javier Medina Zúñiga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MX" altLang="es-MX" sz="1200" dirty="0" smtClean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SUBDIRECCIÓN</a:t>
            </a:r>
            <a:r>
              <a:rPr lang="es-MX" altLang="es-MX" sz="1200" dirty="0" smtClean="0">
                <a:latin typeface="Arial" panose="020B0604020202020204" pitchFamily="34" charset="0"/>
              </a:rPr>
              <a:t> </a:t>
            </a:r>
            <a:r>
              <a:rPr lang="es-MX" altLang="es-MX" sz="1200" b="1" dirty="0" smtClean="0">
                <a:latin typeface="Arial" panose="020B0604020202020204" pitchFamily="34" charset="0"/>
              </a:rPr>
              <a:t>DE VINCULACIÓN Y EXTENSION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Javier </a:t>
            </a:r>
            <a:r>
              <a:rPr lang="es-MX" altLang="es-MX" sz="1200" dirty="0">
                <a:latin typeface="Arial" panose="020B0604020202020204" pitchFamily="34" charset="0"/>
              </a:rPr>
              <a:t>Vargas Ángeles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SUBDIRECCIÓN</a:t>
            </a:r>
            <a:r>
              <a:rPr lang="es-MX" altLang="es-MX" sz="1200" dirty="0" smtClean="0">
                <a:latin typeface="Arial" panose="020B0604020202020204" pitchFamily="34" charset="0"/>
              </a:rPr>
              <a:t> </a:t>
            </a:r>
            <a:r>
              <a:rPr lang="es-MX" altLang="es-MX" sz="1200" b="1" dirty="0" smtClean="0">
                <a:latin typeface="Arial" panose="020B0604020202020204" pitchFamily="34" charset="0"/>
              </a:rPr>
              <a:t>DE SERVICIOS ADMINISTRATIVOS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ES" altLang="es-MX" sz="1200" dirty="0" smtClean="0">
                <a:latin typeface="Arial" panose="020B0604020202020204" pitchFamily="34" charset="0"/>
              </a:rPr>
              <a:t>Claudia Díaz Aguilar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MX" altLang="es-MX" sz="1200" b="1" dirty="0" smtClean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SUBDIRECCIÓN</a:t>
            </a:r>
            <a:r>
              <a:rPr lang="es-MX" altLang="es-MX" sz="1200" dirty="0" smtClean="0">
                <a:latin typeface="Arial" panose="020B0604020202020204" pitchFamily="34" charset="0"/>
              </a:rPr>
              <a:t> </a:t>
            </a:r>
            <a:r>
              <a:rPr lang="es-MX" altLang="es-MX" sz="1200" b="1" dirty="0" smtClean="0">
                <a:latin typeface="Arial" panose="020B0604020202020204" pitchFamily="34" charset="0"/>
              </a:rPr>
              <a:t>DE PLANEACIÓN 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Maribel </a:t>
            </a:r>
            <a:r>
              <a:rPr lang="es-MX" altLang="es-MX" sz="1200" dirty="0">
                <a:latin typeface="Arial" panose="020B0604020202020204" pitchFamily="34" charset="0"/>
              </a:rPr>
              <a:t>Medellín </a:t>
            </a:r>
            <a:r>
              <a:rPr lang="es-MX" altLang="es-MX" sz="1200" dirty="0" smtClean="0">
                <a:latin typeface="Arial" panose="020B0604020202020204" pitchFamily="34" charset="0"/>
              </a:rPr>
              <a:t>González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MX" altLang="es-MX" sz="1200" b="1" dirty="0" smtClean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JEFATURA DE DESARROLLO ACADÉMICO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Araceli </a:t>
            </a:r>
            <a:r>
              <a:rPr lang="es-MX" altLang="es-MX" sz="1200" dirty="0">
                <a:latin typeface="Arial" panose="020B0604020202020204" pitchFamily="34" charset="0"/>
              </a:rPr>
              <a:t>Guadalupe Salazar Moreno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MX" altLang="es-MX" sz="1200" dirty="0" smtClean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DIVISIÓN INGENIERÍA INDUSTRIAL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Bernardino Avila Martínez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MX" altLang="es-MX" sz="1200" dirty="0" smtClean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DIVISIÓN DE INGENIERÍA EN SISTEMAS COMPUTACIONALES</a:t>
            </a:r>
            <a:endParaRPr lang="es-MX" altLang="es-MX" sz="1200" dirty="0" smtClean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Ramón Hernández  Castillo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dirty="0" smtClean="0">
                <a:latin typeface="Arial" panose="020B0604020202020204" pitchFamily="34" charset="0"/>
              </a:rPr>
              <a:t>DIRECTORIO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1509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 dirty="0"/>
          </a:p>
        </p:txBody>
      </p:sp>
      <p:sp>
        <p:nvSpPr>
          <p:cNvPr id="5124" name="Rectangle 1044"/>
          <p:cNvSpPr>
            <a:spLocks noChangeArrowheads="1"/>
          </p:cNvSpPr>
          <p:nvPr/>
        </p:nvSpPr>
        <p:spPr bwMode="auto">
          <a:xfrm>
            <a:off x="1177925" y="1766888"/>
            <a:ext cx="184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 dirty="0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571625" y="982663"/>
            <a:ext cx="5181600" cy="797083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DIVISION </a:t>
            </a:r>
            <a:r>
              <a:rPr lang="es-MX" altLang="es-MX" sz="1200" b="1" dirty="0">
                <a:latin typeface="Arial" panose="020B0604020202020204" pitchFamily="34" charset="0"/>
              </a:rPr>
              <a:t>DE INGENIERÍA EN GESTIÓN EMPRESARIAL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Alberto Sánchez Sánchez  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DIVISION  </a:t>
            </a:r>
            <a:r>
              <a:rPr lang="es-MX" altLang="es-MX" sz="1200" b="1" dirty="0">
                <a:latin typeface="Arial" panose="020B0604020202020204" pitchFamily="34" charset="0"/>
              </a:rPr>
              <a:t>DE INGENIERÍA AMBIENTAL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None/>
              <a:defRPr/>
            </a:pPr>
            <a:r>
              <a:rPr lang="es-ES" altLang="es-MX" sz="1200" dirty="0">
                <a:latin typeface="Arial" panose="020B0604020202020204" pitchFamily="34" charset="0"/>
              </a:rPr>
              <a:t>Alfredo Vázquez Salazar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MX" altLang="es-MX" sz="1200" b="1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 </a:t>
            </a:r>
            <a:r>
              <a:rPr lang="es-MX" altLang="es-MX" sz="1200" b="1" dirty="0">
                <a:latin typeface="Arial" panose="020B0604020202020204" pitchFamily="34" charset="0"/>
              </a:rPr>
              <a:t>DIVISIÓN DE ESTUDIOS PROFESIONALES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Keyra Yosselyn Pérez </a:t>
            </a:r>
            <a:r>
              <a:rPr lang="es-MX" altLang="es-MX" sz="1200" dirty="0" smtClean="0">
                <a:latin typeface="Arial" panose="020B0604020202020204" pitchFamily="34" charset="0"/>
              </a:rPr>
              <a:t>Aguirre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DIVISION DE LA UNIDAD DE TRANSFERENCIA DE TECNOLOGÍA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None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Francisca Azuara Zumaya</a:t>
            </a:r>
            <a:endParaRPr lang="es-MX" altLang="es-MX" sz="1200" b="1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MX" altLang="es-MX" sz="1200" b="1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JEFATURA</a:t>
            </a:r>
            <a:r>
              <a:rPr lang="es-ES" altLang="es-MX" sz="1200" dirty="0" smtClean="0">
                <a:latin typeface="Arial" panose="020B0604020202020204" pitchFamily="34" charset="0"/>
              </a:rPr>
              <a:t> </a:t>
            </a:r>
            <a:r>
              <a:rPr lang="es-ES" altLang="es-MX" sz="1200" b="1" dirty="0">
                <a:latin typeface="Arial" panose="020B0604020202020204" pitchFamily="34" charset="0"/>
              </a:rPr>
              <a:t>DE PROMOCIÓN Y DIFUSIÓN</a:t>
            </a:r>
            <a:endParaRPr lang="es-ES" altLang="es-MX" sz="1200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None/>
              <a:defRPr/>
            </a:pPr>
            <a:r>
              <a:rPr lang="es-ES" altLang="es-MX" sz="1200" dirty="0">
                <a:latin typeface="Arial" panose="020B0604020202020204" pitchFamily="34" charset="0"/>
              </a:rPr>
              <a:t>Luis García Duarte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JEFATURA</a:t>
            </a:r>
            <a:r>
              <a:rPr lang="es-MX" altLang="es-MX" sz="1200" dirty="0" smtClean="0">
                <a:latin typeface="Arial" panose="020B0604020202020204" pitchFamily="34" charset="0"/>
              </a:rPr>
              <a:t> </a:t>
            </a:r>
            <a:r>
              <a:rPr lang="es-MX" altLang="es-MX" sz="1200" b="1" dirty="0">
                <a:latin typeface="Arial" panose="020B0604020202020204" pitchFamily="34" charset="0"/>
              </a:rPr>
              <a:t>DE RECURSOS </a:t>
            </a:r>
            <a:r>
              <a:rPr lang="es-MX" altLang="es-MX" sz="1200" b="1" dirty="0" smtClean="0">
                <a:latin typeface="Arial" panose="020B0604020202020204" pitchFamily="34" charset="0"/>
              </a:rPr>
              <a:t>HUMANOS</a:t>
            </a:r>
          </a:p>
          <a:p>
            <a:pPr marL="182563">
              <a:spcBef>
                <a:spcPct val="0"/>
              </a:spcBef>
              <a:buNone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Ana Laura Rendón Díaz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JEFEATURA</a:t>
            </a:r>
            <a:r>
              <a:rPr lang="es-ES" altLang="es-MX" sz="1200" dirty="0" smtClean="0">
                <a:latin typeface="Arial" panose="020B0604020202020204" pitchFamily="34" charset="0"/>
              </a:rPr>
              <a:t> </a:t>
            </a:r>
            <a:r>
              <a:rPr lang="es-ES" altLang="es-MX" sz="1200" b="1" dirty="0">
                <a:latin typeface="Arial" panose="020B0604020202020204" pitchFamily="34" charset="0"/>
              </a:rPr>
              <a:t>DE RECURSOS MATERIALES</a:t>
            </a:r>
            <a:endParaRPr lang="es-ES" altLang="es-MX" sz="1200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None/>
              <a:defRPr/>
            </a:pPr>
            <a:r>
              <a:rPr lang="es-ES" altLang="es-MX" sz="1200" dirty="0">
                <a:latin typeface="Arial" panose="020B0604020202020204" pitchFamily="34" charset="0"/>
              </a:rPr>
              <a:t>Maribel Urdiales Ramírez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JEFATURA</a:t>
            </a:r>
            <a:r>
              <a:rPr lang="es-ES" altLang="es-MX" sz="1200" dirty="0" smtClean="0">
                <a:latin typeface="Arial" panose="020B0604020202020204" pitchFamily="34" charset="0"/>
              </a:rPr>
              <a:t> </a:t>
            </a:r>
            <a:r>
              <a:rPr lang="es-ES" altLang="es-MX" sz="1200" b="1" dirty="0">
                <a:latin typeface="Arial" panose="020B0604020202020204" pitchFamily="34" charset="0"/>
              </a:rPr>
              <a:t>DE RECURSOS FINANCIEROS 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ES" altLang="es-MX" sz="1200" dirty="0" smtClean="0">
                <a:latin typeface="Arial" panose="020B0604020202020204" pitchFamily="34" charset="0"/>
              </a:rPr>
              <a:t>Pastora Baldelamar Santiago 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JEFATURA</a:t>
            </a:r>
            <a:r>
              <a:rPr lang="es-ES" altLang="es-MX" sz="1200" dirty="0" smtClean="0">
                <a:latin typeface="Arial" panose="020B0604020202020204" pitchFamily="34" charset="0"/>
              </a:rPr>
              <a:t> </a:t>
            </a:r>
            <a:r>
              <a:rPr lang="es-ES" altLang="es-MX" sz="1200" b="1" dirty="0" smtClean="0">
                <a:latin typeface="Arial" panose="020B0604020202020204" pitchFamily="34" charset="0"/>
              </a:rPr>
              <a:t>DE MANTENIMIENTO Y SERVICIOS</a:t>
            </a:r>
            <a:endParaRPr lang="es-ES" altLang="es-MX" sz="1200" b="1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ES" altLang="es-MX" sz="1200" dirty="0">
                <a:latin typeface="Arial" panose="020B0604020202020204" pitchFamily="34" charset="0"/>
              </a:rPr>
              <a:t>Jaime Martínez Lara</a:t>
            </a: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ES" altLang="es-MX" sz="1200" b="1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r>
              <a:rPr lang="es-MX" altLang="es-MX" sz="1200" b="1" dirty="0" smtClean="0">
                <a:latin typeface="Arial" panose="020B0604020202020204" pitchFamily="34" charset="0"/>
              </a:rPr>
              <a:t>JEFEATURA</a:t>
            </a:r>
            <a:r>
              <a:rPr lang="es-ES" altLang="es-MX" sz="1200" dirty="0" smtClean="0">
                <a:latin typeface="Arial" panose="020B0604020202020204" pitchFamily="34" charset="0"/>
              </a:rPr>
              <a:t> </a:t>
            </a:r>
            <a:r>
              <a:rPr lang="es-ES" altLang="es-MX" sz="1200" b="1" dirty="0">
                <a:latin typeface="Arial" panose="020B0604020202020204" pitchFamily="34" charset="0"/>
              </a:rPr>
              <a:t>DE SERVICIOS </a:t>
            </a:r>
            <a:r>
              <a:rPr lang="es-ES" altLang="es-MX" sz="1200" b="1" dirty="0" smtClean="0">
                <a:latin typeface="Arial" panose="020B0604020202020204" pitchFamily="34" charset="0"/>
              </a:rPr>
              <a:t>ESCOLARES</a:t>
            </a:r>
          </a:p>
          <a:p>
            <a:pPr marL="182563">
              <a:spcBef>
                <a:spcPct val="0"/>
              </a:spcBef>
              <a:buNone/>
              <a:defRPr/>
            </a:pPr>
            <a:r>
              <a:rPr lang="es-ES" altLang="es-MX" sz="1200" dirty="0" smtClean="0">
                <a:latin typeface="Arial" panose="020B0604020202020204" pitchFamily="34" charset="0"/>
              </a:rPr>
              <a:t>Yoana Díaz Castillo</a:t>
            </a:r>
            <a:endParaRPr lang="es-ES" altLang="es-MX" sz="1200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ES" altLang="es-MX" sz="1200" b="1" dirty="0" smtClean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MX" altLang="es-MX" sz="1200" b="1" dirty="0" smtClean="0">
              <a:latin typeface="Arial" panose="020B0604020202020204" pitchFamily="34" charset="0"/>
            </a:endParaRPr>
          </a:p>
          <a:p>
            <a:pPr marL="182563">
              <a:spcBef>
                <a:spcPct val="0"/>
              </a:spcBef>
              <a:buFontTx/>
              <a:buNone/>
              <a:defRPr/>
            </a:pPr>
            <a:endParaRPr lang="es-MX" altLang="es-MX" sz="1200" dirty="0" smtClean="0">
              <a:latin typeface="Arial" panose="020B0604020202020204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dirty="0" smtClean="0">
                <a:latin typeface="Arial" panose="020B0604020202020204" pitchFamily="34" charset="0"/>
              </a:rPr>
              <a:t>DIRECTORIO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705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7171" name="Rectangle 117"/>
          <p:cNvSpPr>
            <a:spLocks noChangeArrowheads="1"/>
          </p:cNvSpPr>
          <p:nvPr/>
        </p:nvSpPr>
        <p:spPr bwMode="auto">
          <a:xfrm>
            <a:off x="1177925" y="3417888"/>
            <a:ext cx="52578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1448900" y="526562"/>
            <a:ext cx="5219700" cy="86233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180975" indent="-1809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s-ES" altLang="es-MX" sz="1200" b="1" i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   </a:t>
            </a:r>
          </a:p>
          <a:p>
            <a:pPr marL="182563" indent="0" algn="just">
              <a:spcBef>
                <a:spcPct val="0"/>
              </a:spcBef>
              <a:buFontTx/>
              <a:buNone/>
              <a:tabLst>
                <a:tab pos="92075" algn="l"/>
              </a:tabLst>
              <a:defRPr/>
            </a:pPr>
            <a:r>
              <a:rPr lang="es-ES" altLang="es-MX" sz="1200" b="1" i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Los ordenamientos jurídicos que rigen la organización, operación y funcionamiento del Instituto Tecnológico Superior de Tamazunchale son los siguientes:</a:t>
            </a:r>
          </a:p>
          <a:p>
            <a:pPr marL="365125" indent="-182563" algn="just">
              <a:spcBef>
                <a:spcPct val="0"/>
              </a:spcBef>
              <a:buFontTx/>
              <a:buNone/>
              <a:tabLst>
                <a:tab pos="365125" algn="l"/>
              </a:tabLst>
              <a:defRPr/>
            </a:pPr>
            <a:endParaRPr lang="es-ES" altLang="es-MX" sz="1200" b="1" i="1" dirty="0" smtClean="0">
              <a:cs typeface="Times New Roman" panose="02020603050405020304" pitchFamily="18" charset="0"/>
            </a:endParaRP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r>
              <a:rPr lang="es-ES" altLang="es-MX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Constitución Política de los Estados Unidos Mexicanos.</a:t>
            </a: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endParaRPr lang="es-ES" altLang="es-MX" sz="1200" dirty="0" smtClean="0">
              <a:cs typeface="Times New Roman" panose="02020603050405020304" pitchFamily="18" charset="0"/>
            </a:endParaRP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r>
              <a:rPr lang="es-ES" altLang="es-MX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Constitución Política del estado Libre y Soberano de San Luis Potosí.</a:t>
            </a: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endParaRPr lang="es-ES" altLang="es-MX" sz="1200" dirty="0" smtClean="0">
              <a:cs typeface="Times New Roman" panose="02020603050405020304" pitchFamily="18" charset="0"/>
            </a:endParaRP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r>
              <a:rPr lang="es-ES" altLang="es-MX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Ley General de Educación.</a:t>
            </a: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endParaRPr lang="es-ES" altLang="es-MX" sz="1200" dirty="0" smtClean="0">
              <a:cs typeface="Times New Roman" panose="02020603050405020304" pitchFamily="18" charset="0"/>
            </a:endParaRP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r>
              <a:rPr lang="es-ES" altLang="es-MX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Ley para la Coordinación de la Educación Superior.</a:t>
            </a: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endParaRPr lang="es-ES" altLang="es-MX" sz="1200" dirty="0" smtClean="0">
              <a:cs typeface="Times New Roman" panose="02020603050405020304" pitchFamily="18" charset="0"/>
            </a:endParaRP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r>
              <a:rPr lang="es-ES" altLang="es-MX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Ley Orgánica Pública del Estado de San Luis Potosí.</a:t>
            </a: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endParaRPr lang="es-ES" altLang="es-MX" sz="1200" dirty="0" smtClean="0">
              <a:cs typeface="Times New Roman" panose="02020603050405020304" pitchFamily="18" charset="0"/>
            </a:endParaRP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r>
              <a:rPr lang="es-ES" altLang="es-MX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Ley de Educación del Estado de San Luis Potosí.</a:t>
            </a: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endParaRPr lang="es-ES" altLang="es-MX" sz="1200" dirty="0" smtClean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r>
              <a:rPr lang="es-ES" altLang="es-MX" sz="1200" dirty="0" smtClean="0">
                <a:latin typeface="Arial" panose="020B0604020202020204" pitchFamily="34" charset="0"/>
              </a:rPr>
              <a:t>Ley Federal del Trabajo.</a:t>
            </a: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endParaRPr lang="es-ES" altLang="es-MX" sz="1200" dirty="0" smtClean="0">
              <a:latin typeface="Arial" panose="020B0604020202020204" pitchFamily="34" charset="0"/>
            </a:endParaRP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r>
              <a:rPr lang="es-ES" altLang="es-MX" sz="1200" dirty="0" smtClean="0">
                <a:latin typeface="Arial" panose="020B0604020202020204" pitchFamily="34" charset="0"/>
              </a:rPr>
              <a:t>Ley del Impuesto Sobre la Renta.</a:t>
            </a: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endParaRPr lang="es-ES" altLang="es-MX" sz="1200" dirty="0" smtClean="0">
              <a:latin typeface="Arial" panose="020B0604020202020204" pitchFamily="34" charset="0"/>
            </a:endParaRP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r>
              <a:rPr lang="es-ES" altLang="es-MX" sz="1200" dirty="0" smtClean="0">
                <a:latin typeface="Arial" panose="020B0604020202020204" pitchFamily="34" charset="0"/>
              </a:rPr>
              <a:t>Ley de Contabilidad Gubernamental.</a:t>
            </a: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endParaRPr lang="es-ES" altLang="es-MX" sz="1200" dirty="0" smtClean="0">
              <a:latin typeface="Arial" panose="020B0604020202020204" pitchFamily="34" charset="0"/>
            </a:endParaRP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r>
              <a:rPr lang="es-ES" altLang="es-MX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Decreto de Creación del Instituto Tecnológico Superior de Tamazunchale, S.L.P.</a:t>
            </a: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endParaRPr lang="es-ES" altLang="es-MX" sz="1200" dirty="0" smtClean="0">
              <a:latin typeface="Arial" panose="020B0604020202020204" pitchFamily="34" charset="0"/>
            </a:endParaRP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r>
              <a:rPr lang="es-ES" altLang="es-MX" sz="1200" dirty="0" smtClean="0">
                <a:latin typeface="Arial" panose="020B0604020202020204" pitchFamily="34" charset="0"/>
              </a:rPr>
              <a:t>Reglamento Interior del Instituto Tecnológico Superior de Tamazunchale.</a:t>
            </a: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endParaRPr lang="es-ES" altLang="es-MX" sz="1200" dirty="0" smtClean="0">
              <a:latin typeface="Arial" panose="020B0604020202020204" pitchFamily="34" charset="0"/>
            </a:endParaRP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r>
              <a:rPr lang="es-ES" altLang="es-MX" sz="1200" dirty="0" smtClean="0">
                <a:latin typeface="Arial" panose="020B0604020202020204" pitchFamily="34" charset="0"/>
              </a:rPr>
              <a:t>Contrato Colectivo de Trabajo de los Trabajadores del Instituto Tecnológico Superior de Tamazunchale.</a:t>
            </a: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endParaRPr lang="es-ES" altLang="es-MX" sz="1200" dirty="0" smtClean="0">
              <a:latin typeface="Arial" panose="020B0604020202020204" pitchFamily="34" charset="0"/>
            </a:endParaRPr>
          </a:p>
          <a:p>
            <a:pPr marL="365125" indent="-182563" algn="just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365125" algn="l"/>
              </a:tabLst>
              <a:defRPr/>
            </a:pPr>
            <a:r>
              <a:rPr lang="es-ES" altLang="es-MX" sz="1200" dirty="0" smtClean="0">
                <a:latin typeface="Arial" panose="020B0604020202020204" pitchFamily="34" charset="0"/>
              </a:rPr>
              <a:t>Convenio de Coordinación para la Creación, Operación y Apoyo Financiero del Instituto Tecnológico Superior de Tamazunchale. 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ES" altLang="es-MX" sz="1200" dirty="0" smtClean="0">
              <a:latin typeface="Arial" panose="020B0604020202020204" pitchFamily="34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dirty="0" smtClean="0">
                <a:latin typeface="Arial" panose="020B0604020202020204" pitchFamily="34" charset="0"/>
              </a:rPr>
              <a:t>LEGISLACIÓN O BASE LEGAL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374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8196" name="Rectangle 126"/>
          <p:cNvSpPr>
            <a:spLocks noChangeArrowheads="1"/>
          </p:cNvSpPr>
          <p:nvPr/>
        </p:nvSpPr>
        <p:spPr bwMode="auto">
          <a:xfrm>
            <a:off x="1177925" y="4495800"/>
            <a:ext cx="52578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1443038" y="3917950"/>
            <a:ext cx="521970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s-ES" altLang="es-MX" dirty="0"/>
              <a:t>Impartir educación superior tecnológica impulsando la investigación científica, el desarrollo comunitario y la asesoría empresarial para formar profesionistas con valores, capaces de satisfacer las necesidades del entorno.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dirty="0" smtClean="0">
                <a:latin typeface="Arial" panose="020B0604020202020204" pitchFamily="34" charset="0"/>
              </a:rPr>
              <a:t>MISIÓN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159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8196" name="Rectangle 126"/>
          <p:cNvSpPr>
            <a:spLocks noChangeArrowheads="1"/>
          </p:cNvSpPr>
          <p:nvPr/>
        </p:nvSpPr>
        <p:spPr bwMode="auto">
          <a:xfrm>
            <a:off x="1177925" y="4495800"/>
            <a:ext cx="52578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1443038" y="753034"/>
            <a:ext cx="5219700" cy="684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457200" indent="-285750" algn="just">
              <a:lnSpc>
                <a:spcPct val="150000"/>
              </a:lnSpc>
              <a:buAutoNum type="romanUcPeriod"/>
            </a:pPr>
            <a:r>
              <a:rPr lang="es-ES" altLang="es-MX" b="1" i="1" dirty="0" smtClean="0"/>
              <a:t>Dedicación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Procurar </a:t>
            </a:r>
            <a:r>
              <a:rPr lang="es-MX" dirty="0"/>
              <a:t>su mejor esfuerzo y </a:t>
            </a:r>
            <a:r>
              <a:rPr lang="es-MX" dirty="0" smtClean="0"/>
              <a:t>perseverancia para </a:t>
            </a:r>
            <a:r>
              <a:rPr lang="es-MX" dirty="0"/>
              <a:t>alcanzar los objetivos institucionales en el </a:t>
            </a:r>
            <a:r>
              <a:rPr lang="es-MX" dirty="0" smtClean="0"/>
              <a:t>desempeño de </a:t>
            </a:r>
            <a:r>
              <a:rPr lang="es-MX" dirty="0"/>
              <a:t>las actividades gubernamentales, imprimir pasión </a:t>
            </a:r>
            <a:r>
              <a:rPr lang="es-MX" dirty="0" smtClean="0"/>
              <a:t>y demostrar </a:t>
            </a:r>
            <a:r>
              <a:rPr lang="es-MX" dirty="0"/>
              <a:t>aprecio por San Luis Potosí, sus instituciones </a:t>
            </a:r>
            <a:r>
              <a:rPr lang="es-MX" dirty="0" smtClean="0"/>
              <a:t>y por </a:t>
            </a:r>
            <a:r>
              <a:rPr lang="es-MX" dirty="0"/>
              <a:t>su trabajo, así como demostrar un alto compromiso </a:t>
            </a:r>
            <a:r>
              <a:rPr lang="es-MX" dirty="0" smtClean="0"/>
              <a:t>hacia la </a:t>
            </a:r>
            <a:r>
              <a:rPr lang="es-MX" dirty="0"/>
              <a:t>sociedad en la solución de sus demandas</a:t>
            </a:r>
            <a:r>
              <a:rPr lang="es-MX" dirty="0" smtClean="0"/>
              <a:t>.</a:t>
            </a:r>
          </a:p>
          <a:p>
            <a:pPr algn="just"/>
            <a:endParaRPr lang="es-MX" dirty="0"/>
          </a:p>
          <a:p>
            <a:endParaRPr lang="es-MX" b="1" dirty="0" smtClean="0"/>
          </a:p>
          <a:p>
            <a:r>
              <a:rPr lang="es-MX" b="1" dirty="0" smtClean="0"/>
              <a:t>II</a:t>
            </a:r>
            <a:r>
              <a:rPr lang="es-MX" b="1" dirty="0"/>
              <a:t>. </a:t>
            </a:r>
            <a:r>
              <a:rPr lang="es-MX" b="1" dirty="0" smtClean="0"/>
              <a:t>Transparencia</a:t>
            </a:r>
          </a:p>
          <a:p>
            <a:endParaRPr lang="es-MX" b="1" dirty="0" smtClean="0"/>
          </a:p>
          <a:p>
            <a:pPr algn="just"/>
            <a:r>
              <a:rPr lang="es-MX" dirty="0" smtClean="0"/>
              <a:t>Ser </a:t>
            </a:r>
            <a:r>
              <a:rPr lang="es-MX" dirty="0"/>
              <a:t>abiertos al derecho </a:t>
            </a:r>
            <a:r>
              <a:rPr lang="es-MX" dirty="0" smtClean="0"/>
              <a:t>ciudadano respecto </a:t>
            </a:r>
            <a:r>
              <a:rPr lang="es-MX" dirty="0"/>
              <a:t>a la información, </a:t>
            </a:r>
            <a:r>
              <a:rPr lang="es-MX" dirty="0" smtClean="0"/>
              <a:t>de acuerdo </a:t>
            </a:r>
            <a:r>
              <a:rPr lang="es-MX" dirty="0"/>
              <a:t>a su legalidad </a:t>
            </a:r>
            <a:r>
              <a:rPr lang="es-MX" dirty="0" smtClean="0"/>
              <a:t>y oportunidad</a:t>
            </a:r>
            <a:r>
              <a:rPr lang="es-MX" dirty="0"/>
              <a:t>, ofreciendo al ciudadano la </a:t>
            </a:r>
            <a:r>
              <a:rPr lang="es-MX" dirty="0" smtClean="0"/>
              <a:t>posibilidad </a:t>
            </a:r>
            <a:r>
              <a:rPr lang="es-MX" dirty="0"/>
              <a:t>de ser </a:t>
            </a:r>
            <a:r>
              <a:rPr lang="es-MX" dirty="0" smtClean="0"/>
              <a:t>un usuario </a:t>
            </a:r>
            <a:r>
              <a:rPr lang="es-MX" dirty="0"/>
              <a:t>de la administración y entendida la transparencia </a:t>
            </a:r>
            <a:r>
              <a:rPr lang="es-MX" dirty="0" smtClean="0"/>
              <a:t>como un </a:t>
            </a:r>
            <a:r>
              <a:rPr lang="es-MX" dirty="0"/>
              <a:t>verdadero servicio público.</a:t>
            </a:r>
            <a:endParaRPr lang="es-ES" altLang="es-MX" b="1" i="1" dirty="0"/>
          </a:p>
          <a:p>
            <a:endParaRPr lang="es-ES" altLang="es-MX" dirty="0" smtClean="0"/>
          </a:p>
          <a:p>
            <a:r>
              <a:rPr lang="es-MX" b="1" dirty="0"/>
              <a:t>III. </a:t>
            </a:r>
            <a:r>
              <a:rPr lang="es-MX" b="1" dirty="0" smtClean="0"/>
              <a:t>Rendición de  Cuentas</a:t>
            </a:r>
          </a:p>
          <a:p>
            <a:endParaRPr lang="es-MX" b="1" dirty="0" smtClean="0"/>
          </a:p>
          <a:p>
            <a:pPr algn="just"/>
            <a:r>
              <a:rPr lang="es-MX" dirty="0" smtClean="0"/>
              <a:t>Cumplir </a:t>
            </a:r>
            <a:r>
              <a:rPr lang="es-MX" dirty="0"/>
              <a:t>con la </a:t>
            </a:r>
            <a:r>
              <a:rPr lang="es-MX" dirty="0" smtClean="0"/>
              <a:t>responsabilidad de </a:t>
            </a:r>
            <a:r>
              <a:rPr lang="es-MX" dirty="0"/>
              <a:t>la adecuada ejecución de sus funciones, objetivos y </a:t>
            </a:r>
            <a:r>
              <a:rPr lang="es-MX" dirty="0" smtClean="0"/>
              <a:t>metas, fomentando </a:t>
            </a:r>
            <a:r>
              <a:rPr lang="es-MX" dirty="0"/>
              <a:t>la participación ciudadana en el </a:t>
            </a:r>
            <a:r>
              <a:rPr lang="es-MX" dirty="0" smtClean="0"/>
              <a:t>diseño, implementación</a:t>
            </a:r>
            <a:r>
              <a:rPr lang="es-MX" dirty="0"/>
              <a:t>, seguimiento y evaluación de </a:t>
            </a:r>
            <a:r>
              <a:rPr lang="es-MX" dirty="0" smtClean="0"/>
              <a:t>políticas públicas</a:t>
            </a:r>
            <a:r>
              <a:rPr lang="es-MX" dirty="0"/>
              <a:t>, respondiendo de la aplicación del recurso puesto </a:t>
            </a:r>
            <a:r>
              <a:rPr lang="es-MX" dirty="0" smtClean="0"/>
              <a:t>a su </a:t>
            </a:r>
            <a:r>
              <a:rPr lang="es-MX" dirty="0"/>
              <a:t>disposición</a:t>
            </a:r>
            <a:r>
              <a:rPr lang="es-MX" dirty="0" smtClean="0"/>
              <a:t>.</a:t>
            </a:r>
          </a:p>
          <a:p>
            <a:endParaRPr lang="es-MX" dirty="0"/>
          </a:p>
          <a:p>
            <a:r>
              <a:rPr lang="es-MX" b="1" dirty="0"/>
              <a:t>IV. </a:t>
            </a:r>
            <a:r>
              <a:rPr lang="es-MX" b="1" dirty="0" smtClean="0"/>
              <a:t>Dialogo </a:t>
            </a:r>
          </a:p>
          <a:p>
            <a:endParaRPr lang="es-MX" b="1" dirty="0" smtClean="0"/>
          </a:p>
          <a:p>
            <a:pPr algn="just"/>
            <a:r>
              <a:rPr lang="es-MX" dirty="0" smtClean="0"/>
              <a:t>Ser </a:t>
            </a:r>
            <a:r>
              <a:rPr lang="es-MX" dirty="0"/>
              <a:t>abiertos, flexibles, de trato amable, </a:t>
            </a:r>
            <a:r>
              <a:rPr lang="es-MX" dirty="0" smtClean="0"/>
              <a:t>humilde y </a:t>
            </a:r>
            <a:r>
              <a:rPr lang="es-MX" dirty="0"/>
              <a:t>respetuoso para comunicarse y construir ideas, </a:t>
            </a:r>
            <a:r>
              <a:rPr lang="es-MX" dirty="0" smtClean="0"/>
              <a:t>tomando las </a:t>
            </a:r>
            <a:r>
              <a:rPr lang="es-MX" dirty="0"/>
              <a:t>mejores decisiones con otras </a:t>
            </a:r>
            <a:r>
              <a:rPr lang="es-MX" dirty="0" smtClean="0"/>
              <a:t>instituciones gubernamentales </a:t>
            </a:r>
            <a:r>
              <a:rPr lang="es-MX" dirty="0"/>
              <a:t>y organizaciones de la sociedad civil</a:t>
            </a:r>
            <a:r>
              <a:rPr lang="es-MX" dirty="0" smtClean="0"/>
              <a:t>.</a:t>
            </a:r>
          </a:p>
          <a:p>
            <a:pPr algn="just"/>
            <a:endParaRPr lang="es-MX" altLang="es-MX" dirty="0"/>
          </a:p>
          <a:p>
            <a:r>
              <a:rPr lang="es-MX" b="1" dirty="0"/>
              <a:t>V. Respeto </a:t>
            </a:r>
            <a:endParaRPr lang="es-MX" b="1" dirty="0" smtClean="0"/>
          </a:p>
          <a:p>
            <a:endParaRPr lang="es-MX" b="1" dirty="0"/>
          </a:p>
          <a:p>
            <a:pPr algn="just"/>
            <a:r>
              <a:rPr lang="es-MX" dirty="0"/>
              <a:t>Contar con sensibilidad para reconocer y considerar en todo momento los derechos y libertades inherentes a la condición humana de otros servidores públicos y de la ciudadanía.</a:t>
            </a:r>
            <a:endParaRPr lang="es-ES" altLang="es-MX" dirty="0"/>
          </a:p>
          <a:p>
            <a:pPr algn="just"/>
            <a:endParaRPr lang="es-ES" altLang="es-MX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dirty="0" smtClean="0">
                <a:latin typeface="Arial" panose="020B0604020202020204" pitchFamily="34" charset="0"/>
              </a:rPr>
              <a:t>CODIGO DE CONDUCTA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779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8196" name="Rectangle 126"/>
          <p:cNvSpPr>
            <a:spLocks noChangeArrowheads="1"/>
          </p:cNvSpPr>
          <p:nvPr/>
        </p:nvSpPr>
        <p:spPr bwMode="auto">
          <a:xfrm>
            <a:off x="1177925" y="4495800"/>
            <a:ext cx="52578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1443038" y="753033"/>
            <a:ext cx="5219700" cy="756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b="1" i="1" dirty="0" smtClean="0"/>
              <a:t>VI</a:t>
            </a:r>
            <a:r>
              <a:rPr lang="es-MX" b="1" i="1" dirty="0"/>
              <a:t>. </a:t>
            </a:r>
            <a:r>
              <a:rPr lang="es-MX" b="1" i="1" dirty="0" smtClean="0"/>
              <a:t>Legalidad</a:t>
            </a:r>
          </a:p>
          <a:p>
            <a:endParaRPr lang="es-MX" b="1" dirty="0" smtClean="0"/>
          </a:p>
          <a:p>
            <a:pPr algn="just"/>
            <a:r>
              <a:rPr lang="es-MX" b="1" dirty="0" smtClean="0"/>
              <a:t> </a:t>
            </a:r>
            <a:r>
              <a:rPr lang="es-MX" dirty="0"/>
              <a:t>Hacer sólo aquello que las </a:t>
            </a:r>
            <a:r>
              <a:rPr lang="es-MX" dirty="0" smtClean="0"/>
              <a:t>normas expresamente </a:t>
            </a:r>
            <a:r>
              <a:rPr lang="es-MX" dirty="0"/>
              <a:t>les confieren, y en todo momento someter </a:t>
            </a:r>
            <a:r>
              <a:rPr lang="es-MX" dirty="0" smtClean="0"/>
              <a:t>su actuación </a:t>
            </a:r>
            <a:r>
              <a:rPr lang="es-MX" dirty="0"/>
              <a:t>a las facultades que las leyes, reglamentos y </a:t>
            </a:r>
            <a:r>
              <a:rPr lang="es-MX" dirty="0" smtClean="0"/>
              <a:t>demás disposiciones </a:t>
            </a:r>
            <a:r>
              <a:rPr lang="es-MX" dirty="0"/>
              <a:t>jurídicas y administrativas atribuyen a </a:t>
            </a:r>
            <a:r>
              <a:rPr lang="es-MX" dirty="0" smtClean="0"/>
              <a:t>su empleo</a:t>
            </a:r>
            <a:r>
              <a:rPr lang="es-MX" dirty="0"/>
              <a:t>, cargo, o comisión</a:t>
            </a:r>
            <a:r>
              <a:rPr lang="es-MX" dirty="0" smtClean="0"/>
              <a:t>.</a:t>
            </a:r>
          </a:p>
          <a:p>
            <a:endParaRPr lang="es-MX" dirty="0"/>
          </a:p>
          <a:p>
            <a:r>
              <a:rPr lang="es-MX" b="1" i="1" dirty="0"/>
              <a:t>VII. </a:t>
            </a:r>
            <a:r>
              <a:rPr lang="es-MX" b="1" i="1" dirty="0" smtClean="0"/>
              <a:t>Honradez</a:t>
            </a:r>
          </a:p>
          <a:p>
            <a:endParaRPr lang="es-MX" b="1" dirty="0" smtClean="0"/>
          </a:p>
          <a:p>
            <a:pPr algn="just"/>
            <a:r>
              <a:rPr lang="es-MX" dirty="0" smtClean="0"/>
              <a:t>Conducirse </a:t>
            </a:r>
            <a:r>
              <a:rPr lang="es-MX" dirty="0"/>
              <a:t>con rectitud sin utilizar su </a:t>
            </a:r>
            <a:r>
              <a:rPr lang="es-MX" dirty="0" smtClean="0"/>
              <a:t>empleo, cargo </a:t>
            </a:r>
            <a:r>
              <a:rPr lang="es-MX" dirty="0"/>
              <a:t>o comisión para obtener o pretender obtener </a:t>
            </a:r>
            <a:r>
              <a:rPr lang="es-MX" dirty="0" smtClean="0"/>
              <a:t>algún beneficio</a:t>
            </a:r>
            <a:r>
              <a:rPr lang="es-MX" dirty="0"/>
              <a:t>, provecho o ventaja personal o a favor de </a:t>
            </a:r>
            <a:r>
              <a:rPr lang="es-MX" dirty="0" smtClean="0"/>
              <a:t>terceros; no </a:t>
            </a:r>
            <a:r>
              <a:rPr lang="es-MX" dirty="0"/>
              <a:t>buscan o aceptan presentes de cualquier persona </a:t>
            </a:r>
            <a:r>
              <a:rPr lang="es-MX" dirty="0" smtClean="0"/>
              <a:t>u organización</a:t>
            </a:r>
            <a:r>
              <a:rPr lang="es-MX" dirty="0"/>
              <a:t>, debido a que están conscientes que </a:t>
            </a:r>
            <a:r>
              <a:rPr lang="es-MX" dirty="0" smtClean="0"/>
              <a:t>ello compromete </a:t>
            </a:r>
            <a:r>
              <a:rPr lang="es-MX" dirty="0"/>
              <a:t>sus funciones, y que el ejercicio de </a:t>
            </a:r>
            <a:r>
              <a:rPr lang="es-MX" dirty="0" smtClean="0"/>
              <a:t>cualquier cargo </a:t>
            </a:r>
            <a:r>
              <a:rPr lang="es-MX" dirty="0"/>
              <a:t>público implica un alto sentido de austeridad y </a:t>
            </a:r>
            <a:r>
              <a:rPr lang="es-MX" dirty="0" smtClean="0"/>
              <a:t>vocación de </a:t>
            </a:r>
            <a:r>
              <a:rPr lang="es-MX" dirty="0"/>
              <a:t>servicio.</a:t>
            </a:r>
          </a:p>
          <a:p>
            <a:endParaRPr lang="es-MX" b="1" dirty="0" smtClean="0"/>
          </a:p>
          <a:p>
            <a:r>
              <a:rPr lang="es-MX" b="1" i="1" dirty="0" smtClean="0"/>
              <a:t>VIII</a:t>
            </a:r>
            <a:r>
              <a:rPr lang="es-MX" b="1" i="1" dirty="0"/>
              <a:t>. </a:t>
            </a:r>
            <a:r>
              <a:rPr lang="es-MX" b="1" i="1" dirty="0" smtClean="0"/>
              <a:t>Lealtad</a:t>
            </a:r>
            <a:r>
              <a:rPr lang="es-MX" b="1" dirty="0" smtClean="0"/>
              <a:t> </a:t>
            </a:r>
          </a:p>
          <a:p>
            <a:endParaRPr lang="es-MX" b="1" dirty="0"/>
          </a:p>
          <a:p>
            <a:r>
              <a:rPr lang="es-MX" dirty="0" smtClean="0"/>
              <a:t>Ser </a:t>
            </a:r>
            <a:r>
              <a:rPr lang="es-MX" dirty="0"/>
              <a:t>fieles en todo momento y </a:t>
            </a:r>
            <a:r>
              <a:rPr lang="es-MX" dirty="0" smtClean="0"/>
              <a:t>comprometerse con </a:t>
            </a:r>
            <a:r>
              <a:rPr lang="es-MX" dirty="0"/>
              <a:t>los principios, </a:t>
            </a:r>
            <a:r>
              <a:rPr lang="es-MX" dirty="0" smtClean="0"/>
              <a:t> valores</a:t>
            </a:r>
            <a:r>
              <a:rPr lang="es-MX" dirty="0"/>
              <a:t>, criterios y objetivos </a:t>
            </a:r>
            <a:r>
              <a:rPr lang="es-MX" dirty="0" smtClean="0"/>
              <a:t>institucionales, adaptándolos </a:t>
            </a:r>
            <a:r>
              <a:rPr lang="es-MX" dirty="0"/>
              <a:t>como propios en el desempeño de </a:t>
            </a:r>
            <a:r>
              <a:rPr lang="es-MX" dirty="0" smtClean="0"/>
              <a:t>sus funciones </a:t>
            </a:r>
            <a:r>
              <a:rPr lang="es-MX" dirty="0"/>
              <a:t>y atribuciones.</a:t>
            </a:r>
          </a:p>
          <a:p>
            <a:endParaRPr lang="es-MX" b="1" i="1" dirty="0" smtClean="0"/>
          </a:p>
          <a:p>
            <a:r>
              <a:rPr lang="es-MX" b="1" i="1" dirty="0" smtClean="0"/>
              <a:t>IX</a:t>
            </a:r>
            <a:r>
              <a:rPr lang="es-MX" b="1" i="1" dirty="0"/>
              <a:t>. </a:t>
            </a:r>
            <a:r>
              <a:rPr lang="es-MX" b="1" i="1" dirty="0" smtClean="0"/>
              <a:t>Integridad</a:t>
            </a:r>
          </a:p>
          <a:p>
            <a:endParaRPr lang="es-MX" b="1" dirty="0"/>
          </a:p>
          <a:p>
            <a:pPr algn="just"/>
            <a:r>
              <a:rPr lang="es-MX" dirty="0" smtClean="0"/>
              <a:t>Desempeñar </a:t>
            </a:r>
            <a:r>
              <a:rPr lang="es-MX" dirty="0"/>
              <a:t>su empleo, cargo, comisión </a:t>
            </a:r>
            <a:r>
              <a:rPr lang="es-MX" dirty="0" smtClean="0"/>
              <a:t>o funciones </a:t>
            </a:r>
            <a:r>
              <a:rPr lang="es-MX" dirty="0"/>
              <a:t>de manera imparcial y proba, no en beneficio de </a:t>
            </a:r>
            <a:r>
              <a:rPr lang="es-MX" dirty="0" smtClean="0"/>
              <a:t>sí mismo</a:t>
            </a:r>
            <a:r>
              <a:rPr lang="es-MX" dirty="0"/>
              <a:t>, de su familia o de cualquier otra persona, y </a:t>
            </a:r>
            <a:r>
              <a:rPr lang="es-MX" dirty="0" smtClean="0"/>
              <a:t>abstenerse de </a:t>
            </a:r>
            <a:r>
              <a:rPr lang="es-MX" dirty="0"/>
              <a:t>participar en situaciones que causen posible conflicto </a:t>
            </a:r>
            <a:r>
              <a:rPr lang="es-MX" dirty="0" smtClean="0"/>
              <a:t>de interés</a:t>
            </a:r>
            <a:r>
              <a:rPr lang="es-MX" dirty="0"/>
              <a:t>. Además, utilizar el mobiliario, equipo y </a:t>
            </a:r>
            <a:r>
              <a:rPr lang="es-MX" dirty="0" smtClean="0"/>
              <a:t>vehículo asignados </a:t>
            </a:r>
            <a:r>
              <a:rPr lang="es-MX" dirty="0"/>
              <a:t>en el desempeño de sus actividades de </a:t>
            </a:r>
            <a:r>
              <a:rPr lang="es-MX" dirty="0" smtClean="0"/>
              <a:t>forma responsable </a:t>
            </a:r>
            <a:r>
              <a:rPr lang="es-MX" dirty="0"/>
              <a:t>y apegada a la legalidad</a:t>
            </a:r>
            <a:r>
              <a:rPr lang="es-MX" dirty="0" smtClean="0"/>
              <a:t>.</a:t>
            </a:r>
          </a:p>
          <a:p>
            <a:endParaRPr lang="es-MX" dirty="0"/>
          </a:p>
          <a:p>
            <a:r>
              <a:rPr lang="es-MX" b="1" i="1" dirty="0"/>
              <a:t>X. </a:t>
            </a:r>
            <a:r>
              <a:rPr lang="es-MX" b="1" i="1" dirty="0" smtClean="0"/>
              <a:t>Eficiencia</a:t>
            </a:r>
          </a:p>
          <a:p>
            <a:endParaRPr lang="es-MX" b="1" dirty="0" smtClean="0"/>
          </a:p>
          <a:p>
            <a:pPr algn="just"/>
            <a:r>
              <a:rPr lang="es-MX" dirty="0" smtClean="0"/>
              <a:t>Actuar </a:t>
            </a:r>
            <a:r>
              <a:rPr lang="es-MX" dirty="0"/>
              <a:t>conforme a una cultura de </a:t>
            </a:r>
            <a:r>
              <a:rPr lang="es-MX" dirty="0" smtClean="0"/>
              <a:t>servicio orientada </a:t>
            </a:r>
            <a:r>
              <a:rPr lang="es-MX" dirty="0"/>
              <a:t>al logro de resultados y rendición de </a:t>
            </a:r>
            <a:r>
              <a:rPr lang="es-MX" dirty="0" smtClean="0"/>
              <a:t>cuentas, procurando </a:t>
            </a:r>
            <a:r>
              <a:rPr lang="es-MX" dirty="0"/>
              <a:t>en todo momento un mejor desempeño de </a:t>
            </a:r>
            <a:r>
              <a:rPr lang="es-MX" dirty="0" smtClean="0"/>
              <a:t>sus funciones </a:t>
            </a:r>
            <a:r>
              <a:rPr lang="es-MX" dirty="0"/>
              <a:t>a fin de alcanzar las metas institucionales </a:t>
            </a:r>
            <a:r>
              <a:rPr lang="es-MX" dirty="0" smtClean="0"/>
              <a:t>según sus </a:t>
            </a:r>
            <a:r>
              <a:rPr lang="es-MX" dirty="0"/>
              <a:t>responsabilidades y mediante el uso óptimo, </a:t>
            </a:r>
            <a:r>
              <a:rPr lang="es-MX" dirty="0" smtClean="0"/>
              <a:t>responsable y </a:t>
            </a:r>
            <a:r>
              <a:rPr lang="es-MX" dirty="0"/>
              <a:t>transparente de los recursos públicos, eliminando </a:t>
            </a:r>
            <a:r>
              <a:rPr lang="es-MX" dirty="0" smtClean="0"/>
              <a:t>cualquier ostentación </a:t>
            </a:r>
            <a:r>
              <a:rPr lang="es-MX" dirty="0"/>
              <a:t>y discrecionalidad indebida en su aplicación.</a:t>
            </a:r>
            <a:endParaRPr lang="es-ES" altLang="es-MX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dirty="0" smtClean="0">
                <a:latin typeface="Arial" panose="020B0604020202020204" pitchFamily="34" charset="0"/>
              </a:rPr>
              <a:t>CODIGO DE CONDUCTA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048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9220" name="Rectangle 56"/>
          <p:cNvSpPr>
            <a:spLocks noChangeArrowheads="1"/>
          </p:cNvSpPr>
          <p:nvPr/>
        </p:nvSpPr>
        <p:spPr bwMode="auto">
          <a:xfrm>
            <a:off x="1028700" y="3763963"/>
            <a:ext cx="52578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graphicFrame>
        <p:nvGraphicFramePr>
          <p:cNvPr id="9226" name="Group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4858820"/>
              </p:ext>
            </p:extLst>
          </p:nvPr>
        </p:nvGraphicFramePr>
        <p:xfrm>
          <a:off x="1448900" y="526562"/>
          <a:ext cx="5220000" cy="7823200"/>
        </p:xfrm>
        <a:graphic>
          <a:graphicData uri="http://schemas.openxmlformats.org/drawingml/2006/table">
            <a:tbl>
              <a:tblPr/>
              <a:tblGrid>
                <a:gridCol w="52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445022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82563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  Junta Directiva</a:t>
                      </a:r>
                    </a:p>
                    <a:p>
                      <a:pPr marL="182563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82563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 Dirección General</a:t>
                      </a:r>
                    </a:p>
                    <a:p>
                      <a:pPr marL="182563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1.1.1 Jefatura de la Unidad de Transferencia de Tecnología </a:t>
                      </a:r>
                    </a:p>
                    <a:p>
                      <a:pPr marL="182563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82563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1.2. Dirección Académica</a:t>
                      </a:r>
                    </a:p>
                    <a:p>
                      <a:pPr marL="441325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1325" algn="l"/>
                        </a:tabLst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1.2.1. Subdirección Académica</a:t>
                      </a:r>
                    </a:p>
                    <a:p>
                      <a:pPr marL="80010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1325" algn="l"/>
                        </a:tabLst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1.2.1.1. Jefatura de Desarrollo Académico</a:t>
                      </a:r>
                    </a:p>
                    <a:p>
                      <a:pPr marL="80010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1325" algn="l"/>
                        </a:tabLst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1.2.1.2. Jefatura de la Carrera de Ingeniería Industrial</a:t>
                      </a:r>
                    </a:p>
                    <a:p>
                      <a:pPr marL="80010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1325" algn="l"/>
                        </a:tabLst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1.2.1.3. Jefatura de la Carrera de Ingeniería en Sistemas</a:t>
                      </a:r>
                    </a:p>
                    <a:p>
                      <a:pPr marL="80010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1325" algn="l"/>
                        </a:tabLst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Computacionales</a:t>
                      </a:r>
                    </a:p>
                    <a:p>
                      <a:pPr marL="80010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1325" algn="l"/>
                        </a:tabLst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1.2.1.4. Jefatura de la Carrera de Ingeniería en Gestión</a:t>
                      </a:r>
                    </a:p>
                    <a:p>
                      <a:pPr marL="80010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1325" algn="l"/>
                        </a:tabLst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Empresarial</a:t>
                      </a:r>
                    </a:p>
                    <a:p>
                      <a:pPr marL="80010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1325" algn="l"/>
                        </a:tabLst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1.2.1.5  .Jefatura de la Carrera de Ingeniería Ambiental</a:t>
                      </a:r>
                    </a:p>
                    <a:p>
                      <a:pPr marL="80010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1325" algn="l"/>
                        </a:tabLst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1.2.1.6. Jefatura de División de Estudios Profesionales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1.3. Dirección de Vinculación </a:t>
                      </a:r>
                    </a:p>
                    <a:p>
                      <a:pPr marL="441325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1.3.1. Subdirección de Vinculación</a:t>
                      </a:r>
                    </a:p>
                    <a:p>
                      <a:pPr marL="80010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1.3.1.2. Jefatura de Vinculación y Extensión </a:t>
                      </a:r>
                    </a:p>
                    <a:p>
                      <a:pPr marL="80010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1.3.1.4. Centro de Incubación e Innovación Empresarial</a:t>
                      </a:r>
                    </a:p>
                    <a:p>
                      <a:pPr marL="80010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1.3.1.5. Coordinador de Incubación e Innovación Empresarial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</a:p>
                  </a:txBody>
                  <a:tcPr marL="91446" marR="91446" marT="45699" marB="4569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8178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45699" marB="4569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dirty="0" smtClean="0">
                <a:latin typeface="Arial" panose="020B0604020202020204" pitchFamily="34" charset="0"/>
              </a:rPr>
              <a:t>ESTRUCTURA ORGÁNICA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392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graphicFrame>
        <p:nvGraphicFramePr>
          <p:cNvPr id="5" name="Group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307239"/>
              </p:ext>
            </p:extLst>
          </p:nvPr>
        </p:nvGraphicFramePr>
        <p:xfrm>
          <a:off x="1448900" y="526562"/>
          <a:ext cx="5220000" cy="7708900"/>
        </p:xfrm>
        <a:graphic>
          <a:graphicData uri="http://schemas.openxmlformats.org/drawingml/2006/table">
            <a:tbl>
              <a:tblPr/>
              <a:tblGrid>
                <a:gridCol w="52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011516">
                <a:tc>
                  <a:txBody>
                    <a:bodyPr/>
                    <a:lstStyle/>
                    <a:p>
                      <a:pPr marL="441325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 </a:t>
                      </a:r>
                    </a:p>
                    <a:p>
                      <a:pPr marL="182563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1.4. Subdirección de Servicios Administrativos</a:t>
                      </a:r>
                    </a:p>
                    <a:p>
                      <a:pPr marL="45720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1.4.1. Jefatura de Recursos Humanos</a:t>
                      </a:r>
                    </a:p>
                    <a:p>
                      <a:pPr marL="45720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1.4.2. Jefatura de Recursos Materiales</a:t>
                      </a:r>
                    </a:p>
                    <a:p>
                      <a:pPr marL="45720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1.4.3. Jefatura de Recursos Financieros</a:t>
                      </a:r>
                    </a:p>
                    <a:p>
                      <a:pPr marL="45720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1.4.4. Jefatura de Bienes y Servicios</a:t>
                      </a:r>
                    </a:p>
                    <a:p>
                      <a:pPr marL="182563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82563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1.5. Subdirección de Planeación</a:t>
                      </a:r>
                    </a:p>
                    <a:p>
                      <a:pPr marL="45720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1.5.1. Jefatura de Promoción y Difusión</a:t>
                      </a:r>
                    </a:p>
                    <a:p>
                      <a:pPr marL="45720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1.5.2. Jefatura de Servicios Escolares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7384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91434" marR="91434"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dirty="0" smtClean="0">
                <a:latin typeface="Arial" panose="020B0604020202020204" pitchFamily="34" charset="0"/>
              </a:rPr>
              <a:t>ESTRUCTURA ORGÁNICA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027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" name="Conector recto 94"/>
          <p:cNvCxnSpPr/>
          <p:nvPr/>
        </p:nvCxnSpPr>
        <p:spPr bwMode="auto">
          <a:xfrm>
            <a:off x="5730247" y="4136434"/>
            <a:ext cx="0" cy="792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47625" y="68263"/>
            <a:ext cx="29718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1250"/>
              </a:spcBef>
            </a:pPr>
            <a:r>
              <a:rPr lang="es-ES" altLang="es-MX" sz="2000" b="1" i="1">
                <a:solidFill>
                  <a:srgbClr val="000000"/>
                </a:solidFill>
                <a:ea typeface="WenQuanYi Micro Hei"/>
                <a:cs typeface="WenQuanYi Micro Hei"/>
              </a:rPr>
              <a:t>ORGANIGRAMA</a:t>
            </a:r>
          </a:p>
        </p:txBody>
      </p:sp>
      <p:sp>
        <p:nvSpPr>
          <p:cNvPr id="11292" name="Line 20"/>
          <p:cNvSpPr>
            <a:spLocks noChangeShapeType="1"/>
          </p:cNvSpPr>
          <p:nvPr/>
        </p:nvSpPr>
        <p:spPr bwMode="auto">
          <a:xfrm>
            <a:off x="925513" y="4135195"/>
            <a:ext cx="5688000" cy="1"/>
          </a:xfrm>
          <a:prstGeom prst="line">
            <a:avLst/>
          </a:prstGeom>
          <a:noFill/>
          <a:ln w="936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1271" name="Text Box 59"/>
          <p:cNvSpPr txBox="1">
            <a:spLocks noChangeArrowheads="1"/>
          </p:cNvSpPr>
          <p:nvPr/>
        </p:nvSpPr>
        <p:spPr bwMode="auto">
          <a:xfrm>
            <a:off x="1485900" y="720725"/>
            <a:ext cx="40195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Instituto Tecnológico Superior de Tamazunchale</a:t>
            </a:r>
          </a:p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Dirección General</a:t>
            </a:r>
          </a:p>
        </p:txBody>
      </p:sp>
      <p:sp>
        <p:nvSpPr>
          <p:cNvPr id="1127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822827" y="7726405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MX" dirty="0">
              <a:solidFill>
                <a:srgbClr val="000000"/>
              </a:solidFill>
            </a:endParaRPr>
          </a:p>
        </p:txBody>
      </p:sp>
      <p:cxnSp>
        <p:nvCxnSpPr>
          <p:cNvPr id="18" name="Conector recto 17"/>
          <p:cNvCxnSpPr/>
          <p:nvPr/>
        </p:nvCxnSpPr>
        <p:spPr bwMode="auto">
          <a:xfrm>
            <a:off x="6601535" y="4129808"/>
            <a:ext cx="0" cy="1584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2569027" y="4129808"/>
            <a:ext cx="0" cy="648000"/>
          </a:xfrm>
          <a:prstGeom prst="line">
            <a:avLst/>
          </a:prstGeom>
          <a:noFill/>
          <a:ln w="936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1310" name="Line 38"/>
          <p:cNvSpPr>
            <a:spLocks noChangeShapeType="1"/>
          </p:cNvSpPr>
          <p:nvPr/>
        </p:nvSpPr>
        <p:spPr bwMode="auto">
          <a:xfrm>
            <a:off x="3424236" y="1558021"/>
            <a:ext cx="2" cy="2571787"/>
          </a:xfrm>
          <a:prstGeom prst="line">
            <a:avLst/>
          </a:prstGeom>
          <a:noFill/>
          <a:ln w="936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1312" name="Rectangle 40"/>
          <p:cNvSpPr>
            <a:spLocks noChangeArrowheads="1"/>
          </p:cNvSpPr>
          <p:nvPr/>
        </p:nvSpPr>
        <p:spPr bwMode="auto">
          <a:xfrm>
            <a:off x="2852738" y="2294621"/>
            <a:ext cx="1138238" cy="609600"/>
          </a:xfrm>
          <a:prstGeom prst="rect">
            <a:avLst/>
          </a:prstGeom>
          <a:solidFill>
            <a:srgbClr val="FFFFFF"/>
          </a:solidFill>
          <a:ln w="6480">
            <a:solidFill>
              <a:srgbClr val="339933"/>
            </a:solidFill>
            <a:prstDash val="dash"/>
            <a:miter lim="800000"/>
            <a:headEnd/>
            <a:tailEnd/>
          </a:ln>
          <a:effectLst>
            <a:outerShdw dist="63504" dir="2216092" algn="ctr" rotWithShape="0">
              <a:srgbClr val="339933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1313" name="Text Box 41"/>
          <p:cNvSpPr txBox="1">
            <a:spLocks noChangeArrowheads="1"/>
          </p:cNvSpPr>
          <p:nvPr/>
        </p:nvSpPr>
        <p:spPr bwMode="auto">
          <a:xfrm>
            <a:off x="2963863" y="2326371"/>
            <a:ext cx="931863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rPr>
              <a:t>Dirección General</a:t>
            </a:r>
          </a:p>
        </p:txBody>
      </p:sp>
      <p:sp>
        <p:nvSpPr>
          <p:cNvPr id="11314" name="Text Box 42"/>
          <p:cNvSpPr txBox="1">
            <a:spLocks noChangeArrowheads="1"/>
          </p:cNvSpPr>
          <p:nvPr/>
        </p:nvSpPr>
        <p:spPr bwMode="auto">
          <a:xfrm>
            <a:off x="2767013" y="2577196"/>
            <a:ext cx="1306513" cy="28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 Ricardo Bárcenas Rivas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Director 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General (ITS0001)</a:t>
            </a: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1315" name="Line 43"/>
          <p:cNvSpPr>
            <a:spLocks noChangeShapeType="1"/>
          </p:cNvSpPr>
          <p:nvPr/>
        </p:nvSpPr>
        <p:spPr bwMode="auto">
          <a:xfrm>
            <a:off x="2852738" y="2521634"/>
            <a:ext cx="1138238" cy="0"/>
          </a:xfrm>
          <a:prstGeom prst="line">
            <a:avLst/>
          </a:prstGeom>
          <a:noFill/>
          <a:ln w="6480">
            <a:solidFill>
              <a:srgbClr val="339933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1326" name="Rectangle 54"/>
          <p:cNvSpPr>
            <a:spLocks noChangeArrowheads="1"/>
          </p:cNvSpPr>
          <p:nvPr/>
        </p:nvSpPr>
        <p:spPr bwMode="auto">
          <a:xfrm>
            <a:off x="2852738" y="1318309"/>
            <a:ext cx="1138238" cy="554037"/>
          </a:xfrm>
          <a:prstGeom prst="rect">
            <a:avLst/>
          </a:prstGeom>
          <a:solidFill>
            <a:srgbClr val="FFFFFF"/>
          </a:solidFill>
          <a:ln w="6480">
            <a:solidFill>
              <a:srgbClr val="808080"/>
            </a:solidFill>
            <a:miter lim="800000"/>
            <a:headEnd/>
            <a:tailEnd/>
          </a:ln>
          <a:effectLst>
            <a:outerShdw dist="40186" dir="1096358" algn="ctr" rotWithShape="0">
              <a:srgbClr val="808080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1327" name="Text Box 55"/>
          <p:cNvSpPr txBox="1">
            <a:spLocks noChangeArrowheads="1"/>
          </p:cNvSpPr>
          <p:nvPr/>
        </p:nvSpPr>
        <p:spPr bwMode="auto">
          <a:xfrm>
            <a:off x="3025776" y="1470709"/>
            <a:ext cx="808038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>
                <a:solidFill>
                  <a:srgbClr val="000000"/>
                </a:solidFill>
                <a:ea typeface="WenQuanYi Micro Hei"/>
                <a:cs typeface="WenQuanYi Micro Hei"/>
              </a:rPr>
              <a:t>Junta Directiva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4945685" y="4398423"/>
            <a:ext cx="1581237" cy="859230"/>
            <a:chOff x="3964059" y="6093780"/>
            <a:chExt cx="1381206" cy="859230"/>
          </a:xfrm>
        </p:grpSpPr>
        <p:sp>
          <p:nvSpPr>
            <p:cNvPr id="91" name="Rectangle 31"/>
            <p:cNvSpPr>
              <a:spLocks noChangeArrowheads="1"/>
            </p:cNvSpPr>
            <p:nvPr/>
          </p:nvSpPr>
          <p:spPr bwMode="auto">
            <a:xfrm>
              <a:off x="4079875" y="6103124"/>
              <a:ext cx="1136650" cy="823638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92" name="Line 33"/>
            <p:cNvSpPr>
              <a:spLocks noChangeShapeType="1"/>
            </p:cNvSpPr>
            <p:nvPr/>
          </p:nvSpPr>
          <p:spPr bwMode="auto">
            <a:xfrm>
              <a:off x="4079875" y="6405162"/>
              <a:ext cx="1136650" cy="0"/>
            </a:xfrm>
            <a:prstGeom prst="line">
              <a:avLst/>
            </a:prstGeom>
            <a:noFill/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93" name="Text Box 35"/>
            <p:cNvSpPr txBox="1">
              <a:spLocks noChangeArrowheads="1"/>
            </p:cNvSpPr>
            <p:nvPr/>
          </p:nvSpPr>
          <p:spPr bwMode="auto">
            <a:xfrm>
              <a:off x="4006838" y="6093780"/>
              <a:ext cx="1279814" cy="3530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División de la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 Unidad  de Transferencia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 de Tecnología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94" name="Text Box 36"/>
            <p:cNvSpPr txBox="1">
              <a:spLocks noChangeArrowheads="1"/>
            </p:cNvSpPr>
            <p:nvPr/>
          </p:nvSpPr>
          <p:spPr bwMode="auto">
            <a:xfrm>
              <a:off x="3964059" y="6373748"/>
              <a:ext cx="1381206" cy="579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Francisca Azuara Zumaya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Jefa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de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División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de la Unidad de Transferencia de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Tecnología(ITS0003)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cxnSp>
        <p:nvCxnSpPr>
          <p:cNvPr id="27" name="Conector recto 26"/>
          <p:cNvCxnSpPr/>
          <p:nvPr/>
        </p:nvCxnSpPr>
        <p:spPr bwMode="auto">
          <a:xfrm>
            <a:off x="4166490" y="4135197"/>
            <a:ext cx="0" cy="792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1" name="10 Grupo"/>
          <p:cNvGrpSpPr/>
          <p:nvPr/>
        </p:nvGrpSpPr>
        <p:grpSpPr>
          <a:xfrm>
            <a:off x="4866079" y="5451164"/>
            <a:ext cx="1747259" cy="759279"/>
            <a:chOff x="5181284" y="6775645"/>
            <a:chExt cx="1557539" cy="759279"/>
          </a:xfrm>
        </p:grpSpPr>
        <p:cxnSp>
          <p:nvCxnSpPr>
            <p:cNvPr id="83" name="Conector recto 276"/>
            <p:cNvCxnSpPr/>
            <p:nvPr/>
          </p:nvCxnSpPr>
          <p:spPr bwMode="auto">
            <a:xfrm>
              <a:off x="5954671" y="7226976"/>
              <a:ext cx="0" cy="3079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4" name="Line 17"/>
            <p:cNvSpPr>
              <a:spLocks noChangeShapeType="1"/>
            </p:cNvSpPr>
            <p:nvPr/>
          </p:nvSpPr>
          <p:spPr bwMode="auto">
            <a:xfrm flipH="1">
              <a:off x="5744407" y="7036946"/>
              <a:ext cx="994416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grpSp>
          <p:nvGrpSpPr>
            <p:cNvPr id="85" name="Grupo 1"/>
            <p:cNvGrpSpPr/>
            <p:nvPr/>
          </p:nvGrpSpPr>
          <p:grpSpPr>
            <a:xfrm>
              <a:off x="5181284" y="6775645"/>
              <a:ext cx="1513478" cy="599445"/>
              <a:chOff x="5408751" y="4337648"/>
              <a:chExt cx="1513478" cy="599445"/>
            </a:xfrm>
          </p:grpSpPr>
          <p:sp>
            <p:nvSpPr>
              <p:cNvPr id="87" name="Rectangle 100"/>
              <p:cNvSpPr>
                <a:spLocks noChangeArrowheads="1"/>
              </p:cNvSpPr>
              <p:nvPr/>
            </p:nvSpPr>
            <p:spPr bwMode="auto">
              <a:xfrm>
                <a:off x="5603875" y="4354513"/>
                <a:ext cx="1136650" cy="533400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ffectLst>
                <a:outerShdw dist="63504" dir="2216092" algn="ctr" rotWithShape="0">
                  <a:srgbClr val="339933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Text Box 101"/>
              <p:cNvSpPr txBox="1">
                <a:spLocks noChangeArrowheads="1"/>
              </p:cNvSpPr>
              <p:nvPr/>
            </p:nvSpPr>
            <p:spPr bwMode="auto">
              <a:xfrm>
                <a:off x="5408751" y="4337648"/>
                <a:ext cx="1513478" cy="266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Coordinación de Transparencia </a:t>
                </a:r>
              </a:p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y Archivo</a:t>
                </a:r>
                <a:endPara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89" name="Text Box 102"/>
              <p:cNvSpPr txBox="1">
                <a:spLocks noChangeArrowheads="1"/>
              </p:cNvSpPr>
              <p:nvPr/>
            </p:nvSpPr>
            <p:spPr bwMode="auto">
              <a:xfrm>
                <a:off x="5451903" y="4551730"/>
                <a:ext cx="1464586" cy="385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Nuvia Ivet Bautista </a:t>
                </a: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Rebullosa</a:t>
                </a: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Coordinadora de Transparencia y Archivo (CF12027)</a:t>
                </a: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90" name="Line 103"/>
              <p:cNvSpPr>
                <a:spLocks noChangeShapeType="1"/>
              </p:cNvSpPr>
              <p:nvPr/>
            </p:nvSpPr>
            <p:spPr bwMode="auto">
              <a:xfrm>
                <a:off x="5613019" y="4540182"/>
                <a:ext cx="1138238" cy="0"/>
              </a:xfrm>
              <a:prstGeom prst="line">
                <a:avLst/>
              </a:prstGeom>
              <a:noFill/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</p:grpSp>
      <p:cxnSp>
        <p:nvCxnSpPr>
          <p:cNvPr id="115" name="Conector recto 26"/>
          <p:cNvCxnSpPr>
            <a:stCxn id="130" idx="0"/>
            <a:endCxn id="149" idx="0"/>
          </p:cNvCxnSpPr>
          <p:nvPr/>
        </p:nvCxnSpPr>
        <p:spPr bwMode="auto">
          <a:xfrm flipH="1">
            <a:off x="191635" y="4661169"/>
            <a:ext cx="793" cy="9952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Conector recto 26"/>
          <p:cNvCxnSpPr/>
          <p:nvPr/>
        </p:nvCxnSpPr>
        <p:spPr bwMode="auto">
          <a:xfrm>
            <a:off x="1852297" y="4684471"/>
            <a:ext cx="0" cy="18098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23" name="122 Grupo"/>
          <p:cNvGrpSpPr/>
          <p:nvPr/>
        </p:nvGrpSpPr>
        <p:grpSpPr>
          <a:xfrm>
            <a:off x="3495675" y="4401853"/>
            <a:ext cx="1304925" cy="782946"/>
            <a:chOff x="5268035" y="5299326"/>
            <a:chExt cx="1304925" cy="782946"/>
          </a:xfrm>
        </p:grpSpPr>
        <p:grpSp>
          <p:nvGrpSpPr>
            <p:cNvPr id="124" name="Grupo 8"/>
            <p:cNvGrpSpPr/>
            <p:nvPr/>
          </p:nvGrpSpPr>
          <p:grpSpPr>
            <a:xfrm>
              <a:off x="5268035" y="5299326"/>
              <a:ext cx="1304925" cy="782946"/>
              <a:chOff x="4049713" y="5505450"/>
              <a:chExt cx="1304925" cy="782946"/>
            </a:xfrm>
          </p:grpSpPr>
          <p:sp>
            <p:nvSpPr>
              <p:cNvPr id="126" name="Rectangle 34"/>
              <p:cNvSpPr>
                <a:spLocks noChangeArrowheads="1"/>
              </p:cNvSpPr>
              <p:nvPr/>
            </p:nvSpPr>
            <p:spPr bwMode="auto">
              <a:xfrm>
                <a:off x="4124326" y="5505450"/>
                <a:ext cx="1138238" cy="625475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ffectLst>
                <a:outerShdw dist="63504" dir="2216092" algn="ctr" rotWithShape="0">
                  <a:srgbClr val="339933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Text Box 57"/>
              <p:cNvSpPr txBox="1">
                <a:spLocks noChangeArrowheads="1"/>
              </p:cNvSpPr>
              <p:nvPr/>
            </p:nvSpPr>
            <p:spPr bwMode="auto">
              <a:xfrm>
                <a:off x="4049713" y="5709134"/>
                <a:ext cx="1304925" cy="579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Claudia Díaz Aguilar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Subdirectora de Servicios 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Administrativos 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(ITS0002</a:t>
                </a: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)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128" name="Text Box 58"/>
              <p:cNvSpPr txBox="1">
                <a:spLocks noChangeArrowheads="1"/>
              </p:cNvSpPr>
              <p:nvPr/>
            </p:nvSpPr>
            <p:spPr bwMode="auto">
              <a:xfrm>
                <a:off x="4052888" y="5507038"/>
                <a:ext cx="1284288" cy="2619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Subdirección de</a:t>
                </a:r>
              </a:p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 Servicios Administrativos</a:t>
                </a:r>
              </a:p>
            </p:txBody>
          </p:sp>
        </p:grpSp>
        <p:sp>
          <p:nvSpPr>
            <p:cNvPr id="125" name="Line 33"/>
            <p:cNvSpPr>
              <a:spLocks noChangeShapeType="1"/>
            </p:cNvSpPr>
            <p:nvPr/>
          </p:nvSpPr>
          <p:spPr bwMode="auto">
            <a:xfrm>
              <a:off x="5354018" y="5533998"/>
              <a:ext cx="1136650" cy="0"/>
            </a:xfrm>
            <a:prstGeom prst="line">
              <a:avLst/>
            </a:prstGeom>
            <a:noFill/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</p:grpSp>
      <p:sp>
        <p:nvSpPr>
          <p:cNvPr id="129" name="Line 20"/>
          <p:cNvSpPr>
            <a:spLocks noChangeShapeType="1"/>
          </p:cNvSpPr>
          <p:nvPr/>
        </p:nvSpPr>
        <p:spPr bwMode="auto">
          <a:xfrm>
            <a:off x="2626793" y="3441735"/>
            <a:ext cx="804075" cy="1"/>
          </a:xfrm>
          <a:prstGeom prst="line">
            <a:avLst/>
          </a:prstGeom>
          <a:noFill/>
          <a:ln w="936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30" name="Line 20"/>
          <p:cNvSpPr>
            <a:spLocks noChangeShapeType="1"/>
          </p:cNvSpPr>
          <p:nvPr/>
        </p:nvSpPr>
        <p:spPr bwMode="auto">
          <a:xfrm>
            <a:off x="192428" y="4661169"/>
            <a:ext cx="804075" cy="1"/>
          </a:xfrm>
          <a:prstGeom prst="line">
            <a:avLst/>
          </a:prstGeom>
          <a:noFill/>
          <a:ln w="936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12" name="11 Grupo"/>
          <p:cNvGrpSpPr/>
          <p:nvPr/>
        </p:nvGrpSpPr>
        <p:grpSpPr>
          <a:xfrm>
            <a:off x="1621473" y="3205846"/>
            <a:ext cx="1359386" cy="795202"/>
            <a:chOff x="1621473" y="3086100"/>
            <a:chExt cx="1359386" cy="795202"/>
          </a:xfrm>
        </p:grpSpPr>
        <p:sp>
          <p:nvSpPr>
            <p:cNvPr id="131" name="Rectangle 13"/>
            <p:cNvSpPr>
              <a:spLocks noChangeArrowheads="1"/>
            </p:cNvSpPr>
            <p:nvPr/>
          </p:nvSpPr>
          <p:spPr bwMode="auto">
            <a:xfrm>
              <a:off x="2067561" y="3235325"/>
              <a:ext cx="0" cy="241300"/>
            </a:xfrm>
            <a:prstGeom prst="rect">
              <a:avLst/>
            </a:prstGeom>
            <a:noFill/>
            <a:ln w="9525">
              <a:solidFill>
                <a:srgbClr val="33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32" name="Rectangle 52"/>
            <p:cNvSpPr>
              <a:spLocks noChangeArrowheads="1"/>
            </p:cNvSpPr>
            <p:nvPr/>
          </p:nvSpPr>
          <p:spPr bwMode="auto">
            <a:xfrm>
              <a:off x="1729423" y="3086100"/>
              <a:ext cx="1131888" cy="623887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33" name="Text Box 53"/>
            <p:cNvSpPr txBox="1">
              <a:spLocks noChangeArrowheads="1"/>
            </p:cNvSpPr>
            <p:nvPr/>
          </p:nvSpPr>
          <p:spPr bwMode="auto">
            <a:xfrm>
              <a:off x="1832611" y="3090863"/>
              <a:ext cx="950913" cy="26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Secretaria de 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Dirección General</a:t>
              </a:r>
            </a:p>
          </p:txBody>
        </p:sp>
        <p:sp>
          <p:nvSpPr>
            <p:cNvPr id="134" name="Line 33"/>
            <p:cNvSpPr>
              <a:spLocks noChangeShapeType="1"/>
            </p:cNvSpPr>
            <p:nvPr/>
          </p:nvSpPr>
          <p:spPr bwMode="auto">
            <a:xfrm>
              <a:off x="1737360" y="3318947"/>
              <a:ext cx="1136650" cy="0"/>
            </a:xfrm>
            <a:prstGeom prst="line">
              <a:avLst/>
            </a:prstGeom>
            <a:noFill/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40" name="Text Box 36"/>
            <p:cNvSpPr txBox="1">
              <a:spLocks noChangeArrowheads="1"/>
            </p:cNvSpPr>
            <p:nvPr/>
          </p:nvSpPr>
          <p:spPr bwMode="auto">
            <a:xfrm>
              <a:off x="1621473" y="3302040"/>
              <a:ext cx="1359386" cy="579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Alba Yazmín González Hernández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Secretaria de Dirección General (P01001)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grpSp>
        <p:nvGrpSpPr>
          <p:cNvPr id="14" name="13 Grupo"/>
          <p:cNvGrpSpPr/>
          <p:nvPr/>
        </p:nvGrpSpPr>
        <p:grpSpPr>
          <a:xfrm>
            <a:off x="271463" y="4134534"/>
            <a:ext cx="1306513" cy="921500"/>
            <a:chOff x="271463" y="4014788"/>
            <a:chExt cx="1306513" cy="921500"/>
          </a:xfrm>
        </p:grpSpPr>
        <p:sp>
          <p:nvSpPr>
            <p:cNvPr id="143" name="Line 12"/>
            <p:cNvSpPr>
              <a:spLocks noChangeShapeType="1"/>
            </p:cNvSpPr>
            <p:nvPr/>
          </p:nvSpPr>
          <p:spPr bwMode="auto">
            <a:xfrm>
              <a:off x="925513" y="4014788"/>
              <a:ext cx="0" cy="492125"/>
            </a:xfrm>
            <a:prstGeom prst="line">
              <a:avLst/>
            </a:prstGeom>
            <a:noFill/>
            <a:ln w="936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45" name="Rectangle 23"/>
            <p:cNvSpPr>
              <a:spLocks noChangeArrowheads="1"/>
            </p:cNvSpPr>
            <p:nvPr/>
          </p:nvSpPr>
          <p:spPr bwMode="auto">
            <a:xfrm>
              <a:off x="361951" y="4286250"/>
              <a:ext cx="1138238" cy="646112"/>
            </a:xfrm>
            <a:prstGeom prst="rect">
              <a:avLst/>
            </a:prstGeom>
            <a:solidFill>
              <a:schemeClr val="bg1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46" name="Text Box 24"/>
            <p:cNvSpPr txBox="1">
              <a:spLocks noChangeArrowheads="1"/>
            </p:cNvSpPr>
            <p:nvPr/>
          </p:nvSpPr>
          <p:spPr bwMode="auto">
            <a:xfrm>
              <a:off x="403226" y="4314825"/>
              <a:ext cx="1068388" cy="17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Dirección Académica</a:t>
              </a:r>
            </a:p>
          </p:txBody>
        </p:sp>
        <p:sp>
          <p:nvSpPr>
            <p:cNvPr id="147" name="Text Box 25"/>
            <p:cNvSpPr txBox="1">
              <a:spLocks noChangeArrowheads="1"/>
            </p:cNvSpPr>
            <p:nvPr/>
          </p:nvSpPr>
          <p:spPr bwMode="auto">
            <a:xfrm>
              <a:off x="271463" y="4537075"/>
              <a:ext cx="1306513" cy="399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8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José Martín Tello Guerrero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Director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Académico (ITS0009)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148" name="Line 26"/>
            <p:cNvSpPr>
              <a:spLocks noChangeShapeType="1"/>
            </p:cNvSpPr>
            <p:nvPr/>
          </p:nvSpPr>
          <p:spPr bwMode="auto">
            <a:xfrm>
              <a:off x="361951" y="4531553"/>
              <a:ext cx="1138238" cy="0"/>
            </a:xfrm>
            <a:prstGeom prst="line">
              <a:avLst/>
            </a:prstGeom>
            <a:noFill/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</p:grpSp>
      <p:sp>
        <p:nvSpPr>
          <p:cNvPr id="149" name="Line 20"/>
          <p:cNvSpPr>
            <a:spLocks noChangeShapeType="1"/>
          </p:cNvSpPr>
          <p:nvPr/>
        </p:nvSpPr>
        <p:spPr bwMode="auto">
          <a:xfrm>
            <a:off x="191635" y="5656458"/>
            <a:ext cx="804075" cy="1"/>
          </a:xfrm>
          <a:prstGeom prst="line">
            <a:avLst/>
          </a:prstGeom>
          <a:noFill/>
          <a:ln w="936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53" name="Rectangle 27"/>
          <p:cNvSpPr>
            <a:spLocks noChangeArrowheads="1"/>
          </p:cNvSpPr>
          <p:nvPr/>
        </p:nvSpPr>
        <p:spPr bwMode="auto">
          <a:xfrm>
            <a:off x="327026" y="5425171"/>
            <a:ext cx="1138238" cy="625475"/>
          </a:xfrm>
          <a:prstGeom prst="rect">
            <a:avLst/>
          </a:prstGeom>
          <a:solidFill>
            <a:srgbClr val="FFFFFF"/>
          </a:solidFill>
          <a:ln w="6480">
            <a:solidFill>
              <a:srgbClr val="339933"/>
            </a:solidFill>
            <a:prstDash val="dash"/>
            <a:miter lim="800000"/>
            <a:headEnd/>
            <a:tailEnd/>
          </a:ln>
          <a:effectLst>
            <a:outerShdw dist="63504" dir="2216092" algn="ctr" rotWithShape="0">
              <a:srgbClr val="339933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54" name="Text Box 28"/>
          <p:cNvSpPr txBox="1">
            <a:spLocks noChangeArrowheads="1"/>
          </p:cNvSpPr>
          <p:nvPr/>
        </p:nvSpPr>
        <p:spPr bwMode="auto">
          <a:xfrm>
            <a:off x="292101" y="5453746"/>
            <a:ext cx="1223963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rPr>
              <a:t>Subdirección Académica</a:t>
            </a:r>
          </a:p>
        </p:txBody>
      </p:sp>
      <p:sp>
        <p:nvSpPr>
          <p:cNvPr id="155" name="Text Box 29"/>
          <p:cNvSpPr txBox="1">
            <a:spLocks noChangeArrowheads="1"/>
          </p:cNvSpPr>
          <p:nvPr/>
        </p:nvSpPr>
        <p:spPr bwMode="auto">
          <a:xfrm>
            <a:off x="241301" y="5650596"/>
            <a:ext cx="1306513" cy="48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Francisco Javier 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Medina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 Zúñiga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Subdirector Académico (ITS0002)</a:t>
            </a: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56" name="Line 30"/>
          <p:cNvSpPr>
            <a:spLocks noChangeShapeType="1"/>
          </p:cNvSpPr>
          <p:nvPr/>
        </p:nvSpPr>
        <p:spPr bwMode="auto">
          <a:xfrm>
            <a:off x="327026" y="5650596"/>
            <a:ext cx="1138238" cy="0"/>
          </a:xfrm>
          <a:prstGeom prst="line">
            <a:avLst/>
          </a:prstGeom>
          <a:noFill/>
          <a:ln w="6480">
            <a:solidFill>
              <a:srgbClr val="339933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64" name="Line 20"/>
          <p:cNvSpPr>
            <a:spLocks noChangeShapeType="1"/>
          </p:cNvSpPr>
          <p:nvPr/>
        </p:nvSpPr>
        <p:spPr bwMode="auto">
          <a:xfrm>
            <a:off x="1844496" y="5656458"/>
            <a:ext cx="804075" cy="1"/>
          </a:xfrm>
          <a:prstGeom prst="line">
            <a:avLst/>
          </a:prstGeom>
          <a:noFill/>
          <a:ln w="936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165" name="164 Grupo"/>
          <p:cNvGrpSpPr/>
          <p:nvPr/>
        </p:nvGrpSpPr>
        <p:grpSpPr>
          <a:xfrm>
            <a:off x="1978685" y="5431371"/>
            <a:ext cx="1306513" cy="713650"/>
            <a:chOff x="2266830" y="5299326"/>
            <a:chExt cx="1306513" cy="713650"/>
          </a:xfrm>
        </p:grpSpPr>
        <p:sp>
          <p:nvSpPr>
            <p:cNvPr id="166" name="Rectangle 31"/>
            <p:cNvSpPr>
              <a:spLocks noChangeArrowheads="1"/>
            </p:cNvSpPr>
            <p:nvPr/>
          </p:nvSpPr>
          <p:spPr bwMode="auto">
            <a:xfrm>
              <a:off x="2354143" y="5299326"/>
              <a:ext cx="1136650" cy="615950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67" name="Text Box 35"/>
            <p:cNvSpPr txBox="1">
              <a:spLocks noChangeArrowheads="1"/>
            </p:cNvSpPr>
            <p:nvPr/>
          </p:nvSpPr>
          <p:spPr bwMode="auto">
            <a:xfrm>
              <a:off x="2500193" y="5299326"/>
              <a:ext cx="862013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Subdirección de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 Planeación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168" name="Text Box 36"/>
            <p:cNvSpPr txBox="1">
              <a:spLocks noChangeArrowheads="1"/>
            </p:cNvSpPr>
            <p:nvPr/>
          </p:nvSpPr>
          <p:spPr bwMode="auto">
            <a:xfrm>
              <a:off x="2266830" y="5516814"/>
              <a:ext cx="1306513" cy="496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Maribel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Medellín González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Subdirectora de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Planeación </a:t>
              </a:r>
              <a:r>
                <a:rPr lang="es-ES" altLang="es-MX" sz="8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 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(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ITS0002) </a:t>
              </a: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sp>
        <p:nvSpPr>
          <p:cNvPr id="169" name="Line 20"/>
          <p:cNvSpPr>
            <a:spLocks noChangeShapeType="1"/>
          </p:cNvSpPr>
          <p:nvPr/>
        </p:nvSpPr>
        <p:spPr bwMode="auto">
          <a:xfrm>
            <a:off x="1852297" y="4682395"/>
            <a:ext cx="804075" cy="1"/>
          </a:xfrm>
          <a:prstGeom prst="line">
            <a:avLst/>
          </a:prstGeom>
          <a:noFill/>
          <a:ln w="936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70" name="Line 20"/>
          <p:cNvSpPr>
            <a:spLocks noChangeShapeType="1"/>
          </p:cNvSpPr>
          <p:nvPr/>
        </p:nvSpPr>
        <p:spPr bwMode="auto">
          <a:xfrm>
            <a:off x="1856108" y="6487989"/>
            <a:ext cx="804075" cy="1"/>
          </a:xfrm>
          <a:prstGeom prst="line">
            <a:avLst/>
          </a:prstGeom>
          <a:noFill/>
          <a:ln w="936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177" name="Grupo 12"/>
          <p:cNvGrpSpPr/>
          <p:nvPr/>
        </p:nvGrpSpPr>
        <p:grpSpPr>
          <a:xfrm>
            <a:off x="1922576" y="4403348"/>
            <a:ext cx="1321932" cy="798867"/>
            <a:chOff x="2751594" y="4483100"/>
            <a:chExt cx="1321932" cy="798867"/>
          </a:xfrm>
        </p:grpSpPr>
        <p:sp>
          <p:nvSpPr>
            <p:cNvPr id="178" name="Rectangle 44"/>
            <p:cNvSpPr>
              <a:spLocks noChangeArrowheads="1"/>
            </p:cNvSpPr>
            <p:nvPr/>
          </p:nvSpPr>
          <p:spPr bwMode="auto">
            <a:xfrm>
              <a:off x="2827338" y="4483100"/>
              <a:ext cx="1177925" cy="644525"/>
            </a:xfrm>
            <a:prstGeom prst="rect">
              <a:avLst/>
            </a:prstGeom>
            <a:solidFill>
              <a:schemeClr val="bg1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79" name="Text Box 45"/>
            <p:cNvSpPr txBox="1">
              <a:spLocks noChangeArrowheads="1"/>
            </p:cNvSpPr>
            <p:nvPr/>
          </p:nvSpPr>
          <p:spPr bwMode="auto">
            <a:xfrm>
              <a:off x="2751594" y="4490720"/>
              <a:ext cx="1319890" cy="266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Dirección </a:t>
              </a: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de Planeación y 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 </a:t>
              </a: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Vinculación</a:t>
              </a:r>
            </a:p>
          </p:txBody>
        </p:sp>
        <p:sp>
          <p:nvSpPr>
            <p:cNvPr id="180" name="Text Box 46"/>
            <p:cNvSpPr txBox="1">
              <a:spLocks noChangeArrowheads="1"/>
            </p:cNvSpPr>
            <p:nvPr/>
          </p:nvSpPr>
          <p:spPr bwMode="auto">
            <a:xfrm>
              <a:off x="2767013" y="4688855"/>
              <a:ext cx="1306513" cy="593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8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Eustolia Ruiz Hernández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Directora de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Planeación y Vinculación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(ITS0009)</a:t>
              </a: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181" name="Line 47"/>
            <p:cNvSpPr>
              <a:spLocks noChangeShapeType="1"/>
            </p:cNvSpPr>
            <p:nvPr/>
          </p:nvSpPr>
          <p:spPr bwMode="auto">
            <a:xfrm>
              <a:off x="2828926" y="4733166"/>
              <a:ext cx="1138238" cy="0"/>
            </a:xfrm>
            <a:prstGeom prst="line">
              <a:avLst/>
            </a:prstGeom>
            <a:noFill/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</p:grpSp>
      <p:sp>
        <p:nvSpPr>
          <p:cNvPr id="100" name="Rectangle 53"/>
          <p:cNvSpPr>
            <a:spLocks noChangeArrowheads="1"/>
          </p:cNvSpPr>
          <p:nvPr/>
        </p:nvSpPr>
        <p:spPr bwMode="auto">
          <a:xfrm>
            <a:off x="4982178" y="6210443"/>
            <a:ext cx="1286101" cy="636138"/>
          </a:xfrm>
          <a:prstGeom prst="rect">
            <a:avLst/>
          </a:prstGeom>
          <a:solidFill>
            <a:srgbClr val="FFFFFF"/>
          </a:solidFill>
          <a:ln w="6480">
            <a:solidFill>
              <a:srgbClr val="996633"/>
            </a:solidFill>
            <a:prstDash val="lgDashDotDot"/>
            <a:miter lim="800000"/>
            <a:headEnd/>
            <a:tailEnd/>
          </a:ln>
          <a:effectLst>
            <a:outerShdw dist="63504" dir="2216092" algn="ctr" rotWithShape="0">
              <a:srgbClr val="996633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>
              <a:solidFill>
                <a:srgbClr val="CC9900"/>
              </a:solidFill>
            </a:endParaRPr>
          </a:p>
        </p:txBody>
      </p:sp>
      <p:sp>
        <p:nvSpPr>
          <p:cNvPr id="101" name="Text Box 29"/>
          <p:cNvSpPr txBox="1">
            <a:spLocks noChangeArrowheads="1"/>
          </p:cNvSpPr>
          <p:nvPr/>
        </p:nvSpPr>
        <p:spPr bwMode="auto">
          <a:xfrm>
            <a:off x="4990927" y="6287878"/>
            <a:ext cx="1290723" cy="49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s-ES" altLang="es-MX" sz="8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Auxiliar </a:t>
            </a: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Administrativo (A01024)</a:t>
            </a: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grpSp>
        <p:nvGrpSpPr>
          <p:cNvPr id="96" name="164 Grupo"/>
          <p:cNvGrpSpPr/>
          <p:nvPr/>
        </p:nvGrpSpPr>
        <p:grpSpPr>
          <a:xfrm>
            <a:off x="1943048" y="6237012"/>
            <a:ext cx="1306513" cy="893700"/>
            <a:chOff x="2266830" y="5299326"/>
            <a:chExt cx="1306513" cy="893700"/>
          </a:xfrm>
        </p:grpSpPr>
        <p:sp>
          <p:nvSpPr>
            <p:cNvPr id="97" name="Rectangle 31"/>
            <p:cNvSpPr>
              <a:spLocks noChangeArrowheads="1"/>
            </p:cNvSpPr>
            <p:nvPr/>
          </p:nvSpPr>
          <p:spPr bwMode="auto">
            <a:xfrm>
              <a:off x="2354143" y="5299326"/>
              <a:ext cx="1136650" cy="615950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98" name="Text Box 35"/>
            <p:cNvSpPr txBox="1">
              <a:spLocks noChangeArrowheads="1"/>
            </p:cNvSpPr>
            <p:nvPr/>
          </p:nvSpPr>
          <p:spPr bwMode="auto">
            <a:xfrm>
              <a:off x="2311329" y="5299326"/>
              <a:ext cx="1239741" cy="266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Subdirección de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 Vinculación y Extensión</a:t>
              </a:r>
            </a:p>
          </p:txBody>
        </p:sp>
        <p:sp>
          <p:nvSpPr>
            <p:cNvPr id="99" name="Text Box 36"/>
            <p:cNvSpPr txBox="1">
              <a:spLocks noChangeArrowheads="1"/>
            </p:cNvSpPr>
            <p:nvPr/>
          </p:nvSpPr>
          <p:spPr bwMode="auto">
            <a:xfrm>
              <a:off x="2266830" y="5516814"/>
              <a:ext cx="1306513" cy="676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Javier Vargas Ángeles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Subdirector de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Vinculación y Extensión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(ITS0002) 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 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sp>
        <p:nvSpPr>
          <p:cNvPr id="116" name="Line 30"/>
          <p:cNvSpPr>
            <a:spLocks noChangeShapeType="1"/>
          </p:cNvSpPr>
          <p:nvPr/>
        </p:nvSpPr>
        <p:spPr bwMode="auto">
          <a:xfrm>
            <a:off x="2054384" y="5648011"/>
            <a:ext cx="1138238" cy="0"/>
          </a:xfrm>
          <a:prstGeom prst="line">
            <a:avLst/>
          </a:prstGeom>
          <a:noFill/>
          <a:ln w="6480">
            <a:solidFill>
              <a:srgbClr val="339933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02" name="Line 30"/>
          <p:cNvSpPr>
            <a:spLocks noChangeShapeType="1"/>
          </p:cNvSpPr>
          <p:nvPr/>
        </p:nvSpPr>
        <p:spPr bwMode="auto">
          <a:xfrm>
            <a:off x="2022132" y="6487989"/>
            <a:ext cx="1138238" cy="0"/>
          </a:xfrm>
          <a:prstGeom prst="line">
            <a:avLst/>
          </a:prstGeom>
          <a:noFill/>
          <a:ln w="6480">
            <a:solidFill>
              <a:srgbClr val="339933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822827" y="8097253"/>
            <a:ext cx="1458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 smtClean="0">
                <a:solidFill>
                  <a:srgbClr val="000000"/>
                </a:solidFill>
              </a:rPr>
              <a:t>Abril de 2018</a:t>
            </a:r>
            <a:endParaRPr lang="es-MX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6564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Line 40"/>
          <p:cNvSpPr>
            <a:spLocks noChangeShapeType="1"/>
          </p:cNvSpPr>
          <p:nvPr/>
        </p:nvSpPr>
        <p:spPr bwMode="auto">
          <a:xfrm>
            <a:off x="3430929" y="3331190"/>
            <a:ext cx="0" cy="2160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99" name="Rectangle 6"/>
          <p:cNvSpPr>
            <a:spLocks noChangeArrowheads="1"/>
          </p:cNvSpPr>
          <p:nvPr/>
        </p:nvSpPr>
        <p:spPr bwMode="auto">
          <a:xfrm>
            <a:off x="13551" y="6228"/>
            <a:ext cx="1435734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12296" name="Line 18"/>
          <p:cNvSpPr>
            <a:spLocks noChangeShapeType="1"/>
          </p:cNvSpPr>
          <p:nvPr/>
        </p:nvSpPr>
        <p:spPr bwMode="auto">
          <a:xfrm>
            <a:off x="3426635" y="1669312"/>
            <a:ext cx="4294" cy="1620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47625" y="68263"/>
            <a:ext cx="29718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1250"/>
              </a:spcBef>
            </a:pPr>
            <a:r>
              <a:rPr lang="es-ES" altLang="es-MX" sz="2000" b="1" i="1">
                <a:solidFill>
                  <a:srgbClr val="000000"/>
                </a:solidFill>
                <a:ea typeface="WenQuanYi Micro Hei"/>
                <a:cs typeface="WenQuanYi Micro Hei"/>
              </a:rPr>
              <a:t>ORGANIGRAMA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485900" y="720725"/>
            <a:ext cx="40195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Instituto Tecnológico Superior de Tamazunchale</a:t>
            </a:r>
          </a:p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Dirección Académica</a:t>
            </a:r>
          </a:p>
        </p:txBody>
      </p:sp>
      <p:sp>
        <p:nvSpPr>
          <p:cNvPr id="1235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2297" name="Rectangle 19"/>
          <p:cNvSpPr>
            <a:spLocks noChangeArrowheads="1"/>
          </p:cNvSpPr>
          <p:nvPr/>
        </p:nvSpPr>
        <p:spPr bwMode="auto">
          <a:xfrm>
            <a:off x="2675265" y="1278787"/>
            <a:ext cx="1491712" cy="654736"/>
          </a:xfrm>
          <a:prstGeom prst="rect">
            <a:avLst/>
          </a:prstGeom>
          <a:solidFill>
            <a:srgbClr val="FFFFFF"/>
          </a:solidFill>
          <a:ln w="6480">
            <a:solidFill>
              <a:srgbClr val="339933"/>
            </a:solidFill>
            <a:prstDash val="dash"/>
            <a:miter lim="800000"/>
            <a:headEnd/>
            <a:tailEnd/>
          </a:ln>
          <a:effectLst>
            <a:outerShdw dist="63504" dir="2216092" algn="ctr" rotWithShape="0">
              <a:srgbClr val="339933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2298" name="Text Box 20"/>
          <p:cNvSpPr txBox="1">
            <a:spLocks noChangeArrowheads="1"/>
          </p:cNvSpPr>
          <p:nvPr/>
        </p:nvSpPr>
        <p:spPr bwMode="auto">
          <a:xfrm>
            <a:off x="2805758" y="1286186"/>
            <a:ext cx="1238522" cy="180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rPr>
              <a:t>Dirección General</a:t>
            </a:r>
          </a:p>
        </p:txBody>
      </p:sp>
      <p:sp>
        <p:nvSpPr>
          <p:cNvPr id="12299" name="Text Box 21"/>
          <p:cNvSpPr txBox="1">
            <a:spLocks noChangeArrowheads="1"/>
          </p:cNvSpPr>
          <p:nvPr/>
        </p:nvSpPr>
        <p:spPr bwMode="auto">
          <a:xfrm>
            <a:off x="2568952" y="1474143"/>
            <a:ext cx="1715363" cy="48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 Ricardo Bárcenas Rivas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Director General </a:t>
            </a:r>
            <a:endParaRPr lang="es-ES" altLang="es-MX" sz="700" dirty="0" smtClean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(</a:t>
            </a: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ITS0001)</a:t>
            </a: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2300" name="Line 22"/>
          <p:cNvSpPr>
            <a:spLocks noChangeShapeType="1"/>
          </p:cNvSpPr>
          <p:nvPr/>
        </p:nvSpPr>
        <p:spPr bwMode="auto">
          <a:xfrm>
            <a:off x="2675265" y="1462304"/>
            <a:ext cx="1491712" cy="0"/>
          </a:xfrm>
          <a:prstGeom prst="line">
            <a:avLst/>
          </a:prstGeom>
          <a:noFill/>
          <a:ln w="6480">
            <a:solidFill>
              <a:srgbClr val="339933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2568953" y="3702911"/>
            <a:ext cx="1715363" cy="848990"/>
            <a:chOff x="3879398" y="3381812"/>
            <a:chExt cx="1194393" cy="728796"/>
          </a:xfrm>
        </p:grpSpPr>
        <p:grpSp>
          <p:nvGrpSpPr>
            <p:cNvPr id="3" name="Grupo 2"/>
            <p:cNvGrpSpPr/>
            <p:nvPr/>
          </p:nvGrpSpPr>
          <p:grpSpPr>
            <a:xfrm>
              <a:off x="3907449" y="3381812"/>
              <a:ext cx="1138291" cy="543150"/>
              <a:chOff x="3907449" y="3381812"/>
              <a:chExt cx="1138291" cy="543150"/>
            </a:xfrm>
          </p:grpSpPr>
          <p:sp>
            <p:nvSpPr>
              <p:cNvPr id="249" name="Rectangle 28"/>
              <p:cNvSpPr>
                <a:spLocks noChangeArrowheads="1"/>
              </p:cNvSpPr>
              <p:nvPr/>
            </p:nvSpPr>
            <p:spPr bwMode="auto">
              <a:xfrm>
                <a:off x="3959123" y="3389212"/>
                <a:ext cx="1037896" cy="535750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ffectLst>
                <a:outerShdw dist="63504" dir="2216092" algn="ctr" rotWithShape="0">
                  <a:srgbClr val="339933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250" name="Text Box 29"/>
              <p:cNvSpPr txBox="1">
                <a:spLocks noChangeArrowheads="1"/>
              </p:cNvSpPr>
              <p:nvPr/>
            </p:nvSpPr>
            <p:spPr bwMode="auto">
              <a:xfrm>
                <a:off x="3907449" y="3381812"/>
                <a:ext cx="1138291" cy="1657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Subdirección Académica</a:t>
                </a:r>
              </a:p>
            </p:txBody>
          </p:sp>
          <p:sp>
            <p:nvSpPr>
              <p:cNvPr id="251" name="Line 31"/>
              <p:cNvSpPr>
                <a:spLocks noChangeShapeType="1"/>
              </p:cNvSpPr>
              <p:nvPr/>
            </p:nvSpPr>
            <p:spPr bwMode="auto">
              <a:xfrm>
                <a:off x="3959123" y="3562369"/>
                <a:ext cx="1037896" cy="0"/>
              </a:xfrm>
              <a:prstGeom prst="line">
                <a:avLst/>
              </a:prstGeom>
              <a:noFill/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52" name="Text Box 30"/>
            <p:cNvSpPr txBox="1">
              <a:spLocks noChangeArrowheads="1"/>
            </p:cNvSpPr>
            <p:nvPr/>
          </p:nvSpPr>
          <p:spPr bwMode="auto">
            <a:xfrm>
              <a:off x="3879398" y="3531346"/>
              <a:ext cx="1194393" cy="579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 Francisco Javier Medina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 Zúñiga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Subdirector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Académico (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ITS0002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)</a:t>
              </a: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grpSp>
        <p:nvGrpSpPr>
          <p:cNvPr id="7" name="Grupo 6"/>
          <p:cNvGrpSpPr/>
          <p:nvPr/>
        </p:nvGrpSpPr>
        <p:grpSpPr>
          <a:xfrm>
            <a:off x="-15966" y="5505943"/>
            <a:ext cx="6662298" cy="3461361"/>
            <a:chOff x="2444" y="5100176"/>
            <a:chExt cx="6662298" cy="3461361"/>
          </a:xfrm>
        </p:grpSpPr>
        <p:sp>
          <p:nvSpPr>
            <p:cNvPr id="127" name="Line 61"/>
            <p:cNvSpPr>
              <a:spLocks noChangeShapeType="1"/>
            </p:cNvSpPr>
            <p:nvPr/>
          </p:nvSpPr>
          <p:spPr bwMode="auto">
            <a:xfrm>
              <a:off x="4997609" y="5527473"/>
              <a:ext cx="566685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2330" name="Line 73"/>
            <p:cNvSpPr>
              <a:spLocks noChangeShapeType="1"/>
            </p:cNvSpPr>
            <p:nvPr/>
          </p:nvSpPr>
          <p:spPr bwMode="auto">
            <a:xfrm>
              <a:off x="5940723" y="5104794"/>
              <a:ext cx="0" cy="21299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307" name="Line 60"/>
            <p:cNvSpPr>
              <a:spLocks noChangeShapeType="1"/>
            </p:cNvSpPr>
            <p:nvPr/>
          </p:nvSpPr>
          <p:spPr bwMode="auto">
            <a:xfrm>
              <a:off x="2552180" y="8066254"/>
              <a:ext cx="544199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67" name="Line 73"/>
            <p:cNvSpPr>
              <a:spLocks noChangeShapeType="1"/>
            </p:cNvSpPr>
            <p:nvPr/>
          </p:nvSpPr>
          <p:spPr bwMode="auto">
            <a:xfrm>
              <a:off x="837986" y="7554438"/>
              <a:ext cx="0" cy="21299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2322" name="Line 60"/>
            <p:cNvSpPr>
              <a:spLocks noChangeShapeType="1"/>
            </p:cNvSpPr>
            <p:nvPr/>
          </p:nvSpPr>
          <p:spPr bwMode="auto">
            <a:xfrm>
              <a:off x="2546671" y="7328953"/>
              <a:ext cx="544199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grpSp>
          <p:nvGrpSpPr>
            <p:cNvPr id="135" name="Grupo 134"/>
            <p:cNvGrpSpPr/>
            <p:nvPr/>
          </p:nvGrpSpPr>
          <p:grpSpPr>
            <a:xfrm>
              <a:off x="5140722" y="5203041"/>
              <a:ext cx="1505610" cy="970419"/>
              <a:chOff x="-216704" y="6119690"/>
              <a:chExt cx="1721688" cy="1121101"/>
            </a:xfrm>
          </p:grpSpPr>
          <p:sp>
            <p:nvSpPr>
              <p:cNvPr id="136" name="Rectangle 98"/>
              <p:cNvSpPr>
                <a:spLocks noChangeArrowheads="1"/>
              </p:cNvSpPr>
              <p:nvPr/>
            </p:nvSpPr>
            <p:spPr bwMode="auto">
              <a:xfrm>
                <a:off x="-21174" y="6138801"/>
                <a:ext cx="1347989" cy="910978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ffectLst>
                <a:outerShdw dist="63504" dir="2216092" algn="ctr" rotWithShape="0">
                  <a:srgbClr val="339933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37" name="Grupo 136"/>
              <p:cNvGrpSpPr/>
              <p:nvPr/>
            </p:nvGrpSpPr>
            <p:grpSpPr>
              <a:xfrm>
                <a:off x="-216704" y="6119690"/>
                <a:ext cx="1721688" cy="1121101"/>
                <a:chOff x="-216704" y="6119690"/>
                <a:chExt cx="1721688" cy="1121101"/>
              </a:xfrm>
            </p:grpSpPr>
            <p:sp>
              <p:nvSpPr>
                <p:cNvPr id="138" name="Text Box 99"/>
                <p:cNvSpPr txBox="1">
                  <a:spLocks noChangeArrowheads="1"/>
                </p:cNvSpPr>
                <p:nvPr/>
              </p:nvSpPr>
              <p:spPr bwMode="auto">
                <a:xfrm>
                  <a:off x="-110281" y="6119690"/>
                  <a:ext cx="1615265" cy="4078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700" b="1" dirty="0" smtClean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División </a:t>
                  </a:r>
                  <a:r>
                    <a:rPr lang="es-ES" altLang="es-MX" sz="700" b="1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de</a:t>
                  </a:r>
                </a:p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700" b="1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 Ingeniería en Sistemas</a:t>
                  </a:r>
                </a:p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700" b="1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 Computacionales</a:t>
                  </a:r>
                </a:p>
              </p:txBody>
            </p:sp>
            <p:sp>
              <p:nvSpPr>
                <p:cNvPr id="139" name="Text Box 100"/>
                <p:cNvSpPr txBox="1">
                  <a:spLocks noChangeArrowheads="1"/>
                </p:cNvSpPr>
                <p:nvPr/>
              </p:nvSpPr>
              <p:spPr bwMode="auto">
                <a:xfrm>
                  <a:off x="-216704" y="6459580"/>
                  <a:ext cx="1687022" cy="7812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90000"/>
                    </a:lnSpc>
                  </a:pPr>
                  <a:r>
                    <a:rPr lang="es-ES" altLang="es-MX" sz="700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 Ramón Hernández Castillo</a:t>
                  </a:r>
                </a:p>
                <a:p>
                  <a:pPr algn="ctr" eaLnBrk="1" hangingPunct="1">
                    <a:lnSpc>
                      <a:spcPct val="90000"/>
                    </a:lnSpc>
                  </a:pPr>
                  <a:r>
                    <a:rPr lang="es-ES" altLang="es-MX" sz="700" dirty="0" smtClean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Responsable de </a:t>
                  </a:r>
                  <a:r>
                    <a:rPr lang="es-ES" altLang="es-MX" sz="700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División de </a:t>
                  </a:r>
                  <a:r>
                    <a:rPr lang="es-ES" altLang="es-MX" sz="700" dirty="0" smtClean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Ingeniería en Sistemas Computacionales</a:t>
                  </a:r>
                </a:p>
                <a:p>
                  <a:pPr algn="ctr" eaLnBrk="1" hangingPunct="1">
                    <a:lnSpc>
                      <a:spcPct val="90000"/>
                    </a:lnSpc>
                  </a:pPr>
                  <a:r>
                    <a:rPr lang="es-ES" altLang="es-MX" sz="700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(ITS0004)</a:t>
                  </a:r>
                </a:p>
                <a:p>
                  <a:pPr algn="ctr" eaLnBrk="1" hangingPunct="1">
                    <a:lnSpc>
                      <a:spcPct val="90000"/>
                    </a:lnSpc>
                  </a:pPr>
                  <a:endPara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endParaRPr>
                </a:p>
              </p:txBody>
            </p:sp>
            <p:sp>
              <p:nvSpPr>
                <p:cNvPr id="140" name="Line 101"/>
                <p:cNvSpPr>
                  <a:spLocks noChangeShapeType="1"/>
                </p:cNvSpPr>
                <p:nvPr/>
              </p:nvSpPr>
              <p:spPr bwMode="auto">
                <a:xfrm flipV="1">
                  <a:off x="-31784" y="6472059"/>
                  <a:ext cx="1325580" cy="12910"/>
                </a:xfrm>
                <a:prstGeom prst="line">
                  <a:avLst/>
                </a:prstGeom>
                <a:noFill/>
                <a:ln w="6480">
                  <a:solidFill>
                    <a:srgbClr val="339933"/>
                  </a:solidFill>
                  <a:prstDash val="dash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MX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160" name="Line 60"/>
            <p:cNvSpPr>
              <a:spLocks noChangeShapeType="1"/>
            </p:cNvSpPr>
            <p:nvPr/>
          </p:nvSpPr>
          <p:spPr bwMode="auto">
            <a:xfrm flipV="1">
              <a:off x="99731" y="7120337"/>
              <a:ext cx="193093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97788" y="7728475"/>
              <a:ext cx="1505597" cy="775620"/>
              <a:chOff x="-138056" y="7445611"/>
              <a:chExt cx="1562802" cy="896049"/>
            </a:xfrm>
          </p:grpSpPr>
          <p:sp>
            <p:nvSpPr>
              <p:cNvPr id="12336" name="Rectangle 82"/>
              <p:cNvSpPr>
                <a:spLocks noChangeArrowheads="1"/>
              </p:cNvSpPr>
              <p:nvPr/>
            </p:nvSpPr>
            <p:spPr bwMode="auto">
              <a:xfrm>
                <a:off x="2324" y="7466876"/>
                <a:ext cx="1271705" cy="669534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63504" dir="2216092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12337" name="Text Box 83"/>
              <p:cNvSpPr txBox="1">
                <a:spLocks noChangeArrowheads="1"/>
              </p:cNvSpPr>
              <p:nvPr/>
            </p:nvSpPr>
            <p:spPr bwMode="auto">
              <a:xfrm>
                <a:off x="-103826" y="7445611"/>
                <a:ext cx="1488343" cy="3083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Auxiliar del Departamento de Desarrollo Académico</a:t>
                </a:r>
                <a:endPara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12362" name="Line 101"/>
              <p:cNvSpPr>
                <a:spLocks noChangeShapeType="1"/>
              </p:cNvSpPr>
              <p:nvPr/>
            </p:nvSpPr>
            <p:spPr bwMode="auto">
              <a:xfrm flipV="1">
                <a:off x="15660" y="7701305"/>
                <a:ext cx="1259979" cy="2689"/>
              </a:xfrm>
              <a:prstGeom prst="line">
                <a:avLst/>
              </a:prstGeom>
              <a:noFill/>
              <a:ln w="648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12363" name="Text Box 91"/>
              <p:cNvSpPr txBox="1">
                <a:spLocks noChangeArrowheads="1"/>
              </p:cNvSpPr>
              <p:nvPr/>
            </p:nvSpPr>
            <p:spPr bwMode="auto">
              <a:xfrm>
                <a:off x="-138056" y="7672456"/>
                <a:ext cx="1562802" cy="669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Bernabé Antonio Flores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Auxiliar </a:t>
                </a: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del Departamento de  Desarrollo Académico 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(CF34004)</a:t>
                </a: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  <a:p>
                <a:pPr algn="ctr" eaLnBrk="1" hangingPunct="1">
                  <a:lnSpc>
                    <a:spcPct val="90000"/>
                  </a:lnSpc>
                </a:pP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</p:grpSp>
        <p:sp>
          <p:nvSpPr>
            <p:cNvPr id="12343" name="Line 93"/>
            <p:cNvSpPr>
              <a:spLocks noChangeShapeType="1"/>
            </p:cNvSpPr>
            <p:nvPr/>
          </p:nvSpPr>
          <p:spPr bwMode="auto">
            <a:xfrm flipH="1">
              <a:off x="94184" y="5107429"/>
              <a:ext cx="0" cy="201663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90" name="Line 60"/>
            <p:cNvSpPr>
              <a:spLocks noChangeShapeType="1"/>
            </p:cNvSpPr>
            <p:nvPr/>
          </p:nvSpPr>
          <p:spPr bwMode="auto">
            <a:xfrm>
              <a:off x="2546081" y="5527473"/>
              <a:ext cx="544199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2355" name="Line 112"/>
            <p:cNvSpPr>
              <a:spLocks noChangeShapeType="1"/>
            </p:cNvSpPr>
            <p:nvPr/>
          </p:nvSpPr>
          <p:spPr bwMode="auto">
            <a:xfrm flipV="1">
              <a:off x="87557" y="5100176"/>
              <a:ext cx="5853165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grpSp>
          <p:nvGrpSpPr>
            <p:cNvPr id="12324" name="12323 Grupo"/>
            <p:cNvGrpSpPr/>
            <p:nvPr/>
          </p:nvGrpSpPr>
          <p:grpSpPr>
            <a:xfrm>
              <a:off x="5332040" y="7160227"/>
              <a:ext cx="1332702" cy="649765"/>
              <a:chOff x="3671576" y="7528886"/>
              <a:chExt cx="1415137" cy="649765"/>
            </a:xfrm>
          </p:grpSpPr>
          <p:grpSp>
            <p:nvGrpSpPr>
              <p:cNvPr id="200" name="Grupo 199"/>
              <p:cNvGrpSpPr/>
              <p:nvPr/>
            </p:nvGrpSpPr>
            <p:grpSpPr>
              <a:xfrm>
                <a:off x="3671576" y="7528886"/>
                <a:ext cx="1303685" cy="579545"/>
                <a:chOff x="1364415" y="7390950"/>
                <a:chExt cx="1490785" cy="669534"/>
              </a:xfrm>
            </p:grpSpPr>
            <p:sp>
              <p:nvSpPr>
                <p:cNvPr id="201" name="Text Box 79"/>
                <p:cNvSpPr txBox="1">
                  <a:spLocks noChangeArrowheads="1"/>
                </p:cNvSpPr>
                <p:nvPr/>
              </p:nvSpPr>
              <p:spPr bwMode="auto">
                <a:xfrm>
                  <a:off x="1627285" y="7539036"/>
                  <a:ext cx="584200" cy="288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90000"/>
                    </a:lnSpc>
                  </a:pPr>
                  <a:r>
                    <a:rPr lang="es-ES" altLang="es-MX" sz="700" b="1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Docentes</a:t>
                  </a:r>
                </a:p>
                <a:p>
                  <a:pPr algn="ctr" eaLnBrk="1" hangingPunct="1">
                    <a:lnSpc>
                      <a:spcPct val="90000"/>
                    </a:lnSpc>
                  </a:pPr>
                  <a:r>
                    <a:rPr lang="es-ES" altLang="es-MX" sz="700" b="1" dirty="0" smtClean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11</a:t>
                  </a:r>
                  <a:endPara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endParaRPr>
                </a:p>
              </p:txBody>
            </p:sp>
            <p:grpSp>
              <p:nvGrpSpPr>
                <p:cNvPr id="202" name="Grupo 201"/>
                <p:cNvGrpSpPr/>
                <p:nvPr/>
              </p:nvGrpSpPr>
              <p:grpSpPr>
                <a:xfrm>
                  <a:off x="1364415" y="7390950"/>
                  <a:ext cx="1490785" cy="669534"/>
                  <a:chOff x="3045847" y="7800573"/>
                  <a:chExt cx="1490785" cy="669534"/>
                </a:xfrm>
              </p:grpSpPr>
              <p:sp>
                <p:nvSpPr>
                  <p:cNvPr id="204" name="Rectangle 82"/>
                  <p:cNvSpPr>
                    <a:spLocks noChangeArrowheads="1"/>
                  </p:cNvSpPr>
                  <p:nvPr/>
                </p:nvSpPr>
                <p:spPr bwMode="auto">
                  <a:xfrm>
                    <a:off x="3045847" y="7800573"/>
                    <a:ext cx="1442832" cy="669534"/>
                  </a:xfrm>
                  <a:prstGeom prst="rect">
                    <a:avLst/>
                  </a:prstGeom>
                  <a:solidFill>
                    <a:srgbClr val="FFFFFF"/>
                  </a:solidFill>
                  <a:ln w="648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63504" dir="2216092" algn="ctr" rotWithShape="0">
                      <a:schemeClr val="tx1"/>
                    </a:outerShdw>
                  </a:effectLst>
                </p:spPr>
                <p:txBody>
                  <a:bodyPr wrap="none" anchor="ctr"/>
                  <a:lstStyle/>
                  <a:p>
                    <a:pPr eaLnBrk="1" hangingPunct="1">
                      <a:buClr>
                        <a:srgbClr val="000000"/>
                      </a:buClr>
                      <a:buFont typeface="Times New Roman" pitchFamily="18" charset="0"/>
                      <a:buNone/>
                      <a:defRPr/>
                    </a:pPr>
                    <a:endParaRPr lang="es-MX" altLang="es-MX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5" name="Text Box 8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060732" y="7813533"/>
                    <a:ext cx="1274779" cy="1806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square" lIns="90000" tIns="46800" rIns="90000" bIns="46800">
                    <a:spAutoFit/>
                  </a:bodyPr>
                  <a:lstStyle>
                    <a:lvl1pPr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lnSpc>
                        <a:spcPct val="80000"/>
                      </a:lnSpc>
                    </a:pPr>
                    <a:r>
                      <a:rPr lang="es-ES" altLang="es-MX" sz="700" b="1" dirty="0" smtClean="0">
                        <a:solidFill>
                          <a:srgbClr val="000000"/>
                        </a:solidFill>
                        <a:ea typeface="WenQuanYi Micro Hei"/>
                        <a:cs typeface="WenQuanYi Micro Hei"/>
                      </a:rPr>
                      <a:t>Docentes</a:t>
                    </a:r>
                    <a:endParaRPr lang="es-ES" altLang="es-MX" sz="700" b="1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endParaRPr>
                  </a:p>
                </p:txBody>
              </p:sp>
              <p:sp>
                <p:nvSpPr>
                  <p:cNvPr id="206" name="Line 10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057660" y="7962270"/>
                    <a:ext cx="1478972" cy="3735"/>
                  </a:xfrm>
                  <a:prstGeom prst="line">
                    <a:avLst/>
                  </a:prstGeom>
                  <a:noFill/>
                  <a:ln w="648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MX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sp>
            <p:nvSpPr>
              <p:cNvPr id="161" name="Text Box 91"/>
              <p:cNvSpPr txBox="1">
                <a:spLocks noChangeArrowheads="1"/>
              </p:cNvSpPr>
              <p:nvPr/>
            </p:nvSpPr>
            <p:spPr bwMode="auto">
              <a:xfrm>
                <a:off x="3671576" y="7710188"/>
                <a:ext cx="1415137" cy="4684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just" eaLnBrk="1" hangingPunct="1">
                  <a:lnSpc>
                    <a:spcPct val="90000"/>
                  </a:lnSpc>
                </a:pPr>
                <a:r>
                  <a:rPr lang="es-ES" altLang="es-MX" sz="5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05 Profesor Asignatura “A” (E13001)</a:t>
                </a:r>
              </a:p>
              <a:p>
                <a:pPr algn="just" eaLnBrk="1" hangingPunct="1">
                  <a:lnSpc>
                    <a:spcPct val="90000"/>
                  </a:lnSpc>
                </a:pPr>
                <a:r>
                  <a:rPr lang="es-ES" altLang="es-MX" sz="5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02 Profesor </a:t>
                </a:r>
                <a:r>
                  <a:rPr lang="es-ES" altLang="es-MX" sz="5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Asignatura </a:t>
                </a:r>
                <a:r>
                  <a:rPr lang="es-ES" altLang="es-MX" sz="5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“B” (E13002)</a:t>
                </a:r>
                <a:endParaRPr lang="es-ES" altLang="es-MX" sz="5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  <a:p>
                <a:pPr algn="just" eaLnBrk="1" hangingPunct="1">
                  <a:lnSpc>
                    <a:spcPct val="90000"/>
                  </a:lnSpc>
                </a:pPr>
                <a:r>
                  <a:rPr lang="es-ES" altLang="es-MX" sz="5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02 Profesor Asociado “A” (E13010)</a:t>
                </a:r>
              </a:p>
              <a:p>
                <a:pPr algn="just" eaLnBrk="1" hangingPunct="1">
                  <a:lnSpc>
                    <a:spcPct val="90000"/>
                  </a:lnSpc>
                </a:pPr>
                <a:r>
                  <a:rPr lang="es-ES" altLang="es-MX" sz="5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02 Profesor </a:t>
                </a:r>
                <a:r>
                  <a:rPr lang="es-ES" altLang="es-MX" sz="5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Asociado </a:t>
                </a:r>
                <a:r>
                  <a:rPr lang="es-ES" altLang="es-MX" sz="5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“B</a:t>
                </a:r>
                <a:r>
                  <a:rPr lang="es-ES" altLang="es-MX" sz="5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” ((</a:t>
                </a:r>
                <a:r>
                  <a:rPr lang="es-ES" altLang="es-MX" sz="5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E13011)</a:t>
                </a:r>
                <a:endParaRPr lang="es-ES" altLang="es-MX" sz="5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  <a:p>
                <a:pPr algn="just" eaLnBrk="1" hangingPunct="1">
                  <a:lnSpc>
                    <a:spcPct val="90000"/>
                  </a:lnSpc>
                </a:pP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</p:grpSp>
        <p:sp>
          <p:nvSpPr>
            <p:cNvPr id="203" name="Line 73"/>
            <p:cNvSpPr>
              <a:spLocks noChangeShapeType="1"/>
            </p:cNvSpPr>
            <p:nvPr/>
          </p:nvSpPr>
          <p:spPr bwMode="auto">
            <a:xfrm>
              <a:off x="772814" y="5107287"/>
              <a:ext cx="0" cy="12600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254" name="Rectangle 98"/>
            <p:cNvSpPr>
              <a:spLocks noChangeArrowheads="1"/>
            </p:cNvSpPr>
            <p:nvPr/>
          </p:nvSpPr>
          <p:spPr bwMode="auto">
            <a:xfrm>
              <a:off x="221332" y="6862795"/>
              <a:ext cx="1259250" cy="712966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256" name="Text Box 99"/>
            <p:cNvSpPr txBox="1">
              <a:spLocks noChangeArrowheads="1"/>
            </p:cNvSpPr>
            <p:nvPr/>
          </p:nvSpPr>
          <p:spPr bwMode="auto">
            <a:xfrm>
              <a:off x="215027" y="6888398"/>
              <a:ext cx="1293333" cy="266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Departamento  Desarrollo Académico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257" name="Text Box 100"/>
            <p:cNvSpPr txBox="1">
              <a:spLocks noChangeArrowheads="1"/>
            </p:cNvSpPr>
            <p:nvPr/>
          </p:nvSpPr>
          <p:spPr bwMode="auto">
            <a:xfrm>
              <a:off x="221332" y="7088389"/>
              <a:ext cx="1287028" cy="579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Araceli Guadalupe Salazar Moreno 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Jefa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del Departamento de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Desarrollo Académico (ITS0004)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258" name="Line 101"/>
            <p:cNvSpPr>
              <a:spLocks noChangeShapeType="1"/>
            </p:cNvSpPr>
            <p:nvPr/>
          </p:nvSpPr>
          <p:spPr bwMode="auto">
            <a:xfrm>
              <a:off x="209904" y="7120335"/>
              <a:ext cx="1250487" cy="16460"/>
            </a:xfrm>
            <a:prstGeom prst="line">
              <a:avLst/>
            </a:prstGeom>
            <a:noFill/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272" name="Rectangle 48"/>
            <p:cNvSpPr>
              <a:spLocks noChangeArrowheads="1"/>
            </p:cNvSpPr>
            <p:nvPr/>
          </p:nvSpPr>
          <p:spPr bwMode="auto">
            <a:xfrm>
              <a:off x="205694" y="6162247"/>
              <a:ext cx="1275747" cy="616573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273" name="Text Box 29"/>
            <p:cNvSpPr txBox="1">
              <a:spLocks noChangeArrowheads="1"/>
            </p:cNvSpPr>
            <p:nvPr/>
          </p:nvSpPr>
          <p:spPr bwMode="auto">
            <a:xfrm>
              <a:off x="235255" y="6233413"/>
              <a:ext cx="1214030" cy="579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endPara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Francisca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Hernández 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Hernández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Coordinadora de Oficina 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(P01002)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274" name="Text Box 49"/>
            <p:cNvSpPr txBox="1">
              <a:spLocks noChangeArrowheads="1"/>
            </p:cNvSpPr>
            <p:nvPr/>
          </p:nvSpPr>
          <p:spPr bwMode="auto">
            <a:xfrm>
              <a:off x="192708" y="6201282"/>
              <a:ext cx="1220505" cy="266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Coordinación de Oficina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80000"/>
                </a:lnSpc>
              </a:pP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275" name="Line 101"/>
            <p:cNvSpPr>
              <a:spLocks noChangeShapeType="1"/>
            </p:cNvSpPr>
            <p:nvPr/>
          </p:nvSpPr>
          <p:spPr bwMode="auto">
            <a:xfrm flipV="1">
              <a:off x="205694" y="6370047"/>
              <a:ext cx="1300714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282" name="Text Box 79"/>
            <p:cNvSpPr txBox="1">
              <a:spLocks noChangeArrowheads="1"/>
            </p:cNvSpPr>
            <p:nvPr/>
          </p:nvSpPr>
          <p:spPr bwMode="auto">
            <a:xfrm>
              <a:off x="3159572" y="8027478"/>
              <a:ext cx="574403" cy="250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Docentes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11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grpSp>
          <p:nvGrpSpPr>
            <p:cNvPr id="283" name="Grupo 182"/>
            <p:cNvGrpSpPr/>
            <p:nvPr/>
          </p:nvGrpSpPr>
          <p:grpSpPr>
            <a:xfrm>
              <a:off x="2867363" y="7887234"/>
              <a:ext cx="1253121" cy="579545"/>
              <a:chOff x="3010247" y="7800573"/>
              <a:chExt cx="1325264" cy="669534"/>
            </a:xfrm>
          </p:grpSpPr>
          <p:sp>
            <p:nvSpPr>
              <p:cNvPr id="285" name="Rectangle 82"/>
              <p:cNvSpPr>
                <a:spLocks noChangeArrowheads="1"/>
              </p:cNvSpPr>
              <p:nvPr/>
            </p:nvSpPr>
            <p:spPr bwMode="auto">
              <a:xfrm>
                <a:off x="3010247" y="7800573"/>
                <a:ext cx="1271705" cy="669534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63504" dir="2216092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286" name="Text Box 83"/>
              <p:cNvSpPr txBox="1">
                <a:spLocks noChangeArrowheads="1"/>
              </p:cNvSpPr>
              <p:nvPr/>
            </p:nvSpPr>
            <p:spPr bwMode="auto">
              <a:xfrm>
                <a:off x="3060732" y="7813533"/>
                <a:ext cx="1274779" cy="1806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Docentes</a:t>
                </a:r>
                <a:endPara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287" name="Line 101"/>
              <p:cNvSpPr>
                <a:spLocks noChangeShapeType="1"/>
              </p:cNvSpPr>
              <p:nvPr/>
            </p:nvSpPr>
            <p:spPr bwMode="auto">
              <a:xfrm>
                <a:off x="3011053" y="8006426"/>
                <a:ext cx="1292959" cy="3422"/>
              </a:xfrm>
              <a:prstGeom prst="line">
                <a:avLst/>
              </a:prstGeom>
              <a:noFill/>
              <a:ln w="648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84" name="Text Box 91"/>
            <p:cNvSpPr txBox="1">
              <a:spLocks noChangeArrowheads="1"/>
            </p:cNvSpPr>
            <p:nvPr/>
          </p:nvSpPr>
          <p:spPr bwMode="auto">
            <a:xfrm>
              <a:off x="2845418" y="8079224"/>
              <a:ext cx="1251827" cy="482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just" eaLnBrk="1" hangingPunct="1">
                <a:lnSpc>
                  <a:spcPct val="90000"/>
                </a:lnSpc>
              </a:pPr>
              <a:r>
                <a:rPr lang="es-ES" altLang="es-MX" sz="5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12 Profesor Asignatura “A” (E13001)</a:t>
              </a:r>
            </a:p>
            <a:p>
              <a:pPr algn="just" eaLnBrk="1" hangingPunct="1">
                <a:lnSpc>
                  <a:spcPct val="90000"/>
                </a:lnSpc>
              </a:pPr>
              <a:r>
                <a:rPr lang="es-ES" altLang="es-MX" sz="5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06 Profesor </a:t>
              </a:r>
              <a:r>
                <a:rPr lang="es-ES" altLang="es-MX" sz="5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Asignatura </a:t>
              </a:r>
              <a:r>
                <a:rPr lang="es-ES" altLang="es-MX" sz="5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“B” (E13002)</a:t>
              </a:r>
              <a:endParaRPr lang="es-ES" altLang="es-MX" sz="5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just" eaLnBrk="1" hangingPunct="1">
                <a:lnSpc>
                  <a:spcPct val="90000"/>
                </a:lnSpc>
              </a:pPr>
              <a:r>
                <a:rPr lang="es-ES" altLang="es-MX" sz="5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01 Profesor Asociado “A” (E13010)</a:t>
              </a:r>
            </a:p>
            <a:p>
              <a:pPr algn="just" eaLnBrk="1" hangingPunct="1">
                <a:lnSpc>
                  <a:spcPct val="90000"/>
                </a:lnSpc>
              </a:pPr>
              <a:r>
                <a:rPr lang="es-ES" altLang="es-MX" sz="5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02 Profesor </a:t>
              </a:r>
              <a:r>
                <a:rPr lang="es-ES" altLang="es-MX" sz="5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Asociado </a:t>
              </a:r>
              <a:r>
                <a:rPr lang="es-ES" altLang="es-MX" sz="5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“B</a:t>
              </a:r>
              <a:r>
                <a:rPr lang="es-ES" altLang="es-MX" sz="5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” ((</a:t>
              </a:r>
              <a:r>
                <a:rPr lang="es-ES" altLang="es-MX" sz="5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E13011)</a:t>
              </a:r>
              <a:endParaRPr lang="es-ES" altLang="es-MX" sz="5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just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288" name="Line 93"/>
            <p:cNvSpPr>
              <a:spLocks noChangeShapeType="1"/>
            </p:cNvSpPr>
            <p:nvPr/>
          </p:nvSpPr>
          <p:spPr bwMode="auto">
            <a:xfrm>
              <a:off x="2549530" y="5527473"/>
              <a:ext cx="5717" cy="253442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290" name="Line 61"/>
            <p:cNvSpPr>
              <a:spLocks noChangeShapeType="1"/>
            </p:cNvSpPr>
            <p:nvPr/>
          </p:nvSpPr>
          <p:spPr bwMode="auto">
            <a:xfrm>
              <a:off x="2553908" y="6525537"/>
              <a:ext cx="566685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292" name="Rectangle 82"/>
            <p:cNvSpPr>
              <a:spLocks noChangeArrowheads="1"/>
            </p:cNvSpPr>
            <p:nvPr/>
          </p:nvSpPr>
          <p:spPr bwMode="auto">
            <a:xfrm>
              <a:off x="2853094" y="6326770"/>
              <a:ext cx="1208376" cy="579545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293" name="Text Box 83"/>
            <p:cNvSpPr txBox="1">
              <a:spLocks noChangeArrowheads="1"/>
            </p:cNvSpPr>
            <p:nvPr/>
          </p:nvSpPr>
          <p:spPr bwMode="auto">
            <a:xfrm>
              <a:off x="2792218" y="6320168"/>
              <a:ext cx="1313007" cy="180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</a:t>
              </a: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de </a:t>
              </a: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División </a:t>
              </a:r>
            </a:p>
          </p:txBody>
        </p:sp>
        <p:sp>
          <p:nvSpPr>
            <p:cNvPr id="294" name="Line 101"/>
            <p:cNvSpPr>
              <a:spLocks noChangeShapeType="1"/>
            </p:cNvSpPr>
            <p:nvPr/>
          </p:nvSpPr>
          <p:spPr bwMode="auto">
            <a:xfrm>
              <a:off x="2854096" y="6524016"/>
              <a:ext cx="1218552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295" name="Text Box 91"/>
            <p:cNvSpPr txBox="1">
              <a:spLocks noChangeArrowheads="1"/>
            </p:cNvSpPr>
            <p:nvPr/>
          </p:nvSpPr>
          <p:spPr bwMode="auto">
            <a:xfrm>
              <a:off x="2800969" y="6489753"/>
              <a:ext cx="1328638" cy="482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Feliciana Manuel Hernández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de División 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(T06027)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grpSp>
          <p:nvGrpSpPr>
            <p:cNvPr id="12320" name="12319 Grupo"/>
            <p:cNvGrpSpPr/>
            <p:nvPr/>
          </p:nvGrpSpPr>
          <p:grpSpPr>
            <a:xfrm>
              <a:off x="5299574" y="6258677"/>
              <a:ext cx="1170765" cy="579545"/>
              <a:chOff x="2777943" y="6167896"/>
              <a:chExt cx="1112102" cy="579545"/>
            </a:xfrm>
          </p:grpSpPr>
          <p:sp>
            <p:nvSpPr>
              <p:cNvPr id="174" name="Rectangle 82"/>
              <p:cNvSpPr>
                <a:spLocks noChangeArrowheads="1"/>
              </p:cNvSpPr>
              <p:nvPr/>
            </p:nvSpPr>
            <p:spPr bwMode="auto">
              <a:xfrm>
                <a:off x="2777943" y="6167896"/>
                <a:ext cx="1112102" cy="579545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63504" dir="2216092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297" name="Line 101"/>
              <p:cNvSpPr>
                <a:spLocks noChangeShapeType="1"/>
              </p:cNvSpPr>
              <p:nvPr/>
            </p:nvSpPr>
            <p:spPr bwMode="auto">
              <a:xfrm>
                <a:off x="2786677" y="6370046"/>
                <a:ext cx="1103368" cy="0"/>
              </a:xfrm>
              <a:prstGeom prst="line">
                <a:avLst/>
              </a:prstGeom>
              <a:noFill/>
              <a:ln w="648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99" name="Text Box 83"/>
            <p:cNvSpPr txBox="1">
              <a:spLocks noChangeArrowheads="1"/>
            </p:cNvSpPr>
            <p:nvPr/>
          </p:nvSpPr>
          <p:spPr bwMode="auto">
            <a:xfrm>
              <a:off x="5305879" y="6234246"/>
              <a:ext cx="1214412" cy="180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</a:t>
              </a: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de </a:t>
              </a: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División </a:t>
              </a:r>
            </a:p>
          </p:txBody>
        </p:sp>
        <p:sp>
          <p:nvSpPr>
            <p:cNvPr id="300" name="Text Box 91"/>
            <p:cNvSpPr txBox="1">
              <a:spLocks noChangeArrowheads="1"/>
            </p:cNvSpPr>
            <p:nvPr/>
          </p:nvSpPr>
          <p:spPr bwMode="auto">
            <a:xfrm>
              <a:off x="5242451" y="6303156"/>
              <a:ext cx="1317334" cy="523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endPara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3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Gerardo Galicia Mendiola Auxiliar de División (T06027)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grpSp>
          <p:nvGrpSpPr>
            <p:cNvPr id="280" name="Grupo 23"/>
            <p:cNvGrpSpPr/>
            <p:nvPr/>
          </p:nvGrpSpPr>
          <p:grpSpPr>
            <a:xfrm>
              <a:off x="2802530" y="7126735"/>
              <a:ext cx="1361323" cy="603582"/>
              <a:chOff x="1334213" y="7363185"/>
              <a:chExt cx="1429310" cy="697299"/>
            </a:xfrm>
          </p:grpSpPr>
          <p:sp>
            <p:nvSpPr>
              <p:cNvPr id="301" name="Text Box 79"/>
              <p:cNvSpPr txBox="1">
                <a:spLocks noChangeArrowheads="1"/>
              </p:cNvSpPr>
              <p:nvPr/>
            </p:nvSpPr>
            <p:spPr bwMode="auto">
              <a:xfrm>
                <a:off x="1627285" y="7539036"/>
                <a:ext cx="584200" cy="288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Docentes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11</a:t>
                </a:r>
                <a:endPara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grpSp>
            <p:nvGrpSpPr>
              <p:cNvPr id="302" name="Grupo 182"/>
              <p:cNvGrpSpPr/>
              <p:nvPr/>
            </p:nvGrpSpPr>
            <p:grpSpPr>
              <a:xfrm>
                <a:off x="1334213" y="7363185"/>
                <a:ext cx="1429310" cy="697299"/>
                <a:chOff x="3015645" y="7772808"/>
                <a:chExt cx="1429310" cy="697299"/>
              </a:xfrm>
            </p:grpSpPr>
            <p:sp>
              <p:nvSpPr>
                <p:cNvPr id="303" name="Rectangle 82"/>
                <p:cNvSpPr>
                  <a:spLocks noChangeArrowheads="1"/>
                </p:cNvSpPr>
                <p:nvPr/>
              </p:nvSpPr>
              <p:spPr bwMode="auto">
                <a:xfrm>
                  <a:off x="3069610" y="7800573"/>
                  <a:ext cx="1271705" cy="669534"/>
                </a:xfrm>
                <a:prstGeom prst="rect">
                  <a:avLst/>
                </a:prstGeom>
                <a:solidFill>
                  <a:srgbClr val="FFFFFF"/>
                </a:solidFill>
                <a:ln w="6480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63504" dir="2216092" algn="ctr" rotWithShape="0">
                    <a:schemeClr val="tx1"/>
                  </a:outerShdw>
                </a:effectLst>
              </p:spPr>
              <p:txBody>
                <a:bodyPr wrap="none" anchor="ctr"/>
                <a:lstStyle/>
                <a:p>
                  <a:pPr eaLnBrk="1" hangingPunct="1">
                    <a:buClr>
                      <a:srgbClr val="000000"/>
                    </a:buClr>
                    <a:buFont typeface="Times New Roman" pitchFamily="18" charset="0"/>
                    <a:buNone/>
                    <a:defRPr/>
                  </a:pPr>
                  <a:endParaRPr lang="es-MX" altLang="es-MX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04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3015645" y="7772808"/>
                  <a:ext cx="1429310" cy="3083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700" b="1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Auxiliar </a:t>
                  </a:r>
                  <a:r>
                    <a:rPr lang="es-ES" altLang="es-MX" sz="700" b="1" dirty="0" smtClean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Administrativo</a:t>
                  </a:r>
                </a:p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700" b="1" dirty="0" smtClean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 </a:t>
                  </a:r>
                  <a:r>
                    <a:rPr lang="es-ES" altLang="es-MX" sz="700" b="1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de División </a:t>
                  </a:r>
                </a:p>
              </p:txBody>
            </p:sp>
            <p:sp>
              <p:nvSpPr>
                <p:cNvPr id="305" name="Line 101"/>
                <p:cNvSpPr>
                  <a:spLocks noChangeShapeType="1"/>
                </p:cNvSpPr>
                <p:nvPr/>
              </p:nvSpPr>
              <p:spPr bwMode="auto">
                <a:xfrm flipV="1">
                  <a:off x="3069786" y="8003735"/>
                  <a:ext cx="1259979" cy="2689"/>
                </a:xfrm>
                <a:prstGeom prst="line">
                  <a:avLst/>
                </a:prstGeom>
                <a:noFill/>
                <a:ln w="648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MX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306" name="Text Box 91"/>
            <p:cNvSpPr txBox="1">
              <a:spLocks noChangeArrowheads="1"/>
            </p:cNvSpPr>
            <p:nvPr/>
          </p:nvSpPr>
          <p:spPr bwMode="auto">
            <a:xfrm>
              <a:off x="2853094" y="7306659"/>
              <a:ext cx="1212049" cy="579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Lorena Mancilla Fernández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de División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(CF34004)</a:t>
              </a: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grpSp>
          <p:nvGrpSpPr>
            <p:cNvPr id="242" name="Grupo 241"/>
            <p:cNvGrpSpPr/>
            <p:nvPr/>
          </p:nvGrpSpPr>
          <p:grpSpPr>
            <a:xfrm>
              <a:off x="2444" y="5245421"/>
              <a:ext cx="1639941" cy="873469"/>
              <a:chOff x="-216704" y="6119690"/>
              <a:chExt cx="1721688" cy="1009097"/>
            </a:xfrm>
          </p:grpSpPr>
          <p:sp>
            <p:nvSpPr>
              <p:cNvPr id="243" name="Rectangle 98"/>
              <p:cNvSpPr>
                <a:spLocks noChangeArrowheads="1"/>
              </p:cNvSpPr>
              <p:nvPr/>
            </p:nvSpPr>
            <p:spPr bwMode="auto">
              <a:xfrm>
                <a:off x="-21174" y="6138801"/>
                <a:ext cx="1347989" cy="910978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ffectLst>
                <a:outerShdw dist="63504" dir="2216092" algn="ctr" rotWithShape="0">
                  <a:srgbClr val="339933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44" name="Grupo 243"/>
              <p:cNvGrpSpPr/>
              <p:nvPr/>
            </p:nvGrpSpPr>
            <p:grpSpPr>
              <a:xfrm>
                <a:off x="-216704" y="6119690"/>
                <a:ext cx="1721688" cy="1009097"/>
                <a:chOff x="-216704" y="6119690"/>
                <a:chExt cx="1721688" cy="1009097"/>
              </a:xfrm>
            </p:grpSpPr>
            <p:sp>
              <p:nvSpPr>
                <p:cNvPr id="245" name="Text Box 99"/>
                <p:cNvSpPr txBox="1">
                  <a:spLocks noChangeArrowheads="1"/>
                </p:cNvSpPr>
                <p:nvPr/>
              </p:nvSpPr>
              <p:spPr bwMode="auto">
                <a:xfrm>
                  <a:off x="-110281" y="6119690"/>
                  <a:ext cx="1615265" cy="4078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0000"/>
                    </a:lnSpc>
                  </a:pPr>
                  <a:endPara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endParaRPr>
                </a:p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700" b="1" dirty="0" smtClean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División </a:t>
                  </a:r>
                  <a:r>
                    <a:rPr lang="es-ES" altLang="es-MX" sz="700" b="1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de</a:t>
                  </a:r>
                </a:p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700" b="1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 Estudios Profesionales</a:t>
                  </a:r>
                </a:p>
              </p:txBody>
            </p:sp>
            <p:sp>
              <p:nvSpPr>
                <p:cNvPr id="276" name="Text Box 100"/>
                <p:cNvSpPr txBox="1">
                  <a:spLocks noChangeArrowheads="1"/>
                </p:cNvSpPr>
                <p:nvPr/>
              </p:nvSpPr>
              <p:spPr bwMode="auto">
                <a:xfrm>
                  <a:off x="-216704" y="6459580"/>
                  <a:ext cx="1687022" cy="6692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90000"/>
                    </a:lnSpc>
                  </a:pPr>
                  <a:r>
                    <a:rPr lang="es-ES" altLang="es-MX" sz="700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Keyra Yosselyn Pérez Aguirre</a:t>
                  </a:r>
                </a:p>
                <a:p>
                  <a:pPr algn="ctr" eaLnBrk="1" hangingPunct="1">
                    <a:lnSpc>
                      <a:spcPct val="90000"/>
                    </a:lnSpc>
                  </a:pPr>
                  <a:r>
                    <a:rPr lang="es-ES" altLang="es-MX" sz="700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Jefa </a:t>
                  </a:r>
                  <a:r>
                    <a:rPr lang="es-ES" altLang="es-MX" sz="700" dirty="0" smtClean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de División </a:t>
                  </a:r>
                  <a:r>
                    <a:rPr lang="es-ES" altLang="es-MX" sz="700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de Estudios Profesionales (ITS0003)</a:t>
                  </a:r>
                </a:p>
                <a:p>
                  <a:pPr algn="ctr" eaLnBrk="1" hangingPunct="1">
                    <a:lnSpc>
                      <a:spcPct val="90000"/>
                    </a:lnSpc>
                  </a:pPr>
                  <a:endPara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endParaRPr>
                </a:p>
                <a:p>
                  <a:pPr algn="ctr" eaLnBrk="1" hangingPunct="1">
                    <a:lnSpc>
                      <a:spcPct val="90000"/>
                    </a:lnSpc>
                  </a:pPr>
                  <a:endPara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endParaRPr>
                </a:p>
              </p:txBody>
            </p:sp>
            <p:sp>
              <p:nvSpPr>
                <p:cNvPr id="277" name="Line 101"/>
                <p:cNvSpPr>
                  <a:spLocks noChangeShapeType="1"/>
                </p:cNvSpPr>
                <p:nvPr/>
              </p:nvSpPr>
              <p:spPr bwMode="auto">
                <a:xfrm flipV="1">
                  <a:off x="-31784" y="6472059"/>
                  <a:ext cx="1325580" cy="12910"/>
                </a:xfrm>
                <a:prstGeom prst="line">
                  <a:avLst/>
                </a:prstGeom>
                <a:noFill/>
                <a:ln w="6480">
                  <a:solidFill>
                    <a:srgbClr val="339933"/>
                  </a:solidFill>
                  <a:prstDash val="dash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MX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279" name="Grupo 278"/>
            <p:cNvGrpSpPr/>
            <p:nvPr/>
          </p:nvGrpSpPr>
          <p:grpSpPr>
            <a:xfrm>
              <a:off x="2709018" y="5171874"/>
              <a:ext cx="1538571" cy="1023798"/>
              <a:chOff x="-110281" y="6074155"/>
              <a:chExt cx="1615265" cy="1182768"/>
            </a:xfrm>
          </p:grpSpPr>
          <p:sp>
            <p:nvSpPr>
              <p:cNvPr id="308" name="Rectangle 98"/>
              <p:cNvSpPr>
                <a:spLocks noChangeArrowheads="1"/>
              </p:cNvSpPr>
              <p:nvPr/>
            </p:nvSpPr>
            <p:spPr bwMode="auto">
              <a:xfrm>
                <a:off x="-21174" y="6138801"/>
                <a:ext cx="1347989" cy="910979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ffectLst>
                <a:outerShdw dist="63504" dir="2216092" algn="ctr" rotWithShape="0">
                  <a:srgbClr val="339933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309" name="Grupo 308"/>
              <p:cNvGrpSpPr/>
              <p:nvPr/>
            </p:nvGrpSpPr>
            <p:grpSpPr>
              <a:xfrm>
                <a:off x="-110281" y="6074155"/>
                <a:ext cx="1615265" cy="1182768"/>
                <a:chOff x="-110281" y="6074155"/>
                <a:chExt cx="1615265" cy="1182768"/>
              </a:xfrm>
            </p:grpSpPr>
            <p:sp>
              <p:nvSpPr>
                <p:cNvPr id="310" name="Text Box 99"/>
                <p:cNvSpPr txBox="1">
                  <a:spLocks noChangeArrowheads="1"/>
                </p:cNvSpPr>
                <p:nvPr/>
              </p:nvSpPr>
              <p:spPr bwMode="auto">
                <a:xfrm>
                  <a:off x="-110281" y="6074155"/>
                  <a:ext cx="1615265" cy="4078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0000"/>
                    </a:lnSpc>
                  </a:pPr>
                  <a:endPara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endParaRPr>
                </a:p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700" b="1" dirty="0" smtClean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División de Ingeniería</a:t>
                  </a:r>
                </a:p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700" b="1" dirty="0" smtClean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 Industrial</a:t>
                  </a:r>
                  <a:endPara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endParaRPr>
                </a:p>
              </p:txBody>
            </p:sp>
            <p:sp>
              <p:nvSpPr>
                <p:cNvPr id="311" name="Text Box 100"/>
                <p:cNvSpPr txBox="1">
                  <a:spLocks noChangeArrowheads="1"/>
                </p:cNvSpPr>
                <p:nvPr/>
              </p:nvSpPr>
              <p:spPr bwMode="auto">
                <a:xfrm>
                  <a:off x="-72416" y="6475712"/>
                  <a:ext cx="1489491" cy="7812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90000"/>
                    </a:lnSpc>
                  </a:pPr>
                  <a:r>
                    <a:rPr lang="es-ES" altLang="es-MX" sz="700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Bernardino Avila Martínez</a:t>
                  </a:r>
                </a:p>
                <a:p>
                  <a:pPr algn="ctr" eaLnBrk="1" hangingPunct="1">
                    <a:lnSpc>
                      <a:spcPct val="90000"/>
                    </a:lnSpc>
                  </a:pPr>
                  <a:r>
                    <a:rPr lang="es-ES" altLang="es-MX" sz="700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Profesor Asociado A (E13010)</a:t>
                  </a:r>
                </a:p>
                <a:p>
                  <a:pPr algn="ctr" eaLnBrk="1" hangingPunct="1">
                    <a:lnSpc>
                      <a:spcPct val="90000"/>
                    </a:lnSpc>
                  </a:pPr>
                  <a:r>
                    <a:rPr lang="es-ES" altLang="es-MX" sz="700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Comisionado: Responsable de División de Ingeniería Industrial </a:t>
                  </a:r>
                </a:p>
                <a:p>
                  <a:pPr algn="ctr" eaLnBrk="1" hangingPunct="1">
                    <a:lnSpc>
                      <a:spcPct val="90000"/>
                    </a:lnSpc>
                  </a:pPr>
                  <a:endPara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endParaRPr>
                </a:p>
                <a:p>
                  <a:pPr algn="ctr" eaLnBrk="1" hangingPunct="1">
                    <a:lnSpc>
                      <a:spcPct val="90000"/>
                    </a:lnSpc>
                  </a:pPr>
                  <a:endPara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endParaRPr>
                </a:p>
              </p:txBody>
            </p:sp>
            <p:sp>
              <p:nvSpPr>
                <p:cNvPr id="312" name="Line 101"/>
                <p:cNvSpPr>
                  <a:spLocks noChangeShapeType="1"/>
                </p:cNvSpPr>
                <p:nvPr/>
              </p:nvSpPr>
              <p:spPr bwMode="auto">
                <a:xfrm flipV="1">
                  <a:off x="-31784" y="6472059"/>
                  <a:ext cx="1325580" cy="12910"/>
                </a:xfrm>
                <a:prstGeom prst="line">
                  <a:avLst/>
                </a:prstGeom>
                <a:noFill/>
                <a:ln w="6480">
                  <a:solidFill>
                    <a:srgbClr val="339933"/>
                  </a:solidFill>
                  <a:prstDash val="dash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MX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124" name="Line 93"/>
            <p:cNvSpPr>
              <a:spLocks noChangeShapeType="1"/>
            </p:cNvSpPr>
            <p:nvPr/>
          </p:nvSpPr>
          <p:spPr bwMode="auto">
            <a:xfrm flipH="1">
              <a:off x="4999043" y="5527473"/>
              <a:ext cx="1422" cy="17791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25" name="Line 61"/>
            <p:cNvSpPr>
              <a:spLocks noChangeShapeType="1"/>
            </p:cNvSpPr>
            <p:nvPr/>
          </p:nvSpPr>
          <p:spPr bwMode="auto">
            <a:xfrm>
              <a:off x="4999043" y="6460268"/>
              <a:ext cx="566685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26" name="Line 61"/>
            <p:cNvSpPr>
              <a:spLocks noChangeShapeType="1"/>
            </p:cNvSpPr>
            <p:nvPr/>
          </p:nvSpPr>
          <p:spPr bwMode="auto">
            <a:xfrm>
              <a:off x="5000465" y="7303425"/>
              <a:ext cx="566685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2609529" y="2280294"/>
            <a:ext cx="1630441" cy="695739"/>
            <a:chOff x="2633178" y="1949214"/>
            <a:chExt cx="1630441" cy="695739"/>
          </a:xfrm>
        </p:grpSpPr>
        <p:sp>
          <p:nvSpPr>
            <p:cNvPr id="12301" name="Text Box 23"/>
            <p:cNvSpPr txBox="1">
              <a:spLocks noChangeArrowheads="1"/>
            </p:cNvSpPr>
            <p:nvPr/>
          </p:nvSpPr>
          <p:spPr bwMode="auto">
            <a:xfrm>
              <a:off x="2787640" y="2144571"/>
              <a:ext cx="1200298" cy="276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800">
                  <a:solidFill>
                    <a:srgbClr val="000000"/>
                  </a:solidFill>
                  <a:ea typeface="WenQuanYi Micro Hei"/>
                  <a:cs typeface="WenQuanYi Micro Hei"/>
                </a:rPr>
                <a:t> </a:t>
              </a:r>
              <a:r>
                <a:rPr lang="es-ES" altLang="es-MX" sz="700">
                  <a:solidFill>
                    <a:srgbClr val="000000"/>
                  </a:solidFill>
                  <a:ea typeface="WenQuanYi Micro Hei"/>
                  <a:cs typeface="WenQuanYi Micro Hei"/>
                </a:rPr>
                <a:t>José Martín Tello Guerrero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>
                  <a:solidFill>
                    <a:srgbClr val="000000"/>
                  </a:solidFill>
                  <a:ea typeface="WenQuanYi Micro Hei"/>
                  <a:cs typeface="WenQuanYi Micro Hei"/>
                </a:rPr>
                <a:t>Director de Área</a:t>
              </a:r>
            </a:p>
          </p:txBody>
        </p:sp>
        <p:sp>
          <p:nvSpPr>
            <p:cNvPr id="12302" name="Rectangle 24"/>
            <p:cNvSpPr>
              <a:spLocks noChangeArrowheads="1"/>
            </p:cNvSpPr>
            <p:nvPr/>
          </p:nvSpPr>
          <p:spPr bwMode="auto">
            <a:xfrm>
              <a:off x="2683452" y="1949214"/>
              <a:ext cx="1560577" cy="695739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2303" name="Text Box 25"/>
            <p:cNvSpPr txBox="1">
              <a:spLocks noChangeArrowheads="1"/>
            </p:cNvSpPr>
            <p:nvPr/>
          </p:nvSpPr>
          <p:spPr bwMode="auto">
            <a:xfrm>
              <a:off x="2892463" y="1953654"/>
              <a:ext cx="993606" cy="165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Dirección Académica</a:t>
              </a:r>
            </a:p>
          </p:txBody>
        </p:sp>
        <p:sp>
          <p:nvSpPr>
            <p:cNvPr id="12312" name="Text Box 40"/>
            <p:cNvSpPr txBox="1">
              <a:spLocks noChangeArrowheads="1"/>
            </p:cNvSpPr>
            <p:nvPr/>
          </p:nvSpPr>
          <p:spPr bwMode="auto">
            <a:xfrm>
              <a:off x="2633178" y="2242859"/>
              <a:ext cx="1630441" cy="385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José Martín Tello Guerrero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Director Académico (ITS0009)</a:t>
              </a: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134" name="Line 22"/>
            <p:cNvSpPr>
              <a:spLocks noChangeShapeType="1"/>
            </p:cNvSpPr>
            <p:nvPr/>
          </p:nvSpPr>
          <p:spPr bwMode="auto">
            <a:xfrm flipV="1">
              <a:off x="2690173" y="2166958"/>
              <a:ext cx="1553856" cy="0"/>
            </a:xfrm>
            <a:prstGeom prst="line">
              <a:avLst/>
            </a:prstGeom>
            <a:noFill/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</p:grpSp>
      <p:grpSp>
        <p:nvGrpSpPr>
          <p:cNvPr id="2" name="Grupo 1"/>
          <p:cNvGrpSpPr/>
          <p:nvPr/>
        </p:nvGrpSpPr>
        <p:grpSpPr>
          <a:xfrm>
            <a:off x="3442739" y="3091731"/>
            <a:ext cx="2585859" cy="652257"/>
            <a:chOff x="3442739" y="2918734"/>
            <a:chExt cx="2585859" cy="652257"/>
          </a:xfrm>
        </p:grpSpPr>
        <p:sp>
          <p:nvSpPr>
            <p:cNvPr id="116" name="Line 33"/>
            <p:cNvSpPr>
              <a:spLocks noChangeShapeType="1"/>
            </p:cNvSpPr>
            <p:nvPr/>
          </p:nvSpPr>
          <p:spPr bwMode="auto">
            <a:xfrm>
              <a:off x="3442739" y="3199989"/>
              <a:ext cx="1359121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grpSp>
          <p:nvGrpSpPr>
            <p:cNvPr id="117" name="Grupo 116"/>
            <p:cNvGrpSpPr/>
            <p:nvPr/>
          </p:nvGrpSpPr>
          <p:grpSpPr>
            <a:xfrm>
              <a:off x="4425006" y="2918734"/>
              <a:ext cx="1603592" cy="652257"/>
              <a:chOff x="3804833" y="3138423"/>
              <a:chExt cx="1724284" cy="699647"/>
            </a:xfrm>
          </p:grpSpPr>
          <p:sp>
            <p:nvSpPr>
              <p:cNvPr id="118" name="Rectangle 35"/>
              <p:cNvSpPr>
                <a:spLocks noChangeArrowheads="1"/>
              </p:cNvSpPr>
              <p:nvPr/>
            </p:nvSpPr>
            <p:spPr bwMode="auto">
              <a:xfrm>
                <a:off x="3998913" y="3168650"/>
                <a:ext cx="1237589" cy="603688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63504" dir="2216092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Text Box 36"/>
              <p:cNvSpPr txBox="1">
                <a:spLocks noChangeArrowheads="1"/>
              </p:cNvSpPr>
              <p:nvPr/>
            </p:nvSpPr>
            <p:spPr bwMode="auto">
              <a:xfrm>
                <a:off x="4011612" y="3138423"/>
                <a:ext cx="1224890" cy="286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Secretaria de Dirección Académica</a:t>
                </a:r>
              </a:p>
            </p:txBody>
          </p:sp>
          <p:sp>
            <p:nvSpPr>
              <p:cNvPr id="120" name="Line 31"/>
              <p:cNvSpPr>
                <a:spLocks noChangeShapeType="1"/>
              </p:cNvSpPr>
              <p:nvPr/>
            </p:nvSpPr>
            <p:spPr bwMode="auto">
              <a:xfrm>
                <a:off x="4010025" y="3380210"/>
                <a:ext cx="1226477" cy="0"/>
              </a:xfrm>
              <a:prstGeom prst="line">
                <a:avLst/>
              </a:prstGeom>
              <a:noFill/>
              <a:ln w="648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Text Box 30"/>
              <p:cNvSpPr txBox="1">
                <a:spLocks noChangeArrowheads="1"/>
              </p:cNvSpPr>
              <p:nvPr/>
            </p:nvSpPr>
            <p:spPr bwMode="auto">
              <a:xfrm>
                <a:off x="3804833" y="3320715"/>
                <a:ext cx="1724284" cy="5173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María Gertrudis Hernández </a:t>
                </a:r>
                <a:endPara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Bueno </a:t>
                </a: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Secretaria de </a:t>
                </a: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Dirección 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Académica (CF34006</a:t>
                </a:r>
                <a:r>
                  <a:rPr lang="es-ES" altLang="es-MX" sz="6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)</a:t>
                </a:r>
                <a:endParaRPr lang="es-ES" altLang="es-MX" sz="6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</p:grpSp>
      </p:grpSp>
      <p:grpSp>
        <p:nvGrpSpPr>
          <p:cNvPr id="123" name="314 Grupo"/>
          <p:cNvGrpSpPr/>
          <p:nvPr/>
        </p:nvGrpSpPr>
        <p:grpSpPr>
          <a:xfrm>
            <a:off x="4550459" y="4540486"/>
            <a:ext cx="1305240" cy="620881"/>
            <a:chOff x="2756234" y="4284144"/>
            <a:chExt cx="1305240" cy="620881"/>
          </a:xfrm>
        </p:grpSpPr>
        <p:sp>
          <p:nvSpPr>
            <p:cNvPr id="128" name="Rectangle 51"/>
            <p:cNvSpPr>
              <a:spLocks noChangeArrowheads="1"/>
            </p:cNvSpPr>
            <p:nvPr/>
          </p:nvSpPr>
          <p:spPr bwMode="auto">
            <a:xfrm>
              <a:off x="2785332" y="4284144"/>
              <a:ext cx="1238250" cy="588168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29" name="Text Box 52"/>
            <p:cNvSpPr txBox="1">
              <a:spLocks noChangeArrowheads="1"/>
            </p:cNvSpPr>
            <p:nvPr/>
          </p:nvSpPr>
          <p:spPr bwMode="auto">
            <a:xfrm>
              <a:off x="2756234" y="4297591"/>
              <a:ext cx="1295721" cy="266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Secretaria </a:t>
              </a: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de Subdirección </a:t>
              </a: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Académica</a:t>
              </a:r>
            </a:p>
          </p:txBody>
        </p:sp>
        <p:sp>
          <p:nvSpPr>
            <p:cNvPr id="130" name="Text Box 48"/>
            <p:cNvSpPr txBox="1">
              <a:spLocks noChangeArrowheads="1"/>
            </p:cNvSpPr>
            <p:nvPr/>
          </p:nvSpPr>
          <p:spPr bwMode="auto">
            <a:xfrm>
              <a:off x="2769249" y="4519662"/>
              <a:ext cx="1292225" cy="385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Elizabeth Rivera Antonio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Secretaria de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Subdirección Académica (CF34280)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131" name="Line 31"/>
            <p:cNvSpPr>
              <a:spLocks noChangeShapeType="1"/>
            </p:cNvSpPr>
            <p:nvPr/>
          </p:nvSpPr>
          <p:spPr bwMode="auto">
            <a:xfrm flipV="1">
              <a:off x="2792129" y="4544371"/>
              <a:ext cx="1260000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</p:grpSp>
      <p:sp>
        <p:nvSpPr>
          <p:cNvPr id="132" name="Line 33"/>
          <p:cNvSpPr>
            <a:spLocks noChangeShapeType="1"/>
          </p:cNvSpPr>
          <p:nvPr/>
        </p:nvSpPr>
        <p:spPr bwMode="auto">
          <a:xfrm>
            <a:off x="3430929" y="4801701"/>
            <a:ext cx="1186382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15" name="CuadroTexto 114"/>
          <p:cNvSpPr txBox="1"/>
          <p:nvPr/>
        </p:nvSpPr>
        <p:spPr>
          <a:xfrm>
            <a:off x="4801860" y="8383860"/>
            <a:ext cx="1458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 smtClean="0">
                <a:solidFill>
                  <a:srgbClr val="000000"/>
                </a:solidFill>
              </a:rPr>
              <a:t>Abril de 2018</a:t>
            </a:r>
            <a:endParaRPr lang="es-MX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3187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rupo 113"/>
          <p:cNvGrpSpPr/>
          <p:nvPr/>
        </p:nvGrpSpPr>
        <p:grpSpPr>
          <a:xfrm>
            <a:off x="4440357" y="5076152"/>
            <a:ext cx="574512" cy="1801480"/>
            <a:chOff x="309514" y="5072988"/>
            <a:chExt cx="574512" cy="1801480"/>
          </a:xfrm>
        </p:grpSpPr>
        <p:sp>
          <p:nvSpPr>
            <p:cNvPr id="115" name="Line 60"/>
            <p:cNvSpPr>
              <a:spLocks noChangeShapeType="1"/>
            </p:cNvSpPr>
            <p:nvPr/>
          </p:nvSpPr>
          <p:spPr bwMode="auto">
            <a:xfrm>
              <a:off x="317987" y="6874468"/>
              <a:ext cx="544199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16" name="Line 60"/>
            <p:cNvSpPr>
              <a:spLocks noChangeShapeType="1"/>
            </p:cNvSpPr>
            <p:nvPr/>
          </p:nvSpPr>
          <p:spPr bwMode="auto">
            <a:xfrm>
              <a:off x="309514" y="5072988"/>
              <a:ext cx="544199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17" name="Line 93"/>
            <p:cNvSpPr>
              <a:spLocks noChangeShapeType="1"/>
            </p:cNvSpPr>
            <p:nvPr/>
          </p:nvSpPr>
          <p:spPr bwMode="auto">
            <a:xfrm>
              <a:off x="312962" y="5072988"/>
              <a:ext cx="1535" cy="180148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18" name="Line 61"/>
            <p:cNvSpPr>
              <a:spLocks noChangeShapeType="1"/>
            </p:cNvSpPr>
            <p:nvPr/>
          </p:nvSpPr>
          <p:spPr bwMode="auto">
            <a:xfrm>
              <a:off x="317341" y="6071052"/>
              <a:ext cx="566685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</p:grpSp>
      <p:sp>
        <p:nvSpPr>
          <p:cNvPr id="103" name="Line 73"/>
          <p:cNvSpPr>
            <a:spLocks noChangeShapeType="1"/>
          </p:cNvSpPr>
          <p:nvPr/>
        </p:nvSpPr>
        <p:spPr bwMode="auto">
          <a:xfrm>
            <a:off x="5398811" y="4439204"/>
            <a:ext cx="0" cy="385044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247" name="Line 40"/>
          <p:cNvSpPr>
            <a:spLocks noChangeShapeType="1"/>
          </p:cNvSpPr>
          <p:nvPr/>
        </p:nvSpPr>
        <p:spPr bwMode="auto">
          <a:xfrm flipH="1">
            <a:off x="3430929" y="3258040"/>
            <a:ext cx="0" cy="1181164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99" name="Rectangle 6"/>
          <p:cNvSpPr>
            <a:spLocks noChangeArrowheads="1"/>
          </p:cNvSpPr>
          <p:nvPr/>
        </p:nvSpPr>
        <p:spPr bwMode="auto">
          <a:xfrm>
            <a:off x="13551" y="6228"/>
            <a:ext cx="1435734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12296" name="Line 18"/>
          <p:cNvSpPr>
            <a:spLocks noChangeShapeType="1"/>
          </p:cNvSpPr>
          <p:nvPr/>
        </p:nvSpPr>
        <p:spPr bwMode="auto">
          <a:xfrm>
            <a:off x="3426635" y="1669312"/>
            <a:ext cx="4294" cy="1620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47625" y="68263"/>
            <a:ext cx="29718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1250"/>
              </a:spcBef>
            </a:pPr>
            <a:r>
              <a:rPr lang="es-ES" altLang="es-MX" sz="2000" b="1" i="1">
                <a:solidFill>
                  <a:srgbClr val="000000"/>
                </a:solidFill>
                <a:ea typeface="WenQuanYi Micro Hei"/>
                <a:cs typeface="WenQuanYi Micro Hei"/>
              </a:rPr>
              <a:t>ORGANIGRAMA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485900" y="720725"/>
            <a:ext cx="40195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Instituto Tecnológico Superior de Tamazunchale</a:t>
            </a:r>
          </a:p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Dirección Académica</a:t>
            </a:r>
          </a:p>
        </p:txBody>
      </p:sp>
      <p:sp>
        <p:nvSpPr>
          <p:cNvPr id="1235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194" name="Grupo 193"/>
          <p:cNvGrpSpPr/>
          <p:nvPr/>
        </p:nvGrpSpPr>
        <p:grpSpPr>
          <a:xfrm>
            <a:off x="4448830" y="5842757"/>
            <a:ext cx="1799979" cy="579546"/>
            <a:chOff x="2705905" y="6583107"/>
            <a:chExt cx="1412458" cy="669534"/>
          </a:xfrm>
        </p:grpSpPr>
        <p:grpSp>
          <p:nvGrpSpPr>
            <p:cNvPr id="195" name="Grupo 194"/>
            <p:cNvGrpSpPr/>
            <p:nvPr/>
          </p:nvGrpSpPr>
          <p:grpSpPr>
            <a:xfrm>
              <a:off x="2789052" y="6583107"/>
              <a:ext cx="1271705" cy="669534"/>
              <a:chOff x="3069610" y="7800573"/>
              <a:chExt cx="1271705" cy="669534"/>
            </a:xfrm>
          </p:grpSpPr>
          <p:sp>
            <p:nvSpPr>
              <p:cNvPr id="198" name="Rectangle 82"/>
              <p:cNvSpPr>
                <a:spLocks noChangeArrowheads="1"/>
              </p:cNvSpPr>
              <p:nvPr/>
            </p:nvSpPr>
            <p:spPr bwMode="auto">
              <a:xfrm>
                <a:off x="3069610" y="7800573"/>
                <a:ext cx="1271705" cy="669534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63504" dir="2216092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199" name="Line 101"/>
              <p:cNvSpPr>
                <a:spLocks noChangeShapeType="1"/>
              </p:cNvSpPr>
              <p:nvPr/>
            </p:nvSpPr>
            <p:spPr bwMode="auto">
              <a:xfrm flipV="1">
                <a:off x="3071655" y="8063313"/>
                <a:ext cx="1259979" cy="2689"/>
              </a:xfrm>
              <a:prstGeom prst="line">
                <a:avLst/>
              </a:prstGeom>
              <a:noFill/>
              <a:ln w="648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96" name="Text Box 83"/>
            <p:cNvSpPr txBox="1">
              <a:spLocks noChangeArrowheads="1"/>
            </p:cNvSpPr>
            <p:nvPr/>
          </p:nvSpPr>
          <p:spPr bwMode="auto">
            <a:xfrm>
              <a:off x="2705905" y="6632301"/>
              <a:ext cx="1412458" cy="208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</a:t>
              </a: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de </a:t>
              </a: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División </a:t>
              </a:r>
            </a:p>
          </p:txBody>
        </p:sp>
        <p:sp>
          <p:nvSpPr>
            <p:cNvPr id="197" name="Text Box 91"/>
            <p:cNvSpPr txBox="1">
              <a:spLocks noChangeArrowheads="1"/>
            </p:cNvSpPr>
            <p:nvPr/>
          </p:nvSpPr>
          <p:spPr bwMode="auto">
            <a:xfrm>
              <a:off x="2770485" y="6849227"/>
              <a:ext cx="1258745" cy="191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grpSp>
        <p:nvGrpSpPr>
          <p:cNvPr id="217" name="Grupo 216"/>
          <p:cNvGrpSpPr/>
          <p:nvPr/>
        </p:nvGrpSpPr>
        <p:grpSpPr>
          <a:xfrm>
            <a:off x="4561329" y="6586762"/>
            <a:ext cx="1707087" cy="923059"/>
            <a:chOff x="1379300" y="7390950"/>
            <a:chExt cx="1280583" cy="669534"/>
          </a:xfrm>
        </p:grpSpPr>
        <p:sp>
          <p:nvSpPr>
            <p:cNvPr id="218" name="Text Box 79"/>
            <p:cNvSpPr txBox="1">
              <a:spLocks noChangeArrowheads="1"/>
            </p:cNvSpPr>
            <p:nvPr/>
          </p:nvSpPr>
          <p:spPr bwMode="auto">
            <a:xfrm>
              <a:off x="1627285" y="7539036"/>
              <a:ext cx="58420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Docentes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11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grpSp>
          <p:nvGrpSpPr>
            <p:cNvPr id="219" name="Grupo 218"/>
            <p:cNvGrpSpPr/>
            <p:nvPr/>
          </p:nvGrpSpPr>
          <p:grpSpPr>
            <a:xfrm>
              <a:off x="1379300" y="7390950"/>
              <a:ext cx="1280583" cy="669534"/>
              <a:chOff x="3060732" y="7800573"/>
              <a:chExt cx="1280583" cy="669534"/>
            </a:xfrm>
          </p:grpSpPr>
          <p:sp>
            <p:nvSpPr>
              <p:cNvPr id="221" name="Rectangle 82"/>
              <p:cNvSpPr>
                <a:spLocks noChangeArrowheads="1"/>
              </p:cNvSpPr>
              <p:nvPr/>
            </p:nvSpPr>
            <p:spPr bwMode="auto">
              <a:xfrm>
                <a:off x="3069610" y="7800573"/>
                <a:ext cx="1271705" cy="669534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63504" dir="2216092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222" name="Text Box 83"/>
              <p:cNvSpPr txBox="1">
                <a:spLocks noChangeArrowheads="1"/>
              </p:cNvSpPr>
              <p:nvPr/>
            </p:nvSpPr>
            <p:spPr bwMode="auto">
              <a:xfrm>
                <a:off x="3060732" y="7842123"/>
                <a:ext cx="1274779" cy="1806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Docentes</a:t>
                </a:r>
                <a:endPara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223" name="Line 101"/>
              <p:cNvSpPr>
                <a:spLocks noChangeShapeType="1"/>
              </p:cNvSpPr>
              <p:nvPr/>
            </p:nvSpPr>
            <p:spPr bwMode="auto">
              <a:xfrm flipV="1">
                <a:off x="3066559" y="8006808"/>
                <a:ext cx="1259979" cy="2689"/>
              </a:xfrm>
              <a:prstGeom prst="line">
                <a:avLst/>
              </a:prstGeom>
              <a:noFill/>
              <a:ln w="648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2330" name="Line 73"/>
          <p:cNvSpPr>
            <a:spLocks noChangeShapeType="1"/>
          </p:cNvSpPr>
          <p:nvPr/>
        </p:nvSpPr>
        <p:spPr bwMode="auto">
          <a:xfrm>
            <a:off x="1780352" y="4439204"/>
            <a:ext cx="0" cy="385044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2355" name="Line 112"/>
          <p:cNvSpPr>
            <a:spLocks noChangeShapeType="1"/>
          </p:cNvSpPr>
          <p:nvPr/>
        </p:nvSpPr>
        <p:spPr bwMode="auto">
          <a:xfrm>
            <a:off x="1781495" y="4439204"/>
            <a:ext cx="3617316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2297" name="Rectangle 19"/>
          <p:cNvSpPr>
            <a:spLocks noChangeArrowheads="1"/>
          </p:cNvSpPr>
          <p:nvPr/>
        </p:nvSpPr>
        <p:spPr bwMode="auto">
          <a:xfrm>
            <a:off x="2661027" y="1404913"/>
            <a:ext cx="1509869" cy="668008"/>
          </a:xfrm>
          <a:prstGeom prst="rect">
            <a:avLst/>
          </a:prstGeom>
          <a:solidFill>
            <a:srgbClr val="FFFFFF"/>
          </a:solidFill>
          <a:ln w="6480">
            <a:solidFill>
              <a:srgbClr val="339933"/>
            </a:solidFill>
            <a:prstDash val="dash"/>
            <a:miter lim="800000"/>
            <a:headEnd/>
            <a:tailEnd/>
          </a:ln>
          <a:effectLst>
            <a:outerShdw dist="63504" dir="2216092" algn="ctr" rotWithShape="0">
              <a:srgbClr val="339933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2298" name="Text Box 20"/>
          <p:cNvSpPr txBox="1">
            <a:spLocks noChangeArrowheads="1"/>
          </p:cNvSpPr>
          <p:nvPr/>
        </p:nvSpPr>
        <p:spPr bwMode="auto">
          <a:xfrm>
            <a:off x="2661027" y="1412313"/>
            <a:ext cx="1489137" cy="180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rPr>
              <a:t>Dirección General</a:t>
            </a:r>
          </a:p>
        </p:txBody>
      </p:sp>
      <p:sp>
        <p:nvSpPr>
          <p:cNvPr id="12299" name="Text Box 21"/>
          <p:cNvSpPr txBox="1">
            <a:spLocks noChangeArrowheads="1"/>
          </p:cNvSpPr>
          <p:nvPr/>
        </p:nvSpPr>
        <p:spPr bwMode="auto">
          <a:xfrm>
            <a:off x="2686164" y="1600269"/>
            <a:ext cx="1484732" cy="48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 Ricardo Bárcenas Rivas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Director General </a:t>
            </a:r>
            <a:endParaRPr lang="es-ES" altLang="es-MX" sz="700" dirty="0" smtClean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(</a:t>
            </a: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ITS0001)</a:t>
            </a: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2300" name="Line 22"/>
          <p:cNvSpPr>
            <a:spLocks noChangeShapeType="1"/>
          </p:cNvSpPr>
          <p:nvPr/>
        </p:nvSpPr>
        <p:spPr bwMode="auto">
          <a:xfrm>
            <a:off x="2661027" y="1588430"/>
            <a:ext cx="1509869" cy="0"/>
          </a:xfrm>
          <a:prstGeom prst="line">
            <a:avLst/>
          </a:prstGeom>
          <a:noFill/>
          <a:ln w="6480">
            <a:solidFill>
              <a:srgbClr val="339933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2603116" y="2454007"/>
            <a:ext cx="1690522" cy="624888"/>
            <a:chOff x="2787640" y="1949215"/>
            <a:chExt cx="1200298" cy="529830"/>
          </a:xfrm>
        </p:grpSpPr>
        <p:sp>
          <p:nvSpPr>
            <p:cNvPr id="12301" name="Text Box 23"/>
            <p:cNvSpPr txBox="1">
              <a:spLocks noChangeArrowheads="1"/>
            </p:cNvSpPr>
            <p:nvPr/>
          </p:nvSpPr>
          <p:spPr bwMode="auto">
            <a:xfrm>
              <a:off x="2787640" y="2144571"/>
              <a:ext cx="1200298" cy="276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800">
                  <a:solidFill>
                    <a:srgbClr val="000000"/>
                  </a:solidFill>
                  <a:ea typeface="WenQuanYi Micro Hei"/>
                  <a:cs typeface="WenQuanYi Micro Hei"/>
                </a:rPr>
                <a:t> </a:t>
              </a:r>
              <a:r>
                <a:rPr lang="es-ES" altLang="es-MX" sz="700">
                  <a:solidFill>
                    <a:srgbClr val="000000"/>
                  </a:solidFill>
                  <a:ea typeface="WenQuanYi Micro Hei"/>
                  <a:cs typeface="WenQuanYi Micro Hei"/>
                </a:rPr>
                <a:t>José Martín Tello Guerrero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>
                  <a:solidFill>
                    <a:srgbClr val="000000"/>
                  </a:solidFill>
                  <a:ea typeface="WenQuanYi Micro Hei"/>
                  <a:cs typeface="WenQuanYi Micro Hei"/>
                </a:rPr>
                <a:t>Director de Área</a:t>
              </a:r>
            </a:p>
          </p:txBody>
        </p:sp>
        <p:sp>
          <p:nvSpPr>
            <p:cNvPr id="12302" name="Rectangle 24"/>
            <p:cNvSpPr>
              <a:spLocks noChangeArrowheads="1"/>
            </p:cNvSpPr>
            <p:nvPr/>
          </p:nvSpPr>
          <p:spPr bwMode="auto">
            <a:xfrm>
              <a:off x="2867365" y="1949215"/>
              <a:ext cx="1043802" cy="529830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2303" name="Text Box 25"/>
            <p:cNvSpPr txBox="1">
              <a:spLocks noChangeArrowheads="1"/>
            </p:cNvSpPr>
            <p:nvPr/>
          </p:nvSpPr>
          <p:spPr bwMode="auto">
            <a:xfrm>
              <a:off x="2892463" y="1953654"/>
              <a:ext cx="993606" cy="165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Dirección Académica</a:t>
              </a:r>
            </a:p>
          </p:txBody>
        </p:sp>
        <p:sp>
          <p:nvSpPr>
            <p:cNvPr id="12304" name="Line 26"/>
            <p:cNvSpPr>
              <a:spLocks noChangeShapeType="1"/>
            </p:cNvSpPr>
            <p:nvPr/>
          </p:nvSpPr>
          <p:spPr bwMode="auto">
            <a:xfrm>
              <a:off x="2867364" y="2132731"/>
              <a:ext cx="1043802" cy="0"/>
            </a:xfrm>
            <a:prstGeom prst="line">
              <a:avLst/>
            </a:prstGeom>
            <a:noFill/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</p:grpSp>
      <p:sp>
        <p:nvSpPr>
          <p:cNvPr id="12312" name="Text Box 40"/>
          <p:cNvSpPr txBox="1">
            <a:spLocks noChangeArrowheads="1"/>
          </p:cNvSpPr>
          <p:nvPr/>
        </p:nvSpPr>
        <p:spPr bwMode="auto">
          <a:xfrm>
            <a:off x="2789461" y="2646035"/>
            <a:ext cx="1307967" cy="48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José Martín Tello Guerrero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Director Académico (ITS0009)</a:t>
            </a: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2564971" y="3392929"/>
            <a:ext cx="1733347" cy="980015"/>
            <a:chOff x="3879398" y="3381812"/>
            <a:chExt cx="1194393" cy="728796"/>
          </a:xfrm>
        </p:grpSpPr>
        <p:grpSp>
          <p:nvGrpSpPr>
            <p:cNvPr id="3" name="Grupo 2"/>
            <p:cNvGrpSpPr/>
            <p:nvPr/>
          </p:nvGrpSpPr>
          <p:grpSpPr>
            <a:xfrm>
              <a:off x="3907449" y="3381812"/>
              <a:ext cx="1138291" cy="543150"/>
              <a:chOff x="3907449" y="3381812"/>
              <a:chExt cx="1138291" cy="543150"/>
            </a:xfrm>
          </p:grpSpPr>
          <p:sp>
            <p:nvSpPr>
              <p:cNvPr id="249" name="Rectangle 28"/>
              <p:cNvSpPr>
                <a:spLocks noChangeArrowheads="1"/>
              </p:cNvSpPr>
              <p:nvPr/>
            </p:nvSpPr>
            <p:spPr bwMode="auto">
              <a:xfrm>
                <a:off x="3959123" y="3389212"/>
                <a:ext cx="1037896" cy="535750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ffectLst>
                <a:outerShdw dist="63504" dir="2216092" algn="ctr" rotWithShape="0">
                  <a:srgbClr val="339933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250" name="Text Box 29"/>
              <p:cNvSpPr txBox="1">
                <a:spLocks noChangeArrowheads="1"/>
              </p:cNvSpPr>
              <p:nvPr/>
            </p:nvSpPr>
            <p:spPr bwMode="auto">
              <a:xfrm>
                <a:off x="3907449" y="3381812"/>
                <a:ext cx="1138291" cy="1657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Subdirección Académica</a:t>
                </a:r>
              </a:p>
            </p:txBody>
          </p:sp>
          <p:sp>
            <p:nvSpPr>
              <p:cNvPr id="251" name="Line 31"/>
              <p:cNvSpPr>
                <a:spLocks noChangeShapeType="1"/>
              </p:cNvSpPr>
              <p:nvPr/>
            </p:nvSpPr>
            <p:spPr bwMode="auto">
              <a:xfrm>
                <a:off x="3959123" y="3562369"/>
                <a:ext cx="1037896" cy="0"/>
              </a:xfrm>
              <a:prstGeom prst="line">
                <a:avLst/>
              </a:prstGeom>
              <a:noFill/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52" name="Text Box 30"/>
            <p:cNvSpPr txBox="1">
              <a:spLocks noChangeArrowheads="1"/>
            </p:cNvSpPr>
            <p:nvPr/>
          </p:nvSpPr>
          <p:spPr bwMode="auto">
            <a:xfrm>
              <a:off x="3879398" y="3531346"/>
              <a:ext cx="1194393" cy="579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 Francisco Javier Medina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 Zúñiga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Subdirector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Académico (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ITS0002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)</a:t>
              </a: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grpSp>
        <p:nvGrpSpPr>
          <p:cNvPr id="332" name="Grupo 331"/>
          <p:cNvGrpSpPr/>
          <p:nvPr/>
        </p:nvGrpSpPr>
        <p:grpSpPr>
          <a:xfrm>
            <a:off x="4435623" y="4784524"/>
            <a:ext cx="1940767" cy="967843"/>
            <a:chOff x="-110281" y="6138801"/>
            <a:chExt cx="1615265" cy="1118124"/>
          </a:xfrm>
        </p:grpSpPr>
        <p:sp>
          <p:nvSpPr>
            <p:cNvPr id="333" name="Rectangle 98"/>
            <p:cNvSpPr>
              <a:spLocks noChangeArrowheads="1"/>
            </p:cNvSpPr>
            <p:nvPr/>
          </p:nvSpPr>
          <p:spPr bwMode="auto">
            <a:xfrm>
              <a:off x="-21174" y="6138801"/>
              <a:ext cx="1347989" cy="910979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grpSp>
          <p:nvGrpSpPr>
            <p:cNvPr id="334" name="Grupo 333"/>
            <p:cNvGrpSpPr/>
            <p:nvPr/>
          </p:nvGrpSpPr>
          <p:grpSpPr>
            <a:xfrm>
              <a:off x="-110281" y="6156118"/>
              <a:ext cx="1615265" cy="1100807"/>
              <a:chOff x="-110281" y="6156118"/>
              <a:chExt cx="1615265" cy="1100807"/>
            </a:xfrm>
          </p:grpSpPr>
          <p:sp>
            <p:nvSpPr>
              <p:cNvPr id="335" name="Text Box 99"/>
              <p:cNvSpPr txBox="1">
                <a:spLocks noChangeArrowheads="1"/>
              </p:cNvSpPr>
              <p:nvPr/>
            </p:nvSpPr>
            <p:spPr bwMode="auto">
              <a:xfrm>
                <a:off x="-110281" y="6156118"/>
                <a:ext cx="1615265" cy="3083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División de</a:t>
                </a:r>
              </a:p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Ingeniería Ambiental</a:t>
                </a:r>
              </a:p>
            </p:txBody>
          </p:sp>
          <p:sp>
            <p:nvSpPr>
              <p:cNvPr id="336" name="Text Box 100"/>
              <p:cNvSpPr txBox="1">
                <a:spLocks noChangeArrowheads="1"/>
              </p:cNvSpPr>
              <p:nvPr/>
            </p:nvSpPr>
            <p:spPr bwMode="auto">
              <a:xfrm>
                <a:off x="-72416" y="6475714"/>
                <a:ext cx="1489491" cy="7812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 Alfredo Vázquez Salazar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Jefe de División de Ingeniería Ambiental 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(ITS0003)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endPara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  <a:p>
                <a:pPr algn="ctr" eaLnBrk="1" hangingPunct="1">
                  <a:lnSpc>
                    <a:spcPct val="90000"/>
                  </a:lnSpc>
                </a:pP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337" name="Line 101"/>
              <p:cNvSpPr>
                <a:spLocks noChangeShapeType="1"/>
              </p:cNvSpPr>
              <p:nvPr/>
            </p:nvSpPr>
            <p:spPr bwMode="auto">
              <a:xfrm flipV="1">
                <a:off x="-31784" y="6453845"/>
                <a:ext cx="1325580" cy="12910"/>
              </a:xfrm>
              <a:prstGeom prst="line">
                <a:avLst/>
              </a:prstGeom>
              <a:noFill/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06" name="Line 18"/>
          <p:cNvSpPr>
            <a:spLocks noChangeShapeType="1"/>
          </p:cNvSpPr>
          <p:nvPr/>
        </p:nvSpPr>
        <p:spPr bwMode="auto">
          <a:xfrm>
            <a:off x="1449285" y="5572283"/>
            <a:ext cx="0" cy="27920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774604" y="5080871"/>
            <a:ext cx="574512" cy="1801480"/>
            <a:chOff x="309514" y="5072988"/>
            <a:chExt cx="574512" cy="1801480"/>
          </a:xfrm>
        </p:grpSpPr>
        <p:sp>
          <p:nvSpPr>
            <p:cNvPr id="109" name="Line 60"/>
            <p:cNvSpPr>
              <a:spLocks noChangeShapeType="1"/>
            </p:cNvSpPr>
            <p:nvPr/>
          </p:nvSpPr>
          <p:spPr bwMode="auto">
            <a:xfrm>
              <a:off x="317987" y="6874468"/>
              <a:ext cx="544199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10" name="Line 60"/>
            <p:cNvSpPr>
              <a:spLocks noChangeShapeType="1"/>
            </p:cNvSpPr>
            <p:nvPr/>
          </p:nvSpPr>
          <p:spPr bwMode="auto">
            <a:xfrm>
              <a:off x="309514" y="5072988"/>
              <a:ext cx="544199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11" name="Line 93"/>
            <p:cNvSpPr>
              <a:spLocks noChangeShapeType="1"/>
            </p:cNvSpPr>
            <p:nvPr/>
          </p:nvSpPr>
          <p:spPr bwMode="auto">
            <a:xfrm>
              <a:off x="312962" y="5072988"/>
              <a:ext cx="1535" cy="180148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12" name="Line 61"/>
            <p:cNvSpPr>
              <a:spLocks noChangeShapeType="1"/>
            </p:cNvSpPr>
            <p:nvPr/>
          </p:nvSpPr>
          <p:spPr bwMode="auto">
            <a:xfrm>
              <a:off x="317341" y="6071052"/>
              <a:ext cx="566685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</p:grpSp>
      <p:grpSp>
        <p:nvGrpSpPr>
          <p:cNvPr id="119" name="Grupo 118"/>
          <p:cNvGrpSpPr/>
          <p:nvPr/>
        </p:nvGrpSpPr>
        <p:grpSpPr>
          <a:xfrm>
            <a:off x="795693" y="5869998"/>
            <a:ext cx="1799979" cy="579546"/>
            <a:chOff x="2708655" y="6583107"/>
            <a:chExt cx="1412458" cy="669534"/>
          </a:xfrm>
        </p:grpSpPr>
        <p:grpSp>
          <p:nvGrpSpPr>
            <p:cNvPr id="120" name="Grupo 119"/>
            <p:cNvGrpSpPr/>
            <p:nvPr/>
          </p:nvGrpSpPr>
          <p:grpSpPr>
            <a:xfrm>
              <a:off x="2789052" y="6583107"/>
              <a:ext cx="1271705" cy="669534"/>
              <a:chOff x="3069610" y="7800573"/>
              <a:chExt cx="1271705" cy="669534"/>
            </a:xfrm>
          </p:grpSpPr>
          <p:sp>
            <p:nvSpPr>
              <p:cNvPr id="123" name="Rectangle 82"/>
              <p:cNvSpPr>
                <a:spLocks noChangeArrowheads="1"/>
              </p:cNvSpPr>
              <p:nvPr/>
            </p:nvSpPr>
            <p:spPr bwMode="auto">
              <a:xfrm>
                <a:off x="3069610" y="7800573"/>
                <a:ext cx="1271705" cy="669534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63504" dir="2216092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Line 101"/>
              <p:cNvSpPr>
                <a:spLocks noChangeShapeType="1"/>
              </p:cNvSpPr>
              <p:nvPr/>
            </p:nvSpPr>
            <p:spPr bwMode="auto">
              <a:xfrm flipV="1">
                <a:off x="3077841" y="8026885"/>
                <a:ext cx="1259979" cy="2689"/>
              </a:xfrm>
              <a:prstGeom prst="line">
                <a:avLst/>
              </a:prstGeom>
              <a:noFill/>
              <a:ln w="648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21" name="Text Box 83"/>
            <p:cNvSpPr txBox="1">
              <a:spLocks noChangeArrowheads="1"/>
            </p:cNvSpPr>
            <p:nvPr/>
          </p:nvSpPr>
          <p:spPr bwMode="auto">
            <a:xfrm>
              <a:off x="2708655" y="6643772"/>
              <a:ext cx="1412458" cy="208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</a:t>
              </a: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de </a:t>
              </a: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División </a:t>
              </a:r>
            </a:p>
          </p:txBody>
        </p:sp>
        <p:sp>
          <p:nvSpPr>
            <p:cNvPr id="122" name="Text Box 91"/>
            <p:cNvSpPr txBox="1">
              <a:spLocks noChangeArrowheads="1"/>
            </p:cNvSpPr>
            <p:nvPr/>
          </p:nvSpPr>
          <p:spPr bwMode="auto">
            <a:xfrm>
              <a:off x="2770485" y="6831014"/>
              <a:ext cx="1258745" cy="191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4622995" y="6035619"/>
            <a:ext cx="1605911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Yuriana Hernández Cruz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Auxiliar 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de División (T06027</a:t>
            </a: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)</a:t>
            </a:r>
          </a:p>
        </p:txBody>
      </p:sp>
      <p:sp>
        <p:nvSpPr>
          <p:cNvPr id="164" name="Text Box 91"/>
          <p:cNvSpPr txBox="1">
            <a:spLocks noChangeArrowheads="1"/>
          </p:cNvSpPr>
          <p:nvPr/>
        </p:nvSpPr>
        <p:spPr bwMode="auto">
          <a:xfrm>
            <a:off x="927778" y="6089333"/>
            <a:ext cx="1562637" cy="38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Lorena González Otero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Auxiliar de División (CF34280)</a:t>
            </a: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grpSp>
        <p:nvGrpSpPr>
          <p:cNvPr id="128" name="Grupo 127"/>
          <p:cNvGrpSpPr/>
          <p:nvPr/>
        </p:nvGrpSpPr>
        <p:grpSpPr>
          <a:xfrm>
            <a:off x="861338" y="6575843"/>
            <a:ext cx="1707086" cy="923059"/>
            <a:chOff x="1379300" y="7390950"/>
            <a:chExt cx="1280583" cy="669534"/>
          </a:xfrm>
        </p:grpSpPr>
        <p:sp>
          <p:nvSpPr>
            <p:cNvPr id="129" name="Text Box 79"/>
            <p:cNvSpPr txBox="1">
              <a:spLocks noChangeArrowheads="1"/>
            </p:cNvSpPr>
            <p:nvPr/>
          </p:nvSpPr>
          <p:spPr bwMode="auto">
            <a:xfrm>
              <a:off x="1627285" y="7539036"/>
              <a:ext cx="58420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Docentes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11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grpSp>
          <p:nvGrpSpPr>
            <p:cNvPr id="130" name="Grupo 129"/>
            <p:cNvGrpSpPr/>
            <p:nvPr/>
          </p:nvGrpSpPr>
          <p:grpSpPr>
            <a:xfrm>
              <a:off x="1379300" y="7390950"/>
              <a:ext cx="1280583" cy="669534"/>
              <a:chOff x="3060732" y="7800573"/>
              <a:chExt cx="1280583" cy="669534"/>
            </a:xfrm>
          </p:grpSpPr>
          <p:sp>
            <p:nvSpPr>
              <p:cNvPr id="131" name="Rectangle 82"/>
              <p:cNvSpPr>
                <a:spLocks noChangeArrowheads="1"/>
              </p:cNvSpPr>
              <p:nvPr/>
            </p:nvSpPr>
            <p:spPr bwMode="auto">
              <a:xfrm>
                <a:off x="3069610" y="7800573"/>
                <a:ext cx="1271705" cy="669534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63504" dir="2216092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Text Box 83"/>
              <p:cNvSpPr txBox="1">
                <a:spLocks noChangeArrowheads="1"/>
              </p:cNvSpPr>
              <p:nvPr/>
            </p:nvSpPr>
            <p:spPr bwMode="auto">
              <a:xfrm>
                <a:off x="3060732" y="7842123"/>
                <a:ext cx="1274779" cy="1806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Docentes</a:t>
                </a:r>
                <a:endPara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133" name="Line 101"/>
              <p:cNvSpPr>
                <a:spLocks noChangeShapeType="1"/>
              </p:cNvSpPr>
              <p:nvPr/>
            </p:nvSpPr>
            <p:spPr bwMode="auto">
              <a:xfrm>
                <a:off x="3066558" y="8020933"/>
                <a:ext cx="1252120" cy="1455"/>
              </a:xfrm>
              <a:prstGeom prst="line">
                <a:avLst/>
              </a:prstGeom>
              <a:noFill/>
              <a:ln w="648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62" name="Text Box 91"/>
          <p:cNvSpPr txBox="1">
            <a:spLocks noChangeArrowheads="1"/>
          </p:cNvSpPr>
          <p:nvPr/>
        </p:nvSpPr>
        <p:spPr bwMode="auto">
          <a:xfrm>
            <a:off x="814782" y="6898446"/>
            <a:ext cx="1998328" cy="63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r>
              <a:rPr lang="es-ES" altLang="es-MX" sz="800" dirty="0" smtClean="0">
                <a:solidFill>
                  <a:srgbClr val="000000"/>
                </a:solidFill>
                <a:ea typeface="WenQuanYi Micro Hei"/>
              </a:rPr>
              <a:t>05 Profesor 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</a:rPr>
              <a:t>Asignatura</a:t>
            </a:r>
            <a:r>
              <a:rPr lang="es-ES" altLang="es-MX" sz="800" dirty="0" smtClean="0">
                <a:solidFill>
                  <a:srgbClr val="000000"/>
                </a:solidFill>
                <a:ea typeface="WenQuanYi Micro Hei"/>
              </a:rPr>
              <a:t> “A” (E13001)</a:t>
            </a:r>
          </a:p>
          <a:p>
            <a:pPr algn="just" eaLnBrk="1" hangingPunct="1">
              <a:lnSpc>
                <a:spcPct val="90000"/>
              </a:lnSpc>
            </a:pPr>
            <a:r>
              <a:rPr lang="es-ES" altLang="es-MX" sz="800" dirty="0" smtClean="0">
                <a:solidFill>
                  <a:srgbClr val="000000"/>
                </a:solidFill>
                <a:ea typeface="WenQuanYi Micro Hei"/>
              </a:rPr>
              <a:t>05 Profesor </a:t>
            </a:r>
            <a:r>
              <a:rPr lang="es-ES" altLang="es-MX" sz="800" dirty="0">
                <a:solidFill>
                  <a:srgbClr val="000000"/>
                </a:solidFill>
                <a:ea typeface="WenQuanYi Micro Hei"/>
              </a:rPr>
              <a:t>Asignatura </a:t>
            </a:r>
            <a:r>
              <a:rPr lang="es-ES" altLang="es-MX" sz="800" dirty="0" smtClean="0">
                <a:solidFill>
                  <a:srgbClr val="000000"/>
                </a:solidFill>
                <a:ea typeface="WenQuanYi Micro Hei"/>
              </a:rPr>
              <a:t>“B” (E13002)</a:t>
            </a:r>
            <a:endParaRPr lang="es-ES" altLang="es-MX" sz="800" dirty="0">
              <a:solidFill>
                <a:srgbClr val="000000"/>
              </a:solidFill>
              <a:ea typeface="WenQuanYi Micro Hei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s-ES" altLang="es-MX" sz="800" dirty="0" smtClean="0">
                <a:solidFill>
                  <a:srgbClr val="000000"/>
                </a:solidFill>
                <a:ea typeface="WenQuanYi Micro Hei"/>
              </a:rPr>
              <a:t>03 Profesor Asociado “A” (E13010)</a:t>
            </a:r>
          </a:p>
          <a:p>
            <a:pPr algn="just" eaLnBrk="1" hangingPunct="1">
              <a:lnSpc>
                <a:spcPct val="90000"/>
              </a:lnSpc>
            </a:pPr>
            <a:r>
              <a:rPr lang="es-ES" altLang="es-MX" sz="800" dirty="0" smtClean="0">
                <a:solidFill>
                  <a:srgbClr val="000000"/>
                </a:solidFill>
                <a:ea typeface="WenQuanYi Micro Hei"/>
              </a:rPr>
              <a:t>01 Profesor </a:t>
            </a:r>
            <a:r>
              <a:rPr lang="es-ES" altLang="es-MX" sz="800" dirty="0">
                <a:solidFill>
                  <a:srgbClr val="000000"/>
                </a:solidFill>
                <a:ea typeface="WenQuanYi Micro Hei"/>
              </a:rPr>
              <a:t>Asociado </a:t>
            </a:r>
            <a:r>
              <a:rPr lang="es-ES" altLang="es-MX" sz="800" dirty="0" smtClean="0">
                <a:solidFill>
                  <a:srgbClr val="000000"/>
                </a:solidFill>
                <a:ea typeface="WenQuanYi Micro Hei"/>
              </a:rPr>
              <a:t>“B</a:t>
            </a:r>
            <a:r>
              <a:rPr lang="es-ES" altLang="es-MX" sz="800" dirty="0">
                <a:solidFill>
                  <a:srgbClr val="000000"/>
                </a:solidFill>
                <a:ea typeface="WenQuanYi Micro Hei"/>
              </a:rPr>
              <a:t>” ((</a:t>
            </a:r>
            <a:r>
              <a:rPr lang="es-ES" altLang="es-MX" sz="800" dirty="0" smtClean="0">
                <a:solidFill>
                  <a:srgbClr val="000000"/>
                </a:solidFill>
                <a:ea typeface="WenQuanYi Micro Hei"/>
              </a:rPr>
              <a:t>E13011)</a:t>
            </a:r>
            <a:endParaRPr lang="es-ES" altLang="es-MX" sz="800" dirty="0">
              <a:solidFill>
                <a:srgbClr val="000000"/>
              </a:solidFill>
              <a:ea typeface="WenQuanYi Micro Hei"/>
            </a:endParaRPr>
          </a:p>
          <a:p>
            <a:pPr algn="just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34" name="Text Box 91"/>
          <p:cNvSpPr txBox="1">
            <a:spLocks noChangeArrowheads="1"/>
          </p:cNvSpPr>
          <p:nvPr/>
        </p:nvSpPr>
        <p:spPr bwMode="auto">
          <a:xfrm>
            <a:off x="4534563" y="6898808"/>
            <a:ext cx="1998328" cy="745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r>
              <a:rPr lang="es-ES" altLang="es-MX" sz="8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03 </a:t>
            </a:r>
            <a:r>
              <a:rPr lang="es-ES" altLang="es-MX" sz="800" dirty="0">
                <a:solidFill>
                  <a:srgbClr val="000000"/>
                </a:solidFill>
                <a:ea typeface="WenQuanYi Micro Hei"/>
                <a:cs typeface="WenQuanYi Micro Hei"/>
              </a:rPr>
              <a:t>Profesor Asignatura “A” (E13001)</a:t>
            </a:r>
          </a:p>
          <a:p>
            <a:pPr algn="just" eaLnBrk="1" hangingPunct="1">
              <a:lnSpc>
                <a:spcPct val="90000"/>
              </a:lnSpc>
            </a:pPr>
            <a:r>
              <a:rPr lang="es-ES" altLang="es-MX" sz="8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01 Profesor Asignatura “B” (E13002)</a:t>
            </a:r>
          </a:p>
          <a:p>
            <a:pPr algn="just" eaLnBrk="1" hangingPunct="1">
              <a:lnSpc>
                <a:spcPct val="90000"/>
              </a:lnSpc>
            </a:pPr>
            <a:r>
              <a:rPr lang="es-ES" altLang="es-MX" sz="8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00 Profesor Asociado “A” (E13010)</a:t>
            </a:r>
          </a:p>
          <a:p>
            <a:pPr algn="just" eaLnBrk="1" hangingPunct="1">
              <a:lnSpc>
                <a:spcPct val="90000"/>
              </a:lnSpc>
            </a:pPr>
            <a:r>
              <a:rPr lang="es-ES" altLang="es-MX" sz="8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00 Profesor Asociado “B” (E13011)</a:t>
            </a:r>
          </a:p>
          <a:p>
            <a:pPr algn="just" eaLnBrk="1" hangingPunct="1">
              <a:lnSpc>
                <a:spcPct val="90000"/>
              </a:lnSpc>
            </a:pPr>
            <a:endParaRPr lang="es-ES" altLang="es-MX" sz="800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just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grpSp>
        <p:nvGrpSpPr>
          <p:cNvPr id="326" name="Grupo 325"/>
          <p:cNvGrpSpPr/>
          <p:nvPr/>
        </p:nvGrpSpPr>
        <p:grpSpPr>
          <a:xfrm>
            <a:off x="803355" y="4775086"/>
            <a:ext cx="1944385" cy="984387"/>
            <a:chOff x="-110281" y="6119690"/>
            <a:chExt cx="1615265" cy="1137238"/>
          </a:xfrm>
        </p:grpSpPr>
        <p:sp>
          <p:nvSpPr>
            <p:cNvPr id="327" name="Rectangle 98"/>
            <p:cNvSpPr>
              <a:spLocks noChangeArrowheads="1"/>
            </p:cNvSpPr>
            <p:nvPr/>
          </p:nvSpPr>
          <p:spPr bwMode="auto">
            <a:xfrm>
              <a:off x="-21174" y="6138801"/>
              <a:ext cx="1347989" cy="910979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grpSp>
          <p:nvGrpSpPr>
            <p:cNvPr id="328" name="Grupo 327"/>
            <p:cNvGrpSpPr/>
            <p:nvPr/>
          </p:nvGrpSpPr>
          <p:grpSpPr>
            <a:xfrm>
              <a:off x="-110281" y="6119690"/>
              <a:ext cx="1615265" cy="1137238"/>
              <a:chOff x="-110281" y="6119690"/>
              <a:chExt cx="1615265" cy="1137238"/>
            </a:xfrm>
          </p:grpSpPr>
          <p:sp>
            <p:nvSpPr>
              <p:cNvPr id="329" name="Text Box 99"/>
              <p:cNvSpPr txBox="1">
                <a:spLocks noChangeArrowheads="1"/>
              </p:cNvSpPr>
              <p:nvPr/>
            </p:nvSpPr>
            <p:spPr bwMode="auto">
              <a:xfrm>
                <a:off x="-110281" y="6119690"/>
                <a:ext cx="1615265" cy="4078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División de</a:t>
                </a:r>
              </a:p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Ingeniería en Gestión </a:t>
                </a:r>
              </a:p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Empresarial</a:t>
                </a:r>
              </a:p>
            </p:txBody>
          </p:sp>
          <p:sp>
            <p:nvSpPr>
              <p:cNvPr id="330" name="Text Box 100"/>
              <p:cNvSpPr txBox="1">
                <a:spLocks noChangeArrowheads="1"/>
              </p:cNvSpPr>
              <p:nvPr/>
            </p:nvSpPr>
            <p:spPr bwMode="auto">
              <a:xfrm>
                <a:off x="-72416" y="6475717"/>
                <a:ext cx="1489491" cy="7812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 Alberto Sánchez </a:t>
                </a:r>
                <a:r>
                  <a:rPr lang="es-ES" altLang="es-MX" sz="700" dirty="0" err="1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Sánchez</a:t>
                </a: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Jefe de División de Ingeniería 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en Gestión Empresarial 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(ITS0003)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endPara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  <a:p>
                <a:pPr algn="ctr" eaLnBrk="1" hangingPunct="1">
                  <a:lnSpc>
                    <a:spcPct val="90000"/>
                  </a:lnSpc>
                </a:pP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331" name="Line 101"/>
              <p:cNvSpPr>
                <a:spLocks noChangeShapeType="1"/>
              </p:cNvSpPr>
              <p:nvPr/>
            </p:nvSpPr>
            <p:spPr bwMode="auto">
              <a:xfrm flipV="1">
                <a:off x="-31784" y="6472059"/>
                <a:ext cx="1325580" cy="12910"/>
              </a:xfrm>
              <a:prstGeom prst="line">
                <a:avLst/>
              </a:prstGeom>
              <a:noFill/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79" name="CuadroTexto 78"/>
          <p:cNvSpPr txBox="1"/>
          <p:nvPr/>
        </p:nvSpPr>
        <p:spPr>
          <a:xfrm>
            <a:off x="4822827" y="8097253"/>
            <a:ext cx="1458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 smtClean="0">
                <a:solidFill>
                  <a:srgbClr val="000000"/>
                </a:solidFill>
              </a:rPr>
              <a:t>Abril de 2018</a:t>
            </a:r>
            <a:endParaRPr lang="es-MX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7139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Line 73"/>
          <p:cNvSpPr>
            <a:spLocks noChangeShapeType="1"/>
          </p:cNvSpPr>
          <p:nvPr/>
        </p:nvSpPr>
        <p:spPr bwMode="auto">
          <a:xfrm>
            <a:off x="3430929" y="4385542"/>
            <a:ext cx="0" cy="21299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247" name="Line 40"/>
          <p:cNvSpPr>
            <a:spLocks noChangeShapeType="1"/>
          </p:cNvSpPr>
          <p:nvPr/>
        </p:nvSpPr>
        <p:spPr bwMode="auto">
          <a:xfrm flipH="1">
            <a:off x="3430929" y="3258039"/>
            <a:ext cx="0" cy="1127503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99" name="Rectangle 6"/>
          <p:cNvSpPr>
            <a:spLocks noChangeArrowheads="1"/>
          </p:cNvSpPr>
          <p:nvPr/>
        </p:nvSpPr>
        <p:spPr bwMode="auto">
          <a:xfrm>
            <a:off x="13551" y="6228"/>
            <a:ext cx="1435734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12296" name="Line 18"/>
          <p:cNvSpPr>
            <a:spLocks noChangeShapeType="1"/>
          </p:cNvSpPr>
          <p:nvPr/>
        </p:nvSpPr>
        <p:spPr bwMode="auto">
          <a:xfrm>
            <a:off x="3426635" y="1669312"/>
            <a:ext cx="4294" cy="1620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47625" y="68263"/>
            <a:ext cx="29718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1250"/>
              </a:spcBef>
            </a:pPr>
            <a:r>
              <a:rPr lang="es-ES" altLang="es-MX" sz="2000" b="1" i="1">
                <a:solidFill>
                  <a:srgbClr val="000000"/>
                </a:solidFill>
                <a:ea typeface="WenQuanYi Micro Hei"/>
                <a:cs typeface="WenQuanYi Micro Hei"/>
              </a:rPr>
              <a:t>ORGANIGRAMA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485900" y="720725"/>
            <a:ext cx="40195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Instituto Tecnológico Superior de Tamazunchale</a:t>
            </a:r>
          </a:p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Dirección Académica</a:t>
            </a:r>
          </a:p>
        </p:txBody>
      </p:sp>
      <p:sp>
        <p:nvSpPr>
          <p:cNvPr id="1235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2330" name="Line 73"/>
          <p:cNvSpPr>
            <a:spLocks noChangeShapeType="1"/>
          </p:cNvSpPr>
          <p:nvPr/>
        </p:nvSpPr>
        <p:spPr bwMode="auto">
          <a:xfrm>
            <a:off x="5940723" y="4375742"/>
            <a:ext cx="0" cy="21299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2355" name="Line 112"/>
          <p:cNvSpPr>
            <a:spLocks noChangeShapeType="1"/>
          </p:cNvSpPr>
          <p:nvPr/>
        </p:nvSpPr>
        <p:spPr bwMode="auto">
          <a:xfrm>
            <a:off x="1040296" y="4379007"/>
            <a:ext cx="4900426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203" name="Line 73"/>
          <p:cNvSpPr>
            <a:spLocks noChangeShapeType="1"/>
          </p:cNvSpPr>
          <p:nvPr/>
        </p:nvSpPr>
        <p:spPr bwMode="auto">
          <a:xfrm>
            <a:off x="1040296" y="4382368"/>
            <a:ext cx="0" cy="71291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2297" name="Rectangle 19"/>
          <p:cNvSpPr>
            <a:spLocks noChangeArrowheads="1"/>
          </p:cNvSpPr>
          <p:nvPr/>
        </p:nvSpPr>
        <p:spPr bwMode="auto">
          <a:xfrm>
            <a:off x="2695558" y="1278786"/>
            <a:ext cx="1449584" cy="673965"/>
          </a:xfrm>
          <a:prstGeom prst="rect">
            <a:avLst/>
          </a:prstGeom>
          <a:solidFill>
            <a:srgbClr val="FFFFFF"/>
          </a:solidFill>
          <a:ln w="6480">
            <a:solidFill>
              <a:srgbClr val="339933"/>
            </a:solidFill>
            <a:prstDash val="dash"/>
            <a:miter lim="800000"/>
            <a:headEnd/>
            <a:tailEnd/>
          </a:ln>
          <a:effectLst>
            <a:outerShdw dist="63504" dir="2216092" algn="ctr" rotWithShape="0">
              <a:srgbClr val="339933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2298" name="Text Box 20"/>
          <p:cNvSpPr txBox="1">
            <a:spLocks noChangeArrowheads="1"/>
          </p:cNvSpPr>
          <p:nvPr/>
        </p:nvSpPr>
        <p:spPr bwMode="auto">
          <a:xfrm>
            <a:off x="2705140" y="1286187"/>
            <a:ext cx="1440001" cy="180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rPr>
              <a:t>Dirección General</a:t>
            </a:r>
          </a:p>
        </p:txBody>
      </p:sp>
      <p:sp>
        <p:nvSpPr>
          <p:cNvPr id="12299" name="Text Box 21"/>
          <p:cNvSpPr txBox="1">
            <a:spLocks noChangeArrowheads="1"/>
          </p:cNvSpPr>
          <p:nvPr/>
        </p:nvSpPr>
        <p:spPr bwMode="auto">
          <a:xfrm>
            <a:off x="2705140" y="1474143"/>
            <a:ext cx="1440001" cy="48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 Ricardo Bárcenas Rivas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Director General </a:t>
            </a:r>
            <a:endParaRPr lang="es-ES" altLang="es-MX" sz="700" dirty="0" smtClean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(</a:t>
            </a: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ITS0001)</a:t>
            </a: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2300" name="Line 22"/>
          <p:cNvSpPr>
            <a:spLocks noChangeShapeType="1"/>
          </p:cNvSpPr>
          <p:nvPr/>
        </p:nvSpPr>
        <p:spPr bwMode="auto">
          <a:xfrm>
            <a:off x="2705140" y="1462304"/>
            <a:ext cx="1406133" cy="0"/>
          </a:xfrm>
          <a:prstGeom prst="line">
            <a:avLst/>
          </a:prstGeom>
          <a:noFill/>
          <a:ln w="6480">
            <a:solidFill>
              <a:srgbClr val="339933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2301" name="Text Box 23"/>
          <p:cNvSpPr txBox="1">
            <a:spLocks noChangeArrowheads="1"/>
          </p:cNvSpPr>
          <p:nvPr/>
        </p:nvSpPr>
        <p:spPr bwMode="auto">
          <a:xfrm>
            <a:off x="2753772" y="2373172"/>
            <a:ext cx="1200298" cy="276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800">
                <a:solidFill>
                  <a:srgbClr val="000000"/>
                </a:solidFill>
                <a:ea typeface="WenQuanYi Micro Hei"/>
                <a:cs typeface="WenQuanYi Micro Hei"/>
              </a:rPr>
              <a:t> </a:t>
            </a:r>
            <a:r>
              <a:rPr lang="es-ES" altLang="es-MX" sz="700">
                <a:solidFill>
                  <a:srgbClr val="000000"/>
                </a:solidFill>
                <a:ea typeface="WenQuanYi Micro Hei"/>
                <a:cs typeface="WenQuanYi Micro Hei"/>
              </a:rPr>
              <a:t>José Martín Tello Guerrero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>
                <a:solidFill>
                  <a:srgbClr val="000000"/>
                </a:solidFill>
                <a:ea typeface="WenQuanYi Micro Hei"/>
                <a:cs typeface="WenQuanYi Micro Hei"/>
              </a:rPr>
              <a:t>Director de Área</a:t>
            </a:r>
          </a:p>
        </p:txBody>
      </p:sp>
      <p:sp>
        <p:nvSpPr>
          <p:cNvPr id="12302" name="Rectangle 24"/>
          <p:cNvSpPr>
            <a:spLocks noChangeArrowheads="1"/>
          </p:cNvSpPr>
          <p:nvPr/>
        </p:nvSpPr>
        <p:spPr bwMode="auto">
          <a:xfrm>
            <a:off x="2739010" y="2177816"/>
            <a:ext cx="1440000" cy="617794"/>
          </a:xfrm>
          <a:prstGeom prst="rect">
            <a:avLst/>
          </a:prstGeom>
          <a:solidFill>
            <a:srgbClr val="FFFFFF"/>
          </a:solidFill>
          <a:ln w="6480">
            <a:solidFill>
              <a:srgbClr val="339933"/>
            </a:solidFill>
            <a:prstDash val="dash"/>
            <a:miter lim="800000"/>
            <a:headEnd/>
            <a:tailEnd/>
          </a:ln>
          <a:effectLst>
            <a:outerShdw dist="63504" dir="2216092" algn="ctr" rotWithShape="0">
              <a:srgbClr val="339933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2303" name="Text Box 25"/>
          <p:cNvSpPr txBox="1">
            <a:spLocks noChangeArrowheads="1"/>
          </p:cNvSpPr>
          <p:nvPr/>
        </p:nvSpPr>
        <p:spPr bwMode="auto">
          <a:xfrm>
            <a:off x="2753772" y="2182256"/>
            <a:ext cx="1453625" cy="180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rPr>
              <a:t>Dirección Académica</a:t>
            </a:r>
          </a:p>
        </p:txBody>
      </p:sp>
      <p:sp>
        <p:nvSpPr>
          <p:cNvPr id="12304" name="Line 26"/>
          <p:cNvSpPr>
            <a:spLocks noChangeShapeType="1"/>
          </p:cNvSpPr>
          <p:nvPr/>
        </p:nvSpPr>
        <p:spPr bwMode="auto">
          <a:xfrm flipV="1">
            <a:off x="2753772" y="2356169"/>
            <a:ext cx="1425238" cy="0"/>
          </a:xfrm>
          <a:prstGeom prst="line">
            <a:avLst/>
          </a:prstGeom>
          <a:noFill/>
          <a:ln w="6480">
            <a:solidFill>
              <a:srgbClr val="339933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2312" name="Text Box 40"/>
          <p:cNvSpPr txBox="1">
            <a:spLocks noChangeArrowheads="1"/>
          </p:cNvSpPr>
          <p:nvPr/>
        </p:nvSpPr>
        <p:spPr bwMode="auto">
          <a:xfrm>
            <a:off x="2710622" y="2405561"/>
            <a:ext cx="1468388" cy="38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José Martín Tello Guerrero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Director Académico (ITS0009)</a:t>
            </a: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2656938" y="3137080"/>
            <a:ext cx="1555940" cy="744090"/>
            <a:chOff x="3879399" y="3381812"/>
            <a:chExt cx="1166341" cy="675045"/>
          </a:xfrm>
        </p:grpSpPr>
        <p:grpSp>
          <p:nvGrpSpPr>
            <p:cNvPr id="3" name="Grupo 2"/>
            <p:cNvGrpSpPr/>
            <p:nvPr/>
          </p:nvGrpSpPr>
          <p:grpSpPr>
            <a:xfrm>
              <a:off x="3907449" y="3381812"/>
              <a:ext cx="1138291" cy="543150"/>
              <a:chOff x="3907449" y="3381812"/>
              <a:chExt cx="1138291" cy="543150"/>
            </a:xfrm>
          </p:grpSpPr>
          <p:sp>
            <p:nvSpPr>
              <p:cNvPr id="249" name="Rectangle 28"/>
              <p:cNvSpPr>
                <a:spLocks noChangeArrowheads="1"/>
              </p:cNvSpPr>
              <p:nvPr/>
            </p:nvSpPr>
            <p:spPr bwMode="auto">
              <a:xfrm>
                <a:off x="3959123" y="3389212"/>
                <a:ext cx="1037896" cy="535750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ffectLst>
                <a:outerShdw dist="63504" dir="2216092" algn="ctr" rotWithShape="0">
                  <a:srgbClr val="339933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250" name="Text Box 29"/>
              <p:cNvSpPr txBox="1">
                <a:spLocks noChangeArrowheads="1"/>
              </p:cNvSpPr>
              <p:nvPr/>
            </p:nvSpPr>
            <p:spPr bwMode="auto">
              <a:xfrm>
                <a:off x="3907449" y="3381812"/>
                <a:ext cx="1138291" cy="1657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Subdirección Académica</a:t>
                </a:r>
              </a:p>
            </p:txBody>
          </p:sp>
          <p:sp>
            <p:nvSpPr>
              <p:cNvPr id="251" name="Line 31"/>
              <p:cNvSpPr>
                <a:spLocks noChangeShapeType="1"/>
              </p:cNvSpPr>
              <p:nvPr/>
            </p:nvSpPr>
            <p:spPr bwMode="auto">
              <a:xfrm>
                <a:off x="3959123" y="3562369"/>
                <a:ext cx="1037896" cy="0"/>
              </a:xfrm>
              <a:prstGeom prst="line">
                <a:avLst/>
              </a:prstGeom>
              <a:noFill/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52" name="Text Box 30"/>
            <p:cNvSpPr txBox="1">
              <a:spLocks noChangeArrowheads="1"/>
            </p:cNvSpPr>
            <p:nvPr/>
          </p:nvSpPr>
          <p:spPr bwMode="auto">
            <a:xfrm>
              <a:off x="3879399" y="3531346"/>
              <a:ext cx="1117621" cy="525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 Francisco Javier Medina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 Zúñiga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Subdirector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Académico (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ITS0002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)</a:t>
              </a: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grpSp>
        <p:nvGrpSpPr>
          <p:cNvPr id="321" name="320 Grupo"/>
          <p:cNvGrpSpPr/>
          <p:nvPr/>
        </p:nvGrpSpPr>
        <p:grpSpPr>
          <a:xfrm>
            <a:off x="241904" y="5004899"/>
            <a:ext cx="1592478" cy="779491"/>
            <a:chOff x="2756234" y="4310084"/>
            <a:chExt cx="1435734" cy="666862"/>
          </a:xfrm>
        </p:grpSpPr>
        <p:sp>
          <p:nvSpPr>
            <p:cNvPr id="322" name="Rectangle 51"/>
            <p:cNvSpPr>
              <a:spLocks noChangeArrowheads="1"/>
            </p:cNvSpPr>
            <p:nvPr/>
          </p:nvSpPr>
          <p:spPr bwMode="auto">
            <a:xfrm>
              <a:off x="2785332" y="4310084"/>
              <a:ext cx="1238250" cy="588168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323" name="Text Box 52"/>
            <p:cNvSpPr txBox="1">
              <a:spLocks noChangeArrowheads="1"/>
            </p:cNvSpPr>
            <p:nvPr/>
          </p:nvSpPr>
          <p:spPr bwMode="auto">
            <a:xfrm>
              <a:off x="2756234" y="4335691"/>
              <a:ext cx="1295721" cy="154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Prefectura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324" name="Text Box 48"/>
            <p:cNvSpPr txBox="1">
              <a:spLocks noChangeArrowheads="1"/>
            </p:cNvSpPr>
            <p:nvPr/>
          </p:nvSpPr>
          <p:spPr bwMode="auto">
            <a:xfrm>
              <a:off x="2769249" y="4494633"/>
              <a:ext cx="1422719" cy="482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Antonio Hernández Rivera (P01001)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Miriam Peña Ávila 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(CF34004)</a:t>
              </a:r>
            </a:p>
          </p:txBody>
        </p:sp>
        <p:sp>
          <p:nvSpPr>
            <p:cNvPr id="325" name="Line 31"/>
            <p:cNvSpPr>
              <a:spLocks noChangeShapeType="1"/>
            </p:cNvSpPr>
            <p:nvPr/>
          </p:nvSpPr>
          <p:spPr bwMode="auto">
            <a:xfrm flipV="1">
              <a:off x="2792129" y="4516027"/>
              <a:ext cx="1260000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</p:grpSp>
      <p:grpSp>
        <p:nvGrpSpPr>
          <p:cNvPr id="131" name="Grupo 130"/>
          <p:cNvGrpSpPr/>
          <p:nvPr/>
        </p:nvGrpSpPr>
        <p:grpSpPr>
          <a:xfrm>
            <a:off x="2652061" y="4601417"/>
            <a:ext cx="1592103" cy="706585"/>
            <a:chOff x="4552867" y="4767884"/>
            <a:chExt cx="1312410" cy="785636"/>
          </a:xfrm>
        </p:grpSpPr>
        <p:sp>
          <p:nvSpPr>
            <p:cNvPr id="132" name="Rectangle 51"/>
            <p:cNvSpPr>
              <a:spLocks noChangeArrowheads="1"/>
            </p:cNvSpPr>
            <p:nvPr/>
          </p:nvSpPr>
          <p:spPr bwMode="auto">
            <a:xfrm>
              <a:off x="4567724" y="4767884"/>
              <a:ext cx="1238250" cy="734646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33" name="Text Box 52"/>
            <p:cNvSpPr txBox="1">
              <a:spLocks noChangeArrowheads="1"/>
            </p:cNvSpPr>
            <p:nvPr/>
          </p:nvSpPr>
          <p:spPr bwMode="auto">
            <a:xfrm>
              <a:off x="4552867" y="4782206"/>
              <a:ext cx="1295721" cy="200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Sala de Autoacceso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134" name="Text Box 48"/>
            <p:cNvSpPr txBox="1">
              <a:spLocks noChangeArrowheads="1"/>
            </p:cNvSpPr>
            <p:nvPr/>
          </p:nvSpPr>
          <p:spPr bwMode="auto">
            <a:xfrm>
              <a:off x="4573052" y="5017247"/>
              <a:ext cx="1292225" cy="536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Michael Cruz Ponce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Profesor Asignatura “A” (E13001)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Comisionado: Responsable de la Sala de Autoacceso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141" name="Line 31"/>
            <p:cNvSpPr>
              <a:spLocks noChangeShapeType="1"/>
            </p:cNvSpPr>
            <p:nvPr/>
          </p:nvSpPr>
          <p:spPr bwMode="auto">
            <a:xfrm flipV="1">
              <a:off x="4575581" y="5021468"/>
              <a:ext cx="1260000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</p:grpSp>
      <p:grpSp>
        <p:nvGrpSpPr>
          <p:cNvPr id="142" name="Grupo 141"/>
          <p:cNvGrpSpPr/>
          <p:nvPr/>
        </p:nvGrpSpPr>
        <p:grpSpPr>
          <a:xfrm>
            <a:off x="5287948" y="4560787"/>
            <a:ext cx="2012858" cy="784910"/>
            <a:chOff x="5231592" y="7553050"/>
            <a:chExt cx="1952225" cy="784910"/>
          </a:xfrm>
        </p:grpSpPr>
        <p:grpSp>
          <p:nvGrpSpPr>
            <p:cNvPr id="143" name="Grupo 92"/>
            <p:cNvGrpSpPr/>
            <p:nvPr/>
          </p:nvGrpSpPr>
          <p:grpSpPr>
            <a:xfrm>
              <a:off x="5231592" y="7553050"/>
              <a:ext cx="1289460" cy="669534"/>
              <a:chOff x="1397976" y="7398730"/>
              <a:chExt cx="1289460" cy="669534"/>
            </a:xfrm>
          </p:grpSpPr>
          <p:sp>
            <p:nvSpPr>
              <p:cNvPr id="145" name="Rectangle 82"/>
              <p:cNvSpPr>
                <a:spLocks noChangeArrowheads="1"/>
              </p:cNvSpPr>
              <p:nvPr/>
            </p:nvSpPr>
            <p:spPr bwMode="auto">
              <a:xfrm>
                <a:off x="1406854" y="7398730"/>
                <a:ext cx="1271705" cy="669534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63504" dir="2216092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Text Box 83"/>
              <p:cNvSpPr txBox="1">
                <a:spLocks noChangeArrowheads="1"/>
              </p:cNvSpPr>
              <p:nvPr/>
            </p:nvSpPr>
            <p:spPr bwMode="auto">
              <a:xfrm>
                <a:off x="1397976" y="7407940"/>
                <a:ext cx="1274779" cy="1806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Docentes de Inglés</a:t>
                </a:r>
                <a:endPara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147" name="Line 101"/>
              <p:cNvSpPr>
                <a:spLocks noChangeShapeType="1"/>
              </p:cNvSpPr>
              <p:nvPr/>
            </p:nvSpPr>
            <p:spPr bwMode="auto">
              <a:xfrm flipV="1">
                <a:off x="1427457" y="7615935"/>
                <a:ext cx="1259979" cy="2690"/>
              </a:xfrm>
              <a:prstGeom prst="line">
                <a:avLst/>
              </a:prstGeom>
              <a:noFill/>
              <a:ln w="648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44" name="Text Box 91"/>
            <p:cNvSpPr txBox="1">
              <a:spLocks noChangeArrowheads="1"/>
            </p:cNvSpPr>
            <p:nvPr/>
          </p:nvSpPr>
          <p:spPr bwMode="auto">
            <a:xfrm>
              <a:off x="5231592" y="7800248"/>
              <a:ext cx="1952225" cy="537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just" eaLnBrk="1" hangingPunct="1">
                <a:lnSpc>
                  <a:spcPct val="90000"/>
                </a:lnSpc>
              </a:pPr>
              <a:r>
                <a:rPr lang="es-ES" altLang="es-MX" sz="6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03 Profesor Asignatura “A” (E13001)</a:t>
              </a:r>
            </a:p>
            <a:p>
              <a:pPr algn="just" eaLnBrk="1" hangingPunct="1">
                <a:lnSpc>
                  <a:spcPct val="90000"/>
                </a:lnSpc>
              </a:pPr>
              <a:r>
                <a:rPr lang="es-ES" altLang="es-MX" sz="6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02 Profesor </a:t>
              </a:r>
              <a:r>
                <a:rPr lang="es-ES" altLang="es-MX" sz="6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Asignatura </a:t>
              </a:r>
              <a:r>
                <a:rPr lang="es-ES" altLang="es-MX" sz="6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“B” (E13002)</a:t>
              </a:r>
              <a:endParaRPr lang="es-ES" altLang="es-MX" sz="6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just" eaLnBrk="1" hangingPunct="1">
                <a:lnSpc>
                  <a:spcPct val="90000"/>
                </a:lnSpc>
              </a:pPr>
              <a:r>
                <a:rPr lang="es-ES" altLang="es-MX" sz="6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00 Profesor Asociado “A” (E13010)</a:t>
              </a:r>
            </a:p>
            <a:p>
              <a:pPr algn="just" eaLnBrk="1" hangingPunct="1">
                <a:lnSpc>
                  <a:spcPct val="90000"/>
                </a:lnSpc>
              </a:pPr>
              <a:r>
                <a:rPr lang="es-ES" altLang="es-MX" sz="6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00 Profesor Asociado “B” ((E13011)</a:t>
              </a:r>
            </a:p>
            <a:p>
              <a:pPr algn="just" eaLnBrk="1" hangingPunct="1">
                <a:lnSpc>
                  <a:spcPct val="90000"/>
                </a:lnSpc>
              </a:pPr>
              <a:endParaRPr lang="es-ES" altLang="es-MX" sz="8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sp>
        <p:nvSpPr>
          <p:cNvPr id="44" name="CuadroTexto 43"/>
          <p:cNvSpPr txBox="1"/>
          <p:nvPr/>
        </p:nvSpPr>
        <p:spPr>
          <a:xfrm>
            <a:off x="4822827" y="8097253"/>
            <a:ext cx="1458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 smtClean="0">
                <a:solidFill>
                  <a:srgbClr val="000000"/>
                </a:solidFill>
              </a:rPr>
              <a:t>Abril de 2018</a:t>
            </a:r>
            <a:endParaRPr lang="es-MX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5382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6"/>
          <p:cNvSpPr>
            <a:spLocks noChangeArrowheads="1"/>
          </p:cNvSpPr>
          <p:nvPr/>
        </p:nvSpPr>
        <p:spPr bwMode="auto">
          <a:xfrm>
            <a:off x="13551" y="6228"/>
            <a:ext cx="1435734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47625" y="68263"/>
            <a:ext cx="29718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1250"/>
              </a:spcBef>
            </a:pPr>
            <a:r>
              <a:rPr lang="es-ES" altLang="es-MX" sz="2000" b="1" i="1">
                <a:solidFill>
                  <a:srgbClr val="000000"/>
                </a:solidFill>
                <a:ea typeface="WenQuanYi Micro Hei"/>
                <a:cs typeface="WenQuanYi Micro Hei"/>
              </a:rPr>
              <a:t>ORGANIGRAMA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485900" y="720725"/>
            <a:ext cx="5308600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Instituto Tecnológico Superior de Tamazunchale</a:t>
            </a:r>
          </a:p>
          <a:p>
            <a:pPr algn="ctr" eaLnBrk="1" hangingPunct="1"/>
            <a:r>
              <a:rPr lang="es-MX" altLang="es-MX" b="1" i="1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DOCENTES DE LA DIVISIÓN DE INGENIERÍA INDUSTRIAL</a:t>
            </a:r>
            <a:endParaRPr lang="es-MX" altLang="es-MX" b="1" i="1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235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152763"/>
              </p:ext>
            </p:extLst>
          </p:nvPr>
        </p:nvGraphicFramePr>
        <p:xfrm>
          <a:off x="1939113" y="1401907"/>
          <a:ext cx="4674338" cy="39072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2760"/>
                <a:gridCol w="870187"/>
                <a:gridCol w="2081391"/>
              </a:tblGrid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800" dirty="0">
                          <a:effectLst/>
                          <a:latin typeface="Soberana Sans" panose="02000000000000000000" pitchFamily="50" charset="0"/>
                        </a:rPr>
                        <a:t>Aburto Santos Sinuhé De Jesús</a:t>
                      </a:r>
                      <a:endParaRPr lang="es-MX" sz="800" dirty="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Asignatura "A"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Avilés Velázquez Norberto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Asignatura "B"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 dirty="0" err="1">
                          <a:effectLst/>
                          <a:latin typeface="Soberana Sans" panose="02000000000000000000" pitchFamily="50" charset="0"/>
                        </a:rPr>
                        <a:t>Benitez</a:t>
                      </a:r>
                      <a:r>
                        <a:rPr lang="es-MX" sz="800" dirty="0">
                          <a:effectLst/>
                          <a:latin typeface="Soberana Sans" panose="02000000000000000000" pitchFamily="50" charset="0"/>
                        </a:rPr>
                        <a:t> Barrón  Edigar</a:t>
                      </a:r>
                      <a:endParaRPr lang="es-MX" sz="800" dirty="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Asignatura "B"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 dirty="0">
                          <a:effectLst/>
                          <a:latin typeface="Soberana Sans" panose="02000000000000000000" pitchFamily="50" charset="0"/>
                        </a:rPr>
                        <a:t>Flores Rubio  Brecia</a:t>
                      </a:r>
                      <a:endParaRPr lang="es-MX" sz="800" dirty="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Asignatura "A"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Franco  Austria Eduardo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Asociado "A"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Jaramillo Hervert Gabriela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Asignatura "A"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González  Rodriguez Alejandro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Asociado "B"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Hernández  Aguilar  Santiago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Asignatura "B"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 dirty="0">
                          <a:effectLst/>
                          <a:latin typeface="Soberana Sans" panose="02000000000000000000" pitchFamily="50" charset="0"/>
                        </a:rPr>
                        <a:t>Orta Castillo Lucerito </a:t>
                      </a:r>
                      <a:r>
                        <a:rPr lang="es-MX" sz="800" dirty="0" smtClean="0">
                          <a:effectLst/>
                          <a:latin typeface="Soberana Sans" panose="02000000000000000000" pitchFamily="50" charset="0"/>
                        </a:rPr>
                        <a:t>de </a:t>
                      </a:r>
                      <a:r>
                        <a:rPr lang="es-MX" sz="800" dirty="0">
                          <a:effectLst/>
                          <a:latin typeface="Soberana Sans" panose="02000000000000000000" pitchFamily="50" charset="0"/>
                        </a:rPr>
                        <a:t>La Paz</a:t>
                      </a:r>
                      <a:endParaRPr lang="es-MX" sz="800" dirty="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Asignatura "A"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Quezada Romero Rosa María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Asignatura "A"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Ramírez Vázquez Raquel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Asignatura "A"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Rivera Rivera Daniel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Asociado "B"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 dirty="0">
                          <a:effectLst/>
                          <a:latin typeface="Soberana Sans" panose="02000000000000000000" pitchFamily="50" charset="0"/>
                        </a:rPr>
                        <a:t>Santos Martínez José Luis</a:t>
                      </a:r>
                      <a:endParaRPr lang="es-MX" sz="800" dirty="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Asignatura "B"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Solórzano  Rubio  J. Jesús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Asignatura "B"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Zumaya González Magda Olivia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Asignatura "B"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Antonio Benito Gaudencio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Asignatura "A"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Jiménez del Ángel Silverio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Asignatura "A"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Chavira Hernández Eliel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Asignatura "A"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Pescina Zamora Rodolfo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Asignatura "A"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 dirty="0">
                          <a:effectLst/>
                          <a:latin typeface="Soberana Sans" panose="02000000000000000000" pitchFamily="50" charset="0"/>
                        </a:rPr>
                        <a:t>Feliú Álvarez Ramón</a:t>
                      </a:r>
                      <a:endParaRPr lang="es-MX" sz="800" dirty="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Profesor Asignatura "A"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  <a:tr h="186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Ledezma Escudero José Rogelio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>
                          <a:effectLst/>
                          <a:latin typeface="Soberana Sans" panose="02000000000000000000" pitchFamily="50" charset="0"/>
                        </a:rPr>
                        <a:t>Docente de IIN</a:t>
                      </a:r>
                      <a:endParaRPr lang="es-MX" sz="80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800" dirty="0">
                          <a:effectLst/>
                          <a:latin typeface="Soberana Sans" panose="02000000000000000000" pitchFamily="50" charset="0"/>
                        </a:rPr>
                        <a:t>Profesor Asignatura "A"</a:t>
                      </a:r>
                      <a:endParaRPr lang="es-MX" sz="800" dirty="0"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1" marR="6021" marT="6021" marB="0" anchor="b">
                    <a:noFill/>
                  </a:tcPr>
                </a:tc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4822827" y="8097253"/>
            <a:ext cx="1458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 smtClean="0">
                <a:solidFill>
                  <a:srgbClr val="000000"/>
                </a:solidFill>
              </a:rPr>
              <a:t>Abril de 2018</a:t>
            </a:r>
            <a:endParaRPr lang="es-MX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1186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6"/>
          <p:cNvSpPr>
            <a:spLocks noChangeArrowheads="1"/>
          </p:cNvSpPr>
          <p:nvPr/>
        </p:nvSpPr>
        <p:spPr bwMode="auto">
          <a:xfrm>
            <a:off x="13551" y="6228"/>
            <a:ext cx="1435734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47625" y="68263"/>
            <a:ext cx="29718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1250"/>
              </a:spcBef>
            </a:pPr>
            <a:r>
              <a:rPr lang="es-ES" altLang="es-MX" sz="2000" b="1" i="1">
                <a:solidFill>
                  <a:srgbClr val="000000"/>
                </a:solidFill>
                <a:ea typeface="WenQuanYi Micro Hei"/>
                <a:cs typeface="WenQuanYi Micro Hei"/>
              </a:rPr>
              <a:t>ORGANIGRAMA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485900" y="720725"/>
            <a:ext cx="5308600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Instituto Tecnológico Superior de Tamazunchale</a:t>
            </a:r>
          </a:p>
          <a:p>
            <a:pPr algn="ctr" eaLnBrk="1" hangingPunct="1"/>
            <a:r>
              <a:rPr lang="es-MX" altLang="es-MX" b="1" i="1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DOCENTES DE LA DIVISIÓN DE INGENIERÍA EN SISTEMAS COMPUTACIONALES</a:t>
            </a:r>
            <a:endParaRPr lang="es-MX" altLang="es-MX" b="1" i="1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235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608789"/>
              </p:ext>
            </p:extLst>
          </p:nvPr>
        </p:nvGraphicFramePr>
        <p:xfrm>
          <a:off x="1701800" y="1752538"/>
          <a:ext cx="4686300" cy="2025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7200"/>
                <a:gridCol w="1460500"/>
                <a:gridCol w="1498600"/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Bautista  </a:t>
                      </a:r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López 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Braulio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ISC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"A"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Cruz Ponce  Luigi Alan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ISC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Asociado "B"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Estrada  </a:t>
                      </a:r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Zúñiga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Miguel </a:t>
                      </a:r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Ángel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ISC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"A"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Galicia  Mendiola  Miriam Edith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ISC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"A"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González 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Zamudio Susana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ISC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Asociado "B"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Hernández  Hernández Iván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ISC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"B"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Márquez Pérez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Gabino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ISC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Asociado "A"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Martínez  Hernández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Mariela Lizeth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ISC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Asociado "A"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Reyes Antonio Cirilo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ISC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"B"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Solís 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Alvineda  </a:t>
                      </a:r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Héctor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ISC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"A"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Hernández Ramírez José Germán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ISC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"A"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4822827" y="8097253"/>
            <a:ext cx="1458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 smtClean="0">
                <a:solidFill>
                  <a:srgbClr val="000000"/>
                </a:solidFill>
              </a:rPr>
              <a:t>Abril de 2018</a:t>
            </a:r>
            <a:endParaRPr lang="es-MX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4288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6"/>
          <p:cNvSpPr>
            <a:spLocks noChangeArrowheads="1"/>
          </p:cNvSpPr>
          <p:nvPr/>
        </p:nvSpPr>
        <p:spPr bwMode="auto">
          <a:xfrm>
            <a:off x="13551" y="6228"/>
            <a:ext cx="1435734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47625" y="68263"/>
            <a:ext cx="29718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1250"/>
              </a:spcBef>
            </a:pPr>
            <a:r>
              <a:rPr lang="es-ES" altLang="es-MX" sz="2000" b="1" i="1">
                <a:solidFill>
                  <a:srgbClr val="000000"/>
                </a:solidFill>
                <a:ea typeface="WenQuanYi Micro Hei"/>
                <a:cs typeface="WenQuanYi Micro Hei"/>
              </a:rPr>
              <a:t>ORGANIGRAMA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485900" y="720725"/>
            <a:ext cx="5308600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Instituto Tecnológico Superior de Tamazunchale</a:t>
            </a:r>
          </a:p>
          <a:p>
            <a:pPr algn="ctr" eaLnBrk="1" hangingPunct="1"/>
            <a:r>
              <a:rPr lang="es-MX" altLang="es-MX" b="1" i="1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DOCENTES DE LA DIVISIÓN DE INGENIERÍA EN GESTIÓN EMPRESARIAL</a:t>
            </a:r>
            <a:endParaRPr lang="es-MX" altLang="es-MX" b="1" i="1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235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563836"/>
              </p:ext>
            </p:extLst>
          </p:nvPr>
        </p:nvGraphicFramePr>
        <p:xfrm>
          <a:off x="1797050" y="1670050"/>
          <a:ext cx="4686300" cy="2578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41500"/>
                <a:gridCol w="1346200"/>
                <a:gridCol w="1498600"/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Díaz García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Juana Laura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IGE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Asociado "B"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Hernández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Garay J. </a:t>
                      </a:r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Félix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IGE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"B"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Monsiváis 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Medina  Rommel Oswaldo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IGE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Asociado "A"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Olguín Hernández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Nayeli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IGE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Asociado "A"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Pérez López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Cesar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IGE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"B"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Ramírez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Bautista Marcelina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IGE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"B"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Ramos  </a:t>
                      </a:r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González 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Alfonso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IGE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"B"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Rangel  Landaverde Abimael Arturo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IGE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"B"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Sánchez García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Luis Alfonso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IGE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"A"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Zúñiga Sánchez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Alicia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IGE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Asociado "A"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Hernández </a:t>
                      </a:r>
                      <a:r>
                        <a:rPr lang="pt-BR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pt-BR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e </a:t>
                      </a:r>
                      <a:r>
                        <a:rPr lang="pt-BR" sz="800" u="none" strike="noStrike" dirty="0" err="1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la</a:t>
                      </a:r>
                      <a:r>
                        <a:rPr lang="pt-BR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Cruz Mariana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IGE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"A"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Hernández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Castillo Javier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IGE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"A"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Manuel Morales Fernando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IGE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"A"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Á</a:t>
                      </a:r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ngeles Sánchez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Mariela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IGE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"A"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4822827" y="8097253"/>
            <a:ext cx="1458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 smtClean="0">
                <a:solidFill>
                  <a:srgbClr val="000000"/>
                </a:solidFill>
              </a:rPr>
              <a:t>Abril de 2018</a:t>
            </a:r>
            <a:endParaRPr lang="es-MX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1198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6"/>
          <p:cNvSpPr>
            <a:spLocks noChangeArrowheads="1"/>
          </p:cNvSpPr>
          <p:nvPr/>
        </p:nvSpPr>
        <p:spPr bwMode="auto">
          <a:xfrm>
            <a:off x="13551" y="6228"/>
            <a:ext cx="1435734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47625" y="68263"/>
            <a:ext cx="29718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1250"/>
              </a:spcBef>
            </a:pPr>
            <a:r>
              <a:rPr lang="es-ES" altLang="es-MX" sz="2000" b="1" i="1">
                <a:solidFill>
                  <a:srgbClr val="000000"/>
                </a:solidFill>
                <a:ea typeface="WenQuanYi Micro Hei"/>
                <a:cs typeface="WenQuanYi Micro Hei"/>
              </a:rPr>
              <a:t>ORGANIGRAMA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485900" y="720725"/>
            <a:ext cx="5308600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Instituto Tecnológico Superior de Tamazunchale</a:t>
            </a:r>
          </a:p>
          <a:p>
            <a:pPr algn="ctr" eaLnBrk="1" hangingPunct="1"/>
            <a:r>
              <a:rPr lang="es-MX" altLang="es-MX" b="1" i="1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DOCENTES DE LA DIVISIÓN DE INGENIERÍA AMBIENTAL</a:t>
            </a:r>
            <a:endParaRPr lang="es-MX" altLang="es-MX" b="1" i="1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235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801362"/>
              </p:ext>
            </p:extLst>
          </p:nvPr>
        </p:nvGraphicFramePr>
        <p:xfrm>
          <a:off x="1797050" y="1460500"/>
          <a:ext cx="4686300" cy="736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7200"/>
                <a:gridCol w="1460500"/>
                <a:gridCol w="1498600"/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Medina Lerma  Cinthya Mildred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IAM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Asociado "A"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Muñoz </a:t>
                      </a:r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Jáuregui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Luis Javier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IAM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"A"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Rosalío 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Cruz  Heladio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IAM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"B"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Robles </a:t>
                      </a:r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Hernández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Eduardo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IAM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"A"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4822827" y="8097253"/>
            <a:ext cx="1458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 smtClean="0">
                <a:solidFill>
                  <a:srgbClr val="000000"/>
                </a:solidFill>
              </a:rPr>
              <a:t>Abril de 2018</a:t>
            </a:r>
            <a:endParaRPr lang="es-MX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3139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6"/>
          <p:cNvSpPr>
            <a:spLocks noChangeArrowheads="1"/>
          </p:cNvSpPr>
          <p:nvPr/>
        </p:nvSpPr>
        <p:spPr bwMode="auto">
          <a:xfrm>
            <a:off x="13551" y="6228"/>
            <a:ext cx="1435734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47625" y="68263"/>
            <a:ext cx="29718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1250"/>
              </a:spcBef>
            </a:pPr>
            <a:r>
              <a:rPr lang="es-ES" altLang="es-MX" sz="2000" b="1" i="1">
                <a:solidFill>
                  <a:srgbClr val="000000"/>
                </a:solidFill>
                <a:ea typeface="WenQuanYi Micro Hei"/>
                <a:cs typeface="WenQuanYi Micro Hei"/>
              </a:rPr>
              <a:t>ORGANIGRAMA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485900" y="720725"/>
            <a:ext cx="5308600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Instituto Tecnológico Superior de Tamazunchale</a:t>
            </a:r>
          </a:p>
          <a:p>
            <a:pPr algn="ctr" eaLnBrk="1" hangingPunct="1"/>
            <a:r>
              <a:rPr lang="es-MX" altLang="es-MX" b="1" i="1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DOCENTES DE INGLÉS</a:t>
            </a:r>
            <a:endParaRPr lang="es-MX" altLang="es-MX" b="1" i="1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235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478827"/>
              </p:ext>
            </p:extLst>
          </p:nvPr>
        </p:nvGraphicFramePr>
        <p:xfrm>
          <a:off x="1797050" y="1381420"/>
          <a:ext cx="4686300" cy="920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7200"/>
                <a:gridCol w="1460500"/>
                <a:gridCol w="1498600"/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Rivera </a:t>
                      </a:r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García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Adriana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Inglés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"A"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Rivera </a:t>
                      </a:r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Hipólito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Rosalino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Inglés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"B"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Rodríguez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Medina </a:t>
                      </a:r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María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Luisa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Inglés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"B"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Hernández </a:t>
                      </a:r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Calva Sandra </a:t>
                      </a:r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Angélica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Inglés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"A"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Molina </a:t>
                      </a:r>
                      <a:r>
                        <a:rPr lang="es-MX" sz="800" u="none" strike="noStrike" dirty="0" smtClean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Rodríguez José Inés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Docente de Inglés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 dirty="0">
                          <a:effectLst/>
                          <a:latin typeface="Soberana Sans" panose="02000000000000000000" pitchFamily="50" charset="0"/>
                          <a:cs typeface="Arial" panose="020B0604020202020204" pitchFamily="34" charset="0"/>
                        </a:rPr>
                        <a:t>Profesor Asignatura "A"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Soberana Sans" panose="02000000000000000000" pitchFamily="50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4822827" y="8097253"/>
            <a:ext cx="1458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 smtClean="0">
                <a:solidFill>
                  <a:srgbClr val="000000"/>
                </a:solidFill>
              </a:rPr>
              <a:t>Abril de 2018</a:t>
            </a:r>
            <a:endParaRPr lang="es-MX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9367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Line 51"/>
          <p:cNvSpPr>
            <a:spLocks noChangeShapeType="1"/>
          </p:cNvSpPr>
          <p:nvPr/>
        </p:nvSpPr>
        <p:spPr bwMode="auto">
          <a:xfrm>
            <a:off x="5584927" y="4732408"/>
            <a:ext cx="0" cy="587044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77" name="Line 51"/>
          <p:cNvSpPr>
            <a:spLocks noChangeShapeType="1"/>
          </p:cNvSpPr>
          <p:nvPr/>
        </p:nvSpPr>
        <p:spPr bwMode="auto">
          <a:xfrm>
            <a:off x="1675222" y="4734967"/>
            <a:ext cx="0" cy="587044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76" name="Line 51"/>
          <p:cNvSpPr>
            <a:spLocks noChangeShapeType="1"/>
          </p:cNvSpPr>
          <p:nvPr/>
        </p:nvSpPr>
        <p:spPr bwMode="auto">
          <a:xfrm>
            <a:off x="1675222" y="5862962"/>
            <a:ext cx="0" cy="22343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61" name="Line 51"/>
          <p:cNvSpPr>
            <a:spLocks noChangeShapeType="1"/>
          </p:cNvSpPr>
          <p:nvPr/>
        </p:nvSpPr>
        <p:spPr bwMode="auto">
          <a:xfrm>
            <a:off x="3219332" y="4014658"/>
            <a:ext cx="0" cy="718346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63" name="Rectangle 6"/>
          <p:cNvSpPr>
            <a:spLocks noChangeArrowheads="1"/>
          </p:cNvSpPr>
          <p:nvPr/>
        </p:nvSpPr>
        <p:spPr bwMode="auto">
          <a:xfrm>
            <a:off x="34455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47625" y="68263"/>
            <a:ext cx="29718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1250"/>
              </a:spcBef>
            </a:pPr>
            <a:r>
              <a:rPr lang="es-ES" altLang="es-MX" sz="2000" b="1" i="1">
                <a:solidFill>
                  <a:srgbClr val="000000"/>
                </a:solidFill>
                <a:ea typeface="WenQuanYi Micro Hei"/>
                <a:cs typeface="WenQuanYi Micro Hei"/>
              </a:rPr>
              <a:t>ORGANIGRAMA</a:t>
            </a:r>
          </a:p>
        </p:txBody>
      </p:sp>
      <p:sp>
        <p:nvSpPr>
          <p:cNvPr id="14340" name="Line 8"/>
          <p:cNvSpPr>
            <a:spLocks noChangeShapeType="1"/>
          </p:cNvSpPr>
          <p:nvPr/>
        </p:nvSpPr>
        <p:spPr bwMode="auto">
          <a:xfrm flipH="1">
            <a:off x="3183308" y="1552941"/>
            <a:ext cx="0" cy="191832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4343" name="Rectangle 11"/>
          <p:cNvSpPr>
            <a:spLocks noChangeArrowheads="1"/>
          </p:cNvSpPr>
          <p:nvPr/>
        </p:nvSpPr>
        <p:spPr bwMode="auto">
          <a:xfrm>
            <a:off x="2603238" y="1381871"/>
            <a:ext cx="1138237" cy="557213"/>
          </a:xfrm>
          <a:prstGeom prst="rect">
            <a:avLst/>
          </a:prstGeom>
          <a:solidFill>
            <a:srgbClr val="FFFFFF"/>
          </a:solidFill>
          <a:ln w="6480">
            <a:solidFill>
              <a:srgbClr val="339933"/>
            </a:solidFill>
            <a:prstDash val="dash"/>
            <a:miter lim="800000"/>
            <a:headEnd/>
            <a:tailEnd/>
          </a:ln>
          <a:effectLst>
            <a:outerShdw dist="63504" dir="2216092" algn="ctr" rotWithShape="0">
              <a:srgbClr val="339933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4344" name="Text Box 12"/>
          <p:cNvSpPr txBox="1">
            <a:spLocks noChangeArrowheads="1"/>
          </p:cNvSpPr>
          <p:nvPr/>
        </p:nvSpPr>
        <p:spPr bwMode="auto">
          <a:xfrm>
            <a:off x="2693725" y="1439021"/>
            <a:ext cx="931863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>
                <a:solidFill>
                  <a:srgbClr val="000000"/>
                </a:solidFill>
                <a:ea typeface="WenQuanYi Micro Hei"/>
                <a:cs typeface="WenQuanYi Micro Hei"/>
              </a:rPr>
              <a:t>Dirección General</a:t>
            </a:r>
          </a:p>
        </p:txBody>
      </p:sp>
      <p:sp>
        <p:nvSpPr>
          <p:cNvPr id="14345" name="Text Box 13"/>
          <p:cNvSpPr txBox="1">
            <a:spLocks noChangeArrowheads="1"/>
          </p:cNvSpPr>
          <p:nvPr/>
        </p:nvSpPr>
        <p:spPr bwMode="auto">
          <a:xfrm>
            <a:off x="2498463" y="1629521"/>
            <a:ext cx="1306512" cy="57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 Ricardo Bárcenas Rivas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Director 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General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 (</a:t>
            </a: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ITS0001)</a:t>
            </a: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4346" name="Line 14"/>
          <p:cNvSpPr>
            <a:spLocks noChangeShapeType="1"/>
          </p:cNvSpPr>
          <p:nvPr/>
        </p:nvSpPr>
        <p:spPr bwMode="auto">
          <a:xfrm>
            <a:off x="2608000" y="1618409"/>
            <a:ext cx="1138238" cy="0"/>
          </a:xfrm>
          <a:prstGeom prst="line">
            <a:avLst/>
          </a:prstGeom>
          <a:noFill/>
          <a:ln w="6480">
            <a:solidFill>
              <a:srgbClr val="339933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4347" name="Rectangle 16"/>
          <p:cNvSpPr>
            <a:spLocks noChangeArrowheads="1"/>
          </p:cNvSpPr>
          <p:nvPr/>
        </p:nvSpPr>
        <p:spPr bwMode="auto">
          <a:xfrm>
            <a:off x="2585775" y="2144506"/>
            <a:ext cx="1116013" cy="709956"/>
          </a:xfrm>
          <a:prstGeom prst="rect">
            <a:avLst/>
          </a:prstGeom>
          <a:solidFill>
            <a:srgbClr val="FFFFFF"/>
          </a:solidFill>
          <a:ln w="6480">
            <a:solidFill>
              <a:srgbClr val="339933"/>
            </a:solidFill>
            <a:prstDash val="dash"/>
            <a:miter lim="800000"/>
            <a:headEnd/>
            <a:tailEnd/>
          </a:ln>
          <a:effectLst>
            <a:outerShdw dist="63504" dir="2216092" algn="ctr" rotWithShape="0">
              <a:srgbClr val="339933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4348" name="Text Box 17"/>
          <p:cNvSpPr txBox="1">
            <a:spLocks noChangeArrowheads="1"/>
          </p:cNvSpPr>
          <p:nvPr/>
        </p:nvSpPr>
        <p:spPr bwMode="auto">
          <a:xfrm>
            <a:off x="2520715" y="2199116"/>
            <a:ext cx="1244548" cy="26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rPr>
              <a:t>Dirección </a:t>
            </a:r>
            <a:r>
              <a:rPr lang="es-ES" altLang="es-MX" sz="700" b="1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de Planeación </a:t>
            </a:r>
          </a:p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Y  </a:t>
            </a:r>
            <a:r>
              <a: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rPr>
              <a:t>Vinculación</a:t>
            </a:r>
          </a:p>
        </p:txBody>
      </p:sp>
      <p:sp>
        <p:nvSpPr>
          <p:cNvPr id="14349" name="Text Box 18"/>
          <p:cNvSpPr txBox="1">
            <a:spLocks noChangeArrowheads="1"/>
          </p:cNvSpPr>
          <p:nvPr/>
        </p:nvSpPr>
        <p:spPr bwMode="auto">
          <a:xfrm>
            <a:off x="2500050" y="2443909"/>
            <a:ext cx="1284288" cy="59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800" dirty="0">
                <a:solidFill>
                  <a:srgbClr val="000000"/>
                </a:solidFill>
                <a:ea typeface="WenQuanYi Micro Hei"/>
                <a:cs typeface="WenQuanYi Micro Hei"/>
              </a:rPr>
              <a:t> </a:t>
            </a: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Eustolia Ruiz Hernández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Directora de 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Planeación y Vinculación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(ITS0009)</a:t>
            </a: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4350" name="Line 19"/>
          <p:cNvSpPr>
            <a:spLocks noChangeShapeType="1"/>
          </p:cNvSpPr>
          <p:nvPr/>
        </p:nvSpPr>
        <p:spPr bwMode="auto">
          <a:xfrm>
            <a:off x="2585775" y="2461371"/>
            <a:ext cx="1116013" cy="0"/>
          </a:xfrm>
          <a:prstGeom prst="line">
            <a:avLst/>
          </a:prstGeom>
          <a:noFill/>
          <a:ln w="6480">
            <a:solidFill>
              <a:srgbClr val="339933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4383" name="Text Box 57"/>
          <p:cNvSpPr txBox="1">
            <a:spLocks noChangeArrowheads="1"/>
          </p:cNvSpPr>
          <p:nvPr/>
        </p:nvSpPr>
        <p:spPr bwMode="auto">
          <a:xfrm>
            <a:off x="1485900" y="720725"/>
            <a:ext cx="40195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s-MX" b="1" i="1">
                <a:solidFill>
                  <a:srgbClr val="000000"/>
                </a:solidFill>
                <a:ea typeface="WenQuanYi Micro Hei"/>
                <a:cs typeface="WenQuanYi Micro Hei"/>
              </a:rPr>
              <a:t>Instituto Tecnológico Superior de Tamazunchale</a:t>
            </a:r>
          </a:p>
          <a:p>
            <a:pPr algn="ctr" eaLnBrk="1" hangingPunct="1"/>
            <a:r>
              <a:rPr lang="es-MX" altLang="es-MX" b="1" i="1">
                <a:solidFill>
                  <a:srgbClr val="000000"/>
                </a:solidFill>
                <a:ea typeface="WenQuanYi Micro Hei"/>
                <a:cs typeface="WenQuanYi Micro Hei"/>
              </a:rPr>
              <a:t>Dirección de Vinculación</a:t>
            </a:r>
          </a:p>
        </p:txBody>
      </p:sp>
      <p:sp>
        <p:nvSpPr>
          <p:cNvPr id="1438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64" name="Line 21"/>
          <p:cNvSpPr>
            <a:spLocks noChangeShapeType="1"/>
          </p:cNvSpPr>
          <p:nvPr/>
        </p:nvSpPr>
        <p:spPr bwMode="auto">
          <a:xfrm>
            <a:off x="3183308" y="3010667"/>
            <a:ext cx="866152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104" name="Grupo 103"/>
          <p:cNvGrpSpPr/>
          <p:nvPr/>
        </p:nvGrpSpPr>
        <p:grpSpPr>
          <a:xfrm>
            <a:off x="2414632" y="3271617"/>
            <a:ext cx="1615265" cy="757487"/>
            <a:chOff x="-187697" y="6138800"/>
            <a:chExt cx="1615265" cy="757487"/>
          </a:xfrm>
        </p:grpSpPr>
        <p:sp>
          <p:nvSpPr>
            <p:cNvPr id="106" name="Rectangle 98"/>
            <p:cNvSpPr>
              <a:spLocks noChangeArrowheads="1"/>
            </p:cNvSpPr>
            <p:nvPr/>
          </p:nvSpPr>
          <p:spPr bwMode="auto">
            <a:xfrm>
              <a:off x="-21172" y="6138800"/>
              <a:ext cx="1232906" cy="751508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grpSp>
          <p:nvGrpSpPr>
            <p:cNvPr id="107" name="Grupo 106"/>
            <p:cNvGrpSpPr/>
            <p:nvPr/>
          </p:nvGrpSpPr>
          <p:grpSpPr>
            <a:xfrm>
              <a:off x="-187697" y="6165787"/>
              <a:ext cx="1615265" cy="730500"/>
              <a:chOff x="-187697" y="6165787"/>
              <a:chExt cx="1615265" cy="730500"/>
            </a:xfrm>
          </p:grpSpPr>
          <p:sp>
            <p:nvSpPr>
              <p:cNvPr id="108" name="Text Box 99"/>
              <p:cNvSpPr txBox="1">
                <a:spLocks noChangeArrowheads="1"/>
              </p:cNvSpPr>
              <p:nvPr/>
            </p:nvSpPr>
            <p:spPr bwMode="auto">
              <a:xfrm>
                <a:off x="-187697" y="6165787"/>
                <a:ext cx="1615265" cy="353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Subdirección de</a:t>
                </a:r>
              </a:p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 Vinculación y Extensión</a:t>
                </a:r>
              </a:p>
              <a:p>
                <a:pPr algn="ctr" eaLnBrk="1" hangingPunct="1">
                  <a:lnSpc>
                    <a:spcPct val="80000"/>
                  </a:lnSpc>
                </a:pPr>
                <a:endPara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109" name="Text Box 100"/>
              <p:cNvSpPr txBox="1">
                <a:spLocks noChangeArrowheads="1"/>
              </p:cNvSpPr>
              <p:nvPr/>
            </p:nvSpPr>
            <p:spPr bwMode="auto">
              <a:xfrm>
                <a:off x="-172550" y="6413974"/>
                <a:ext cx="1541004" cy="482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Javier Vargas Ángeles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Subdirector de </a:t>
                </a: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Vinculación y Extensión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(ITS0002)</a:t>
                </a: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111" name="Line 101"/>
              <p:cNvSpPr>
                <a:spLocks noChangeShapeType="1"/>
              </p:cNvSpPr>
              <p:nvPr/>
            </p:nvSpPr>
            <p:spPr bwMode="auto">
              <a:xfrm>
                <a:off x="-15911" y="6410262"/>
                <a:ext cx="1232908" cy="0"/>
              </a:xfrm>
              <a:prstGeom prst="line">
                <a:avLst/>
              </a:prstGeom>
              <a:noFill/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1" name="Grupo 10"/>
          <p:cNvGrpSpPr/>
          <p:nvPr/>
        </p:nvGrpSpPr>
        <p:grpSpPr>
          <a:xfrm>
            <a:off x="3953565" y="2628590"/>
            <a:ext cx="1372189" cy="661450"/>
            <a:chOff x="4123691" y="2818344"/>
            <a:chExt cx="1184544" cy="661450"/>
          </a:xfrm>
        </p:grpSpPr>
        <p:sp>
          <p:nvSpPr>
            <p:cNvPr id="182" name="Rectangle 22"/>
            <p:cNvSpPr>
              <a:spLocks noChangeArrowheads="1"/>
            </p:cNvSpPr>
            <p:nvPr/>
          </p:nvSpPr>
          <p:spPr bwMode="auto">
            <a:xfrm>
              <a:off x="4150678" y="2818344"/>
              <a:ext cx="1116012" cy="661450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83" name="Text Box 23"/>
            <p:cNvSpPr txBox="1">
              <a:spLocks noChangeArrowheads="1"/>
            </p:cNvSpPr>
            <p:nvPr/>
          </p:nvSpPr>
          <p:spPr bwMode="auto">
            <a:xfrm>
              <a:off x="4123691" y="2831838"/>
              <a:ext cx="1184544" cy="422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Secretaria de Dirección 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Planeación y Vinculación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184" name="Line 49"/>
            <p:cNvSpPr>
              <a:spLocks noChangeShapeType="1"/>
            </p:cNvSpPr>
            <p:nvPr/>
          </p:nvSpPr>
          <p:spPr bwMode="auto">
            <a:xfrm>
              <a:off x="4157345" y="3097412"/>
              <a:ext cx="1101725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</p:grpSp>
      <p:sp>
        <p:nvSpPr>
          <p:cNvPr id="181" name="Text Box 44"/>
          <p:cNvSpPr txBox="1">
            <a:spLocks noChangeArrowheads="1"/>
          </p:cNvSpPr>
          <p:nvPr/>
        </p:nvSpPr>
        <p:spPr bwMode="auto">
          <a:xfrm>
            <a:off x="3905534" y="2854708"/>
            <a:ext cx="1424836" cy="49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800" dirty="0">
                <a:solidFill>
                  <a:srgbClr val="000000"/>
                </a:solidFill>
                <a:ea typeface="WenQuanYi Micro Hei"/>
                <a:cs typeface="WenQuanYi Micro Hei"/>
              </a:rPr>
              <a:t> </a:t>
            </a: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Bertha Ortíz Salazar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Secretaria de Dirección de Planeación y Vinculación (CF34280)</a:t>
            </a: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4773782" y="5004731"/>
            <a:ext cx="1627018" cy="1012876"/>
            <a:chOff x="516168" y="5061968"/>
            <a:chExt cx="1463335" cy="1012876"/>
          </a:xfrm>
        </p:grpSpPr>
        <p:grpSp>
          <p:nvGrpSpPr>
            <p:cNvPr id="169" name="Grupo 168"/>
            <p:cNvGrpSpPr/>
            <p:nvPr/>
          </p:nvGrpSpPr>
          <p:grpSpPr>
            <a:xfrm>
              <a:off x="516168" y="5061968"/>
              <a:ext cx="1458174" cy="1012876"/>
              <a:chOff x="3729462" y="5781720"/>
              <a:chExt cx="1325563" cy="860818"/>
            </a:xfrm>
          </p:grpSpPr>
          <p:sp>
            <p:nvSpPr>
              <p:cNvPr id="170" name="Rectangle 48"/>
              <p:cNvSpPr>
                <a:spLocks noChangeArrowheads="1"/>
              </p:cNvSpPr>
              <p:nvPr/>
            </p:nvSpPr>
            <p:spPr bwMode="auto">
              <a:xfrm>
                <a:off x="3797724" y="5781720"/>
                <a:ext cx="1163637" cy="660400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63504" dir="2216092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171" name="Text Box 49"/>
              <p:cNvSpPr txBox="1">
                <a:spLocks noChangeArrowheads="1"/>
              </p:cNvSpPr>
              <p:nvPr/>
            </p:nvSpPr>
            <p:spPr bwMode="auto">
              <a:xfrm>
                <a:off x="4291349" y="5840577"/>
                <a:ext cx="165287" cy="153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endPara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172" name="Line 38"/>
              <p:cNvSpPr>
                <a:spLocks noChangeShapeType="1"/>
              </p:cNvSpPr>
              <p:nvPr/>
            </p:nvSpPr>
            <p:spPr bwMode="auto">
              <a:xfrm>
                <a:off x="3805661" y="6059533"/>
                <a:ext cx="1138238" cy="0"/>
              </a:xfrm>
              <a:prstGeom prst="line">
                <a:avLst/>
              </a:prstGeom>
              <a:noFill/>
              <a:ln w="648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173" name="Text Box 29"/>
              <p:cNvSpPr txBox="1">
                <a:spLocks noChangeArrowheads="1"/>
              </p:cNvSpPr>
              <p:nvPr/>
            </p:nvSpPr>
            <p:spPr bwMode="auto">
              <a:xfrm>
                <a:off x="3729462" y="5985448"/>
                <a:ext cx="1325563" cy="6570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endPara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Plácido </a:t>
                </a: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Hernández Márquez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Responsable de la Oficina de Servicio </a:t>
                </a: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Social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  </a:t>
                </a: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(P01001)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  <a:p>
                <a:pPr algn="ctr" eaLnBrk="1" hangingPunct="1">
                  <a:lnSpc>
                    <a:spcPct val="90000"/>
                  </a:lnSpc>
                </a:pP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</p:grpSp>
        <p:sp>
          <p:nvSpPr>
            <p:cNvPr id="6" name="Rectángulo 5"/>
            <p:cNvSpPr/>
            <p:nvPr/>
          </p:nvSpPr>
          <p:spPr>
            <a:xfrm>
              <a:off x="531671" y="5171493"/>
              <a:ext cx="1447832" cy="1908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80000"/>
                </a:lnSpc>
              </a:pPr>
              <a:r>
                <a:rPr lang="es-ES" altLang="es-MX" sz="8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Oficina de Servicio Social</a:t>
              </a:r>
            </a:p>
          </p:txBody>
        </p:sp>
      </p:grpSp>
      <p:sp>
        <p:nvSpPr>
          <p:cNvPr id="88" name="Rectangle 48"/>
          <p:cNvSpPr>
            <a:spLocks noChangeArrowheads="1"/>
          </p:cNvSpPr>
          <p:nvPr/>
        </p:nvSpPr>
        <p:spPr bwMode="auto">
          <a:xfrm>
            <a:off x="4005989" y="3995456"/>
            <a:ext cx="1385295" cy="605531"/>
          </a:xfrm>
          <a:prstGeom prst="rect">
            <a:avLst/>
          </a:prstGeom>
          <a:solidFill>
            <a:srgbClr val="FFFFFF"/>
          </a:solidFill>
          <a:ln w="6480">
            <a:solidFill>
              <a:schemeClr val="tx1"/>
            </a:solidFill>
            <a:miter lim="800000"/>
            <a:headEnd/>
            <a:tailEnd/>
          </a:ln>
          <a:effectLst>
            <a:outerShdw dist="63504" dir="2216092" algn="ctr" rotWithShape="0">
              <a:schemeClr val="tx1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89" name="Text Box 49"/>
          <p:cNvSpPr txBox="1">
            <a:spLocks noChangeArrowheads="1"/>
          </p:cNvSpPr>
          <p:nvPr/>
        </p:nvSpPr>
        <p:spPr bwMode="auto">
          <a:xfrm>
            <a:off x="4038742" y="4006877"/>
            <a:ext cx="1339126" cy="26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Secretaria de Subdirección</a:t>
            </a:r>
          </a:p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de Vinculación y Extensión</a:t>
            </a:r>
            <a:endParaRPr lang="es-ES" altLang="es-MX" sz="700" b="1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90" name="Line 38"/>
          <p:cNvSpPr>
            <a:spLocks noChangeShapeType="1"/>
          </p:cNvSpPr>
          <p:nvPr/>
        </p:nvSpPr>
        <p:spPr bwMode="auto">
          <a:xfrm>
            <a:off x="3996184" y="4257395"/>
            <a:ext cx="1409545" cy="0"/>
          </a:xfrm>
          <a:prstGeom prst="line">
            <a:avLst/>
          </a:prstGeom>
          <a:noFill/>
          <a:ln w="648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91" name="Text Box 29"/>
          <p:cNvSpPr txBox="1">
            <a:spLocks noChangeArrowheads="1"/>
          </p:cNvSpPr>
          <p:nvPr/>
        </p:nvSpPr>
        <p:spPr bwMode="auto">
          <a:xfrm>
            <a:off x="3984827" y="4155009"/>
            <a:ext cx="1428854" cy="6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s-ES" altLang="es-MX" sz="700" dirty="0" smtClean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Juana Ivett Hernández 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 Gaspar</a:t>
            </a: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Secretaria de Subdirección y Vinculación (CF34280)</a:t>
            </a: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92" name="Line 21"/>
          <p:cNvSpPr>
            <a:spLocks noChangeShapeType="1"/>
          </p:cNvSpPr>
          <p:nvPr/>
        </p:nvSpPr>
        <p:spPr bwMode="auto">
          <a:xfrm>
            <a:off x="3219332" y="4255604"/>
            <a:ext cx="866152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93" name="Grupo 92"/>
          <p:cNvGrpSpPr/>
          <p:nvPr/>
        </p:nvGrpSpPr>
        <p:grpSpPr>
          <a:xfrm>
            <a:off x="765271" y="5214212"/>
            <a:ext cx="1825527" cy="661450"/>
            <a:chOff x="4123691" y="2818344"/>
            <a:chExt cx="1184544" cy="661450"/>
          </a:xfrm>
        </p:grpSpPr>
        <p:sp>
          <p:nvSpPr>
            <p:cNvPr id="94" name="Rectangle 22"/>
            <p:cNvSpPr>
              <a:spLocks noChangeArrowheads="1"/>
            </p:cNvSpPr>
            <p:nvPr/>
          </p:nvSpPr>
          <p:spPr bwMode="auto">
            <a:xfrm>
              <a:off x="4150678" y="2818344"/>
              <a:ext cx="1116012" cy="661450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95" name="Text Box 23"/>
            <p:cNvSpPr txBox="1">
              <a:spLocks noChangeArrowheads="1"/>
            </p:cNvSpPr>
            <p:nvPr/>
          </p:nvSpPr>
          <p:spPr bwMode="auto">
            <a:xfrm>
              <a:off x="4123691" y="2831838"/>
              <a:ext cx="1184544" cy="266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Oficina de Actividades Culturales y Deportivas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96" name="Line 49"/>
            <p:cNvSpPr>
              <a:spLocks noChangeShapeType="1"/>
            </p:cNvSpPr>
            <p:nvPr/>
          </p:nvSpPr>
          <p:spPr bwMode="auto">
            <a:xfrm>
              <a:off x="4157345" y="3097412"/>
              <a:ext cx="1101725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</p:grpSp>
      <p:sp>
        <p:nvSpPr>
          <p:cNvPr id="97" name="Text Box 29"/>
          <p:cNvSpPr txBox="1">
            <a:spLocks noChangeArrowheads="1"/>
          </p:cNvSpPr>
          <p:nvPr/>
        </p:nvSpPr>
        <p:spPr bwMode="auto">
          <a:xfrm>
            <a:off x="676090" y="5353161"/>
            <a:ext cx="2017634" cy="77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s-ES" altLang="es-MX" sz="700" dirty="0" smtClean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José Gregorio Márquez Vega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Profesor Asignatura “A” </a:t>
            </a: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(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E13001)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Comisionado: Responsable de la Oficina  Actividades Culturales y Deportivas</a:t>
            </a: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grpSp>
        <p:nvGrpSpPr>
          <p:cNvPr id="105" name="Grupo 104"/>
          <p:cNvGrpSpPr/>
          <p:nvPr/>
        </p:nvGrpSpPr>
        <p:grpSpPr>
          <a:xfrm>
            <a:off x="920892" y="8204326"/>
            <a:ext cx="1662267" cy="661450"/>
            <a:chOff x="4123691" y="2818344"/>
            <a:chExt cx="1184544" cy="661450"/>
          </a:xfrm>
        </p:grpSpPr>
        <p:sp>
          <p:nvSpPr>
            <p:cNvPr id="110" name="Rectangle 22"/>
            <p:cNvSpPr>
              <a:spLocks noChangeArrowheads="1"/>
            </p:cNvSpPr>
            <p:nvPr/>
          </p:nvSpPr>
          <p:spPr bwMode="auto">
            <a:xfrm>
              <a:off x="4150678" y="2818344"/>
              <a:ext cx="1116012" cy="661450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12" name="Text Box 23"/>
            <p:cNvSpPr txBox="1">
              <a:spLocks noChangeArrowheads="1"/>
            </p:cNvSpPr>
            <p:nvPr/>
          </p:nvSpPr>
          <p:spPr bwMode="auto">
            <a:xfrm>
              <a:off x="4123691" y="2831838"/>
              <a:ext cx="1184544" cy="180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Instructor de Danza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113" name="Line 49"/>
            <p:cNvSpPr>
              <a:spLocks noChangeShapeType="1"/>
            </p:cNvSpPr>
            <p:nvPr/>
          </p:nvSpPr>
          <p:spPr bwMode="auto">
            <a:xfrm>
              <a:off x="4157345" y="3023270"/>
              <a:ext cx="1101725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785922" y="6568906"/>
            <a:ext cx="1811398" cy="764881"/>
            <a:chOff x="879060" y="6416501"/>
            <a:chExt cx="1666324" cy="764881"/>
          </a:xfrm>
        </p:grpSpPr>
        <p:grpSp>
          <p:nvGrpSpPr>
            <p:cNvPr id="124" name="Grupo 123"/>
            <p:cNvGrpSpPr/>
            <p:nvPr/>
          </p:nvGrpSpPr>
          <p:grpSpPr>
            <a:xfrm>
              <a:off x="879060" y="6416501"/>
              <a:ext cx="1662267" cy="661450"/>
              <a:chOff x="4123691" y="2818344"/>
              <a:chExt cx="1184544" cy="661450"/>
            </a:xfrm>
          </p:grpSpPr>
          <p:sp>
            <p:nvSpPr>
              <p:cNvPr id="125" name="Rectangle 22"/>
              <p:cNvSpPr>
                <a:spLocks noChangeArrowheads="1"/>
              </p:cNvSpPr>
              <p:nvPr/>
            </p:nvSpPr>
            <p:spPr bwMode="auto">
              <a:xfrm>
                <a:off x="4150678" y="2818344"/>
                <a:ext cx="1116012" cy="661450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63504" dir="2216092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Text Box 23"/>
              <p:cNvSpPr txBox="1">
                <a:spLocks noChangeArrowheads="1"/>
              </p:cNvSpPr>
              <p:nvPr/>
            </p:nvSpPr>
            <p:spPr bwMode="auto">
              <a:xfrm>
                <a:off x="4123691" y="2831838"/>
                <a:ext cx="1184544" cy="1806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Instructor Cultural</a:t>
                </a:r>
                <a:endPara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131" name="Line 49"/>
              <p:cNvSpPr>
                <a:spLocks noChangeShapeType="1"/>
              </p:cNvSpPr>
              <p:nvPr/>
            </p:nvSpPr>
            <p:spPr bwMode="auto">
              <a:xfrm>
                <a:off x="4157345" y="3097412"/>
                <a:ext cx="1101725" cy="0"/>
              </a:xfrm>
              <a:prstGeom prst="line">
                <a:avLst/>
              </a:prstGeom>
              <a:noFill/>
              <a:ln w="648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34" name="Text Box 44"/>
            <p:cNvSpPr txBox="1">
              <a:spLocks noChangeArrowheads="1"/>
            </p:cNvSpPr>
            <p:nvPr/>
          </p:nvSpPr>
          <p:spPr bwMode="auto">
            <a:xfrm>
              <a:off x="928085" y="6685220"/>
              <a:ext cx="1617299" cy="496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8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Ariel Nava Hernández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Profesor Asignatura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“A”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(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E13001)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Comisionado: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Instructor Cultural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grpSp>
        <p:nvGrpSpPr>
          <p:cNvPr id="5" name="Grupo 4"/>
          <p:cNvGrpSpPr/>
          <p:nvPr/>
        </p:nvGrpSpPr>
        <p:grpSpPr>
          <a:xfrm>
            <a:off x="899639" y="7385149"/>
            <a:ext cx="1662267" cy="745637"/>
            <a:chOff x="2608000" y="7252970"/>
            <a:chExt cx="1662267" cy="745637"/>
          </a:xfrm>
        </p:grpSpPr>
        <p:grpSp>
          <p:nvGrpSpPr>
            <p:cNvPr id="118" name="Grupo 117"/>
            <p:cNvGrpSpPr/>
            <p:nvPr/>
          </p:nvGrpSpPr>
          <p:grpSpPr>
            <a:xfrm>
              <a:off x="2608000" y="7252970"/>
              <a:ext cx="1662267" cy="661450"/>
              <a:chOff x="4123691" y="2818344"/>
              <a:chExt cx="1184544" cy="661450"/>
            </a:xfrm>
          </p:grpSpPr>
          <p:sp>
            <p:nvSpPr>
              <p:cNvPr id="121" name="Rectangle 22"/>
              <p:cNvSpPr>
                <a:spLocks noChangeArrowheads="1"/>
              </p:cNvSpPr>
              <p:nvPr/>
            </p:nvSpPr>
            <p:spPr bwMode="auto">
              <a:xfrm>
                <a:off x="4150678" y="2818344"/>
                <a:ext cx="1116012" cy="661450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63504" dir="2216092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Text Box 23"/>
              <p:cNvSpPr txBox="1">
                <a:spLocks noChangeArrowheads="1"/>
              </p:cNvSpPr>
              <p:nvPr/>
            </p:nvSpPr>
            <p:spPr bwMode="auto">
              <a:xfrm>
                <a:off x="4123691" y="2840305"/>
                <a:ext cx="1184544" cy="1806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Instructor Deportivo</a:t>
                </a:r>
                <a:endPara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123" name="Line 49"/>
              <p:cNvSpPr>
                <a:spLocks noChangeShapeType="1"/>
              </p:cNvSpPr>
              <p:nvPr/>
            </p:nvSpPr>
            <p:spPr bwMode="auto">
              <a:xfrm>
                <a:off x="4157345" y="3042982"/>
                <a:ext cx="1101725" cy="0"/>
              </a:xfrm>
              <a:prstGeom prst="line">
                <a:avLst/>
              </a:prstGeom>
              <a:noFill/>
              <a:ln w="648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35" name="Text Box 44"/>
            <p:cNvSpPr txBox="1">
              <a:spLocks noChangeArrowheads="1"/>
            </p:cNvSpPr>
            <p:nvPr/>
          </p:nvSpPr>
          <p:spPr bwMode="auto">
            <a:xfrm>
              <a:off x="2652968" y="7502445"/>
              <a:ext cx="1617299" cy="496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8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Víctor Alfredo Rodríguez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Profesor Asignatura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“A”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(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E13001)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Comisionado: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Instructor Deportivo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sp>
        <p:nvSpPr>
          <p:cNvPr id="144" name="Text Box 44"/>
          <p:cNvSpPr txBox="1">
            <a:spLocks noChangeArrowheads="1"/>
          </p:cNvSpPr>
          <p:nvPr/>
        </p:nvSpPr>
        <p:spPr bwMode="auto">
          <a:xfrm>
            <a:off x="919459" y="8409252"/>
            <a:ext cx="1617299" cy="49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800" dirty="0">
                <a:solidFill>
                  <a:srgbClr val="000000"/>
                </a:solidFill>
                <a:ea typeface="WenQuanYi Micro Hei"/>
                <a:cs typeface="WenQuanYi Micro Hei"/>
              </a:rPr>
              <a:t> 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Josué Benítez Hipólito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Profesor Asignatura 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“A” </a:t>
            </a: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(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E13001)</a:t>
            </a: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Comisionado: 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Instructor de Danza</a:t>
            </a: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51" name="Line 21"/>
          <p:cNvSpPr>
            <a:spLocks noChangeShapeType="1"/>
          </p:cNvSpPr>
          <p:nvPr/>
        </p:nvSpPr>
        <p:spPr bwMode="auto">
          <a:xfrm>
            <a:off x="661286" y="6845502"/>
            <a:ext cx="866152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52" name="Line 21"/>
          <p:cNvSpPr>
            <a:spLocks noChangeShapeType="1"/>
          </p:cNvSpPr>
          <p:nvPr/>
        </p:nvSpPr>
        <p:spPr bwMode="auto">
          <a:xfrm>
            <a:off x="661875" y="7604691"/>
            <a:ext cx="866152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53" name="Line 21"/>
          <p:cNvSpPr>
            <a:spLocks noChangeShapeType="1"/>
          </p:cNvSpPr>
          <p:nvPr/>
        </p:nvSpPr>
        <p:spPr bwMode="auto">
          <a:xfrm>
            <a:off x="671950" y="8409249"/>
            <a:ext cx="866152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79" name="Line 21"/>
          <p:cNvSpPr>
            <a:spLocks noChangeShapeType="1"/>
          </p:cNvSpPr>
          <p:nvPr/>
        </p:nvSpPr>
        <p:spPr bwMode="auto">
          <a:xfrm flipV="1">
            <a:off x="664570" y="6093753"/>
            <a:ext cx="2130498" cy="842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80" name="Line 51"/>
          <p:cNvSpPr>
            <a:spLocks noChangeShapeType="1"/>
          </p:cNvSpPr>
          <p:nvPr/>
        </p:nvSpPr>
        <p:spPr bwMode="auto">
          <a:xfrm flipH="1">
            <a:off x="659885" y="6110642"/>
            <a:ext cx="3506" cy="229860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81" name="Line 21"/>
          <p:cNvSpPr>
            <a:spLocks noChangeShapeType="1"/>
          </p:cNvSpPr>
          <p:nvPr/>
        </p:nvSpPr>
        <p:spPr bwMode="auto">
          <a:xfrm>
            <a:off x="1677921" y="4729346"/>
            <a:ext cx="3907006" cy="365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85" name="Grupo 84"/>
          <p:cNvGrpSpPr/>
          <p:nvPr/>
        </p:nvGrpSpPr>
        <p:grpSpPr>
          <a:xfrm>
            <a:off x="2743203" y="5810644"/>
            <a:ext cx="1825527" cy="661450"/>
            <a:chOff x="4123691" y="2818344"/>
            <a:chExt cx="1184544" cy="661450"/>
          </a:xfrm>
        </p:grpSpPr>
        <p:sp>
          <p:nvSpPr>
            <p:cNvPr id="86" name="Rectangle 22"/>
            <p:cNvSpPr>
              <a:spLocks noChangeArrowheads="1"/>
            </p:cNvSpPr>
            <p:nvPr/>
          </p:nvSpPr>
          <p:spPr bwMode="auto">
            <a:xfrm>
              <a:off x="4150678" y="2818344"/>
              <a:ext cx="1116012" cy="661450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87" name="Text Box 23"/>
            <p:cNvSpPr txBox="1">
              <a:spLocks noChangeArrowheads="1"/>
            </p:cNvSpPr>
            <p:nvPr/>
          </p:nvSpPr>
          <p:spPr bwMode="auto">
            <a:xfrm>
              <a:off x="4123691" y="2831838"/>
              <a:ext cx="1184544" cy="266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de la Oficina de Actividades Culturales y Deportivas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98" name="Line 49"/>
            <p:cNvSpPr>
              <a:spLocks noChangeShapeType="1"/>
            </p:cNvSpPr>
            <p:nvPr/>
          </p:nvSpPr>
          <p:spPr bwMode="auto">
            <a:xfrm>
              <a:off x="4157345" y="3097412"/>
              <a:ext cx="1101725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</p:grpSp>
      <p:sp>
        <p:nvSpPr>
          <p:cNvPr id="99" name="Text Box 29"/>
          <p:cNvSpPr txBox="1">
            <a:spLocks noChangeArrowheads="1"/>
          </p:cNvSpPr>
          <p:nvPr/>
        </p:nvSpPr>
        <p:spPr bwMode="auto">
          <a:xfrm>
            <a:off x="2654022" y="6051193"/>
            <a:ext cx="2017634" cy="6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Rosendo Cervantes Fernández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Profesor Asignatura “A” </a:t>
            </a: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(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E13001)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Comisionado: Auxiliar de la Oficina  Actividades Culturales y Deportivas</a:t>
            </a: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83" name="CuadroTexto 82"/>
          <p:cNvSpPr txBox="1"/>
          <p:nvPr/>
        </p:nvSpPr>
        <p:spPr>
          <a:xfrm>
            <a:off x="4822827" y="8097253"/>
            <a:ext cx="1458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 smtClean="0">
                <a:solidFill>
                  <a:srgbClr val="000000"/>
                </a:solidFill>
              </a:rPr>
              <a:t>Abril de 2018</a:t>
            </a:r>
            <a:endParaRPr lang="es-MX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4717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Line 51"/>
          <p:cNvSpPr>
            <a:spLocks noChangeShapeType="1"/>
          </p:cNvSpPr>
          <p:nvPr/>
        </p:nvSpPr>
        <p:spPr bwMode="auto">
          <a:xfrm>
            <a:off x="4531520" y="5117408"/>
            <a:ext cx="0" cy="324644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68" name="Line 51"/>
          <p:cNvSpPr>
            <a:spLocks noChangeShapeType="1"/>
          </p:cNvSpPr>
          <p:nvPr/>
        </p:nvSpPr>
        <p:spPr bwMode="auto">
          <a:xfrm>
            <a:off x="4531520" y="5993272"/>
            <a:ext cx="0" cy="324644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48" name="Line 51"/>
          <p:cNvSpPr>
            <a:spLocks noChangeShapeType="1"/>
          </p:cNvSpPr>
          <p:nvPr/>
        </p:nvSpPr>
        <p:spPr bwMode="auto">
          <a:xfrm>
            <a:off x="3183252" y="4622907"/>
            <a:ext cx="939083" cy="2803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62" name="Line 51"/>
          <p:cNvSpPr>
            <a:spLocks noChangeShapeType="1"/>
          </p:cNvSpPr>
          <p:nvPr/>
        </p:nvSpPr>
        <p:spPr bwMode="auto">
          <a:xfrm>
            <a:off x="2051867" y="5125737"/>
            <a:ext cx="246" cy="49668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63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47625" y="68263"/>
            <a:ext cx="29718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1250"/>
              </a:spcBef>
            </a:pPr>
            <a:r>
              <a:rPr lang="es-ES" altLang="es-MX" sz="2000" b="1" i="1">
                <a:solidFill>
                  <a:srgbClr val="000000"/>
                </a:solidFill>
                <a:ea typeface="WenQuanYi Micro Hei"/>
                <a:cs typeface="WenQuanYi Micro Hei"/>
              </a:rPr>
              <a:t>ORGANIGRAMA</a:t>
            </a:r>
          </a:p>
        </p:txBody>
      </p:sp>
      <p:sp>
        <p:nvSpPr>
          <p:cNvPr id="14340" name="Line 8"/>
          <p:cNvSpPr>
            <a:spLocks noChangeShapeType="1"/>
          </p:cNvSpPr>
          <p:nvPr/>
        </p:nvSpPr>
        <p:spPr bwMode="auto">
          <a:xfrm flipH="1">
            <a:off x="3183308" y="1552941"/>
            <a:ext cx="0" cy="191832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4343" name="Rectangle 11"/>
          <p:cNvSpPr>
            <a:spLocks noChangeArrowheads="1"/>
          </p:cNvSpPr>
          <p:nvPr/>
        </p:nvSpPr>
        <p:spPr bwMode="auto">
          <a:xfrm>
            <a:off x="2603238" y="1381871"/>
            <a:ext cx="1138237" cy="557213"/>
          </a:xfrm>
          <a:prstGeom prst="rect">
            <a:avLst/>
          </a:prstGeom>
          <a:solidFill>
            <a:srgbClr val="FFFFFF"/>
          </a:solidFill>
          <a:ln w="6480">
            <a:solidFill>
              <a:srgbClr val="339933"/>
            </a:solidFill>
            <a:prstDash val="dash"/>
            <a:miter lim="800000"/>
            <a:headEnd/>
            <a:tailEnd/>
          </a:ln>
          <a:effectLst>
            <a:outerShdw dist="63504" dir="2216092" algn="ctr" rotWithShape="0">
              <a:srgbClr val="339933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4344" name="Text Box 12"/>
          <p:cNvSpPr txBox="1">
            <a:spLocks noChangeArrowheads="1"/>
          </p:cNvSpPr>
          <p:nvPr/>
        </p:nvSpPr>
        <p:spPr bwMode="auto">
          <a:xfrm>
            <a:off x="2693725" y="1439021"/>
            <a:ext cx="931863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>
                <a:solidFill>
                  <a:srgbClr val="000000"/>
                </a:solidFill>
                <a:ea typeface="WenQuanYi Micro Hei"/>
                <a:cs typeface="WenQuanYi Micro Hei"/>
              </a:rPr>
              <a:t>Dirección General</a:t>
            </a:r>
          </a:p>
        </p:txBody>
      </p:sp>
      <p:sp>
        <p:nvSpPr>
          <p:cNvPr id="14345" name="Text Box 13"/>
          <p:cNvSpPr txBox="1">
            <a:spLocks noChangeArrowheads="1"/>
          </p:cNvSpPr>
          <p:nvPr/>
        </p:nvSpPr>
        <p:spPr bwMode="auto">
          <a:xfrm>
            <a:off x="2498463" y="1629521"/>
            <a:ext cx="1306512" cy="57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 Ricardo Bárcenas Rivas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Director 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General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 (</a:t>
            </a: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ITS0001)</a:t>
            </a: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4346" name="Line 14"/>
          <p:cNvSpPr>
            <a:spLocks noChangeShapeType="1"/>
          </p:cNvSpPr>
          <p:nvPr/>
        </p:nvSpPr>
        <p:spPr bwMode="auto">
          <a:xfrm>
            <a:off x="2608000" y="1618409"/>
            <a:ext cx="1138238" cy="0"/>
          </a:xfrm>
          <a:prstGeom prst="line">
            <a:avLst/>
          </a:prstGeom>
          <a:noFill/>
          <a:ln w="6480">
            <a:solidFill>
              <a:srgbClr val="339933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4347" name="Rectangle 16"/>
          <p:cNvSpPr>
            <a:spLocks noChangeArrowheads="1"/>
          </p:cNvSpPr>
          <p:nvPr/>
        </p:nvSpPr>
        <p:spPr bwMode="auto">
          <a:xfrm>
            <a:off x="2585775" y="2144506"/>
            <a:ext cx="1116013" cy="709956"/>
          </a:xfrm>
          <a:prstGeom prst="rect">
            <a:avLst/>
          </a:prstGeom>
          <a:solidFill>
            <a:srgbClr val="FFFFFF"/>
          </a:solidFill>
          <a:ln w="6480">
            <a:solidFill>
              <a:srgbClr val="339933"/>
            </a:solidFill>
            <a:prstDash val="dash"/>
            <a:miter lim="800000"/>
            <a:headEnd/>
            <a:tailEnd/>
          </a:ln>
          <a:effectLst>
            <a:outerShdw dist="63504" dir="2216092" algn="ctr" rotWithShape="0">
              <a:srgbClr val="339933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4348" name="Text Box 17"/>
          <p:cNvSpPr txBox="1">
            <a:spLocks noChangeArrowheads="1"/>
          </p:cNvSpPr>
          <p:nvPr/>
        </p:nvSpPr>
        <p:spPr bwMode="auto">
          <a:xfrm>
            <a:off x="2520715" y="2199116"/>
            <a:ext cx="1244548" cy="26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rPr>
              <a:t>Dirección </a:t>
            </a:r>
            <a:r>
              <a:rPr lang="es-ES" altLang="es-MX" sz="700" b="1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de Planeación </a:t>
            </a:r>
          </a:p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Y  </a:t>
            </a:r>
            <a:r>
              <a: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rPr>
              <a:t>Vinculación</a:t>
            </a:r>
          </a:p>
        </p:txBody>
      </p:sp>
      <p:sp>
        <p:nvSpPr>
          <p:cNvPr id="14349" name="Text Box 18"/>
          <p:cNvSpPr txBox="1">
            <a:spLocks noChangeArrowheads="1"/>
          </p:cNvSpPr>
          <p:nvPr/>
        </p:nvSpPr>
        <p:spPr bwMode="auto">
          <a:xfrm>
            <a:off x="2500050" y="2443909"/>
            <a:ext cx="1284288" cy="59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800" dirty="0">
                <a:solidFill>
                  <a:srgbClr val="000000"/>
                </a:solidFill>
                <a:ea typeface="WenQuanYi Micro Hei"/>
                <a:cs typeface="WenQuanYi Micro Hei"/>
              </a:rPr>
              <a:t> </a:t>
            </a: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Eustolia Ruiz Hernández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Directora de 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Planeación y Vinculación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(ITS0009)</a:t>
            </a: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4350" name="Line 19"/>
          <p:cNvSpPr>
            <a:spLocks noChangeShapeType="1"/>
          </p:cNvSpPr>
          <p:nvPr/>
        </p:nvSpPr>
        <p:spPr bwMode="auto">
          <a:xfrm>
            <a:off x="2585775" y="2461371"/>
            <a:ext cx="1116013" cy="0"/>
          </a:xfrm>
          <a:prstGeom prst="line">
            <a:avLst/>
          </a:prstGeom>
          <a:noFill/>
          <a:ln w="6480">
            <a:solidFill>
              <a:srgbClr val="339933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4383" name="Text Box 57"/>
          <p:cNvSpPr txBox="1">
            <a:spLocks noChangeArrowheads="1"/>
          </p:cNvSpPr>
          <p:nvPr/>
        </p:nvSpPr>
        <p:spPr bwMode="auto">
          <a:xfrm>
            <a:off x="1485900" y="720725"/>
            <a:ext cx="40195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s-MX" b="1" i="1">
                <a:solidFill>
                  <a:srgbClr val="000000"/>
                </a:solidFill>
                <a:ea typeface="WenQuanYi Micro Hei"/>
                <a:cs typeface="WenQuanYi Micro Hei"/>
              </a:rPr>
              <a:t>Instituto Tecnológico Superior de Tamazunchale</a:t>
            </a:r>
          </a:p>
          <a:p>
            <a:pPr algn="ctr" eaLnBrk="1" hangingPunct="1"/>
            <a:r>
              <a:rPr lang="es-MX" altLang="es-MX" b="1" i="1">
                <a:solidFill>
                  <a:srgbClr val="000000"/>
                </a:solidFill>
                <a:ea typeface="WenQuanYi Micro Hei"/>
                <a:cs typeface="WenQuanYi Micro Hei"/>
              </a:rPr>
              <a:t>Dirección de Vinculación</a:t>
            </a:r>
          </a:p>
        </p:txBody>
      </p:sp>
      <p:sp>
        <p:nvSpPr>
          <p:cNvPr id="1438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1381465" y="5562137"/>
            <a:ext cx="1458174" cy="804486"/>
            <a:chOff x="3729461" y="5781721"/>
            <a:chExt cx="1325563" cy="683710"/>
          </a:xfrm>
        </p:grpSpPr>
        <p:sp>
          <p:nvSpPr>
            <p:cNvPr id="14374" name="Rectangle 48"/>
            <p:cNvSpPr>
              <a:spLocks noChangeArrowheads="1"/>
            </p:cNvSpPr>
            <p:nvPr/>
          </p:nvSpPr>
          <p:spPr bwMode="auto">
            <a:xfrm>
              <a:off x="3797724" y="5781721"/>
              <a:ext cx="1163637" cy="660400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4375" name="Text Box 49"/>
            <p:cNvSpPr txBox="1">
              <a:spLocks noChangeArrowheads="1"/>
            </p:cNvSpPr>
            <p:nvPr/>
          </p:nvSpPr>
          <p:spPr bwMode="auto">
            <a:xfrm>
              <a:off x="3800536" y="5854956"/>
              <a:ext cx="1118251" cy="153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Estadística y </a:t>
              </a: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Evaluación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14391" name="Line 38"/>
            <p:cNvSpPr>
              <a:spLocks noChangeShapeType="1"/>
            </p:cNvSpPr>
            <p:nvPr/>
          </p:nvSpPr>
          <p:spPr bwMode="auto">
            <a:xfrm>
              <a:off x="3805661" y="6059533"/>
              <a:ext cx="1138238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4393" name="Text Box 29"/>
            <p:cNvSpPr txBox="1">
              <a:spLocks noChangeArrowheads="1"/>
            </p:cNvSpPr>
            <p:nvPr/>
          </p:nvSpPr>
          <p:spPr bwMode="auto">
            <a:xfrm>
              <a:off x="3729461" y="6055527"/>
              <a:ext cx="1325563" cy="4099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 Diana Campos Garay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de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Estadística y Evaluación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(P01001)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grpSp>
        <p:nvGrpSpPr>
          <p:cNvPr id="128" name="Grupo 127"/>
          <p:cNvGrpSpPr/>
          <p:nvPr/>
        </p:nvGrpSpPr>
        <p:grpSpPr>
          <a:xfrm>
            <a:off x="3698912" y="5309774"/>
            <a:ext cx="1615265" cy="757487"/>
            <a:chOff x="-187697" y="6138800"/>
            <a:chExt cx="1615265" cy="757487"/>
          </a:xfrm>
        </p:grpSpPr>
        <p:sp>
          <p:nvSpPr>
            <p:cNvPr id="129" name="Rectangle 98"/>
            <p:cNvSpPr>
              <a:spLocks noChangeArrowheads="1"/>
            </p:cNvSpPr>
            <p:nvPr/>
          </p:nvSpPr>
          <p:spPr bwMode="auto">
            <a:xfrm>
              <a:off x="-21172" y="6138800"/>
              <a:ext cx="1232906" cy="751508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grpSp>
          <p:nvGrpSpPr>
            <p:cNvPr id="132" name="Grupo 131"/>
            <p:cNvGrpSpPr/>
            <p:nvPr/>
          </p:nvGrpSpPr>
          <p:grpSpPr>
            <a:xfrm>
              <a:off x="-187697" y="6165787"/>
              <a:ext cx="1615265" cy="730500"/>
              <a:chOff x="-187697" y="6165787"/>
              <a:chExt cx="1615265" cy="730500"/>
            </a:xfrm>
          </p:grpSpPr>
          <p:sp>
            <p:nvSpPr>
              <p:cNvPr id="133" name="Text Box 99"/>
              <p:cNvSpPr txBox="1">
                <a:spLocks noChangeArrowheads="1"/>
              </p:cNvSpPr>
              <p:nvPr/>
            </p:nvSpPr>
            <p:spPr bwMode="auto">
              <a:xfrm>
                <a:off x="-187697" y="6165787"/>
                <a:ext cx="1615265" cy="266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Departamento </a:t>
                </a: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de </a:t>
                </a: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Promoción </a:t>
                </a:r>
              </a:p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y </a:t>
                </a: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Difusión</a:t>
                </a:r>
              </a:p>
            </p:txBody>
          </p:sp>
          <p:sp>
            <p:nvSpPr>
              <p:cNvPr id="136" name="Text Box 100"/>
              <p:cNvSpPr txBox="1">
                <a:spLocks noChangeArrowheads="1"/>
              </p:cNvSpPr>
              <p:nvPr/>
            </p:nvSpPr>
            <p:spPr bwMode="auto">
              <a:xfrm>
                <a:off x="-172550" y="6413974"/>
                <a:ext cx="1541004" cy="482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Luis García Duarte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Jefe del Departamento de Promoción y Difusión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 (ITS0004)</a:t>
                </a: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137" name="Line 101"/>
              <p:cNvSpPr>
                <a:spLocks noChangeShapeType="1"/>
              </p:cNvSpPr>
              <p:nvPr/>
            </p:nvSpPr>
            <p:spPr bwMode="auto">
              <a:xfrm>
                <a:off x="-15911" y="6410262"/>
                <a:ext cx="1232908" cy="0"/>
              </a:xfrm>
              <a:prstGeom prst="line">
                <a:avLst/>
              </a:prstGeom>
              <a:noFill/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4373" name="Line 46"/>
          <p:cNvSpPr>
            <a:spLocks noChangeShapeType="1"/>
          </p:cNvSpPr>
          <p:nvPr/>
        </p:nvSpPr>
        <p:spPr bwMode="auto">
          <a:xfrm>
            <a:off x="3183252" y="4146256"/>
            <a:ext cx="0" cy="971151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114" name="Grupo 113"/>
          <p:cNvGrpSpPr/>
          <p:nvPr/>
        </p:nvGrpSpPr>
        <p:grpSpPr>
          <a:xfrm>
            <a:off x="2377414" y="3494542"/>
            <a:ext cx="1615265" cy="751508"/>
            <a:chOff x="-187697" y="6138800"/>
            <a:chExt cx="1615265" cy="751508"/>
          </a:xfrm>
        </p:grpSpPr>
        <p:sp>
          <p:nvSpPr>
            <p:cNvPr id="115" name="Rectangle 98"/>
            <p:cNvSpPr>
              <a:spLocks noChangeArrowheads="1"/>
            </p:cNvSpPr>
            <p:nvPr/>
          </p:nvSpPr>
          <p:spPr bwMode="auto">
            <a:xfrm>
              <a:off x="-21172" y="6138800"/>
              <a:ext cx="1232906" cy="751508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grpSp>
          <p:nvGrpSpPr>
            <p:cNvPr id="116" name="Grupo 115"/>
            <p:cNvGrpSpPr/>
            <p:nvPr/>
          </p:nvGrpSpPr>
          <p:grpSpPr>
            <a:xfrm>
              <a:off x="-187697" y="6165787"/>
              <a:ext cx="1615265" cy="633550"/>
              <a:chOff x="-187697" y="6165787"/>
              <a:chExt cx="1615265" cy="633550"/>
            </a:xfrm>
          </p:grpSpPr>
          <p:sp>
            <p:nvSpPr>
              <p:cNvPr id="117" name="Text Box 99"/>
              <p:cNvSpPr txBox="1">
                <a:spLocks noChangeArrowheads="1"/>
              </p:cNvSpPr>
              <p:nvPr/>
            </p:nvSpPr>
            <p:spPr bwMode="auto">
              <a:xfrm>
                <a:off x="-187697" y="6165787"/>
                <a:ext cx="1615265" cy="1806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endPara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119" name="Text Box 100"/>
              <p:cNvSpPr txBox="1">
                <a:spLocks noChangeArrowheads="1"/>
              </p:cNvSpPr>
              <p:nvPr/>
            </p:nvSpPr>
            <p:spPr bwMode="auto">
              <a:xfrm>
                <a:off x="-172550" y="6413974"/>
                <a:ext cx="1541004" cy="385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Maribel Medellín González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Subdirectora </a:t>
                </a: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de Planeación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 (ITS0002)</a:t>
                </a: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120" name="Line 101"/>
              <p:cNvSpPr>
                <a:spLocks noChangeShapeType="1"/>
              </p:cNvSpPr>
              <p:nvPr/>
            </p:nvSpPr>
            <p:spPr bwMode="auto">
              <a:xfrm>
                <a:off x="-15911" y="6410262"/>
                <a:ext cx="1232908" cy="0"/>
              </a:xfrm>
              <a:prstGeom prst="line">
                <a:avLst/>
              </a:prstGeom>
              <a:noFill/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46" name="Line 10"/>
          <p:cNvSpPr>
            <a:spLocks noChangeShapeType="1"/>
          </p:cNvSpPr>
          <p:nvPr/>
        </p:nvSpPr>
        <p:spPr bwMode="auto">
          <a:xfrm>
            <a:off x="2051867" y="5117408"/>
            <a:ext cx="2478881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163" name="Grupo 162"/>
          <p:cNvGrpSpPr/>
          <p:nvPr/>
        </p:nvGrpSpPr>
        <p:grpSpPr>
          <a:xfrm>
            <a:off x="3773949" y="6271521"/>
            <a:ext cx="1458174" cy="777058"/>
            <a:chOff x="3729461" y="5781721"/>
            <a:chExt cx="1325563" cy="660400"/>
          </a:xfrm>
        </p:grpSpPr>
        <p:sp>
          <p:nvSpPr>
            <p:cNvPr id="164" name="Rectangle 48"/>
            <p:cNvSpPr>
              <a:spLocks noChangeArrowheads="1"/>
            </p:cNvSpPr>
            <p:nvPr/>
          </p:nvSpPr>
          <p:spPr bwMode="auto">
            <a:xfrm>
              <a:off x="3797724" y="5781721"/>
              <a:ext cx="1163637" cy="660400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65" name="Text Box 49"/>
            <p:cNvSpPr txBox="1">
              <a:spLocks noChangeArrowheads="1"/>
            </p:cNvSpPr>
            <p:nvPr/>
          </p:nvSpPr>
          <p:spPr bwMode="auto">
            <a:xfrm>
              <a:off x="3741794" y="5795884"/>
              <a:ext cx="1262820" cy="226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</a:t>
              </a: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Administrativo de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 Promoción y Difusión</a:t>
              </a:r>
            </a:p>
          </p:txBody>
        </p:sp>
        <p:sp>
          <p:nvSpPr>
            <p:cNvPr id="166" name="Line 38"/>
            <p:cNvSpPr>
              <a:spLocks noChangeShapeType="1"/>
            </p:cNvSpPr>
            <p:nvPr/>
          </p:nvSpPr>
          <p:spPr bwMode="auto">
            <a:xfrm>
              <a:off x="3805661" y="6059533"/>
              <a:ext cx="1138238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67" name="Text Box 29"/>
            <p:cNvSpPr txBox="1">
              <a:spLocks noChangeArrowheads="1"/>
            </p:cNvSpPr>
            <p:nvPr/>
          </p:nvSpPr>
          <p:spPr bwMode="auto">
            <a:xfrm>
              <a:off x="3729461" y="6016671"/>
              <a:ext cx="1325563" cy="162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sp>
        <p:nvSpPr>
          <p:cNvPr id="4" name="Rectángulo 3"/>
          <p:cNvSpPr/>
          <p:nvPr/>
        </p:nvSpPr>
        <p:spPr>
          <a:xfrm>
            <a:off x="3733538" y="6563634"/>
            <a:ext cx="1508825" cy="383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Estefany Medina Delgado</a:t>
            </a: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Auxiliar Administrativo de  Promoción y Difusión  (A01024)</a:t>
            </a: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568132" y="3523724"/>
            <a:ext cx="1205818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es-ES" altLang="es-MX" sz="800" b="1" dirty="0">
                <a:solidFill>
                  <a:srgbClr val="000000"/>
                </a:solidFill>
                <a:ea typeface="WenQuanYi Micro Hei"/>
                <a:cs typeface="WenQuanYi Micro Hei"/>
              </a:rPr>
              <a:t>Subdirección de</a:t>
            </a:r>
          </a:p>
          <a:p>
            <a:pPr algn="ctr" eaLnBrk="1" hangingPunct="1">
              <a:lnSpc>
                <a:spcPct val="80000"/>
              </a:lnSpc>
            </a:pPr>
            <a:r>
              <a:rPr lang="es-ES" altLang="es-MX" sz="800" b="1" dirty="0">
                <a:solidFill>
                  <a:srgbClr val="000000"/>
                </a:solidFill>
                <a:ea typeface="WenQuanYi Micro Hei"/>
                <a:cs typeface="WenQuanYi Micro Hei"/>
              </a:rPr>
              <a:t> Planeación</a:t>
            </a:r>
          </a:p>
        </p:txBody>
      </p:sp>
      <p:grpSp>
        <p:nvGrpSpPr>
          <p:cNvPr id="81" name="Grupo 80"/>
          <p:cNvGrpSpPr/>
          <p:nvPr/>
        </p:nvGrpSpPr>
        <p:grpSpPr>
          <a:xfrm>
            <a:off x="3810913" y="4355560"/>
            <a:ext cx="1408668" cy="588168"/>
            <a:chOff x="1512798" y="4351347"/>
            <a:chExt cx="1408668" cy="588168"/>
          </a:xfrm>
        </p:grpSpPr>
        <p:sp>
          <p:nvSpPr>
            <p:cNvPr id="82" name="Rectangle 51"/>
            <p:cNvSpPr>
              <a:spLocks noChangeArrowheads="1"/>
            </p:cNvSpPr>
            <p:nvPr/>
          </p:nvSpPr>
          <p:spPr bwMode="auto">
            <a:xfrm>
              <a:off x="1599457" y="4351347"/>
              <a:ext cx="1238250" cy="588168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83" name="Text Box 52"/>
            <p:cNvSpPr txBox="1">
              <a:spLocks noChangeArrowheads="1"/>
            </p:cNvSpPr>
            <p:nvPr/>
          </p:nvSpPr>
          <p:spPr bwMode="auto">
            <a:xfrm>
              <a:off x="1512798" y="4362458"/>
              <a:ext cx="1408668" cy="266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Secretaria de Subdirección de  Planeación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84" name="Line 49"/>
            <p:cNvSpPr>
              <a:spLocks noChangeShapeType="1"/>
            </p:cNvSpPr>
            <p:nvPr/>
          </p:nvSpPr>
          <p:spPr bwMode="auto">
            <a:xfrm>
              <a:off x="1606865" y="4617226"/>
              <a:ext cx="1223962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85" name="Text Box 48"/>
            <p:cNvSpPr txBox="1">
              <a:spLocks noChangeArrowheads="1"/>
            </p:cNvSpPr>
            <p:nvPr/>
          </p:nvSpPr>
          <p:spPr bwMode="auto">
            <a:xfrm>
              <a:off x="1607394" y="4569239"/>
              <a:ext cx="1292225" cy="343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6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Lorena Ramírez Hernández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6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Secretaria de la Subdirección de Planeación (CF34280)</a:t>
              </a:r>
              <a:endParaRPr lang="es-ES" altLang="es-MX" sz="6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sp>
        <p:nvSpPr>
          <p:cNvPr id="51" name="CuadroTexto 50"/>
          <p:cNvSpPr txBox="1"/>
          <p:nvPr/>
        </p:nvSpPr>
        <p:spPr>
          <a:xfrm>
            <a:off x="4822827" y="8097253"/>
            <a:ext cx="1458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 smtClean="0">
                <a:solidFill>
                  <a:srgbClr val="000000"/>
                </a:solidFill>
              </a:rPr>
              <a:t>Abril de 2018</a:t>
            </a:r>
            <a:endParaRPr lang="es-MX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3581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Line 12"/>
          <p:cNvSpPr>
            <a:spLocks noChangeShapeType="1"/>
          </p:cNvSpPr>
          <p:nvPr/>
        </p:nvSpPr>
        <p:spPr bwMode="auto">
          <a:xfrm flipV="1">
            <a:off x="4791931" y="6597372"/>
            <a:ext cx="2260" cy="1156034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97" name="Line 12"/>
          <p:cNvSpPr>
            <a:spLocks noChangeShapeType="1"/>
          </p:cNvSpPr>
          <p:nvPr/>
        </p:nvSpPr>
        <p:spPr bwMode="auto">
          <a:xfrm flipV="1">
            <a:off x="4779403" y="5375361"/>
            <a:ext cx="0" cy="1368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91" name="Grupo 90"/>
          <p:cNvGrpSpPr/>
          <p:nvPr/>
        </p:nvGrpSpPr>
        <p:grpSpPr>
          <a:xfrm>
            <a:off x="3987278" y="5652545"/>
            <a:ext cx="1615265" cy="751508"/>
            <a:chOff x="-202937" y="6138800"/>
            <a:chExt cx="1615265" cy="751508"/>
          </a:xfrm>
        </p:grpSpPr>
        <p:sp>
          <p:nvSpPr>
            <p:cNvPr id="92" name="Rectangle 98"/>
            <p:cNvSpPr>
              <a:spLocks noChangeArrowheads="1"/>
            </p:cNvSpPr>
            <p:nvPr/>
          </p:nvSpPr>
          <p:spPr bwMode="auto">
            <a:xfrm>
              <a:off x="-21172" y="6138800"/>
              <a:ext cx="1232906" cy="751508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grpSp>
          <p:nvGrpSpPr>
            <p:cNvPr id="93" name="Grupo 92"/>
            <p:cNvGrpSpPr/>
            <p:nvPr/>
          </p:nvGrpSpPr>
          <p:grpSpPr>
            <a:xfrm>
              <a:off x="-202937" y="6165787"/>
              <a:ext cx="1615265" cy="439651"/>
              <a:chOff x="-202937" y="6165787"/>
              <a:chExt cx="1615265" cy="439651"/>
            </a:xfrm>
          </p:grpSpPr>
          <p:sp>
            <p:nvSpPr>
              <p:cNvPr id="96" name="Text Box 99"/>
              <p:cNvSpPr txBox="1">
                <a:spLocks noChangeArrowheads="1"/>
              </p:cNvSpPr>
              <p:nvPr/>
            </p:nvSpPr>
            <p:spPr bwMode="auto">
              <a:xfrm>
                <a:off x="-202937" y="6165787"/>
                <a:ext cx="1615265" cy="1806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endPara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98" name="Text Box 100"/>
              <p:cNvSpPr txBox="1">
                <a:spLocks noChangeArrowheads="1"/>
              </p:cNvSpPr>
              <p:nvPr/>
            </p:nvSpPr>
            <p:spPr bwMode="auto">
              <a:xfrm>
                <a:off x="-172550" y="6413974"/>
                <a:ext cx="1541004" cy="191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103" name="Line 101"/>
              <p:cNvSpPr>
                <a:spLocks noChangeShapeType="1"/>
              </p:cNvSpPr>
              <p:nvPr/>
            </p:nvSpPr>
            <p:spPr bwMode="auto">
              <a:xfrm>
                <a:off x="-15911" y="6410262"/>
                <a:ext cx="1232908" cy="0"/>
              </a:xfrm>
              <a:prstGeom prst="line">
                <a:avLst/>
              </a:prstGeom>
              <a:noFill/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91" name="Line 12"/>
          <p:cNvSpPr>
            <a:spLocks noChangeShapeType="1"/>
          </p:cNvSpPr>
          <p:nvPr/>
        </p:nvSpPr>
        <p:spPr bwMode="auto">
          <a:xfrm flipV="1">
            <a:off x="3545072" y="1889168"/>
            <a:ext cx="0" cy="93299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246" name="Line 12"/>
          <p:cNvSpPr>
            <a:spLocks noChangeShapeType="1"/>
          </p:cNvSpPr>
          <p:nvPr/>
        </p:nvSpPr>
        <p:spPr bwMode="auto">
          <a:xfrm flipV="1">
            <a:off x="3528137" y="4454002"/>
            <a:ext cx="0" cy="1224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18" name="Line 12"/>
          <p:cNvSpPr>
            <a:spLocks noChangeShapeType="1"/>
          </p:cNvSpPr>
          <p:nvPr/>
        </p:nvSpPr>
        <p:spPr bwMode="auto">
          <a:xfrm flipV="1">
            <a:off x="3528137" y="3971248"/>
            <a:ext cx="0" cy="93299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05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6389" name="Text Box 2"/>
          <p:cNvSpPr txBox="1">
            <a:spLocks noChangeArrowheads="1"/>
          </p:cNvSpPr>
          <p:nvPr/>
        </p:nvSpPr>
        <p:spPr bwMode="auto">
          <a:xfrm>
            <a:off x="47625" y="68263"/>
            <a:ext cx="29718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1250"/>
              </a:spcBef>
            </a:pPr>
            <a:r>
              <a:rPr lang="es-ES" altLang="es-MX" sz="2000" b="1" i="1">
                <a:solidFill>
                  <a:srgbClr val="000000"/>
                </a:solidFill>
                <a:ea typeface="WenQuanYi Micro Hei"/>
                <a:cs typeface="WenQuanYi Micro Hei"/>
              </a:rPr>
              <a:t>ORGANIGRAMA</a:t>
            </a:r>
          </a:p>
        </p:txBody>
      </p:sp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1485900" y="720725"/>
            <a:ext cx="40195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Instituto Tecnológico Superior de </a:t>
            </a:r>
            <a:r>
              <a:rPr lang="es-MX" altLang="es-MX" b="1" i="1" dirty="0" err="1">
                <a:solidFill>
                  <a:srgbClr val="000000"/>
                </a:solidFill>
                <a:ea typeface="WenQuanYi Micro Hei"/>
                <a:cs typeface="WenQuanYi Micro Hei"/>
              </a:rPr>
              <a:t>Tamazunchale</a:t>
            </a:r>
            <a:endParaRPr lang="es-MX" altLang="es-MX" b="1" i="1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Subdirección de Planeación</a:t>
            </a:r>
          </a:p>
        </p:txBody>
      </p:sp>
      <p:sp>
        <p:nvSpPr>
          <p:cNvPr id="16392" name="Line 10"/>
          <p:cNvSpPr>
            <a:spLocks noChangeShapeType="1"/>
          </p:cNvSpPr>
          <p:nvPr/>
        </p:nvSpPr>
        <p:spPr bwMode="auto">
          <a:xfrm flipH="1">
            <a:off x="3527798" y="2435958"/>
            <a:ext cx="0" cy="156265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6450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192" name="Grupo 191"/>
          <p:cNvGrpSpPr/>
          <p:nvPr/>
        </p:nvGrpSpPr>
        <p:grpSpPr>
          <a:xfrm>
            <a:off x="2693377" y="4342753"/>
            <a:ext cx="1615265" cy="904088"/>
            <a:chOff x="-202937" y="6138800"/>
            <a:chExt cx="1615265" cy="904088"/>
          </a:xfrm>
        </p:grpSpPr>
        <p:sp>
          <p:nvSpPr>
            <p:cNvPr id="193" name="Rectangle 98"/>
            <p:cNvSpPr>
              <a:spLocks noChangeArrowheads="1"/>
            </p:cNvSpPr>
            <p:nvPr/>
          </p:nvSpPr>
          <p:spPr bwMode="auto">
            <a:xfrm>
              <a:off x="-21172" y="6138800"/>
              <a:ext cx="1232906" cy="751508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grpSp>
          <p:nvGrpSpPr>
            <p:cNvPr id="194" name="Grupo 193"/>
            <p:cNvGrpSpPr/>
            <p:nvPr/>
          </p:nvGrpSpPr>
          <p:grpSpPr>
            <a:xfrm>
              <a:off x="-202937" y="6165787"/>
              <a:ext cx="1615265" cy="877101"/>
              <a:chOff x="-202937" y="6165787"/>
              <a:chExt cx="1615265" cy="877101"/>
            </a:xfrm>
          </p:grpSpPr>
          <p:sp>
            <p:nvSpPr>
              <p:cNvPr id="195" name="Text Box 99"/>
              <p:cNvSpPr txBox="1">
                <a:spLocks noChangeArrowheads="1"/>
              </p:cNvSpPr>
              <p:nvPr/>
            </p:nvSpPr>
            <p:spPr bwMode="auto">
              <a:xfrm>
                <a:off x="-202937" y="6165787"/>
                <a:ext cx="1615265" cy="266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Jefatura de Servicios      Escolares</a:t>
                </a:r>
                <a:endPara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196" name="Text Box 100"/>
              <p:cNvSpPr txBox="1">
                <a:spLocks noChangeArrowheads="1"/>
              </p:cNvSpPr>
              <p:nvPr/>
            </p:nvSpPr>
            <p:spPr bwMode="auto">
              <a:xfrm>
                <a:off x="-172550" y="6366676"/>
                <a:ext cx="1541004" cy="676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Yoana Diaz Castillo</a:t>
                </a: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Profesor </a:t>
                </a: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Asociado B (</a:t>
                </a: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E13011) 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Comisionada: Responsable del Jefatura  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Servicios Escolares</a:t>
                </a: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  <a:p>
                <a:pPr algn="ctr" eaLnBrk="1" hangingPunct="1">
                  <a:lnSpc>
                    <a:spcPct val="90000"/>
                  </a:lnSpc>
                </a:pP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197" name="Line 101"/>
              <p:cNvSpPr>
                <a:spLocks noChangeShapeType="1"/>
              </p:cNvSpPr>
              <p:nvPr/>
            </p:nvSpPr>
            <p:spPr bwMode="auto">
              <a:xfrm>
                <a:off x="-15911" y="6410262"/>
                <a:ext cx="1232908" cy="0"/>
              </a:xfrm>
              <a:prstGeom prst="line">
                <a:avLst/>
              </a:prstGeom>
              <a:noFill/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2" name="Line 12"/>
          <p:cNvSpPr>
            <a:spLocks noChangeShapeType="1"/>
          </p:cNvSpPr>
          <p:nvPr/>
        </p:nvSpPr>
        <p:spPr bwMode="auto">
          <a:xfrm flipV="1">
            <a:off x="6149790" y="5386519"/>
            <a:ext cx="0" cy="58310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3" name="2 Grupo"/>
          <p:cNvGrpSpPr/>
          <p:nvPr/>
        </p:nvGrpSpPr>
        <p:grpSpPr>
          <a:xfrm>
            <a:off x="1499451" y="5391127"/>
            <a:ext cx="1352536" cy="1004871"/>
            <a:chOff x="1842379" y="5293153"/>
            <a:chExt cx="1352536" cy="1004871"/>
          </a:xfrm>
        </p:grpSpPr>
        <p:sp>
          <p:nvSpPr>
            <p:cNvPr id="249" name="Line 12"/>
            <p:cNvSpPr>
              <a:spLocks noChangeShapeType="1"/>
            </p:cNvSpPr>
            <p:nvPr/>
          </p:nvSpPr>
          <p:spPr bwMode="auto">
            <a:xfrm flipV="1">
              <a:off x="2507092" y="5293153"/>
              <a:ext cx="0" cy="93299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grpSp>
          <p:nvGrpSpPr>
            <p:cNvPr id="212" name="Grupo 211"/>
            <p:cNvGrpSpPr/>
            <p:nvPr/>
          </p:nvGrpSpPr>
          <p:grpSpPr>
            <a:xfrm>
              <a:off x="1842379" y="5472563"/>
              <a:ext cx="1352536" cy="825461"/>
              <a:chOff x="3717015" y="5764258"/>
              <a:chExt cx="1325563" cy="701535"/>
            </a:xfrm>
          </p:grpSpPr>
          <p:sp>
            <p:nvSpPr>
              <p:cNvPr id="213" name="Rectangle 48"/>
              <p:cNvSpPr>
                <a:spLocks noChangeArrowheads="1"/>
              </p:cNvSpPr>
              <p:nvPr/>
            </p:nvSpPr>
            <p:spPr bwMode="auto">
              <a:xfrm>
                <a:off x="3797724" y="5781721"/>
                <a:ext cx="1163637" cy="660400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63504" dir="2216092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214" name="Text Box 49"/>
              <p:cNvSpPr txBox="1">
                <a:spLocks noChangeArrowheads="1"/>
              </p:cNvSpPr>
              <p:nvPr/>
            </p:nvSpPr>
            <p:spPr bwMode="auto">
              <a:xfrm>
                <a:off x="3900115" y="5764258"/>
                <a:ext cx="947755" cy="373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endPara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Oficina </a:t>
                </a: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de Servicios</a:t>
                </a:r>
              </a:p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 Médicos</a:t>
                </a:r>
              </a:p>
              <a:p>
                <a:pPr algn="ctr" eaLnBrk="1" hangingPunct="1">
                  <a:lnSpc>
                    <a:spcPct val="80000"/>
                  </a:lnSpc>
                </a:pPr>
                <a:endPara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215" name="Line 38"/>
              <p:cNvSpPr>
                <a:spLocks noChangeShapeType="1"/>
              </p:cNvSpPr>
              <p:nvPr/>
            </p:nvSpPr>
            <p:spPr bwMode="auto">
              <a:xfrm>
                <a:off x="3805661" y="6059533"/>
                <a:ext cx="1138238" cy="0"/>
              </a:xfrm>
              <a:prstGeom prst="line">
                <a:avLst/>
              </a:prstGeom>
              <a:noFill/>
              <a:ln w="648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216" name="Text Box 29"/>
              <p:cNvSpPr txBox="1">
                <a:spLocks noChangeArrowheads="1"/>
              </p:cNvSpPr>
              <p:nvPr/>
            </p:nvSpPr>
            <p:spPr bwMode="auto">
              <a:xfrm>
                <a:off x="3717015" y="5973494"/>
                <a:ext cx="1325563" cy="4922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endPara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Monserrat Martínez Martínez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Responsable de </a:t>
                </a: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la Oficina de </a:t>
                </a: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Servicios </a:t>
                </a: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Médicos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 (P13006)</a:t>
                </a: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</p:grpSp>
      </p:grpSp>
      <p:grpSp>
        <p:nvGrpSpPr>
          <p:cNvPr id="217" name="Grupo 216"/>
          <p:cNvGrpSpPr/>
          <p:nvPr/>
        </p:nvGrpSpPr>
        <p:grpSpPr>
          <a:xfrm>
            <a:off x="4101956" y="5662274"/>
            <a:ext cx="1352536" cy="822080"/>
            <a:chOff x="3721993" y="5842075"/>
            <a:chExt cx="1325563" cy="698663"/>
          </a:xfrm>
        </p:grpSpPr>
        <p:sp>
          <p:nvSpPr>
            <p:cNvPr id="219" name="Text Box 49"/>
            <p:cNvSpPr txBox="1">
              <a:spLocks noChangeArrowheads="1"/>
            </p:cNvSpPr>
            <p:nvPr/>
          </p:nvSpPr>
          <p:spPr bwMode="auto">
            <a:xfrm>
              <a:off x="3855668" y="5842075"/>
              <a:ext cx="1036647" cy="153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Centro de Información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220" name="Line 38"/>
            <p:cNvSpPr>
              <a:spLocks noChangeShapeType="1"/>
            </p:cNvSpPr>
            <p:nvPr/>
          </p:nvSpPr>
          <p:spPr bwMode="auto">
            <a:xfrm>
              <a:off x="3805661" y="6059533"/>
              <a:ext cx="1138238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221" name="Text Box 29"/>
            <p:cNvSpPr txBox="1">
              <a:spLocks noChangeArrowheads="1"/>
            </p:cNvSpPr>
            <p:nvPr/>
          </p:nvSpPr>
          <p:spPr bwMode="auto">
            <a:xfrm>
              <a:off x="3721993" y="5977815"/>
              <a:ext cx="1325563" cy="562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endParaRPr lang="es-ES" altLang="es-MX" sz="600" dirty="0" smtClean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Irma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Rocío Medina Espinoza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 Antonio Rangel García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Responsable del Centro de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Información (A01001)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grpSp>
        <p:nvGrpSpPr>
          <p:cNvPr id="227" name="Grupo 226"/>
          <p:cNvGrpSpPr/>
          <p:nvPr/>
        </p:nvGrpSpPr>
        <p:grpSpPr>
          <a:xfrm>
            <a:off x="2819903" y="5589346"/>
            <a:ext cx="1352536" cy="1008026"/>
            <a:chOff x="3729461" y="5781721"/>
            <a:chExt cx="1325563" cy="856691"/>
          </a:xfrm>
        </p:grpSpPr>
        <p:sp>
          <p:nvSpPr>
            <p:cNvPr id="228" name="Rectangle 48"/>
            <p:cNvSpPr>
              <a:spLocks noChangeArrowheads="1"/>
            </p:cNvSpPr>
            <p:nvPr/>
          </p:nvSpPr>
          <p:spPr bwMode="auto">
            <a:xfrm>
              <a:off x="3797724" y="5781721"/>
              <a:ext cx="1163637" cy="660400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229" name="Text Box 49"/>
            <p:cNvSpPr txBox="1">
              <a:spLocks noChangeArrowheads="1"/>
            </p:cNvSpPr>
            <p:nvPr/>
          </p:nvSpPr>
          <p:spPr bwMode="auto">
            <a:xfrm>
              <a:off x="3869325" y="5792516"/>
              <a:ext cx="1039561" cy="300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Oficina de </a:t>
              </a: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Orientación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 </a:t>
              </a: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Educativa </a:t>
              </a:r>
            </a:p>
            <a:p>
              <a:pPr algn="ctr" eaLnBrk="1" hangingPunct="1">
                <a:lnSpc>
                  <a:spcPct val="80000"/>
                </a:lnSpc>
              </a:pP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230" name="Line 38"/>
            <p:cNvSpPr>
              <a:spLocks noChangeShapeType="1"/>
            </p:cNvSpPr>
            <p:nvPr/>
          </p:nvSpPr>
          <p:spPr bwMode="auto">
            <a:xfrm>
              <a:off x="3805661" y="6059533"/>
              <a:ext cx="1138238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231" name="Text Box 29"/>
            <p:cNvSpPr txBox="1">
              <a:spLocks noChangeArrowheads="1"/>
            </p:cNvSpPr>
            <p:nvPr/>
          </p:nvSpPr>
          <p:spPr bwMode="auto">
            <a:xfrm>
              <a:off x="3729461" y="5981325"/>
              <a:ext cx="1325563" cy="657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endPara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Nayeli Martínez Vite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Responsable de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la Oficina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de Orientación Educativa (P16004)</a:t>
              </a: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grpSp>
        <p:nvGrpSpPr>
          <p:cNvPr id="232" name="Grupo 231"/>
          <p:cNvGrpSpPr/>
          <p:nvPr/>
        </p:nvGrpSpPr>
        <p:grpSpPr>
          <a:xfrm>
            <a:off x="4059053" y="6599845"/>
            <a:ext cx="1458877" cy="839090"/>
            <a:chOff x="3729461" y="5781721"/>
            <a:chExt cx="1325563" cy="713118"/>
          </a:xfrm>
        </p:grpSpPr>
        <p:sp>
          <p:nvSpPr>
            <p:cNvPr id="233" name="Rectangle 48"/>
            <p:cNvSpPr>
              <a:spLocks noChangeArrowheads="1"/>
            </p:cNvSpPr>
            <p:nvPr/>
          </p:nvSpPr>
          <p:spPr bwMode="auto">
            <a:xfrm>
              <a:off x="3797724" y="5781721"/>
              <a:ext cx="1163637" cy="660400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234" name="Text Box 49"/>
            <p:cNvSpPr txBox="1">
              <a:spLocks noChangeArrowheads="1"/>
            </p:cNvSpPr>
            <p:nvPr/>
          </p:nvSpPr>
          <p:spPr bwMode="auto">
            <a:xfrm>
              <a:off x="3844437" y="5792516"/>
              <a:ext cx="1089334" cy="300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del Centro de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 Información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80000"/>
                </a:lnSpc>
              </a:pP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235" name="Line 38"/>
            <p:cNvSpPr>
              <a:spLocks noChangeShapeType="1"/>
            </p:cNvSpPr>
            <p:nvPr/>
          </p:nvSpPr>
          <p:spPr bwMode="auto">
            <a:xfrm>
              <a:off x="3805661" y="6059533"/>
              <a:ext cx="1138238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236" name="Text Box 29"/>
            <p:cNvSpPr txBox="1">
              <a:spLocks noChangeArrowheads="1"/>
            </p:cNvSpPr>
            <p:nvPr/>
          </p:nvSpPr>
          <p:spPr bwMode="auto">
            <a:xfrm>
              <a:off x="3729461" y="6002541"/>
              <a:ext cx="1325563" cy="492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endPara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Dayanara Rivera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Pérez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del Centro de Información (T06027)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sp>
        <p:nvSpPr>
          <p:cNvPr id="248" name="Line 12"/>
          <p:cNvSpPr>
            <a:spLocks noChangeShapeType="1"/>
          </p:cNvSpPr>
          <p:nvPr/>
        </p:nvSpPr>
        <p:spPr bwMode="auto">
          <a:xfrm flipV="1">
            <a:off x="833941" y="5386519"/>
            <a:ext cx="0" cy="93299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253" name="Line 49"/>
          <p:cNvSpPr>
            <a:spLocks noChangeShapeType="1"/>
          </p:cNvSpPr>
          <p:nvPr/>
        </p:nvSpPr>
        <p:spPr bwMode="auto">
          <a:xfrm>
            <a:off x="88348" y="5386519"/>
            <a:ext cx="6061442" cy="0"/>
          </a:xfrm>
          <a:prstGeom prst="line">
            <a:avLst/>
          </a:prstGeom>
          <a:noFill/>
          <a:ln w="648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277" name="Rectangle 11"/>
          <p:cNvSpPr>
            <a:spLocks noChangeArrowheads="1"/>
          </p:cNvSpPr>
          <p:nvPr/>
        </p:nvSpPr>
        <p:spPr bwMode="auto">
          <a:xfrm>
            <a:off x="2936081" y="1362313"/>
            <a:ext cx="1138237" cy="557213"/>
          </a:xfrm>
          <a:prstGeom prst="rect">
            <a:avLst/>
          </a:prstGeom>
          <a:solidFill>
            <a:srgbClr val="FFFFFF"/>
          </a:solidFill>
          <a:ln w="6480">
            <a:solidFill>
              <a:srgbClr val="339933"/>
            </a:solidFill>
            <a:prstDash val="dash"/>
            <a:miter lim="800000"/>
            <a:headEnd/>
            <a:tailEnd/>
          </a:ln>
          <a:effectLst>
            <a:outerShdw dist="63504" dir="2216092" algn="ctr" rotWithShape="0">
              <a:srgbClr val="339933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78" name="Text Box 12"/>
          <p:cNvSpPr txBox="1">
            <a:spLocks noChangeArrowheads="1"/>
          </p:cNvSpPr>
          <p:nvPr/>
        </p:nvSpPr>
        <p:spPr bwMode="auto">
          <a:xfrm>
            <a:off x="3026568" y="1419463"/>
            <a:ext cx="931863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>
                <a:solidFill>
                  <a:srgbClr val="000000"/>
                </a:solidFill>
                <a:ea typeface="WenQuanYi Micro Hei"/>
                <a:cs typeface="WenQuanYi Micro Hei"/>
              </a:rPr>
              <a:t>Dirección General</a:t>
            </a:r>
          </a:p>
        </p:txBody>
      </p:sp>
      <p:sp>
        <p:nvSpPr>
          <p:cNvPr id="279" name="Text Box 13"/>
          <p:cNvSpPr txBox="1">
            <a:spLocks noChangeArrowheads="1"/>
          </p:cNvSpPr>
          <p:nvPr/>
        </p:nvSpPr>
        <p:spPr bwMode="auto">
          <a:xfrm>
            <a:off x="2837656" y="1565513"/>
            <a:ext cx="1306512" cy="57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 Ricardo Bárcenas Rivas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Director 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General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 (ITS0001)</a:t>
            </a: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280" name="Line 14"/>
          <p:cNvSpPr>
            <a:spLocks noChangeShapeType="1"/>
          </p:cNvSpPr>
          <p:nvPr/>
        </p:nvSpPr>
        <p:spPr bwMode="auto">
          <a:xfrm>
            <a:off x="2940843" y="1598851"/>
            <a:ext cx="1138238" cy="0"/>
          </a:xfrm>
          <a:prstGeom prst="line">
            <a:avLst/>
          </a:prstGeom>
          <a:noFill/>
          <a:ln w="6480">
            <a:solidFill>
              <a:srgbClr val="339933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281" name="Rectangle 16"/>
          <p:cNvSpPr>
            <a:spLocks noChangeArrowheads="1"/>
          </p:cNvSpPr>
          <p:nvPr/>
        </p:nvSpPr>
        <p:spPr bwMode="auto">
          <a:xfrm>
            <a:off x="2937668" y="2124948"/>
            <a:ext cx="1116013" cy="709956"/>
          </a:xfrm>
          <a:prstGeom prst="rect">
            <a:avLst/>
          </a:prstGeom>
          <a:solidFill>
            <a:srgbClr val="FFFFFF"/>
          </a:solidFill>
          <a:ln w="6480">
            <a:solidFill>
              <a:srgbClr val="339933"/>
            </a:solidFill>
            <a:prstDash val="dash"/>
            <a:miter lim="800000"/>
            <a:headEnd/>
            <a:tailEnd/>
          </a:ln>
          <a:effectLst>
            <a:outerShdw dist="63504" dir="2216092" algn="ctr" rotWithShape="0">
              <a:srgbClr val="339933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82" name="Text Box 17"/>
          <p:cNvSpPr txBox="1">
            <a:spLocks noChangeArrowheads="1"/>
          </p:cNvSpPr>
          <p:nvPr/>
        </p:nvSpPr>
        <p:spPr bwMode="auto">
          <a:xfrm>
            <a:off x="2872608" y="2179558"/>
            <a:ext cx="1244548" cy="26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rPr>
              <a:t>Dirección </a:t>
            </a:r>
            <a:r>
              <a:rPr lang="es-ES" altLang="es-MX" sz="700" b="1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de Planeación </a:t>
            </a:r>
          </a:p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Y  </a:t>
            </a:r>
            <a:r>
              <a: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rPr>
              <a:t>Vinculación</a:t>
            </a:r>
          </a:p>
        </p:txBody>
      </p:sp>
      <p:sp>
        <p:nvSpPr>
          <p:cNvPr id="283" name="Text Box 18"/>
          <p:cNvSpPr txBox="1">
            <a:spLocks noChangeArrowheads="1"/>
          </p:cNvSpPr>
          <p:nvPr/>
        </p:nvSpPr>
        <p:spPr bwMode="auto">
          <a:xfrm>
            <a:off x="2851943" y="2424351"/>
            <a:ext cx="1284288" cy="49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800" dirty="0">
                <a:solidFill>
                  <a:srgbClr val="000000"/>
                </a:solidFill>
                <a:ea typeface="WenQuanYi Micro Hei"/>
                <a:cs typeface="WenQuanYi Micro Hei"/>
              </a:rPr>
              <a:t> </a:t>
            </a: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Eustolia Ruiz Hernández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Directora de 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Vinculación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(ITS0009)</a:t>
            </a: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284" name="Line 19"/>
          <p:cNvSpPr>
            <a:spLocks noChangeShapeType="1"/>
          </p:cNvSpPr>
          <p:nvPr/>
        </p:nvSpPr>
        <p:spPr bwMode="auto">
          <a:xfrm>
            <a:off x="2937668" y="2441813"/>
            <a:ext cx="1116013" cy="0"/>
          </a:xfrm>
          <a:prstGeom prst="line">
            <a:avLst/>
          </a:prstGeom>
          <a:noFill/>
          <a:ln w="6480">
            <a:solidFill>
              <a:srgbClr val="339933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2" name="1 Grupo"/>
          <p:cNvGrpSpPr/>
          <p:nvPr/>
        </p:nvGrpSpPr>
        <p:grpSpPr>
          <a:xfrm>
            <a:off x="12749" y="5594778"/>
            <a:ext cx="1580440" cy="1087665"/>
            <a:chOff x="190562" y="5514905"/>
            <a:chExt cx="1580440" cy="1087665"/>
          </a:xfrm>
        </p:grpSpPr>
        <p:sp>
          <p:nvSpPr>
            <p:cNvPr id="223" name="Rectangle 48"/>
            <p:cNvSpPr>
              <a:spLocks noChangeArrowheads="1"/>
            </p:cNvSpPr>
            <p:nvPr/>
          </p:nvSpPr>
          <p:spPr bwMode="auto">
            <a:xfrm>
              <a:off x="332473" y="5514905"/>
              <a:ext cx="1314726" cy="993194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224" name="Text Box 49"/>
            <p:cNvSpPr txBox="1">
              <a:spLocks noChangeArrowheads="1"/>
            </p:cNvSpPr>
            <p:nvPr/>
          </p:nvSpPr>
          <p:spPr bwMode="auto">
            <a:xfrm>
              <a:off x="526408" y="5583943"/>
              <a:ext cx="788616" cy="266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Control Escolar</a:t>
              </a:r>
              <a:endParaRPr lang="es-ES" altLang="es-MX" sz="700" b="1" dirty="0">
                <a:solidFill>
                  <a:srgbClr val="FF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80000"/>
                </a:lnSpc>
              </a:pP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225" name="Line 38"/>
            <p:cNvSpPr>
              <a:spLocks noChangeShapeType="1"/>
            </p:cNvSpPr>
            <p:nvPr/>
          </p:nvSpPr>
          <p:spPr bwMode="auto">
            <a:xfrm>
              <a:off x="340820" y="5839938"/>
              <a:ext cx="1292780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226" name="Text Box 29"/>
            <p:cNvSpPr txBox="1">
              <a:spLocks noChangeArrowheads="1"/>
            </p:cNvSpPr>
            <p:nvPr/>
          </p:nvSpPr>
          <p:spPr bwMode="auto">
            <a:xfrm>
              <a:off x="190562" y="5829409"/>
              <a:ext cx="1580440" cy="773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Plácido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Romualdo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Hernández (CF34004)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Brenda Aradillas Turrubiates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(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CF34004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Responsables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de </a:t>
              </a:r>
              <a:endPara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Control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Escolar</a:t>
              </a: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2670654" y="3261792"/>
            <a:ext cx="1615265" cy="751508"/>
            <a:chOff x="2754474" y="2982512"/>
            <a:chExt cx="1615265" cy="751508"/>
          </a:xfrm>
        </p:grpSpPr>
        <p:sp>
          <p:nvSpPr>
            <p:cNvPr id="99" name="Line 62"/>
            <p:cNvSpPr>
              <a:spLocks noChangeShapeType="1"/>
            </p:cNvSpPr>
            <p:nvPr/>
          </p:nvSpPr>
          <p:spPr bwMode="auto">
            <a:xfrm>
              <a:off x="3457055" y="3256115"/>
              <a:ext cx="695325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grpSp>
          <p:nvGrpSpPr>
            <p:cNvPr id="85" name="Grupo 84"/>
            <p:cNvGrpSpPr/>
            <p:nvPr/>
          </p:nvGrpSpPr>
          <p:grpSpPr>
            <a:xfrm>
              <a:off x="2754474" y="2982512"/>
              <a:ext cx="1615265" cy="751508"/>
              <a:chOff x="-187697" y="6138800"/>
              <a:chExt cx="1615265" cy="751508"/>
            </a:xfrm>
          </p:grpSpPr>
          <p:sp>
            <p:nvSpPr>
              <p:cNvPr id="86" name="Rectangle 98"/>
              <p:cNvSpPr>
                <a:spLocks noChangeArrowheads="1"/>
              </p:cNvSpPr>
              <p:nvPr/>
            </p:nvSpPr>
            <p:spPr bwMode="auto">
              <a:xfrm>
                <a:off x="-21172" y="6138800"/>
                <a:ext cx="1232906" cy="751508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ffectLst>
                <a:outerShdw dist="63504" dir="2216092" algn="ctr" rotWithShape="0">
                  <a:srgbClr val="339933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87" name="Grupo 86"/>
              <p:cNvGrpSpPr/>
              <p:nvPr/>
            </p:nvGrpSpPr>
            <p:grpSpPr>
              <a:xfrm>
                <a:off x="-187697" y="6165787"/>
                <a:ext cx="1615265" cy="633550"/>
                <a:chOff x="-187697" y="6165787"/>
                <a:chExt cx="1615265" cy="633550"/>
              </a:xfrm>
            </p:grpSpPr>
            <p:sp>
              <p:nvSpPr>
                <p:cNvPr id="88" name="Text Box 99"/>
                <p:cNvSpPr txBox="1">
                  <a:spLocks noChangeArrowheads="1"/>
                </p:cNvSpPr>
                <p:nvPr/>
              </p:nvSpPr>
              <p:spPr bwMode="auto">
                <a:xfrm>
                  <a:off x="-187697" y="6165787"/>
                  <a:ext cx="1615265" cy="266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700" b="1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Subdirección de</a:t>
                  </a:r>
                </a:p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700" b="1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 Planeación</a:t>
                  </a:r>
                </a:p>
              </p:txBody>
            </p:sp>
            <p:sp>
              <p:nvSpPr>
                <p:cNvPr id="89" name="Text Box 100"/>
                <p:cNvSpPr txBox="1">
                  <a:spLocks noChangeArrowheads="1"/>
                </p:cNvSpPr>
                <p:nvPr/>
              </p:nvSpPr>
              <p:spPr bwMode="auto">
                <a:xfrm>
                  <a:off x="-172550" y="6413974"/>
                  <a:ext cx="1541004" cy="3853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90000"/>
                    </a:lnSpc>
                  </a:pPr>
                  <a:r>
                    <a:rPr lang="es-ES" altLang="es-MX" sz="700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Maribel Medellín González</a:t>
                  </a:r>
                </a:p>
                <a:p>
                  <a:pPr algn="ctr" eaLnBrk="1" hangingPunct="1">
                    <a:lnSpc>
                      <a:spcPct val="90000"/>
                    </a:lnSpc>
                  </a:pPr>
                  <a:r>
                    <a:rPr lang="es-ES" altLang="es-MX" sz="700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Subdirectora de </a:t>
                  </a:r>
                  <a:r>
                    <a:rPr lang="es-ES" altLang="es-MX" sz="700" dirty="0" smtClean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Planeación</a:t>
                  </a:r>
                  <a:endParaRPr lang="es-ES" altLang="es-MX" sz="800" dirty="0">
                    <a:solidFill>
                      <a:srgbClr val="000000"/>
                    </a:solidFill>
                    <a:ea typeface="WenQuanYi Micro Hei"/>
                    <a:cs typeface="WenQuanYi Micro Hei"/>
                  </a:endParaRPr>
                </a:p>
                <a:p>
                  <a:pPr algn="ctr" eaLnBrk="1" hangingPunct="1">
                    <a:lnSpc>
                      <a:spcPct val="90000"/>
                    </a:lnSpc>
                  </a:pPr>
                  <a:r>
                    <a:rPr lang="es-ES" altLang="es-MX" sz="700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(ITS0002) </a:t>
                  </a:r>
                </a:p>
              </p:txBody>
            </p:sp>
            <p:sp>
              <p:nvSpPr>
                <p:cNvPr id="90" name="Line 101"/>
                <p:cNvSpPr>
                  <a:spLocks noChangeShapeType="1"/>
                </p:cNvSpPr>
                <p:nvPr/>
              </p:nvSpPr>
              <p:spPr bwMode="auto">
                <a:xfrm>
                  <a:off x="-15911" y="6410262"/>
                  <a:ext cx="1232908" cy="0"/>
                </a:xfrm>
                <a:prstGeom prst="line">
                  <a:avLst/>
                </a:prstGeom>
                <a:noFill/>
                <a:ln w="6480">
                  <a:solidFill>
                    <a:srgbClr val="339933"/>
                  </a:solidFill>
                  <a:prstDash val="dash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MX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94" name="Line 12"/>
          <p:cNvSpPr>
            <a:spLocks noChangeShapeType="1"/>
          </p:cNvSpPr>
          <p:nvPr/>
        </p:nvSpPr>
        <p:spPr bwMode="auto">
          <a:xfrm flipV="1">
            <a:off x="85173" y="5386519"/>
            <a:ext cx="0" cy="1692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95" name="Line 49"/>
          <p:cNvSpPr>
            <a:spLocks noChangeShapeType="1"/>
          </p:cNvSpPr>
          <p:nvPr/>
        </p:nvSpPr>
        <p:spPr bwMode="auto">
          <a:xfrm>
            <a:off x="83677" y="7069406"/>
            <a:ext cx="228496" cy="0"/>
          </a:xfrm>
          <a:prstGeom prst="line">
            <a:avLst/>
          </a:prstGeom>
          <a:noFill/>
          <a:ln w="648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100" name="99 Grupo"/>
          <p:cNvGrpSpPr/>
          <p:nvPr/>
        </p:nvGrpSpPr>
        <p:grpSpPr>
          <a:xfrm>
            <a:off x="164923" y="6779285"/>
            <a:ext cx="1298926" cy="636138"/>
            <a:chOff x="323684" y="6604152"/>
            <a:chExt cx="1298926" cy="636138"/>
          </a:xfrm>
        </p:grpSpPr>
        <p:sp>
          <p:nvSpPr>
            <p:cNvPr id="101" name="Rectangle 53"/>
            <p:cNvSpPr>
              <a:spLocks noChangeArrowheads="1"/>
            </p:cNvSpPr>
            <p:nvPr/>
          </p:nvSpPr>
          <p:spPr bwMode="auto">
            <a:xfrm>
              <a:off x="323684" y="6604152"/>
              <a:ext cx="1286101" cy="636138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996633"/>
              </a:solidFill>
              <a:prstDash val="lgDashDotDot"/>
              <a:miter lim="800000"/>
              <a:headEnd/>
              <a:tailEnd/>
            </a:ln>
            <a:effectLst>
              <a:outerShdw dist="63504" dir="2216092" algn="ctr" rotWithShape="0">
                <a:srgbClr val="9966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CC9900"/>
                </a:solidFill>
              </a:endParaRPr>
            </a:p>
          </p:txBody>
        </p:sp>
        <p:sp>
          <p:nvSpPr>
            <p:cNvPr id="102" name="Text Box 29"/>
            <p:cNvSpPr txBox="1">
              <a:spLocks noChangeArrowheads="1"/>
            </p:cNvSpPr>
            <p:nvPr/>
          </p:nvSpPr>
          <p:spPr bwMode="auto">
            <a:xfrm>
              <a:off x="331887" y="6784125"/>
              <a:ext cx="1290723" cy="399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8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Administrativo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(A01024)</a:t>
              </a: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grpSp>
        <p:nvGrpSpPr>
          <p:cNvPr id="104" name="Grupo 175"/>
          <p:cNvGrpSpPr/>
          <p:nvPr/>
        </p:nvGrpSpPr>
        <p:grpSpPr>
          <a:xfrm>
            <a:off x="5405908" y="5589581"/>
            <a:ext cx="1458174" cy="798567"/>
            <a:chOff x="3729461" y="5781721"/>
            <a:chExt cx="1325563" cy="678677"/>
          </a:xfrm>
        </p:grpSpPr>
        <p:sp>
          <p:nvSpPr>
            <p:cNvPr id="106" name="Rectangle 48"/>
            <p:cNvSpPr>
              <a:spLocks noChangeArrowheads="1"/>
            </p:cNvSpPr>
            <p:nvPr/>
          </p:nvSpPr>
          <p:spPr bwMode="auto">
            <a:xfrm>
              <a:off x="3797724" y="5781721"/>
              <a:ext cx="1163637" cy="660400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07" name="Text Box 49"/>
            <p:cNvSpPr txBox="1">
              <a:spLocks noChangeArrowheads="1"/>
            </p:cNvSpPr>
            <p:nvPr/>
          </p:nvSpPr>
          <p:spPr bwMode="auto">
            <a:xfrm>
              <a:off x="4180645" y="5811783"/>
              <a:ext cx="404212" cy="153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Becas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108" name="Line 38"/>
            <p:cNvSpPr>
              <a:spLocks noChangeShapeType="1"/>
            </p:cNvSpPr>
            <p:nvPr/>
          </p:nvSpPr>
          <p:spPr bwMode="auto">
            <a:xfrm>
              <a:off x="3805661" y="6059533"/>
              <a:ext cx="1138238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09" name="Text Box 29"/>
            <p:cNvSpPr txBox="1">
              <a:spLocks noChangeArrowheads="1"/>
            </p:cNvSpPr>
            <p:nvPr/>
          </p:nvSpPr>
          <p:spPr bwMode="auto">
            <a:xfrm>
              <a:off x="3729461" y="5968101"/>
              <a:ext cx="1325563" cy="492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endPara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Rosa Ydalia González Antonio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Responsable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de Becas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(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CF34004)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grpSp>
        <p:nvGrpSpPr>
          <p:cNvPr id="84" name="Grupo 83"/>
          <p:cNvGrpSpPr/>
          <p:nvPr/>
        </p:nvGrpSpPr>
        <p:grpSpPr>
          <a:xfrm>
            <a:off x="4073221" y="7589281"/>
            <a:ext cx="1458375" cy="857210"/>
            <a:chOff x="3729461" y="5781721"/>
            <a:chExt cx="1325563" cy="728517"/>
          </a:xfrm>
        </p:grpSpPr>
        <p:sp>
          <p:nvSpPr>
            <p:cNvPr id="110" name="Rectangle 48"/>
            <p:cNvSpPr>
              <a:spLocks noChangeArrowheads="1"/>
            </p:cNvSpPr>
            <p:nvPr/>
          </p:nvSpPr>
          <p:spPr bwMode="auto">
            <a:xfrm>
              <a:off x="3797724" y="5781721"/>
              <a:ext cx="1163637" cy="660400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11" name="Text Box 49"/>
            <p:cNvSpPr txBox="1">
              <a:spLocks noChangeArrowheads="1"/>
            </p:cNvSpPr>
            <p:nvPr/>
          </p:nvSpPr>
          <p:spPr bwMode="auto">
            <a:xfrm>
              <a:off x="3844437" y="5792516"/>
              <a:ext cx="1089334" cy="300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del Centro de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 Información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80000"/>
                </a:lnSpc>
              </a:pP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112" name="Line 38"/>
            <p:cNvSpPr>
              <a:spLocks noChangeShapeType="1"/>
            </p:cNvSpPr>
            <p:nvPr/>
          </p:nvSpPr>
          <p:spPr bwMode="auto">
            <a:xfrm>
              <a:off x="3805661" y="5992538"/>
              <a:ext cx="1138238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13" name="Text Box 29"/>
            <p:cNvSpPr txBox="1">
              <a:spLocks noChangeArrowheads="1"/>
            </p:cNvSpPr>
            <p:nvPr/>
          </p:nvSpPr>
          <p:spPr bwMode="auto">
            <a:xfrm>
              <a:off x="3729461" y="6017941"/>
              <a:ext cx="1325563" cy="492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Rafael Leonardo  Lira Cisneros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Profesor Asignatura A (E13001)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Comisionado: Auxiliar del Centro de Información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sp>
        <p:nvSpPr>
          <p:cNvPr id="116" name="CuadroTexto 115"/>
          <p:cNvSpPr txBox="1"/>
          <p:nvPr/>
        </p:nvSpPr>
        <p:spPr>
          <a:xfrm>
            <a:off x="4906843" y="8641017"/>
            <a:ext cx="1458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 smtClean="0">
                <a:solidFill>
                  <a:srgbClr val="000000"/>
                </a:solidFill>
              </a:rPr>
              <a:t>Abril de 2018</a:t>
            </a:r>
            <a:endParaRPr lang="es-MX" dirty="0">
              <a:solidFill>
                <a:srgbClr val="00000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234645" y="4362371"/>
            <a:ext cx="2507195" cy="9233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1050" dirty="0" smtClean="0">
                <a:solidFill>
                  <a:srgbClr val="000000"/>
                </a:solidFill>
              </a:rPr>
              <a:t>Se realiza el cambio en virtud de una solicitud realizada por el departamento, derivado de trámites administrativos registrados ante instancias superiores</a:t>
            </a:r>
            <a:r>
              <a:rPr lang="es-MX" dirty="0" smtClean="0">
                <a:solidFill>
                  <a:srgbClr val="000000"/>
                </a:solidFill>
              </a:rPr>
              <a:t>.</a:t>
            </a:r>
            <a:endParaRPr lang="es-MX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5749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Line 91"/>
          <p:cNvSpPr>
            <a:spLocks noChangeShapeType="1"/>
          </p:cNvSpPr>
          <p:nvPr/>
        </p:nvSpPr>
        <p:spPr bwMode="auto">
          <a:xfrm flipH="1">
            <a:off x="3034058" y="3002424"/>
            <a:ext cx="844998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107" name="Grupo 106"/>
          <p:cNvGrpSpPr/>
          <p:nvPr/>
        </p:nvGrpSpPr>
        <p:grpSpPr>
          <a:xfrm>
            <a:off x="3622227" y="2678060"/>
            <a:ext cx="1632402" cy="625475"/>
            <a:chOff x="1237783" y="2759075"/>
            <a:chExt cx="1632402" cy="625475"/>
          </a:xfrm>
        </p:grpSpPr>
        <p:grpSp>
          <p:nvGrpSpPr>
            <p:cNvPr id="108" name="Grupo 107"/>
            <p:cNvGrpSpPr/>
            <p:nvPr/>
          </p:nvGrpSpPr>
          <p:grpSpPr>
            <a:xfrm>
              <a:off x="1362087" y="2759075"/>
              <a:ext cx="1390327" cy="625475"/>
              <a:chOff x="1362087" y="2759075"/>
              <a:chExt cx="1390327" cy="625475"/>
            </a:xfrm>
          </p:grpSpPr>
          <p:sp>
            <p:nvSpPr>
              <p:cNvPr id="110" name="Rectangle 31"/>
              <p:cNvSpPr>
                <a:spLocks noChangeArrowheads="1"/>
              </p:cNvSpPr>
              <p:nvPr/>
            </p:nvSpPr>
            <p:spPr bwMode="auto">
              <a:xfrm>
                <a:off x="1362087" y="2759075"/>
                <a:ext cx="1374979" cy="625475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ffectLst>
                <a:outerShdw dist="63504" dir="2216092" algn="ctr" rotWithShape="0">
                  <a:srgbClr val="339933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Text Box 35"/>
              <p:cNvSpPr txBox="1">
                <a:spLocks noChangeArrowheads="1"/>
              </p:cNvSpPr>
              <p:nvPr/>
            </p:nvSpPr>
            <p:spPr bwMode="auto">
              <a:xfrm>
                <a:off x="1454259" y="2764119"/>
                <a:ext cx="1108121" cy="1806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endPara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112" name="Line 33"/>
              <p:cNvSpPr>
                <a:spLocks noChangeShapeType="1"/>
              </p:cNvSpPr>
              <p:nvPr/>
            </p:nvSpPr>
            <p:spPr bwMode="auto">
              <a:xfrm flipV="1">
                <a:off x="1362782" y="2995096"/>
                <a:ext cx="1389632" cy="2265"/>
              </a:xfrm>
              <a:prstGeom prst="line">
                <a:avLst/>
              </a:prstGeom>
              <a:noFill/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09" name="Text Box 36"/>
            <p:cNvSpPr txBox="1">
              <a:spLocks noChangeArrowheads="1"/>
            </p:cNvSpPr>
            <p:nvPr/>
          </p:nvSpPr>
          <p:spPr bwMode="auto">
            <a:xfrm>
              <a:off x="1237783" y="3006725"/>
              <a:ext cx="1632402" cy="191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 </a:t>
              </a:r>
            </a:p>
          </p:txBody>
        </p:sp>
      </p:grpSp>
      <p:sp>
        <p:nvSpPr>
          <p:cNvPr id="153" name="Rectangle 6"/>
          <p:cNvSpPr>
            <a:spLocks noChangeArrowheads="1"/>
          </p:cNvSpPr>
          <p:nvPr/>
        </p:nvSpPr>
        <p:spPr bwMode="auto">
          <a:xfrm>
            <a:off x="1997" y="43147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s-ES" altLang="es-MX" sz="8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47625" y="68263"/>
            <a:ext cx="29718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1250"/>
              </a:spcBef>
            </a:pPr>
            <a:r>
              <a:rPr lang="es-ES" altLang="es-MX" sz="2000" b="1" i="1">
                <a:solidFill>
                  <a:srgbClr val="000000"/>
                </a:solidFill>
                <a:ea typeface="WenQuanYi Micro Hei"/>
                <a:cs typeface="WenQuanYi Micro Hei"/>
              </a:rPr>
              <a:t>ORGANIGRAMA</a:t>
            </a:r>
          </a:p>
        </p:txBody>
      </p:sp>
      <p:sp>
        <p:nvSpPr>
          <p:cNvPr id="15365" name="Text Box 114"/>
          <p:cNvSpPr txBox="1">
            <a:spLocks noChangeArrowheads="1"/>
          </p:cNvSpPr>
          <p:nvPr/>
        </p:nvSpPr>
        <p:spPr bwMode="auto">
          <a:xfrm>
            <a:off x="1756955" y="486027"/>
            <a:ext cx="40195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Instituto Tecnológico Superior de Tamazunchale</a:t>
            </a:r>
          </a:p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Subdirección de Servicios Administrativos</a:t>
            </a:r>
          </a:p>
        </p:txBody>
      </p:sp>
      <p:sp>
        <p:nvSpPr>
          <p:cNvPr id="15472" name="Line 5"/>
          <p:cNvSpPr>
            <a:spLocks noChangeShapeType="1"/>
          </p:cNvSpPr>
          <p:nvPr/>
        </p:nvSpPr>
        <p:spPr bwMode="auto">
          <a:xfrm>
            <a:off x="0" y="433616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320" name="Line 73"/>
          <p:cNvSpPr>
            <a:spLocks noChangeShapeType="1"/>
          </p:cNvSpPr>
          <p:nvPr/>
        </p:nvSpPr>
        <p:spPr bwMode="auto">
          <a:xfrm>
            <a:off x="5679803" y="3498170"/>
            <a:ext cx="0" cy="1793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5377" name="Line 18"/>
          <p:cNvSpPr>
            <a:spLocks noChangeShapeType="1"/>
          </p:cNvSpPr>
          <p:nvPr/>
        </p:nvSpPr>
        <p:spPr bwMode="auto">
          <a:xfrm>
            <a:off x="3409743" y="1470753"/>
            <a:ext cx="0" cy="3543361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10" name="Grupo 9"/>
          <p:cNvGrpSpPr/>
          <p:nvPr/>
        </p:nvGrpSpPr>
        <p:grpSpPr>
          <a:xfrm>
            <a:off x="2766014" y="1234613"/>
            <a:ext cx="1311275" cy="1393538"/>
            <a:chOff x="2012750" y="1226463"/>
            <a:chExt cx="1311275" cy="1393538"/>
          </a:xfrm>
        </p:grpSpPr>
        <p:sp>
          <p:nvSpPr>
            <p:cNvPr id="15383" name="Rectangle 24"/>
            <p:cNvSpPr>
              <a:spLocks noChangeArrowheads="1"/>
            </p:cNvSpPr>
            <p:nvPr/>
          </p:nvSpPr>
          <p:spPr bwMode="auto">
            <a:xfrm>
              <a:off x="2108274" y="1962150"/>
              <a:ext cx="1141413" cy="565150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grpSp>
          <p:nvGrpSpPr>
            <p:cNvPr id="9" name="Grupo 8"/>
            <p:cNvGrpSpPr/>
            <p:nvPr/>
          </p:nvGrpSpPr>
          <p:grpSpPr>
            <a:xfrm>
              <a:off x="2012750" y="1226463"/>
              <a:ext cx="1311275" cy="1393538"/>
              <a:chOff x="2337004" y="1226463"/>
              <a:chExt cx="1311275" cy="1393538"/>
            </a:xfrm>
          </p:grpSpPr>
          <p:sp>
            <p:nvSpPr>
              <p:cNvPr id="15385" name="Text Box 26"/>
              <p:cNvSpPr txBox="1">
                <a:spLocks noChangeArrowheads="1"/>
              </p:cNvSpPr>
              <p:nvPr/>
            </p:nvSpPr>
            <p:spPr bwMode="auto">
              <a:xfrm>
                <a:off x="2341233" y="2137688"/>
                <a:ext cx="1276350" cy="482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Claudia Díaz Aguilar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Subdirectora de Servicios Administrativos (ITS0002)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grpSp>
            <p:nvGrpSpPr>
              <p:cNvPr id="8" name="Grupo 7"/>
              <p:cNvGrpSpPr/>
              <p:nvPr/>
            </p:nvGrpSpPr>
            <p:grpSpPr>
              <a:xfrm>
                <a:off x="2337004" y="1226463"/>
                <a:ext cx="1311275" cy="968375"/>
                <a:chOff x="2337004" y="1226463"/>
                <a:chExt cx="1311275" cy="968375"/>
              </a:xfrm>
            </p:grpSpPr>
            <p:sp>
              <p:nvSpPr>
                <p:cNvPr id="15379" name="Rectangle 20"/>
                <p:cNvSpPr>
                  <a:spLocks noChangeArrowheads="1"/>
                </p:cNvSpPr>
                <p:nvPr/>
              </p:nvSpPr>
              <p:spPr bwMode="auto">
                <a:xfrm>
                  <a:off x="2422729" y="1226463"/>
                  <a:ext cx="1138238" cy="576262"/>
                </a:xfrm>
                <a:prstGeom prst="rect">
                  <a:avLst/>
                </a:prstGeom>
                <a:solidFill>
                  <a:srgbClr val="FFFFFF"/>
                </a:solidFill>
                <a:ln w="6480">
                  <a:solidFill>
                    <a:srgbClr val="339933"/>
                  </a:solidFill>
                  <a:prstDash val="dash"/>
                  <a:miter lim="800000"/>
                  <a:headEnd/>
                  <a:tailEnd/>
                </a:ln>
                <a:effectLst>
                  <a:outerShdw dist="63504" dir="2216092" algn="ctr" rotWithShape="0">
                    <a:srgbClr val="339933"/>
                  </a:outerShdw>
                </a:effectLst>
              </p:spPr>
              <p:txBody>
                <a:bodyPr wrap="none" anchor="ctr"/>
                <a:lstStyle/>
                <a:p>
                  <a:pPr eaLnBrk="1" hangingPunct="1">
                    <a:buClr>
                      <a:srgbClr val="000000"/>
                    </a:buClr>
                    <a:buFont typeface="Times New Roman" pitchFamily="18" charset="0"/>
                    <a:buNone/>
                    <a:defRPr/>
                  </a:pPr>
                  <a:endParaRPr lang="es-MX" altLang="es-MX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380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2590632" y="1281113"/>
                  <a:ext cx="931862" cy="177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700" b="1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Dirección General</a:t>
                  </a:r>
                </a:p>
              </p:txBody>
            </p:sp>
            <p:sp>
              <p:nvSpPr>
                <p:cNvPr id="15381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337004" y="1434425"/>
                  <a:ext cx="1306513" cy="4823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90000"/>
                    </a:lnSpc>
                  </a:pPr>
                  <a:r>
                    <a:rPr lang="es-ES" altLang="es-MX" sz="700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 Ricardo Bárcenas Rivas</a:t>
                  </a:r>
                </a:p>
                <a:p>
                  <a:pPr algn="ctr" eaLnBrk="1" hangingPunct="1">
                    <a:lnSpc>
                      <a:spcPct val="90000"/>
                    </a:lnSpc>
                  </a:pPr>
                  <a:r>
                    <a:rPr lang="es-ES" altLang="es-MX" sz="700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Director </a:t>
                  </a:r>
                  <a:r>
                    <a:rPr lang="es-ES" altLang="es-MX" sz="700" dirty="0" smtClean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General</a:t>
                  </a:r>
                </a:p>
                <a:p>
                  <a:pPr algn="ctr" eaLnBrk="1" hangingPunct="1">
                    <a:lnSpc>
                      <a:spcPct val="90000"/>
                    </a:lnSpc>
                  </a:pPr>
                  <a:r>
                    <a:rPr lang="es-ES" altLang="es-MX" sz="700" dirty="0" smtClean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 </a:t>
                  </a:r>
                  <a:r>
                    <a:rPr lang="es-ES" altLang="es-MX" sz="700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(ITS0001)</a:t>
                  </a:r>
                </a:p>
                <a:p>
                  <a:pPr algn="ctr" eaLnBrk="1" hangingPunct="1">
                    <a:lnSpc>
                      <a:spcPct val="90000"/>
                    </a:lnSpc>
                  </a:pPr>
                  <a:endPara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endParaRPr>
                </a:p>
              </p:txBody>
            </p:sp>
            <p:sp>
              <p:nvSpPr>
                <p:cNvPr id="15382" name="Line 23"/>
                <p:cNvSpPr>
                  <a:spLocks noChangeShapeType="1"/>
                </p:cNvSpPr>
                <p:nvPr/>
              </p:nvSpPr>
              <p:spPr bwMode="auto">
                <a:xfrm>
                  <a:off x="2481094" y="1455738"/>
                  <a:ext cx="1138238" cy="0"/>
                </a:xfrm>
                <a:prstGeom prst="line">
                  <a:avLst/>
                </a:prstGeom>
                <a:noFill/>
                <a:ln w="6480">
                  <a:solidFill>
                    <a:srgbClr val="339933"/>
                  </a:solidFill>
                  <a:prstDash val="dash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MX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384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2346529" y="1932900"/>
                  <a:ext cx="1301750" cy="2619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700" b="1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Subdirección de Servicios </a:t>
                  </a:r>
                </a:p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700" b="1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Administrativos</a:t>
                  </a:r>
                </a:p>
              </p:txBody>
            </p:sp>
            <p:sp>
              <p:nvSpPr>
                <p:cNvPr id="15386" name="Line 27"/>
                <p:cNvSpPr>
                  <a:spLocks noChangeShapeType="1"/>
                </p:cNvSpPr>
                <p:nvPr/>
              </p:nvSpPr>
              <p:spPr bwMode="auto">
                <a:xfrm>
                  <a:off x="2477919" y="2187575"/>
                  <a:ext cx="1138238" cy="0"/>
                </a:xfrm>
                <a:prstGeom prst="line">
                  <a:avLst/>
                </a:prstGeom>
                <a:noFill/>
                <a:ln w="6480">
                  <a:solidFill>
                    <a:srgbClr val="339933"/>
                  </a:solidFill>
                  <a:prstDash val="dash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MX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286" name="Line 98"/>
          <p:cNvSpPr>
            <a:spLocks noChangeShapeType="1"/>
          </p:cNvSpPr>
          <p:nvPr/>
        </p:nvSpPr>
        <p:spPr bwMode="auto">
          <a:xfrm>
            <a:off x="4949924" y="3812604"/>
            <a:ext cx="277804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cxnSp>
        <p:nvCxnSpPr>
          <p:cNvPr id="275" name="Conector recto 274"/>
          <p:cNvCxnSpPr/>
          <p:nvPr/>
        </p:nvCxnSpPr>
        <p:spPr bwMode="auto">
          <a:xfrm>
            <a:off x="2668429" y="5407792"/>
            <a:ext cx="28190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404" name="Line 73"/>
          <p:cNvSpPr>
            <a:spLocks noChangeShapeType="1"/>
          </p:cNvSpPr>
          <p:nvPr/>
        </p:nvSpPr>
        <p:spPr bwMode="auto">
          <a:xfrm>
            <a:off x="1059860" y="3493388"/>
            <a:ext cx="0" cy="1793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5448" name="Line 98"/>
          <p:cNvSpPr>
            <a:spLocks noChangeShapeType="1"/>
          </p:cNvSpPr>
          <p:nvPr/>
        </p:nvSpPr>
        <p:spPr bwMode="auto">
          <a:xfrm flipH="1">
            <a:off x="374060" y="3842638"/>
            <a:ext cx="482600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cxnSp>
        <p:nvCxnSpPr>
          <p:cNvPr id="15458" name="AutoShape 83"/>
          <p:cNvCxnSpPr>
            <a:cxnSpLocks noChangeShapeType="1"/>
            <a:stCxn id="15448" idx="1"/>
          </p:cNvCxnSpPr>
          <p:nvPr/>
        </p:nvCxnSpPr>
        <p:spPr bwMode="auto">
          <a:xfrm>
            <a:off x="374060" y="3842639"/>
            <a:ext cx="2381" cy="2289174"/>
          </a:xfrm>
          <a:prstGeom prst="straightConnector1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59" name="Line 84"/>
          <p:cNvSpPr>
            <a:spLocks noChangeShapeType="1"/>
          </p:cNvSpPr>
          <p:nvPr/>
        </p:nvSpPr>
        <p:spPr bwMode="auto">
          <a:xfrm flipH="1">
            <a:off x="372472" y="4612575"/>
            <a:ext cx="538163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5460" name="Rectangle 84"/>
          <p:cNvSpPr>
            <a:spLocks noChangeArrowheads="1"/>
          </p:cNvSpPr>
          <p:nvPr/>
        </p:nvSpPr>
        <p:spPr bwMode="auto">
          <a:xfrm>
            <a:off x="508997" y="4347871"/>
            <a:ext cx="1190691" cy="557500"/>
          </a:xfrm>
          <a:prstGeom prst="rect">
            <a:avLst/>
          </a:prstGeom>
          <a:solidFill>
            <a:srgbClr val="FFFFFF"/>
          </a:solidFill>
          <a:ln w="6480">
            <a:solidFill>
              <a:schemeClr val="tx1"/>
            </a:solidFill>
            <a:miter lim="800000"/>
            <a:headEnd/>
            <a:tailEnd/>
          </a:ln>
          <a:effectLst>
            <a:outerShdw dist="63504" dir="2216092" algn="ctr" rotWithShape="0">
              <a:schemeClr val="tx1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5461" name="Text Box 85"/>
          <p:cNvSpPr txBox="1">
            <a:spLocks noChangeArrowheads="1"/>
          </p:cNvSpPr>
          <p:nvPr/>
        </p:nvSpPr>
        <p:spPr bwMode="auto">
          <a:xfrm>
            <a:off x="470032" y="4382504"/>
            <a:ext cx="1179655" cy="180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Oficina de Nómina</a:t>
            </a:r>
            <a:endParaRPr lang="es-ES" altLang="es-MX" sz="700" b="1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384910" y="3591971"/>
            <a:ext cx="1467986" cy="590631"/>
            <a:chOff x="79113" y="3551396"/>
            <a:chExt cx="1467986" cy="590631"/>
          </a:xfrm>
        </p:grpSpPr>
        <p:sp>
          <p:nvSpPr>
            <p:cNvPr id="15462" name="Rectangle 77"/>
            <p:cNvSpPr>
              <a:spLocks noChangeArrowheads="1"/>
            </p:cNvSpPr>
            <p:nvPr/>
          </p:nvSpPr>
          <p:spPr bwMode="auto">
            <a:xfrm>
              <a:off x="180975" y="3568700"/>
              <a:ext cx="1237239" cy="519113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grpSp>
          <p:nvGrpSpPr>
            <p:cNvPr id="3" name="Grupo 2"/>
            <p:cNvGrpSpPr/>
            <p:nvPr/>
          </p:nvGrpSpPr>
          <p:grpSpPr>
            <a:xfrm>
              <a:off x="79113" y="3551396"/>
              <a:ext cx="1467986" cy="590631"/>
              <a:chOff x="79113" y="3551396"/>
              <a:chExt cx="1467986" cy="590631"/>
            </a:xfrm>
          </p:grpSpPr>
          <p:sp>
            <p:nvSpPr>
              <p:cNvPr id="15463" name="Text Box 78"/>
              <p:cNvSpPr txBox="1">
                <a:spLocks noChangeArrowheads="1"/>
              </p:cNvSpPr>
              <p:nvPr/>
            </p:nvSpPr>
            <p:spPr bwMode="auto">
              <a:xfrm>
                <a:off x="217155" y="3551396"/>
                <a:ext cx="1190624" cy="266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Departamento de Recursos Humanos</a:t>
                </a:r>
                <a:endPara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15464" name="Text Box 79"/>
              <p:cNvSpPr txBox="1">
                <a:spLocks noChangeArrowheads="1"/>
              </p:cNvSpPr>
              <p:nvPr/>
            </p:nvSpPr>
            <p:spPr bwMode="auto">
              <a:xfrm>
                <a:off x="79113" y="3756664"/>
                <a:ext cx="1467986" cy="385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Ana Laura Rendón Díaz</a:t>
                </a: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Jefa </a:t>
                </a: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del Departamento de </a:t>
                </a: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Recursos </a:t>
                </a: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Humanos (ITS0004)</a:t>
                </a: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15465" name="Line 80"/>
              <p:cNvSpPr>
                <a:spLocks noChangeShapeType="1"/>
              </p:cNvSpPr>
              <p:nvPr/>
            </p:nvSpPr>
            <p:spPr bwMode="auto">
              <a:xfrm>
                <a:off x="180975" y="3794125"/>
                <a:ext cx="1270204" cy="0"/>
              </a:xfrm>
              <a:prstGeom prst="line">
                <a:avLst/>
              </a:prstGeom>
              <a:noFill/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5466" name="Line 84"/>
          <p:cNvSpPr>
            <a:spLocks noChangeShapeType="1"/>
          </p:cNvSpPr>
          <p:nvPr/>
        </p:nvSpPr>
        <p:spPr bwMode="auto">
          <a:xfrm flipH="1">
            <a:off x="378821" y="5399975"/>
            <a:ext cx="562746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5469" name="Line 84"/>
          <p:cNvSpPr>
            <a:spLocks noChangeShapeType="1"/>
          </p:cNvSpPr>
          <p:nvPr/>
        </p:nvSpPr>
        <p:spPr bwMode="auto">
          <a:xfrm flipH="1">
            <a:off x="378822" y="6131813"/>
            <a:ext cx="557213" cy="31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5407" name="Text Box 93"/>
          <p:cNvSpPr txBox="1">
            <a:spLocks noChangeArrowheads="1"/>
          </p:cNvSpPr>
          <p:nvPr/>
        </p:nvSpPr>
        <p:spPr bwMode="auto">
          <a:xfrm>
            <a:off x="3627505" y="2678060"/>
            <a:ext cx="1541759" cy="26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Secretaria de Subdirección de Servicios  Administrativos</a:t>
            </a:r>
            <a:endParaRPr lang="es-ES" altLang="es-MX" sz="700" b="1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5475" name="Text Box 22"/>
          <p:cNvSpPr txBox="1">
            <a:spLocks noChangeArrowheads="1"/>
          </p:cNvSpPr>
          <p:nvPr/>
        </p:nvSpPr>
        <p:spPr bwMode="auto">
          <a:xfrm>
            <a:off x="3567488" y="2888543"/>
            <a:ext cx="1711153" cy="49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Mayra González Hernández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Secretaria de Subdirección de Servicios Administrativos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 (CF34280)</a:t>
            </a: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5378" name="Line 19"/>
          <p:cNvSpPr>
            <a:spLocks noChangeShapeType="1"/>
          </p:cNvSpPr>
          <p:nvPr/>
        </p:nvSpPr>
        <p:spPr bwMode="auto">
          <a:xfrm>
            <a:off x="1059859" y="3493388"/>
            <a:ext cx="4619943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5492" name="Line 80"/>
          <p:cNvSpPr>
            <a:spLocks noChangeShapeType="1"/>
          </p:cNvSpPr>
          <p:nvPr/>
        </p:nvSpPr>
        <p:spPr bwMode="auto">
          <a:xfrm>
            <a:off x="507776" y="4540461"/>
            <a:ext cx="1216235" cy="0"/>
          </a:xfrm>
          <a:prstGeom prst="line">
            <a:avLst/>
          </a:prstGeom>
          <a:noFill/>
          <a:ln w="648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5497" name="Text Box 79"/>
          <p:cNvSpPr txBox="1">
            <a:spLocks noChangeArrowheads="1"/>
          </p:cNvSpPr>
          <p:nvPr/>
        </p:nvSpPr>
        <p:spPr bwMode="auto">
          <a:xfrm>
            <a:off x="428737" y="4533414"/>
            <a:ext cx="1359178" cy="38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Raquel Danel 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Oyarvide Responsable de la Oficina de Nómina</a:t>
            </a: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 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(A01001)</a:t>
            </a: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1553387" y="2684997"/>
            <a:ext cx="1632402" cy="729963"/>
            <a:chOff x="1237783" y="2759075"/>
            <a:chExt cx="1632402" cy="729963"/>
          </a:xfrm>
        </p:grpSpPr>
        <p:grpSp>
          <p:nvGrpSpPr>
            <p:cNvPr id="11" name="Grupo 10"/>
            <p:cNvGrpSpPr/>
            <p:nvPr/>
          </p:nvGrpSpPr>
          <p:grpSpPr>
            <a:xfrm>
              <a:off x="1362087" y="2759075"/>
              <a:ext cx="1390327" cy="625475"/>
              <a:chOff x="1362087" y="2759075"/>
              <a:chExt cx="1390327" cy="625475"/>
            </a:xfrm>
          </p:grpSpPr>
          <p:sp>
            <p:nvSpPr>
              <p:cNvPr id="136" name="Rectangle 31"/>
              <p:cNvSpPr>
                <a:spLocks noChangeArrowheads="1"/>
              </p:cNvSpPr>
              <p:nvPr/>
            </p:nvSpPr>
            <p:spPr bwMode="auto">
              <a:xfrm>
                <a:off x="1362087" y="2759075"/>
                <a:ext cx="1374979" cy="625475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ffectLst>
                <a:outerShdw dist="63504" dir="2216092" algn="ctr" rotWithShape="0">
                  <a:srgbClr val="339933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Text Box 35"/>
              <p:cNvSpPr txBox="1">
                <a:spLocks noChangeArrowheads="1"/>
              </p:cNvSpPr>
              <p:nvPr/>
            </p:nvSpPr>
            <p:spPr bwMode="auto">
              <a:xfrm>
                <a:off x="1454259" y="2764119"/>
                <a:ext cx="1108121" cy="266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Oficina de Control  </a:t>
                </a: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Interno</a:t>
                </a:r>
              </a:p>
            </p:txBody>
          </p:sp>
          <p:sp>
            <p:nvSpPr>
              <p:cNvPr id="139" name="Line 33"/>
              <p:cNvSpPr>
                <a:spLocks noChangeShapeType="1"/>
              </p:cNvSpPr>
              <p:nvPr/>
            </p:nvSpPr>
            <p:spPr bwMode="auto">
              <a:xfrm flipV="1">
                <a:off x="1362782" y="2995096"/>
                <a:ext cx="1389632" cy="2265"/>
              </a:xfrm>
              <a:prstGeom prst="line">
                <a:avLst/>
              </a:prstGeom>
              <a:noFill/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37" name="Text Box 36"/>
            <p:cNvSpPr txBox="1">
              <a:spLocks noChangeArrowheads="1"/>
            </p:cNvSpPr>
            <p:nvPr/>
          </p:nvSpPr>
          <p:spPr bwMode="auto">
            <a:xfrm>
              <a:off x="1237783" y="3006725"/>
              <a:ext cx="1632402" cy="482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 Gloria Leticia Ramírez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Hernández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Responsable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de la Oficina de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Control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Interno (CF12027)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sp>
        <p:nvSpPr>
          <p:cNvPr id="155" name="Line 112"/>
          <p:cNvSpPr>
            <a:spLocks noChangeShapeType="1"/>
          </p:cNvSpPr>
          <p:nvPr/>
        </p:nvSpPr>
        <p:spPr bwMode="auto">
          <a:xfrm>
            <a:off x="2662619" y="5014114"/>
            <a:ext cx="0" cy="119027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131" name="Grupo 130"/>
          <p:cNvGrpSpPr/>
          <p:nvPr/>
        </p:nvGrpSpPr>
        <p:grpSpPr>
          <a:xfrm>
            <a:off x="5000724" y="3541482"/>
            <a:ext cx="1493144" cy="825980"/>
            <a:chOff x="4658642" y="3500907"/>
            <a:chExt cx="1493144" cy="825980"/>
          </a:xfrm>
        </p:grpSpPr>
        <p:sp>
          <p:nvSpPr>
            <p:cNvPr id="150" name="Rectangle 100"/>
            <p:cNvSpPr>
              <a:spLocks noChangeArrowheads="1"/>
            </p:cNvSpPr>
            <p:nvPr/>
          </p:nvSpPr>
          <p:spPr bwMode="auto">
            <a:xfrm>
              <a:off x="4771471" y="3582037"/>
              <a:ext cx="1244362" cy="588706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51" name="Text Box 102"/>
            <p:cNvSpPr txBox="1">
              <a:spLocks noChangeArrowheads="1"/>
            </p:cNvSpPr>
            <p:nvPr/>
          </p:nvSpPr>
          <p:spPr bwMode="auto">
            <a:xfrm>
              <a:off x="4736885" y="3747625"/>
              <a:ext cx="1414901" cy="579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Maribel Urdiales Ramírez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Jefa del Departamento de Adquisición de Bienes y Servicios (ITS0004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)</a:t>
              </a: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152" name="Line 103"/>
            <p:cNvSpPr>
              <a:spLocks noChangeShapeType="1"/>
            </p:cNvSpPr>
            <p:nvPr/>
          </p:nvSpPr>
          <p:spPr bwMode="auto">
            <a:xfrm>
              <a:off x="4757713" y="3775037"/>
              <a:ext cx="1246099" cy="0"/>
            </a:xfrm>
            <a:prstGeom prst="line">
              <a:avLst/>
            </a:prstGeom>
            <a:noFill/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85" name="Text Box 17"/>
            <p:cNvSpPr txBox="1">
              <a:spLocks noChangeArrowheads="1"/>
            </p:cNvSpPr>
            <p:nvPr/>
          </p:nvSpPr>
          <p:spPr bwMode="auto">
            <a:xfrm>
              <a:off x="4658642" y="3500907"/>
              <a:ext cx="1466245" cy="303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endParaRPr lang="es-ES" altLang="es-MX" sz="3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Departamento de Adquisición de Bienes  y Servicios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grpSp>
        <p:nvGrpSpPr>
          <p:cNvPr id="128" name="127 Grupo"/>
          <p:cNvGrpSpPr/>
          <p:nvPr/>
        </p:nvGrpSpPr>
        <p:grpSpPr>
          <a:xfrm>
            <a:off x="405247" y="5095934"/>
            <a:ext cx="1421264" cy="735346"/>
            <a:chOff x="392480" y="5471148"/>
            <a:chExt cx="1421264" cy="735346"/>
          </a:xfrm>
        </p:grpSpPr>
        <p:sp>
          <p:nvSpPr>
            <p:cNvPr id="212" name="Rectangle 84"/>
            <p:cNvSpPr>
              <a:spLocks noChangeArrowheads="1"/>
            </p:cNvSpPr>
            <p:nvPr/>
          </p:nvSpPr>
          <p:spPr bwMode="auto">
            <a:xfrm>
              <a:off x="499053" y="5493814"/>
              <a:ext cx="1198229" cy="644525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213" name="Line 80"/>
            <p:cNvSpPr>
              <a:spLocks noChangeShapeType="1"/>
            </p:cNvSpPr>
            <p:nvPr/>
          </p:nvSpPr>
          <p:spPr bwMode="auto">
            <a:xfrm>
              <a:off x="495443" y="5773394"/>
              <a:ext cx="1224000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214" name="Text Box 85"/>
            <p:cNvSpPr txBox="1">
              <a:spLocks noChangeArrowheads="1"/>
            </p:cNvSpPr>
            <p:nvPr/>
          </p:nvSpPr>
          <p:spPr bwMode="auto">
            <a:xfrm>
              <a:off x="498222" y="5471148"/>
              <a:ext cx="1233541" cy="303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endParaRPr lang="es-ES" altLang="es-MX" sz="3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Control de Archivo de Recursos Humanos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215" name="Text Box 79"/>
            <p:cNvSpPr txBox="1">
              <a:spLocks noChangeArrowheads="1"/>
            </p:cNvSpPr>
            <p:nvPr/>
          </p:nvSpPr>
          <p:spPr bwMode="auto">
            <a:xfrm>
              <a:off x="392480" y="5724181"/>
              <a:ext cx="1421264" cy="482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Daniel Muñoz Trejo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de Control de Archivo de Recursos Humanos  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(A01024)</a:t>
              </a:r>
            </a:p>
          </p:txBody>
        </p:sp>
      </p:grpSp>
      <p:sp>
        <p:nvSpPr>
          <p:cNvPr id="15397" name="Text Box 48"/>
          <p:cNvSpPr txBox="1">
            <a:spLocks noChangeArrowheads="1"/>
          </p:cNvSpPr>
          <p:nvPr/>
        </p:nvSpPr>
        <p:spPr bwMode="auto">
          <a:xfrm>
            <a:off x="2723530" y="3584579"/>
            <a:ext cx="1397026" cy="26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Jefatura de Departamento de Recursos Financieros</a:t>
            </a:r>
            <a:endParaRPr lang="es-ES" altLang="es-MX" sz="700" b="1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grpSp>
        <p:nvGrpSpPr>
          <p:cNvPr id="26" name="25 Grupo"/>
          <p:cNvGrpSpPr/>
          <p:nvPr/>
        </p:nvGrpSpPr>
        <p:grpSpPr>
          <a:xfrm>
            <a:off x="2718815" y="3609895"/>
            <a:ext cx="1450839" cy="724208"/>
            <a:chOff x="3246767" y="3283315"/>
            <a:chExt cx="1450839" cy="724208"/>
          </a:xfrm>
        </p:grpSpPr>
        <p:sp>
          <p:nvSpPr>
            <p:cNvPr id="15396" name="Rectangle 47"/>
            <p:cNvSpPr>
              <a:spLocks noChangeArrowheads="1"/>
            </p:cNvSpPr>
            <p:nvPr/>
          </p:nvSpPr>
          <p:spPr bwMode="auto">
            <a:xfrm>
              <a:off x="3333538" y="3283315"/>
              <a:ext cx="1276794" cy="533400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5398" name="Text Box 49"/>
            <p:cNvSpPr txBox="1">
              <a:spLocks noChangeArrowheads="1"/>
            </p:cNvSpPr>
            <p:nvPr/>
          </p:nvSpPr>
          <p:spPr bwMode="auto">
            <a:xfrm>
              <a:off x="3246767" y="3442111"/>
              <a:ext cx="1450839" cy="565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Pastora Baldelamar Santiago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Jefa del Departamento de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Recursos Financieros (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ITS0004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)</a:t>
              </a: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6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15399" name="Line 50"/>
            <p:cNvSpPr>
              <a:spLocks noChangeShapeType="1"/>
            </p:cNvSpPr>
            <p:nvPr/>
          </p:nvSpPr>
          <p:spPr bwMode="auto">
            <a:xfrm>
              <a:off x="3352498" y="3464444"/>
              <a:ext cx="1310489" cy="2985"/>
            </a:xfrm>
            <a:prstGeom prst="line">
              <a:avLst/>
            </a:prstGeom>
            <a:noFill/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</p:grpSp>
      <p:grpSp>
        <p:nvGrpSpPr>
          <p:cNvPr id="27" name="26 Grupo"/>
          <p:cNvGrpSpPr/>
          <p:nvPr/>
        </p:nvGrpSpPr>
        <p:grpSpPr>
          <a:xfrm>
            <a:off x="2765107" y="4340638"/>
            <a:ext cx="1312950" cy="840958"/>
            <a:chOff x="3445445" y="4014058"/>
            <a:chExt cx="1312950" cy="840958"/>
          </a:xfrm>
        </p:grpSpPr>
        <p:sp>
          <p:nvSpPr>
            <p:cNvPr id="15434" name="Rectangle 100"/>
            <p:cNvSpPr>
              <a:spLocks noChangeArrowheads="1"/>
            </p:cNvSpPr>
            <p:nvPr/>
          </p:nvSpPr>
          <p:spPr bwMode="auto">
            <a:xfrm>
              <a:off x="3465940" y="4027564"/>
              <a:ext cx="1272102" cy="533400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5435" name="Text Box 101"/>
            <p:cNvSpPr txBox="1">
              <a:spLocks noChangeArrowheads="1"/>
            </p:cNvSpPr>
            <p:nvPr/>
          </p:nvSpPr>
          <p:spPr bwMode="auto">
            <a:xfrm>
              <a:off x="3445445" y="4014058"/>
              <a:ext cx="1296342" cy="266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Oficina de Ingresos y Egresos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15436" name="Text Box 102"/>
            <p:cNvSpPr txBox="1">
              <a:spLocks noChangeArrowheads="1"/>
            </p:cNvSpPr>
            <p:nvPr/>
          </p:nvSpPr>
          <p:spPr bwMode="auto">
            <a:xfrm>
              <a:off x="3467195" y="4178804"/>
              <a:ext cx="1291200" cy="676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Elizabeth Valencia Saldaña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Jefa de la Oficina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de Ingresos y Egresos (A01001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)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 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15437" name="Line 103"/>
            <p:cNvSpPr>
              <a:spLocks noChangeShapeType="1"/>
            </p:cNvSpPr>
            <p:nvPr/>
          </p:nvSpPr>
          <p:spPr bwMode="auto">
            <a:xfrm>
              <a:off x="3499370" y="4232812"/>
              <a:ext cx="1247179" cy="0"/>
            </a:xfrm>
            <a:prstGeom prst="line">
              <a:avLst/>
            </a:prstGeom>
            <a:noFill/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</p:grpSp>
      <p:sp>
        <p:nvSpPr>
          <p:cNvPr id="221" name="Rectangle 53"/>
          <p:cNvSpPr>
            <a:spLocks noChangeArrowheads="1"/>
          </p:cNvSpPr>
          <p:nvPr/>
        </p:nvSpPr>
        <p:spPr bwMode="auto">
          <a:xfrm>
            <a:off x="2817597" y="5095467"/>
            <a:ext cx="1286101" cy="636138"/>
          </a:xfrm>
          <a:prstGeom prst="rect">
            <a:avLst/>
          </a:prstGeom>
          <a:solidFill>
            <a:srgbClr val="FFFFFF"/>
          </a:solidFill>
          <a:ln w="6480">
            <a:solidFill>
              <a:srgbClr val="996633"/>
            </a:solidFill>
            <a:prstDash val="lgDashDotDot"/>
            <a:miter lim="800000"/>
            <a:headEnd/>
            <a:tailEnd/>
          </a:ln>
          <a:effectLst>
            <a:outerShdw dist="63504" dir="2216092" algn="ctr" rotWithShape="0">
              <a:srgbClr val="996633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>
              <a:solidFill>
                <a:srgbClr val="CC9900"/>
              </a:solidFill>
            </a:endParaRPr>
          </a:p>
        </p:txBody>
      </p:sp>
      <p:sp>
        <p:nvSpPr>
          <p:cNvPr id="223" name="Text Box 29"/>
          <p:cNvSpPr txBox="1">
            <a:spLocks noChangeArrowheads="1"/>
          </p:cNvSpPr>
          <p:nvPr/>
        </p:nvSpPr>
        <p:spPr bwMode="auto">
          <a:xfrm>
            <a:off x="2817597" y="5175621"/>
            <a:ext cx="1290723" cy="49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s-ES" altLang="es-MX" sz="8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Auxiliar </a:t>
            </a: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Administrativo (A01024)</a:t>
            </a: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334" name="Text Box 17"/>
          <p:cNvSpPr txBox="1">
            <a:spLocks noChangeArrowheads="1"/>
          </p:cNvSpPr>
          <p:nvPr/>
        </p:nvSpPr>
        <p:spPr bwMode="auto">
          <a:xfrm>
            <a:off x="2741036" y="3578538"/>
            <a:ext cx="1350375" cy="26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Departamento de Recursos Financieros</a:t>
            </a:r>
            <a:endParaRPr lang="es-ES" altLang="es-MX" sz="700" b="1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cxnSp>
        <p:nvCxnSpPr>
          <p:cNvPr id="335" name="Conector recto 274"/>
          <p:cNvCxnSpPr/>
          <p:nvPr/>
        </p:nvCxnSpPr>
        <p:spPr bwMode="auto">
          <a:xfrm>
            <a:off x="2668429" y="6202429"/>
            <a:ext cx="28190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9" name="28 Grupo"/>
          <p:cNvGrpSpPr/>
          <p:nvPr/>
        </p:nvGrpSpPr>
        <p:grpSpPr>
          <a:xfrm>
            <a:off x="2782727" y="5870448"/>
            <a:ext cx="1324221" cy="636138"/>
            <a:chOff x="3329729" y="5543868"/>
            <a:chExt cx="1324221" cy="636138"/>
          </a:xfrm>
        </p:grpSpPr>
        <p:sp>
          <p:nvSpPr>
            <p:cNvPr id="336" name="Rectangle 53"/>
            <p:cNvSpPr>
              <a:spLocks noChangeArrowheads="1"/>
            </p:cNvSpPr>
            <p:nvPr/>
          </p:nvSpPr>
          <p:spPr bwMode="auto">
            <a:xfrm>
              <a:off x="3367849" y="5543868"/>
              <a:ext cx="1286101" cy="636138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996633"/>
              </a:solidFill>
              <a:prstDash val="lgDashDotDot"/>
              <a:miter lim="800000"/>
              <a:headEnd/>
              <a:tailEnd/>
            </a:ln>
            <a:effectLst>
              <a:outerShdw dist="63504" dir="2216092" algn="ctr" rotWithShape="0">
                <a:srgbClr val="9966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CC9900"/>
                </a:solidFill>
              </a:endParaRPr>
            </a:p>
          </p:txBody>
        </p:sp>
        <p:sp>
          <p:nvSpPr>
            <p:cNvPr id="337" name="Text Box 29"/>
            <p:cNvSpPr txBox="1">
              <a:spLocks noChangeArrowheads="1"/>
            </p:cNvSpPr>
            <p:nvPr/>
          </p:nvSpPr>
          <p:spPr bwMode="auto">
            <a:xfrm>
              <a:off x="3329729" y="5643684"/>
              <a:ext cx="1290723" cy="496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8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Administrativo (A01024)</a:t>
              </a: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sp>
        <p:nvSpPr>
          <p:cNvPr id="338" name="Line 91"/>
          <p:cNvSpPr>
            <a:spLocks noChangeShapeType="1"/>
          </p:cNvSpPr>
          <p:nvPr/>
        </p:nvSpPr>
        <p:spPr bwMode="auto">
          <a:xfrm flipH="1">
            <a:off x="2659406" y="5014114"/>
            <a:ext cx="756000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00" name="Line 112"/>
          <p:cNvSpPr>
            <a:spLocks noChangeShapeType="1"/>
          </p:cNvSpPr>
          <p:nvPr/>
        </p:nvSpPr>
        <p:spPr bwMode="auto">
          <a:xfrm>
            <a:off x="4941367" y="3812604"/>
            <a:ext cx="249" cy="296903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cxnSp>
        <p:nvCxnSpPr>
          <p:cNvPr id="101" name="Conector recto 274"/>
          <p:cNvCxnSpPr/>
          <p:nvPr/>
        </p:nvCxnSpPr>
        <p:spPr bwMode="auto">
          <a:xfrm>
            <a:off x="5714885" y="4249989"/>
            <a:ext cx="0" cy="2856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Conector recto 274"/>
          <p:cNvCxnSpPr/>
          <p:nvPr/>
        </p:nvCxnSpPr>
        <p:spPr bwMode="auto">
          <a:xfrm>
            <a:off x="5714500" y="4761938"/>
            <a:ext cx="0" cy="3393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03" name="201 Grupo"/>
          <p:cNvGrpSpPr/>
          <p:nvPr/>
        </p:nvGrpSpPr>
        <p:grpSpPr>
          <a:xfrm>
            <a:off x="5030176" y="5082322"/>
            <a:ext cx="1476375" cy="522640"/>
            <a:chOff x="2888659" y="6104300"/>
            <a:chExt cx="1476375" cy="522640"/>
          </a:xfrm>
        </p:grpSpPr>
        <p:sp>
          <p:nvSpPr>
            <p:cNvPr id="104" name="Rectangle 110"/>
            <p:cNvSpPr>
              <a:spLocks noChangeArrowheads="1"/>
            </p:cNvSpPr>
            <p:nvPr/>
          </p:nvSpPr>
          <p:spPr bwMode="auto">
            <a:xfrm>
              <a:off x="3052293" y="6104300"/>
              <a:ext cx="1093787" cy="469900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05" name="Text Box 111"/>
            <p:cNvSpPr txBox="1">
              <a:spLocks noChangeArrowheads="1"/>
            </p:cNvSpPr>
            <p:nvPr/>
          </p:nvSpPr>
          <p:spPr bwMode="auto">
            <a:xfrm>
              <a:off x="2888659" y="6107608"/>
              <a:ext cx="1476375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de Almacén</a:t>
              </a:r>
            </a:p>
          </p:txBody>
        </p:sp>
        <p:sp>
          <p:nvSpPr>
            <p:cNvPr id="113" name="Line 80"/>
            <p:cNvSpPr>
              <a:spLocks noChangeShapeType="1"/>
            </p:cNvSpPr>
            <p:nvPr/>
          </p:nvSpPr>
          <p:spPr bwMode="auto">
            <a:xfrm>
              <a:off x="3063289" y="6272259"/>
              <a:ext cx="1109663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14" name="Text Box 79"/>
            <p:cNvSpPr txBox="1">
              <a:spLocks noChangeArrowheads="1"/>
            </p:cNvSpPr>
            <p:nvPr/>
          </p:nvSpPr>
          <p:spPr bwMode="auto">
            <a:xfrm>
              <a:off x="2989672" y="6241577"/>
              <a:ext cx="1272919" cy="385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Germán Martínez Campos 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de Almacén (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T06027)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grpSp>
        <p:nvGrpSpPr>
          <p:cNvPr id="115" name="Grupo 6"/>
          <p:cNvGrpSpPr/>
          <p:nvPr/>
        </p:nvGrpSpPr>
        <p:grpSpPr>
          <a:xfrm>
            <a:off x="5129642" y="4376906"/>
            <a:ext cx="1384300" cy="661404"/>
            <a:chOff x="5022446" y="5220579"/>
            <a:chExt cx="1384300" cy="661404"/>
          </a:xfrm>
        </p:grpSpPr>
        <p:grpSp>
          <p:nvGrpSpPr>
            <p:cNvPr id="116" name="Grupo 258"/>
            <p:cNvGrpSpPr/>
            <p:nvPr/>
          </p:nvGrpSpPr>
          <p:grpSpPr>
            <a:xfrm>
              <a:off x="5035848" y="5220579"/>
              <a:ext cx="1285378" cy="521140"/>
              <a:chOff x="1674484" y="3570497"/>
              <a:chExt cx="1285378" cy="521140"/>
            </a:xfrm>
          </p:grpSpPr>
          <p:sp>
            <p:nvSpPr>
              <p:cNvPr id="118" name="Rectangle 77"/>
              <p:cNvSpPr>
                <a:spLocks noChangeArrowheads="1"/>
              </p:cNvSpPr>
              <p:nvPr/>
            </p:nvSpPr>
            <p:spPr bwMode="auto">
              <a:xfrm>
                <a:off x="1688694" y="3572524"/>
                <a:ext cx="1237239" cy="519113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ffectLst>
                <a:outerShdw dist="63504" dir="2216092" algn="ctr" rotWithShape="0">
                  <a:srgbClr val="339933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19" name="Grupo 260"/>
              <p:cNvGrpSpPr/>
              <p:nvPr/>
            </p:nvGrpSpPr>
            <p:grpSpPr>
              <a:xfrm>
                <a:off x="1674484" y="3570497"/>
                <a:ext cx="1285378" cy="254558"/>
                <a:chOff x="166765" y="3566673"/>
                <a:chExt cx="1285378" cy="254558"/>
              </a:xfrm>
            </p:grpSpPr>
            <p:sp>
              <p:nvSpPr>
                <p:cNvPr id="120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166765" y="3566673"/>
                  <a:ext cx="1285378" cy="2545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700" b="1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Almacén</a:t>
                  </a:r>
                </a:p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600" b="1" dirty="0" smtClean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 </a:t>
                  </a:r>
                  <a:endParaRPr lang="es-ES" altLang="es-MX" sz="600" b="1" dirty="0">
                    <a:solidFill>
                      <a:srgbClr val="000000"/>
                    </a:solidFill>
                    <a:ea typeface="WenQuanYi Micro Hei"/>
                    <a:cs typeface="WenQuanYi Micro Hei"/>
                  </a:endParaRPr>
                </a:p>
              </p:txBody>
            </p:sp>
            <p:sp>
              <p:nvSpPr>
                <p:cNvPr id="122" name="Line 80"/>
                <p:cNvSpPr>
                  <a:spLocks noChangeShapeType="1"/>
                </p:cNvSpPr>
                <p:nvPr/>
              </p:nvSpPr>
              <p:spPr bwMode="auto">
                <a:xfrm>
                  <a:off x="180975" y="3747743"/>
                  <a:ext cx="1270204" cy="0"/>
                </a:xfrm>
                <a:prstGeom prst="line">
                  <a:avLst/>
                </a:prstGeom>
                <a:noFill/>
                <a:ln w="6480">
                  <a:solidFill>
                    <a:srgbClr val="339933"/>
                  </a:solidFill>
                  <a:prstDash val="dash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MX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117" name="Text Box 102"/>
            <p:cNvSpPr txBox="1">
              <a:spLocks noChangeArrowheads="1"/>
            </p:cNvSpPr>
            <p:nvPr/>
          </p:nvSpPr>
          <p:spPr bwMode="auto">
            <a:xfrm>
              <a:off x="5022446" y="5399670"/>
              <a:ext cx="1384300" cy="482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Feliciano Velázquez Salinas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Responsable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de 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Almacén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(P01001)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sp>
        <p:nvSpPr>
          <p:cNvPr id="123" name="Line 19"/>
          <p:cNvSpPr>
            <a:spLocks noChangeShapeType="1"/>
          </p:cNvSpPr>
          <p:nvPr/>
        </p:nvSpPr>
        <p:spPr bwMode="auto">
          <a:xfrm>
            <a:off x="4939978" y="6781636"/>
            <a:ext cx="792000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24" name="Line 19"/>
          <p:cNvSpPr>
            <a:spLocks noChangeShapeType="1"/>
          </p:cNvSpPr>
          <p:nvPr/>
        </p:nvSpPr>
        <p:spPr bwMode="auto">
          <a:xfrm>
            <a:off x="4941687" y="6090707"/>
            <a:ext cx="792000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125" name="109 Grupo"/>
          <p:cNvGrpSpPr/>
          <p:nvPr/>
        </p:nvGrpSpPr>
        <p:grpSpPr>
          <a:xfrm>
            <a:off x="5141719" y="5840485"/>
            <a:ext cx="1290723" cy="614974"/>
            <a:chOff x="3391371" y="7238857"/>
            <a:chExt cx="1290723" cy="614974"/>
          </a:xfrm>
        </p:grpSpPr>
        <p:sp>
          <p:nvSpPr>
            <p:cNvPr id="126" name="Rectangle 53"/>
            <p:cNvSpPr>
              <a:spLocks noChangeArrowheads="1"/>
            </p:cNvSpPr>
            <p:nvPr/>
          </p:nvSpPr>
          <p:spPr bwMode="auto">
            <a:xfrm>
              <a:off x="3456622" y="7238857"/>
              <a:ext cx="1121358" cy="534437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996633"/>
              </a:solidFill>
              <a:prstDash val="lgDashDotDot"/>
              <a:miter lim="800000"/>
              <a:headEnd/>
              <a:tailEnd/>
            </a:ln>
            <a:effectLst>
              <a:outerShdw dist="63504" dir="2216092" algn="ctr" rotWithShape="0">
                <a:srgbClr val="9966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CC9900"/>
                </a:solidFill>
              </a:endParaRPr>
            </a:p>
          </p:txBody>
        </p:sp>
        <p:sp>
          <p:nvSpPr>
            <p:cNvPr id="127" name="Text Box 29"/>
            <p:cNvSpPr txBox="1">
              <a:spLocks noChangeArrowheads="1"/>
            </p:cNvSpPr>
            <p:nvPr/>
          </p:nvSpPr>
          <p:spPr bwMode="auto">
            <a:xfrm>
              <a:off x="3391371" y="7274569"/>
              <a:ext cx="1290723" cy="579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endPara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Portero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4</a:t>
              </a:r>
              <a:endPara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grpSp>
        <p:nvGrpSpPr>
          <p:cNvPr id="132" name="109 Grupo"/>
          <p:cNvGrpSpPr/>
          <p:nvPr/>
        </p:nvGrpSpPr>
        <p:grpSpPr>
          <a:xfrm>
            <a:off x="5161718" y="6545646"/>
            <a:ext cx="1290723" cy="614974"/>
            <a:chOff x="3391371" y="7238857"/>
            <a:chExt cx="1290723" cy="614974"/>
          </a:xfrm>
        </p:grpSpPr>
        <p:sp>
          <p:nvSpPr>
            <p:cNvPr id="133" name="Rectangle 53"/>
            <p:cNvSpPr>
              <a:spLocks noChangeArrowheads="1"/>
            </p:cNvSpPr>
            <p:nvPr/>
          </p:nvSpPr>
          <p:spPr bwMode="auto">
            <a:xfrm>
              <a:off x="3456622" y="7238857"/>
              <a:ext cx="1121358" cy="534437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996633"/>
              </a:solidFill>
              <a:prstDash val="lgDashDotDot"/>
              <a:miter lim="800000"/>
              <a:headEnd/>
              <a:tailEnd/>
            </a:ln>
            <a:effectLst>
              <a:outerShdw dist="63504" dir="2216092" algn="ctr" rotWithShape="0">
                <a:srgbClr val="9966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CC9900"/>
                </a:solidFill>
              </a:endParaRPr>
            </a:p>
          </p:txBody>
        </p:sp>
        <p:sp>
          <p:nvSpPr>
            <p:cNvPr id="134" name="Text Box 29"/>
            <p:cNvSpPr txBox="1">
              <a:spLocks noChangeArrowheads="1"/>
            </p:cNvSpPr>
            <p:nvPr/>
          </p:nvSpPr>
          <p:spPr bwMode="auto">
            <a:xfrm>
              <a:off x="3391371" y="7274569"/>
              <a:ext cx="1290723" cy="579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endPara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Comisionado  en SEGE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Administrativo</a:t>
              </a: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sp>
        <p:nvSpPr>
          <p:cNvPr id="121" name="Rectangle 53"/>
          <p:cNvSpPr>
            <a:spLocks noChangeArrowheads="1"/>
          </p:cNvSpPr>
          <p:nvPr/>
        </p:nvSpPr>
        <p:spPr bwMode="auto">
          <a:xfrm>
            <a:off x="461291" y="5903346"/>
            <a:ext cx="1286101" cy="636138"/>
          </a:xfrm>
          <a:prstGeom prst="rect">
            <a:avLst/>
          </a:prstGeom>
          <a:solidFill>
            <a:srgbClr val="FFFFFF"/>
          </a:solidFill>
          <a:ln w="6480">
            <a:solidFill>
              <a:srgbClr val="996633"/>
            </a:solidFill>
            <a:prstDash val="lgDashDotDot"/>
            <a:miter lim="800000"/>
            <a:headEnd/>
            <a:tailEnd/>
          </a:ln>
          <a:effectLst>
            <a:outerShdw dist="63504" dir="2216092" algn="ctr" rotWithShape="0">
              <a:srgbClr val="996633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 dirty="0">
              <a:solidFill>
                <a:srgbClr val="CC9900"/>
              </a:solidFill>
            </a:endParaRPr>
          </a:p>
        </p:txBody>
      </p:sp>
      <p:sp>
        <p:nvSpPr>
          <p:cNvPr id="129" name="Text Box 29"/>
          <p:cNvSpPr txBox="1">
            <a:spLocks noChangeArrowheads="1"/>
          </p:cNvSpPr>
          <p:nvPr/>
        </p:nvSpPr>
        <p:spPr bwMode="auto">
          <a:xfrm>
            <a:off x="422853" y="5963533"/>
            <a:ext cx="1290723" cy="59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s-ES" altLang="es-MX" sz="8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Auxiliar 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del Departamento de Recursos Humanos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(A01024)</a:t>
            </a: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35" name="CuadroTexto 134"/>
          <p:cNvSpPr txBox="1"/>
          <p:nvPr/>
        </p:nvSpPr>
        <p:spPr>
          <a:xfrm>
            <a:off x="4822827" y="8097253"/>
            <a:ext cx="1458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 smtClean="0">
                <a:solidFill>
                  <a:srgbClr val="000000"/>
                </a:solidFill>
              </a:rPr>
              <a:t>Abril de 2018</a:t>
            </a:r>
            <a:endParaRPr lang="es-MX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4553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Line 112"/>
          <p:cNvSpPr>
            <a:spLocks noChangeShapeType="1"/>
          </p:cNvSpPr>
          <p:nvPr/>
        </p:nvSpPr>
        <p:spPr bwMode="auto">
          <a:xfrm>
            <a:off x="5817337" y="4605656"/>
            <a:ext cx="385" cy="792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17" name="Line 112"/>
          <p:cNvSpPr>
            <a:spLocks noChangeShapeType="1"/>
          </p:cNvSpPr>
          <p:nvPr/>
        </p:nvSpPr>
        <p:spPr bwMode="auto">
          <a:xfrm>
            <a:off x="4507000" y="4613542"/>
            <a:ext cx="385" cy="792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16" name="Line 112"/>
          <p:cNvSpPr>
            <a:spLocks noChangeShapeType="1"/>
          </p:cNvSpPr>
          <p:nvPr/>
        </p:nvSpPr>
        <p:spPr bwMode="auto">
          <a:xfrm>
            <a:off x="2918162" y="4607238"/>
            <a:ext cx="385" cy="792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53" name="Rectangle 6"/>
          <p:cNvSpPr>
            <a:spLocks noChangeArrowheads="1"/>
          </p:cNvSpPr>
          <p:nvPr/>
        </p:nvSpPr>
        <p:spPr bwMode="auto">
          <a:xfrm>
            <a:off x="1997" y="43147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s-ES" altLang="es-MX" sz="8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47625" y="68263"/>
            <a:ext cx="29718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1250"/>
              </a:spcBef>
            </a:pPr>
            <a:r>
              <a:rPr lang="es-ES" altLang="es-MX" sz="2000" b="1" i="1">
                <a:solidFill>
                  <a:srgbClr val="000000"/>
                </a:solidFill>
                <a:ea typeface="WenQuanYi Micro Hei"/>
                <a:cs typeface="WenQuanYi Micro Hei"/>
              </a:rPr>
              <a:t>ORGANIGRAMA</a:t>
            </a:r>
          </a:p>
        </p:txBody>
      </p:sp>
      <p:sp>
        <p:nvSpPr>
          <p:cNvPr id="15365" name="Text Box 114"/>
          <p:cNvSpPr txBox="1">
            <a:spLocks noChangeArrowheads="1"/>
          </p:cNvSpPr>
          <p:nvPr/>
        </p:nvSpPr>
        <p:spPr bwMode="auto">
          <a:xfrm>
            <a:off x="1756955" y="486027"/>
            <a:ext cx="40195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Instituto Tecnológico Superior de Tamazunchale</a:t>
            </a:r>
          </a:p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Subdirección de Servicios Administrativos</a:t>
            </a:r>
          </a:p>
        </p:txBody>
      </p:sp>
      <p:sp>
        <p:nvSpPr>
          <p:cNvPr id="15472" name="Line 5"/>
          <p:cNvSpPr>
            <a:spLocks noChangeShapeType="1"/>
          </p:cNvSpPr>
          <p:nvPr/>
        </p:nvSpPr>
        <p:spPr bwMode="auto">
          <a:xfrm>
            <a:off x="0" y="433616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5377" name="Line 18"/>
          <p:cNvSpPr>
            <a:spLocks noChangeShapeType="1"/>
          </p:cNvSpPr>
          <p:nvPr/>
        </p:nvSpPr>
        <p:spPr bwMode="auto">
          <a:xfrm flipH="1">
            <a:off x="3408696" y="1296575"/>
            <a:ext cx="1046" cy="3311374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5379" name="Rectangle 20"/>
          <p:cNvSpPr>
            <a:spLocks noChangeArrowheads="1"/>
          </p:cNvSpPr>
          <p:nvPr/>
        </p:nvSpPr>
        <p:spPr bwMode="auto">
          <a:xfrm>
            <a:off x="2851739" y="1060437"/>
            <a:ext cx="1138238" cy="576262"/>
          </a:xfrm>
          <a:prstGeom prst="rect">
            <a:avLst/>
          </a:prstGeom>
          <a:solidFill>
            <a:srgbClr val="FFFFFF"/>
          </a:solidFill>
          <a:ln w="6480">
            <a:solidFill>
              <a:srgbClr val="339933"/>
            </a:solidFill>
            <a:prstDash val="dash"/>
            <a:miter lim="800000"/>
            <a:headEnd/>
            <a:tailEnd/>
          </a:ln>
          <a:effectLst>
            <a:outerShdw dist="63504" dir="2216092" algn="ctr" rotWithShape="0">
              <a:srgbClr val="339933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5380" name="Text Box 21"/>
          <p:cNvSpPr txBox="1">
            <a:spLocks noChangeArrowheads="1"/>
          </p:cNvSpPr>
          <p:nvPr/>
        </p:nvSpPr>
        <p:spPr bwMode="auto">
          <a:xfrm>
            <a:off x="3019642" y="1115087"/>
            <a:ext cx="931862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>
                <a:solidFill>
                  <a:srgbClr val="000000"/>
                </a:solidFill>
                <a:ea typeface="WenQuanYi Micro Hei"/>
                <a:cs typeface="WenQuanYi Micro Hei"/>
              </a:rPr>
              <a:t>Dirección General</a:t>
            </a:r>
          </a:p>
        </p:txBody>
      </p:sp>
      <p:sp>
        <p:nvSpPr>
          <p:cNvPr id="15381" name="Text Box 22"/>
          <p:cNvSpPr txBox="1">
            <a:spLocks noChangeArrowheads="1"/>
          </p:cNvSpPr>
          <p:nvPr/>
        </p:nvSpPr>
        <p:spPr bwMode="auto">
          <a:xfrm>
            <a:off x="2766014" y="1268399"/>
            <a:ext cx="1306513" cy="48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 Ricardo Bárcenas Rivas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Director 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General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 </a:t>
            </a: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(ITS0001)</a:t>
            </a: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5382" name="Line 23"/>
          <p:cNvSpPr>
            <a:spLocks noChangeShapeType="1"/>
          </p:cNvSpPr>
          <p:nvPr/>
        </p:nvSpPr>
        <p:spPr bwMode="auto">
          <a:xfrm>
            <a:off x="2910104" y="1289712"/>
            <a:ext cx="1138238" cy="0"/>
          </a:xfrm>
          <a:prstGeom prst="line">
            <a:avLst/>
          </a:prstGeom>
          <a:noFill/>
          <a:ln w="6480">
            <a:solidFill>
              <a:srgbClr val="339933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2770243" y="2065324"/>
            <a:ext cx="1307046" cy="687101"/>
            <a:chOff x="2770243" y="1603584"/>
            <a:chExt cx="1307046" cy="687101"/>
          </a:xfrm>
        </p:grpSpPr>
        <p:sp>
          <p:nvSpPr>
            <p:cNvPr id="15383" name="Rectangle 24"/>
            <p:cNvSpPr>
              <a:spLocks noChangeArrowheads="1"/>
            </p:cNvSpPr>
            <p:nvPr/>
          </p:nvSpPr>
          <p:spPr bwMode="auto">
            <a:xfrm>
              <a:off x="2861538" y="1632834"/>
              <a:ext cx="1141413" cy="565150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5385" name="Text Box 26"/>
            <p:cNvSpPr txBox="1">
              <a:spLocks noChangeArrowheads="1"/>
            </p:cNvSpPr>
            <p:nvPr/>
          </p:nvSpPr>
          <p:spPr bwMode="auto">
            <a:xfrm>
              <a:off x="2770243" y="1808372"/>
              <a:ext cx="1276350" cy="482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Claudia Díaz Aguilar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Subdirectora de Servicios Administrativos (ITS0002)</a:t>
              </a: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15384" name="Text Box 25"/>
            <p:cNvSpPr txBox="1">
              <a:spLocks noChangeArrowheads="1"/>
            </p:cNvSpPr>
            <p:nvPr/>
          </p:nvSpPr>
          <p:spPr bwMode="auto">
            <a:xfrm>
              <a:off x="2775539" y="1603584"/>
              <a:ext cx="1301750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Subdirección de Servicios 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Administrativos</a:t>
              </a:r>
            </a:p>
          </p:txBody>
        </p:sp>
        <p:sp>
          <p:nvSpPr>
            <p:cNvPr id="15386" name="Line 27"/>
            <p:cNvSpPr>
              <a:spLocks noChangeShapeType="1"/>
            </p:cNvSpPr>
            <p:nvPr/>
          </p:nvSpPr>
          <p:spPr bwMode="auto">
            <a:xfrm>
              <a:off x="2906929" y="1858259"/>
              <a:ext cx="1138238" cy="0"/>
            </a:xfrm>
            <a:prstGeom prst="line">
              <a:avLst/>
            </a:prstGeom>
            <a:noFill/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upo 4"/>
          <p:cNvGrpSpPr/>
          <p:nvPr/>
        </p:nvGrpSpPr>
        <p:grpSpPr>
          <a:xfrm>
            <a:off x="2411895" y="3009867"/>
            <a:ext cx="1973400" cy="768620"/>
            <a:chOff x="1326994" y="3430126"/>
            <a:chExt cx="1973400" cy="768620"/>
          </a:xfrm>
        </p:grpSpPr>
        <p:sp>
          <p:nvSpPr>
            <p:cNvPr id="234" name="Rectangle 77"/>
            <p:cNvSpPr>
              <a:spLocks noChangeArrowheads="1"/>
            </p:cNvSpPr>
            <p:nvPr/>
          </p:nvSpPr>
          <p:spPr bwMode="auto">
            <a:xfrm>
              <a:off x="1688694" y="3430126"/>
              <a:ext cx="1237239" cy="661511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339933"/>
              </a:solidFill>
              <a:prstDash val="dash"/>
              <a:miter lim="800000"/>
              <a:headEnd/>
              <a:tailEnd/>
            </a:ln>
            <a:effectLst>
              <a:outerShdw dist="63504" dir="2216092" algn="ctr" rotWithShape="0">
                <a:srgbClr val="3399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grpSp>
          <p:nvGrpSpPr>
            <p:cNvPr id="235" name="Grupo 234"/>
            <p:cNvGrpSpPr/>
            <p:nvPr/>
          </p:nvGrpSpPr>
          <p:grpSpPr>
            <a:xfrm>
              <a:off x="1326994" y="3438264"/>
              <a:ext cx="1973400" cy="760482"/>
              <a:chOff x="-180725" y="3434440"/>
              <a:chExt cx="1973400" cy="760482"/>
            </a:xfrm>
          </p:grpSpPr>
          <p:sp>
            <p:nvSpPr>
              <p:cNvPr id="236" name="Text Box 78"/>
              <p:cNvSpPr txBox="1">
                <a:spLocks noChangeArrowheads="1"/>
              </p:cNvSpPr>
              <p:nvPr/>
            </p:nvSpPr>
            <p:spPr bwMode="auto">
              <a:xfrm>
                <a:off x="-180725" y="3434440"/>
                <a:ext cx="1973400" cy="353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Departamento </a:t>
                </a:r>
              </a:p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de Mantenimiento </a:t>
                </a:r>
                <a:r>
                  <a: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y </a:t>
                </a:r>
                <a:endPara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  <a:p>
                <a:pPr algn="ctr" eaLnBrk="1" hangingPunct="1">
                  <a:lnSpc>
                    <a:spcPct val="80000"/>
                  </a:lnSpc>
                </a:pPr>
                <a:r>
                  <a:rPr lang="es-ES" altLang="es-MX" sz="700" b="1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Servicios</a:t>
                </a:r>
                <a:endPara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</p:txBody>
          </p:sp>
          <p:sp>
            <p:nvSpPr>
              <p:cNvPr id="237" name="Text Box 79"/>
              <p:cNvSpPr txBox="1">
                <a:spLocks noChangeArrowheads="1"/>
              </p:cNvSpPr>
              <p:nvPr/>
            </p:nvSpPr>
            <p:spPr bwMode="auto">
              <a:xfrm>
                <a:off x="65601" y="3712609"/>
                <a:ext cx="1467986" cy="482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Jaime Martínez Lara</a:t>
                </a:r>
                <a:endPara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endParaRP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Jefe </a:t>
                </a: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del Departamento de </a:t>
                </a:r>
                <a:r>
                  <a:rPr lang="es-ES" altLang="es-MX" sz="700" dirty="0" smtClean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Mantenimiento y Servicios </a:t>
                </a:r>
                <a:r>
                  <a: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rPr>
                  <a:t>(ITS004)</a:t>
                </a:r>
              </a:p>
            </p:txBody>
          </p:sp>
          <p:sp>
            <p:nvSpPr>
              <p:cNvPr id="238" name="Line 80"/>
              <p:cNvSpPr>
                <a:spLocks noChangeShapeType="1"/>
              </p:cNvSpPr>
              <p:nvPr/>
            </p:nvSpPr>
            <p:spPr bwMode="auto">
              <a:xfrm>
                <a:off x="180975" y="3735497"/>
                <a:ext cx="1270204" cy="0"/>
              </a:xfrm>
              <a:prstGeom prst="line">
                <a:avLst/>
              </a:prstGeom>
              <a:noFill/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MX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79" name="Line 19"/>
          <p:cNvSpPr>
            <a:spLocks noChangeShapeType="1"/>
          </p:cNvSpPr>
          <p:nvPr/>
        </p:nvSpPr>
        <p:spPr bwMode="auto">
          <a:xfrm flipV="1">
            <a:off x="1426218" y="4607237"/>
            <a:ext cx="4391504" cy="711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83" name="Line 112"/>
          <p:cNvSpPr>
            <a:spLocks noChangeShapeType="1"/>
          </p:cNvSpPr>
          <p:nvPr/>
        </p:nvSpPr>
        <p:spPr bwMode="auto">
          <a:xfrm>
            <a:off x="727836" y="5172008"/>
            <a:ext cx="385" cy="69203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sp>
        <p:nvSpPr>
          <p:cNvPr id="186" name="Line 112"/>
          <p:cNvSpPr>
            <a:spLocks noChangeShapeType="1"/>
          </p:cNvSpPr>
          <p:nvPr/>
        </p:nvSpPr>
        <p:spPr bwMode="auto">
          <a:xfrm flipH="1">
            <a:off x="3851784" y="5159432"/>
            <a:ext cx="0" cy="2736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cxnSp>
        <p:nvCxnSpPr>
          <p:cNvPr id="187" name="Conector recto 274"/>
          <p:cNvCxnSpPr/>
          <p:nvPr/>
        </p:nvCxnSpPr>
        <p:spPr bwMode="auto">
          <a:xfrm>
            <a:off x="728221" y="5182488"/>
            <a:ext cx="28190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1" name="Conector recto 274"/>
          <p:cNvCxnSpPr/>
          <p:nvPr/>
        </p:nvCxnSpPr>
        <p:spPr bwMode="auto">
          <a:xfrm>
            <a:off x="727836" y="5860819"/>
            <a:ext cx="28190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3" name="Rectangle 110"/>
          <p:cNvSpPr>
            <a:spLocks noChangeArrowheads="1"/>
          </p:cNvSpPr>
          <p:nvPr/>
        </p:nvSpPr>
        <p:spPr bwMode="auto">
          <a:xfrm>
            <a:off x="834024" y="5676206"/>
            <a:ext cx="1318035" cy="469900"/>
          </a:xfrm>
          <a:prstGeom prst="rect">
            <a:avLst/>
          </a:prstGeom>
          <a:solidFill>
            <a:srgbClr val="FFFFFF"/>
          </a:solidFill>
          <a:ln w="6480">
            <a:solidFill>
              <a:schemeClr val="tx1"/>
            </a:solidFill>
            <a:miter lim="800000"/>
            <a:headEnd/>
            <a:tailEnd/>
          </a:ln>
          <a:effectLst>
            <a:outerShdw dist="63504" dir="2216092" algn="ctr" rotWithShape="0">
              <a:schemeClr val="tx1"/>
            </a:outerShdw>
          </a:effec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4" name="Text Box 111"/>
          <p:cNvSpPr txBox="1">
            <a:spLocks noChangeArrowheads="1"/>
          </p:cNvSpPr>
          <p:nvPr/>
        </p:nvSpPr>
        <p:spPr bwMode="auto">
          <a:xfrm>
            <a:off x="846766" y="5657067"/>
            <a:ext cx="1305293" cy="26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rPr>
              <a:t>Auxiliar </a:t>
            </a:r>
            <a:r>
              <a:rPr lang="es-ES" altLang="es-MX" sz="700" b="1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de la Oficina </a:t>
            </a:r>
            <a:endParaRPr lang="es-ES" altLang="es-MX" sz="700" b="1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rPr>
              <a:t>de TIC´S</a:t>
            </a:r>
          </a:p>
        </p:txBody>
      </p:sp>
      <p:sp>
        <p:nvSpPr>
          <p:cNvPr id="207" name="Line 80"/>
          <p:cNvSpPr>
            <a:spLocks noChangeShapeType="1"/>
          </p:cNvSpPr>
          <p:nvPr/>
        </p:nvSpPr>
        <p:spPr bwMode="auto">
          <a:xfrm>
            <a:off x="840648" y="5864043"/>
            <a:ext cx="1337166" cy="0"/>
          </a:xfrm>
          <a:prstGeom prst="line">
            <a:avLst/>
          </a:prstGeom>
          <a:noFill/>
          <a:ln w="648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cxnSp>
        <p:nvCxnSpPr>
          <p:cNvPr id="222" name="Conector recto 274"/>
          <p:cNvCxnSpPr/>
          <p:nvPr/>
        </p:nvCxnSpPr>
        <p:spPr bwMode="auto">
          <a:xfrm>
            <a:off x="3850490" y="5169186"/>
            <a:ext cx="28190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2" name="Line 112"/>
          <p:cNvSpPr>
            <a:spLocks noChangeShapeType="1"/>
          </p:cNvSpPr>
          <p:nvPr/>
        </p:nvSpPr>
        <p:spPr bwMode="auto">
          <a:xfrm>
            <a:off x="1427306" y="4614299"/>
            <a:ext cx="385" cy="792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233" name="Grupo 6"/>
          <p:cNvGrpSpPr/>
          <p:nvPr/>
        </p:nvGrpSpPr>
        <p:grpSpPr>
          <a:xfrm>
            <a:off x="695187" y="4917616"/>
            <a:ext cx="1634477" cy="697633"/>
            <a:chOff x="4948195" y="5220579"/>
            <a:chExt cx="1503379" cy="549130"/>
          </a:xfrm>
        </p:grpSpPr>
        <p:grpSp>
          <p:nvGrpSpPr>
            <p:cNvPr id="239" name="Grupo 258"/>
            <p:cNvGrpSpPr/>
            <p:nvPr/>
          </p:nvGrpSpPr>
          <p:grpSpPr>
            <a:xfrm>
              <a:off x="4948195" y="5220579"/>
              <a:ext cx="1503379" cy="521140"/>
              <a:chOff x="1586831" y="3570497"/>
              <a:chExt cx="1503379" cy="521140"/>
            </a:xfrm>
          </p:grpSpPr>
          <p:sp>
            <p:nvSpPr>
              <p:cNvPr id="241" name="Rectangle 77"/>
              <p:cNvSpPr>
                <a:spLocks noChangeArrowheads="1"/>
              </p:cNvSpPr>
              <p:nvPr/>
            </p:nvSpPr>
            <p:spPr bwMode="auto">
              <a:xfrm>
                <a:off x="1688694" y="3572524"/>
                <a:ext cx="1237239" cy="519113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ffectLst>
                <a:outerShdw dist="63504" dir="2216092" algn="ctr" rotWithShape="0">
                  <a:srgbClr val="339933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42" name="Grupo 260"/>
              <p:cNvGrpSpPr/>
              <p:nvPr/>
            </p:nvGrpSpPr>
            <p:grpSpPr>
              <a:xfrm>
                <a:off x="1586831" y="3570497"/>
                <a:ext cx="1503379" cy="381455"/>
                <a:chOff x="79112" y="3566673"/>
                <a:chExt cx="1503379" cy="381455"/>
              </a:xfrm>
            </p:grpSpPr>
            <p:sp>
              <p:nvSpPr>
                <p:cNvPr id="243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166765" y="3566673"/>
                  <a:ext cx="1285378" cy="2682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700" b="1" dirty="0" smtClean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Oficina </a:t>
                  </a:r>
                  <a:r>
                    <a:rPr lang="es-ES" altLang="es-MX" sz="700" b="1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de TIC´S</a:t>
                  </a:r>
                </a:p>
                <a:p>
                  <a:pPr algn="ctr" eaLnBrk="1" hangingPunct="1">
                    <a:lnSpc>
                      <a:spcPct val="80000"/>
                    </a:lnSpc>
                  </a:pPr>
                  <a:endPara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endParaRPr>
                </a:p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600" b="1" dirty="0" smtClean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 </a:t>
                  </a:r>
                  <a:endParaRPr lang="es-ES" altLang="es-MX" sz="600" b="1" dirty="0">
                    <a:solidFill>
                      <a:srgbClr val="000000"/>
                    </a:solidFill>
                    <a:ea typeface="WenQuanYi Micro Hei"/>
                    <a:cs typeface="WenQuanYi Micro Hei"/>
                  </a:endParaRPr>
                </a:p>
              </p:txBody>
            </p:sp>
            <p:sp>
              <p:nvSpPr>
                <p:cNvPr id="244" name="Text Box 79"/>
                <p:cNvSpPr txBox="1">
                  <a:spLocks noChangeArrowheads="1"/>
                </p:cNvSpPr>
                <p:nvPr/>
              </p:nvSpPr>
              <p:spPr bwMode="auto">
                <a:xfrm>
                  <a:off x="79112" y="3756664"/>
                  <a:ext cx="1503379" cy="191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90000"/>
                    </a:lnSpc>
                  </a:pPr>
                  <a:endPara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endParaRPr>
                </a:p>
              </p:txBody>
            </p:sp>
            <p:sp>
              <p:nvSpPr>
                <p:cNvPr id="245" name="Line 80"/>
                <p:cNvSpPr>
                  <a:spLocks noChangeShapeType="1"/>
                </p:cNvSpPr>
                <p:nvPr/>
              </p:nvSpPr>
              <p:spPr bwMode="auto">
                <a:xfrm>
                  <a:off x="180975" y="3747743"/>
                  <a:ext cx="1270204" cy="0"/>
                </a:xfrm>
                <a:prstGeom prst="line">
                  <a:avLst/>
                </a:prstGeom>
                <a:noFill/>
                <a:ln w="6480">
                  <a:solidFill>
                    <a:srgbClr val="339933"/>
                  </a:solidFill>
                  <a:prstDash val="dash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MX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240" name="Text Box 102"/>
            <p:cNvSpPr txBox="1">
              <a:spLocks noChangeArrowheads="1"/>
            </p:cNvSpPr>
            <p:nvPr/>
          </p:nvSpPr>
          <p:spPr bwMode="auto">
            <a:xfrm>
              <a:off x="4976527" y="5390064"/>
              <a:ext cx="1384300" cy="379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Braulio Armendáriz Lamogglia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Profesor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Asignatura “A” (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E13001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Comisionado: Responsable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de la Oficina de </a:t>
              </a:r>
              <a:r>
                <a:rPr lang="es-ES" altLang="es-MX" sz="700" dirty="0" err="1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TIC´s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 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grpSp>
        <p:nvGrpSpPr>
          <p:cNvPr id="265" name="Grupo 21"/>
          <p:cNvGrpSpPr/>
          <p:nvPr/>
        </p:nvGrpSpPr>
        <p:grpSpPr>
          <a:xfrm>
            <a:off x="3767734" y="4872790"/>
            <a:ext cx="1494686" cy="668053"/>
            <a:chOff x="1498208" y="6293980"/>
            <a:chExt cx="1494686" cy="668053"/>
          </a:xfrm>
        </p:grpSpPr>
        <p:sp>
          <p:nvSpPr>
            <p:cNvPr id="267" name="Rectangle 105"/>
            <p:cNvSpPr>
              <a:spLocks noChangeArrowheads="1"/>
            </p:cNvSpPr>
            <p:nvPr/>
          </p:nvSpPr>
          <p:spPr bwMode="auto">
            <a:xfrm>
              <a:off x="1648510" y="6311442"/>
              <a:ext cx="1130300" cy="485775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268" name="Text Box 106"/>
            <p:cNvSpPr txBox="1">
              <a:spLocks noChangeArrowheads="1"/>
            </p:cNvSpPr>
            <p:nvPr/>
          </p:nvSpPr>
          <p:spPr bwMode="auto">
            <a:xfrm>
              <a:off x="1816377" y="6293980"/>
              <a:ext cx="842195" cy="266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Técnico en 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Mantenimiento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 </a:t>
              </a:r>
            </a:p>
          </p:txBody>
        </p:sp>
        <p:sp>
          <p:nvSpPr>
            <p:cNvPr id="269" name="Line 80"/>
            <p:cNvSpPr>
              <a:spLocks noChangeShapeType="1"/>
            </p:cNvSpPr>
            <p:nvPr/>
          </p:nvSpPr>
          <p:spPr bwMode="auto">
            <a:xfrm>
              <a:off x="1654860" y="6525755"/>
              <a:ext cx="1109662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270" name="Text Box 79"/>
            <p:cNvSpPr txBox="1">
              <a:spLocks noChangeArrowheads="1"/>
            </p:cNvSpPr>
            <p:nvPr/>
          </p:nvSpPr>
          <p:spPr bwMode="auto">
            <a:xfrm>
              <a:off x="1498208" y="6479720"/>
              <a:ext cx="1494686" cy="482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Octavio Alonso Pérez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Técnico en Mantenimiento(A01001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)</a:t>
              </a: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grpSp>
        <p:nvGrpSpPr>
          <p:cNvPr id="282" name="Grupo 291"/>
          <p:cNvGrpSpPr/>
          <p:nvPr/>
        </p:nvGrpSpPr>
        <p:grpSpPr>
          <a:xfrm>
            <a:off x="5163095" y="5304406"/>
            <a:ext cx="1277937" cy="667877"/>
            <a:chOff x="1685918" y="6786293"/>
            <a:chExt cx="1277937" cy="485775"/>
          </a:xfrm>
        </p:grpSpPr>
        <p:sp>
          <p:nvSpPr>
            <p:cNvPr id="283" name="Rectangle 105"/>
            <p:cNvSpPr>
              <a:spLocks noChangeArrowheads="1"/>
            </p:cNvSpPr>
            <p:nvPr/>
          </p:nvSpPr>
          <p:spPr bwMode="auto">
            <a:xfrm>
              <a:off x="1763583" y="6786293"/>
              <a:ext cx="1130300" cy="485775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284" name="Text Box 37"/>
            <p:cNvSpPr txBox="1">
              <a:spLocks noChangeArrowheads="1"/>
            </p:cNvSpPr>
            <p:nvPr/>
          </p:nvSpPr>
          <p:spPr bwMode="auto">
            <a:xfrm>
              <a:off x="2078243" y="6807305"/>
              <a:ext cx="461963" cy="17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>
                  <a:solidFill>
                    <a:srgbClr val="000000"/>
                  </a:solidFill>
                  <a:ea typeface="WenQuanYi Micro Hei"/>
                  <a:cs typeface="WenQuanYi Micro Hei"/>
                </a:rPr>
                <a:t>Chofer</a:t>
              </a:r>
            </a:p>
          </p:txBody>
        </p:sp>
        <p:sp>
          <p:nvSpPr>
            <p:cNvPr id="287" name="Line 80"/>
            <p:cNvSpPr>
              <a:spLocks noChangeShapeType="1"/>
            </p:cNvSpPr>
            <p:nvPr/>
          </p:nvSpPr>
          <p:spPr bwMode="auto">
            <a:xfrm>
              <a:off x="1770055" y="6936375"/>
              <a:ext cx="1109662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293" name="Text Box 79"/>
            <p:cNvSpPr txBox="1">
              <a:spLocks noChangeArrowheads="1"/>
            </p:cNvSpPr>
            <p:nvPr/>
          </p:nvSpPr>
          <p:spPr bwMode="auto">
            <a:xfrm>
              <a:off x="1685918" y="6967883"/>
              <a:ext cx="1277937" cy="209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Vacante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Chofer (CF53453)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cxnSp>
        <p:nvCxnSpPr>
          <p:cNvPr id="305" name="Conector recto 274"/>
          <p:cNvCxnSpPr/>
          <p:nvPr/>
        </p:nvCxnSpPr>
        <p:spPr bwMode="auto">
          <a:xfrm>
            <a:off x="3851784" y="5812038"/>
            <a:ext cx="28190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06" name="305 Grupo"/>
          <p:cNvGrpSpPr/>
          <p:nvPr/>
        </p:nvGrpSpPr>
        <p:grpSpPr>
          <a:xfrm>
            <a:off x="3810436" y="5527405"/>
            <a:ext cx="1416050" cy="671544"/>
            <a:chOff x="2955749" y="6704543"/>
            <a:chExt cx="1416050" cy="671544"/>
          </a:xfrm>
        </p:grpSpPr>
        <p:sp>
          <p:nvSpPr>
            <p:cNvPr id="307" name="Rectangle 105"/>
            <p:cNvSpPr>
              <a:spLocks noChangeArrowheads="1"/>
            </p:cNvSpPr>
            <p:nvPr/>
          </p:nvSpPr>
          <p:spPr bwMode="auto">
            <a:xfrm>
              <a:off x="3088684" y="6728700"/>
              <a:ext cx="1130300" cy="485775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310" name="Text Box 111"/>
            <p:cNvSpPr txBox="1">
              <a:spLocks noChangeArrowheads="1"/>
            </p:cNvSpPr>
            <p:nvPr/>
          </p:nvSpPr>
          <p:spPr bwMode="auto">
            <a:xfrm>
              <a:off x="3010896" y="6704543"/>
              <a:ext cx="1301750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de Mantenimiento</a:t>
              </a:r>
            </a:p>
          </p:txBody>
        </p:sp>
        <p:sp>
          <p:nvSpPr>
            <p:cNvPr id="311" name="Line 80"/>
            <p:cNvSpPr>
              <a:spLocks noChangeShapeType="1"/>
            </p:cNvSpPr>
            <p:nvPr/>
          </p:nvSpPr>
          <p:spPr bwMode="auto">
            <a:xfrm>
              <a:off x="3083921" y="6853008"/>
              <a:ext cx="1109663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312" name="Text Box 79"/>
            <p:cNvSpPr txBox="1">
              <a:spLocks noChangeArrowheads="1"/>
            </p:cNvSpPr>
            <p:nvPr/>
          </p:nvSpPr>
          <p:spPr bwMode="auto">
            <a:xfrm>
              <a:off x="2955749" y="6796825"/>
              <a:ext cx="1416050" cy="579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Juan Antonio Salazar </a:t>
              </a:r>
              <a:endPara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Sánchez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Auxiliar de Mantenimiento (T06027)</a:t>
              </a: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grpSp>
        <p:nvGrpSpPr>
          <p:cNvPr id="7" name="6 Grupo"/>
          <p:cNvGrpSpPr/>
          <p:nvPr/>
        </p:nvGrpSpPr>
        <p:grpSpPr>
          <a:xfrm>
            <a:off x="3408696" y="3913611"/>
            <a:ext cx="2365236" cy="673755"/>
            <a:chOff x="3408696" y="3750321"/>
            <a:chExt cx="2365236" cy="673755"/>
          </a:xfrm>
        </p:grpSpPr>
        <p:sp>
          <p:nvSpPr>
            <p:cNvPr id="189" name="Line 19"/>
            <p:cNvSpPr>
              <a:spLocks noChangeShapeType="1"/>
            </p:cNvSpPr>
            <p:nvPr/>
          </p:nvSpPr>
          <p:spPr bwMode="auto">
            <a:xfrm>
              <a:off x="3408696" y="4025828"/>
              <a:ext cx="792000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grpSp>
          <p:nvGrpSpPr>
            <p:cNvPr id="192" name="Grupo 246"/>
            <p:cNvGrpSpPr/>
            <p:nvPr/>
          </p:nvGrpSpPr>
          <p:grpSpPr>
            <a:xfrm>
              <a:off x="3935114" y="3750321"/>
              <a:ext cx="1838818" cy="673755"/>
              <a:chOff x="1600770" y="3560972"/>
              <a:chExt cx="1838818" cy="673755"/>
            </a:xfrm>
          </p:grpSpPr>
          <p:sp>
            <p:nvSpPr>
              <p:cNvPr id="194" name="Rectangle 77"/>
              <p:cNvSpPr>
                <a:spLocks noChangeArrowheads="1"/>
              </p:cNvSpPr>
              <p:nvPr/>
            </p:nvSpPr>
            <p:spPr bwMode="auto">
              <a:xfrm>
                <a:off x="1688694" y="3572524"/>
                <a:ext cx="1589258" cy="519113"/>
              </a:xfrm>
              <a:prstGeom prst="rect">
                <a:avLst/>
              </a:prstGeom>
              <a:solidFill>
                <a:srgbClr val="FFFFFF"/>
              </a:solidFill>
              <a:ln w="6480">
                <a:solidFill>
                  <a:srgbClr val="339933"/>
                </a:solidFill>
                <a:prstDash val="dash"/>
                <a:miter lim="800000"/>
                <a:headEnd/>
                <a:tailEnd/>
              </a:ln>
              <a:effectLst>
                <a:outerShdw dist="63504" dir="2216092" algn="ctr" rotWithShape="0">
                  <a:srgbClr val="339933"/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Font typeface="Times New Roman" pitchFamily="18" charset="0"/>
                  <a:buNone/>
                  <a:defRPr/>
                </a:pPr>
                <a:endParaRPr lang="es-MX" altLang="es-MX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95" name="Grupo 248"/>
              <p:cNvGrpSpPr/>
              <p:nvPr/>
            </p:nvGrpSpPr>
            <p:grpSpPr>
              <a:xfrm>
                <a:off x="1600770" y="3560972"/>
                <a:ext cx="1838818" cy="673755"/>
                <a:chOff x="93051" y="3557148"/>
                <a:chExt cx="1838818" cy="673755"/>
              </a:xfrm>
            </p:grpSpPr>
            <p:sp>
              <p:nvSpPr>
                <p:cNvPr id="196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168771" y="3557148"/>
                  <a:ext cx="1601462" cy="3407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700" b="1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Auxiliar </a:t>
                  </a:r>
                  <a:r>
                    <a:rPr lang="es-ES" altLang="es-MX" sz="700" b="1" dirty="0" smtClean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del Departamento de Mantenimiento y Servicios</a:t>
                  </a:r>
                  <a:endParaRPr lang="es-ES" altLang="es-MX" sz="700" b="1" dirty="0">
                    <a:solidFill>
                      <a:srgbClr val="000000"/>
                    </a:solidFill>
                    <a:ea typeface="WenQuanYi Micro Hei"/>
                    <a:cs typeface="WenQuanYi Micro Hei"/>
                  </a:endParaRPr>
                </a:p>
                <a:p>
                  <a:pPr algn="ctr" eaLnBrk="1" hangingPunct="1">
                    <a:lnSpc>
                      <a:spcPct val="80000"/>
                    </a:lnSpc>
                  </a:pPr>
                  <a:r>
                    <a:rPr lang="es-ES" altLang="es-MX" sz="600" b="1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 </a:t>
                  </a:r>
                </a:p>
              </p:txBody>
            </p:sp>
            <p:sp>
              <p:nvSpPr>
                <p:cNvPr id="197" name="Text Box 79"/>
                <p:cNvSpPr txBox="1">
                  <a:spLocks noChangeArrowheads="1"/>
                </p:cNvSpPr>
                <p:nvPr/>
              </p:nvSpPr>
              <p:spPr bwMode="auto">
                <a:xfrm>
                  <a:off x="93051" y="3748590"/>
                  <a:ext cx="1838818" cy="4823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90000"/>
                    </a:lnSpc>
                  </a:pPr>
                  <a:r>
                    <a:rPr lang="es-ES" altLang="es-MX" sz="700" dirty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Ma. Del Carmen Montes de Oca Saucedo</a:t>
                  </a:r>
                </a:p>
                <a:p>
                  <a:pPr algn="ctr" eaLnBrk="1" hangingPunct="1">
                    <a:lnSpc>
                      <a:spcPct val="90000"/>
                    </a:lnSpc>
                  </a:pPr>
                  <a:r>
                    <a:rPr lang="es-ES" altLang="es-MX" sz="700" dirty="0" smtClean="0">
                      <a:solidFill>
                        <a:srgbClr val="000000"/>
                      </a:solidFill>
                      <a:ea typeface="WenQuanYi Micro Hei"/>
                      <a:cs typeface="WenQuanYi Micro Hei"/>
                    </a:rPr>
                    <a:t>Auxiliar del Departamento de Mantenimiento y Servicios (CF53455)</a:t>
                  </a:r>
                  <a:endPara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endParaRPr>
                </a:p>
                <a:p>
                  <a:pPr algn="ctr" eaLnBrk="1" hangingPunct="1">
                    <a:lnSpc>
                      <a:spcPct val="90000"/>
                    </a:lnSpc>
                  </a:pPr>
                  <a:endParaRPr lang="es-ES" altLang="es-MX" sz="700" dirty="0">
                    <a:solidFill>
                      <a:srgbClr val="000000"/>
                    </a:solidFill>
                    <a:ea typeface="WenQuanYi Micro Hei"/>
                    <a:cs typeface="WenQuanYi Micro Hei"/>
                  </a:endParaRPr>
                </a:p>
              </p:txBody>
            </p:sp>
            <p:sp>
              <p:nvSpPr>
                <p:cNvPr id="198" name="Line 80"/>
                <p:cNvSpPr>
                  <a:spLocks noChangeShapeType="1"/>
                </p:cNvSpPr>
                <p:nvPr/>
              </p:nvSpPr>
              <p:spPr bwMode="auto">
                <a:xfrm flipV="1">
                  <a:off x="180975" y="3791078"/>
                  <a:ext cx="1589258" cy="3047"/>
                </a:xfrm>
                <a:prstGeom prst="line">
                  <a:avLst/>
                </a:prstGeom>
                <a:noFill/>
                <a:ln w="6480">
                  <a:solidFill>
                    <a:srgbClr val="339933"/>
                  </a:solidFill>
                  <a:prstDash val="dash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MX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199" name="Line 19"/>
          <p:cNvSpPr>
            <a:spLocks noChangeShapeType="1"/>
          </p:cNvSpPr>
          <p:nvPr/>
        </p:nvSpPr>
        <p:spPr bwMode="auto">
          <a:xfrm>
            <a:off x="3855010" y="6460176"/>
            <a:ext cx="792000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224" name="223 Grupo"/>
          <p:cNvGrpSpPr/>
          <p:nvPr/>
        </p:nvGrpSpPr>
        <p:grpSpPr>
          <a:xfrm>
            <a:off x="3949927" y="6217289"/>
            <a:ext cx="1130300" cy="485775"/>
            <a:chOff x="1595511" y="7797655"/>
            <a:chExt cx="1130300" cy="485775"/>
          </a:xfrm>
        </p:grpSpPr>
        <p:sp>
          <p:nvSpPr>
            <p:cNvPr id="225" name="Rectangle 105"/>
            <p:cNvSpPr>
              <a:spLocks noChangeArrowheads="1"/>
            </p:cNvSpPr>
            <p:nvPr/>
          </p:nvSpPr>
          <p:spPr bwMode="auto">
            <a:xfrm>
              <a:off x="1595511" y="7797655"/>
              <a:ext cx="1130300" cy="485775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226" name="Text Box 37"/>
            <p:cNvSpPr txBox="1">
              <a:spLocks noChangeArrowheads="1"/>
            </p:cNvSpPr>
            <p:nvPr/>
          </p:nvSpPr>
          <p:spPr bwMode="auto">
            <a:xfrm>
              <a:off x="1821309" y="7914093"/>
              <a:ext cx="680292" cy="3530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Intendencia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8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(S06002)</a:t>
              </a:r>
            </a:p>
          </p:txBody>
        </p:sp>
      </p:grpSp>
      <p:sp>
        <p:nvSpPr>
          <p:cNvPr id="227" name="Line 19"/>
          <p:cNvSpPr>
            <a:spLocks noChangeShapeType="1"/>
          </p:cNvSpPr>
          <p:nvPr/>
        </p:nvSpPr>
        <p:spPr bwMode="auto">
          <a:xfrm>
            <a:off x="3844774" y="7199559"/>
            <a:ext cx="792000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228" name="227 Grupo"/>
          <p:cNvGrpSpPr/>
          <p:nvPr/>
        </p:nvGrpSpPr>
        <p:grpSpPr>
          <a:xfrm>
            <a:off x="3971498" y="6943493"/>
            <a:ext cx="1130300" cy="555662"/>
            <a:chOff x="1595511" y="7797655"/>
            <a:chExt cx="1130300" cy="555662"/>
          </a:xfrm>
        </p:grpSpPr>
        <p:sp>
          <p:nvSpPr>
            <p:cNvPr id="229" name="Rectangle 105"/>
            <p:cNvSpPr>
              <a:spLocks noChangeArrowheads="1"/>
            </p:cNvSpPr>
            <p:nvPr/>
          </p:nvSpPr>
          <p:spPr bwMode="auto">
            <a:xfrm>
              <a:off x="1595511" y="7797655"/>
              <a:ext cx="1130300" cy="485775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230" name="Text Box 37"/>
            <p:cNvSpPr txBox="1">
              <a:spLocks noChangeArrowheads="1"/>
            </p:cNvSpPr>
            <p:nvPr/>
          </p:nvSpPr>
          <p:spPr bwMode="auto">
            <a:xfrm>
              <a:off x="1821309" y="7914093"/>
              <a:ext cx="680292" cy="439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Intendencia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3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(</a:t>
              </a: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S14001)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80000"/>
                </a:lnSpc>
              </a:pP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sp>
        <p:nvSpPr>
          <p:cNvPr id="94" name="Line 19"/>
          <p:cNvSpPr>
            <a:spLocks noChangeShapeType="1"/>
          </p:cNvSpPr>
          <p:nvPr/>
        </p:nvSpPr>
        <p:spPr bwMode="auto">
          <a:xfrm>
            <a:off x="3855475" y="7906428"/>
            <a:ext cx="792000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grpSp>
        <p:nvGrpSpPr>
          <p:cNvPr id="95" name="94 Grupo"/>
          <p:cNvGrpSpPr/>
          <p:nvPr/>
        </p:nvGrpSpPr>
        <p:grpSpPr>
          <a:xfrm>
            <a:off x="3918971" y="7639210"/>
            <a:ext cx="1290723" cy="587274"/>
            <a:chOff x="3391371" y="7238857"/>
            <a:chExt cx="1290723" cy="587274"/>
          </a:xfrm>
        </p:grpSpPr>
        <p:sp>
          <p:nvSpPr>
            <p:cNvPr id="96" name="Rectangle 53"/>
            <p:cNvSpPr>
              <a:spLocks noChangeArrowheads="1"/>
            </p:cNvSpPr>
            <p:nvPr/>
          </p:nvSpPr>
          <p:spPr bwMode="auto">
            <a:xfrm>
              <a:off x="3456622" y="7238857"/>
              <a:ext cx="1121358" cy="534437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rgbClr val="996633"/>
              </a:solidFill>
              <a:prstDash val="lgDashDotDot"/>
              <a:miter lim="800000"/>
              <a:headEnd/>
              <a:tailEnd/>
            </a:ln>
            <a:effectLst>
              <a:outerShdw dist="63504" dir="2216092" algn="ctr" rotWithShape="0">
                <a:srgbClr val="996633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CC9900"/>
                </a:solidFill>
              </a:endParaRPr>
            </a:p>
          </p:txBody>
        </p:sp>
        <p:sp>
          <p:nvSpPr>
            <p:cNvPr id="97" name="Text Box 29"/>
            <p:cNvSpPr txBox="1">
              <a:spLocks noChangeArrowheads="1"/>
            </p:cNvSpPr>
            <p:nvPr/>
          </p:nvSpPr>
          <p:spPr bwMode="auto">
            <a:xfrm>
              <a:off x="3391371" y="7274569"/>
              <a:ext cx="1290723" cy="551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endParaRPr lang="es-ES" altLang="es-MX" sz="4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Intendencia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2</a:t>
              </a:r>
              <a:endPara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(S14001)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grpSp>
        <p:nvGrpSpPr>
          <p:cNvPr id="102" name="23 Grupo"/>
          <p:cNvGrpSpPr/>
          <p:nvPr/>
        </p:nvGrpSpPr>
        <p:grpSpPr>
          <a:xfrm>
            <a:off x="2134804" y="4870815"/>
            <a:ext cx="1554927" cy="830855"/>
            <a:chOff x="4749622" y="4612742"/>
            <a:chExt cx="1554927" cy="830855"/>
          </a:xfrm>
        </p:grpSpPr>
        <p:sp>
          <p:nvSpPr>
            <p:cNvPr id="103" name="Rectangle 14"/>
            <p:cNvSpPr>
              <a:spLocks noChangeArrowheads="1"/>
            </p:cNvSpPr>
            <p:nvPr/>
          </p:nvSpPr>
          <p:spPr bwMode="auto">
            <a:xfrm>
              <a:off x="4954720" y="4639833"/>
              <a:ext cx="1230459" cy="642937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108" name="Text Box 15"/>
            <p:cNvSpPr txBox="1">
              <a:spLocks noChangeArrowheads="1"/>
            </p:cNvSpPr>
            <p:nvPr/>
          </p:nvSpPr>
          <p:spPr bwMode="auto">
            <a:xfrm>
              <a:off x="4749622" y="4612742"/>
              <a:ext cx="1554927" cy="365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Oficina de Desarrollo y 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Soporte de Sistemas de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 </a:t>
              </a:r>
              <a:r>
                <a:rPr lang="es-ES" altLang="es-MX" sz="7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Información</a:t>
              </a:r>
              <a:r>
                <a:rPr lang="es-ES" altLang="es-MX" sz="800" b="1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 </a:t>
              </a:r>
            </a:p>
          </p:txBody>
        </p:sp>
        <p:sp>
          <p:nvSpPr>
            <p:cNvPr id="113" name="Line 49"/>
            <p:cNvSpPr>
              <a:spLocks noChangeShapeType="1"/>
            </p:cNvSpPr>
            <p:nvPr/>
          </p:nvSpPr>
          <p:spPr bwMode="auto">
            <a:xfrm>
              <a:off x="4949549" y="4918211"/>
              <a:ext cx="1235629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  <p:sp>
          <p:nvSpPr>
            <p:cNvPr id="114" name="Text Box 27"/>
            <p:cNvSpPr txBox="1">
              <a:spLocks noChangeArrowheads="1"/>
            </p:cNvSpPr>
            <p:nvPr/>
          </p:nvSpPr>
          <p:spPr bwMode="auto">
            <a:xfrm>
              <a:off x="4878031" y="4864335"/>
              <a:ext cx="1383835" cy="579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Jaime Martínez Hernández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Responsable </a:t>
              </a: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de Desarrollo y Soporte de Sistemas de Información (CF12027</a:t>
              </a:r>
              <a:r>
                <a:rPr lang="es-ES" altLang="es-MX" sz="700" dirty="0">
                  <a:solidFill>
                    <a:srgbClr val="000000"/>
                  </a:solidFill>
                  <a:ea typeface="WenQuanYi Micro Hei"/>
                  <a:cs typeface="WenQuanYi Micro Hei"/>
                </a:rPr>
                <a:t>)</a:t>
              </a:r>
            </a:p>
            <a:p>
              <a:pPr algn="ctr" eaLnBrk="1" hangingPunct="1">
                <a:lnSpc>
                  <a:spcPct val="90000"/>
                </a:lnSpc>
              </a:pP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</p:grpSp>
      <p:sp>
        <p:nvSpPr>
          <p:cNvPr id="115" name="Text Box 79"/>
          <p:cNvSpPr txBox="1">
            <a:spLocks noChangeArrowheads="1"/>
          </p:cNvSpPr>
          <p:nvPr/>
        </p:nvSpPr>
        <p:spPr bwMode="auto">
          <a:xfrm>
            <a:off x="850072" y="5823137"/>
            <a:ext cx="1327150" cy="48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Dulce María Quezada Priego</a:t>
            </a: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Auxiliar de la Oficina</a:t>
            </a: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rPr>
              <a:t>de </a:t>
            </a:r>
            <a:r>
              <a:rPr lang="es-ES" altLang="es-MX" sz="700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TIC´S (T06018)</a:t>
            </a:r>
          </a:p>
          <a:p>
            <a:pPr algn="ctr" eaLnBrk="1" hangingPunct="1">
              <a:lnSpc>
                <a:spcPct val="90000"/>
              </a:lnSpc>
            </a:pPr>
            <a:endParaRPr lang="es-ES" altLang="es-MX" sz="7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grpSp>
        <p:nvGrpSpPr>
          <p:cNvPr id="85" name="Grupo 84"/>
          <p:cNvGrpSpPr/>
          <p:nvPr/>
        </p:nvGrpSpPr>
        <p:grpSpPr>
          <a:xfrm>
            <a:off x="657148" y="3618348"/>
            <a:ext cx="1608739" cy="706585"/>
            <a:chOff x="4552867" y="4767884"/>
            <a:chExt cx="1312410" cy="785635"/>
          </a:xfrm>
        </p:grpSpPr>
        <p:sp>
          <p:nvSpPr>
            <p:cNvPr id="86" name="Rectangle 51"/>
            <p:cNvSpPr>
              <a:spLocks noChangeArrowheads="1"/>
            </p:cNvSpPr>
            <p:nvPr/>
          </p:nvSpPr>
          <p:spPr bwMode="auto">
            <a:xfrm>
              <a:off x="4567724" y="4767884"/>
              <a:ext cx="1238250" cy="734646"/>
            </a:xfrm>
            <a:prstGeom prst="rect">
              <a:avLst/>
            </a:prstGeom>
            <a:solidFill>
              <a:srgbClr val="FFFFFF"/>
            </a:solidFill>
            <a:ln w="6480">
              <a:solidFill>
                <a:schemeClr val="tx1"/>
              </a:solidFill>
              <a:miter lim="800000"/>
              <a:headEnd/>
              <a:tailEnd/>
            </a:ln>
            <a:effectLst>
              <a:outerShdw dist="63504" dir="221609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Font typeface="Times New Roman" pitchFamily="18" charset="0"/>
                <a:buNone/>
                <a:defRPr/>
              </a:pPr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87" name="Text Box 52"/>
            <p:cNvSpPr txBox="1">
              <a:spLocks noChangeArrowheads="1"/>
            </p:cNvSpPr>
            <p:nvPr/>
          </p:nvSpPr>
          <p:spPr bwMode="auto">
            <a:xfrm>
              <a:off x="4552867" y="4782206"/>
              <a:ext cx="1295721" cy="200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s-ES" altLang="es-MX" sz="700" b="1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Oficina de Control de Calidad</a:t>
              </a:r>
              <a:endParaRPr lang="es-ES" altLang="es-MX" sz="700" b="1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88" name="Text Box 48"/>
            <p:cNvSpPr txBox="1">
              <a:spLocks noChangeArrowheads="1"/>
            </p:cNvSpPr>
            <p:nvPr/>
          </p:nvSpPr>
          <p:spPr bwMode="auto">
            <a:xfrm>
              <a:off x="4573052" y="5017247"/>
              <a:ext cx="1292225" cy="536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Froylan Avila Nieto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Profesor Asignatura “B” (E13002)</a:t>
              </a:r>
            </a:p>
            <a:p>
              <a:pPr algn="ctr" eaLnBrk="1" hangingPunct="1">
                <a:lnSpc>
                  <a:spcPct val="90000"/>
                </a:lnSpc>
              </a:pPr>
              <a:r>
                <a:rPr lang="es-ES" altLang="es-MX" sz="700" dirty="0" smtClean="0">
                  <a:solidFill>
                    <a:srgbClr val="000000"/>
                  </a:solidFill>
                  <a:ea typeface="WenQuanYi Micro Hei"/>
                  <a:cs typeface="WenQuanYi Micro Hei"/>
                </a:rPr>
                <a:t>Comisionado: Responsable de la Oficina de Control de Calidad </a:t>
              </a:r>
              <a:endParaRPr lang="es-ES" altLang="es-MX" sz="700" dirty="0">
                <a:solidFill>
                  <a:srgbClr val="000000"/>
                </a:solidFill>
                <a:ea typeface="WenQuanYi Micro Hei"/>
                <a:cs typeface="WenQuanYi Micro Hei"/>
              </a:endParaRPr>
            </a:p>
          </p:txBody>
        </p:sp>
        <p:sp>
          <p:nvSpPr>
            <p:cNvPr id="89" name="Line 31"/>
            <p:cNvSpPr>
              <a:spLocks noChangeShapeType="1"/>
            </p:cNvSpPr>
            <p:nvPr/>
          </p:nvSpPr>
          <p:spPr bwMode="auto">
            <a:xfrm flipV="1">
              <a:off x="4575581" y="5021468"/>
              <a:ext cx="1260000" cy="0"/>
            </a:xfrm>
            <a:prstGeom prst="line">
              <a:avLst/>
            </a:prstGeom>
            <a:noFill/>
            <a:ln w="648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>
                <a:solidFill>
                  <a:srgbClr val="000000"/>
                </a:solidFill>
              </a:endParaRPr>
            </a:p>
          </p:txBody>
        </p:sp>
      </p:grpSp>
      <p:sp>
        <p:nvSpPr>
          <p:cNvPr id="90" name="Line 112"/>
          <p:cNvSpPr>
            <a:spLocks noChangeShapeType="1"/>
          </p:cNvSpPr>
          <p:nvPr/>
        </p:nvSpPr>
        <p:spPr bwMode="auto">
          <a:xfrm flipH="1">
            <a:off x="1426218" y="2870972"/>
            <a:ext cx="1976016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>
              <a:solidFill>
                <a:srgbClr val="000000"/>
              </a:solidFill>
            </a:endParaRPr>
          </a:p>
        </p:txBody>
      </p:sp>
      <p:cxnSp>
        <p:nvCxnSpPr>
          <p:cNvPr id="3" name="Conector recto 2"/>
          <p:cNvCxnSpPr>
            <a:stCxn id="90" idx="1"/>
          </p:cNvCxnSpPr>
          <p:nvPr/>
        </p:nvCxnSpPr>
        <p:spPr bwMode="auto">
          <a:xfrm>
            <a:off x="1426218" y="2870973"/>
            <a:ext cx="0" cy="7473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3" name="CuadroTexto 92"/>
          <p:cNvSpPr txBox="1"/>
          <p:nvPr/>
        </p:nvSpPr>
        <p:spPr>
          <a:xfrm>
            <a:off x="5044520" y="8504569"/>
            <a:ext cx="1458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 smtClean="0">
                <a:solidFill>
                  <a:srgbClr val="000000"/>
                </a:solidFill>
              </a:rPr>
              <a:t>Abril de 2018</a:t>
            </a:r>
            <a:endParaRPr lang="es-MX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5076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ectangle 6"/>
          <p:cNvSpPr>
            <a:spLocks noChangeArrowheads="1"/>
          </p:cNvSpPr>
          <p:nvPr/>
        </p:nvSpPr>
        <p:spPr bwMode="auto">
          <a:xfrm>
            <a:off x="1997" y="43147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s-ES" altLang="es-MX" sz="800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47625" y="68263"/>
            <a:ext cx="29718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1250"/>
              </a:spcBef>
            </a:pPr>
            <a:r>
              <a:rPr lang="es-ES" altLang="es-MX" sz="2000" b="1" i="1">
                <a:solidFill>
                  <a:srgbClr val="000000"/>
                </a:solidFill>
                <a:ea typeface="WenQuanYi Micro Hei"/>
                <a:cs typeface="WenQuanYi Micro Hei"/>
              </a:rPr>
              <a:t>ORGANIGRAMA</a:t>
            </a:r>
          </a:p>
        </p:txBody>
      </p:sp>
      <p:sp>
        <p:nvSpPr>
          <p:cNvPr id="15365" name="Text Box 114"/>
          <p:cNvSpPr txBox="1">
            <a:spLocks noChangeArrowheads="1"/>
          </p:cNvSpPr>
          <p:nvPr/>
        </p:nvSpPr>
        <p:spPr bwMode="auto">
          <a:xfrm>
            <a:off x="1756955" y="486027"/>
            <a:ext cx="4019550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s-MX" b="1" i="1" dirty="0">
                <a:solidFill>
                  <a:srgbClr val="000000"/>
                </a:solidFill>
                <a:ea typeface="WenQuanYi Micro Hei"/>
                <a:cs typeface="WenQuanYi Micro Hei"/>
              </a:rPr>
              <a:t>Instituto Tecnológico Superior de Tamazunchale</a:t>
            </a:r>
          </a:p>
          <a:p>
            <a:pPr algn="ctr" eaLnBrk="1" hangingPunct="1"/>
            <a:r>
              <a:rPr lang="es-MX" altLang="es-MX" b="1" i="1" dirty="0" smtClean="0">
                <a:solidFill>
                  <a:srgbClr val="000000"/>
                </a:solidFill>
                <a:ea typeface="WenQuanYi Micro Hei"/>
                <a:cs typeface="WenQuanYi Micro Hei"/>
              </a:rPr>
              <a:t>Intendentes</a:t>
            </a:r>
            <a:endParaRPr lang="es-MX" altLang="es-MX" b="1" i="1" dirty="0">
              <a:solidFill>
                <a:srgbClr val="000000"/>
              </a:solidFill>
              <a:ea typeface="WenQuanYi Micro Hei"/>
              <a:cs typeface="WenQuanYi Micro Hei"/>
            </a:endParaRPr>
          </a:p>
        </p:txBody>
      </p:sp>
      <p:sp>
        <p:nvSpPr>
          <p:cNvPr id="15472" name="Line 5"/>
          <p:cNvSpPr>
            <a:spLocks noChangeShapeType="1"/>
          </p:cNvSpPr>
          <p:nvPr/>
        </p:nvSpPr>
        <p:spPr bwMode="auto">
          <a:xfrm>
            <a:off x="0" y="433616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42588"/>
              </p:ext>
            </p:extLst>
          </p:nvPr>
        </p:nvGraphicFramePr>
        <p:xfrm>
          <a:off x="1617045" y="1421097"/>
          <a:ext cx="4235114" cy="401955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87654"/>
                <a:gridCol w="1386038"/>
                <a:gridCol w="1761422"/>
              </a:tblGrid>
              <a:tr h="2609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Clave </a:t>
                      </a:r>
                      <a:endParaRPr lang="es-MX" sz="1000" b="1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Cargo</a:t>
                      </a:r>
                      <a:endParaRPr lang="es-MX" sz="1000" b="1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Nombre</a:t>
                      </a:r>
                      <a:endParaRPr lang="es-MX" sz="1000" b="1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609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S14001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Intendente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Zacarías Cruz Morales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609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S06002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Intendente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Nicolasa González Feliciano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609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S06002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Intendente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Oliverio Hernández Cano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609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S06002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Intendente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Julio Hernández Miguel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609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S06002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Intendente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Gregorio Márquez Ceballos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609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S14001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Intendente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Antonio Martínez Hernández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609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S06002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Intendente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Alma delia Otero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609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S06002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Intendente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Blas Salguero Cano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609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S06002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Intendente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Honorio Villeda Gómez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609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S14001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Intendente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Blas Salguero Pérez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609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S06002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Intendente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Alejandrina Márquez Hernández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609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S14001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Intendente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Dalia Eréndira Reséndiz Rivera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609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S14001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Intendente</a:t>
                      </a:r>
                      <a:endParaRPr lang="es-MX" sz="1000" b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Aida Hernández Hernández</a:t>
                      </a:r>
                      <a:endParaRPr lang="es-MX" sz="1000" b="0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b="0" dirty="0">
                        <a:solidFill>
                          <a:schemeClr val="tx1"/>
                        </a:solidFill>
                        <a:effectLst/>
                        <a:latin typeface="Soberana Sans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endParaRPr lang="es-MX" b="0" dirty="0">
                        <a:solidFill>
                          <a:schemeClr val="tx1"/>
                        </a:solidFill>
                        <a:latin typeface="Soberana Sans" panose="020000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b="0" dirty="0">
                        <a:solidFill>
                          <a:schemeClr val="tx1"/>
                        </a:solidFill>
                        <a:latin typeface="Soberana Sans" panose="02000000000000000000" pitchFamily="50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4822827" y="8097253"/>
            <a:ext cx="1458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 smtClean="0">
                <a:solidFill>
                  <a:srgbClr val="000000"/>
                </a:solidFill>
              </a:rPr>
              <a:t>Abril de 2018</a:t>
            </a:r>
            <a:endParaRPr lang="es-MX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2121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7412" name="Rectangle 20"/>
          <p:cNvSpPr>
            <a:spLocks noChangeArrowheads="1"/>
          </p:cNvSpPr>
          <p:nvPr/>
        </p:nvSpPr>
        <p:spPr bwMode="auto">
          <a:xfrm>
            <a:off x="1448900" y="530102"/>
            <a:ext cx="5219700" cy="857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 algn="ctr">
              <a:defRPr/>
            </a:pPr>
            <a:endParaRPr lang="es-ES_tradnl" altLang="es-MX" b="1" i="1" dirty="0"/>
          </a:p>
          <a:p>
            <a:pPr marL="180975" indent="-180975" algn="ctr">
              <a:spcAft>
                <a:spcPts val="1200"/>
              </a:spcAft>
              <a:defRPr/>
            </a:pPr>
            <a:r>
              <a:rPr lang="es-ES_tradnl" altLang="es-MX" b="1" i="1" dirty="0"/>
              <a:t>DIRECCIÓN GENERAL</a:t>
            </a:r>
          </a:p>
          <a:p>
            <a:pPr marL="180975" indent="-180975" algn="just">
              <a:spcAft>
                <a:spcPts val="1200"/>
              </a:spcAft>
              <a:defRPr/>
            </a:pPr>
            <a:r>
              <a:rPr lang="es-ES_tradnl" altLang="es-MX" b="1" i="1" dirty="0"/>
              <a:t>OBJETIVO</a:t>
            </a:r>
          </a:p>
          <a:p>
            <a:pPr marL="180975" algn="just">
              <a:spcAft>
                <a:spcPts val="1200"/>
              </a:spcAft>
              <a:defRPr/>
            </a:pPr>
            <a:r>
              <a:rPr lang="es-MX" altLang="es-MX" dirty="0"/>
              <a:t>Impartir e impulsar la Educación Superior Tecnológica en la entidad y promover la realización de la investigación científica y tecnológica, que contribuya a elevar la calidad académica vinculándola con las necesidades de desarrollo regional, estatal y </a:t>
            </a:r>
            <a:r>
              <a:rPr lang="es-MX" altLang="es-MX" dirty="0" smtClean="0"/>
              <a:t>nacional.</a:t>
            </a:r>
            <a:endParaRPr lang="es-MX" altLang="es-MX" dirty="0"/>
          </a:p>
          <a:p>
            <a:pPr marL="180975" indent="-180975" algn="just">
              <a:spcAft>
                <a:spcPts val="1200"/>
              </a:spcAft>
              <a:defRPr/>
            </a:pPr>
            <a:r>
              <a:rPr lang="es-ES" altLang="es-MX" b="1" i="1" dirty="0"/>
              <a:t>FUNCIONES 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Informar del funcionamiento del Instituto a la Junta Directiva en los términos y plazos </a:t>
            </a:r>
            <a:r>
              <a:rPr lang="es-MX" dirty="0" smtClean="0"/>
              <a:t>establecidos.</a:t>
            </a:r>
            <a:endParaRPr lang="es-MX" altLang="es-MX" dirty="0" smtClean="0"/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Coordinar el cumplimiento de las disposiciones que norman la estructura y funcionamiento de la Institución y ejecutar los acuerdos que dicta la Junta Directiva.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Dirigir la formulación del Programa Institucional, Plan de Trabajo, Programa de Calidad y sus respectivos subprogramas y proyectos de actividades. </a:t>
            </a:r>
            <a:endParaRPr lang="es-MX" dirty="0" smtClean="0"/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/>
              <a:t>Gestionar los recursos asignados por el estado y la federación ante las instancias correspondientes</a:t>
            </a:r>
            <a:endParaRPr lang="es-MX" dirty="0"/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/>
              <a:t>Promover que </a:t>
            </a:r>
            <a:r>
              <a:rPr lang="es-MX" dirty="0"/>
              <a:t>las unidades administrativas a su cargo atiendan oportunamente las solicitudes de información sustentadas en la Ley de Acceso a la Información Pública del Estado de San Luis </a:t>
            </a:r>
            <a:r>
              <a:rPr lang="es-MX" dirty="0" smtClean="0"/>
              <a:t>Potosí.</a:t>
            </a:r>
            <a:endParaRPr lang="es-MX" dirty="0"/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Administrar </a:t>
            </a:r>
            <a:r>
              <a:rPr lang="es-MX" dirty="0">
                <a:latin typeface="Arial" charset="0"/>
                <a:cs typeface="Arial" charset="0"/>
              </a:rPr>
              <a:t>y Controlar los Ingresos de la Institución conforme a las normas y procedimientos establecidos</a:t>
            </a:r>
            <a:r>
              <a:rPr lang="es-MX" dirty="0" smtClean="0">
                <a:latin typeface="Arial" charset="0"/>
                <a:cs typeface="Arial" charset="0"/>
              </a:rPr>
              <a:t>.</a:t>
            </a:r>
          </a:p>
          <a:p>
            <a:pPr marL="179388" indent="-179388" algn="just">
              <a:buFont typeface="Wingdings" pitchFamily="2" charset="2"/>
              <a:buChar char="§"/>
              <a:defRPr/>
            </a:pPr>
            <a:r>
              <a:rPr lang="es-MX" altLang="es-MX" dirty="0"/>
              <a:t>Gestionar los recursos asignados por el Estado y la Federación ante las instancias correspondientes.</a:t>
            </a:r>
            <a:r>
              <a:rPr lang="es-MX" dirty="0">
                <a:latin typeface="Arial" charset="0"/>
                <a:cs typeface="Arial" charset="0"/>
              </a:rPr>
              <a:t> </a:t>
            </a:r>
          </a:p>
          <a:p>
            <a:pPr algn="just"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marL="179388" indent="-179388" algn="just">
              <a:buFont typeface="Wingdings" pitchFamily="2" charset="2"/>
              <a:buChar char="§"/>
              <a:defRPr/>
            </a:pPr>
            <a:r>
              <a:rPr lang="es-MX" dirty="0">
                <a:latin typeface="Arial" charset="0"/>
                <a:cs typeface="Arial" charset="0"/>
              </a:rPr>
              <a:t>Ejercer y comprobar los ingresos propios del Instituto conforme a las normas y procedimientos establecidos</a:t>
            </a:r>
            <a:r>
              <a:rPr lang="es-MX" dirty="0" smtClean="0">
                <a:latin typeface="Arial" charset="0"/>
                <a:cs typeface="Arial" charset="0"/>
              </a:rPr>
              <a:t>.</a:t>
            </a:r>
          </a:p>
          <a:p>
            <a:pPr marL="179388" indent="-179388" algn="just">
              <a:buFont typeface="Wingdings" pitchFamily="2" charset="2"/>
              <a:buChar char="§"/>
              <a:defRPr/>
            </a:pPr>
            <a:endParaRPr lang="es-MX" dirty="0" smtClean="0">
              <a:latin typeface="Arial" charset="0"/>
              <a:cs typeface="Arial" charset="0"/>
            </a:endParaRPr>
          </a:p>
          <a:p>
            <a:pPr marL="179388" indent="-179388" algn="just">
              <a:buFont typeface="Wingdings" pitchFamily="2" charset="2"/>
              <a:buChar char="§"/>
              <a:defRPr/>
            </a:pPr>
            <a:r>
              <a:rPr lang="es-MX" dirty="0"/>
              <a:t>Promover el desarrollo de las actividades cívicas, sociales, culturales, deportivas y recreativas, así como las de vinculación y orientación educativa.</a:t>
            </a:r>
            <a:endParaRPr lang="es-MX" dirty="0">
              <a:latin typeface="Arial" charset="0"/>
              <a:cs typeface="Arial" charset="0"/>
            </a:endParaRPr>
          </a:p>
          <a:p>
            <a:pPr algn="just">
              <a:spcAft>
                <a:spcPts val="1200"/>
              </a:spcAft>
              <a:defRPr/>
            </a:pPr>
            <a:endParaRPr lang="es-MX" altLang="es-MX" dirty="0"/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/>
          </a:p>
          <a:p>
            <a:pPr marL="180975" indent="-180975" algn="just">
              <a:lnSpc>
                <a:spcPct val="95000"/>
              </a:lnSpc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10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405047"/>
              </p:ext>
            </p:extLst>
          </p:nvPr>
        </p:nvGraphicFramePr>
        <p:xfrm>
          <a:off x="1571625" y="8370888"/>
          <a:ext cx="5181600" cy="587375"/>
        </p:xfrm>
        <a:graphic>
          <a:graphicData uri="http://schemas.openxmlformats.org/drawingml/2006/table">
            <a:tbl>
              <a:tblPr/>
              <a:tblGrid>
                <a:gridCol w="23858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957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Secretario de Educación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Ricardo Bárcenas Rivas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MX" sz="12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Ing. Joel Ramírez Diaz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29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23555" name="Rectangle 20"/>
          <p:cNvSpPr>
            <a:spLocks noChangeArrowheads="1"/>
          </p:cNvSpPr>
          <p:nvPr/>
        </p:nvSpPr>
        <p:spPr bwMode="auto">
          <a:xfrm>
            <a:off x="1448900" y="529861"/>
            <a:ext cx="5219700" cy="227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 algn="ctr">
              <a:buFont typeface="Wingdings" pitchFamily="2" charset="2"/>
              <a:buNone/>
              <a:defRPr/>
            </a:pPr>
            <a:endParaRPr lang="es-ES_tradnl" altLang="es-MX" b="1" i="1" dirty="0"/>
          </a:p>
          <a:p>
            <a:pPr marL="179388" indent="-179388" algn="ctr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ES_tradnl" altLang="es-MX" b="1" i="1" dirty="0"/>
              <a:t>DIRECCIÓN GENERAL</a:t>
            </a:r>
            <a:endParaRPr lang="es-MX" altLang="es-MX" b="1" i="1" dirty="0"/>
          </a:p>
          <a:p>
            <a:pPr marL="179388" indent="-179388" algn="ctr">
              <a:spcAft>
                <a:spcPts val="1200"/>
              </a:spcAft>
              <a:buFont typeface="Wingdings" pitchFamily="2" charset="2"/>
              <a:buNone/>
              <a:defRPr/>
            </a:pPr>
            <a:r>
              <a:rPr lang="es-MX" altLang="es-MX" b="1" i="1" dirty="0"/>
              <a:t>(CONTINÚA)</a:t>
            </a:r>
            <a:endParaRPr lang="es-MX" altLang="es-MX" dirty="0"/>
          </a:p>
          <a:p>
            <a:pPr algn="just">
              <a:defRPr/>
            </a:pPr>
            <a:endParaRPr lang="es-MX" dirty="0" smtClean="0">
              <a:latin typeface="Arial" charset="0"/>
              <a:cs typeface="Arial" charset="0"/>
            </a:endParaRPr>
          </a:p>
          <a:p>
            <a:pPr marL="179388" indent="-179388" algn="just"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Coordinar las acciones necesarias para el cumplimiento del Sistema Integral de Archivos de acuerdo a la normatividad en la materia.</a:t>
            </a:r>
          </a:p>
          <a:p>
            <a:pPr algn="just">
              <a:defRPr/>
            </a:pPr>
            <a:endParaRPr lang="es-MX" dirty="0" smtClean="0">
              <a:latin typeface="Arial" charset="0"/>
              <a:cs typeface="Arial" charset="0"/>
            </a:endParaRPr>
          </a:p>
          <a:p>
            <a:pPr marL="179388" indent="-179388" algn="just">
              <a:buFont typeface="Wingdings" pitchFamily="2" charset="2"/>
              <a:buChar char="§"/>
              <a:defRPr/>
            </a:pPr>
            <a:r>
              <a:rPr lang="es-MX" altLang="es-MX" dirty="0"/>
              <a:t>Estas funciones son enunciativas más no limitativas.</a:t>
            </a:r>
          </a:p>
          <a:p>
            <a:pPr marL="179388" indent="-179388" algn="just"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marL="179388" indent="-179388" algn="just">
              <a:buFont typeface="Wingdings" pitchFamily="2" charset="2"/>
              <a:buChar char="§"/>
              <a:defRPr/>
            </a:pPr>
            <a:endParaRPr lang="es-MX" altLang="es-MX" dirty="0" smtClean="0"/>
          </a:p>
          <a:p>
            <a:pPr marL="179388" indent="-179388" algn="just">
              <a:buFont typeface="Wingdings" pitchFamily="2" charset="2"/>
              <a:buChar char="§"/>
              <a:defRPr/>
            </a:pPr>
            <a:endParaRPr lang="es-MX" altLang="es-MX" dirty="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10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303277"/>
              </p:ext>
            </p:extLst>
          </p:nvPr>
        </p:nvGraphicFramePr>
        <p:xfrm>
          <a:off x="1571625" y="8370888"/>
          <a:ext cx="5181600" cy="731838"/>
        </p:xfrm>
        <a:graphic>
          <a:graphicData uri="http://schemas.openxmlformats.org/drawingml/2006/table">
            <a:tbl>
              <a:tblPr/>
              <a:tblGrid>
                <a:gridCol w="23858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957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Secretario de Educación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Ricardo Bárcenas Rivas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Ing. Joel Ramírez Diaz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669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20"/>
          <p:cNvSpPr>
            <a:spLocks noChangeArrowheads="1"/>
          </p:cNvSpPr>
          <p:nvPr/>
        </p:nvSpPr>
        <p:spPr bwMode="auto">
          <a:xfrm>
            <a:off x="1446336" y="524851"/>
            <a:ext cx="5219700" cy="7755969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defRPr/>
            </a:pPr>
            <a:endParaRPr lang="es-MX" b="1" i="1" dirty="0">
              <a:latin typeface="Arial" charset="0"/>
              <a:cs typeface="Arial" charset="0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MX" b="1" i="1" dirty="0">
                <a:latin typeface="Arial" charset="0"/>
                <a:cs typeface="Arial" charset="0"/>
              </a:rPr>
              <a:t>SECRETARIA DE DIRECCIÓN GENERAL</a:t>
            </a:r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MX" b="1" dirty="0"/>
              <a:t>OBJETIVO</a:t>
            </a:r>
            <a:endParaRPr lang="es-MX" dirty="0"/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ES" dirty="0"/>
              <a:t>    Proporcionar los servicios de apoyo secretarial que sean requeridos por el Jefe inmediato en la realización de actividades que contribuyan a cumplir las metas fijadas en el área.</a:t>
            </a:r>
            <a:endParaRPr lang="es-MX" dirty="0"/>
          </a:p>
          <a:p>
            <a:pPr algn="just">
              <a:spcAft>
                <a:spcPts val="1200"/>
              </a:spcAft>
              <a:defRPr/>
            </a:pPr>
            <a:r>
              <a:rPr lang="es-MX" dirty="0"/>
              <a:t> </a:t>
            </a:r>
            <a:r>
              <a:rPr lang="es-ES" b="1" dirty="0"/>
              <a:t>FUNCIONES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Realizar escritos de oficina como circulares, oficios, solicitudes, etc. Capturar datos en PC</a:t>
            </a:r>
            <a:r>
              <a:rPr lang="es-MX" dirty="0" smtClean="0"/>
              <a:t>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Llevar </a:t>
            </a:r>
            <a:r>
              <a:rPr lang="es-MX" altLang="es-MX" dirty="0"/>
              <a:t>el registro y control de la correspondencia de </a:t>
            </a:r>
            <a:r>
              <a:rPr lang="es-MX" altLang="es-MX" dirty="0" smtClean="0"/>
              <a:t>enviada 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Recibir, registrar y canalizar la correspondencia que ingresa según el área de trabajo correspondiente.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Llevar </a:t>
            </a:r>
            <a:r>
              <a:rPr lang="es-MX" altLang="es-MX" dirty="0"/>
              <a:t>el </a:t>
            </a:r>
            <a:r>
              <a:rPr lang="es-MX" altLang="es-MX" dirty="0" smtClean="0"/>
              <a:t>seguimiento </a:t>
            </a:r>
            <a:r>
              <a:rPr lang="es-MX" altLang="es-MX" dirty="0"/>
              <a:t>de la agenda de trabajo del </a:t>
            </a:r>
            <a:r>
              <a:rPr lang="es-MX" altLang="es-MX" dirty="0" smtClean="0"/>
              <a:t>Director.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Proporcionar la información que requieran las áreas administrativas del Instituto.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Atender a las personas que soliciten entrevistas con el Director General.</a:t>
            </a:r>
            <a:endParaRPr lang="es-MX" altLang="es-MX" dirty="0"/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Atender las llamadas telefónicas y canalizarlas al área que corresponda.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Participar </a:t>
            </a:r>
            <a:r>
              <a:rPr lang="es-MX" altLang="es-MX" dirty="0"/>
              <a:t>en las actividades relacionadas al cumplimiento del Programa Operativo Anual.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Verificar la entrega  de documentos administrativos.</a:t>
            </a:r>
          </a:p>
          <a:p>
            <a:pPr marL="179388" indent="-179388" algn="just">
              <a:buFont typeface="Wingdings" pitchFamily="2" charset="2"/>
              <a:buChar char="§"/>
              <a:defRPr/>
            </a:pPr>
            <a:r>
              <a:rPr lang="es-MX" dirty="0">
                <a:latin typeface="Arial" charset="0"/>
                <a:cs typeface="Arial" charset="0"/>
              </a:rPr>
              <a:t>Coordinar las acciones necesarias para el cumplimiento del Sistema Integral de Archivos de acuerdo a la normatividad en la materia</a:t>
            </a:r>
            <a:r>
              <a:rPr lang="es-MX" dirty="0" smtClean="0">
                <a:latin typeface="Arial" charset="0"/>
                <a:cs typeface="Arial" charset="0"/>
              </a:rPr>
              <a:t>.</a:t>
            </a:r>
          </a:p>
          <a:p>
            <a:pPr algn="just"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Estas </a:t>
            </a:r>
            <a:r>
              <a:rPr lang="es-MX" altLang="es-MX" dirty="0"/>
              <a:t>funciones son enunciativas más no limitativas.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dirty="0"/>
          </a:p>
          <a:p>
            <a:pPr algn="just">
              <a:defRPr/>
            </a:pPr>
            <a:endParaRPr lang="es-ES" dirty="0" smtClean="0"/>
          </a:p>
          <a:p>
            <a:pPr marL="177800" indent="-177800" algn="just">
              <a:buFont typeface="Wingdings" pitchFamily="2" charset="2"/>
              <a:buChar char="§"/>
              <a:defRPr/>
            </a:pPr>
            <a:endParaRPr lang="es-MX" dirty="0">
              <a:solidFill>
                <a:srgbClr val="FF33CC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13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87135"/>
              </p:ext>
            </p:extLst>
          </p:nvPr>
        </p:nvGraphicFramePr>
        <p:xfrm>
          <a:off x="1571625" y="8313738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Alba Yazmin González Hernández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Ricardo Bárcenas Rivas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87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69635" name="Rectangle 5"/>
          <p:cNvSpPr>
            <a:spLocks noChangeArrowheads="1"/>
          </p:cNvSpPr>
          <p:nvPr/>
        </p:nvSpPr>
        <p:spPr bwMode="auto">
          <a:xfrm>
            <a:off x="1448900" y="526562"/>
            <a:ext cx="5219700" cy="867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 algn="ctr" eaLnBrk="1" hangingPunct="1">
              <a:defRPr/>
            </a:pPr>
            <a:endParaRPr lang="es-MX" altLang="es-MX" b="1" i="1" dirty="0"/>
          </a:p>
          <a:p>
            <a:pPr marL="179388" indent="-179388" algn="ctr" eaLnBrk="1" hangingPunct="1">
              <a:defRPr/>
            </a:pPr>
            <a:r>
              <a:rPr lang="es-MX" altLang="es-MX" b="1" i="1" dirty="0" smtClean="0"/>
              <a:t>DIVISION DE LA UNIDAD DE TRASFERENCIA DE TECNOLOGIA</a:t>
            </a:r>
            <a:endParaRPr lang="es-ES" altLang="es-MX" dirty="0"/>
          </a:p>
          <a:p>
            <a:pPr marL="179388" indent="-179388" algn="ctr" eaLnBrk="1" hangingPunct="1">
              <a:defRPr/>
            </a:pPr>
            <a:endParaRPr lang="es-ES" altLang="es-MX" b="1" i="1" dirty="0"/>
          </a:p>
          <a:p>
            <a:pPr marL="179388" indent="-179388" eaLnBrk="1" hangingPunct="1">
              <a:spcAft>
                <a:spcPts val="1200"/>
              </a:spcAft>
              <a:defRPr/>
            </a:pPr>
            <a:r>
              <a:rPr lang="es-ES" altLang="es-MX" b="1" i="1" dirty="0"/>
              <a:t>OBJETIVO</a:t>
            </a:r>
          </a:p>
          <a:p>
            <a:pPr marL="179388" indent="-179388" algn="just" eaLnBrk="1" hangingPunct="1">
              <a:spcAft>
                <a:spcPts val="1200"/>
              </a:spcAft>
              <a:defRPr/>
            </a:pPr>
            <a:r>
              <a:rPr lang="es-MX" altLang="es-MX" dirty="0"/>
              <a:t>    </a:t>
            </a:r>
            <a:r>
              <a:rPr lang="es-MX" altLang="es-MX" dirty="0" smtClean="0"/>
              <a:t>Gestionar programas de </a:t>
            </a:r>
            <a:r>
              <a:rPr lang="es-MX" altLang="es-MX" dirty="0"/>
              <a:t>postgrado e investigación institucional, y proporcionar alternativas factibles bajo una visión innovadora,  con impacto en el ámbito interno, nacional e internacional. </a:t>
            </a:r>
          </a:p>
          <a:p>
            <a:pPr marL="179388" indent="-179388" eaLnBrk="1" hangingPunct="1">
              <a:spcAft>
                <a:spcPts val="1200"/>
              </a:spcAft>
              <a:defRPr/>
            </a:pPr>
            <a:r>
              <a:rPr lang="es-ES" altLang="es-MX" b="1" i="1" dirty="0"/>
              <a:t>FUNCIONES</a:t>
            </a: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/>
              <a:t>Gestionar ante </a:t>
            </a:r>
            <a:r>
              <a:rPr lang="es-MX" dirty="0"/>
              <a:t>las instancias correspondientes </a:t>
            </a:r>
            <a:r>
              <a:rPr lang="es-MX" dirty="0" smtClean="0"/>
              <a:t>los programas </a:t>
            </a:r>
            <a:r>
              <a:rPr lang="es-MX" dirty="0"/>
              <a:t>de posgrado que consoliden la oferta educativa del instituto</a:t>
            </a:r>
            <a:r>
              <a:rPr lang="es-MX" dirty="0" smtClean="0"/>
              <a:t>.</a:t>
            </a: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Dirigir y controlar el desarrollo de los programas y proyectos de investigación educativa, científica y tecnológica que se lleven a cabo en el Instituto.</a:t>
            </a:r>
            <a:endParaRPr lang="es-MX" dirty="0" smtClean="0"/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Participar con las instancias correspondientes en la definición de los perfiles del personal académico y de investigación, así como en la definición de los Programas de Formación Académica e Investigación</a:t>
            </a:r>
            <a:r>
              <a:rPr lang="es-MX" dirty="0" smtClean="0"/>
              <a:t>.</a:t>
            </a: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/>
              <a:t>Gestionar </a:t>
            </a:r>
            <a:r>
              <a:rPr lang="es-MX" dirty="0"/>
              <a:t>la generación, </a:t>
            </a:r>
            <a:r>
              <a:rPr lang="es-MX" dirty="0" smtClean="0"/>
              <a:t>desarrollo y </a:t>
            </a:r>
            <a:r>
              <a:rPr lang="es-MX" dirty="0"/>
              <a:t>seguimiento </a:t>
            </a:r>
            <a:r>
              <a:rPr lang="es-MX" dirty="0" smtClean="0"/>
              <a:t>de </a:t>
            </a:r>
            <a:r>
              <a:rPr lang="es-MX" dirty="0"/>
              <a:t>los proyectos autorizados por las instancias correspondientes de acuerdo con  el Reglamento de Investigación</a:t>
            </a:r>
            <a:r>
              <a:rPr lang="es-MX" dirty="0" smtClean="0"/>
              <a:t>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   Proponer mecanismos </a:t>
            </a:r>
            <a:r>
              <a:rPr lang="es-MX" altLang="es-MX" dirty="0"/>
              <a:t>para estimular la participación docente y de la comunidad estudiantil en proyectos de investigación para cada una de las líneas de investigación establecidas por carrera.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  Gestionar </a:t>
            </a:r>
            <a:r>
              <a:rPr lang="es-MX" altLang="es-MX" dirty="0"/>
              <a:t>el registro de las líneas de investigación ante las instancias correspondientes.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  Gestionar el </a:t>
            </a:r>
            <a:r>
              <a:rPr lang="es-MX" altLang="es-MX" dirty="0"/>
              <a:t>registro de los proyectos de investigación ante las instancias </a:t>
            </a:r>
            <a:r>
              <a:rPr lang="es-MX" altLang="es-MX" dirty="0" smtClean="0"/>
              <a:t>correspondientes.</a:t>
            </a:r>
            <a:endParaRPr lang="es-MX" altLang="es-MX" dirty="0"/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/>
              <a:t>Tramitar </a:t>
            </a:r>
            <a:r>
              <a:rPr lang="es-MX" dirty="0"/>
              <a:t>oportunamente las solicitudes de información, conforme a la Ley de Acceso a la Información Pública del Estado de San Luis Potosí.</a:t>
            </a: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/>
              <a:t>Verificar </a:t>
            </a:r>
            <a:r>
              <a:rPr lang="es-MX" dirty="0"/>
              <a:t>la normatividad expedida en la materia para el control, organización, circulación y conservación de documentos y </a:t>
            </a:r>
            <a:r>
              <a:rPr lang="es-MX" dirty="0" smtClean="0"/>
              <a:t>archivo</a:t>
            </a: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altLang="es-MX" dirty="0" smtClean="0"/>
              <a:t>Participar </a:t>
            </a:r>
            <a:r>
              <a:rPr lang="es-ES" altLang="es-MX" dirty="0"/>
              <a:t>en la elaboración, evaluación y seguimiento de la planeación (PTA y POA) de la jefatura en concordancia y coherencia al PIID.</a:t>
            </a: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ES" altLang="es-MX" dirty="0" smtClean="0"/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dirty="0"/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/>
          </a:p>
        </p:txBody>
      </p:sp>
      <p:sp>
        <p:nvSpPr>
          <p:cNvPr id="66575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66576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313534"/>
              </p:ext>
            </p:extLst>
          </p:nvPr>
        </p:nvGraphicFramePr>
        <p:xfrm>
          <a:off x="1571625" y="8199438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División de la Unidad de Trasferencia de Tecnología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Francisca Azuara Zumaya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885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69635" name="Rectangle 5"/>
          <p:cNvSpPr>
            <a:spLocks noChangeArrowheads="1"/>
          </p:cNvSpPr>
          <p:nvPr/>
        </p:nvSpPr>
        <p:spPr bwMode="auto">
          <a:xfrm>
            <a:off x="1448900" y="526562"/>
            <a:ext cx="5219700" cy="451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 algn="ctr" eaLnBrk="1" hangingPunct="1">
              <a:defRPr/>
            </a:pPr>
            <a:endParaRPr lang="es-MX" altLang="es-MX" b="1" i="1" dirty="0"/>
          </a:p>
          <a:p>
            <a:pPr marL="179388" indent="-179388" algn="ctr" eaLnBrk="1" hangingPunct="1">
              <a:defRPr/>
            </a:pPr>
            <a:r>
              <a:rPr lang="es-MX" altLang="es-MX" b="1" i="1" dirty="0" smtClean="0"/>
              <a:t>DIVISION DE LA UNIDAD DE TRASFERENCIA DE TECNOLOGIA</a:t>
            </a:r>
            <a:endParaRPr lang="es-ES" altLang="es-MX" dirty="0"/>
          </a:p>
          <a:p>
            <a:pPr marL="179388" indent="-179388" algn="ctr" eaLnBrk="1" hangingPunct="1">
              <a:defRPr/>
            </a:pPr>
            <a:endParaRPr lang="es-ES" altLang="es-MX" b="1" i="1" dirty="0"/>
          </a:p>
          <a:p>
            <a:pPr marL="179388" indent="-179388" eaLnBrk="1" hangingPunct="1">
              <a:spcAft>
                <a:spcPts val="1200"/>
              </a:spcAft>
              <a:defRPr/>
            </a:pPr>
            <a:r>
              <a:rPr lang="es-ES" altLang="es-MX" b="1" i="1" dirty="0" smtClean="0"/>
              <a:t>FUNCIONES</a:t>
            </a:r>
            <a:endParaRPr lang="es-ES" altLang="es-MX" b="1" i="1" dirty="0"/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Gestionar la realización de eventos de divulgación científica y tecnológica en el Instituto, para darle promoción a la investigación entre la planta docente</a:t>
            </a:r>
            <a:r>
              <a:rPr lang="es-MX" dirty="0" smtClean="0"/>
              <a:t>.</a:t>
            </a: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Proponer programas de gestión tecnológica y vinculación con los diversos sectores, con el fin de generar tecnologías aplicadas al campo laboral</a:t>
            </a:r>
            <a:r>
              <a:rPr lang="es-MX" dirty="0" smtClean="0"/>
              <a:t>.</a:t>
            </a: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Gestionar la creación y producción de prototipos tecnológicos, paquetes de asistencia técnica y comercialización de conformidad con los procedimientos establecidos, para el desarrollo de los </a:t>
            </a:r>
            <a:r>
              <a:rPr lang="es-MX" dirty="0" smtClean="0"/>
              <a:t>estudiantes.</a:t>
            </a: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Estas </a:t>
            </a:r>
            <a:r>
              <a:rPr lang="es-MX" dirty="0">
                <a:solidFill>
                  <a:srgbClr val="000000"/>
                </a:solidFill>
              </a:rPr>
              <a:t>funciones son enunciativas mas no limitativas.</a:t>
            </a: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ES" altLang="es-MX" dirty="0"/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ES" altLang="es-MX" dirty="0" smtClean="0"/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dirty="0"/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/>
          </a:p>
        </p:txBody>
      </p:sp>
      <p:sp>
        <p:nvSpPr>
          <p:cNvPr id="66575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66576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890199"/>
              </p:ext>
            </p:extLst>
          </p:nvPr>
        </p:nvGraphicFramePr>
        <p:xfrm>
          <a:off x="1571625" y="8313738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División del a unidad de Trasferencia de Tecnología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Francisca Azuara Zumaya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094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26987" name="5 Rectángulo"/>
          <p:cNvSpPr>
            <a:spLocks noChangeArrowheads="1"/>
          </p:cNvSpPr>
          <p:nvPr/>
        </p:nvSpPr>
        <p:spPr bwMode="auto">
          <a:xfrm>
            <a:off x="1445601" y="526927"/>
            <a:ext cx="5219700" cy="811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COORDINACION  </a:t>
            </a:r>
            <a:r>
              <a:rPr lang="es-MX" altLang="es-MX" sz="1200" b="1" i="1" dirty="0">
                <a:latin typeface="Arial" panose="020B0604020202020204" pitchFamily="34" charset="0"/>
              </a:rPr>
              <a:t>DE </a:t>
            </a:r>
            <a:r>
              <a:rPr lang="es-MX" altLang="es-MX" sz="1200" b="1" i="1" dirty="0" smtClean="0">
                <a:latin typeface="Arial" panose="020B0604020202020204" pitchFamily="34" charset="0"/>
              </a:rPr>
              <a:t>TRANSPARENCIA Y ARCHIVO</a:t>
            </a: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_tradnl" altLang="es-MX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r>
              <a:rPr lang="es-MX" sz="1200" dirty="0">
                <a:latin typeface="Arial" panose="020B0604020202020204" pitchFamily="34" charset="0"/>
              </a:rPr>
              <a:t>A</a:t>
            </a:r>
            <a:r>
              <a:rPr lang="es-MX" sz="1200" dirty="0" smtClean="0">
                <a:latin typeface="Arial" panose="020B0604020202020204" pitchFamily="34" charset="0"/>
              </a:rPr>
              <a:t>tender  los requerimientos de información publica que los particulares soliciten al instituto debiendo cumplir con los términos y plazos que establece la Ley de Trasparencia y Acceso a la información de Estado de San Luis Potosí y la normatividad del Instituto, asimismo custodiar y administrar los archivos de la Institución.</a:t>
            </a:r>
          </a:p>
          <a:p>
            <a:pPr marL="0" indent="0">
              <a:buNone/>
            </a:pPr>
            <a:endParaRPr 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 smtClean="0">
                <a:latin typeface="Arial" panose="020B0604020202020204" pitchFamily="34" charset="0"/>
              </a:rPr>
              <a:t>FUNCIONES</a:t>
            </a:r>
            <a:endParaRPr lang="es-ES" altLang="es-MX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</a:rPr>
              <a:t>Gestionar que las áreas responsables de la institución colaboren con la publicación y actualización de la información en tiempo y forma derivada de las obligaciones de trasparencia.</a:t>
            </a:r>
          </a:p>
          <a:p>
            <a:pPr marL="0" indent="0" algn="just">
              <a:buNone/>
            </a:pPr>
            <a:endParaRPr lang="es-MX" sz="1200" dirty="0" smtClean="0">
              <a:latin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</a:rPr>
              <a:t>Gestionar los tramites internos para la atención de solicitudes para el ejercicio de los derechos de acceso, rectificación y cancelación de datos personales. Así como de oposición al tratamiento de los mismos.</a:t>
            </a:r>
          </a:p>
          <a:p>
            <a:pPr marL="0" indent="0" algn="just">
              <a:buNone/>
            </a:pPr>
            <a:endParaRPr lang="es-MX" sz="800" dirty="0" smtClean="0">
              <a:latin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</a:rPr>
              <a:t>Gestionar los tramites internos necesarios para la atención de                                                   solicitudes de acceso a la información.</a:t>
            </a:r>
          </a:p>
          <a:p>
            <a:pPr marL="0" indent="0" algn="just">
              <a:buNone/>
            </a:pPr>
            <a:endParaRPr lang="es-MX" sz="1200" dirty="0" smtClean="0">
              <a:latin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</a:rPr>
              <a:t>Recopilar la información en materia de tramites y servicios para realizar el registro en el portal del internet del registro único de tramites y servicios (RUTyS).</a:t>
            </a:r>
          </a:p>
          <a:p>
            <a:pPr algn="just"/>
            <a:r>
              <a:rPr lang="es-MX" sz="1200" dirty="0" smtClean="0">
                <a:latin typeface="Arial" panose="020B0604020202020204" pitchFamily="34" charset="0"/>
              </a:rPr>
              <a:t>Elaborar y actualizar los instrumentos de control y consulta archivística que propicien la organización, administración, conservación y localización expedita de su archivos.</a:t>
            </a:r>
          </a:p>
          <a:p>
            <a:pPr marL="0" indent="0" algn="just">
              <a:buNone/>
            </a:pPr>
            <a:endParaRPr lang="es-MX" sz="1200" dirty="0" smtClean="0">
              <a:latin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</a:rPr>
              <a:t>Elaborar y desarrollar un programa de capacitación y asesoría en materia de obligaciones de transparencia, protección de datos personales, gestión documental, administración de archivos, mejora regulatoria, acceso a la información, clasificación y desclasificación de información.</a:t>
            </a:r>
          </a:p>
          <a:p>
            <a:pPr marL="0" indent="0" algn="just">
              <a:buNone/>
            </a:pPr>
            <a:endParaRPr lang="es-MX" sz="1200" dirty="0" smtClean="0">
              <a:latin typeface="Arial" panose="020B0604020202020204" pitchFamily="34" charset="0"/>
            </a:endParaRPr>
          </a:p>
          <a:p>
            <a:pPr algn="just"/>
            <a:endParaRPr lang="es-MX" sz="1200" dirty="0" smtClean="0">
              <a:latin typeface="Arial" panose="020B0604020202020204" pitchFamily="34" charset="0"/>
            </a:endParaRPr>
          </a:p>
          <a:p>
            <a:pPr marL="0" indent="0" algn="just">
              <a:buNone/>
            </a:pPr>
            <a:endParaRPr 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12698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2698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925653"/>
              </p:ext>
            </p:extLst>
          </p:nvPr>
        </p:nvGraphicFramePr>
        <p:xfrm>
          <a:off x="1571625" y="8254522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 de la Oficina de la Unidad de Transparencia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Nuvia Ivet Bautista Rebullosa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645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26987" name="5 Rectángulo"/>
          <p:cNvSpPr>
            <a:spLocks noChangeArrowheads="1"/>
          </p:cNvSpPr>
          <p:nvPr/>
        </p:nvSpPr>
        <p:spPr bwMode="auto">
          <a:xfrm>
            <a:off x="1445601" y="526927"/>
            <a:ext cx="5219700" cy="579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COORDINACION DE TRANSPARENCIA Y ARCHIVO</a:t>
            </a:r>
          </a:p>
          <a:p>
            <a:pPr algn="ctr">
              <a:spcBef>
                <a:spcPct val="0"/>
              </a:spcBef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(CONTINÚA)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</a:rPr>
              <a:t>Inspeccionar que los archivos de las unidades administrativas de la institución se encuentren actualizados, organizados, y conservados de conformidad, con las disposiciones aplicables y permitan la localización de expedita de los expedientes</a:t>
            </a:r>
            <a:r>
              <a:rPr lang="es-MX" sz="1200" dirty="0" smtClean="0">
                <a:latin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es-MX" sz="1200" dirty="0">
              <a:latin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</a:rPr>
              <a:t>Integrar el catalogo de los expedientes que contengan información clasificada reservada.</a:t>
            </a:r>
          </a:p>
          <a:p>
            <a:pPr algn="just"/>
            <a:endParaRPr lang="es-MX" sz="1200" dirty="0" smtClean="0">
              <a:latin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</a:rPr>
              <a:t>Recopilar la información de los datos personales de los tramites y servicios de la Institución para realizar el registro en el Micrositio de Datos Personales.</a:t>
            </a:r>
          </a:p>
          <a:p>
            <a:pPr algn="just"/>
            <a:endParaRPr lang="es-MX" sz="1200" dirty="0" smtClean="0">
              <a:latin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</a:rPr>
              <a:t>Elaborar y actualizar las medidas de seguridad en el tratamiento de datos personales.  </a:t>
            </a:r>
          </a:p>
          <a:p>
            <a:pPr algn="just"/>
            <a:endParaRPr lang="es-MX" sz="1200" dirty="0" smtClean="0">
              <a:latin typeface="Arial" panose="020B0604020202020204" pitchFamily="34" charset="0"/>
            </a:endParaRP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altLang="es-MX" sz="1200" dirty="0" smtClean="0">
                <a:latin typeface="Arial" panose="020B0604020202020204" pitchFamily="34" charset="0"/>
              </a:rPr>
              <a:t>Participar </a:t>
            </a:r>
            <a:r>
              <a:rPr lang="es-ES" altLang="es-MX" sz="1200" dirty="0">
                <a:latin typeface="Arial" panose="020B0604020202020204" pitchFamily="34" charset="0"/>
              </a:rPr>
              <a:t>en la elaboración, evaluación y seguimiento de la planeación (PTA y POA) de la jefatura en concordancia y coherencia al PIID</a:t>
            </a:r>
            <a:r>
              <a:rPr lang="es-ES" altLang="es-MX" sz="1200" dirty="0" smtClean="0">
                <a:latin typeface="Arial" panose="020B0604020202020204" pitchFamily="34" charset="0"/>
              </a:rPr>
              <a:t>.</a:t>
            </a: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</a:p>
          <a:p>
            <a:pPr marL="0" indent="0" algn="just">
              <a:lnSpc>
                <a:spcPct val="95000"/>
              </a:lnSpc>
              <a:spcAft>
                <a:spcPts val="1200"/>
              </a:spcAft>
              <a:buNone/>
              <a:defRPr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algn="just"/>
            <a:endParaRPr lang="es-MX" sz="1200" dirty="0" smtClean="0">
              <a:latin typeface="Arial" panose="020B0604020202020204" pitchFamily="34" charset="0"/>
            </a:endParaRPr>
          </a:p>
          <a:p>
            <a:pPr marL="0" indent="0" algn="just">
              <a:buNone/>
            </a:pPr>
            <a:endParaRPr 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12698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2698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944157"/>
              </p:ext>
            </p:extLst>
          </p:nvPr>
        </p:nvGraphicFramePr>
        <p:xfrm>
          <a:off x="1571625" y="8313738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 de la Oficina de la Unidad de Transparencia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Nuvia Ivet Bautista Rebullosa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945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26987" name="5 Rectángulo"/>
          <p:cNvSpPr>
            <a:spLocks noChangeArrowheads="1"/>
          </p:cNvSpPr>
          <p:nvPr/>
        </p:nvSpPr>
        <p:spPr bwMode="auto">
          <a:xfrm>
            <a:off x="1445601" y="526927"/>
            <a:ext cx="5219700" cy="877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AUXILIAR ADMINISTRATIVO </a:t>
            </a: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_tradnl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/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con la información publica que los particulares soliciten al instituto, cumpliendo con los términos y plazos de la Ley de Trasparencia y Acceso a la información de Estado de San Luis Potosí y la normatividad del Instituto, asimismo custodiar y administrar los archivos de la Institución.</a:t>
            </a:r>
          </a:p>
          <a:p>
            <a:pPr marL="0" indent="0">
              <a:buFontTx/>
              <a:buNone/>
            </a:pPr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FUNCIONES</a:t>
            </a:r>
            <a:endParaRPr lang="es-ES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verificar que la información publicada derivada de las obligaciones de transparencia este completa publicada y actualizada.</a:t>
            </a:r>
          </a:p>
          <a:p>
            <a:pPr algn="just"/>
            <a:endParaRPr 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verificar que las unidades administrativas mantengan actualizados, organizados y conservados de conformidad con las disposiciones aplicables en materia de archivo y permita la localización expedita de los expedientes.</a:t>
            </a:r>
          </a:p>
          <a:p>
            <a:pPr algn="just"/>
            <a:endParaRPr 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verificar que las unidades administrativas cumplan con las medidas de seguridad en el tratamiento de datos personales.</a:t>
            </a:r>
          </a:p>
          <a:p>
            <a:pPr marL="0" indent="0" algn="just">
              <a:buNone/>
            </a:pPr>
            <a:endParaRPr 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mantener los archivos de la coordinación  de conformidad con las disposiciones aplicables en materia de archivo.</a:t>
            </a:r>
          </a:p>
          <a:p>
            <a:pPr algn="just"/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publicar la información de las obligaciones de transparencia del área en las plataforma.</a:t>
            </a:r>
          </a:p>
          <a:p>
            <a:pPr marL="0" indent="0" algn="just">
              <a:buNone/>
            </a:pPr>
            <a:endParaRPr 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Estas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funciones son enunciativas mas no limitativas.</a:t>
            </a: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sz="1200" dirty="0" smtClean="0">
              <a:latin typeface="Arial" panose="020B0604020202020204" pitchFamily="34" charset="0"/>
            </a:endParaRP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/>
            <a:endParaRPr 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endParaRPr 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endParaRPr 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just">
              <a:buFontTx/>
              <a:buNone/>
            </a:pPr>
            <a:endParaRPr lang="es-MX" sz="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endParaRPr 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endParaRPr 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just">
              <a:buFontTx/>
              <a:buNone/>
            </a:pPr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698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2698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366472"/>
              </p:ext>
            </p:extLst>
          </p:nvPr>
        </p:nvGraphicFramePr>
        <p:xfrm>
          <a:off x="1557825" y="8307338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 de la Oficina de la Unidad de Transparencia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Dula del Carmen Barrera Suarez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812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21"/>
          <p:cNvGraphicFramePr>
            <a:graphicFrameLocks noGrp="1"/>
          </p:cNvGraphicFramePr>
          <p:nvPr>
            <p:extLst/>
          </p:nvPr>
        </p:nvGraphicFramePr>
        <p:xfrm>
          <a:off x="1571625" y="8397875"/>
          <a:ext cx="5207000" cy="587375"/>
        </p:xfrm>
        <a:graphic>
          <a:graphicData uri="http://schemas.openxmlformats.org/drawingml/2006/table">
            <a:tbl>
              <a:tblPr/>
              <a:tblGrid>
                <a:gridCol w="27162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907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Académico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MX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José Martín Tello Guerrero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Ricardo Bárcenas Rivas</a:t>
                      </a: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24590" name="6 Rectángulo"/>
          <p:cNvSpPr>
            <a:spLocks noChangeArrowheads="1"/>
          </p:cNvSpPr>
          <p:nvPr/>
        </p:nvSpPr>
        <p:spPr bwMode="auto">
          <a:xfrm>
            <a:off x="1446336" y="526562"/>
            <a:ext cx="5219700" cy="8156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s-MX" altLang="es-MX" b="1" dirty="0"/>
          </a:p>
          <a:p>
            <a:pPr algn="ctr" eaLnBrk="1" hangingPunct="1">
              <a:spcAft>
                <a:spcPts val="1200"/>
              </a:spcAft>
            </a:pPr>
            <a:r>
              <a:rPr lang="es-MX" altLang="es-MX" b="1" i="1" dirty="0" smtClean="0"/>
              <a:t>DIRECCIÓN </a:t>
            </a:r>
            <a:r>
              <a:rPr lang="es-MX" altLang="es-MX" b="1" i="1" dirty="0"/>
              <a:t>ACADÉMICA</a:t>
            </a:r>
          </a:p>
          <a:p>
            <a:pPr eaLnBrk="1" hangingPunct="1">
              <a:spcAft>
                <a:spcPts val="1200"/>
              </a:spcAft>
            </a:pPr>
            <a:r>
              <a:rPr lang="es-MX" altLang="es-MX" b="1" i="1" dirty="0"/>
              <a:t>OBJETIVO</a:t>
            </a:r>
          </a:p>
          <a:p>
            <a:pPr eaLnBrk="1" hangingPunct="1">
              <a:spcAft>
                <a:spcPts val="1200"/>
              </a:spcAft>
            </a:pPr>
            <a:r>
              <a:rPr lang="es-MX" altLang="es-MX" dirty="0"/>
              <a:t>     Impulsar de manera permanente las actividades </a:t>
            </a:r>
            <a:r>
              <a:rPr lang="es-MX" altLang="es-MX" dirty="0" smtClean="0"/>
              <a:t>académicas y de investigación en la Institución.</a:t>
            </a:r>
            <a:endParaRPr lang="es-MX" altLang="es-MX" dirty="0"/>
          </a:p>
          <a:p>
            <a:pPr eaLnBrk="1" hangingPunct="1">
              <a:spcAft>
                <a:spcPts val="1200"/>
              </a:spcAft>
            </a:pPr>
            <a:r>
              <a:rPr lang="es-MX" altLang="es-MX" b="1" i="1" dirty="0"/>
              <a:t>FUNCIONES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/>
              <a:t>Dirigir y controlar la aplicación de los planes y programas de estudio de las carreras que se impartan en el Instituto, y de los apoyos didácticos e instrumentos para la evaluación del aprendizaje de acuerdo a las normas y lineamientos establecidos.</a:t>
            </a:r>
            <a:endParaRPr lang="es-MX" altLang="es-MX" dirty="0" smtClean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/>
              <a:t>Supervisar y evaluar el funcionamiento del área académica y, con base en los resultados, proponer las medidas que mejoren su </a:t>
            </a:r>
            <a:r>
              <a:rPr lang="es-MX" dirty="0" smtClean="0"/>
              <a:t>operación.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/>
              <a:t>Informar del funcionamiento del área a la Dirección General del Instituto en los términos y plazos establecidos. 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Promover que </a:t>
            </a:r>
            <a:r>
              <a:rPr lang="es-MX" altLang="es-MX" dirty="0"/>
              <a:t>las unidades </a:t>
            </a:r>
            <a:r>
              <a:rPr lang="es-MX" altLang="es-MX" dirty="0" smtClean="0"/>
              <a:t>a </a:t>
            </a:r>
            <a:r>
              <a:rPr lang="es-MX" altLang="es-MX" dirty="0"/>
              <a:t>su cargo atiendan oportunamente las solicitudes de información sustentadas en la Ley de Acceso a la Información Pública del Estado de San Luis </a:t>
            </a:r>
            <a:r>
              <a:rPr lang="es-MX" altLang="es-MX" dirty="0" smtClean="0"/>
              <a:t>Potosí.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/>
              <a:t>Coordinar el comité académico del Instituto, de acuerdo a los procedimientos establecidos, fungir como presidente del mismo y promover su funcionamiento. </a:t>
            </a:r>
            <a:endParaRPr lang="es-MX" dirty="0" smtClean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Participar en evaluaciones a docentes así como en programas de estímulos y de investigación.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Promover en la Institución la integración y funcionamiento de las academias.</a:t>
            </a:r>
            <a:endParaRPr lang="es-MX" altLang="es-MX" dirty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Promover </a:t>
            </a:r>
            <a:r>
              <a:rPr lang="es-MX" altLang="es-MX" dirty="0"/>
              <a:t>y Definir el cumplimiento, de las leyes, reglamentos, decretos, acuerdos, circulares, procedimientos y demás disposiciones relacionadas con los servicios y actividades de la competencia de la respectiva unidad administrativa. </a:t>
            </a:r>
            <a:endParaRPr lang="es-MX" altLang="es-MX" dirty="0" smtClean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Coordinar </a:t>
            </a:r>
            <a:r>
              <a:rPr lang="es-MX" altLang="es-MX" dirty="0"/>
              <a:t>los congresos y eventos académicos en conjunto con el personal comisionado en la institución.</a:t>
            </a:r>
          </a:p>
          <a:p>
            <a:pPr marL="0" indent="0" algn="just" eaLnBrk="1" hangingPunct="1">
              <a:spcAft>
                <a:spcPts val="1200"/>
              </a:spcAft>
            </a:pPr>
            <a:endParaRPr lang="es-MX" altLang="es-MX" dirty="0" smtClean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>
              <a:solidFill>
                <a:srgbClr val="00B050"/>
              </a:solidFill>
            </a:endParaRPr>
          </a:p>
        </p:txBody>
      </p:sp>
      <p:sp>
        <p:nvSpPr>
          <p:cNvPr id="24591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2459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307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25614" name="6 Rectángulo"/>
          <p:cNvSpPr>
            <a:spLocks noChangeArrowheads="1"/>
          </p:cNvSpPr>
          <p:nvPr/>
        </p:nvSpPr>
        <p:spPr bwMode="auto">
          <a:xfrm>
            <a:off x="1447800" y="526562"/>
            <a:ext cx="5219700" cy="661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s-MX" altLang="es-MX" b="1" dirty="0"/>
          </a:p>
          <a:p>
            <a:pPr algn="ctr" eaLnBrk="1" hangingPunct="1"/>
            <a:r>
              <a:rPr lang="es-MX" altLang="es-MX" b="1" i="1" dirty="0" smtClean="0"/>
              <a:t>DIRECCIÓN ACADÉMICA</a:t>
            </a:r>
          </a:p>
          <a:p>
            <a:pPr algn="ctr" eaLnBrk="1" hangingPunct="1"/>
            <a:r>
              <a:rPr lang="es-MX" altLang="es-MX" b="1" i="1" dirty="0" smtClean="0"/>
              <a:t>(CONTINÚA)</a:t>
            </a:r>
          </a:p>
          <a:p>
            <a:pPr algn="ctr" eaLnBrk="1" hangingPunct="1"/>
            <a:endParaRPr lang="es-MX" altLang="es-MX" b="1" i="1" dirty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Planear sus actividades de acuerdo a los programas aprobados y las políticas que señale la Dirección General,  para el logro de sus objetivos y prioridades establezca el Instituto.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Coordinar </a:t>
            </a:r>
            <a:r>
              <a:rPr lang="es-MX" altLang="es-MX" dirty="0"/>
              <a:t>y presentar a la Dirección General los informes de trabajo periódicos de cada una de las unidades administrativas a su cargo para la toma de decisiones y formular los dictámenes que sean necesarios.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Impulsar </a:t>
            </a:r>
            <a:r>
              <a:rPr lang="es-MX" altLang="es-MX" dirty="0"/>
              <a:t>la participación en redes y organizaciones de investigación, a nivel nacional e internacional, así como promover entre el personal académico que se dedique a la investigación, la obtención de su registro ante el Sistema Nacional de Investigadores.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Coordinar la instrumentación de los procesos de acreditación de  los programas académicos de la institución, así como su seguimiento y re acreditación</a:t>
            </a:r>
            <a:r>
              <a:rPr lang="es-MX" altLang="es-MX" dirty="0" smtClean="0"/>
              <a:t>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Supervisar </a:t>
            </a:r>
            <a:r>
              <a:rPr lang="es-MX" altLang="es-MX" dirty="0"/>
              <a:t>el cumplimiento de la normatividad expedida en la materia para el control, organización, circulación y conservación de documentos y archivos</a:t>
            </a:r>
            <a:r>
              <a:rPr lang="es-MX" altLang="es-MX" dirty="0" smtClean="0"/>
              <a:t>.</a:t>
            </a:r>
            <a:endParaRPr lang="es-MX" altLang="es-MX" dirty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dirty="0" smtClean="0"/>
              <a:t>Participar </a:t>
            </a:r>
            <a:r>
              <a:rPr lang="es-ES" altLang="es-MX" dirty="0"/>
              <a:t>en la elaboración, evaluación y seguimiento de la planeación (PTA y POA) de la </a:t>
            </a:r>
            <a:r>
              <a:rPr lang="es-ES" altLang="es-MX" dirty="0" smtClean="0"/>
              <a:t>Dirección </a:t>
            </a:r>
            <a:r>
              <a:rPr lang="es-ES" altLang="es-MX" dirty="0"/>
              <a:t>en concordancia y coherencia al PIID</a:t>
            </a:r>
            <a:r>
              <a:rPr lang="es-ES" altLang="es-MX" dirty="0" smtClean="0"/>
              <a:t>.</a:t>
            </a:r>
            <a:r>
              <a:rPr lang="es-MX" altLang="es-MX" dirty="0"/>
              <a:t> </a:t>
            </a:r>
            <a:endParaRPr lang="es-MX" altLang="es-MX" dirty="0" smtClean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Estas </a:t>
            </a:r>
            <a:r>
              <a:rPr lang="es-MX" altLang="es-MX" dirty="0"/>
              <a:t>funciones son enunciativas más no limitativas.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/>
          </a:p>
        </p:txBody>
      </p:sp>
      <p:sp>
        <p:nvSpPr>
          <p:cNvPr id="25615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25616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66786"/>
              </p:ext>
            </p:extLst>
          </p:nvPr>
        </p:nvGraphicFramePr>
        <p:xfrm>
          <a:off x="1571625" y="8397875"/>
          <a:ext cx="5207000" cy="587375"/>
        </p:xfrm>
        <a:graphic>
          <a:graphicData uri="http://schemas.openxmlformats.org/drawingml/2006/table">
            <a:tbl>
              <a:tblPr/>
              <a:tblGrid>
                <a:gridCol w="27162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907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Académico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MX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José Martín Tello Guerrero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Ricardo Bárcenas Rivas</a:t>
                      </a: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619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20"/>
          <p:cNvSpPr>
            <a:spLocks noChangeArrowheads="1"/>
          </p:cNvSpPr>
          <p:nvPr/>
        </p:nvSpPr>
        <p:spPr bwMode="auto">
          <a:xfrm>
            <a:off x="1446336" y="524851"/>
            <a:ext cx="5219700" cy="707886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defRPr/>
            </a:pPr>
            <a:endParaRPr lang="es-MX" b="1" i="1" dirty="0">
              <a:latin typeface="Arial" charset="0"/>
              <a:cs typeface="Arial" charset="0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MX" b="1" i="1" dirty="0">
                <a:latin typeface="Arial" charset="0"/>
                <a:cs typeface="Arial" charset="0"/>
              </a:rPr>
              <a:t>SECRETARIA DE DIRECCIÓN ACADÉMICA</a:t>
            </a:r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MX" b="1" dirty="0"/>
              <a:t>OBJETIVO</a:t>
            </a:r>
            <a:endParaRPr lang="es-MX" dirty="0"/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ES" dirty="0"/>
              <a:t>    Proporcionar los servicios de apoyo secretarial que sean requeridos por el Jefe inmediato en la realización de actividades que contribuyan a cumplir las metas fijadas en el área.</a:t>
            </a:r>
            <a:endParaRPr lang="es-MX" dirty="0"/>
          </a:p>
          <a:p>
            <a:pPr algn="just">
              <a:spcAft>
                <a:spcPts val="1200"/>
              </a:spcAft>
              <a:defRPr/>
            </a:pPr>
            <a:r>
              <a:rPr lang="es-MX" dirty="0"/>
              <a:t> </a:t>
            </a:r>
            <a:r>
              <a:rPr lang="es-ES" b="1" dirty="0"/>
              <a:t>FUNCIONES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dirty="0"/>
              <a:t>Apoyar a la Dirección </a:t>
            </a:r>
            <a:r>
              <a:rPr lang="es-ES" dirty="0" smtClean="0"/>
              <a:t>Academica en </a:t>
            </a:r>
            <a:r>
              <a:rPr lang="es-ES" dirty="0"/>
              <a:t>las actividades que se le encomienden, relativas a la operatividad del área.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Integrar </a:t>
            </a:r>
            <a:r>
              <a:rPr lang="es-MX" altLang="es-MX" dirty="0"/>
              <a:t>y archivar los documentos de acuerdo con las técnicas establecidas.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Atender la </a:t>
            </a:r>
            <a:r>
              <a:rPr lang="es-MX" altLang="es-MX" dirty="0"/>
              <a:t>correspondencia de entrada, contestando aquella que le señale su Jefe inmediato.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Atender la </a:t>
            </a:r>
            <a:r>
              <a:rPr lang="es-MX" altLang="es-MX" dirty="0"/>
              <a:t>agenda de trabajo del Director, revisar la ortografía y redacción y elaborar los trabajos, oficios y documentos generales y orden y la forma en que le indique el Jefe  inmediato.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Apoyar </a:t>
            </a:r>
            <a:r>
              <a:rPr lang="es-MX" altLang="es-MX" dirty="0"/>
              <a:t>en las actividades relacionadas al cumplimiento del Programa Operativo Anual.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Proporcionar </a:t>
            </a:r>
            <a:r>
              <a:rPr lang="es-MX" altLang="es-MX" dirty="0"/>
              <a:t>la información y documentación </a:t>
            </a:r>
            <a:r>
              <a:rPr lang="es-MX" altLang="es-MX" dirty="0" smtClean="0"/>
              <a:t>por </a:t>
            </a:r>
            <a:r>
              <a:rPr lang="es-MX" altLang="es-MX" dirty="0"/>
              <a:t>instrucciones </a:t>
            </a:r>
            <a:r>
              <a:rPr lang="es-MX" altLang="es-MX" dirty="0" smtClean="0"/>
              <a:t>de la Dirección </a:t>
            </a:r>
            <a:r>
              <a:rPr lang="es-MX" altLang="es-MX" dirty="0"/>
              <a:t>en </a:t>
            </a:r>
            <a:r>
              <a:rPr lang="es-MX" altLang="es-MX" dirty="0" smtClean="0"/>
              <a:t>los plazos </a:t>
            </a:r>
            <a:r>
              <a:rPr lang="es-MX" altLang="es-MX" dirty="0"/>
              <a:t>establecidos, </a:t>
            </a:r>
            <a:r>
              <a:rPr lang="es-MX" altLang="es-MX" dirty="0" smtClean="0"/>
              <a:t>que </a:t>
            </a:r>
            <a:r>
              <a:rPr lang="es-MX" altLang="es-MX" dirty="0"/>
              <a:t>le sean requeridos por instancias superiores y por las áreas adscritas </a:t>
            </a:r>
            <a:r>
              <a:rPr lang="es-MX" altLang="es-MX" dirty="0" smtClean="0"/>
              <a:t>a la Institución.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Apoyar para dar cumplimiento con la normatividad expedida </a:t>
            </a:r>
            <a:r>
              <a:rPr lang="es-MX" altLang="es-MX" dirty="0" smtClean="0"/>
              <a:t>para </a:t>
            </a:r>
            <a:r>
              <a:rPr lang="es-MX" altLang="es-MX" dirty="0"/>
              <a:t>el control, organización, circulación y conservación de documentos y archivos.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dirty="0" smtClean="0"/>
              <a:t>Estas </a:t>
            </a:r>
            <a:r>
              <a:rPr lang="es-MX" altLang="es-MX" dirty="0"/>
              <a:t>funciones son enunciativas más no limitativas.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dirty="0"/>
          </a:p>
          <a:p>
            <a:pPr algn="just">
              <a:defRPr/>
            </a:pPr>
            <a:r>
              <a:rPr lang="es-MX" dirty="0" smtClean="0">
                <a:solidFill>
                  <a:srgbClr val="FF33CC"/>
                </a:solidFill>
              </a:rPr>
              <a:t>  </a:t>
            </a:r>
            <a:endParaRPr lang="es-MX" dirty="0">
              <a:solidFill>
                <a:srgbClr val="FF33CC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7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604441"/>
              </p:ext>
            </p:extLst>
          </p:nvPr>
        </p:nvGraphicFramePr>
        <p:xfrm>
          <a:off x="1571625" y="8249547"/>
          <a:ext cx="5181600" cy="769937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Secretaria de Dirección Academica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Director General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Ma. Gertrudis Hernández Bueno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Ricardo Bárcenas Rivas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359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0"/>
          <p:cNvSpPr>
            <a:spLocks noChangeArrowheads="1"/>
          </p:cNvSpPr>
          <p:nvPr/>
        </p:nvSpPr>
        <p:spPr bwMode="auto">
          <a:xfrm>
            <a:off x="1448900" y="526562"/>
            <a:ext cx="5219700" cy="9688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s-MX" altLang="es-MX" b="1" i="1" dirty="0"/>
          </a:p>
          <a:p>
            <a:pPr algn="ctr">
              <a:spcAft>
                <a:spcPts val="1200"/>
              </a:spcAft>
            </a:pPr>
            <a:r>
              <a:rPr lang="es-MX" altLang="es-MX" b="1" i="1" dirty="0"/>
              <a:t>SUBDIRECCIÓN ACADÉMICA</a:t>
            </a:r>
          </a:p>
          <a:p>
            <a:pPr algn="just">
              <a:spcAft>
                <a:spcPts val="1200"/>
              </a:spcAft>
            </a:pPr>
            <a:r>
              <a:rPr lang="es-ES_tradnl" altLang="es-MX" b="1" i="1" dirty="0">
                <a:solidFill>
                  <a:srgbClr val="000000"/>
                </a:solidFill>
              </a:rPr>
              <a:t>OBJETIVO</a:t>
            </a:r>
          </a:p>
          <a:p>
            <a:pPr algn="just">
              <a:spcAft>
                <a:spcPts val="1200"/>
              </a:spcAft>
            </a:pPr>
            <a:r>
              <a:rPr lang="es-MX" altLang="es-MX" dirty="0"/>
              <a:t>    Planear, organizar, dirigir y controlar de acuerdo con las normas y lineamientos establecidos las actividades de docencia, de tal forma que induzcan el fortalecimiento académico y la proyección del Instituto.</a:t>
            </a:r>
          </a:p>
          <a:p>
            <a:pPr algn="just">
              <a:spcAft>
                <a:spcPts val="1200"/>
              </a:spcAft>
            </a:pPr>
            <a:r>
              <a:rPr lang="es-ES" altLang="es-MX" b="1" i="1" dirty="0">
                <a:solidFill>
                  <a:srgbClr val="000000"/>
                </a:solidFill>
              </a:rPr>
              <a:t>FUNCIONES 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/>
              <a:t>Integrar la estructura académica en coordinación con las demás áreas Académicas, sujetándose al presupuesto autorizado por las instancias correspondientes.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Gestionar </a:t>
            </a:r>
            <a:r>
              <a:rPr lang="es-MX" altLang="es-MX" dirty="0"/>
              <a:t>los anteproyectos de programas de modernización, operativo anual, presupuesto de egresos y desarrollo administrativo que les correspondan y someterlos a la consideración de su superior jerárquico.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 smtClean="0"/>
              <a:t>Proponer </a:t>
            </a:r>
            <a:r>
              <a:rPr lang="es-MX" dirty="0"/>
              <a:t>cuáles son las necesidades de recursos humanos, físicos, materiales, técnicos y financieros de las unidades de apoyo a su cargo y dar seguimiento a su aplicación</a:t>
            </a:r>
            <a:r>
              <a:rPr lang="es-MX" dirty="0" smtClean="0"/>
              <a:t>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Gestionar los apoyos e insumos necesarios que requieran las carreras que se imparten en el instituto, para conservar la calidad que sea acreditada por organismos externos.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Vigilar el proceso de  titulación de acuerdo a la normatividad vigente.</a:t>
            </a:r>
            <a:endParaRPr lang="es-MX" altLang="es-MX" dirty="0"/>
          </a:p>
          <a:p>
            <a:pPr algn="just">
              <a:lnSpc>
                <a:spcPct val="95000"/>
              </a:lnSpc>
              <a:buFont typeface="Wingdings" pitchFamily="2" charset="2"/>
              <a:buChar char="§"/>
              <a:defRPr/>
            </a:pPr>
            <a:r>
              <a:rPr lang="es-MX" dirty="0"/>
              <a:t>Coordinar la elaboración de programas de enseñanza – aprendizaje de una segunda lengua y ponerlos a disposición de los estudiantes y la comunidad</a:t>
            </a:r>
            <a:r>
              <a:rPr lang="es-MX" dirty="0" smtClean="0"/>
              <a:t>.</a:t>
            </a:r>
          </a:p>
          <a:p>
            <a:pPr marL="0" indent="0" algn="just">
              <a:lnSpc>
                <a:spcPct val="95000"/>
              </a:lnSpc>
              <a:defRPr/>
            </a:pPr>
            <a:endParaRPr lang="es-MX" dirty="0" smtClean="0"/>
          </a:p>
          <a:p>
            <a:pPr marL="171450" indent="-1714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altLang="es-MX" dirty="0" smtClean="0"/>
              <a:t>Participar </a:t>
            </a:r>
            <a:r>
              <a:rPr lang="es-ES" altLang="es-MX" dirty="0"/>
              <a:t>en la elaboración, evaluación y seguimiento de la planeación (PTA y POA) de la Subdirección en concordancia y coherencia al PIID</a:t>
            </a:r>
            <a:r>
              <a:rPr lang="es-ES" altLang="es-MX" dirty="0" smtClean="0"/>
              <a:t>.</a:t>
            </a:r>
          </a:p>
          <a:p>
            <a:pPr marL="171450" indent="-1714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dirty="0"/>
              <a:t>Elaborar y presentar a la Dirección General, el calendario de horarios y actividades académicas de las carreras que se imparten en el instituto en coordinación con las demás Áreas </a:t>
            </a:r>
            <a:r>
              <a:rPr lang="es-MX" dirty="0" smtClean="0"/>
              <a:t>Académicas</a:t>
            </a:r>
          </a:p>
          <a:p>
            <a:pPr marL="171450" indent="-1714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dirty="0" smtClean="0"/>
              <a:t>Validar </a:t>
            </a:r>
            <a:r>
              <a:rPr lang="es-MX" dirty="0"/>
              <a:t>que las actividades de las áreas a su cargo se realicen de acuerdo con las normas, lineamientos y procedimientos establecidos, para verificar el debido cumplimiento de los mismos</a:t>
            </a:r>
            <a:r>
              <a:rPr lang="es-MX" dirty="0" smtClean="0"/>
              <a:t>.</a:t>
            </a:r>
            <a:endParaRPr lang="es-MX" altLang="es-MX" dirty="0"/>
          </a:p>
          <a:p>
            <a:pPr marL="171450" indent="-1714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s-MX" dirty="0"/>
          </a:p>
          <a:p>
            <a:pPr marL="171450" indent="-1714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s-ES" altLang="es-MX" dirty="0"/>
          </a:p>
          <a:p>
            <a:pPr marL="0" indent="0" algn="just">
              <a:spcAft>
                <a:spcPts val="1200"/>
              </a:spcAft>
            </a:pPr>
            <a:endParaRPr lang="es-ES" altLang="es-MX" dirty="0" smtClean="0"/>
          </a:p>
          <a:p>
            <a:pPr marL="0" indent="0" algn="just">
              <a:spcAft>
                <a:spcPts val="1200"/>
              </a:spcAft>
            </a:pPr>
            <a:endParaRPr lang="es-ES" altLang="es-MX" dirty="0"/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dirty="0"/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graphicFrame>
        <p:nvGraphicFramePr>
          <p:cNvPr id="236565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025969"/>
              </p:ext>
            </p:extLst>
          </p:nvPr>
        </p:nvGraphicFramePr>
        <p:xfrm>
          <a:off x="1546225" y="8377238"/>
          <a:ext cx="5207000" cy="587375"/>
        </p:xfrm>
        <a:graphic>
          <a:graphicData uri="http://schemas.openxmlformats.org/drawingml/2006/table">
            <a:tbl>
              <a:tblPr/>
              <a:tblGrid>
                <a:gridCol w="27162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907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Subdirector Académico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MX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Times New Roman" pitchFamily="18" charset="0"/>
                        </a:rPr>
                        <a:t>Francisco Javier Medina Zúñiga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Ricardo Bárcenas Rivas</a:t>
                      </a: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1759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31760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205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0"/>
          <p:cNvSpPr>
            <a:spLocks noChangeArrowheads="1"/>
          </p:cNvSpPr>
          <p:nvPr/>
        </p:nvSpPr>
        <p:spPr bwMode="auto">
          <a:xfrm>
            <a:off x="1448900" y="526562"/>
            <a:ext cx="5219700" cy="485671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MX" sz="1200" b="1" i="1" dirty="0" smtClean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SUBDIRECCIÓN ACADÉMICA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ES_tradnl" altLang="es-MX" sz="1200" b="1" i="1" dirty="0" smtClean="0">
                <a:latin typeface="Arial" panose="020B0604020202020204" pitchFamily="34" charset="0"/>
              </a:rPr>
              <a:t>(CONTINÚA)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s-ES_tradnl" altLang="es-MX" sz="1200" b="1" i="1" dirty="0" smtClean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s-ES_tradnl" altLang="es-MX" sz="1200" b="1" i="1" dirty="0">
              <a:latin typeface="Arial" panose="020B0604020202020204" pitchFamily="34" charset="0"/>
            </a:endParaRPr>
          </a:p>
          <a:p>
            <a:pPr marL="0" indent="0" algn="just">
              <a:spcBef>
                <a:spcPct val="0"/>
              </a:spcBef>
              <a:buNone/>
              <a:defRPr/>
            </a:pPr>
            <a:endParaRPr lang="es-MX" sz="1200" dirty="0" smtClean="0"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Validar la producción académica derivada de convenios y contratos de gestión tecnológica y vinculación con el sector productivo establecidos con el Instituto, para darle seguimiento a la investigación de los docentes y obtener resultados. 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vigilar </a:t>
            </a:r>
            <a:r>
              <a:rPr lang="es-MX" altLang="es-MX" sz="1200" dirty="0">
                <a:latin typeface="Arial" panose="020B0604020202020204" pitchFamily="34" charset="0"/>
              </a:rPr>
              <a:t>el cumplimiento, en el área de su competencia de las leyes, reglamentos, decretos, acuerdos, circulares, procedimientos y demás disposiciones relacionadas con los servicios y actividades de la competencia de la respectiva unidad </a:t>
            </a:r>
            <a:r>
              <a:rPr lang="es-MX" altLang="es-MX" sz="1200" dirty="0" smtClean="0">
                <a:latin typeface="Arial" panose="020B0604020202020204" pitchFamily="34" charset="0"/>
              </a:rPr>
              <a:t>administrativa.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Integrar oportunamente las solicitudes de información, conforme a la Ley de Acceso a la Información Pública del Estado de San Luis Potosí</a:t>
            </a:r>
          </a:p>
          <a:p>
            <a:pPr marL="177800" indent="-177800" algn="just">
              <a:lnSpc>
                <a:spcPct val="95000"/>
              </a:lnSpc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Ejecutar </a:t>
            </a:r>
            <a:r>
              <a:rPr lang="es-MX" altLang="es-MX" sz="1200" dirty="0">
                <a:latin typeface="Arial" panose="020B0604020202020204" pitchFamily="34" charset="0"/>
              </a:rPr>
              <a:t>la normatividad expedida en la materia para el control, organización, circulación y conservación de documentos y archivos</a:t>
            </a:r>
            <a:r>
              <a:rPr lang="es-MX" altLang="es-MX" sz="1200" dirty="0" smtClean="0">
                <a:latin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95000"/>
              </a:lnSpc>
              <a:buNone/>
              <a:defRPr/>
            </a:pPr>
            <a:endParaRPr lang="es-MX" altLang="es-MX" sz="1200" dirty="0" smtClean="0">
              <a:latin typeface="Arial" panose="020B0604020202020204" pitchFamily="34" charset="0"/>
            </a:endParaRPr>
          </a:p>
          <a:p>
            <a:pPr marL="177800" indent="-177800" algn="just">
              <a:lnSpc>
                <a:spcPct val="95000"/>
              </a:lnSpc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Estas </a:t>
            </a:r>
            <a:r>
              <a:rPr lang="es-MX" altLang="es-MX" sz="1200" dirty="0">
                <a:latin typeface="Arial" panose="020B0604020202020204" pitchFamily="34" charset="0"/>
              </a:rPr>
              <a:t>funciones son enunciativas más no limitativas.</a:t>
            </a:r>
          </a:p>
          <a:p>
            <a:pPr marL="177800" indent="-177800" algn="just">
              <a:lnSpc>
                <a:spcPct val="95000"/>
              </a:lnSpc>
              <a:buFont typeface="Wingdings" pitchFamily="2" charset="2"/>
              <a:buChar char="§"/>
              <a:defRPr/>
            </a:pPr>
            <a:endParaRPr lang="es-MX" sz="1200" dirty="0" smtClean="0">
              <a:latin typeface="Arial" pitchFamily="34" charset="0"/>
            </a:endParaRPr>
          </a:p>
          <a:p>
            <a:pPr marL="177800" indent="-177800" algn="just">
              <a:lnSpc>
                <a:spcPct val="95000"/>
              </a:lnSpc>
              <a:buFont typeface="Wingdings" pitchFamily="2" charset="2"/>
              <a:buChar char="§"/>
              <a:defRPr/>
            </a:pPr>
            <a:endParaRPr lang="es-MX" sz="1200" dirty="0" smtClean="0">
              <a:latin typeface="Arial" charset="0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32783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32784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720066"/>
              </p:ext>
            </p:extLst>
          </p:nvPr>
        </p:nvGraphicFramePr>
        <p:xfrm>
          <a:off x="1546225" y="8377238"/>
          <a:ext cx="5207000" cy="587375"/>
        </p:xfrm>
        <a:graphic>
          <a:graphicData uri="http://schemas.openxmlformats.org/drawingml/2006/table">
            <a:tbl>
              <a:tblPr/>
              <a:tblGrid>
                <a:gridCol w="27162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907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Subdirector Académico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MX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Times New Roman" pitchFamily="18" charset="0"/>
                        </a:rPr>
                        <a:t>Francisco Javier Medina Zúñiga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Ricardo Bárcenas Rivas</a:t>
                      </a: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234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20"/>
          <p:cNvSpPr>
            <a:spLocks noChangeArrowheads="1"/>
          </p:cNvSpPr>
          <p:nvPr/>
        </p:nvSpPr>
        <p:spPr bwMode="auto">
          <a:xfrm>
            <a:off x="1446336" y="524851"/>
            <a:ext cx="5219700" cy="726352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defRPr/>
            </a:pPr>
            <a:endParaRPr lang="es-MX" b="1" i="1" dirty="0">
              <a:latin typeface="Arial" charset="0"/>
              <a:cs typeface="Arial" charset="0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MX" b="1" i="1" dirty="0">
                <a:latin typeface="Arial" charset="0"/>
                <a:cs typeface="Arial" charset="0"/>
              </a:rPr>
              <a:t>SECRETARIA DE </a:t>
            </a:r>
            <a:r>
              <a:rPr lang="es-MX" b="1" i="1" dirty="0" smtClean="0">
                <a:latin typeface="Arial" charset="0"/>
                <a:cs typeface="Arial" charset="0"/>
              </a:rPr>
              <a:t>SUBDIRECCIÓN </a:t>
            </a:r>
            <a:r>
              <a:rPr lang="es-MX" b="1" i="1" dirty="0">
                <a:latin typeface="Arial" charset="0"/>
                <a:cs typeface="Arial" charset="0"/>
              </a:rPr>
              <a:t>ACADÉMICA</a:t>
            </a:r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MX" b="1" dirty="0"/>
              <a:t>OBJETIVO</a:t>
            </a:r>
            <a:endParaRPr lang="es-MX" dirty="0"/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ES" dirty="0"/>
              <a:t>    Proporcionar los servicios de apoyo secretarial que sean requeridos por </a:t>
            </a:r>
            <a:r>
              <a:rPr lang="es-ES" dirty="0" smtClean="0"/>
              <a:t>la Subdirección </a:t>
            </a:r>
            <a:r>
              <a:rPr lang="es-ES" dirty="0"/>
              <a:t>en la realización de actividades que contribuyan a cumplir las metas fijadas en el área.</a:t>
            </a:r>
            <a:endParaRPr lang="es-MX" dirty="0"/>
          </a:p>
          <a:p>
            <a:pPr algn="just">
              <a:spcAft>
                <a:spcPts val="1200"/>
              </a:spcAft>
              <a:defRPr/>
            </a:pPr>
            <a:r>
              <a:rPr lang="es-MX" dirty="0"/>
              <a:t> </a:t>
            </a:r>
            <a:r>
              <a:rPr lang="es-ES" b="1" dirty="0"/>
              <a:t>FUNCIONES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dirty="0"/>
              <a:t>Apoyar a la </a:t>
            </a:r>
            <a:r>
              <a:rPr lang="es-ES" dirty="0" smtClean="0"/>
              <a:t>Subdirección  </a:t>
            </a:r>
            <a:r>
              <a:rPr lang="es-ES" dirty="0"/>
              <a:t>en las actividades que se le encomienden, relativas a la operatividad del área.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Integrar </a:t>
            </a:r>
            <a:r>
              <a:rPr lang="es-MX" altLang="es-MX" dirty="0"/>
              <a:t>y archivar los documentos de acuerdo con las técnicas establecidas.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Atender el </a:t>
            </a:r>
            <a:r>
              <a:rPr lang="es-MX" altLang="es-MX" dirty="0"/>
              <a:t>registro y seguimiento de la agenda de trabajo del </a:t>
            </a:r>
            <a:r>
              <a:rPr lang="es-MX" altLang="es-MX" dirty="0" smtClean="0"/>
              <a:t>Subdirector</a:t>
            </a:r>
            <a:r>
              <a:rPr lang="es-MX" altLang="es-MX" dirty="0"/>
              <a:t>, revisar la ortografía y redacción y elaborar los trabajos, oficios y documentos generales y orden y la forma en que le indique el Jefe  inmediato.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Apoyar </a:t>
            </a:r>
            <a:r>
              <a:rPr lang="es-MX" altLang="es-MX" dirty="0"/>
              <a:t>en las actividades relacionadas al cumplimiento del Programa Operativo Anual.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Proporcionar </a:t>
            </a:r>
            <a:r>
              <a:rPr lang="es-MX" altLang="es-MX" dirty="0"/>
              <a:t>de acuerdo a las instrucciones del Jefe inmediato en los términos y plazos establecidos, la información y documentación que le sean requeridos por instancias superiores y por las áreas adscritas al Instituto Tecnológico</a:t>
            </a:r>
            <a:r>
              <a:rPr lang="es-MX" altLang="es-MX" dirty="0" smtClean="0"/>
              <a:t>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Atender </a:t>
            </a:r>
            <a:r>
              <a:rPr lang="es-MX" altLang="es-MX" dirty="0"/>
              <a:t>la normatividad expedida en materia para el control , organización, circulación, y conservación de documentos y archivos.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dirty="0" smtClean="0"/>
              <a:t>  Estas </a:t>
            </a:r>
            <a:r>
              <a:rPr lang="es-MX" altLang="es-MX" dirty="0"/>
              <a:t>funciones son enunciativas más no limitativas.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ES" dirty="0"/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dirty="0"/>
          </a:p>
          <a:p>
            <a:pPr algn="just">
              <a:defRPr/>
            </a:pPr>
            <a:endParaRPr lang="es-ES" dirty="0"/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MX" dirty="0">
              <a:solidFill>
                <a:srgbClr val="FF33CC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7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991349"/>
              </p:ext>
            </p:extLst>
          </p:nvPr>
        </p:nvGraphicFramePr>
        <p:xfrm>
          <a:off x="1571625" y="8184501"/>
          <a:ext cx="5181600" cy="769937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Secretaria de Subdirección Academica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Director General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Elizabeth Rivera Antonio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Ricardo Bárcenas Rivas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802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57347" name="5 Rectángulo"/>
          <p:cNvSpPr>
            <a:spLocks noChangeArrowheads="1"/>
          </p:cNvSpPr>
          <p:nvPr/>
        </p:nvSpPr>
        <p:spPr bwMode="auto">
          <a:xfrm>
            <a:off x="1571624" y="579438"/>
            <a:ext cx="5181601" cy="960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s-MX" altLang="es-MX" b="1" i="1" dirty="0" smtClean="0"/>
          </a:p>
          <a:p>
            <a:pPr algn="ctr"/>
            <a:r>
              <a:rPr lang="es-MX" altLang="es-MX" b="1" i="1" dirty="0" smtClean="0"/>
              <a:t>DIVISIÓN </a:t>
            </a:r>
            <a:r>
              <a:rPr lang="es-MX" altLang="es-MX" b="1" i="1" dirty="0"/>
              <a:t>DE ESTUDIOS PROFESIONALES</a:t>
            </a:r>
            <a:endParaRPr lang="es-MX" altLang="es-MX" i="1" dirty="0"/>
          </a:p>
          <a:p>
            <a:pPr algn="just"/>
            <a:endParaRPr lang="es-ES_tradnl" altLang="es-MX" b="1" i="1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</a:pPr>
            <a:r>
              <a:rPr lang="es-ES_tradnl" altLang="es-MX" b="1" i="1" dirty="0">
                <a:solidFill>
                  <a:srgbClr val="000000"/>
                </a:solidFill>
              </a:rPr>
              <a:t>OBJETIVO</a:t>
            </a:r>
          </a:p>
          <a:p>
            <a:pPr algn="just">
              <a:spcAft>
                <a:spcPts val="1200"/>
              </a:spcAft>
            </a:pPr>
            <a:r>
              <a:rPr lang="es-ES" altLang="es-MX" dirty="0"/>
              <a:t>    </a:t>
            </a:r>
            <a:r>
              <a:rPr lang="es-ES" altLang="es-MX" dirty="0" smtClean="0"/>
              <a:t>Apoyar en la </a:t>
            </a:r>
            <a:r>
              <a:rPr lang="es-ES" altLang="es-MX" dirty="0"/>
              <a:t>aplicación de los planes y programas de estudios de las carreras que se imparten en el Instituto Tecnológico, </a:t>
            </a:r>
            <a:r>
              <a:rPr lang="es-MX" altLang="es-MX" dirty="0" smtClean="0"/>
              <a:t>y las actividades de apoyo a la titulación, así como la atención de estudiantes de estas carreras.</a:t>
            </a:r>
            <a:endParaRPr lang="es-MX" altLang="es-MX" dirty="0"/>
          </a:p>
          <a:p>
            <a:pPr algn="just">
              <a:spcAft>
                <a:spcPts val="1200"/>
              </a:spcAft>
            </a:pPr>
            <a:r>
              <a:rPr lang="es-ES" altLang="es-MX" b="1" i="1" dirty="0">
                <a:solidFill>
                  <a:srgbClr val="000000"/>
                </a:solidFill>
              </a:rPr>
              <a:t>FUNCIONES 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 smtClean="0"/>
              <a:t>Gestionar el lineamiento </a:t>
            </a:r>
            <a:r>
              <a:rPr lang="es-MX" altLang="es-MX" dirty="0" smtClean="0"/>
              <a:t>para </a:t>
            </a:r>
            <a:r>
              <a:rPr lang="es-MX" altLang="es-MX" dirty="0"/>
              <a:t>la titulación conforme a la normatividad vigente. </a:t>
            </a:r>
          </a:p>
          <a:p>
            <a:pPr lvl="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 smtClean="0"/>
              <a:t>Gestionar la </a:t>
            </a:r>
            <a:r>
              <a:rPr lang="es-MX" dirty="0"/>
              <a:t>normatividad y lineamientos de la  operación y acreditación de residencia profesional.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Dar </a:t>
            </a:r>
            <a:r>
              <a:rPr lang="es-MX" altLang="es-MX" dirty="0"/>
              <a:t>a conocer a </a:t>
            </a:r>
            <a:r>
              <a:rPr lang="es-MX" altLang="es-MX" dirty="0" smtClean="0"/>
              <a:t>los estudiantes </a:t>
            </a:r>
            <a:r>
              <a:rPr lang="es-MX" altLang="es-MX" dirty="0"/>
              <a:t>los Lineamientos Académicos-Normativos vigentes y el Reglamento General </a:t>
            </a:r>
            <a:r>
              <a:rPr lang="es-MX" altLang="es-MX" dirty="0" smtClean="0"/>
              <a:t>de la Institución  </a:t>
            </a:r>
            <a:r>
              <a:rPr lang="es-MX" altLang="es-MX" dirty="0"/>
              <a:t>así como atender los problemas de </a:t>
            </a:r>
            <a:r>
              <a:rPr lang="es-MX" altLang="es-MX" dirty="0" smtClean="0"/>
              <a:t>indisciplina que se presenten. </a:t>
            </a:r>
          </a:p>
          <a:p>
            <a:pPr lvl="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/>
              <a:t>Gestionar la normatividad y lineamientos de la  </a:t>
            </a:r>
            <a:r>
              <a:rPr lang="es-MX" dirty="0" smtClean="0"/>
              <a:t>Movilidad Estudiantil.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/>
              <a:t>Gestionar la normatividad y lineamientos de </a:t>
            </a:r>
            <a:r>
              <a:rPr lang="es-MX" altLang="es-MX" dirty="0"/>
              <a:t>Traslado </a:t>
            </a:r>
            <a:r>
              <a:rPr lang="es-MX" altLang="es-MX" dirty="0" smtClean="0"/>
              <a:t>Estudiantil.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/>
              <a:t>Gestionar </a:t>
            </a:r>
            <a:r>
              <a:rPr lang="es-MX" altLang="es-MX" dirty="0" smtClean="0"/>
              <a:t>la normatividad y lineamientos </a:t>
            </a:r>
            <a:r>
              <a:rPr lang="es-MX" altLang="es-MX" dirty="0"/>
              <a:t>de Convalidación de Estudios.     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Proporcionar </a:t>
            </a:r>
            <a:r>
              <a:rPr lang="es-MX" altLang="es-MX" dirty="0"/>
              <a:t>la atención de alumnos, relacionadas con cargas académicas, procesos y seguimiento </a:t>
            </a:r>
            <a:r>
              <a:rPr lang="es-MX" altLang="es-MX" dirty="0" smtClean="0"/>
              <a:t>académico-administrativo.</a:t>
            </a:r>
            <a:endParaRPr lang="es-MX" altLang="es-MX" dirty="0"/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Dar seguimiento al Lineamiento de Actividades Complementarias.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/>
              <a:t>Gestionar </a:t>
            </a:r>
            <a:r>
              <a:rPr lang="es-MX" altLang="es-MX" dirty="0"/>
              <a:t>el Proceso de Reinscripción.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Dar a conocer el Lineamiento de Cursos de </a:t>
            </a:r>
            <a:r>
              <a:rPr lang="es-MX" altLang="es-MX" dirty="0" smtClean="0"/>
              <a:t>verano.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/>
              <a:t>Gestionar </a:t>
            </a:r>
            <a:r>
              <a:rPr lang="es-MX" altLang="es-MX" dirty="0"/>
              <a:t>el Proceso de Reinscripción.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Dar a conocer el Lineamiento de Cursos de </a:t>
            </a:r>
            <a:r>
              <a:rPr lang="es-MX" altLang="es-MX" dirty="0" smtClean="0"/>
              <a:t>verano.</a:t>
            </a:r>
            <a:endParaRPr lang="es-MX" altLang="es-MX" dirty="0"/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/>
          </a:p>
          <a:p>
            <a:pPr marL="0" indent="0" algn="just">
              <a:spcAft>
                <a:spcPts val="1200"/>
              </a:spcAft>
            </a:pPr>
            <a:endParaRPr lang="es-MX" altLang="es-MX" dirty="0" smtClean="0"/>
          </a:p>
          <a:p>
            <a:pPr marL="0" indent="0" algn="just">
              <a:spcAft>
                <a:spcPts val="1200"/>
              </a:spcAft>
            </a:pPr>
            <a:endParaRPr lang="es-MX" altLang="es-MX" dirty="0" smtClean="0"/>
          </a:p>
          <a:p>
            <a:pPr marL="0" indent="0" algn="just">
              <a:spcAft>
                <a:spcPts val="1200"/>
              </a:spcAft>
            </a:pPr>
            <a:endParaRPr lang="es-MX" altLang="es-MX" dirty="0" smtClean="0"/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/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/>
          </a:p>
          <a:p>
            <a:pPr algn="just">
              <a:buFont typeface="Wingdings" panose="05000000000000000000" pitchFamily="2" charset="2"/>
              <a:buChar char="§"/>
            </a:pPr>
            <a:endParaRPr lang="es-MX" altLang="es-MX" dirty="0"/>
          </a:p>
        </p:txBody>
      </p:sp>
      <p:sp>
        <p:nvSpPr>
          <p:cNvPr id="57359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 dirty="0"/>
              <a:t>DESCRIPCIÓN DE FUNCIONES</a:t>
            </a:r>
          </a:p>
        </p:txBody>
      </p:sp>
      <p:sp>
        <p:nvSpPr>
          <p:cNvPr id="57360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122600"/>
              </p:ext>
            </p:extLst>
          </p:nvPr>
        </p:nvGraphicFramePr>
        <p:xfrm>
          <a:off x="1571624" y="8224091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División de Estudios Profesionales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Keyra Yosselyn Pérez Aguirre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94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58371" name="5 Rectángulo"/>
          <p:cNvSpPr>
            <a:spLocks noChangeArrowheads="1"/>
          </p:cNvSpPr>
          <p:nvPr/>
        </p:nvSpPr>
        <p:spPr bwMode="auto">
          <a:xfrm>
            <a:off x="1448900" y="526562"/>
            <a:ext cx="52197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s-MX" altLang="es-MX" b="1" i="1" dirty="0"/>
          </a:p>
          <a:p>
            <a:pPr algn="ctr" eaLnBrk="1" hangingPunct="1"/>
            <a:r>
              <a:rPr lang="es-MX" altLang="es-MX" b="1" i="1" dirty="0" smtClean="0"/>
              <a:t>DIVISIÓN </a:t>
            </a:r>
            <a:r>
              <a:rPr lang="es-MX" altLang="es-MX" b="1" i="1" dirty="0"/>
              <a:t>DE ESTUDIOS PROFESIONALES</a:t>
            </a:r>
            <a:r>
              <a:rPr lang="es-MX" altLang="es-MX" dirty="0"/>
              <a:t> </a:t>
            </a:r>
          </a:p>
          <a:p>
            <a:pPr algn="ctr" eaLnBrk="1" hangingPunct="1"/>
            <a:r>
              <a:rPr lang="es-MX" altLang="es-MX" b="1" i="1" dirty="0"/>
              <a:t>(CONTINÚA)</a:t>
            </a:r>
          </a:p>
          <a:p>
            <a:pPr eaLnBrk="1" hangingPunct="1">
              <a:buFontTx/>
              <a:buChar char="•"/>
            </a:pPr>
            <a:endParaRPr lang="es-MX" altLang="es-MX" b="1" i="1" dirty="0"/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/>
              <a:t>Gestionar </a:t>
            </a:r>
            <a:r>
              <a:rPr lang="es-MX" altLang="es-MX" dirty="0" smtClean="0"/>
              <a:t>el Proceso de Reinscripción.</a:t>
            </a:r>
            <a:endParaRPr lang="es-MX" altLang="es-MX" dirty="0"/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Dar a conocer el Lineamiento de Cursos de verano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dirty="0"/>
              <a:t>Participar en la elaboración, evaluación y seguimiento de la planeación (PTA y POA) de la División en concordancia y coherencia al PIID.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dirty="0" smtClean="0"/>
              <a:t>Atender </a:t>
            </a:r>
            <a:r>
              <a:rPr lang="es-ES" altLang="es-MX" dirty="0" smtClean="0"/>
              <a:t>la normatividad expedida en materia para el control, organización, circulación y conservación de documentos y archivos.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 smtClean="0"/>
              <a:t>Estas </a:t>
            </a:r>
            <a:r>
              <a:rPr lang="es-MX" dirty="0"/>
              <a:t>funciones son enunciativas más no limitativas.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/>
          </a:p>
          <a:p>
            <a:pPr marL="0" indent="0" algn="just">
              <a:spcAft>
                <a:spcPts val="1200"/>
              </a:spcAft>
            </a:pPr>
            <a:endParaRPr lang="es-MX" altLang="es-MX" dirty="0">
              <a:cs typeface="Times New Roman" panose="02020603050405020304" pitchFamily="18" charset="0"/>
            </a:endParaRPr>
          </a:p>
        </p:txBody>
      </p:sp>
      <p:sp>
        <p:nvSpPr>
          <p:cNvPr id="58383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58384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151276"/>
              </p:ext>
            </p:extLst>
          </p:nvPr>
        </p:nvGraphicFramePr>
        <p:xfrm>
          <a:off x="1571625" y="8250985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División de Estudios Profesionales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Keyra Yosselyn Pérez Aguirre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92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57347" name="5 Rectángulo"/>
          <p:cNvSpPr>
            <a:spLocks noChangeArrowheads="1"/>
          </p:cNvSpPr>
          <p:nvPr/>
        </p:nvSpPr>
        <p:spPr bwMode="auto">
          <a:xfrm>
            <a:off x="1571624" y="579438"/>
            <a:ext cx="5181601" cy="8925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s-MX" altLang="es-MX" b="1" i="1" dirty="0" smtClean="0"/>
          </a:p>
          <a:p>
            <a:pPr algn="ctr"/>
            <a:r>
              <a:rPr lang="es-MX" b="1" i="1" dirty="0"/>
              <a:t>COORDINACIÓN </a:t>
            </a:r>
            <a:r>
              <a:rPr lang="es-MX" b="1" i="1" dirty="0" smtClean="0"/>
              <a:t>DE ACTOS PROTOCOLARIOS DE TITULACION Y RESIDENCIAS PROFESIONALES</a:t>
            </a:r>
            <a:endParaRPr lang="es-ES_tradnl" altLang="es-MX" b="1" i="1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</a:pPr>
            <a:r>
              <a:rPr lang="es-ES_tradnl" altLang="es-MX" b="1" i="1" dirty="0">
                <a:solidFill>
                  <a:srgbClr val="000000"/>
                </a:solidFill>
              </a:rPr>
              <a:t>OBJETIVO</a:t>
            </a:r>
          </a:p>
          <a:p>
            <a:pPr algn="just"/>
            <a:r>
              <a:rPr lang="es-ES" altLang="es-MX" dirty="0"/>
              <a:t>    </a:t>
            </a:r>
            <a:r>
              <a:rPr lang="es-MX" dirty="0"/>
              <a:t>Apoyar en la aplicación de las normatividades y lineamientos para la Titulación Integral, así como la Operación y Acreditación de las Residencias Profesionales. </a:t>
            </a:r>
          </a:p>
          <a:p>
            <a:pPr algn="just"/>
            <a:endParaRPr lang="es-ES" altLang="es-MX" b="1" i="1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</a:pPr>
            <a:r>
              <a:rPr lang="es-ES" altLang="es-MX" b="1" i="1" dirty="0">
                <a:solidFill>
                  <a:srgbClr val="000000"/>
                </a:solidFill>
              </a:rPr>
              <a:t>FUNCIONES 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es-MX" dirty="0"/>
              <a:t>Ejecutar las actividades relacionadas con las normatividades y lineamientos de la Titulación Integral.</a:t>
            </a:r>
          </a:p>
          <a:p>
            <a:pPr marL="0" lvl="0" indent="0" algn="just"/>
            <a:endParaRPr lang="es-MX" dirty="0"/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es-MX" dirty="0"/>
              <a:t>Ejecutar las actividades relacionadas con las normatividades y lineamientos para la Operación y Acreditación de las Residencias Profesionales.</a:t>
            </a:r>
          </a:p>
          <a:p>
            <a:pPr lvl="0" algn="just">
              <a:buFont typeface="Arial" panose="020B0604020202020204" pitchFamily="34" charset="0"/>
              <a:buChar char="•"/>
            </a:pPr>
            <a:endParaRPr lang="es-MX" dirty="0"/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es-MX" dirty="0" smtClean="0"/>
              <a:t>Recopilar la solicitud </a:t>
            </a:r>
            <a:r>
              <a:rPr lang="es-MX" dirty="0"/>
              <a:t>del estudiante y la carta de no </a:t>
            </a:r>
            <a:r>
              <a:rPr lang="es-MX" dirty="0" smtClean="0"/>
              <a:t>inconveniencia para </a:t>
            </a:r>
            <a:r>
              <a:rPr lang="es-MX" dirty="0"/>
              <a:t>la realización del Acto Protocolario de Titulación.</a:t>
            </a:r>
          </a:p>
          <a:p>
            <a:pPr>
              <a:buFont typeface="Arial" panose="020B0604020202020204" pitchFamily="34" charset="0"/>
              <a:buChar char="•"/>
            </a:pPr>
            <a:endParaRPr lang="es-MX" dirty="0"/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es-MX" dirty="0"/>
              <a:t>Elaborar la Programación de los Actos Protocolarios de Titulación.</a:t>
            </a:r>
          </a:p>
          <a:p>
            <a:pPr marL="0" lvl="0" indent="0" algn="just"/>
            <a:endParaRPr lang="es-MX" dirty="0"/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es-MX" dirty="0" smtClean="0"/>
              <a:t>Gestionar </a:t>
            </a:r>
            <a:r>
              <a:rPr lang="es-MX" dirty="0"/>
              <a:t>los Actos Protocolarios de Titulación.</a:t>
            </a:r>
          </a:p>
          <a:p>
            <a:pPr marL="0" indent="0"/>
            <a:r>
              <a:rPr lang="es-MX" dirty="0"/>
              <a:t> 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es-MX" dirty="0" smtClean="0"/>
              <a:t>Inspeccionar que </a:t>
            </a:r>
            <a:r>
              <a:rPr lang="es-MX" dirty="0"/>
              <a:t>el (la) candidato (a) cumpla con los requisitos para realizar la Residencia Profesional.</a:t>
            </a:r>
          </a:p>
          <a:p>
            <a:pPr marL="0" lvl="0" indent="0" algn="just"/>
            <a:endParaRPr lang="es-MX" dirty="0"/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es-MX" dirty="0"/>
              <a:t>Informar a la Dirección de Planeación y Vinculación y a los Jefes de División de Carrera el número de residentes requeridos por carrera.</a:t>
            </a:r>
          </a:p>
          <a:p>
            <a:pPr marL="0" lvl="0" indent="0" algn="just"/>
            <a:endParaRPr lang="es-MX" dirty="0"/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es-MX" dirty="0"/>
              <a:t>Elaborar el expediente por cada proyecto respaldado por la academia, resguardándolos y administrándolos.</a:t>
            </a:r>
          </a:p>
          <a:p>
            <a:pPr marL="0" indent="0"/>
            <a:r>
              <a:rPr lang="es-MX" dirty="0">
                <a:solidFill>
                  <a:srgbClr val="FF0000"/>
                </a:solidFill>
              </a:rPr>
              <a:t> </a:t>
            </a:r>
            <a:endParaRPr lang="es-MX" dirty="0"/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Atender la </a:t>
            </a:r>
            <a:r>
              <a:rPr lang="es-MX" dirty="0">
                <a:latin typeface="Arial" charset="0"/>
                <a:cs typeface="Arial" charset="0"/>
              </a:rPr>
              <a:t>normatividad expedida en materia para el control, organización, circulación y conservación de documentos y archivos</a:t>
            </a:r>
            <a:r>
              <a:rPr lang="es-MX" dirty="0" smtClean="0">
                <a:latin typeface="Arial" charset="0"/>
                <a:cs typeface="Arial" charset="0"/>
              </a:rPr>
              <a:t>.</a:t>
            </a: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altLang="es-MX" dirty="0">
                <a:solidFill>
                  <a:srgbClr val="FF0000"/>
                </a:solidFill>
              </a:rPr>
              <a:t>Participar como impulsor de la mejora el Sistema de Calidad Institucional. </a:t>
            </a: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marL="0" indent="0"/>
            <a:endParaRPr lang="es-MX" dirty="0"/>
          </a:p>
          <a:p>
            <a:r>
              <a:rPr lang="es-MX" dirty="0"/>
              <a:t> </a:t>
            </a:r>
            <a:endParaRPr lang="es-MX" altLang="es-MX" dirty="0" smtClean="0"/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/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/>
          </a:p>
          <a:p>
            <a:pPr algn="just">
              <a:buFont typeface="Wingdings" panose="05000000000000000000" pitchFamily="2" charset="2"/>
              <a:buChar char="§"/>
            </a:pPr>
            <a:endParaRPr lang="es-MX" altLang="es-MX" dirty="0"/>
          </a:p>
        </p:txBody>
      </p:sp>
      <p:sp>
        <p:nvSpPr>
          <p:cNvPr id="57359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 dirty="0"/>
              <a:t>DESCRIPCIÓN DE FUNCIONES</a:t>
            </a:r>
          </a:p>
        </p:txBody>
      </p:sp>
      <p:sp>
        <p:nvSpPr>
          <p:cNvPr id="57360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349173"/>
              </p:ext>
            </p:extLst>
          </p:nvPr>
        </p:nvGraphicFramePr>
        <p:xfrm>
          <a:off x="1529602" y="8065627"/>
          <a:ext cx="5181600" cy="952867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Coordinadora de Actos Protocolarios de Titulación y Residencias Profesionales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Francisca Hernández Hernández</a:t>
                      </a: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616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57347" name="5 Rectángulo"/>
          <p:cNvSpPr>
            <a:spLocks noChangeArrowheads="1"/>
          </p:cNvSpPr>
          <p:nvPr/>
        </p:nvSpPr>
        <p:spPr bwMode="auto">
          <a:xfrm>
            <a:off x="1571624" y="579438"/>
            <a:ext cx="5181601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s-MX" altLang="es-MX" b="1" i="1" dirty="0" smtClean="0"/>
          </a:p>
          <a:p>
            <a:pPr algn="ctr"/>
            <a:r>
              <a:rPr lang="es-MX" b="1" i="1" dirty="0"/>
              <a:t>COORDINACIÓN </a:t>
            </a:r>
            <a:r>
              <a:rPr lang="es-MX" b="1" i="1" dirty="0" smtClean="0"/>
              <a:t>DE ACTOS PROTOCOLARIOS DE TITULACION Y RESIDENCIAS PROFESIONALES</a:t>
            </a:r>
            <a:endParaRPr lang="es-ES_tradnl" altLang="es-MX" b="1" i="1" dirty="0">
              <a:solidFill>
                <a:srgbClr val="000000"/>
              </a:solidFill>
            </a:endParaRPr>
          </a:p>
          <a:p>
            <a:pPr algn="just"/>
            <a:endParaRPr lang="es-ES" altLang="es-MX" b="1" i="1" dirty="0">
              <a:solidFill>
                <a:srgbClr val="000000"/>
              </a:solidFill>
            </a:endParaRPr>
          </a:p>
          <a:p>
            <a:pPr algn="ctr">
              <a:spcAft>
                <a:spcPts val="1200"/>
              </a:spcAft>
            </a:pPr>
            <a:r>
              <a:rPr lang="es-ES" altLang="es-MX" b="1" i="1" dirty="0" smtClean="0">
                <a:solidFill>
                  <a:srgbClr val="000000"/>
                </a:solidFill>
              </a:rPr>
              <a:t>(CONTINUA)</a:t>
            </a:r>
            <a:endParaRPr lang="es-ES" altLang="es-MX" b="1" i="1" dirty="0">
              <a:solidFill>
                <a:srgbClr val="000000"/>
              </a:solidFill>
            </a:endParaRPr>
          </a:p>
          <a:p>
            <a:pPr marL="0" lvl="0" indent="0" algn="just"/>
            <a:endParaRPr lang="es-MX" dirty="0"/>
          </a:p>
          <a:p>
            <a:pPr algn="just">
              <a:buFont typeface="Arial" panose="020B0604020202020204" pitchFamily="34" charset="0"/>
              <a:buChar char="•"/>
            </a:pPr>
            <a:endParaRPr lang="es-ES" altLang="es-MX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MX" dirty="0"/>
              <a:t>Estas funciones son enunciativas más no limitativas.</a:t>
            </a:r>
          </a:p>
          <a:p>
            <a:pPr marL="0" indent="0"/>
            <a:endParaRPr lang="es-MX" dirty="0"/>
          </a:p>
          <a:p>
            <a:pPr lvl="0">
              <a:buFont typeface="Arial" panose="020B0604020202020204" pitchFamily="34" charset="0"/>
              <a:buChar char="•"/>
            </a:pPr>
            <a:endParaRPr lang="es-MX" dirty="0"/>
          </a:p>
          <a:p>
            <a:pPr marL="0" indent="0"/>
            <a:endParaRPr lang="es-MX" dirty="0"/>
          </a:p>
          <a:p>
            <a:r>
              <a:rPr lang="es-MX" dirty="0"/>
              <a:t> </a:t>
            </a:r>
            <a:endParaRPr lang="es-MX" altLang="es-MX" dirty="0" smtClean="0"/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/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/>
          </a:p>
          <a:p>
            <a:pPr algn="just">
              <a:buFont typeface="Wingdings" panose="05000000000000000000" pitchFamily="2" charset="2"/>
              <a:buChar char="§"/>
            </a:pPr>
            <a:endParaRPr lang="es-MX" altLang="es-MX" dirty="0"/>
          </a:p>
        </p:txBody>
      </p:sp>
      <p:sp>
        <p:nvSpPr>
          <p:cNvPr id="57359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 dirty="0"/>
              <a:t>DESCRIPCIÓN DE FUNCIONES</a:t>
            </a:r>
          </a:p>
        </p:txBody>
      </p:sp>
      <p:sp>
        <p:nvSpPr>
          <p:cNvPr id="57360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9338388"/>
              </p:ext>
            </p:extLst>
          </p:nvPr>
        </p:nvGraphicFramePr>
        <p:xfrm>
          <a:off x="1529602" y="8065627"/>
          <a:ext cx="5181600" cy="952867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Coordinadora de Actos Protocolarios de Titulación y Residencias Profesionales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Francisca Hernández Hernández</a:t>
                      </a: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927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20"/>
          <p:cNvSpPr>
            <a:spLocks noChangeArrowheads="1"/>
          </p:cNvSpPr>
          <p:nvPr/>
        </p:nvSpPr>
        <p:spPr bwMode="auto">
          <a:xfrm>
            <a:off x="1447800" y="526562"/>
            <a:ext cx="5219700" cy="720197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177800" indent="-17780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sz="1800" b="1" i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177800" indent="-17780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b="1" i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DEPARTAMENTO DESARROLLO </a:t>
            </a:r>
            <a:r>
              <a:rPr lang="es-MX" b="1" i="1" dirty="0">
                <a:solidFill>
                  <a:prstClr val="black"/>
                </a:solidFill>
                <a:latin typeface="Arial" charset="0"/>
                <a:cs typeface="Arial" charset="0"/>
              </a:rPr>
              <a:t>ACADÉMICO</a:t>
            </a:r>
          </a:p>
          <a:p>
            <a:pPr marL="177800" indent="-177800" algn="just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endParaRPr lang="es-ES_tradnl" b="1" i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177800" indent="-177800" algn="just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s-ES_tradnl" b="1" i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OBJETIVO</a:t>
            </a:r>
            <a:endParaRPr lang="es-ES_tradnl" b="1" i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95250" algn="just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s-MX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Desarrollar programas que están relacionados con las áreas académicas, de las carreras que se imparten en el Instituto, de evaluación docente y para la formación y actualización profesional docente.</a:t>
            </a:r>
          </a:p>
          <a:p>
            <a:pPr marL="95250" algn="just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endParaRPr lang="es-MX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177800" indent="-177800" algn="just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s-ES" b="1" i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FUNCIONES</a:t>
            </a:r>
            <a:endParaRPr lang="es-ES" b="1" i="1" dirty="0">
              <a:solidFill>
                <a:prstClr val="black"/>
              </a:solidFill>
            </a:endParaRP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dirty="0" smtClean="0">
                <a:solidFill>
                  <a:prstClr val="black"/>
                </a:solidFill>
              </a:rPr>
              <a:t>Gestionar el </a:t>
            </a:r>
            <a:r>
              <a:rPr lang="es-ES" dirty="0">
                <a:solidFill>
                  <a:prstClr val="black"/>
                </a:solidFill>
              </a:rPr>
              <a:t>Programa Institucional de Formación y Actualización  Profesional </a:t>
            </a:r>
            <a:r>
              <a:rPr lang="es-ES" dirty="0" smtClean="0">
                <a:solidFill>
                  <a:prstClr val="black"/>
                </a:solidFill>
              </a:rPr>
              <a:t>Docente. </a:t>
            </a:r>
          </a:p>
          <a:p>
            <a:pPr marL="179388" indent="-179388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Diseñar estrategias que fortalezcan el proceso de enseñanza-aprendizaje, con el fin de que el alumnado adquieran conocimientos significantes. </a:t>
            </a:r>
            <a:endParaRPr lang="es-MX" dirty="0" smtClean="0"/>
          </a:p>
          <a:p>
            <a:pPr marL="179388" indent="-179388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prstClr val="black"/>
                </a:solidFill>
              </a:rPr>
              <a:t>Promover </a:t>
            </a:r>
            <a:r>
              <a:rPr lang="es-MX" dirty="0">
                <a:solidFill>
                  <a:prstClr val="black"/>
                </a:solidFill>
              </a:rPr>
              <a:t>eventos </a:t>
            </a:r>
            <a:r>
              <a:rPr lang="es-MX" dirty="0" smtClean="0">
                <a:solidFill>
                  <a:prstClr val="black"/>
                </a:solidFill>
              </a:rPr>
              <a:t>académicos que </a:t>
            </a:r>
            <a:r>
              <a:rPr lang="es-MX" dirty="0">
                <a:solidFill>
                  <a:prstClr val="black"/>
                </a:solidFill>
              </a:rPr>
              <a:t>propicien la superación académica de los docentes del Instituto Tecnológico.</a:t>
            </a: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prstClr val="black"/>
                </a:solidFill>
              </a:rPr>
              <a:t>Apoyar </a:t>
            </a:r>
            <a:r>
              <a:rPr lang="es-MX" dirty="0">
                <a:solidFill>
                  <a:prstClr val="black"/>
                </a:solidFill>
              </a:rPr>
              <a:t>en los procesos de desarrollo curricular con las Jefaturas de las carreras </a:t>
            </a:r>
            <a:r>
              <a:rPr lang="es-MX" dirty="0" smtClean="0">
                <a:solidFill>
                  <a:prstClr val="black"/>
                </a:solidFill>
              </a:rPr>
              <a:t>correspondientes cuando así lo requieran.</a:t>
            </a:r>
            <a:endParaRPr lang="es-MX" dirty="0">
              <a:solidFill>
                <a:prstClr val="black"/>
              </a:solidFill>
            </a:endParaRP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prstClr val="black"/>
                </a:solidFill>
              </a:rPr>
              <a:t>Desarrollar e implantar el Programa de Asesorías Académicas para la  recuperación </a:t>
            </a:r>
            <a:r>
              <a:rPr lang="es-MX" dirty="0">
                <a:solidFill>
                  <a:prstClr val="black"/>
                </a:solidFill>
              </a:rPr>
              <a:t>académica </a:t>
            </a:r>
            <a:r>
              <a:rPr lang="es-MX" dirty="0" smtClean="0">
                <a:solidFill>
                  <a:prstClr val="black"/>
                </a:solidFill>
              </a:rPr>
              <a:t>en disciplinas de Ciencias </a:t>
            </a:r>
            <a:r>
              <a:rPr lang="es-MX" dirty="0">
                <a:solidFill>
                  <a:prstClr val="black"/>
                </a:solidFill>
              </a:rPr>
              <a:t>Básicas y Ciencias </a:t>
            </a:r>
            <a:r>
              <a:rPr lang="es-MX" dirty="0" smtClean="0">
                <a:solidFill>
                  <a:prstClr val="black"/>
                </a:solidFill>
              </a:rPr>
              <a:t>Económico-Administrativas.</a:t>
            </a:r>
            <a:endParaRPr lang="es-MX" dirty="0">
              <a:solidFill>
                <a:prstClr val="black"/>
              </a:solidFill>
            </a:endParaRP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prstClr val="black"/>
                </a:solidFill>
              </a:rPr>
              <a:t>Apoyar en la supervisión  del cumplimiento de los planes y programas de estudio.</a:t>
            </a: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prstClr val="black"/>
                </a:solidFill>
              </a:rPr>
              <a:t>Gestionar el Programa de Evaluación Docente y, en base a los resultados, proponer medidas para la mejora del desempeño docente. 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dirty="0"/>
              <a:t>Participar en la elaboración, evaluación y seguimiento de la planeación (PTA y POA) de la División en concordancia y coherencia al PIID.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altLang="es-MX">
              <a:solidFill>
                <a:prstClr val="black"/>
              </a:solidFill>
            </a:endParaRPr>
          </a:p>
        </p:txBody>
      </p:sp>
      <p:graphicFrame>
        <p:nvGraphicFramePr>
          <p:cNvPr id="72724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101833"/>
              </p:ext>
            </p:extLst>
          </p:nvPr>
        </p:nvGraphicFramePr>
        <p:xfrm>
          <a:off x="1571625" y="8244408"/>
          <a:ext cx="5181600" cy="769937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Jefa del Departamento de Desarrollo Académico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MX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Araceli Guadalupe Salazar Moreno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Ricardo Bárcenas Rivas</a:t>
                      </a: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831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s-ES_tradnl" altLang="es-MX" sz="2000" b="1" i="1" dirty="0">
                <a:solidFill>
                  <a:prstClr val="black"/>
                </a:solidFill>
              </a:rPr>
              <a:t>DESCRIPCIÓN DE FUNCIONES</a:t>
            </a:r>
          </a:p>
        </p:txBody>
      </p:sp>
      <p:sp>
        <p:nvSpPr>
          <p:cNvPr id="3483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sz="180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90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altLang="es-MX">
              <a:solidFill>
                <a:prstClr val="black"/>
              </a:solidFill>
            </a:endParaRPr>
          </a:p>
        </p:txBody>
      </p:sp>
      <p:sp>
        <p:nvSpPr>
          <p:cNvPr id="35854" name="5 Rectángulo"/>
          <p:cNvSpPr>
            <a:spLocks noChangeArrowheads="1"/>
          </p:cNvSpPr>
          <p:nvPr/>
        </p:nvSpPr>
        <p:spPr bwMode="auto">
          <a:xfrm>
            <a:off x="1446336" y="526562"/>
            <a:ext cx="5219700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altLang="es-MX" b="1" i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altLang="es-MX" b="1" i="1" dirty="0" smtClean="0">
                <a:solidFill>
                  <a:prstClr val="black"/>
                </a:solidFill>
              </a:rPr>
              <a:t>DEPARTAMENTO DESARROLLO </a:t>
            </a:r>
            <a:r>
              <a:rPr lang="es-MX" altLang="es-MX" b="1" i="1" dirty="0">
                <a:solidFill>
                  <a:prstClr val="black"/>
                </a:solidFill>
              </a:rPr>
              <a:t>ACADÉMICO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altLang="es-MX" b="1" i="1" dirty="0">
                <a:solidFill>
                  <a:prstClr val="black"/>
                </a:solidFill>
              </a:rPr>
              <a:t>(CONTINÚA)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altLang="es-MX" b="1" i="1" dirty="0">
              <a:solidFill>
                <a:prstClr val="black"/>
              </a:solidFill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>
                <a:solidFill>
                  <a:prstClr val="black"/>
                </a:solidFill>
              </a:rPr>
              <a:t>Gestionar ante la Subdirección Académica y otras áreas responsables, </a:t>
            </a:r>
            <a:r>
              <a:rPr lang="es-MX" altLang="es-MX" dirty="0">
                <a:solidFill>
                  <a:prstClr val="black"/>
                </a:solidFill>
              </a:rPr>
              <a:t>viáticos y pasajes para el personal de la Jefatura de Desarrollo Académico, cuando estos sean requeridos, de conformidad con los procedimientos establecidos.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 smtClean="0">
                <a:solidFill>
                  <a:prstClr val="black"/>
                </a:solidFill>
              </a:rPr>
              <a:t>Dar </a:t>
            </a:r>
            <a:r>
              <a:rPr lang="es-MX" dirty="0">
                <a:solidFill>
                  <a:prstClr val="black"/>
                </a:solidFill>
              </a:rPr>
              <a:t>el seguimiento </a:t>
            </a:r>
            <a:r>
              <a:rPr lang="es-MX" dirty="0" smtClean="0">
                <a:solidFill>
                  <a:prstClr val="black"/>
                </a:solidFill>
              </a:rPr>
              <a:t>a </a:t>
            </a:r>
            <a:r>
              <a:rPr lang="es-MX" dirty="0">
                <a:solidFill>
                  <a:prstClr val="black"/>
                </a:solidFill>
              </a:rPr>
              <a:t>la </a:t>
            </a:r>
            <a:r>
              <a:rPr lang="es-MX" dirty="0" smtClean="0">
                <a:solidFill>
                  <a:prstClr val="black"/>
                </a:solidFill>
              </a:rPr>
              <a:t>implementación </a:t>
            </a:r>
            <a:r>
              <a:rPr lang="es-MX" dirty="0">
                <a:solidFill>
                  <a:prstClr val="black"/>
                </a:solidFill>
              </a:rPr>
              <a:t>del </a:t>
            </a:r>
            <a:r>
              <a:rPr lang="es-MX" dirty="0" smtClean="0">
                <a:solidFill>
                  <a:prstClr val="black"/>
                </a:solidFill>
              </a:rPr>
              <a:t>Programa </a:t>
            </a:r>
            <a:r>
              <a:rPr lang="es-MX" dirty="0">
                <a:solidFill>
                  <a:prstClr val="black"/>
                </a:solidFill>
              </a:rPr>
              <a:t>de T</a:t>
            </a:r>
            <a:r>
              <a:rPr lang="es-MX" dirty="0" smtClean="0">
                <a:solidFill>
                  <a:prstClr val="black"/>
                </a:solidFill>
              </a:rPr>
              <a:t>utorías </a:t>
            </a:r>
            <a:r>
              <a:rPr lang="es-MX" dirty="0">
                <a:solidFill>
                  <a:prstClr val="black"/>
                </a:solidFill>
              </a:rPr>
              <a:t>I</a:t>
            </a:r>
            <a:r>
              <a:rPr lang="es-MX" dirty="0" smtClean="0">
                <a:solidFill>
                  <a:prstClr val="black"/>
                </a:solidFill>
              </a:rPr>
              <a:t>nstitucional.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dirty="0">
                <a:solidFill>
                  <a:prstClr val="black"/>
                </a:solidFill>
              </a:rPr>
              <a:t>Elaborar </a:t>
            </a:r>
            <a:r>
              <a:rPr lang="es-ES" dirty="0" smtClean="0">
                <a:solidFill>
                  <a:prstClr val="black"/>
                </a:solidFill>
              </a:rPr>
              <a:t>el </a:t>
            </a:r>
            <a:r>
              <a:rPr lang="es-ES" dirty="0">
                <a:solidFill>
                  <a:prstClr val="black"/>
                </a:solidFill>
              </a:rPr>
              <a:t>Programa </a:t>
            </a:r>
            <a:r>
              <a:rPr lang="es-ES" dirty="0" smtClean="0">
                <a:solidFill>
                  <a:prstClr val="black"/>
                </a:solidFill>
              </a:rPr>
              <a:t>de Inducción de los estudiantes de nuevo ingreso y coordinar su implantación con apoyo de todas las áreas del instituto.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dirty="0"/>
              <a:t>Atender la normatividad expedida en materia para el control, organización, circulación y conservación de documentos y archivos.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 smtClean="0"/>
              <a:t>Estas </a:t>
            </a:r>
            <a:r>
              <a:rPr lang="es-MX" dirty="0"/>
              <a:t>funciones son enunciativas más no limitativas</a:t>
            </a:r>
            <a:endParaRPr lang="es-ES" dirty="0">
              <a:solidFill>
                <a:prstClr val="black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altLang="es-MX" dirty="0">
                <a:solidFill>
                  <a:prstClr val="black"/>
                </a:solidFill>
              </a:rPr>
              <a:t> </a:t>
            </a:r>
            <a:endParaRPr lang="es-MX" altLang="es-MX" dirty="0">
              <a:solidFill>
                <a:prstClr val="black"/>
              </a:solidFill>
            </a:endParaRPr>
          </a:p>
        </p:txBody>
      </p:sp>
      <p:sp>
        <p:nvSpPr>
          <p:cNvPr id="35855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s-ES_tradnl" altLang="es-MX" sz="2000" b="1" i="1" dirty="0">
                <a:solidFill>
                  <a:prstClr val="black"/>
                </a:solidFill>
              </a:rPr>
              <a:t>DESCRIPCIÓN DE FUNCIONES</a:t>
            </a:r>
          </a:p>
        </p:txBody>
      </p:sp>
      <p:sp>
        <p:nvSpPr>
          <p:cNvPr id="35856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sz="1800">
              <a:solidFill>
                <a:prstClr val="black"/>
              </a:solidFill>
              <a:latin typeface="Calibri"/>
              <a:cs typeface="+mn-cs"/>
            </a:endParaRPr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538642"/>
              </p:ext>
            </p:extLst>
          </p:nvPr>
        </p:nvGraphicFramePr>
        <p:xfrm>
          <a:off x="1571625" y="8172400"/>
          <a:ext cx="5181600" cy="769937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Jefa del Departamento de Desarrollo Académico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MX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Araceli Guadalupe Salazar Moreno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Ricardo Bárcenas Rivas</a:t>
                      </a: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61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altLang="es-MX">
              <a:solidFill>
                <a:prstClr val="black"/>
              </a:solidFill>
            </a:endParaRPr>
          </a:p>
        </p:txBody>
      </p:sp>
      <p:sp>
        <p:nvSpPr>
          <p:cNvPr id="30725" name="Rectangle 20"/>
          <p:cNvSpPr>
            <a:spLocks noChangeArrowheads="1"/>
          </p:cNvSpPr>
          <p:nvPr/>
        </p:nvSpPr>
        <p:spPr bwMode="auto">
          <a:xfrm>
            <a:off x="1428750" y="512407"/>
            <a:ext cx="5219700" cy="689419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b="1" i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b="1" i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AUXILIAR DEL DEPARTAMENTO DE DESARROLLO </a:t>
            </a:r>
            <a:r>
              <a:rPr lang="es-MX" b="1" i="1" dirty="0">
                <a:solidFill>
                  <a:prstClr val="black"/>
                </a:solidFill>
                <a:latin typeface="Arial" charset="0"/>
                <a:cs typeface="Arial" charset="0"/>
              </a:rPr>
              <a:t>ACADÉMICO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b="1" i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s-MX" b="1" i="1" dirty="0">
                <a:solidFill>
                  <a:prstClr val="black"/>
                </a:solidFill>
              </a:rPr>
              <a:t>OBJETIVO</a:t>
            </a: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s-ES" dirty="0">
                <a:solidFill>
                  <a:prstClr val="black"/>
                </a:solidFill>
                <a:latin typeface="Calibri"/>
                <a:cs typeface="+mn-cs"/>
              </a:rPr>
              <a:t>    </a:t>
            </a:r>
            <a:r>
              <a:rPr lang="es-ES" dirty="0">
                <a:solidFill>
                  <a:prstClr val="black"/>
                </a:solidFill>
              </a:rPr>
              <a:t>Proporcionar los servicios de apoyo secretarial que sean requeridos por </a:t>
            </a:r>
            <a:r>
              <a:rPr lang="es-ES" dirty="0" smtClean="0">
                <a:solidFill>
                  <a:prstClr val="black"/>
                </a:solidFill>
              </a:rPr>
              <a:t>la Jefatura </a:t>
            </a:r>
            <a:r>
              <a:rPr lang="es-ES" dirty="0">
                <a:solidFill>
                  <a:prstClr val="black"/>
                </a:solidFill>
              </a:rPr>
              <a:t>en la </a:t>
            </a:r>
            <a:r>
              <a:rPr lang="es-ES" dirty="0" smtClean="0">
                <a:solidFill>
                  <a:prstClr val="black"/>
                </a:solidFill>
              </a:rPr>
              <a:t>ejecución  </a:t>
            </a:r>
            <a:r>
              <a:rPr lang="es-ES" dirty="0">
                <a:solidFill>
                  <a:prstClr val="black"/>
                </a:solidFill>
              </a:rPr>
              <a:t>de actividades </a:t>
            </a:r>
            <a:r>
              <a:rPr lang="es-ES" dirty="0" smtClean="0">
                <a:solidFill>
                  <a:prstClr val="black"/>
                </a:solidFill>
              </a:rPr>
              <a:t>para obtener </a:t>
            </a:r>
            <a:r>
              <a:rPr lang="es-ES" dirty="0">
                <a:solidFill>
                  <a:prstClr val="black"/>
                </a:solidFill>
              </a:rPr>
              <a:t>las metas fijadas en el área.</a:t>
            </a:r>
            <a:endParaRPr lang="es-MX" dirty="0">
              <a:solidFill>
                <a:prstClr val="black"/>
              </a:solidFill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s-MX" dirty="0">
                <a:solidFill>
                  <a:prstClr val="black"/>
                </a:solidFill>
                <a:latin typeface="Calibri"/>
                <a:cs typeface="+mn-cs"/>
              </a:rPr>
              <a:t> </a:t>
            </a:r>
            <a:r>
              <a:rPr lang="es-ES" b="1" i="1" dirty="0">
                <a:solidFill>
                  <a:prstClr val="black"/>
                </a:solidFill>
              </a:rPr>
              <a:t>FUNCIONES</a:t>
            </a:r>
            <a:r>
              <a:rPr lang="es-ES" b="1" dirty="0">
                <a:solidFill>
                  <a:prstClr val="black"/>
                </a:solidFill>
                <a:latin typeface="Calibri"/>
                <a:cs typeface="+mn-cs"/>
              </a:rPr>
              <a:t> </a:t>
            </a:r>
          </a:p>
          <a:p>
            <a:pPr marL="177800" indent="-17780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dirty="0">
                <a:solidFill>
                  <a:prstClr val="black"/>
                </a:solidFill>
              </a:rPr>
              <a:t>Apoyar a la Jefatura en las actividades que se le encomienden, relativas a la operatividad </a:t>
            </a:r>
            <a:r>
              <a:rPr lang="es-ES" dirty="0" smtClean="0">
                <a:solidFill>
                  <a:prstClr val="black"/>
                </a:solidFill>
              </a:rPr>
              <a:t>y procedimientos del </a:t>
            </a:r>
            <a:r>
              <a:rPr lang="es-ES" dirty="0">
                <a:solidFill>
                  <a:prstClr val="black"/>
                </a:solidFill>
              </a:rPr>
              <a:t>área.</a:t>
            </a:r>
          </a:p>
          <a:p>
            <a:pPr marL="177800" indent="-17780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prstClr val="black"/>
                </a:solidFill>
              </a:rPr>
              <a:t>Apoyar </a:t>
            </a:r>
            <a:r>
              <a:rPr lang="es-MX" altLang="es-MX" dirty="0">
                <a:solidFill>
                  <a:prstClr val="black"/>
                </a:solidFill>
              </a:rPr>
              <a:t>en las actividades relacionadas al cumplimiento del Programa Operativo Anual</a:t>
            </a:r>
            <a:r>
              <a:rPr lang="es-MX" altLang="es-MX" dirty="0" smtClean="0">
                <a:solidFill>
                  <a:prstClr val="black"/>
                </a:solidFill>
              </a:rPr>
              <a:t>.</a:t>
            </a:r>
          </a:p>
          <a:p>
            <a:pPr marL="177800" indent="-17780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prstClr val="black"/>
                </a:solidFill>
              </a:rPr>
              <a:t>Apoyar en la coordinación de eventos académicos organizados por el área.</a:t>
            </a:r>
            <a:endParaRPr lang="es-MX" altLang="es-MX" dirty="0">
              <a:solidFill>
                <a:prstClr val="black"/>
              </a:solidFill>
            </a:endParaRP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prstClr val="black"/>
                </a:solidFill>
              </a:rPr>
              <a:t>Apoyar en  la </a:t>
            </a:r>
            <a:r>
              <a:rPr lang="es-MX" altLang="es-MX" dirty="0">
                <a:solidFill>
                  <a:prstClr val="black"/>
                </a:solidFill>
              </a:rPr>
              <a:t>entrega oportuna de oficios, circulares y </a:t>
            </a:r>
            <a:r>
              <a:rPr lang="es-MX" altLang="es-MX" dirty="0" smtClean="0">
                <a:solidFill>
                  <a:prstClr val="black"/>
                </a:solidFill>
              </a:rPr>
              <a:t>memorándums.</a:t>
            </a:r>
            <a:endParaRPr lang="es-MX" altLang="es-MX" dirty="0">
              <a:solidFill>
                <a:prstClr val="black"/>
              </a:solidFill>
            </a:endParaRP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prstClr val="black"/>
                </a:solidFill>
              </a:rPr>
              <a:t>Atender a las personas que soliciten entrevista con </a:t>
            </a:r>
            <a:r>
              <a:rPr lang="es-ES" dirty="0" smtClean="0">
                <a:solidFill>
                  <a:prstClr val="black"/>
                </a:solidFill>
              </a:rPr>
              <a:t>el (la) Jefe(a) inmediato(a)</a:t>
            </a:r>
            <a:r>
              <a:rPr lang="es-MX" dirty="0">
                <a:solidFill>
                  <a:prstClr val="black"/>
                </a:solidFill>
              </a:rPr>
              <a:t>, así como las llamadas telefónicas </a:t>
            </a:r>
            <a:r>
              <a:rPr lang="es-MX" dirty="0" smtClean="0">
                <a:solidFill>
                  <a:prstClr val="black"/>
                </a:solidFill>
              </a:rPr>
              <a:t>y correo </a:t>
            </a:r>
            <a:r>
              <a:rPr lang="es-MX" dirty="0">
                <a:solidFill>
                  <a:prstClr val="black"/>
                </a:solidFill>
              </a:rPr>
              <a:t>institucional del </a:t>
            </a:r>
            <a:r>
              <a:rPr lang="es-MX" dirty="0" smtClean="0">
                <a:solidFill>
                  <a:prstClr val="black"/>
                </a:solidFill>
              </a:rPr>
              <a:t>área, </a:t>
            </a:r>
            <a:r>
              <a:rPr lang="es-MX" altLang="es-MX" dirty="0" smtClean="0">
                <a:solidFill>
                  <a:prstClr val="black"/>
                </a:solidFill>
              </a:rPr>
              <a:t>comunicando oportunamente a quien  corresponda.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altLang="es-MX" dirty="0" smtClean="0">
              <a:solidFill>
                <a:prstClr val="black"/>
              </a:solidFill>
            </a:endParaRP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Atender </a:t>
            </a:r>
            <a:r>
              <a:rPr lang="es-MX" altLang="es-MX" dirty="0"/>
              <a:t>la normatividad expedida en materia para el control , organización, circulación, y conservación de documentos y archivos</a:t>
            </a:r>
            <a:r>
              <a:rPr lang="es-MX" altLang="es-MX" dirty="0" smtClean="0"/>
              <a:t>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altLang="es-MX" dirty="0"/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solidFill>
                <a:prstClr val="black"/>
              </a:solidFill>
            </a:endParaRP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MX" altLang="es-MX" dirty="0">
                <a:solidFill>
                  <a:prstClr val="black"/>
                </a:solidFill>
              </a:rPr>
              <a:t>Apoyar en las actividades relacionadas con el Programa de Evaluación Docente</a:t>
            </a:r>
            <a:r>
              <a:rPr lang="es-MX" altLang="es-MX" dirty="0" smtClean="0">
                <a:solidFill>
                  <a:prstClr val="black"/>
                </a:solidFill>
              </a:rPr>
              <a:t>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altLang="es-MX" dirty="0" smtClean="0">
              <a:solidFill>
                <a:prstClr val="black"/>
              </a:solidFill>
            </a:endParaRP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MX" dirty="0"/>
              <a:t>Estas funciones son enunciativas más no limitativas</a:t>
            </a:r>
            <a:endParaRPr lang="es-ES" dirty="0">
              <a:solidFill>
                <a:prstClr val="black"/>
              </a:solidFill>
            </a:endParaRP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s-MX" altLang="es-MX" dirty="0">
              <a:solidFill>
                <a:prstClr val="black"/>
              </a:solidFill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altLang="es-MX" dirty="0">
              <a:solidFill>
                <a:prstClr val="black"/>
              </a:solidFill>
            </a:endParaRP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s-MX" altLang="es-MX" dirty="0" smtClean="0">
              <a:solidFill>
                <a:prstClr val="black"/>
              </a:solidFill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s-ES_tradnl" altLang="es-MX" sz="2000" b="1" i="1" dirty="0">
                <a:solidFill>
                  <a:prstClr val="black"/>
                </a:solidFill>
              </a:rPr>
              <a:t>DESCRIPCIÓN DE FUNCIONES</a:t>
            </a:r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sz="1800">
              <a:solidFill>
                <a:prstClr val="black"/>
              </a:solidFill>
              <a:latin typeface="Calibri"/>
              <a:cs typeface="+mn-cs"/>
            </a:endParaRPr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297611"/>
              </p:ext>
            </p:extLst>
          </p:nvPr>
        </p:nvGraphicFramePr>
        <p:xfrm>
          <a:off x="1571625" y="7956376"/>
          <a:ext cx="5181600" cy="952817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Administrativo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del Departamento de Desarrollo Académico 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MX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Bernabé Antonio Flores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Ricardo Bárcenas Rivas</a:t>
                      </a: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05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57347" name="5 Rectángulo"/>
          <p:cNvSpPr>
            <a:spLocks noChangeArrowheads="1"/>
          </p:cNvSpPr>
          <p:nvPr/>
        </p:nvSpPr>
        <p:spPr bwMode="auto">
          <a:xfrm>
            <a:off x="1571625" y="579438"/>
            <a:ext cx="5181600" cy="8586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s-MX" altLang="es-MX" b="1" i="1" dirty="0" smtClean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s-MX" b="1" i="1" dirty="0" smtClean="0">
                <a:solidFill>
                  <a:srgbClr val="000000"/>
                </a:solidFill>
              </a:rPr>
              <a:t>DIVISIÓN DE INGENIERIA INDUSTRIAL</a:t>
            </a:r>
          </a:p>
          <a:p>
            <a:pPr algn="ctr">
              <a:defRPr/>
            </a:pPr>
            <a:endParaRPr lang="es-ES_tradnl" altLang="es-MX" b="1" i="1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defRPr/>
            </a:pPr>
            <a:r>
              <a:rPr lang="es-ES_tradnl" altLang="es-MX" b="1" i="1" dirty="0">
                <a:solidFill>
                  <a:srgbClr val="000000"/>
                </a:solidFill>
              </a:rPr>
              <a:t>OBJETIVO</a:t>
            </a:r>
          </a:p>
          <a:p>
            <a:pPr algn="just">
              <a:spcAft>
                <a:spcPts val="1200"/>
              </a:spcAft>
              <a:defRPr/>
            </a:pPr>
            <a:r>
              <a:rPr lang="es-ES" altLang="es-MX" dirty="0">
                <a:solidFill>
                  <a:srgbClr val="000000"/>
                </a:solidFill>
              </a:rPr>
              <a:t>    </a:t>
            </a:r>
            <a:r>
              <a:rPr lang="es-MX" dirty="0">
                <a:solidFill>
                  <a:srgbClr val="000000"/>
                </a:solidFill>
              </a:rPr>
              <a:t>Gestionar las actividades de docencia, investigación y vinculación en las áreas correspondientes a cada una de las carreras que imparte el </a:t>
            </a:r>
            <a:r>
              <a:rPr lang="es-MX" dirty="0" smtClean="0">
                <a:solidFill>
                  <a:srgbClr val="000000"/>
                </a:solidFill>
              </a:rPr>
              <a:t>Instituto </a:t>
            </a:r>
            <a:r>
              <a:rPr lang="es-MX" dirty="0">
                <a:solidFill>
                  <a:srgbClr val="000000"/>
                </a:solidFill>
              </a:rPr>
              <a:t>de conformidad con las normas y lineamientos establecidos por </a:t>
            </a:r>
            <a:r>
              <a:rPr lang="es-MX" dirty="0" smtClean="0">
                <a:solidFill>
                  <a:srgbClr val="000000"/>
                </a:solidFill>
              </a:rPr>
              <a:t>el Tecnológico Nacional de México.</a:t>
            </a:r>
          </a:p>
          <a:p>
            <a:pPr algn="just">
              <a:spcAft>
                <a:spcPts val="1200"/>
              </a:spcAft>
              <a:defRPr/>
            </a:pPr>
            <a:r>
              <a:rPr lang="es-ES" altLang="es-MX" b="1" i="1" dirty="0" smtClean="0">
                <a:solidFill>
                  <a:srgbClr val="000000"/>
                </a:solidFill>
              </a:rPr>
              <a:t>FUNCIONES </a:t>
            </a:r>
            <a:endParaRPr lang="es-ES" altLang="es-MX" b="1" i="1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Participar en la elaboración, evaluación y seguimiento de la planeación (PTA y POA) de la División en concordancia y coherencia al PIID.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Administrar los Programas de Estudio de </a:t>
            </a:r>
            <a:r>
              <a:rPr lang="es-MX" dirty="0">
                <a:solidFill>
                  <a:srgbClr val="000000"/>
                </a:solidFill>
              </a:rPr>
              <a:t>la carrera que </a:t>
            </a:r>
            <a:r>
              <a:rPr lang="es-MX" dirty="0" smtClean="0">
                <a:solidFill>
                  <a:srgbClr val="000000"/>
                </a:solidFill>
              </a:rPr>
              <a:t>corresponda.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/>
              <a:t>Coordinar las propuestas de actualización de los programas de estudio de las asignaturas de las carreras, con el fin de contar con programas y planes de estudio actualizados</a:t>
            </a:r>
            <a:r>
              <a:rPr lang="es-MX" dirty="0" smtClean="0"/>
              <a:t>.</a:t>
            </a:r>
          </a:p>
          <a:p>
            <a:pPr marL="0" indent="0" algn="just"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Apoyar al Departamento de Desarrollo Académico en la formulación y aplicación de técnicas e instrumentos para la evaluación del aprendizaje de las asignaturas correspondientes a la carrera y controlar su desarrollo.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Atender y asesorar a </a:t>
            </a:r>
            <a:r>
              <a:rPr lang="es-MX" dirty="0">
                <a:solidFill>
                  <a:srgbClr val="000000"/>
                </a:solidFill>
              </a:rPr>
              <a:t>los </a:t>
            </a:r>
            <a:r>
              <a:rPr lang="es-MX" dirty="0" smtClean="0">
                <a:solidFill>
                  <a:srgbClr val="000000"/>
                </a:solidFill>
              </a:rPr>
              <a:t>estudiantes con los procedimientos académico-administrativos.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Apoyar </a:t>
            </a:r>
            <a:r>
              <a:rPr lang="es-MX" dirty="0">
                <a:solidFill>
                  <a:srgbClr val="000000"/>
                </a:solidFill>
              </a:rPr>
              <a:t>la docencia frente a grupo en un mínimo de cuatro horas-semana-mes, en materias afines a su </a:t>
            </a:r>
            <a:r>
              <a:rPr lang="es-MX" dirty="0" smtClean="0">
                <a:solidFill>
                  <a:srgbClr val="000000"/>
                </a:solidFill>
              </a:rPr>
              <a:t>formación.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/>
              <a:t>Supervisar </a:t>
            </a:r>
            <a:r>
              <a:rPr lang="es-MX" dirty="0"/>
              <a:t>que las actividades de las áreas a su cargo se realicen de acuerdo con las normas, lineamientos y procedimientos establecidos, con el fin de que se apliquen los lineamientos existentes. </a:t>
            </a:r>
            <a:endParaRPr lang="es-MX" dirty="0" smtClean="0"/>
          </a:p>
          <a:p>
            <a:pPr marL="0" indent="0" algn="just">
              <a:defRPr/>
            </a:pPr>
            <a:endParaRPr lang="es-MX" dirty="0" smtClean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/>
              <a:t>Participar en estudios para la detección de necesidades de servicios de educación superior tecnológica en la región, en coordinación </a:t>
            </a:r>
            <a:r>
              <a:rPr lang="es-MX" dirty="0" smtClean="0"/>
              <a:t>con la Dirección de Planeación y vinculación, </a:t>
            </a:r>
            <a:r>
              <a:rPr lang="es-MX" dirty="0"/>
              <a:t>con el objeto de cubrir la demanda. </a:t>
            </a:r>
            <a:endParaRPr lang="es-MX" dirty="0">
              <a:solidFill>
                <a:srgbClr val="000000"/>
              </a:solidFill>
            </a:endParaRPr>
          </a:p>
          <a:p>
            <a:pPr marL="0" indent="0" algn="just">
              <a:spcAft>
                <a:spcPts val="1200"/>
              </a:spcAft>
              <a:defRPr/>
            </a:pPr>
            <a:endParaRPr lang="es-MX" altLang="es-MX" dirty="0" smtClean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endParaRPr lang="es-MX" altLang="es-MX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endParaRPr lang="es-MX" alt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52629"/>
              </p:ext>
            </p:extLst>
          </p:nvPr>
        </p:nvGraphicFramePr>
        <p:xfrm>
          <a:off x="1571625" y="8188232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División de Ingeniería</a:t>
                      </a:r>
                      <a:r>
                        <a:rPr lang="es-MX" sz="1200" b="1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en Industrial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Bernardino</a:t>
                      </a:r>
                      <a:r>
                        <a:rPr lang="es-MX" sz="12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Avila Martínez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038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58371" name="5 Rectángulo"/>
          <p:cNvSpPr>
            <a:spLocks noChangeArrowheads="1"/>
          </p:cNvSpPr>
          <p:nvPr/>
        </p:nvSpPr>
        <p:spPr bwMode="auto">
          <a:xfrm>
            <a:off x="1449388" y="527050"/>
            <a:ext cx="5219700" cy="729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s-MX" altLang="es-MX" b="1" i="1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s-MX" b="1" i="1" dirty="0" smtClean="0">
                <a:solidFill>
                  <a:srgbClr val="000000"/>
                </a:solidFill>
              </a:rPr>
              <a:t>DIVISIÓN </a:t>
            </a:r>
            <a:r>
              <a:rPr lang="es-MX" b="1" i="1" dirty="0">
                <a:solidFill>
                  <a:srgbClr val="000000"/>
                </a:solidFill>
              </a:rPr>
              <a:t>DE INGENIERIA </a:t>
            </a:r>
            <a:r>
              <a:rPr lang="es-MX" b="1" i="1" dirty="0" smtClean="0">
                <a:solidFill>
                  <a:srgbClr val="000000"/>
                </a:solidFill>
              </a:rPr>
              <a:t>INDUSTRIAL</a:t>
            </a:r>
            <a:endParaRPr lang="es-MX" b="1" i="1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es-MX" i="1" dirty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r>
              <a:rPr lang="es-MX" altLang="es-MX" b="1" i="1" dirty="0" smtClean="0">
                <a:solidFill>
                  <a:srgbClr val="000000"/>
                </a:solidFill>
              </a:rPr>
              <a:t>(</a:t>
            </a:r>
            <a:r>
              <a:rPr lang="es-MX" altLang="es-MX" b="1" i="1" dirty="0">
                <a:solidFill>
                  <a:srgbClr val="000000"/>
                </a:solidFill>
              </a:rPr>
              <a:t>CONTINÚA)</a:t>
            </a:r>
          </a:p>
          <a:p>
            <a:pPr eaLnBrk="1" hangingPunct="1">
              <a:buFontTx/>
              <a:buChar char="•"/>
              <a:defRPr/>
            </a:pPr>
            <a:endParaRPr lang="es-MX" altLang="es-MX" b="1" i="1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" dirty="0">
                <a:solidFill>
                  <a:srgbClr val="000000"/>
                </a:solidFill>
              </a:rPr>
              <a:t>Elaborar propuestas para la adquisición de equipamiento y material bibliográfico para la carrera </a:t>
            </a:r>
            <a:r>
              <a:rPr lang="es-ES" dirty="0" smtClean="0">
                <a:solidFill>
                  <a:srgbClr val="000000"/>
                </a:solidFill>
              </a:rPr>
              <a:t>correspondiente.</a:t>
            </a:r>
            <a:endParaRPr lang="es-MX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" dirty="0" smtClean="0">
                <a:solidFill>
                  <a:srgbClr val="000000"/>
                </a:solidFill>
              </a:rPr>
              <a:t>Atender </a:t>
            </a:r>
            <a:r>
              <a:rPr lang="es-ES" dirty="0">
                <a:solidFill>
                  <a:srgbClr val="000000"/>
                </a:solidFill>
              </a:rPr>
              <a:t>como miembro del Comité Académico del Instituto Tecnológico Superior de Tamazunchale de conformidad con los procedimientos establecidos, en los casos </a:t>
            </a:r>
            <a:r>
              <a:rPr lang="es-ES" dirty="0" smtClean="0">
                <a:solidFill>
                  <a:srgbClr val="000000"/>
                </a:solidFill>
              </a:rPr>
              <a:t>generados </a:t>
            </a:r>
            <a:r>
              <a:rPr lang="es-ES" dirty="0">
                <a:solidFill>
                  <a:srgbClr val="000000"/>
                </a:solidFill>
              </a:rPr>
              <a:t>al programa de  la carrera </a:t>
            </a:r>
            <a:r>
              <a:rPr lang="es-ES" dirty="0" smtClean="0">
                <a:solidFill>
                  <a:srgbClr val="000000"/>
                </a:solidFill>
              </a:rPr>
              <a:t>correspondiente.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ES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" dirty="0" smtClean="0">
                <a:solidFill>
                  <a:srgbClr val="000000"/>
                </a:solidFill>
              </a:rPr>
              <a:t>Apoyar </a:t>
            </a:r>
            <a:r>
              <a:rPr lang="es-ES" dirty="0">
                <a:solidFill>
                  <a:srgbClr val="000000"/>
                </a:solidFill>
              </a:rPr>
              <a:t>en la conformación y reuniones de trabajo de la academia de la carrera, de acuerdo con los procedimientos </a:t>
            </a:r>
            <a:r>
              <a:rPr lang="es-ES" dirty="0" smtClean="0">
                <a:solidFill>
                  <a:srgbClr val="000000"/>
                </a:solidFill>
              </a:rPr>
              <a:t>establecidos.</a:t>
            </a:r>
            <a:endParaRPr lang="es-MX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/>
              <a:t>Coordinar con </a:t>
            </a:r>
            <a:r>
              <a:rPr lang="es-MX" dirty="0" smtClean="0"/>
              <a:t>la División de Estudios Profesionales los </a:t>
            </a:r>
            <a:r>
              <a:rPr lang="es-MX" dirty="0"/>
              <a:t>cursos de inducción para los estudiantes de nuevo ingreso al Instituto. </a:t>
            </a:r>
            <a:endParaRPr lang="es-MX" dirty="0" smtClean="0"/>
          </a:p>
          <a:p>
            <a:pPr marL="0" indent="0" algn="just">
              <a:defRPr/>
            </a:pPr>
            <a:endParaRPr lang="es-MX" dirty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/>
              <a:t>Proponer </a:t>
            </a:r>
            <a:r>
              <a:rPr lang="es-MX" dirty="0"/>
              <a:t>estrategias para reducir los índices de reprobación y deserción que se presenten en las asignaturas de las ingenierías. </a:t>
            </a:r>
            <a:endParaRPr lang="es-MX" dirty="0" smtClean="0"/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es-MX" dirty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/>
              <a:t>Proponer </a:t>
            </a:r>
            <a:r>
              <a:rPr lang="es-MX" dirty="0"/>
              <a:t>lineamientos técnico-metodológicos para el diseño y uso de apoyos didácticos y técnicas e instrumentos de evaluación del aprendizaje</a:t>
            </a:r>
            <a:r>
              <a:rPr lang="es-MX" dirty="0" smtClean="0"/>
              <a:t>.</a:t>
            </a:r>
          </a:p>
          <a:p>
            <a:pPr marL="0" indent="0" algn="just">
              <a:defRPr/>
            </a:pPr>
            <a:endParaRPr lang="es-MX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s-MX" dirty="0"/>
              <a:t>Llevar un análisis y seguimiento del avance reticular de cada estudiante adscrito a su carrera, así como realizar entrevistas periódicas. </a:t>
            </a:r>
            <a:endParaRPr lang="es-MX" dirty="0" smtClean="0"/>
          </a:p>
          <a:p>
            <a:pPr marL="0" indent="0">
              <a:defRPr/>
            </a:pPr>
            <a:endParaRPr lang="es-MX" dirty="0" smtClean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s-MX" dirty="0"/>
              <a:t>Realizar pláticas de inducción para el desarrollo y seguimiento de las residencias profesionales, </a:t>
            </a:r>
            <a:r>
              <a:rPr lang="es-MX" dirty="0" smtClean="0"/>
              <a:t>en coordinación con la Subdirección de Vinculación.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 smtClean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s-MX" dirty="0"/>
              <a:t>Organizar eventos académicos, para fortalecer las asignaturas del departamento</a:t>
            </a:r>
          </a:p>
          <a:p>
            <a:pPr marL="0" indent="0">
              <a:defRPr/>
            </a:pPr>
            <a:endParaRPr lang="es-MX" dirty="0" smtClean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s-MX" altLang="es-MX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Estas </a:t>
            </a:r>
            <a:r>
              <a:rPr lang="es-MX" altLang="es-MX" dirty="0">
                <a:solidFill>
                  <a:srgbClr val="000000"/>
                </a:solidFill>
                <a:cs typeface="Times New Roman" panose="02020603050405020304" pitchFamily="18" charset="0"/>
              </a:rPr>
              <a:t>funciones son enunciativas mas no limitativas.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marL="0" indent="0">
              <a:defRPr/>
            </a:pPr>
            <a:endParaRPr lang="es-MX" dirty="0">
              <a:solidFill>
                <a:srgbClr val="000000"/>
              </a:solidFill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626260"/>
              </p:ext>
            </p:extLst>
          </p:nvPr>
        </p:nvGraphicFramePr>
        <p:xfrm>
          <a:off x="1568170" y="8233055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División de Ingeniería</a:t>
                      </a:r>
                      <a:r>
                        <a:rPr lang="es-MX" sz="1100" b="1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en Industrial</a:t>
                      </a:r>
                      <a:endParaRPr lang="es-MX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Bernardino</a:t>
                      </a:r>
                      <a:r>
                        <a:rPr lang="es-MX" sz="12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Avila Martínez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140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4099" name="5 Rectángulo"/>
          <p:cNvSpPr>
            <a:spLocks noChangeArrowheads="1"/>
          </p:cNvSpPr>
          <p:nvPr/>
        </p:nvSpPr>
        <p:spPr bwMode="auto">
          <a:xfrm>
            <a:off x="1571625" y="579438"/>
            <a:ext cx="5181600" cy="8156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AUXILIAR DE DIVISIÓN</a:t>
            </a:r>
            <a:endParaRPr lang="es-MX" altLang="es-MX" sz="1200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  <a:defRPr/>
            </a:pPr>
            <a:endParaRPr lang="es-ES_tradnl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es-ES_tradnl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s-ES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Proporcionar los servicios de apoyo de oficina que sean requeridos por la división en la realización de actividades que contribuyan a cumplir las metas fijadas en el área.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s-ES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es-ES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FUNCIONES 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a la división a en las actividades que se le encomienden, relativas a la operatividad del área.</a:t>
            </a: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Archivar los documentos de acuerdo con las técnicas establecidas.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Llevar el registro y control de la correspondencia de entrada y salida.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Elaborar los trabajos, oficios, informes y documentos generales revisando la ortografía y redacción; asimismo, llevar el registro y seguimiento de la agenda de trabajo de la Jefatura.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Participar en las actividades relacionadas al cumplimiento de los programas de la división.</a:t>
            </a:r>
          </a:p>
          <a:p>
            <a:pPr marL="0" indent="0" algn="just">
              <a:spcBef>
                <a:spcPct val="0"/>
              </a:spcBef>
              <a:buFontTx/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Proporcionar de acuerdo a las instrucciones de la jefatura en los términos y plazos establecidos, la información y documentación que le sean requeridos por instancias superiores y por las áreas adscritas al Instituto.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Atender a las personas que soliciten entrevista con la  división de carrera.</a:t>
            </a:r>
          </a:p>
          <a:p>
            <a:pPr marL="0" indent="0" algn="just">
              <a:spcBef>
                <a:spcPct val="0"/>
              </a:spcBef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Atender la normatividad expedida en materia para el control para el control, organización, circulación y conservación de documentos y archivos.</a:t>
            </a:r>
          </a:p>
          <a:p>
            <a:pPr marL="0" indent="0" algn="just">
              <a:spcBef>
                <a:spcPct val="0"/>
              </a:spcBef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Atender las normativas aplicables, que se le encomienden a la Jefatura</a:t>
            </a:r>
            <a:r>
              <a:rPr lang="es-MX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</a:p>
          <a:p>
            <a:pPr marL="0" indent="0" algn="just">
              <a:spcBef>
                <a:spcPct val="0"/>
              </a:spcBef>
              <a:buNone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Apoyar en el seguimiento de actividades del programa operativo anual.</a:t>
            </a: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0" indent="0" algn="just">
              <a:spcBef>
                <a:spcPct val="0"/>
              </a:spcBef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721332"/>
              </p:ext>
            </p:extLst>
          </p:nvPr>
        </p:nvGraphicFramePr>
        <p:xfrm>
          <a:off x="1571625" y="8387976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de División 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Feliciana Manuel Hernández</a:t>
                      </a:r>
                      <a:endParaRPr kumimoji="0" lang="es-E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126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243" name="5 Rectángulo"/>
          <p:cNvSpPr>
            <a:spLocks noChangeArrowheads="1"/>
          </p:cNvSpPr>
          <p:nvPr/>
        </p:nvSpPr>
        <p:spPr bwMode="auto">
          <a:xfrm>
            <a:off x="1571625" y="579438"/>
            <a:ext cx="5181600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AUXILIAR DE DIVISIÓN</a:t>
            </a:r>
            <a:endParaRPr lang="es-MX" altLang="es-MX" sz="1200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(CONTINÚA)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ES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Estas </a:t>
            </a:r>
            <a:r>
              <a:rPr lang="es-ES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funciones son enunciativas más no limitativas.</a:t>
            </a: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</a:pPr>
            <a:endParaRPr lang="es-ES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232931"/>
              </p:ext>
            </p:extLst>
          </p:nvPr>
        </p:nvGraphicFramePr>
        <p:xfrm>
          <a:off x="1571625" y="8421875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de División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Feliciana Manuel Hernández</a:t>
                      </a:r>
                      <a:endParaRPr kumimoji="0" lang="es-E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228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4099" name="5 Rectángulo"/>
          <p:cNvSpPr>
            <a:spLocks noChangeArrowheads="1"/>
          </p:cNvSpPr>
          <p:nvPr/>
        </p:nvSpPr>
        <p:spPr bwMode="auto">
          <a:xfrm>
            <a:off x="1571625" y="579438"/>
            <a:ext cx="5181600" cy="8156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AUXILIAR ADMINISTRATIVO DE  DIVISIÓN</a:t>
            </a:r>
            <a:endParaRPr lang="es-MX" altLang="es-MX" sz="1200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  <a:defRPr/>
            </a:pPr>
            <a:endParaRPr lang="es-ES_tradnl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es-ES_tradnl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s-ES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Proporcionar los servicios de apoyo de oficina que sean requeridos por la división en la realización de actividades que contribuyan a cumplir las metas fijadas en el área.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s-ES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es-ES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FUNCIONES 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a la división a en las actividades que se le encomienden, relativas a la operatividad del área.</a:t>
            </a: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Archivar los documentos de acuerdo con las técnicas establecidas.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Llevar el registro y control de la correspondencia de entrada y salida.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Elaborar los trabajos, oficios, informes y documentos generales revisando la ortografía y redacción; asimismo, llevar el registro y seguimiento de la agenda de trabajo de la Jefatura.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Participar en las actividades relacionadas al cumplimiento de los programas de la división.</a:t>
            </a:r>
          </a:p>
          <a:p>
            <a:pPr marL="0" indent="0" algn="just">
              <a:spcBef>
                <a:spcPct val="0"/>
              </a:spcBef>
              <a:buFontTx/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Proporcionar de acuerdo a las instrucciones de la jefatura en los términos y plazos establecidos, la información y documentación que le sean requeridos por instancias superiores y por las áreas adscritas al Instituto.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Atender a las personas que soliciten entrevista con la  división de carrera.</a:t>
            </a:r>
          </a:p>
          <a:p>
            <a:pPr marL="0" indent="0" algn="just">
              <a:spcBef>
                <a:spcPct val="0"/>
              </a:spcBef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Atender la normatividad expedida en materia para el control para el control, organización, circulación y conservación de documentos y archivos.</a:t>
            </a:r>
          </a:p>
          <a:p>
            <a:pPr marL="0" indent="0" algn="just">
              <a:spcBef>
                <a:spcPct val="0"/>
              </a:spcBef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Atender las normativas aplicables, que se le encomienden a la Jefatura</a:t>
            </a:r>
            <a:r>
              <a:rPr lang="es-MX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</a:p>
          <a:p>
            <a:pPr marL="0" indent="0" algn="just">
              <a:spcBef>
                <a:spcPct val="0"/>
              </a:spcBef>
              <a:buNone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Apoyar en el seguimiento de actividades del programa operativo anual.</a:t>
            </a: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0" indent="0" algn="just">
              <a:spcBef>
                <a:spcPct val="0"/>
              </a:spcBef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017269"/>
              </p:ext>
            </p:extLst>
          </p:nvPr>
        </p:nvGraphicFramePr>
        <p:xfrm>
          <a:off x="1571625" y="8387976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Administrativo de División 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Lorena Mancilla Fernández</a:t>
                      </a:r>
                      <a:endParaRPr kumimoji="0" lang="es-E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869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243" name="5 Rectángulo"/>
          <p:cNvSpPr>
            <a:spLocks noChangeArrowheads="1"/>
          </p:cNvSpPr>
          <p:nvPr/>
        </p:nvSpPr>
        <p:spPr bwMode="auto">
          <a:xfrm>
            <a:off x="1571625" y="579438"/>
            <a:ext cx="5181600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AUXILIAR DE DIVISIÓN</a:t>
            </a:r>
            <a:endParaRPr lang="es-MX" altLang="es-MX" sz="1200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(CONTINÚA)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ES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Estas </a:t>
            </a:r>
            <a:r>
              <a:rPr lang="es-ES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funciones son enunciativas más no limitativas.</a:t>
            </a: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</a:pPr>
            <a:endParaRPr lang="es-ES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427666"/>
              </p:ext>
            </p:extLst>
          </p:nvPr>
        </p:nvGraphicFramePr>
        <p:xfrm>
          <a:off x="1571625" y="8421875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de División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Lorena Mancilla Fernández</a:t>
                      </a:r>
                      <a:endParaRPr kumimoji="0" lang="es-E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218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57347" name="5 Rectángulo"/>
          <p:cNvSpPr>
            <a:spLocks noChangeArrowheads="1"/>
          </p:cNvSpPr>
          <p:nvPr/>
        </p:nvSpPr>
        <p:spPr bwMode="auto">
          <a:xfrm>
            <a:off x="1571625" y="579438"/>
            <a:ext cx="5181600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s-MX" altLang="es-MX" b="1" i="1" dirty="0" smtClean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s-MX" b="1" i="1" dirty="0" smtClean="0">
                <a:solidFill>
                  <a:srgbClr val="000000"/>
                </a:solidFill>
              </a:rPr>
              <a:t>DIVISIÓN DE INGENIERIA SISTEMAS COMPUTACIONALES</a:t>
            </a:r>
          </a:p>
          <a:p>
            <a:pPr algn="ctr">
              <a:defRPr/>
            </a:pPr>
            <a:endParaRPr lang="es-ES_tradnl" altLang="es-MX" b="1" i="1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defRPr/>
            </a:pPr>
            <a:r>
              <a:rPr lang="es-ES_tradnl" altLang="es-MX" b="1" i="1" dirty="0">
                <a:solidFill>
                  <a:srgbClr val="000000"/>
                </a:solidFill>
              </a:rPr>
              <a:t>OBJETIVO</a:t>
            </a:r>
          </a:p>
          <a:p>
            <a:pPr algn="just">
              <a:spcAft>
                <a:spcPts val="1200"/>
              </a:spcAft>
              <a:defRPr/>
            </a:pPr>
            <a:r>
              <a:rPr lang="es-ES" altLang="es-MX" dirty="0">
                <a:solidFill>
                  <a:srgbClr val="000000"/>
                </a:solidFill>
              </a:rPr>
              <a:t>    </a:t>
            </a:r>
            <a:r>
              <a:rPr lang="es-MX" dirty="0">
                <a:solidFill>
                  <a:srgbClr val="000000"/>
                </a:solidFill>
              </a:rPr>
              <a:t>Gestionar las actividades de docencia, investigación y vinculación en las áreas correspondientes a cada una de las carreras que imparte el </a:t>
            </a:r>
            <a:r>
              <a:rPr lang="es-MX" dirty="0" smtClean="0">
                <a:solidFill>
                  <a:srgbClr val="000000"/>
                </a:solidFill>
              </a:rPr>
              <a:t>Instituto, </a:t>
            </a:r>
            <a:r>
              <a:rPr lang="es-MX" dirty="0">
                <a:solidFill>
                  <a:srgbClr val="000000"/>
                </a:solidFill>
              </a:rPr>
              <a:t>de conformidad con las normas y lineamientos establecidos por </a:t>
            </a:r>
            <a:r>
              <a:rPr lang="es-MX" dirty="0" smtClean="0">
                <a:solidFill>
                  <a:srgbClr val="000000"/>
                </a:solidFill>
              </a:rPr>
              <a:t>el Tecnológico Nacional de México.</a:t>
            </a:r>
          </a:p>
          <a:p>
            <a:pPr algn="just">
              <a:spcAft>
                <a:spcPts val="1200"/>
              </a:spcAft>
              <a:defRPr/>
            </a:pPr>
            <a:r>
              <a:rPr lang="es-ES" altLang="es-MX" b="1" i="1" dirty="0" smtClean="0">
                <a:solidFill>
                  <a:srgbClr val="000000"/>
                </a:solidFill>
              </a:rPr>
              <a:t>FUNCIONES </a:t>
            </a:r>
            <a:endParaRPr lang="es-ES" altLang="es-MX" b="1" i="1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Participar en la elaboración, evaluación y seguimiento de la planeación (PTA y POA) de la División en concordancia y coherencia al PIID.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Administrar los Programas de Estudio de </a:t>
            </a:r>
            <a:r>
              <a:rPr lang="es-MX" dirty="0">
                <a:solidFill>
                  <a:srgbClr val="000000"/>
                </a:solidFill>
              </a:rPr>
              <a:t>la carrera que </a:t>
            </a:r>
            <a:r>
              <a:rPr lang="es-MX" dirty="0" smtClean="0">
                <a:solidFill>
                  <a:srgbClr val="000000"/>
                </a:solidFill>
              </a:rPr>
              <a:t>corresponda.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Coordinar los trabajos de actualización de los </a:t>
            </a:r>
            <a:r>
              <a:rPr lang="es-MX" dirty="0">
                <a:solidFill>
                  <a:srgbClr val="000000"/>
                </a:solidFill>
              </a:rPr>
              <a:t>planes y programas de estudio de la carrera que </a:t>
            </a:r>
            <a:r>
              <a:rPr lang="es-MX" dirty="0" smtClean="0">
                <a:solidFill>
                  <a:srgbClr val="000000"/>
                </a:solidFill>
              </a:rPr>
              <a:t>corresponda.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Apoyar al Departamento de Desarrollo Académico en la formulación y aplicación de técnicas e instrumentos para la evaluación del aprendizaje de las asignaturas correspondientes a la carrera y controlar su desarrollo.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Orientar y asesorar a </a:t>
            </a:r>
            <a:r>
              <a:rPr lang="es-MX" dirty="0">
                <a:solidFill>
                  <a:srgbClr val="000000"/>
                </a:solidFill>
              </a:rPr>
              <a:t>los </a:t>
            </a:r>
            <a:r>
              <a:rPr lang="es-MX" dirty="0" smtClean="0">
                <a:solidFill>
                  <a:srgbClr val="000000"/>
                </a:solidFill>
              </a:rPr>
              <a:t>estudiantes con los procedimientos académico-administrativos.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Ejercer </a:t>
            </a:r>
            <a:r>
              <a:rPr lang="es-MX" dirty="0">
                <a:solidFill>
                  <a:srgbClr val="000000"/>
                </a:solidFill>
              </a:rPr>
              <a:t>la docencia frente a grupo en un mínimo de cuatro horas-semana-mes, en materias afines a su </a:t>
            </a:r>
            <a:r>
              <a:rPr lang="es-MX" dirty="0" smtClean="0">
                <a:solidFill>
                  <a:srgbClr val="000000"/>
                </a:solidFill>
              </a:rPr>
              <a:t>formación.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Proporcionar </a:t>
            </a:r>
            <a:r>
              <a:rPr lang="es-MX" dirty="0">
                <a:solidFill>
                  <a:srgbClr val="000000"/>
                </a:solidFill>
              </a:rPr>
              <a:t>en los términos y plazos establecidos la información y documentación que le sean requeridas por instancias superiores</a:t>
            </a:r>
            <a:r>
              <a:rPr lang="es-MX" dirty="0" smtClean="0">
                <a:solidFill>
                  <a:srgbClr val="000000"/>
                </a:solidFill>
              </a:rPr>
              <a:t>.</a:t>
            </a:r>
          </a:p>
          <a:p>
            <a:pPr marL="0" indent="0">
              <a:defRPr/>
            </a:pPr>
            <a:endParaRPr lang="es-MX" dirty="0" smtClean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marL="0" indent="0" algn="just">
              <a:spcAft>
                <a:spcPts val="1200"/>
              </a:spcAft>
              <a:defRPr/>
            </a:pPr>
            <a:endParaRPr lang="es-MX" altLang="es-MX" dirty="0" smtClean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endParaRPr lang="es-MX" altLang="es-MX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endParaRPr lang="es-MX" alt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116406"/>
              </p:ext>
            </p:extLst>
          </p:nvPr>
        </p:nvGraphicFramePr>
        <p:xfrm>
          <a:off x="1571625" y="8188232"/>
          <a:ext cx="5181600" cy="704151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División de Ingeniería</a:t>
                      </a:r>
                      <a:r>
                        <a:rPr lang="es-MX" sz="1200" b="1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en Sistemas Computacionales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Ramón</a:t>
                      </a:r>
                      <a:r>
                        <a:rPr lang="es-MX" sz="12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Hernández Castillo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659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58371" name="5 Rectángulo"/>
          <p:cNvSpPr>
            <a:spLocks noChangeArrowheads="1"/>
          </p:cNvSpPr>
          <p:nvPr/>
        </p:nvSpPr>
        <p:spPr bwMode="auto">
          <a:xfrm>
            <a:off x="1449388" y="527050"/>
            <a:ext cx="52197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s-MX" altLang="es-MX" b="1" i="1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s-MX" b="1" i="1" dirty="0" smtClean="0">
                <a:solidFill>
                  <a:srgbClr val="000000"/>
                </a:solidFill>
              </a:rPr>
              <a:t>DIVISIÓN </a:t>
            </a:r>
            <a:r>
              <a:rPr lang="es-MX" b="1" i="1" dirty="0">
                <a:solidFill>
                  <a:srgbClr val="000000"/>
                </a:solidFill>
              </a:rPr>
              <a:t>DE INGENIERIA EN </a:t>
            </a:r>
            <a:r>
              <a:rPr lang="es-MX" b="1" i="1" dirty="0" smtClean="0">
                <a:solidFill>
                  <a:srgbClr val="000000"/>
                </a:solidFill>
              </a:rPr>
              <a:t>SISTEMAS COMPUTACIONALES</a:t>
            </a:r>
            <a:endParaRPr lang="es-MX" b="1" i="1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es-MX" i="1" dirty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r>
              <a:rPr lang="es-MX" altLang="es-MX" b="1" i="1" dirty="0" smtClean="0">
                <a:solidFill>
                  <a:srgbClr val="000000"/>
                </a:solidFill>
              </a:rPr>
              <a:t>(</a:t>
            </a:r>
            <a:r>
              <a:rPr lang="es-MX" altLang="es-MX" b="1" i="1" dirty="0">
                <a:solidFill>
                  <a:srgbClr val="000000"/>
                </a:solidFill>
              </a:rPr>
              <a:t>CONTINÚA)</a:t>
            </a:r>
          </a:p>
          <a:p>
            <a:pPr eaLnBrk="1" hangingPunct="1">
              <a:buFontTx/>
              <a:buChar char="•"/>
              <a:defRPr/>
            </a:pPr>
            <a:endParaRPr lang="es-MX" altLang="es-MX" b="1" i="1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" dirty="0">
                <a:solidFill>
                  <a:srgbClr val="000000"/>
                </a:solidFill>
              </a:rPr>
              <a:t>Elaborar propuestas para la adquisición de equipamiento y material bibliográfico para la carrera </a:t>
            </a:r>
            <a:r>
              <a:rPr lang="es-ES" dirty="0" smtClean="0">
                <a:solidFill>
                  <a:srgbClr val="000000"/>
                </a:solidFill>
              </a:rPr>
              <a:t>correspondiente.</a:t>
            </a:r>
            <a:endParaRPr lang="es-MX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" dirty="0" smtClean="0">
                <a:solidFill>
                  <a:srgbClr val="000000"/>
                </a:solidFill>
              </a:rPr>
              <a:t>Atender </a:t>
            </a:r>
            <a:r>
              <a:rPr lang="es-ES" dirty="0">
                <a:solidFill>
                  <a:srgbClr val="000000"/>
                </a:solidFill>
              </a:rPr>
              <a:t>como miembro del Comité Académico del Instituto Tecnológico Superior de Tamazunchale de conformidad con los procedimientos establecidos, en los casos </a:t>
            </a:r>
            <a:r>
              <a:rPr lang="es-ES" dirty="0" smtClean="0">
                <a:solidFill>
                  <a:srgbClr val="000000"/>
                </a:solidFill>
              </a:rPr>
              <a:t>generados </a:t>
            </a:r>
            <a:r>
              <a:rPr lang="es-ES" dirty="0">
                <a:solidFill>
                  <a:srgbClr val="000000"/>
                </a:solidFill>
              </a:rPr>
              <a:t>al programa de  la carrera </a:t>
            </a:r>
            <a:r>
              <a:rPr lang="es-ES" dirty="0" smtClean="0">
                <a:solidFill>
                  <a:srgbClr val="000000"/>
                </a:solidFill>
              </a:rPr>
              <a:t>correspondiente.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ES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" dirty="0" smtClean="0">
                <a:solidFill>
                  <a:srgbClr val="000000"/>
                </a:solidFill>
              </a:rPr>
              <a:t>Apoyar </a:t>
            </a:r>
            <a:r>
              <a:rPr lang="es-ES" dirty="0">
                <a:solidFill>
                  <a:srgbClr val="000000"/>
                </a:solidFill>
              </a:rPr>
              <a:t>en la conformación y reuniones de trabajo de la academia de la carrera, de acuerdo con los procedimientos </a:t>
            </a:r>
            <a:r>
              <a:rPr lang="es-ES" dirty="0" smtClean="0">
                <a:solidFill>
                  <a:srgbClr val="000000"/>
                </a:solidFill>
              </a:rPr>
              <a:t>establecidos.</a:t>
            </a:r>
            <a:endParaRPr lang="es-MX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s-ES" dirty="0" smtClean="0">
                <a:solidFill>
                  <a:srgbClr val="000000"/>
                </a:solidFill>
              </a:rPr>
              <a:t>Ejecutar </a:t>
            </a:r>
            <a:r>
              <a:rPr lang="es-ES" dirty="0">
                <a:solidFill>
                  <a:srgbClr val="000000"/>
                </a:solidFill>
              </a:rPr>
              <a:t>el cumplimiento de la normativa del Área</a:t>
            </a:r>
            <a:r>
              <a:rPr lang="es-ES" dirty="0" smtClean="0">
                <a:solidFill>
                  <a:srgbClr val="000000"/>
                </a:solidFill>
              </a:rPr>
              <a:t>.</a:t>
            </a:r>
          </a:p>
          <a:p>
            <a:pPr marL="0" indent="0">
              <a:defRPr/>
            </a:pPr>
            <a:endParaRPr lang="es-MX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s-MX" altLang="es-MX" dirty="0">
                <a:solidFill>
                  <a:srgbClr val="000000"/>
                </a:solidFill>
                <a:cs typeface="Times New Roman" panose="02020603050405020304" pitchFamily="18" charset="0"/>
              </a:rPr>
              <a:t>Estas funciones son enunciativas mas no limitativas.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marL="0" indent="0">
              <a:defRPr/>
            </a:pPr>
            <a:endParaRPr lang="es-MX" dirty="0">
              <a:solidFill>
                <a:srgbClr val="000000"/>
              </a:solidFill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999070"/>
              </p:ext>
            </p:extLst>
          </p:nvPr>
        </p:nvGraphicFramePr>
        <p:xfrm>
          <a:off x="1568170" y="8233055"/>
          <a:ext cx="5181600" cy="671512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División de Ingeniería</a:t>
                      </a:r>
                      <a:r>
                        <a:rPr lang="es-MX" sz="1100" b="1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en Sistemas Computacionales</a:t>
                      </a:r>
                      <a:endParaRPr lang="es-MX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Ramón</a:t>
                      </a:r>
                      <a:r>
                        <a:rPr lang="es-MX" sz="12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Hernández Castillo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878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4099" name="5 Rectángulo"/>
          <p:cNvSpPr>
            <a:spLocks noChangeArrowheads="1"/>
          </p:cNvSpPr>
          <p:nvPr/>
        </p:nvSpPr>
        <p:spPr bwMode="auto">
          <a:xfrm>
            <a:off x="1571625" y="579438"/>
            <a:ext cx="5181600" cy="8156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AUXILIAR DE DIVISIÓN</a:t>
            </a:r>
            <a:endParaRPr lang="es-MX" altLang="es-MX" sz="1200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  <a:defRPr/>
            </a:pPr>
            <a:endParaRPr lang="es-ES_tradnl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es-ES_tradnl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s-ES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Proporcionar los servicios de apoyo de oficina que sean requeridos por la división en la realización de actividades que contribuyan a cumplir las metas fijadas en el área.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s-ES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es-ES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FUNCIONES 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a la división a en las actividades que se le encomienden, relativas a la operatividad del área.</a:t>
            </a: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Archivar los documentos de acuerdo con las técnicas establecidas.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Llevar el registro y control de la correspondencia de entrada y salida.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Elaborar los trabajos, oficios, informes y documentos generales revisando la ortografía y redacción; asimismo, llevar el registro y seguimiento de la agenda de trabajo de la Jefatura.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Participar en las actividades relacionadas al cumplimiento de los programas de la división.</a:t>
            </a:r>
          </a:p>
          <a:p>
            <a:pPr marL="0" indent="0" algn="just">
              <a:spcBef>
                <a:spcPct val="0"/>
              </a:spcBef>
              <a:buFontTx/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Proporcionar de acuerdo a las instrucciones de la jefatura en los términos y plazos establecidos, la información y documentación que le sean requeridos por instancias superiores y por las áreas adscritas al Instituto.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Atender a las personas que soliciten entrevista con la  división de carrera.</a:t>
            </a:r>
          </a:p>
          <a:p>
            <a:pPr marL="0" indent="0" algn="just">
              <a:spcBef>
                <a:spcPct val="0"/>
              </a:spcBef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Atender la normatividad expedida en materia para el control para el control, organización, circulación y conservación de documentos y archivos.</a:t>
            </a:r>
          </a:p>
          <a:p>
            <a:pPr marL="0" indent="0" algn="just">
              <a:spcBef>
                <a:spcPct val="0"/>
              </a:spcBef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Atender las normativas aplicables, que se le encomienden a la Jefatura</a:t>
            </a:r>
            <a:r>
              <a:rPr lang="es-MX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</a:p>
          <a:p>
            <a:pPr marL="0" indent="0" algn="just">
              <a:spcBef>
                <a:spcPct val="0"/>
              </a:spcBef>
              <a:buNone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Apoyar en el seguimiento de actividades del programa operativo anual.</a:t>
            </a: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0" indent="0" algn="just">
              <a:spcBef>
                <a:spcPct val="0"/>
              </a:spcBef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30986"/>
              </p:ext>
            </p:extLst>
          </p:nvPr>
        </p:nvGraphicFramePr>
        <p:xfrm>
          <a:off x="1571625" y="8387976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de División 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Gerardo Galicia Mendiola</a:t>
                      </a:r>
                      <a:endParaRPr kumimoji="0" lang="es-E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2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243" name="5 Rectángulo"/>
          <p:cNvSpPr>
            <a:spLocks noChangeArrowheads="1"/>
          </p:cNvSpPr>
          <p:nvPr/>
        </p:nvSpPr>
        <p:spPr bwMode="auto">
          <a:xfrm>
            <a:off x="1571625" y="579438"/>
            <a:ext cx="5181600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AUXILIAR DE DIVISIÓN</a:t>
            </a:r>
            <a:endParaRPr lang="es-MX" altLang="es-MX" sz="1200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(CONTINÚA)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ES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Estas </a:t>
            </a:r>
            <a:r>
              <a:rPr lang="es-ES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funciones son enunciativas más no limitativas.</a:t>
            </a: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</a:pPr>
            <a:endParaRPr lang="es-ES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967392"/>
              </p:ext>
            </p:extLst>
          </p:nvPr>
        </p:nvGraphicFramePr>
        <p:xfrm>
          <a:off x="1571625" y="8421875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de División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Gerardo Galicia Mendiola</a:t>
                      </a:r>
                      <a:endParaRPr kumimoji="0" lang="es-E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957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57347" name="5 Rectángulo"/>
          <p:cNvSpPr>
            <a:spLocks noChangeArrowheads="1"/>
          </p:cNvSpPr>
          <p:nvPr/>
        </p:nvSpPr>
        <p:spPr bwMode="auto">
          <a:xfrm>
            <a:off x="1571625" y="579438"/>
            <a:ext cx="5181600" cy="747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s-MX" altLang="es-MX" b="1" i="1" dirty="0" smtClean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s-MX" b="1" i="1" dirty="0" smtClean="0">
                <a:solidFill>
                  <a:srgbClr val="000000"/>
                </a:solidFill>
              </a:rPr>
              <a:t>DIVISIÓN DE INGENIERIA EN GESTION EMPRESARIAL</a:t>
            </a:r>
          </a:p>
          <a:p>
            <a:pPr algn="ctr">
              <a:defRPr/>
            </a:pPr>
            <a:endParaRPr lang="es-ES_tradnl" altLang="es-MX" b="1" i="1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defRPr/>
            </a:pPr>
            <a:r>
              <a:rPr lang="es-ES_tradnl" altLang="es-MX" b="1" i="1" dirty="0">
                <a:solidFill>
                  <a:srgbClr val="000000"/>
                </a:solidFill>
              </a:rPr>
              <a:t>OBJETIVO</a:t>
            </a:r>
          </a:p>
          <a:p>
            <a:pPr algn="just">
              <a:spcAft>
                <a:spcPts val="1200"/>
              </a:spcAft>
              <a:defRPr/>
            </a:pPr>
            <a:r>
              <a:rPr lang="es-ES" altLang="es-MX" dirty="0">
                <a:solidFill>
                  <a:srgbClr val="000000"/>
                </a:solidFill>
              </a:rPr>
              <a:t>    </a:t>
            </a:r>
            <a:r>
              <a:rPr lang="es-MX" dirty="0">
                <a:solidFill>
                  <a:srgbClr val="000000"/>
                </a:solidFill>
              </a:rPr>
              <a:t>Gestionar las actividades de docencia, investigación y vinculación en las áreas correspondientes a cada una de las carreras que imparte el </a:t>
            </a:r>
            <a:r>
              <a:rPr lang="es-MX" dirty="0" smtClean="0">
                <a:solidFill>
                  <a:srgbClr val="000000"/>
                </a:solidFill>
              </a:rPr>
              <a:t>Instituto, </a:t>
            </a:r>
            <a:r>
              <a:rPr lang="es-MX" dirty="0">
                <a:solidFill>
                  <a:srgbClr val="000000"/>
                </a:solidFill>
              </a:rPr>
              <a:t>de conformidad con las normas y lineamientos establecidos por </a:t>
            </a:r>
            <a:r>
              <a:rPr lang="es-MX" dirty="0" smtClean="0">
                <a:solidFill>
                  <a:srgbClr val="000000"/>
                </a:solidFill>
              </a:rPr>
              <a:t>el Tecnológico Nacional de México.</a:t>
            </a:r>
          </a:p>
          <a:p>
            <a:pPr algn="just">
              <a:spcAft>
                <a:spcPts val="1200"/>
              </a:spcAft>
              <a:defRPr/>
            </a:pPr>
            <a:r>
              <a:rPr lang="es-ES" altLang="es-MX" b="1" i="1" dirty="0" smtClean="0">
                <a:solidFill>
                  <a:srgbClr val="000000"/>
                </a:solidFill>
              </a:rPr>
              <a:t>FUNCIONES </a:t>
            </a:r>
            <a:endParaRPr lang="es-ES" altLang="es-MX" b="1" i="1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Participar en la elaboración, evaluación y seguimiento de la planeación (PTA y POA) de la División en concordancia y coherencia al PIID.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Administrar los Programas de Estudio de </a:t>
            </a:r>
            <a:r>
              <a:rPr lang="es-MX" dirty="0">
                <a:solidFill>
                  <a:srgbClr val="000000"/>
                </a:solidFill>
              </a:rPr>
              <a:t>la carrera que </a:t>
            </a:r>
            <a:r>
              <a:rPr lang="es-MX" dirty="0" smtClean="0">
                <a:solidFill>
                  <a:srgbClr val="000000"/>
                </a:solidFill>
              </a:rPr>
              <a:t>corresponda.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Coordinar los trabajos de actualización de los </a:t>
            </a:r>
            <a:r>
              <a:rPr lang="es-MX" dirty="0">
                <a:solidFill>
                  <a:srgbClr val="000000"/>
                </a:solidFill>
              </a:rPr>
              <a:t>planes y programas de estudio de la carrera que </a:t>
            </a:r>
            <a:r>
              <a:rPr lang="es-MX" dirty="0" smtClean="0">
                <a:solidFill>
                  <a:srgbClr val="000000"/>
                </a:solidFill>
              </a:rPr>
              <a:t>corresponda.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Apoyar al Departamento de Desarrollo Académico en la formulación y aplicación de técnicas e instrumentos para la evaluación del aprendizaje de las asignaturas correspondientes a la carrera y controlar su desarrollo.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Orientar y asesorar a </a:t>
            </a:r>
            <a:r>
              <a:rPr lang="es-MX" dirty="0">
                <a:solidFill>
                  <a:srgbClr val="000000"/>
                </a:solidFill>
              </a:rPr>
              <a:t>los </a:t>
            </a:r>
            <a:r>
              <a:rPr lang="es-MX" dirty="0" smtClean="0">
                <a:solidFill>
                  <a:srgbClr val="000000"/>
                </a:solidFill>
              </a:rPr>
              <a:t>estudiantes con los procedimientos académico-administrativos.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Ejercer </a:t>
            </a:r>
            <a:r>
              <a:rPr lang="es-MX" dirty="0">
                <a:solidFill>
                  <a:srgbClr val="000000"/>
                </a:solidFill>
              </a:rPr>
              <a:t>la docencia frente a grupo en un mínimo de cuatro horas-semana-mes, en materias afines a su </a:t>
            </a:r>
            <a:r>
              <a:rPr lang="es-MX" dirty="0" smtClean="0">
                <a:solidFill>
                  <a:srgbClr val="000000"/>
                </a:solidFill>
              </a:rPr>
              <a:t>formación.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Proporcionar </a:t>
            </a:r>
            <a:r>
              <a:rPr lang="es-MX" dirty="0">
                <a:solidFill>
                  <a:srgbClr val="000000"/>
                </a:solidFill>
              </a:rPr>
              <a:t>en los términos y plazos establecidos la información y documentación que le sean requeridas por instancias superiores</a:t>
            </a:r>
            <a:r>
              <a:rPr lang="es-MX" dirty="0" smtClean="0">
                <a:solidFill>
                  <a:srgbClr val="00000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marL="0" indent="0" algn="just">
              <a:spcAft>
                <a:spcPts val="1200"/>
              </a:spcAft>
              <a:defRPr/>
            </a:pPr>
            <a:endParaRPr lang="es-MX" altLang="es-MX" dirty="0" smtClean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endParaRPr lang="es-MX" altLang="es-MX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endParaRPr lang="es-MX" alt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833384"/>
              </p:ext>
            </p:extLst>
          </p:nvPr>
        </p:nvGraphicFramePr>
        <p:xfrm>
          <a:off x="1571625" y="8313738"/>
          <a:ext cx="5181600" cy="704151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División de Ingeniería</a:t>
                      </a:r>
                      <a:r>
                        <a:rPr lang="es-MX" sz="1200" b="1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en Gestión Empresarial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Alberto</a:t>
                      </a:r>
                      <a:r>
                        <a:rPr lang="es-MX" sz="12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Sánchez Sánchez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188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58371" name="5 Rectángulo"/>
          <p:cNvSpPr>
            <a:spLocks noChangeArrowheads="1"/>
          </p:cNvSpPr>
          <p:nvPr/>
        </p:nvSpPr>
        <p:spPr bwMode="auto">
          <a:xfrm>
            <a:off x="1449388" y="527050"/>
            <a:ext cx="52197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s-MX" altLang="es-MX" b="1" i="1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s-MX" b="1" i="1" dirty="0" smtClean="0">
                <a:solidFill>
                  <a:srgbClr val="000000"/>
                </a:solidFill>
              </a:rPr>
              <a:t>DIVISIÓN </a:t>
            </a:r>
            <a:r>
              <a:rPr lang="es-MX" b="1" i="1" dirty="0">
                <a:solidFill>
                  <a:srgbClr val="000000"/>
                </a:solidFill>
              </a:rPr>
              <a:t>DE INGENIERIA EN GESTION EMPRESARIAL</a:t>
            </a:r>
          </a:p>
          <a:p>
            <a:pPr algn="ctr">
              <a:defRPr/>
            </a:pPr>
            <a:endParaRPr lang="es-MX" i="1" dirty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r>
              <a:rPr lang="es-MX" altLang="es-MX" b="1" i="1" dirty="0" smtClean="0">
                <a:solidFill>
                  <a:srgbClr val="000000"/>
                </a:solidFill>
              </a:rPr>
              <a:t>(</a:t>
            </a:r>
            <a:r>
              <a:rPr lang="es-MX" altLang="es-MX" b="1" i="1" dirty="0">
                <a:solidFill>
                  <a:srgbClr val="000000"/>
                </a:solidFill>
              </a:rPr>
              <a:t>CONTINÚA)</a:t>
            </a:r>
          </a:p>
          <a:p>
            <a:pPr eaLnBrk="1" hangingPunct="1">
              <a:buFontTx/>
              <a:buChar char="•"/>
              <a:defRPr/>
            </a:pPr>
            <a:endParaRPr lang="es-MX" altLang="es-MX" b="1" i="1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" dirty="0">
                <a:solidFill>
                  <a:srgbClr val="000000"/>
                </a:solidFill>
              </a:rPr>
              <a:t>Elaborar propuestas para la adquisición de equipamiento y material bibliográfico para la carrera </a:t>
            </a:r>
            <a:r>
              <a:rPr lang="es-ES" dirty="0" smtClean="0">
                <a:solidFill>
                  <a:srgbClr val="000000"/>
                </a:solidFill>
              </a:rPr>
              <a:t>correspondiente.</a:t>
            </a:r>
            <a:endParaRPr lang="es-MX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" dirty="0" smtClean="0">
                <a:solidFill>
                  <a:srgbClr val="000000"/>
                </a:solidFill>
              </a:rPr>
              <a:t>Atender </a:t>
            </a:r>
            <a:r>
              <a:rPr lang="es-ES" dirty="0">
                <a:solidFill>
                  <a:srgbClr val="000000"/>
                </a:solidFill>
              </a:rPr>
              <a:t>como miembro del Comité Académico del Instituto Tecnológico Superior de Tamazunchale de conformidad con los procedimientos establecidos, en los casos </a:t>
            </a:r>
            <a:r>
              <a:rPr lang="es-ES" dirty="0" smtClean="0">
                <a:solidFill>
                  <a:srgbClr val="000000"/>
                </a:solidFill>
              </a:rPr>
              <a:t>generados </a:t>
            </a:r>
            <a:r>
              <a:rPr lang="es-ES" dirty="0">
                <a:solidFill>
                  <a:srgbClr val="000000"/>
                </a:solidFill>
              </a:rPr>
              <a:t>al programa de  la carrera </a:t>
            </a:r>
            <a:r>
              <a:rPr lang="es-ES" dirty="0" smtClean="0">
                <a:solidFill>
                  <a:srgbClr val="000000"/>
                </a:solidFill>
              </a:rPr>
              <a:t>correspondiente.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ES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" dirty="0" smtClean="0">
                <a:solidFill>
                  <a:srgbClr val="000000"/>
                </a:solidFill>
              </a:rPr>
              <a:t>Apoyar </a:t>
            </a:r>
            <a:r>
              <a:rPr lang="es-ES" dirty="0">
                <a:solidFill>
                  <a:srgbClr val="000000"/>
                </a:solidFill>
              </a:rPr>
              <a:t>en la conformación y reuniones de trabajo de la academia de la carrera, de acuerdo con los procedimientos </a:t>
            </a:r>
            <a:r>
              <a:rPr lang="es-ES" dirty="0" smtClean="0">
                <a:solidFill>
                  <a:srgbClr val="000000"/>
                </a:solidFill>
              </a:rPr>
              <a:t>establecidos.</a:t>
            </a:r>
            <a:endParaRPr lang="es-MX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s-ES" dirty="0" smtClean="0">
                <a:solidFill>
                  <a:srgbClr val="000000"/>
                </a:solidFill>
              </a:rPr>
              <a:t>Ejecutar </a:t>
            </a:r>
            <a:r>
              <a:rPr lang="es-ES" dirty="0">
                <a:solidFill>
                  <a:srgbClr val="000000"/>
                </a:solidFill>
              </a:rPr>
              <a:t>el cumplimiento de la normativa del Área</a:t>
            </a:r>
            <a:r>
              <a:rPr lang="es-ES" dirty="0" smtClean="0">
                <a:solidFill>
                  <a:srgbClr val="000000"/>
                </a:solidFill>
              </a:rPr>
              <a:t>.</a:t>
            </a:r>
          </a:p>
          <a:p>
            <a:pPr marL="0" indent="0">
              <a:defRPr/>
            </a:pPr>
            <a:endParaRPr lang="es-MX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s-MX" altLang="es-MX" dirty="0">
                <a:solidFill>
                  <a:srgbClr val="000000"/>
                </a:solidFill>
                <a:cs typeface="Times New Roman" panose="02020603050405020304" pitchFamily="18" charset="0"/>
              </a:rPr>
              <a:t>Estas funciones son enunciativas mas no limitativas.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marL="0" indent="0">
              <a:defRPr/>
            </a:pPr>
            <a:endParaRPr lang="es-MX" dirty="0">
              <a:solidFill>
                <a:srgbClr val="000000"/>
              </a:solidFill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13482"/>
              </p:ext>
            </p:extLst>
          </p:nvPr>
        </p:nvGraphicFramePr>
        <p:xfrm>
          <a:off x="1571625" y="8044797"/>
          <a:ext cx="5181600" cy="850900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División de Ingeniería</a:t>
                      </a:r>
                      <a:r>
                        <a:rPr lang="es-MX" sz="1100" b="1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en Gestión Empresarial</a:t>
                      </a:r>
                      <a:endParaRPr lang="es-MX" sz="105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Alberto</a:t>
                      </a:r>
                      <a:r>
                        <a:rPr lang="es-MX" sz="12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Sánchez </a:t>
                      </a:r>
                      <a:r>
                        <a:rPr lang="es-MX" sz="1200" baseline="0" dirty="0" err="1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Sánchez</a:t>
                      </a:r>
                      <a:r>
                        <a:rPr lang="es-MX" sz="12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954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4099" name="5 Rectángulo"/>
          <p:cNvSpPr>
            <a:spLocks noChangeArrowheads="1"/>
          </p:cNvSpPr>
          <p:nvPr/>
        </p:nvSpPr>
        <p:spPr bwMode="auto">
          <a:xfrm>
            <a:off x="1571625" y="579438"/>
            <a:ext cx="5181600" cy="8156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AUXILIAR DE DIVISIÓN</a:t>
            </a:r>
            <a:endParaRPr lang="es-MX" altLang="es-MX" sz="1200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  <a:defRPr/>
            </a:pPr>
            <a:endParaRPr lang="es-ES_tradnl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es-ES_tradnl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s-ES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Proporcionar los servicios de apoyo de oficina que sean requeridos por la división en la realización de actividades que contribuyan a cumplir las metas fijadas en el área.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s-ES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es-ES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FUNCIONES 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a la división a en las actividades que se le encomienden, relativas a la operatividad del área.</a:t>
            </a: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Archivar los documentos de acuerdo con las técnicas establecidas.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Llevar el registro y control de la correspondencia de entrada y salida.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Elaborar los trabajos, oficios, informes y documentos generales revisando la ortografía y redacción; asimismo, llevar el registro y seguimiento de la agenda de trabajo de la Jefatura.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Participar en las actividades relacionadas al cumplimiento de los programas de la división.</a:t>
            </a:r>
          </a:p>
          <a:p>
            <a:pPr marL="0" indent="0" algn="just">
              <a:spcBef>
                <a:spcPct val="0"/>
              </a:spcBef>
              <a:buFontTx/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Proporcionar de acuerdo a las instrucciones de la jefatura en los términos y plazos establecidos, la información y documentación que le sean requeridos por instancias superiores y por las áreas adscritas al Instituto.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Atender a las personas que soliciten entrevista con la  división de carrera.</a:t>
            </a:r>
          </a:p>
          <a:p>
            <a:pPr marL="0" indent="0" algn="just">
              <a:spcBef>
                <a:spcPct val="0"/>
              </a:spcBef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Atender la normatividad expedida en materia para el control para el control, organización, circulación y conservación de documentos y archivos.</a:t>
            </a:r>
          </a:p>
          <a:p>
            <a:pPr marL="0" indent="0" algn="just">
              <a:spcBef>
                <a:spcPct val="0"/>
              </a:spcBef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Atender las normativas aplicables, que se le encomienden a la Jefatura</a:t>
            </a:r>
            <a:r>
              <a:rPr lang="es-MX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</a:p>
          <a:p>
            <a:pPr marL="0" indent="0" algn="just">
              <a:spcBef>
                <a:spcPct val="0"/>
              </a:spcBef>
              <a:buNone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Apoyar en el seguimiento de actividades del programa operativo anual.</a:t>
            </a: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0" indent="0" algn="just">
              <a:spcBef>
                <a:spcPct val="0"/>
              </a:spcBef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681241"/>
              </p:ext>
            </p:extLst>
          </p:nvPr>
        </p:nvGraphicFramePr>
        <p:xfrm>
          <a:off x="1571625" y="8387976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de División 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Lorena González Otero</a:t>
                      </a:r>
                      <a:endParaRPr kumimoji="0" lang="es-E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188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243" name="5 Rectángulo"/>
          <p:cNvSpPr>
            <a:spLocks noChangeArrowheads="1"/>
          </p:cNvSpPr>
          <p:nvPr/>
        </p:nvSpPr>
        <p:spPr bwMode="auto">
          <a:xfrm>
            <a:off x="1571625" y="579438"/>
            <a:ext cx="5181600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AUXILIAR DE DIVISIÓN</a:t>
            </a:r>
            <a:endParaRPr lang="es-MX" altLang="es-MX" sz="1200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(CONTINÚA)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ES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Estas </a:t>
            </a:r>
            <a:r>
              <a:rPr lang="es-ES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funciones son enunciativas más no limitativas.</a:t>
            </a: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</a:pPr>
            <a:endParaRPr lang="es-ES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854129"/>
              </p:ext>
            </p:extLst>
          </p:nvPr>
        </p:nvGraphicFramePr>
        <p:xfrm>
          <a:off x="1571625" y="8421875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de División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Lorena González Otero</a:t>
                      </a:r>
                      <a:endParaRPr kumimoji="0" lang="es-E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680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57347" name="5 Rectángulo"/>
          <p:cNvSpPr>
            <a:spLocks noChangeArrowheads="1"/>
          </p:cNvSpPr>
          <p:nvPr/>
        </p:nvSpPr>
        <p:spPr bwMode="auto">
          <a:xfrm>
            <a:off x="1571625" y="579438"/>
            <a:ext cx="5181600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s-MX" altLang="es-MX" b="1" i="1" dirty="0" smtClean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s-MX" b="1" i="1" dirty="0" smtClean="0">
                <a:solidFill>
                  <a:srgbClr val="000000"/>
                </a:solidFill>
              </a:rPr>
              <a:t>DIVISIÓN DE INGENIERIA AMBIENTAL</a:t>
            </a:r>
          </a:p>
          <a:p>
            <a:pPr algn="ctr">
              <a:defRPr/>
            </a:pPr>
            <a:endParaRPr lang="es-ES_tradnl" altLang="es-MX" b="1" i="1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defRPr/>
            </a:pPr>
            <a:r>
              <a:rPr lang="es-ES_tradnl" altLang="es-MX" b="1" i="1" dirty="0">
                <a:solidFill>
                  <a:srgbClr val="000000"/>
                </a:solidFill>
              </a:rPr>
              <a:t>OBJETIVO</a:t>
            </a:r>
          </a:p>
          <a:p>
            <a:pPr algn="just">
              <a:spcAft>
                <a:spcPts val="1200"/>
              </a:spcAft>
              <a:defRPr/>
            </a:pPr>
            <a:r>
              <a:rPr lang="es-ES" altLang="es-MX" dirty="0">
                <a:solidFill>
                  <a:srgbClr val="000000"/>
                </a:solidFill>
              </a:rPr>
              <a:t>    </a:t>
            </a:r>
            <a:r>
              <a:rPr lang="es-MX" dirty="0">
                <a:solidFill>
                  <a:srgbClr val="000000"/>
                </a:solidFill>
              </a:rPr>
              <a:t>Gestionar las actividades de docencia, investigación y vinculación en las áreas correspondientes a cada una de las carreras que imparte el </a:t>
            </a:r>
            <a:r>
              <a:rPr lang="es-MX" dirty="0" smtClean="0">
                <a:solidFill>
                  <a:srgbClr val="000000"/>
                </a:solidFill>
              </a:rPr>
              <a:t>Instituto </a:t>
            </a:r>
            <a:r>
              <a:rPr lang="es-MX" dirty="0">
                <a:solidFill>
                  <a:srgbClr val="000000"/>
                </a:solidFill>
              </a:rPr>
              <a:t>de conformidad con las normas y lineamientos establecidos por </a:t>
            </a:r>
            <a:r>
              <a:rPr lang="es-MX" dirty="0" smtClean="0">
                <a:solidFill>
                  <a:srgbClr val="000000"/>
                </a:solidFill>
              </a:rPr>
              <a:t>el Tecnológico Nacional de México.</a:t>
            </a:r>
          </a:p>
          <a:p>
            <a:pPr algn="just">
              <a:spcAft>
                <a:spcPts val="1200"/>
              </a:spcAft>
              <a:defRPr/>
            </a:pPr>
            <a:r>
              <a:rPr lang="es-ES" altLang="es-MX" b="1" i="1" dirty="0" smtClean="0">
                <a:solidFill>
                  <a:srgbClr val="000000"/>
                </a:solidFill>
              </a:rPr>
              <a:t>FUNCIONES </a:t>
            </a:r>
            <a:endParaRPr lang="es-ES" altLang="es-MX" b="1" i="1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Participar en la elaboración, evaluación y seguimiento de la planeación (PTA y POA) de la División en concordancia y coherencia al PIID.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Administrar los Programas de Estudio de </a:t>
            </a:r>
            <a:r>
              <a:rPr lang="es-MX" dirty="0">
                <a:solidFill>
                  <a:srgbClr val="000000"/>
                </a:solidFill>
              </a:rPr>
              <a:t>la carrera que </a:t>
            </a:r>
            <a:r>
              <a:rPr lang="es-MX" dirty="0" smtClean="0">
                <a:solidFill>
                  <a:srgbClr val="000000"/>
                </a:solidFill>
              </a:rPr>
              <a:t>corresponda.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Coordinar los trabajos de actualización de los </a:t>
            </a:r>
            <a:r>
              <a:rPr lang="es-MX" dirty="0">
                <a:solidFill>
                  <a:srgbClr val="000000"/>
                </a:solidFill>
              </a:rPr>
              <a:t>planes y programas de estudio de la carrera que </a:t>
            </a:r>
            <a:r>
              <a:rPr lang="es-MX" dirty="0" smtClean="0">
                <a:solidFill>
                  <a:srgbClr val="000000"/>
                </a:solidFill>
              </a:rPr>
              <a:t>corresponda.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Apoyar al Departamento de Desarrollo Académico en la formulación y aplicación de técnicas e instrumentos para la evaluación del aprendizaje de las asignaturas correspondientes a la carrera y controlar su desarrollo.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Atender y asesorar a </a:t>
            </a:r>
            <a:r>
              <a:rPr lang="es-MX" dirty="0">
                <a:solidFill>
                  <a:srgbClr val="000000"/>
                </a:solidFill>
              </a:rPr>
              <a:t>los </a:t>
            </a:r>
            <a:r>
              <a:rPr lang="es-MX" dirty="0" smtClean="0">
                <a:solidFill>
                  <a:srgbClr val="000000"/>
                </a:solidFill>
              </a:rPr>
              <a:t>estudiantes con los procedimientos académico-administrativos.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Ejercer </a:t>
            </a:r>
            <a:r>
              <a:rPr lang="es-MX" dirty="0">
                <a:solidFill>
                  <a:srgbClr val="000000"/>
                </a:solidFill>
              </a:rPr>
              <a:t>la docencia frente a grupo en un mínimo de cuatro horas-semana-mes, en materias afines a su </a:t>
            </a:r>
            <a:r>
              <a:rPr lang="es-MX" dirty="0" smtClean="0">
                <a:solidFill>
                  <a:srgbClr val="000000"/>
                </a:solidFill>
              </a:rPr>
              <a:t>formación.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Proporcionar </a:t>
            </a:r>
            <a:r>
              <a:rPr lang="es-MX" dirty="0">
                <a:solidFill>
                  <a:srgbClr val="000000"/>
                </a:solidFill>
              </a:rPr>
              <a:t>en los términos y plazos establecidos la información y documentación que le sean requeridas por instancias superiores</a:t>
            </a:r>
            <a:r>
              <a:rPr lang="es-MX" dirty="0" smtClean="0">
                <a:solidFill>
                  <a:srgbClr val="00000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 smtClean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marL="0" indent="0" algn="just">
              <a:spcAft>
                <a:spcPts val="1200"/>
              </a:spcAft>
              <a:defRPr/>
            </a:pPr>
            <a:endParaRPr lang="es-MX" altLang="es-MX" dirty="0" smtClean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endParaRPr lang="es-MX" altLang="es-MX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endParaRPr lang="es-MX" alt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919646"/>
              </p:ext>
            </p:extLst>
          </p:nvPr>
        </p:nvGraphicFramePr>
        <p:xfrm>
          <a:off x="1571625" y="8188232"/>
          <a:ext cx="5181600" cy="704151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División de Ingeniería</a:t>
                      </a:r>
                      <a:r>
                        <a:rPr lang="es-MX" sz="1200" b="1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en Ambiental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Alfredo</a:t>
                      </a:r>
                      <a:r>
                        <a:rPr lang="es-MX" sz="12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Vázquez Salazar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535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58371" name="5 Rectángulo"/>
          <p:cNvSpPr>
            <a:spLocks noChangeArrowheads="1"/>
          </p:cNvSpPr>
          <p:nvPr/>
        </p:nvSpPr>
        <p:spPr bwMode="auto">
          <a:xfrm>
            <a:off x="1449388" y="527050"/>
            <a:ext cx="52197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s-MX" altLang="es-MX" b="1" i="1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s-MX" b="1" i="1" dirty="0" smtClean="0">
                <a:solidFill>
                  <a:srgbClr val="000000"/>
                </a:solidFill>
              </a:rPr>
              <a:t>DIVISIÓN </a:t>
            </a:r>
            <a:r>
              <a:rPr lang="es-MX" b="1" i="1" dirty="0">
                <a:solidFill>
                  <a:srgbClr val="000000"/>
                </a:solidFill>
              </a:rPr>
              <a:t>DE INGENIERIA </a:t>
            </a:r>
            <a:r>
              <a:rPr lang="es-MX" b="1" i="1" dirty="0" smtClean="0">
                <a:solidFill>
                  <a:srgbClr val="000000"/>
                </a:solidFill>
              </a:rPr>
              <a:t>AMBIENTAL</a:t>
            </a:r>
            <a:endParaRPr lang="es-MX" b="1" i="1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es-MX" i="1" dirty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r>
              <a:rPr lang="es-MX" altLang="es-MX" b="1" i="1" dirty="0" smtClean="0">
                <a:solidFill>
                  <a:srgbClr val="000000"/>
                </a:solidFill>
              </a:rPr>
              <a:t>(</a:t>
            </a:r>
            <a:r>
              <a:rPr lang="es-MX" altLang="es-MX" b="1" i="1" dirty="0">
                <a:solidFill>
                  <a:srgbClr val="000000"/>
                </a:solidFill>
              </a:rPr>
              <a:t>CONTINÚA)</a:t>
            </a:r>
          </a:p>
          <a:p>
            <a:pPr eaLnBrk="1" hangingPunct="1">
              <a:buFontTx/>
              <a:buChar char="•"/>
              <a:defRPr/>
            </a:pPr>
            <a:endParaRPr lang="es-MX" altLang="es-MX" b="1" i="1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" dirty="0">
                <a:solidFill>
                  <a:srgbClr val="000000"/>
                </a:solidFill>
              </a:rPr>
              <a:t>Elaborar propuestas para la adquisición de equipamiento y material bibliográfico para la carrera </a:t>
            </a:r>
            <a:r>
              <a:rPr lang="es-ES" dirty="0" smtClean="0">
                <a:solidFill>
                  <a:srgbClr val="000000"/>
                </a:solidFill>
              </a:rPr>
              <a:t>correspondiente.</a:t>
            </a:r>
            <a:endParaRPr lang="es-MX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" dirty="0" smtClean="0">
                <a:solidFill>
                  <a:srgbClr val="000000"/>
                </a:solidFill>
              </a:rPr>
              <a:t>Atender </a:t>
            </a:r>
            <a:r>
              <a:rPr lang="es-ES" dirty="0">
                <a:solidFill>
                  <a:srgbClr val="000000"/>
                </a:solidFill>
              </a:rPr>
              <a:t>como miembro del Comité Académico </a:t>
            </a:r>
            <a:r>
              <a:rPr lang="es-ES" dirty="0" smtClean="0">
                <a:solidFill>
                  <a:srgbClr val="000000"/>
                </a:solidFill>
              </a:rPr>
              <a:t>de la Institución </a:t>
            </a:r>
            <a:r>
              <a:rPr lang="es-ES" dirty="0">
                <a:solidFill>
                  <a:srgbClr val="000000"/>
                </a:solidFill>
              </a:rPr>
              <a:t>de conformidad con los procedimientos establecidos, en los casos </a:t>
            </a:r>
            <a:r>
              <a:rPr lang="es-ES" dirty="0" smtClean="0">
                <a:solidFill>
                  <a:srgbClr val="000000"/>
                </a:solidFill>
              </a:rPr>
              <a:t>generados </a:t>
            </a:r>
            <a:r>
              <a:rPr lang="es-ES" dirty="0">
                <a:solidFill>
                  <a:srgbClr val="000000"/>
                </a:solidFill>
              </a:rPr>
              <a:t>al programa de  la carrera </a:t>
            </a:r>
            <a:r>
              <a:rPr lang="es-ES" dirty="0" smtClean="0">
                <a:solidFill>
                  <a:srgbClr val="000000"/>
                </a:solidFill>
              </a:rPr>
              <a:t>correspondiente.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ES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" dirty="0" smtClean="0">
                <a:solidFill>
                  <a:srgbClr val="000000"/>
                </a:solidFill>
              </a:rPr>
              <a:t>Apoyar </a:t>
            </a:r>
            <a:r>
              <a:rPr lang="es-ES" dirty="0">
                <a:solidFill>
                  <a:srgbClr val="000000"/>
                </a:solidFill>
              </a:rPr>
              <a:t>en la conformación y reuniones de trabajo de la academia de la carrera, de acuerdo con los procedimientos </a:t>
            </a:r>
            <a:r>
              <a:rPr lang="es-ES" dirty="0" smtClean="0">
                <a:solidFill>
                  <a:srgbClr val="000000"/>
                </a:solidFill>
              </a:rPr>
              <a:t>establecidos.</a:t>
            </a:r>
            <a:endParaRPr lang="es-MX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s-ES" dirty="0" smtClean="0">
                <a:solidFill>
                  <a:srgbClr val="000000"/>
                </a:solidFill>
              </a:rPr>
              <a:t>Ejecutar </a:t>
            </a:r>
            <a:r>
              <a:rPr lang="es-ES" dirty="0">
                <a:solidFill>
                  <a:srgbClr val="000000"/>
                </a:solidFill>
              </a:rPr>
              <a:t>el cumplimiento de la normativa del Área</a:t>
            </a:r>
            <a:r>
              <a:rPr lang="es-ES" dirty="0" smtClean="0">
                <a:solidFill>
                  <a:srgbClr val="000000"/>
                </a:solidFill>
              </a:rPr>
              <a:t>.</a:t>
            </a:r>
          </a:p>
          <a:p>
            <a:pPr marL="0" indent="0">
              <a:defRPr/>
            </a:pPr>
            <a:endParaRPr lang="es-MX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s-MX" altLang="es-MX" dirty="0">
                <a:solidFill>
                  <a:srgbClr val="000000"/>
                </a:solidFill>
                <a:cs typeface="Times New Roman" panose="02020603050405020304" pitchFamily="18" charset="0"/>
              </a:rPr>
              <a:t>Estas funciones son enunciativas mas no limitativas.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marL="0" indent="0">
              <a:defRPr/>
            </a:pPr>
            <a:endParaRPr lang="es-MX" dirty="0">
              <a:solidFill>
                <a:srgbClr val="000000"/>
              </a:solidFill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555067"/>
              </p:ext>
            </p:extLst>
          </p:nvPr>
        </p:nvGraphicFramePr>
        <p:xfrm>
          <a:off x="1568170" y="8233055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División de Ingeniería</a:t>
                      </a:r>
                      <a:r>
                        <a:rPr lang="es-MX" sz="1100" b="1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en Ambiental</a:t>
                      </a:r>
                      <a:endParaRPr lang="es-MX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Bernardino</a:t>
                      </a:r>
                      <a:r>
                        <a:rPr lang="es-MX" sz="1200" baseline="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Avila Martínez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237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4099" name="5 Rectángulo"/>
          <p:cNvSpPr>
            <a:spLocks noChangeArrowheads="1"/>
          </p:cNvSpPr>
          <p:nvPr/>
        </p:nvSpPr>
        <p:spPr bwMode="auto">
          <a:xfrm>
            <a:off x="1571625" y="579438"/>
            <a:ext cx="5181600" cy="8156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AUXILIAR DE DIVISIÓN</a:t>
            </a:r>
            <a:endParaRPr lang="es-MX" altLang="es-MX" sz="1200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  <a:defRPr/>
            </a:pPr>
            <a:endParaRPr lang="es-ES_tradnl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es-ES_tradnl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s-ES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Proporcionar los servicios de apoyo de oficina que sean requeridos por la división en la realización de actividades que contribuyan a cumplir las metas fijadas en el área.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s-ES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es-ES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FUNCIONES 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a la división a en las actividades que se le encomienden, relativas a la operatividad del área.</a:t>
            </a: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Archivar los documentos de acuerdo con las técnicas establecidas.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Llevar el registro y control de la correspondencia de entrada y salida.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Elaborar los trabajos, oficios, informes y documentos generales revisando la ortografía y redacción; asimismo, llevar el registro y seguimiento de la agenda de trabajo de la Jefatura.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Participar en las actividades relacionadas al cumplimiento de los programas de la división.</a:t>
            </a:r>
          </a:p>
          <a:p>
            <a:pPr marL="0" indent="0" algn="just">
              <a:spcBef>
                <a:spcPct val="0"/>
              </a:spcBef>
              <a:buFontTx/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Proporcionar de acuerdo a las instrucciones de la jefatura en los términos y plazos establecidos, la información y documentación que le sean requeridos por instancias superiores y por las áreas adscritas al Instituto.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Atender a las personas que soliciten entrevista con la  división de carrera.</a:t>
            </a:r>
          </a:p>
          <a:p>
            <a:pPr marL="0" indent="0" algn="just">
              <a:spcBef>
                <a:spcPct val="0"/>
              </a:spcBef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Atender la normatividad expedida en materia para el control para el control, organización, circulación y conservación de documentos y archivos.</a:t>
            </a:r>
          </a:p>
          <a:p>
            <a:pPr marL="0" indent="0" algn="just">
              <a:spcBef>
                <a:spcPct val="0"/>
              </a:spcBef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Atender las normativas aplicables, que se le encomienden a la Jefatura</a:t>
            </a:r>
            <a:r>
              <a:rPr lang="es-MX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</a:p>
          <a:p>
            <a:pPr marL="0" indent="0" algn="just">
              <a:spcBef>
                <a:spcPct val="0"/>
              </a:spcBef>
              <a:buNone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Apoyar en el seguimiento de actividades del programa operativo anual.</a:t>
            </a: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0" indent="0" algn="just">
              <a:spcBef>
                <a:spcPct val="0"/>
              </a:spcBef>
              <a:buNone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493834"/>
              </p:ext>
            </p:extLst>
          </p:nvPr>
        </p:nvGraphicFramePr>
        <p:xfrm>
          <a:off x="1571625" y="8387976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de División 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Yuriana Hernández Cruz</a:t>
                      </a:r>
                      <a:endParaRPr kumimoji="0" lang="es-E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369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243" name="5 Rectángulo"/>
          <p:cNvSpPr>
            <a:spLocks noChangeArrowheads="1"/>
          </p:cNvSpPr>
          <p:nvPr/>
        </p:nvSpPr>
        <p:spPr bwMode="auto">
          <a:xfrm>
            <a:off x="1571625" y="579438"/>
            <a:ext cx="5181600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AUXILIAR DE DIVISIÓN</a:t>
            </a:r>
            <a:endParaRPr lang="es-MX" altLang="es-MX" sz="1200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(CONTINÚA)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ES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Estas </a:t>
            </a:r>
            <a:r>
              <a:rPr lang="es-ES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funciones son enunciativas más no limitativas.</a:t>
            </a: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</a:pPr>
            <a:endParaRPr lang="es-ES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004124"/>
              </p:ext>
            </p:extLst>
          </p:nvPr>
        </p:nvGraphicFramePr>
        <p:xfrm>
          <a:off x="1571625" y="8421875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de División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Yuriana Hernández Cruz</a:t>
                      </a:r>
                      <a:endParaRPr kumimoji="0" lang="es-E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534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229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8" name="5 Rectángulo"/>
          <p:cNvSpPr>
            <a:spLocks noChangeArrowheads="1"/>
          </p:cNvSpPr>
          <p:nvPr/>
        </p:nvSpPr>
        <p:spPr bwMode="auto">
          <a:xfrm>
            <a:off x="1571625" y="579438"/>
            <a:ext cx="5181600" cy="7602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s-MX" altLang="es-MX" b="1" i="1" dirty="0" smtClean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s-MX" altLang="es-MX" b="1" i="1" dirty="0" smtClean="0">
                <a:solidFill>
                  <a:srgbClr val="000000"/>
                </a:solidFill>
              </a:rPr>
              <a:t>DOCENTE</a:t>
            </a:r>
            <a:endParaRPr lang="es-MX" altLang="es-MX" i="1" dirty="0">
              <a:solidFill>
                <a:srgbClr val="000000"/>
              </a:solidFill>
            </a:endParaRPr>
          </a:p>
          <a:p>
            <a:pPr algn="just">
              <a:defRPr/>
            </a:pPr>
            <a:endParaRPr lang="es-ES_tradnl" altLang="es-MX" b="1" i="1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defRPr/>
            </a:pPr>
            <a:r>
              <a:rPr lang="es-ES_tradnl" altLang="es-MX" b="1" i="1" dirty="0">
                <a:solidFill>
                  <a:srgbClr val="000000"/>
                </a:solidFill>
              </a:rPr>
              <a:t>OBJETIVO</a:t>
            </a:r>
          </a:p>
          <a:p>
            <a:pPr>
              <a:defRPr/>
            </a:pPr>
            <a:r>
              <a:rPr lang="es-ES" altLang="es-MX" dirty="0">
                <a:solidFill>
                  <a:srgbClr val="000000"/>
                </a:solidFill>
              </a:rPr>
              <a:t>    </a:t>
            </a:r>
            <a:r>
              <a:rPr lang="es-ES" dirty="0">
                <a:solidFill>
                  <a:srgbClr val="000000"/>
                </a:solidFill>
              </a:rPr>
              <a:t>Proporcionar el contenido de las materias que le sean asignadas afines a su formación, cumpliendo con los programas de estudio establecidos para cada una de las asignaturas a su cargo</a:t>
            </a:r>
            <a:r>
              <a:rPr lang="es-ES" dirty="0" smtClean="0">
                <a:solidFill>
                  <a:srgbClr val="000000"/>
                </a:solidFill>
              </a:rPr>
              <a:t>.</a:t>
            </a:r>
          </a:p>
          <a:p>
            <a:pPr>
              <a:defRPr/>
            </a:pPr>
            <a:endParaRPr lang="es-ES" altLang="es-MX" b="1" i="1" dirty="0" smtClean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defRPr/>
            </a:pPr>
            <a:r>
              <a:rPr lang="es-ES" altLang="es-MX" b="1" i="1" dirty="0" smtClean="0">
                <a:solidFill>
                  <a:srgbClr val="000000"/>
                </a:solidFill>
              </a:rPr>
              <a:t>FUNCIONES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" dirty="0" smtClean="0">
                <a:solidFill>
                  <a:srgbClr val="000000"/>
                </a:solidFill>
              </a:rPr>
              <a:t>Impartir clases </a:t>
            </a:r>
            <a:r>
              <a:rPr lang="es-ES" dirty="0">
                <a:solidFill>
                  <a:srgbClr val="000000"/>
                </a:solidFill>
              </a:rPr>
              <a:t>de manera puntual en aulas o laboratorios de conformidad con la planeación curricular de cada materia.</a:t>
            </a:r>
            <a:endParaRPr lang="es-MX" dirty="0">
              <a:solidFill>
                <a:srgbClr val="000000"/>
              </a:solidFill>
            </a:endParaRPr>
          </a:p>
          <a:p>
            <a:pPr marL="0" indent="0" algn="just">
              <a:defRPr/>
            </a:pPr>
            <a:r>
              <a:rPr lang="es-MX" dirty="0">
                <a:solidFill>
                  <a:srgbClr val="000000"/>
                </a:solidFill>
              </a:rPr>
              <a:t> 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" dirty="0">
                <a:solidFill>
                  <a:srgbClr val="000000"/>
                </a:solidFill>
              </a:rPr>
              <a:t>Evaluar portafolio de evidencias, apuntes resultados de prácticas de laboratorio, trabajos de estudiantes y exámenes.</a:t>
            </a: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" dirty="0">
                <a:solidFill>
                  <a:srgbClr val="000000"/>
                </a:solidFill>
              </a:rPr>
              <a:t>Elaborar material didáctico (ensayos, artículos, apuntes, exámenes y temas de tesis) para ser proporcionado a los estudiantes y facilitar las asignaturas.</a:t>
            </a:r>
            <a:endParaRPr lang="es-MX" dirty="0">
              <a:solidFill>
                <a:srgbClr val="000000"/>
              </a:solidFill>
            </a:endParaRPr>
          </a:p>
          <a:p>
            <a:pPr marL="0" indent="0" algn="just">
              <a:defRPr/>
            </a:pPr>
            <a:r>
              <a:rPr lang="es-MX" dirty="0">
                <a:solidFill>
                  <a:srgbClr val="000000"/>
                </a:solidFill>
              </a:rPr>
              <a:t> 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" dirty="0">
                <a:solidFill>
                  <a:srgbClr val="000000"/>
                </a:solidFill>
              </a:rPr>
              <a:t>Apoyar las prácticas de laboratorio, proyectos escolares </a:t>
            </a:r>
            <a:r>
              <a:rPr lang="es-ES" dirty="0" smtClean="0">
                <a:solidFill>
                  <a:srgbClr val="000000"/>
                </a:solidFill>
              </a:rPr>
              <a:t>de los estudiantes, </a:t>
            </a:r>
            <a:r>
              <a:rPr lang="es-ES" dirty="0">
                <a:solidFill>
                  <a:srgbClr val="000000"/>
                </a:solidFill>
              </a:rPr>
              <a:t>visitas a empresas, proyectos especiales y tesis profesionales.</a:t>
            </a:r>
            <a:endParaRPr lang="es-MX" dirty="0">
              <a:solidFill>
                <a:srgbClr val="000000"/>
              </a:solidFill>
            </a:endParaRPr>
          </a:p>
          <a:p>
            <a:pPr marL="0" indent="0" algn="just"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" dirty="0">
                <a:solidFill>
                  <a:srgbClr val="000000"/>
                </a:solidFill>
              </a:rPr>
              <a:t>Apoyar a los </a:t>
            </a:r>
            <a:r>
              <a:rPr lang="es-ES" dirty="0" smtClean="0">
                <a:solidFill>
                  <a:srgbClr val="000000"/>
                </a:solidFill>
              </a:rPr>
              <a:t>estudiantes </a:t>
            </a:r>
            <a:r>
              <a:rPr lang="es-ES" dirty="0">
                <a:solidFill>
                  <a:srgbClr val="000000"/>
                </a:solidFill>
              </a:rPr>
              <a:t>y al sector productivo en proyectos industriales. </a:t>
            </a:r>
            <a:endParaRPr lang="es-MX" dirty="0">
              <a:solidFill>
                <a:srgbClr val="000000"/>
              </a:solidFill>
            </a:endParaRPr>
          </a:p>
          <a:p>
            <a:pPr marL="0" indent="0" algn="just"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>
                <a:solidFill>
                  <a:srgbClr val="000000"/>
                </a:solidFill>
              </a:rPr>
              <a:t>Evaluar a los </a:t>
            </a:r>
            <a:r>
              <a:rPr lang="es-MX" dirty="0" smtClean="0">
                <a:solidFill>
                  <a:srgbClr val="000000"/>
                </a:solidFill>
              </a:rPr>
              <a:t>estudiantes de </a:t>
            </a:r>
            <a:r>
              <a:rPr lang="es-MX" dirty="0">
                <a:solidFill>
                  <a:srgbClr val="000000"/>
                </a:solidFill>
              </a:rPr>
              <a:t>acuerdo al Modelo vigente.</a:t>
            </a:r>
          </a:p>
          <a:p>
            <a:pPr marL="0" indent="0" algn="just"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>
                <a:solidFill>
                  <a:srgbClr val="000000"/>
                </a:solidFill>
              </a:rPr>
              <a:t>Participar en actos protocolarios de examen profesional y  aplicación de  exámenes globales y especiales.</a:t>
            </a:r>
          </a:p>
          <a:p>
            <a:pPr marL="0" indent="0" algn="just"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>
                <a:solidFill>
                  <a:srgbClr val="000000"/>
                </a:solidFill>
              </a:rPr>
              <a:t>Participar en reuniones de academias</a:t>
            </a:r>
            <a:r>
              <a:rPr lang="es-MX" dirty="0" smtClean="0">
                <a:solidFill>
                  <a:srgbClr val="000000"/>
                </a:solidFill>
              </a:rPr>
              <a:t>.</a:t>
            </a:r>
          </a:p>
          <a:p>
            <a:pPr marL="0" indent="0" algn="just">
              <a:defRPr/>
            </a:pPr>
            <a:r>
              <a:rPr lang="es-MX" dirty="0">
                <a:solidFill>
                  <a:srgbClr val="000000"/>
                </a:solidFill>
              </a:rPr>
              <a:t> 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>
                <a:solidFill>
                  <a:srgbClr val="000000"/>
                </a:solidFill>
              </a:rPr>
              <a:t>Atender los programas de Capacitación Docente.</a:t>
            </a:r>
          </a:p>
          <a:p>
            <a:pPr marL="0" indent="0" algn="just"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MX" dirty="0">
                <a:solidFill>
                  <a:srgbClr val="000000"/>
                </a:solidFill>
              </a:rPr>
              <a:t>Apoyar en la coordinación de eventos institucionales, impulsando la participación de los alumnos del Instituto.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es-MX" altLang="es-MX" dirty="0">
              <a:solidFill>
                <a:srgbClr val="000000"/>
              </a:solidFill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/>
        </p:nvGraphicFramePr>
        <p:xfrm>
          <a:off x="1447800" y="8018463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Docente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33892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s-MX" altLang="es-MX">
              <a:solidFill>
                <a:srgbClr val="000000"/>
              </a:solidFill>
            </a:endParaRPr>
          </a:p>
        </p:txBody>
      </p:sp>
      <p:graphicFrame>
        <p:nvGraphicFramePr>
          <p:cNvPr id="4" name="Group 21"/>
          <p:cNvGraphicFramePr>
            <a:graphicFrameLocks noGrp="1"/>
          </p:cNvGraphicFramePr>
          <p:nvPr/>
        </p:nvGraphicFramePr>
        <p:xfrm>
          <a:off x="1447800" y="8018463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/>
                <a:gridCol w="24780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Docente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26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332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smtClean="0">
                <a:solidFill>
                  <a:srgbClr val="000000"/>
                </a:solidFill>
                <a:latin typeface="Arial" charset="0"/>
                <a:cs typeface="Arial" charset="0"/>
              </a:rPr>
              <a:t>DESCRIPCIÓN DE FUNCIONES</a:t>
            </a:r>
          </a:p>
        </p:txBody>
      </p:sp>
      <p:sp>
        <p:nvSpPr>
          <p:cNvPr id="13328" name="5 Rectángulo"/>
          <p:cNvSpPr>
            <a:spLocks noChangeArrowheads="1"/>
          </p:cNvSpPr>
          <p:nvPr/>
        </p:nvSpPr>
        <p:spPr bwMode="auto">
          <a:xfrm>
            <a:off x="1571625" y="579438"/>
            <a:ext cx="5181600" cy="427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DOCENTE</a:t>
            </a:r>
            <a:endParaRPr lang="es-MX" altLang="es-MX" sz="1200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(CONTINÚA)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Atender la documentación comprobatoria del gasto de viáticos asignados en comisiones de acuerdo con los procedimientos establecidos.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Desarrollar programas de estudio, manuales de prácticas de laboratorio, materiales y prototipos didácticos, instrumentos, aparatos o equipo de laboratorio.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Participar en conferencias; simpósium, congresos y seminarios.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Participar en proyectos de docencia, investigación y vinculación.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Estas funciones son enunciativas más no limitativas.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8620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60421" name="Rectangle 20"/>
          <p:cNvSpPr>
            <a:spLocks noChangeArrowheads="1"/>
          </p:cNvSpPr>
          <p:nvPr/>
        </p:nvSpPr>
        <p:spPr bwMode="auto">
          <a:xfrm>
            <a:off x="1533525" y="785433"/>
            <a:ext cx="5219700" cy="46166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179388" indent="-179388" algn="ctr">
              <a:defRPr/>
            </a:pPr>
            <a:r>
              <a:rPr lang="es-MX" b="1" i="1" dirty="0" smtClean="0">
                <a:latin typeface="Arial" charset="0"/>
                <a:cs typeface="Arial" charset="0"/>
              </a:rPr>
              <a:t>DOCENTE</a:t>
            </a:r>
            <a:endParaRPr lang="es-MX" b="1" i="1" dirty="0">
              <a:latin typeface="Arial" charset="0"/>
              <a:cs typeface="Arial" charset="0"/>
            </a:endParaRPr>
          </a:p>
          <a:p>
            <a:pPr marL="179388" indent="-179388" algn="ctr">
              <a:defRPr/>
            </a:pPr>
            <a:r>
              <a:rPr lang="es-MX" b="1" i="1" dirty="0">
                <a:latin typeface="Arial" charset="0"/>
                <a:cs typeface="Arial" charset="0"/>
              </a:rPr>
              <a:t>(CONTINÚA</a:t>
            </a:r>
            <a:r>
              <a:rPr lang="es-MX" b="1" i="1" dirty="0" smtClean="0">
                <a:latin typeface="Arial" charset="0"/>
                <a:cs typeface="Arial" charset="0"/>
              </a:rPr>
              <a:t>)</a:t>
            </a:r>
            <a:endParaRPr lang="es-MX" b="1" i="1" dirty="0">
              <a:latin typeface="Arial" charset="0"/>
              <a:cs typeface="Arial" charset="0"/>
            </a:endParaRPr>
          </a:p>
        </p:txBody>
      </p:sp>
      <p:sp>
        <p:nvSpPr>
          <p:cNvPr id="5633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5633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564424"/>
              </p:ext>
            </p:extLst>
          </p:nvPr>
        </p:nvGraphicFramePr>
        <p:xfrm>
          <a:off x="1649505" y="1587492"/>
          <a:ext cx="4992594" cy="7436090"/>
        </p:xfrm>
        <a:graphic>
          <a:graphicData uri="http://schemas.openxmlformats.org/drawingml/2006/table">
            <a:tbl>
              <a:tblPr/>
              <a:tblGrid>
                <a:gridCol w="28687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238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189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Responsable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Director General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Aburto Santos Sinuhe De Jesus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Ing. Ricardo Bárcenas </a:t>
                      </a: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Rivas</a:t>
                      </a: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Ángeles Sanchez Mariela</a:t>
                      </a:r>
                      <a:endParaRPr lang="es-MX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Antonio</a:t>
                      </a:r>
                      <a:r>
                        <a:rPr lang="es-MX" sz="11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Benito Gaudencio</a:t>
                      </a:r>
                      <a:endParaRPr lang="es-MX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Avilés</a:t>
                      </a:r>
                      <a:r>
                        <a:rPr lang="es-MX" sz="11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Velázquez Norberto</a:t>
                      </a:r>
                      <a:endParaRPr lang="es-MX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Bautista  López  Braulio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Benítez </a:t>
                      </a: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Barrón  Edigar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24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Cruz Ponce  Luigi Alan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Díaz </a:t>
                      </a: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García Juana Laura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Estrada  Zúñiga Miguel Ángel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Flores Rubio  Brecia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Franco  Austria Eduardo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Jaramillo Hervert Gabriela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Galicia  Mendiola  Miriam Edith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González  Rodríguez Alejandro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González  Zamudio Susana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33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Hernández  Aguilar  Santiago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33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Hernández Castillo  Javier</a:t>
                      </a:r>
                      <a:endParaRPr lang="es-MX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Hernández Garay J. Félix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Hernández  Hernández Iván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Márquez Pérez Gabino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Martínez  Hernández Mariela Lizeth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Monsiváis  Medina  Rommel Oswaldo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Olguín Hernández Nayeli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Orta Castillo Lucerito De La Paz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Pérez López Cesar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Quezada Romero Rosa María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Ramírez Bautista Marcelina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Ramírez Vázquez Raquel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6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Ramos  González  Alfonso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7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Rangel  Landaverde Abimael Arturo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8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Reyes Antonio Cirilo</a:t>
                      </a:r>
                      <a:endParaRPr lang="es-MX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Rivera García Adriana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9"/>
                  </a:ext>
                </a:extLst>
              </a:tr>
              <a:tr h="2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Rivera Hipólito Rosalino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99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60421" name="Rectangle 20"/>
          <p:cNvSpPr>
            <a:spLocks noChangeArrowheads="1"/>
          </p:cNvSpPr>
          <p:nvPr/>
        </p:nvSpPr>
        <p:spPr bwMode="auto">
          <a:xfrm>
            <a:off x="1533525" y="982663"/>
            <a:ext cx="5219700" cy="46166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179388" indent="-179388" algn="ctr">
              <a:defRPr/>
            </a:pPr>
            <a:r>
              <a:rPr lang="es-MX" b="1" i="1" dirty="0" smtClean="0">
                <a:latin typeface="Arial" charset="0"/>
                <a:cs typeface="Arial" charset="0"/>
              </a:rPr>
              <a:t>DOCENTE</a:t>
            </a:r>
            <a:endParaRPr lang="es-MX" b="1" i="1" dirty="0">
              <a:latin typeface="Arial" charset="0"/>
              <a:cs typeface="Arial" charset="0"/>
            </a:endParaRPr>
          </a:p>
          <a:p>
            <a:pPr marL="179388" indent="-179388" algn="ctr">
              <a:defRPr/>
            </a:pPr>
            <a:r>
              <a:rPr lang="es-MX" b="1" i="1" dirty="0">
                <a:latin typeface="Arial" charset="0"/>
                <a:cs typeface="Arial" charset="0"/>
              </a:rPr>
              <a:t>(CONTINÚA</a:t>
            </a:r>
            <a:r>
              <a:rPr lang="es-MX" b="1" i="1" dirty="0" smtClean="0">
                <a:latin typeface="Arial" charset="0"/>
                <a:cs typeface="Arial" charset="0"/>
              </a:rPr>
              <a:t>)</a:t>
            </a:r>
            <a:endParaRPr lang="es-MX" b="1" i="1" dirty="0">
              <a:latin typeface="Arial" charset="0"/>
              <a:cs typeface="Arial" charset="0"/>
            </a:endParaRPr>
          </a:p>
        </p:txBody>
      </p:sp>
      <p:sp>
        <p:nvSpPr>
          <p:cNvPr id="5633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5633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683564"/>
              </p:ext>
            </p:extLst>
          </p:nvPr>
        </p:nvGraphicFramePr>
        <p:xfrm>
          <a:off x="1649506" y="1382921"/>
          <a:ext cx="4992593" cy="4900713"/>
        </p:xfrm>
        <a:graphic>
          <a:graphicData uri="http://schemas.openxmlformats.org/drawingml/2006/table">
            <a:tbl>
              <a:tblPr/>
              <a:tblGrid>
                <a:gridCol w="2822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699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647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Responsable</a:t>
                      </a: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Director General</a:t>
                      </a:r>
                      <a:endParaRPr lang="es-MX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08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Robles</a:t>
                      </a:r>
                      <a:r>
                        <a:rPr lang="es-MX" sz="12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Hernández Eduardo</a:t>
                      </a:r>
                      <a:endParaRPr lang="es-MX" sz="12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0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s-MX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Ing. Ricardo Bárcenas Rivas</a:t>
                      </a: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8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Rivera Rivera Daniel</a:t>
                      </a:r>
                      <a:endParaRPr lang="es-MX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Rodríguez Medina María Luisa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0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Santos Martínez José Luis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0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Solís  Alvineda  Héctor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0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Solórzano  </a:t>
                      </a: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Rubio  J. Jesús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0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Hernández De La Cruz Mariana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0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Hernández</a:t>
                      </a:r>
                      <a:r>
                        <a:rPr lang="es-MX" sz="11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Ramírez Jose German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30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Manuel Morales Fernando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30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Medina Lerma  Cinthya Mildred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30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Jiménez Del Ángel Silverio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30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Muñoz Jáuregui Luis Javier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30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Rosalío  Cruz  Heladio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30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Hernández Calva Sandra Angélica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30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Molina Rodríguez José Inés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30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Chavira Hernández Eliel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30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Pescina Zamora Rodolfo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30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Feliú Álvarez Ramón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30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Zumaya González  Magda</a:t>
                      </a:r>
                      <a:r>
                        <a:rPr lang="es-MX" sz="12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Olivia</a:t>
                      </a:r>
                      <a:endParaRPr lang="es-MX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97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Zúñiga Sánchez Alicia</a:t>
                      </a:r>
                      <a:endParaRPr lang="es-MX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7" marR="1907" marT="19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856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64515" name="Rectangle 20"/>
          <p:cNvSpPr>
            <a:spLocks noChangeArrowheads="1"/>
          </p:cNvSpPr>
          <p:nvPr/>
        </p:nvSpPr>
        <p:spPr bwMode="auto">
          <a:xfrm>
            <a:off x="1538007" y="526562"/>
            <a:ext cx="5219700" cy="630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s-MX" altLang="es-MX" b="1" i="1" dirty="0">
              <a:solidFill>
                <a:srgbClr val="FF0000"/>
              </a:solidFill>
            </a:endParaRPr>
          </a:p>
          <a:p>
            <a:pPr algn="ctr"/>
            <a:r>
              <a:rPr lang="es-MX" altLang="es-MX" b="1" i="1" dirty="0" smtClean="0"/>
              <a:t>PREFECTURA</a:t>
            </a:r>
            <a:endParaRPr lang="es-MX" altLang="es-MX" b="1" i="1" dirty="0"/>
          </a:p>
          <a:p>
            <a:pPr eaLnBrk="1" hangingPunct="1"/>
            <a:endParaRPr lang="es-ES_tradnl" altLang="es-MX" b="1" i="1" dirty="0"/>
          </a:p>
          <a:p>
            <a:pPr eaLnBrk="1" hangingPunct="1">
              <a:spcAft>
                <a:spcPts val="1200"/>
              </a:spcAft>
            </a:pPr>
            <a:r>
              <a:rPr lang="es-ES_tradnl" altLang="es-MX" b="1" i="1" dirty="0"/>
              <a:t>OBJETIVO</a:t>
            </a:r>
          </a:p>
          <a:p>
            <a:pPr algn="just" eaLnBrk="1" hangingPunct="1">
              <a:spcAft>
                <a:spcPts val="1200"/>
              </a:spcAft>
            </a:pPr>
            <a:r>
              <a:rPr lang="es-ES" altLang="es-MX" dirty="0"/>
              <a:t>  </a:t>
            </a:r>
            <a:r>
              <a:rPr lang="es-MX" altLang="es-MX" dirty="0"/>
              <a:t>  </a:t>
            </a:r>
            <a:r>
              <a:rPr lang="es-MX" altLang="es-MX" dirty="0" smtClean="0"/>
              <a:t>Supervisar al personal docente que imparte catedra en la Institución.</a:t>
            </a:r>
            <a:endParaRPr lang="es-MX" altLang="es-MX" dirty="0"/>
          </a:p>
          <a:p>
            <a:pPr algn="just">
              <a:spcAft>
                <a:spcPts val="1200"/>
              </a:spcAft>
            </a:pPr>
            <a:r>
              <a:rPr lang="es-ES" altLang="es-MX" b="1" i="1" dirty="0"/>
              <a:t>FUNCIONES 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Supervisar las entradas, salidas y permanencia del personal docente 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Elaborar los informes correspondientes a los horarios de clase, entradas y salidas de los docentes.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Distribuir volantes, oficios, circulares y demás documentación oficial a los docentes.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Elaborar el reporte de incidencias del personal docente a la Subdirección Academica.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Apoyar en el control de puntualidad y asistencia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 </a:t>
            </a:r>
            <a:r>
              <a:rPr lang="es-MX" dirty="0" smtClean="0">
                <a:latin typeface="Arial" charset="0"/>
                <a:cs typeface="Arial" charset="0"/>
              </a:rPr>
              <a:t>Cumplir </a:t>
            </a:r>
            <a:r>
              <a:rPr lang="es-MX" dirty="0">
                <a:latin typeface="Arial" charset="0"/>
                <a:cs typeface="Arial" charset="0"/>
              </a:rPr>
              <a:t>con la normatividad expedida en materia para el control, organización, circulación y conservación de documentos y archivos.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Estas </a:t>
            </a:r>
            <a:r>
              <a:rPr lang="es-MX" dirty="0">
                <a:solidFill>
                  <a:srgbClr val="000000"/>
                </a:solidFill>
              </a:rPr>
              <a:t>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marL="0" indent="0" algn="just" eaLnBrk="1" hangingPunct="1">
              <a:spcAft>
                <a:spcPts val="1200"/>
              </a:spcAft>
            </a:pPr>
            <a:endParaRPr lang="es-MX" altLang="es-MX" dirty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 smtClean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 smtClean="0"/>
          </a:p>
          <a:p>
            <a:pPr algn="just" eaLnBrk="1" hangingPunct="1">
              <a:buFont typeface="Wingdings" panose="05000000000000000000" pitchFamily="2" charset="2"/>
              <a:buChar char="§"/>
            </a:pPr>
            <a:endParaRPr lang="es-MX" altLang="es-MX" dirty="0"/>
          </a:p>
        </p:txBody>
      </p:sp>
      <p:sp>
        <p:nvSpPr>
          <p:cNvPr id="6452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6452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453560"/>
              </p:ext>
            </p:extLst>
          </p:nvPr>
        </p:nvGraphicFramePr>
        <p:xfrm>
          <a:off x="1576107" y="8295881"/>
          <a:ext cx="5181600" cy="731888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Prefectura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Antonio Hernández Rivera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Miriam Peña Avila</a:t>
                      </a: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424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64515" name="Rectangle 20"/>
          <p:cNvSpPr>
            <a:spLocks noChangeArrowheads="1"/>
          </p:cNvSpPr>
          <p:nvPr/>
        </p:nvSpPr>
        <p:spPr bwMode="auto">
          <a:xfrm>
            <a:off x="1538007" y="526562"/>
            <a:ext cx="5219700" cy="652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s-MX" altLang="es-MX" b="1" i="1" dirty="0">
              <a:solidFill>
                <a:srgbClr val="FF0000"/>
              </a:solidFill>
            </a:endParaRPr>
          </a:p>
          <a:p>
            <a:pPr algn="ctr"/>
            <a:r>
              <a:rPr lang="es-MX" altLang="es-MX" b="1" i="1" dirty="0" smtClean="0"/>
              <a:t>SALA DE AUTOACCESO</a:t>
            </a:r>
            <a:endParaRPr lang="es-MX" altLang="es-MX" b="1" i="1" dirty="0"/>
          </a:p>
          <a:p>
            <a:pPr eaLnBrk="1" hangingPunct="1"/>
            <a:endParaRPr lang="es-ES_tradnl" altLang="es-MX" b="1" i="1" dirty="0"/>
          </a:p>
          <a:p>
            <a:pPr eaLnBrk="1" hangingPunct="1">
              <a:spcAft>
                <a:spcPts val="1200"/>
              </a:spcAft>
            </a:pPr>
            <a:r>
              <a:rPr lang="es-ES_tradnl" altLang="es-MX" b="1" i="1" dirty="0"/>
              <a:t>OBJETIVO</a:t>
            </a:r>
          </a:p>
          <a:p>
            <a:pPr algn="just" eaLnBrk="1" hangingPunct="1">
              <a:spcAft>
                <a:spcPts val="1200"/>
              </a:spcAft>
            </a:pPr>
            <a:r>
              <a:rPr lang="es-ES" altLang="es-MX" dirty="0"/>
              <a:t>  </a:t>
            </a:r>
            <a:r>
              <a:rPr lang="es-MX" altLang="es-MX" dirty="0"/>
              <a:t>  </a:t>
            </a:r>
            <a:r>
              <a:rPr lang="es-MX" altLang="es-MX" dirty="0" smtClean="0"/>
              <a:t>Atender a los estudiantes que solicitan el servicio, esto con la finalidad de facilitar </a:t>
            </a:r>
            <a:r>
              <a:rPr lang="es-MX" altLang="es-MX" dirty="0"/>
              <a:t>el aprendizaje y desarrollo de competencias en el uso de una segunda lengua.</a:t>
            </a:r>
          </a:p>
          <a:p>
            <a:pPr algn="just">
              <a:spcAft>
                <a:spcPts val="1200"/>
              </a:spcAft>
            </a:pPr>
            <a:r>
              <a:rPr lang="es-ES" altLang="es-MX" b="1" i="1" dirty="0"/>
              <a:t>FUNCIONES 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Realizar en coordinación con el área correspondiente la planeación anual de </a:t>
            </a:r>
            <a:r>
              <a:rPr lang="es-MX" altLang="es-MX" dirty="0" smtClean="0"/>
              <a:t>actividades de la Sala de Autoacceso. 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Proporcionar el servicio de la sala a cada estudiante que lo solicite.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Gestionar la </a:t>
            </a:r>
            <a:r>
              <a:rPr lang="es-MX" altLang="es-MX" dirty="0" smtClean="0"/>
              <a:t>actualización y mantenimiento </a:t>
            </a:r>
            <a:r>
              <a:rPr lang="es-MX" altLang="es-MX" dirty="0"/>
              <a:t>de equipos y acervos necesarios para el desarrollo de las actividades del laboratorio de idiomas</a:t>
            </a:r>
            <a:r>
              <a:rPr lang="es-MX" altLang="es-MX" dirty="0" smtClean="0"/>
              <a:t>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Elaborar la información que le sea requerida por las diferentes áreas del instituto.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>
                <a:latin typeface="Arial" charset="0"/>
                <a:cs typeface="Arial" charset="0"/>
              </a:rPr>
              <a:t>Cumplir con la normatividad expedida en materia para el control, organización, circulación y conservación de documentos y archivos.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Estas </a:t>
            </a:r>
            <a:r>
              <a:rPr lang="es-MX" dirty="0">
                <a:solidFill>
                  <a:srgbClr val="000000"/>
                </a:solidFill>
              </a:rPr>
              <a:t>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marL="0" indent="0" algn="just" eaLnBrk="1" hangingPunct="1">
              <a:spcAft>
                <a:spcPts val="1200"/>
              </a:spcAft>
            </a:pPr>
            <a:endParaRPr lang="es-MX" altLang="es-MX" dirty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 smtClean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 smtClean="0"/>
          </a:p>
          <a:p>
            <a:pPr algn="just" eaLnBrk="1" hangingPunct="1">
              <a:buFont typeface="Wingdings" panose="05000000000000000000" pitchFamily="2" charset="2"/>
              <a:buChar char="§"/>
            </a:pPr>
            <a:endParaRPr lang="es-MX" altLang="es-MX" dirty="0"/>
          </a:p>
        </p:txBody>
      </p:sp>
      <p:sp>
        <p:nvSpPr>
          <p:cNvPr id="6452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6452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58393"/>
              </p:ext>
            </p:extLst>
          </p:nvPr>
        </p:nvGraphicFramePr>
        <p:xfrm>
          <a:off x="1576107" y="8206162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 de la Sala de Autoacceso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Michael Cruz Ponce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968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graphicFrame>
        <p:nvGraphicFramePr>
          <p:cNvPr id="5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975503"/>
              </p:ext>
            </p:extLst>
          </p:nvPr>
        </p:nvGraphicFramePr>
        <p:xfrm>
          <a:off x="1520825" y="8397875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Directora de Vinculación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Eustolia Ruíz Hernández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4766" name="1 Rectángulo"/>
          <p:cNvSpPr>
            <a:spLocks noChangeArrowheads="1"/>
          </p:cNvSpPr>
          <p:nvPr/>
        </p:nvSpPr>
        <p:spPr bwMode="auto">
          <a:xfrm>
            <a:off x="1448900" y="526562"/>
            <a:ext cx="5219700" cy="803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 algn="ctr" eaLnBrk="1" hangingPunct="1">
              <a:defRPr/>
            </a:pPr>
            <a:endParaRPr lang="es-MX" altLang="es-MX" b="1" i="1" dirty="0"/>
          </a:p>
          <a:p>
            <a:pPr marL="179388" indent="-179388" algn="ctr" eaLnBrk="1" hangingPunct="1">
              <a:defRPr/>
            </a:pPr>
            <a:r>
              <a:rPr lang="es-MX" altLang="es-MX" b="1" i="1" dirty="0"/>
              <a:t>DIRECCIÓN DE </a:t>
            </a:r>
            <a:r>
              <a:rPr lang="es-MX" altLang="es-MX" b="1" i="1" dirty="0" smtClean="0"/>
              <a:t>PLANEACION Y VINCULACION</a:t>
            </a:r>
            <a:endParaRPr lang="es-MX" altLang="es-MX" b="1" i="1" dirty="0"/>
          </a:p>
          <a:p>
            <a:pPr marL="179388" indent="-179388" eaLnBrk="1" hangingPunct="1">
              <a:defRPr/>
            </a:pPr>
            <a:endParaRPr lang="es-MX" altLang="es-MX" b="1" i="1" dirty="0"/>
          </a:p>
          <a:p>
            <a:pPr marL="179388" indent="-179388" eaLnBrk="1" hangingPunct="1">
              <a:spcAft>
                <a:spcPts val="1200"/>
              </a:spcAft>
              <a:defRPr/>
            </a:pPr>
            <a:r>
              <a:rPr lang="es-MX" altLang="es-MX" b="1" i="1" dirty="0"/>
              <a:t>OBJETIVO</a:t>
            </a:r>
          </a:p>
          <a:p>
            <a:pPr marL="179388" indent="-179388" algn="just" eaLnBrk="1" hangingPunct="1">
              <a:spcAft>
                <a:spcPts val="1200"/>
              </a:spcAft>
              <a:defRPr/>
            </a:pPr>
            <a:r>
              <a:rPr lang="es-MX" altLang="es-MX" dirty="0"/>
              <a:t>    Impulsar programas de gestión tecnológica y vinculación académica, de manera que el Instituto sea fuente de desarrollo para el sector productivo y de los servicios en el estado y el país.</a:t>
            </a:r>
            <a:endParaRPr lang="es-MX" altLang="es-MX" b="1" i="1" dirty="0"/>
          </a:p>
          <a:p>
            <a:pPr marL="179388" indent="-179388" eaLnBrk="1" hangingPunct="1">
              <a:spcAft>
                <a:spcPts val="1200"/>
              </a:spcAft>
              <a:defRPr/>
            </a:pPr>
            <a:r>
              <a:rPr lang="es-MX" altLang="es-MX" b="1" i="1" dirty="0"/>
              <a:t>FUNCIONES</a:t>
            </a:r>
          </a:p>
          <a:p>
            <a:pPr marL="180975" indent="-180975" algn="just" eaLnBrk="1" hangingPunct="1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Coordinar y supervisar la elaboración de Programa Institucional y de las Estrategias a seguir para su ejecución</a:t>
            </a:r>
            <a:r>
              <a:rPr lang="es-MX" dirty="0" smtClean="0"/>
              <a:t>.</a:t>
            </a:r>
          </a:p>
          <a:p>
            <a:pPr marL="180975" indent="-180975" algn="just" eaLnBrk="1" hangingPunct="1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Participar en las acciones de Evaluación Programática y Presupuestal, para presentar los resultados a la Dirección General. </a:t>
            </a:r>
            <a:endParaRPr lang="es-MX" dirty="0" smtClean="0"/>
          </a:p>
          <a:p>
            <a:pPr marL="180975" indent="-180975" algn="just" eaLnBrk="1" hangingPunct="1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Supervisar y elaborar las propuestas de vinculación y presentarlas a la Dirección General, para posicionar al Instituto entre los mejores del estado</a:t>
            </a:r>
            <a:r>
              <a:rPr lang="es-MX" dirty="0" smtClean="0"/>
              <a:t>.</a:t>
            </a:r>
          </a:p>
          <a:p>
            <a:pPr marL="180975" indent="-180975" algn="just" eaLnBrk="1" hangingPunct="1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Coordinar la elaboración de proyectos, convenios y contratos relacionados con la gestión tecnológica y la vinculación con el sector productivo, de conformidad con las disposiciones jurídicas aplicables en este rubro, con el fin de que dichos proyectos generen ingresos al Instituto</a:t>
            </a:r>
            <a:r>
              <a:rPr lang="es-MX" dirty="0" smtClean="0"/>
              <a:t>.</a:t>
            </a:r>
          </a:p>
          <a:p>
            <a:pPr marL="180975" indent="-180975" algn="just" eaLnBrk="1" hangingPunct="1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Promover las actividades de extensión educativa, gestión tecnológica y vinculación con el sector productivo.</a:t>
            </a:r>
            <a:endParaRPr lang="es-MX" altLang="es-MX" dirty="0" smtClean="0"/>
          </a:p>
          <a:p>
            <a:pPr marL="180975" indent="-180975" algn="just" eaLnBrk="1" hangingPunct="1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Coordinar la elaboración de programas de residencias profesionales y servicio social del alumnado del instituto, así como de asesoría tecnológica, con el fin de que se cumpla con el plan de estudios. </a:t>
            </a:r>
            <a:endParaRPr lang="es-MX" dirty="0" smtClean="0"/>
          </a:p>
          <a:p>
            <a:pPr marL="180975" indent="-180975" algn="just" eaLnBrk="1" hangingPunct="1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/>
              <a:t>Vigilar </a:t>
            </a:r>
            <a:r>
              <a:rPr lang="es-MX" dirty="0"/>
              <a:t>que las unidades administrativas a su cargo </a:t>
            </a:r>
            <a:r>
              <a:rPr lang="es-MX" dirty="0" smtClean="0"/>
              <a:t>atiendan las </a:t>
            </a:r>
            <a:r>
              <a:rPr lang="es-MX" dirty="0"/>
              <a:t>solicitudes de información sustentadas en la Ley de Acceso a la Información Pública del Estado de San Luis </a:t>
            </a:r>
            <a:r>
              <a:rPr lang="es-MX" dirty="0" smtClean="0"/>
              <a:t>Potosí.</a:t>
            </a:r>
          </a:p>
          <a:p>
            <a:pPr algn="just" eaLnBrk="1" hangingPunct="1">
              <a:defRPr/>
            </a:pPr>
            <a:endParaRPr lang="es-MX" dirty="0" smtClean="0"/>
          </a:p>
          <a:p>
            <a:pPr marL="179388" indent="-179388" algn="just" eaLnBrk="1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Coordinar las acciones de comunicación y difusión del Instituto de acuerdo a los procedimientos establecidos.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altLang="es-MX" dirty="0"/>
          </a:p>
          <a:p>
            <a:pPr algn="just" eaLnBrk="1" hangingPunct="1">
              <a:defRPr/>
            </a:pPr>
            <a:endParaRPr lang="es-MX" dirty="0"/>
          </a:p>
        </p:txBody>
      </p:sp>
      <p:sp>
        <p:nvSpPr>
          <p:cNvPr id="71695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71696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840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45422" name="5 Rectángulo"/>
          <p:cNvSpPr>
            <a:spLocks noChangeArrowheads="1"/>
          </p:cNvSpPr>
          <p:nvPr/>
        </p:nvSpPr>
        <p:spPr bwMode="auto">
          <a:xfrm>
            <a:off x="1447800" y="528761"/>
            <a:ext cx="5219700" cy="426578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180975" indent="-1809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s-MX" altLang="es-MX" sz="1200" b="1" i="1" dirty="0" smtClean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DIRECCIÓN DE PLANEACIÓN Y VINCULACIÓN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(CONTINÚA)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ES" altLang="es-MX" sz="1200" dirty="0" smtClean="0"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itchFamily="34" charset="0"/>
              </a:rPr>
              <a:t>Vigilar </a:t>
            </a:r>
            <a:r>
              <a:rPr lang="es-MX" sz="1200" dirty="0">
                <a:latin typeface="Arial" pitchFamily="34" charset="0"/>
              </a:rPr>
              <a:t>el cumplimiento, en el área de su competencia, de las leyes, reglamentos y demás disposiciones relacionadas con los servicios y actividades de la competencia de la respectiva unidad administrativa.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itchFamily="34" charset="0"/>
              </a:rPr>
              <a:t> Gestionar convenios de intercambio académico propuestos por las jefaturas de carrera, para contar con una planta docente </a:t>
            </a:r>
            <a:r>
              <a:rPr lang="es-MX" sz="1200" dirty="0" smtClean="0">
                <a:latin typeface="Arial" pitchFamily="34" charset="0"/>
              </a:rPr>
              <a:t>capacitada.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itchFamily="34" charset="0"/>
              </a:rPr>
              <a:t>Vigilar el cumplimiento de la normatividad expedida en la materia para el control, organización, circulación y conservación de documentos y archivos.</a:t>
            </a:r>
          </a:p>
          <a:p>
            <a:pPr algn="just" eaLnBrk="1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latin typeface="Arial" pitchFamily="34" charset="0"/>
              </a:rPr>
              <a:t>Coordinar la implementación de programas estratégicos en materia académica y de vinculación para el fortalecimiento del instituto.</a:t>
            </a:r>
          </a:p>
          <a:p>
            <a:pPr algn="just" eaLnBrk="1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Estas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funciones son enunciativas mas no limitativas.</a:t>
            </a:r>
          </a:p>
          <a:p>
            <a:pPr algn="just" eaLnBrk="1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>
              <a:latin typeface="Arial" pitchFamily="34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es-MX" altLang="es-MX" sz="1200" dirty="0" smtClean="0">
              <a:latin typeface="Arial" pitchFamily="34" charset="0"/>
            </a:endParaRPr>
          </a:p>
        </p:txBody>
      </p:sp>
      <p:sp>
        <p:nvSpPr>
          <p:cNvPr id="72719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72720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797791"/>
              </p:ext>
            </p:extLst>
          </p:nvPr>
        </p:nvGraphicFramePr>
        <p:xfrm>
          <a:off x="1520825" y="8198598"/>
          <a:ext cx="5257800" cy="769987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Directora de Planeación y Vinculación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Eustolia Ruíz Hernández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19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20"/>
          <p:cNvSpPr>
            <a:spLocks noChangeArrowheads="1"/>
          </p:cNvSpPr>
          <p:nvPr/>
        </p:nvSpPr>
        <p:spPr bwMode="auto">
          <a:xfrm>
            <a:off x="1446336" y="524851"/>
            <a:ext cx="5219700" cy="827919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defRPr/>
            </a:pPr>
            <a:endParaRPr lang="es-MX" b="1" i="1" dirty="0">
              <a:latin typeface="Arial" charset="0"/>
              <a:cs typeface="Arial" charset="0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MX" b="1" i="1" dirty="0">
                <a:latin typeface="Arial" charset="0"/>
                <a:cs typeface="Arial" charset="0"/>
              </a:rPr>
              <a:t>SECRETARIA DE DIRECCIÓN </a:t>
            </a:r>
            <a:r>
              <a:rPr lang="es-MX" b="1" i="1" dirty="0" smtClean="0">
                <a:latin typeface="Arial" charset="0"/>
                <a:cs typeface="Arial" charset="0"/>
              </a:rPr>
              <a:t>PLANEACIÓN Y VINCULACIÓN</a:t>
            </a:r>
            <a:endParaRPr lang="es-MX" b="1" i="1" dirty="0">
              <a:latin typeface="Arial" charset="0"/>
              <a:cs typeface="Arial" charset="0"/>
            </a:endParaRPr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MX" b="1" dirty="0"/>
              <a:t>OBJETIVO</a:t>
            </a:r>
            <a:endParaRPr lang="es-MX" dirty="0"/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ES" dirty="0"/>
              <a:t>    Proporcionar los servicios de apoyo secretarial que sean requeridos </a:t>
            </a:r>
            <a:r>
              <a:rPr lang="es-ES" dirty="0" smtClean="0"/>
              <a:t>por  la Dirección en la </a:t>
            </a:r>
            <a:r>
              <a:rPr lang="es-ES" dirty="0"/>
              <a:t>realización de actividades que contribuyan a cumplir las metas fijadas en el área.</a:t>
            </a:r>
            <a:endParaRPr lang="es-MX" dirty="0"/>
          </a:p>
          <a:p>
            <a:pPr algn="just">
              <a:spcAft>
                <a:spcPts val="1200"/>
              </a:spcAft>
              <a:defRPr/>
            </a:pPr>
            <a:r>
              <a:rPr lang="es-MX" dirty="0"/>
              <a:t> </a:t>
            </a:r>
            <a:r>
              <a:rPr lang="es-ES" b="1" dirty="0"/>
              <a:t>FUNCIONES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dirty="0"/>
              <a:t>Apoyar a la Dirección en las actividades que se le encomienden, relativas a la operatividad del área.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Integrar </a:t>
            </a:r>
            <a:r>
              <a:rPr lang="es-MX" altLang="es-MX" dirty="0"/>
              <a:t>y archivar los documentos de acuerdo con las técnicas establecidas.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Atender el </a:t>
            </a:r>
            <a:r>
              <a:rPr lang="es-MX" altLang="es-MX" dirty="0"/>
              <a:t>registro y seguimiento de la agenda de trabajo </a:t>
            </a:r>
            <a:r>
              <a:rPr lang="es-MX" altLang="es-MX" dirty="0" smtClean="0"/>
              <a:t>de la Dirección </a:t>
            </a:r>
            <a:r>
              <a:rPr lang="es-MX" altLang="es-MX" dirty="0"/>
              <a:t>revisar la ortografía y redacción y elaborar los trabajos, oficios y documentos generales y orden y la forma en que le indique el Jefe  inmediato.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Apoyar </a:t>
            </a:r>
            <a:r>
              <a:rPr lang="es-MX" altLang="es-MX" dirty="0"/>
              <a:t>en las actividades relacionadas al cumplimiento del Programa Operativo Anual.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Elaborar los </a:t>
            </a:r>
            <a:r>
              <a:rPr lang="es-MX" altLang="es-MX" dirty="0"/>
              <a:t>informes que solicite </a:t>
            </a:r>
            <a:r>
              <a:rPr lang="es-MX" altLang="es-MX" dirty="0" smtClean="0"/>
              <a:t>la Dirección. </a:t>
            </a:r>
            <a:endParaRPr lang="es-MX" altLang="es-MX" dirty="0"/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Proporcionar de acuerdo a las instrucciones </a:t>
            </a:r>
            <a:r>
              <a:rPr lang="es-MX" altLang="es-MX" dirty="0" smtClean="0"/>
              <a:t>de la Dirección </a:t>
            </a:r>
            <a:r>
              <a:rPr lang="es-MX" altLang="es-MX" dirty="0"/>
              <a:t>en los términos y plazos establecidos, la información y documentación que le sean requeridos por instancias superiores y por las áreas adscritas al Instituto Tecnológico</a:t>
            </a:r>
            <a:r>
              <a:rPr lang="es-MX" altLang="es-MX" dirty="0" smtClean="0"/>
              <a:t>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  Ejecutar la normatividad </a:t>
            </a:r>
            <a:r>
              <a:rPr lang="es-MX" dirty="0">
                <a:latin typeface="Arial" charset="0"/>
                <a:cs typeface="Arial" charset="0"/>
              </a:rPr>
              <a:t>expedida en materia para el control, organización, circulación y conservación de documentos y archivos.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Estas </a:t>
            </a:r>
            <a:r>
              <a:rPr lang="es-MX" dirty="0">
                <a:solidFill>
                  <a:srgbClr val="000000"/>
                </a:solidFill>
              </a:rPr>
              <a:t>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ES" dirty="0"/>
          </a:p>
          <a:p>
            <a:pPr algn="just">
              <a:spcAft>
                <a:spcPts val="1200"/>
              </a:spcAft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algn="just">
              <a:spcAft>
                <a:spcPts val="1200"/>
              </a:spcAft>
              <a:defRPr/>
            </a:pPr>
            <a:endParaRPr lang="es-MX" altLang="es-MX" dirty="0"/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dirty="0"/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ES" dirty="0"/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MX" dirty="0">
              <a:solidFill>
                <a:srgbClr val="FF33CC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7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105060"/>
              </p:ext>
            </p:extLst>
          </p:nvPr>
        </p:nvGraphicFramePr>
        <p:xfrm>
          <a:off x="1571625" y="8227836"/>
          <a:ext cx="5181600" cy="769937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Secretaria de Dirección de Planeación y Vinculación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Director General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Bertha Ortiz Salazar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Ricardo Bárcenas Rivas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00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graphicFrame>
        <p:nvGraphicFramePr>
          <p:cNvPr id="5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144458"/>
              </p:ext>
            </p:extLst>
          </p:nvPr>
        </p:nvGraphicFramePr>
        <p:xfrm>
          <a:off x="1571625" y="8254440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Subdirector de Vinculación y Extensión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Javier Vargas Angeles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6814" name="5 Rectángulo"/>
          <p:cNvSpPr>
            <a:spLocks noChangeArrowheads="1"/>
          </p:cNvSpPr>
          <p:nvPr/>
        </p:nvSpPr>
        <p:spPr bwMode="auto">
          <a:xfrm>
            <a:off x="1447065" y="525463"/>
            <a:ext cx="5219700" cy="7663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 algn="ctr" eaLnBrk="1" hangingPunct="1">
              <a:defRPr/>
            </a:pPr>
            <a:endParaRPr lang="es-MX" altLang="es-MX" b="1" i="1" dirty="0"/>
          </a:p>
          <a:p>
            <a:pPr marL="180975" indent="-180975" algn="ctr" eaLnBrk="1" hangingPunct="1">
              <a:defRPr/>
            </a:pPr>
            <a:r>
              <a:rPr lang="es-MX" altLang="es-MX" b="1" i="1" dirty="0"/>
              <a:t>SUBDIRECCIÓN DE </a:t>
            </a:r>
            <a:r>
              <a:rPr lang="es-MX" altLang="es-MX" b="1" i="1" dirty="0" smtClean="0"/>
              <a:t>VINCULACIÓN  Y EXTENSIÓN</a:t>
            </a:r>
            <a:endParaRPr lang="es-MX" altLang="es-MX" b="1" i="1" dirty="0"/>
          </a:p>
          <a:p>
            <a:pPr marL="180975" indent="-180975" eaLnBrk="1" hangingPunct="1">
              <a:defRPr/>
            </a:pPr>
            <a:endParaRPr lang="es-MX" altLang="es-MX" b="1" dirty="0"/>
          </a:p>
          <a:p>
            <a:pPr marL="180975" indent="-180975" algn="just" eaLnBrk="1" hangingPunct="1">
              <a:spcAft>
                <a:spcPts val="1200"/>
              </a:spcAft>
              <a:defRPr/>
            </a:pPr>
            <a:r>
              <a:rPr lang="es-MX" altLang="es-MX" b="1" i="1" dirty="0"/>
              <a:t>OBJETIVO</a:t>
            </a:r>
          </a:p>
          <a:p>
            <a:pPr marL="180975" indent="-180975" algn="just" eaLnBrk="1" hangingPunct="1">
              <a:spcAft>
                <a:spcPts val="1200"/>
              </a:spcAft>
              <a:defRPr/>
            </a:pPr>
            <a:r>
              <a:rPr lang="es-MX" altLang="es-MX" dirty="0"/>
              <a:t>    Optimizar las actividades de gestión tecnológica y vinculación del instituto, con el objeto de que sean fuente de desarrollo para la comunidad tecnológica, el estado y el país.</a:t>
            </a:r>
            <a:endParaRPr lang="es-MX" altLang="es-MX" b="1" dirty="0"/>
          </a:p>
          <a:p>
            <a:pPr marL="180975" indent="-180975" eaLnBrk="1" hangingPunct="1">
              <a:spcAft>
                <a:spcPts val="1200"/>
              </a:spcAft>
              <a:defRPr/>
            </a:pPr>
            <a:r>
              <a:rPr lang="es-MX" altLang="es-MX" b="1" i="1" dirty="0"/>
              <a:t>FUNCIONES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 Supervisar </a:t>
            </a:r>
            <a:r>
              <a:rPr lang="es-MX" altLang="es-MX" dirty="0"/>
              <a:t>las actividades de los programas de Servicio Social</a:t>
            </a:r>
            <a:r>
              <a:rPr lang="es-MX" altLang="es-MX" dirty="0" smtClean="0"/>
              <a:t>, </a:t>
            </a:r>
            <a:r>
              <a:rPr lang="es-MX" altLang="es-MX" dirty="0"/>
              <a:t>Visitas </a:t>
            </a:r>
            <a:r>
              <a:rPr lang="es-MX" altLang="es-MX" dirty="0" smtClean="0"/>
              <a:t>Industriales, Cultura y Deporte de la Institución.</a:t>
            </a:r>
            <a:endParaRPr lang="es-MX" altLang="es-MX" dirty="0"/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 Gestionar </a:t>
            </a:r>
            <a:r>
              <a:rPr lang="es-MX" altLang="es-MX" dirty="0"/>
              <a:t>las actividades del programa de </a:t>
            </a:r>
            <a:r>
              <a:rPr lang="es-MX" altLang="es-MX" dirty="0" smtClean="0"/>
              <a:t>Seguimiento a Egresados y bolsa de Trabajo.</a:t>
            </a:r>
            <a:endParaRPr lang="es-MX" altLang="es-MX" dirty="0"/>
          </a:p>
          <a:p>
            <a:pPr algn="just" eaLnBrk="1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 Divulgar </a:t>
            </a:r>
            <a:r>
              <a:rPr lang="es-MX" altLang="es-MX" dirty="0"/>
              <a:t>y vigilar el cumplimiento de los lineamientos a que deban sujetarse las actividades de extensión, vinculación y difusión de la cultura y </a:t>
            </a:r>
            <a:r>
              <a:rPr lang="es-MX" altLang="es-MX" dirty="0" smtClean="0"/>
              <a:t>el Deporte.</a:t>
            </a:r>
            <a:endParaRPr lang="es-MX" altLang="es-MX" dirty="0"/>
          </a:p>
          <a:p>
            <a:pPr algn="just" eaLnBrk="1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 Integrar </a:t>
            </a:r>
            <a:r>
              <a:rPr lang="es-MX" altLang="es-MX" dirty="0"/>
              <a:t>el Programa de Colaboración Profesional con los sectores de la sociedad con quienes se pretende establecer relaciones de vinculación.</a:t>
            </a:r>
          </a:p>
          <a:p>
            <a:pPr algn="just" eaLnBrk="1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 Vigilar </a:t>
            </a:r>
            <a:r>
              <a:rPr lang="es-MX" altLang="es-MX" dirty="0"/>
              <a:t>que se ejecuten correctamente las actividades de vinculación institucional que se tenga con otros sectores de la comunidad</a:t>
            </a:r>
            <a:r>
              <a:rPr lang="es-MX" altLang="es-MX" dirty="0" smtClean="0"/>
              <a:t>.</a:t>
            </a:r>
          </a:p>
          <a:p>
            <a:pPr algn="just" eaLnBrk="1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/>
              <a:t> Verificar </a:t>
            </a:r>
            <a:r>
              <a:rPr lang="es-MX" dirty="0"/>
              <a:t>el cumplimiento, en el área de su competencia de las leyes, reglamentos y demás disposiciones relacionadas con los servicios y actividades de la competencia de la respectiva unidad administrativa. </a:t>
            </a:r>
            <a:endParaRPr lang="es-MX" dirty="0" smtClean="0"/>
          </a:p>
          <a:p>
            <a:pPr marL="0" indent="0" algn="just" eaLnBrk="1" hangingPunct="1">
              <a:buNone/>
              <a:defRPr/>
            </a:pPr>
            <a:endParaRPr lang="es-MX" dirty="0"/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 smtClean="0"/>
              <a:t> Vigilar el cumplimiento de </a:t>
            </a:r>
            <a:r>
              <a:rPr lang="es-MX" dirty="0"/>
              <a:t>la normatividad expedida en la materia para el control, organización, circulación y conservación de documentos y archivos</a:t>
            </a:r>
            <a:r>
              <a:rPr lang="es-MX" dirty="0" smtClean="0"/>
              <a:t>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dirty="0"/>
              <a:t>Participar en la elaboración, evaluación y seguimiento de la planeación           (PTA y POA) de la </a:t>
            </a:r>
            <a:r>
              <a:rPr lang="es-ES" altLang="es-MX" dirty="0" smtClean="0"/>
              <a:t>subdirección </a:t>
            </a:r>
            <a:r>
              <a:rPr lang="es-ES" altLang="es-MX" dirty="0"/>
              <a:t>en concordancia y coherencia al PIID.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 smtClean="0">
                <a:latin typeface="Arial" charset="0"/>
                <a:cs typeface="Arial" charset="0"/>
              </a:rPr>
              <a:t>  Verificar el seguimiento </a:t>
            </a:r>
            <a:r>
              <a:rPr lang="es-MX" dirty="0">
                <a:latin typeface="Arial" charset="0"/>
                <a:cs typeface="Arial" charset="0"/>
              </a:rPr>
              <a:t>al proceso de entrega recepción de los servidores públicos del Instituto Tecnológico</a:t>
            </a:r>
            <a:r>
              <a:rPr lang="es-MX" dirty="0" smtClean="0">
                <a:latin typeface="Arial" charset="0"/>
                <a:cs typeface="Arial" charset="0"/>
              </a:rPr>
              <a:t>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>
                <a:solidFill>
                  <a:srgbClr val="000000"/>
                </a:solidFill>
              </a:rPr>
              <a:t>Estas funciones son enunciativas mas no limitativas</a:t>
            </a:r>
            <a:r>
              <a:rPr lang="es-MX" dirty="0" smtClean="0">
                <a:solidFill>
                  <a:srgbClr val="000000"/>
                </a:solidFill>
              </a:rPr>
              <a:t>.</a:t>
            </a:r>
            <a:endParaRPr lang="es-MX" dirty="0"/>
          </a:p>
        </p:txBody>
      </p:sp>
      <p:sp>
        <p:nvSpPr>
          <p:cNvPr id="7476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7476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16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20"/>
          <p:cNvSpPr>
            <a:spLocks noChangeArrowheads="1"/>
          </p:cNvSpPr>
          <p:nvPr/>
        </p:nvSpPr>
        <p:spPr bwMode="auto">
          <a:xfrm>
            <a:off x="1446336" y="524851"/>
            <a:ext cx="5219700" cy="827919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defRPr/>
            </a:pPr>
            <a:endParaRPr lang="es-MX" b="1" i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MX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SECRETARIA DE </a:t>
            </a:r>
            <a:r>
              <a:rPr lang="es-MX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SUBDIRECCION DE VINCULACIÓN Y EXTENSIÓN</a:t>
            </a:r>
            <a:endParaRPr lang="es-MX" b="1" i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MX" b="1" dirty="0">
                <a:solidFill>
                  <a:srgbClr val="000000"/>
                </a:solidFill>
              </a:rPr>
              <a:t>OBJETIVO</a:t>
            </a:r>
            <a:endParaRPr lang="es-MX" dirty="0">
              <a:solidFill>
                <a:srgbClr val="000000"/>
              </a:solidFill>
            </a:endParaRPr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ES" dirty="0">
                <a:solidFill>
                  <a:srgbClr val="000000"/>
                </a:solidFill>
              </a:rPr>
              <a:t>    Proporcionar los servicios de apoyo secretarial que sean requeridos </a:t>
            </a:r>
            <a:r>
              <a:rPr lang="es-ES" dirty="0" smtClean="0">
                <a:solidFill>
                  <a:srgbClr val="000000"/>
                </a:solidFill>
              </a:rPr>
              <a:t>por  la Subdirección en la </a:t>
            </a:r>
            <a:r>
              <a:rPr lang="es-ES" dirty="0">
                <a:solidFill>
                  <a:srgbClr val="000000"/>
                </a:solidFill>
              </a:rPr>
              <a:t>realización de actividades que contribuyan a cumplir las metas fijadas en el área.</a:t>
            </a:r>
            <a:endParaRPr lang="es-MX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defRPr/>
            </a:pPr>
            <a:r>
              <a:rPr lang="es-MX" dirty="0">
                <a:solidFill>
                  <a:srgbClr val="000000"/>
                </a:solidFill>
              </a:rPr>
              <a:t> </a:t>
            </a:r>
            <a:r>
              <a:rPr lang="es-ES" b="1" dirty="0">
                <a:solidFill>
                  <a:srgbClr val="000000"/>
                </a:solidFill>
              </a:rPr>
              <a:t>FUNCIONES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dirty="0">
                <a:solidFill>
                  <a:srgbClr val="000000"/>
                </a:solidFill>
              </a:rPr>
              <a:t>Apoyar a la </a:t>
            </a:r>
            <a:r>
              <a:rPr lang="es-ES" dirty="0" smtClean="0">
                <a:solidFill>
                  <a:srgbClr val="000000"/>
                </a:solidFill>
              </a:rPr>
              <a:t>Subdirección </a:t>
            </a:r>
            <a:r>
              <a:rPr lang="es-ES" dirty="0">
                <a:solidFill>
                  <a:srgbClr val="000000"/>
                </a:solidFill>
              </a:rPr>
              <a:t>en las actividades que se le encomienden, relativas a la operatividad del área.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srgbClr val="000000"/>
                </a:solidFill>
              </a:rPr>
              <a:t>Integrar </a:t>
            </a:r>
            <a:r>
              <a:rPr lang="es-MX" altLang="es-MX" dirty="0">
                <a:solidFill>
                  <a:srgbClr val="000000"/>
                </a:solidFill>
              </a:rPr>
              <a:t>y archivar los documentos de acuerdo con las técnicas establecidas.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srgbClr val="000000"/>
                </a:solidFill>
              </a:rPr>
              <a:t>Atender el </a:t>
            </a:r>
            <a:r>
              <a:rPr lang="es-MX" altLang="es-MX" dirty="0">
                <a:solidFill>
                  <a:srgbClr val="000000"/>
                </a:solidFill>
              </a:rPr>
              <a:t>registro y seguimiento de la agenda de trabajo </a:t>
            </a:r>
            <a:r>
              <a:rPr lang="es-MX" altLang="es-MX" dirty="0" smtClean="0">
                <a:solidFill>
                  <a:srgbClr val="000000"/>
                </a:solidFill>
              </a:rPr>
              <a:t>de la Dirección </a:t>
            </a:r>
            <a:r>
              <a:rPr lang="es-MX" altLang="es-MX" dirty="0">
                <a:solidFill>
                  <a:srgbClr val="000000"/>
                </a:solidFill>
              </a:rPr>
              <a:t>revisar la ortografía y redacción y elaborar los trabajos, oficios y documentos generales y orden y la forma en que le indique el Jefe  inmediato.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srgbClr val="000000"/>
                </a:solidFill>
              </a:rPr>
              <a:t>Apoyar </a:t>
            </a:r>
            <a:r>
              <a:rPr lang="es-MX" altLang="es-MX" dirty="0">
                <a:solidFill>
                  <a:srgbClr val="000000"/>
                </a:solidFill>
              </a:rPr>
              <a:t>en las actividades relacionadas al cumplimiento del Programa Operativo Anual.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srgbClr val="000000"/>
                </a:solidFill>
              </a:rPr>
              <a:t>Elaborar los </a:t>
            </a:r>
            <a:r>
              <a:rPr lang="es-MX" altLang="es-MX" dirty="0">
                <a:solidFill>
                  <a:srgbClr val="000000"/>
                </a:solidFill>
              </a:rPr>
              <a:t>informes que solicite </a:t>
            </a:r>
            <a:r>
              <a:rPr lang="es-MX" altLang="es-MX" dirty="0" smtClean="0">
                <a:solidFill>
                  <a:srgbClr val="000000"/>
                </a:solidFill>
              </a:rPr>
              <a:t>la Subdirección. </a:t>
            </a:r>
            <a:endParaRPr lang="es-MX" altLang="es-MX" dirty="0">
              <a:solidFill>
                <a:srgbClr val="000000"/>
              </a:solidFill>
            </a:endParaRP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>
                <a:solidFill>
                  <a:srgbClr val="000000"/>
                </a:solidFill>
              </a:rPr>
              <a:t>Proporcionar de acuerdo a las instrucciones </a:t>
            </a:r>
            <a:r>
              <a:rPr lang="es-MX" altLang="es-MX" dirty="0" smtClean="0">
                <a:solidFill>
                  <a:srgbClr val="000000"/>
                </a:solidFill>
              </a:rPr>
              <a:t>de la Subdirección </a:t>
            </a:r>
            <a:r>
              <a:rPr lang="es-MX" altLang="es-MX" dirty="0">
                <a:solidFill>
                  <a:srgbClr val="000000"/>
                </a:solidFill>
              </a:rPr>
              <a:t>en los términos y plazos establecidos, la información y documentación que le sean requeridos por instancias superiores y por las áreas adscritas al Instituto Tecnológico</a:t>
            </a:r>
            <a:r>
              <a:rPr lang="es-MX" altLang="es-MX" dirty="0" smtClean="0">
                <a:solidFill>
                  <a:srgbClr val="000000"/>
                </a:solidFill>
              </a:rPr>
              <a:t>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 Ejecutar la normatividad </a:t>
            </a:r>
            <a:r>
              <a:rPr lang="es-MX" dirty="0">
                <a:solidFill>
                  <a:srgbClr val="000000"/>
                </a:solidFill>
                <a:latin typeface="Arial" charset="0"/>
                <a:cs typeface="Arial" charset="0"/>
              </a:rPr>
              <a:t>expedida en materia para el control, organización, circulación y conservación de documentos y archivos.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Estas </a:t>
            </a:r>
            <a:r>
              <a:rPr lang="es-MX" dirty="0">
                <a:solidFill>
                  <a:srgbClr val="000000"/>
                </a:solidFill>
              </a:rPr>
              <a:t>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ES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defRPr/>
            </a:pPr>
            <a:endParaRPr lang="es-MX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Aft>
                <a:spcPts val="1200"/>
              </a:spcAft>
              <a:defRPr/>
            </a:pPr>
            <a:endParaRPr lang="es-MX" altLang="es-MX" dirty="0">
              <a:solidFill>
                <a:srgbClr val="000000"/>
              </a:solidFill>
            </a:endParaRP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dirty="0">
              <a:solidFill>
                <a:srgbClr val="000000"/>
              </a:solidFill>
            </a:endParaRPr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ES" dirty="0">
              <a:solidFill>
                <a:srgbClr val="000000"/>
              </a:solidFill>
            </a:endParaRPr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MX" dirty="0">
              <a:solidFill>
                <a:srgbClr val="FF33CC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>
                <a:solidFill>
                  <a:srgbClr val="000000"/>
                </a:solidFill>
              </a:rPr>
              <a:t>DESCRIPCIÓN DE FUNCIONES</a:t>
            </a:r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7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088412"/>
              </p:ext>
            </p:extLst>
          </p:nvPr>
        </p:nvGraphicFramePr>
        <p:xfrm>
          <a:off x="1571625" y="8227836"/>
          <a:ext cx="5181600" cy="769937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Secretaria de Subdirección de Vinculación Y Extensión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Director General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Juana Ivett Hernández Gaspar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Ricardo Bárcenas Rivas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351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81931" name="5 Rectángulo"/>
          <p:cNvSpPr>
            <a:spLocks noChangeArrowheads="1"/>
          </p:cNvSpPr>
          <p:nvPr/>
        </p:nvSpPr>
        <p:spPr bwMode="auto">
          <a:xfrm>
            <a:off x="1448900" y="529249"/>
            <a:ext cx="5219700" cy="741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s-MX" altLang="es-MX" b="1" i="1" dirty="0"/>
          </a:p>
          <a:p>
            <a:pPr algn="ctr"/>
            <a:r>
              <a:rPr lang="es-MX" altLang="es-MX" b="1" i="1" dirty="0" smtClean="0"/>
              <a:t>OFICINA DE </a:t>
            </a:r>
            <a:r>
              <a:rPr lang="es-MX" altLang="es-MX" b="1" i="1" dirty="0"/>
              <a:t>SERVICIO SOCIAL</a:t>
            </a:r>
          </a:p>
          <a:p>
            <a:pPr algn="just"/>
            <a:endParaRPr lang="es-MX" altLang="es-MX" b="1" i="1" dirty="0"/>
          </a:p>
          <a:p>
            <a:pPr algn="just">
              <a:spcAft>
                <a:spcPts val="1200"/>
              </a:spcAft>
            </a:pPr>
            <a:r>
              <a:rPr lang="es-MX" altLang="es-MX" b="1" i="1" dirty="0"/>
              <a:t>OBJETIVO</a:t>
            </a:r>
          </a:p>
          <a:p>
            <a:pPr algn="just">
              <a:spcAft>
                <a:spcPts val="1200"/>
              </a:spcAft>
            </a:pPr>
            <a:r>
              <a:rPr lang="es-MX" altLang="es-MX" dirty="0"/>
              <a:t>    Realizar las actividades relacionadas con el Servicio Social y </a:t>
            </a:r>
            <a:r>
              <a:rPr lang="es-MX" altLang="es-MX" dirty="0" smtClean="0"/>
              <a:t>Visita a Empresas de los estudiantes de la Institución.</a:t>
            </a:r>
            <a:endParaRPr lang="es-MX" altLang="es-MX" dirty="0"/>
          </a:p>
          <a:p>
            <a:pPr algn="just">
              <a:spcAft>
                <a:spcPts val="1200"/>
              </a:spcAft>
            </a:pPr>
            <a:r>
              <a:rPr lang="es-ES" altLang="es-MX" b="1" i="1" dirty="0">
                <a:solidFill>
                  <a:srgbClr val="000000"/>
                </a:solidFill>
              </a:rPr>
              <a:t>FUNCIONES 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dirty="0"/>
              <a:t>Elaborar y aplicar programas para la prestación del Servicio Social de los alumnos </a:t>
            </a:r>
            <a:r>
              <a:rPr lang="es-ES" altLang="es-MX" dirty="0" smtClean="0"/>
              <a:t>de la  Institución. </a:t>
            </a:r>
            <a:endParaRPr lang="es-ES" altLang="es-MX" dirty="0"/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dirty="0" smtClean="0"/>
              <a:t>Atender al </a:t>
            </a:r>
            <a:r>
              <a:rPr lang="es-ES" altLang="es-MX" dirty="0"/>
              <a:t>alumnado del Instituto Tecnológico en la </a:t>
            </a:r>
            <a:r>
              <a:rPr lang="es-ES" altLang="es-MX" dirty="0" smtClean="0"/>
              <a:t>realización y tramite del  </a:t>
            </a:r>
            <a:r>
              <a:rPr lang="es-ES" altLang="es-MX" dirty="0"/>
              <a:t>Servicio Social</a:t>
            </a:r>
            <a:r>
              <a:rPr lang="es-ES" altLang="es-MX" dirty="0" smtClean="0"/>
              <a:t>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dirty="0"/>
              <a:t>Atender al alumnado del Instituto Tecnológico en la realización y tramite </a:t>
            </a:r>
            <a:r>
              <a:rPr lang="es-ES" altLang="es-MX" dirty="0" smtClean="0"/>
              <a:t>de las Visitas a Empresas.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Integrar y mantener actualizado el directorio de los organismos públicos que coadyuven a la realización </a:t>
            </a:r>
            <a:r>
              <a:rPr lang="es-MX" altLang="es-MX" dirty="0" smtClean="0"/>
              <a:t>de las visitas a empresas.</a:t>
            </a:r>
            <a:endParaRPr lang="es-MX" altLang="es-MX" dirty="0"/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Elaborar la  </a:t>
            </a:r>
            <a:r>
              <a:rPr lang="es-MX" altLang="es-MX" dirty="0"/>
              <a:t>información estadística de los alumnos en el Sistema Integral de Información del Instituto, en las fechas establecidas.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Integrar </a:t>
            </a:r>
            <a:r>
              <a:rPr lang="es-MX" altLang="es-MX" dirty="0"/>
              <a:t>y mantener actualizado el directorio de los organismos públicos que coadyuven a la realización del servicio social</a:t>
            </a:r>
            <a:r>
              <a:rPr lang="es-MX" altLang="es-MX" dirty="0" smtClean="0"/>
              <a:t>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>
                <a:solidFill>
                  <a:srgbClr val="000000"/>
                </a:solidFill>
                <a:latin typeface="Arial" charset="0"/>
                <a:cs typeface="Arial" charset="0"/>
              </a:rPr>
              <a:t> Ejecutar la normatividad expedida en materia para el control, organización, circulación y conservación de documentos y archivos.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altLang="es-MX" dirty="0" smtClean="0"/>
              <a:t>Atender </a:t>
            </a:r>
            <a:r>
              <a:rPr lang="es-ES" altLang="es-MX" dirty="0"/>
              <a:t>la elaboración, evaluación y seguimiento de la planeación           (PTA y POA) de la </a:t>
            </a:r>
            <a:r>
              <a:rPr lang="es-ES" altLang="es-MX" dirty="0" smtClean="0"/>
              <a:t>oficina </a:t>
            </a:r>
            <a:r>
              <a:rPr lang="es-ES" altLang="es-MX" dirty="0"/>
              <a:t>en concordancia y coherencia al PIID.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 smtClean="0">
                <a:solidFill>
                  <a:srgbClr val="000000"/>
                </a:solidFill>
              </a:rPr>
              <a:t>Estas </a:t>
            </a:r>
            <a:r>
              <a:rPr lang="es-MX" dirty="0">
                <a:solidFill>
                  <a:srgbClr val="000000"/>
                </a:solidFill>
              </a:rPr>
              <a:t>funciones son enunciativas mas no limitativas.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altLang="es-MX" dirty="0"/>
          </a:p>
          <a:p>
            <a:pPr marL="0" indent="0" algn="just">
              <a:spcAft>
                <a:spcPts val="1200"/>
              </a:spcAft>
            </a:pPr>
            <a:endParaRPr lang="es-MX" altLang="es-MX" dirty="0"/>
          </a:p>
          <a:p>
            <a:pPr algn="just">
              <a:buFont typeface="Wingdings" panose="05000000000000000000" pitchFamily="2" charset="2"/>
              <a:buChar char="§"/>
            </a:pPr>
            <a:endParaRPr lang="es-ES" altLang="es-MX" dirty="0"/>
          </a:p>
          <a:p>
            <a:pPr algn="just">
              <a:buFont typeface="Wingdings" panose="05000000000000000000" pitchFamily="2" charset="2"/>
              <a:buChar char="§"/>
            </a:pPr>
            <a:endParaRPr lang="es-ES" altLang="es-MX" dirty="0"/>
          </a:p>
        </p:txBody>
      </p:sp>
      <p:sp>
        <p:nvSpPr>
          <p:cNvPr id="8193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8193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000669"/>
              </p:ext>
            </p:extLst>
          </p:nvPr>
        </p:nvGraphicFramePr>
        <p:xfrm>
          <a:off x="1520825" y="8199170"/>
          <a:ext cx="5257800" cy="769987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Oficina Servicio Social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Placido Hernández Márquez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901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graphicFrame>
        <p:nvGraphicFramePr>
          <p:cNvPr id="4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291067"/>
              </p:ext>
            </p:extLst>
          </p:nvPr>
        </p:nvGraphicFramePr>
        <p:xfrm>
          <a:off x="1520825" y="8077200"/>
          <a:ext cx="5257800" cy="769987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 Actividades Culturales y Deportivas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Jose Gregorio Márquez Vega</a:t>
                      </a: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46446" name="5 Rectángulo"/>
          <p:cNvSpPr>
            <a:spLocks noChangeArrowheads="1"/>
          </p:cNvSpPr>
          <p:nvPr/>
        </p:nvSpPr>
        <p:spPr bwMode="auto">
          <a:xfrm>
            <a:off x="1449999" y="531325"/>
            <a:ext cx="5219700" cy="827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 smtClean="0">
                <a:latin typeface="Arial" panose="020B0604020202020204" pitchFamily="34" charset="0"/>
              </a:rPr>
              <a:t>OFICINA DE ACTIVIDADES CULTURALES Y DEPORTIVAS</a:t>
            </a:r>
            <a:endParaRPr lang="es-ES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dirty="0">
                <a:latin typeface="Arial" panose="020B0604020202020204" pitchFamily="34" charset="0"/>
              </a:rPr>
              <a:t>    </a:t>
            </a:r>
            <a:r>
              <a:rPr lang="es-ES" altLang="es-MX" sz="1200" dirty="0" smtClean="0">
                <a:latin typeface="Arial" panose="020B0604020202020204" pitchFamily="34" charset="0"/>
              </a:rPr>
              <a:t>Planear </a:t>
            </a:r>
            <a:r>
              <a:rPr lang="es-ES" altLang="es-MX" sz="1200" dirty="0">
                <a:latin typeface="Arial" panose="020B0604020202020204" pitchFamily="34" charset="0"/>
              </a:rPr>
              <a:t>y controlar las actividades culturales y deportivas </a:t>
            </a:r>
            <a:r>
              <a:rPr lang="es-ES" altLang="es-MX" sz="1200" dirty="0" smtClean="0">
                <a:latin typeface="Arial" panose="020B0604020202020204" pitchFamily="34" charset="0"/>
              </a:rPr>
              <a:t>de la Institución.</a:t>
            </a: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 smtClean="0">
                <a:latin typeface="Arial" panose="020B0604020202020204" pitchFamily="34" charset="0"/>
              </a:rPr>
              <a:t>FUNCIONES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Gestionar eventos </a:t>
            </a:r>
            <a:r>
              <a:rPr lang="es-MX" altLang="es-MX" sz="1200" dirty="0">
                <a:latin typeface="Arial" panose="020B0604020202020204" pitchFamily="34" charset="0"/>
              </a:rPr>
              <a:t>cívicos, deportivos, culturales, artísticos y recreativos que coadyuven a la formación integral de los alumnos.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Elaborar </a:t>
            </a:r>
            <a:r>
              <a:rPr lang="es-MX" altLang="es-MX" sz="1200" dirty="0">
                <a:latin typeface="Arial" panose="020B0604020202020204" pitchFamily="34" charset="0"/>
              </a:rPr>
              <a:t>y aplicar el programa anual de actividades culturales, artísticas, deportivas y recreativas </a:t>
            </a:r>
            <a:r>
              <a:rPr lang="es-MX" altLang="es-MX" sz="1200" dirty="0" smtClean="0">
                <a:latin typeface="Arial" panose="020B0604020202020204" pitchFamily="34" charset="0"/>
              </a:rPr>
              <a:t>de la Institución.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Atender </a:t>
            </a:r>
            <a:r>
              <a:rPr lang="es-MX" altLang="es-MX" sz="1200" dirty="0">
                <a:latin typeface="Arial" panose="020B0604020202020204" pitchFamily="34" charset="0"/>
              </a:rPr>
              <a:t>el registro y control de los alumnos que participen en eventos culturales del Instituto Tecnológico, quedando evidencia de la formación integral del 100% de los estudiantes.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Elaborar constancias de los alumnos que cumplieron con los créditos que marca el programa de actividades complementarias, siendo éstas de carácter deportivo y cultural, llevando el control correspondiente.</a:t>
            </a:r>
            <a:r>
              <a:rPr lang="es-ES" altLang="es-MX" sz="1200" dirty="0">
                <a:latin typeface="Arial" panose="020B0604020202020204" pitchFamily="34" charset="0"/>
              </a:rPr>
              <a:t> </a:t>
            </a:r>
            <a:endParaRPr lang="es-ES" altLang="es-MX" sz="1200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Atender </a:t>
            </a:r>
            <a:r>
              <a:rPr lang="es-MX" altLang="es-MX" sz="1200" dirty="0">
                <a:latin typeface="Arial" panose="020B0604020202020204" pitchFamily="34" charset="0"/>
              </a:rPr>
              <a:t>la salida de los grupos culturales y equipos deportivos representativos del plantel.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Apoyar </a:t>
            </a:r>
            <a:r>
              <a:rPr lang="es-MX" altLang="es-MX" sz="1200" dirty="0">
                <a:latin typeface="Arial" panose="020B0604020202020204" pitchFamily="34" charset="0"/>
              </a:rPr>
              <a:t>el cumplimiento de los programas y lineamientos que regulan el funcionamiento de las actividades culturales y deportivas del Instituto Tecnológico</a:t>
            </a:r>
            <a:r>
              <a:rPr lang="es-MX" altLang="es-MX" sz="12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Ejecutar la normatividad expedida en materia para el control, organización, circulación y conservación de documentos y archivos.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altLang="es-MX" sz="1200" dirty="0" smtClean="0">
                <a:latin typeface="Arial" panose="020B0604020202020204" pitchFamily="34" charset="0"/>
              </a:rPr>
              <a:t>Atender </a:t>
            </a:r>
            <a:r>
              <a:rPr lang="es-ES" altLang="es-MX" sz="1200" dirty="0">
                <a:latin typeface="Arial" panose="020B0604020202020204" pitchFamily="34" charset="0"/>
              </a:rPr>
              <a:t>la elaboración, evaluación y seguimiento de la planeación           (PTA y POA) de la oficina en concordancia y coherencia al PIID</a:t>
            </a:r>
            <a:r>
              <a:rPr lang="es-ES" altLang="es-MX" sz="12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altLang="es-MX" sz="1200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altLang="es-MX" sz="1200" dirty="0">
              <a:latin typeface="Arial" panose="020B0604020202020204" pitchFamily="34" charset="0"/>
            </a:endParaRPr>
          </a:p>
        </p:txBody>
      </p:sp>
      <p:sp>
        <p:nvSpPr>
          <p:cNvPr id="14644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4644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266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30725" name="Rectangle 20"/>
          <p:cNvSpPr>
            <a:spLocks noChangeArrowheads="1"/>
          </p:cNvSpPr>
          <p:nvPr/>
        </p:nvSpPr>
        <p:spPr bwMode="auto">
          <a:xfrm>
            <a:off x="1446336" y="524851"/>
            <a:ext cx="5219700" cy="79714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defRPr/>
            </a:pPr>
            <a:endParaRPr lang="es-MX" b="1" i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MX" b="1" i="1" dirty="0">
                <a:latin typeface="Arial" charset="0"/>
                <a:cs typeface="Arial" charset="0"/>
              </a:rPr>
              <a:t>AUXILIAR </a:t>
            </a:r>
            <a:r>
              <a:rPr lang="es-MX" b="1" i="1" dirty="0" smtClean="0">
                <a:latin typeface="Arial" charset="0"/>
                <a:cs typeface="Arial" charset="0"/>
              </a:rPr>
              <a:t>DE LA OFICINA DE ACTIVIDADES CULTURALES Y DEPORTIVAS</a:t>
            </a:r>
            <a:endParaRPr lang="es-MX" b="1" i="1" dirty="0">
              <a:latin typeface="Arial" charset="0"/>
              <a:cs typeface="Arial" charset="0"/>
            </a:endParaRPr>
          </a:p>
          <a:p>
            <a:pPr algn="ctr">
              <a:defRPr/>
            </a:pPr>
            <a:endParaRPr lang="es-MX" b="1" i="1" dirty="0">
              <a:latin typeface="Arial" charset="0"/>
              <a:cs typeface="Arial" charset="0"/>
            </a:endParaRPr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MX" b="1" dirty="0"/>
              <a:t>OBJETIVO</a:t>
            </a:r>
            <a:endParaRPr lang="es-MX" dirty="0"/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ES" dirty="0"/>
              <a:t>    Proporcionar los servicios de apoyo </a:t>
            </a:r>
            <a:r>
              <a:rPr lang="es-ES" dirty="0" smtClean="0"/>
              <a:t>administrativo </a:t>
            </a:r>
            <a:r>
              <a:rPr lang="es-ES" dirty="0"/>
              <a:t>que sean requeridos por el Jefe inmediato en la realización de actividades que contribuyan a cumplir las metas fijadas en el área.</a:t>
            </a:r>
            <a:endParaRPr lang="es-MX" dirty="0"/>
          </a:p>
          <a:p>
            <a:pPr algn="just">
              <a:spcAft>
                <a:spcPts val="1200"/>
              </a:spcAft>
              <a:defRPr/>
            </a:pPr>
            <a:r>
              <a:rPr lang="es-MX" dirty="0"/>
              <a:t> </a:t>
            </a:r>
            <a:r>
              <a:rPr lang="es-ES" b="1" dirty="0"/>
              <a:t>FUNCIONES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dirty="0"/>
              <a:t>Apoyar a la </a:t>
            </a:r>
            <a:r>
              <a:rPr lang="es-ES" dirty="0" smtClean="0"/>
              <a:t>Oficina de Actividades Culturales y Deportivas </a:t>
            </a:r>
            <a:r>
              <a:rPr lang="es-ES" dirty="0"/>
              <a:t>en las actividades que se </a:t>
            </a:r>
            <a:r>
              <a:rPr lang="es-ES" dirty="0" smtClean="0"/>
              <a:t>le sean comisionadas, </a:t>
            </a:r>
            <a:r>
              <a:rPr lang="es-ES" dirty="0"/>
              <a:t>relativas a la operatividad del área</a:t>
            </a:r>
            <a:r>
              <a:rPr lang="es-ES" dirty="0" smtClean="0"/>
              <a:t>.</a:t>
            </a:r>
            <a:r>
              <a:rPr lang="es-MX" altLang="es-MX" dirty="0"/>
              <a:t> </a:t>
            </a:r>
            <a:endParaRPr lang="es-MX" altLang="es-MX" dirty="0" smtClean="0"/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Apoyar los eventos </a:t>
            </a:r>
            <a:r>
              <a:rPr lang="es-MX" altLang="es-MX" dirty="0"/>
              <a:t>cívicos, deportivos, culturales, artísticos y recreativos que coadyuven a la formación integral de los alumnos.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dirty="0" smtClean="0"/>
              <a:t>Atender a las equipos de futbol varonil y femenil de acuerdo a las actividades planeadas, brindado la información correspondiente al termino de la actividad.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Atender la salida de los grupos culturales y equipos deportivos representativos del plantel.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Integrar </a:t>
            </a:r>
            <a:r>
              <a:rPr lang="es-MX" altLang="es-MX" dirty="0"/>
              <a:t>y archivar los documentos de acuerdo con las técnicas establecidas.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Participar </a:t>
            </a:r>
            <a:r>
              <a:rPr lang="es-MX" altLang="es-MX" dirty="0"/>
              <a:t>en las actividades relacionadas al cumplimiento del Programa Operativo Anual</a:t>
            </a:r>
            <a:r>
              <a:rPr lang="es-MX" altLang="es-MX" dirty="0" smtClean="0"/>
              <a:t>.</a:t>
            </a:r>
            <a:r>
              <a:rPr lang="es-ES" dirty="0"/>
              <a:t> </a:t>
            </a:r>
            <a:endParaRPr lang="es-ES" dirty="0" smtClean="0"/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Ejecutar </a:t>
            </a:r>
            <a:r>
              <a:rPr lang="es-MX" dirty="0">
                <a:solidFill>
                  <a:srgbClr val="000000"/>
                </a:solidFill>
                <a:latin typeface="Arial" charset="0"/>
                <a:cs typeface="Arial" charset="0"/>
              </a:rPr>
              <a:t>la normatividad expedida en materia para el control, organización, circulación y conservación de documentos y archivos.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Estas </a:t>
            </a:r>
            <a:r>
              <a:rPr lang="es-MX" dirty="0">
                <a:solidFill>
                  <a:srgbClr val="000000"/>
                </a:solidFill>
              </a:rPr>
              <a:t>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Aft>
                <a:spcPts val="1200"/>
              </a:spcAft>
              <a:defRPr/>
            </a:pPr>
            <a:endParaRPr lang="es-ES" dirty="0"/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dirty="0"/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ES" dirty="0"/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MX" dirty="0">
              <a:solidFill>
                <a:srgbClr val="FF33CC"/>
              </a:solidFill>
            </a:endParaRP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6963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166839"/>
              </p:ext>
            </p:extLst>
          </p:nvPr>
        </p:nvGraphicFramePr>
        <p:xfrm>
          <a:off x="1571625" y="8397875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Administrativo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MX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Rosendo Cervantes Fernández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Ricardo Bárcenas Rivas</a:t>
                      </a: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526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53603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53604" name="Rectangle 5"/>
          <p:cNvSpPr>
            <a:spLocks noChangeArrowheads="1"/>
          </p:cNvSpPr>
          <p:nvPr/>
        </p:nvSpPr>
        <p:spPr bwMode="auto">
          <a:xfrm>
            <a:off x="1448900" y="524851"/>
            <a:ext cx="5219700" cy="698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INSTRUCTOR </a:t>
            </a:r>
            <a:r>
              <a:rPr lang="es-ES" altLang="es-MX" sz="1200" b="1" i="1" dirty="0" smtClean="0">
                <a:latin typeface="Arial" panose="020B0604020202020204" pitchFamily="34" charset="0"/>
              </a:rPr>
              <a:t>CULTURAL</a:t>
            </a:r>
            <a:endParaRPr lang="es-ES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  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dirty="0">
                <a:latin typeface="Arial" panose="020B0604020202020204" pitchFamily="34" charset="0"/>
              </a:rPr>
              <a:t>    Promover entre los estudiantes la práctica de disciplinas artísticas y culturales tales como: Música y teatro.</a:t>
            </a:r>
            <a:endParaRPr lang="es-ES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Proponer </a:t>
            </a:r>
            <a:r>
              <a:rPr lang="es-ES" altLang="es-MX" sz="1200" dirty="0">
                <a:latin typeface="Arial" panose="020B0604020202020204" pitchFamily="34" charset="0"/>
              </a:rPr>
              <a:t>la formación y consolidación de grupos artísticos o culturales como: Música y Teatro.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Elaborar los programas de actividades a desarrollar para impulsar cada uno de los grupos. 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Atender  </a:t>
            </a:r>
            <a:r>
              <a:rPr lang="es-ES" altLang="es-MX" sz="1200" dirty="0">
                <a:latin typeface="Arial" panose="020B0604020202020204" pitchFamily="34" charset="0"/>
              </a:rPr>
              <a:t>los horarios de ensayo de los grupos conformados.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Apoyar en la responsabilidad de </a:t>
            </a:r>
            <a:r>
              <a:rPr lang="es-ES" altLang="es-MX" sz="1200" dirty="0">
                <a:latin typeface="Arial" panose="020B0604020202020204" pitchFamily="34" charset="0"/>
              </a:rPr>
              <a:t>los grupos de </a:t>
            </a:r>
            <a:r>
              <a:rPr lang="es-ES" altLang="es-MX" sz="1200" dirty="0" smtClean="0">
                <a:latin typeface="Arial" panose="020B0604020202020204" pitchFamily="34" charset="0"/>
              </a:rPr>
              <a:t>estudiantes </a:t>
            </a:r>
            <a:r>
              <a:rPr lang="es-ES" altLang="es-MX" sz="1200" dirty="0">
                <a:latin typeface="Arial" panose="020B0604020202020204" pitchFamily="34" charset="0"/>
              </a:rPr>
              <a:t>en presentaciones internas o giras fuera de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Proporcionar </a:t>
            </a:r>
            <a:r>
              <a:rPr lang="es-ES" altLang="es-MX" sz="1200" dirty="0">
                <a:latin typeface="Arial" panose="020B0604020202020204" pitchFamily="34" charset="0"/>
              </a:rPr>
              <a:t>la información que sea solicitada por su Jefe Inmediato.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Apoyar </a:t>
            </a:r>
            <a:r>
              <a:rPr lang="es-ES" altLang="es-MX" sz="1200" dirty="0">
                <a:latin typeface="Arial" panose="020B0604020202020204" pitchFamily="34" charset="0"/>
              </a:rPr>
              <a:t>en el control de instrumentos y material proporcionado para los talleres de música y teatro</a:t>
            </a:r>
            <a:r>
              <a:rPr lang="es-ES" altLang="es-MX" sz="12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Ejecutar </a:t>
            </a:r>
            <a:r>
              <a:rPr 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 normatividad expedida en materia para el control, organización, circulación y conservación de documentos y archivos</a:t>
            </a:r>
            <a:r>
              <a:rPr 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  <a:r>
              <a:rPr lang="es-MX" altLang="es-MX" sz="1200" dirty="0"/>
              <a:t> </a:t>
            </a:r>
            <a:endParaRPr lang="es-MX" altLang="es-MX" sz="1200" dirty="0" smtClean="0"/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Participar </a:t>
            </a:r>
            <a:r>
              <a:rPr lang="es-MX" altLang="es-MX" sz="1200" dirty="0">
                <a:latin typeface="Arial" panose="020B0604020202020204" pitchFamily="34" charset="0"/>
              </a:rPr>
              <a:t>en las actividades relacionadas al cumplimiento del Programa Operativo Anual.</a:t>
            </a:r>
            <a:r>
              <a:rPr lang="es-ES" sz="1200" dirty="0">
                <a:latin typeface="Arial" panose="020B0604020202020204" pitchFamily="34" charset="0"/>
              </a:rPr>
              <a:t> 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Estas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15361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046342"/>
              </p:ext>
            </p:extLst>
          </p:nvPr>
        </p:nvGraphicFramePr>
        <p:xfrm>
          <a:off x="1571625" y="8397875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Instructor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Ariel Nava Hernández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070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51555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51556" name="Rectangle 5"/>
          <p:cNvSpPr>
            <a:spLocks noChangeArrowheads="1"/>
          </p:cNvSpPr>
          <p:nvPr/>
        </p:nvSpPr>
        <p:spPr bwMode="auto">
          <a:xfrm>
            <a:off x="1449999" y="526927"/>
            <a:ext cx="5219700" cy="70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INSTRUCTOR </a:t>
            </a:r>
            <a:r>
              <a:rPr lang="es-ES" altLang="es-MX" sz="1200" b="1" i="1" dirty="0" smtClean="0">
                <a:latin typeface="Arial" panose="020B0604020202020204" pitchFamily="34" charset="0"/>
              </a:rPr>
              <a:t>DEPORTIVO</a:t>
            </a:r>
            <a:endParaRPr lang="es-ES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dirty="0">
                <a:latin typeface="Arial" panose="020B0604020202020204" pitchFamily="34" charset="0"/>
              </a:rPr>
              <a:t>    Promover entre los estudiantes la práctica deportiva del Basquetbol, así como realizar </a:t>
            </a:r>
            <a:r>
              <a:rPr lang="es-ES" altLang="es-MX" sz="1200" dirty="0" smtClean="0">
                <a:latin typeface="Arial" panose="020B0604020202020204" pitchFamily="34" charset="0"/>
              </a:rPr>
              <a:t>eventos deportivos </a:t>
            </a:r>
            <a:r>
              <a:rPr lang="es-ES" altLang="es-MX" sz="1200" dirty="0">
                <a:latin typeface="Arial" panose="020B0604020202020204" pitchFamily="34" charset="0"/>
              </a:rPr>
              <a:t>internos y externos.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Elaborar programas de actividades a desarrollar en su área respectiva.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Auxiliar a los estudiantes en </a:t>
            </a:r>
            <a:r>
              <a:rPr lang="es-ES" altLang="es-MX" sz="1200" dirty="0">
                <a:latin typeface="Arial" panose="020B0604020202020204" pitchFamily="34" charset="0"/>
              </a:rPr>
              <a:t>la disciplina deportiva de su especialidad.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Proponer </a:t>
            </a:r>
            <a:r>
              <a:rPr lang="es-ES" altLang="es-MX" sz="1200" dirty="0">
                <a:latin typeface="Arial" panose="020B0604020202020204" pitchFamily="34" charset="0"/>
              </a:rPr>
              <a:t>torneos internos en la disciplina de su especialidad, tanto individuales como de conjunto según el deporte y rama de que se </a:t>
            </a:r>
            <a:r>
              <a:rPr lang="es-ES" altLang="es-MX" sz="1200" dirty="0" smtClean="0">
                <a:latin typeface="Arial" panose="020B0604020202020204" pitchFamily="34" charset="0"/>
              </a:rPr>
              <a:t>trate</a:t>
            </a:r>
            <a:r>
              <a:rPr lang="es-ES" altLang="es-MX" sz="1200" dirty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Atender </a:t>
            </a:r>
            <a:r>
              <a:rPr lang="es-ES" altLang="es-MX" sz="1200" dirty="0">
                <a:latin typeface="Arial" panose="020B0604020202020204" pitchFamily="34" charset="0"/>
              </a:rPr>
              <a:t>los horarios de entrenamiento establecidos.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Atender </a:t>
            </a:r>
            <a:r>
              <a:rPr lang="es-MX" altLang="es-MX" sz="1200" dirty="0">
                <a:latin typeface="Arial" panose="020B0604020202020204" pitchFamily="34" charset="0"/>
              </a:rPr>
              <a:t>los grupos de alumnos en las participaciones o giras deportivas que se realicen.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Apoyar en </a:t>
            </a:r>
            <a:r>
              <a:rPr lang="es-ES" altLang="es-MX" sz="1200" dirty="0">
                <a:latin typeface="Arial" panose="020B0604020202020204" pitchFamily="34" charset="0"/>
              </a:rPr>
              <a:t>el control de material deportivo proporcionado para la disciplina a su cargo.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altLang="es-MX" sz="1200" dirty="0" smtClean="0">
                <a:latin typeface="Arial" panose="020B0604020202020204" pitchFamily="34" charset="0"/>
              </a:rPr>
              <a:t>Inspeccionar  </a:t>
            </a:r>
            <a:r>
              <a:rPr lang="es-ES" altLang="es-MX" sz="1200" dirty="0">
                <a:latin typeface="Arial" panose="020B0604020202020204" pitchFamily="34" charset="0"/>
              </a:rPr>
              <a:t>las instalaciones de </a:t>
            </a:r>
            <a:r>
              <a:rPr lang="es-ES" altLang="es-MX" sz="1200" dirty="0" smtClean="0">
                <a:latin typeface="Arial" panose="020B0604020202020204" pitchFamily="34" charset="0"/>
              </a:rPr>
              <a:t>entrenamiento </a:t>
            </a:r>
            <a:r>
              <a:rPr lang="es-ES" altLang="es-MX" sz="1200" dirty="0">
                <a:latin typeface="Arial" panose="020B0604020202020204" pitchFamily="34" charset="0"/>
              </a:rPr>
              <a:t>para evitar situaciones inseguras</a:t>
            </a:r>
            <a:r>
              <a:rPr lang="es-ES" altLang="es-MX" sz="1200" dirty="0" smtClean="0">
                <a:latin typeface="Arial" panose="020B0604020202020204" pitchFamily="34" charset="0"/>
              </a:rPr>
              <a:t>.</a:t>
            </a:r>
            <a:r>
              <a:rPr lang="es-ES" sz="1200" dirty="0"/>
              <a:t> </a:t>
            </a:r>
            <a:endParaRPr lang="es-ES" sz="1200" dirty="0" smtClean="0"/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Ejecutar </a:t>
            </a:r>
            <a:r>
              <a:rPr 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 normatividad expedida en materia para el control, organización, circulación y conservación de documentos y archivos.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Estas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15156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087047"/>
              </p:ext>
            </p:extLst>
          </p:nvPr>
        </p:nvGraphicFramePr>
        <p:xfrm>
          <a:off x="1571625" y="8397875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Instructor Deportivo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Víctor Alfredo Rodríguez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422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56675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56676" name="Rectangle 5"/>
          <p:cNvSpPr>
            <a:spLocks noChangeArrowheads="1"/>
          </p:cNvSpPr>
          <p:nvPr/>
        </p:nvSpPr>
        <p:spPr bwMode="auto">
          <a:xfrm>
            <a:off x="1449999" y="525463"/>
            <a:ext cx="5219700" cy="719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INSTRUCTOR DE DANZA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dirty="0">
                <a:latin typeface="Arial" panose="020B0604020202020204" pitchFamily="34" charset="0"/>
              </a:rPr>
              <a:t>    Promover entre los estudiantes la práctica de disciplinas artísticas y culturales tales como: Danza Folklórica y Danza Moderna.</a:t>
            </a:r>
            <a:endParaRPr lang="es-ES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Proponer </a:t>
            </a:r>
            <a:r>
              <a:rPr lang="es-ES" altLang="es-MX" sz="1200" dirty="0">
                <a:latin typeface="Arial" panose="020B0604020202020204" pitchFamily="34" charset="0"/>
              </a:rPr>
              <a:t>la formación y consolidación de grupos artísticos o culturales como: Danza Folklórica y Danza Moderna.</a:t>
            </a:r>
            <a:endParaRPr lang="es-ES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Elaborar los programas de actividades a desarrollar para impulsar cada uno de los grupos. 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Atender </a:t>
            </a:r>
            <a:r>
              <a:rPr lang="es-ES" altLang="es-MX" sz="1200" dirty="0">
                <a:latin typeface="Arial" panose="020B0604020202020204" pitchFamily="34" charset="0"/>
              </a:rPr>
              <a:t>los horarios de ensayo de los grupos conformados.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Apoyar en la responsabilidad de </a:t>
            </a:r>
            <a:r>
              <a:rPr lang="es-ES" altLang="es-MX" sz="1200" dirty="0">
                <a:latin typeface="Arial" panose="020B0604020202020204" pitchFamily="34" charset="0"/>
              </a:rPr>
              <a:t>los grupos de </a:t>
            </a:r>
            <a:r>
              <a:rPr lang="es-ES" altLang="es-MX" sz="1200" dirty="0" smtClean="0">
                <a:latin typeface="Arial" panose="020B0604020202020204" pitchFamily="34" charset="0"/>
              </a:rPr>
              <a:t>estudiantes </a:t>
            </a:r>
            <a:r>
              <a:rPr lang="es-ES" altLang="es-MX" sz="1200" dirty="0">
                <a:latin typeface="Arial" panose="020B0604020202020204" pitchFamily="34" charset="0"/>
              </a:rPr>
              <a:t>en presentaciones internas o giras fuera de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Proporcionar </a:t>
            </a:r>
            <a:r>
              <a:rPr lang="es-MX" altLang="es-MX" sz="1200" dirty="0">
                <a:latin typeface="Arial" panose="020B0604020202020204" pitchFamily="34" charset="0"/>
              </a:rPr>
              <a:t>la información que sea solicitada por su Jefe Inmediato.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Apoyar </a:t>
            </a:r>
            <a:r>
              <a:rPr lang="es-MX" altLang="es-MX" sz="1200" dirty="0">
                <a:latin typeface="Arial" panose="020B0604020202020204" pitchFamily="34" charset="0"/>
              </a:rPr>
              <a:t>en el control de vestuarios y material proporcionado para el taller de Danza</a:t>
            </a:r>
            <a:r>
              <a:rPr lang="es-MX" altLang="es-MX" sz="12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Ejecutar </a:t>
            </a:r>
            <a:r>
              <a:rPr 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 normatividad expedida en materia para el control, organización, circulación y conservación de documentos y archivos.</a:t>
            </a:r>
            <a:r>
              <a:rPr lang="es-MX" altLang="es-MX" sz="1200" dirty="0"/>
              <a:t> 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Participar en las actividades relacionadas al cumplimiento del Programa Operativo Anual.</a:t>
            </a:r>
            <a:r>
              <a:rPr lang="es-ES" sz="1200" dirty="0">
                <a:latin typeface="Arial" panose="020B0604020202020204" pitchFamily="34" charset="0"/>
              </a:rPr>
              <a:t> 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Estas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15668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/>
          </p:nvPr>
        </p:nvGraphicFramePr>
        <p:xfrm>
          <a:off x="1571625" y="8397875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Instructor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Josué Benítez Hipólito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056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56675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56676" name="Rectangle 5"/>
          <p:cNvSpPr>
            <a:spLocks noChangeArrowheads="1"/>
          </p:cNvSpPr>
          <p:nvPr/>
        </p:nvSpPr>
        <p:spPr bwMode="auto">
          <a:xfrm>
            <a:off x="1449999" y="525463"/>
            <a:ext cx="5219700" cy="838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 smtClean="0">
                <a:latin typeface="Arial" panose="020B0604020202020204" pitchFamily="34" charset="0"/>
              </a:rPr>
              <a:t>SUBDIRECCION DE PLANEACION</a:t>
            </a:r>
            <a:endParaRPr lang="es-ES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OBJETIVO</a:t>
            </a:r>
          </a:p>
          <a:p>
            <a:pPr marL="0" indent="0" algn="just">
              <a:buNone/>
            </a:pPr>
            <a:r>
              <a:rPr lang="es-ES" altLang="es-MX" sz="1200" dirty="0" smtClean="0">
                <a:latin typeface="Arial" panose="020B0604020202020204" pitchFamily="34" charset="0"/>
              </a:rPr>
              <a:t> </a:t>
            </a:r>
            <a:r>
              <a:rPr lang="es-MX" sz="1200" dirty="0" smtClean="0">
                <a:latin typeface="Arial" panose="020B0604020202020204" pitchFamily="34" charset="0"/>
              </a:rPr>
              <a:t>Planear</a:t>
            </a:r>
            <a:r>
              <a:rPr lang="es-MX" sz="1200" dirty="0">
                <a:latin typeface="Arial" panose="020B0604020202020204" pitchFamily="34" charset="0"/>
              </a:rPr>
              <a:t> y</a:t>
            </a:r>
            <a:r>
              <a:rPr lang="es-MX" sz="1200" dirty="0" smtClean="0">
                <a:latin typeface="Arial" panose="020B0604020202020204" pitchFamily="34" charset="0"/>
              </a:rPr>
              <a:t> </a:t>
            </a:r>
            <a:r>
              <a:rPr lang="es-MX" sz="1200" dirty="0">
                <a:latin typeface="Arial" panose="020B0604020202020204" pitchFamily="34" charset="0"/>
              </a:rPr>
              <a:t>dirigir las acciones de planeación, programación y evaluación presupuestal; y las actividades de las áreas </a:t>
            </a:r>
            <a:r>
              <a:rPr lang="es-MX" sz="1200" dirty="0" smtClean="0">
                <a:latin typeface="Arial" panose="020B0604020202020204" pitchFamily="34" charset="0"/>
              </a:rPr>
              <a:t>a su cargo de la  Institución.</a:t>
            </a:r>
          </a:p>
          <a:p>
            <a:pPr marL="0" indent="0" algn="just">
              <a:buNone/>
            </a:pPr>
            <a:endParaRPr 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 smtClean="0">
                <a:latin typeface="Arial" panose="020B0604020202020204" pitchFamily="34" charset="0"/>
              </a:rPr>
              <a:t>FUNCIONES</a:t>
            </a:r>
            <a:endParaRPr lang="es-ES" altLang="es-MX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</a:rPr>
              <a:t>Integrar el programa operativo anual y el anteproyecto de presupuesto del Instituto y presentarlos a la Dirección General para su aprobación</a:t>
            </a:r>
            <a:r>
              <a:rPr lang="es-MX" sz="1200" dirty="0" smtClean="0">
                <a:latin typeface="Arial" panose="020B0604020202020204" pitchFamily="34" charset="0"/>
              </a:rPr>
              <a:t>.</a:t>
            </a:r>
          </a:p>
          <a:p>
            <a:pPr algn="just"/>
            <a:endParaRPr lang="es-MX" sz="1200" dirty="0">
              <a:latin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</a:rPr>
              <a:t>Coordinar y supervisar la elaboración del programa institucional y de las estrategias a seguir para su ejecución</a:t>
            </a:r>
            <a:r>
              <a:rPr lang="es-MX" sz="1200" dirty="0" smtClean="0">
                <a:latin typeface="Arial" panose="020B0604020202020204" pitchFamily="34" charset="0"/>
              </a:rPr>
              <a:t>.</a:t>
            </a:r>
          </a:p>
          <a:p>
            <a:pPr algn="just"/>
            <a:endParaRPr lang="es-MX" sz="1200" dirty="0">
              <a:latin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</a:rPr>
              <a:t>Coordinar las evaluaciones programática-presupuestal del Instituto de conformidad con las normas aplicables</a:t>
            </a:r>
            <a:r>
              <a:rPr lang="es-MX" sz="1200" dirty="0" smtClean="0">
                <a:latin typeface="Arial" panose="020B0604020202020204" pitchFamily="34" charset="0"/>
              </a:rPr>
              <a:t>.</a:t>
            </a:r>
          </a:p>
          <a:p>
            <a:pPr algn="just"/>
            <a:endParaRPr lang="es-MX" sz="1200" dirty="0">
              <a:latin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</a:rPr>
              <a:t>Coordinar la elaboración de la estadística e indicadores básicos del Instituto y presentarla a la Dirección de Planeación y Vinculación, e informar a las áreas, con el fin de realizar acciones correctivas y preventivas que encaminen el correcto rumbo del Instituto.</a:t>
            </a:r>
          </a:p>
          <a:p>
            <a:pPr marL="0" lvl="0" indent="0" algn="just">
              <a:buNone/>
            </a:pPr>
            <a:endParaRPr lang="es-MX" sz="1200" dirty="0">
              <a:latin typeface="Arial" panose="020B0604020202020204" pitchFamily="34" charset="0"/>
            </a:endParaRPr>
          </a:p>
          <a:p>
            <a:pPr lvl="0" algn="just"/>
            <a:r>
              <a:rPr lang="es-MX" sz="1200" dirty="0">
                <a:latin typeface="Arial" panose="020B0604020202020204" pitchFamily="34" charset="0"/>
              </a:rPr>
              <a:t>Supervisar que las actividades de las áreas a su cargo se realicen de acuerdo con las normas, lineamientos y procedimientos establecidos, con el fin de llevar un adecuado funcionamiento del Instituto.</a:t>
            </a:r>
          </a:p>
          <a:p>
            <a:pPr marL="0" lvl="0" indent="0" algn="just">
              <a:buNone/>
            </a:pPr>
            <a:endParaRPr lang="es-MX" sz="1200" dirty="0" smtClean="0">
              <a:latin typeface="Arial" panose="020B0604020202020204" pitchFamily="34" charset="0"/>
            </a:endParaRPr>
          </a:p>
          <a:p>
            <a:pPr lvl="0" algn="just"/>
            <a:r>
              <a:rPr lang="es-MX" sz="1200" dirty="0" smtClean="0">
                <a:latin typeface="Arial" panose="020B0604020202020204" pitchFamily="34" charset="0"/>
              </a:rPr>
              <a:t>Planear y coordinar </a:t>
            </a:r>
            <a:r>
              <a:rPr lang="es-MX" sz="1200" dirty="0">
                <a:latin typeface="Arial" panose="020B0604020202020204" pitchFamily="34" charset="0"/>
              </a:rPr>
              <a:t>la elaboración, actualización e implementación de los planes y proyectos institucionales de acuerdo a los lineamientos y políticas establecidas</a:t>
            </a:r>
            <a:r>
              <a:rPr lang="es-MX" sz="1200" dirty="0" smtClean="0">
                <a:latin typeface="Arial" panose="020B0604020202020204" pitchFamily="34" charset="0"/>
              </a:rPr>
              <a:t>.</a:t>
            </a:r>
          </a:p>
          <a:p>
            <a:pPr marL="0" lvl="0" indent="0" algn="just">
              <a:buNone/>
            </a:pPr>
            <a:endParaRPr lang="es-MX" sz="1200" dirty="0">
              <a:latin typeface="Arial" panose="020B0604020202020204" pitchFamily="34" charset="0"/>
            </a:endParaRPr>
          </a:p>
          <a:p>
            <a:pPr lvl="0" algn="just"/>
            <a:r>
              <a:rPr lang="es-MX" sz="1200" dirty="0">
                <a:latin typeface="Arial" panose="020B0604020202020204" pitchFamily="34" charset="0"/>
              </a:rPr>
              <a:t>Participar en la planeación del instituto a corto, mediano y largo plazo, con la colaboración de las instancias que deban concurrir a la misma</a:t>
            </a:r>
            <a:r>
              <a:rPr lang="es-MX" sz="1200" dirty="0" smtClean="0">
                <a:latin typeface="Arial" panose="020B0604020202020204" pitchFamily="34" charset="0"/>
              </a:rPr>
              <a:t>.</a:t>
            </a:r>
          </a:p>
          <a:p>
            <a:pPr lvl="0" algn="just"/>
            <a:endParaRPr lang="es-MX" sz="1200" dirty="0" smtClean="0">
              <a:latin typeface="Arial" panose="020B0604020202020204" pitchFamily="34" charset="0"/>
            </a:endParaRPr>
          </a:p>
          <a:p>
            <a:pPr marL="0" lvl="0" indent="0" algn="just">
              <a:buNone/>
            </a:pPr>
            <a:endParaRPr lang="es-MX" sz="1200" dirty="0">
              <a:latin typeface="Arial" panose="020B0604020202020204" pitchFamily="34" charset="0"/>
            </a:endParaRPr>
          </a:p>
          <a:p>
            <a:pPr marL="0" indent="0" algn="just">
              <a:spcAft>
                <a:spcPts val="1200"/>
              </a:spcAft>
              <a:buNone/>
              <a:defRPr/>
            </a:pPr>
            <a:endParaRPr 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15668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60375"/>
              </p:ext>
            </p:extLst>
          </p:nvPr>
        </p:nvGraphicFramePr>
        <p:xfrm>
          <a:off x="1571625" y="8397875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Subdirección de Planeación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Maribel Medellín González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690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56675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56676" name="Rectangle 5"/>
          <p:cNvSpPr>
            <a:spLocks noChangeArrowheads="1"/>
          </p:cNvSpPr>
          <p:nvPr/>
        </p:nvSpPr>
        <p:spPr bwMode="auto">
          <a:xfrm>
            <a:off x="1449999" y="525463"/>
            <a:ext cx="5219700" cy="4598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 smtClean="0">
                <a:latin typeface="Arial" panose="020B0604020202020204" pitchFamily="34" charset="0"/>
              </a:rPr>
              <a:t>SUBDIRECCION DE PLANEACION</a:t>
            </a:r>
            <a:endParaRPr lang="es-ES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 </a:t>
            </a:r>
            <a:r>
              <a:rPr lang="es-ES" altLang="es-MX" sz="1200" b="1" i="1" dirty="0" smtClean="0">
                <a:latin typeface="Arial" panose="020B0604020202020204" pitchFamily="34" charset="0"/>
              </a:rPr>
              <a:t>“CONTINUA”</a:t>
            </a:r>
            <a:endParaRPr lang="es-ES" altLang="es-MX" sz="1200" b="1" i="1" dirty="0">
              <a:latin typeface="Arial" panose="020B0604020202020204" pitchFamily="34" charset="0"/>
            </a:endParaRPr>
          </a:p>
          <a:p>
            <a:pPr marL="0" indent="0" algn="just">
              <a:buNone/>
            </a:pPr>
            <a:endParaRPr lang="es-MX" sz="1200" dirty="0"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Ejecutar </a:t>
            </a:r>
            <a:r>
              <a:rPr 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 normatividad expedida en materia para el control, organización, circulación y conservación de documentos y archivos.</a:t>
            </a:r>
            <a:r>
              <a:rPr lang="es-MX" altLang="es-MX" sz="1200" dirty="0"/>
              <a:t> 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latin typeface="Arial" panose="020B0604020202020204" pitchFamily="34" charset="0"/>
              </a:rPr>
              <a:t>Integrar </a:t>
            </a:r>
            <a:r>
              <a:rPr lang="es-MX" sz="1200" dirty="0">
                <a:latin typeface="Arial" panose="020B0604020202020204" pitchFamily="34" charset="0"/>
              </a:rPr>
              <a:t>las estadísticas necesarios para el manejo del área así como toda aquella información que le sea solicitada para fines institucionales. </a:t>
            </a:r>
          </a:p>
          <a:p>
            <a:pPr lvl="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Mantener actualizada la información del área en las Plataformas Estatal y Nacional de Transparencia y así mismo rendir oportunamente las solicitudes de información, en conformidad con la Ley de Transparencia y Acceso a la Información Pública.</a:t>
            </a:r>
          </a:p>
          <a:p>
            <a:pPr lvl="0" algn="just"/>
            <a:endParaRPr lang="es-MX" sz="1200" dirty="0"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Estas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15668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637814"/>
              </p:ext>
            </p:extLst>
          </p:nvPr>
        </p:nvGraphicFramePr>
        <p:xfrm>
          <a:off x="1571625" y="8397875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Times New Roman" pitchFamily="18" charset="0"/>
                        </a:rPr>
                        <a:t>Subdirección de Planeación</a:t>
                      </a:r>
                      <a:endParaRPr kumimoji="0" lang="es-E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Maribel Medellín González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996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20"/>
          <p:cNvSpPr>
            <a:spLocks noChangeArrowheads="1"/>
          </p:cNvSpPr>
          <p:nvPr/>
        </p:nvSpPr>
        <p:spPr bwMode="auto">
          <a:xfrm>
            <a:off x="1446336" y="524851"/>
            <a:ext cx="5219700" cy="827919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defRPr/>
            </a:pPr>
            <a:endParaRPr lang="es-MX" b="1" i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MX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SECRETARIA DE </a:t>
            </a:r>
            <a:r>
              <a:rPr lang="es-MX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SUBDIRECCIÓN DE PLANEACIÓN</a:t>
            </a:r>
            <a:endParaRPr lang="es-MX" b="1" i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MX" b="1" dirty="0">
                <a:solidFill>
                  <a:srgbClr val="000000"/>
                </a:solidFill>
              </a:rPr>
              <a:t>OBJETIVO</a:t>
            </a:r>
            <a:endParaRPr lang="es-MX" dirty="0">
              <a:solidFill>
                <a:srgbClr val="000000"/>
              </a:solidFill>
            </a:endParaRPr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ES" dirty="0">
                <a:solidFill>
                  <a:srgbClr val="000000"/>
                </a:solidFill>
              </a:rPr>
              <a:t>    Proporcionar los servicios de apoyo secretarial que sean requeridos </a:t>
            </a:r>
            <a:r>
              <a:rPr lang="es-ES" dirty="0" smtClean="0">
                <a:solidFill>
                  <a:srgbClr val="000000"/>
                </a:solidFill>
              </a:rPr>
              <a:t>por  la Subdirección en la </a:t>
            </a:r>
            <a:r>
              <a:rPr lang="es-ES" dirty="0">
                <a:solidFill>
                  <a:srgbClr val="000000"/>
                </a:solidFill>
              </a:rPr>
              <a:t>realización de actividades que contribuyan a cumplir las metas fijadas en el área.</a:t>
            </a:r>
            <a:endParaRPr lang="es-MX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defRPr/>
            </a:pPr>
            <a:r>
              <a:rPr lang="es-MX" dirty="0">
                <a:solidFill>
                  <a:srgbClr val="000000"/>
                </a:solidFill>
              </a:rPr>
              <a:t> </a:t>
            </a:r>
            <a:r>
              <a:rPr lang="es-ES" b="1" dirty="0">
                <a:solidFill>
                  <a:srgbClr val="000000"/>
                </a:solidFill>
              </a:rPr>
              <a:t>FUNCIONES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dirty="0">
                <a:solidFill>
                  <a:srgbClr val="000000"/>
                </a:solidFill>
              </a:rPr>
              <a:t>Apoyar a la </a:t>
            </a:r>
            <a:r>
              <a:rPr lang="es-ES" dirty="0" smtClean="0">
                <a:solidFill>
                  <a:srgbClr val="000000"/>
                </a:solidFill>
              </a:rPr>
              <a:t>Subdirección </a:t>
            </a:r>
            <a:r>
              <a:rPr lang="es-ES" dirty="0">
                <a:solidFill>
                  <a:srgbClr val="000000"/>
                </a:solidFill>
              </a:rPr>
              <a:t>en las actividades que se le encomienden, relativas a la operatividad del área.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srgbClr val="000000"/>
                </a:solidFill>
              </a:rPr>
              <a:t>Integrar </a:t>
            </a:r>
            <a:r>
              <a:rPr lang="es-MX" altLang="es-MX" dirty="0">
                <a:solidFill>
                  <a:srgbClr val="000000"/>
                </a:solidFill>
              </a:rPr>
              <a:t>y archivar los documentos de acuerdo con las técnicas establecidas.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srgbClr val="000000"/>
                </a:solidFill>
              </a:rPr>
              <a:t>Atender el </a:t>
            </a:r>
            <a:r>
              <a:rPr lang="es-MX" altLang="es-MX" dirty="0">
                <a:solidFill>
                  <a:srgbClr val="000000"/>
                </a:solidFill>
              </a:rPr>
              <a:t>registro y seguimiento de la agenda de trabajo </a:t>
            </a:r>
            <a:r>
              <a:rPr lang="es-MX" altLang="es-MX" dirty="0" smtClean="0">
                <a:solidFill>
                  <a:srgbClr val="000000"/>
                </a:solidFill>
              </a:rPr>
              <a:t>de la Dirección </a:t>
            </a:r>
            <a:r>
              <a:rPr lang="es-MX" altLang="es-MX" dirty="0">
                <a:solidFill>
                  <a:srgbClr val="000000"/>
                </a:solidFill>
              </a:rPr>
              <a:t>revisar la ortografía y redacción y elaborar los trabajos, oficios y documentos generales y orden y la forma en que le indique el Jefe  inmediato.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srgbClr val="000000"/>
                </a:solidFill>
              </a:rPr>
              <a:t>Apoyar </a:t>
            </a:r>
            <a:r>
              <a:rPr lang="es-MX" altLang="es-MX" dirty="0">
                <a:solidFill>
                  <a:srgbClr val="000000"/>
                </a:solidFill>
              </a:rPr>
              <a:t>en las actividades relacionadas al cumplimiento del Programa Operativo Anual.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srgbClr val="000000"/>
                </a:solidFill>
              </a:rPr>
              <a:t>Elaborar los </a:t>
            </a:r>
            <a:r>
              <a:rPr lang="es-MX" altLang="es-MX" dirty="0">
                <a:solidFill>
                  <a:srgbClr val="000000"/>
                </a:solidFill>
              </a:rPr>
              <a:t>informes que solicite </a:t>
            </a:r>
            <a:r>
              <a:rPr lang="es-MX" altLang="es-MX" dirty="0" smtClean="0">
                <a:solidFill>
                  <a:srgbClr val="000000"/>
                </a:solidFill>
              </a:rPr>
              <a:t>la Subdirección. </a:t>
            </a:r>
            <a:endParaRPr lang="es-MX" altLang="es-MX" dirty="0">
              <a:solidFill>
                <a:srgbClr val="000000"/>
              </a:solidFill>
            </a:endParaRP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>
                <a:solidFill>
                  <a:srgbClr val="000000"/>
                </a:solidFill>
              </a:rPr>
              <a:t>Proporcionar de acuerdo a las instrucciones </a:t>
            </a:r>
            <a:r>
              <a:rPr lang="es-MX" altLang="es-MX" dirty="0" smtClean="0">
                <a:solidFill>
                  <a:srgbClr val="000000"/>
                </a:solidFill>
              </a:rPr>
              <a:t>de la Subdirección </a:t>
            </a:r>
            <a:r>
              <a:rPr lang="es-MX" altLang="es-MX" dirty="0">
                <a:solidFill>
                  <a:srgbClr val="000000"/>
                </a:solidFill>
              </a:rPr>
              <a:t>en los términos y plazos establecidos, la información y documentación que le sean requeridos por instancias superiores y por las áreas adscritas al Instituto Tecnológico</a:t>
            </a:r>
            <a:r>
              <a:rPr lang="es-MX" altLang="es-MX" dirty="0" smtClean="0">
                <a:solidFill>
                  <a:srgbClr val="000000"/>
                </a:solidFill>
              </a:rPr>
              <a:t>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 Ejecutar la normatividad </a:t>
            </a:r>
            <a:r>
              <a:rPr lang="es-MX" dirty="0">
                <a:solidFill>
                  <a:srgbClr val="000000"/>
                </a:solidFill>
                <a:latin typeface="Arial" charset="0"/>
                <a:cs typeface="Arial" charset="0"/>
              </a:rPr>
              <a:t>expedida en materia para el control, organización, circulación y conservación de documentos y archivos.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Estas </a:t>
            </a:r>
            <a:r>
              <a:rPr lang="es-MX" dirty="0">
                <a:solidFill>
                  <a:srgbClr val="000000"/>
                </a:solidFill>
              </a:rPr>
              <a:t>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ES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defRPr/>
            </a:pPr>
            <a:endParaRPr lang="es-MX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Aft>
                <a:spcPts val="1200"/>
              </a:spcAft>
              <a:defRPr/>
            </a:pPr>
            <a:endParaRPr lang="es-MX" altLang="es-MX" dirty="0">
              <a:solidFill>
                <a:srgbClr val="000000"/>
              </a:solidFill>
            </a:endParaRP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dirty="0">
              <a:solidFill>
                <a:srgbClr val="000000"/>
              </a:solidFill>
            </a:endParaRPr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ES" dirty="0">
              <a:solidFill>
                <a:srgbClr val="000000"/>
              </a:solidFill>
            </a:endParaRPr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MX" dirty="0">
              <a:solidFill>
                <a:srgbClr val="FF33CC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>
                <a:solidFill>
                  <a:srgbClr val="000000"/>
                </a:solidFill>
              </a:rPr>
              <a:t>DESCRIPCIÓN DE FUNCIONES</a:t>
            </a:r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7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377131"/>
              </p:ext>
            </p:extLst>
          </p:nvPr>
        </p:nvGraphicFramePr>
        <p:xfrm>
          <a:off x="1571625" y="8227836"/>
          <a:ext cx="5181600" cy="769937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Secretaria de Subdirección de Planeación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Director General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Lorena Ramírez Hernández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Ricardo Bárcenas Rivas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30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20"/>
          <p:cNvSpPr>
            <a:spLocks noChangeArrowheads="1"/>
          </p:cNvSpPr>
          <p:nvPr/>
        </p:nvSpPr>
        <p:spPr bwMode="auto">
          <a:xfrm>
            <a:off x="1446336" y="524851"/>
            <a:ext cx="5219700" cy="1040284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defRPr/>
            </a:pPr>
            <a:endParaRPr lang="es-MX" b="1" i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MX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ESTADÍSTICA Y EVALUACIÓN</a:t>
            </a:r>
            <a:endParaRPr lang="es-MX" b="1" i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MX" b="1" dirty="0">
                <a:solidFill>
                  <a:srgbClr val="000000"/>
                </a:solidFill>
              </a:rPr>
              <a:t>OBJETIVO</a:t>
            </a:r>
            <a:endParaRPr lang="es-MX" dirty="0">
              <a:solidFill>
                <a:srgbClr val="000000"/>
              </a:solidFill>
            </a:endParaRPr>
          </a:p>
          <a:p>
            <a:pPr algn="just"/>
            <a:r>
              <a:rPr lang="es-ES" dirty="0">
                <a:solidFill>
                  <a:srgbClr val="000000"/>
                </a:solidFill>
              </a:rPr>
              <a:t>    </a:t>
            </a:r>
            <a:r>
              <a:rPr lang="es-MX" dirty="0"/>
              <a:t>Realizar y actualizar la estadística básica para la generación de la información necesaria tanto interna y externa; elaborar proyectos destinados a la obtención de recursos económicos adicionales en beneficio </a:t>
            </a:r>
            <a:r>
              <a:rPr lang="es-MX" dirty="0" smtClean="0"/>
              <a:t>de la Institución.</a:t>
            </a:r>
          </a:p>
          <a:p>
            <a:pPr algn="just"/>
            <a:endParaRPr lang="es-MX" dirty="0"/>
          </a:p>
          <a:p>
            <a:pPr algn="just">
              <a:spcAft>
                <a:spcPts val="1200"/>
              </a:spcAft>
              <a:defRPr/>
            </a:pPr>
            <a:r>
              <a:rPr lang="es-MX" dirty="0">
                <a:solidFill>
                  <a:srgbClr val="000000"/>
                </a:solidFill>
              </a:rPr>
              <a:t> </a:t>
            </a:r>
            <a:r>
              <a:rPr lang="es-ES" b="1" dirty="0">
                <a:solidFill>
                  <a:srgbClr val="000000"/>
                </a:solidFill>
              </a:rPr>
              <a:t>FUNCIONES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Informar periódicamente de los indicadores de desempeño, así como </a:t>
            </a:r>
            <a:r>
              <a:rPr lang="es-MX" dirty="0">
                <a:solidFill>
                  <a:srgbClr val="000000"/>
                </a:solidFill>
              </a:rPr>
              <a:t>coordinar y brindar asesoría en el proceso de llenado de los formatos de los indicadores de desempeño.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>
                <a:solidFill>
                  <a:srgbClr val="000000"/>
                </a:solidFill>
              </a:rPr>
              <a:t>Integrar y capturar los datos para generar la estadística básica institucional</a:t>
            </a:r>
            <a:r>
              <a:rPr lang="es-MX" dirty="0" smtClean="0">
                <a:solidFill>
                  <a:srgbClr val="000000"/>
                </a:solidFill>
              </a:rPr>
              <a:t>.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 </a:t>
            </a:r>
            <a:r>
              <a:rPr lang="es-MX" dirty="0">
                <a:solidFill>
                  <a:srgbClr val="000000"/>
                </a:solidFill>
              </a:rPr>
              <a:t>Integrar y actualizar los indicadores del Sistema Integral de Información (SII) e información estadística en el formato 911.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es-MX" dirty="0">
              <a:solidFill>
                <a:srgbClr val="000000"/>
              </a:solidFill>
            </a:endParaRP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>
                <a:solidFill>
                  <a:srgbClr val="000000"/>
                </a:solidFill>
              </a:rPr>
              <a:t>Apoyar en las actividades relacionadas al cumplimiento del Programa Operativo Anual.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>
                <a:solidFill>
                  <a:srgbClr val="000000"/>
                </a:solidFill>
              </a:rPr>
              <a:t>Proporcionar de acuerdo a las instrucciones de la Subdirección en los plazos establecidos, la información y documentación que le sean requeridos por instancias superiores y por la Institución</a:t>
            </a:r>
            <a:r>
              <a:rPr lang="es-MX" altLang="es-MX" dirty="0" smtClean="0">
                <a:solidFill>
                  <a:srgbClr val="000000"/>
                </a:solidFill>
              </a:rPr>
              <a:t>.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Apoyar </a:t>
            </a:r>
            <a:r>
              <a:rPr lang="es-MX" dirty="0">
                <a:solidFill>
                  <a:srgbClr val="000000"/>
                </a:solidFill>
              </a:rPr>
              <a:t>en la elaboración del Plan Institucional de Desarrollo</a:t>
            </a:r>
            <a:r>
              <a:rPr lang="es-MX" dirty="0" smtClean="0">
                <a:solidFill>
                  <a:srgbClr val="000000"/>
                </a:solidFill>
              </a:rPr>
              <a:t>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 </a:t>
            </a:r>
            <a:r>
              <a:rPr lang="es-MX" dirty="0">
                <a:solidFill>
                  <a:srgbClr val="000000"/>
                </a:solidFill>
              </a:rPr>
              <a:t>Apoyar en la captura de información en las Plataformas Estatal y Nacional de </a:t>
            </a:r>
            <a:r>
              <a:rPr lang="es-MX" dirty="0" smtClean="0">
                <a:solidFill>
                  <a:srgbClr val="000000"/>
                </a:solidFill>
              </a:rPr>
              <a:t>Transparencia.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Apoyar </a:t>
            </a:r>
            <a:r>
              <a:rPr lang="es-MX" dirty="0">
                <a:solidFill>
                  <a:srgbClr val="000000"/>
                </a:solidFill>
              </a:rPr>
              <a:t>en la elaboración del Proyecto Institucional de Fortalecimiento de los Institutos Tecnológicos (PIFIT).</a:t>
            </a:r>
          </a:p>
          <a:p>
            <a:pPr lvl="0" algn="just"/>
            <a:endParaRPr lang="es-MX" dirty="0" smtClean="0"/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>
                <a:solidFill>
                  <a:srgbClr val="000000"/>
                </a:solidFill>
                <a:latin typeface="Arial" charset="0"/>
                <a:cs typeface="Arial" charset="0"/>
              </a:rPr>
              <a:t>Ejecutar la normatividad expedida en materia para el control, organización, circulación y conservación de documentos y archivos</a:t>
            </a:r>
            <a:r>
              <a:rPr lang="es-MX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>
                <a:solidFill>
                  <a:srgbClr val="000000"/>
                </a:solidFill>
              </a:rPr>
              <a:t>Estas funciones son enunciativas mas no limitativas.</a:t>
            </a:r>
          </a:p>
          <a:p>
            <a:pPr algn="just">
              <a:spcAft>
                <a:spcPts val="1200"/>
              </a:spcAft>
              <a:defRPr/>
            </a:pPr>
            <a:endParaRPr lang="es-MX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0" algn="just"/>
            <a:endParaRPr lang="es-MX" dirty="0"/>
          </a:p>
          <a:p>
            <a:pPr marL="177800" lvl="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dirty="0" smtClean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ES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defRPr/>
            </a:pPr>
            <a:endParaRPr lang="es-MX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Aft>
                <a:spcPts val="1200"/>
              </a:spcAft>
              <a:defRPr/>
            </a:pPr>
            <a:endParaRPr lang="es-MX" altLang="es-MX" dirty="0">
              <a:solidFill>
                <a:srgbClr val="000000"/>
              </a:solidFill>
            </a:endParaRP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dirty="0">
              <a:solidFill>
                <a:srgbClr val="000000"/>
              </a:solidFill>
            </a:endParaRPr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ES" dirty="0">
              <a:solidFill>
                <a:srgbClr val="000000"/>
              </a:solidFill>
            </a:endParaRPr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MX" dirty="0">
              <a:solidFill>
                <a:srgbClr val="FF33CC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>
                <a:solidFill>
                  <a:srgbClr val="000000"/>
                </a:solidFill>
              </a:rPr>
              <a:t>DESCRIPCIÓN DE FUNCIONES</a:t>
            </a:r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7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696266"/>
              </p:ext>
            </p:extLst>
          </p:nvPr>
        </p:nvGraphicFramePr>
        <p:xfrm>
          <a:off x="1571625" y="8227836"/>
          <a:ext cx="5181600" cy="587375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Estadística y Evaluación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Director General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Diana Campos Garay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Ricardo Bárcenas Rivas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99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graphicFrame>
        <p:nvGraphicFramePr>
          <p:cNvPr id="4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759799"/>
              </p:ext>
            </p:extLst>
          </p:nvPr>
        </p:nvGraphicFramePr>
        <p:xfrm>
          <a:off x="1569851" y="8204947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Departamento de Promoción y Difusión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Luis García Duarte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2958" name="5 Rectángulo"/>
          <p:cNvSpPr>
            <a:spLocks noChangeArrowheads="1"/>
          </p:cNvSpPr>
          <p:nvPr/>
        </p:nvSpPr>
        <p:spPr bwMode="auto">
          <a:xfrm>
            <a:off x="1449388" y="528638"/>
            <a:ext cx="5219700" cy="927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 smtClean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DEPARTAMENTO DE PROMOCIÓN </a:t>
            </a:r>
            <a:r>
              <a:rPr lang="es-MX" altLang="es-MX" sz="1200" b="1" i="1" dirty="0">
                <a:latin typeface="Arial" panose="020B0604020202020204" pitchFamily="34" charset="0"/>
              </a:rPr>
              <a:t>Y DIFUSIÓN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    Coordinar y realizar la promoción de la oferta educativa </a:t>
            </a: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de la Institución 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hacia las Instituciones de Nivel Medio Superior (NMS), la difusión de las actividades académicas culturales y deportivas así como la imagen integral del mismo.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FUNCIONES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Planear</a:t>
            </a:r>
            <a:r>
              <a:rPr lang="es-MX" altLang="es-MX" sz="1200" dirty="0">
                <a:latin typeface="Arial" panose="020B0604020202020204" pitchFamily="34" charset="0"/>
              </a:rPr>
              <a:t> </a:t>
            </a:r>
            <a:r>
              <a:rPr lang="es-MX" altLang="es-MX" sz="1200" dirty="0" smtClean="0">
                <a:latin typeface="Arial" panose="020B0604020202020204" pitchFamily="34" charset="0"/>
              </a:rPr>
              <a:t>y coordinar </a:t>
            </a:r>
            <a:r>
              <a:rPr lang="es-MX" altLang="es-MX" sz="1200" dirty="0">
                <a:latin typeface="Arial" panose="020B0604020202020204" pitchFamily="34" charset="0"/>
              </a:rPr>
              <a:t>las actividades de difusión escrita, audiovisual y de aspecto editorial de conformidad con la normatividad </a:t>
            </a:r>
            <a:r>
              <a:rPr lang="es-MX" altLang="es-MX" sz="1200" dirty="0" smtClean="0">
                <a:latin typeface="Arial" panose="020B0604020202020204" pitchFamily="34" charset="0"/>
              </a:rPr>
              <a:t>establecida por el Tecnológico Nacional de México.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Elaborar </a:t>
            </a:r>
            <a:r>
              <a:rPr lang="es-MX" altLang="es-MX" sz="1200" dirty="0">
                <a:latin typeface="Arial" panose="020B0604020202020204" pitchFamily="34" charset="0"/>
              </a:rPr>
              <a:t>y</a:t>
            </a:r>
            <a:r>
              <a:rPr lang="es-MX" altLang="es-MX" sz="1200" dirty="0" smtClean="0">
                <a:latin typeface="Arial" panose="020B0604020202020204" pitchFamily="34" charset="0"/>
              </a:rPr>
              <a:t> organizar</a:t>
            </a:r>
            <a:r>
              <a:rPr lang="es-MX" altLang="es-MX" sz="1200" dirty="0">
                <a:latin typeface="Arial" panose="020B0604020202020204" pitchFamily="34" charset="0"/>
              </a:rPr>
              <a:t> </a:t>
            </a:r>
            <a:r>
              <a:rPr lang="es-MX" altLang="es-MX" sz="1200" dirty="0" smtClean="0">
                <a:latin typeface="Arial" panose="020B0604020202020204" pitchFamily="34" charset="0"/>
              </a:rPr>
              <a:t> </a:t>
            </a:r>
            <a:r>
              <a:rPr lang="es-MX" altLang="es-MX" sz="1200" dirty="0">
                <a:latin typeface="Arial" panose="020B0604020202020204" pitchFamily="34" charset="0"/>
              </a:rPr>
              <a:t>los programas y actividades tendientes a promover y difundir las políticas, objetivos y productos académicos </a:t>
            </a:r>
            <a:r>
              <a:rPr lang="es-MX" altLang="es-MX" sz="1200" dirty="0" smtClean="0">
                <a:latin typeface="Arial" panose="020B0604020202020204" pitchFamily="34" charset="0"/>
              </a:rPr>
              <a:t>de la Institución </a:t>
            </a:r>
            <a:r>
              <a:rPr lang="es-MX" altLang="es-MX" sz="1200" dirty="0">
                <a:latin typeface="Arial" panose="020B0604020202020204" pitchFamily="34" charset="0"/>
              </a:rPr>
              <a:t>tanto al interior como al exterior del mismo en coordinación con las Áreas Académicas correspondientes.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Coordinar la atención de alumnos del </a:t>
            </a:r>
            <a:r>
              <a:rPr lang="es-MX" altLang="es-MX" sz="1200" dirty="0" smtClean="0">
                <a:latin typeface="Arial" panose="020B0604020202020204" pitchFamily="34" charset="0"/>
              </a:rPr>
              <a:t>Nivel Medio Superior </a:t>
            </a:r>
            <a:r>
              <a:rPr lang="es-MX" altLang="es-MX" sz="1200" dirty="0">
                <a:latin typeface="Arial" panose="020B0604020202020204" pitchFamily="34" charset="0"/>
              </a:rPr>
              <a:t>visitantes al Instituto Tecnológico.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Representar a la Dirección del </a:t>
            </a:r>
            <a:r>
              <a:rPr lang="es-MX" altLang="es-MX" sz="1200" dirty="0" smtClean="0">
                <a:latin typeface="Arial" panose="020B0604020202020204" pitchFamily="34" charset="0"/>
              </a:rPr>
              <a:t>Instituto en </a:t>
            </a:r>
            <a:r>
              <a:rPr lang="es-MX" altLang="es-MX" sz="1200" dirty="0">
                <a:latin typeface="Arial" panose="020B0604020202020204" pitchFamily="34" charset="0"/>
              </a:rPr>
              <a:t>los actos y comisiones oficiales que ésta le encomiende.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Difundir </a:t>
            </a:r>
            <a:r>
              <a:rPr lang="es-MX" altLang="es-MX" sz="1200" dirty="0">
                <a:latin typeface="Arial" panose="020B0604020202020204" pitchFamily="34" charset="0"/>
              </a:rPr>
              <a:t>los actos sociales, cívicos y culturales entre el personal </a:t>
            </a:r>
            <a:r>
              <a:rPr lang="es-MX" altLang="es-MX" sz="1200" dirty="0" smtClean="0">
                <a:latin typeface="Arial" panose="020B0604020202020204" pitchFamily="34" charset="0"/>
              </a:rPr>
              <a:t>de la Institución </a:t>
            </a:r>
            <a:r>
              <a:rPr lang="es-MX" altLang="es-MX" sz="1200" dirty="0">
                <a:latin typeface="Arial" panose="020B0604020202020204" pitchFamily="34" charset="0"/>
              </a:rPr>
              <a:t>y comunidad en general</a:t>
            </a:r>
            <a:r>
              <a:rPr lang="es-MX" altLang="es-MX" sz="12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Gestionar la elaboración, evaluación y seguimiento de la planeación (PTA y POA) de las áreas de la institución en concordancia y coherencia al PIID</a:t>
            </a:r>
            <a:r>
              <a:rPr lang="es-ES" altLang="es-MX" sz="12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Actualizar la información del área en la plataforma nacional y estatal de trasparencia y así mismo responder oportunamente las solicitudes de información en conformidad con la ley de trasparencia a la información publica</a:t>
            </a:r>
            <a:r>
              <a:rPr lang="es-MX" altLang="es-MX" sz="12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Cumplir con la normatividad expedida en materia para el control, organización, circulación y conservación de documentos y archivos.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82959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82960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105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83982" name="5 Rectángulo"/>
          <p:cNvSpPr>
            <a:spLocks noChangeArrowheads="1"/>
          </p:cNvSpPr>
          <p:nvPr/>
        </p:nvSpPr>
        <p:spPr bwMode="auto">
          <a:xfrm>
            <a:off x="1449388" y="527050"/>
            <a:ext cx="5219700" cy="213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DEPARTAMENTO DE PROMOCIÓN </a:t>
            </a:r>
            <a:r>
              <a:rPr lang="es-MX" altLang="es-MX" sz="1200" b="1" i="1" dirty="0">
                <a:latin typeface="Arial" panose="020B0604020202020204" pitchFamily="34" charset="0"/>
              </a:rPr>
              <a:t>Y DIFUSIÓN</a:t>
            </a:r>
          </a:p>
          <a:p>
            <a:pPr algn="ctr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(CONTINÚA)</a:t>
            </a:r>
          </a:p>
          <a:p>
            <a:pPr algn="ctr">
              <a:spcBef>
                <a:spcPct val="0"/>
              </a:spcBef>
              <a:buFont typeface="Wingdings" panose="05000000000000000000" pitchFamily="2" charset="2"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Participar en todos los eventos académicos y administrativos del Instituto, para tomar imágenes y difundirlas en los medios de comunicación</a:t>
            </a: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12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83983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83984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913200"/>
              </p:ext>
            </p:extLst>
          </p:nvPr>
        </p:nvGraphicFramePr>
        <p:xfrm>
          <a:off x="1571625" y="8420100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Departamento de Promoción y Difusión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Luis García Duarte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623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30725" name="Rectangle 20"/>
          <p:cNvSpPr>
            <a:spLocks noChangeArrowheads="1"/>
          </p:cNvSpPr>
          <p:nvPr/>
        </p:nvSpPr>
        <p:spPr bwMode="auto">
          <a:xfrm>
            <a:off x="1447800" y="530225"/>
            <a:ext cx="5219700" cy="849463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defRPr/>
            </a:pPr>
            <a:endParaRPr lang="es-MX" b="1" i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MX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AUXILIAR ADMINISTRATIVO DE </a:t>
            </a:r>
            <a:r>
              <a:rPr lang="es-MX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PROMOCIÓN Y DIFUSIÓN</a:t>
            </a:r>
          </a:p>
          <a:p>
            <a:pPr algn="ctr">
              <a:defRPr/>
            </a:pPr>
            <a:endParaRPr lang="es-MX" b="1" i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MX" b="1" dirty="0">
                <a:solidFill>
                  <a:srgbClr val="000000"/>
                </a:solidFill>
              </a:rPr>
              <a:t>OBJETIVO</a:t>
            </a:r>
            <a:endParaRPr lang="es-MX" dirty="0">
              <a:solidFill>
                <a:srgbClr val="000000"/>
              </a:solidFill>
            </a:endParaRPr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ES" dirty="0">
                <a:solidFill>
                  <a:srgbClr val="000000"/>
                </a:solidFill>
              </a:rPr>
              <a:t>    Proporcionar los servicios de apoyo secretarial que sean requeridos por el Jefe inmediato en la realización de actividades que contribuyan a cumplir las metas fijadas en el área.</a:t>
            </a:r>
            <a:endParaRPr lang="es-MX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defRPr/>
            </a:pPr>
            <a:r>
              <a:rPr lang="es-MX" dirty="0">
                <a:solidFill>
                  <a:srgbClr val="000000"/>
                </a:solidFill>
              </a:rPr>
              <a:t> </a:t>
            </a:r>
            <a:r>
              <a:rPr lang="es-ES" b="1" dirty="0">
                <a:solidFill>
                  <a:srgbClr val="000000"/>
                </a:solidFill>
              </a:rPr>
              <a:t>FUNCIONES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dirty="0">
                <a:solidFill>
                  <a:srgbClr val="000000"/>
                </a:solidFill>
              </a:rPr>
              <a:t>Apoyar a la Jefatura en las actividades que se le encomienden, relativas a la operatividad del área</a:t>
            </a:r>
            <a:r>
              <a:rPr lang="es-ES" dirty="0" smtClean="0">
                <a:solidFill>
                  <a:srgbClr val="000000"/>
                </a:solidFill>
              </a:rPr>
              <a:t>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dirty="0" smtClean="0">
                <a:solidFill>
                  <a:srgbClr val="000000"/>
                </a:solidFill>
              </a:rPr>
              <a:t>Apoyar en mantener actualizada la información del área en las plataformas estatal y nacional de trasparencia y responder a las solicitudes de información en conformidad con la ley de trasparencia a la información publica.</a:t>
            </a:r>
            <a:endParaRPr lang="es-ES" dirty="0">
              <a:solidFill>
                <a:srgbClr val="000000"/>
              </a:solidFill>
            </a:endParaRP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>
                <a:solidFill>
                  <a:srgbClr val="000000"/>
                </a:solidFill>
              </a:rPr>
              <a:t>A</a:t>
            </a:r>
            <a:r>
              <a:rPr lang="es-MX" altLang="es-MX" dirty="0" smtClean="0">
                <a:solidFill>
                  <a:srgbClr val="000000"/>
                </a:solidFill>
              </a:rPr>
              <a:t>tender </a:t>
            </a:r>
            <a:r>
              <a:rPr lang="es-MX" altLang="es-MX" dirty="0">
                <a:solidFill>
                  <a:srgbClr val="000000"/>
                </a:solidFill>
              </a:rPr>
              <a:t>el registro y control de la correspondencia de entrada, contestando aquella que le </a:t>
            </a:r>
            <a:r>
              <a:rPr lang="es-MX" altLang="es-MX" dirty="0" smtClean="0">
                <a:solidFill>
                  <a:srgbClr val="000000"/>
                </a:solidFill>
              </a:rPr>
              <a:t>indique la Jefatura.</a:t>
            </a:r>
            <a:endParaRPr lang="es-MX" altLang="es-MX" dirty="0">
              <a:solidFill>
                <a:srgbClr val="000000"/>
              </a:solidFill>
            </a:endParaRP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srgbClr val="000000"/>
                </a:solidFill>
              </a:rPr>
              <a:t>Atender </a:t>
            </a:r>
            <a:r>
              <a:rPr lang="es-MX" altLang="es-MX" dirty="0">
                <a:solidFill>
                  <a:srgbClr val="000000"/>
                </a:solidFill>
              </a:rPr>
              <a:t>las actividades relacionadas al </a:t>
            </a:r>
            <a:r>
              <a:rPr lang="es-MX" altLang="es-MX" dirty="0" smtClean="0">
                <a:solidFill>
                  <a:srgbClr val="000000"/>
                </a:solidFill>
              </a:rPr>
              <a:t>cumplimiento y seguimiento del </a:t>
            </a:r>
            <a:r>
              <a:rPr lang="es-MX" altLang="es-MX" dirty="0">
                <a:solidFill>
                  <a:srgbClr val="000000"/>
                </a:solidFill>
              </a:rPr>
              <a:t>Programa Operativo Anual.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srgbClr val="000000"/>
                </a:solidFill>
              </a:rPr>
              <a:t>Apoyar </a:t>
            </a:r>
            <a:r>
              <a:rPr lang="es-MX" altLang="es-MX" dirty="0">
                <a:solidFill>
                  <a:srgbClr val="000000"/>
                </a:solidFill>
              </a:rPr>
              <a:t>en la realización de los informes que solicite su Jefe inmediato.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>
                <a:solidFill>
                  <a:srgbClr val="000000"/>
                </a:solidFill>
              </a:rPr>
              <a:t>Proporcionar de acuerdo a las instrucciones del Jefe inmediato en </a:t>
            </a:r>
            <a:r>
              <a:rPr lang="es-MX" altLang="es-MX" dirty="0" smtClean="0">
                <a:solidFill>
                  <a:srgbClr val="000000"/>
                </a:solidFill>
              </a:rPr>
              <a:t>los </a:t>
            </a:r>
            <a:r>
              <a:rPr lang="es-MX" altLang="es-MX" dirty="0">
                <a:solidFill>
                  <a:srgbClr val="000000"/>
                </a:solidFill>
              </a:rPr>
              <a:t>plazos establecidos, la </a:t>
            </a:r>
            <a:r>
              <a:rPr lang="es-MX" altLang="es-MX" dirty="0" smtClean="0">
                <a:solidFill>
                  <a:srgbClr val="000000"/>
                </a:solidFill>
              </a:rPr>
              <a:t>información que </a:t>
            </a:r>
            <a:r>
              <a:rPr lang="es-MX" altLang="es-MX" dirty="0">
                <a:solidFill>
                  <a:srgbClr val="000000"/>
                </a:solidFill>
              </a:rPr>
              <a:t>le sean requeridos por instancias superiores y por las áreas adscritas </a:t>
            </a:r>
            <a:r>
              <a:rPr lang="es-MX" altLang="es-MX" dirty="0" smtClean="0">
                <a:solidFill>
                  <a:srgbClr val="000000"/>
                </a:solidFill>
              </a:rPr>
              <a:t>a la Institución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srgbClr val="000000"/>
                </a:solidFill>
              </a:rPr>
              <a:t>Apoyar para dar cumplimiento con la normatividad expedida en materia para el control, organización, circulación y conservación de documentos y archivos.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srgbClr val="000000"/>
                </a:solidFill>
              </a:rPr>
              <a:t>Apoyar  el seguimiento de entrega recepción de los servidores públicos del Instituto Tecnológico. 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Estas </a:t>
            </a:r>
            <a:r>
              <a:rPr lang="es-MX" dirty="0">
                <a:solidFill>
                  <a:srgbClr val="000000"/>
                </a:solidFill>
              </a:rPr>
              <a:t>funciones son enunciativas mas no limitativas.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dirty="0">
              <a:solidFill>
                <a:srgbClr val="000000"/>
              </a:solidFill>
            </a:endParaRP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defRPr/>
            </a:pPr>
            <a:endParaRPr lang="es-MX" altLang="es-MX" dirty="0">
              <a:solidFill>
                <a:srgbClr val="000000"/>
              </a:solidFill>
            </a:endParaRPr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ES" dirty="0">
              <a:solidFill>
                <a:srgbClr val="000000"/>
              </a:solidFill>
            </a:endParaRPr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MX" dirty="0">
              <a:solidFill>
                <a:srgbClr val="FF33CC"/>
              </a:solidFill>
            </a:endParaRPr>
          </a:p>
        </p:txBody>
      </p:sp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8499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157149"/>
              </p:ext>
            </p:extLst>
          </p:nvPr>
        </p:nvGraphicFramePr>
        <p:xfrm>
          <a:off x="1571625" y="8264525"/>
          <a:ext cx="5181600" cy="76993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Administrativo de Promoción y Difusión 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MX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Estefany Medina Delgado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Ricardo Bárcenas Rivas</a:t>
                      </a: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433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39267" name="5 Rectángulo"/>
          <p:cNvSpPr>
            <a:spLocks noChangeArrowheads="1"/>
          </p:cNvSpPr>
          <p:nvPr/>
        </p:nvSpPr>
        <p:spPr bwMode="auto">
          <a:xfrm>
            <a:off x="1446336" y="524728"/>
            <a:ext cx="5219700" cy="7140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JEFATURA DE SERVICIOS </a:t>
            </a:r>
            <a:r>
              <a:rPr lang="es-MX" altLang="es-MX" sz="1200" b="1" i="1" dirty="0">
                <a:latin typeface="Arial" panose="020B0604020202020204" pitchFamily="34" charset="0"/>
              </a:rPr>
              <a:t>ESCOLARES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MX" sz="1200" b="1" i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OBJETIVO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dirty="0">
                <a:latin typeface="Arial" panose="020B0604020202020204" pitchFamily="34" charset="0"/>
              </a:rPr>
              <a:t>    Llevar a cabo la prestación de los servicios a estudiantes y control escolar del Instituto Tecnológico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Organizar y controlar el proceso de inscripción/reinscripción en el instituto, con el fin de que se cumplan los requisitos establecidos en la convocatoria.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Verificar que los estudiantes de nuevo ingreso cumplan con los requisitos establecidos para su </a:t>
            </a:r>
            <a:r>
              <a:rPr lang="es-MX" sz="1200" dirty="0" smtClean="0">
                <a:latin typeface="Arial" panose="020B0604020202020204" pitchFamily="34" charset="0"/>
              </a:rPr>
              <a:t>inscripción.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Coordinar y controlar los trámites de acreditación, certificación, convalidación, revisión, revalidación, equivalencia y regularización de estudios que se generen en el Instituto, con el fin de mantener actualizados los </a:t>
            </a:r>
            <a:r>
              <a:rPr lang="es-MX" sz="1200" dirty="0" err="1" smtClean="0">
                <a:latin typeface="Arial" panose="020B0604020202020204" pitchFamily="34" charset="0"/>
              </a:rPr>
              <a:t>kardex</a:t>
            </a:r>
            <a:r>
              <a:rPr lang="es-MX" sz="1200" dirty="0" smtClean="0">
                <a:latin typeface="Arial" panose="020B0604020202020204" pitchFamily="34" charset="0"/>
              </a:rPr>
              <a:t> </a:t>
            </a:r>
            <a:r>
              <a:rPr lang="es-MX" sz="1200" dirty="0">
                <a:latin typeface="Arial" panose="020B0604020202020204" pitchFamily="34" charset="0"/>
              </a:rPr>
              <a:t>de los </a:t>
            </a:r>
            <a:r>
              <a:rPr lang="es-MX" sz="1200" dirty="0" smtClean="0">
                <a:latin typeface="Arial" panose="020B0604020202020204" pitchFamily="34" charset="0"/>
              </a:rPr>
              <a:t>estudiantes.</a:t>
            </a:r>
            <a:endParaRPr 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Controlar y verificar el cumplimiento en la expedición de constancias y demás documentos sobre la escolaridad del alumnado, conforme a las normas y procedimientos establecidos.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Controlar </a:t>
            </a:r>
            <a:r>
              <a:rPr lang="es-ES" altLang="es-MX" sz="1200" dirty="0">
                <a:latin typeface="Arial" panose="020B0604020202020204" pitchFamily="34" charset="0"/>
              </a:rPr>
              <a:t>el trámite y expedición de constancias y demás documentos sobre la escolaridad de los alumnos, conforme a las normas y procedimientos establecidos.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Coordinar la orientación e información a estudiantes acerca de trámites escolares, servicios asistenciales y el desarrollo de su escolaridad, para prestar un adecuado servicio.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Coordinar </a:t>
            </a:r>
            <a:r>
              <a:rPr lang="es-MX" altLang="es-MX" sz="1200" dirty="0">
                <a:latin typeface="Arial" panose="020B0604020202020204" pitchFamily="34" charset="0"/>
              </a:rPr>
              <a:t>la aplicación del examen de evaluación al ingreso</a:t>
            </a:r>
            <a:r>
              <a:rPr lang="es-MX" altLang="es-MX" sz="12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Coordinar la captura de información estadística de los estudiantes  en el Sistema Integral de Información del </a:t>
            </a:r>
            <a:r>
              <a:rPr lang="es-ES" altLang="es-MX" sz="1200" dirty="0" smtClean="0">
                <a:latin typeface="Arial" panose="020B0604020202020204" pitchFamily="34" charset="0"/>
              </a:rPr>
              <a:t>Instituto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ES" altLang="es-MX" sz="1200" dirty="0">
              <a:latin typeface="Arial" panose="020B0604020202020204" pitchFamily="34" charset="0"/>
            </a:endParaRPr>
          </a:p>
        </p:txBody>
      </p:sp>
      <p:graphicFrame>
        <p:nvGraphicFramePr>
          <p:cNvPr id="5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719016"/>
              </p:ext>
            </p:extLst>
          </p:nvPr>
        </p:nvGraphicFramePr>
        <p:xfrm>
          <a:off x="1571625" y="8397875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Jefatura de Servicios Escolares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Yoana Díaz Castillo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39279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39280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836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40291" name="5 Rectángulo"/>
          <p:cNvSpPr>
            <a:spLocks noChangeArrowheads="1"/>
          </p:cNvSpPr>
          <p:nvPr/>
        </p:nvSpPr>
        <p:spPr bwMode="auto">
          <a:xfrm>
            <a:off x="1446336" y="524851"/>
            <a:ext cx="5219700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JEFATURA DE SERVICIOS </a:t>
            </a:r>
            <a:r>
              <a:rPr lang="es-MX" altLang="es-MX" sz="1200" b="1" i="1" dirty="0">
                <a:latin typeface="Arial" panose="020B0604020202020204" pitchFamily="34" charset="0"/>
              </a:rPr>
              <a:t>ESCOLARES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(CONTINÚA)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Apoyar al proceso de Titulación de los estudiantes.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charset="0"/>
                <a:cs typeface="Arial" charset="0"/>
              </a:rPr>
              <a:t>Cumplir </a:t>
            </a:r>
            <a:r>
              <a:rPr lang="es-MX" sz="1200" dirty="0">
                <a:latin typeface="Arial" charset="0"/>
                <a:cs typeface="Arial" charset="0"/>
              </a:rPr>
              <a:t>con la normatividad expedida en materia para el control, organización, circulación y conservación de documentos y archivos.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Supervisar que las actividades de las áreas a su cargo se realicen de acuerdo con las normas, lineamientos y procedimientos establecidos,</a:t>
            </a:r>
            <a:r>
              <a:rPr lang="es-MX" altLang="es-MX" sz="1200" dirty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Participar en la elaboración, evaluación y seguimiento de la planeación (PTA y POA) de la jefatura en concordancia y coherencia al PIID.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Estas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funciones son enunciativas mas no limitativas.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marL="0" indent="0" algn="just">
              <a:spcBef>
                <a:spcPct val="0"/>
              </a:spcBef>
              <a:buNone/>
            </a:pPr>
            <a:endParaRPr lang="es-ES" altLang="es-MX" sz="1200" dirty="0">
              <a:latin typeface="Arial" panose="020B0604020202020204" pitchFamily="34" charset="0"/>
            </a:endParaRPr>
          </a:p>
        </p:txBody>
      </p:sp>
      <p:sp>
        <p:nvSpPr>
          <p:cNvPr id="140303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40304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166498"/>
              </p:ext>
            </p:extLst>
          </p:nvPr>
        </p:nvGraphicFramePr>
        <p:xfrm>
          <a:off x="1571625" y="8397875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Jefatura de Servicios Escolares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Yoana Díaz Castillo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50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42347" name="5 Rectángulo"/>
          <p:cNvSpPr>
            <a:spLocks noChangeArrowheads="1"/>
          </p:cNvSpPr>
          <p:nvPr/>
        </p:nvSpPr>
        <p:spPr bwMode="auto">
          <a:xfrm>
            <a:off x="1449999" y="526927"/>
            <a:ext cx="5219700" cy="8131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 smtClean="0">
                <a:latin typeface="Arial" panose="020B0604020202020204" pitchFamily="34" charset="0"/>
              </a:rPr>
              <a:t>CONTROL </a:t>
            </a:r>
            <a:r>
              <a:rPr lang="es-ES" altLang="es-MX" sz="1200" b="1" i="1" dirty="0">
                <a:latin typeface="Arial" panose="020B0604020202020204" pitchFamily="34" charset="0"/>
              </a:rPr>
              <a:t>ESCOLAR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OBJETIVO</a:t>
            </a:r>
            <a:endParaRPr lang="es-MX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    </a:t>
            </a:r>
            <a:r>
              <a:rPr lang="es-MX" altLang="es-MX" sz="1200" dirty="0">
                <a:latin typeface="Arial" panose="020B0604020202020204" pitchFamily="34" charset="0"/>
              </a:rPr>
              <a:t>Realizar las actividades relacionadas con el control </a:t>
            </a:r>
            <a:r>
              <a:rPr lang="es-MX" altLang="es-MX" sz="1200" dirty="0" smtClean="0">
                <a:latin typeface="Arial" panose="020B0604020202020204" pitchFamily="34" charset="0"/>
              </a:rPr>
              <a:t>escolar de los estudiantes en la Institución.</a:t>
            </a:r>
            <a:endParaRPr lang="es-MX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Dar </a:t>
            </a:r>
            <a:r>
              <a:rPr lang="es-MX" altLang="es-MX" sz="1200" dirty="0">
                <a:latin typeface="Arial" panose="020B0604020202020204" pitchFamily="34" charset="0"/>
              </a:rPr>
              <a:t>el seguimiento de la escolaridad de los </a:t>
            </a:r>
            <a:r>
              <a:rPr lang="es-MX" altLang="es-MX" sz="1200" dirty="0" smtClean="0">
                <a:latin typeface="Arial" panose="020B0604020202020204" pitchFamily="34" charset="0"/>
              </a:rPr>
              <a:t>estudiantes de </a:t>
            </a:r>
            <a:r>
              <a:rPr lang="es-MX" altLang="es-MX" sz="1200" dirty="0">
                <a:latin typeface="Arial" panose="020B0604020202020204" pitchFamily="34" charset="0"/>
              </a:rPr>
              <a:t>acuerdo con las normas y procedimientos establecidos por instancias correspondientes.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Gestionar </a:t>
            </a:r>
            <a:r>
              <a:rPr lang="es-MX" altLang="es-MX" sz="1200" dirty="0">
                <a:latin typeface="Arial" panose="020B0604020202020204" pitchFamily="34" charset="0"/>
              </a:rPr>
              <a:t>en coordinación </a:t>
            </a:r>
            <a:r>
              <a:rPr lang="es-MX" altLang="es-MX" sz="1200" dirty="0" smtClean="0">
                <a:latin typeface="Arial" panose="020B0604020202020204" pitchFamily="34" charset="0"/>
              </a:rPr>
              <a:t>con la Jefatura  </a:t>
            </a:r>
            <a:r>
              <a:rPr lang="es-MX" altLang="es-MX" sz="1200" dirty="0">
                <a:latin typeface="Arial" panose="020B0604020202020204" pitchFamily="34" charset="0"/>
              </a:rPr>
              <a:t>los cambios de adscripción, de carrera, convalidación de estudios, revisión, revalidación o equivalencia de estudios, exámenes especiales y otros.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Proporcionar </a:t>
            </a:r>
            <a:r>
              <a:rPr lang="es-ES" altLang="es-MX" sz="1200" dirty="0">
                <a:latin typeface="Arial" panose="020B0604020202020204" pitchFamily="34" charset="0"/>
              </a:rPr>
              <a:t>la información requerida para la elaboración de la Estadística 911,</a:t>
            </a:r>
            <a:r>
              <a:rPr lang="es-MX" altLang="es-MX" sz="1200" dirty="0">
                <a:latin typeface="Arial" panose="020B0604020202020204" pitchFamily="34" charset="0"/>
              </a:rPr>
              <a:t> de inicio de ciclo escolar y del Sistema Integral de </a:t>
            </a:r>
            <a:r>
              <a:rPr lang="es-MX" altLang="es-MX" sz="1200" dirty="0" smtClean="0">
                <a:latin typeface="Arial" panose="020B0604020202020204" pitchFamily="34" charset="0"/>
              </a:rPr>
              <a:t>Información.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Integración del expediente de los estudiantes y seguimiento para el proceso de titulación.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Inspeccionar que </a:t>
            </a:r>
            <a:r>
              <a:rPr lang="es-MX" altLang="es-MX" sz="1200" dirty="0">
                <a:latin typeface="Arial" panose="020B0604020202020204" pitchFamily="34" charset="0"/>
              </a:rPr>
              <a:t>los alumnos de nuevo ingreso cumplan con los requisitos establecidos para su inscripción</a:t>
            </a:r>
            <a:r>
              <a:rPr lang="es-MX" altLang="es-MX" sz="12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Integrar y </a:t>
            </a:r>
            <a:r>
              <a:rPr lang="es-ES" altLang="es-MX" sz="1200" dirty="0" smtClean="0">
                <a:latin typeface="Arial" panose="020B0604020202020204" pitchFamily="34" charset="0"/>
              </a:rPr>
              <a:t>actualizar </a:t>
            </a:r>
            <a:r>
              <a:rPr lang="es-ES" altLang="es-MX" sz="1200" dirty="0">
                <a:latin typeface="Arial" panose="020B0604020202020204" pitchFamily="34" charset="0"/>
              </a:rPr>
              <a:t>los expedientes de los alumnos del Instituto Tecnológico</a:t>
            </a:r>
            <a:r>
              <a:rPr lang="es-ES" altLang="es-MX" sz="1200" dirty="0" smtClean="0">
                <a:latin typeface="Arial" panose="020B0604020202020204" pitchFamily="34" charset="0"/>
              </a:rPr>
              <a:t>.</a:t>
            </a:r>
            <a:r>
              <a:rPr lang="es-MX" altLang="es-MX" sz="1200" dirty="0">
                <a:latin typeface="Arial" panose="020B0604020202020204" pitchFamily="34" charset="0"/>
              </a:rPr>
              <a:t> </a:t>
            </a:r>
            <a:endParaRPr lang="es-MX" altLang="es-MX" sz="1200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Apoyar </a:t>
            </a:r>
            <a:r>
              <a:rPr lang="es-MX" altLang="es-MX" sz="1200" dirty="0">
                <a:latin typeface="Arial" panose="020B0604020202020204" pitchFamily="34" charset="0"/>
              </a:rPr>
              <a:t>en la elaboración y captura del </a:t>
            </a:r>
            <a:r>
              <a:rPr lang="es-MX" altLang="es-MX" sz="1200" dirty="0" smtClean="0">
                <a:latin typeface="Arial" panose="020B0604020202020204" pitchFamily="34" charset="0"/>
              </a:rPr>
              <a:t>Programa </a:t>
            </a:r>
            <a:r>
              <a:rPr lang="es-MX" altLang="es-MX" sz="1200" dirty="0">
                <a:latin typeface="Arial" panose="020B0604020202020204" pitchFamily="34" charset="0"/>
              </a:rPr>
              <a:t>Operativo Anual</a:t>
            </a:r>
            <a:r>
              <a:rPr lang="es-MX" altLang="es-MX" sz="1200" dirty="0" smtClean="0">
                <a:latin typeface="Arial" panose="020B0604020202020204" pitchFamily="34" charset="0"/>
              </a:rPr>
              <a:t>.</a:t>
            </a:r>
            <a:endParaRPr lang="es-ES" altLang="es-MX" sz="1200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charset="0"/>
                <a:cs typeface="Arial" charset="0"/>
              </a:rPr>
              <a:t>Atender </a:t>
            </a:r>
            <a:r>
              <a:rPr lang="es-MX" sz="1200" dirty="0" smtClean="0">
                <a:latin typeface="Arial" charset="0"/>
                <a:cs typeface="Arial" charset="0"/>
              </a:rPr>
              <a:t>la </a:t>
            </a:r>
            <a:r>
              <a:rPr lang="es-MX" sz="1200" dirty="0">
                <a:latin typeface="Arial" charset="0"/>
                <a:cs typeface="Arial" charset="0"/>
              </a:rPr>
              <a:t>normatividad expedida en materia para el control, organización, circulación y conservación de documentos y archivos</a:t>
            </a:r>
            <a:r>
              <a:rPr lang="es-MX" sz="1200" dirty="0" smtClean="0">
                <a:latin typeface="Arial" charset="0"/>
                <a:cs typeface="Arial" charset="0"/>
              </a:rPr>
              <a:t>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latin typeface="Arial" charset="0"/>
                <a:cs typeface="Arial" charset="0"/>
              </a:rPr>
              <a:t>Estas </a:t>
            </a:r>
            <a:r>
              <a:rPr lang="es-MX" sz="1200" dirty="0">
                <a:latin typeface="Arial" charset="0"/>
                <a:cs typeface="Arial" charset="0"/>
              </a:rPr>
              <a:t>funciones son enunciativas mas no limitativas.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sz="1200" dirty="0">
              <a:latin typeface="Arial" charset="0"/>
              <a:cs typeface="Arial" charset="0"/>
            </a:endParaRPr>
          </a:p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endParaRPr lang="es-ES_tradnl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14234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4234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544978"/>
              </p:ext>
            </p:extLst>
          </p:nvPr>
        </p:nvGraphicFramePr>
        <p:xfrm>
          <a:off x="1571625" y="8289290"/>
          <a:ext cx="5181600" cy="731888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 de Control Escolar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Placido Romualdo Hernández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Brenda Aradillas Turrubiates</a:t>
                      </a: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350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42347" name="5 Rectángulo"/>
          <p:cNvSpPr>
            <a:spLocks noChangeArrowheads="1"/>
          </p:cNvSpPr>
          <p:nvPr/>
        </p:nvSpPr>
        <p:spPr bwMode="auto">
          <a:xfrm>
            <a:off x="1449999" y="526927"/>
            <a:ext cx="5219700" cy="8131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 smtClean="0">
                <a:latin typeface="Arial" panose="020B0604020202020204" pitchFamily="34" charset="0"/>
              </a:rPr>
              <a:t>AUXILIAR  ADMINISTRATIVO</a:t>
            </a:r>
            <a:endParaRPr lang="es-ES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OBJETIVO</a:t>
            </a:r>
            <a:endParaRPr lang="es-MX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    </a:t>
            </a:r>
            <a:r>
              <a:rPr lang="es-MX" altLang="es-MX" sz="1200" dirty="0" smtClean="0">
                <a:latin typeface="Arial" panose="020B0604020202020204" pitchFamily="34" charset="0"/>
              </a:rPr>
              <a:t>Apoyar en  </a:t>
            </a:r>
            <a:r>
              <a:rPr lang="es-MX" altLang="es-MX" sz="1200" dirty="0">
                <a:latin typeface="Arial" panose="020B0604020202020204" pitchFamily="34" charset="0"/>
              </a:rPr>
              <a:t>las actividades relacionadas con el control </a:t>
            </a:r>
            <a:r>
              <a:rPr lang="es-MX" altLang="es-MX" sz="1200" dirty="0" smtClean="0">
                <a:latin typeface="Arial" panose="020B0604020202020204" pitchFamily="34" charset="0"/>
              </a:rPr>
              <a:t>escolar de los estudiantes </a:t>
            </a:r>
            <a:r>
              <a:rPr lang="es-MX" altLang="es-MX" sz="1200" dirty="0">
                <a:latin typeface="Arial" panose="020B0604020202020204" pitchFamily="34" charset="0"/>
              </a:rPr>
              <a:t>en </a:t>
            </a:r>
            <a:r>
              <a:rPr lang="es-MX" altLang="es-MX" sz="1200" dirty="0" smtClean="0">
                <a:latin typeface="Arial" panose="020B0604020202020204" pitchFamily="34" charset="0"/>
              </a:rPr>
              <a:t>la Institución</a:t>
            </a:r>
            <a:r>
              <a:rPr lang="es-MX" altLang="es-MX" sz="1200" b="1" i="1" dirty="0" smtClean="0">
                <a:latin typeface="Arial" panose="020B0604020202020204" pitchFamily="34" charset="0"/>
              </a:rPr>
              <a:t>.</a:t>
            </a:r>
            <a:endParaRPr lang="es-MX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Dar </a:t>
            </a:r>
            <a:r>
              <a:rPr lang="es-MX" altLang="es-MX" sz="1200" dirty="0">
                <a:latin typeface="Arial" panose="020B0604020202020204" pitchFamily="34" charset="0"/>
              </a:rPr>
              <a:t>el seguimiento de la escolaridad de los </a:t>
            </a:r>
            <a:r>
              <a:rPr lang="es-MX" altLang="es-MX" sz="1200" dirty="0" smtClean="0">
                <a:latin typeface="Arial" panose="020B0604020202020204" pitchFamily="34" charset="0"/>
              </a:rPr>
              <a:t>estudiantes de </a:t>
            </a:r>
            <a:r>
              <a:rPr lang="es-MX" altLang="es-MX" sz="1200" dirty="0">
                <a:latin typeface="Arial" panose="020B0604020202020204" pitchFamily="34" charset="0"/>
              </a:rPr>
              <a:t>acuerdo con las normas y procedimientos establecidos por instancias correspondientes.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Gestionar </a:t>
            </a:r>
            <a:r>
              <a:rPr lang="es-MX" altLang="es-MX" sz="1200" dirty="0">
                <a:latin typeface="Arial" panose="020B0604020202020204" pitchFamily="34" charset="0"/>
              </a:rPr>
              <a:t>en coordinación </a:t>
            </a:r>
            <a:r>
              <a:rPr lang="es-MX" altLang="es-MX" sz="1200" dirty="0" smtClean="0">
                <a:latin typeface="Arial" panose="020B0604020202020204" pitchFamily="34" charset="0"/>
              </a:rPr>
              <a:t>con la Jefatura  </a:t>
            </a:r>
            <a:r>
              <a:rPr lang="es-MX" altLang="es-MX" sz="1200" dirty="0">
                <a:latin typeface="Arial" panose="020B0604020202020204" pitchFamily="34" charset="0"/>
              </a:rPr>
              <a:t>los cambios de adscripción, de carrera, convalidación de estudios, revisión, revalidación o equivalencia de estudios, exámenes especiales y otros.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Proporcionar </a:t>
            </a:r>
            <a:r>
              <a:rPr lang="es-ES" altLang="es-MX" sz="1200" dirty="0">
                <a:latin typeface="Arial" panose="020B0604020202020204" pitchFamily="34" charset="0"/>
              </a:rPr>
              <a:t>la información requerida para la elaboración de la Estadística 911,</a:t>
            </a:r>
            <a:r>
              <a:rPr lang="es-MX" altLang="es-MX" sz="1200" dirty="0">
                <a:latin typeface="Arial" panose="020B0604020202020204" pitchFamily="34" charset="0"/>
              </a:rPr>
              <a:t> de inicio de ciclo escolar y del Sistema Integral de </a:t>
            </a:r>
            <a:r>
              <a:rPr lang="es-MX" altLang="es-MX" sz="1200" dirty="0" smtClean="0">
                <a:latin typeface="Arial" panose="020B0604020202020204" pitchFamily="34" charset="0"/>
              </a:rPr>
              <a:t>Información.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Integración del expediente de los estudiantes y seguimiento para el proceso de titulación.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Inspeccionar que </a:t>
            </a:r>
            <a:r>
              <a:rPr lang="es-MX" altLang="es-MX" sz="1200" dirty="0">
                <a:latin typeface="Arial" panose="020B0604020202020204" pitchFamily="34" charset="0"/>
              </a:rPr>
              <a:t>los alumnos de nuevo ingreso cumplan con los requisitos establecidos para su inscripción</a:t>
            </a:r>
            <a:r>
              <a:rPr lang="es-MX" altLang="es-MX" sz="12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Integrar y </a:t>
            </a:r>
            <a:r>
              <a:rPr lang="es-ES" altLang="es-MX" sz="1200" dirty="0" smtClean="0">
                <a:latin typeface="Arial" panose="020B0604020202020204" pitchFamily="34" charset="0"/>
              </a:rPr>
              <a:t>actualizar </a:t>
            </a:r>
            <a:r>
              <a:rPr lang="es-ES" altLang="es-MX" sz="1200" dirty="0">
                <a:latin typeface="Arial" panose="020B0604020202020204" pitchFamily="34" charset="0"/>
              </a:rPr>
              <a:t>los expedientes de los alumnos del Instituto Tecnológico</a:t>
            </a:r>
            <a:r>
              <a:rPr lang="es-ES" altLang="es-MX" sz="1200" dirty="0" smtClean="0">
                <a:latin typeface="Arial" panose="020B0604020202020204" pitchFamily="34" charset="0"/>
              </a:rPr>
              <a:t>.</a:t>
            </a:r>
            <a:r>
              <a:rPr lang="es-MX" altLang="es-MX" sz="1200" dirty="0">
                <a:latin typeface="Arial" panose="020B0604020202020204" pitchFamily="34" charset="0"/>
              </a:rPr>
              <a:t> </a:t>
            </a:r>
            <a:endParaRPr lang="es-MX" altLang="es-MX" sz="1200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Apoyar </a:t>
            </a:r>
            <a:r>
              <a:rPr lang="es-MX" altLang="es-MX" sz="1200" dirty="0">
                <a:latin typeface="Arial" panose="020B0604020202020204" pitchFamily="34" charset="0"/>
              </a:rPr>
              <a:t>en la elaboración y captura del </a:t>
            </a:r>
            <a:r>
              <a:rPr lang="es-MX" altLang="es-MX" sz="1200" dirty="0" smtClean="0">
                <a:latin typeface="Arial" panose="020B0604020202020204" pitchFamily="34" charset="0"/>
              </a:rPr>
              <a:t>Programa </a:t>
            </a:r>
            <a:r>
              <a:rPr lang="es-MX" altLang="es-MX" sz="1200" dirty="0">
                <a:latin typeface="Arial" panose="020B0604020202020204" pitchFamily="34" charset="0"/>
              </a:rPr>
              <a:t>Operativo Anual</a:t>
            </a:r>
            <a:r>
              <a:rPr lang="es-MX" altLang="es-MX" sz="1200" dirty="0" smtClean="0">
                <a:latin typeface="Arial" panose="020B0604020202020204" pitchFamily="34" charset="0"/>
              </a:rPr>
              <a:t>.</a:t>
            </a:r>
            <a:endParaRPr lang="es-ES" altLang="es-MX" sz="1200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charset="0"/>
                <a:cs typeface="Arial" charset="0"/>
              </a:rPr>
              <a:t>Atender </a:t>
            </a:r>
            <a:r>
              <a:rPr lang="es-MX" sz="1200" dirty="0" smtClean="0">
                <a:latin typeface="Arial" charset="0"/>
                <a:cs typeface="Arial" charset="0"/>
              </a:rPr>
              <a:t>la </a:t>
            </a:r>
            <a:r>
              <a:rPr lang="es-MX" sz="1200" dirty="0">
                <a:latin typeface="Arial" charset="0"/>
                <a:cs typeface="Arial" charset="0"/>
              </a:rPr>
              <a:t>normatividad expedida en materia para el control, organización, circulación y conservación de documentos y archivos</a:t>
            </a:r>
            <a:r>
              <a:rPr lang="es-MX" sz="1200" dirty="0" smtClean="0">
                <a:latin typeface="Arial" charset="0"/>
                <a:cs typeface="Arial" charset="0"/>
              </a:rPr>
              <a:t>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latin typeface="Arial" charset="0"/>
                <a:cs typeface="Arial" charset="0"/>
              </a:rPr>
              <a:t>Estas </a:t>
            </a:r>
            <a:r>
              <a:rPr lang="es-MX" sz="1200" dirty="0">
                <a:latin typeface="Arial" charset="0"/>
                <a:cs typeface="Arial" charset="0"/>
              </a:rPr>
              <a:t>funciones son enunciativas mas no limitativas.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sz="1200" dirty="0">
              <a:latin typeface="Arial" charset="0"/>
              <a:cs typeface="Arial" charset="0"/>
            </a:endParaRPr>
          </a:p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endParaRPr lang="es-ES_tradnl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14234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4234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429258"/>
              </p:ext>
            </p:extLst>
          </p:nvPr>
        </p:nvGraphicFramePr>
        <p:xfrm>
          <a:off x="1571625" y="8289290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Administrativo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Carlos Guillermo Martínez Juárez</a:t>
                      </a: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806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58731" name="5 Rectángulo"/>
          <p:cNvSpPr>
            <a:spLocks noChangeArrowheads="1"/>
          </p:cNvSpPr>
          <p:nvPr/>
        </p:nvSpPr>
        <p:spPr bwMode="auto">
          <a:xfrm>
            <a:off x="1446336" y="524851"/>
            <a:ext cx="5219700" cy="8162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 smtClean="0">
                <a:latin typeface="Arial" panose="020B0604020202020204" pitchFamily="34" charset="0"/>
              </a:rPr>
              <a:t>SERVICIOS </a:t>
            </a:r>
            <a:r>
              <a:rPr lang="es-ES" altLang="es-MX" sz="1200" b="1" i="1" dirty="0">
                <a:latin typeface="Arial" panose="020B0604020202020204" pitchFamily="34" charset="0"/>
              </a:rPr>
              <a:t>MÉDICOS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dirty="0">
                <a:latin typeface="Arial" panose="020B0604020202020204" pitchFamily="34" charset="0"/>
              </a:rPr>
              <a:t>    Proporcionar a la comunidad del ITST atención médica elemental y los primeros auxilios, asimismo difundir conocimientos sobre medicina preventiva en </a:t>
            </a:r>
            <a:r>
              <a:rPr lang="es-ES" altLang="es-MX" sz="1200" dirty="0" smtClean="0">
                <a:latin typeface="Arial" panose="020B0604020202020204" pitchFamily="34" charset="0"/>
              </a:rPr>
              <a:t>la Institución.</a:t>
            </a: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Desarrollar acciones orientadas al mejoramiento de la salud en el </a:t>
            </a:r>
            <a:r>
              <a:rPr lang="es-ES" altLang="es-MX" sz="1200" dirty="0" smtClean="0">
                <a:latin typeface="Arial" panose="020B0604020202020204" pitchFamily="34" charset="0"/>
              </a:rPr>
              <a:t>la Institución.</a:t>
            </a: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Gestionar </a:t>
            </a:r>
            <a:r>
              <a:rPr lang="es-MX" altLang="es-MX" sz="1200" dirty="0">
                <a:latin typeface="Arial" panose="020B0604020202020204" pitchFamily="34" charset="0"/>
              </a:rPr>
              <a:t>campañas de</a:t>
            </a:r>
            <a:r>
              <a:rPr lang="es-MX" altLang="es-MX" sz="1200" i="1" dirty="0">
                <a:latin typeface="Arial" panose="020B0604020202020204" pitchFamily="34" charset="0"/>
              </a:rPr>
              <a:t> </a:t>
            </a:r>
            <a:r>
              <a:rPr lang="es-MX" altLang="es-MX" sz="1200" dirty="0">
                <a:latin typeface="Arial" panose="020B0604020202020204" pitchFamily="34" charset="0"/>
              </a:rPr>
              <a:t>medicina preventiva y proporcionar atención médica a los </a:t>
            </a:r>
            <a:r>
              <a:rPr lang="es-MX" altLang="es-MX" sz="1200" dirty="0" smtClean="0">
                <a:latin typeface="Arial" panose="020B0604020202020204" pitchFamily="34" charset="0"/>
              </a:rPr>
              <a:t>estudiantes </a:t>
            </a:r>
            <a:r>
              <a:rPr lang="es-MX" altLang="es-MX" sz="1200" dirty="0">
                <a:latin typeface="Arial" panose="020B0604020202020204" pitchFamily="34" charset="0"/>
              </a:rPr>
              <a:t>cuando éstos así lo requieran.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Atender el </a:t>
            </a:r>
            <a:r>
              <a:rPr lang="es-ES" altLang="es-MX" sz="1200" dirty="0">
                <a:latin typeface="Arial" panose="020B0604020202020204" pitchFamily="34" charset="0"/>
              </a:rPr>
              <a:t>control de los expedientes clínicos de los alumnos y personal </a:t>
            </a:r>
            <a:r>
              <a:rPr lang="es-ES" altLang="es-MX" sz="1200" dirty="0" smtClean="0">
                <a:latin typeface="Arial" panose="020B0604020202020204" pitchFamily="34" charset="0"/>
              </a:rPr>
              <a:t>de la Institución, </a:t>
            </a:r>
            <a:r>
              <a:rPr lang="es-ES" altLang="es-MX" sz="1200" dirty="0">
                <a:latin typeface="Arial" panose="020B0604020202020204" pitchFamily="34" charset="0"/>
              </a:rPr>
              <a:t>en el sistema de control médico.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Analizar los principales problemas de salud que se presenten en la comunidad escolar y colaborar en su solución.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Dar </a:t>
            </a:r>
            <a:r>
              <a:rPr lang="es-ES" altLang="es-MX" sz="1200" dirty="0">
                <a:latin typeface="Arial" panose="020B0604020202020204" pitchFamily="34" charset="0"/>
              </a:rPr>
              <a:t>los medicamentos que requieran los </a:t>
            </a:r>
            <a:r>
              <a:rPr lang="es-ES" altLang="es-MX" sz="1200" dirty="0" smtClean="0">
                <a:latin typeface="Arial" panose="020B0604020202020204" pitchFamily="34" charset="0"/>
              </a:rPr>
              <a:t>estudiantes </a:t>
            </a:r>
            <a:r>
              <a:rPr lang="es-ES" altLang="es-MX" sz="1200" dirty="0">
                <a:latin typeface="Arial" panose="020B0604020202020204" pitchFamily="34" charset="0"/>
              </a:rPr>
              <a:t>y personal </a:t>
            </a:r>
            <a:r>
              <a:rPr lang="es-ES" altLang="es-MX" sz="1200" dirty="0" smtClean="0">
                <a:latin typeface="Arial" panose="020B0604020202020204" pitchFamily="34" charset="0"/>
              </a:rPr>
              <a:t>de la Institución </a:t>
            </a:r>
            <a:r>
              <a:rPr lang="es-ES" altLang="es-MX" sz="1200" dirty="0">
                <a:latin typeface="Arial" panose="020B0604020202020204" pitchFamily="34" charset="0"/>
              </a:rPr>
              <a:t>para la prevención y control de enfermedades.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Proporcionar los primeros auxilios a todo paciente que lo requieran, </a:t>
            </a:r>
            <a:r>
              <a:rPr lang="es-ES" altLang="es-MX" sz="1200" dirty="0" smtClean="0">
                <a:latin typeface="Arial" panose="020B0604020202020204" pitchFamily="34" charset="0"/>
              </a:rPr>
              <a:t> </a:t>
            </a:r>
            <a:r>
              <a:rPr lang="es-ES" altLang="es-MX" sz="1200" dirty="0">
                <a:latin typeface="Arial" panose="020B0604020202020204" pitchFamily="34" charset="0"/>
              </a:rPr>
              <a:t>en </a:t>
            </a:r>
            <a:r>
              <a:rPr lang="es-ES" altLang="es-MX" sz="1200" dirty="0" smtClean="0">
                <a:latin typeface="Arial" panose="020B0604020202020204" pitchFamily="34" charset="0"/>
              </a:rPr>
              <a:t>la Institución, </a:t>
            </a:r>
            <a:r>
              <a:rPr lang="es-ES" altLang="es-MX" sz="1200" dirty="0">
                <a:latin typeface="Arial" panose="020B0604020202020204" pitchFamily="34" charset="0"/>
              </a:rPr>
              <a:t>para la prevención y control de enfermedades.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Actualizar </a:t>
            </a:r>
            <a:r>
              <a:rPr lang="es-ES" altLang="es-MX" sz="1200" dirty="0">
                <a:latin typeface="Arial" panose="020B0604020202020204" pitchFamily="34" charset="0"/>
              </a:rPr>
              <a:t>de altas y bajas del Seguro Facultativo del IMSS. </a:t>
            </a:r>
            <a:endParaRPr lang="es-ES" altLang="es-MX" sz="1200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Proporcionar la información requerida para la elaboración de la Estadística 911, </a:t>
            </a:r>
            <a:r>
              <a:rPr lang="es-MX" altLang="es-MX" sz="1200" dirty="0">
                <a:latin typeface="Arial" panose="020B0604020202020204" pitchFamily="34" charset="0"/>
              </a:rPr>
              <a:t>de inicio de ciclo escolar y del Sistema Integral de Información</a:t>
            </a:r>
            <a:r>
              <a:rPr lang="es-MX" altLang="es-MX" sz="1200" dirty="0" smtClean="0">
                <a:latin typeface="Arial" panose="020B0604020202020204" pitchFamily="34" charset="0"/>
              </a:rPr>
              <a:t>.</a:t>
            </a:r>
            <a:r>
              <a:rPr lang="es-ES" altLang="es-MX" sz="1200" dirty="0">
                <a:latin typeface="Arial" panose="020B0604020202020204" pitchFamily="34" charset="0"/>
              </a:rPr>
              <a:t> </a:t>
            </a:r>
            <a:endParaRPr lang="es-ES" altLang="es-MX" sz="1200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Participar </a:t>
            </a:r>
            <a:r>
              <a:rPr lang="es-ES" altLang="es-MX" sz="1200" dirty="0">
                <a:latin typeface="Arial" panose="020B0604020202020204" pitchFamily="34" charset="0"/>
              </a:rPr>
              <a:t>en la elaboración, evaluación y seguimiento de la planeación (PTA y POA) de la jefatura en concordancia y coherencia al PIID</a:t>
            </a:r>
            <a:r>
              <a:rPr lang="es-ES" altLang="es-MX" sz="12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latin typeface="Arial" charset="0"/>
                <a:cs typeface="Arial" charset="0"/>
              </a:rPr>
              <a:t>Atender la normatividad expedida en materia para el control, organización, circulación y conservación de documentos y archivos.</a:t>
            </a:r>
          </a:p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endParaRPr lang="es-ES" altLang="es-MX" sz="1200" dirty="0">
              <a:latin typeface="Arial" panose="020B0604020202020204" pitchFamily="34" charset="0"/>
            </a:endParaRPr>
          </a:p>
        </p:txBody>
      </p:sp>
      <p:sp>
        <p:nvSpPr>
          <p:cNvPr id="15873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5873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/>
          </p:nvPr>
        </p:nvGraphicFramePr>
        <p:xfrm>
          <a:off x="1571625" y="8245475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 de la Oficina de Servicios Médicos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Monserrat Martínez </a:t>
                      </a:r>
                      <a:r>
                        <a:rPr kumimoji="0" lang="es-E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Martínez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605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59755" name="5 Rectángulo"/>
          <p:cNvSpPr>
            <a:spLocks noChangeArrowheads="1"/>
          </p:cNvSpPr>
          <p:nvPr/>
        </p:nvSpPr>
        <p:spPr bwMode="auto">
          <a:xfrm>
            <a:off x="1448900" y="525704"/>
            <a:ext cx="5219700" cy="2443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 smtClean="0">
                <a:latin typeface="Arial" panose="020B0604020202020204" pitchFamily="34" charset="0"/>
              </a:rPr>
              <a:t>SERVICIOS </a:t>
            </a:r>
            <a:r>
              <a:rPr lang="es-ES" altLang="es-MX" sz="1200" b="1" i="1" dirty="0">
                <a:latin typeface="Arial" panose="020B0604020202020204" pitchFamily="34" charset="0"/>
              </a:rPr>
              <a:t>MÉDICOS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(CONTINÚA)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ES" altLang="es-MX" sz="1200" b="1" i="1" dirty="0"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Estas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marL="0" indent="0" algn="just">
              <a:spcBef>
                <a:spcPct val="0"/>
              </a:spcBef>
              <a:buNone/>
            </a:pPr>
            <a:endParaRPr lang="es-ES_tradnl" altLang="es-MX" sz="1200" dirty="0">
              <a:latin typeface="Arial" panose="020B0604020202020204" pitchFamily="34" charset="0"/>
            </a:endParaRPr>
          </a:p>
        </p:txBody>
      </p:sp>
      <p:sp>
        <p:nvSpPr>
          <p:cNvPr id="15975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5975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874217"/>
              </p:ext>
            </p:extLst>
          </p:nvPr>
        </p:nvGraphicFramePr>
        <p:xfrm>
          <a:off x="1571625" y="8245475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 de la Oficina de Servicios Médicos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Monserrat Martínez Martínez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354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60779" name="5 Rectángulo"/>
          <p:cNvSpPr>
            <a:spLocks noChangeArrowheads="1"/>
          </p:cNvSpPr>
          <p:nvPr/>
        </p:nvSpPr>
        <p:spPr bwMode="auto">
          <a:xfrm>
            <a:off x="1448900" y="524851"/>
            <a:ext cx="5219700" cy="834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 smtClean="0">
                <a:latin typeface="Arial" panose="020B0604020202020204" pitchFamily="34" charset="0"/>
              </a:rPr>
              <a:t>ORIENTACIÓN </a:t>
            </a:r>
            <a:r>
              <a:rPr lang="es-ES" altLang="es-MX" sz="1200" b="1" i="1" dirty="0">
                <a:latin typeface="Arial" panose="020B0604020202020204" pitchFamily="34" charset="0"/>
              </a:rPr>
              <a:t>EDUCATIVA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ES" altLang="es-MX" sz="12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dirty="0">
                <a:latin typeface="Arial" panose="020B0604020202020204" pitchFamily="34" charset="0"/>
              </a:rPr>
              <a:t>    </a:t>
            </a:r>
            <a:r>
              <a:rPr lang="es-ES" altLang="es-MX" sz="1200" dirty="0" smtClean="0">
                <a:latin typeface="Arial" panose="020B0604020202020204" pitchFamily="34" charset="0"/>
              </a:rPr>
              <a:t>Atender </a:t>
            </a:r>
            <a:r>
              <a:rPr lang="es-ES" altLang="es-MX" sz="1200" dirty="0">
                <a:latin typeface="Arial" panose="020B0604020202020204" pitchFamily="34" charset="0"/>
              </a:rPr>
              <a:t>las actividades relacionadas con los problemas derivados del proceso enseñanza-aprendizaje de los </a:t>
            </a:r>
            <a:r>
              <a:rPr lang="es-ES" altLang="es-MX" sz="1200" dirty="0" smtClean="0">
                <a:latin typeface="Arial" panose="020B0604020202020204" pitchFamily="34" charset="0"/>
              </a:rPr>
              <a:t>estudiantes de la Institución.</a:t>
            </a:r>
            <a:endParaRPr lang="es-ES" altLang="es-MX" sz="12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Gestionar programas </a:t>
            </a:r>
            <a:r>
              <a:rPr lang="es-MX" altLang="es-MX" sz="1200" dirty="0">
                <a:latin typeface="Arial" panose="020B0604020202020204" pitchFamily="34" charset="0"/>
              </a:rPr>
              <a:t>de orientación educativa para aspirantes y </a:t>
            </a:r>
            <a:r>
              <a:rPr lang="es-MX" altLang="es-MX" sz="1200" dirty="0" smtClean="0">
                <a:latin typeface="Arial" panose="020B0604020202020204" pitchFamily="34" charset="0"/>
              </a:rPr>
              <a:t>estudiantes de la  Institución 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Proponer la </a:t>
            </a:r>
            <a:r>
              <a:rPr lang="es-MX" altLang="es-MX" sz="1200" dirty="0">
                <a:latin typeface="Arial" panose="020B0604020202020204" pitchFamily="34" charset="0"/>
              </a:rPr>
              <a:t>realización de campañas de orientación a la comunidad escolar sobre medicina preventiva y asistencia psicológica.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Proporcionar </a:t>
            </a:r>
            <a:r>
              <a:rPr lang="es-MX" altLang="es-MX" sz="1200" dirty="0">
                <a:latin typeface="Arial" panose="020B0604020202020204" pitchFamily="34" charset="0"/>
              </a:rPr>
              <a:t>los servicios de información, asesoría psicológica y atención médica a los </a:t>
            </a:r>
            <a:r>
              <a:rPr lang="es-MX" altLang="es-MX" sz="1200" dirty="0" smtClean="0">
                <a:latin typeface="Arial" panose="020B0604020202020204" pitchFamily="34" charset="0"/>
              </a:rPr>
              <a:t>estudiantes de la Institución.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Realizar estudios orientados a identificar las causas que afectan el bajo rendimiento y comportamiento escolar </a:t>
            </a:r>
            <a:r>
              <a:rPr lang="es-ES" altLang="es-MX" sz="1200" dirty="0" smtClean="0">
                <a:latin typeface="Arial" panose="020B0604020202020204" pitchFamily="34" charset="0"/>
              </a:rPr>
              <a:t>de los estudiantes.</a:t>
            </a: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Proporcionar al estudiante </a:t>
            </a:r>
            <a:r>
              <a:rPr lang="es-ES" altLang="es-MX" sz="1200" dirty="0">
                <a:latin typeface="Arial" panose="020B0604020202020204" pitchFamily="34" charset="0"/>
              </a:rPr>
              <a:t>orientación profesional psicológica cuando éste así lo requiera.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Divulgar </a:t>
            </a:r>
            <a:r>
              <a:rPr lang="es-ES" altLang="es-MX" sz="1200" dirty="0">
                <a:latin typeface="Arial" panose="020B0604020202020204" pitchFamily="34" charset="0"/>
              </a:rPr>
              <a:t>en los </a:t>
            </a:r>
            <a:r>
              <a:rPr lang="es-ES" altLang="es-MX" sz="1200" dirty="0" smtClean="0">
                <a:latin typeface="Arial" panose="020B0604020202020204" pitchFamily="34" charset="0"/>
              </a:rPr>
              <a:t>estudiantes </a:t>
            </a:r>
            <a:r>
              <a:rPr lang="es-ES" altLang="es-MX" sz="1200" dirty="0">
                <a:latin typeface="Arial" panose="020B0604020202020204" pitchFamily="34" charset="0"/>
              </a:rPr>
              <a:t>la adquisición de hábitos y métodos de estudio que faciliten su aprendizaje</a:t>
            </a:r>
            <a:r>
              <a:rPr lang="es-ES" altLang="es-MX" sz="12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Atender la captura de información estadística de los </a:t>
            </a:r>
            <a:r>
              <a:rPr lang="es-ES" altLang="es-MX" sz="1200" dirty="0" smtClean="0">
                <a:latin typeface="Arial" panose="020B0604020202020204" pitchFamily="34" charset="0"/>
              </a:rPr>
              <a:t>estudiantes </a:t>
            </a:r>
            <a:r>
              <a:rPr lang="es-ES" altLang="es-MX" sz="1200" dirty="0">
                <a:latin typeface="Arial" panose="020B0604020202020204" pitchFamily="34" charset="0"/>
              </a:rPr>
              <a:t>en el Sistema Integral de Información del Instituto, en las fechas establecidas.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Participar en la elaboración, evaluación y seguimiento de la planeación (PTA y POA) de la jefatura en concordancia y coherencia al PIID</a:t>
            </a:r>
            <a:r>
              <a:rPr lang="es-ES" altLang="es-MX" sz="12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Proporcionar la información requerida para la elaboración de la Estadística 911, </a:t>
            </a:r>
            <a:r>
              <a:rPr lang="es-MX" altLang="es-MX" sz="1200" dirty="0">
                <a:latin typeface="Arial" panose="020B0604020202020204" pitchFamily="34" charset="0"/>
              </a:rPr>
              <a:t>de inicio de ciclo escolar y del Sistema Integral.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latin typeface="Arial" charset="0"/>
                <a:cs typeface="Arial" charset="0"/>
              </a:rPr>
              <a:t>Atender normatividad expedida en materia para el control, organización, circulación y conservación de documentos y archivos.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16078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6078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/>
          </p:nvPr>
        </p:nvGraphicFramePr>
        <p:xfrm>
          <a:off x="1571625" y="8245475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 de la Oficina de Orientación Educativa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Nayeli Martínez Vite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458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61803" name="5 Rectángulo"/>
          <p:cNvSpPr>
            <a:spLocks noChangeArrowheads="1"/>
          </p:cNvSpPr>
          <p:nvPr/>
        </p:nvSpPr>
        <p:spPr bwMode="auto">
          <a:xfrm>
            <a:off x="1446336" y="522776"/>
            <a:ext cx="5219700" cy="176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 smtClean="0">
                <a:latin typeface="Arial" panose="020B0604020202020204" pitchFamily="34" charset="0"/>
              </a:rPr>
              <a:t>ORIENTACIÓN </a:t>
            </a:r>
            <a:r>
              <a:rPr lang="es-ES" altLang="es-MX" sz="1200" b="1" i="1" dirty="0">
                <a:latin typeface="Arial" panose="020B0604020202020204" pitchFamily="34" charset="0"/>
              </a:rPr>
              <a:t>EDUCATIVA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1200" dirty="0"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Estas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16180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6180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/>
          </p:nvPr>
        </p:nvGraphicFramePr>
        <p:xfrm>
          <a:off x="1571625" y="8245475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 de la Oficina de Orientación Educativa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Nayeli Martínez Vite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339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4" name="5 Rectángulo"/>
          <p:cNvSpPr>
            <a:spLocks noChangeArrowheads="1"/>
          </p:cNvSpPr>
          <p:nvPr/>
        </p:nvSpPr>
        <p:spPr bwMode="auto">
          <a:xfrm>
            <a:off x="1445601" y="526927"/>
            <a:ext cx="5219700" cy="830996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174625" indent="-174625" algn="ctr">
              <a:defRPr/>
            </a:pPr>
            <a:endParaRPr lang="es-ES" b="1" i="1" dirty="0">
              <a:latin typeface="Arial" charset="0"/>
              <a:cs typeface="Arial" charset="0"/>
            </a:endParaRPr>
          </a:p>
          <a:p>
            <a:pPr marL="174625" indent="-174625" algn="ctr">
              <a:defRPr/>
            </a:pPr>
            <a:r>
              <a:rPr lang="es-ES" b="1" i="1" dirty="0">
                <a:latin typeface="Arial" charset="0"/>
                <a:cs typeface="Arial" charset="0"/>
              </a:rPr>
              <a:t>CENTRO DE INFORMACIÓN</a:t>
            </a:r>
          </a:p>
          <a:p>
            <a:pPr marL="174625" indent="-174625">
              <a:defRPr/>
            </a:pPr>
            <a:endParaRPr lang="es-ES" b="1" i="1" dirty="0">
              <a:latin typeface="Arial" charset="0"/>
              <a:cs typeface="Arial" charset="0"/>
            </a:endParaRPr>
          </a:p>
          <a:p>
            <a:pPr marL="174625" indent="-174625">
              <a:spcAft>
                <a:spcPts val="1200"/>
              </a:spcAft>
              <a:defRPr/>
            </a:pPr>
            <a:r>
              <a:rPr lang="es-ES" b="1" i="1" dirty="0">
                <a:latin typeface="Arial" charset="0"/>
                <a:cs typeface="Arial" charset="0"/>
              </a:rPr>
              <a:t>OBJETIVO</a:t>
            </a:r>
          </a:p>
          <a:p>
            <a:pPr marL="174625" indent="-174625" algn="just">
              <a:spcAft>
                <a:spcPts val="1200"/>
              </a:spcAft>
              <a:defRPr/>
            </a:pPr>
            <a:r>
              <a:rPr lang="es-MX" dirty="0">
                <a:latin typeface="Arial" charset="0"/>
                <a:cs typeface="Arial" charset="0"/>
              </a:rPr>
              <a:t>    Realizar las actividades relacionadas con la </a:t>
            </a:r>
            <a:r>
              <a:rPr lang="es-MX" dirty="0" smtClean="0">
                <a:latin typeface="Arial" charset="0"/>
                <a:cs typeface="Arial" charset="0"/>
              </a:rPr>
              <a:t>organización y conservación </a:t>
            </a:r>
            <a:r>
              <a:rPr lang="es-MX" dirty="0">
                <a:latin typeface="Arial" charset="0"/>
                <a:cs typeface="Arial" charset="0"/>
              </a:rPr>
              <a:t>bibliográfica </a:t>
            </a:r>
            <a:r>
              <a:rPr lang="es-MX" dirty="0" smtClean="0">
                <a:latin typeface="Arial" charset="0"/>
                <a:cs typeface="Arial" charset="0"/>
              </a:rPr>
              <a:t>de la Institución.</a:t>
            </a:r>
            <a:endParaRPr lang="es-ES_tradnl" dirty="0">
              <a:latin typeface="Arial" charset="0"/>
              <a:cs typeface="Arial" charset="0"/>
            </a:endParaRPr>
          </a:p>
          <a:p>
            <a:pPr marL="174625" indent="-174625">
              <a:spcAft>
                <a:spcPts val="1200"/>
              </a:spcAft>
              <a:defRPr/>
            </a:pPr>
            <a:r>
              <a:rPr lang="es-MX" b="1" dirty="0">
                <a:latin typeface="Arial" charset="0"/>
                <a:cs typeface="Arial" charset="0"/>
              </a:rPr>
              <a:t> </a:t>
            </a:r>
            <a:r>
              <a:rPr lang="es-MX" b="1" i="1" dirty="0">
                <a:latin typeface="Arial" charset="0"/>
                <a:cs typeface="Arial" charset="0"/>
              </a:rPr>
              <a:t>FUNCIONES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s-MX" dirty="0"/>
              <a:t>Coordinar los servicios que brinda el centro de </a:t>
            </a:r>
            <a:r>
              <a:rPr lang="es-MX" dirty="0" smtClean="0"/>
              <a:t>información.</a:t>
            </a:r>
          </a:p>
          <a:p>
            <a:pPr lvl="0"/>
            <a:endParaRPr lang="es-MX" dirty="0"/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s-MX" dirty="0"/>
              <a:t>Coordinar el proceso de adquisición de acervo para el centro de información con los del comité de adquisición bibliográfica</a:t>
            </a:r>
            <a:r>
              <a:rPr lang="es-MX" dirty="0" smtClean="0"/>
              <a:t>.</a:t>
            </a:r>
          </a:p>
          <a:p>
            <a:pPr lvl="0"/>
            <a:endParaRPr lang="es-MX" dirty="0"/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s-MX" dirty="0" smtClean="0"/>
              <a:t>Coordinar </a:t>
            </a:r>
            <a:r>
              <a:rPr lang="es-MX" dirty="0"/>
              <a:t>el programa de donación de libros digitales</a:t>
            </a:r>
            <a:r>
              <a:rPr lang="es-MX" dirty="0" smtClean="0"/>
              <a:t>.</a:t>
            </a:r>
          </a:p>
          <a:p>
            <a:pPr lvl="0"/>
            <a:endParaRPr lang="es-MX" dirty="0" smtClean="0"/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s-MX" dirty="0" smtClean="0"/>
              <a:t>Atender la conservación de los libros y materiales que existen en la biblioteca</a:t>
            </a:r>
          </a:p>
          <a:p>
            <a:pPr lvl="0"/>
            <a:endParaRPr lang="es-MX" dirty="0"/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s-MX" dirty="0" smtClean="0"/>
              <a:t>Coordinar </a:t>
            </a:r>
            <a:r>
              <a:rPr lang="es-MX" dirty="0"/>
              <a:t>la operación de la Biblioteca Virtual </a:t>
            </a:r>
            <a:r>
              <a:rPr lang="es-MX" dirty="0" smtClean="0"/>
              <a:t>de la Institución.</a:t>
            </a:r>
          </a:p>
          <a:p>
            <a:pPr lvl="0"/>
            <a:endParaRPr lang="es-MX" dirty="0"/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s-MX" dirty="0"/>
              <a:t>Gestionar adquisición de mobiliario y equipo para el centro de </a:t>
            </a:r>
            <a:endParaRPr lang="es-MX" dirty="0" smtClean="0"/>
          </a:p>
          <a:p>
            <a:pPr lvl="0"/>
            <a:r>
              <a:rPr lang="es-MX" dirty="0" smtClean="0"/>
              <a:t>    información de la Institución.</a:t>
            </a:r>
          </a:p>
          <a:p>
            <a:pPr lvl="0"/>
            <a:endParaRPr lang="es-MX" dirty="0"/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s-MX" dirty="0"/>
              <a:t>Proponer proyectos de mejora para el centro de </a:t>
            </a:r>
            <a:r>
              <a:rPr lang="es-MX" dirty="0" smtClean="0"/>
              <a:t>información.</a:t>
            </a:r>
          </a:p>
          <a:p>
            <a:pPr lvl="0"/>
            <a:endParaRPr lang="es-MX" dirty="0"/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s-MX" dirty="0" smtClean="0"/>
              <a:t>Ejecutar </a:t>
            </a:r>
            <a:r>
              <a:rPr lang="es-MX" dirty="0"/>
              <a:t>el reglamento del centro de </a:t>
            </a:r>
            <a:r>
              <a:rPr lang="es-MX" dirty="0" smtClean="0"/>
              <a:t>información.</a:t>
            </a:r>
          </a:p>
          <a:p>
            <a:pPr lvl="0"/>
            <a:endParaRPr lang="es-MX" dirty="0" smtClean="0"/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altLang="es-MX" dirty="0" smtClean="0"/>
              <a:t>Elaborar, </a:t>
            </a:r>
            <a:r>
              <a:rPr lang="es-ES" altLang="es-MX" dirty="0"/>
              <a:t>evaluación </a:t>
            </a:r>
            <a:r>
              <a:rPr lang="es-ES" altLang="es-MX" dirty="0" smtClean="0"/>
              <a:t>y dar </a:t>
            </a:r>
            <a:r>
              <a:rPr lang="es-ES" altLang="es-MX" dirty="0"/>
              <a:t>seguimiento de la planeación (PTA y POA) de la </a:t>
            </a:r>
            <a:r>
              <a:rPr lang="es-ES" altLang="es-MX" dirty="0" smtClean="0"/>
              <a:t>oficina </a:t>
            </a:r>
            <a:r>
              <a:rPr lang="es-ES" altLang="es-MX" dirty="0"/>
              <a:t>en concordancia y coherencia al PIID</a:t>
            </a:r>
            <a:r>
              <a:rPr lang="es-ES" altLang="es-MX" dirty="0" smtClean="0"/>
              <a:t>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  Atender </a:t>
            </a:r>
            <a:r>
              <a:rPr lang="es-MX" dirty="0">
                <a:latin typeface="Arial" charset="0"/>
                <a:cs typeface="Arial" charset="0"/>
              </a:rPr>
              <a:t>la normatividad expedida en materia para el control, organización, circulación y conservación de documentos y archivos.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Estas </a:t>
            </a:r>
            <a:r>
              <a:rPr lang="es-MX" dirty="0">
                <a:solidFill>
                  <a:srgbClr val="000000"/>
                </a:solidFill>
              </a:rPr>
              <a:t>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algn="just">
              <a:spcAft>
                <a:spcPts val="1200"/>
              </a:spcAft>
              <a:defRPr/>
            </a:pPr>
            <a:endParaRPr lang="es-ES" altLang="es-MX" dirty="0"/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endParaRPr lang="es-MX" dirty="0" smtClean="0"/>
          </a:p>
          <a:p>
            <a:pPr marL="171450" lvl="0" indent="-171450">
              <a:buFont typeface="Wingdings" panose="05000000000000000000" pitchFamily="2" charset="2"/>
              <a:buChar char="§"/>
            </a:pPr>
            <a:endParaRPr lang="es-MX" dirty="0"/>
          </a:p>
          <a:p>
            <a:pPr marL="179388" indent="-179388" algn="just"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</p:txBody>
      </p:sp>
      <p:sp>
        <p:nvSpPr>
          <p:cNvPr id="14439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4439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517185"/>
              </p:ext>
            </p:extLst>
          </p:nvPr>
        </p:nvGraphicFramePr>
        <p:xfrm>
          <a:off x="1577788" y="8091177"/>
          <a:ext cx="5181600" cy="914500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 del Centro de Información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Irma Rocío Medina Espinoza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Antonio Rangel García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243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4" name="5 Rectángulo"/>
          <p:cNvSpPr>
            <a:spLocks noChangeArrowheads="1"/>
          </p:cNvSpPr>
          <p:nvPr/>
        </p:nvSpPr>
        <p:spPr bwMode="auto">
          <a:xfrm>
            <a:off x="1445601" y="526927"/>
            <a:ext cx="5219700" cy="849463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174625" indent="-174625" algn="ctr">
              <a:defRPr/>
            </a:pPr>
            <a:endParaRPr lang="es-ES" b="1" i="1" dirty="0">
              <a:latin typeface="Arial" charset="0"/>
              <a:cs typeface="Arial" charset="0"/>
            </a:endParaRPr>
          </a:p>
          <a:p>
            <a:pPr marL="174625" indent="-174625" algn="ctr">
              <a:defRPr/>
            </a:pPr>
            <a:r>
              <a:rPr lang="es-ES" b="1" i="1" dirty="0" smtClean="0">
                <a:latin typeface="Arial" charset="0"/>
                <a:cs typeface="Arial" charset="0"/>
              </a:rPr>
              <a:t>AUXILIAR DEL CENTRO </a:t>
            </a:r>
            <a:r>
              <a:rPr lang="es-ES" b="1" i="1" dirty="0">
                <a:latin typeface="Arial" charset="0"/>
                <a:cs typeface="Arial" charset="0"/>
              </a:rPr>
              <a:t>DE INFORMACIÓN</a:t>
            </a:r>
          </a:p>
          <a:p>
            <a:pPr marL="174625" indent="-174625">
              <a:defRPr/>
            </a:pPr>
            <a:endParaRPr lang="es-ES" b="1" i="1" dirty="0">
              <a:latin typeface="Arial" charset="0"/>
              <a:cs typeface="Arial" charset="0"/>
            </a:endParaRPr>
          </a:p>
          <a:p>
            <a:pPr marL="174625" indent="-174625">
              <a:spcAft>
                <a:spcPts val="1200"/>
              </a:spcAft>
              <a:defRPr/>
            </a:pPr>
            <a:r>
              <a:rPr lang="es-ES" b="1" i="1" dirty="0">
                <a:latin typeface="Arial" charset="0"/>
                <a:cs typeface="Arial" charset="0"/>
              </a:rPr>
              <a:t>OBJETIVO</a:t>
            </a:r>
          </a:p>
          <a:p>
            <a:pPr marL="174625" indent="-174625" algn="just">
              <a:spcAft>
                <a:spcPts val="1200"/>
              </a:spcAft>
              <a:defRPr/>
            </a:pPr>
            <a:r>
              <a:rPr lang="es-MX" dirty="0">
                <a:latin typeface="Arial" charset="0"/>
                <a:cs typeface="Arial" charset="0"/>
              </a:rPr>
              <a:t>    </a:t>
            </a:r>
            <a:r>
              <a:rPr lang="es-MX" dirty="0" smtClean="0">
                <a:latin typeface="Arial" charset="0"/>
                <a:cs typeface="Arial" charset="0"/>
              </a:rPr>
              <a:t>Apoyar </a:t>
            </a:r>
            <a:r>
              <a:rPr lang="es-MX" dirty="0">
                <a:latin typeface="Arial" charset="0"/>
                <a:cs typeface="Arial" charset="0"/>
              </a:rPr>
              <a:t>las actividades relacionadas con la organización bibliográfica del Instituto Tecnológico.</a:t>
            </a:r>
            <a:endParaRPr lang="es-ES_tradnl" dirty="0">
              <a:latin typeface="Arial" charset="0"/>
              <a:cs typeface="Arial" charset="0"/>
            </a:endParaRPr>
          </a:p>
          <a:p>
            <a:pPr marL="174625" indent="-174625">
              <a:spcAft>
                <a:spcPts val="1200"/>
              </a:spcAft>
              <a:defRPr/>
            </a:pPr>
            <a:r>
              <a:rPr lang="es-MX" b="1" dirty="0">
                <a:latin typeface="Arial" charset="0"/>
                <a:cs typeface="Arial" charset="0"/>
              </a:rPr>
              <a:t> </a:t>
            </a:r>
            <a:r>
              <a:rPr lang="es-MX" b="1" i="1" dirty="0">
                <a:latin typeface="Arial" charset="0"/>
                <a:cs typeface="Arial" charset="0"/>
              </a:rPr>
              <a:t>FUNCIONES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dirty="0" smtClean="0"/>
              <a:t>Apoyar </a:t>
            </a:r>
            <a:r>
              <a:rPr lang="es-MX" dirty="0"/>
              <a:t>el proceso de adquisición de acervo para el centro de </a:t>
            </a:r>
            <a:r>
              <a:rPr lang="es-MX" dirty="0" smtClean="0"/>
              <a:t>información.</a:t>
            </a:r>
          </a:p>
          <a:p>
            <a:pPr lvl="0" algn="just"/>
            <a:endParaRPr lang="es-MX" dirty="0"/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dirty="0" smtClean="0"/>
              <a:t>Comunicar </a:t>
            </a:r>
            <a:r>
              <a:rPr lang="es-MX" dirty="0"/>
              <a:t>el reglamento del centro de </a:t>
            </a:r>
            <a:r>
              <a:rPr lang="es-MX" dirty="0" smtClean="0"/>
              <a:t>información.</a:t>
            </a:r>
          </a:p>
          <a:p>
            <a:pPr lvl="0" algn="just"/>
            <a:endParaRPr lang="es-MX" dirty="0" smtClean="0"/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Implantar y mantener actualizados los sistemas de catalogación y clasificación de los materiales del Centro de Información</a:t>
            </a: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Desarrollar y aplicar mecanismos de préstamo y recuperación de material bibliográfico.</a:t>
            </a: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Vigilar que el usuario no hurte, destruya, maltrate o de uso indebido al material bibliográfico.</a:t>
            </a: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Auxiliar al usuario sobre las fuentes de información existentes y sobre el manejo y cuidado del material bibliográfico.</a:t>
            </a: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Atender en el control del uso de los espacios y materiales del Centro de Información.</a:t>
            </a: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Atender </a:t>
            </a:r>
            <a:r>
              <a:rPr lang="es-MX" dirty="0">
                <a:latin typeface="Arial" charset="0"/>
                <a:cs typeface="Arial" charset="0"/>
              </a:rPr>
              <a:t>la normatividad expedida en materia para el control, organización, circulación y conservación de documentos y </a:t>
            </a:r>
            <a:r>
              <a:rPr lang="es-MX" dirty="0" smtClean="0">
                <a:latin typeface="Arial" charset="0"/>
                <a:cs typeface="Arial" charset="0"/>
              </a:rPr>
              <a:t>archivos.</a:t>
            </a: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Estas </a:t>
            </a:r>
            <a:r>
              <a:rPr lang="es-MX" dirty="0">
                <a:solidFill>
                  <a:srgbClr val="000000"/>
                </a:solidFill>
              </a:rPr>
              <a:t>funciones son enunciativas mas no limitativas.</a:t>
            </a: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algn="just">
              <a:spcAft>
                <a:spcPts val="1200"/>
              </a:spcAft>
              <a:defRPr/>
            </a:pPr>
            <a:endParaRPr lang="es-MX" dirty="0" smtClean="0">
              <a:latin typeface="Arial" charset="0"/>
              <a:cs typeface="Arial" charset="0"/>
            </a:endParaRP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 smtClean="0">
              <a:latin typeface="Arial" charset="0"/>
              <a:cs typeface="Arial" charset="0"/>
            </a:endParaRP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 smtClean="0">
              <a:latin typeface="Arial" charset="0"/>
              <a:cs typeface="Arial" charset="0"/>
            </a:endParaRP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endParaRPr lang="es-MX" dirty="0" smtClean="0"/>
          </a:p>
          <a:p>
            <a:pPr marL="171450" lvl="0" indent="-171450">
              <a:buFont typeface="Wingdings" panose="05000000000000000000" pitchFamily="2" charset="2"/>
              <a:buChar char="§"/>
            </a:pPr>
            <a:endParaRPr lang="es-MX" dirty="0"/>
          </a:p>
          <a:p>
            <a:pPr marL="179388" indent="-179388" algn="just"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</p:txBody>
      </p:sp>
      <p:sp>
        <p:nvSpPr>
          <p:cNvPr id="14439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4439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885653"/>
              </p:ext>
            </p:extLst>
          </p:nvPr>
        </p:nvGraphicFramePr>
        <p:xfrm>
          <a:off x="1577788" y="8091177"/>
          <a:ext cx="5181600" cy="914500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 del Centro de Información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Dayanara  Rivera Pérez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Rafael Leonardo Lira Cisneros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394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4" name="5 Rectángulo"/>
          <p:cNvSpPr>
            <a:spLocks noChangeArrowheads="1"/>
          </p:cNvSpPr>
          <p:nvPr/>
        </p:nvSpPr>
        <p:spPr bwMode="auto">
          <a:xfrm>
            <a:off x="1445601" y="526927"/>
            <a:ext cx="5219700" cy="966418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174625" indent="-174625" algn="ctr">
              <a:defRPr/>
            </a:pPr>
            <a:endParaRPr lang="es-ES" b="1" i="1" dirty="0">
              <a:latin typeface="Arial" charset="0"/>
              <a:cs typeface="Arial" charset="0"/>
            </a:endParaRPr>
          </a:p>
          <a:p>
            <a:pPr marL="174625" indent="-174625" algn="ctr">
              <a:defRPr/>
            </a:pPr>
            <a:r>
              <a:rPr lang="es-ES" b="1" i="1" dirty="0" smtClean="0">
                <a:latin typeface="Arial" charset="0"/>
                <a:cs typeface="Arial" charset="0"/>
              </a:rPr>
              <a:t>BECAS</a:t>
            </a:r>
            <a:endParaRPr lang="es-ES" b="1" i="1" dirty="0">
              <a:latin typeface="Arial" charset="0"/>
              <a:cs typeface="Arial" charset="0"/>
            </a:endParaRPr>
          </a:p>
          <a:p>
            <a:pPr marL="174625" indent="-174625">
              <a:defRPr/>
            </a:pPr>
            <a:endParaRPr lang="es-ES" b="1" i="1" dirty="0">
              <a:latin typeface="Arial" charset="0"/>
              <a:cs typeface="Arial" charset="0"/>
            </a:endParaRPr>
          </a:p>
          <a:p>
            <a:pPr marL="174625" indent="-174625">
              <a:spcAft>
                <a:spcPts val="1200"/>
              </a:spcAft>
              <a:defRPr/>
            </a:pPr>
            <a:r>
              <a:rPr lang="es-ES" b="1" i="1" dirty="0">
                <a:latin typeface="Arial" charset="0"/>
                <a:cs typeface="Arial" charset="0"/>
              </a:rPr>
              <a:t>OBJETIVO</a:t>
            </a:r>
          </a:p>
          <a:p>
            <a:pPr algn="just"/>
            <a:r>
              <a:rPr lang="es-MX" dirty="0" smtClean="0"/>
              <a:t>Realizar </a:t>
            </a:r>
            <a:r>
              <a:rPr lang="es-MX" dirty="0"/>
              <a:t>promoción, difusión, estadística, planeación y seguimiento a las solicitudes de becas, tanto a los beneficiarios como a las instancias externas encargadas de regularlas</a:t>
            </a:r>
            <a:r>
              <a:rPr lang="es-MX" dirty="0" smtClean="0"/>
              <a:t>.</a:t>
            </a:r>
          </a:p>
          <a:p>
            <a:endParaRPr lang="es-MX" dirty="0"/>
          </a:p>
          <a:p>
            <a:pPr marL="174625" indent="-174625">
              <a:spcAft>
                <a:spcPts val="1200"/>
              </a:spcAft>
              <a:defRPr/>
            </a:pPr>
            <a:r>
              <a:rPr lang="es-MX" b="1" dirty="0">
                <a:latin typeface="Arial" charset="0"/>
                <a:cs typeface="Arial" charset="0"/>
              </a:rPr>
              <a:t> </a:t>
            </a:r>
            <a:r>
              <a:rPr lang="es-MX" b="1" i="1" dirty="0">
                <a:latin typeface="Arial" charset="0"/>
                <a:cs typeface="Arial" charset="0"/>
              </a:rPr>
              <a:t>FUNCIONES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ES" altLang="es-MX" dirty="0"/>
              <a:t>Participar en la elaboración, evaluación y seguimiento de la planeación (PTA y POA) de la jefatura en concordancia y coherencia al PIID.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dirty="0" smtClean="0"/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dirty="0" smtClean="0"/>
              <a:t>Proporcionar </a:t>
            </a:r>
            <a:r>
              <a:rPr lang="es-MX" dirty="0"/>
              <a:t>a los estudiantes información referente a las becas en tiempo y forma</a:t>
            </a:r>
            <a:r>
              <a:rPr lang="es-MX" dirty="0" smtClean="0"/>
              <a:t>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dirty="0"/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dirty="0" smtClean="0"/>
              <a:t>Informar acerca de  </a:t>
            </a:r>
            <a:r>
              <a:rPr lang="es-MX" dirty="0"/>
              <a:t>las becas externas que se apertura en cada ciclo </a:t>
            </a:r>
            <a:r>
              <a:rPr lang="es-MX" dirty="0" smtClean="0"/>
              <a:t>escolar y de  </a:t>
            </a:r>
            <a:r>
              <a:rPr lang="es-MX" dirty="0"/>
              <a:t>las Becas a ofertar para cada inicio de </a:t>
            </a:r>
            <a:r>
              <a:rPr lang="es-MX" dirty="0" smtClean="0"/>
              <a:t>semestre </a:t>
            </a:r>
            <a:r>
              <a:rPr lang="es-MX" dirty="0"/>
              <a:t>por concepto de inscripción o reinscripción</a:t>
            </a:r>
            <a:r>
              <a:rPr lang="es-MX" dirty="0" smtClean="0"/>
              <a:t>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dirty="0"/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dirty="0"/>
              <a:t>Atender a </a:t>
            </a:r>
            <a:r>
              <a:rPr lang="es-MX" dirty="0" smtClean="0"/>
              <a:t>los Coordinadores </a:t>
            </a:r>
            <a:r>
              <a:rPr lang="es-MX" dirty="0"/>
              <a:t>del Programa Prospera para darle seguimiento a las convocatorias de este programa</a:t>
            </a:r>
            <a:r>
              <a:rPr lang="es-MX" dirty="0" smtClean="0"/>
              <a:t>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dirty="0"/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dirty="0"/>
              <a:t>Elaborar estudios socioeconómicos a los estudiantes solicitantes, como base para la asignación de la beca de Manutención más apoya a tu transporte</a:t>
            </a:r>
            <a:r>
              <a:rPr lang="es-MX" dirty="0" smtClean="0"/>
              <a:t>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dirty="0"/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dirty="0" smtClean="0"/>
              <a:t> Integrar </a:t>
            </a:r>
            <a:r>
              <a:rPr lang="es-MX" dirty="0"/>
              <a:t>y archivar </a:t>
            </a:r>
            <a:r>
              <a:rPr lang="es-MX" dirty="0" smtClean="0"/>
              <a:t>expedientes y listados </a:t>
            </a:r>
            <a:r>
              <a:rPr lang="es-MX" dirty="0"/>
              <a:t>de </a:t>
            </a:r>
            <a:r>
              <a:rPr lang="es-MX" dirty="0" smtClean="0"/>
              <a:t>becarios 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dirty="0"/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dirty="0" smtClean="0"/>
              <a:t> Elaborar </a:t>
            </a:r>
            <a:r>
              <a:rPr lang="es-MX" dirty="0"/>
              <a:t>y tramitar los oficios y/o documentos institucionales para notificar a las partes implicadas en el proceso de los becarios</a:t>
            </a:r>
            <a:r>
              <a:rPr lang="es-MX" dirty="0" smtClean="0"/>
              <a:t>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dirty="0"/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dirty="0" smtClean="0"/>
              <a:t> Elaborar </a:t>
            </a:r>
            <a:r>
              <a:rPr lang="es-MX" dirty="0"/>
              <a:t>el control administrativo y la estadística de los becarios de la institución</a:t>
            </a:r>
            <a:r>
              <a:rPr lang="es-MX" dirty="0" smtClean="0"/>
              <a:t>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dirty="0"/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dirty="0" smtClean="0"/>
              <a:t>Apoyar </a:t>
            </a:r>
            <a:r>
              <a:rPr lang="es-MX" dirty="0"/>
              <a:t>en la captura de información en Plataforma Estatal y Nacional de Transparencia</a:t>
            </a:r>
            <a:r>
              <a:rPr lang="es-MX" dirty="0" smtClean="0"/>
              <a:t>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dirty="0" smtClean="0"/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dirty="0"/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algn="just">
              <a:spcAft>
                <a:spcPts val="1200"/>
              </a:spcAft>
              <a:defRPr/>
            </a:pPr>
            <a:endParaRPr lang="es-MX" dirty="0" smtClean="0">
              <a:latin typeface="Arial" charset="0"/>
              <a:cs typeface="Arial" charset="0"/>
            </a:endParaRP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 smtClean="0">
              <a:latin typeface="Arial" charset="0"/>
              <a:cs typeface="Arial" charset="0"/>
            </a:endParaRP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 smtClean="0">
              <a:latin typeface="Arial" charset="0"/>
              <a:cs typeface="Arial" charset="0"/>
            </a:endParaRP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endParaRPr lang="es-MX" dirty="0" smtClean="0"/>
          </a:p>
          <a:p>
            <a:pPr marL="171450" lvl="0" indent="-171450">
              <a:buFont typeface="Wingdings" panose="05000000000000000000" pitchFamily="2" charset="2"/>
              <a:buChar char="§"/>
            </a:pPr>
            <a:endParaRPr lang="es-MX" dirty="0"/>
          </a:p>
          <a:p>
            <a:pPr marL="179388" indent="-179388" algn="just"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</p:txBody>
      </p:sp>
      <p:sp>
        <p:nvSpPr>
          <p:cNvPr id="14439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4439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013888"/>
              </p:ext>
            </p:extLst>
          </p:nvPr>
        </p:nvGraphicFramePr>
        <p:xfrm>
          <a:off x="1577788" y="8091177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 del Centro de Información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Rosa Ydalia González Antonio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339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4" name="5 Rectángulo"/>
          <p:cNvSpPr>
            <a:spLocks noChangeArrowheads="1"/>
          </p:cNvSpPr>
          <p:nvPr/>
        </p:nvSpPr>
        <p:spPr bwMode="auto">
          <a:xfrm>
            <a:off x="1445601" y="526927"/>
            <a:ext cx="5219700" cy="50783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174625" indent="-174625" algn="ctr">
              <a:defRPr/>
            </a:pPr>
            <a:endParaRPr lang="es-ES" b="1" i="1" dirty="0">
              <a:latin typeface="Arial" charset="0"/>
              <a:cs typeface="Arial" charset="0"/>
            </a:endParaRPr>
          </a:p>
          <a:p>
            <a:pPr marL="174625" indent="-174625" algn="ctr">
              <a:defRPr/>
            </a:pPr>
            <a:r>
              <a:rPr lang="es-ES" b="1" i="1" dirty="0" smtClean="0">
                <a:latin typeface="Arial" charset="0"/>
                <a:cs typeface="Arial" charset="0"/>
              </a:rPr>
              <a:t>BECAS</a:t>
            </a:r>
            <a:endParaRPr lang="es-ES" b="1" i="1" dirty="0">
              <a:latin typeface="Arial" charset="0"/>
              <a:cs typeface="Arial" charset="0"/>
            </a:endParaRPr>
          </a:p>
          <a:p>
            <a:pPr marL="174625" indent="-174625" algn="ctr">
              <a:defRPr/>
            </a:pPr>
            <a:r>
              <a:rPr lang="es-ES" b="1" i="1" dirty="0" smtClean="0">
                <a:latin typeface="Arial" charset="0"/>
                <a:cs typeface="Arial" charset="0"/>
              </a:rPr>
              <a:t>“CONTINUA”</a:t>
            </a:r>
            <a:endParaRPr lang="es-ES" b="1" i="1" dirty="0">
              <a:latin typeface="Arial" charset="0"/>
              <a:cs typeface="Arial" charset="0"/>
            </a:endParaRPr>
          </a:p>
          <a:p>
            <a:pPr lvl="0"/>
            <a:endParaRPr lang="es-MX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dirty="0"/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MX" dirty="0"/>
              <a:t>Recopilar y resguardar datos personales de los estudiantes a solicitar alguna beca o de becarios.</a:t>
            </a:r>
          </a:p>
          <a:p>
            <a:pPr lvl="0" algn="just"/>
            <a:endParaRPr lang="es-MX" dirty="0" smtClean="0"/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dirty="0" smtClean="0"/>
              <a:t>Cumplir </a:t>
            </a:r>
            <a:r>
              <a:rPr lang="es-MX" dirty="0"/>
              <a:t>con la normatividad expedida en la materia para el control, organización, circulación y conservación de documentos y archivos</a:t>
            </a:r>
            <a:r>
              <a:rPr lang="es-MX" dirty="0" smtClean="0"/>
              <a:t>.</a:t>
            </a:r>
          </a:p>
          <a:p>
            <a:pPr lvl="0" algn="just"/>
            <a:endParaRPr lang="es-MX" dirty="0" smtClean="0"/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Estas </a:t>
            </a:r>
            <a:r>
              <a:rPr lang="es-MX" dirty="0">
                <a:solidFill>
                  <a:srgbClr val="000000"/>
                </a:solidFill>
              </a:rPr>
              <a:t>funciones son enunciativas mas no limitativas.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lvl="0"/>
            <a:r>
              <a:rPr lang="es-MX" dirty="0"/>
              <a:t> </a:t>
            </a:r>
            <a:r>
              <a:rPr lang="es-MX" dirty="0" smtClean="0"/>
              <a:t> </a:t>
            </a:r>
            <a:endParaRPr lang="es-MX" dirty="0"/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algn="just">
              <a:spcAft>
                <a:spcPts val="1200"/>
              </a:spcAft>
              <a:defRPr/>
            </a:pPr>
            <a:endParaRPr lang="es-MX" dirty="0" smtClean="0">
              <a:latin typeface="Arial" charset="0"/>
              <a:cs typeface="Arial" charset="0"/>
            </a:endParaRP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 smtClean="0">
              <a:latin typeface="Arial" charset="0"/>
              <a:cs typeface="Arial" charset="0"/>
            </a:endParaRP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 smtClean="0">
              <a:latin typeface="Arial" charset="0"/>
              <a:cs typeface="Arial" charset="0"/>
            </a:endParaRP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endParaRPr lang="es-MX" dirty="0" smtClean="0"/>
          </a:p>
          <a:p>
            <a:pPr marL="171450" lvl="0" indent="-171450">
              <a:buFont typeface="Wingdings" panose="05000000000000000000" pitchFamily="2" charset="2"/>
              <a:buChar char="§"/>
            </a:pPr>
            <a:endParaRPr lang="es-MX" dirty="0"/>
          </a:p>
          <a:p>
            <a:pPr marL="179388" indent="-179388" algn="just"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</p:txBody>
      </p:sp>
      <p:sp>
        <p:nvSpPr>
          <p:cNvPr id="14439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4439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329325"/>
              </p:ext>
            </p:extLst>
          </p:nvPr>
        </p:nvGraphicFramePr>
        <p:xfrm>
          <a:off x="1577788" y="8091177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 del Centro de Información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Rosa Ydalia González Antonio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953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89091" name="5 Rectángulo"/>
          <p:cNvSpPr>
            <a:spLocks noChangeArrowheads="1"/>
          </p:cNvSpPr>
          <p:nvPr/>
        </p:nvSpPr>
        <p:spPr bwMode="auto">
          <a:xfrm>
            <a:off x="1446213" y="531813"/>
            <a:ext cx="5219700" cy="763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SUBDIRECCIÓN DE SERVICIOS ADMINISTRATIVOS</a:t>
            </a:r>
            <a:endParaRPr lang="es-ES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dirty="0">
                <a:latin typeface="Arial" panose="020B0604020202020204" pitchFamily="34" charset="0"/>
              </a:rPr>
              <a:t>    Coordinar la administración de los recursos humanos, financieros, materiales, mantenimientos y de servicios generales asignados </a:t>
            </a:r>
            <a:r>
              <a:rPr lang="es-MX" altLang="es-MX" sz="1200" dirty="0" smtClean="0">
                <a:latin typeface="Arial" panose="020B0604020202020204" pitchFamily="34" charset="0"/>
              </a:rPr>
              <a:t>a la Institución.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FUNCIONES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Gestionar </a:t>
            </a:r>
            <a:r>
              <a:rPr lang="es-MX" altLang="es-MX" sz="1200" dirty="0">
                <a:latin typeface="Arial" panose="020B0604020202020204" pitchFamily="34" charset="0"/>
              </a:rPr>
              <a:t>los anteproyectos de programas de modernización</a:t>
            </a:r>
            <a:r>
              <a:rPr lang="es-MX" altLang="es-MX" sz="1200" dirty="0" smtClean="0">
                <a:latin typeface="Arial" panose="020B0604020202020204" pitchFamily="34" charset="0"/>
              </a:rPr>
              <a:t>, </a:t>
            </a:r>
            <a:r>
              <a:rPr lang="es-MX" altLang="es-MX" sz="1200" dirty="0">
                <a:latin typeface="Arial" panose="020B0604020202020204" pitchFamily="34" charset="0"/>
              </a:rPr>
              <a:t>presupuesto de egresos y desarrollo administrativo. </a:t>
            </a:r>
            <a:endParaRPr lang="es-MX" altLang="es-MX" sz="1200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Elaborar </a:t>
            </a:r>
            <a:r>
              <a:rPr lang="es-MX" altLang="es-MX" sz="1200" dirty="0">
                <a:latin typeface="Arial" panose="020B0604020202020204" pitchFamily="34" charset="0"/>
              </a:rPr>
              <a:t>la estimación anual de recursos propios del instituto y vigilar que su aplicación se realice de conformidad con las disposiciones normativas aplicables.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Gestionar </a:t>
            </a:r>
            <a:r>
              <a:rPr lang="es-MX" altLang="es-MX" sz="1200" dirty="0">
                <a:latin typeface="Arial" panose="020B0604020202020204" pitchFamily="34" charset="0"/>
              </a:rPr>
              <a:t>y mantener actualizado el sistema de contabilidad y presupuesto.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Supervisar </a:t>
            </a:r>
            <a:r>
              <a:rPr lang="es-MX" altLang="es-MX" sz="1200" dirty="0">
                <a:latin typeface="Arial" panose="020B0604020202020204" pitchFamily="34" charset="0"/>
              </a:rPr>
              <a:t>el cumplimiento de los programas de inversión y desarrollo institucional</a:t>
            </a:r>
            <a:r>
              <a:rPr lang="es-MX" altLang="es-MX" sz="1200" dirty="0" smtClean="0">
                <a:latin typeface="Arial" panose="020B0604020202020204" pitchFamily="34" charset="0"/>
              </a:rPr>
              <a:t>.</a:t>
            </a:r>
            <a:r>
              <a:rPr lang="es-MX" altLang="es-MX" sz="1200" dirty="0">
                <a:latin typeface="Arial" panose="020B0604020202020204" pitchFamily="34" charset="0"/>
              </a:rPr>
              <a:t> </a:t>
            </a:r>
            <a:endParaRPr lang="es-MX" altLang="es-MX" sz="1200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Mantener </a:t>
            </a:r>
            <a:r>
              <a:rPr lang="es-MX" altLang="es-MX" sz="1200" dirty="0">
                <a:latin typeface="Arial" panose="020B0604020202020204" pitchFamily="34" charset="0"/>
              </a:rPr>
              <a:t>actualizada la normatividad del instituto, el reglamento interior y los manuales de organización y de procedimientos de la unidades administrativas</a:t>
            </a:r>
            <a:r>
              <a:rPr lang="es-MX" altLang="es-MX" sz="1200" dirty="0" smtClean="0">
                <a:latin typeface="Arial" panose="020B0604020202020204" pitchFamily="34" charset="0"/>
              </a:rPr>
              <a:t>.</a:t>
            </a:r>
            <a:r>
              <a:rPr lang="es-MX" altLang="es-MX" sz="1200" dirty="0">
                <a:latin typeface="Arial" panose="020B0604020202020204" pitchFamily="34" charset="0"/>
              </a:rPr>
              <a:t> </a:t>
            </a:r>
            <a:endParaRPr lang="es-MX" altLang="es-MX" sz="1200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Proponer los </a:t>
            </a:r>
            <a:r>
              <a:rPr lang="es-MX" altLang="es-MX" sz="1200" dirty="0">
                <a:latin typeface="Arial" panose="020B0604020202020204" pitchFamily="34" charset="0"/>
              </a:rPr>
              <a:t>procedimientos de contratación en materia de adquisiciones, arrendamiento y servicios, así como de contratación de obras públicas y servicios relacionados </a:t>
            </a:r>
            <a:endParaRPr lang="es-MX" altLang="es-MX" sz="1200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 Integrar </a:t>
            </a:r>
            <a:r>
              <a:rPr lang="es-MX" altLang="es-MX" sz="1200" dirty="0">
                <a:latin typeface="Arial" panose="020B0604020202020204" pitchFamily="34" charset="0"/>
              </a:rPr>
              <a:t>las solicitudes de información, conforme a la Ley de Acceso a la Información Pública del Estado de San Luis Potosí</a:t>
            </a:r>
            <a:r>
              <a:rPr lang="es-MX" altLang="es-MX" sz="12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Analizar </a:t>
            </a:r>
            <a:r>
              <a:rPr lang="es-MX" altLang="es-MX" sz="1200" dirty="0">
                <a:latin typeface="Arial" panose="020B0604020202020204" pitchFamily="34" charset="0"/>
              </a:rPr>
              <a:t>la formulación e implementación de programas y proyectos en materia de mejora regulatoria.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</a:pPr>
            <a:endParaRPr lang="es-ES" altLang="es-MX" sz="1200" b="1" i="1" dirty="0">
              <a:latin typeface="Arial" panose="020B0604020202020204" pitchFamily="34" charset="0"/>
            </a:endParaRPr>
          </a:p>
        </p:txBody>
      </p:sp>
      <p:sp>
        <p:nvSpPr>
          <p:cNvPr id="89103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89104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876586"/>
              </p:ext>
            </p:extLst>
          </p:nvPr>
        </p:nvGraphicFramePr>
        <p:xfrm>
          <a:off x="1571625" y="8313738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Subdirectora de Servicios Administrativos</a:t>
                      </a: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Claudia Díaz Aguilar.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90115" name="5 Rectángulo"/>
          <p:cNvSpPr>
            <a:spLocks noChangeArrowheads="1"/>
          </p:cNvSpPr>
          <p:nvPr/>
        </p:nvSpPr>
        <p:spPr bwMode="auto">
          <a:xfrm>
            <a:off x="1444625" y="531813"/>
            <a:ext cx="5219700" cy="3557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SUBDIRECCIÓN DE SERVICIOS ADMINISTRATIVOS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(CONTINÚA)</a:t>
            </a:r>
            <a:endParaRPr lang="es-ES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Participar </a:t>
            </a:r>
            <a:r>
              <a:rPr lang="es-ES" altLang="es-MX" sz="1200" dirty="0">
                <a:latin typeface="Arial" panose="020B0604020202020204" pitchFamily="34" charset="0"/>
              </a:rPr>
              <a:t>en la elaboración, evaluación y seguimiento de la planeación           (PTA y POA) de la subdirección en concordancia y coherencia al PIID.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Cumplir </a:t>
            </a:r>
            <a:r>
              <a:rPr lang="es-MX" altLang="es-MX" sz="1200" dirty="0">
                <a:latin typeface="Arial" panose="020B0604020202020204" pitchFamily="34" charset="0"/>
              </a:rPr>
              <a:t>con la normatividad expedida en la materia para el control, organización, circulación y conservación de documentos y archivos</a:t>
            </a:r>
            <a:r>
              <a:rPr lang="es-MX" altLang="es-MX" sz="12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/>
            <a:endParaRPr lang="es-MX" altLang="es-MX" sz="1200" dirty="0">
              <a:latin typeface="Arial" panose="020B0604020202020204" pitchFamily="34" charset="0"/>
            </a:endParaRPr>
          </a:p>
          <a:p>
            <a:pPr algn="just"/>
            <a:endParaRPr lang="es-MX" altLang="es-MX" sz="1200" dirty="0">
              <a:latin typeface="Arial" panose="020B0604020202020204" pitchFamily="34" charset="0"/>
            </a:endParaRPr>
          </a:p>
          <a:p>
            <a:pPr algn="just"/>
            <a:endParaRPr lang="es-ES" altLang="es-MX" sz="1200" b="1" i="1" dirty="0">
              <a:latin typeface="Arial" panose="020B0604020202020204" pitchFamily="34" charset="0"/>
            </a:endParaRPr>
          </a:p>
        </p:txBody>
      </p:sp>
      <p:sp>
        <p:nvSpPr>
          <p:cNvPr id="9012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9012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86722"/>
              </p:ext>
            </p:extLst>
          </p:nvPr>
        </p:nvGraphicFramePr>
        <p:xfrm>
          <a:off x="1571625" y="8313738"/>
          <a:ext cx="5181600" cy="76998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Subdirectora de Servicios Administrativos</a:t>
                      </a: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Claudia Díaz Aguilar.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30725" name="Rectangle 20"/>
          <p:cNvSpPr>
            <a:spLocks noChangeArrowheads="1"/>
          </p:cNvSpPr>
          <p:nvPr/>
        </p:nvSpPr>
        <p:spPr bwMode="auto">
          <a:xfrm>
            <a:off x="1447800" y="530225"/>
            <a:ext cx="5219700" cy="830996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defRPr/>
            </a:pPr>
            <a:endParaRPr lang="es-MX" b="1" i="1" dirty="0">
              <a:latin typeface="Arial" charset="0"/>
              <a:cs typeface="Arial" charset="0"/>
            </a:endParaRPr>
          </a:p>
          <a:p>
            <a:pPr algn="ctr">
              <a:spcAft>
                <a:spcPts val="0"/>
              </a:spcAft>
              <a:defRPr/>
            </a:pPr>
            <a:r>
              <a:rPr lang="es-MX" b="1" i="1" dirty="0" smtClean="0">
                <a:latin typeface="Arial" charset="0"/>
                <a:cs typeface="Arial" charset="0"/>
              </a:rPr>
              <a:t>SECRETARIA DE SUBDIRECCION DE SERVICIOS</a:t>
            </a:r>
          </a:p>
          <a:p>
            <a:pPr algn="ctr">
              <a:spcAft>
                <a:spcPts val="0"/>
              </a:spcAft>
              <a:defRPr/>
            </a:pPr>
            <a:r>
              <a:rPr lang="es-MX" b="1" i="1" dirty="0" smtClean="0">
                <a:latin typeface="Arial" charset="0"/>
                <a:cs typeface="Arial" charset="0"/>
              </a:rPr>
              <a:t> </a:t>
            </a:r>
            <a:r>
              <a:rPr lang="es-MX" b="1" i="1" dirty="0">
                <a:latin typeface="Arial" charset="0"/>
                <a:cs typeface="Arial" charset="0"/>
              </a:rPr>
              <a:t>ADMINISTRATIVOS</a:t>
            </a:r>
          </a:p>
          <a:p>
            <a:pPr algn="ctr">
              <a:spcAft>
                <a:spcPts val="0"/>
              </a:spcAft>
              <a:defRPr/>
            </a:pPr>
            <a:endParaRPr lang="es-MX" b="1" i="1" dirty="0">
              <a:latin typeface="Arial" charset="0"/>
              <a:cs typeface="Arial" charset="0"/>
            </a:endParaRPr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MX" b="1" dirty="0"/>
              <a:t>OBJETIVO</a:t>
            </a:r>
            <a:endParaRPr lang="es-MX" dirty="0"/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ES" dirty="0"/>
              <a:t>    Proporcionar los servicios de apoyo administrativo que sean requeridos por </a:t>
            </a:r>
            <a:r>
              <a:rPr lang="es-ES" dirty="0" smtClean="0"/>
              <a:t>la Subdirección </a:t>
            </a:r>
            <a:r>
              <a:rPr lang="es-ES" dirty="0"/>
              <a:t>en la realización de actividades que contribuyan a cumplir las metas fijadas en el área.</a:t>
            </a:r>
            <a:endParaRPr lang="es-MX" dirty="0"/>
          </a:p>
          <a:p>
            <a:pPr algn="just">
              <a:spcAft>
                <a:spcPts val="1200"/>
              </a:spcAft>
              <a:defRPr/>
            </a:pPr>
            <a:r>
              <a:rPr lang="es-MX" dirty="0"/>
              <a:t> </a:t>
            </a:r>
            <a:r>
              <a:rPr lang="es-ES" b="1" dirty="0"/>
              <a:t>FUNCIONES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dirty="0"/>
              <a:t>Apoyar a la Subdirección en las actividades que se le encomienden, relativas a la operatividad del área.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Dar seguimiento al </a:t>
            </a:r>
            <a:r>
              <a:rPr lang="es-MX" altLang="es-MX" dirty="0"/>
              <a:t>registro y control de la correspondencia de entrada, contestando aquella que le señale </a:t>
            </a:r>
            <a:r>
              <a:rPr lang="es-MX" altLang="es-MX" dirty="0" smtClean="0"/>
              <a:t>la Subdirección.</a:t>
            </a:r>
            <a:endParaRPr lang="es-MX" altLang="es-MX" dirty="0"/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Elaborar </a:t>
            </a:r>
            <a:r>
              <a:rPr lang="es-MX" altLang="es-MX" dirty="0"/>
              <a:t>los informes que solicite </a:t>
            </a:r>
            <a:r>
              <a:rPr lang="es-MX" altLang="es-MX" dirty="0" smtClean="0"/>
              <a:t>la  Subdirección. </a:t>
            </a:r>
            <a:endParaRPr lang="es-MX" altLang="es-MX" dirty="0"/>
          </a:p>
          <a:p>
            <a:pPr marL="171450" indent="-17145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Dar seguimiento a </a:t>
            </a:r>
            <a:r>
              <a:rPr lang="es-MX" altLang="es-MX" dirty="0"/>
              <a:t>la información y documentación que le sean requeridos por instancias superiores y por las áreas adscritas </a:t>
            </a:r>
            <a:r>
              <a:rPr lang="es-MX" altLang="es-MX" dirty="0" smtClean="0"/>
              <a:t>a la Institución.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  Auxiliar en el control de bienes muebles e inmuebles asignados al área, de conformidad con el procedimiento establecido.</a:t>
            </a:r>
            <a:r>
              <a:rPr lang="es-ES" dirty="0"/>
              <a:t> </a:t>
            </a:r>
            <a:endParaRPr lang="es-ES" dirty="0" smtClean="0"/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Ejecutar </a:t>
            </a:r>
            <a:r>
              <a:rPr lang="es-MX" dirty="0">
                <a:solidFill>
                  <a:srgbClr val="000000"/>
                </a:solidFill>
                <a:latin typeface="Arial" charset="0"/>
                <a:cs typeface="Arial" charset="0"/>
              </a:rPr>
              <a:t>la normatividad expedida en materia para el control, organización, circulación y conservación de documentos y archivos.</a:t>
            </a:r>
            <a:r>
              <a:rPr lang="es-MX" altLang="es-MX" dirty="0"/>
              <a:t> 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  Atender </a:t>
            </a:r>
            <a:r>
              <a:rPr lang="es-MX" altLang="es-MX" dirty="0"/>
              <a:t>las actividades relacionadas al cumplimiento del Programa Operativo Anual.</a:t>
            </a:r>
            <a:r>
              <a:rPr lang="es-ES" dirty="0"/>
              <a:t> 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Estas </a:t>
            </a:r>
            <a:r>
              <a:rPr lang="es-MX" dirty="0">
                <a:solidFill>
                  <a:srgbClr val="000000"/>
                </a:solidFill>
              </a:rPr>
              <a:t>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171450" indent="-171450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dirty="0"/>
          </a:p>
          <a:p>
            <a:pPr marL="171450" indent="-171450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dirty="0"/>
          </a:p>
          <a:p>
            <a:pPr marL="177800" indent="-177800" algn="just">
              <a:buFont typeface="Wingdings" pitchFamily="2" charset="2"/>
              <a:buChar char="§"/>
              <a:defRPr/>
            </a:pPr>
            <a:endParaRPr lang="es-MX" altLang="es-MX" dirty="0"/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MX" altLang="es-MX" dirty="0"/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ES" dirty="0"/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MX" dirty="0">
              <a:solidFill>
                <a:srgbClr val="FF33CC"/>
              </a:solidFill>
            </a:endParaRPr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9319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781330"/>
              </p:ext>
            </p:extLst>
          </p:nvPr>
        </p:nvGraphicFramePr>
        <p:xfrm>
          <a:off x="1571625" y="8227546"/>
          <a:ext cx="5181600" cy="76993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Secretaria de Subdirección de Servicios Administrativos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MX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Mayra González Hernández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Ricardo Bárcenas Rivas</a:t>
                      </a: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0"/>
          <p:cNvSpPr>
            <a:spLocks noChangeArrowheads="1"/>
          </p:cNvSpPr>
          <p:nvPr/>
        </p:nvSpPr>
        <p:spPr bwMode="auto">
          <a:xfrm>
            <a:off x="1462088" y="530226"/>
            <a:ext cx="5219700" cy="738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s-ES" altLang="es-MX" b="1" i="1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ctr"/>
            <a:r>
              <a:rPr lang="es-ES" altLang="es-MX" b="1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OFICINA DE CONTROL </a:t>
            </a:r>
            <a:r>
              <a:rPr lang="es-ES" altLang="es-MX" b="1" i="1" dirty="0">
                <a:solidFill>
                  <a:srgbClr val="000000"/>
                </a:solidFill>
                <a:cs typeface="Times New Roman" panose="02020603050405020304" pitchFamily="18" charset="0"/>
              </a:rPr>
              <a:t>INTERNO</a:t>
            </a:r>
          </a:p>
          <a:p>
            <a:pPr algn="just">
              <a:spcAft>
                <a:spcPts val="1200"/>
              </a:spcAft>
            </a:pPr>
            <a:r>
              <a:rPr lang="es-ES_tradnl" altLang="es-MX" b="1" i="1" dirty="0">
                <a:solidFill>
                  <a:srgbClr val="000000"/>
                </a:solidFill>
              </a:rPr>
              <a:t>OBJETIVO</a:t>
            </a:r>
          </a:p>
          <a:p>
            <a:pPr algn="just">
              <a:spcAft>
                <a:spcPts val="1200"/>
              </a:spcAft>
            </a:pPr>
            <a:r>
              <a:rPr lang="es-ES" altLang="es-MX" dirty="0">
                <a:solidFill>
                  <a:srgbClr val="000000"/>
                </a:solidFill>
              </a:rPr>
              <a:t>    </a:t>
            </a:r>
            <a:r>
              <a:rPr lang="es-MX" altLang="es-MX" dirty="0" smtClean="0">
                <a:solidFill>
                  <a:srgbClr val="000000"/>
                </a:solidFill>
              </a:rPr>
              <a:t>Implementar Mantener el sistema de control interno para el logro de los objetivos y metas institucionales.</a:t>
            </a:r>
          </a:p>
          <a:p>
            <a:pPr algn="just">
              <a:spcAft>
                <a:spcPts val="1200"/>
              </a:spcAft>
            </a:pPr>
            <a:r>
              <a:rPr lang="es-MX" altLang="es-MX" dirty="0" smtClean="0">
                <a:solidFill>
                  <a:srgbClr val="000000"/>
                </a:solidFill>
              </a:rPr>
              <a:t> </a:t>
            </a:r>
            <a:r>
              <a:rPr lang="es-ES" altLang="es-MX" b="1" i="1" dirty="0" smtClean="0">
                <a:solidFill>
                  <a:srgbClr val="000000"/>
                </a:solidFill>
              </a:rPr>
              <a:t>FUNCIONES </a:t>
            </a:r>
            <a:endParaRPr lang="es-ES" altLang="es-MX" b="1" i="1" dirty="0">
              <a:solidFill>
                <a:srgbClr val="00000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dirty="0">
                <a:solidFill>
                  <a:srgbClr val="000000"/>
                </a:solidFill>
              </a:rPr>
              <a:t>Inspeccionar la implementación del sistema de control interno institucional</a:t>
            </a:r>
            <a:r>
              <a:rPr lang="es-MX" dirty="0" smtClean="0">
                <a:solidFill>
                  <a:srgbClr val="000000"/>
                </a:solidFill>
              </a:rPr>
              <a:t>.</a:t>
            </a:r>
          </a:p>
          <a:p>
            <a:pPr marL="0" indent="0" algn="just"/>
            <a:endParaRPr lang="es-MX" dirty="0">
              <a:solidFill>
                <a:srgbClr val="00000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dirty="0">
                <a:solidFill>
                  <a:srgbClr val="000000"/>
                </a:solidFill>
              </a:rPr>
              <a:t>Vigilar el cumplimiento del acuerdo secretarial que establece las normas generales de control interno para la administración pública del estado de S.L.P</a:t>
            </a:r>
            <a:r>
              <a:rPr lang="es-MX" dirty="0" smtClean="0">
                <a:solidFill>
                  <a:srgbClr val="000000"/>
                </a:solidFill>
              </a:rPr>
              <a:t>.</a:t>
            </a:r>
          </a:p>
          <a:p>
            <a:pPr marL="0" indent="0" algn="just"/>
            <a:endParaRPr lang="es-MX" dirty="0">
              <a:solidFill>
                <a:srgbClr val="00000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dirty="0">
                <a:solidFill>
                  <a:srgbClr val="000000"/>
                </a:solidFill>
              </a:rPr>
              <a:t>Elaborar el informe anual del estado que guarda el control interno institucional</a:t>
            </a:r>
            <a:r>
              <a:rPr lang="es-MX" dirty="0" smtClean="0">
                <a:solidFill>
                  <a:srgbClr val="000000"/>
                </a:solidFill>
              </a:rPr>
              <a:t>.</a:t>
            </a:r>
          </a:p>
          <a:p>
            <a:pPr marL="0" indent="0" algn="just"/>
            <a:endParaRPr lang="es-MX" dirty="0">
              <a:solidFill>
                <a:srgbClr val="00000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dirty="0">
                <a:solidFill>
                  <a:srgbClr val="000000"/>
                </a:solidFill>
              </a:rPr>
              <a:t>Divulgar la cultura del control interno a fin de contribuir al cumplimiento de la misión, visión y plan estratégico de la institución</a:t>
            </a:r>
            <a:r>
              <a:rPr lang="es-MX" dirty="0" smtClean="0">
                <a:solidFill>
                  <a:srgbClr val="000000"/>
                </a:solidFill>
              </a:rPr>
              <a:t>.</a:t>
            </a:r>
          </a:p>
          <a:p>
            <a:pPr marL="0" indent="0" algn="just"/>
            <a:endParaRPr lang="es-MX" dirty="0">
              <a:solidFill>
                <a:srgbClr val="00000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dirty="0">
                <a:solidFill>
                  <a:srgbClr val="000000"/>
                </a:solidFill>
              </a:rPr>
              <a:t>Inspeccionar que la ejecución de los recursos del instituto se lleve a cabo conforme a los procedimientos establecidos y reúna el soporte documental correspondiente</a:t>
            </a:r>
            <a:r>
              <a:rPr lang="es-MX" dirty="0" smtClean="0">
                <a:solidFill>
                  <a:srgbClr val="000000"/>
                </a:solidFill>
              </a:rPr>
              <a:t>.</a:t>
            </a:r>
          </a:p>
          <a:p>
            <a:pPr marL="0" indent="0" algn="just"/>
            <a:endParaRPr lang="es-MX" dirty="0">
              <a:solidFill>
                <a:srgbClr val="00000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dirty="0">
                <a:solidFill>
                  <a:srgbClr val="000000"/>
                </a:solidFill>
              </a:rPr>
              <a:t>Apoyar en la elaboración de la matriz de riesgos institucionales</a:t>
            </a:r>
            <a:r>
              <a:rPr lang="es-MX" dirty="0" smtClean="0">
                <a:solidFill>
                  <a:srgbClr val="000000"/>
                </a:solidFill>
              </a:rPr>
              <a:t>.</a:t>
            </a:r>
          </a:p>
          <a:p>
            <a:pPr marL="0" indent="0" algn="just"/>
            <a:endParaRPr lang="es-MX" dirty="0">
              <a:solidFill>
                <a:srgbClr val="00000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dirty="0">
                <a:solidFill>
                  <a:srgbClr val="000000"/>
                </a:solidFill>
              </a:rPr>
              <a:t>Apoyar en el seguimiento de las observaciones resultantes de las auditorías practicadas por la contraloría interna de organizamos descentralizados. </a:t>
            </a:r>
            <a:endParaRPr lang="es-MX" dirty="0" smtClean="0">
              <a:solidFill>
                <a:srgbClr val="000000"/>
              </a:solidFill>
            </a:endParaRPr>
          </a:p>
          <a:p>
            <a:pPr marL="0" indent="0" algn="just"/>
            <a:endParaRPr lang="es-MX" dirty="0">
              <a:solidFill>
                <a:srgbClr val="00000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dirty="0">
                <a:solidFill>
                  <a:srgbClr val="000000"/>
                </a:solidFill>
              </a:rPr>
              <a:t>Verificar el cumplimiento de la normativa interna del ITST</a:t>
            </a:r>
            <a:r>
              <a:rPr lang="es-MX" dirty="0" smtClean="0">
                <a:solidFill>
                  <a:srgbClr val="000000"/>
                </a:solidFill>
              </a:rPr>
              <a:t>.</a:t>
            </a:r>
          </a:p>
          <a:p>
            <a:pPr marL="0" indent="0" algn="just"/>
            <a:endParaRPr lang="es-MX" dirty="0">
              <a:solidFill>
                <a:srgbClr val="00000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dirty="0">
                <a:solidFill>
                  <a:srgbClr val="000000"/>
                </a:solidFill>
              </a:rPr>
              <a:t>Participar como órgano fiscalizador interno en los procesos administrativos del Instituto</a:t>
            </a:r>
            <a:r>
              <a:rPr lang="es-MX" dirty="0" smtClean="0">
                <a:solidFill>
                  <a:srgbClr val="000000"/>
                </a:solidFill>
              </a:rPr>
              <a:t>.</a:t>
            </a:r>
          </a:p>
          <a:p>
            <a:pPr marL="0" indent="0" algn="just"/>
            <a:endParaRPr lang="es-MX" dirty="0">
              <a:solidFill>
                <a:srgbClr val="00000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dirty="0">
                <a:solidFill>
                  <a:srgbClr val="000000"/>
                </a:solidFill>
              </a:rPr>
              <a:t>Apoyar en los procesos de Entrega-Recepción de las áreas del ITST</a:t>
            </a:r>
            <a:r>
              <a:rPr lang="es-MX" dirty="0" smtClean="0">
                <a:solidFill>
                  <a:srgbClr val="000000"/>
                </a:solidFill>
              </a:rPr>
              <a:t>.</a:t>
            </a:r>
          </a:p>
          <a:p>
            <a:pPr marL="0" indent="0" algn="just"/>
            <a:endParaRPr lang="es-MX" dirty="0">
              <a:solidFill>
                <a:srgbClr val="000000"/>
              </a:solidFill>
            </a:endParaRPr>
          </a:p>
          <a:p>
            <a:pPr marL="0" indent="0" algn="just"/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>
                <a:solidFill>
                  <a:srgbClr val="000000"/>
                </a:solidFill>
              </a:rPr>
              <a:t>DESCRIPCIÓN DE FUNCIONES</a:t>
            </a:r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7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968592"/>
              </p:ext>
            </p:extLst>
          </p:nvPr>
        </p:nvGraphicFramePr>
        <p:xfrm>
          <a:off x="1571625" y="8370888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 Control Interno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Gloria Leticia Ramírez Hernández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Ricardo Bárcenas Rivas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75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0"/>
          <p:cNvSpPr>
            <a:spLocks noChangeArrowheads="1"/>
          </p:cNvSpPr>
          <p:nvPr/>
        </p:nvSpPr>
        <p:spPr bwMode="auto">
          <a:xfrm>
            <a:off x="1447800" y="526562"/>
            <a:ext cx="5219700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s-ES" altLang="es-MX" b="1" i="1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ctr"/>
            <a:r>
              <a:rPr lang="es-ES" altLang="es-MX" b="1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OFICINA DE CONTROL </a:t>
            </a:r>
            <a:r>
              <a:rPr lang="es-ES" altLang="es-MX" b="1" i="1" dirty="0">
                <a:solidFill>
                  <a:srgbClr val="000000"/>
                </a:solidFill>
                <a:cs typeface="Times New Roman" panose="02020603050405020304" pitchFamily="18" charset="0"/>
              </a:rPr>
              <a:t>INTERNO</a:t>
            </a:r>
          </a:p>
          <a:p>
            <a:pPr algn="ctr">
              <a:spcAft>
                <a:spcPts val="1200"/>
              </a:spcAft>
            </a:pPr>
            <a:r>
              <a:rPr lang="es-ES" altLang="es-MX" b="1" i="1" dirty="0">
                <a:solidFill>
                  <a:srgbClr val="000000"/>
                </a:solidFill>
                <a:cs typeface="Times New Roman" panose="02020603050405020304" pitchFamily="18" charset="0"/>
              </a:rPr>
              <a:t>(CONTINÚA)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>
                <a:solidFill>
                  <a:srgbClr val="000000"/>
                </a:solidFill>
              </a:rPr>
              <a:t>Las </a:t>
            </a:r>
            <a:r>
              <a:rPr lang="es-MX" altLang="es-MX" dirty="0">
                <a:solidFill>
                  <a:srgbClr val="000000"/>
                </a:solidFill>
              </a:rPr>
              <a:t>demás que le confieran las disposiciones normativas aplicables, así como las que le encomiende el Director General</a:t>
            </a:r>
            <a:r>
              <a:rPr lang="es-MX" altLang="es-MX" dirty="0" smtClean="0">
                <a:solidFill>
                  <a:srgbClr val="000000"/>
                </a:solidFill>
              </a:rPr>
              <a:t>.</a:t>
            </a:r>
            <a:endParaRPr lang="es-MX" altLang="es-MX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>
                <a:solidFill>
                  <a:srgbClr val="000000"/>
                </a:solidFill>
              </a:rPr>
              <a:t>Actualizar la información del área en la plataforma nacional y estatal de trasparencia y así mismo responder oportunamente las solicitudes de información en conformidad con la ley de trasparencia a la información publica.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>
                <a:solidFill>
                  <a:srgbClr val="000000"/>
                </a:solidFill>
              </a:rPr>
              <a:t>Cumplir con la normatividad expedida en materia para el control, organización, circulación y conservación de documentos y archivos.</a:t>
            </a:r>
            <a:endParaRPr lang="es-ES" altLang="es-MX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dirty="0">
                <a:solidFill>
                  <a:srgbClr val="000000"/>
                </a:solidFill>
              </a:rPr>
              <a:t>Realizar las actividades inherentes al área.</a:t>
            </a:r>
            <a:endParaRPr lang="es-MX" altLang="es-MX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>
                <a:solidFill>
                  <a:srgbClr val="000000"/>
                </a:solidFill>
              </a:rPr>
              <a:t>Estas funciones son enunciativas más no limitativas.</a:t>
            </a:r>
          </a:p>
          <a:p>
            <a:pPr algn="just">
              <a:buFontTx/>
              <a:buChar char="•"/>
            </a:pPr>
            <a:endParaRPr lang="es-ES" altLang="es-MX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>
                <a:solidFill>
                  <a:srgbClr val="000000"/>
                </a:solidFill>
              </a:rPr>
              <a:t>DESCRIPCIÓN DE FUNCIONES</a:t>
            </a:r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7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54668"/>
              </p:ext>
            </p:extLst>
          </p:nvPr>
        </p:nvGraphicFramePr>
        <p:xfrm>
          <a:off x="1571625" y="8370888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 Control Interno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Gloria Leticia Ramírez Hernández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Ricardo Bárcenas Rivas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518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graphicFrame>
        <p:nvGraphicFramePr>
          <p:cNvPr id="5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367039"/>
              </p:ext>
            </p:extLst>
          </p:nvPr>
        </p:nvGraphicFramePr>
        <p:xfrm>
          <a:off x="1520825" y="8226425"/>
          <a:ext cx="5257800" cy="769987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Jefatura de Departamento  de Recursos Humanos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Ana Laura Rendón Diaz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95246" name="5 Rectángulo"/>
          <p:cNvSpPr>
            <a:spLocks noChangeArrowheads="1"/>
          </p:cNvSpPr>
          <p:nvPr/>
        </p:nvSpPr>
        <p:spPr bwMode="auto">
          <a:xfrm>
            <a:off x="1444625" y="531813"/>
            <a:ext cx="5219700" cy="775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DEPARTAMENTO RECURSOS </a:t>
            </a:r>
            <a:r>
              <a:rPr lang="es-MX" altLang="es-MX" sz="1200" b="1" i="1" dirty="0">
                <a:latin typeface="Arial" panose="020B0604020202020204" pitchFamily="34" charset="0"/>
              </a:rPr>
              <a:t>HUMANOS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_tradnl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dirty="0">
                <a:latin typeface="Arial" panose="020B0604020202020204" pitchFamily="34" charset="0"/>
              </a:rPr>
              <a:t>    </a:t>
            </a:r>
            <a:r>
              <a:rPr lang="es-MX" altLang="es-MX" sz="1200" dirty="0" smtClean="0">
                <a:latin typeface="Arial" panose="020B0604020202020204" pitchFamily="34" charset="0"/>
              </a:rPr>
              <a:t>Coordinar </a:t>
            </a:r>
            <a:r>
              <a:rPr lang="es-MX" altLang="es-MX" sz="1200" dirty="0">
                <a:latin typeface="Arial" panose="020B0604020202020204" pitchFamily="34" charset="0"/>
              </a:rPr>
              <a:t>las actividades relacionadas con la administración de personal del Instituto Tecnológico Superior de Tamazunchale.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FUNCIONES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Mantener actualizados los Manuales de Organización y  Procedimientos de la Institución.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Verificar el  cumplimiento de la normatividad en materia de Recursos Humanos.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Programar los eventos de capacitación, actualización y superación profesional para el personal </a:t>
            </a:r>
            <a:r>
              <a:rPr lang="es-MX" sz="1200" dirty="0" smtClean="0">
                <a:latin typeface="Arial" panose="020B0604020202020204" pitchFamily="34" charset="0"/>
              </a:rPr>
              <a:t>administrativo y de servicios del </a:t>
            </a:r>
            <a:r>
              <a:rPr lang="es-MX" sz="1200" dirty="0">
                <a:latin typeface="Arial" panose="020B0604020202020204" pitchFamily="34" charset="0"/>
              </a:rPr>
              <a:t>Instituto.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Gestionar los procesos derivados de las acciones de pago de remuneraciones del personal de la Institución.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Coordinar el </a:t>
            </a:r>
            <a:r>
              <a:rPr lang="es-MX" altLang="es-MX" sz="1200" dirty="0">
                <a:latin typeface="Arial" panose="020B0604020202020204" pitchFamily="34" charset="0"/>
              </a:rPr>
              <a:t>procedimiento de reclutamiento, selección </a:t>
            </a:r>
            <a:r>
              <a:rPr lang="es-MX" altLang="es-MX" sz="1200" dirty="0" smtClean="0">
                <a:latin typeface="Arial" panose="020B0604020202020204" pitchFamily="34" charset="0"/>
              </a:rPr>
              <a:t>e inducción del </a:t>
            </a:r>
            <a:r>
              <a:rPr lang="es-MX" altLang="es-MX" sz="1200" dirty="0">
                <a:latin typeface="Arial" panose="020B0604020202020204" pitchFamily="34" charset="0"/>
              </a:rPr>
              <a:t>personal </a:t>
            </a:r>
            <a:r>
              <a:rPr lang="es-MX" altLang="es-MX" sz="1200" dirty="0" smtClean="0">
                <a:latin typeface="Arial" panose="020B0604020202020204" pitchFamily="34" charset="0"/>
              </a:rPr>
              <a:t>conforme a las normas y lineamientos establecidos.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Coordinar el proceso de contratación del personal para la Institución</a:t>
            </a: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Ejecutar  el programa de ambiente de trabajo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Elaborar informes trimestrales de las actividades desarrolladas para integrar la carpeta de la Junta Directiva.</a:t>
            </a: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 smtClean="0">
                <a:latin typeface="Arial" panose="020B0604020202020204" pitchFamily="34" charset="0"/>
              </a:rPr>
              <a:t>Atender las solicitudes de información de la Contraloría Interna de Organismos Descentralizados.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Tramitar los documentos administrativos que requiera el personal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Tramitar el pago de los programas de estimulo académicos y administrativos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Inspeccionar las altas y las bajas ante el IMSS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9524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9524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96270" name="5 Rectángulo"/>
          <p:cNvSpPr>
            <a:spLocks noChangeArrowheads="1"/>
          </p:cNvSpPr>
          <p:nvPr/>
        </p:nvSpPr>
        <p:spPr bwMode="auto">
          <a:xfrm>
            <a:off x="1444625" y="531813"/>
            <a:ext cx="5219700" cy="4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 smtClean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DEPARTAMENTO DE RECURSOS </a:t>
            </a:r>
            <a:r>
              <a:rPr lang="es-MX" altLang="es-MX" sz="1200" b="1" i="1" dirty="0">
                <a:latin typeface="Arial" panose="020B0604020202020204" pitchFamily="34" charset="0"/>
              </a:rPr>
              <a:t>HUMANOS</a:t>
            </a:r>
          </a:p>
          <a:p>
            <a:pPr algn="ctr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Actualizar 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la información del área en la plataforma nacional y estatal de trasparencia y así mismo responder oportunamente las solicitudes de información en conformidad con la ley de trasparencia a la información publica.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Ejecutar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la normatividad expedida en materia para el control, organización, circulación y conservación de documentos y archivos.</a:t>
            </a:r>
            <a:r>
              <a:rPr lang="es-MX" altLang="es-MX" sz="1200" dirty="0">
                <a:latin typeface="Arial" panose="020B0604020202020204" pitchFamily="34" charset="0"/>
              </a:rPr>
              <a:t> 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altLang="es-MX" sz="1200" dirty="0" smtClean="0">
                <a:latin typeface="Arial" panose="020B0604020202020204" pitchFamily="34" charset="0"/>
              </a:rPr>
              <a:t>Elaborar</a:t>
            </a:r>
            <a:r>
              <a:rPr lang="es-ES" altLang="es-MX" sz="1200" dirty="0" smtClean="0">
                <a:latin typeface="Arial" panose="020B0604020202020204" pitchFamily="34" charset="0"/>
              </a:rPr>
              <a:t>, evaluar </a:t>
            </a:r>
            <a:r>
              <a:rPr lang="es-ES" altLang="es-MX" sz="1200" dirty="0">
                <a:latin typeface="Arial" panose="020B0604020202020204" pitchFamily="34" charset="0"/>
              </a:rPr>
              <a:t>y </a:t>
            </a:r>
            <a:r>
              <a:rPr lang="es-ES" altLang="es-MX" sz="1200" dirty="0" smtClean="0">
                <a:latin typeface="Arial" panose="020B0604020202020204" pitchFamily="34" charset="0"/>
              </a:rPr>
              <a:t> dar seguimiento </a:t>
            </a:r>
            <a:r>
              <a:rPr lang="es-ES" altLang="es-MX" sz="1200" dirty="0">
                <a:latin typeface="Arial" panose="020B0604020202020204" pitchFamily="34" charset="0"/>
              </a:rPr>
              <a:t>de la planeación </a:t>
            </a:r>
            <a:r>
              <a:rPr lang="es-ES" altLang="es-MX" sz="1200" dirty="0" smtClean="0">
                <a:latin typeface="Arial" panose="020B0604020202020204" pitchFamily="34" charset="0"/>
              </a:rPr>
              <a:t>(</a:t>
            </a:r>
            <a:r>
              <a:rPr lang="es-ES" altLang="es-MX" sz="1200" dirty="0">
                <a:latin typeface="Arial" panose="020B0604020202020204" pitchFamily="34" charset="0"/>
              </a:rPr>
              <a:t>PTA y POA) de la </a:t>
            </a:r>
            <a:r>
              <a:rPr lang="es-ES" altLang="es-MX" sz="1200" dirty="0" smtClean="0">
                <a:latin typeface="Arial" panose="020B0604020202020204" pitchFamily="34" charset="0"/>
              </a:rPr>
              <a:t>jefatura en </a:t>
            </a:r>
            <a:r>
              <a:rPr lang="es-ES" altLang="es-MX" sz="1200" dirty="0">
                <a:latin typeface="Arial" panose="020B0604020202020204" pitchFamily="34" charset="0"/>
              </a:rPr>
              <a:t>concordancia y coherencia al PIID.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Estas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funciones son enunciativas mas no limitativas.</a:t>
            </a:r>
            <a:r>
              <a:rPr lang="es-ES" sz="1200" dirty="0">
                <a:latin typeface="Arial" panose="020B0604020202020204" pitchFamily="34" charset="0"/>
              </a:rPr>
              <a:t> </a:t>
            </a:r>
            <a:endParaRPr lang="es-ES" sz="1200" dirty="0" smtClean="0"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ES" sz="1200" dirty="0"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6271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9627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665375"/>
              </p:ext>
            </p:extLst>
          </p:nvPr>
        </p:nvGraphicFramePr>
        <p:xfrm>
          <a:off x="1520825" y="8388350"/>
          <a:ext cx="5257800" cy="769987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Jefatura de Departamento  de Recursos Humanos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Ana Laura Rendón Diaz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49509" name="5 Rectángulo"/>
          <p:cNvSpPr>
            <a:spLocks noChangeArrowheads="1"/>
          </p:cNvSpPr>
          <p:nvPr/>
        </p:nvSpPr>
        <p:spPr bwMode="auto">
          <a:xfrm>
            <a:off x="1447800" y="533400"/>
            <a:ext cx="5219700" cy="670029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177800" indent="-177800" algn="ctr">
              <a:defRPr/>
            </a:pPr>
            <a:endParaRPr lang="es-MX" b="1" i="1" dirty="0">
              <a:latin typeface="Arial" charset="0"/>
              <a:cs typeface="Arial" charset="0"/>
            </a:endParaRPr>
          </a:p>
          <a:p>
            <a:pPr marL="177800" indent="-177800" algn="ctr">
              <a:defRPr/>
            </a:pPr>
            <a:r>
              <a:rPr lang="es-MX" b="1" i="1" dirty="0" smtClean="0">
                <a:latin typeface="Arial" charset="0"/>
                <a:cs typeface="Arial" charset="0"/>
              </a:rPr>
              <a:t>OFICINA DE NOMINA</a:t>
            </a:r>
            <a:endParaRPr lang="es-MX" b="1" i="1" dirty="0">
              <a:latin typeface="Arial" charset="0"/>
              <a:cs typeface="Arial" charset="0"/>
            </a:endParaRPr>
          </a:p>
          <a:p>
            <a:pPr marL="177800" indent="-177800" eaLnBrk="1" hangingPunct="1">
              <a:defRPr/>
            </a:pPr>
            <a:endParaRPr lang="es-ES_tradnl" b="1" i="1" dirty="0">
              <a:latin typeface="Arial" charset="0"/>
              <a:cs typeface="Arial" charset="0"/>
            </a:endParaRPr>
          </a:p>
          <a:p>
            <a:pPr marL="177800" indent="-177800" algn="just">
              <a:spcAft>
                <a:spcPts val="1200"/>
              </a:spcAft>
              <a:defRPr/>
            </a:pPr>
            <a:r>
              <a:rPr lang="es-ES_tradnl" b="1" i="1" dirty="0">
                <a:latin typeface="Arial" charset="0"/>
                <a:cs typeface="Arial" charset="0"/>
              </a:rPr>
              <a:t>OBJETIVO</a:t>
            </a:r>
          </a:p>
          <a:p>
            <a:pPr marL="177800" indent="-177800" algn="just">
              <a:spcAft>
                <a:spcPts val="1200"/>
              </a:spcAft>
              <a:defRPr/>
            </a:pPr>
            <a:r>
              <a:rPr lang="es-MX" dirty="0">
                <a:latin typeface="Arial" charset="0"/>
                <a:cs typeface="Arial" charset="0"/>
              </a:rPr>
              <a:t>    </a:t>
            </a:r>
            <a:r>
              <a:rPr lang="es-MX" dirty="0" smtClean="0">
                <a:latin typeface="Arial" charset="0"/>
                <a:cs typeface="Arial" charset="0"/>
              </a:rPr>
              <a:t>Apoyar en el pago de remuneraciones al personal del instituto, mediante la aplicación de las disposiciones y mecanismos operativos</a:t>
            </a:r>
          </a:p>
          <a:p>
            <a:pPr marL="177800" indent="-177800" algn="just">
              <a:spcAft>
                <a:spcPts val="1200"/>
              </a:spcAft>
              <a:defRPr/>
            </a:pPr>
            <a:r>
              <a:rPr lang="es-ES" b="1" i="1" dirty="0" smtClean="0">
                <a:latin typeface="Arial" charset="0"/>
                <a:cs typeface="Arial" charset="0"/>
              </a:rPr>
              <a:t>FUNCIONES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Proponer el calendario para proceso y pago de nomina con base en el calendario escolar.</a:t>
            </a:r>
            <a:endParaRPr lang="es-MX" dirty="0">
              <a:latin typeface="Arial" charset="0"/>
              <a:cs typeface="Arial" charset="0"/>
            </a:endParaRP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Elaborar las nominas para el pago de remuneraciones conforme al calendario programado.</a:t>
            </a:r>
            <a:endParaRPr lang="es-MX" dirty="0">
              <a:latin typeface="Arial" charset="0"/>
              <a:cs typeface="Arial" charset="0"/>
            </a:endParaRP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Obtener las incidencias del personal para determinar los montos a descontar. </a:t>
            </a:r>
            <a:endParaRPr lang="es-MX" dirty="0">
              <a:latin typeface="Arial" charset="0"/>
              <a:cs typeface="Arial" charset="0"/>
            </a:endParaRP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Integrar los expedientes de altas y bajas del personal.</a:t>
            </a:r>
            <a:endParaRPr lang="es-MX" dirty="0">
              <a:latin typeface="Arial" charset="0"/>
              <a:cs typeface="Arial" charset="0"/>
            </a:endParaRP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Elaborar los reportes de los movimientos de afiliación, bajas y movimientos salariales ante el Instituto Mexicano del Seguro Social.</a:t>
            </a:r>
            <a:endParaRPr lang="es-MX" dirty="0">
              <a:latin typeface="Arial" charset="0"/>
              <a:cs typeface="Arial" charset="0"/>
            </a:endParaRP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Elaborar los reportes de las cuotas obrero patronales.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Tramitar las solicitudes de prestaciones económicas que realice el personal de la Institución.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Dar seguimiento y control de las incapacidades reportadas por enfermedad, maternidad y riesgo de trabajo.  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>
                <a:solidFill>
                  <a:srgbClr val="000000"/>
                </a:solidFill>
              </a:rPr>
              <a:t> </a:t>
            </a:r>
            <a:r>
              <a:rPr lang="es-MX" dirty="0" smtClean="0">
                <a:solidFill>
                  <a:srgbClr val="000000"/>
                </a:solidFill>
              </a:rPr>
              <a:t> Ejecutar </a:t>
            </a:r>
            <a:r>
              <a:rPr lang="es-MX" dirty="0">
                <a:solidFill>
                  <a:srgbClr val="000000"/>
                </a:solidFill>
              </a:rPr>
              <a:t>la normatividad expedida en materia para el control, </a:t>
            </a:r>
            <a:r>
              <a:rPr lang="es-MX" dirty="0" smtClean="0">
                <a:solidFill>
                  <a:srgbClr val="000000"/>
                </a:solidFill>
              </a:rPr>
              <a:t>  organización</a:t>
            </a:r>
            <a:r>
              <a:rPr lang="es-MX" dirty="0">
                <a:solidFill>
                  <a:srgbClr val="000000"/>
                </a:solidFill>
              </a:rPr>
              <a:t>, circulación y conservación de documentos y archivos.</a:t>
            </a:r>
            <a:r>
              <a:rPr lang="es-MX" altLang="es-MX" dirty="0"/>
              <a:t> </a:t>
            </a: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Estas </a:t>
            </a:r>
            <a:r>
              <a:rPr lang="es-MX" dirty="0">
                <a:latin typeface="Arial" charset="0"/>
                <a:cs typeface="Arial" charset="0"/>
              </a:rPr>
              <a:t>funciones son enunciativas mas no limitativas.</a:t>
            </a:r>
          </a:p>
          <a:p>
            <a:pPr marL="177800" indent="-177800" algn="just">
              <a:lnSpc>
                <a:spcPct val="95000"/>
              </a:lnSpc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</p:txBody>
      </p:sp>
      <p:sp>
        <p:nvSpPr>
          <p:cNvPr id="10036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0036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586807"/>
              </p:ext>
            </p:extLst>
          </p:nvPr>
        </p:nvGraphicFramePr>
        <p:xfrm>
          <a:off x="1571625" y="8313738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Administrativo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Raquel Danel  Oyarvide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30725" name="Rectangle 20"/>
          <p:cNvSpPr>
            <a:spLocks noChangeArrowheads="1"/>
          </p:cNvSpPr>
          <p:nvPr/>
        </p:nvSpPr>
        <p:spPr bwMode="auto">
          <a:xfrm>
            <a:off x="1447800" y="530225"/>
            <a:ext cx="5219700" cy="707886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defRPr/>
            </a:pPr>
            <a:endParaRPr lang="es-MX" b="1" i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MX" b="1" i="1" dirty="0" smtClean="0">
                <a:latin typeface="Arial" charset="0"/>
                <a:cs typeface="Arial" charset="0"/>
              </a:rPr>
              <a:t>AUXILIAR DEL DEPARTAMENTO DE </a:t>
            </a:r>
            <a:r>
              <a:rPr lang="es-MX" b="1" i="1" dirty="0">
                <a:latin typeface="Arial" charset="0"/>
                <a:cs typeface="Arial" charset="0"/>
              </a:rPr>
              <a:t>RECURSOS HUMANOS</a:t>
            </a:r>
          </a:p>
          <a:p>
            <a:pPr algn="ctr">
              <a:defRPr/>
            </a:pPr>
            <a:endParaRPr lang="es-MX" b="1" i="1" dirty="0">
              <a:latin typeface="Arial" charset="0"/>
              <a:cs typeface="Arial" charset="0"/>
            </a:endParaRPr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MX" b="1" dirty="0"/>
              <a:t>OBJETIVO</a:t>
            </a:r>
            <a:endParaRPr lang="es-MX" dirty="0"/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ES" dirty="0"/>
              <a:t>    </a:t>
            </a:r>
            <a:r>
              <a:rPr lang="es-MX" dirty="0"/>
              <a:t>Realizar funciones operativas y administrativas relacionadas con las actividades del Departamento de Recursos Humanos.</a:t>
            </a:r>
            <a:r>
              <a:rPr lang="es-ES" dirty="0" smtClean="0"/>
              <a:t>. </a:t>
            </a:r>
            <a:endParaRPr lang="es-MX" dirty="0"/>
          </a:p>
          <a:p>
            <a:pPr algn="just">
              <a:spcAft>
                <a:spcPts val="1200"/>
              </a:spcAft>
              <a:defRPr/>
            </a:pPr>
            <a:r>
              <a:rPr lang="es-MX" dirty="0"/>
              <a:t> </a:t>
            </a:r>
            <a:r>
              <a:rPr lang="es-ES" b="1" dirty="0"/>
              <a:t>FUNCIONES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dirty="0" smtClean="0"/>
              <a:t>Apoyar </a:t>
            </a:r>
            <a:r>
              <a:rPr lang="es-ES" dirty="0"/>
              <a:t>a la Jefatura en las actividades que se le encomienden, relativas a la operatividad del </a:t>
            </a:r>
            <a:r>
              <a:rPr lang="es-ES" dirty="0" smtClean="0"/>
              <a:t>área.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/>
              <a:t>Auxiliar </a:t>
            </a:r>
            <a:r>
              <a:rPr lang="es-MX" dirty="0"/>
              <a:t>en el proceso reclutamiento, selección e inducción del </a:t>
            </a:r>
            <a:r>
              <a:rPr lang="es-MX" dirty="0" smtClean="0"/>
              <a:t>personal.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/>
              <a:t>Apoyar </a:t>
            </a:r>
            <a:r>
              <a:rPr lang="es-MX" dirty="0"/>
              <a:t>en la coordinación de capacitación para el personal administrativo y servicios básicos del </a:t>
            </a:r>
            <a:r>
              <a:rPr lang="es-MX" dirty="0" smtClean="0"/>
              <a:t>Instituto.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/>
              <a:t>Apoyar </a:t>
            </a:r>
            <a:r>
              <a:rPr lang="es-MX" dirty="0"/>
              <a:t>en la elaboración de los documentos administrativos del </a:t>
            </a:r>
            <a:r>
              <a:rPr lang="es-MX" dirty="0" smtClean="0"/>
              <a:t>área.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/>
              <a:t>Elaborar </a:t>
            </a:r>
            <a:r>
              <a:rPr lang="es-MX" dirty="0"/>
              <a:t>contratos por tiempo determinado, servicios profesionales y honorarios que celebre el </a:t>
            </a:r>
            <a:r>
              <a:rPr lang="es-MX" dirty="0" smtClean="0"/>
              <a:t>Instituto.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/>
              <a:t> </a:t>
            </a:r>
            <a:r>
              <a:rPr lang="es-MX" dirty="0"/>
              <a:t>Mantener actualizada la plantilla del personal.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Integrar </a:t>
            </a:r>
            <a:r>
              <a:rPr lang="es-MX" altLang="es-MX" dirty="0"/>
              <a:t>y archivar los documentos de acuerdo con las técnicas establecidas.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Participar </a:t>
            </a:r>
            <a:r>
              <a:rPr lang="es-MX" altLang="es-MX" dirty="0"/>
              <a:t>en las actividades relacionadas al cumplimiento del Programa Operativo Anual.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Ejecutar </a:t>
            </a:r>
            <a:r>
              <a:rPr lang="es-MX" dirty="0">
                <a:solidFill>
                  <a:srgbClr val="000000"/>
                </a:solidFill>
              </a:rPr>
              <a:t>la normatividad expedida en materia para el control, organización, circulación y conservación de documentos y archivos.</a:t>
            </a:r>
            <a:r>
              <a:rPr lang="es-MX" altLang="es-MX" dirty="0"/>
              <a:t> </a:t>
            </a: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Estas </a:t>
            </a:r>
            <a:r>
              <a:rPr lang="es-MX" dirty="0">
                <a:latin typeface="Arial" charset="0"/>
                <a:cs typeface="Arial" charset="0"/>
              </a:rPr>
              <a:t>funciones son enunciativas mas no limitativas.</a:t>
            </a:r>
            <a:endParaRPr lang="es-MX" altLang="es-MX" dirty="0"/>
          </a:p>
          <a:p>
            <a:pPr marL="177800" indent="-177800" algn="just">
              <a:buFont typeface="Wingdings" pitchFamily="2" charset="2"/>
              <a:buChar char="§"/>
              <a:defRPr/>
            </a:pPr>
            <a:endParaRPr lang="es-MX" altLang="es-MX" dirty="0"/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MX" altLang="es-MX" dirty="0"/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ES" dirty="0"/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MX" dirty="0">
              <a:solidFill>
                <a:srgbClr val="FF33CC"/>
              </a:solidFill>
            </a:endParaRPr>
          </a:p>
        </p:txBody>
      </p:sp>
      <p:sp>
        <p:nvSpPr>
          <p:cNvPr id="9728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9729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/>
          </p:nvPr>
        </p:nvGraphicFramePr>
        <p:xfrm>
          <a:off x="1520825" y="8388350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Administrativo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Lilia Yazmin Rendón Diaz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153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30725" name="Rectangle 20"/>
          <p:cNvSpPr>
            <a:spLocks noChangeArrowheads="1"/>
          </p:cNvSpPr>
          <p:nvPr/>
        </p:nvSpPr>
        <p:spPr bwMode="auto">
          <a:xfrm>
            <a:off x="1447800" y="530225"/>
            <a:ext cx="5219700" cy="658641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defRPr/>
            </a:pPr>
            <a:endParaRPr lang="es-MX" b="1" i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MX" b="1" i="1" dirty="0" smtClean="0">
                <a:latin typeface="Arial" charset="0"/>
                <a:cs typeface="Arial" charset="0"/>
              </a:rPr>
              <a:t>CONTROL DE ARCHIVO DE </a:t>
            </a:r>
            <a:r>
              <a:rPr lang="es-MX" b="1" i="1" dirty="0">
                <a:latin typeface="Arial" charset="0"/>
                <a:cs typeface="Arial" charset="0"/>
              </a:rPr>
              <a:t>RECURSOS HUMANOS</a:t>
            </a:r>
          </a:p>
          <a:p>
            <a:pPr algn="ctr">
              <a:defRPr/>
            </a:pPr>
            <a:endParaRPr lang="es-MX" b="1" i="1" dirty="0">
              <a:latin typeface="Arial" charset="0"/>
              <a:cs typeface="Arial" charset="0"/>
            </a:endParaRPr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MX" b="1" dirty="0"/>
              <a:t>OBJETIVO</a:t>
            </a:r>
            <a:endParaRPr lang="es-MX" dirty="0"/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ES" dirty="0"/>
              <a:t>    </a:t>
            </a:r>
            <a:r>
              <a:rPr lang="es-ES" dirty="0" smtClean="0"/>
              <a:t>Apoyar en la elaboración y manejo del expediente del personal de la Institución. </a:t>
            </a:r>
            <a:endParaRPr lang="es-MX" dirty="0"/>
          </a:p>
          <a:p>
            <a:pPr algn="just">
              <a:spcAft>
                <a:spcPts val="1200"/>
              </a:spcAft>
              <a:defRPr/>
            </a:pPr>
            <a:r>
              <a:rPr lang="es-MX" dirty="0"/>
              <a:t> </a:t>
            </a:r>
            <a:r>
              <a:rPr lang="es-ES" b="1" dirty="0"/>
              <a:t>FUNCIONES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dirty="0" smtClean="0"/>
              <a:t>Apoyar </a:t>
            </a:r>
            <a:r>
              <a:rPr lang="es-ES" dirty="0"/>
              <a:t>a la Jefatura en las actividades que se le encomienden, relativas a la operatividad del área.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Integrar y archivar los documentos de acuerdo con las técnicas establecidas.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Elaborar los expedientes del personal de la Institución para la conservación de documentos personales y trayectoria laboral.</a:t>
            </a:r>
            <a:endParaRPr lang="es-MX" altLang="es-MX" dirty="0"/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Integrar la información y documentación de acuerdo con lo dispuesto en la Ley de Transparencia y Acceso a la Información Publica.</a:t>
            </a:r>
            <a:endParaRPr lang="es-MX" altLang="es-MX" dirty="0"/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Participar en las actividades relacionadas al cumplimiento del Programa Operativo Anual.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Participar en la realización de los informes que solicite su Jefa inmediata. </a:t>
            </a:r>
            <a:endParaRPr lang="es-MX" altLang="es-MX" dirty="0" smtClean="0"/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>
                <a:solidFill>
                  <a:srgbClr val="000000"/>
                </a:solidFill>
              </a:rPr>
              <a:t> Ejecutar la normatividad expedida en materia para el control, organización, circulación y conservación de documentos y archivos.</a:t>
            </a:r>
            <a:r>
              <a:rPr lang="es-MX" altLang="es-MX" dirty="0"/>
              <a:t> </a:t>
            </a: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Estas </a:t>
            </a:r>
            <a:r>
              <a:rPr lang="es-MX" dirty="0">
                <a:latin typeface="Arial" charset="0"/>
                <a:cs typeface="Arial" charset="0"/>
              </a:rPr>
              <a:t>funciones son enunciativas mas no limitativas.</a:t>
            </a:r>
            <a:endParaRPr lang="es-MX" altLang="es-MX" dirty="0"/>
          </a:p>
          <a:p>
            <a:pPr marL="177800" indent="-177800" algn="just">
              <a:buFont typeface="Wingdings" pitchFamily="2" charset="2"/>
              <a:buChar char="§"/>
              <a:defRPr/>
            </a:pPr>
            <a:endParaRPr lang="es-MX" altLang="es-MX" dirty="0"/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MX" altLang="es-MX" dirty="0"/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ES" dirty="0"/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MX" dirty="0">
              <a:solidFill>
                <a:srgbClr val="FF33CC"/>
              </a:solidFill>
            </a:endParaRPr>
          </a:p>
        </p:txBody>
      </p:sp>
      <p:sp>
        <p:nvSpPr>
          <p:cNvPr id="9728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9729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440930"/>
              </p:ext>
            </p:extLst>
          </p:nvPr>
        </p:nvGraphicFramePr>
        <p:xfrm>
          <a:off x="1520825" y="8388350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Administrativo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Daniel Muñoz Trejo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15715" name="Rectangle 20"/>
          <p:cNvSpPr>
            <a:spLocks noChangeArrowheads="1"/>
          </p:cNvSpPr>
          <p:nvPr/>
        </p:nvSpPr>
        <p:spPr bwMode="auto">
          <a:xfrm>
            <a:off x="1443038" y="533400"/>
            <a:ext cx="5219700" cy="887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DEPARTAMENTO DE RECURSOS </a:t>
            </a: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FINANCIEROS</a:t>
            </a:r>
            <a:endParaRPr lang="es-ES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    </a:t>
            </a: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Ejecutar los recursos financieros asignados a la Institución 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y realizar las actividades relacionadas con la contabilidad y el ejercicio del presupuesto.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FUNCIONES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Integrar la información del anteproyecto de la institución al sistema automatizada de contabilidad gubernamental.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Tramitar el subsidio federal y estatal para la operación de la institución. 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Elaborar mensualmente los estados financieros del Instituto, con la finalidad de informar sobre la aplicación del presupuesto ejercido a sus superiores, analizar los registros contables realizados e integrar </a:t>
            </a: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los informes contables y presupuestables al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finalizar el </a:t>
            </a: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ejercicio.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Elaborar mensualmente las conciliaciones bancarias del Instituto, a fin de verificar la disponibilidad del efectivo y el saldo de las cuentas bancarias, contra los estados de cuenta generados por las Instituciones bancarias.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Atender las cuentas de deudores y acreedores de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Atender solicitudes de  prorrogas de pago  de los estudiantes.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Ejecutar el pago de nomina de la Institución.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Elaborar la declaración mensual de impuestos al SAT de la Institución.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Proporcionar gastos de viáticos y gastos de caja chica de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Inspeccionar el control de los ingresos y egresos de la Institución.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Actualizar 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la información del área en la plataforma nacional y estatal de trasparencia y así mismo responder oportunamente las solicitudes de información en conformidad con la ley de trasparencia a la información publica.</a:t>
            </a:r>
          </a:p>
          <a:p>
            <a:pPr marL="0" indent="0" algn="just">
              <a:spcAft>
                <a:spcPts val="1200"/>
              </a:spcAft>
              <a:buNone/>
              <a:defRPr/>
            </a:pPr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ES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572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905354"/>
              </p:ext>
            </p:extLst>
          </p:nvPr>
        </p:nvGraphicFramePr>
        <p:xfrm>
          <a:off x="1520825" y="8388350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Jefa de Recursos Financieros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Pastora Baldelamar Santiago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078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16739" name="Rectangle 5"/>
          <p:cNvSpPr>
            <a:spLocks noChangeArrowheads="1"/>
          </p:cNvSpPr>
          <p:nvPr/>
        </p:nvSpPr>
        <p:spPr bwMode="auto">
          <a:xfrm>
            <a:off x="1444625" y="531813"/>
            <a:ext cx="5219700" cy="4530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DEPARTAMENTO DE RECURSOS </a:t>
            </a: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FINANCIEROS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(CONTINÚA)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ES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latin typeface="Arial" panose="020B0604020202020204" pitchFamily="34" charset="0"/>
              </a:rPr>
              <a:t>Coordinar junto con la </a:t>
            </a:r>
            <a:r>
              <a:rPr lang="es-MX" sz="1200" dirty="0" smtClean="0">
                <a:latin typeface="Arial" panose="020B0604020202020204" pitchFamily="34" charset="0"/>
              </a:rPr>
              <a:t>División de Estudios Profesionales, </a:t>
            </a:r>
            <a:r>
              <a:rPr lang="es-MX" sz="1200" dirty="0">
                <a:latin typeface="Arial" panose="020B0604020202020204" pitchFamily="34" charset="0"/>
              </a:rPr>
              <a:t>las fechas de cobros </a:t>
            </a:r>
            <a:r>
              <a:rPr lang="es-MX" sz="1200" dirty="0" smtClean="0">
                <a:latin typeface="Arial" panose="020B0604020202020204" pitchFamily="34" charset="0"/>
              </a:rPr>
              <a:t>que se prestan a </a:t>
            </a:r>
            <a:r>
              <a:rPr lang="es-MX" sz="1200" dirty="0">
                <a:latin typeface="Arial" panose="020B0604020202020204" pitchFamily="34" charset="0"/>
              </a:rPr>
              <a:t>los estudiantes</a:t>
            </a:r>
            <a:r>
              <a:rPr lang="es-MX" sz="12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Recibir y efectuar el pago de las solicitudes de recursos, para realizar las afectaciones correspondientes en el gasto corriente y así mantener actualizada la disponibilidad presupuestal. 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Atender </a:t>
            </a: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las solicitudes de información de los organismos fiscalizadores. </a:t>
            </a:r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Ejecutar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la normatividad expedida en materia para el control, organización, circulación y conservación de documentos y archivos.</a:t>
            </a:r>
            <a:r>
              <a:rPr lang="es-MX" altLang="es-MX" sz="1200" dirty="0">
                <a:latin typeface="Arial" panose="020B0604020202020204" pitchFamily="34" charset="0"/>
              </a:rPr>
              <a:t> 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altLang="es-MX" sz="1200" dirty="0" smtClean="0">
                <a:latin typeface="Arial" panose="020B0604020202020204" pitchFamily="34" charset="0"/>
              </a:rPr>
              <a:t>Elaborar, evaluar y dar seguimiento </a:t>
            </a:r>
            <a:r>
              <a:rPr lang="es-ES" altLang="es-MX" sz="1200" dirty="0">
                <a:latin typeface="Arial" panose="020B0604020202020204" pitchFamily="34" charset="0"/>
              </a:rPr>
              <a:t>de la planeación (PTA y POA) de la jefatura en concordancia y coherencia al PIID</a:t>
            </a:r>
            <a:r>
              <a:rPr lang="es-ES" altLang="es-MX" sz="1200" dirty="0" smtClean="0">
                <a:latin typeface="Arial" panose="020B0604020202020204" pitchFamily="34" charset="0"/>
              </a:rPr>
              <a:t>.</a:t>
            </a:r>
            <a:r>
              <a:rPr lang="es-ES" sz="1200" dirty="0">
                <a:latin typeface="Arial" panose="020B0604020202020204" pitchFamily="34" charset="0"/>
              </a:rPr>
              <a:t> </a:t>
            </a:r>
            <a:endParaRPr lang="es-ES" sz="1200" dirty="0" smtClean="0"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Estas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funciones son enunciativas mas no limitativas.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674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674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417175"/>
              </p:ext>
            </p:extLst>
          </p:nvPr>
        </p:nvGraphicFramePr>
        <p:xfrm>
          <a:off x="1520825" y="8388350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Jefa de Recursos Financieros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Pastora Baldelamar Santiago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12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17771" name="Rectangle 5"/>
          <p:cNvSpPr>
            <a:spLocks noChangeArrowheads="1"/>
          </p:cNvSpPr>
          <p:nvPr/>
        </p:nvSpPr>
        <p:spPr bwMode="auto">
          <a:xfrm>
            <a:off x="1450487" y="525951"/>
            <a:ext cx="5219700" cy="7238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OFICINA DE INGRESOS Y EGRESOS</a:t>
            </a: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_tradnl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    Apoyar en las actividades relacionadas con </a:t>
            </a:r>
            <a:r>
              <a:rPr lang="es-ES_tradnl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las operaciones </a:t>
            </a: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financieras </a:t>
            </a:r>
            <a:r>
              <a:rPr lang="es-ES_tradnl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del instituto.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FUNCIONES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_tradnl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Integrar y controlar las pólizas de egresos, diario y resguardar la documentación que respalda los egresos realizados por la Institución.    </a:t>
            </a:r>
            <a:endParaRPr lang="es-ES_tradnl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Integrar y controlar las pólizas de ingresos.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Integrar y registrar en el sistema contable 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las operaciones </a:t>
            </a: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financieras de la institución.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la elaboración de las conciliaciones bancarias y presupuestales.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Integrar y proporcionar el recurso de las cajas chicas de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la asignación de viáticos al personal de la institución.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Resguar las chequeras de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Inspeccionar la validación de pagos de los estudiantes.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la captura del Sistema Integral de Administración Financiera.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Actualizar 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la información del área en la plataforma nacional y estatal de trasparencia y así mismo responder oportunamente las solicitudes de información en conformidad con la ley de trasparencia a la información publica.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_tradnl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777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777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233233"/>
              </p:ext>
            </p:extLst>
          </p:nvPr>
        </p:nvGraphicFramePr>
        <p:xfrm>
          <a:off x="1571625" y="8091310"/>
          <a:ext cx="5181600" cy="966194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8309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Oficina de Ingresos y Egresos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309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Elizabeth Valencia Saldaña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024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60108" name="5 Rectángulo"/>
          <p:cNvSpPr>
            <a:spLocks noChangeArrowheads="1"/>
          </p:cNvSpPr>
          <p:nvPr/>
        </p:nvSpPr>
        <p:spPr bwMode="auto">
          <a:xfrm>
            <a:off x="1451463" y="526927"/>
            <a:ext cx="5219700" cy="157581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s-MX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OFICINA DE INGRESOS Y EGRESOS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(CONTINÚA)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s-ES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Ejecutar la normatividad expedida en materia para el control, organización, circulación y conservación de documentos y archivos.</a:t>
            </a:r>
            <a:r>
              <a:rPr lang="es-MX" altLang="es-MX" sz="1200" dirty="0">
                <a:latin typeface="Arial" panose="020B0604020202020204" pitchFamily="34" charset="0"/>
              </a:rPr>
              <a:t> </a:t>
            </a:r>
          </a:p>
          <a:p>
            <a:pPr marL="171450" indent="-171450"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Estas 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funciones son enunciativas mas no limitativas.</a:t>
            </a: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879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879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511001"/>
              </p:ext>
            </p:extLst>
          </p:nvPr>
        </p:nvGraphicFramePr>
        <p:xfrm>
          <a:off x="1571625" y="8091310"/>
          <a:ext cx="5181600" cy="966194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8309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Oficina de Ingresos y Egresos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309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Elizabeth Valencia Saldaña</a:t>
                      </a: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730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19811" name="Rectangle 5"/>
          <p:cNvSpPr>
            <a:spLocks noChangeArrowheads="1"/>
          </p:cNvSpPr>
          <p:nvPr/>
        </p:nvSpPr>
        <p:spPr bwMode="auto">
          <a:xfrm>
            <a:off x="1445601" y="526927"/>
            <a:ext cx="5219700" cy="789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AUXILIAR ADMINISTRATIVO</a:t>
            </a: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4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_tradnl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    Apoyar en las actividades relacionadas </a:t>
            </a: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con los ingresos e egresos de la Institución.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FUNCIONES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_tradnl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el registro de las operaciones financieras en el sistema contable de la institución.</a:t>
            </a:r>
            <a:endParaRPr lang="es-ES_tradnl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_tradnl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Ejecutar la validación de los pagos de los estudiantes.</a:t>
            </a: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el control de los ingresos y egresos.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Ejecutar la facturación electrónica.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_tradnl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la conciliación bancaria.</a:t>
            </a:r>
            <a:endParaRPr lang="es-ES_tradnl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la ejecución de los pagos que se tiene que realizar la Institución.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Elaborar los vales de los fondos de caja chica de la Institución.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Actualizar 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la información del área en la plataforma nacional y estatal de trasparencia y así mismo responder oportunamente las solicitudes de información en conformidad con la ley de trasparencia a la información publica.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Ejecutar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la normatividad expedida en materia para el control, organización, circulación y conservación de documentos y archivos.</a:t>
            </a:r>
            <a:r>
              <a:rPr lang="es-MX" altLang="es-MX" sz="1200" dirty="0">
                <a:latin typeface="Arial" panose="020B0604020202020204" pitchFamily="34" charset="0"/>
              </a:rPr>
              <a:t> </a:t>
            </a:r>
          </a:p>
          <a:p>
            <a:pPr marL="171450" indent="-171450"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4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981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982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832099"/>
              </p:ext>
            </p:extLst>
          </p:nvPr>
        </p:nvGraphicFramePr>
        <p:xfrm>
          <a:off x="1571625" y="8241628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Administrativo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Griselda Rubio Hernández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617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19811" name="Rectangle 5"/>
          <p:cNvSpPr>
            <a:spLocks noChangeArrowheads="1"/>
          </p:cNvSpPr>
          <p:nvPr/>
        </p:nvSpPr>
        <p:spPr bwMode="auto">
          <a:xfrm>
            <a:off x="1445601" y="526927"/>
            <a:ext cx="5219700" cy="789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AUXILIAR ADMINISTRATIVO</a:t>
            </a: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4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_tradnl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    Apoyar en las actividades relacionadas </a:t>
            </a: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con los ingresos e egresos de la Institución.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FUNCIONES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_tradnl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el registro de las operaciones financieras en el sistema contable de la institución.</a:t>
            </a:r>
            <a:endParaRPr lang="es-ES_tradnl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_tradnl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Ejecutar la validación de los pagos de los estudiantes.</a:t>
            </a: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el control de los ingresos y egresos.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Ejecutar la facturación electrónica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_tradnl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la conciliación bancaria.</a:t>
            </a:r>
            <a:endParaRPr lang="es-ES_tradnl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la ejecución de los pagos que se tiene que realizar la Institución.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Elaborar los vales de los fondos de caja chica de la Institución.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Actualizar 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la información del área en la plataforma nacional y estatal de trasparencia y así mismo responder oportunamente las solicitudes de información en conformidad con la ley de trasparencia a la información publica.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Ejecutar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la normatividad expedida en materia para el control, organización, circulación y conservación de documentos y archivos.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marL="171450" indent="-171450"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4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981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982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527090"/>
              </p:ext>
            </p:extLst>
          </p:nvPr>
        </p:nvGraphicFramePr>
        <p:xfrm>
          <a:off x="1571625" y="8241628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Administrativo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Keyla Joana Rangel Saldaña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6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219140" name="4 Rectángulo"/>
          <p:cNvSpPr>
            <a:spLocks noChangeArrowheads="1"/>
          </p:cNvSpPr>
          <p:nvPr/>
        </p:nvSpPr>
        <p:spPr bwMode="auto">
          <a:xfrm>
            <a:off x="1444625" y="534988"/>
            <a:ext cx="5219700" cy="743896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MX" sz="1200" b="1" i="1" dirty="0" smtClean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DEPARTAMENTO DE ADQUISICION DE BIENES Y SERVICIOS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s-ES_tradnl" altLang="es-MX" sz="1200" b="1" i="1" dirty="0" smtClean="0">
              <a:latin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ES_tradnl" altLang="es-MX" sz="1200" b="1" i="1" dirty="0" smtClean="0"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    Coordinar la administración de recursos materiales y la prestación de los servicios generales en la Institución.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ES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FUNCIONES </a:t>
            </a: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latin typeface="Arial" charset="0"/>
                <a:cs typeface="Arial" charset="0"/>
              </a:rPr>
              <a:t>Organizar los procesos de adquisiciones, guarda, manejo y dotación de los recursos materiales al Instituto</a:t>
            </a: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latin typeface="Arial" charset="0"/>
                <a:cs typeface="Arial" charset="0"/>
              </a:rPr>
              <a:t>Organizar las sesiones del subcomité de adquisiciones, para llevar una programación de las adquisiciones.</a:t>
            </a: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latin typeface="Arial" charset="0"/>
                <a:cs typeface="Arial" charset="0"/>
              </a:rPr>
              <a:t>Integrar los registros y controles de bienes muebles e inmuebles del Instituto, con el fin de llevar un inventario actualizado. </a:t>
            </a: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latin typeface="Arial" charset="0"/>
                <a:cs typeface="Arial" charset="0"/>
              </a:rPr>
              <a:t>Inspeccionar la existencia básica de materiales y suministros en el almacén.</a:t>
            </a:r>
            <a:endParaRPr lang="es-MX" sz="1200" dirty="0">
              <a:latin typeface="Arial" charset="0"/>
              <a:cs typeface="Arial" charset="0"/>
            </a:endParaRPr>
          </a:p>
          <a:p>
            <a:pPr marL="179388" indent="-179388" algn="just">
              <a:buFont typeface="Wingdings" pitchFamily="2" charset="2"/>
              <a:buChar char="§"/>
              <a:defRPr/>
            </a:pPr>
            <a:r>
              <a:rPr lang="es-MX" sz="1200" dirty="0" smtClean="0">
                <a:latin typeface="Arial" charset="0"/>
                <a:cs typeface="Arial" charset="0"/>
              </a:rPr>
              <a:t>Tramitar el pago de bienes y servicios.</a:t>
            </a:r>
          </a:p>
          <a:p>
            <a:pPr marL="0" indent="0" algn="just">
              <a:buNone/>
              <a:defRPr/>
            </a:pPr>
            <a:endParaRPr lang="es-MX" sz="1200" dirty="0" smtClean="0">
              <a:latin typeface="Arial" charset="0"/>
              <a:cs typeface="Arial" charset="0"/>
            </a:endParaRPr>
          </a:p>
          <a:p>
            <a:pPr marL="179388" indent="-179388" algn="just">
              <a:buFont typeface="Wingdings" pitchFamily="2" charset="2"/>
              <a:buChar char="§"/>
              <a:defRPr/>
            </a:pPr>
            <a:r>
              <a:rPr lang="es-MX" sz="1200" dirty="0" smtClean="0">
                <a:latin typeface="Arial" charset="0"/>
                <a:cs typeface="Arial" charset="0"/>
              </a:rPr>
              <a:t>Elaborar y entregar los tarjetones de acceso vehicular al personal y a los estudiantes de la Institución</a:t>
            </a:r>
          </a:p>
          <a:p>
            <a:pPr marL="0" indent="0" algn="just">
              <a:buNone/>
              <a:defRPr/>
            </a:pPr>
            <a:endParaRPr lang="es-MX" sz="1200" dirty="0">
              <a:latin typeface="Arial" charset="0"/>
              <a:cs typeface="Arial" charset="0"/>
            </a:endParaRPr>
          </a:p>
          <a:p>
            <a:pPr marL="179388" indent="-179388" algn="just">
              <a:buFont typeface="Wingdings" pitchFamily="2" charset="2"/>
              <a:buChar char="§"/>
              <a:defRPr/>
            </a:pPr>
            <a:r>
              <a:rPr lang="es-ES" sz="1200" dirty="0">
                <a:latin typeface="Arial" charset="0"/>
                <a:cs typeface="Arial" charset="0"/>
              </a:rPr>
              <a:t>Dirigir la prestación de los servicios vigilancia y elaborar el plan de asignación de actividades</a:t>
            </a:r>
            <a:r>
              <a:rPr lang="es-ES" sz="1200" dirty="0" smtClean="0">
                <a:latin typeface="Arial" charset="0"/>
                <a:cs typeface="Arial" charset="0"/>
              </a:rPr>
              <a:t>.</a:t>
            </a:r>
          </a:p>
          <a:p>
            <a:pPr marL="0" indent="0" algn="just">
              <a:buNone/>
              <a:defRPr/>
            </a:pPr>
            <a:endParaRPr lang="es-ES" sz="1200" dirty="0" smtClean="0">
              <a:latin typeface="Arial" charset="0"/>
              <a:cs typeface="Arial" charset="0"/>
            </a:endParaRPr>
          </a:p>
          <a:p>
            <a:pPr marL="179388" indent="-179388" algn="just">
              <a:buFont typeface="Wingdings" pitchFamily="2" charset="2"/>
              <a:buChar char="§"/>
              <a:defRPr/>
            </a:pPr>
            <a:r>
              <a:rPr lang="es-ES" sz="1200" dirty="0" smtClean="0">
                <a:latin typeface="Arial" charset="0"/>
                <a:cs typeface="Arial" charset="0"/>
              </a:rPr>
              <a:t>Elaborar los contratos y convenios de algún tipo de servicio que contrate la Institución</a:t>
            </a:r>
          </a:p>
          <a:p>
            <a:pPr marL="0" indent="0" algn="just">
              <a:buNone/>
              <a:defRPr/>
            </a:pPr>
            <a:endParaRPr lang="es-ES" sz="1200" dirty="0" smtClean="0">
              <a:latin typeface="Arial" charset="0"/>
              <a:cs typeface="Arial" charset="0"/>
            </a:endParaRPr>
          </a:p>
          <a:p>
            <a:pPr marL="179388" indent="-179388" algn="just">
              <a:buFont typeface="Wingdings" pitchFamily="2" charset="2"/>
              <a:buChar char="§"/>
              <a:defRPr/>
            </a:pPr>
            <a:r>
              <a:rPr lang="es-ES" sz="1200" dirty="0" smtClean="0">
                <a:latin typeface="Arial" charset="0"/>
                <a:cs typeface="Arial" charset="0"/>
              </a:rPr>
              <a:t>Atender las observaciones que resulten de las auditorias practicadas por la contraloría interna de organismos descentralizados</a:t>
            </a:r>
            <a:endParaRPr lang="es-ES" sz="1200" dirty="0">
              <a:latin typeface="Arial" charset="0"/>
              <a:cs typeface="Arial" charset="0"/>
            </a:endParaRPr>
          </a:p>
          <a:p>
            <a:pPr marL="179388" indent="-179388" algn="just">
              <a:buFont typeface="Wingdings" pitchFamily="2" charset="2"/>
              <a:buChar char="§"/>
              <a:defRPr/>
            </a:pPr>
            <a:endParaRPr 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ES_tradnl" altLang="es-MX" sz="1200" dirty="0" smtClean="0">
              <a:latin typeface="Arial" panose="020B0604020202020204" pitchFamily="34" charset="0"/>
            </a:endParaRPr>
          </a:p>
          <a:p>
            <a:pPr algn="just">
              <a:lnSpc>
                <a:spcPct val="95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latin typeface="Arial" panose="020B0604020202020204" pitchFamily="34" charset="0"/>
            </a:endParaRPr>
          </a:p>
        </p:txBody>
      </p:sp>
      <p:graphicFrame>
        <p:nvGraphicFramePr>
          <p:cNvPr id="7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308003"/>
              </p:ext>
            </p:extLst>
          </p:nvPr>
        </p:nvGraphicFramePr>
        <p:xfrm>
          <a:off x="1520825" y="8197850"/>
          <a:ext cx="5257800" cy="769987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Departamento de Adquisiciones de Bienes y Servicios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Maribel Urdiales Ramírez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1391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0139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52581" name="4 Rectángulo"/>
          <p:cNvSpPr>
            <a:spLocks noChangeArrowheads="1"/>
          </p:cNvSpPr>
          <p:nvPr/>
        </p:nvSpPr>
        <p:spPr bwMode="auto">
          <a:xfrm>
            <a:off x="1444625" y="531813"/>
            <a:ext cx="5219700" cy="295465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179388" indent="-179388" algn="ctr">
              <a:defRPr/>
            </a:pPr>
            <a:endParaRPr lang="es-MX" b="1" i="1" dirty="0">
              <a:latin typeface="Arial" charset="0"/>
              <a:cs typeface="Arial" charset="0"/>
            </a:endParaRPr>
          </a:p>
          <a:p>
            <a:pPr marL="179388" indent="-179388" algn="ctr">
              <a:defRPr/>
            </a:pPr>
            <a:r>
              <a:rPr lang="es-MX" b="1" i="1" dirty="0" smtClean="0">
                <a:latin typeface="Arial" charset="0"/>
                <a:cs typeface="Arial" charset="0"/>
              </a:rPr>
              <a:t>DEPARTAMENTO DE  ADQUISICION DE BIENES Y SERVICIOS</a:t>
            </a:r>
            <a:endParaRPr lang="es-MX" b="1" i="1" dirty="0">
              <a:latin typeface="Arial" charset="0"/>
              <a:cs typeface="Arial" charset="0"/>
            </a:endParaRPr>
          </a:p>
          <a:p>
            <a:pPr marL="179388" indent="-179388" algn="ctr">
              <a:buFont typeface="Wingdings" pitchFamily="2" charset="2"/>
              <a:buNone/>
              <a:defRPr/>
            </a:pPr>
            <a:r>
              <a:rPr lang="es-MX" b="1" i="1" dirty="0">
                <a:latin typeface="Arial" charset="0"/>
                <a:cs typeface="Arial" charset="0"/>
              </a:rPr>
              <a:t>(CONTINÚA)</a:t>
            </a:r>
          </a:p>
          <a:p>
            <a:pPr algn="just"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altLang="es-MX" dirty="0" smtClean="0"/>
              <a:t>Elaborar, evaluar </a:t>
            </a:r>
            <a:r>
              <a:rPr lang="es-ES" altLang="es-MX" dirty="0"/>
              <a:t>y </a:t>
            </a:r>
            <a:r>
              <a:rPr lang="es-ES" altLang="es-MX" dirty="0" smtClean="0"/>
              <a:t>dar seguimiento </a:t>
            </a:r>
            <a:r>
              <a:rPr lang="es-ES" altLang="es-MX" dirty="0"/>
              <a:t>de la planeación (PTA y POA) de la jefatura en concordancia y coherencia al PIID.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srgbClr val="000000"/>
                </a:solidFill>
              </a:rPr>
              <a:t>Actualizar </a:t>
            </a:r>
            <a:r>
              <a:rPr lang="es-MX" altLang="es-MX" dirty="0">
                <a:solidFill>
                  <a:srgbClr val="000000"/>
                </a:solidFill>
              </a:rPr>
              <a:t>la información del área en la plataforma nacional y estatal de trasparencia y así mismo responder oportunamente las solicitudes de información en conformidad con la ley de trasparencia a la información publica.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Ejecutar </a:t>
            </a:r>
            <a:r>
              <a:rPr lang="es-MX" dirty="0">
                <a:solidFill>
                  <a:srgbClr val="000000"/>
                </a:solidFill>
              </a:rPr>
              <a:t>la normatividad expedida en materia para el control, organización, circulación y conservación de documentos y archivos.</a:t>
            </a:r>
            <a:r>
              <a:rPr lang="es-MX" altLang="es-MX" dirty="0">
                <a:solidFill>
                  <a:srgbClr val="000000"/>
                </a:solidFill>
              </a:rPr>
              <a:t> </a:t>
            </a: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dirty="0">
                <a:solidFill>
                  <a:srgbClr val="000000"/>
                </a:solidFill>
              </a:rPr>
              <a:t>Estas funciones son enunciativas mas no limitativas.</a:t>
            </a:r>
          </a:p>
        </p:txBody>
      </p:sp>
      <p:graphicFrame>
        <p:nvGraphicFramePr>
          <p:cNvPr id="6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243669"/>
              </p:ext>
            </p:extLst>
          </p:nvPr>
        </p:nvGraphicFramePr>
        <p:xfrm>
          <a:off x="1520825" y="8226425"/>
          <a:ext cx="5257800" cy="769987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Departamento de Adquisiciones de Bienes y Servicios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Maribel Urdiales Ramírez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2415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02416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30725" name="Rectangle 20"/>
          <p:cNvSpPr>
            <a:spLocks noChangeArrowheads="1"/>
          </p:cNvSpPr>
          <p:nvPr/>
        </p:nvSpPr>
        <p:spPr bwMode="auto">
          <a:xfrm>
            <a:off x="1447800" y="530225"/>
            <a:ext cx="5219700" cy="760208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defRPr/>
            </a:pPr>
            <a:endParaRPr lang="es-MX" b="1" i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MX" b="1" i="1" dirty="0">
                <a:latin typeface="Arial" charset="0"/>
                <a:cs typeface="Arial" charset="0"/>
              </a:rPr>
              <a:t> </a:t>
            </a:r>
            <a:r>
              <a:rPr lang="es-MX" b="1" i="1" dirty="0" smtClean="0">
                <a:latin typeface="Arial" charset="0"/>
                <a:cs typeface="Arial" charset="0"/>
              </a:rPr>
              <a:t>ALMACEN</a:t>
            </a:r>
            <a:endParaRPr lang="es-MX" b="1" i="1" dirty="0">
              <a:latin typeface="Arial" charset="0"/>
              <a:cs typeface="Arial" charset="0"/>
            </a:endParaRPr>
          </a:p>
          <a:p>
            <a:pPr algn="ctr">
              <a:defRPr/>
            </a:pPr>
            <a:endParaRPr lang="es-MX" b="1" i="1" dirty="0">
              <a:latin typeface="Arial" charset="0"/>
              <a:cs typeface="Arial" charset="0"/>
            </a:endParaRPr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MX" b="1" dirty="0"/>
              <a:t>OBJETIVO</a:t>
            </a:r>
            <a:endParaRPr lang="es-MX" dirty="0"/>
          </a:p>
          <a:p>
            <a:pPr marL="171450" indent="-171450" algn="just">
              <a:spcAft>
                <a:spcPts val="1200"/>
              </a:spcAft>
              <a:defRPr/>
            </a:pPr>
            <a:r>
              <a:rPr lang="es-ES" dirty="0"/>
              <a:t>    </a:t>
            </a:r>
            <a:r>
              <a:rPr lang="es-MX" dirty="0" smtClean="0"/>
              <a:t>Registrar las entradas y salidas al almacén de los materiales y bienes muebles propiedad de la Institución.</a:t>
            </a:r>
            <a:endParaRPr lang="es-MX" dirty="0"/>
          </a:p>
          <a:p>
            <a:pPr algn="just">
              <a:spcAft>
                <a:spcPts val="1200"/>
              </a:spcAft>
              <a:defRPr/>
            </a:pPr>
            <a:r>
              <a:rPr lang="es-MX" dirty="0"/>
              <a:t> </a:t>
            </a:r>
            <a:r>
              <a:rPr lang="es-ES" b="1" dirty="0"/>
              <a:t>FUNCIONES 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dirty="0" smtClean="0"/>
              <a:t>Atender las requisiciones de bienes y servicios solicitados por las diferentes áreas de la institución.</a:t>
            </a:r>
            <a:endParaRPr lang="es-ES" dirty="0"/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Reportar en el sistema de almacén las entradas y salidas de materiales y bienes muebles.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Apoyar en la verificación del inventario del activo fijo.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Actualizar los vales de resguardo del activo fijo.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Proporcionar los suministros básicos para el funcionamiento de la institución.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Atender las solicitudes externas de prestamos de materiales, equipo e instalaciones del instituto.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/>
              <a:t>Reportar los bienes y materiales en mal estado y desuso resguardados en el almacén.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 smtClean="0">
                <a:solidFill>
                  <a:srgbClr val="000000"/>
                </a:solidFill>
              </a:rPr>
              <a:t>  Actualizada </a:t>
            </a:r>
            <a:r>
              <a:rPr lang="es-MX" altLang="es-MX" dirty="0">
                <a:solidFill>
                  <a:srgbClr val="000000"/>
                </a:solidFill>
              </a:rPr>
              <a:t>la información del área en la plataforma nacional y estatal de trasparencia y así mismo responder oportunamente las solicitudes de información en conformidad con la ley de trasparencia a la información publica.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Ejecutar </a:t>
            </a:r>
            <a:r>
              <a:rPr lang="es-MX" dirty="0">
                <a:solidFill>
                  <a:srgbClr val="000000"/>
                </a:solidFill>
              </a:rPr>
              <a:t>la normatividad expedida en materia para el control, organización, circulación y conservación de documentos y archivos.</a:t>
            </a:r>
            <a:r>
              <a:rPr lang="es-MX" altLang="es-MX" dirty="0">
                <a:solidFill>
                  <a:srgbClr val="000000"/>
                </a:solidFill>
              </a:rPr>
              <a:t> </a:t>
            </a: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dirty="0">
                <a:solidFill>
                  <a:srgbClr val="000000"/>
                </a:solidFill>
              </a:rPr>
              <a:t>Estas funciones son enunciativas mas no limitativas.</a:t>
            </a:r>
          </a:p>
          <a:p>
            <a:pPr algn="just">
              <a:spcAft>
                <a:spcPts val="1200"/>
              </a:spcAft>
              <a:defRPr/>
            </a:pPr>
            <a:endParaRPr lang="es-MX" altLang="es-MX" dirty="0"/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ES" dirty="0"/>
          </a:p>
          <a:p>
            <a:pPr marL="177800" indent="-177800" algn="just">
              <a:buFont typeface="Arial" panose="020B0604020202020204" pitchFamily="34" charset="0"/>
              <a:buChar char="•"/>
              <a:defRPr/>
            </a:pPr>
            <a:endParaRPr lang="es-MX" dirty="0">
              <a:solidFill>
                <a:srgbClr val="FF33CC"/>
              </a:solidFill>
            </a:endParaRPr>
          </a:p>
        </p:txBody>
      </p:sp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0343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304940"/>
              </p:ext>
            </p:extLst>
          </p:nvPr>
        </p:nvGraphicFramePr>
        <p:xfrm>
          <a:off x="1520825" y="8388350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Almacén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Feliciano Velázquez Salinas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graphicFrame>
        <p:nvGraphicFramePr>
          <p:cNvPr id="5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33379"/>
              </p:ext>
            </p:extLst>
          </p:nvPr>
        </p:nvGraphicFramePr>
        <p:xfrm>
          <a:off x="1520825" y="8397875"/>
          <a:ext cx="5257800" cy="587375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de Almacén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Germán Martínez Campos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8556" name="5 Rectángulo"/>
          <p:cNvSpPr>
            <a:spLocks noChangeArrowheads="1"/>
          </p:cNvSpPr>
          <p:nvPr/>
        </p:nvSpPr>
        <p:spPr bwMode="auto">
          <a:xfrm>
            <a:off x="1444625" y="531813"/>
            <a:ext cx="5219700" cy="6968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MX" sz="1200" b="1" i="1" dirty="0" smtClean="0">
              <a:latin typeface="Arial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latin typeface="Arial" pitchFamily="34" charset="0"/>
              </a:rPr>
              <a:t>AUXILIAR DE ALMACÉN</a:t>
            </a:r>
            <a:endParaRPr lang="es-ES_tradnl" altLang="es-MX" sz="1200" b="1" i="1" dirty="0" smtClean="0">
              <a:latin typeface="Arial" pitchFamily="34" charset="0"/>
            </a:endParaRPr>
          </a:p>
          <a:p>
            <a:pPr algn="just">
              <a:spcBef>
                <a:spcPct val="0"/>
              </a:spcBef>
              <a:buFontTx/>
              <a:buNone/>
              <a:defRPr/>
            </a:pPr>
            <a:endParaRPr lang="es-ES_tradnl" altLang="es-MX" sz="1200" b="1" i="1" dirty="0" smtClean="0">
              <a:solidFill>
                <a:srgbClr val="000000"/>
              </a:solidFill>
              <a:latin typeface="Arial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es-ES_tradnl" altLang="es-MX" sz="1200" b="1" i="1" dirty="0" smtClean="0">
                <a:solidFill>
                  <a:srgbClr val="000000"/>
                </a:solidFill>
                <a:latin typeface="Arial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es-MX" altLang="es-MX" sz="1200" dirty="0" smtClean="0">
                <a:latin typeface="Arial" pitchFamily="34" charset="0"/>
              </a:rPr>
              <a:t>     Apoyar al Responsable de almacén en </a:t>
            </a:r>
            <a:r>
              <a:rPr lang="es-ES" altLang="es-MX" sz="1200" dirty="0" smtClean="0">
                <a:latin typeface="Arial" pitchFamily="34" charset="0"/>
              </a:rPr>
              <a:t>las actividades de control de almacén </a:t>
            </a:r>
            <a:r>
              <a:rPr lang="es-MX" altLang="es-MX" sz="1200" dirty="0" smtClean="0">
                <a:latin typeface="Arial" pitchFamily="34" charset="0"/>
              </a:rPr>
              <a:t>y atención a las necesidades de recursos materiales de las diferentes áreas de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es-ES" altLang="es-MX" sz="1200" b="1" i="1" dirty="0" smtClean="0">
                <a:solidFill>
                  <a:srgbClr val="000000"/>
                </a:solidFill>
                <a:latin typeface="Arial" pitchFamily="34" charset="0"/>
              </a:rPr>
              <a:t>FUNCIONES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latin typeface="Arial" pitchFamily="34" charset="0"/>
              </a:rPr>
              <a:t>Apoyar en el en la recepción y verificación de materiales, mobiliario y equipo adquirido por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latin typeface="Arial" pitchFamily="34" charset="0"/>
              </a:rPr>
              <a:t>Implantar un  orden de los materiales existentes en el almacén para su rápida localización.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latin typeface="Arial" pitchFamily="34" charset="0"/>
              </a:rPr>
              <a:t>Proporcionar los materiales solicitados en las requisiciones de bienes y servicios.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latin typeface="Arial" pitchFamily="34" charset="0"/>
              </a:rPr>
              <a:t>Apoyar en la elaboración de inventario físico de materiales, herramientas y equipo de almacén.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altLang="es-MX" sz="1200" dirty="0" smtClean="0">
                <a:latin typeface="Arial" pitchFamily="34" charset="0"/>
              </a:rPr>
              <a:t>Apoyar en la limpieza y mantenimiento del orden en el almacén de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altLang="es-MX" sz="1200" dirty="0" smtClean="0">
                <a:latin typeface="Arial" pitchFamily="34" charset="0"/>
              </a:rPr>
              <a:t>Atender las requisiciones de materiales </a:t>
            </a:r>
            <a:r>
              <a:rPr lang="es-ES" altLang="es-MX" sz="1200" dirty="0">
                <a:latin typeface="Arial" pitchFamily="34" charset="0"/>
              </a:rPr>
              <a:t>y equipo  </a:t>
            </a:r>
            <a:r>
              <a:rPr lang="es-ES" altLang="es-MX" sz="1200" dirty="0" smtClean="0">
                <a:latin typeface="Arial" pitchFamily="34" charset="0"/>
              </a:rPr>
              <a:t>del personal así como las solicitudes externas que le indique el responsable de almacén.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altLang="es-MX" sz="1200" dirty="0" smtClean="0">
                <a:latin typeface="Arial" pitchFamily="34" charset="0"/>
              </a:rPr>
              <a:t>Apoyar al responsable de almacén en las actividades de oficina.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Ejecutar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la normatividad expedida en materia para el control, organización, circulación y conservación de documentos y archivos.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  <a:endParaRPr lang="es-ES" altLang="es-MX" sz="1200" dirty="0" smtClean="0">
              <a:latin typeface="Arial" pitchFamily="34" charset="0"/>
            </a:endParaRPr>
          </a:p>
          <a:p>
            <a:pPr marL="0" indent="0" algn="just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endParaRPr lang="es-MX" altLang="es-MX" sz="1200" dirty="0" smtClean="0">
              <a:latin typeface="Arial" pitchFamily="34" charset="0"/>
            </a:endParaRPr>
          </a:p>
          <a:p>
            <a:pPr algn="just">
              <a:spcBef>
                <a:spcPct val="0"/>
              </a:spcBef>
              <a:defRPr/>
            </a:pPr>
            <a:endParaRPr lang="es-ES" altLang="es-MX" sz="1200" b="1" i="1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0855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104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graphicFrame>
        <p:nvGraphicFramePr>
          <p:cNvPr id="5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841551"/>
              </p:ext>
            </p:extLst>
          </p:nvPr>
        </p:nvGraphicFramePr>
        <p:xfrm>
          <a:off x="1520825" y="8397875"/>
          <a:ext cx="5257800" cy="587375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Portero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8556" name="5 Rectángulo"/>
          <p:cNvSpPr>
            <a:spLocks noChangeArrowheads="1"/>
          </p:cNvSpPr>
          <p:nvPr/>
        </p:nvSpPr>
        <p:spPr bwMode="auto">
          <a:xfrm>
            <a:off x="1444625" y="531813"/>
            <a:ext cx="5219700" cy="726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MX" sz="1200" b="1" i="1" dirty="0" smtClean="0">
              <a:latin typeface="Arial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latin typeface="Arial" pitchFamily="34" charset="0"/>
              </a:rPr>
              <a:t>PORTERO</a:t>
            </a:r>
            <a:endParaRPr lang="es-ES_tradnl" altLang="es-MX" sz="1200" b="1" i="1" dirty="0" smtClean="0">
              <a:latin typeface="Arial" pitchFamily="34" charset="0"/>
            </a:endParaRPr>
          </a:p>
          <a:p>
            <a:pPr algn="just">
              <a:spcBef>
                <a:spcPct val="0"/>
              </a:spcBef>
              <a:buFontTx/>
              <a:buNone/>
              <a:defRPr/>
            </a:pPr>
            <a:endParaRPr lang="es-ES_tradnl" altLang="es-MX" sz="1200" b="1" i="1" dirty="0" smtClean="0">
              <a:solidFill>
                <a:srgbClr val="000000"/>
              </a:solidFill>
              <a:latin typeface="Arial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es-ES_tradnl" altLang="es-MX" sz="1200" b="1" i="1" dirty="0" smtClean="0">
                <a:solidFill>
                  <a:srgbClr val="000000"/>
                </a:solidFill>
                <a:latin typeface="Arial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es-MX" altLang="es-MX" sz="1200" dirty="0" smtClean="0">
                <a:latin typeface="Arial" pitchFamily="34" charset="0"/>
              </a:rPr>
              <a:t>    Vigilar las instalaciones, bienes, personal, alumnos y publico en general que ingreso a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es-ES" altLang="es-MX" sz="1200" b="1" i="1" dirty="0" smtClean="0">
                <a:solidFill>
                  <a:srgbClr val="000000"/>
                </a:solidFill>
                <a:latin typeface="Arial" pitchFamily="34" charset="0"/>
              </a:rPr>
              <a:t>FUNCIONES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latin typeface="Arial" pitchFamily="34" charset="0"/>
              </a:rPr>
              <a:t>Apoyar en el control de acceso vehicular y peatonal.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latin typeface="Arial" pitchFamily="34" charset="0"/>
              </a:rPr>
              <a:t>Inspeccionar las instalaciones con la finalidad de detectar situaciones que pongan en riesgo la integridad del personal y de los estudiantes.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latin typeface="Arial" pitchFamily="34" charset="0"/>
              </a:rPr>
              <a:t>Apoyar en la activación y desactivación de equipos eléctricos y electrónicos en las diferentes instalaciones de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latin typeface="Arial" pitchFamily="34" charset="0"/>
              </a:rPr>
              <a:t>Verificar que los  puertas de acceso a los edificios, laboratorios y portones de acceso a la Institución se habrán y cierren en los momentos indicados.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latin typeface="Arial" pitchFamily="34" charset="0"/>
              </a:rPr>
              <a:t>Reportar en la bitácora correspondiente las entradas y salidas de los vehículos oficiales.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latin typeface="Arial" pitchFamily="34" charset="0"/>
              </a:rPr>
              <a:t>Reportar las entradas y salidas del personal de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latin typeface="Arial" pitchFamily="34" charset="0"/>
              </a:rPr>
              <a:t>Comunicar vía telefónica a su jefe inmediato las incidencias al inicio, durante y al termino de la jornada así como registrarlas en la bitácora correspondiente..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latin typeface="Arial" pitchFamily="34" charset="0"/>
              </a:rPr>
              <a:t>Apoyar en el recubrimiento de pintura en las instalaciones que se le indique.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latin typeface="Arial" pitchFamily="34" charset="0"/>
              </a:rPr>
              <a:t>Apoyar en la poda de las áreas verdes que se le indique.</a:t>
            </a: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Estas 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funciones son enunciativas mas no limitativas.</a:t>
            </a:r>
            <a:endParaRPr lang="es-ES" altLang="es-MX" sz="1200" dirty="0" smtClean="0">
              <a:latin typeface="Arial" pitchFamily="34" charset="0"/>
            </a:endParaRPr>
          </a:p>
          <a:p>
            <a:pPr marL="0" indent="0" algn="just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endParaRPr lang="es-MX" altLang="es-MX" sz="1200" dirty="0" smtClean="0">
              <a:latin typeface="Arial" pitchFamily="34" charset="0"/>
            </a:endParaRPr>
          </a:p>
          <a:p>
            <a:pPr algn="just">
              <a:spcBef>
                <a:spcPct val="0"/>
              </a:spcBef>
              <a:defRPr/>
            </a:pPr>
            <a:endParaRPr lang="es-ES" altLang="es-MX" sz="1200" b="1" i="1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0855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14691" name="5 Rectángulo"/>
          <p:cNvSpPr>
            <a:spLocks noChangeArrowheads="1"/>
          </p:cNvSpPr>
          <p:nvPr/>
        </p:nvSpPr>
        <p:spPr bwMode="auto">
          <a:xfrm>
            <a:off x="1444625" y="531813"/>
            <a:ext cx="52197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PORTERO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(CONTINUA)</a:t>
            </a: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 typeface="Wingdings" panose="05000000000000000000" pitchFamily="2" charset="2"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just">
              <a:spcBef>
                <a:spcPct val="0"/>
              </a:spcBef>
              <a:buFontTx/>
              <a:buNone/>
            </a:pPr>
            <a:endParaRPr lang="es-ES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469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470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977702"/>
              </p:ext>
            </p:extLst>
          </p:nvPr>
        </p:nvGraphicFramePr>
        <p:xfrm>
          <a:off x="1673225" y="1619462"/>
          <a:ext cx="4991100" cy="1676331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28249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661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2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</a:t>
                      </a:r>
                      <a:endParaRPr lang="es-MX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" marR="1905" marT="19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Director General</a:t>
                      </a:r>
                      <a:endParaRPr lang="es-MX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5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Rodrigo</a:t>
                      </a:r>
                      <a:r>
                        <a:rPr lang="es-MX" sz="11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Ávila Rubio</a:t>
                      </a:r>
                      <a:endParaRPr lang="es-MX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" marR="1905" marT="1905" marB="0" anchor="b"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Ricardo Bárcenas Rivas</a:t>
                      </a:r>
                      <a:endParaRPr lang="es-MX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5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Juan</a:t>
                      </a:r>
                      <a:r>
                        <a:rPr lang="es-MX" sz="11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Martínez Hernández</a:t>
                      </a:r>
                      <a:endParaRPr lang="es-MX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" marR="1905" marT="1905" marB="0" anchor="b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5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Genaro</a:t>
                      </a:r>
                      <a:r>
                        <a:rPr lang="es-MX" sz="11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Hernández Santiago</a:t>
                      </a:r>
                      <a:endParaRPr lang="es-MX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" marR="1905" marT="1905" marB="0" anchor="b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5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Eduardo</a:t>
                      </a:r>
                      <a:r>
                        <a:rPr lang="es-MX" sz="11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 Jesús Urdiales Ramírez</a:t>
                      </a:r>
                      <a:endParaRPr lang="es-MX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" marR="1905" marT="1905" marB="0" anchor="b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800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9140" name="4 Rectángulo"/>
          <p:cNvSpPr>
            <a:spLocks noChangeArrowheads="1"/>
          </p:cNvSpPr>
          <p:nvPr/>
        </p:nvSpPr>
        <p:spPr bwMode="auto">
          <a:xfrm>
            <a:off x="1444625" y="534988"/>
            <a:ext cx="5219700" cy="846077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OFICINA DE CONTROL DE CALIDAD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s-ES_tradnl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ES_tradnl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  </a:t>
            </a:r>
            <a:r>
              <a:rPr lang="es-ES" sz="1200" dirty="0">
                <a:latin typeface="Arial" panose="020B0604020202020204" pitchFamily="34" charset="0"/>
              </a:rPr>
              <a:t>Mantener y vigilar la integridad del Sistema de Gestión Integral.</a:t>
            </a:r>
            <a:endParaRPr lang="es-MX" sz="1200" dirty="0">
              <a:latin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ES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FUNCIONES </a:t>
            </a:r>
          </a:p>
          <a:p>
            <a:pPr lvl="0"/>
            <a:r>
              <a:rPr lang="es-MX" sz="1200" dirty="0">
                <a:latin typeface="Arial" panose="020B0604020202020204" pitchFamily="34" charset="0"/>
              </a:rPr>
              <a:t>Implantar y gestionar el Sistema de Gestión de Integral en el Instituto.</a:t>
            </a:r>
          </a:p>
          <a:p>
            <a:pPr marL="0" indent="0">
              <a:buNone/>
            </a:pPr>
            <a:endParaRPr lang="es-MX" sz="1200" dirty="0">
              <a:latin typeface="Arial" panose="020B0604020202020204" pitchFamily="34" charset="0"/>
            </a:endParaRPr>
          </a:p>
          <a:p>
            <a:pPr lvl="0" algn="just"/>
            <a:r>
              <a:rPr lang="es-MX" sz="1200" dirty="0">
                <a:latin typeface="Arial" panose="020B0604020202020204" pitchFamily="34" charset="0"/>
              </a:rPr>
              <a:t>Gestionar las auditorías internas y externas del Sistema de Gestión integral.</a:t>
            </a:r>
          </a:p>
          <a:p>
            <a:pPr marL="0" indent="0">
              <a:buNone/>
            </a:pPr>
            <a:endParaRPr lang="es-MX" sz="1200" dirty="0">
              <a:latin typeface="Arial" panose="020B0604020202020204" pitchFamily="34" charset="0"/>
            </a:endParaRPr>
          </a:p>
          <a:p>
            <a:pPr lvl="0"/>
            <a:r>
              <a:rPr lang="es-MX" sz="1200" dirty="0">
                <a:latin typeface="Arial" panose="020B0604020202020204" pitchFamily="34" charset="0"/>
              </a:rPr>
              <a:t>Dar seguimiento a las Acciones Correctivas derivadas de las auditorias.</a:t>
            </a:r>
          </a:p>
          <a:p>
            <a:pPr marL="0" indent="0">
              <a:buNone/>
            </a:pPr>
            <a:endParaRPr lang="es-MX" sz="1200" dirty="0">
              <a:latin typeface="Arial" panose="020B0604020202020204" pitchFamily="34" charset="0"/>
            </a:endParaRPr>
          </a:p>
          <a:p>
            <a:pPr algn="just"/>
            <a:r>
              <a:rPr lang="es-ES" altLang="es-MX" sz="1200" dirty="0" smtClean="0">
                <a:latin typeface="Arial" panose="020B0604020202020204" pitchFamily="34" charset="0"/>
              </a:rPr>
              <a:t>Gestionar </a:t>
            </a:r>
            <a:r>
              <a:rPr lang="es-ES" altLang="es-MX" sz="1200" dirty="0">
                <a:latin typeface="Arial" panose="020B0604020202020204" pitchFamily="34" charset="0"/>
              </a:rPr>
              <a:t>las auditorías de servicio al </a:t>
            </a:r>
            <a:r>
              <a:rPr lang="es-ES" altLang="es-MX" sz="1200" dirty="0" smtClean="0">
                <a:latin typeface="Arial" panose="020B0604020202020204" pitchFamily="34" charset="0"/>
              </a:rPr>
              <a:t>cliente.</a:t>
            </a:r>
          </a:p>
          <a:p>
            <a:pPr algn="just"/>
            <a:endParaRPr lang="es-ES" altLang="es-MX" sz="1200" dirty="0" smtClean="0">
              <a:latin typeface="Arial" panose="020B0604020202020204" pitchFamily="34" charset="0"/>
            </a:endParaRPr>
          </a:p>
          <a:p>
            <a:pPr algn="just"/>
            <a:r>
              <a:rPr lang="es-ES" altLang="es-MX" sz="1200" dirty="0" smtClean="0">
                <a:latin typeface="Arial" panose="020B0604020202020204" pitchFamily="34" charset="0"/>
              </a:rPr>
              <a:t>Gestionar la apertura de los buzones de quejas y sugerencias instalados en la institución.</a:t>
            </a:r>
          </a:p>
          <a:p>
            <a:pPr marL="0" indent="0" algn="just">
              <a:buNone/>
            </a:pPr>
            <a:endParaRPr lang="es-ES" altLang="es-MX" sz="1200" dirty="0" smtClean="0">
              <a:latin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</a:rPr>
              <a:t>Desarrollar acciones y estrategias para la mejora de la Calidad en la Institución.</a:t>
            </a:r>
          </a:p>
          <a:p>
            <a:pPr marL="0" lvl="0" indent="0" algn="just">
              <a:buNone/>
            </a:pPr>
            <a:endParaRPr lang="es-MX" sz="1200" dirty="0">
              <a:latin typeface="Arial" panose="020B0604020202020204" pitchFamily="34" charset="0"/>
            </a:endParaRPr>
          </a:p>
          <a:p>
            <a:pPr lvl="0" algn="just"/>
            <a:r>
              <a:rPr lang="es-MX" sz="1200" dirty="0" smtClean="0">
                <a:latin typeface="Arial" panose="020B0604020202020204" pitchFamily="34" charset="0"/>
              </a:rPr>
              <a:t>Atender la </a:t>
            </a:r>
            <a:r>
              <a:rPr lang="es-MX" sz="1200" dirty="0">
                <a:latin typeface="Arial" panose="020B0604020202020204" pitchFamily="34" charset="0"/>
              </a:rPr>
              <a:t>normatividad expedida en materia para el control, organización, circulación y conservación de documentos y archivos.</a:t>
            </a:r>
          </a:p>
          <a:p>
            <a:pPr marL="0" indent="0" algn="just">
              <a:buNone/>
            </a:pPr>
            <a:endParaRPr lang="es-MX" sz="1200" dirty="0">
              <a:latin typeface="Arial" panose="020B0604020202020204" pitchFamily="34" charset="0"/>
            </a:endParaRPr>
          </a:p>
          <a:p>
            <a:pPr lvl="0" algn="just"/>
            <a:r>
              <a:rPr lang="es-MX" sz="1200" dirty="0">
                <a:latin typeface="Arial" panose="020B0604020202020204" pitchFamily="34" charset="0"/>
              </a:rPr>
              <a:t>Atender las comisiones internas y externas encomendadas por la Dirección General.</a:t>
            </a:r>
          </a:p>
          <a:p>
            <a:pPr marL="0" indent="0" algn="just">
              <a:buNone/>
            </a:pPr>
            <a:endParaRPr lang="es-MX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Estas 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funciones son enunciativas mas no limitativas.</a:t>
            </a:r>
            <a:endParaRPr lang="es-ES" altLang="es-MX" sz="1200" dirty="0">
              <a:latin typeface="Arial" pitchFamily="34" charset="0"/>
            </a:endParaRPr>
          </a:p>
          <a:p>
            <a:pPr lvl="0" algn="just"/>
            <a:endParaRPr lang="es-MX" sz="1200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ES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179388" indent="-179388" algn="just">
              <a:buFont typeface="Wingdings" pitchFamily="2" charset="2"/>
              <a:buChar char="§"/>
              <a:defRPr/>
            </a:pPr>
            <a:endParaRPr 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ES_tradnl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95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7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05010"/>
              </p:ext>
            </p:extLst>
          </p:nvPr>
        </p:nvGraphicFramePr>
        <p:xfrm>
          <a:off x="1520825" y="8197850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 Calidad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Froylán Avila Nieto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1391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0139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88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9140" name="4 Rectángulo"/>
          <p:cNvSpPr>
            <a:spLocks noChangeArrowheads="1"/>
          </p:cNvSpPr>
          <p:nvPr/>
        </p:nvSpPr>
        <p:spPr bwMode="auto">
          <a:xfrm>
            <a:off x="1444625" y="534988"/>
            <a:ext cx="5219700" cy="88608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DEPARTAMENTO DE </a:t>
            </a: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MANTENIMIENTO Y SERVICIOS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s-ES_tradnl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ES_tradnl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    </a:t>
            </a:r>
            <a:r>
              <a:rPr lang="es-MX" alt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l</a:t>
            </a:r>
            <a:r>
              <a:rPr 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levar </a:t>
            </a:r>
            <a:r>
              <a:rPr 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a cabo la administración de los recursos materiales asignados al Instituto, así como la prestación de los servicios </a:t>
            </a:r>
            <a:r>
              <a:rPr 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generales.</a:t>
            </a:r>
            <a:endParaRPr 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ES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FUNCIONES </a:t>
            </a: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Gestionar los programas de mantenimiento, preventivo y correctivo que requieran las instalaciones y equipo de la Institución.</a:t>
            </a: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Elaborar y comunicar la normativa referente al mantenimiento y servicios generales a las áreas de la Institución.</a:t>
            </a: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Gestionar la  adquisición de los materiales y suministros para el mantenimiento general y los servicios básicos.</a:t>
            </a: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Gestionar el otorgamiento de espacios a las diferentes áreas de la institución con base a la normatividad vigente.</a:t>
            </a: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Atender las remodelaciones, rehabilitaciones, ampliaciones y mantenimiento de los bienes inmuebles de la Institución.</a:t>
            </a: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Atender y coordinar las actividades de mantenimiento preventivo y correctivo de en las diferentes  áreas de la Institución.</a:t>
            </a: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Elaborar el plan de asignación de actividades para el personal de intendencia.</a:t>
            </a: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Participar en la determinación de necesidades de construcción y equipamiento de las instalaciones de la Institución.</a:t>
            </a: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altLang="es-MX" sz="1200" dirty="0" smtClean="0">
                <a:latin typeface="Arial" panose="020B0604020202020204" pitchFamily="34" charset="0"/>
              </a:rPr>
              <a:t>Atender la asignación de combustible, las pólizas de seguro, mantenimiento y comisiones de los vehículos oficiales.</a:t>
            </a: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ES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179388" indent="-179388" algn="just">
              <a:buFont typeface="Wingdings" pitchFamily="2" charset="2"/>
              <a:buChar char="§"/>
              <a:defRPr/>
            </a:pPr>
            <a:endParaRPr 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ES_tradnl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95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7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176155"/>
              </p:ext>
            </p:extLst>
          </p:nvPr>
        </p:nvGraphicFramePr>
        <p:xfrm>
          <a:off x="1520825" y="8197850"/>
          <a:ext cx="5257800" cy="769987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Departamento de Adquisiciones de Bienes y Servicios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Jaime Martínez Lara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1391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0139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28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9140" name="4 Rectángulo"/>
          <p:cNvSpPr>
            <a:spLocks noChangeArrowheads="1"/>
          </p:cNvSpPr>
          <p:nvPr/>
        </p:nvSpPr>
        <p:spPr bwMode="auto">
          <a:xfrm>
            <a:off x="1444625" y="534988"/>
            <a:ext cx="5219700" cy="522296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DEPARTAMENTO DE </a:t>
            </a: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MANTENIMIENTO Y SERVICIOS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(CONTINUA)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s-ES_tradnl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altLang="es-MX" sz="1200" dirty="0">
                <a:latin typeface="Arial" panose="020B0604020202020204" pitchFamily="34" charset="0"/>
              </a:rPr>
              <a:t>Elaborar, evaluar y dar seguimiento de la planeación (PTA y POA) de la jefatura en concordancia y coherencia al PIID</a:t>
            </a:r>
            <a:r>
              <a:rPr lang="es-ES" altLang="es-MX" sz="1200" dirty="0" smtClean="0">
                <a:latin typeface="Arial" panose="020B0604020202020204" pitchFamily="34" charset="0"/>
              </a:rPr>
              <a:t>.</a:t>
            </a: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Actualizar 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la información del área en la plataforma nacional y estatal de trasparencia y así mismo responder oportunamente las solicitudes de información en conformidad con la ley de trasparencia a la información publica.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Ejecutar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la normatividad expedida en materia para el control, organización, circulación y conservación de documentos y archivos.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179388" indent="-179388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ES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179388" indent="-179388" algn="just">
              <a:buFont typeface="Wingdings" pitchFamily="2" charset="2"/>
              <a:buChar char="§"/>
              <a:defRPr/>
            </a:pPr>
            <a:endParaRPr 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ES_tradnl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95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7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90383"/>
              </p:ext>
            </p:extLst>
          </p:nvPr>
        </p:nvGraphicFramePr>
        <p:xfrm>
          <a:off x="1520825" y="8197850"/>
          <a:ext cx="5257800" cy="769987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Departamento de Adquisiciones de Bienes y Servicios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Jaime Martínez Lara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1391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0139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24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19811" name="Rectangle 5"/>
          <p:cNvSpPr>
            <a:spLocks noChangeArrowheads="1"/>
          </p:cNvSpPr>
          <p:nvPr/>
        </p:nvSpPr>
        <p:spPr bwMode="auto">
          <a:xfrm>
            <a:off x="1445601" y="526927"/>
            <a:ext cx="5219700" cy="7675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AUXILIAR DEL DEPARTAMENTO  DE MANTENIMIENTO Y </a:t>
            </a: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SERVICIOS</a:t>
            </a: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4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_tradnl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    </a:t>
            </a: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las actividades relacionadas con el mantenimiento y servicios de la Institución.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FUNCIONES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_tradnl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Dar seguimiento a las solicitudes de mantenimiento que le sean requeridas.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_tradnl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Elaborar las solicitudes de materiales y servicios del área.</a:t>
            </a:r>
            <a:endParaRPr lang="es-ES_tradnl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_tradnl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Inspeccionar la entrega oportuna de oficios, circulares y memorándum de la Jefatura.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_tradnl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Atender y registrar las solicitudes de préstamo de vehículos oficiales.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_tradnl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Atender y registrar las solicitudes de préstamo de espacios institucionales.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_tradnl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Dar seguimiento a los registros de la bitácora de control vehicular.</a:t>
            </a:r>
            <a:r>
              <a:rPr lang="es-ES_tradnl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s-ES_tradnl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_tradnl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Dar </a:t>
            </a:r>
            <a:r>
              <a:rPr lang="es-ES_tradnl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seguimiento a los registros de la bitácora de </a:t>
            </a:r>
            <a:r>
              <a:rPr lang="es-ES_tradnl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asignación de combustible para los vehículos oficiales.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_tradnl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la elaboración y seguimiento del Programa Operativo Anual.</a:t>
            </a:r>
            <a:endParaRPr lang="es-ES_tradnl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Ejecutar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la normatividad expedida en materia para el control, organización, circulación y conservación de documentos y archivos.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marL="171450" indent="-171450"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4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981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982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151831"/>
              </p:ext>
            </p:extLst>
          </p:nvPr>
        </p:nvGraphicFramePr>
        <p:xfrm>
          <a:off x="1562100" y="8060653"/>
          <a:ext cx="5181600" cy="914500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del Departamento de Mantenimiento y Servicio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Ma. del Carmen Montes de Oca Saucedo</a:t>
                      </a: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759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74085" name="Rectangle 5"/>
          <p:cNvSpPr>
            <a:spLocks noChangeArrowheads="1"/>
          </p:cNvSpPr>
          <p:nvPr/>
        </p:nvSpPr>
        <p:spPr bwMode="auto">
          <a:xfrm>
            <a:off x="1448900" y="526927"/>
            <a:ext cx="5219700" cy="938718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174625" indent="-174625" algn="ctr">
              <a:defRPr/>
            </a:pPr>
            <a:endParaRPr lang="es-MX" b="1" i="1" dirty="0">
              <a:latin typeface="Arial" charset="0"/>
              <a:cs typeface="Arial" charset="0"/>
            </a:endParaRPr>
          </a:p>
          <a:p>
            <a:pPr marL="174625" indent="-174625" algn="ctr">
              <a:defRPr/>
            </a:pPr>
            <a:r>
              <a:rPr lang="es-MX" b="1" i="1" dirty="0" smtClean="0">
                <a:latin typeface="Arial" charset="0"/>
                <a:cs typeface="Arial" charset="0"/>
              </a:rPr>
              <a:t>OFICINA DE TIC’S</a:t>
            </a:r>
            <a:endParaRPr lang="es-MX" b="1" i="1" dirty="0">
              <a:latin typeface="Arial" charset="0"/>
              <a:cs typeface="Arial" charset="0"/>
            </a:endParaRPr>
          </a:p>
          <a:p>
            <a:pPr marL="174625" indent="-174625" algn="ctr">
              <a:defRPr/>
            </a:pPr>
            <a:r>
              <a:rPr lang="es-MX" dirty="0">
                <a:latin typeface="Arial" charset="0"/>
                <a:cs typeface="Arial" charset="0"/>
              </a:rPr>
              <a:t> </a:t>
            </a:r>
          </a:p>
          <a:p>
            <a:pPr marL="174625" indent="-174625">
              <a:spcAft>
                <a:spcPts val="1200"/>
              </a:spcAft>
              <a:defRPr/>
            </a:pPr>
            <a:r>
              <a:rPr lang="es-ES_tradnl" b="1" i="1" dirty="0">
                <a:latin typeface="Arial" charset="0"/>
                <a:cs typeface="Arial" charset="0"/>
              </a:rPr>
              <a:t>OBJETIVO </a:t>
            </a:r>
          </a:p>
          <a:p>
            <a:pPr marL="95250" algn="just">
              <a:spcAft>
                <a:spcPts val="1200"/>
              </a:spcAft>
              <a:defRPr/>
            </a:pPr>
            <a:r>
              <a:rPr lang="es-MX" dirty="0" smtClean="0">
                <a:latin typeface="Arial" charset="0"/>
                <a:cs typeface="Arial" charset="0"/>
              </a:rPr>
              <a:t>Brindar el servicio de soporte técnico, mantenimiento preventivo correctivo al hardware, software y demás tecnologías de la información y comunicación con las que cuente la Institución.</a:t>
            </a:r>
            <a:endParaRPr lang="es-ES" dirty="0">
              <a:latin typeface="Arial" charset="0"/>
              <a:cs typeface="Arial" charset="0"/>
            </a:endParaRPr>
          </a:p>
          <a:p>
            <a:pPr marL="174625" indent="-174625" algn="just">
              <a:spcAft>
                <a:spcPts val="1200"/>
              </a:spcAft>
              <a:defRPr/>
            </a:pPr>
            <a:r>
              <a:rPr lang="es-ES" b="1" i="1" dirty="0">
                <a:latin typeface="Arial" charset="0"/>
                <a:cs typeface="Arial" charset="0"/>
              </a:rPr>
              <a:t>FUNCIONES </a:t>
            </a:r>
          </a:p>
          <a:p>
            <a:pPr marL="174625" indent="-17462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Elaborar el programa de mantenimiento preventivo que requieran los equipos de computo, audiovisuales y demás tecnologías de la información y comunicación de la Institución.</a:t>
            </a:r>
            <a:endParaRPr lang="es-MX" dirty="0">
              <a:latin typeface="Arial" charset="0"/>
              <a:cs typeface="Arial" charset="0"/>
            </a:endParaRPr>
          </a:p>
          <a:p>
            <a:pPr marL="174625" indent="-17462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Coordinar </a:t>
            </a:r>
            <a:r>
              <a:rPr lang="es-MX" dirty="0">
                <a:latin typeface="Arial" charset="0"/>
                <a:cs typeface="Arial" charset="0"/>
              </a:rPr>
              <a:t>las actividades de los Centros de Cómputo con las </a:t>
            </a:r>
            <a:r>
              <a:rPr lang="es-ES" dirty="0">
                <a:latin typeface="Arial" charset="0"/>
                <a:cs typeface="Arial" charset="0"/>
              </a:rPr>
              <a:t>Áreas Adscritas </a:t>
            </a:r>
            <a:r>
              <a:rPr lang="es-ES" dirty="0" smtClean="0">
                <a:latin typeface="Arial" charset="0"/>
                <a:cs typeface="Arial" charset="0"/>
              </a:rPr>
              <a:t>a la Institución.</a:t>
            </a:r>
            <a:endParaRPr lang="es-MX" dirty="0">
              <a:latin typeface="Arial" charset="0"/>
              <a:cs typeface="Arial" charset="0"/>
            </a:endParaRPr>
          </a:p>
          <a:p>
            <a:pPr marL="174625" indent="-17462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Realizar estudios para la detección de necesidades de servicios informáticos del Instituto, informar a su jefe inmediato para lo procedente</a:t>
            </a:r>
            <a:r>
              <a:rPr lang="es-MX" dirty="0" smtClean="0"/>
              <a:t>.</a:t>
            </a:r>
          </a:p>
          <a:p>
            <a:pPr marL="174625" indent="-17462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Atender las solicitudes de mantenimiento correctivo a equipos cuando estas sean requeridas, así como lo preventivo en las fechas programadas.</a:t>
            </a:r>
          </a:p>
          <a:p>
            <a:pPr marL="174625" indent="-17462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latin typeface="Arial" charset="0"/>
                <a:cs typeface="Arial" charset="0"/>
              </a:rPr>
              <a:t>Supervisar </a:t>
            </a:r>
            <a:r>
              <a:rPr lang="es-MX" dirty="0">
                <a:latin typeface="Arial" charset="0"/>
                <a:cs typeface="Arial" charset="0"/>
              </a:rPr>
              <a:t>el buen funcionamiento </a:t>
            </a:r>
            <a:r>
              <a:rPr lang="es-MX" dirty="0" smtClean="0">
                <a:latin typeface="Arial" charset="0"/>
                <a:cs typeface="Arial" charset="0"/>
              </a:rPr>
              <a:t>y la ampliación de </a:t>
            </a:r>
            <a:r>
              <a:rPr lang="es-MX" dirty="0">
                <a:latin typeface="Arial" charset="0"/>
                <a:cs typeface="Arial" charset="0"/>
              </a:rPr>
              <a:t>la red y servicio de internet del instituto.</a:t>
            </a: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>
                <a:latin typeface="Arial" charset="0"/>
                <a:cs typeface="Arial" charset="0"/>
              </a:rPr>
              <a:t>Coordinar la </a:t>
            </a:r>
            <a:r>
              <a:rPr lang="es-MX" dirty="0" smtClean="0">
                <a:latin typeface="Arial" charset="0"/>
                <a:cs typeface="Arial" charset="0"/>
              </a:rPr>
              <a:t>instalación manejo de equipos audiovisuales </a:t>
            </a:r>
            <a:r>
              <a:rPr lang="es-MX" dirty="0">
                <a:latin typeface="Arial" charset="0"/>
                <a:cs typeface="Arial" charset="0"/>
              </a:rPr>
              <a:t>en los diferentes eventos que requiera la Institución</a:t>
            </a:r>
            <a:r>
              <a:rPr lang="es-MX" dirty="0" smtClean="0">
                <a:latin typeface="Arial" charset="0"/>
                <a:cs typeface="Arial" charset="0"/>
              </a:rPr>
              <a:t>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altLang="es-MX" dirty="0" smtClean="0"/>
              <a:t>  Elaborar</a:t>
            </a:r>
            <a:r>
              <a:rPr lang="es-ES" altLang="es-MX" dirty="0"/>
              <a:t>, evaluar y dar seguimiento de la planeación (PTA y POA) de la jefatura en concordancia y coherencia al PIID.</a:t>
            </a:r>
            <a:endParaRPr lang="es-MX" altLang="es-MX" dirty="0">
              <a:solidFill>
                <a:srgbClr val="000000"/>
              </a:solidFill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  </a:t>
            </a:r>
            <a:r>
              <a:rPr lang="es-MX" dirty="0"/>
              <a:t>Participar en la adquisición y contratación de servicios de mantenimiento informático, para dar fe de que el equipo y servicios adquiridos cubren los requisitos técnicos adecuados</a:t>
            </a:r>
            <a:r>
              <a:rPr lang="es-MX" dirty="0" smtClean="0"/>
              <a:t>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 smtClean="0">
                <a:solidFill>
                  <a:srgbClr val="000000"/>
                </a:solidFill>
              </a:rPr>
              <a:t>  Ejecutar </a:t>
            </a:r>
            <a:r>
              <a:rPr lang="es-MX" dirty="0">
                <a:solidFill>
                  <a:srgbClr val="000000"/>
                </a:solidFill>
              </a:rPr>
              <a:t>la normatividad expedida en materia para el control, organización, circulación y conservación de documentos y archivos.</a:t>
            </a:r>
            <a:r>
              <a:rPr lang="es-MX" altLang="es-MX" dirty="0">
                <a:solidFill>
                  <a:srgbClr val="000000"/>
                </a:solidFill>
              </a:rPr>
              <a:t> </a:t>
            </a: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dirty="0">
                <a:solidFill>
                  <a:srgbClr val="000000"/>
                </a:solidFill>
              </a:rPr>
              <a:t>Estas funciones son enunciativas mas no limitativas.</a:t>
            </a:r>
          </a:p>
          <a:p>
            <a:pPr algn="just">
              <a:spcAft>
                <a:spcPts val="1200"/>
              </a:spcAft>
              <a:defRPr/>
            </a:pPr>
            <a:endParaRPr lang="es-MX" dirty="0" smtClean="0">
              <a:latin typeface="Arial" charset="0"/>
              <a:cs typeface="Arial" charset="0"/>
            </a:endParaRP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 smtClean="0">
              <a:latin typeface="Arial" charset="0"/>
              <a:cs typeface="Arial" charset="0"/>
            </a:endParaRPr>
          </a:p>
          <a:p>
            <a:pPr marL="179388" indent="-179388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algn="just"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marL="174625" indent="-174625" algn="just"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marL="174625" indent="-174625" algn="ctr">
              <a:defRPr/>
            </a:pPr>
            <a:endParaRPr lang="es-MX" b="1" i="1" dirty="0">
              <a:latin typeface="Arial" charset="0"/>
              <a:cs typeface="Arial" charset="0"/>
            </a:endParaRPr>
          </a:p>
        </p:txBody>
      </p:sp>
      <p:graphicFrame>
        <p:nvGraphicFramePr>
          <p:cNvPr id="7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196734"/>
              </p:ext>
            </p:extLst>
          </p:nvPr>
        </p:nvGraphicFramePr>
        <p:xfrm>
          <a:off x="1520825" y="8205788"/>
          <a:ext cx="5257800" cy="769987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de la Oficina de Tecnologías de la Información</a:t>
                      </a: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Director General</a:t>
                      </a: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Braulio Armendáriz Lamogglia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21871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2187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538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270348" name="5 Rectángulo"/>
          <p:cNvSpPr>
            <a:spLocks noChangeArrowheads="1"/>
          </p:cNvSpPr>
          <p:nvPr/>
        </p:nvSpPr>
        <p:spPr bwMode="auto">
          <a:xfrm>
            <a:off x="1447065" y="525463"/>
            <a:ext cx="5219700" cy="659257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MX" sz="1200" b="1" i="1" dirty="0" smtClean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AUXILIAR DE LA OFICINA DE TECNOLOGIAS DE INFORMACION Y COMUNICACION</a:t>
            </a:r>
            <a:endParaRPr lang="es-ES_tradnl" altLang="es-MX" sz="1200" b="1" i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  <a:defRPr/>
            </a:pPr>
            <a:endParaRPr lang="es-ES_tradnl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ES_tradnl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marL="95250" indent="-6350"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Proporcionar </a:t>
            </a:r>
            <a:r>
              <a:rPr lang="es-MX" altLang="es-MX" sz="1200" dirty="0">
                <a:latin typeface="Arial" panose="020B0604020202020204" pitchFamily="34" charset="0"/>
              </a:rPr>
              <a:t>el servicio </a:t>
            </a:r>
            <a:r>
              <a:rPr lang="es-MX" altLang="es-MX" sz="1200" dirty="0" smtClean="0">
                <a:latin typeface="Arial" panose="020B0604020202020204" pitchFamily="34" charset="0"/>
              </a:rPr>
              <a:t>de </a:t>
            </a:r>
            <a:r>
              <a:rPr lang="es-MX" altLang="es-MX" sz="1200" dirty="0">
                <a:latin typeface="Arial" panose="020B0604020202020204" pitchFamily="34" charset="0"/>
              </a:rPr>
              <a:t>mantenimiento preventivo y correctivo a los equipos de cómputo y </a:t>
            </a:r>
            <a:r>
              <a:rPr lang="es-MX" altLang="es-MX" sz="1200" dirty="0" smtClean="0">
                <a:latin typeface="Arial" panose="020B0604020202020204" pitchFamily="34" charset="0"/>
              </a:rPr>
              <a:t>conectividad, </a:t>
            </a:r>
            <a:r>
              <a:rPr lang="es-MX" altLang="es-MX" sz="1200" dirty="0">
                <a:latin typeface="Arial" panose="020B0604020202020204" pitchFamily="34" charset="0"/>
              </a:rPr>
              <a:t>así como a la red para </a:t>
            </a:r>
            <a:r>
              <a:rPr lang="es-MX" altLang="es-MX" sz="1200" dirty="0" smtClean="0">
                <a:latin typeface="Arial" panose="020B0604020202020204" pitchFamily="34" charset="0"/>
              </a:rPr>
              <a:t>conservarlos </a:t>
            </a:r>
            <a:r>
              <a:rPr lang="es-MX" altLang="es-MX" sz="1200" dirty="0">
                <a:latin typeface="Arial" panose="020B0604020202020204" pitchFamily="34" charset="0"/>
              </a:rPr>
              <a:t>en óptimas condiciones.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ES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FUNCIONES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Atender los mantenimientos preventivos al hardware y software de los equipos de computo a cargo del  personal administrativo.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Dar mantenimiento correctivo a los equipos de computo, audiovisuales  que le sean asignados.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Proporcionar el servicio del centro de computo al personal que lo requiera y mantener en funcionamiento adecuado los equipos.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Inspeccionar constantemente el funcionamiento de la red y servicios de internet de la institución.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la  administración, ampliación y mantenimiento de la red.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la aplicación de normatividad en materia de tecnologías de la información y comunicación de la Institución.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Recopilar y entregar los registros e informes de actividades realizadas.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Ejecutar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la normatividad expedida en materia para el control, organización, circulación y conservación de documentos y archivos.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</a:p>
          <a:p>
            <a:pPr algn="just">
              <a:spcBef>
                <a:spcPct val="0"/>
              </a:spcBef>
              <a:defRPr/>
            </a:pPr>
            <a:endParaRPr lang="es-ES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391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2391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18"/>
          <p:cNvGraphicFramePr>
            <a:graphicFrameLocks noGrp="1"/>
          </p:cNvGraphicFramePr>
          <p:nvPr>
            <p:extLst/>
          </p:nvPr>
        </p:nvGraphicFramePr>
        <p:xfrm>
          <a:off x="1520825" y="8424863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de Mantenimiento</a:t>
                      </a: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Director General</a:t>
                      </a: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Dulce María Quezada Priego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326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270348" name="5 Rectángulo"/>
          <p:cNvSpPr>
            <a:spLocks noChangeArrowheads="1"/>
          </p:cNvSpPr>
          <p:nvPr/>
        </p:nvSpPr>
        <p:spPr bwMode="auto">
          <a:xfrm>
            <a:off x="1447065" y="525463"/>
            <a:ext cx="5219700" cy="693112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OFICINA DE DESARROLLO Y SOPORTE DE SISTEMAS DE INFORMACION</a:t>
            </a:r>
            <a:endParaRPr lang="es-ES_tradnl" altLang="es-MX" sz="1200" b="1" i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  <a:defRPr/>
            </a:pPr>
            <a:endParaRPr lang="es-ES_tradnl" altLang="es-MX" sz="12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ES_tradnl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ES_tradnl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es-ES_tradnl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Diseñar</a:t>
            </a:r>
            <a:r>
              <a:rPr lang="es-MX" altLang="es-MX" sz="1200" dirty="0" smtClean="0">
                <a:latin typeface="Arial" panose="020B0604020202020204" pitchFamily="34" charset="0"/>
              </a:rPr>
              <a:t> los sistemas de información que requiere la Institución para optimizar los recursos disponibles en cuanto a tecnologías de la información y comunicación.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ES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FUNCIONES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Elaborar proyectos de expansión y diversificación de los servicios de información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Elaborar el programa de mantenimiento preventivo de las plataformas de los sistemas de información así como el seguimiento de las acciones correctivas.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Dar capacitación al personal de la institución sobre el uso y manejo de los sistemas de información institucionales.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Gestionar el sitio web de la institución.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Gestionar el servidor de la web y de la intranet de la Institución.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Elaborar los correos institucionales y del TecNM que les soliciten y le sean asignados al personal.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Dar soporte técnico al portal Nacional y Estatal de trasparencia.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Atender las solicitudes de publicación de información en el sitio web de la Institución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Ejecutar </a:t>
            </a: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la normatividad expedida en materia para el control, organización, circulación y conservación de documentos y archivos.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</a:p>
          <a:p>
            <a:pPr algn="just">
              <a:spcBef>
                <a:spcPct val="0"/>
              </a:spcBef>
              <a:defRPr/>
            </a:pPr>
            <a:endParaRPr lang="es-ES" altLang="es-MX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391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2391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71994"/>
              </p:ext>
            </p:extLst>
          </p:nvPr>
        </p:nvGraphicFramePr>
        <p:xfrm>
          <a:off x="1520825" y="8424863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de Mantenimiento</a:t>
                      </a: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Director General</a:t>
                      </a: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Jaime Martínez Hernández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490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09579" name="5 Rectángulo"/>
          <p:cNvSpPr>
            <a:spLocks noChangeArrowheads="1"/>
          </p:cNvSpPr>
          <p:nvPr/>
        </p:nvSpPr>
        <p:spPr bwMode="auto">
          <a:xfrm>
            <a:off x="1444625" y="531813"/>
            <a:ext cx="5219700" cy="640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TÉCNICO EN MANTENIMIENTO</a:t>
            </a:r>
            <a:endParaRPr lang="es-MX" altLang="es-MX" sz="1200" b="1" i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_tradnl" altLang="es-MX" sz="1200" b="1" i="1" dirty="0"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dirty="0">
                <a:latin typeface="Arial" panose="020B0604020202020204" pitchFamily="34" charset="0"/>
              </a:rPr>
              <a:t>    </a:t>
            </a:r>
            <a:r>
              <a:rPr lang="es-ES" altLang="es-MX" sz="1200" dirty="0">
                <a:latin typeface="Arial" panose="020B0604020202020204" pitchFamily="34" charset="0"/>
              </a:rPr>
              <a:t>Mantener en </a:t>
            </a:r>
            <a:r>
              <a:rPr lang="es-ES" altLang="es-MX" sz="1200" dirty="0" smtClean="0">
                <a:latin typeface="Arial" panose="020B0604020202020204" pitchFamily="34" charset="0"/>
              </a:rPr>
              <a:t>condiciones de operación las instalaciones y los bienes muebles e inmuebles propiedad de la Institución. 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FUNCIONES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Elaborar el programa de mantenimiento anual de las instalaciones, equipos e inmuebles en coordinación con la jefatura.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Ejecutar las actividades de mantenimiento preventivo de acuerdo con el programa establecido.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Atender las solicitudes de mantenimiento correctivo de acuerdo al procedimiento establecido.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Reportar a la jefatura el material de limpieza , equipo, refacciones y herramientas necesarias para los trabajos de mantenimiento en general.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Informar a la Jefatura las fallas o desperfectos que requieran ser reparados por el personal externo.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Comunicar y supervisar las actividades diarias del personal de limpieza y áreas verdes de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Atender las solicitudes de adecuaciones de infraestructura de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Realizar la reubicación de espacios y mobiliario  con el apoyo del personal a su cargo.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Estas </a:t>
            </a:r>
            <a:r>
              <a:rPr lang="es-MX" altLang="es-MX" sz="1200" dirty="0">
                <a:latin typeface="Arial" panose="020B0604020202020204" pitchFamily="34" charset="0"/>
              </a:rPr>
              <a:t>funciones son enunciativas mas no limitativas.</a:t>
            </a:r>
          </a:p>
        </p:txBody>
      </p:sp>
      <p:sp>
        <p:nvSpPr>
          <p:cNvPr id="10958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0958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699037"/>
              </p:ext>
            </p:extLst>
          </p:nvPr>
        </p:nvGraphicFramePr>
        <p:xfrm>
          <a:off x="1520825" y="8388350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Técnico en Mantenimiento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Octavio Alonso Pérez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10603" name="5 Rectángulo"/>
          <p:cNvSpPr>
            <a:spLocks noChangeArrowheads="1"/>
          </p:cNvSpPr>
          <p:nvPr/>
        </p:nvSpPr>
        <p:spPr bwMode="auto">
          <a:xfrm>
            <a:off x="1444625" y="531813"/>
            <a:ext cx="5219700" cy="640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AUXILIAR DE MANTENIMIENTO</a:t>
            </a:r>
            <a:endParaRPr lang="es-ES_tradnl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_tradnl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    Apoyar en </a:t>
            </a: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las actividades de </a:t>
            </a:r>
            <a:r>
              <a:rPr lang="es-MX" altLang="es-MX" sz="12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ma</a:t>
            </a:r>
            <a:r>
              <a:rPr lang="es-ES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ntenimiento en general de los bienes muebles, inmuebles y equipos de la Institución. 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FUNCIONES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Apoyar a su Jefe inmediato en las actividades que le encomiende para el mantenimiento preventivo y/o correctivo de equipo e instalaciones de la Institución.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Comunicar a su jefe inmediato las fallas que sean detectadas en las instalaciones y equipos del Instituto.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Proporcionar 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información para la elaboración de las solicitudes de material, equipo y herramienta necesarios para la ejecución de los trabajos.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los trabajos de reubicación de espacios y mobiliarios.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Atender el suministro de agua potable para los servicios sanitarios  y de agua purificada en los edificios.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Apoyar en el registro y control de los servicios de mantenimiento requeridos para la conservación del equipo del Instituto Tecnológico.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Apoyar en la instalación de mobiliario y equipo y servicios de energía eléctrica, en los eventos Institucionales</a:t>
            </a: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Apoyar en la revisión de actividades diarias del personal de limpieza y áreas verdes.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Estas </a:t>
            </a: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funciones son enunciativas mas no limitativas.</a:t>
            </a:r>
            <a:endParaRPr lang="es-ES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060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060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768147"/>
              </p:ext>
            </p:extLst>
          </p:nvPr>
        </p:nvGraphicFramePr>
        <p:xfrm>
          <a:off x="1520825" y="8388350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Auxiliar de Mantenimiento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Juan Antonio Salazar Sánchez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239620" name="5 Rectángulo"/>
          <p:cNvSpPr>
            <a:spLocks noChangeArrowheads="1"/>
          </p:cNvSpPr>
          <p:nvPr/>
        </p:nvSpPr>
        <p:spPr bwMode="auto">
          <a:xfrm>
            <a:off x="1444625" y="531813"/>
            <a:ext cx="5219700" cy="827919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MX" sz="1200" b="1" i="1" dirty="0" smtClean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INTENDENTE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s-ES_tradnl" altLang="es-MX" sz="1200" b="1" i="1" dirty="0" smtClean="0">
              <a:latin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ES_tradnl" altLang="es-MX" sz="1200" b="1" i="1" dirty="0" smtClean="0"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    Proporcionar servicio de limpieza para mantener un ambiente saludable y una buena imagen Institucional</a:t>
            </a:r>
            <a:r>
              <a:rPr lang="es-ES" altLang="es-MX" sz="1200" dirty="0" smtClean="0">
                <a:latin typeface="Arial" panose="020B0604020202020204" pitchFamily="34" charset="0"/>
              </a:rPr>
              <a:t>.</a:t>
            </a:r>
            <a:endParaRPr lang="es-MX" altLang="es-MX" sz="1200" dirty="0" smtClean="0">
              <a:latin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ES" altLang="es-MX" sz="1200" b="1" i="1" dirty="0" smtClean="0">
                <a:latin typeface="Arial" panose="020B0604020202020204" pitchFamily="34" charset="0"/>
              </a:rPr>
              <a:t>FUNCIONES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Atender las actividades de aseo en las instalaciones y áreas circundantes de la Institución.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Reportar al responsable de mantenimiento los materiales y herramientas  necesarias para los trabajos requeridos.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Proponer diariamente el material requerido para el desempeño de sus labores.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Inspeccionar el abastecimiento de agua para los servicios sanitarios de la Institución.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Informar los desperfectos o fallas encontradas al responsable de mantenimiento para su seguimiento.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Auxiliar en al activación y desactivación de equipos eléctricos y electrónicos en los edificios del a Institución.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Apoyar en la recolección y clasificación de deshechos orgánicos e inorgánicos que se generan en la Institución.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Apoyar al personal de mantenimiento en las adecuaciones de infraestructura y en el traslado de equipo en la institución.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 smtClean="0">
                <a:latin typeface="Arial" panose="020B0604020202020204" pitchFamily="34" charset="0"/>
              </a:rPr>
              <a:t>Apoya en la poda, reforestación y mantenimiento de las áreas verdes y jardines de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solidFill>
                  <a:srgbClr val="FF0000"/>
                </a:solidFill>
                <a:latin typeface="Arial" panose="020B0604020202020204" pitchFamily="34" charset="0"/>
              </a:rPr>
              <a:t>Atender las actividades del Sistema de Calidad Institucional para la mejora.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  <a:endParaRPr lang="es-ES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latin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es-MX" altLang="es-MX" sz="1200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s-MX" sz="1200" dirty="0" smtClean="0">
              <a:latin typeface="Arial" panose="020B0604020202020204" pitchFamily="34" charset="0"/>
            </a:endParaRPr>
          </a:p>
        </p:txBody>
      </p:sp>
      <p:graphicFrame>
        <p:nvGraphicFramePr>
          <p:cNvPr id="7" name="Group 5"/>
          <p:cNvGraphicFramePr>
            <a:graphicFrameLocks noGrp="1"/>
          </p:cNvGraphicFramePr>
          <p:nvPr/>
        </p:nvGraphicFramePr>
        <p:xfrm>
          <a:off x="1563688" y="8345488"/>
          <a:ext cx="5189537" cy="587375"/>
        </p:xfrm>
        <a:graphic>
          <a:graphicData uri="http://schemas.openxmlformats.org/drawingml/2006/table">
            <a:tbl>
              <a:tblPr/>
              <a:tblGrid>
                <a:gridCol w="51895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1367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367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14691" name="5 Rectángulo"/>
          <p:cNvSpPr>
            <a:spLocks noChangeArrowheads="1"/>
          </p:cNvSpPr>
          <p:nvPr/>
        </p:nvSpPr>
        <p:spPr bwMode="auto">
          <a:xfrm>
            <a:off x="1444625" y="531813"/>
            <a:ext cx="52197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INTENDENTE</a:t>
            </a:r>
          </a:p>
          <a:p>
            <a:pPr algn="ctr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(</a:t>
            </a:r>
            <a:r>
              <a:rPr lang="es-MX" altLang="es-MX" sz="1200" b="1" i="1" dirty="0" smtClean="0">
                <a:latin typeface="Arial" panose="020B0604020202020204" pitchFamily="34" charset="0"/>
              </a:rPr>
              <a:t>CONTINUA)</a:t>
            </a:r>
            <a:endParaRPr lang="es-MX" altLang="es-MX" sz="1200" b="1" i="1" dirty="0">
              <a:latin typeface="Arial" panose="020B0604020202020204" pitchFamily="34" charset="0"/>
            </a:endParaRPr>
          </a:p>
          <a:p>
            <a:pPr marL="0" indent="0" algn="just">
              <a:spcBef>
                <a:spcPct val="0"/>
              </a:spcBef>
              <a:buNone/>
            </a:pPr>
            <a:endParaRPr lang="es-ES" altLang="es-MX" sz="1200" dirty="0">
              <a:latin typeface="Arial" panose="020B0604020202020204" pitchFamily="34" charset="0"/>
            </a:endParaRPr>
          </a:p>
        </p:txBody>
      </p:sp>
      <p:sp>
        <p:nvSpPr>
          <p:cNvPr id="11469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470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659288"/>
              </p:ext>
            </p:extLst>
          </p:nvPr>
        </p:nvGraphicFramePr>
        <p:xfrm>
          <a:off x="1673225" y="1619462"/>
          <a:ext cx="4991100" cy="4608342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28249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661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2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</a:t>
                      </a:r>
                      <a:endParaRPr lang="es-MX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" marR="1905" marT="19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Director General</a:t>
                      </a:r>
                      <a:endParaRPr lang="es-MX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5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Zacarías Cruz Morales</a:t>
                      </a:r>
                      <a:endParaRPr lang="es-MX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" marR="1905" marT="1905" marB="0" anchor="b">
                    <a:noFill/>
                  </a:tcPr>
                </a:tc>
                <a:tc rowSpan="1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Ricardo Bárcenas Rivas</a:t>
                      </a:r>
                      <a:endParaRPr lang="es-MX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5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Nicolasa González Feliciano</a:t>
                      </a:r>
                      <a:endParaRPr lang="es-MX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" marR="1905" marT="1905" marB="0" anchor="b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5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Oliverio Hernández Cano</a:t>
                      </a:r>
                      <a:endParaRPr lang="es-MX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" marR="1905" marT="1905" marB="0" anchor="b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5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Julio Hernández Miguel</a:t>
                      </a:r>
                      <a:endParaRPr lang="es-MX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" marR="1905" marT="1905" marB="0" anchor="b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5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Gregorio Márquez Ceballos</a:t>
                      </a:r>
                      <a:endParaRPr lang="es-MX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" marR="1905" marT="1905" marB="0" anchor="b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5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Antonio Martínez Hernández</a:t>
                      </a:r>
                      <a:endParaRPr lang="es-MX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" marR="1905" marT="1905" marB="0" anchor="b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5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Alma Delia Otero</a:t>
                      </a:r>
                      <a:endParaRPr lang="es-MX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" marR="1905" marT="1905" marB="0" anchor="b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25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Blas Salguero Cano</a:t>
                      </a:r>
                      <a:endParaRPr lang="es-MX" sz="11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" marR="1905" marT="1905" marB="0" anchor="b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5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Villeda Gómez Honorio</a:t>
                      </a:r>
                      <a:endParaRPr lang="es-MX" sz="11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" marR="1905" marT="1905" marB="0" anchor="b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25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Blas Salguero Pérez</a:t>
                      </a:r>
                      <a:endParaRPr lang="es-MX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" marR="1905" marT="1905" marB="0" anchor="b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25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Alejandrina Márquez Hernández</a:t>
                      </a:r>
                      <a:endParaRPr lang="es-MX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" marR="1905" marT="1905" marB="0" anchor="b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25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Dalia Eréndira Reséndiz Rivera</a:t>
                      </a:r>
                      <a:endParaRPr lang="es-MX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" marR="1905" marT="1905" marB="0" anchor="b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25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Aida</a:t>
                      </a:r>
                      <a:r>
                        <a:rPr lang="es-MX" sz="11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Hernández </a:t>
                      </a:r>
                      <a:r>
                        <a:rPr lang="es-MX" sz="1100" baseline="0" dirty="0" err="1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Hernández</a:t>
                      </a:r>
                      <a:endParaRPr lang="es-MX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" marR="1905" marT="1905" marB="0" anchor="b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11627" name="5 Rectángulo"/>
          <p:cNvSpPr>
            <a:spLocks noChangeArrowheads="1"/>
          </p:cNvSpPr>
          <p:nvPr/>
        </p:nvSpPr>
        <p:spPr bwMode="auto">
          <a:xfrm>
            <a:off x="1444625" y="531813"/>
            <a:ext cx="5219700" cy="7232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CHOFER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_tradnl" altLang="es-MX" sz="1200" b="1" i="1" dirty="0"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dirty="0">
                <a:latin typeface="Arial" panose="020B0604020202020204" pitchFamily="34" charset="0"/>
              </a:rPr>
              <a:t>    </a:t>
            </a:r>
            <a:r>
              <a:rPr lang="es-ES" altLang="es-MX" sz="1200" dirty="0">
                <a:latin typeface="Arial" panose="020B0604020202020204" pitchFamily="34" charset="0"/>
              </a:rPr>
              <a:t>Proporcionar los servicios de </a:t>
            </a:r>
            <a:r>
              <a:rPr lang="es-MX" altLang="es-MX" sz="1200" dirty="0" smtClean="0">
                <a:latin typeface="Arial" panose="020B0604020202020204" pitchFamily="34" charset="0"/>
              </a:rPr>
              <a:t>transporte a la comunidad estudiantil y personal de la Institución.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FUNCIONES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Integrar la documentación necesaria para el desempeño de sus funciones.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Atender las solicitudes de trasporte que le sean asignadas realizando los itinerarios establecidos para los viajes.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Inspeccionar que los vehículos oficiales cuenten con la documentación básica a bordo, y se mantengan limpios.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Elaborar y entregar a la jefatura de mantenimiento el informe correspondiente al termino de su comisión</a:t>
            </a:r>
            <a:endParaRPr lang="es-MX" altLang="es-MX" sz="8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Tramitar el </a:t>
            </a:r>
            <a:r>
              <a:rPr lang="es-MX" altLang="es-MX" sz="1200" dirty="0">
                <a:latin typeface="Arial" panose="020B0604020202020204" pitchFamily="34" charset="0"/>
              </a:rPr>
              <a:t>mantenimiento </a:t>
            </a:r>
            <a:r>
              <a:rPr lang="es-MX" altLang="es-MX" sz="1200" dirty="0" smtClean="0">
                <a:latin typeface="Arial" panose="020B0604020202020204" pitchFamily="34" charset="0"/>
              </a:rPr>
              <a:t>preventivo y/o correctivo de las unidades de </a:t>
            </a:r>
            <a:r>
              <a:rPr lang="es-MX" altLang="es-MX" sz="1200" dirty="0">
                <a:latin typeface="Arial" panose="020B0604020202020204" pitchFamily="34" charset="0"/>
              </a:rPr>
              <a:t>transporte </a:t>
            </a:r>
            <a:r>
              <a:rPr lang="es-MX" altLang="es-MX" sz="1200" dirty="0" smtClean="0">
                <a:latin typeface="Arial" panose="020B0604020202020204" pitchFamily="34" charset="0"/>
              </a:rPr>
              <a:t>a la jefatura de mantenimiento.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Apoyar en el mantenimiento, cambio de placas, pago de tenencia, revista de transito y las operaciones menores  a los vehículos de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Atender el buen uso del autobús institucional durante los viajes e informar a la jefatura sobre las irregularidades que sucedan.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 smtClean="0">
                <a:latin typeface="Arial" panose="020B0604020202020204" pitchFamily="34" charset="0"/>
              </a:rPr>
              <a:t>Estas </a:t>
            </a:r>
            <a:r>
              <a:rPr lang="es-MX" altLang="es-MX" sz="1200" dirty="0">
                <a:latin typeface="Arial" panose="020B0604020202020204" pitchFamily="34" charset="0"/>
              </a:rPr>
              <a:t>funciones son enunciativas mas no limitativas.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11162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162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9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284671"/>
              </p:ext>
            </p:extLst>
          </p:nvPr>
        </p:nvGraphicFramePr>
        <p:xfrm>
          <a:off x="1571625" y="8397875"/>
          <a:ext cx="5181600" cy="587375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Chofer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65891" name="Text Box 1029"/>
          <p:cNvSpPr txBox="1">
            <a:spLocks noChangeArrowheads="1"/>
          </p:cNvSpPr>
          <p:nvPr/>
        </p:nvSpPr>
        <p:spPr bwMode="auto">
          <a:xfrm>
            <a:off x="290513" y="900113"/>
            <a:ext cx="630872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600" b="1" i="1" dirty="0">
                <a:latin typeface="Arial" panose="020B0604020202020204" pitchFamily="34" charset="0"/>
              </a:rPr>
              <a:t>RESPONSABLE DE LA FORMULACIÓN DEL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600" b="1" i="1" dirty="0">
                <a:latin typeface="Arial" panose="020B0604020202020204" pitchFamily="34" charset="0"/>
              </a:rPr>
              <a:t> MANUAL DE ORGANIZACIÓN DEL INSTITUTO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600" b="1" i="1" dirty="0">
                <a:latin typeface="Arial" panose="020B0604020202020204" pitchFamily="34" charset="0"/>
              </a:rPr>
              <a:t>TECNOLOGICO SUPERIOR DE TAMAZUNCHALE</a:t>
            </a:r>
          </a:p>
        </p:txBody>
      </p:sp>
      <p:sp>
        <p:nvSpPr>
          <p:cNvPr id="165892" name="Text Box 1030"/>
          <p:cNvSpPr txBox="1">
            <a:spLocks noChangeArrowheads="1"/>
          </p:cNvSpPr>
          <p:nvPr/>
        </p:nvSpPr>
        <p:spPr bwMode="auto">
          <a:xfrm>
            <a:off x="2741613" y="6084888"/>
            <a:ext cx="1377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600" b="1" i="1" dirty="0">
                <a:latin typeface="Arial" panose="020B0604020202020204" pitchFamily="34" charset="0"/>
              </a:rPr>
              <a:t>AUTORIZAN</a:t>
            </a:r>
          </a:p>
        </p:txBody>
      </p:sp>
      <p:sp>
        <p:nvSpPr>
          <p:cNvPr id="165893" name="Text Box 1034"/>
          <p:cNvSpPr txBox="1">
            <a:spLocks noChangeArrowheads="1"/>
          </p:cNvSpPr>
          <p:nvPr/>
        </p:nvSpPr>
        <p:spPr bwMode="auto">
          <a:xfrm>
            <a:off x="3876582" y="8280400"/>
            <a:ext cx="24497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200" b="1" dirty="0" smtClean="0">
                <a:latin typeface="Arial" panose="020B0604020202020204" pitchFamily="34" charset="0"/>
              </a:rPr>
              <a:t>Elías Jesrael Pesina Rodríguez</a:t>
            </a:r>
            <a:endParaRPr lang="es-ES_tradnl" altLang="es-MX" sz="1200" b="1" dirty="0">
              <a:latin typeface="Arial" panose="020B0604020202020204" pitchFamily="34" charset="0"/>
            </a:endParaRPr>
          </a:p>
        </p:txBody>
      </p:sp>
      <p:sp>
        <p:nvSpPr>
          <p:cNvPr id="165895" name="Line 1037"/>
          <p:cNvSpPr>
            <a:spLocks noChangeShapeType="1"/>
          </p:cNvSpPr>
          <p:nvPr/>
        </p:nvSpPr>
        <p:spPr bwMode="auto">
          <a:xfrm>
            <a:off x="366713" y="8186738"/>
            <a:ext cx="2686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65896" name="Line 1038"/>
          <p:cNvSpPr>
            <a:spLocks noChangeShapeType="1"/>
          </p:cNvSpPr>
          <p:nvPr/>
        </p:nvSpPr>
        <p:spPr bwMode="auto">
          <a:xfrm>
            <a:off x="3852863" y="8186738"/>
            <a:ext cx="2497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65897" name="Text Box 1039"/>
          <p:cNvSpPr txBox="1">
            <a:spLocks noChangeArrowheads="1"/>
          </p:cNvSpPr>
          <p:nvPr/>
        </p:nvSpPr>
        <p:spPr bwMode="auto">
          <a:xfrm>
            <a:off x="2911475" y="3840163"/>
            <a:ext cx="9509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600" b="1" i="1" dirty="0">
                <a:latin typeface="Arial" panose="020B0604020202020204" pitchFamily="34" charset="0"/>
              </a:rPr>
              <a:t>REVISÓ</a:t>
            </a:r>
          </a:p>
        </p:txBody>
      </p:sp>
      <p:sp>
        <p:nvSpPr>
          <p:cNvPr id="165898" name="Text Box 89"/>
          <p:cNvSpPr txBox="1">
            <a:spLocks noChangeArrowheads="1"/>
          </p:cNvSpPr>
          <p:nvPr/>
        </p:nvSpPr>
        <p:spPr bwMode="auto">
          <a:xfrm>
            <a:off x="1074380" y="8314334"/>
            <a:ext cx="18101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0" algn="ctr">
              <a:spcBef>
                <a:spcPct val="0"/>
              </a:spcBef>
              <a:buNone/>
              <a:defRPr/>
            </a:pPr>
            <a:r>
              <a:rPr lang="es-MX" sz="1200" b="1" dirty="0">
                <a:latin typeface="Arial" pitchFamily="34" charset="0"/>
              </a:rPr>
              <a:t>Ing. Joel Ramírez Diaz</a:t>
            </a:r>
            <a:endParaRPr lang="es-ES" sz="1200" b="1" dirty="0">
              <a:latin typeface="Arial" pitchFamily="34" charset="0"/>
            </a:endParaRPr>
          </a:p>
        </p:txBody>
      </p:sp>
      <p:sp>
        <p:nvSpPr>
          <p:cNvPr id="165899" name="Text Box 1034"/>
          <p:cNvSpPr txBox="1">
            <a:spLocks noChangeArrowheads="1"/>
          </p:cNvSpPr>
          <p:nvPr/>
        </p:nvSpPr>
        <p:spPr bwMode="auto">
          <a:xfrm>
            <a:off x="2063943" y="4930776"/>
            <a:ext cx="29225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200" b="1" dirty="0">
                <a:latin typeface="Arial" panose="020B0604020202020204" pitchFamily="34" charset="0"/>
              </a:rPr>
              <a:t>Lic. Gonzalo Ortuño </a:t>
            </a:r>
            <a:r>
              <a:rPr lang="es-ES_tradnl" altLang="es-MX" sz="1200" b="1" dirty="0" smtClean="0">
                <a:latin typeface="Arial" panose="020B0604020202020204" pitchFamily="34" charset="0"/>
              </a:rPr>
              <a:t>Castro</a:t>
            </a:r>
          </a:p>
          <a:p>
            <a:pPr algn="ctr">
              <a:spcBef>
                <a:spcPct val="0"/>
              </a:spcBef>
              <a:buNone/>
            </a:pPr>
            <a:r>
              <a:rPr lang="es-ES_tradnl" altLang="es-MX" sz="1200" b="1" dirty="0" smtClean="0">
                <a:latin typeface="Arial" panose="020B0604020202020204" pitchFamily="34" charset="0"/>
              </a:rPr>
              <a:t>Director De Organización y Métodos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1200" b="1" dirty="0">
              <a:latin typeface="Arial" panose="020B0604020202020204" pitchFamily="34" charset="0"/>
            </a:endParaRPr>
          </a:p>
        </p:txBody>
      </p:sp>
      <p:sp>
        <p:nvSpPr>
          <p:cNvPr id="165900" name="Line 1037"/>
          <p:cNvSpPr>
            <a:spLocks noChangeShapeType="1"/>
          </p:cNvSpPr>
          <p:nvPr/>
        </p:nvSpPr>
        <p:spPr bwMode="auto">
          <a:xfrm>
            <a:off x="2259061" y="4949826"/>
            <a:ext cx="2686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65901" name="Line 1038"/>
          <p:cNvSpPr>
            <a:spLocks noChangeShapeType="1"/>
          </p:cNvSpPr>
          <p:nvPr/>
        </p:nvSpPr>
        <p:spPr bwMode="auto">
          <a:xfrm>
            <a:off x="3827164" y="2782889"/>
            <a:ext cx="2497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65902" name="Text Box 89"/>
          <p:cNvSpPr txBox="1">
            <a:spLocks noChangeArrowheads="1"/>
          </p:cNvSpPr>
          <p:nvPr/>
        </p:nvSpPr>
        <p:spPr bwMode="auto">
          <a:xfrm>
            <a:off x="3380998" y="2887167"/>
            <a:ext cx="33460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dirty="0">
                <a:latin typeface="Arial" panose="020B0604020202020204" pitchFamily="34" charset="0"/>
              </a:rPr>
              <a:t>C.P. </a:t>
            </a:r>
            <a:r>
              <a:rPr lang="es-ES" altLang="es-MX" sz="1200" b="1" dirty="0">
                <a:latin typeface="Arial" panose="020B0604020202020204" pitchFamily="34" charset="0"/>
                <a:cs typeface="Times New Roman" panose="02020603050405020304" pitchFamily="18" charset="0"/>
              </a:rPr>
              <a:t>Claudia Díaz Aguilar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Subdirectora de Servicios Administrativos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ES" altLang="es-MX" sz="12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" altLang="es-MX" sz="1200" b="1" dirty="0">
              <a:latin typeface="Arial" panose="020B0604020202020204" pitchFamily="34" charset="0"/>
            </a:endParaRPr>
          </a:p>
        </p:txBody>
      </p:sp>
      <p:sp>
        <p:nvSpPr>
          <p:cNvPr id="165904" name="Text Box 89"/>
          <p:cNvSpPr txBox="1">
            <a:spLocks noChangeArrowheads="1"/>
          </p:cNvSpPr>
          <p:nvPr/>
        </p:nvSpPr>
        <p:spPr bwMode="auto">
          <a:xfrm>
            <a:off x="4104267" y="6767771"/>
            <a:ext cx="19943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dirty="0" smtClean="0">
                <a:latin typeface="Arial" panose="020B0604020202020204" pitchFamily="34" charset="0"/>
              </a:rPr>
              <a:t>LA OFICIAL MAYOR DEL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dirty="0" smtClean="0">
                <a:latin typeface="Arial" panose="020B0604020202020204" pitchFamily="34" charset="0"/>
              </a:rPr>
              <a:t>PODER EJECUTIVO</a:t>
            </a:r>
            <a:endParaRPr lang="es-ES" altLang="es-MX" sz="1200" b="1" dirty="0">
              <a:latin typeface="Arial" panose="020B0604020202020204" pitchFamily="34" charset="0"/>
            </a:endParaRPr>
          </a:p>
        </p:txBody>
      </p:sp>
      <p:sp>
        <p:nvSpPr>
          <p:cNvPr id="165905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dirty="0">
                <a:latin typeface="Arial" panose="020B0604020202020204" pitchFamily="34" charset="0"/>
              </a:rPr>
              <a:t>AUTORIZACIÓN</a:t>
            </a:r>
          </a:p>
        </p:txBody>
      </p:sp>
      <p:sp>
        <p:nvSpPr>
          <p:cNvPr id="165906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0" name="Line 1037"/>
          <p:cNvSpPr>
            <a:spLocks noChangeShapeType="1"/>
          </p:cNvSpPr>
          <p:nvPr/>
        </p:nvSpPr>
        <p:spPr bwMode="auto">
          <a:xfrm>
            <a:off x="609223" y="2773363"/>
            <a:ext cx="2686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1" name="Text Box 89"/>
          <p:cNvSpPr txBox="1">
            <a:spLocks noChangeArrowheads="1"/>
          </p:cNvSpPr>
          <p:nvPr/>
        </p:nvSpPr>
        <p:spPr bwMode="auto">
          <a:xfrm>
            <a:off x="821970" y="2887167"/>
            <a:ext cx="22605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200" b="1" dirty="0">
                <a:latin typeface="Arial" panose="020B0604020202020204" pitchFamily="34" charset="0"/>
              </a:rPr>
              <a:t>Ing. Ricardo Bárcenas </a:t>
            </a:r>
            <a:r>
              <a:rPr lang="es-ES_tradnl" altLang="es-MX" sz="1200" b="1" dirty="0" smtClean="0">
                <a:latin typeface="Arial" panose="020B0604020202020204" pitchFamily="34" charset="0"/>
              </a:rPr>
              <a:t>Rivas</a:t>
            </a:r>
          </a:p>
          <a:p>
            <a:pPr algn="ctr">
              <a:spcBef>
                <a:spcPct val="0"/>
              </a:spcBef>
              <a:buNone/>
            </a:pPr>
            <a:r>
              <a:rPr lang="es-ES" altLang="es-MX" sz="1200" b="1" dirty="0" smtClean="0">
                <a:latin typeface="Arial" panose="020B0604020202020204" pitchFamily="34" charset="0"/>
              </a:rPr>
              <a:t>Director General</a:t>
            </a:r>
            <a:endParaRPr lang="es-ES_tradnl" altLang="es-MX" sz="1200" b="1" dirty="0">
              <a:latin typeface="Arial" panose="020B0604020202020204" pitchFamily="34" charset="0"/>
            </a:endParaRPr>
          </a:p>
        </p:txBody>
      </p:sp>
      <p:sp>
        <p:nvSpPr>
          <p:cNvPr id="22" name="Text Box 89"/>
          <p:cNvSpPr txBox="1">
            <a:spLocks noChangeArrowheads="1"/>
          </p:cNvSpPr>
          <p:nvPr/>
        </p:nvSpPr>
        <p:spPr bwMode="auto">
          <a:xfrm>
            <a:off x="175836" y="6705600"/>
            <a:ext cx="3119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dirty="0" smtClean="0">
                <a:latin typeface="Arial" panose="020B0604020202020204" pitchFamily="34" charset="0"/>
              </a:rPr>
              <a:t>SECRETARIO DE EDUCACIÓN DEL GOBIERNO DEL ESTADO</a:t>
            </a:r>
            <a:endParaRPr lang="es-ES_tradnl" altLang="es-MX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66916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6917" name="Text Box 15"/>
          <p:cNvSpPr txBox="1">
            <a:spLocks noChangeArrowheads="1"/>
          </p:cNvSpPr>
          <p:nvPr/>
        </p:nvSpPr>
        <p:spPr bwMode="auto">
          <a:xfrm>
            <a:off x="-63500" y="989806"/>
            <a:ext cx="12089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600" b="1" i="1" dirty="0" smtClean="0">
                <a:latin typeface="Arial" panose="020B0604020202020204" pitchFamily="34" charset="0"/>
              </a:rPr>
              <a:t>ELABORO</a:t>
            </a:r>
            <a:endParaRPr lang="es-ES_tradnl" altLang="es-MX" sz="1600" b="1" i="1" dirty="0">
              <a:latin typeface="Arial" panose="020B0604020202020204" pitchFamily="34" charset="0"/>
            </a:endParaRPr>
          </a:p>
        </p:txBody>
      </p:sp>
      <p:sp>
        <p:nvSpPr>
          <p:cNvPr id="166918" name="Text Box 16"/>
          <p:cNvSpPr txBox="1">
            <a:spLocks noChangeArrowheads="1"/>
          </p:cNvSpPr>
          <p:nvPr/>
        </p:nvSpPr>
        <p:spPr bwMode="auto">
          <a:xfrm>
            <a:off x="3377826" y="2079625"/>
            <a:ext cx="55015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900" b="1" dirty="0" smtClean="0">
                <a:latin typeface="Arial" panose="020B0604020202020204" pitchFamily="34" charset="0"/>
              </a:rPr>
              <a:t>FIRMA</a:t>
            </a:r>
            <a:endParaRPr lang="es-ES_tradnl" altLang="es-MX" sz="900" b="1" dirty="0">
              <a:latin typeface="Arial" panose="020B0604020202020204" pitchFamily="34" charset="0"/>
            </a:endParaRPr>
          </a:p>
        </p:txBody>
      </p:sp>
      <p:sp>
        <p:nvSpPr>
          <p:cNvPr id="166919" name="Text Box 17"/>
          <p:cNvSpPr txBox="1">
            <a:spLocks noChangeArrowheads="1"/>
          </p:cNvSpPr>
          <p:nvPr/>
        </p:nvSpPr>
        <p:spPr bwMode="auto">
          <a:xfrm>
            <a:off x="206375" y="3114675"/>
            <a:ext cx="25082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900" b="1">
                <a:latin typeface="Arial" panose="020B0604020202020204" pitchFamily="34" charset="0"/>
              </a:rPr>
              <a:t>PARTE DEL MANUAL QUE SE ACTUALIZA</a:t>
            </a:r>
          </a:p>
        </p:txBody>
      </p:sp>
      <p:sp>
        <p:nvSpPr>
          <p:cNvPr id="166920" name="Line 18"/>
          <p:cNvSpPr>
            <a:spLocks noChangeShapeType="1"/>
          </p:cNvSpPr>
          <p:nvPr/>
        </p:nvSpPr>
        <p:spPr bwMode="auto">
          <a:xfrm>
            <a:off x="311150" y="36004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6921" name="Text Box 19"/>
          <p:cNvSpPr txBox="1">
            <a:spLocks noChangeArrowheads="1"/>
          </p:cNvSpPr>
          <p:nvPr/>
        </p:nvSpPr>
        <p:spPr bwMode="auto">
          <a:xfrm>
            <a:off x="206375" y="4619625"/>
            <a:ext cx="20764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900" b="1">
                <a:latin typeface="Arial" panose="020B0604020202020204" pitchFamily="34" charset="0"/>
              </a:rPr>
              <a:t>SECCIONES QUE SE MODIFICA(N)</a:t>
            </a:r>
          </a:p>
        </p:txBody>
      </p:sp>
      <p:sp>
        <p:nvSpPr>
          <p:cNvPr id="166922" name="Line 20"/>
          <p:cNvSpPr>
            <a:spLocks noChangeShapeType="1"/>
          </p:cNvSpPr>
          <p:nvPr/>
        </p:nvSpPr>
        <p:spPr bwMode="auto">
          <a:xfrm>
            <a:off x="314325" y="5105400"/>
            <a:ext cx="6115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6924" name="Text Box 22"/>
          <p:cNvSpPr txBox="1">
            <a:spLocks noChangeArrowheads="1"/>
          </p:cNvSpPr>
          <p:nvPr/>
        </p:nvSpPr>
        <p:spPr bwMode="auto">
          <a:xfrm>
            <a:off x="772401" y="6905625"/>
            <a:ext cx="7667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200" b="1" dirty="0">
                <a:latin typeface="Arial" panose="020B0604020202020204" pitchFamily="34" charset="0"/>
              </a:rPr>
              <a:t>REVISÓ</a:t>
            </a:r>
          </a:p>
        </p:txBody>
      </p:sp>
      <p:sp>
        <p:nvSpPr>
          <p:cNvPr id="166925" name="Text Box 23"/>
          <p:cNvSpPr txBox="1">
            <a:spLocks noChangeArrowheads="1"/>
          </p:cNvSpPr>
          <p:nvPr/>
        </p:nvSpPr>
        <p:spPr bwMode="auto">
          <a:xfrm>
            <a:off x="4318000" y="6905625"/>
            <a:ext cx="10810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200" b="1">
                <a:latin typeface="Arial" panose="020B0604020202020204" pitchFamily="34" charset="0"/>
              </a:rPr>
              <a:t>AUTORIZAN</a:t>
            </a:r>
          </a:p>
        </p:txBody>
      </p:sp>
      <p:sp>
        <p:nvSpPr>
          <p:cNvPr id="166927" name="Line 25"/>
          <p:cNvSpPr>
            <a:spLocks noChangeShapeType="1"/>
          </p:cNvSpPr>
          <p:nvPr/>
        </p:nvSpPr>
        <p:spPr bwMode="auto">
          <a:xfrm>
            <a:off x="3359150" y="2079625"/>
            <a:ext cx="1962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6930" name="Text Box 28"/>
          <p:cNvSpPr txBox="1">
            <a:spLocks noChangeArrowheads="1"/>
          </p:cNvSpPr>
          <p:nvPr/>
        </p:nvSpPr>
        <p:spPr bwMode="auto">
          <a:xfrm>
            <a:off x="4733925" y="8183563"/>
            <a:ext cx="2124075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200" b="1" dirty="0">
                <a:latin typeface="Arial" panose="020B0604020202020204" pitchFamily="34" charset="0"/>
              </a:rPr>
              <a:t>Elías </a:t>
            </a:r>
            <a:r>
              <a:rPr lang="es-ES_tradnl" altLang="es-MX" sz="1200" b="1" dirty="0" smtClean="0">
                <a:latin typeface="Arial" panose="020B0604020202020204" pitchFamily="34" charset="0"/>
              </a:rPr>
              <a:t>Israel </a:t>
            </a:r>
            <a:r>
              <a:rPr lang="es-ES_tradnl" altLang="es-MX" sz="1200" b="1" dirty="0">
                <a:latin typeface="Arial" panose="020B0604020202020204" pitchFamily="34" charset="0"/>
              </a:rPr>
              <a:t>Pesina Rodríguez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ES_tradnl" altLang="es-MX" sz="1200" b="1" dirty="0" smtClean="0">
                <a:latin typeface="Arial" panose="020B0604020202020204" pitchFamily="34" charset="0"/>
              </a:rPr>
              <a:t>Oficial </a:t>
            </a:r>
            <a:r>
              <a:rPr lang="es-ES_tradnl" altLang="es-MX" sz="1200" b="1" dirty="0">
                <a:latin typeface="Arial" panose="020B0604020202020204" pitchFamily="34" charset="0"/>
              </a:rPr>
              <a:t>Mayor</a:t>
            </a:r>
          </a:p>
        </p:txBody>
      </p:sp>
      <p:sp>
        <p:nvSpPr>
          <p:cNvPr id="166931" name="Text Box 29"/>
          <p:cNvSpPr txBox="1">
            <a:spLocks noChangeArrowheads="1"/>
          </p:cNvSpPr>
          <p:nvPr/>
        </p:nvSpPr>
        <p:spPr bwMode="auto">
          <a:xfrm>
            <a:off x="2550319" y="8183563"/>
            <a:ext cx="2278856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ES_tradnl" altLang="es-MX" sz="1200" b="1" dirty="0">
                <a:latin typeface="Arial" panose="020B0604020202020204" pitchFamily="34" charset="0"/>
              </a:rPr>
              <a:t>Ing. Ricardo B</a:t>
            </a:r>
            <a:r>
              <a:rPr lang="es-ES_tradnl" altLang="es-MX" sz="1200" b="1" dirty="0" smtClean="0">
                <a:latin typeface="Arial" panose="020B0604020202020204" pitchFamily="34" charset="0"/>
              </a:rPr>
              <a:t>árcenas </a:t>
            </a:r>
            <a:r>
              <a:rPr lang="es-ES_tradnl" altLang="es-MX" sz="1200" b="1" dirty="0">
                <a:latin typeface="Arial" panose="020B0604020202020204" pitchFamily="34" charset="0"/>
              </a:rPr>
              <a:t>Rivas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ES_tradnl" altLang="es-MX" sz="1200" b="1" dirty="0">
                <a:latin typeface="Arial" panose="020B0604020202020204" pitchFamily="34" charset="0"/>
              </a:rPr>
              <a:t>Director General</a:t>
            </a:r>
          </a:p>
        </p:txBody>
      </p:sp>
      <p:sp>
        <p:nvSpPr>
          <p:cNvPr id="166932" name="Line 30"/>
          <p:cNvSpPr>
            <a:spLocks noChangeShapeType="1"/>
          </p:cNvSpPr>
          <p:nvPr/>
        </p:nvSpPr>
        <p:spPr bwMode="auto">
          <a:xfrm>
            <a:off x="470891" y="8145463"/>
            <a:ext cx="1343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6933" name="Line 31"/>
          <p:cNvSpPr>
            <a:spLocks noChangeShapeType="1"/>
          </p:cNvSpPr>
          <p:nvPr/>
        </p:nvSpPr>
        <p:spPr bwMode="auto">
          <a:xfrm>
            <a:off x="2867565" y="8145463"/>
            <a:ext cx="1343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6934" name="Line 32"/>
          <p:cNvSpPr>
            <a:spLocks noChangeShapeType="1"/>
          </p:cNvSpPr>
          <p:nvPr/>
        </p:nvSpPr>
        <p:spPr bwMode="auto">
          <a:xfrm>
            <a:off x="5010150" y="8145463"/>
            <a:ext cx="1343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6935" name="Line 33"/>
          <p:cNvSpPr>
            <a:spLocks noChangeShapeType="1"/>
          </p:cNvSpPr>
          <p:nvPr/>
        </p:nvSpPr>
        <p:spPr bwMode="auto">
          <a:xfrm>
            <a:off x="304800" y="37909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6936" name="Line 34"/>
          <p:cNvSpPr>
            <a:spLocks noChangeShapeType="1"/>
          </p:cNvSpPr>
          <p:nvPr/>
        </p:nvSpPr>
        <p:spPr bwMode="auto">
          <a:xfrm>
            <a:off x="304800" y="529590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693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4752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CONTROL DE ACTUALIZACIONES</a:t>
            </a:r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>
            <a:off x="3436938" y="1470025"/>
            <a:ext cx="1962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6" name="Text Box 16"/>
          <p:cNvSpPr txBox="1">
            <a:spLocks noChangeArrowheads="1"/>
          </p:cNvSpPr>
          <p:nvPr/>
        </p:nvSpPr>
        <p:spPr bwMode="auto">
          <a:xfrm>
            <a:off x="3429000" y="1470025"/>
            <a:ext cx="58221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900" b="1" dirty="0" smtClean="0">
                <a:latin typeface="Arial" panose="020B0604020202020204" pitchFamily="34" charset="0"/>
              </a:rPr>
              <a:t>FECHA</a:t>
            </a:r>
            <a:endParaRPr lang="es-ES_tradnl" altLang="es-MX" sz="900" b="1" dirty="0">
              <a:latin typeface="Arial" panose="020B0604020202020204" pitchFamily="34" charset="0"/>
            </a:endParaRPr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>
            <a:off x="588169" y="2043206"/>
            <a:ext cx="1962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9" name="Text Box 16"/>
          <p:cNvSpPr txBox="1">
            <a:spLocks noChangeArrowheads="1"/>
          </p:cNvSpPr>
          <p:nvPr/>
        </p:nvSpPr>
        <p:spPr bwMode="auto">
          <a:xfrm>
            <a:off x="626653" y="2079625"/>
            <a:ext cx="69762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900" b="1" dirty="0">
                <a:latin typeface="Arial" panose="020B0604020202020204" pitchFamily="34" charset="0"/>
              </a:rPr>
              <a:t>N</a:t>
            </a:r>
            <a:r>
              <a:rPr lang="es-ES_tradnl" altLang="es-MX" sz="900" b="1" dirty="0" smtClean="0">
                <a:latin typeface="Arial" panose="020B0604020202020204" pitchFamily="34" charset="0"/>
              </a:rPr>
              <a:t>OMBRE</a:t>
            </a:r>
            <a:endParaRPr lang="es-ES_tradnl" altLang="es-MX" sz="900" b="1" dirty="0">
              <a:latin typeface="Arial" panose="020B0604020202020204" pitchFamily="34" charset="0"/>
            </a:endParaRPr>
          </a:p>
        </p:txBody>
      </p:sp>
      <p:sp>
        <p:nvSpPr>
          <p:cNvPr id="30" name="Line 25"/>
          <p:cNvSpPr>
            <a:spLocks noChangeShapeType="1"/>
          </p:cNvSpPr>
          <p:nvPr/>
        </p:nvSpPr>
        <p:spPr bwMode="auto">
          <a:xfrm>
            <a:off x="588169" y="2464547"/>
            <a:ext cx="1962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1" name="Text Box 16"/>
          <p:cNvSpPr txBox="1">
            <a:spLocks noChangeArrowheads="1"/>
          </p:cNvSpPr>
          <p:nvPr/>
        </p:nvSpPr>
        <p:spPr bwMode="auto">
          <a:xfrm>
            <a:off x="588169" y="2464547"/>
            <a:ext cx="61427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900" b="1" dirty="0" smtClean="0">
                <a:latin typeface="Arial" panose="020B0604020202020204" pitchFamily="34" charset="0"/>
              </a:rPr>
              <a:t>CARGO</a:t>
            </a:r>
            <a:endParaRPr lang="es-ES_tradnl" altLang="es-MX" sz="900" b="1" dirty="0">
              <a:latin typeface="Arial" panose="020B0604020202020204" pitchFamily="34" charset="0"/>
            </a:endParaRPr>
          </a:p>
        </p:txBody>
      </p:sp>
      <p:sp>
        <p:nvSpPr>
          <p:cNvPr id="32" name="Text Box 15"/>
          <p:cNvSpPr txBox="1">
            <a:spLocks noChangeArrowheads="1"/>
          </p:cNvSpPr>
          <p:nvPr/>
        </p:nvSpPr>
        <p:spPr bwMode="auto">
          <a:xfrm>
            <a:off x="2754657" y="2526102"/>
            <a:ext cx="14494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200" b="1" i="1" dirty="0" smtClean="0">
                <a:latin typeface="Arial" panose="020B0604020202020204" pitchFamily="34" charset="0"/>
              </a:rPr>
              <a:t>ACTUALIZACIÓN</a:t>
            </a:r>
            <a:endParaRPr lang="es-ES_tradnl" altLang="es-MX" sz="1200" b="1" i="1" dirty="0">
              <a:latin typeface="Arial" panose="020B0604020202020204" pitchFamily="34" charset="0"/>
            </a:endParaRPr>
          </a:p>
        </p:txBody>
      </p:sp>
      <p:sp>
        <p:nvSpPr>
          <p:cNvPr id="33" name="Text Box 27"/>
          <p:cNvSpPr txBox="1">
            <a:spLocks noChangeArrowheads="1"/>
          </p:cNvSpPr>
          <p:nvPr/>
        </p:nvSpPr>
        <p:spPr bwMode="auto">
          <a:xfrm>
            <a:off x="76200" y="8183003"/>
            <a:ext cx="2376487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ES_tradnl" altLang="es-MX" sz="1200" b="1" dirty="0">
                <a:latin typeface="Arial" panose="020B0604020202020204" pitchFamily="34" charset="0"/>
              </a:rPr>
              <a:t>Lic. Gonzalo Ortuño Castro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ES_tradnl" altLang="es-MX" sz="1200" b="1" dirty="0">
                <a:latin typeface="Arial" panose="020B0604020202020204" pitchFamily="34" charset="0"/>
              </a:rPr>
              <a:t>Director de Organización y Métodos</a:t>
            </a:r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04800" y="3971925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>
            <a:off x="295275" y="415290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>
            <a:off x="304800" y="5476875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7" name="Line 34"/>
          <p:cNvSpPr>
            <a:spLocks noChangeShapeType="1"/>
          </p:cNvSpPr>
          <p:nvPr/>
        </p:nvSpPr>
        <p:spPr bwMode="auto">
          <a:xfrm>
            <a:off x="304800" y="5667375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5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43743</TotalTime>
  <Words>19283</Words>
  <Application>Microsoft Office PowerPoint</Application>
  <PresentationFormat>Presentación en pantalla (4:3)</PresentationFormat>
  <Paragraphs>3455</Paragraphs>
  <Slides>137</Slides>
  <Notes>135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8</vt:i4>
      </vt:variant>
      <vt:variant>
        <vt:lpstr>Títulos de diapositiva</vt:lpstr>
      </vt:variant>
      <vt:variant>
        <vt:i4>137</vt:i4>
      </vt:variant>
    </vt:vector>
  </HeadingPairs>
  <TitlesOfParts>
    <vt:vector size="151" baseType="lpstr">
      <vt:lpstr>Arial</vt:lpstr>
      <vt:lpstr>Soberana Sans</vt:lpstr>
      <vt:lpstr>Wingdings</vt:lpstr>
      <vt:lpstr>WenQuanYi Micro Hei</vt:lpstr>
      <vt:lpstr>Calibri</vt:lpstr>
      <vt:lpstr>Times New Roman</vt:lpstr>
      <vt:lpstr>Diseño predeterminado</vt:lpstr>
      <vt:lpstr>Tema de Office</vt:lpstr>
      <vt:lpstr>1_Tema de Office</vt:lpstr>
      <vt:lpstr>2_Tema de Office</vt:lpstr>
      <vt:lpstr>1_Diseño predeterminado</vt:lpstr>
      <vt:lpstr>2_Diseño predeterminado</vt:lpstr>
      <vt:lpstr>4_Diseño predeterminado</vt:lpstr>
      <vt:lpstr>5_Diseño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RECHUM</cp:lastModifiedBy>
  <cp:revision>2378</cp:revision>
  <cp:lastPrinted>2018-06-15T17:00:33Z</cp:lastPrinted>
  <dcterms:created xsi:type="dcterms:W3CDTF">2001-05-29T01:41:44Z</dcterms:created>
  <dcterms:modified xsi:type="dcterms:W3CDTF">2018-07-30T19:27:58Z</dcterms:modified>
</cp:coreProperties>
</file>