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466" r:id="rId2"/>
    <p:sldId id="467" r:id="rId3"/>
    <p:sldId id="468" r:id="rId4"/>
    <p:sldId id="469" r:id="rId5"/>
    <p:sldId id="470" r:id="rId6"/>
    <p:sldId id="471" r:id="rId7"/>
    <p:sldId id="472" r:id="rId8"/>
    <p:sldId id="473" r:id="rId9"/>
    <p:sldId id="474" r:id="rId10"/>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368" autoAdjust="0"/>
    <p:restoredTop sz="94660"/>
  </p:normalViewPr>
  <p:slideViewPr>
    <p:cSldViewPr>
      <p:cViewPr varScale="1">
        <p:scale>
          <a:sx n="73" d="100"/>
          <a:sy n="73" d="100"/>
        </p:scale>
        <p:origin x="1098" y="78"/>
      </p:cViewPr>
      <p:guideLst>
        <p:guide orient="horz" pos="2880"/>
        <p:guide pos="2160"/>
        <p:guide orient="horz" pos="2160"/>
        <p:guide pos="288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559739-29CE-4B55-960B-69DC385DA664}" type="datetimeFigureOut">
              <a:rPr lang="es-MX" smtClean="0"/>
              <a:t>29/12/2020</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C515F6-BF71-4D9F-9455-B9531D04099F}" type="slidenum">
              <a:rPr lang="es-MX" smtClean="0"/>
              <a:t>‹Nº›</a:t>
            </a:fld>
            <a:endParaRPr lang="es-MX"/>
          </a:p>
        </p:txBody>
      </p:sp>
    </p:spTree>
    <p:extLst>
      <p:ext uri="{BB962C8B-B14F-4D97-AF65-F5344CB8AC3E}">
        <p14:creationId xmlns:p14="http://schemas.microsoft.com/office/powerpoint/2010/main" val="1665888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6"/>
            <a:ext cx="7772400" cy="1470025"/>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a:xfrm>
            <a:off x="457200" y="6356351"/>
            <a:ext cx="2133600" cy="365125"/>
          </a:xfrm>
          <a:prstGeom prst="rect">
            <a:avLst/>
          </a:prstGeom>
        </p:spPr>
        <p:txBody>
          <a:bodyPr/>
          <a:lstStyle/>
          <a:p>
            <a:fld id="{DBB5AEE6-4026-4ECB-A824-DA533AA42C06}" type="datetimeFigureOut">
              <a:rPr lang="es-MX" smtClean="0"/>
              <a:pPr/>
              <a:t>29/12/2020</a:t>
            </a:fld>
            <a:endParaRPr lang="es-MX"/>
          </a:p>
        </p:txBody>
      </p:sp>
      <p:sp>
        <p:nvSpPr>
          <p:cNvPr id="5" name="4 Marcador de pie de página"/>
          <p:cNvSpPr>
            <a:spLocks noGrp="1"/>
          </p:cNvSpPr>
          <p:nvPr>
            <p:ph type="ftr" sz="quarter" idx="11"/>
          </p:nvPr>
        </p:nvSpPr>
        <p:spPr>
          <a:xfrm>
            <a:off x="3124200" y="6356351"/>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1"/>
            <a:ext cx="2133600" cy="365125"/>
          </a:xfrm>
          <a:prstGeom prst="rect">
            <a:avLst/>
          </a:prstGeom>
        </p:spPr>
        <p:txBody>
          <a:bodyPr/>
          <a:lstStyle/>
          <a:p>
            <a:fld id="{C43D4DDE-D639-4598-9608-E1960C94A28B}" type="slidenum">
              <a:rPr lang="es-MX" smtClean="0"/>
              <a:pPr/>
              <a:t>‹Nº›</a:t>
            </a:fld>
            <a:endParaRPr lang="es-MX"/>
          </a:p>
        </p:txBody>
      </p:sp>
    </p:spTree>
    <p:extLst>
      <p:ext uri="{BB962C8B-B14F-4D97-AF65-F5344CB8AC3E}">
        <p14:creationId xmlns:p14="http://schemas.microsoft.com/office/powerpoint/2010/main" val="1602195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352" y="-15863"/>
            <a:ext cx="9137648" cy="798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agen 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353" y="6393396"/>
            <a:ext cx="9137652" cy="46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20530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nvGraphicFramePr>
        <p:xfrm>
          <a:off x="628650" y="2437315"/>
          <a:ext cx="7886701" cy="3127957"/>
        </p:xfrm>
        <a:graphic>
          <a:graphicData uri="http://schemas.openxmlformats.org/drawingml/2006/table">
            <a:tbl>
              <a:tblPr firstRow="1" firstCol="1" bandRow="1"/>
              <a:tblGrid>
                <a:gridCol w="1371911">
                  <a:extLst>
                    <a:ext uri="{9D8B030D-6E8A-4147-A177-3AD203B41FA5}">
                      <a16:colId xmlns:a16="http://schemas.microsoft.com/office/drawing/2014/main" val="4123543998"/>
                    </a:ext>
                  </a:extLst>
                </a:gridCol>
                <a:gridCol w="1059951">
                  <a:extLst>
                    <a:ext uri="{9D8B030D-6E8A-4147-A177-3AD203B41FA5}">
                      <a16:colId xmlns:a16="http://schemas.microsoft.com/office/drawing/2014/main" val="3613569779"/>
                    </a:ext>
                  </a:extLst>
                </a:gridCol>
                <a:gridCol w="1130336">
                  <a:extLst>
                    <a:ext uri="{9D8B030D-6E8A-4147-A177-3AD203B41FA5}">
                      <a16:colId xmlns:a16="http://schemas.microsoft.com/office/drawing/2014/main" val="1140873422"/>
                    </a:ext>
                  </a:extLst>
                </a:gridCol>
                <a:gridCol w="4324503">
                  <a:extLst>
                    <a:ext uri="{9D8B030D-6E8A-4147-A177-3AD203B41FA5}">
                      <a16:colId xmlns:a16="http://schemas.microsoft.com/office/drawing/2014/main" val="2480763418"/>
                    </a:ext>
                  </a:extLst>
                </a:gridCol>
              </a:tblGrid>
              <a:tr h="164629">
                <a:tc gridSpan="4">
                  <a:txBody>
                    <a:bodyPr/>
                    <a:lstStyle/>
                    <a:p>
                      <a:pPr algn="ctr">
                        <a:lnSpc>
                          <a:spcPct val="115000"/>
                        </a:lnSpc>
                        <a:spcAft>
                          <a:spcPts val="0"/>
                        </a:spcAft>
                      </a:pPr>
                      <a:r>
                        <a:rPr lang="es-MX" sz="900" b="1">
                          <a:effectLst/>
                          <a:latin typeface="Arial" panose="020B0604020202020204" pitchFamily="34" charset="0"/>
                          <a:ea typeface="Calibri" panose="020F0502020204030204" pitchFamily="34" charset="0"/>
                          <a:cs typeface="Times New Roman" panose="02020603050405020304" pitchFamily="18" charset="0"/>
                        </a:rPr>
                        <a:t>DICIEMBRE 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522232616"/>
                  </a:ext>
                </a:extLst>
              </a:tr>
              <a:tr h="164629">
                <a:tc>
                  <a:txBody>
                    <a:bodyPr/>
                    <a:lstStyle/>
                    <a:p>
                      <a:pPr algn="just">
                        <a:lnSpc>
                          <a:spcPct val="115000"/>
                        </a:lnSpc>
                        <a:spcAft>
                          <a:spcPts val="0"/>
                        </a:spcAft>
                      </a:pPr>
                      <a:r>
                        <a:rPr lang="es-MX" sz="900" b="1">
                          <a:effectLst/>
                          <a:latin typeface="Arial" panose="020B0604020202020204" pitchFamily="34" charset="0"/>
                          <a:ea typeface="Calibri" panose="020F0502020204030204" pitchFamily="34" charset="0"/>
                          <a:cs typeface="Times New Roman" panose="02020603050405020304" pitchFamily="18" charset="0"/>
                        </a:rPr>
                        <a:t>Municipio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just">
                        <a:lnSpc>
                          <a:spcPct val="115000"/>
                        </a:lnSpc>
                        <a:spcAft>
                          <a:spcPts val="0"/>
                        </a:spcAft>
                      </a:pPr>
                      <a:r>
                        <a:rPr lang="es-MX" sz="900" b="1">
                          <a:effectLst/>
                          <a:latin typeface="Arial" panose="020B0604020202020204" pitchFamily="34" charset="0"/>
                          <a:ea typeface="Calibri" panose="020F0502020204030204" pitchFamily="34" charset="0"/>
                          <a:cs typeface="Times New Roman" panose="02020603050405020304" pitchFamily="18" charset="0"/>
                        </a:rPr>
                        <a:t>Fecha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just">
                        <a:lnSpc>
                          <a:spcPct val="115000"/>
                        </a:lnSpc>
                        <a:spcAft>
                          <a:spcPts val="0"/>
                        </a:spcAft>
                      </a:pPr>
                      <a:r>
                        <a:rPr lang="es-MX" sz="900" b="1">
                          <a:effectLst/>
                          <a:latin typeface="Arial" panose="020B0604020202020204" pitchFamily="34" charset="0"/>
                          <a:ea typeface="Calibri" panose="020F0502020204030204" pitchFamily="34" charset="0"/>
                          <a:cs typeface="Times New Roman" panose="02020603050405020304" pitchFamily="18" charset="0"/>
                        </a:rPr>
                        <a:t>No. De Acuerdo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just">
                        <a:lnSpc>
                          <a:spcPct val="115000"/>
                        </a:lnSpc>
                        <a:spcAft>
                          <a:spcPts val="0"/>
                        </a:spcAft>
                      </a:pPr>
                      <a:r>
                        <a:rPr lang="es-MX" sz="900" b="1">
                          <a:effectLst/>
                          <a:latin typeface="Arial" panose="020B0604020202020204" pitchFamily="34" charset="0"/>
                          <a:ea typeface="Calibri" panose="020F0502020204030204" pitchFamily="34" charset="0"/>
                          <a:cs typeface="Times New Roman" panose="02020603050405020304" pitchFamily="18" charset="0"/>
                        </a:rPr>
                        <a:t>Acuerdos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772009031"/>
                  </a:ext>
                </a:extLst>
              </a:tr>
              <a:tr h="1317035">
                <a:tc>
                  <a:txBody>
                    <a:bodyPr/>
                    <a:lstStyle/>
                    <a:p>
                      <a:pPr algn="just">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CERRO DE SAN PEDRO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09/12/2020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effectLst/>
                          <a:latin typeface="Arial" panose="020B0604020202020204" pitchFamily="34" charset="0"/>
                          <a:ea typeface="Calibri" panose="020F0502020204030204" pitchFamily="34" charset="0"/>
                          <a:cs typeface="Times New Roman" panose="02020603050405020304" pitchFamily="18"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CM/09/49.- El compromiso de seguridad pública municipal, seguridad pública del estado de implementar el plan operativo decembrino 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CM/09/50.- El compromiso de las autoridades que tengan conocimiento de comunicar oportunamente a COEPRIS de los accidentes sucedidos en el Municipio por la pirotécnica.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CM/09/51.- El compromiso del ayuntamiento de difundir acciones de prevención y de las actividades no permitidas según la semaforización que se encuentre en el Estado.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651670"/>
                  </a:ext>
                </a:extLst>
              </a:tr>
              <a:tr h="1481664">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SANTA MARIA DEL RIO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14/12/2020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CM/32/61.-  El compromiso de seguridad pública municipal, seguridad pública del estado de implementar el plan operativo decembrino 2020.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CM/32/62.- El compromiso de Seguridad Pública Municipal, Seguridad Pública del Estado, Dirección de Comercio, Protección Civil, Dirección de Alcoholes para realizar recorridos de seguridad y vigilancia en las comunidades ante cualquier evento masivo no permitido.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CM/32/63.-  El compromiso de ayuntamiento de enviar oficio a SEDENA y Guardia Nacional para solicitar apoyo de coordinación con las corporaciones de Seguridad en recorridos para evitar eventos masivos no permitidos.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6941047"/>
                  </a:ext>
                </a:extLst>
              </a:tr>
            </a:tbl>
          </a:graphicData>
        </a:graphic>
      </p:graphicFrame>
    </p:spTree>
    <p:extLst>
      <p:ext uri="{BB962C8B-B14F-4D97-AF65-F5344CB8AC3E}">
        <p14:creationId xmlns:p14="http://schemas.microsoft.com/office/powerpoint/2010/main" val="812425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437315"/>
          <a:ext cx="7886701" cy="3127957"/>
        </p:xfrm>
        <a:graphic>
          <a:graphicData uri="http://schemas.openxmlformats.org/drawingml/2006/table">
            <a:tbl>
              <a:tblPr firstRow="1" firstCol="1" bandRow="1"/>
              <a:tblGrid>
                <a:gridCol w="1371911">
                  <a:extLst>
                    <a:ext uri="{9D8B030D-6E8A-4147-A177-3AD203B41FA5}">
                      <a16:colId xmlns:a16="http://schemas.microsoft.com/office/drawing/2014/main" val="3568158826"/>
                    </a:ext>
                  </a:extLst>
                </a:gridCol>
                <a:gridCol w="1059951">
                  <a:extLst>
                    <a:ext uri="{9D8B030D-6E8A-4147-A177-3AD203B41FA5}">
                      <a16:colId xmlns:a16="http://schemas.microsoft.com/office/drawing/2014/main" val="3092129037"/>
                    </a:ext>
                  </a:extLst>
                </a:gridCol>
                <a:gridCol w="1130336">
                  <a:extLst>
                    <a:ext uri="{9D8B030D-6E8A-4147-A177-3AD203B41FA5}">
                      <a16:colId xmlns:a16="http://schemas.microsoft.com/office/drawing/2014/main" val="2004031247"/>
                    </a:ext>
                  </a:extLst>
                </a:gridCol>
                <a:gridCol w="4324503">
                  <a:extLst>
                    <a:ext uri="{9D8B030D-6E8A-4147-A177-3AD203B41FA5}">
                      <a16:colId xmlns:a16="http://schemas.microsoft.com/office/drawing/2014/main" val="2837793564"/>
                    </a:ext>
                  </a:extLst>
                </a:gridCol>
              </a:tblGrid>
              <a:tr h="1975552">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TIERRA NUEVA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16/12/2020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5</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CM/43/59.-  El compromiso de seguridad pública municipal, seguridad pública del estado de implementar el plan operativo decembrino 2020.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CM/43/60.- El compromiso de Seguridad Pública Municipal de entregar expediente a C3 para realizar la actualización de los elementos para examen de control y confianza.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CM/43/61.- El compromiso de Seguridad Pública Municipal de elaborar solicitud de antecedentes laborales de 13 elementos para realizar exámenes de control y confianza en el mes de enero. CM/43/62.- El compromiso de Ayuntamiento de enviar oficio a la Academia de Seguridad Pública del Estado para solicitar fecha para curso de competencias básicas.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CM/43/63.- El compromiso de Seguridad Pública Municipal de elaborar y presentar el proyecto de inversión en materia de seguridad pública 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2542141"/>
                  </a:ext>
                </a:extLst>
              </a:tr>
              <a:tr h="1152405">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VENADO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18/12/2020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CM/45/47.-  El compromiso de seguridad pública municipal de elaborar y presentar el proyecto de inversión en materia de seguridad pública 2021.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CM/45/48.- El compromiso de Secretario General del Ayuntamiento de instruir al Director de Alcoholes para convocar a seguridad pública Estatal y Seguridad Pública Municipal para realizar recorridos de inspección a los establecimientos con venta de bebidas alcohólicas para que respeten el horario establecido por la pandemia.</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0422985"/>
                  </a:ext>
                </a:extLst>
              </a:tr>
            </a:tbl>
          </a:graphicData>
        </a:graphic>
      </p:graphicFrame>
    </p:spTree>
    <p:extLst>
      <p:ext uri="{BB962C8B-B14F-4D97-AF65-F5344CB8AC3E}">
        <p14:creationId xmlns:p14="http://schemas.microsoft.com/office/powerpoint/2010/main" val="3892864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766574"/>
          <a:ext cx="7886701" cy="2469440"/>
        </p:xfrm>
        <a:graphic>
          <a:graphicData uri="http://schemas.openxmlformats.org/drawingml/2006/table">
            <a:tbl>
              <a:tblPr firstRow="1" firstCol="1" bandRow="1"/>
              <a:tblGrid>
                <a:gridCol w="1371911">
                  <a:extLst>
                    <a:ext uri="{9D8B030D-6E8A-4147-A177-3AD203B41FA5}">
                      <a16:colId xmlns:a16="http://schemas.microsoft.com/office/drawing/2014/main" val="3282125032"/>
                    </a:ext>
                  </a:extLst>
                </a:gridCol>
                <a:gridCol w="1059951">
                  <a:extLst>
                    <a:ext uri="{9D8B030D-6E8A-4147-A177-3AD203B41FA5}">
                      <a16:colId xmlns:a16="http://schemas.microsoft.com/office/drawing/2014/main" val="2242725975"/>
                    </a:ext>
                  </a:extLst>
                </a:gridCol>
                <a:gridCol w="1130336">
                  <a:extLst>
                    <a:ext uri="{9D8B030D-6E8A-4147-A177-3AD203B41FA5}">
                      <a16:colId xmlns:a16="http://schemas.microsoft.com/office/drawing/2014/main" val="2954651049"/>
                    </a:ext>
                  </a:extLst>
                </a:gridCol>
                <a:gridCol w="4324503">
                  <a:extLst>
                    <a:ext uri="{9D8B030D-6E8A-4147-A177-3AD203B41FA5}">
                      <a16:colId xmlns:a16="http://schemas.microsoft.com/office/drawing/2014/main" val="4154362428"/>
                    </a:ext>
                  </a:extLst>
                </a:gridCol>
              </a:tblGrid>
              <a:tr h="658517">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VILLA DE ARISTA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17/12/2020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CM/56/56.-  El compromiso de seguridad pública municipal, seguridad pública del estado de presentar implementar el plan operativo decembrino 2020.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CM/56/57.-  El compromiso de seguridad pública municipal de elaborar y presentar el proyecto de inversión en materia de seguridad pública 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9478789"/>
                  </a:ext>
                </a:extLst>
              </a:tr>
              <a:tr h="493888">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AXTLA DE TERRAZAS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03/12/2020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CM/53/52.- Por conducto de la Dirección de Seguridad Pública  Municipal  elaboraron el Plan operativo Decembrino 2020, el cual fue aprobado por unanimidad.</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1255210"/>
                  </a:ext>
                </a:extLst>
              </a:tr>
              <a:tr h="493888">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HUEHUETLAN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04/12/2020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CM/18/39.- Por conducto de la Dirección de Seguridad Pública  Municipal  elaboraron el Plan operativo Decembrino 2020, el cual fue aprobado por unanimidad.</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19211054"/>
                  </a:ext>
                </a:extLst>
              </a:tr>
              <a:tr h="329259">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SAN MARTIN CHALCHICUAUTLA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02/12/2020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CM/29/30.- Por conducto de la Dirección de Seguridad Pública Municipal, elaboro y presento, el Plan Operativo Decembrino 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53156979"/>
                  </a:ext>
                </a:extLst>
              </a:tr>
              <a:tr h="493888">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SAN VICENTE TANCUAYALAB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10/12/2020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CM/34/38.- Por conducto de la Dirección de Seguridad Pública  Municipal  elaboraron el Plan operativo Decembrino 2020, el cual fue presentado y aprobado por unanimidad.</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16379008"/>
                  </a:ext>
                </a:extLst>
              </a:tr>
            </a:tbl>
          </a:graphicData>
        </a:graphic>
      </p:graphicFrame>
    </p:spTree>
    <p:extLst>
      <p:ext uri="{BB962C8B-B14F-4D97-AF65-F5344CB8AC3E}">
        <p14:creationId xmlns:p14="http://schemas.microsoft.com/office/powerpoint/2010/main" val="36147587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848889"/>
          <a:ext cx="7886700" cy="2304810"/>
        </p:xfrm>
        <a:graphic>
          <a:graphicData uri="http://schemas.openxmlformats.org/drawingml/2006/table">
            <a:tbl>
              <a:tblPr firstRow="1" firstCol="1" bandRow="1"/>
              <a:tblGrid>
                <a:gridCol w="1371911">
                  <a:extLst>
                    <a:ext uri="{9D8B030D-6E8A-4147-A177-3AD203B41FA5}">
                      <a16:colId xmlns:a16="http://schemas.microsoft.com/office/drawing/2014/main" val="4253044625"/>
                    </a:ext>
                  </a:extLst>
                </a:gridCol>
                <a:gridCol w="1059950">
                  <a:extLst>
                    <a:ext uri="{9D8B030D-6E8A-4147-A177-3AD203B41FA5}">
                      <a16:colId xmlns:a16="http://schemas.microsoft.com/office/drawing/2014/main" val="1211966816"/>
                    </a:ext>
                  </a:extLst>
                </a:gridCol>
                <a:gridCol w="1130336">
                  <a:extLst>
                    <a:ext uri="{9D8B030D-6E8A-4147-A177-3AD203B41FA5}">
                      <a16:colId xmlns:a16="http://schemas.microsoft.com/office/drawing/2014/main" val="3794476470"/>
                    </a:ext>
                  </a:extLst>
                </a:gridCol>
                <a:gridCol w="4324503">
                  <a:extLst>
                    <a:ext uri="{9D8B030D-6E8A-4147-A177-3AD203B41FA5}">
                      <a16:colId xmlns:a16="http://schemas.microsoft.com/office/drawing/2014/main" val="534487275"/>
                    </a:ext>
                  </a:extLst>
                </a:gridCol>
              </a:tblGrid>
              <a:tr h="1152405">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TAMASOPO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15/12/2020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CMSP/36/55.- El compromiso del Director de Salud Municipal, en coordinación con las corporaciones policiales, de implementar filtros sanitarios en las entradas del municipio, así como en los principales puntos de reunión de la ciudadanía, con la finalidad de prevenir el aumento del contagio del virus SARS-CoV-2.</a:t>
                      </a:r>
                      <a:b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CMSP/36/56.- El compromiso de las corporaciones policiales de implementar operatividad coordinada en las actividades decembrinas.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28484585"/>
                  </a:ext>
                </a:extLst>
              </a:tr>
              <a:tr h="658517">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TAMUIN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21/12/2020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CM/40/37.- El compromiso de las corporaciones policiales de implementar operativos den seguridad y vigilancia para prevenir y atacar el delito de robo.</a:t>
                      </a:r>
                      <a:b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CM/40/38.- El compromiso de las corporaciones policiales de implementar operativos de seguridad y vigilancia duran a temporada decembrina.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8769026"/>
                  </a:ext>
                </a:extLst>
              </a:tr>
              <a:tr h="493888">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TANCANHUITZ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12/12/2020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CM/12/25.- Por conducto de la Dirección de seguridad Pública Municipal, elaboro y presento el plan operativo decembrino 2020, el cual fue aprobado por unanimidad.</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2844285"/>
                  </a:ext>
                </a:extLst>
              </a:tr>
            </a:tbl>
          </a:graphicData>
        </a:graphic>
      </p:graphicFrame>
    </p:spTree>
    <p:extLst>
      <p:ext uri="{BB962C8B-B14F-4D97-AF65-F5344CB8AC3E}">
        <p14:creationId xmlns:p14="http://schemas.microsoft.com/office/powerpoint/2010/main" val="2512721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190371"/>
          <a:ext cx="7886700" cy="3621845"/>
        </p:xfrm>
        <a:graphic>
          <a:graphicData uri="http://schemas.openxmlformats.org/drawingml/2006/table">
            <a:tbl>
              <a:tblPr firstRow="1" firstCol="1" bandRow="1"/>
              <a:tblGrid>
                <a:gridCol w="1371911">
                  <a:extLst>
                    <a:ext uri="{9D8B030D-6E8A-4147-A177-3AD203B41FA5}">
                      <a16:colId xmlns:a16="http://schemas.microsoft.com/office/drawing/2014/main" val="1454733633"/>
                    </a:ext>
                  </a:extLst>
                </a:gridCol>
                <a:gridCol w="1059950">
                  <a:extLst>
                    <a:ext uri="{9D8B030D-6E8A-4147-A177-3AD203B41FA5}">
                      <a16:colId xmlns:a16="http://schemas.microsoft.com/office/drawing/2014/main" val="1057132798"/>
                    </a:ext>
                  </a:extLst>
                </a:gridCol>
                <a:gridCol w="1130336">
                  <a:extLst>
                    <a:ext uri="{9D8B030D-6E8A-4147-A177-3AD203B41FA5}">
                      <a16:colId xmlns:a16="http://schemas.microsoft.com/office/drawing/2014/main" val="435661119"/>
                    </a:ext>
                  </a:extLst>
                </a:gridCol>
                <a:gridCol w="4324503">
                  <a:extLst>
                    <a:ext uri="{9D8B030D-6E8A-4147-A177-3AD203B41FA5}">
                      <a16:colId xmlns:a16="http://schemas.microsoft.com/office/drawing/2014/main" val="1266395533"/>
                    </a:ext>
                  </a:extLst>
                </a:gridCol>
              </a:tblGrid>
              <a:tr h="2140181">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XILITLA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18/12/2020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5</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CM/54/063.- El compromiso de las corporaciones policiales de implementar operativos den seguridad y vigilancia para prevenir y atacar los delitos de robo y asalto.</a:t>
                      </a:r>
                      <a:b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CM/54/064.- El compromiso de Comercio Municipal e inspector de Alcoholes, en coordinación con las corporaciones policiales de implementar operativos anti alcohol para hacer cumplir el reglamento.</a:t>
                      </a:r>
                      <a:b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CM/54/065.- El compromiso de las corporaciones policiales de presentar en la siguiente Sesión el plan de operaciones decembrino.</a:t>
                      </a:r>
                      <a:b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CM/54/066.- El compromiso de las corporaciones policiales de implementar el Plan de operaciones Decembrino.</a:t>
                      </a:r>
                      <a:b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CM/54/067.- El compromiso de las corporaciones policiales de implementar operativos den seguridad y vigilancia para prevenir y atacar los delitos de robo y asalto.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52346012"/>
                  </a:ext>
                </a:extLst>
              </a:tr>
              <a:tr h="658517">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CEDRAL</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10/12/2020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CM/07/48.- El compromiso de parte de la Dirección de Seguridad de Publica Municipal, de implementar operativo de Seguridad y vigilancia con motivo de las festividades decembrinas, en coordinación policía del estado y guardia nacional.</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0624682"/>
                  </a:ext>
                </a:extLst>
              </a:tr>
              <a:tr h="823147">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VILLA DE GUADALUPE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02/12/2020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CM/15/47.- El compromiso de parte de la Dirección de Seguridad Publica de implementar operativo de fiestas decembrinas, iniciando con dicho operativo desde el día 8 de diciembre con los festejos a la virgen de la inmaculada concepción, culminándolo hasta el día 6 de enero 2021, en coordinación con Policía del Estado.</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9128709"/>
                  </a:ext>
                </a:extLst>
              </a:tr>
            </a:tbl>
          </a:graphicData>
        </a:graphic>
      </p:graphicFrame>
    </p:spTree>
    <p:extLst>
      <p:ext uri="{BB962C8B-B14F-4D97-AF65-F5344CB8AC3E}">
        <p14:creationId xmlns:p14="http://schemas.microsoft.com/office/powerpoint/2010/main" val="4189952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355001"/>
          <a:ext cx="7886699" cy="3292586"/>
        </p:xfrm>
        <a:graphic>
          <a:graphicData uri="http://schemas.openxmlformats.org/drawingml/2006/table">
            <a:tbl>
              <a:tblPr firstRow="1" firstCol="1" bandRow="1"/>
              <a:tblGrid>
                <a:gridCol w="1371911">
                  <a:extLst>
                    <a:ext uri="{9D8B030D-6E8A-4147-A177-3AD203B41FA5}">
                      <a16:colId xmlns:a16="http://schemas.microsoft.com/office/drawing/2014/main" val="3179223015"/>
                    </a:ext>
                  </a:extLst>
                </a:gridCol>
                <a:gridCol w="1059950">
                  <a:extLst>
                    <a:ext uri="{9D8B030D-6E8A-4147-A177-3AD203B41FA5}">
                      <a16:colId xmlns:a16="http://schemas.microsoft.com/office/drawing/2014/main" val="19497596"/>
                    </a:ext>
                  </a:extLst>
                </a:gridCol>
                <a:gridCol w="1130335">
                  <a:extLst>
                    <a:ext uri="{9D8B030D-6E8A-4147-A177-3AD203B41FA5}">
                      <a16:colId xmlns:a16="http://schemas.microsoft.com/office/drawing/2014/main" val="3542863435"/>
                    </a:ext>
                  </a:extLst>
                </a:gridCol>
                <a:gridCol w="4324503">
                  <a:extLst>
                    <a:ext uri="{9D8B030D-6E8A-4147-A177-3AD203B41FA5}">
                      <a16:colId xmlns:a16="http://schemas.microsoft.com/office/drawing/2014/main" val="2551561370"/>
                    </a:ext>
                  </a:extLst>
                </a:gridCol>
              </a:tblGrid>
              <a:tr h="493888">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CERRITOS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16/12/2020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CMSP/08/062.- Por conducto del encargado de la Dirección de Seguridad Pública Municipal, elaborara y presentara en la próxima sesión, el proyecto de inversión en materia de Seguridad Pública para el año 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85546842"/>
                  </a:ext>
                </a:extLst>
              </a:tr>
              <a:tr h="1646293">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CIUDAD FERNANDEZ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15/12/2020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CMSP/11/060.- Por conducto de la Dirección de Seguridad Pública Municipal, Seguridad Pública del Estado, SEDENA, Guardia Nacional, COEPRIS, se implementaran acciones de prevención para evitar la realización de un jaripeo en la Comunidad de Atotonilco en el transcurso del presente mes.</a:t>
                      </a:r>
                      <a:b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CMSP/11/061.- Por conducto de Presidencia Municipal, solicitara a la Fiscalía No. IV en Rioverde, una capacitación sobre los protocolos que se deben de seguir cuando esté involucrado un menor en un hecho delictivo.</a:t>
                      </a:r>
                      <a:b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CMSP/11/062.- Por conducto del encargado de la Dirección de Seguridad Pública Municipal, elaborara y presentara en la próxima sesión, el proyecto de inversión en materia de Seguridad Pública para el año 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3428967"/>
                  </a:ext>
                </a:extLst>
              </a:tr>
              <a:tr h="1152405">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RAYON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14/12/2020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CMSP/23/062.-  Por conducto del encargado de la Dirección de Seguridad Pública Municipal, elaborara y presentara en la próxima sesión, el proyecto de inversión en materia de Seguridad Pública para el año 2021.</a:t>
                      </a:r>
                      <a:br>
                        <a:rPr lang="es-MX" sz="9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9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CMSP/23/063.- Por conducto de Presidencia Municipal, se difundirá la campaña del Secretariado Ejecutivo del Consejo Estatal de Seguridad Pública para la prevención del </a:t>
                      </a:r>
                      <a:r>
                        <a:rPr lang="es-MX" sz="9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Phishing</a:t>
                      </a:r>
                      <a:r>
                        <a:rPr lang="es-MX" sz="9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la cual se realizara por medio de las redes sociales de Presidencia Municipal.</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0115896"/>
                  </a:ext>
                </a:extLst>
              </a:tr>
            </a:tbl>
          </a:graphicData>
        </a:graphic>
      </p:graphicFrame>
    </p:spTree>
    <p:extLst>
      <p:ext uri="{BB962C8B-B14F-4D97-AF65-F5344CB8AC3E}">
        <p14:creationId xmlns:p14="http://schemas.microsoft.com/office/powerpoint/2010/main" val="182847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272686"/>
          <a:ext cx="7886701" cy="3457216"/>
        </p:xfrm>
        <a:graphic>
          <a:graphicData uri="http://schemas.openxmlformats.org/drawingml/2006/table">
            <a:tbl>
              <a:tblPr firstRow="1" firstCol="1" bandRow="1"/>
              <a:tblGrid>
                <a:gridCol w="1371911">
                  <a:extLst>
                    <a:ext uri="{9D8B030D-6E8A-4147-A177-3AD203B41FA5}">
                      <a16:colId xmlns:a16="http://schemas.microsoft.com/office/drawing/2014/main" val="1327998613"/>
                    </a:ext>
                  </a:extLst>
                </a:gridCol>
                <a:gridCol w="1059951">
                  <a:extLst>
                    <a:ext uri="{9D8B030D-6E8A-4147-A177-3AD203B41FA5}">
                      <a16:colId xmlns:a16="http://schemas.microsoft.com/office/drawing/2014/main" val="3829451632"/>
                    </a:ext>
                  </a:extLst>
                </a:gridCol>
                <a:gridCol w="1130336">
                  <a:extLst>
                    <a:ext uri="{9D8B030D-6E8A-4147-A177-3AD203B41FA5}">
                      <a16:colId xmlns:a16="http://schemas.microsoft.com/office/drawing/2014/main" val="2534740168"/>
                    </a:ext>
                  </a:extLst>
                </a:gridCol>
                <a:gridCol w="4324503">
                  <a:extLst>
                    <a:ext uri="{9D8B030D-6E8A-4147-A177-3AD203B41FA5}">
                      <a16:colId xmlns:a16="http://schemas.microsoft.com/office/drawing/2014/main" val="3218956454"/>
                    </a:ext>
                  </a:extLst>
                </a:gridCol>
              </a:tblGrid>
              <a:tr h="493888">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SAN CIRO DE ACOSTA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11/12/2020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CMSP/27/058.- Por conducto del encargado de la Dirección de Seguridad Pública Municipal, elaborara y presentara en la próxima sesión, el proyecto de inversión en materia de Seguridad Pública para el año 2021.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3530552"/>
                  </a:ext>
                </a:extLst>
              </a:tr>
              <a:tr h="1317035">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RIOVERDE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17/12/2020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CM/24/080.- Por conducto de la Dirección de Seguridad Pública Municipal y Seguridad Pública del Estado, se implementarán los Planes Operativos Decembrinos y de Fin de Año “Hogar Seguro, Paisano, Cohetón, Guadalupano, Aguinaldo, Blanca Navidad, Fin de Año y Reyes”.</a:t>
                      </a:r>
                      <a:b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CM/24/081.- Por conducto de las autoridades municipales se gestionarán una serie de pláticas para dar a conocer el Nuevo Sistema de Justicia Penal a los comités vecinales instalados en las colonias del municipio, CANACO y COPARMEX, con el fin de promover la cultura de la denuncia en el municipio.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8270622"/>
                  </a:ext>
                </a:extLst>
              </a:tr>
              <a:tr h="1646293">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VILLA JUAREZ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02/12/2020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CM/52/062.- Las autoridades municipales solicitaran el apoyo de los Directores de los planteles educativos del municipio para que en coordinación con padres de familia y en su caso con jueces auxiliares de las comunidades, implementen medidas para prevenir el delito de robo en las escuelas en tiempos de la pandemia COVID 19.</a:t>
                      </a:r>
                      <a:br>
                        <a:rPr lang="es-MX" sz="9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9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CM/52/063.- Por conducto de la Dirección de Seguridad Pública Municipal y Seguridad Pública del Estado, se implementarán en tiempos de pandemia COVID 19, los planes operativos Decembrinos y de Fin de Año “Hogar Seguro, Paisano, Cohetón, Guadalupano, Aguinaldo, Blanca Navidad, Fin de Año y Reyes”.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420" marR="644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1134301"/>
                  </a:ext>
                </a:extLst>
              </a:tr>
            </a:tbl>
          </a:graphicData>
        </a:graphic>
      </p:graphicFrame>
      <p:sp>
        <p:nvSpPr>
          <p:cNvPr id="3" name="Rectangle 1"/>
          <p:cNvSpPr>
            <a:spLocks noChangeArrowheads="1"/>
          </p:cNvSpPr>
          <p:nvPr/>
        </p:nvSpPr>
        <p:spPr bwMode="auto">
          <a:xfrm>
            <a:off x="628650" y="22733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Tree>
    <p:extLst>
      <p:ext uri="{BB962C8B-B14F-4D97-AF65-F5344CB8AC3E}">
        <p14:creationId xmlns:p14="http://schemas.microsoft.com/office/powerpoint/2010/main" val="23782600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57309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570264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718</TotalTime>
  <Words>1089</Words>
  <Application>Microsoft Office PowerPoint</Application>
  <PresentationFormat>Presentación en pantalla (4:3)</PresentationFormat>
  <Paragraphs>98</Paragraphs>
  <Slides>9</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9</vt:i4>
      </vt:variant>
    </vt:vector>
  </HeadingPairs>
  <TitlesOfParts>
    <vt:vector size="13" baseType="lpstr">
      <vt:lpstr>Arial</vt:lpstr>
      <vt:lpstr>Calibri</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Angelica Armadillo</dc:creator>
  <cp:lastModifiedBy>Windows User</cp:lastModifiedBy>
  <cp:revision>106</cp:revision>
  <dcterms:created xsi:type="dcterms:W3CDTF">2018-10-26T21:26:18Z</dcterms:created>
  <dcterms:modified xsi:type="dcterms:W3CDTF">2020-12-29T22:58:49Z</dcterms:modified>
</cp:coreProperties>
</file>