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37" r:id="rId2"/>
    <p:sldId id="338" r:id="rId3"/>
    <p:sldId id="418" r:id="rId4"/>
    <p:sldId id="339" r:id="rId5"/>
    <p:sldId id="399" r:id="rId6"/>
    <p:sldId id="384" r:id="rId7"/>
    <p:sldId id="411" r:id="rId8"/>
    <p:sldId id="412" r:id="rId9"/>
    <p:sldId id="421" r:id="rId10"/>
    <p:sldId id="413" r:id="rId11"/>
    <p:sldId id="414" r:id="rId12"/>
    <p:sldId id="465" r:id="rId13"/>
    <p:sldId id="467" r:id="rId14"/>
    <p:sldId id="468" r:id="rId15"/>
    <p:sldId id="416" r:id="rId16"/>
    <p:sldId id="417" r:id="rId17"/>
    <p:sldId id="403" r:id="rId18"/>
    <p:sldId id="424" r:id="rId19"/>
  </p:sldIdLst>
  <p:sldSz cx="6858000" cy="9144000" type="screen4x3"/>
  <p:notesSz cx="6954838" cy="91995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88">
          <p15:clr>
            <a:srgbClr val="A4A3A4"/>
          </p15:clr>
        </p15:guide>
        <p15:guide id="2" orient="horz" pos="5624" userDrawn="1">
          <p15:clr>
            <a:srgbClr val="A4A3A4"/>
          </p15:clr>
        </p15:guide>
        <p15:guide id="3" orient="horz" pos="317" userDrawn="1">
          <p15:clr>
            <a:srgbClr val="A4A3A4"/>
          </p15:clr>
        </p15:guide>
        <p15:guide id="4" orient="horz" pos="2358" userDrawn="1">
          <p15:clr>
            <a:srgbClr val="A4A3A4"/>
          </p15:clr>
        </p15:guide>
        <p15:guide id="5" pos="2591" userDrawn="1">
          <p15:clr>
            <a:srgbClr val="A4A3A4"/>
          </p15:clr>
        </p15:guide>
        <p15:guide id="6" pos="4178" userDrawn="1">
          <p15:clr>
            <a:srgbClr val="A4A3A4"/>
          </p15:clr>
        </p15:guide>
        <p15:guide id="7" orient="horz" pos="1179" userDrawn="1">
          <p15:clr>
            <a:srgbClr val="A4A3A4"/>
          </p15:clr>
        </p15:guide>
        <p15:guide id="8" orient="horz" pos="4105" userDrawn="1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511" userDrawn="1">
          <p15:clr>
            <a:srgbClr val="A4A3A4"/>
          </p15:clr>
        </p15:guide>
        <p15:guide id="11" orient="horz" pos="3016" userDrawn="1">
          <p15:clr>
            <a:srgbClr val="A4A3A4"/>
          </p15:clr>
        </p15:guide>
        <p15:guide id="12" orient="horz" pos="771" userDrawn="1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3" userDrawn="1">
          <p15:clr>
            <a:srgbClr val="A4A3A4"/>
          </p15:clr>
        </p15:guide>
        <p15:guide id="15" pos="4247" userDrawn="1">
          <p15:clr>
            <a:srgbClr val="A4A3A4"/>
          </p15:clr>
        </p15:guide>
        <p15:guide id="16" orient="horz" pos="2608" userDrawn="1">
          <p15:clr>
            <a:srgbClr val="A4A3A4"/>
          </p15:clr>
        </p15:guide>
        <p15:guide id="17" orient="horz" pos="3402" userDrawn="1">
          <p15:clr>
            <a:srgbClr val="A4A3A4"/>
          </p15:clr>
        </p15:guide>
        <p15:guide id="18" orient="horz" pos="51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8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70" y="48"/>
      </p:cViewPr>
      <p:guideLst>
        <p:guide orient="horz" pos="5688"/>
        <p:guide orient="horz" pos="5624"/>
        <p:guide orient="horz" pos="317"/>
        <p:guide orient="horz" pos="2358"/>
        <p:guide pos="2591"/>
        <p:guide pos="4178"/>
        <p:guide orient="horz" pos="1179"/>
        <p:guide orient="horz" pos="4105"/>
        <p:guide pos="913"/>
        <p:guide orient="horz" pos="5511"/>
        <p:guide orient="horz" pos="3016"/>
        <p:guide orient="horz" pos="771"/>
        <p:guide orient="horz" pos="5210"/>
        <p:guide pos="1003"/>
        <p:guide pos="4247"/>
        <p:guide orient="horz" pos="2608"/>
        <p:guide orient="horz" pos="3402"/>
        <p:guide orient="horz" pos="51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898"/>
        <p:guide pos="219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84400" y="688975"/>
            <a:ext cx="2587625" cy="3451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8" y="4370421"/>
            <a:ext cx="5099585" cy="41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9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5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5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63539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9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1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7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2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199" y="63501"/>
            <a:ext cx="66468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 smtClean="0">
                <a:latin typeface="Arial" panose="020B0604020202020204" pitchFamily="34" charset="0"/>
              </a:rPr>
              <a:t>PERFIL Y DESCRIPCION </a:t>
            </a:r>
            <a:r>
              <a:rPr lang="es-ES_tradnl" altLang="en-US" sz="2000" b="1" i="1" dirty="0">
                <a:latin typeface="Arial" panose="020B0604020202020204" pitchFamily="34" charset="0"/>
              </a:rPr>
              <a:t>DE FUNCIONES</a:t>
            </a:r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1581152" y="999556"/>
            <a:ext cx="5153025" cy="798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</a:t>
            </a:r>
            <a:r>
              <a:rPr lang="es-MX" altLang="en-US" sz="1200" dirty="0" smtClean="0">
                <a:latin typeface="Arial" panose="020B0604020202020204" pitchFamily="34" charset="0"/>
              </a:rPr>
              <a:t>las reuniones mensuales del área convocadas por la Dirección General del “Centro”, donde se analizará el avance integral de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comunicación y actitud positiva, respetuosa y sana con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Vigilar que los niños cumplan con la disciplina del 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Reportar por turno sobre el comportamiento y desempeño de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Administrar los medicamentos que hayan sido prescritos a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Promover en el Centro, hábitos de higiene y trabajo, favoreciendo la sana convivencia entre los niños y adultos.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Orientar el trabajo de los niños destinado al esparcimiento;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comunicación frecuente con el área de Psicología,  Trabajo Social y Médica;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las actividades lúdicas y recreativas que se consideren como apoyo y ayuda para conocer y convivir con los niños (tareas, comidas, convivios, cumpleaños, paseos, etc.);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0731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32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9"/>
            <a:ext cx="2678112" cy="928389"/>
            <a:chOff x="4103688" y="8220076"/>
            <a:chExt cx="2678112" cy="928389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7500" y="965564"/>
            <a:ext cx="5153025" cy="707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del área y someterlo a consideración de la Dirección General del </a:t>
            </a:r>
            <a:r>
              <a:rPr lang="es-MX" altLang="en-US" sz="1200" dirty="0" smtClean="0">
                <a:latin typeface="Arial" panose="020B0604020202020204" pitchFamily="34" charset="0"/>
              </a:rPr>
              <a:t>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Entregar un informe mensual de las actividades realizadas a la Dirección General del “Centro”,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le encomiende la Dirección General del “Centro”.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que los niños se laven las manos y accedan a las comidas y refrigerios en orden y mediante una fila;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comedor;</a:t>
            </a:r>
          </a:p>
          <a:p>
            <a:pPr algn="just"/>
            <a:endParaRPr lang="es-ES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otra;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un grupo de niños ha realizar sus deberes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escolares;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patios;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niños que egresarán, para que estén listas sus cosas;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7"/>
            <a:ext cx="2678112" cy="743731"/>
            <a:chOff x="4103688" y="8220068"/>
            <a:chExt cx="2678112" cy="74373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1152" y="889574"/>
            <a:ext cx="5153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Entregar y recibir el turno para dar seguimiento a las indicaciones dejadas por el turno anterior, reportar sobre el comportamiento y desempeño de los niños y especificar en que actividad se encuentran en ese momento;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Recibir y acompañar a los niños de nuevo ingreso;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 </a:t>
            </a:r>
            <a:endParaRPr lang="es-ES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9"/>
            <a:ext cx="2678112" cy="928389"/>
            <a:chOff x="4103688" y="8220076"/>
            <a:chExt cx="2678112" cy="928389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6935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2773" name="Text Box 15"/>
          <p:cNvSpPr txBox="1">
            <a:spLocks noChangeArrowheads="1"/>
          </p:cNvSpPr>
          <p:nvPr/>
        </p:nvSpPr>
        <p:spPr bwMode="auto">
          <a:xfrm>
            <a:off x="1587932" y="906577"/>
            <a:ext cx="5153025" cy="738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74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779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780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2781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2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3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>
            <a:off x="2048168" y="8686802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3797" name="Text Box 15"/>
          <p:cNvSpPr txBox="1">
            <a:spLocks noChangeArrowheads="1"/>
          </p:cNvSpPr>
          <p:nvPr/>
        </p:nvSpPr>
        <p:spPr bwMode="auto">
          <a:xfrm>
            <a:off x="1605860" y="885756"/>
            <a:ext cx="5153025" cy="76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</a:t>
            </a: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8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3803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804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805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6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7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3801" name="Text Box 14"/>
          <p:cNvSpPr txBox="1">
            <a:spLocks noChangeArrowheads="1"/>
          </p:cNvSpPr>
          <p:nvPr/>
        </p:nvSpPr>
        <p:spPr bwMode="auto">
          <a:xfrm>
            <a:off x="2048168" y="8686802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4821" name="Text Box 15"/>
          <p:cNvSpPr txBox="1">
            <a:spLocks noChangeArrowheads="1"/>
          </p:cNvSpPr>
          <p:nvPr/>
        </p:nvSpPr>
        <p:spPr bwMode="auto">
          <a:xfrm>
            <a:off x="1584758" y="899117"/>
            <a:ext cx="51530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el cuidado y preservación de las instalaciones, mobiliario y equipo del Centro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2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482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4828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82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1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4823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4825" name="Text Box 14"/>
          <p:cNvSpPr txBox="1">
            <a:spLocks noChangeArrowheads="1"/>
          </p:cNvSpPr>
          <p:nvPr/>
        </p:nvSpPr>
        <p:spPr bwMode="auto">
          <a:xfrm>
            <a:off x="2048168" y="8727911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Fátima Estrada Rivera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5845" name="Text Box 15"/>
          <p:cNvSpPr txBox="1">
            <a:spLocks noChangeArrowheads="1"/>
          </p:cNvSpPr>
          <p:nvPr/>
        </p:nvSpPr>
        <p:spPr bwMode="auto">
          <a:xfrm>
            <a:off x="1587500" y="1001664"/>
            <a:ext cx="5153025" cy="72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</a:t>
            </a:r>
            <a:r>
              <a:rPr lang="es-MX" altLang="en-US" sz="1200" dirty="0">
                <a:latin typeface="Arial" panose="020B0604020202020204" pitchFamily="34" charset="0"/>
              </a:rPr>
              <a:t>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5846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35851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5852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5853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4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5849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5398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980865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1" name="Conector recto 30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3543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886376"/>
            <a:ext cx="5153025" cy="772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General del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1" name="Conector recto 30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4286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884302"/>
            <a:ext cx="5153025" cy="780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APOYO 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Prefectura en la recepción </a:t>
            </a:r>
            <a:r>
              <a:rPr lang="es-MX" altLang="en-US" sz="1200" dirty="0">
                <a:latin typeface="Arial" panose="020B0604020202020204" pitchFamily="34" charset="0"/>
              </a:rPr>
              <a:t>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al área de Prefectura en hacer </a:t>
            </a:r>
            <a:r>
              <a:rPr lang="es-MX" altLang="en-US" sz="1200" dirty="0">
                <a:latin typeface="Arial" panose="020B0604020202020204" pitchFamily="34" charset="0"/>
              </a:rPr>
              <a:t>que los niños cumplan con la disciplina del Centro de una manera que prevalezca siempre el respeto mutuo.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promover </a:t>
            </a:r>
            <a:r>
              <a:rPr lang="es-MX" altLang="en-US" sz="1200" dirty="0">
                <a:latin typeface="Arial" panose="020B0604020202020204" pitchFamily="34" charset="0"/>
              </a:rPr>
              <a:t>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supervisar </a:t>
            </a:r>
            <a:r>
              <a:rPr lang="es-MX" altLang="en-US" sz="1200" dirty="0">
                <a:latin typeface="Arial" panose="020B0604020202020204" pitchFamily="34" charset="0"/>
              </a:rPr>
              <a:t>el aseo personal de los niños, arreglo de los dormitorios y de los espacios en que se realicen las diversas actividades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actividades lúdicas y recreativas fortaleciendo las relaciones de respeto, confianza y convivencia.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vigilar 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a supervisar el buen cepillado de dientes, lavado de cara y de manos después de cada alimento.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1697788" y="8727911"/>
            <a:ext cx="24130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err="1" smtClean="0">
                <a:latin typeface="Arial" panose="020B0604020202020204" pitchFamily="34" charset="0"/>
              </a:rPr>
              <a:t>Ananí</a:t>
            </a:r>
            <a:r>
              <a:rPr lang="es-MX" altLang="en-US" sz="1200" dirty="0" smtClean="0">
                <a:latin typeface="Arial" panose="020B0604020202020204" pitchFamily="34" charset="0"/>
              </a:rPr>
              <a:t> del Carmen Puente </a:t>
            </a:r>
            <a:r>
              <a:rPr lang="es-MX" altLang="en-US" sz="1200" dirty="0" err="1" smtClean="0">
                <a:latin typeface="Arial" panose="020B0604020202020204" pitchFamily="34" charset="0"/>
              </a:rPr>
              <a:t>Yañez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2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3013" name="Text Box 15"/>
          <p:cNvSpPr txBox="1">
            <a:spLocks noChangeArrowheads="1"/>
          </p:cNvSpPr>
          <p:nvPr/>
        </p:nvSpPr>
        <p:spPr bwMode="auto">
          <a:xfrm>
            <a:off x="1580357" y="866591"/>
            <a:ext cx="5141913" cy="812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APOYO 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planear la actividad recreativa vespertina y para los periodos en que los niños se encuentran en los patios.</a:t>
            </a:r>
          </a:p>
          <a:p>
            <a:pPr algn="just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niños,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el traslado y acompañamiento de los niños a las consultas médicas y actividades recreativas.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 Dirección 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1697788" y="8727911"/>
            <a:ext cx="24130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err="1" smtClean="0">
                <a:latin typeface="Arial" panose="020B0604020202020204" pitchFamily="34" charset="0"/>
              </a:rPr>
              <a:t>Ananí</a:t>
            </a:r>
            <a:r>
              <a:rPr lang="es-MX" altLang="en-US" sz="1200" dirty="0" smtClean="0">
                <a:latin typeface="Arial" panose="020B0604020202020204" pitchFamily="34" charset="0"/>
              </a:rPr>
              <a:t> del Carmen Puente </a:t>
            </a:r>
            <a:r>
              <a:rPr lang="es-MX" altLang="en-US" sz="1200" dirty="0" err="1" smtClean="0">
                <a:latin typeface="Arial" panose="020B0604020202020204" pitchFamily="34" charset="0"/>
              </a:rPr>
              <a:t>Yañez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826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884302"/>
            <a:ext cx="5153025" cy="706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AUXILIAR PREFECTURA TURNO </a:t>
            </a:r>
            <a:r>
              <a:rPr lang="es-MX" altLang="en-US" sz="1200" b="1" i="1" dirty="0">
                <a:latin typeface="Arial" panose="020B0604020202020204" pitchFamily="34" charset="0"/>
              </a:rPr>
              <a:t>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Auxiliar al área de Prefectura en brindar atención a </a:t>
            </a:r>
            <a:r>
              <a:rPr lang="es-MX" altLang="en-US" sz="1200" dirty="0">
                <a:latin typeface="Arial" panose="020B0604020202020204" pitchFamily="34" charset="0"/>
              </a:rPr>
              <a:t>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en la entrega </a:t>
            </a:r>
            <a:r>
              <a:rPr lang="es-MX" altLang="en-US" sz="1200" dirty="0">
                <a:latin typeface="Arial" panose="020B0604020202020204" pitchFamily="34" charset="0"/>
              </a:rPr>
              <a:t>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la recepción </a:t>
            </a:r>
            <a:r>
              <a:rPr lang="es-MX" altLang="en-US" sz="1200" dirty="0">
                <a:latin typeface="Arial" panose="020B0604020202020204" pitchFamily="34" charset="0"/>
              </a:rPr>
              <a:t>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respetar </a:t>
            </a:r>
            <a:r>
              <a:rPr lang="es-MX" altLang="en-US" sz="1200" dirty="0">
                <a:latin typeface="Arial" panose="020B0604020202020204" pitchFamily="34" charset="0"/>
              </a:rPr>
              <a:t>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Asistir a Prefectura en el suministro de </a:t>
            </a:r>
            <a:r>
              <a:rPr lang="es-MX" altLang="en-US" sz="1200" dirty="0">
                <a:latin typeface="Arial" panose="020B0604020202020204" pitchFamily="34" charset="0"/>
              </a:rPr>
              <a:t>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a Prefectura en supervisar </a:t>
            </a:r>
            <a:r>
              <a:rPr lang="es-MX" altLang="en-US" sz="1200" dirty="0">
                <a:latin typeface="Arial" panose="020B0604020202020204" pitchFamily="34" charset="0"/>
              </a:rPr>
              <a:t>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67771" y="8341112"/>
            <a:ext cx="5141913" cy="70197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76691" y="867008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8" name="Grupo 27"/>
          <p:cNvGrpSpPr/>
          <p:nvPr/>
        </p:nvGrpSpPr>
        <p:grpSpPr>
          <a:xfrm>
            <a:off x="1556711" y="8372336"/>
            <a:ext cx="5160784" cy="769145"/>
            <a:chOff x="1556711" y="8372336"/>
            <a:chExt cx="5160784" cy="769145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1579013" y="8679816"/>
              <a:ext cx="47946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1556711" y="8372336"/>
              <a:ext cx="5160784" cy="281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460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980865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Asistir al área de Prefectura en la elaboración del  </a:t>
            </a:r>
            <a:r>
              <a:rPr lang="es-MX" altLang="en-US" sz="1200" dirty="0">
                <a:latin typeface="Arial" panose="020B0604020202020204" pitchFamily="34" charset="0"/>
              </a:rPr>
              <a:t>programa de trabajo y someterlo a consideración de la Dirección General del Centro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a 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que los niños se laven las manos antes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vigilar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a los niños en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a dirigir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al área de Prefectura en supervisar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 baño de los niños en grupos de acuerdo a la edad, enseñándolos a realizarlo de una manera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adecuada,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roporcionándoles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jabón, crema y ropa limpia.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7500" y="8059978"/>
            <a:ext cx="5156170" cy="969725"/>
            <a:chOff x="994" y="5129"/>
            <a:chExt cx="3255" cy="321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261"/>
              <a:ext cx="3246" cy="18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1003" y="5343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26"/>
          <p:cNvGrpSpPr/>
          <p:nvPr/>
        </p:nvGrpSpPr>
        <p:grpSpPr>
          <a:xfrm>
            <a:off x="1587454" y="8455704"/>
            <a:ext cx="5149872" cy="516123"/>
            <a:chOff x="1587454" y="8371476"/>
            <a:chExt cx="5149872" cy="516123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604449" y="8610600"/>
              <a:ext cx="513287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1587454" y="8371476"/>
              <a:ext cx="51328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439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886376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verificar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entregar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de manera cercana a los niños que se queden al cuidado de enfermería o de prefectura durante las horas de clase.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supervisar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médicas y actividades recreativas.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General del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7500" y="8059978"/>
            <a:ext cx="5148249" cy="969725"/>
            <a:chOff x="994" y="5129"/>
            <a:chExt cx="3250" cy="321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289"/>
              <a:ext cx="3246" cy="1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8" y="5362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26"/>
          <p:cNvGrpSpPr/>
          <p:nvPr/>
        </p:nvGrpSpPr>
        <p:grpSpPr>
          <a:xfrm>
            <a:off x="1601049" y="8542332"/>
            <a:ext cx="5126079" cy="514947"/>
            <a:chOff x="1607847" y="8447907"/>
            <a:chExt cx="5126079" cy="514947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607847" y="8685855"/>
              <a:ext cx="512607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1607849" y="8447907"/>
              <a:ext cx="51226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863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5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6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8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5069" name="Text Box 15"/>
          <p:cNvSpPr txBox="1">
            <a:spLocks noChangeArrowheads="1"/>
          </p:cNvSpPr>
          <p:nvPr/>
        </p:nvSpPr>
        <p:spPr bwMode="auto">
          <a:xfrm>
            <a:off x="1592264" y="871285"/>
            <a:ext cx="5153025" cy="757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292268"/>
            <a:ext cx="2678112" cy="671540"/>
            <a:chOff x="4103688" y="8220067"/>
            <a:chExt cx="2678112" cy="671540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30630" y="8614608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7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52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76388" y="880812"/>
            <a:ext cx="5153025" cy="800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652291"/>
            <a:chOff x="4103688" y="8220068"/>
            <a:chExt cx="2678112" cy="652291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59536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0428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907862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Tomar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decisiones adecuadas ante las diferentes situaciones o problemáticas que se presentan, reportarlas inmediatamente a dirección y dejar registro de las mismas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caso de conflictos entre los niños invitarlos a no utilizar un lenguaje altisonante, evitar juegos rudos donde se puedan lastimar, al respeto mutuo, donde puedan solucionar la situación.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en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sanitario antes de irse a dormir y de ser necesario, levantarlos varias veces durante la noche.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encuentren en sus camas durante toda la noche bien arropados y atender a aquellos que lo soliciten de acuerdo a sus necesidades.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que las puertas del área de dormitorios queden cerradas para seguridad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 el calzado se encuentre en el área asignada para un mayor control por la mañana.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y verificar que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niños,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 levanten desayunen y estén listos en tiempo y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forma para acudir a sus escuelas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a los niños, levantarlos y supervisar que cada uno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ellos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tienda su cama y ponga su pijama y su calzado en el lugar asignado.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laven cara y manos y bañar a aquellos que sea necesario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844569"/>
            <a:chOff x="4103688" y="8220076"/>
            <a:chExt cx="2678112" cy="844569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42660" y="860298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907860"/>
            <a:ext cx="5153025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vistan y se peinen para bajar al comedor.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dormitorios queden ordenados y sin papeles.</a:t>
            </a:r>
          </a:p>
          <a:p>
            <a:pPr marL="0" indent="0"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 siguiente turno si se debe remplazar alguna pijama o alguna ropa de cama, para que se reporte a lavandería.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652291"/>
            <a:chOff x="4103688" y="8220068"/>
            <a:chExt cx="2678112" cy="652291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59536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46771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21921</TotalTime>
  <Words>4054</Words>
  <Application>Microsoft Office PowerPoint</Application>
  <PresentationFormat>Presentación en pantalla (4:3)</PresentationFormat>
  <Paragraphs>505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MS PGothic</vt:lpstr>
      <vt:lpstr>MS PGothic</vt:lpstr>
      <vt:lpstr>Arial</vt:lpstr>
      <vt:lpstr>Times New Roman</vt:lpstr>
      <vt:lpstr>Wingdings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1375</cp:revision>
  <cp:lastPrinted>2019-06-20T18:58:38Z</cp:lastPrinted>
  <dcterms:created xsi:type="dcterms:W3CDTF">2001-05-29T01:41:44Z</dcterms:created>
  <dcterms:modified xsi:type="dcterms:W3CDTF">2023-04-20T15:49:45Z</dcterms:modified>
</cp:coreProperties>
</file>