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2477" y="82"/>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31/10/2018</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836712" y="1547664"/>
            <a:ext cx="5256584" cy="6408712"/>
          </a:xfrm>
        </p:spPr>
        <p:txBody>
          <a:bodyPr/>
          <a:lstStyle/>
          <a:p>
            <a:pPr algn="just"/>
            <a:r>
              <a:rPr lang="es-MX" sz="1200" b="1" dirty="0">
                <a:solidFill>
                  <a:schemeClr val="tx1"/>
                </a:solidFill>
              </a:rPr>
              <a:t>Artículo 56.- </a:t>
            </a:r>
            <a:r>
              <a:rPr lang="es-MX" sz="1200" dirty="0">
                <a:solidFill>
                  <a:schemeClr val="tx1"/>
                </a:solidFill>
              </a:rPr>
              <a:t>Asuntos Internos </a:t>
            </a:r>
          </a:p>
          <a:p>
            <a:pPr algn="just"/>
            <a:r>
              <a:rPr lang="es-MX" sz="1200" dirty="0">
                <a:solidFill>
                  <a:schemeClr val="tx1"/>
                </a:solidFill>
              </a:rPr>
              <a:t>I. Acordar con el Secretario Ejecutivo el despacho de los asuntos relevantes de su competencia;</a:t>
            </a:r>
          </a:p>
          <a:p>
            <a:pPr algn="just"/>
            <a:r>
              <a:rPr lang="es-MX" sz="1200" dirty="0">
                <a:solidFill>
                  <a:schemeClr val="tx1"/>
                </a:solidFill>
              </a:rPr>
              <a:t>II. Elaborar,  previo  acuerdo  con  el  Secretario  Ejecutivo,  los procedimientos  para  realizar  operativos  específicos  de investigación;</a:t>
            </a:r>
          </a:p>
          <a:p>
            <a:pPr algn="just"/>
            <a:r>
              <a:rPr lang="es-MX" sz="1200" dirty="0">
                <a:solidFill>
                  <a:schemeClr val="tx1"/>
                </a:solidFill>
              </a:rPr>
              <a:t>III. Instrumentar  procedimientos  de inspección e  investigación para detectar deficiencias, irregularidades o faltas en la aplicación de  los procesos  en  las  áreas del  Secretariado Ejecutivo,  así como  el  incumplimiento  de  las  obligaciones  y  deberes  del personal;</a:t>
            </a:r>
          </a:p>
          <a:p>
            <a:pPr algn="just"/>
            <a:r>
              <a:rPr lang="es-MX" sz="1200" dirty="0">
                <a:solidFill>
                  <a:schemeClr val="tx1"/>
                </a:solidFill>
              </a:rPr>
              <a:t>IV. Conocer de quejas y denuncias, incluso anónimas, con motivo de faltas administrativas o infracciones disciplinarias cometidas por el personal del Secretariado Ejecutivo, preservando, en su caso, la reserva de las actuaciones, en caso de que se identifique el denunciante, deberá de oficio poner a su disposición el resultado de la investigación;</a:t>
            </a:r>
          </a:p>
          <a:p>
            <a:pPr algn="just"/>
            <a:r>
              <a:rPr lang="es-MX" sz="1200" dirty="0">
                <a:solidFill>
                  <a:schemeClr val="tx1"/>
                </a:solidFill>
              </a:rPr>
              <a:t>V. Allegarse en la investigación los elementos de convicción necesarios para determinar si existen las circunstancias de modo, tiempo y lugar a las que se refiera la queja o denuncia, y si existe por parte del personal una probable responsabilidad por el incumplimiento de sus deberes y obligaciones prescritas en las leyes y reglamentos, de ser así remitirá el expediente a la Comisión de Honor y Justicia respectiva para que resuelva sobre el particular, y en caso de no contar con los elementos necesarios la Unidad de Asuntos Internos determinará el cierre del expediente previa autorización del Secretario Ejecutivo;</a:t>
            </a:r>
          </a:p>
          <a:p>
            <a:pPr algn="just"/>
            <a:r>
              <a:rPr lang="es-MX" sz="1200" dirty="0">
                <a:solidFill>
                  <a:schemeClr val="tx1"/>
                </a:solidFill>
              </a:rPr>
              <a:t>VI. Durante los procedimientos que lleve a cabo deberá respetar en todo momento la garantía de audiencia, debido proceso, presunción de inocencia y los derechos del personal sujeto a investigación;</a:t>
            </a:r>
          </a:p>
          <a:p>
            <a:pPr algn="just"/>
            <a:r>
              <a:rPr lang="es-MX" sz="1200" dirty="0">
                <a:solidFill>
                  <a:schemeClr val="tx1"/>
                </a:solidFill>
              </a:rPr>
              <a:t>VII. Determinar en las investigaciones que realice que el personal, es presunto responsable de una conducta ilícita o quebrante alguna otra norma y dará parte de la autoridad investigadora competente, así como a la Comisión de Honor y Justicia;</a:t>
            </a:r>
          </a:p>
          <a:p>
            <a:pPr algn="just"/>
            <a:r>
              <a:rPr lang="es-MX" sz="1200" dirty="0">
                <a:solidFill>
                  <a:schemeClr val="tx1"/>
                </a:solidFill>
              </a:rPr>
              <a:t>VIII. Coordinar operativos de supervisión y vigilancia sobre la actuación del personal del Secretariado Ejecutivo;</a:t>
            </a:r>
          </a:p>
          <a:p>
            <a:pPr algn="just"/>
            <a:r>
              <a:rPr lang="es-MX" sz="1200" dirty="0">
                <a:solidFill>
                  <a:schemeClr val="tx1"/>
                </a:solidFill>
              </a:rPr>
              <a:t>IX. Dictar las medidas precautorias que resulten necesarias para el éxito de la investigación;</a:t>
            </a:r>
          </a:p>
          <a:p>
            <a:pPr algn="just"/>
            <a:endParaRPr lang="es-MX" sz="1200" dirty="0" smtClean="0">
              <a:solidFill>
                <a:schemeClr val="tx1"/>
              </a:solidFill>
            </a:endParaRPr>
          </a:p>
          <a:p>
            <a:pPr algn="just"/>
            <a:endParaRPr lang="es-MX" sz="1200" b="1" dirty="0">
              <a:solidFill>
                <a:schemeClr val="tx1"/>
              </a:solidFill>
            </a:endParaRPr>
          </a:p>
          <a:p>
            <a:pPr algn="just"/>
            <a:endParaRPr lang="es-MX" sz="1200" b="1" dirty="0">
              <a:solidFill>
                <a:schemeClr val="tx1"/>
              </a:solidFill>
            </a:endParaRPr>
          </a:p>
          <a:p>
            <a:endParaRPr lang="es-MX" sz="1800"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36712" y="1619672"/>
            <a:ext cx="5328592" cy="6408712"/>
          </a:xfrm>
        </p:spPr>
        <p:txBody>
          <a:bodyPr/>
          <a:lstStyle/>
          <a:p>
            <a:pPr algn="just"/>
            <a:r>
              <a:rPr lang="es-MX" sz="1200" dirty="0">
                <a:solidFill>
                  <a:schemeClr val="tx1"/>
                </a:solidFill>
              </a:rPr>
              <a:t>X. Participar con las autoridades competentes en el seguimiento y vigilancia de los procedimientos de responsabilidades y, en su caso, llevar las acciones necesarias para cumplimentar las sanciones impuestas por las Comisión de Honor y Justicia respectiva;</a:t>
            </a:r>
          </a:p>
          <a:p>
            <a:pPr algn="just"/>
            <a:r>
              <a:rPr lang="es-MX" sz="1200" dirty="0" smtClean="0">
                <a:solidFill>
                  <a:schemeClr val="tx1"/>
                </a:solidFill>
              </a:rPr>
              <a:t>XI</a:t>
            </a:r>
            <a:r>
              <a:rPr lang="es-MX" sz="1200" dirty="0">
                <a:solidFill>
                  <a:schemeClr val="tx1"/>
                </a:solidFill>
              </a:rPr>
              <a:t>. Solicitar información, documentación y el auxilio a las Áreas del Secretariado Ejecutivo y demás autoridades necesarias para el éxito de la investigación que realice, así como levantar las actas administrativas a que haya lugar;</a:t>
            </a:r>
          </a:p>
          <a:p>
            <a:pPr algn="just"/>
            <a:r>
              <a:rPr lang="es-MX" sz="1200" dirty="0">
                <a:solidFill>
                  <a:schemeClr val="tx1"/>
                </a:solidFill>
              </a:rPr>
              <a:t>XII. Dar vista a la Contraloría Interna de los hechos en que se desprendan presuntas infracciones administrativas cometidas dentro del servicio cuando así proceda, en los términos de la Ley de Responsabilidades de los Servidores Públicos del Estado y Municipios de San Luis Potosí;</a:t>
            </a:r>
          </a:p>
          <a:p>
            <a:pPr algn="just"/>
            <a:r>
              <a:rPr lang="es-MX" sz="1200" dirty="0">
                <a:solidFill>
                  <a:schemeClr val="tx1"/>
                </a:solidFill>
              </a:rPr>
              <a:t>XIII. Citar al personal sometidos a una investigación o, en su caso, a aquellos que puedan aportar datos para la misma;</a:t>
            </a:r>
          </a:p>
          <a:p>
            <a:pPr algn="just"/>
            <a:r>
              <a:rPr lang="es-MX" sz="1200" dirty="0">
                <a:solidFill>
                  <a:schemeClr val="tx1"/>
                </a:solidFill>
              </a:rPr>
              <a:t>XIV. Mantener actualizados los métodos y procedimientos de investigación de faltas a los deberes y obligaciones del personal;</a:t>
            </a:r>
          </a:p>
          <a:p>
            <a:pPr algn="just"/>
            <a:r>
              <a:rPr lang="es-MX" sz="1200" dirty="0">
                <a:solidFill>
                  <a:schemeClr val="tx1"/>
                </a:solidFill>
              </a:rPr>
              <a:t>XV. Supervisar que los participantes en operativos específicos de investigación se conduzcan con apego a la normatividad aplicable, preservando la secrecía de la información;</a:t>
            </a:r>
          </a:p>
          <a:p>
            <a:pPr algn="just"/>
            <a:r>
              <a:rPr lang="es-MX" sz="1200" dirty="0">
                <a:solidFill>
                  <a:schemeClr val="tx1"/>
                </a:solidFill>
              </a:rPr>
              <a:t>XVI. Solicitar al Presidente de la respectiva Comisión de Honor y Justicia, mediante escrito fundado y motivado, el inicio del procedimiento correspondiente por incumplimiento a los deberes y obligaciones del personal remitiendo para ello el expediente de investigación respectivo;</a:t>
            </a:r>
          </a:p>
          <a:p>
            <a:pPr algn="just"/>
            <a:r>
              <a:rPr lang="es-MX" sz="1200" dirty="0">
                <a:solidFill>
                  <a:schemeClr val="tx1"/>
                </a:solidFill>
              </a:rPr>
              <a:t>XVII. Intervenir ante el Pleno de la Comisión de Honor y Justicia, con derecho a voz, sin derecho a voto, exponiendo la fundamentación y motivación de las imputaciones efectuadas al personal;</a:t>
            </a:r>
          </a:p>
          <a:p>
            <a:pPr algn="just"/>
            <a:r>
              <a:rPr lang="es-MX" sz="1200" dirty="0">
                <a:solidFill>
                  <a:schemeClr val="tx1"/>
                </a:solidFill>
              </a:rPr>
              <a:t>XVIII. Rendir informes mensuales al Secretario Ejecutivo sobre el resultado de sus investigaciones, del estado que guardan los expedientes y asuntos a su cargo</a:t>
            </a:r>
          </a:p>
          <a:p>
            <a:pPr algn="just"/>
            <a:r>
              <a:rPr lang="es-MX" sz="1200" dirty="0">
                <a:solidFill>
                  <a:schemeClr val="tx1"/>
                </a:solidFill>
              </a:rPr>
              <a:t>XIX. Nombrar y remover, previo acuerdo del Secretario Ejecutivo, al personal de la Unidad de Asuntos Internos;</a:t>
            </a:r>
          </a:p>
          <a:p>
            <a:pPr algn="just"/>
            <a:r>
              <a:rPr lang="es-MX" sz="1200" dirty="0">
                <a:solidFill>
                  <a:schemeClr val="tx1"/>
                </a:solidFill>
              </a:rPr>
              <a:t>XX. Verificar que su personal adscrito se someta a los exámenes de control de confianza con la periodicidad requerida por el Secretariado Ejecutivo</a:t>
            </a:r>
            <a:r>
              <a:rPr lang="es-MX" sz="1200" dirty="0" smtClean="0">
                <a:solidFill>
                  <a:schemeClr val="tx1"/>
                </a:solidFill>
              </a:rPr>
              <a:t>;</a:t>
            </a:r>
            <a:endParaRPr lang="es-MX" sz="1200" dirty="0">
              <a:solidFill>
                <a:schemeClr val="tx1"/>
              </a:solidFill>
            </a:endParaRPr>
          </a:p>
        </p:txBody>
      </p:sp>
    </p:spTree>
    <p:extLst>
      <p:ext uri="{BB962C8B-B14F-4D97-AF65-F5344CB8AC3E}">
        <p14:creationId xmlns:p14="http://schemas.microsoft.com/office/powerpoint/2010/main" val="2674658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64704" y="1763688"/>
            <a:ext cx="5328592" cy="5976664"/>
          </a:xfrm>
        </p:spPr>
        <p:txBody>
          <a:bodyPr/>
          <a:lstStyle/>
          <a:p>
            <a:pPr algn="just"/>
            <a:r>
              <a:rPr lang="es-MX" sz="1200" dirty="0">
                <a:solidFill>
                  <a:schemeClr val="tx1"/>
                </a:solidFill>
              </a:rPr>
              <a:t>XXI. Solicitar a la superioridad, la aplicación de medidas precautorias respecto del personal, que se encuentre involucrado en la probable comisión de ilícitos o faltas administrativas, en las que por la naturaleza de las mismas, representen un peligro o riesgo al demás personal, a la sociedad o a las operaciones y acciones institucionales;</a:t>
            </a:r>
          </a:p>
          <a:p>
            <a:pPr algn="just"/>
            <a:r>
              <a:rPr lang="es-MX" sz="1200" dirty="0" smtClean="0">
                <a:solidFill>
                  <a:schemeClr val="tx1"/>
                </a:solidFill>
              </a:rPr>
              <a:t>XXII</a:t>
            </a:r>
            <a:r>
              <a:rPr lang="es-MX" sz="1200" dirty="0">
                <a:solidFill>
                  <a:schemeClr val="tx1"/>
                </a:solidFill>
              </a:rPr>
              <a:t>. Asegurarse de que se asiente constancia por escrito de todas las actuaciones de la Unidad de Asuntos Internos;</a:t>
            </a:r>
          </a:p>
          <a:p>
            <a:pPr algn="just"/>
            <a:r>
              <a:rPr lang="es-MX" sz="1200" dirty="0">
                <a:solidFill>
                  <a:schemeClr val="tx1"/>
                </a:solidFill>
              </a:rPr>
              <a:t>XXIII. Previo análisis del Área Jurídica proporcionar la información que los particulares soliciten, en términos de la Ley de Transparencia y Acceso a la Información Pública del Estado, y</a:t>
            </a:r>
          </a:p>
          <a:p>
            <a:pPr algn="just"/>
            <a:r>
              <a:rPr lang="es-MX" sz="1200" dirty="0">
                <a:solidFill>
                  <a:schemeClr val="tx1"/>
                </a:solidFill>
              </a:rPr>
              <a:t>XXIV. Las demás que le señalen las leyes, reglamentos, decretos, acuerdos  y  manuales  aplicables,  así  como  aquéllas  que  le confiera el Secretario Ejecutivo.</a:t>
            </a:r>
          </a:p>
          <a:p>
            <a:pPr algn="just"/>
            <a:r>
              <a:rPr lang="es-MX" sz="1200" dirty="0">
                <a:solidFill>
                  <a:schemeClr val="tx1"/>
                </a:solidFill>
              </a:rPr>
              <a:t>Artículo 57.- La Unidad de Asuntos Internos será competente para llevar a cabo las investigaciones pertinentes en relación con el cumplimiento de los deberes del personal que tendrán cuando menos, además de las conferidas en el presente ordenamiento, las atribuciones siguientes:</a:t>
            </a:r>
          </a:p>
          <a:p>
            <a:pPr algn="just"/>
            <a:r>
              <a:rPr lang="es-MX" sz="1200" dirty="0">
                <a:solidFill>
                  <a:schemeClr val="tx1"/>
                </a:solidFill>
              </a:rPr>
              <a:t>I. Realizar las investigaciones por probable incumplimiento a los deberes u obligaciones de los elementos y personal del Secretariado Ejecutivo del Consejo Estatal de Seguridad Pública, preservando el principio de presunción de inocencia, para promover la solicitud de instauración de procedimiento disciplinario, a los probables responsables;</a:t>
            </a:r>
          </a:p>
          <a:p>
            <a:pPr algn="just"/>
            <a:r>
              <a:rPr lang="es-MX" sz="1200" dirty="0">
                <a:solidFill>
                  <a:schemeClr val="tx1"/>
                </a:solidFill>
              </a:rPr>
              <a:t>II. Dictar las medidas necesarias para el despacho pronto y expedito de los asuntos de su competencia;</a:t>
            </a:r>
          </a:p>
          <a:p>
            <a:pPr algn="just"/>
            <a:r>
              <a:rPr lang="es-MX" sz="1200" dirty="0">
                <a:solidFill>
                  <a:schemeClr val="tx1"/>
                </a:solidFill>
              </a:rPr>
              <a:t>III. Certificar por conducto de su titular, copias de las constancias documentales que obren en su poder con motivo de la sustanciación de los procedimientos de investigación que realice;</a:t>
            </a:r>
          </a:p>
          <a:p>
            <a:pPr algn="just"/>
            <a:r>
              <a:rPr lang="es-MX" sz="1200" dirty="0">
                <a:solidFill>
                  <a:schemeClr val="tx1"/>
                </a:solidFill>
              </a:rPr>
              <a:t>IV. Aplicar los medios de apremio previstos en el Reglamento, y</a:t>
            </a:r>
          </a:p>
          <a:p>
            <a:pPr algn="just"/>
            <a:r>
              <a:rPr lang="es-MX" sz="1200" dirty="0">
                <a:solidFill>
                  <a:schemeClr val="tx1"/>
                </a:solidFill>
              </a:rPr>
              <a:t>V. Las demás que le señalen el Reglamento y demás ordenamientos.</a:t>
            </a:r>
          </a:p>
          <a:p>
            <a:pPr algn="just"/>
            <a:endParaRPr lang="es-MX" sz="1200" dirty="0">
              <a:solidFill>
                <a:schemeClr val="tx1"/>
              </a:solidFill>
            </a:endParaRPr>
          </a:p>
          <a:p>
            <a:pPr algn="just"/>
            <a:endParaRPr lang="es-MX" sz="1200" dirty="0">
              <a:solidFill>
                <a:schemeClr val="tx1"/>
              </a:solidFill>
            </a:endParaRPr>
          </a:p>
          <a:p>
            <a:pPr algn="just"/>
            <a:endParaRPr lang="es-MX" sz="1200" dirty="0">
              <a:solidFill>
                <a:schemeClr val="tx1"/>
              </a:solidFill>
            </a:endParaRPr>
          </a:p>
        </p:txBody>
      </p:sp>
    </p:spTree>
    <p:extLst>
      <p:ext uri="{BB962C8B-B14F-4D97-AF65-F5344CB8AC3E}">
        <p14:creationId xmlns:p14="http://schemas.microsoft.com/office/powerpoint/2010/main" val="37613670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1047</Words>
  <Application>Microsoft Office PowerPoint</Application>
  <PresentationFormat>Presentación en pantalla (4:3)</PresentationFormat>
  <Paragraphs>36</Paragraphs>
  <Slides>3</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vt:i4>
      </vt:variant>
    </vt:vector>
  </HeadingPairs>
  <TitlesOfParts>
    <vt:vector size="6" baseType="lpstr">
      <vt:lpstr>Arial</vt:lpstr>
      <vt:lpstr>Calibri</vt:lpstr>
      <vt:lpstr>Tema de Office</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Aracely del Carmen Cano Gomez</cp:lastModifiedBy>
  <cp:revision>10</cp:revision>
  <dcterms:created xsi:type="dcterms:W3CDTF">2018-10-26T21:26:18Z</dcterms:created>
  <dcterms:modified xsi:type="dcterms:W3CDTF">2018-10-31T17:40:04Z</dcterms:modified>
</cp:coreProperties>
</file>