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14" r:id="rId2"/>
    <p:sldId id="285" r:id="rId3"/>
    <p:sldId id="328" r:id="rId4"/>
    <p:sldId id="322" r:id="rId5"/>
    <p:sldId id="327" r:id="rId6"/>
    <p:sldId id="326" r:id="rId7"/>
    <p:sldId id="325" r:id="rId8"/>
    <p:sldId id="324" r:id="rId9"/>
    <p:sldId id="323" r:id="rId10"/>
    <p:sldId id="287" r:id="rId11"/>
    <p:sldId id="321" r:id="rId12"/>
    <p:sldId id="320" r:id="rId13"/>
    <p:sldId id="310" r:id="rId14"/>
    <p:sldId id="329" r:id="rId15"/>
    <p:sldId id="330" r:id="rId16"/>
    <p:sldId id="331" r:id="rId17"/>
    <p:sldId id="332" r:id="rId18"/>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66"/>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01/04/2019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9C515F6-BF71-4D9F-9455-B9531D04099F}" type="slidenum">
              <a:rPr lang="es-MX" smtClean="0"/>
              <a:t>1</a:t>
            </a:fld>
            <a:endParaRPr lang="es-MX"/>
          </a:p>
        </p:txBody>
      </p:sp>
    </p:spTree>
    <p:extLst>
      <p:ext uri="{BB962C8B-B14F-4D97-AF65-F5344CB8AC3E}">
        <p14:creationId xmlns:p14="http://schemas.microsoft.com/office/powerpoint/2010/main" val="4109960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01/04/2019</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918510474"/>
              </p:ext>
            </p:extLst>
          </p:nvPr>
        </p:nvGraphicFramePr>
        <p:xfrm>
          <a:off x="611560" y="1268760"/>
          <a:ext cx="7845058" cy="4348162"/>
        </p:xfrm>
        <a:graphic>
          <a:graphicData uri="http://schemas.openxmlformats.org/drawingml/2006/table">
            <a:tbl>
              <a:tblPr firstRow="1" firstCol="1" bandRow="1"/>
              <a:tblGrid>
                <a:gridCol w="1199221"/>
                <a:gridCol w="1068561"/>
                <a:gridCol w="1149105"/>
                <a:gridCol w="4428171"/>
              </a:tblGrid>
              <a:tr h="181174">
                <a:tc gridSpan="4">
                  <a:txBody>
                    <a:bodyPr/>
                    <a:lstStyle/>
                    <a:p>
                      <a:pPr algn="ctr">
                        <a:lnSpc>
                          <a:spcPct val="115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MARZO 2019</a:t>
                      </a:r>
                    </a:p>
                  </a:txBody>
                  <a:tcPr marL="64496" marR="644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81174">
                <a:tc>
                  <a:txBody>
                    <a:bodyPr/>
                    <a:lstStyle/>
                    <a:p>
                      <a:pPr algn="ctr">
                        <a:lnSpc>
                          <a:spcPct val="115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Municipio</a:t>
                      </a:r>
                    </a:p>
                  </a:txBody>
                  <a:tcPr marL="64496" marR="644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Times New Roman" panose="02020603050405020304" pitchFamily="18" charset="0"/>
                        </a:rPr>
                        <a:t>Fecha</a:t>
                      </a:r>
                    </a:p>
                  </a:txBody>
                  <a:tcPr marL="64496" marR="644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Times New Roman" panose="02020603050405020304" pitchFamily="18" charset="0"/>
                        </a:rPr>
                        <a:t>No. De Acuerdo</a:t>
                      </a:r>
                    </a:p>
                  </a:txBody>
                  <a:tcPr marL="64496" marR="644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Times New Roman" panose="02020603050405020304" pitchFamily="18" charset="0"/>
                        </a:rPr>
                        <a:t>Acuerdos</a:t>
                      </a:r>
                    </a:p>
                  </a:txBody>
                  <a:tcPr marL="64496" marR="644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81173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AHUALULCO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20/03/2019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CM/01/20.-</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seguridad Pública del Estado y Seguridad Pública Municipal, Protección Civil Municipal, de implementar  el Plan Operativo de Semana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CM/01/21.-</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jueces auxiliares y autoridades para realizar estrategias de seguridad y no ser víctimas de robos.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CM/01/22.-</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seguridad Pública del Estado, Seguridad Pública Municipal, SEDENA, de realizar recorridos de seguridad y vigilancia por la noche y madrugada en las comunidades con mayor reporte de robo y cabecera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704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CERRO DE SAN PEDRO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22/03/2019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CM/09/16.-</a:t>
                      </a:r>
                      <a:r>
                        <a:rPr lang="es-MX" sz="1000">
                          <a:effectLst/>
                          <a:latin typeface="Calibri" panose="020F0502020204030204" pitchFamily="34" charset="0"/>
                          <a:ea typeface="Calibri" panose="020F0502020204030204" pitchFamily="34" charset="0"/>
                          <a:cs typeface="Arial" panose="020B0604020202020204" pitchFamily="34" charset="0"/>
                        </a:rPr>
                        <a:t> El compromiso de Seguridad Pública del Estado, Seguridad Pública Municipal, Protección Civil de implementar el Plan Operativo de Semana Santa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CM/09/17.-</a:t>
                      </a:r>
                      <a:r>
                        <a:rPr lang="es-MX" sz="100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jueces auxiliares y autoridades para realizar estrategias de seguridad y no ser víctimas de robos.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704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08/03/2019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CM/25/18.-</a:t>
                      </a:r>
                      <a:r>
                        <a:rPr lang="es-MX" sz="1000" dirty="0">
                          <a:effectLst/>
                          <a:latin typeface="Calibri" panose="020F0502020204030204" pitchFamily="34" charset="0"/>
                          <a:ea typeface="Calibri" panose="020F0502020204030204" pitchFamily="34" charset="0"/>
                          <a:cs typeface="Arial" panose="020B0604020202020204" pitchFamily="34" charset="0"/>
                        </a:rPr>
                        <a:t>El compromiso de Seguridad Pública del Estado, Seguridad Pública Municipal, Protección Civil de presentar en la próxima sesión el Plan Operativo de Semana Santa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CM/25/19.-</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jueces auxiliares y autoridades para realizar estrategias de seguridad y no ser víctimas de robos.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41079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092136012"/>
              </p:ext>
            </p:extLst>
          </p:nvPr>
        </p:nvGraphicFramePr>
        <p:xfrm>
          <a:off x="683568" y="1556792"/>
          <a:ext cx="7886700" cy="4188247"/>
        </p:xfrm>
        <a:graphic>
          <a:graphicData uri="http://schemas.openxmlformats.org/drawingml/2006/table">
            <a:tbl>
              <a:tblPr firstRow="1" firstCol="1" bandRow="1"/>
              <a:tblGrid>
                <a:gridCol w="1205587"/>
                <a:gridCol w="1074232"/>
                <a:gridCol w="1155205"/>
                <a:gridCol w="4451676"/>
              </a:tblGrid>
              <a:tr h="127468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SANTA MARIA DEL RIO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29/03/2019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CM/32/23.-</a:t>
                      </a:r>
                      <a:r>
                        <a:rPr lang="es-MX" sz="100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y autoridades para realizar estrategias de seguridad y no ser víctimas de robo. </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CM/32/24.-</a:t>
                      </a:r>
                      <a:r>
                        <a:rPr lang="es-MX" sz="1000">
                          <a:effectLst/>
                          <a:latin typeface="Calibri" panose="020F0502020204030204" pitchFamily="34" charset="0"/>
                          <a:ea typeface="Calibri" panose="020F0502020204030204" pitchFamily="34" charset="0"/>
                          <a:cs typeface="Arial" panose="020B0604020202020204" pitchFamily="34" charset="0"/>
                        </a:rPr>
                        <a:t> El compromiso de la secretaria general del municipio de solicitar al departamento de ecología y departamento de obras para trabajar en coordinación para solventar el problema de la basura de la comunidad de Bernalejo.</a:t>
                      </a: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TIERRA NUEVA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15/03/2019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CM/43/22.-</a:t>
                      </a:r>
                      <a:r>
                        <a:rPr lang="es-MX" sz="1000">
                          <a:effectLst/>
                          <a:latin typeface="Calibri" panose="020F0502020204030204" pitchFamily="34" charset="0"/>
                          <a:ea typeface="Calibri" panose="020F0502020204030204" pitchFamily="34" charset="0"/>
                          <a:cs typeface="Arial" panose="020B0604020202020204" pitchFamily="34" charset="0"/>
                        </a:rPr>
                        <a:t> El compromiso de Seguridad Pública Municipal y Seguridad Pública Estatal, Policía Ministerial del Estado, Dirección de Alcoholes, Dirección de Comercio, Protección Civil Municipal, de implementar el Plan Operativo de Semana Santa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CM/43/23.-</a:t>
                      </a:r>
                      <a:r>
                        <a:rPr lang="es-MX" sz="100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jueces auxiliares y autoridades para realizar estrategias de seguridad y no ser víctimas de robos.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887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VENADO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14/03/2019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CM/45/13.-</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Seguridad Pública Municipal y Seguridad Pública Estatal, de implementar el Plan Operativo de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CM/45/14.-</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Seguridad Pública Municipal, Seguridad Pública del Estado de realizar recorridos de seguridad y vigilancia el día 21 de marzo para la visita del Gobernador y el día 28 de marzo en el polideportivo a una conferencia de movimiento nacional por la paz.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CM/45/15.-</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jueces auxiliares y autoridades para realizar estrategias de seguridad y no ser víctimas de robos.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86169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656914795"/>
              </p:ext>
            </p:extLst>
          </p:nvPr>
        </p:nvGraphicFramePr>
        <p:xfrm>
          <a:off x="755576" y="1484784"/>
          <a:ext cx="7886699" cy="4006148"/>
        </p:xfrm>
        <a:graphic>
          <a:graphicData uri="http://schemas.openxmlformats.org/drawingml/2006/table">
            <a:tbl>
              <a:tblPr firstRow="1" firstCol="1" bandRow="1"/>
              <a:tblGrid>
                <a:gridCol w="1205587"/>
                <a:gridCol w="1074232"/>
                <a:gridCol w="1155204"/>
                <a:gridCol w="4451676"/>
              </a:tblGrid>
              <a:tr h="910488">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VILLA DE ARISTA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26/03/2019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CM/56/12.-</a:t>
                      </a:r>
                      <a:r>
                        <a:rPr lang="es-MX" sz="1000">
                          <a:effectLst/>
                          <a:latin typeface="Calibri" panose="020F0502020204030204" pitchFamily="34" charset="0"/>
                          <a:ea typeface="Calibri" panose="020F0502020204030204" pitchFamily="34" charset="0"/>
                          <a:cs typeface="Arial" panose="020B0604020202020204" pitchFamily="34" charset="0"/>
                        </a:rPr>
                        <a:t> El compromiso de Seguridad Pública Municipal y Seguridad Pública Estatal, de implementar  el Plan Operativo de Semana Santa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CM/56/13.-</a:t>
                      </a:r>
                      <a:r>
                        <a:rPr lang="es-MX" sz="100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jueces auxiliares y autoridades para realizar estrategias de seguridad y no ser víctimas de robos.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307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REYES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12/03/2019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CM/50/16.-</a:t>
                      </a:r>
                      <a:r>
                        <a:rPr lang="es-MX" sz="1000">
                          <a:effectLst/>
                          <a:latin typeface="Calibri" panose="020F0502020204030204" pitchFamily="34" charset="0"/>
                          <a:ea typeface="Calibri" panose="020F0502020204030204" pitchFamily="34" charset="0"/>
                          <a:cs typeface="Arial" panose="020B0604020202020204" pitchFamily="34" charset="0"/>
                        </a:rPr>
                        <a:t> El compromiso de Seguridad Pública Municipal, Protección Civil, Comercio, Alcoholes y Seguridad Pública Estatal, de implementar  el Plan Operativo de Semana Santa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CM/50/17.-</a:t>
                      </a:r>
                      <a:r>
                        <a:rPr lang="es-MX" sz="100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jueces auxiliares y autoridades para realizar estrategias de seguridad y no ser víctimas de robos.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CM/50/18.-</a:t>
                      </a:r>
                      <a:r>
                        <a:rPr lang="es-MX" sz="1000">
                          <a:effectLst/>
                          <a:latin typeface="Calibri" panose="020F0502020204030204" pitchFamily="34" charset="0"/>
                          <a:ea typeface="Calibri" panose="020F0502020204030204" pitchFamily="34" charset="0"/>
                          <a:cs typeface="Arial" panose="020B0604020202020204" pitchFamily="34" charset="0"/>
                        </a:rPr>
                        <a:t> El compromiso de Seguridad Pública Municipal, Protección Civil, Comercio, Alcoholes y Seguridad Pública Estatal, de coordinarse para a partir del 15 al 20 de abril para las festividades culturales y procesión del silencio. </a:t>
                      </a:r>
                      <a:r>
                        <a:rPr lang="es-MX" sz="1000" b="1">
                          <a:effectLst/>
                          <a:latin typeface="Calibri" panose="020F0502020204030204" pitchFamily="34" charset="0"/>
                          <a:ea typeface="Calibri" panose="020F0502020204030204" pitchFamily="34" charset="0"/>
                          <a:cs typeface="Arial" panose="020B0604020202020204" pitchFamily="34" charset="0"/>
                        </a:rPr>
                        <a:t>CM/50/19.-</a:t>
                      </a:r>
                      <a:r>
                        <a:rPr lang="es-MX" sz="1000">
                          <a:effectLst/>
                          <a:latin typeface="Calibri" panose="020F0502020204030204" pitchFamily="34" charset="0"/>
                          <a:ea typeface="Calibri" panose="020F0502020204030204" pitchFamily="34" charset="0"/>
                          <a:cs typeface="Arial" panose="020B0604020202020204" pitchFamily="34" charset="0"/>
                        </a:rPr>
                        <a:t> El compromiso de Ministerio Público, Instituto de la mujer, prevención del delito del Municipio de dar platicas de violencia familiar.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ZARAGOZA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07/03/2019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CM/55/18.-</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Seguridad Pública del Estado, Seguridad Pública Municipal, Protección Civil de presentar en la próxima sesión el Plan Operativo de Semana Santa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CM/55/19.-</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Municipio de enviar oficio a planteles educativos para que se coordinen con los padres de familia, jueces auxiliares y autoridades para realizar estrategias de seguridad y no ser víctimas de robos.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4678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044556340"/>
              </p:ext>
            </p:extLst>
          </p:nvPr>
        </p:nvGraphicFramePr>
        <p:xfrm>
          <a:off x="1259632" y="1052736"/>
          <a:ext cx="6777661" cy="5026537"/>
        </p:xfrm>
        <a:graphic>
          <a:graphicData uri="http://schemas.openxmlformats.org/drawingml/2006/table">
            <a:tbl>
              <a:tblPr firstRow="1" firstCol="1" bandRow="1"/>
              <a:tblGrid>
                <a:gridCol w="1036055"/>
                <a:gridCol w="923173"/>
                <a:gridCol w="992758"/>
                <a:gridCol w="3825675"/>
              </a:tblGrid>
              <a:tr h="1340410">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AQUISMON</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20/03/2019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b="1" dirty="0">
                          <a:effectLst/>
                          <a:latin typeface="Calibri" panose="020F0502020204030204" pitchFamily="34" charset="0"/>
                          <a:ea typeface="Calibri" panose="020F0502020204030204" pitchFamily="34" charset="0"/>
                          <a:cs typeface="Arial" panose="020B0604020202020204" pitchFamily="34" charset="0"/>
                        </a:rPr>
                        <a:t>CM/03/13.- </a:t>
                      </a:r>
                      <a:r>
                        <a:rPr lang="es-MX" sz="900" dirty="0">
                          <a:effectLst/>
                          <a:latin typeface="Calibri" panose="020F0502020204030204" pitchFamily="34" charset="0"/>
                          <a:ea typeface="Calibri" panose="020F0502020204030204" pitchFamily="34" charset="0"/>
                          <a:cs typeface="Arial" panose="020B0604020202020204" pitchFamily="34" charset="0"/>
                        </a:rPr>
                        <a:t>El compromiso del Inspector de Alcoholes, en coordinación  de la Dirección de Seguridad Pública Municipal, en coordinación con Seguridad Pública del Estado y Ministerial, de implementar operativos anti alcohol, con la finalidad de que se cumpla con la normativa de ley.</a:t>
                      </a:r>
                      <a:br>
                        <a:rPr lang="es-MX" sz="900" dirty="0">
                          <a:effectLst/>
                          <a:latin typeface="Calibri" panose="020F0502020204030204" pitchFamily="34" charset="0"/>
                          <a:ea typeface="Calibri" panose="020F0502020204030204" pitchFamily="34" charset="0"/>
                          <a:cs typeface="Arial" panose="020B0604020202020204" pitchFamily="34" charset="0"/>
                        </a:rPr>
                      </a:br>
                      <a:r>
                        <a:rPr lang="es-MX" sz="900" b="1" dirty="0">
                          <a:effectLst/>
                          <a:latin typeface="Calibri" panose="020F0502020204030204" pitchFamily="34" charset="0"/>
                          <a:ea typeface="Calibri" panose="020F0502020204030204" pitchFamily="34" charset="0"/>
                          <a:cs typeface="Arial" panose="020B0604020202020204" pitchFamily="34" charset="0"/>
                        </a:rPr>
                        <a:t>CM/03/14.- </a:t>
                      </a:r>
                      <a:r>
                        <a:rPr lang="es-MX" sz="900" dirty="0">
                          <a:effectLst/>
                          <a:latin typeface="Calibri" panose="020F0502020204030204" pitchFamily="34" charset="0"/>
                          <a:ea typeface="Calibri" panose="020F0502020204030204" pitchFamily="34" charset="0"/>
                          <a:cs typeface="Arial" panose="020B0604020202020204" pitchFamily="34" charset="0"/>
                        </a:rPr>
                        <a:t>El plan de operaciones denominado Semana Santa 2019, el cual elaboraron coordinadamente la Dirección de Seguridad Pública Municipal, Seguridad Pública del Estado y Ministerial, el cual se implementará de la misma manera.</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654">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AXTLA DE TERRAZAS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14/03/2019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b="1">
                          <a:effectLst/>
                          <a:latin typeface="Calibri" panose="020F0502020204030204" pitchFamily="34" charset="0"/>
                          <a:ea typeface="Calibri" panose="020F0502020204030204" pitchFamily="34" charset="0"/>
                          <a:cs typeface="Arial" panose="020B0604020202020204" pitchFamily="34" charset="0"/>
                        </a:rPr>
                        <a:t>CM/53/16.- </a:t>
                      </a:r>
                      <a:r>
                        <a:rPr lang="es-MX" sz="900">
                          <a:effectLst/>
                          <a:latin typeface="Calibri" panose="020F0502020204030204" pitchFamily="34" charset="0"/>
                          <a:ea typeface="Calibri" panose="020F0502020204030204" pitchFamily="34" charset="0"/>
                          <a:cs typeface="Arial" panose="020B0604020202020204" pitchFamily="34" charset="0"/>
                        </a:rPr>
                        <a:t>Por conducto de la Dirección de Seguridad Pública Municipal, en coordinación con el DIF Municipal, realizaran plática de adicciones en la Localidad de Chalco, en los planteles de primaria y secundaria.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5512">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CIUDAD VALLES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27/03/2019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b="1">
                          <a:effectLst/>
                          <a:latin typeface="Calibri" panose="020F0502020204030204" pitchFamily="34" charset="0"/>
                          <a:ea typeface="Calibri" panose="020F0502020204030204" pitchFamily="34" charset="0"/>
                          <a:cs typeface="Arial" panose="020B0604020202020204" pitchFamily="34" charset="0"/>
                        </a:rPr>
                        <a:t>CM/13/02.- </a:t>
                      </a:r>
                      <a:r>
                        <a:rPr lang="es-MX" sz="900">
                          <a:effectLst/>
                          <a:latin typeface="Calibri" panose="020F0502020204030204" pitchFamily="34" charset="0"/>
                          <a:ea typeface="Calibri" panose="020F0502020204030204" pitchFamily="34" charset="0"/>
                          <a:cs typeface="Arial" panose="020B0604020202020204" pitchFamily="34" charset="0"/>
                        </a:rPr>
                        <a:t>El plan de operaciones a implementarse durante la temporada vacacional de semana santa, el cual se elaboró de manera coordinada por la Dirección de Seguridad Pública Municipal, Seguridad Pública del Estado y Policía Ministerial, para su implementación de la misma manera.</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b="1">
                          <a:effectLst/>
                          <a:latin typeface="Calibri" panose="020F0502020204030204" pitchFamily="34" charset="0"/>
                          <a:ea typeface="Calibri" panose="020F0502020204030204" pitchFamily="34" charset="0"/>
                          <a:cs typeface="Arial" panose="020B0604020202020204" pitchFamily="34" charset="0"/>
                        </a:rPr>
                        <a:t>CM/13/03.-</a:t>
                      </a:r>
                      <a:r>
                        <a:rPr lang="es-MX" sz="900">
                          <a:effectLst/>
                          <a:latin typeface="Calibri" panose="020F0502020204030204" pitchFamily="34" charset="0"/>
                          <a:ea typeface="Calibri" panose="020F0502020204030204" pitchFamily="34" charset="0"/>
                          <a:cs typeface="Arial" panose="020B0604020202020204" pitchFamily="34" charset="0"/>
                        </a:rPr>
                        <a:t> Por conducto de Presidencia Municipal, distribuirán 3,000 trípticos y 300 cartelones del Programa de Prevención del denominado “Prevenimos Juntos”, referentes a las campañas “Un Like por la Prevención”, “Grooming y Sexting”, “Trata de Personas”, “Violencia de Género”, “Desarme” y “Extorsión”, mismos que fueron enviados por parte del Secretariado Ejecutivo del Consejo Estatal de Seguridad Pública.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7961">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EBANO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15/03/2019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b="1" dirty="0">
                          <a:effectLst/>
                          <a:latin typeface="Calibri" panose="020F0502020204030204" pitchFamily="34" charset="0"/>
                          <a:ea typeface="Calibri" panose="020F0502020204030204" pitchFamily="34" charset="0"/>
                          <a:cs typeface="Arial" panose="020B0604020202020204" pitchFamily="34" charset="0"/>
                        </a:rPr>
                        <a:t>CM/16/14.-</a:t>
                      </a:r>
                      <a:r>
                        <a:rPr lang="es-MX" sz="9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en coordinación, con la Dirección de Seguridad Pública del Estado, implemente el Plan operativo Semana Santa 2019, presentando resultados una vez terminado los operativos.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b="1" dirty="0">
                          <a:effectLst/>
                          <a:latin typeface="Calibri" panose="020F0502020204030204" pitchFamily="34" charset="0"/>
                          <a:ea typeface="Calibri" panose="020F0502020204030204" pitchFamily="34" charset="0"/>
                          <a:cs typeface="Arial" panose="020B0604020202020204" pitchFamily="34" charset="0"/>
                        </a:rPr>
                        <a:t>CM/16/15.-</a:t>
                      </a:r>
                      <a:r>
                        <a:rPr lang="es-MX" sz="9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en coordinación con la Dirección de seguridad Pública del Estado y la Policía Investigadora, se implementen recorridos de seguridad y vigilancia en las colonias de la cabecera Municipal, con la finalidad de disminuir el índice de robo.</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17613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64451958"/>
              </p:ext>
            </p:extLst>
          </p:nvPr>
        </p:nvGraphicFramePr>
        <p:xfrm>
          <a:off x="1043608" y="1412776"/>
          <a:ext cx="7248371" cy="4556760"/>
        </p:xfrm>
        <a:graphic>
          <a:graphicData uri="http://schemas.openxmlformats.org/drawingml/2006/table">
            <a:tbl>
              <a:tblPr firstRow="1" firstCol="1" bandRow="1"/>
              <a:tblGrid>
                <a:gridCol w="1108010"/>
                <a:gridCol w="987287"/>
                <a:gridCol w="1061705"/>
                <a:gridCol w="4091369"/>
              </a:tblGrid>
              <a:tr h="1338873">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EL NARANJO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08/03/2019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CM/58/13.-</a:t>
                      </a:r>
                      <a:r>
                        <a:rPr lang="es-MX" sz="1000">
                          <a:effectLst/>
                          <a:latin typeface="Calibri" panose="020F0502020204030204" pitchFamily="34" charset="0"/>
                          <a:ea typeface="Calibri" panose="020F0502020204030204" pitchFamily="34" charset="0"/>
                          <a:cs typeface="Arial" panose="020B0604020202020204" pitchFamily="34" charset="0"/>
                        </a:rPr>
                        <a:t> Se aprueba por unanimidad el plan de operaciones a implementarse durante la Semana Santa, el cual se elaboró y se implementará de manera coordinada, presentando los resultados de la misma en la siguiente Sesión.</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CM/58/14.-</a:t>
                      </a:r>
                      <a:r>
                        <a:rPr lang="es-MX" sz="100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en coordinación con Seguridad Pública del Estado, Policía Ministerial y personal del Ejército Mexicano, de reforzar la operatividad de seguridad y vigilancia en la cabecera municipal para prevenir el delito de robo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623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HUEHUETLAN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28/03/2019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CM/18/13.-</a:t>
                      </a:r>
                      <a:r>
                        <a:rPr lang="es-MX" sz="100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en coordinación con la Dirección de Seguridad Pública del Estado, la Policía Investigadora, se coordinaran para implementar el Plan operativo para semana santa 2019, presentándolo resultados en la próxima sesión de Consejo.  </a:t>
                      </a:r>
                      <a:r>
                        <a:rPr lang="es-MX" sz="1000" b="1">
                          <a:effectLst/>
                          <a:latin typeface="Calibri" panose="020F0502020204030204" pitchFamily="34" charset="0"/>
                          <a:ea typeface="Calibri" panose="020F0502020204030204" pitchFamily="34" charset="0"/>
                          <a:cs typeface="Arial" panose="020B0604020202020204" pitchFamily="34" charset="0"/>
                        </a:rPr>
                        <a:t>CM/18/14.-</a:t>
                      </a:r>
                      <a:r>
                        <a:rPr lang="es-MX" sz="1000">
                          <a:effectLst/>
                          <a:latin typeface="Calibri" panose="020F0502020204030204" pitchFamily="34" charset="0"/>
                          <a:ea typeface="Calibri" panose="020F0502020204030204" pitchFamily="34" charset="0"/>
                          <a:cs typeface="Arial" panose="020B0604020202020204" pitchFamily="34" charset="0"/>
                        </a:rPr>
                        <a:t> Por parte de la Dirección de Seguridad Pública Municipal, en coordinación con la Dirección de Seguridad Pública del Estado, la Policía Investigadora, de realizar recorridos en planteles educativos en este periodo de vacaciones, así como tener coordinación con los Directores de los mismos para prevenir robos.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623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MARTIN CHALCHICUAUTLA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27/03/2019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CM/29/11.-</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en coordinación con la Dirección de Seguridad Pública del Estado y la Policía Investigadora implementaran el Plan operativo para semana santa 2019.  </a:t>
                      </a:r>
                      <a:r>
                        <a:rPr lang="es-MX" sz="1000" b="1" dirty="0">
                          <a:effectLst/>
                          <a:latin typeface="Calibri" panose="020F0502020204030204" pitchFamily="34" charset="0"/>
                          <a:ea typeface="Calibri" panose="020F0502020204030204" pitchFamily="34" charset="0"/>
                          <a:cs typeface="Arial" panose="020B0604020202020204" pitchFamily="34" charset="0"/>
                        </a:rPr>
                        <a:t>CM/29/12.-</a:t>
                      </a:r>
                      <a:r>
                        <a:rPr lang="es-MX" sz="1000" dirty="0">
                          <a:effectLst/>
                          <a:latin typeface="Calibri" panose="020F0502020204030204" pitchFamily="34" charset="0"/>
                          <a:ea typeface="Calibri" panose="020F0502020204030204" pitchFamily="34" charset="0"/>
                          <a:cs typeface="Arial" panose="020B0604020202020204" pitchFamily="34" charset="0"/>
                        </a:rPr>
                        <a:t> Por unanimidad que por Conducto de la Dirección de Seguridad Pública Municipal, en coordinación con la Dirección de Seguridad Pública del Estado y la Policía Investigadora implementaran recorridos de sobrevigilancia en los caminos que conducen a las Comunidades de </a:t>
                      </a:r>
                      <a:r>
                        <a:rPr lang="es-MX" sz="1000" dirty="0" err="1">
                          <a:effectLst/>
                          <a:latin typeface="Calibri" panose="020F0502020204030204" pitchFamily="34" charset="0"/>
                          <a:ea typeface="Calibri" panose="020F0502020204030204" pitchFamily="34" charset="0"/>
                          <a:cs typeface="Arial" panose="020B0604020202020204" pitchFamily="34" charset="0"/>
                        </a:rPr>
                        <a:t>Totolco</a:t>
                      </a:r>
                      <a:r>
                        <a:rPr lang="es-MX" sz="1000" dirty="0">
                          <a:effectLst/>
                          <a:latin typeface="Calibri" panose="020F0502020204030204" pitchFamily="34" charset="0"/>
                          <a:ea typeface="Calibri" panose="020F0502020204030204" pitchFamily="34" charset="0"/>
                          <a:cs typeface="Arial" panose="020B0604020202020204" pitchFamily="34" charset="0"/>
                        </a:rPr>
                        <a:t>, Barrio la Esperanza, derivado de unos intentos de asalto que han denunciado personas que transitan por esos lugares en vehículo.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48980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131718796"/>
              </p:ext>
            </p:extLst>
          </p:nvPr>
        </p:nvGraphicFramePr>
        <p:xfrm>
          <a:off x="683568" y="1556792"/>
          <a:ext cx="7886699" cy="4006148"/>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13/03/2019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CM/34/13.-</a:t>
                      </a:r>
                      <a:r>
                        <a:rPr lang="es-MX" sz="100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será elaborado y presentado el Plan operativo semana santa 2019, para su análisis y aprobación.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CM/34/14.-</a:t>
                      </a:r>
                      <a:r>
                        <a:rPr lang="es-MX" sz="100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será elaborado y presentado el Plan operativo para las Fiestas Patronales de Tancuiche a celebrarse del 18 al 21 de abril del presente.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356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07/03/2019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CM/36/19.-</a:t>
                      </a:r>
                      <a:r>
                        <a:rPr lang="es-MX" sz="1000" dirty="0">
                          <a:effectLst/>
                          <a:latin typeface="Calibri" panose="020F0502020204030204" pitchFamily="34" charset="0"/>
                          <a:ea typeface="Calibri" panose="020F0502020204030204" pitchFamily="34" charset="0"/>
                          <a:cs typeface="Arial" panose="020B0604020202020204" pitchFamily="34" charset="0"/>
                        </a:rPr>
                        <a:t> Se aprueba por unanimidad el plan de operaciones a implementarse durante la FERETA (Feria del municipio), el cual se elaboró y se implementará de manera coordinada durante los días del 15 al 19 de Marzo del presente año, presentando los resultados en la siguiente sesión.</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CM/36/20.-</a:t>
                      </a:r>
                      <a:r>
                        <a:rPr lang="es-MX" sz="1000" dirty="0">
                          <a:effectLst/>
                          <a:latin typeface="Calibri" panose="020F0502020204030204" pitchFamily="34" charset="0"/>
                          <a:ea typeface="Calibri" panose="020F0502020204030204" pitchFamily="34" charset="0"/>
                          <a:cs typeface="Arial" panose="020B0604020202020204" pitchFamily="34" charset="0"/>
                        </a:rPr>
                        <a:t> Se aprueba por unanimidad el plan de operaciones a implementarse durante la Semana Santa, el cual se elaboró y se implementará de manera coordinada, presentando los resultados de la misma en la siguiente Sesión.</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CM/36/21.-</a:t>
                      </a:r>
                      <a:r>
                        <a:rPr lang="es-MX" sz="1000" dirty="0">
                          <a:effectLst/>
                          <a:latin typeface="Calibri" panose="020F0502020204030204" pitchFamily="34" charset="0"/>
                          <a:ea typeface="Calibri" panose="020F0502020204030204" pitchFamily="34" charset="0"/>
                          <a:cs typeface="Arial" panose="020B0604020202020204" pitchFamily="34" charset="0"/>
                        </a:rPr>
                        <a:t> Se vota y se aprueba por unanimidad el compromiso de la Dirección de Seguridad Pública municipal, en coordinación con Seguridad Pública del Estado, de implementar campaña de información para el uso de casco a conductores de motocicletas en la Delegación de Damián Carmona.</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CM/36/22.-</a:t>
                      </a:r>
                      <a:r>
                        <a:rPr lang="es-MX" sz="1000" dirty="0">
                          <a:effectLst/>
                          <a:latin typeface="Calibri" panose="020F0502020204030204" pitchFamily="34" charset="0"/>
                          <a:ea typeface="Calibri" panose="020F0502020204030204" pitchFamily="34" charset="0"/>
                          <a:cs typeface="Arial" panose="020B0604020202020204" pitchFamily="34" charset="0"/>
                        </a:rPr>
                        <a:t> Se vota y se aprueba por unanimidad el compromiso de la Dirección de Seguridad Pública municipal, en coordinación con Seguridad Pública del Estado y Ministerial, de implementar filtros de revisión de vehículos, para el uso de casco a conductores de motocicletas en todo el municipio.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46679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827628929"/>
              </p:ext>
            </p:extLst>
          </p:nvPr>
        </p:nvGraphicFramePr>
        <p:xfrm>
          <a:off x="755576" y="1268760"/>
          <a:ext cx="7801602" cy="4635252"/>
        </p:xfrm>
        <a:graphic>
          <a:graphicData uri="http://schemas.openxmlformats.org/drawingml/2006/table">
            <a:tbl>
              <a:tblPr firstRow="1" firstCol="1" bandRow="1"/>
              <a:tblGrid>
                <a:gridCol w="1192579"/>
                <a:gridCol w="1062641"/>
                <a:gridCol w="1142740"/>
                <a:gridCol w="4403642"/>
              </a:tblGrid>
              <a:tr h="278115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TAMPACAN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29/03/2019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CM/38/12.-</a:t>
                      </a:r>
                      <a:r>
                        <a:rPr lang="es-MX" sz="1000">
                          <a:effectLst/>
                          <a:latin typeface="Calibri" panose="020F0502020204030204" pitchFamily="34" charset="0"/>
                          <a:ea typeface="Calibri" panose="020F0502020204030204" pitchFamily="34" charset="0"/>
                          <a:cs typeface="Arial" panose="020B0604020202020204" pitchFamily="34" charset="0"/>
                        </a:rPr>
                        <a:t> El compromiso de la Presidenta Municipal, de enviar oficio al Fiscal General del Estado, solicitándole un agente del Ministerio Público de manera permanente en el municipio.</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CM/38/13.- </a:t>
                      </a:r>
                      <a:r>
                        <a:rPr lang="es-MX" sz="1000">
                          <a:effectLst/>
                          <a:latin typeface="Calibri" panose="020F0502020204030204" pitchFamily="34" charset="0"/>
                          <a:ea typeface="Calibri" panose="020F0502020204030204" pitchFamily="34" charset="0"/>
                          <a:cs typeface="Arial" panose="020B0604020202020204" pitchFamily="34" charset="0"/>
                        </a:rPr>
                        <a:t>El plan de operaciones a implementarse durante la temporada vacacional de semana santa, el cual se elaboró de manera coordinada por la Dirección de Seguridad Pública Municipal, Seguridad Pública del Estado y Policía Ministerial, para su implementación de la misma manera.</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CM/38/14.-</a:t>
                      </a:r>
                      <a:r>
                        <a:rPr lang="es-MX" sz="1000">
                          <a:effectLst/>
                          <a:latin typeface="Calibri" panose="020F0502020204030204" pitchFamily="34" charset="0"/>
                          <a:ea typeface="Calibri" panose="020F0502020204030204" pitchFamily="34" charset="0"/>
                          <a:cs typeface="Arial" panose="020B0604020202020204" pitchFamily="34" charset="0"/>
                        </a:rPr>
                        <a:t> El compromiso del Inspector de Alcoholes, en coordinación  de la Dirección de Seguridad Pública Municipal, Seguridad Pública del Estado y Ministerial, de implementar operativos anti alcohol en la comunidad de “Chiconamel”, con la finalidad de que se cumpla con la normativa de ley.</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CM/38/15.-</a:t>
                      </a:r>
                      <a:r>
                        <a:rPr lang="es-MX" sz="100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en coordinación con Seguridad Pública del Estado y Ministerial, de implementar operativos de seguridad y vigilancia en la comunidad de “Chiconamel”, con la finalidad de prevenir la incidencia delictiva.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410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TAMPAMOLON CORONA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25/03/2019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CM/39/17.-</a:t>
                      </a:r>
                      <a:r>
                        <a:rPr lang="es-MX" sz="1000" dirty="0">
                          <a:effectLst/>
                          <a:latin typeface="Calibri" panose="020F0502020204030204" pitchFamily="34" charset="0"/>
                          <a:ea typeface="Calibri" panose="020F0502020204030204" pitchFamily="34" charset="0"/>
                          <a:cs typeface="Arial" panose="020B0604020202020204" pitchFamily="34" charset="0"/>
                        </a:rPr>
                        <a:t> Implementar el plan de operaciones a implementarse durante la temporada vacacional de semana santa, el cual se elaboró de manera coordinada por la Dirección de Seguridad Pública Municipal, Seguridad Pública del Estado y Policía Ministerial, para su implementación de la misma manera.</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CM/39/18.-</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Inspector de Alcoholes, en coordinación  de la Dirección de Seguridad Pública Municipal, Seguridad Pública del Estado y Ministerial, de implementar operativos anti alcohol en la comunidad de “El </a:t>
                      </a:r>
                      <a:r>
                        <a:rPr lang="es-MX" sz="1000" dirty="0" err="1">
                          <a:effectLst/>
                          <a:latin typeface="Calibri" panose="020F0502020204030204" pitchFamily="34" charset="0"/>
                          <a:ea typeface="Calibri" panose="020F0502020204030204" pitchFamily="34" charset="0"/>
                          <a:cs typeface="Arial" panose="020B0604020202020204" pitchFamily="34" charset="0"/>
                        </a:rPr>
                        <a:t>Crrizal</a:t>
                      </a:r>
                      <a:r>
                        <a:rPr lang="es-MX" sz="1000" dirty="0">
                          <a:effectLst/>
                          <a:latin typeface="Calibri" panose="020F0502020204030204" pitchFamily="34" charset="0"/>
                          <a:ea typeface="Calibri" panose="020F0502020204030204" pitchFamily="34" charset="0"/>
                          <a:cs typeface="Arial" panose="020B0604020202020204" pitchFamily="34" charset="0"/>
                        </a:rPr>
                        <a:t>”, con la finalidad de que se cumpla con la normativa de ley.</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CM/39/19.-</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H. Ayuntamiento, de enviar oficio a la Dirección de COEPRIS,  solicitándole verifique criaderos de animales, por riesgo sanitario.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26957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934189930"/>
              </p:ext>
            </p:extLst>
          </p:nvPr>
        </p:nvGraphicFramePr>
        <p:xfrm>
          <a:off x="683568" y="1772816"/>
          <a:ext cx="7886699" cy="3277758"/>
        </p:xfrm>
        <a:graphic>
          <a:graphicData uri="http://schemas.openxmlformats.org/drawingml/2006/table">
            <a:tbl>
              <a:tblPr firstRow="1" firstCol="1" bandRow="1"/>
              <a:tblGrid>
                <a:gridCol w="1205587"/>
                <a:gridCol w="1074232"/>
                <a:gridCol w="1155204"/>
                <a:gridCol w="4451676"/>
              </a:tblGrid>
              <a:tr h="1820977">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TAMUIN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22/03/2019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CM/40/18.-</a:t>
                      </a:r>
                      <a:r>
                        <a:rPr lang="es-MX" sz="1000">
                          <a:effectLst/>
                          <a:latin typeface="Calibri" panose="020F0502020204030204" pitchFamily="34" charset="0"/>
                          <a:ea typeface="Calibri" panose="020F0502020204030204" pitchFamily="34" charset="0"/>
                          <a:cs typeface="Arial" panose="020B0604020202020204" pitchFamily="34" charset="0"/>
                        </a:rPr>
                        <a:t> Implementar el plan de operaciones denominado Semana Santa 2019, el cual elaboraron coordinadamente la Dirección de Seguridad Pública Municipal, Seguridad Pública del Estado y Ministerial, el cual se implementará de la misma manera.</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CM/40/19.-</a:t>
                      </a:r>
                      <a:r>
                        <a:rPr lang="es-MX" sz="100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en coordinación con Seguridad Pública del Estado, Policía Ministerial y Personal de la Secretaría de la Defensa Nacional, de implementar operatividad de seguridad y vigilancia durante las fiestas de aniversario del Nuevo Centro Poblacional de Tampaón, a celebrarse durante los días del 29 al 31 del presente mes y año, presentando los resultados de los mismos en la siguiente Sesión.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678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TANQUIAN DE ESCOBEDO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11/03/2019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CM/42/15.-</a:t>
                      </a:r>
                      <a:r>
                        <a:rPr lang="es-MX" sz="1000" dirty="0">
                          <a:effectLst/>
                          <a:latin typeface="Calibri" panose="020F0502020204030204" pitchFamily="34" charset="0"/>
                          <a:ea typeface="Calibri" panose="020F0502020204030204" pitchFamily="34" charset="0"/>
                          <a:cs typeface="Arial" panose="020B0604020202020204" pitchFamily="34" charset="0"/>
                        </a:rPr>
                        <a:t> Por unanimidad que por Conducto de la Dirección de Seguridad Pública Municipal, en coordinación con Seguridad Pública del Estado, Policía Investigadora y la SEDENA implementaran el Plan operativo “Fiestas Patronales de San José”.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CM/42/16.-</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del Lic. Francisco Montiel Villeda, Delegado Regional de Justicia en el Estado, se impartirá taller teórico práctico a los elementos de Seguridad Pública Municipal  en relación al Primer respondiente y a la cadena de custodia.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117200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792867839"/>
              </p:ext>
            </p:extLst>
          </p:nvPr>
        </p:nvGraphicFramePr>
        <p:xfrm>
          <a:off x="467544" y="764704"/>
          <a:ext cx="8280920" cy="5602600"/>
        </p:xfrm>
        <a:graphic>
          <a:graphicData uri="http://schemas.openxmlformats.org/drawingml/2006/table">
            <a:tbl>
              <a:tblPr firstRow="1" firstCol="1" bandRow="1"/>
              <a:tblGrid>
                <a:gridCol w="1265849"/>
                <a:gridCol w="1127928"/>
                <a:gridCol w="1212948"/>
                <a:gridCol w="4674195"/>
              </a:tblGrid>
              <a:tr h="3361560">
                <a:tc>
                  <a:txBody>
                    <a:bodyPr/>
                    <a:lstStyle/>
                    <a:p>
                      <a:pPr>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XILITLA</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15/03/2019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4</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b="1">
                          <a:effectLst/>
                          <a:latin typeface="Calibri" panose="020F0502020204030204" pitchFamily="34" charset="0"/>
                          <a:ea typeface="Calibri" panose="020F0502020204030204" pitchFamily="34" charset="0"/>
                          <a:cs typeface="Arial" panose="020B0604020202020204" pitchFamily="34" charset="0"/>
                        </a:rPr>
                        <a:t>CM/54/20.-</a:t>
                      </a:r>
                      <a:r>
                        <a:rPr lang="es-MX" sz="90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en coordinación con Seguridad Pública del Estado y Policía Ministerial, de implementar coordinadamente el plan de operaciones denominado “Semana Santa 2019”, presentando los resultados del mismo en la siguiente Sesión.</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b="1">
                          <a:effectLst/>
                          <a:latin typeface="Calibri" panose="020F0502020204030204" pitchFamily="34" charset="0"/>
                          <a:ea typeface="Calibri" panose="020F0502020204030204" pitchFamily="34" charset="0"/>
                          <a:cs typeface="Arial" panose="020B0604020202020204" pitchFamily="34" charset="0"/>
                        </a:rPr>
                        <a:t>CM/54/21.-</a:t>
                      </a:r>
                      <a:r>
                        <a:rPr lang="es-MX" sz="900">
                          <a:effectLst/>
                          <a:latin typeface="Calibri" panose="020F0502020204030204" pitchFamily="34" charset="0"/>
                          <a:ea typeface="Calibri" panose="020F0502020204030204" pitchFamily="34" charset="0"/>
                          <a:cs typeface="Arial" panose="020B0604020202020204" pitchFamily="34" charset="0"/>
                        </a:rPr>
                        <a:t> El compromiso de la Presidencia Municipal de gestionar la entrada de la COEPRIS al paraje turístico “Jardín Sub realista”, con la finalidad de verificar los negocios comerciales establecidos en su interior.</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b="1">
                          <a:effectLst/>
                          <a:latin typeface="Calibri" panose="020F0502020204030204" pitchFamily="34" charset="0"/>
                          <a:ea typeface="Calibri" panose="020F0502020204030204" pitchFamily="34" charset="0"/>
                          <a:cs typeface="Arial" panose="020B0604020202020204" pitchFamily="34" charset="0"/>
                        </a:rPr>
                        <a:t>CM/54/22.-</a:t>
                      </a:r>
                      <a:r>
                        <a:rPr lang="es-MX" sz="90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en coordinación con Seguridad Pública del Estado, Policía Ministerial y personal del Ejército Mexicano, de implementar operatividad de seguridad y vigilancia en la Delegación de Ahuacatlán, así como en las comunidades de “El Cañón” y “Tlamaya”, con la finalidad de disminuir la incidencia delictiva.</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b="1">
                          <a:effectLst/>
                          <a:latin typeface="Calibri" panose="020F0502020204030204" pitchFamily="34" charset="0"/>
                          <a:ea typeface="Calibri" panose="020F0502020204030204" pitchFamily="34" charset="0"/>
                          <a:cs typeface="Arial" panose="020B0604020202020204" pitchFamily="34" charset="0"/>
                        </a:rPr>
                        <a:t>CM/54/23.-</a:t>
                      </a:r>
                      <a:r>
                        <a:rPr lang="es-MX" sz="900">
                          <a:effectLst/>
                          <a:latin typeface="Calibri" panose="020F0502020204030204" pitchFamily="34" charset="0"/>
                          <a:ea typeface="Calibri" panose="020F0502020204030204" pitchFamily="34" charset="0"/>
                          <a:cs typeface="Arial" panose="020B0604020202020204" pitchFamily="34" charset="0"/>
                        </a:rPr>
                        <a:t> El compromiso del Inspector de Alcoholes, en coordinación con la Dirección de Seguridad Pública municipal, Seguridad Pública del Estado, Policía Ministerial y personal del Ejército Mexicano, de implementar operativos anti alcohol, en la Delegación de Ahuacatlán, verificando que los negocios con ese giro comercial cumplan con la normativa de ley.</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1040">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CEDRAL</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07/03/2019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800">
                          <a:effectLst/>
                          <a:latin typeface="Arial" panose="020B0604020202020204" pitchFamily="34" charset="0"/>
                          <a:ea typeface="Calibri" panose="020F0502020204030204" pitchFamily="34" charset="0"/>
                          <a:cs typeface="Times New Roman" panose="02020603050405020304" pitchFamily="18"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b="1" dirty="0">
                          <a:effectLst/>
                          <a:latin typeface="Calibri" panose="020F0502020204030204" pitchFamily="34" charset="0"/>
                          <a:ea typeface="Calibri" panose="020F0502020204030204" pitchFamily="34" charset="0"/>
                          <a:cs typeface="Arial" panose="020B0604020202020204" pitchFamily="34" charset="0"/>
                        </a:rPr>
                        <a:t>CM/07/016.- </a:t>
                      </a:r>
                      <a:r>
                        <a:rPr lang="es-MX" sz="900" dirty="0">
                          <a:effectLst/>
                          <a:latin typeface="Calibri" panose="020F0502020204030204" pitchFamily="34" charset="0"/>
                          <a:ea typeface="Calibri" panose="020F0502020204030204" pitchFamily="34" charset="0"/>
                          <a:cs typeface="Arial" panose="020B0604020202020204" pitchFamily="34" charset="0"/>
                        </a:rPr>
                        <a:t>El compromiso del ayuntamiento atravesó de la Dirección de Seguridad Pública Municipal y en coordinación con Seguridad Pública del Estado y Policía Militar, la  implementación del operativo de seguridad y vigilancia semana santa 2019.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b="1" dirty="0">
                          <a:effectLst/>
                          <a:latin typeface="Calibri" panose="020F0502020204030204" pitchFamily="34" charset="0"/>
                          <a:ea typeface="Calibri" panose="020F0502020204030204" pitchFamily="34" charset="0"/>
                          <a:cs typeface="Arial" panose="020B0604020202020204" pitchFamily="34" charset="0"/>
                        </a:rPr>
                        <a:t>CM/07/017.-</a:t>
                      </a:r>
                      <a:r>
                        <a:rPr lang="es-MX" sz="900" dirty="0">
                          <a:effectLst/>
                          <a:latin typeface="Calibri" panose="020F0502020204030204" pitchFamily="34" charset="0"/>
                          <a:ea typeface="Calibri" panose="020F0502020204030204" pitchFamily="34" charset="0"/>
                          <a:cs typeface="Arial" panose="020B0604020202020204" pitchFamily="34" charset="0"/>
                        </a:rPr>
                        <a:t> El  compromiso del ayuntamiento de organizar una jornada de prevención del delito en la que se invitara a las corporaciones de Seguridad Pública, para que participen con una conferencia en alguna institución educativa del municipio.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b="1" dirty="0">
                          <a:effectLst/>
                          <a:latin typeface="Calibri" panose="020F0502020204030204" pitchFamily="34" charset="0"/>
                          <a:ea typeface="Calibri" panose="020F0502020204030204" pitchFamily="34" charset="0"/>
                          <a:cs typeface="Arial" panose="020B0604020202020204" pitchFamily="34" charset="0"/>
                        </a:rPr>
                        <a:t>CM/07/018.-</a:t>
                      </a:r>
                      <a:r>
                        <a:rPr lang="es-MX" sz="900" dirty="0">
                          <a:effectLst/>
                          <a:latin typeface="Calibri" panose="020F0502020204030204" pitchFamily="34" charset="0"/>
                          <a:ea typeface="Calibri" panose="020F0502020204030204" pitchFamily="34" charset="0"/>
                          <a:cs typeface="Arial" panose="020B0604020202020204" pitchFamily="34" charset="0"/>
                        </a:rPr>
                        <a:t> El compromiso por parte de Policía Militar de implementar en el Municipio actividades de Prevención del Delito y proximidad social, para tener un mejor acercamiento con la población y las personas les tengan confianza, debido a los planes de la guardia nacional</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2211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964017123"/>
              </p:ext>
            </p:extLst>
          </p:nvPr>
        </p:nvGraphicFramePr>
        <p:xfrm>
          <a:off x="467544" y="2132856"/>
          <a:ext cx="8047806" cy="3416268"/>
        </p:xfrm>
        <a:graphic>
          <a:graphicData uri="http://schemas.openxmlformats.org/drawingml/2006/table">
            <a:tbl>
              <a:tblPr firstRow="1" firstCol="1" bandRow="1"/>
              <a:tblGrid>
                <a:gridCol w="1230214"/>
                <a:gridCol w="1096176"/>
                <a:gridCol w="1178803"/>
                <a:gridCol w="4542613"/>
              </a:tblGrid>
              <a:tr h="1205742">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CHARCAS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25/03/2019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CM/015/15.-</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y Seguridad Pública Del Estado, de implementar el  dispositivo de seguridad y vigilancia con motivo de la semana santa.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CM/015/16.- </a:t>
                      </a:r>
                      <a:r>
                        <a:rPr lang="es-MX" sz="1000" dirty="0">
                          <a:effectLst/>
                          <a:latin typeface="Calibri" panose="020F0502020204030204" pitchFamily="34" charset="0"/>
                          <a:ea typeface="Calibri" panose="020F0502020204030204" pitchFamily="34" charset="0"/>
                          <a:cs typeface="Arial" panose="020B0604020202020204" pitchFamily="34" charset="0"/>
                        </a:rPr>
                        <a:t>La designación por parte del C.   Manuel López Lara, Presidente Municipal; de la Licenciada María Guadalupe García Cid, Como Secretaria Ejecutiva del Consejo Municipal de Seguridad Publica de Charcas.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0526">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MATEHUALA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21/03/2019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CM/20/011.- </a:t>
                      </a:r>
                      <a:r>
                        <a:rPr lang="es-MX" sz="1000" dirty="0">
                          <a:effectLst/>
                          <a:latin typeface="Calibri" panose="020F0502020204030204" pitchFamily="34" charset="0"/>
                          <a:ea typeface="Calibri" panose="020F0502020204030204" pitchFamily="34" charset="0"/>
                          <a:cs typeface="Arial" panose="020B0604020202020204" pitchFamily="34" charset="0"/>
                        </a:rPr>
                        <a:t> La presentación en la próxima sesión del consejo de los planes operativos de semana santa 2019, copa de futbol Matehuala, feria de la charamusca 2019, por parte de dirección de seguridad pública municipal en coordinación con seguridad pública del estado.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CM/20/012.-</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ayuntamiento de difundir las campañas de prevención que por parte del SECESP se entregan con temas, </a:t>
                      </a:r>
                      <a:r>
                        <a:rPr lang="es-MX" sz="1000" dirty="0" err="1">
                          <a:effectLst/>
                          <a:latin typeface="Calibri" panose="020F0502020204030204" pitchFamily="34" charset="0"/>
                          <a:ea typeface="Calibri" panose="020F0502020204030204" pitchFamily="34" charset="0"/>
                          <a:cs typeface="Arial" panose="020B0604020202020204" pitchFamily="34" charset="0"/>
                        </a:rPr>
                        <a:t>Groming</a:t>
                      </a:r>
                      <a:r>
                        <a:rPr lang="es-MX" sz="1000" dirty="0">
                          <a:effectLst/>
                          <a:latin typeface="Calibri" panose="020F0502020204030204" pitchFamily="34" charset="0"/>
                          <a:ea typeface="Calibri" panose="020F0502020204030204" pitchFamily="34" charset="0"/>
                          <a:cs typeface="Arial" panose="020B0604020202020204" pitchFamily="34" charset="0"/>
                        </a:rPr>
                        <a:t>, </a:t>
                      </a:r>
                      <a:r>
                        <a:rPr lang="es-MX" sz="1000" dirty="0" err="1">
                          <a:effectLst/>
                          <a:latin typeface="Calibri" panose="020F0502020204030204" pitchFamily="34" charset="0"/>
                          <a:ea typeface="Calibri" panose="020F0502020204030204" pitchFamily="34" charset="0"/>
                          <a:cs typeface="Arial" panose="020B0604020202020204" pitchFamily="34" charset="0"/>
                        </a:rPr>
                        <a:t>Sexting</a:t>
                      </a:r>
                      <a:r>
                        <a:rPr lang="es-MX" sz="1000" dirty="0">
                          <a:effectLst/>
                          <a:latin typeface="Calibri" panose="020F0502020204030204" pitchFamily="34" charset="0"/>
                          <a:ea typeface="Calibri" panose="020F0502020204030204" pitchFamily="34" charset="0"/>
                          <a:cs typeface="Arial" panose="020B0604020202020204" pitchFamily="34" charset="0"/>
                        </a:rPr>
                        <a:t>, Alerta de Genero, Extorsión telefónica.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CM/20/013.-</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DFE la CEDH de hacer un taller para policías municipales con tema " uso de la fuerza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CM/20/014.-</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Ayto. de invitar a la próxima sesión de consejo a representantes de atención a la juventud.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350483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301482634"/>
              </p:ext>
            </p:extLst>
          </p:nvPr>
        </p:nvGraphicFramePr>
        <p:xfrm>
          <a:off x="899592" y="1268760"/>
          <a:ext cx="7848871" cy="4940810"/>
        </p:xfrm>
        <a:graphic>
          <a:graphicData uri="http://schemas.openxmlformats.org/drawingml/2006/table">
            <a:tbl>
              <a:tblPr firstRow="1" firstCol="1" bandRow="1"/>
              <a:tblGrid>
                <a:gridCol w="1199805"/>
                <a:gridCol w="1069080"/>
                <a:gridCol w="1149663"/>
                <a:gridCol w="4430323"/>
              </a:tblGrid>
              <a:tr h="176457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VANEGAS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06/03/2019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CM/44/014.-</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y Policía Estatal en coordinación con Policía Militar, se implemente el plan de seguridad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CM/44/015.-</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De Implementar El Dispositivo De Seguridad Y Vigilancia Del Puente Vacacional Del 15 Al 18 De Marzo, Sobre Todo En Los Balnearios Del Municipio.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CM/44/016.-</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Ayuntamiento de Organizar una Jornada de Prevención del Delito en las Instituciones Educativas Del Municipio, en la que se Invitara a Participar A Las Corporaciones de Seguridad Publica, Policía Estatal, Policía Militar y Policía Federal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5203">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13/03/2019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CM/47/016.-</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 la Dirección de Seguridad Pública Municipal y Policía Estatal en coordinación con Policía Militar, se implemente el plan de seguridad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CM/47/017.-</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Ayuntamiento a través del Secretario General del Ayuntamiento  para enviando oficios a las instituciones educativas para que resguarden equipo de valor que se tenga en las escuelas y así evitar robos en las instituciones educativas del municipio.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1033">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26/03/2019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CM/48/016.-</a:t>
                      </a:r>
                      <a:r>
                        <a:rPr lang="es-MX" sz="1000" dirty="0">
                          <a:effectLst/>
                          <a:latin typeface="Calibri" panose="020F0502020204030204" pitchFamily="34" charset="0"/>
                          <a:ea typeface="Calibri" panose="020F0502020204030204" pitchFamily="34" charset="0"/>
                          <a:cs typeface="Arial" panose="020B0604020202020204" pitchFamily="34" charset="0"/>
                        </a:rPr>
                        <a:t> La  implementación  en la próxima sesión del plan operativo “semana santa 2019 “, por parte de dirección de seguridad pública municipal en coordinación con seguridad pública del estado. Así mismo en los eventos deportivos “copa villa de la paz de FUTBOL 2019”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CM/48/017.-</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Licenciado Jesús Mireles Palacios, cuarto visitador de la Comisión Estatal De Derechos Humanos de llevar cabo un taller dirigido a los elementos de la Dirección De Seguridad Pública Municipal, con el tema “ uso de la fuerza.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CM/48/018.</a:t>
                      </a:r>
                      <a:r>
                        <a:rPr lang="es-MX" sz="1000" dirty="0">
                          <a:effectLst/>
                          <a:latin typeface="Calibri" panose="020F0502020204030204" pitchFamily="34" charset="0"/>
                          <a:ea typeface="Calibri" panose="020F0502020204030204" pitchFamily="34" charset="0"/>
                          <a:cs typeface="Arial" panose="020B0604020202020204" pitchFamily="34" charset="0"/>
                        </a:rPr>
                        <a:t> El compromiso del LICENCIADO JESUS MIRELES PALACIOS, Cuarto Visitador De La Comisión Estatal De Derechos Humanos De Llevar CABO  una jornada por los derechos humanos en la comunidad de la boca el di 11 de abril.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88103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335004912"/>
              </p:ext>
            </p:extLst>
          </p:nvPr>
        </p:nvGraphicFramePr>
        <p:xfrm>
          <a:off x="827584" y="1268760"/>
          <a:ext cx="7920879" cy="4908203"/>
        </p:xfrm>
        <a:graphic>
          <a:graphicData uri="http://schemas.openxmlformats.org/drawingml/2006/table">
            <a:tbl>
              <a:tblPr firstRow="1" firstCol="1" bandRow="1"/>
              <a:tblGrid>
                <a:gridCol w="1210812"/>
                <a:gridCol w="1078888"/>
                <a:gridCol w="1160211"/>
                <a:gridCol w="4470968"/>
              </a:tblGrid>
              <a:tr h="1454282">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CERRITOS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dirty="0">
                          <a:effectLst/>
                          <a:latin typeface="Arial" panose="020B0604020202020204" pitchFamily="34" charset="0"/>
                          <a:ea typeface="Calibri" panose="020F0502020204030204" pitchFamily="34" charset="0"/>
                          <a:cs typeface="Times New Roman" panose="02020603050405020304" pitchFamily="18" charset="0"/>
                        </a:rPr>
                        <a:t>06/03/2019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dirty="0">
                          <a:effectLst/>
                          <a:latin typeface="Arial" panose="020B0604020202020204" pitchFamily="34" charset="0"/>
                          <a:ea typeface="Calibri" panose="020F0502020204030204" pitchFamily="34" charset="0"/>
                          <a:cs typeface="Times New Roman" panose="02020603050405020304" pitchFamily="18" charset="0"/>
                        </a:rPr>
                        <a:t>2</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CM/08/017.-</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CM/08/018.-</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356">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12/03/2019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CM/11/016.- </a:t>
                      </a:r>
                      <a:r>
                        <a:rPr lang="es-MX" sz="1000" dirty="0">
                          <a:effectLst/>
                          <a:latin typeface="Calibri" panose="020F0502020204030204" pitchFamily="34" charset="0"/>
                          <a:ea typeface="Calibri" panose="020F0502020204030204" pitchFamily="34" charset="0"/>
                          <a:cs typeface="Arial" panose="020B0604020202020204" pitchFamily="34" charset="0"/>
                        </a:rPr>
                        <a:t>Se crea el compromiso del presidente municipal de solicitar por oficio al delegado de la cuarta delegación de la fiscalía, que los delitos de violencia y delitos sexuales se atiendan en la mesa especializada.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856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LAGUNILLAS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05/03/2019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CM/19/021.-</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presidencia municipal, se convoque a la próxima sesión de consejo al presidente de la asociación ganadera local para establecer puntos de acuerdo relacionados con el ganado suelto en vía pública y de esta forma prevenir accidentes de tránsito.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CM/19/022.-</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CM/19/023.-</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Seguridad Pública Municipal, Seguridad Pública Del Estado Y Policía Ministerial Del Estado, se implementen acciones para verificar las guías de tránsito de las camionetas que circulan con naranja sobre la carretera lagunillas a rayón, con el fin de prevenir y combatir el robo de esta fruta de las huertas de este municipio.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CM/19/024.-</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Seguridad Pública Municipal, Seguridad Pública del Estado y Policía Ministerial del Estado, se implementen recorridos de seguridad y vigilancia para prevenir y combatir el robo a interior de casa habitación en la Comunidad de San Rafael.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15418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140121883"/>
              </p:ext>
            </p:extLst>
          </p:nvPr>
        </p:nvGraphicFramePr>
        <p:xfrm>
          <a:off x="611560" y="1700808"/>
          <a:ext cx="7886700" cy="3641953"/>
        </p:xfrm>
        <a:graphic>
          <a:graphicData uri="http://schemas.openxmlformats.org/drawingml/2006/table">
            <a:tbl>
              <a:tblPr firstRow="1" firstCol="1" bandRow="1"/>
              <a:tblGrid>
                <a:gridCol w="1205587"/>
                <a:gridCol w="1074232"/>
                <a:gridCol w="1155205"/>
                <a:gridCol w="4451676"/>
              </a:tblGrid>
              <a:tr h="546293">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04/03/2019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CMSP/23/016.- </a:t>
                      </a:r>
                      <a:r>
                        <a:rPr lang="es-MX" sz="1000">
                          <a:effectLst/>
                          <a:latin typeface="Calibri" panose="020F0502020204030204" pitchFamily="34" charset="0"/>
                          <a:ea typeface="Calibri" panose="020F0502020204030204" pitchFamily="34" charset="0"/>
                          <a:cs typeface="Arial" panose="020B0604020202020204" pitchFamily="34" charset="0"/>
                        </a:rPr>
                        <a:t>Se  crea el compromiso de Seguridad Pública Municipal, Protección Civil, Comercio, Alcoholes Y Seguridad Pública Estatal, de presentar en la próxima sesión el plan operativo de semana santa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566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08/03/2019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CMSP/27/018</a:t>
                      </a:r>
                      <a:r>
                        <a:rPr lang="es-MX" sz="1000" dirty="0">
                          <a:effectLst/>
                          <a:latin typeface="Calibri" panose="020F0502020204030204" pitchFamily="34" charset="0"/>
                          <a:ea typeface="Calibri" panose="020F0502020204030204" pitchFamily="34" charset="0"/>
                          <a:cs typeface="Arial" panose="020B0604020202020204" pitchFamily="34" charset="0"/>
                        </a:rPr>
                        <a:t>.- Se crea el compromiso de que el inspector de alcoholes del municipio en coordinación con seguridad pública municipal y seguridad pública del estado, implementen recorridos para inspeccionar  los comercios con venta de bebidas embriagantes que están excediendo los horarios de venta y alterando el orden público en las comunidades la cañada y palo alto.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CMSP/27/019.-</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CMSP/27/020.-</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CMSP/27/021.-</a:t>
                      </a:r>
                      <a:r>
                        <a:rPr lang="es-MX" sz="1000" dirty="0">
                          <a:effectLst/>
                          <a:latin typeface="Calibri" panose="020F0502020204030204" pitchFamily="34" charset="0"/>
                          <a:ea typeface="Calibri" panose="020F0502020204030204" pitchFamily="34" charset="0"/>
                          <a:cs typeface="Arial" panose="020B0604020202020204" pitchFamily="34" charset="0"/>
                        </a:rPr>
                        <a:t> Se crea  el compromiso para que personal del D.I.F. Municipal participe en la entrega recepción de los menores infractores que realiza Seguridad Pública Municipal a los padres de familia, con el fin de atestiguar este procedimiento y con esto evitar futuros reclamos.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62006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321075387"/>
              </p:ext>
            </p:extLst>
          </p:nvPr>
        </p:nvGraphicFramePr>
        <p:xfrm>
          <a:off x="1043608" y="1052736"/>
          <a:ext cx="7181739" cy="4907280"/>
        </p:xfrm>
        <a:graphic>
          <a:graphicData uri="http://schemas.openxmlformats.org/drawingml/2006/table">
            <a:tbl>
              <a:tblPr firstRow="1" firstCol="1" bandRow="1"/>
              <a:tblGrid>
                <a:gridCol w="1097825"/>
                <a:gridCol w="978211"/>
                <a:gridCol w="1051945"/>
                <a:gridCol w="4053758"/>
              </a:tblGrid>
              <a:tr h="1087834">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07/03/2019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CM/30/016.-</a:t>
                      </a:r>
                      <a:r>
                        <a:rPr lang="es-MX" sz="1000" dirty="0">
                          <a:effectLst/>
                          <a:latin typeface="Calibri" panose="020F0502020204030204" pitchFamily="34" charset="0"/>
                          <a:ea typeface="Calibri" panose="020F0502020204030204" pitchFamily="34" charset="0"/>
                          <a:cs typeface="Arial" panose="020B0604020202020204" pitchFamily="34" charset="0"/>
                        </a:rPr>
                        <a:t> Se crea el compromiso de las diferentes corporaciones de seguridad pública de coordinarse para brindar seguridad y vigilancia en la visita del gobernador constitucional Juan Manuel Carreras, el día 12 de marzo en cabecera municipal.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CM/30/017.-</a:t>
                      </a:r>
                      <a:r>
                        <a:rPr lang="es-MX" sz="1000" dirty="0">
                          <a:effectLst/>
                          <a:latin typeface="Calibri" panose="020F0502020204030204" pitchFamily="34" charset="0"/>
                          <a:ea typeface="Calibri" panose="020F0502020204030204" pitchFamily="34" charset="0"/>
                          <a:cs typeface="Arial" panose="020B0604020202020204" pitchFamily="34" charset="0"/>
                        </a:rPr>
                        <a:t> Se crea el compromiso de Seguridad Pública Municipal, Protección Civil, Comercio, Alcoholes Y Seguridad Pública Estatal, de presentar en la próxima sesión el plan operativo de semana santa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864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SANTA CATARINA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11/03/2019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CMSP/31/019.-</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seguridad pública del estado y policía ministerial, implementen un dispositivo de seguridad y vigilancia para prevenir y combatir la alteración del orden público y vandalismo que generan jóvenes en las comunidades de santa maría, la parada y san pedro.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CMSP/31/020</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485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ALAQUINES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Arial" panose="020B0604020202020204" pitchFamily="34" charset="0"/>
                          <a:ea typeface="Calibri" panose="020F0502020204030204" pitchFamily="34" charset="0"/>
                          <a:cs typeface="Times New Roman" panose="02020603050405020304" pitchFamily="18" charset="0"/>
                        </a:rPr>
                        <a:t>12/03/2019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CM/02/022.-</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implementaran un dispositivo de seguridad y vigilancia en la Fiesta Patronal de la comunidad de San José de Palmas, los días 19, 20 y 21 de marzo de 2019.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CM/02/023.-</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CM/02/024.-</a:t>
                      </a:r>
                      <a:r>
                        <a:rPr lang="es-MX" sz="1000" dirty="0">
                          <a:effectLst/>
                          <a:latin typeface="Calibri" panose="020F0502020204030204" pitchFamily="34" charset="0"/>
                          <a:ea typeface="Calibri" panose="020F0502020204030204" pitchFamily="34" charset="0"/>
                          <a:cs typeface="Arial" panose="020B0604020202020204" pitchFamily="34" charset="0"/>
                        </a:rPr>
                        <a:t>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814547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45799" y="1825625"/>
          <a:ext cx="7852402" cy="4351338"/>
        </p:xfrm>
        <a:graphic>
          <a:graphicData uri="http://schemas.openxmlformats.org/drawingml/2006/table">
            <a:tbl>
              <a:tblPr firstRow="1" firstCol="1" bandRow="1"/>
              <a:tblGrid>
                <a:gridCol w="1200344"/>
                <a:gridCol w="1069561"/>
                <a:gridCol w="1150181"/>
                <a:gridCol w="4432316"/>
              </a:tblGrid>
              <a:tr h="217566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13/03/2019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CM/05/023.-</a:t>
                      </a:r>
                      <a:r>
                        <a:rPr lang="es-MX" sz="100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implementaran un dispositivo de seguridad y vigilancia en la Fiesta Ejidal de la Comunidad de la Noria, el día 17 de marzo de 2019. </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CM/05/024.-</a:t>
                      </a:r>
                      <a:r>
                        <a:rPr lang="es-MX" sz="100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CM/05/025.-</a:t>
                      </a:r>
                      <a:r>
                        <a:rPr lang="es-MX" sz="1000">
                          <a:effectLst/>
                          <a:latin typeface="Calibri" panose="020F0502020204030204" pitchFamily="34" charset="0"/>
                          <a:ea typeface="Calibri" panose="020F0502020204030204" pitchFamily="34" charset="0"/>
                          <a:cs typeface="Arial" panose="020B0604020202020204" pitchFamily="34" charset="0"/>
                        </a:rPr>
                        <a:t>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566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CIUDAD MAIZ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19/03/2019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CM/10/020.-</a:t>
                      </a:r>
                      <a:r>
                        <a:rPr lang="es-MX" sz="1000" dirty="0">
                          <a:effectLst/>
                          <a:latin typeface="Calibri" panose="020F0502020204030204" pitchFamily="34" charset="0"/>
                          <a:ea typeface="Calibri" panose="020F0502020204030204" pitchFamily="34" charset="0"/>
                          <a:cs typeface="Arial" panose="020B0604020202020204" pitchFamily="34" charset="0"/>
                        </a:rPr>
                        <a:t> la Dirección de Seguridad Pública Municipal, Seguridad Pública del Estado y Policía Ministerial, implementaran un operativo de seguridad y vigilancia para prevenir el delito en las fiestas patronales  de la Comunidad de la Villa de San José a celebrarse el día de la fecha 19 de marzo del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CM/10/021.-</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CM/10/022.-</a:t>
                      </a:r>
                      <a:r>
                        <a:rPr lang="es-MX" sz="1000" dirty="0">
                          <a:effectLst/>
                          <a:latin typeface="Calibri" panose="020F0502020204030204" pitchFamily="34" charset="0"/>
                          <a:ea typeface="Calibri" panose="020F0502020204030204" pitchFamily="34" charset="0"/>
                          <a:cs typeface="Arial" panose="020B0604020202020204" pitchFamily="34" charset="0"/>
                        </a:rPr>
                        <a:t>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833569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947814" y="1635284"/>
          <a:ext cx="7248371" cy="4732020"/>
        </p:xfrm>
        <a:graphic>
          <a:graphicData uri="http://schemas.openxmlformats.org/drawingml/2006/table">
            <a:tbl>
              <a:tblPr firstRow="1" firstCol="1" bandRow="1"/>
              <a:tblGrid>
                <a:gridCol w="1108010"/>
                <a:gridCol w="987287"/>
                <a:gridCol w="1061705"/>
                <a:gridCol w="4091369"/>
              </a:tblGrid>
              <a:tr h="2175669">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GUADALCAZAR</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15/03/2019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a:effectLst/>
                          <a:latin typeface="Calibri" panose="020F0502020204030204" pitchFamily="34" charset="0"/>
                          <a:ea typeface="Calibri" panose="020F0502020204030204" pitchFamily="34" charset="0"/>
                          <a:cs typeface="Arial" panose="020B0604020202020204" pitchFamily="34" charset="0"/>
                        </a:rPr>
                        <a:t>CM/17/020.-</a:t>
                      </a:r>
                      <a:r>
                        <a:rPr lang="es-MX" sz="100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CM/17/021.-</a:t>
                      </a:r>
                      <a:r>
                        <a:rPr lang="es-MX" sz="1000">
                          <a:effectLst/>
                          <a:latin typeface="Calibri" panose="020F0502020204030204" pitchFamily="34" charset="0"/>
                          <a:ea typeface="Calibri" panose="020F0502020204030204" pitchFamily="34" charset="0"/>
                          <a:cs typeface="Arial" panose="020B0604020202020204" pitchFamily="34" charset="0"/>
                        </a:rPr>
                        <a:t>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b="1">
                          <a:effectLst/>
                          <a:latin typeface="Calibri" panose="020F0502020204030204" pitchFamily="34" charset="0"/>
                          <a:ea typeface="Calibri" panose="020F0502020204030204" pitchFamily="34" charset="0"/>
                          <a:cs typeface="Arial" panose="020B0604020202020204" pitchFamily="34" charset="0"/>
                        </a:rPr>
                        <a:t>CM/17/022.-</a:t>
                      </a:r>
                      <a:r>
                        <a:rPr lang="es-MX" sz="100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implementaran un dispositivo de seguridad y vigilancia en las Fiestas Patronales de las comunidades de Colonia Agrícola San Juan, San Juan Sin Agua, Charco Cercado y San José de Carretera, el día 19 de marzo de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566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14/03/2019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CM/24/021.-</a:t>
                      </a:r>
                      <a:r>
                        <a:rPr lang="es-MX" sz="1000" dirty="0">
                          <a:effectLst/>
                          <a:latin typeface="Calibri" panose="020F0502020204030204" pitchFamily="34" charset="0"/>
                          <a:ea typeface="Calibri" panose="020F0502020204030204" pitchFamily="34" charset="0"/>
                          <a:cs typeface="Arial" panose="020B0604020202020204" pitchFamily="34" charset="0"/>
                        </a:rPr>
                        <a:t> los socios de la COPARMEX Delegación </a:t>
                      </a:r>
                      <a:r>
                        <a:rPr lang="es-MX" sz="1000" dirty="0" err="1">
                          <a:effectLst/>
                          <a:latin typeface="Calibri" panose="020F0502020204030204" pitchFamily="34" charset="0"/>
                          <a:ea typeface="Calibri" panose="020F0502020204030204" pitchFamily="34" charset="0"/>
                          <a:cs typeface="Arial" panose="020B0604020202020204" pitchFamily="34" charset="0"/>
                        </a:rPr>
                        <a:t>Rioverde</a:t>
                      </a:r>
                      <a:r>
                        <a:rPr lang="es-MX" sz="1000" dirty="0">
                          <a:effectLst/>
                          <a:latin typeface="Calibri" panose="020F0502020204030204" pitchFamily="34" charset="0"/>
                          <a:ea typeface="Calibri" panose="020F0502020204030204" pitchFamily="34" charset="0"/>
                          <a:cs typeface="Arial" panose="020B0604020202020204" pitchFamily="34" charset="0"/>
                        </a:rPr>
                        <a:t> realizaran una visita para conocer cómo trabaja el C3 de la Dirección de Seguridad Pública Municipal y el C4 de la Secretaria de seguridad Pública del Estado y con esto sumar esfuerzos en materia de prevención del delio.</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CM/24/022.-</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CANACO y COPARMEX de </a:t>
                      </a:r>
                      <a:r>
                        <a:rPr lang="es-MX" sz="1000" dirty="0" err="1">
                          <a:effectLst/>
                          <a:latin typeface="Calibri" panose="020F0502020204030204" pitchFamily="34" charset="0"/>
                          <a:ea typeface="Calibri" panose="020F0502020204030204" pitchFamily="34" charset="0"/>
                          <a:cs typeface="Arial" panose="020B0604020202020204" pitchFamily="34" charset="0"/>
                        </a:rPr>
                        <a:t>Rioverde</a:t>
                      </a:r>
                      <a:r>
                        <a:rPr lang="es-MX" sz="1000" dirty="0">
                          <a:effectLst/>
                          <a:latin typeface="Calibri" panose="020F0502020204030204" pitchFamily="34" charset="0"/>
                          <a:ea typeface="Calibri" panose="020F0502020204030204" pitchFamily="34" charset="0"/>
                          <a:cs typeface="Arial" panose="020B0604020202020204" pitchFamily="34" charset="0"/>
                        </a:rPr>
                        <a:t>, se convocara a una reunión de trabajo con la Dirección de Seguridad Pública Municipal y la Dirección de Seguridad Pública del Estado, con el fin de establecer puntos de acuerdo relacionados con medidas de autoprotección y protocolos de actuación de los cuerpos de seguridad privada que tienen contratados los socios de estos organismos empresariales, con el fin de prevenir el delito.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CM/24/023.-</a:t>
                      </a:r>
                      <a:r>
                        <a:rPr lang="es-MX" sz="1000" dirty="0">
                          <a:effectLst/>
                          <a:latin typeface="Calibri" panose="020F0502020204030204" pitchFamily="34" charset="0"/>
                          <a:ea typeface="Calibri" panose="020F0502020204030204" pitchFamily="34" charset="0"/>
                          <a:cs typeface="Arial" panose="020B0604020202020204" pitchFamily="34" charset="0"/>
                        </a:rPr>
                        <a:t> por conducto de la Dirección de Seguridad Pública Municipal y Seguridad Pública del Estado, elaboraran y presentaran en la próxima sesión de Consejo, el plan operativo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004392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764990131"/>
              </p:ext>
            </p:extLst>
          </p:nvPr>
        </p:nvGraphicFramePr>
        <p:xfrm>
          <a:off x="1331640" y="836712"/>
          <a:ext cx="6498540" cy="5587746"/>
        </p:xfrm>
        <a:graphic>
          <a:graphicData uri="http://schemas.openxmlformats.org/drawingml/2006/table">
            <a:tbl>
              <a:tblPr firstRow="1" firstCol="1" bandRow="1"/>
              <a:tblGrid>
                <a:gridCol w="993388"/>
                <a:gridCol w="885154"/>
                <a:gridCol w="951874"/>
                <a:gridCol w="3668124"/>
              </a:tblGrid>
              <a:tr h="2400738">
                <a:tc>
                  <a:txBody>
                    <a:bodyPr/>
                    <a:lstStyle/>
                    <a:p>
                      <a:pPr>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VILLA HIDALGO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22/03/2019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CM/51/019.-</a:t>
                      </a:r>
                      <a:r>
                        <a:rPr lang="es-MX" sz="1000" dirty="0">
                          <a:effectLst/>
                          <a:latin typeface="Calibri" panose="020F0502020204030204" pitchFamily="34" charset="0"/>
                          <a:ea typeface="Calibri" panose="020F0502020204030204" pitchFamily="34" charset="0"/>
                          <a:cs typeface="Arial" panose="020B0604020202020204" pitchFamily="34" charset="0"/>
                        </a:rPr>
                        <a:t> la Dirección de Seguridad Pública Municipal, Seguridad Pública del Estado y Policía Ministerial, implementaran un dispositivo de seguridad y vigilancia para prevenir y combatir el delito de robo a interior de casa habitación.</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CM/51/020.-</a:t>
                      </a:r>
                      <a:r>
                        <a:rPr lang="es-MX" sz="1000" dirty="0">
                          <a:effectLst/>
                          <a:latin typeface="Calibri" panose="020F0502020204030204" pitchFamily="34" charset="0"/>
                          <a:ea typeface="Calibri" panose="020F0502020204030204" pitchFamily="34" charset="0"/>
                          <a:cs typeface="Arial" panose="020B0604020202020204" pitchFamily="34" charset="0"/>
                        </a:rPr>
                        <a:t> las autoridades municipales solicitaran el apoyo de la Fiscalía General del Estado para que se les imparta una capacitación a los elementos de seguridad pública municipal sobre el llenado de actas en el nuevo Sistema de Justicia Penal.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CM/51/021.-</a:t>
                      </a:r>
                      <a:r>
                        <a:rPr lang="es-MX" sz="1000" dirty="0">
                          <a:effectLst/>
                          <a:latin typeface="Calibri" panose="020F0502020204030204" pitchFamily="34" charset="0"/>
                          <a:ea typeface="Calibri" panose="020F0502020204030204" pitchFamily="34" charset="0"/>
                          <a:cs typeface="Arial" panose="020B0604020202020204" pitchFamily="34" charset="0"/>
                        </a:rPr>
                        <a:t> la Dirección de Seguridad Pública Municipal y Seguridad Pública del Estado, elaboraran y presentaran en la próxima sesión de Consejo,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CM/51/022.-</a:t>
                      </a:r>
                      <a:r>
                        <a:rPr lang="es-MX" sz="1000" dirty="0">
                          <a:effectLst/>
                          <a:latin typeface="Calibri" panose="020F0502020204030204" pitchFamily="34" charset="0"/>
                          <a:ea typeface="Calibri" panose="020F0502020204030204" pitchFamily="34" charset="0"/>
                          <a:cs typeface="Arial" panose="020B0604020202020204" pitchFamily="34" charset="0"/>
                        </a:rPr>
                        <a:t>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060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20/03/2019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b="1" dirty="0">
                          <a:effectLst/>
                          <a:latin typeface="Calibri" panose="020F0502020204030204" pitchFamily="34" charset="0"/>
                          <a:ea typeface="Calibri" panose="020F0502020204030204" pitchFamily="34" charset="0"/>
                          <a:cs typeface="Arial" panose="020B0604020202020204" pitchFamily="34" charset="0"/>
                        </a:rPr>
                        <a:t>CM/52/021.-</a:t>
                      </a:r>
                      <a:r>
                        <a:rPr lang="es-MX" sz="1000" dirty="0">
                          <a:effectLst/>
                          <a:latin typeface="Calibri" panose="020F0502020204030204" pitchFamily="34" charset="0"/>
                          <a:ea typeface="Calibri" panose="020F0502020204030204" pitchFamily="34" charset="0"/>
                          <a:cs typeface="Arial" panose="020B0604020202020204" pitchFamily="34" charset="0"/>
                        </a:rPr>
                        <a:t> la Dirección de Seguridad Pública Municipal, Seguridad Pública del Estado y Policía Ministerial, implementaran un operativo de seguridad y vigilancia para prevenir el delito en la Fiesta Patronal  de la Comunidad de Palo Seco a celebrarse el día 25 de marzo del 2019 y en la Fiesta Ejidal de la Comunidad de </a:t>
                      </a:r>
                      <a:r>
                        <a:rPr lang="es-MX" sz="1000" dirty="0" err="1">
                          <a:effectLst/>
                          <a:latin typeface="Calibri" panose="020F0502020204030204" pitchFamily="34" charset="0"/>
                          <a:ea typeface="Calibri" panose="020F0502020204030204" pitchFamily="34" charset="0"/>
                          <a:cs typeface="Arial" panose="020B0604020202020204" pitchFamily="34" charset="0"/>
                        </a:rPr>
                        <a:t>Grangenal</a:t>
                      </a:r>
                      <a:r>
                        <a:rPr lang="es-MX" sz="1000" dirty="0">
                          <a:effectLst/>
                          <a:latin typeface="Calibri" panose="020F0502020204030204" pitchFamily="34" charset="0"/>
                          <a:ea typeface="Calibri" panose="020F0502020204030204" pitchFamily="34" charset="0"/>
                          <a:cs typeface="Arial" panose="020B0604020202020204" pitchFamily="34" charset="0"/>
                        </a:rPr>
                        <a:t> el día 29 de marzo del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CM/52/022.-</a:t>
                      </a:r>
                      <a:r>
                        <a:rPr lang="es-MX" sz="1000" dirty="0">
                          <a:effectLst/>
                          <a:latin typeface="Calibri" panose="020F0502020204030204" pitchFamily="34" charset="0"/>
                          <a:ea typeface="Calibri" panose="020F0502020204030204" pitchFamily="34" charset="0"/>
                          <a:cs typeface="Arial" panose="020B0604020202020204" pitchFamily="34" charset="0"/>
                        </a:rPr>
                        <a:t> la Dirección de Seguridad Pública Municipal y Seguridad Pública del Estado, elaboraran y presentaran en la próxima sesión de Consejo,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b="1" dirty="0">
                          <a:effectLst/>
                          <a:latin typeface="Calibri" panose="020F0502020204030204" pitchFamily="34" charset="0"/>
                          <a:ea typeface="Calibri" panose="020F0502020204030204" pitchFamily="34" charset="0"/>
                          <a:cs typeface="Arial" panose="020B0604020202020204" pitchFamily="34" charset="0"/>
                        </a:rPr>
                        <a:t>CM/52/023.- </a:t>
                      </a:r>
                      <a:r>
                        <a:rPr lang="es-MX" sz="1000" dirty="0">
                          <a:effectLst/>
                          <a:latin typeface="Calibri" panose="020F0502020204030204" pitchFamily="34" charset="0"/>
                          <a:ea typeface="Calibri" panose="020F0502020204030204" pitchFamily="34" charset="0"/>
                          <a:cs typeface="Arial" panose="020B0604020202020204" pitchFamily="34" charset="0"/>
                        </a:rPr>
                        <a:t>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1454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TotalTime>
  <Words>2782</Words>
  <Application>Microsoft Office PowerPoint</Application>
  <PresentationFormat>Presentación en pantalla (4:3)</PresentationFormat>
  <Paragraphs>204</Paragraphs>
  <Slides>17</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17</vt:i4>
      </vt:variant>
    </vt:vector>
  </HeadingPairs>
  <TitlesOfParts>
    <vt:vector size="21"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Thalia Moreno Chiquito</cp:lastModifiedBy>
  <cp:revision>52</cp:revision>
  <dcterms:created xsi:type="dcterms:W3CDTF">2018-10-26T21:26:18Z</dcterms:created>
  <dcterms:modified xsi:type="dcterms:W3CDTF">2019-04-01T20:02:56Z</dcterms:modified>
</cp:coreProperties>
</file>