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455" r:id="rId2"/>
    <p:sldId id="456" r:id="rId3"/>
    <p:sldId id="457" r:id="rId4"/>
    <p:sldId id="459" r:id="rId5"/>
    <p:sldId id="460" r:id="rId6"/>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68" autoAdjust="0"/>
    <p:restoredTop sz="94660"/>
  </p:normalViewPr>
  <p:slideViewPr>
    <p:cSldViewPr>
      <p:cViewPr varScale="1">
        <p:scale>
          <a:sx n="73" d="100"/>
          <a:sy n="73" d="100"/>
        </p:scale>
        <p:origin x="1098"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05/11/2020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05/11/2020</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268528944"/>
              </p:ext>
            </p:extLst>
          </p:nvPr>
        </p:nvGraphicFramePr>
        <p:xfrm>
          <a:off x="611560" y="1412776"/>
          <a:ext cx="7886699" cy="4412702"/>
        </p:xfrm>
        <a:graphic>
          <a:graphicData uri="http://schemas.openxmlformats.org/drawingml/2006/table">
            <a:tbl>
              <a:tblPr firstRow="1" firstCol="1" bandRow="1"/>
              <a:tblGrid>
                <a:gridCol w="1205587">
                  <a:extLst>
                    <a:ext uri="{9D8B030D-6E8A-4147-A177-3AD203B41FA5}">
                      <a16:colId xmlns:a16="http://schemas.microsoft.com/office/drawing/2014/main" val="901110804"/>
                    </a:ext>
                  </a:extLst>
                </a:gridCol>
                <a:gridCol w="1074232">
                  <a:extLst>
                    <a:ext uri="{9D8B030D-6E8A-4147-A177-3AD203B41FA5}">
                      <a16:colId xmlns:a16="http://schemas.microsoft.com/office/drawing/2014/main" val="2101709836"/>
                    </a:ext>
                  </a:extLst>
                </a:gridCol>
                <a:gridCol w="1155204">
                  <a:extLst>
                    <a:ext uri="{9D8B030D-6E8A-4147-A177-3AD203B41FA5}">
                      <a16:colId xmlns:a16="http://schemas.microsoft.com/office/drawing/2014/main" val="4022159625"/>
                    </a:ext>
                  </a:extLst>
                </a:gridCol>
                <a:gridCol w="4451676">
                  <a:extLst>
                    <a:ext uri="{9D8B030D-6E8A-4147-A177-3AD203B41FA5}">
                      <a16:colId xmlns:a16="http://schemas.microsoft.com/office/drawing/2014/main" val="2291937943"/>
                    </a:ext>
                  </a:extLst>
                </a:gridCol>
              </a:tblGrid>
              <a:tr h="182098">
                <a:tc gridSpan="4">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OCTUBRE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680484807"/>
                  </a:ext>
                </a:extLst>
              </a:tr>
              <a:tr h="182098">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Fecha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dirty="0">
                          <a:effectLst/>
                          <a:latin typeface="Calibri" panose="020F0502020204030204" pitchFamily="34" charset="0"/>
                          <a:ea typeface="Calibri" panose="020F0502020204030204" pitchFamily="34" charset="0"/>
                          <a:cs typeface="Times New Roman" panose="02020603050405020304" pitchFamily="18" charset="0"/>
                        </a:rPr>
                        <a:t>Acuerdos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410187642"/>
                  </a:ext>
                </a:extLst>
              </a:tr>
              <a:tr h="1332624">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CERRO DE SAN PEDRO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29/10/2020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CM/09/47.- El compromiso de Seguridad Pública Municipal y Seguridad Pública Estatal, Guardia Nacional de coordinarse el Día de muertos 1 y 2 de noviembre respetando la semaforización por parte de salud.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CM/09/48.- El compromiso de seguridad pública municipal, seguridad pública del estado de presentar en la próxima sesión el plan operativo decembrino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6351838"/>
                  </a:ext>
                </a:extLst>
              </a:tr>
              <a:tr h="1332624">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23/10/2020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CM/25/55.- El compromiso de seguridad pública municipal, seguridad pública del estado de presentar en la próxima sesión el plan operativo decembrino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CM/25/56.- El compromiso de las corporaciones de seguridad de trabajar sobre objetivos prioritarios del delito de robo en todas sus modalidades e informar a la fiscalía general del estado inmediatamente.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3340983"/>
                  </a:ext>
                </a:extLst>
              </a:tr>
              <a:tr h="1142249">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VENADO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05/10/2020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CM/45/43.- El compromiso de seguridad pública municipal y seguridad pública estatal  de presentar en la próxima sesión el plan operativo Día de muertos respetando la semaforización por parte de salud.</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CM/45/44.- El compromiso de seguridad pública municipal, seguridad pública del estado de presentar en la próxima sesión el plan operativo decembrino 2020</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7372589"/>
                  </a:ext>
                </a:extLst>
              </a:tr>
            </a:tbl>
          </a:graphicData>
        </a:graphic>
      </p:graphicFrame>
    </p:spTree>
    <p:extLst>
      <p:ext uri="{BB962C8B-B14F-4D97-AF65-F5344CB8AC3E}">
        <p14:creationId xmlns:p14="http://schemas.microsoft.com/office/powerpoint/2010/main" val="2407180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816503" y="1825625"/>
          <a:ext cx="7510993" cy="4351337"/>
        </p:xfrm>
        <a:graphic>
          <a:graphicData uri="http://schemas.openxmlformats.org/drawingml/2006/table">
            <a:tbl>
              <a:tblPr firstRow="1" firstCol="1" bandRow="1"/>
              <a:tblGrid>
                <a:gridCol w="1148155">
                  <a:extLst>
                    <a:ext uri="{9D8B030D-6E8A-4147-A177-3AD203B41FA5}">
                      <a16:colId xmlns:a16="http://schemas.microsoft.com/office/drawing/2014/main" val="1989571328"/>
                    </a:ext>
                  </a:extLst>
                </a:gridCol>
                <a:gridCol w="1023058">
                  <a:extLst>
                    <a:ext uri="{9D8B030D-6E8A-4147-A177-3AD203B41FA5}">
                      <a16:colId xmlns:a16="http://schemas.microsoft.com/office/drawing/2014/main" val="814588848"/>
                    </a:ext>
                  </a:extLst>
                </a:gridCol>
                <a:gridCol w="1100173">
                  <a:extLst>
                    <a:ext uri="{9D8B030D-6E8A-4147-A177-3AD203B41FA5}">
                      <a16:colId xmlns:a16="http://schemas.microsoft.com/office/drawing/2014/main" val="868765388"/>
                    </a:ext>
                  </a:extLst>
                </a:gridCol>
                <a:gridCol w="4239607">
                  <a:extLst>
                    <a:ext uri="{9D8B030D-6E8A-4147-A177-3AD203B41FA5}">
                      <a16:colId xmlns:a16="http://schemas.microsoft.com/office/drawing/2014/main" val="1069722632"/>
                    </a:ext>
                  </a:extLst>
                </a:gridCol>
              </a:tblGrid>
              <a:tr h="1087834">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VILLA DE ARISTA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15/10/2020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CM/56/50.- El compromiso de seguridad pública municipal y seguridad pública estatal, SEDENA, de coordinarse el Día de muertos 1 y 2 de noviembre respetando la semaforización por parte de salud.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CM/56/51.- El compromiso de seguridad pública municipal, seguridad pública del estado de presentar en la próxima sesión el plan operativo decembrino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0656046"/>
                  </a:ext>
                </a:extLst>
              </a:tr>
              <a:tr h="3263503">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ZARAGOZA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06/10/2020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CM/55/34.- El compromiso de Seguridad Pública Municipal y Seguridad Pública Estatal de implementar el plan operativo Día de muertos respetando la semaforización por parte de salud.</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CM/55/35.- El compromiso de Seguridad Pública Municipal, Seguridad pública del estado de presentar en la próxima sesión el plan operativo decembrino 2020.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CM/55/36.- El compromiso de las autorizases municipales de seguir implementando los protocolos establecidos, así como de su difusión para prevenir contagios de covid-19.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CM/55/37.- El compromiso de las corporaciones de seguir con la coordinación para evitar robos a las instituciones Educativas.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CM/55/38.- El compromiso de las corporaciones de trabajar en coordinación con protección civil del estado para la prevención de huracanes, ciclones, tormentas atípicas y frentes fríos.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CM/55/39.- El compromiso del ayuntamiento de presentar en la próxima sesión el proyecto inversión en materia de seguridad pública.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CM/55/40.- El compromiso del municipio de realizar de manera virtual el aniversario de la fundación del municipio de Zaragoza.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2578920"/>
                  </a:ext>
                </a:extLst>
              </a:tr>
            </a:tbl>
          </a:graphicData>
        </a:graphic>
      </p:graphicFrame>
    </p:spTree>
    <p:extLst>
      <p:ext uri="{BB962C8B-B14F-4D97-AF65-F5344CB8AC3E}">
        <p14:creationId xmlns:p14="http://schemas.microsoft.com/office/powerpoint/2010/main" val="1480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77041"/>
          <a:ext cx="7886699" cy="4048506"/>
        </p:xfrm>
        <a:graphic>
          <a:graphicData uri="http://schemas.openxmlformats.org/drawingml/2006/table">
            <a:tbl>
              <a:tblPr firstRow="1" firstCol="1" bandRow="1"/>
              <a:tblGrid>
                <a:gridCol w="1205587">
                  <a:extLst>
                    <a:ext uri="{9D8B030D-6E8A-4147-A177-3AD203B41FA5}">
                      <a16:colId xmlns:a16="http://schemas.microsoft.com/office/drawing/2014/main" val="4178185810"/>
                    </a:ext>
                  </a:extLst>
                </a:gridCol>
                <a:gridCol w="1074232">
                  <a:extLst>
                    <a:ext uri="{9D8B030D-6E8A-4147-A177-3AD203B41FA5}">
                      <a16:colId xmlns:a16="http://schemas.microsoft.com/office/drawing/2014/main" val="3173971681"/>
                    </a:ext>
                  </a:extLst>
                </a:gridCol>
                <a:gridCol w="1155204">
                  <a:extLst>
                    <a:ext uri="{9D8B030D-6E8A-4147-A177-3AD203B41FA5}">
                      <a16:colId xmlns:a16="http://schemas.microsoft.com/office/drawing/2014/main" val="46692536"/>
                    </a:ext>
                  </a:extLst>
                </a:gridCol>
                <a:gridCol w="4451676">
                  <a:extLst>
                    <a:ext uri="{9D8B030D-6E8A-4147-A177-3AD203B41FA5}">
                      <a16:colId xmlns:a16="http://schemas.microsoft.com/office/drawing/2014/main" val="134322755"/>
                    </a:ext>
                  </a:extLst>
                </a:gridCol>
              </a:tblGrid>
              <a:tr h="2474873">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TAMUIN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26/10/2020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CMSP/40/35: El compromiso del Director de Comercio, en coordinación con Seguridad Pública Municipal, Seguridad Pública del Estado, Policía de Métodos de Investigación y personal del Ejército Mexicano de implementar operativos anti alcohol,  en el Ejido Huastecos, así como en las comunidades de Santa Martha, Las Palmas, Ahuacatitla, Carrizos, Santa Martha, Santa Elena, con la finalidad de prevenir y atacar la venta y traslado de bebidas embriagantes clandestinas.</a:t>
                      </a:r>
                      <a:b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CM/40/36: El compromiso de Seguridad Pública Municipal, en coordinación con Seguridad Pública del Estado, Policía de Métodos de Investigación y personal del Ejército Mexicano, de implementar operatividad de Seguridad y vigencia durante la temporada de Xantolo.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6963682"/>
                  </a:ext>
                </a:extLst>
              </a:tr>
              <a:tr h="761499">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08/10/2020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CM/07/46.- El compromiso de parte de la Direccion de Seguridad de Publica Municipal, de implementar operativo de Seguridad y vigilancia con motivo de las festividades de días de muertos, informando los resultados en la próxima sesión de consejo.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9930814"/>
                  </a:ext>
                </a:extLst>
              </a:tr>
              <a:tr h="761499">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CHARCAS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02/10/2020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CM/15/43.- El compromiso de parte de la Dirección de Seguridad Pública municipal en coordinación con Policía del Estado, de implementar operativo de días de muertos, informando en la próxima sesión los resultados.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4508120"/>
                  </a:ext>
                </a:extLst>
              </a:tr>
            </a:tbl>
          </a:graphicData>
        </a:graphic>
      </p:graphicFrame>
    </p:spTree>
    <p:extLst>
      <p:ext uri="{BB962C8B-B14F-4D97-AF65-F5344CB8AC3E}">
        <p14:creationId xmlns:p14="http://schemas.microsoft.com/office/powerpoint/2010/main" val="49358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628650" y="2940971"/>
          <a:ext cx="7886700" cy="2120646"/>
        </p:xfrm>
        <a:graphic>
          <a:graphicData uri="http://schemas.openxmlformats.org/drawingml/2006/table">
            <a:tbl>
              <a:tblPr firstRow="1" firstCol="1" bandRow="1"/>
              <a:tblGrid>
                <a:gridCol w="1205587">
                  <a:extLst>
                    <a:ext uri="{9D8B030D-6E8A-4147-A177-3AD203B41FA5}">
                      <a16:colId xmlns:a16="http://schemas.microsoft.com/office/drawing/2014/main" val="3301396875"/>
                    </a:ext>
                  </a:extLst>
                </a:gridCol>
                <a:gridCol w="1074232">
                  <a:extLst>
                    <a:ext uri="{9D8B030D-6E8A-4147-A177-3AD203B41FA5}">
                      <a16:colId xmlns:a16="http://schemas.microsoft.com/office/drawing/2014/main" val="746783608"/>
                    </a:ext>
                  </a:extLst>
                </a:gridCol>
                <a:gridCol w="1155205">
                  <a:extLst>
                    <a:ext uri="{9D8B030D-6E8A-4147-A177-3AD203B41FA5}">
                      <a16:colId xmlns:a16="http://schemas.microsoft.com/office/drawing/2014/main" val="1964148260"/>
                    </a:ext>
                  </a:extLst>
                </a:gridCol>
                <a:gridCol w="4451676">
                  <a:extLst>
                    <a:ext uri="{9D8B030D-6E8A-4147-A177-3AD203B41FA5}">
                      <a16:colId xmlns:a16="http://schemas.microsoft.com/office/drawing/2014/main" val="201957170"/>
                    </a:ext>
                  </a:extLst>
                </a:gridCol>
              </a:tblGrid>
              <a:tr h="1332624">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MATEHUALA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08/10/2020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CM/20/30. el compromiso de parte de la Dirección de Seguridad Pública Municipal en Coordinación con Policía del Estado, de implementar operativo de días de muertos, informando en la próxima sesión los resultados.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CM/20/31.el compromiso de parte de la direccion de seguridad pública municipal en coordinación con policía del estado, de implementar operativo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6149739"/>
                  </a:ext>
                </a:extLst>
              </a:tr>
              <a:tr h="761499">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21/10/2020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CM/07/50. el compromiso de parte de la Dirección de Seguridad Pública municipal en coordinación con policía del estado, de implementar operativo de días de muertos, informando en la próxima sesión los resultados.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7187747"/>
                  </a:ext>
                </a:extLst>
              </a:tr>
            </a:tbl>
          </a:graphicData>
        </a:graphic>
      </p:graphicFrame>
    </p:spTree>
    <p:extLst>
      <p:ext uri="{BB962C8B-B14F-4D97-AF65-F5344CB8AC3E}">
        <p14:creationId xmlns:p14="http://schemas.microsoft.com/office/powerpoint/2010/main" val="3641172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318960759"/>
              </p:ext>
            </p:extLst>
          </p:nvPr>
        </p:nvGraphicFramePr>
        <p:xfrm>
          <a:off x="899592" y="1340768"/>
          <a:ext cx="7510993" cy="4351337"/>
        </p:xfrm>
        <a:graphic>
          <a:graphicData uri="http://schemas.openxmlformats.org/drawingml/2006/table">
            <a:tbl>
              <a:tblPr firstRow="1" firstCol="1" bandRow="1"/>
              <a:tblGrid>
                <a:gridCol w="1148155">
                  <a:extLst>
                    <a:ext uri="{9D8B030D-6E8A-4147-A177-3AD203B41FA5}">
                      <a16:colId xmlns:a16="http://schemas.microsoft.com/office/drawing/2014/main" val="2167168774"/>
                    </a:ext>
                  </a:extLst>
                </a:gridCol>
                <a:gridCol w="1023058">
                  <a:extLst>
                    <a:ext uri="{9D8B030D-6E8A-4147-A177-3AD203B41FA5}">
                      <a16:colId xmlns:a16="http://schemas.microsoft.com/office/drawing/2014/main" val="3777048224"/>
                    </a:ext>
                  </a:extLst>
                </a:gridCol>
                <a:gridCol w="1100173">
                  <a:extLst>
                    <a:ext uri="{9D8B030D-6E8A-4147-A177-3AD203B41FA5}">
                      <a16:colId xmlns:a16="http://schemas.microsoft.com/office/drawing/2014/main" val="3604734928"/>
                    </a:ext>
                  </a:extLst>
                </a:gridCol>
                <a:gridCol w="4239607">
                  <a:extLst>
                    <a:ext uri="{9D8B030D-6E8A-4147-A177-3AD203B41FA5}">
                      <a16:colId xmlns:a16="http://schemas.microsoft.com/office/drawing/2014/main" val="2466014372"/>
                    </a:ext>
                  </a:extLst>
                </a:gridCol>
              </a:tblGrid>
              <a:tr h="3263503">
                <a:tc>
                  <a:txBody>
                    <a:bodyPr/>
                    <a:lstStyle/>
                    <a:p>
                      <a:pPr>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RIOVERDE</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22/10/2020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CM/24/073.- La URSE Zona Media se coordinara con los Directores de escuelas y Asociaciones de padres de familia, con el fin de implementar acciones para prevenir los robos al interior de escuelas durante la pandemia COVID 19.</a:t>
                      </a:r>
                      <a:b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CM/24/074.- Por conducto de la Dirección de Seguridad Pública Municipal, Seguridad Pública del Estado y Guardia Nacional se implementara el plan operativo “Halloween” y “Días Muertos 2020”. </a:t>
                      </a:r>
                      <a:b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CM/24/075.- El Sistema Estatal de Protección Integral de Niñas, Niños y Adolescentes (SIPINNA), realizara una reunión de trabajo con las corporaciones y autoridades que integran este Consejo, el próximo jueves 29 de octubre a las 10:00 hrs. con el fin de realizar un diagnóstico sobre la percepción de la violencia contra Niñas, Niños y Adolescentes en el municipio. </a:t>
                      </a:r>
                      <a:b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CM/24/076.- Que las autoridades municipales se coordinaran con la Jurisdicción Sanitaria, para realizar una reunión con los propietarios de los antros, con el fin de unificar criterios y de esta forma se respeten los acuerdos pactados que se deben de implementar durante el la pandemia por el COVID 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3161247"/>
                  </a:ext>
                </a:extLst>
              </a:tr>
              <a:tr h="1087834">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TANCANHUITZ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08/10/2020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CM/12/23.- El compromiso de la Dirección de Seguridad Pública Municipal de elaborar el Plan operativo para </a:t>
                      </a:r>
                      <a:r>
                        <a:rPr lang="es-MX" sz="10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Xantolo</a:t>
                      </a: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CM/12/24: Por conducto de la Dirección de seguridad pública, seguridad pública Estatal, en coordinación con el inspector de alcoholes del municipio, realizaran recorridos a negocios con venta de bebidas alcohólicas, para verificar que respeten el horario de venta.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692" marR="616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5006684"/>
                  </a:ext>
                </a:extLst>
              </a:tr>
            </a:tbl>
          </a:graphicData>
        </a:graphic>
      </p:graphicFrame>
      <p:sp>
        <p:nvSpPr>
          <p:cNvPr id="4" name="Rectangle 1"/>
          <p:cNvSpPr>
            <a:spLocks noChangeArrowheads="1"/>
          </p:cNvSpPr>
          <p:nvPr/>
        </p:nvSpPr>
        <p:spPr bwMode="auto">
          <a:xfrm>
            <a:off x="815975" y="18256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289894422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711</TotalTime>
  <Words>783</Words>
  <Application>Microsoft Office PowerPoint</Application>
  <PresentationFormat>Presentación en pantalla (4:3)</PresentationFormat>
  <Paragraphs>68</Paragraphs>
  <Slides>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vt:i4>
      </vt:variant>
    </vt:vector>
  </HeadingPairs>
  <TitlesOfParts>
    <vt:vector size="9"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103</cp:revision>
  <dcterms:created xsi:type="dcterms:W3CDTF">2018-10-26T21:26:18Z</dcterms:created>
  <dcterms:modified xsi:type="dcterms:W3CDTF">2020-11-05T19:10:40Z</dcterms:modified>
</cp:coreProperties>
</file>