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90" r:id="rId2"/>
    <p:sldId id="425" r:id="rId3"/>
    <p:sldId id="458" r:id="rId4"/>
  </p:sldIdLst>
  <p:sldSz cx="6858000" cy="9144000" type="screen4x3"/>
  <p:notesSz cx="6954838" cy="91995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88">
          <p15:clr>
            <a:srgbClr val="A4A3A4"/>
          </p15:clr>
        </p15:guide>
        <p15:guide id="2" orient="horz" pos="5624" userDrawn="1">
          <p15:clr>
            <a:srgbClr val="A4A3A4"/>
          </p15:clr>
        </p15:guide>
        <p15:guide id="3" orient="horz" pos="317" userDrawn="1">
          <p15:clr>
            <a:srgbClr val="A4A3A4"/>
          </p15:clr>
        </p15:guide>
        <p15:guide id="4" orient="horz" pos="2358" userDrawn="1">
          <p15:clr>
            <a:srgbClr val="A4A3A4"/>
          </p15:clr>
        </p15:guide>
        <p15:guide id="5" pos="2591" userDrawn="1">
          <p15:clr>
            <a:srgbClr val="A4A3A4"/>
          </p15:clr>
        </p15:guide>
        <p15:guide id="6" pos="4178" userDrawn="1">
          <p15:clr>
            <a:srgbClr val="A4A3A4"/>
          </p15:clr>
        </p15:guide>
        <p15:guide id="7" orient="horz" pos="1179" userDrawn="1">
          <p15:clr>
            <a:srgbClr val="A4A3A4"/>
          </p15:clr>
        </p15:guide>
        <p15:guide id="8" orient="horz" pos="4105" userDrawn="1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511" userDrawn="1">
          <p15:clr>
            <a:srgbClr val="A4A3A4"/>
          </p15:clr>
        </p15:guide>
        <p15:guide id="11" orient="horz" pos="3016" userDrawn="1">
          <p15:clr>
            <a:srgbClr val="A4A3A4"/>
          </p15:clr>
        </p15:guide>
        <p15:guide id="12" orient="horz" pos="771" userDrawn="1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3" userDrawn="1">
          <p15:clr>
            <a:srgbClr val="A4A3A4"/>
          </p15:clr>
        </p15:guide>
        <p15:guide id="15" pos="4247" userDrawn="1">
          <p15:clr>
            <a:srgbClr val="A4A3A4"/>
          </p15:clr>
        </p15:guide>
        <p15:guide id="16" orient="horz" pos="2608" userDrawn="1">
          <p15:clr>
            <a:srgbClr val="A4A3A4"/>
          </p15:clr>
        </p15:guide>
        <p15:guide id="17" orient="horz" pos="3402" userDrawn="1">
          <p15:clr>
            <a:srgbClr val="A4A3A4"/>
          </p15:clr>
        </p15:guide>
        <p15:guide id="18" orient="horz" pos="51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8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70" y="66"/>
      </p:cViewPr>
      <p:guideLst>
        <p:guide orient="horz" pos="5688"/>
        <p:guide orient="horz" pos="5624"/>
        <p:guide orient="horz" pos="317"/>
        <p:guide orient="horz" pos="2358"/>
        <p:guide pos="2591"/>
        <p:guide pos="4178"/>
        <p:guide orient="horz" pos="1179"/>
        <p:guide orient="horz" pos="4105"/>
        <p:guide pos="913"/>
        <p:guide orient="horz" pos="5511"/>
        <p:guide orient="horz" pos="3016"/>
        <p:guide orient="horz" pos="771"/>
        <p:guide orient="horz" pos="5210"/>
        <p:guide pos="1003"/>
        <p:guide pos="4247"/>
        <p:guide orient="horz" pos="2608"/>
        <p:guide orient="horz" pos="3402"/>
        <p:guide orient="horz" pos="51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898"/>
        <p:guide pos="219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84400" y="688975"/>
            <a:ext cx="2587625" cy="3451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8" y="4370421"/>
            <a:ext cx="5099585" cy="413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1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304807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740652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3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420564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9"/>
            <a:ext cx="5829300" cy="200025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5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5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9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63539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9"/>
            <a:ext cx="225583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1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7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2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199" y="63501"/>
            <a:ext cx="65563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 smtClean="0">
                <a:latin typeface="Arial" panose="020B0604020202020204" pitchFamily="34" charset="0"/>
              </a:rPr>
              <a:t>PERFIL Y DESCRIPCION </a:t>
            </a:r>
            <a:r>
              <a:rPr lang="es-ES_tradnl" altLang="en-US" sz="2000" b="1" i="1" dirty="0">
                <a:latin typeface="Arial" panose="020B0604020202020204" pitchFamily="34" charset="0"/>
              </a:rPr>
              <a:t>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82723"/>
            <a:ext cx="5153025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Administrar </a:t>
            </a:r>
            <a:r>
              <a:rPr lang="es-MX" altLang="en-US" sz="1200" dirty="0">
                <a:latin typeface="Arial" panose="020B0604020202020204" pitchFamily="34" charset="0"/>
              </a:rPr>
              <a:t>el uso de los recursos financieros, humanos, materiales y servicios generales que coadyuvan el cumplimiento del Centro, favorecer la adecuada aplicación y control del ejercicio del presupuesto anual, conforme a los objetivos, metas y recursos autorizados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el proyecto de presupuesto del </a:t>
            </a:r>
            <a:r>
              <a:rPr lang="es-MX" altLang="en-US" sz="1200" dirty="0" smtClean="0">
                <a:latin typeface="Arial" panose="020B0604020202020204" pitchFamily="34" charset="0"/>
              </a:rPr>
              <a:t>“Centro” el </a:t>
            </a:r>
            <a:r>
              <a:rPr lang="es-MX" altLang="en-US" sz="1200" dirty="0">
                <a:latin typeface="Arial" panose="020B0604020202020204" pitchFamily="34" charset="0"/>
              </a:rPr>
              <a:t>que deberá someter a consideración </a:t>
            </a:r>
            <a:r>
              <a:rPr lang="es-MX" altLang="en-US" sz="1200" dirty="0" smtClean="0">
                <a:latin typeface="Arial" panose="020B0604020202020204" pitchFamily="34" charset="0"/>
              </a:rPr>
              <a:t>de la Dirección General;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Elaborar los estados financieros y presentar puntualmente los informes a la Secretaria de Finanzas del Estado y al Sistema para el Desarrollo Integral de la Familia en el Estado de San Luis Potosí, previa aprobación de Dirección General;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Implementar y llevarla contabilidad gubernamental del “Centro”;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actualizado el inventario de bienes muebles </a:t>
            </a:r>
            <a:r>
              <a:rPr lang="es-MX" altLang="en-US" sz="1200" dirty="0" smtClean="0">
                <a:latin typeface="Arial" panose="020B0604020202020204" pitchFamily="34" charset="0"/>
              </a:rPr>
              <a:t>e inmuebles del “Centro”;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Establecer los mecanismos necesarios </a:t>
            </a:r>
            <a:r>
              <a:rPr lang="es-MX" altLang="en-US" sz="1200" dirty="0" smtClean="0">
                <a:latin typeface="Arial" panose="020B0604020202020204" pitchFamily="34" charset="0"/>
              </a:rPr>
              <a:t>en materia de </a:t>
            </a:r>
            <a:r>
              <a:rPr lang="es-MX" altLang="en-US" sz="1200" dirty="0">
                <a:latin typeface="Arial" panose="020B0604020202020204" pitchFamily="34" charset="0"/>
              </a:rPr>
              <a:t>recursos </a:t>
            </a:r>
            <a:r>
              <a:rPr lang="es-MX" altLang="en-US" sz="1200" dirty="0" smtClean="0">
                <a:latin typeface="Arial" panose="020B0604020202020204" pitchFamily="34" charset="0"/>
              </a:rPr>
              <a:t>humanos, promoviendo la capacitación y mejora del personal del “Centro”;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Aplicar controles de salidas y entradas de los diversos almacenes, manteniendo un mínimo necesario de </a:t>
            </a:r>
            <a:r>
              <a:rPr lang="es-MX" altLang="en-US" sz="1200" dirty="0" smtClean="0">
                <a:latin typeface="Arial" panose="020B0604020202020204" pitchFamily="34" charset="0"/>
              </a:rPr>
              <a:t>abastecimiento;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Registrar las donaciones;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Revisar periódicamente las instalaciones para su mantenimiento o para detectar desperfectos a fin de mantenerlas en condiciones </a:t>
            </a:r>
            <a:r>
              <a:rPr lang="es-MX" altLang="en-US" sz="1200" dirty="0" smtClean="0">
                <a:latin typeface="Arial" panose="020B0604020202020204" pitchFamily="34" charset="0"/>
              </a:rPr>
              <a:t>óptimas;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70670" name="Rectangle 19"/>
          <p:cNvSpPr>
            <a:spLocks noChangeArrowheads="1"/>
          </p:cNvSpPr>
          <p:nvPr/>
        </p:nvSpPr>
        <p:spPr bwMode="auto">
          <a:xfrm>
            <a:off x="1581152" y="8289873"/>
            <a:ext cx="5141913" cy="7398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71" name="Text Box 20"/>
          <p:cNvSpPr txBox="1">
            <a:spLocks noChangeArrowheads="1"/>
          </p:cNvSpPr>
          <p:nvPr/>
        </p:nvSpPr>
        <p:spPr bwMode="auto">
          <a:xfrm>
            <a:off x="2773962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0672" name="Line 22"/>
          <p:cNvSpPr>
            <a:spLocks noChangeShapeType="1"/>
          </p:cNvSpPr>
          <p:nvPr/>
        </p:nvSpPr>
        <p:spPr bwMode="auto">
          <a:xfrm>
            <a:off x="1581152" y="8605134"/>
            <a:ext cx="5141913" cy="456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0673" name="Text Box 23"/>
          <p:cNvSpPr txBox="1">
            <a:spLocks noChangeArrowheads="1"/>
          </p:cNvSpPr>
          <p:nvPr/>
        </p:nvSpPr>
        <p:spPr bwMode="auto">
          <a:xfrm>
            <a:off x="5327493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7" y="8281988"/>
            <a:ext cx="2382" cy="7477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7" name="17 CuadroTexto"/>
          <p:cNvSpPr txBox="1">
            <a:spLocks noChangeArrowheads="1"/>
          </p:cNvSpPr>
          <p:nvPr/>
        </p:nvSpPr>
        <p:spPr bwMode="auto">
          <a:xfrm>
            <a:off x="1674813" y="8289873"/>
            <a:ext cx="2381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3" y="8724201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3"/>
            <a:ext cx="2678112" cy="694603"/>
            <a:chOff x="4085034" y="8269196"/>
            <a:chExt cx="2678112" cy="694603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01513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Realizar las compras necesarias para cumplir los objetivos institucionales 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Las demás que encomiende Dirección General.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Procurar el ahorro y buen uso de los servicios y de los materiales con los que cuente 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y pagar la nomina del personal adscrito al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 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Coordinar el cumplimiento oportuno de las obligaciones de retención y pago ante el Centro Mexicano del Seguro Social y la Secretaria de Hacienda y Crédito </a:t>
            </a:r>
            <a:r>
              <a:rPr lang="es-MX" altLang="en-US" sz="1200" dirty="0" smtClean="0">
                <a:latin typeface="Arial" panose="020B0604020202020204" pitchFamily="34" charset="0"/>
              </a:rPr>
              <a:t>Publico;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Gestionar la obtención de subsidio ante la Secretaria de Finanzas para el optimo funcionamiento del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Coordinar las tareas contables </a:t>
            </a:r>
            <a:r>
              <a:rPr lang="es-MX" altLang="en-US" sz="1200" dirty="0" smtClean="0">
                <a:latin typeface="Arial" panose="020B0604020202020204" pitchFamily="34" charset="0"/>
              </a:rPr>
              <a:t> y financieras  </a:t>
            </a:r>
            <a:r>
              <a:rPr lang="es-MX" altLang="en-US" sz="1200" dirty="0">
                <a:latin typeface="Arial" panose="020B0604020202020204" pitchFamily="34" charset="0"/>
              </a:rPr>
              <a:t>del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Realizar las tareas relativas al Control Interno del “Centro”, Comité de Ética, integridad y Prevención de Conflictos de Interés;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cursos y actualizaciones en contabilidad gubernamental para aplicación en 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smtClean="0">
                <a:latin typeface="Arial" panose="020B0604020202020204" pitchFamily="34" charset="0"/>
              </a:rPr>
              <a:t>encomiende Dirección </a:t>
            </a:r>
            <a:r>
              <a:rPr lang="es-MX" altLang="en-US" sz="1200" dirty="0">
                <a:latin typeface="Arial" panose="020B0604020202020204" pitchFamily="34" charset="0"/>
              </a:rPr>
              <a:t>General y la Junta de Gobierno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b="1" i="1" dirty="0">
                <a:latin typeface="Arial" panose="020B0604020202020204" pitchFamily="34" charset="0"/>
              </a:rPr>
              <a:t>APOYO A 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MANTENIMIENTO</a:t>
            </a:r>
          </a:p>
          <a:p>
            <a:pPr marL="0" indent="0"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Apoyar en efectuar las actividades de reparación y mantenimiento </a:t>
            </a:r>
            <a:r>
              <a:rPr lang="es-MX" altLang="en-US" sz="1200" dirty="0" smtClean="0">
                <a:latin typeface="Arial" panose="020B0604020202020204" pitchFamily="34" charset="0"/>
              </a:rPr>
              <a:t>necesarias.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581152" y="8289873"/>
            <a:ext cx="5141913" cy="7398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773962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1581152" y="8605134"/>
            <a:ext cx="5141913" cy="456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327493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cxnSp>
        <p:nvCxnSpPr>
          <p:cNvPr id="26" name="16 Conector recto"/>
          <p:cNvCxnSpPr>
            <a:cxnSpLocks noChangeShapeType="1"/>
            <a:endCxn id="22" idx="2"/>
          </p:cNvCxnSpPr>
          <p:nvPr/>
        </p:nvCxnSpPr>
        <p:spPr bwMode="auto">
          <a:xfrm>
            <a:off x="4149727" y="8281988"/>
            <a:ext cx="2382" cy="7477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17 CuadroTexto"/>
          <p:cNvSpPr txBox="1">
            <a:spLocks noChangeArrowheads="1"/>
          </p:cNvSpPr>
          <p:nvPr/>
        </p:nvSpPr>
        <p:spPr bwMode="auto">
          <a:xfrm>
            <a:off x="1674813" y="8289873"/>
            <a:ext cx="2381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28" name="18 CuadroTexto"/>
          <p:cNvSpPr txBox="1">
            <a:spLocks noChangeArrowheads="1"/>
          </p:cNvSpPr>
          <p:nvPr/>
        </p:nvSpPr>
        <p:spPr bwMode="auto">
          <a:xfrm>
            <a:off x="1780843" y="8724201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4038600" y="8314083"/>
            <a:ext cx="2678112" cy="694603"/>
            <a:chOff x="4085034" y="8269196"/>
            <a:chExt cx="2678112" cy="694603"/>
          </a:xfrm>
        </p:grpSpPr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34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01513"/>
            <a:ext cx="5153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Solicitar </a:t>
            </a:r>
            <a:r>
              <a:rPr lang="es-MX" altLang="en-US" sz="1200" dirty="0">
                <a:latin typeface="Arial" panose="020B0604020202020204" pitchFamily="34" charset="0"/>
              </a:rPr>
              <a:t>los insumos necesarios para desempeñar </a:t>
            </a:r>
            <a:r>
              <a:rPr lang="es-MX" altLang="en-US" sz="1200" dirty="0" smtClean="0">
                <a:latin typeface="Arial" panose="020B0604020202020204" pitchFamily="34" charset="0"/>
              </a:rPr>
              <a:t>sus funciones.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en evitar incidentes y aumentar la seguridad para los niños y el personal 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Optimizar</a:t>
            </a:r>
            <a:r>
              <a:rPr lang="es-MX" altLang="en-US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prolongar la vida útil de los bienes.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Conservar en buen estado los dispositivos de seguridad.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Planear y programar en forma conveniente, sin interrumpir las actividades docentes de los alumnos, la labor de mantenimiento.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581152" y="8289873"/>
            <a:ext cx="5141913" cy="7398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773962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1581152" y="8605134"/>
            <a:ext cx="5141913" cy="456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327493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cxnSp>
        <p:nvCxnSpPr>
          <p:cNvPr id="26" name="16 Conector recto"/>
          <p:cNvCxnSpPr>
            <a:cxnSpLocks noChangeShapeType="1"/>
            <a:endCxn id="22" idx="2"/>
          </p:cNvCxnSpPr>
          <p:nvPr/>
        </p:nvCxnSpPr>
        <p:spPr bwMode="auto">
          <a:xfrm>
            <a:off x="4149727" y="8281988"/>
            <a:ext cx="2382" cy="7477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17 CuadroTexto"/>
          <p:cNvSpPr txBox="1">
            <a:spLocks noChangeArrowheads="1"/>
          </p:cNvSpPr>
          <p:nvPr/>
        </p:nvSpPr>
        <p:spPr bwMode="auto">
          <a:xfrm>
            <a:off x="1674813" y="8289873"/>
            <a:ext cx="2381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28" name="18 CuadroTexto"/>
          <p:cNvSpPr txBox="1">
            <a:spLocks noChangeArrowheads="1"/>
          </p:cNvSpPr>
          <p:nvPr/>
        </p:nvSpPr>
        <p:spPr bwMode="auto">
          <a:xfrm>
            <a:off x="1780843" y="8724201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4038600" y="8314083"/>
            <a:ext cx="2678112" cy="694603"/>
            <a:chOff x="4085034" y="8269196"/>
            <a:chExt cx="2678112" cy="694603"/>
          </a:xfrm>
        </p:grpSpPr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238060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21921</TotalTime>
  <Words>515</Words>
  <Application>Microsoft Office PowerPoint</Application>
  <PresentationFormat>Presentación en pantalla (4:3)</PresentationFormat>
  <Paragraphs>95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 Unicode MS</vt:lpstr>
      <vt:lpstr>MS PGothic</vt:lpstr>
      <vt:lpstr>MS PGothic</vt:lpstr>
      <vt:lpstr>Arial</vt:lpstr>
      <vt:lpstr>Times New Roman</vt:lpstr>
      <vt:lpstr>Wingdings</vt:lpstr>
      <vt:lpstr>Diseño predeterminado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1375</cp:revision>
  <cp:lastPrinted>2019-06-20T18:58:38Z</cp:lastPrinted>
  <dcterms:created xsi:type="dcterms:W3CDTF">2001-05-29T01:41:44Z</dcterms:created>
  <dcterms:modified xsi:type="dcterms:W3CDTF">2023-04-20T15:50:06Z</dcterms:modified>
</cp:coreProperties>
</file>