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90" r:id="rId2"/>
    <p:sldId id="391" r:id="rId3"/>
    <p:sldId id="392" r:id="rId4"/>
    <p:sldId id="393" r:id="rId5"/>
    <p:sldId id="394" r:id="rId6"/>
    <p:sldId id="395" r:id="rId7"/>
    <p:sldId id="396" r:id="rId8"/>
    <p:sldId id="397" r:id="rId9"/>
    <p:sldId id="398" r:id="rId10"/>
    <p:sldId id="399" r:id="rId11"/>
    <p:sldId id="400" r:id="rId12"/>
    <p:sldId id="401" r:id="rId13"/>
    <p:sldId id="402" r:id="rId14"/>
    <p:sldId id="403" r:id="rId15"/>
    <p:sldId id="404" r:id="rId16"/>
    <p:sldId id="405" r:id="rId17"/>
    <p:sldId id="406" r:id="rId18"/>
    <p:sldId id="407" r:id="rId19"/>
    <p:sldId id="408" r:id="rId2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73" d="100"/>
          <a:sy n="73" d="100"/>
        </p:scale>
        <p:origin x="1194"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02/01/2020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02/01/2020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567426881"/>
              </p:ext>
            </p:extLst>
          </p:nvPr>
        </p:nvGraphicFramePr>
        <p:xfrm>
          <a:off x="731520" y="1737360"/>
          <a:ext cx="7838747" cy="4354957"/>
        </p:xfrm>
        <a:graphic>
          <a:graphicData uri="http://schemas.openxmlformats.org/drawingml/2006/table">
            <a:tbl>
              <a:tblPr firstRow="1" firstCol="1" bandRow="1"/>
              <a:tblGrid>
                <a:gridCol w="1198257">
                  <a:extLst>
                    <a:ext uri="{9D8B030D-6E8A-4147-A177-3AD203B41FA5}">
                      <a16:colId xmlns:a16="http://schemas.microsoft.com/office/drawing/2014/main" val="911031402"/>
                    </a:ext>
                  </a:extLst>
                </a:gridCol>
                <a:gridCol w="1067701">
                  <a:extLst>
                    <a:ext uri="{9D8B030D-6E8A-4147-A177-3AD203B41FA5}">
                      <a16:colId xmlns:a16="http://schemas.microsoft.com/office/drawing/2014/main" val="711308030"/>
                    </a:ext>
                  </a:extLst>
                </a:gridCol>
                <a:gridCol w="1148180">
                  <a:extLst>
                    <a:ext uri="{9D8B030D-6E8A-4147-A177-3AD203B41FA5}">
                      <a16:colId xmlns:a16="http://schemas.microsoft.com/office/drawing/2014/main" val="2542813453"/>
                    </a:ext>
                  </a:extLst>
                </a:gridCol>
                <a:gridCol w="4424609">
                  <a:extLst>
                    <a:ext uri="{9D8B030D-6E8A-4147-A177-3AD203B41FA5}">
                      <a16:colId xmlns:a16="http://schemas.microsoft.com/office/drawing/2014/main" val="2394694344"/>
                    </a:ext>
                  </a:extLst>
                </a:gridCol>
              </a:tblGrid>
              <a:tr h="180067">
                <a:tc gridSpan="4">
                  <a:txBody>
                    <a:bodyPr/>
                    <a:lstStyle/>
                    <a:p>
                      <a:pPr algn="ctr">
                        <a:lnSpc>
                          <a:spcPct val="115000"/>
                        </a:lnSpc>
                        <a:spcAft>
                          <a:spcPts val="0"/>
                        </a:spcAft>
                      </a:pPr>
                      <a:r>
                        <a:rPr lang="es-MX" sz="1200" b="1">
                          <a:effectLst/>
                          <a:latin typeface="Calibri" panose="020F0502020204030204" pitchFamily="34" charset="0"/>
                          <a:ea typeface="Calibri" panose="020F0502020204030204" pitchFamily="34" charset="0"/>
                          <a:cs typeface="Times New Roman" panose="02020603050405020304" pitchFamily="18" charset="0"/>
                        </a:rPr>
                        <a:t>DICIEMBRE 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36856082"/>
                  </a:ext>
                </a:extLst>
              </a:tr>
              <a:tr h="180067">
                <a:tc>
                  <a:txBody>
                    <a:bodyPr/>
                    <a:lstStyle/>
                    <a:p>
                      <a:pPr algn="ctr">
                        <a:lnSpc>
                          <a:spcPct val="115000"/>
                        </a:lnSpc>
                        <a:spcAft>
                          <a:spcPts val="0"/>
                        </a:spcAft>
                      </a:pPr>
                      <a:r>
                        <a:rPr lang="es-MX" sz="12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2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2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2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52041174"/>
                  </a:ext>
                </a:extLst>
              </a:tr>
              <a:tr h="1980737">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AHUALULCO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11/12/2019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CM/01/45: El compromiso de Seguridad Pública Municipal, Seguridad Pública del Estado, de implementar el Plan Operativo Decembrino 2019.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CM/01/46: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grooming,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CM/01/47: El compromiso de las autoridades de presentar en la próxima sesión el Plan Operativo de la feria Regional de Ahualulco FEREA, a partir del 28 de enero al 03 de febrero.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3767543"/>
                  </a:ext>
                </a:extLst>
              </a:tr>
              <a:tr h="360134">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CERRO DE SAN PEDRO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18/12/2019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CM/09/35: El compromiso de Seguridad Pública Municipal, Seguridad Pública del Estado, de implementar el Plan Operativo Decembrino 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105236"/>
                  </a:ext>
                </a:extLst>
              </a:tr>
              <a:tr h="54020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CM/25/40: El compromiso de seguridad Pública Municipal, Seguridad Pública del Estado, Guardia Nacional, Policía Federal de realizar operativos coordinados para evitar asaltos a los paisanos.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9711297"/>
                  </a:ext>
                </a:extLst>
              </a:tr>
            </a:tbl>
          </a:graphicData>
        </a:graphic>
      </p:graphicFrame>
    </p:spTree>
    <p:extLst>
      <p:ext uri="{BB962C8B-B14F-4D97-AF65-F5344CB8AC3E}">
        <p14:creationId xmlns:p14="http://schemas.microsoft.com/office/powerpoint/2010/main" val="1429020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222968179"/>
              </p:ext>
            </p:extLst>
          </p:nvPr>
        </p:nvGraphicFramePr>
        <p:xfrm>
          <a:off x="683568" y="1196752"/>
          <a:ext cx="7886699" cy="4800219"/>
        </p:xfrm>
        <a:graphic>
          <a:graphicData uri="http://schemas.openxmlformats.org/drawingml/2006/table">
            <a:tbl>
              <a:tblPr firstRow="1" firstCol="1" bandRow="1"/>
              <a:tblGrid>
                <a:gridCol w="1205587">
                  <a:extLst>
                    <a:ext uri="{9D8B030D-6E8A-4147-A177-3AD203B41FA5}">
                      <a16:colId xmlns:a16="http://schemas.microsoft.com/office/drawing/2014/main" val="1953574932"/>
                    </a:ext>
                  </a:extLst>
                </a:gridCol>
                <a:gridCol w="1074232">
                  <a:extLst>
                    <a:ext uri="{9D8B030D-6E8A-4147-A177-3AD203B41FA5}">
                      <a16:colId xmlns:a16="http://schemas.microsoft.com/office/drawing/2014/main" val="3518614866"/>
                    </a:ext>
                  </a:extLst>
                </a:gridCol>
                <a:gridCol w="1155204">
                  <a:extLst>
                    <a:ext uri="{9D8B030D-6E8A-4147-A177-3AD203B41FA5}">
                      <a16:colId xmlns:a16="http://schemas.microsoft.com/office/drawing/2014/main" val="3078992346"/>
                    </a:ext>
                  </a:extLst>
                </a:gridCol>
                <a:gridCol w="4451676">
                  <a:extLst>
                    <a:ext uri="{9D8B030D-6E8A-4147-A177-3AD203B41FA5}">
                      <a16:colId xmlns:a16="http://schemas.microsoft.com/office/drawing/2014/main" val="1917214744"/>
                    </a:ext>
                  </a:extLst>
                </a:gridCol>
              </a:tblGrid>
              <a:tr h="546293">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19/12/2019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CM/32/49: El compromiso en las autoridades de realizar recorridos asi como coordinarse con las Instituciones Educativas para evitar robos en la temporada de vacaciones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8733990"/>
                  </a:ext>
                </a:extLst>
              </a:tr>
              <a:tr h="145678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TIERRA NUEVA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CM/43/43: El compromiso de Seguridad Pública Municipal, Seguridad Pública del Estado, de implementar el Plan Operativo Decembrino 2019.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CM/43/44: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grooming, sexting, violencia de género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43305"/>
                  </a:ext>
                </a:extLst>
              </a:tr>
              <a:tr h="145678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VENADO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10/12/2019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CM/45/35: El compromiso de Seguridad Pública Municipal, Seguridad Pública del Estado, de implementar el Plan Operativo Decembrino 2019.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CM/45/36: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la denuncia.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6934847"/>
                  </a:ext>
                </a:extLst>
              </a:tr>
            </a:tbl>
          </a:graphicData>
        </a:graphic>
      </p:graphicFrame>
    </p:spTree>
    <p:extLst>
      <p:ext uri="{BB962C8B-B14F-4D97-AF65-F5344CB8AC3E}">
        <p14:creationId xmlns:p14="http://schemas.microsoft.com/office/powerpoint/2010/main" val="4063183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55817595"/>
              </p:ext>
            </p:extLst>
          </p:nvPr>
        </p:nvGraphicFramePr>
        <p:xfrm>
          <a:off x="107504" y="764704"/>
          <a:ext cx="8784977" cy="5888736"/>
        </p:xfrm>
        <a:graphic>
          <a:graphicData uri="http://schemas.openxmlformats.org/drawingml/2006/table">
            <a:tbl>
              <a:tblPr firstRow="1" firstCol="1" bandRow="1"/>
              <a:tblGrid>
                <a:gridCol w="1342902">
                  <a:extLst>
                    <a:ext uri="{9D8B030D-6E8A-4147-A177-3AD203B41FA5}">
                      <a16:colId xmlns:a16="http://schemas.microsoft.com/office/drawing/2014/main" val="2097767077"/>
                    </a:ext>
                  </a:extLst>
                </a:gridCol>
                <a:gridCol w="1196585">
                  <a:extLst>
                    <a:ext uri="{9D8B030D-6E8A-4147-A177-3AD203B41FA5}">
                      <a16:colId xmlns:a16="http://schemas.microsoft.com/office/drawing/2014/main" val="3097361221"/>
                    </a:ext>
                  </a:extLst>
                </a:gridCol>
                <a:gridCol w="1286779">
                  <a:extLst>
                    <a:ext uri="{9D8B030D-6E8A-4147-A177-3AD203B41FA5}">
                      <a16:colId xmlns:a16="http://schemas.microsoft.com/office/drawing/2014/main" val="2564944410"/>
                    </a:ext>
                  </a:extLst>
                </a:gridCol>
                <a:gridCol w="4958711">
                  <a:extLst>
                    <a:ext uri="{9D8B030D-6E8A-4147-A177-3AD203B41FA5}">
                      <a16:colId xmlns:a16="http://schemas.microsoft.com/office/drawing/2014/main" val="1742937430"/>
                    </a:ext>
                  </a:extLst>
                </a:gridCol>
              </a:tblGrid>
              <a:tr h="124323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ARISTA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04/12/2019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CM/56/41: El compromiso de Seguridad Pública Municipal, Seguridad Pública del Estado, de implementar el Plan Operativo Decembrino 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CM/56/42: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grooming, sexting, violencia de género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5964138"/>
                  </a:ext>
                </a:extLst>
              </a:tr>
              <a:tr h="186485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REYES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CM/50/50: El compromiso de Seguridad Pública Municipal, Seguridad Pública del Estado, de implementar el Plan Operativo Decembrino 2019.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CM/50/51: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grooming,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CM/50/52:  El compromiso del ayuntamiento de dar arranque a los operativos decembrinos y al operativo de la feria REFEVILLA el día 10 de diciembre a las once horas. CM/50/53: El compromiso del ayuntamiento de darle difusión a la campaña de canje de arma por parte de Gobierno del Estado y SEDENA.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0783167"/>
                  </a:ext>
                </a:extLst>
              </a:tr>
              <a:tr h="124323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SOLEDAD DE GRACIANO SANCHEZ</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05/12/2019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CM/32/02: El compromiso de las autoridades de difundir policiales de coadyuvar en la implementación de la operatividad decembrina 2019.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CM/32/03: El compromiso de las autoridades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del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la denuncia.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388585"/>
                  </a:ext>
                </a:extLst>
              </a:tr>
            </a:tbl>
          </a:graphicData>
        </a:graphic>
      </p:graphicFrame>
    </p:spTree>
    <p:extLst>
      <p:ext uri="{BB962C8B-B14F-4D97-AF65-F5344CB8AC3E}">
        <p14:creationId xmlns:p14="http://schemas.microsoft.com/office/powerpoint/2010/main" val="1392565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3024012"/>
              </p:ext>
            </p:extLst>
          </p:nvPr>
        </p:nvGraphicFramePr>
        <p:xfrm>
          <a:off x="467544" y="779438"/>
          <a:ext cx="8424936" cy="5888736"/>
        </p:xfrm>
        <a:graphic>
          <a:graphicData uri="http://schemas.openxmlformats.org/drawingml/2006/table">
            <a:tbl>
              <a:tblPr firstRow="1" firstCol="1" bandRow="1"/>
              <a:tblGrid>
                <a:gridCol w="1287864">
                  <a:extLst>
                    <a:ext uri="{9D8B030D-6E8A-4147-A177-3AD203B41FA5}">
                      <a16:colId xmlns:a16="http://schemas.microsoft.com/office/drawing/2014/main" val="649257587"/>
                    </a:ext>
                  </a:extLst>
                </a:gridCol>
                <a:gridCol w="1147544">
                  <a:extLst>
                    <a:ext uri="{9D8B030D-6E8A-4147-A177-3AD203B41FA5}">
                      <a16:colId xmlns:a16="http://schemas.microsoft.com/office/drawing/2014/main" val="3998573919"/>
                    </a:ext>
                  </a:extLst>
                </a:gridCol>
                <a:gridCol w="1234043">
                  <a:extLst>
                    <a:ext uri="{9D8B030D-6E8A-4147-A177-3AD203B41FA5}">
                      <a16:colId xmlns:a16="http://schemas.microsoft.com/office/drawing/2014/main" val="1766976317"/>
                    </a:ext>
                  </a:extLst>
                </a:gridCol>
                <a:gridCol w="4755485">
                  <a:extLst>
                    <a:ext uri="{9D8B030D-6E8A-4147-A177-3AD203B41FA5}">
                      <a16:colId xmlns:a16="http://schemas.microsoft.com/office/drawing/2014/main" val="2862137861"/>
                    </a:ext>
                  </a:extLst>
                </a:gridCol>
              </a:tblGrid>
              <a:tr h="14087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17/12/2019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CMSP/03/34: El compromiso de las corporaciones de implementar el Plan Operativo Decembrino.</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CMSP/03/35: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Grooming y Sexting, violencia de Género y cultura de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675161"/>
                  </a:ext>
                </a:extLst>
              </a:tr>
              <a:tr h="1584876">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09/12/2019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CM/53/40: se presenta el Plan operativo Decembrino 2019, por parte de la Dirección de Seguridad Pública Municipal, el cual se implementará de manera coordinada con las demás corporaciones policiales.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CM/53/41: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grooming y sexting, violencia de género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2815605"/>
                  </a:ext>
                </a:extLst>
              </a:tr>
              <a:tr h="14087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COXCATLAN</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CMSP/14/25: El compromiso de las corporaciones de implementar el Plan Operativo Decembrino.</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CMSP/14/26: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denuncia.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7285755"/>
                  </a:ext>
                </a:extLst>
              </a:tr>
            </a:tbl>
          </a:graphicData>
        </a:graphic>
      </p:graphicFrame>
    </p:spTree>
    <p:extLst>
      <p:ext uri="{BB962C8B-B14F-4D97-AF65-F5344CB8AC3E}">
        <p14:creationId xmlns:p14="http://schemas.microsoft.com/office/powerpoint/2010/main" val="2268930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214041850"/>
              </p:ext>
            </p:extLst>
          </p:nvPr>
        </p:nvGraphicFramePr>
        <p:xfrm>
          <a:off x="611560" y="1628800"/>
          <a:ext cx="7886700" cy="4181602"/>
        </p:xfrm>
        <a:graphic>
          <a:graphicData uri="http://schemas.openxmlformats.org/drawingml/2006/table">
            <a:tbl>
              <a:tblPr firstRow="1" firstCol="1" bandRow="1"/>
              <a:tblGrid>
                <a:gridCol w="1205587">
                  <a:extLst>
                    <a:ext uri="{9D8B030D-6E8A-4147-A177-3AD203B41FA5}">
                      <a16:colId xmlns:a16="http://schemas.microsoft.com/office/drawing/2014/main" val="2818000536"/>
                    </a:ext>
                  </a:extLst>
                </a:gridCol>
                <a:gridCol w="1074232">
                  <a:extLst>
                    <a:ext uri="{9D8B030D-6E8A-4147-A177-3AD203B41FA5}">
                      <a16:colId xmlns:a16="http://schemas.microsoft.com/office/drawing/2014/main" val="1817438182"/>
                    </a:ext>
                  </a:extLst>
                </a:gridCol>
                <a:gridCol w="1155205">
                  <a:extLst>
                    <a:ext uri="{9D8B030D-6E8A-4147-A177-3AD203B41FA5}">
                      <a16:colId xmlns:a16="http://schemas.microsoft.com/office/drawing/2014/main" val="2848027570"/>
                    </a:ext>
                  </a:extLst>
                </a:gridCol>
                <a:gridCol w="4451676">
                  <a:extLst>
                    <a:ext uri="{9D8B030D-6E8A-4147-A177-3AD203B41FA5}">
                      <a16:colId xmlns:a16="http://schemas.microsoft.com/office/drawing/2014/main" val="1283053783"/>
                    </a:ext>
                  </a:extLst>
                </a:gridCol>
              </a:tblGrid>
              <a:tr h="16388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EBANO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05/12/2019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CM/16/29: se presenta el Plan operativo Decembrino 2019, por parte de la Dirección de Seguridad Pública Municipal, el cual se implementará de manera coordinada con las demás corporaciones policiales.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CM/16/30: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grooming y sexting, violencia de género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295083"/>
                  </a:ext>
                </a:extLst>
              </a:tr>
              <a:tr h="145678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EL NARANJO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12/12/2019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CMSP/58/33: El compromiso de las corporaciones de implementar el Plan Operativo Decembrino.</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CMSP/58/34: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denuncia.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2958746"/>
                  </a:ext>
                </a:extLst>
              </a:tr>
            </a:tbl>
          </a:graphicData>
        </a:graphic>
      </p:graphicFrame>
    </p:spTree>
    <p:extLst>
      <p:ext uri="{BB962C8B-B14F-4D97-AF65-F5344CB8AC3E}">
        <p14:creationId xmlns:p14="http://schemas.microsoft.com/office/powerpoint/2010/main" val="4144637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986329396"/>
              </p:ext>
            </p:extLst>
          </p:nvPr>
        </p:nvGraphicFramePr>
        <p:xfrm>
          <a:off x="611560" y="1340768"/>
          <a:ext cx="7886699" cy="4391914"/>
        </p:xfrm>
        <a:graphic>
          <a:graphicData uri="http://schemas.openxmlformats.org/drawingml/2006/table">
            <a:tbl>
              <a:tblPr firstRow="1" firstCol="1" bandRow="1"/>
              <a:tblGrid>
                <a:gridCol w="1205587">
                  <a:extLst>
                    <a:ext uri="{9D8B030D-6E8A-4147-A177-3AD203B41FA5}">
                      <a16:colId xmlns:a16="http://schemas.microsoft.com/office/drawing/2014/main" val="1094977743"/>
                    </a:ext>
                  </a:extLst>
                </a:gridCol>
                <a:gridCol w="1074232">
                  <a:extLst>
                    <a:ext uri="{9D8B030D-6E8A-4147-A177-3AD203B41FA5}">
                      <a16:colId xmlns:a16="http://schemas.microsoft.com/office/drawing/2014/main" val="507996782"/>
                    </a:ext>
                  </a:extLst>
                </a:gridCol>
                <a:gridCol w="1155204">
                  <a:extLst>
                    <a:ext uri="{9D8B030D-6E8A-4147-A177-3AD203B41FA5}">
                      <a16:colId xmlns:a16="http://schemas.microsoft.com/office/drawing/2014/main" val="3528089750"/>
                    </a:ext>
                  </a:extLst>
                </a:gridCol>
                <a:gridCol w="4451676">
                  <a:extLst>
                    <a:ext uri="{9D8B030D-6E8A-4147-A177-3AD203B41FA5}">
                      <a16:colId xmlns:a16="http://schemas.microsoft.com/office/drawing/2014/main" val="4143409284"/>
                    </a:ext>
                  </a:extLst>
                </a:gridCol>
              </a:tblGrid>
              <a:tr h="236726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CM/18/28: se presenta el Plan operativo Decembrino 2019, por parte de la Dirección de Seguridad Pública Municipal, el cual se implementará de manera coordinada con las demás corporaciones policiales.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CM/18/29: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grooming y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CM/18/30: por conducto de la Dirección de Seguridad Pública Municipal,  se implementara seguridad y vigilancia de manera coordinada con las demás corporaciones policiales durante las fiestas patronales de Tandzumadz del dia 09 al 14 de diciembre.</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5648170"/>
                  </a:ext>
                </a:extLst>
              </a:tr>
              <a:tr h="910488">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09/12/2019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CM/38/34: El compromiso de las corporaciones de implementar el Plan Operativo Decembrino.</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CM/38/35: El compromiso del ayuntamiento de enviar oficio al Jefe de la Jurisdicción Sanitaria N° 7, con sede en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Tancanhuitz</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solicitándole certificación de detenidos en las instalaciones del centro de salud de San Antonio.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4538867"/>
                  </a:ext>
                </a:extLst>
              </a:tr>
            </a:tbl>
          </a:graphicData>
        </a:graphic>
      </p:graphicFrame>
    </p:spTree>
    <p:extLst>
      <p:ext uri="{BB962C8B-B14F-4D97-AF65-F5344CB8AC3E}">
        <p14:creationId xmlns:p14="http://schemas.microsoft.com/office/powerpoint/2010/main" val="260929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824169883"/>
              </p:ext>
            </p:extLst>
          </p:nvPr>
        </p:nvGraphicFramePr>
        <p:xfrm>
          <a:off x="395536" y="1340768"/>
          <a:ext cx="8174731" cy="4206240"/>
        </p:xfrm>
        <a:graphic>
          <a:graphicData uri="http://schemas.openxmlformats.org/drawingml/2006/table">
            <a:tbl>
              <a:tblPr firstRow="1" firstCol="1" bandRow="1"/>
              <a:tblGrid>
                <a:gridCol w="1440160">
                  <a:extLst>
                    <a:ext uri="{9D8B030D-6E8A-4147-A177-3AD203B41FA5}">
                      <a16:colId xmlns:a16="http://schemas.microsoft.com/office/drawing/2014/main" val="4185570824"/>
                    </a:ext>
                  </a:extLst>
                </a:gridCol>
                <a:gridCol w="922921">
                  <a:extLst>
                    <a:ext uri="{9D8B030D-6E8A-4147-A177-3AD203B41FA5}">
                      <a16:colId xmlns:a16="http://schemas.microsoft.com/office/drawing/2014/main" val="1441787939"/>
                    </a:ext>
                  </a:extLst>
                </a:gridCol>
                <a:gridCol w="1197393">
                  <a:extLst>
                    <a:ext uri="{9D8B030D-6E8A-4147-A177-3AD203B41FA5}">
                      <a16:colId xmlns:a16="http://schemas.microsoft.com/office/drawing/2014/main" val="2137077932"/>
                    </a:ext>
                  </a:extLst>
                </a:gridCol>
                <a:gridCol w="4614257">
                  <a:extLst>
                    <a:ext uri="{9D8B030D-6E8A-4147-A177-3AD203B41FA5}">
                      <a16:colId xmlns:a16="http://schemas.microsoft.com/office/drawing/2014/main" val="3050298166"/>
                    </a:ext>
                  </a:extLst>
                </a:gridCol>
              </a:tblGrid>
              <a:tr h="16388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MARTIN CHALCHICUAUTLA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11/12/2019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CM/29/25: se presenta el Plan operativo Decembrino 2019, por parte de la Dirección de Seguridad Pública Municipal, el cual se implementará de manera coordinada con las demás corporaciones policiales.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CM/29/26: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grooming y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3492562"/>
                  </a:ext>
                </a:extLst>
              </a:tr>
              <a:tr h="16388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04/12/2019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CM/34/30: se presenta el Plan operativo Decembrino 2019, por parte de la Dirección de Seguridad Pública Municipal, el cual se implementará de manera coordinada con las demás corporaciones policiales.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CM/34/31: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la denuncia.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202873"/>
                  </a:ext>
                </a:extLst>
              </a:tr>
            </a:tbl>
          </a:graphicData>
        </a:graphic>
      </p:graphicFrame>
    </p:spTree>
    <p:extLst>
      <p:ext uri="{BB962C8B-B14F-4D97-AF65-F5344CB8AC3E}">
        <p14:creationId xmlns:p14="http://schemas.microsoft.com/office/powerpoint/2010/main" val="4214857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501042046"/>
              </p:ext>
            </p:extLst>
          </p:nvPr>
        </p:nvGraphicFramePr>
        <p:xfrm>
          <a:off x="683568" y="1412776"/>
          <a:ext cx="7886699" cy="4181602"/>
        </p:xfrm>
        <a:graphic>
          <a:graphicData uri="http://schemas.openxmlformats.org/drawingml/2006/table">
            <a:tbl>
              <a:tblPr firstRow="1" firstCol="1" bandRow="1"/>
              <a:tblGrid>
                <a:gridCol w="1205587">
                  <a:extLst>
                    <a:ext uri="{9D8B030D-6E8A-4147-A177-3AD203B41FA5}">
                      <a16:colId xmlns:a16="http://schemas.microsoft.com/office/drawing/2014/main" val="695537735"/>
                    </a:ext>
                  </a:extLst>
                </a:gridCol>
                <a:gridCol w="1074232">
                  <a:extLst>
                    <a:ext uri="{9D8B030D-6E8A-4147-A177-3AD203B41FA5}">
                      <a16:colId xmlns:a16="http://schemas.microsoft.com/office/drawing/2014/main" val="2627890995"/>
                    </a:ext>
                  </a:extLst>
                </a:gridCol>
                <a:gridCol w="1155204">
                  <a:extLst>
                    <a:ext uri="{9D8B030D-6E8A-4147-A177-3AD203B41FA5}">
                      <a16:colId xmlns:a16="http://schemas.microsoft.com/office/drawing/2014/main" val="3403192342"/>
                    </a:ext>
                  </a:extLst>
                </a:gridCol>
                <a:gridCol w="4451676">
                  <a:extLst>
                    <a:ext uri="{9D8B030D-6E8A-4147-A177-3AD203B41FA5}">
                      <a16:colId xmlns:a16="http://schemas.microsoft.com/office/drawing/2014/main" val="1685857379"/>
                    </a:ext>
                  </a:extLst>
                </a:gridCol>
              </a:tblGrid>
              <a:tr h="1820977">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10/12/2019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CMSP/36/42: El compromiso de las corporaciones de implementar el Plan Operativo Decembrino.</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CMSP/36/43: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Grooming y Sexting, violencia de Género y cultura de denuncia.</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CMSP/36/44: El compromiso del Inspector de Alcoholes,  de implementar operativos anti alcohol en la delegación de Tambaca.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913094"/>
                  </a:ext>
                </a:extLst>
              </a:tr>
              <a:tr h="145678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TAMAZUNCHALE</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CMSP/37/23: El compromiso de las corporaciones de implementar el Plan Operativo Decembrino.</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CMSP/37/24: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denuncia.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9117899"/>
                  </a:ext>
                </a:extLst>
              </a:tr>
            </a:tbl>
          </a:graphicData>
        </a:graphic>
      </p:graphicFrame>
    </p:spTree>
    <p:extLst>
      <p:ext uri="{BB962C8B-B14F-4D97-AF65-F5344CB8AC3E}">
        <p14:creationId xmlns:p14="http://schemas.microsoft.com/office/powerpoint/2010/main" val="45105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04732355"/>
              </p:ext>
            </p:extLst>
          </p:nvPr>
        </p:nvGraphicFramePr>
        <p:xfrm>
          <a:off x="755576" y="1340768"/>
          <a:ext cx="7886700" cy="4589907"/>
        </p:xfrm>
        <a:graphic>
          <a:graphicData uri="http://schemas.openxmlformats.org/drawingml/2006/table">
            <a:tbl>
              <a:tblPr firstRow="1" firstCol="1" bandRow="1"/>
              <a:tblGrid>
                <a:gridCol w="1205587">
                  <a:extLst>
                    <a:ext uri="{9D8B030D-6E8A-4147-A177-3AD203B41FA5}">
                      <a16:colId xmlns:a16="http://schemas.microsoft.com/office/drawing/2014/main" val="381166528"/>
                    </a:ext>
                  </a:extLst>
                </a:gridCol>
                <a:gridCol w="1074232">
                  <a:extLst>
                    <a:ext uri="{9D8B030D-6E8A-4147-A177-3AD203B41FA5}">
                      <a16:colId xmlns:a16="http://schemas.microsoft.com/office/drawing/2014/main" val="1826357508"/>
                    </a:ext>
                  </a:extLst>
                </a:gridCol>
                <a:gridCol w="1155205">
                  <a:extLst>
                    <a:ext uri="{9D8B030D-6E8A-4147-A177-3AD203B41FA5}">
                      <a16:colId xmlns:a16="http://schemas.microsoft.com/office/drawing/2014/main" val="1070918687"/>
                    </a:ext>
                  </a:extLst>
                </a:gridCol>
                <a:gridCol w="4451676">
                  <a:extLst>
                    <a:ext uri="{9D8B030D-6E8A-4147-A177-3AD203B41FA5}">
                      <a16:colId xmlns:a16="http://schemas.microsoft.com/office/drawing/2014/main" val="3704805586"/>
                    </a:ext>
                  </a:extLst>
                </a:gridCol>
              </a:tblGrid>
              <a:tr h="1274684">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TAMPACAN</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19/12/2019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CM/40/39: Que por conducto de la Dirección de Seguridad Pública Municipal, Seguridad.</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CMSP/40/31: El compromiso de las corporaciones de continuar con la operatividad decembrina.</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CMSP/40/40: El compromiso de las corporaciones policiales de implementar operatividad durante las fiestas patronales de la comunidad de “El Hulero”, a celebrarse durante los días del 26 al 31del presente mes y año.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0803969"/>
                  </a:ext>
                </a:extLst>
              </a:tr>
              <a:tr h="145678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CMSP/39/43: El compromiso de las corporaciones de implementar el Plan Operativo Decembrino.</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CMSP/39/44: El compromiso de las autoridades municipales de difundir las campañas de prevención del delito del Secretariado Ejecutivo del Consejo Estatal de Seguridad Pública haciendo la entrega de 3,000 trípticos y 300 carteles con los temas de prevención de conductas violentas, prevención de adicciones, prevención de embarazo en adolescentes, prevención de Grooming y Sexting, violencia de Género y cultura de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9522137"/>
                  </a:ext>
                </a:extLst>
              </a:tr>
              <a:tr h="910488">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TAMUIN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18/12/2019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CMSP/40/31: El compromiso de las corporaciones de continuar con la operatividad decembrina.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CMSP/40/32: El compromiso del Director de Comercio Municipal, de implementar operatividad anti alcohol nocturnos, previniendo el transporte clandestino de bebidas embriagantes.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000031"/>
                  </a:ext>
                </a:extLst>
              </a:tr>
            </a:tbl>
          </a:graphicData>
        </a:graphic>
      </p:graphicFrame>
    </p:spTree>
    <p:extLst>
      <p:ext uri="{BB962C8B-B14F-4D97-AF65-F5344CB8AC3E}">
        <p14:creationId xmlns:p14="http://schemas.microsoft.com/office/powerpoint/2010/main" val="4262221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42394336"/>
              </p:ext>
            </p:extLst>
          </p:nvPr>
        </p:nvGraphicFramePr>
        <p:xfrm>
          <a:off x="827584" y="1052736"/>
          <a:ext cx="7886700" cy="5220843"/>
        </p:xfrm>
        <a:graphic>
          <a:graphicData uri="http://schemas.openxmlformats.org/drawingml/2006/table">
            <a:tbl>
              <a:tblPr firstRow="1" firstCol="1" bandRow="1"/>
              <a:tblGrid>
                <a:gridCol w="1205587">
                  <a:extLst>
                    <a:ext uri="{9D8B030D-6E8A-4147-A177-3AD203B41FA5}">
                      <a16:colId xmlns:a16="http://schemas.microsoft.com/office/drawing/2014/main" val="1177454900"/>
                    </a:ext>
                  </a:extLst>
                </a:gridCol>
                <a:gridCol w="1074232">
                  <a:extLst>
                    <a:ext uri="{9D8B030D-6E8A-4147-A177-3AD203B41FA5}">
                      <a16:colId xmlns:a16="http://schemas.microsoft.com/office/drawing/2014/main" val="1767330552"/>
                    </a:ext>
                  </a:extLst>
                </a:gridCol>
                <a:gridCol w="1155205">
                  <a:extLst>
                    <a:ext uri="{9D8B030D-6E8A-4147-A177-3AD203B41FA5}">
                      <a16:colId xmlns:a16="http://schemas.microsoft.com/office/drawing/2014/main" val="2198693647"/>
                    </a:ext>
                  </a:extLst>
                </a:gridCol>
                <a:gridCol w="4451676">
                  <a:extLst>
                    <a:ext uri="{9D8B030D-6E8A-4147-A177-3AD203B41FA5}">
                      <a16:colId xmlns:a16="http://schemas.microsoft.com/office/drawing/2014/main" val="3873895329"/>
                    </a:ext>
                  </a:extLst>
                </a:gridCol>
              </a:tblGrid>
              <a:tr h="16388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TANLAJAS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CM/41/31: se presenta el Plan operativo Decembrino 2019, por parte de la Dirección de Seguridad Pública Municipal, el cual se implementará de manera coordinada con las demás corporaciones policiales.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CM/4132: por conducto de las Autoridades Municipales apoyaran en la difusión de las campañas de prevención del delito del Secretariado Ejecutivo del Consejo Estatal de Seguridad Pública, haciendo la entrega de 3000 trípticos y 300 carteles con los temas; prevención de conductas violentas, prevención de adicciones, prevención de embarazo en adolescentes, prevención de grooming y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3491815"/>
                  </a:ext>
                </a:extLst>
              </a:tr>
              <a:tr h="1274684">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10/12/2019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CM/42/31: se presenta el Plan operativo Decembrino 2019, por parte de la Dirección de Seguridad Pública Municipal, el cual se implementara de manera coordinada con las demás corporaciones policiales.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CM/42/31: por parte de la Dirección de Seguridad Pública Municipal en coordinación con las demás corporaciones policiales implementaran seguridad y vigilancia durante las Fiestas patronales del 27 al 29 de diciembre del presente en la Comunidad de la Sagrada Familia.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2173171"/>
                  </a:ext>
                </a:extLst>
              </a:tr>
              <a:tr h="728391">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11/12/2019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CMSP/54/51: El compromiso de las corporaciones de implementar el Plan Operativo Decembrino.</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CMSP/54/52: El compromiso del Inspector de Alcoholes,  de implementar operativos anti alcohol en la Cabecera Municipal y delegación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Ahuacatlán</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8034"/>
                  </a:ext>
                </a:extLst>
              </a:tr>
            </a:tbl>
          </a:graphicData>
        </a:graphic>
      </p:graphicFrame>
    </p:spTree>
    <p:extLst>
      <p:ext uri="{BB962C8B-B14F-4D97-AF65-F5344CB8AC3E}">
        <p14:creationId xmlns:p14="http://schemas.microsoft.com/office/powerpoint/2010/main" val="1756958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54442169"/>
              </p:ext>
            </p:extLst>
          </p:nvPr>
        </p:nvGraphicFramePr>
        <p:xfrm>
          <a:off x="755576" y="1340768"/>
          <a:ext cx="7886700" cy="4379595"/>
        </p:xfrm>
        <a:graphic>
          <a:graphicData uri="http://schemas.openxmlformats.org/drawingml/2006/table">
            <a:tbl>
              <a:tblPr firstRow="1" firstCol="1" bandRow="1"/>
              <a:tblGrid>
                <a:gridCol w="1205587">
                  <a:extLst>
                    <a:ext uri="{9D8B030D-6E8A-4147-A177-3AD203B41FA5}">
                      <a16:colId xmlns:a16="http://schemas.microsoft.com/office/drawing/2014/main" val="4120633782"/>
                    </a:ext>
                  </a:extLst>
                </a:gridCol>
                <a:gridCol w="1074232">
                  <a:extLst>
                    <a:ext uri="{9D8B030D-6E8A-4147-A177-3AD203B41FA5}">
                      <a16:colId xmlns:a16="http://schemas.microsoft.com/office/drawing/2014/main" val="1221542868"/>
                    </a:ext>
                  </a:extLst>
                </a:gridCol>
                <a:gridCol w="1155205">
                  <a:extLst>
                    <a:ext uri="{9D8B030D-6E8A-4147-A177-3AD203B41FA5}">
                      <a16:colId xmlns:a16="http://schemas.microsoft.com/office/drawing/2014/main" val="3160600542"/>
                    </a:ext>
                  </a:extLst>
                </a:gridCol>
                <a:gridCol w="4451676">
                  <a:extLst>
                    <a:ext uri="{9D8B030D-6E8A-4147-A177-3AD203B41FA5}">
                      <a16:colId xmlns:a16="http://schemas.microsoft.com/office/drawing/2014/main" val="3126355732"/>
                    </a:ext>
                  </a:extLst>
                </a:gridCol>
              </a:tblGrid>
              <a:tr h="910488">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CM/07/36: La implementación del plan operativo, Guadalupe - Reyes 2019. Por parte de la dirección de seguridad pública municipal.</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CM/07/37: El compromiso del ayuntamiento de difundir las campañas de prevención del delito, que atreves del consejo estatal de seguridad pública se entregan, con los temas sobre, grooming, sexting, alerta de género.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1741649"/>
                  </a:ext>
                </a:extLst>
              </a:tr>
              <a:tr h="1092586">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20/12/2019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CM/15/36: El compromiso de la dirección de Seguridad Pública Municipal de implementar dispositivo de fiestas decembrinas. Así como tener atención especializada en el dispositivo cohetón.</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CM/15/37: El compromiso de. Ayuntamiento de implementar acciones encaminadas a erradicar extorsión telefónica, en coordinación con corporaciones de seguridad pública.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3175752"/>
                  </a:ext>
                </a:extLst>
              </a:tr>
              <a:tr h="163887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CM/07/39: EL compromiso de la dirección de seguridad pública municipal de implementar el operativo en relación la feria regional de illa de Guadalupe del 8 al 13 de diciembre. </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CM/07/40: El compromiso del ayuntamiento de darle difusión a las campañas de prevención del delito que por parte del consejo estatal de seguridad pública se entregan con el fin de prevenir delitos, con los temas de alerta de género,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CM/07/41: La implementación, del plan operativo, Guadalupe - Reyes 2019. por parte de policía municipal</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6561634"/>
                  </a:ext>
                </a:extLst>
              </a:tr>
            </a:tbl>
          </a:graphicData>
        </a:graphic>
      </p:graphicFrame>
    </p:spTree>
    <p:extLst>
      <p:ext uri="{BB962C8B-B14F-4D97-AF65-F5344CB8AC3E}">
        <p14:creationId xmlns:p14="http://schemas.microsoft.com/office/powerpoint/2010/main" val="3819062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93583350"/>
              </p:ext>
            </p:extLst>
          </p:nvPr>
        </p:nvGraphicFramePr>
        <p:xfrm>
          <a:off x="395536" y="692696"/>
          <a:ext cx="8568952" cy="5590794"/>
        </p:xfrm>
        <a:graphic>
          <a:graphicData uri="http://schemas.openxmlformats.org/drawingml/2006/table">
            <a:tbl>
              <a:tblPr firstRow="1" firstCol="1" bandRow="1"/>
              <a:tblGrid>
                <a:gridCol w="864096">
                  <a:extLst>
                    <a:ext uri="{9D8B030D-6E8A-4147-A177-3AD203B41FA5}">
                      <a16:colId xmlns:a16="http://schemas.microsoft.com/office/drawing/2014/main" val="3079287642"/>
                    </a:ext>
                  </a:extLst>
                </a:gridCol>
                <a:gridCol w="864096">
                  <a:extLst>
                    <a:ext uri="{9D8B030D-6E8A-4147-A177-3AD203B41FA5}">
                      <a16:colId xmlns:a16="http://schemas.microsoft.com/office/drawing/2014/main" val="8033833"/>
                    </a:ext>
                  </a:extLst>
                </a:gridCol>
                <a:gridCol w="720080">
                  <a:extLst>
                    <a:ext uri="{9D8B030D-6E8A-4147-A177-3AD203B41FA5}">
                      <a16:colId xmlns:a16="http://schemas.microsoft.com/office/drawing/2014/main" val="3800469109"/>
                    </a:ext>
                  </a:extLst>
                </a:gridCol>
                <a:gridCol w="6120680">
                  <a:extLst>
                    <a:ext uri="{9D8B030D-6E8A-4147-A177-3AD203B41FA5}">
                      <a16:colId xmlns:a16="http://schemas.microsoft.com/office/drawing/2014/main" val="3626942652"/>
                    </a:ext>
                  </a:extLst>
                </a:gridCol>
              </a:tblGrid>
              <a:tr h="2234471">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04/12/2019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CMSP/08/042: Por conducto de la Dirección de Seguridad Pública Municipal y Seguridad Pública del Estado, implementaran un operativo de seguridad y vigilancia en la Feria del Paisano.</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CMSP/08/043: Por conducto de la Dirección de Seguridad Pública Municipal y Seguridad Pública del Estado, implementaran un operativo de seguridad y vigilancia en el Medio Maratón de Cerritos.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CMSP/08/044: Por conducto de la Dirección de Seguridad Pública Municipal y Seguridad Pública del Estado, implementaran un operativo de seguridad y vigilancia en la celebración de la Feria del Tamal.</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CMSP/08/045: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CMSP/08/046: Por conducto de la Dirección de Seguridad Pública Municipal y Seguridad Pública del Estado, implementaran los planes operativos “Hogar Seguro, Paisano, Cohetón, Guadalupano, Aguinaldo, Blanca Navidad, Fin de Año y Reyes”.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536000"/>
                  </a:ext>
                </a:extLst>
              </a:tr>
              <a:tr h="2116867">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10/12/2019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CMSP/11/039: Por conducto de Seguridad Pública del Estado, implementaran los planes operativos “Hogar Seguro, Paisano, Cohetón, Guadalupano, Aguinaldo, Blanca Navidad, Fin de Año y Reyes”.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CMSP/11/040: Por conducto de Seguridad Pública del Estado, implementaran los planes operativos ““Feria Regional y Patronal de Ciudad Fernández”.</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CMSP/11/041: Por conducto de Seguridad Pública del Estado, implementara el plan operativo “Feria del Chicharrón y de la Cerveza Artesanal”.</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CMSP/11/042: Por conducto del Inspector de Alcoholes Municipal, en coordinación con la Dirección de Seguridad Pública Municipal y Seguridad Pública del Estado, implementaran supervisiones a establecimientos con venta de bebidas alcohólicas y de seguridad y vigilancia en la Comunidad de Atotonilco.</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CMSP/11/043: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835" marR="418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9887748"/>
                  </a:ext>
                </a:extLst>
              </a:tr>
            </a:tbl>
          </a:graphicData>
        </a:graphic>
      </p:graphicFrame>
    </p:spTree>
    <p:extLst>
      <p:ext uri="{BB962C8B-B14F-4D97-AF65-F5344CB8AC3E}">
        <p14:creationId xmlns:p14="http://schemas.microsoft.com/office/powerpoint/2010/main" val="2810244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888067344"/>
              </p:ext>
            </p:extLst>
          </p:nvPr>
        </p:nvGraphicFramePr>
        <p:xfrm>
          <a:off x="467544" y="836712"/>
          <a:ext cx="8676456" cy="5257800"/>
        </p:xfrm>
        <a:graphic>
          <a:graphicData uri="http://schemas.openxmlformats.org/drawingml/2006/table">
            <a:tbl>
              <a:tblPr firstRow="1" firstCol="1" bandRow="1"/>
              <a:tblGrid>
                <a:gridCol w="1168752">
                  <a:extLst>
                    <a:ext uri="{9D8B030D-6E8A-4147-A177-3AD203B41FA5}">
                      <a16:colId xmlns:a16="http://schemas.microsoft.com/office/drawing/2014/main" val="241337273"/>
                    </a:ext>
                  </a:extLst>
                </a:gridCol>
                <a:gridCol w="1041411">
                  <a:extLst>
                    <a:ext uri="{9D8B030D-6E8A-4147-A177-3AD203B41FA5}">
                      <a16:colId xmlns:a16="http://schemas.microsoft.com/office/drawing/2014/main" val="3640990647"/>
                    </a:ext>
                  </a:extLst>
                </a:gridCol>
                <a:gridCol w="1119908">
                  <a:extLst>
                    <a:ext uri="{9D8B030D-6E8A-4147-A177-3AD203B41FA5}">
                      <a16:colId xmlns:a16="http://schemas.microsoft.com/office/drawing/2014/main" val="2444418352"/>
                    </a:ext>
                  </a:extLst>
                </a:gridCol>
                <a:gridCol w="5346385">
                  <a:extLst>
                    <a:ext uri="{9D8B030D-6E8A-4147-A177-3AD203B41FA5}">
                      <a16:colId xmlns:a16="http://schemas.microsoft.com/office/drawing/2014/main" val="2395457765"/>
                    </a:ext>
                  </a:extLst>
                </a:gridCol>
              </a:tblGrid>
              <a:tr h="209508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CMSP/19/050: Por conducto de la Dirección de Seguridad Pública Municipal y Seguridad Pública del Estado, implementaran los planes operativos “Hogar Seguro, Paisano, Cohetón, Guadalupano, Aguinaldo, Blanca Navidad, Fin de Año y Reyes”.</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CMSP/19/051: Por conducto de la Dirección de Seguridad Pública Municipal y Seguridad Pública del Estado, implementaran un operativo de seguridad y vigilancia en las fiestas decembrinas de la Cabecera Municipal de Lagunillas.</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CMSP/19/052: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Grooming y Sexting, Violencia de Genero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1715278"/>
                  </a:ext>
                </a:extLst>
              </a:tr>
              <a:tr h="2256249">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02/12/2019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CMSP/23/044: Por conducto de la Dirección de Seguridad Pública Municipal y Seguridad Pública del Estado, implementaran operativos de seguridad y vigilancia en las fiestas ejidales de las Comunidades de Nogales, Tortugas, Pozo Bendito, Cerrito de la Cruz, El Ranchito y Aguacate.</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CMSP/23/045: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CMSP/23/046: Por conducto de la Dirección de Seguridad Pública Municipal y Seguridad Pública del Estado, implementaran los planes operativos “Hogar Seguro, Paisano, Cohetón, Guadalupano, Aguinaldo, Blanca Navidad, Fin de Año y Reyes”.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9869716"/>
                  </a:ext>
                </a:extLst>
              </a:tr>
            </a:tbl>
          </a:graphicData>
        </a:graphic>
      </p:graphicFrame>
    </p:spTree>
    <p:extLst>
      <p:ext uri="{BB962C8B-B14F-4D97-AF65-F5344CB8AC3E}">
        <p14:creationId xmlns:p14="http://schemas.microsoft.com/office/powerpoint/2010/main" val="42138876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58530839"/>
              </p:ext>
            </p:extLst>
          </p:nvPr>
        </p:nvGraphicFramePr>
        <p:xfrm>
          <a:off x="467544" y="764704"/>
          <a:ext cx="8496944" cy="5678424"/>
        </p:xfrm>
        <a:graphic>
          <a:graphicData uri="http://schemas.openxmlformats.org/drawingml/2006/table">
            <a:tbl>
              <a:tblPr firstRow="1" firstCol="1" bandRow="1"/>
              <a:tblGrid>
                <a:gridCol w="1298871">
                  <a:extLst>
                    <a:ext uri="{9D8B030D-6E8A-4147-A177-3AD203B41FA5}">
                      <a16:colId xmlns:a16="http://schemas.microsoft.com/office/drawing/2014/main" val="3772683186"/>
                    </a:ext>
                  </a:extLst>
                </a:gridCol>
                <a:gridCol w="1157353">
                  <a:extLst>
                    <a:ext uri="{9D8B030D-6E8A-4147-A177-3AD203B41FA5}">
                      <a16:colId xmlns:a16="http://schemas.microsoft.com/office/drawing/2014/main" val="3099768072"/>
                    </a:ext>
                  </a:extLst>
                </a:gridCol>
                <a:gridCol w="1244590">
                  <a:extLst>
                    <a:ext uri="{9D8B030D-6E8A-4147-A177-3AD203B41FA5}">
                      <a16:colId xmlns:a16="http://schemas.microsoft.com/office/drawing/2014/main" val="4154546479"/>
                    </a:ext>
                  </a:extLst>
                </a:gridCol>
                <a:gridCol w="4796130">
                  <a:extLst>
                    <a:ext uri="{9D8B030D-6E8A-4147-A177-3AD203B41FA5}">
                      <a16:colId xmlns:a16="http://schemas.microsoft.com/office/drawing/2014/main" val="1461832491"/>
                    </a:ext>
                  </a:extLst>
                </a:gridCol>
              </a:tblGrid>
              <a:tr h="2719586">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CMSP/27/042: Por conducto de Seguridad Pública del Estado, implementara los planes operativos “Hogar Seguro, Paisano, Cohetón, Guadalupano, Aguinaldo, Blanca Navidad, Fin de Año y Reyes”.</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CMSP/27/043: Por conducto de la Dirección de Seguridad Pública Municipal y Seguridad Pública del Estado, presentaran en la próxima sesión de Consejo el plan operativos “Feria Regional de San Ciro de Acosta 2020”.</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CMSP/27/044: Por conducto de la Dirección de Seguridad Pública Municipal y Seguridad Pública del Estado, implementaran un operativo de seguridad y vigilancia en las Fiestas Patronales de la Comunidad de Palo Alto.</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CMSP/27/045: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Grooming y Sexting, Violencia de Genero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5931740"/>
                  </a:ext>
                </a:extLst>
              </a:tr>
              <a:tr h="1631752">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05/12/2019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CMSP/30/039: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CMSP/30/040: Por conducto de Seguridad Pública del Estado, implementara los planes operativos “Hogar Seguro, Paisano, Cohetón, Guadalupano, Aguinaldo, Blanca Navidad, Fin de Año y Reyes”.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006900"/>
                  </a:ext>
                </a:extLst>
              </a:tr>
            </a:tbl>
          </a:graphicData>
        </a:graphic>
      </p:graphicFrame>
    </p:spTree>
    <p:extLst>
      <p:ext uri="{BB962C8B-B14F-4D97-AF65-F5344CB8AC3E}">
        <p14:creationId xmlns:p14="http://schemas.microsoft.com/office/powerpoint/2010/main" val="3271204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092574302"/>
              </p:ext>
            </p:extLst>
          </p:nvPr>
        </p:nvGraphicFramePr>
        <p:xfrm>
          <a:off x="611560" y="692696"/>
          <a:ext cx="7852402" cy="5864098"/>
        </p:xfrm>
        <a:graphic>
          <a:graphicData uri="http://schemas.openxmlformats.org/drawingml/2006/table">
            <a:tbl>
              <a:tblPr firstRow="1" firstCol="1" bandRow="1"/>
              <a:tblGrid>
                <a:gridCol w="1200344">
                  <a:extLst>
                    <a:ext uri="{9D8B030D-6E8A-4147-A177-3AD203B41FA5}">
                      <a16:colId xmlns:a16="http://schemas.microsoft.com/office/drawing/2014/main" val="2112620256"/>
                    </a:ext>
                  </a:extLst>
                </a:gridCol>
                <a:gridCol w="1069561">
                  <a:extLst>
                    <a:ext uri="{9D8B030D-6E8A-4147-A177-3AD203B41FA5}">
                      <a16:colId xmlns:a16="http://schemas.microsoft.com/office/drawing/2014/main" val="1461718531"/>
                    </a:ext>
                  </a:extLst>
                </a:gridCol>
                <a:gridCol w="1150181">
                  <a:extLst>
                    <a:ext uri="{9D8B030D-6E8A-4147-A177-3AD203B41FA5}">
                      <a16:colId xmlns:a16="http://schemas.microsoft.com/office/drawing/2014/main" val="750777755"/>
                    </a:ext>
                  </a:extLst>
                </a:gridCol>
                <a:gridCol w="4432316">
                  <a:extLst>
                    <a:ext uri="{9D8B030D-6E8A-4147-A177-3AD203B41FA5}">
                      <a16:colId xmlns:a16="http://schemas.microsoft.com/office/drawing/2014/main" val="529977007"/>
                    </a:ext>
                  </a:extLst>
                </a:gridCol>
              </a:tblGrid>
              <a:tr h="1631752">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09/12/2019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CMSP/31/045: Por conducto de Seguridad Pública del Estado, implementara los planes operativos “Hogar Seguro, Paisano, Cohetón, Guadalupano, Aguinaldo, Blanca Navidad, Fin de Año y Reyes”.</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CMSP/31/046: Por conducto de las autoridades municipales apoyen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Grooming y Sexting, Violencia de Genero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501402"/>
                  </a:ext>
                </a:extLst>
              </a:tr>
              <a:tr h="2719586">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11/12/2019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CM/02/052: Por conducto de la Dirección de Seguridad Pública Municipal y Seguridad Pública del Estado, implementaran los planes operativos “Hogar Seguro, Cohetón, Paisano, Guadalupano, Aguinaldo, Blanca Navidad, Fin de Año y Reyes”.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CM/02/053: Por conducto de las autoridades municipales apoyaran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CM/02/054: Por conducto de la Dirección de Seguridad Pública Municipal, Seguridad Pública del Estado y Policía Ministerial, implementaran un dispositivo de seguridad y vigilancia para prevenir el delito en las Fiestas tradicionales de las Comunidades de las Huertas, Rancho Nuevo y Nogales a celebrase los días 18, 20 y 22 de diciembre de 2019.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454242"/>
                  </a:ext>
                </a:extLst>
              </a:tr>
            </a:tbl>
          </a:graphicData>
        </a:graphic>
      </p:graphicFrame>
    </p:spTree>
    <p:extLst>
      <p:ext uri="{BB962C8B-B14F-4D97-AF65-F5344CB8AC3E}">
        <p14:creationId xmlns:p14="http://schemas.microsoft.com/office/powerpoint/2010/main" val="3528317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091386110"/>
              </p:ext>
            </p:extLst>
          </p:nvPr>
        </p:nvGraphicFramePr>
        <p:xfrm>
          <a:off x="539552" y="692696"/>
          <a:ext cx="8424936" cy="6099048"/>
        </p:xfrm>
        <a:graphic>
          <a:graphicData uri="http://schemas.openxmlformats.org/drawingml/2006/table">
            <a:tbl>
              <a:tblPr firstRow="1" firstCol="1" bandRow="1"/>
              <a:tblGrid>
                <a:gridCol w="1287863">
                  <a:extLst>
                    <a:ext uri="{9D8B030D-6E8A-4147-A177-3AD203B41FA5}">
                      <a16:colId xmlns:a16="http://schemas.microsoft.com/office/drawing/2014/main" val="2775018214"/>
                    </a:ext>
                  </a:extLst>
                </a:gridCol>
                <a:gridCol w="1147544">
                  <a:extLst>
                    <a:ext uri="{9D8B030D-6E8A-4147-A177-3AD203B41FA5}">
                      <a16:colId xmlns:a16="http://schemas.microsoft.com/office/drawing/2014/main" val="3928404112"/>
                    </a:ext>
                  </a:extLst>
                </a:gridCol>
                <a:gridCol w="660937">
                  <a:extLst>
                    <a:ext uri="{9D8B030D-6E8A-4147-A177-3AD203B41FA5}">
                      <a16:colId xmlns:a16="http://schemas.microsoft.com/office/drawing/2014/main" val="185720071"/>
                    </a:ext>
                  </a:extLst>
                </a:gridCol>
                <a:gridCol w="5328592">
                  <a:extLst>
                    <a:ext uri="{9D8B030D-6E8A-4147-A177-3AD203B41FA5}">
                      <a16:colId xmlns:a16="http://schemas.microsoft.com/office/drawing/2014/main" val="3436829470"/>
                    </a:ext>
                  </a:extLst>
                </a:gridCol>
              </a:tblGrid>
              <a:tr h="2030624">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10/12/2019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CM/05/053: Por conducto de la Dirección de Seguridad Pública Municipal, Seguridad Pública del Estado, Policía de Métodos de Investigación y Guardia Nacional, implementaran operativos de seguridad y vigilancia para la prevención del robo en sus diversas modalidades en la Cabecera Municipal.</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CM/05/054: Por conducto de la Dirección de Seguridad Pública Municipal y Seguridad Pública del Estado, implementaran los planes operativos “Hogar Seguro, Cohetón, Paisano, Guadalupano, Aguinaldo, Blanca Navidad, Fin de Año y Reyes”.</a:t>
                      </a:r>
                      <a:b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CM/05/055: Por conducto de las autoridades municipales apoyaran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Grooming y Sexting, Violencia de Genero y Cultura de la Denuncia.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9241560"/>
                  </a:ext>
                </a:extLst>
              </a:tr>
              <a:tr h="2320713">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17/12/2019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CM/10/055: La Dirección de Seguridad Pública Municipal, Seguridad Pública del Estado, Policía de Métodos de Investigación y Guardia Nacional, implementaran los planes operativos “Hogar Seguro, Cohetón, Paisano, Guadalupano, Aguinaldo, Blanca Navidad, Fin de Año y Reyes”.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CM/10/056: Las autoridades municipales solicitaran el apoyo de los planteles educativos del municipio, con el fin de prevenir el delito de robo al interior de los mismos durante las vacaciones de fiestas decembrinas y de fin de año. </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CM/10/057: La Dirección de Seguridad Pública Municipal, Seguridad Pública del Estado, Policía de Métodos de Investigación y Guardia Nacional, implementaran un operativo de seguridad y vigilancia para prevenir el delito en el Aniversario luctuoso del General Saturnino Cedillo a celebrarse el próximo 11 de enero del 2020, en la comunidad de Palomas.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CM/10/058: La Dirección de Seguridad Pública Municipal, Seguridad Pública del Estado, Policía de Métodos de Investigación y Guardia Nacional, implementaran el operativo BOM durante las fiestas decembrinas y de fin de año, con el fin de prevenir el delito en esta temporada.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203899"/>
                  </a:ext>
                </a:extLst>
              </a:tr>
            </a:tbl>
          </a:graphicData>
        </a:graphic>
      </p:graphicFrame>
    </p:spTree>
    <p:extLst>
      <p:ext uri="{BB962C8B-B14F-4D97-AF65-F5344CB8AC3E}">
        <p14:creationId xmlns:p14="http://schemas.microsoft.com/office/powerpoint/2010/main" val="3445468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079257152"/>
              </p:ext>
            </p:extLst>
          </p:nvPr>
        </p:nvGraphicFramePr>
        <p:xfrm>
          <a:off x="611560" y="764704"/>
          <a:ext cx="7852402" cy="5666105"/>
        </p:xfrm>
        <a:graphic>
          <a:graphicData uri="http://schemas.openxmlformats.org/drawingml/2006/table">
            <a:tbl>
              <a:tblPr firstRow="1" firstCol="1" bandRow="1"/>
              <a:tblGrid>
                <a:gridCol w="1200344">
                  <a:extLst>
                    <a:ext uri="{9D8B030D-6E8A-4147-A177-3AD203B41FA5}">
                      <a16:colId xmlns:a16="http://schemas.microsoft.com/office/drawing/2014/main" val="2158863875"/>
                    </a:ext>
                  </a:extLst>
                </a:gridCol>
                <a:gridCol w="1069561">
                  <a:extLst>
                    <a:ext uri="{9D8B030D-6E8A-4147-A177-3AD203B41FA5}">
                      <a16:colId xmlns:a16="http://schemas.microsoft.com/office/drawing/2014/main" val="1682032536"/>
                    </a:ext>
                  </a:extLst>
                </a:gridCol>
                <a:gridCol w="1150181">
                  <a:extLst>
                    <a:ext uri="{9D8B030D-6E8A-4147-A177-3AD203B41FA5}">
                      <a16:colId xmlns:a16="http://schemas.microsoft.com/office/drawing/2014/main" val="2929946144"/>
                    </a:ext>
                  </a:extLst>
                </a:gridCol>
                <a:gridCol w="4432316">
                  <a:extLst>
                    <a:ext uri="{9D8B030D-6E8A-4147-A177-3AD203B41FA5}">
                      <a16:colId xmlns:a16="http://schemas.microsoft.com/office/drawing/2014/main" val="987915983"/>
                    </a:ext>
                  </a:extLst>
                </a:gridCol>
              </a:tblGrid>
              <a:tr h="4351338">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13/12/2019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CM/17/051: Por conducto de la Dirección de Seguridad Pública Municipal y Seguridad Pública del Estado, implementaran los planes operativos “Hogar Seguro, Cohetón, Paisano, Guadalupano, Aguinaldo, Blanca Navidad, Fin de Año y Reyes”.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CM/17/052: El compromiso de las autoridades municipales solicitara el apoyo de los planteles educativos del municipio, con el fin de prevenir el delito de robo al interior de los mismos durante las vacaciones de fiestas decembrinas y de fin de año. </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CM/17/053: Por conducto de las autoridades municipales apoyaran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CM/17/054: La Dirección de Seguridad Pública Municipal, Seguridad Pública del Estado y Policía de Métodos de Investigación, implementaran un dispositivo de seguridad y vigilancia con motivo de la Feria Regional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del Paisano a celebrase del 22 al 25 de diciembre. </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CM/17/055: La Dirección de Seguridad Pública Municipal, Seguridad Pública del Estado y Policía de Métodos de Investigación, implementaran un dispositivo de seguridad y vigilancia con motivo de las fiestas religiosas de las comunidades de Rancho Nuevo y el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Quelital</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 celebrarse los días 24 y 28 de diciembre de 2019 y en las fiestas religiosas de las comunidades de Progreso y el Jicote a celebrarse los días 11 y 12 de enero del 2020.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0532561"/>
                  </a:ext>
                </a:extLst>
              </a:tr>
            </a:tbl>
          </a:graphicData>
        </a:graphic>
      </p:graphicFrame>
    </p:spTree>
    <p:extLst>
      <p:ext uri="{BB962C8B-B14F-4D97-AF65-F5344CB8AC3E}">
        <p14:creationId xmlns:p14="http://schemas.microsoft.com/office/powerpoint/2010/main" val="11073124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694639437"/>
              </p:ext>
            </p:extLst>
          </p:nvPr>
        </p:nvGraphicFramePr>
        <p:xfrm>
          <a:off x="539552" y="835152"/>
          <a:ext cx="8424937" cy="5441823"/>
        </p:xfrm>
        <a:graphic>
          <a:graphicData uri="http://schemas.openxmlformats.org/drawingml/2006/table">
            <a:tbl>
              <a:tblPr firstRow="1" firstCol="1" bandRow="1"/>
              <a:tblGrid>
                <a:gridCol w="1287864">
                  <a:extLst>
                    <a:ext uri="{9D8B030D-6E8A-4147-A177-3AD203B41FA5}">
                      <a16:colId xmlns:a16="http://schemas.microsoft.com/office/drawing/2014/main" val="1466684219"/>
                    </a:ext>
                  </a:extLst>
                </a:gridCol>
                <a:gridCol w="1147545">
                  <a:extLst>
                    <a:ext uri="{9D8B030D-6E8A-4147-A177-3AD203B41FA5}">
                      <a16:colId xmlns:a16="http://schemas.microsoft.com/office/drawing/2014/main" val="4285697693"/>
                    </a:ext>
                  </a:extLst>
                </a:gridCol>
                <a:gridCol w="1234043">
                  <a:extLst>
                    <a:ext uri="{9D8B030D-6E8A-4147-A177-3AD203B41FA5}">
                      <a16:colId xmlns:a16="http://schemas.microsoft.com/office/drawing/2014/main" val="1450254792"/>
                    </a:ext>
                  </a:extLst>
                </a:gridCol>
                <a:gridCol w="4755485">
                  <a:extLst>
                    <a:ext uri="{9D8B030D-6E8A-4147-A177-3AD203B41FA5}">
                      <a16:colId xmlns:a16="http://schemas.microsoft.com/office/drawing/2014/main" val="3081257596"/>
                    </a:ext>
                  </a:extLst>
                </a:gridCol>
              </a:tblGrid>
              <a:tr h="2417410">
                <a:tc>
                  <a:txBody>
                    <a:bodyPr/>
                    <a:lstStyle/>
                    <a:p>
                      <a:pPr>
                        <a:lnSpc>
                          <a:spcPct val="115000"/>
                        </a:lnSpc>
                        <a:spcAft>
                          <a:spcPts val="0"/>
                        </a:spcAft>
                      </a:pPr>
                      <a: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20/12/2019</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CM/24/051: Por conducto de la Dirección de Seguridad Pública Municipal y Seguridad Pública del Estado, implementaran los planes operativos “Hogar Seguro, Cohetón, Paisano, Guadalupano, Aguinaldo, Blanca Navidad, Fin de Año y Reyes”.</a:t>
                      </a:r>
                      <a:b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CM/24/052: La Dirección de Seguridad Pública y Tránsito Municipal  solicitaran el apoyo de los planteles educativos del municipio, con el fin de prevenir el delito de robo al interior de los mismos durante las vacaciones de fiestas decembrinas y de fin de año. </a:t>
                      </a:r>
                      <a:b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CM/24/053: La Dirección de Seguridad Pública y Tránsito Municipal, implementaran dispositivos de tránsito y vialidad en el centro de la cabecera municipal, con el fin de agilizar el tránsito de vehículos en temporada decembrina y de fin de año. </a:t>
                      </a:r>
                      <a:b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CM/24/054: Las autoridades municipales implementaran una campaña para prevenir y denunciar las extorsiones o abusos de las corporaciones policiales a los paisanos.</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5365898"/>
                  </a:ext>
                </a:extLst>
              </a:tr>
              <a:tr h="1933928">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19/12/2019</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5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CM/51/050: Por conducto de la Dirección de Seguridad Pública Municipal y Seguridad Pública del Estado, implementaran los planes operativos “Hogar Seguro, Cohetón, Paisano, Guadalupano, Aguinaldo, Blanca Navidad, Fin de Año y Reyes”.</a:t>
                      </a:r>
                      <a:b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CM/51/051: Las autoridades municipales solicitaran el apoyo de los planteles educativos del municipio, con el fin de prevenir el delito de robo al interior de los mismos durante las vacaciones de fiestas decembrinas y de fin de año. </a:t>
                      </a:r>
                      <a:b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CM/51/052: Por conducto de la Dirección de Seguridad Pública Municipal y Seguridad Pública del Estado, implementaran rondines de seguridad y vigilancia los fines de semana en la comunidad del Pocito, con el fin de prevenir y combatir la incidencia de alteración del orden público que generan jóvenes en este lugar.  </a:t>
                      </a:r>
                      <a:endParaRPr lang="es-MX"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392692"/>
                  </a:ext>
                </a:extLst>
              </a:tr>
            </a:tbl>
          </a:graphicData>
        </a:graphic>
      </p:graphicFrame>
    </p:spTree>
    <p:extLst>
      <p:ext uri="{BB962C8B-B14F-4D97-AF65-F5344CB8AC3E}">
        <p14:creationId xmlns:p14="http://schemas.microsoft.com/office/powerpoint/2010/main" val="37699885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82757186"/>
              </p:ext>
            </p:extLst>
          </p:nvPr>
        </p:nvGraphicFramePr>
        <p:xfrm>
          <a:off x="611560" y="1340768"/>
          <a:ext cx="7886699" cy="4404233"/>
        </p:xfrm>
        <a:graphic>
          <a:graphicData uri="http://schemas.openxmlformats.org/drawingml/2006/table">
            <a:tbl>
              <a:tblPr firstRow="1" firstCol="1" bandRow="1"/>
              <a:tblGrid>
                <a:gridCol w="1205587">
                  <a:extLst>
                    <a:ext uri="{9D8B030D-6E8A-4147-A177-3AD203B41FA5}">
                      <a16:colId xmlns:a16="http://schemas.microsoft.com/office/drawing/2014/main" val="3812545808"/>
                    </a:ext>
                  </a:extLst>
                </a:gridCol>
                <a:gridCol w="1074232">
                  <a:extLst>
                    <a:ext uri="{9D8B030D-6E8A-4147-A177-3AD203B41FA5}">
                      <a16:colId xmlns:a16="http://schemas.microsoft.com/office/drawing/2014/main" val="3277752799"/>
                    </a:ext>
                  </a:extLst>
                </a:gridCol>
                <a:gridCol w="1155204">
                  <a:extLst>
                    <a:ext uri="{9D8B030D-6E8A-4147-A177-3AD203B41FA5}">
                      <a16:colId xmlns:a16="http://schemas.microsoft.com/office/drawing/2014/main" val="827119400"/>
                    </a:ext>
                  </a:extLst>
                </a:gridCol>
                <a:gridCol w="4451676">
                  <a:extLst>
                    <a:ext uri="{9D8B030D-6E8A-4147-A177-3AD203B41FA5}">
                      <a16:colId xmlns:a16="http://schemas.microsoft.com/office/drawing/2014/main" val="1483470457"/>
                    </a:ext>
                  </a:extLst>
                </a:gridCol>
              </a:tblGrid>
              <a:tr h="3459855">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06/12/2019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CM/52/049: Por conducto de la Dirección de Seguridad Pública Municipal y Seguridad Pública del Estado, implementaran los planes operativos “Hogar Seguro, Cohetón, Paisano, Guadalupano, Aguinaldo, Blanca Navidad, Fin de Año y Reyes”.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CM/52/050: Por conducto de las autoridades municipales apoyaran la difusión de las campañas de prevención del delito del Secretariado Ejecutivo del Consejo Estatal de Seguridad Pública haciendo la entrega de entrega de 3,000 trípticos y 300 carteles con los temas; prevención de conductas violentas, prevención de adicciones, prevención de embarazo en adolescentes, prevención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CM/52/051: Por conducto de la Dirección de Seguridad Pública Municipal y Seguridad Pública del Estado, se implementara un operativo de seguridad y vigilancia durante la Feria del Paisano a Celebrase del 25 al 27 de diciembre 2019 en la Cabecera Municipal.</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CM/52/052: La Dirección de Seguridad Pública Municipal, Seguridad Pública del Estado y Policía Ministerial, implementaran un operativo de seguridad y vigilancia para prevenir el delito en las Fiestas Patronales de las Comunidades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Guaxama</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Buena Vista y la Fiesta Ejidal de Santo Domingo, a celebrarse los días 08, 12 y 17 de diciembre respectivamente.</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7539968"/>
                  </a:ext>
                </a:extLst>
              </a:tr>
            </a:tbl>
          </a:graphicData>
        </a:graphic>
      </p:graphicFrame>
    </p:spTree>
    <p:extLst>
      <p:ext uri="{BB962C8B-B14F-4D97-AF65-F5344CB8AC3E}">
        <p14:creationId xmlns:p14="http://schemas.microsoft.com/office/powerpoint/2010/main" val="31442618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TotalTime>
  <Words>2496</Words>
  <Application>Microsoft Office PowerPoint</Application>
  <PresentationFormat>Presentación en pantalla (4:3)</PresentationFormat>
  <Paragraphs>195</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86</cp:revision>
  <dcterms:created xsi:type="dcterms:W3CDTF">2018-10-26T21:26:18Z</dcterms:created>
  <dcterms:modified xsi:type="dcterms:W3CDTF">2020-01-02T19:37:52Z</dcterms:modified>
</cp:coreProperties>
</file>