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39" r:id="rId2"/>
    <p:sldId id="352" r:id="rId3"/>
    <p:sldId id="353" r:id="rId4"/>
    <p:sldId id="354" r:id="rId5"/>
    <p:sldId id="355" r:id="rId6"/>
    <p:sldId id="356" r:id="rId7"/>
    <p:sldId id="357" r:id="rId8"/>
    <p:sldId id="358" r:id="rId9"/>
    <p:sldId id="359" r:id="rId10"/>
    <p:sldId id="360" r:id="rId11"/>
    <p:sldId id="361" r:id="rId12"/>
    <p:sldId id="370" r:id="rId13"/>
    <p:sldId id="371" r:id="rId14"/>
    <p:sldId id="372" r:id="rId15"/>
    <p:sldId id="373" r:id="rId16"/>
    <p:sldId id="366" r:id="rId17"/>
    <p:sldId id="367" r:id="rId18"/>
    <p:sldId id="368" r:id="rId19"/>
    <p:sldId id="369" r:id="rId20"/>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66"/>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04/07/2019</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04/07/2019</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622070431"/>
              </p:ext>
            </p:extLst>
          </p:nvPr>
        </p:nvGraphicFramePr>
        <p:xfrm>
          <a:off x="1043608" y="980728"/>
          <a:ext cx="7248371" cy="5257800"/>
        </p:xfrm>
        <a:graphic>
          <a:graphicData uri="http://schemas.openxmlformats.org/drawingml/2006/table">
            <a:tbl>
              <a:tblPr firstRow="1" firstCol="1" bandRow="1"/>
              <a:tblGrid>
                <a:gridCol w="1108010"/>
                <a:gridCol w="987287"/>
                <a:gridCol w="1061705"/>
                <a:gridCol w="4091369"/>
              </a:tblGrid>
              <a:tr h="167359">
                <a:tc gridSpan="4">
                  <a:txBody>
                    <a:bodyPr/>
                    <a:lstStyle/>
                    <a:p>
                      <a:pPr algn="ctr">
                        <a:lnSpc>
                          <a:spcPct val="115000"/>
                        </a:lnSpc>
                        <a:spcAft>
                          <a:spcPts val="0"/>
                        </a:spcAft>
                      </a:pPr>
                      <a:r>
                        <a:rPr lang="es-MX" sz="1000" dirty="0">
                          <a:effectLst/>
                          <a:latin typeface="Calibri" panose="020F0502020204030204" pitchFamily="34" charset="0"/>
                          <a:ea typeface="Calibri" panose="020F0502020204030204" pitchFamily="34" charset="0"/>
                          <a:cs typeface="Times New Roman" panose="02020603050405020304" pitchFamily="18" charset="0"/>
                        </a:rPr>
                        <a:t>JUNIO 2019</a:t>
                      </a:r>
                    </a:p>
                  </a:txBody>
                  <a:tcPr marL="59535" marR="595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MX"/>
                    </a:p>
                  </a:txBody>
                  <a:tcPr/>
                </a:tc>
                <a:tc hMerge="1">
                  <a:txBody>
                    <a:bodyPr/>
                    <a:lstStyle/>
                    <a:p>
                      <a:endParaRPr lang="es-MX"/>
                    </a:p>
                  </a:txBody>
                  <a:tcPr/>
                </a:tc>
                <a:tc hMerge="1">
                  <a:txBody>
                    <a:bodyPr/>
                    <a:lstStyle/>
                    <a:p>
                      <a:endParaRPr lang="es-MX"/>
                    </a:p>
                  </a:txBody>
                  <a:tcPr/>
                </a:tc>
              </a:tr>
              <a:tr h="167359">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Times New Roman" panose="02020603050405020304" pitchFamily="18" charset="0"/>
                        </a:rPr>
                        <a:t>Municipio</a:t>
                      </a:r>
                    </a:p>
                  </a:txBody>
                  <a:tcPr marL="59535" marR="595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Times New Roman" panose="02020603050405020304" pitchFamily="18" charset="0"/>
                        </a:rPr>
                        <a:t>Fecha</a:t>
                      </a:r>
                    </a:p>
                  </a:txBody>
                  <a:tcPr marL="59535" marR="595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Times New Roman" panose="02020603050405020304" pitchFamily="18" charset="0"/>
                        </a:rPr>
                        <a:t>No. De Acuerdo</a:t>
                      </a:r>
                    </a:p>
                  </a:txBody>
                  <a:tcPr marL="59535" marR="595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Times New Roman" panose="02020603050405020304" pitchFamily="18" charset="0"/>
                        </a:rPr>
                        <a:t>Acuerdos</a:t>
                      </a:r>
                    </a:p>
                  </a:txBody>
                  <a:tcPr marL="59535" marR="595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2008310">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AHUALULCO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28/06/2019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4</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CM/01/27.- El compromiso de Seguridad Pública Municipal, Seguridad Pública del Estado de elaborar e implementar el Plan Operativo de Verano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CM/01/28.- El compromiso del titular de la mesa especializada del delito de abigeato de realizar la planimetría de la zona criminógena y proporcionarla en un lapso de 8 días para que las corporaciones puedan implementar los operativos de abigeato en el Municipio.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CM/01/29.- El compromiso del Municipio  de convocar una mesa de trabajo con las corporaciones para acordar operativo abigeato una vez que se tenga la información proporcionada por el titular de la mesa especializada de abigeato.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CM/01/30.- El compromiso Municipio de girar oficios a la Titular de la Jurisdicción Sanitaria No. 3 para acordar operativos de inspección en el Municipio en los establecimientos con venta de carne.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8310">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MOCTEZUMA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25/06/2019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CM/22/16.-  El compromiso de Seguridad Pública Municipal, Seguridad Pública del Estado de elaborar e implementar el Plan Operativo de Verano 2019.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CM/22/17.- El compromiso del municipio de enviar oficio a las Instituciones Educativas para generar estrategias en el periodo vacacional para evitar robos en los planteles educativos.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CM/22/18.- El compromiso de Seguridad Pública Municipal, Sindicatura  de coordinarse para hacer llegar oficios a los jueces auxiliares de las comunidades que colindan con las carreteras federales y estatales, de que si encuentran ganado suelto se remitirá a las autoridad correspondiente resguardándolo en los corrales de la ganadera local, empezando los operativos en 15 días.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CM/22/19.- El compromiso de las corporaciones de implementar el Plan Operativo para la feria Regional de Moctezuma del 18 al 24 de julio.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8173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350066048"/>
              </p:ext>
            </p:extLst>
          </p:nvPr>
        </p:nvGraphicFramePr>
        <p:xfrm>
          <a:off x="755576" y="1844824"/>
          <a:ext cx="7886699" cy="3459856"/>
        </p:xfrm>
        <a:graphic>
          <a:graphicData uri="http://schemas.openxmlformats.org/drawingml/2006/table">
            <a:tbl>
              <a:tblPr firstRow="1" firstCol="1" bandRow="1"/>
              <a:tblGrid>
                <a:gridCol w="1205587"/>
                <a:gridCol w="1074232"/>
                <a:gridCol w="1155204"/>
                <a:gridCol w="4451676"/>
              </a:tblGrid>
              <a:tr h="910488">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SALINAS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14/06/2019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CM/25/23.-  El compromiso de Seguridad Pública Municipal, Seguridad Pública del Estado de elaborar el Plan Operativo de Verano 2019.</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CM/25/24.- El compromiso del municipio de enviar oficio a las Instituciones Educativas para generar estrategias en el periodo vacacional para evitar robos en los planteles educativos.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4684">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SANTA MARIA DEL RIO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19/06/2019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CM/32/28.- El compromiso de Seguridad Pública Municipal, Seguridad Pública del Estado de elaborar el Plan Operativo de Verano 2019. CM/32/29.- El compromiso de Seguridad Pública Municipal, Seguridad Pública del Estado de elaborar el Plan Operativo de la Feria Regional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CM/32/30.-  El compromiso del municipio de enviar oficio a las Instituciones Educativas para generar estrategias en el periodo vacacional para evitar robos en los planteles educativos.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4684">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TIERRA NUEVA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13/06/2019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CM/43/26.- El compromiso de Seguridad Pública Municipal, Seguridad Pública del Estado de elaborar e implementar el Plan Operativo de Verano 2019.</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CM/43/27.- El compromiso del municipio de enviar oficio a las Instituciones Educativas para generar estrategias en el periodo vacacional para evitar robos en los planteles educativos.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CM/43/28.- El compromiso de la Ganadera Local de invitar a la Próxima reunión con sus socios a la P.F.P., Síndico, S.P.E. Protección Civil.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538904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442442424"/>
              </p:ext>
            </p:extLst>
          </p:nvPr>
        </p:nvGraphicFramePr>
        <p:xfrm>
          <a:off x="683568" y="1628800"/>
          <a:ext cx="7886699" cy="4006148"/>
        </p:xfrm>
        <a:graphic>
          <a:graphicData uri="http://schemas.openxmlformats.org/drawingml/2006/table">
            <a:tbl>
              <a:tblPr firstRow="1" firstCol="1" bandRow="1"/>
              <a:tblGrid>
                <a:gridCol w="1205587"/>
                <a:gridCol w="1074232"/>
                <a:gridCol w="1155204"/>
                <a:gridCol w="4451676"/>
              </a:tblGrid>
              <a:tr h="1638879">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VENADO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21/06/2019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CM/45/18.- El compromiso de Seguridad Pública Municipal, Seguridad Pública del Estado de elaborar el Plan Operativo de Verano 2019. CM/45/19.-  El compromiso del municipio de enviar oficio a las Instituciones Educativas para generar estrategias en el periodo vacacional para evitar robos en los planteles educativos.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CM/45/20.-  El compromiso de Seguridad Pública Municipal, de realizar recorridos de seguridad y vigilancia en la calle peatonal que conduce al Ojo de Agua y en la Avenida Guadalupe para evitar el uso de estas calles como pista de carreras.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0488">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VILLA DE ARISTA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26/06/2019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CM/56/20.- El compromiso de Seguridad Pública Municipal, Seguridad Pública del Estado de elaborar el Plan Operativo de Verano 2019. CM/56/21.-  El compromiso del municipio de enviar oficio a las Instituciones Educativas para generar estrategias en el periodo vacacional para evitar robos en los planteles educativos.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6781">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VILLA DE ARRIAGA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20/06/2019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CM/46/16.- El compromiso de Seguridad Pública Municipal, Seguridad Pública del Estado de elaborar el Plan Operativo de Verano 2019. CM/46/17.-  El compromiso del municipio de enviar oficio a las Instituciones Educativas para generar estrategias en el periodo vacacional para evitar robos en los planteles educativos.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CM/46/18.-  El compromiso de los elementos de seguridad pública municipal de asistir a una capacitación de levantamiento de actas de entrevista y preservación del lugar de hechos.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613948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154838355"/>
              </p:ext>
            </p:extLst>
          </p:nvPr>
        </p:nvGraphicFramePr>
        <p:xfrm>
          <a:off x="827584" y="1484784"/>
          <a:ext cx="7538307" cy="4381500"/>
        </p:xfrm>
        <a:graphic>
          <a:graphicData uri="http://schemas.openxmlformats.org/drawingml/2006/table">
            <a:tbl>
              <a:tblPr firstRow="1" firstCol="1" bandRow="1"/>
              <a:tblGrid>
                <a:gridCol w="1152331"/>
                <a:gridCol w="1026778"/>
                <a:gridCol w="1104174"/>
                <a:gridCol w="4255024"/>
              </a:tblGrid>
              <a:tr h="2610803">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VILLA DE REYES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09/06/2019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CM/50/23.- Se vota y aprueba por unanimidad el compromiso de Seguridad Pública Municipal y Seguridad Pública del Estado, de brindar recorridos de seguridad y vigilancia en la cancha de la Colonia San Cristóbal que será un espacio rehabilitado.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CM/50/24.-  El compromiso de Seguridad Pública Municipal, Seguridad Pública del Estado de elaborar el Plan Operativo de Verano 2019. CM/50/25.-  El compromiso del municipio de enviar oficio a las Instituciones Educativas para generar estrategias en el periodo vacacional para evitar robos en los planteles educativos.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CM/50/26.- El compromiso de Seguridad Pública Municipal, Seguridad Pública del Estado, Ministerial,  Protección Civil, Alcoholes, estar coordinados para implementar estrategias contra la venta clandestina de bebidas alcohólicas.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CM/50/27.- El compromiso del Comité de Consulta y Participación Ciudadana que se integre de manera formal a las reuniones de Seguridad y realice un informe de sus acuerdos al Consejo.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40535">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ZARAGOZA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05/06/2019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CM/55/27.- El compromiso de las corporaciones de implementar el Plan Operativo para la feria Regional de Zaragoza 2019.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CM/55/28.- El compromiso de Seguridad Pública Municipal, Seguridad Pública del Estado de elaborar el Plan Operativo de Verano 2019. CM/55/28.-  El compromiso del municipio de enviar oficio a las Instituciones Educativas para generar estrategias en el periodo vacacional para evitar robos en los planteles educativos.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CM/55/29.- El compromiso de Seguridad Pública Municipal, Seguridad Pública del Estado, de coordinar la seguridad y vigilancia para la visita del Gobernador del Estado el próximo 8 de junio.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893329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521817076"/>
              </p:ext>
            </p:extLst>
          </p:nvPr>
        </p:nvGraphicFramePr>
        <p:xfrm>
          <a:off x="1331640" y="1412776"/>
          <a:ext cx="6730630" cy="4416552"/>
        </p:xfrm>
        <a:graphic>
          <a:graphicData uri="http://schemas.openxmlformats.org/drawingml/2006/table">
            <a:tbl>
              <a:tblPr firstRow="1" firstCol="1" bandRow="1"/>
              <a:tblGrid>
                <a:gridCol w="1028867"/>
                <a:gridCol w="916766"/>
                <a:gridCol w="985869"/>
                <a:gridCol w="3799128"/>
              </a:tblGrid>
              <a:tr h="1398644">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AQUISMON</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28/06/2019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CM/03/21.- El compromiso de Seguridad Pública Municipal, en coordinación con Seguridad Pública del Estado, de realizar el plan de operaciones por la temporada vacacional del verano, presentándolo en la siguiente Sesión de este Consejo para su análisis.</a:t>
                      </a:r>
                      <a:br>
                        <a:rPr lang="es-MX" sz="900">
                          <a:effectLst/>
                          <a:latin typeface="Calibri" panose="020F0502020204030204" pitchFamily="34" charset="0"/>
                          <a:ea typeface="Calibri" panose="020F0502020204030204" pitchFamily="34" charset="0"/>
                          <a:cs typeface="Arial" panose="020B0604020202020204" pitchFamily="34" charset="0"/>
                        </a:rPr>
                      </a:br>
                      <a:r>
                        <a:rPr lang="es-MX" sz="900">
                          <a:effectLst/>
                          <a:latin typeface="Calibri" panose="020F0502020204030204" pitchFamily="34" charset="0"/>
                          <a:ea typeface="Calibri" panose="020F0502020204030204" pitchFamily="34" charset="0"/>
                          <a:cs typeface="Arial" panose="020B0604020202020204" pitchFamily="34" charset="0"/>
                        </a:rPr>
                        <a:t>CM/03/22: El compromiso de Seguridad Pública Municipal, en coordinación con Seguridad Pública del Estado, de realizar el plan de operaciones por las fiestas tradicionales del municipio, a celebrarse durante los días del 24 al 28 de junio de 2019 Julio del presente año, presentándolo en la siguiente Sesión de este Consejo para su análisis.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9454">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AXTLA DE TERRAZAS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12/06/2019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CM/53/21.- Por conducto de la Dirección de Seguridad Pública Municipal, elabore el Plan operativo de verano 2019, y se presente en la próxima sesión de Consejo.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CM/53/22.- Por Conducto del Inspector de Alcoholes en coordinación con la Dirección de Seguridad Pública Municipal y Seguridad Pública del Estado, realizaran inspecciones a negocios con venta de bebidas alcohólicas para verificar que respeten el horario de cierre, así como no porten alguna armas dentro negocio.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CM/53/23.- Por Conducto de la Autoridad Municipal se brindara capacitación a Autoridades Auxiliares de la Localidad de Chalco en relación a las funciones que le otorga la Ley.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43239">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COXCATLAN</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14/06/2019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dirty="0">
                          <a:effectLst/>
                          <a:latin typeface="Calibri" panose="020F0502020204030204" pitchFamily="34" charset="0"/>
                          <a:ea typeface="Calibri" panose="020F0502020204030204" pitchFamily="34" charset="0"/>
                          <a:cs typeface="Arial" panose="020B0604020202020204" pitchFamily="34" charset="0"/>
                        </a:rPr>
                        <a:t>CM/14/16.- El compromiso de Seguridad Pública Municipal, en coordinación con Seguridad Pública del Estado, de realizar el plan de operaciones por la temporada vacacional del verano, presentándolo en la siguiente Sesión de este Consejo para su análisis.</a:t>
                      </a:r>
                      <a:br>
                        <a:rPr lang="es-MX" sz="900" dirty="0">
                          <a:effectLst/>
                          <a:latin typeface="Calibri" panose="020F0502020204030204" pitchFamily="34" charset="0"/>
                          <a:ea typeface="Calibri" panose="020F0502020204030204" pitchFamily="34" charset="0"/>
                          <a:cs typeface="Arial" panose="020B0604020202020204" pitchFamily="34" charset="0"/>
                        </a:rPr>
                      </a:br>
                      <a:r>
                        <a:rPr lang="es-MX" sz="900" dirty="0">
                          <a:effectLst/>
                          <a:latin typeface="Calibri" panose="020F0502020204030204" pitchFamily="34" charset="0"/>
                          <a:ea typeface="Calibri" panose="020F0502020204030204" pitchFamily="34" charset="0"/>
                          <a:cs typeface="Arial" panose="020B0604020202020204" pitchFamily="34" charset="0"/>
                        </a:rPr>
                        <a:t>CM/14/17.- Por conducto de la Dirección de Seguridad Pública Municipal, Seguridad Pública del Estado, Policía Ministerial y personal de Ejército Mexicano, implementar filtros de revisión de vehículos, con la finalidad de prevenir la incidencia delictiva.</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308661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063053047"/>
              </p:ext>
            </p:extLst>
          </p:nvPr>
        </p:nvGraphicFramePr>
        <p:xfrm>
          <a:off x="755576" y="1412776"/>
          <a:ext cx="7852402" cy="4351337"/>
        </p:xfrm>
        <a:graphic>
          <a:graphicData uri="http://schemas.openxmlformats.org/drawingml/2006/table">
            <a:tbl>
              <a:tblPr firstRow="1" firstCol="1" bandRow="1"/>
              <a:tblGrid>
                <a:gridCol w="1200344"/>
                <a:gridCol w="1069561"/>
                <a:gridCol w="1150181"/>
                <a:gridCol w="4432316"/>
              </a:tblGrid>
              <a:tr h="1269140">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EBANO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18/06/2019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CM/16/19.- Por conducto de la Dirección de Seguridad Pública Municipal, elaborara el Plan operativo de verano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CM/16/20.- Por conducto de la Dirección de Seguridad Pública Municipal, en coordinación con Seguridad Pública del Estado y la Policía Ministerial, implementaran seguridad y vigilancia durante los festejos que el H. Ayuntamiento con motivo del Aniversario del Municipio a celebrarse del 21 al 23 de Junio del presente.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4363">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EL NARANJO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19/06/2019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CM/58/21.- Por conducto de la Dirección de Seguridad Pública Municipal y Seguridad Pública del Estado, presentaran en la próxima sesión de Consejo el plan operativo “Verano 2019”.</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CM/58/22.- Por conducto del Presidente Municipal, se invite invitación para la siguiente Sesión de este Consejo, a las  autoridades de las comunidades de “Minas Viejas” y “El Meco”, con la finalidad de planear las acciones para la temporada del verano.</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CM/58/23.- Por conducto de la Dirección de Seguridad Pública Municipal, Seguridad Pública del Estado, Policía Ministerial y personal de Ejército Mexicano, implementar filtros de revisión de vehículos, con la finalidad de prevenir la incidencia delictiva.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7834">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HUEHUETLAN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06/06/2019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CM/18/17.- Por conducto de la Dirección de Seguridad Pública Municipal, elabore el Plan operativo de Verano 2019.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CM/18/18.- Por Conducto de la Delegada Regional de la Fiscalía del Estado con sede en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Tancanhuitz</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imparta capacitación teórica práctica a los Jueces Auxiliares del Municipio, con la finalidad de que tengan más conocimiento de las atribuciones que tienen de acuerdo a la Ley de Justicia Indígena.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821423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609249909"/>
              </p:ext>
            </p:extLst>
          </p:nvPr>
        </p:nvGraphicFramePr>
        <p:xfrm>
          <a:off x="755576" y="1628800"/>
          <a:ext cx="7886699" cy="3824051"/>
        </p:xfrm>
        <a:graphic>
          <a:graphicData uri="http://schemas.openxmlformats.org/drawingml/2006/table">
            <a:tbl>
              <a:tblPr firstRow="1" firstCol="1" bandRow="1"/>
              <a:tblGrid>
                <a:gridCol w="1205587"/>
                <a:gridCol w="1074232"/>
                <a:gridCol w="1155204"/>
                <a:gridCol w="4451676"/>
              </a:tblGrid>
              <a:tr h="1092586">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MATLAPA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06/06/2019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CM/57/20.- Por conducto de la Dirección de Seguridad Pública Municipal, elaborara el Plan operativo de verano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 CM/57/21.- Por unanimidad que por Conducto de la Autoridad Municipal en coordinación con Seguridad Pública del Estado y la Policía Ministerial, se implementara seguridad y vigilancia durante la Fiesta Patronal de San Pedro Apóstol, los días 28 y 29 de Junio del presente.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0977">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SAN ANTONIO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07/06/2019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CM/26/16.- El plan de operaciones a implementarse de manera coordinada durante la Feria Nacional del Artesano, la cual se celebrará durante los días del 08 al 12 de Junio del presente año, presentando los resultados del mismo en la siguiente Sesión.</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CM/26/17.- Por conducto de la Dirección de Seguridad Pública Municipal y Seguridad Pública del Estado, presentaran en la próxima sesión de Consejo el plan operativo “Verano 2019”.</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CM/26/18.- Por conducto de la Dirección de Seguridad Pública Municipal, Seguridad Pública del Estado y Ministerial, de implementar operatividad de seguridad y vigilancia para prevenir el delito de abigeato.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0488">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SAN MARTIN CHALCHICUAUTLA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27/06/2019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CM/29/15.- Por conducto de la Dirección de Seguridad Pública Municipal, elaborara el Plan operativo de verano 2019.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CM/29/16.- Por conducto del Director de alcoholes en coordinación con Seguridad Pública Municipal y Seguridad Pública del Estado, realizaran recorridos en comunidades, para erradicar la venta de aguardiente en tienditas.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653380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213540757"/>
              </p:ext>
            </p:extLst>
          </p:nvPr>
        </p:nvGraphicFramePr>
        <p:xfrm>
          <a:off x="827584" y="1628800"/>
          <a:ext cx="7886699" cy="4006148"/>
        </p:xfrm>
        <a:graphic>
          <a:graphicData uri="http://schemas.openxmlformats.org/drawingml/2006/table">
            <a:tbl>
              <a:tblPr firstRow="1" firstCol="1" bandRow="1"/>
              <a:tblGrid>
                <a:gridCol w="1205587"/>
                <a:gridCol w="1074232"/>
                <a:gridCol w="1155204"/>
                <a:gridCol w="4451676"/>
              </a:tblGrid>
              <a:tr h="910488">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SAN VICENTE TANCUAYALAB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11/06/2019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CM/34/19.- Por conducto de la Dirección de Seguridad Pública Municipal, elaborara el Plan operativo de verano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CM/34/20.- Por unanimidad que por Conducto del Inspector de alcoholes en coordinación con las corporaciones policiales, realizaran recorridos en ejidos y comunidades para que disminuya la venta clandestina de aguardiente.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0488">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TAMASOPO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12/06/2019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CM/36/27.- Por conducto de la Dirección de Seguridad Pública Municipal y Seguridad Pública del Estado, presentaran en la próxima sesión de Consejo el plan operativo “Verano 2019”.</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CM/36/28.-: El compromiso de las Autoridades Municipales de realizar difusión de la convocatoria del Concurso de dibujo y pintura “un like por la prevención”.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0488">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TAMAZUNCHALE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10/06/2019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CM/37/09.- El compromiso de la Dirección de Seguridad Pública Municipal y Seguridad Pública Estatal, de elaborar y  presentar el plan operativo “Verano 2019”, presentándolo en la siguiente sesión de este Consejo.</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CM/37/10.- El compromiso del H. Ayuntamiento, de realizar e implementar campaña de prevención y concientización contra motociclistas.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4684">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TAMPACAN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27/06/2019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CM/38/22.- El compromiso de Seguridad Pública Municipal, en coordinación con Seguridad Pública del Estado, de realizar el plan de operaciones por la temporada vacacional del verano, presentándolo en la siguiente Sesión de este Consejo para su análisis.</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CM/38/23.- El compromiso del H. Ayuntamiento, de implementar campaña de  información para la prevención y sobre todo de regularización de documentos oficiales a los conductores de vehículos automotores.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126202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261869015"/>
              </p:ext>
            </p:extLst>
          </p:nvPr>
        </p:nvGraphicFramePr>
        <p:xfrm>
          <a:off x="971600" y="1484784"/>
          <a:ext cx="7248371" cy="4556760"/>
        </p:xfrm>
        <a:graphic>
          <a:graphicData uri="http://schemas.openxmlformats.org/drawingml/2006/table">
            <a:tbl>
              <a:tblPr firstRow="1" firstCol="1" bandRow="1"/>
              <a:tblGrid>
                <a:gridCol w="1108010"/>
                <a:gridCol w="987287"/>
                <a:gridCol w="1061705"/>
                <a:gridCol w="4091369"/>
              </a:tblGrid>
              <a:tr h="1506232">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TAMPAMOLON CORONA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20/06/2019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CM/39/26.- Se aprueba por unanimidad el plan de operaciones a implementarse durante las fiestas patronales del municipio, las cuales se llevarán a cabo durante los días del 20 al 25 de Julio del presente año.</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CM/39/27.- Por conducto de la Dirección de Seguridad Pública Municipal y Seguridad Pública del Estado, presentaran en la próxima sesión de Consejo el plan operativo “Verano 2019”.</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CM/39/28.- Por conducto del Delegado Regional de la Fiscalía General, darle seguimiento oportuno y con rapidez a las carpetas de investigación derivadas de homicidios.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8310">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TAMUIN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21/06/2019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CM/40/22.- El compromiso de Seguridad Pública Municipal, en coordinación con Seguridad Pública del Estado, Ministerial y personal del Ejército de realizar operativos de seguridad y vigilancia en todo el municipio, con la finalidad de prevención y realizar búsqueda de persona extraviada. </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CM/40/23.- El compromiso de Seguridad Pública Municipal, en coordinación con Seguridad Pública del Estado, de realizar el plan de operaciones por la temporada vacacional del verano, presentándolo en la siguiente Sesión de este Consejo para su análisis.</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CM/40/24.- El compromiso de los integrantes de este Consejo, de asistir a mesas de trabajo el día 5 de Junio del presente año, en punto de las 10:00 hrs., en las instalaciones del H. Cabildo, con la finalidad de realizar el plan de trabajo de prevención.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6796">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TANLAJAS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04/06/2019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CM/41/16.- Por conducto de la Dirección de Seguridad Pública Municipal, elaborara Plan operativo de verano 2019.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CM/41/17.- Por Conducto de la Autoridad Municipal, se implementara en todo el Municipio una campaña contra la Extorsión, derivado de las llamadas que han recibido gentes de distintas localidades y de la cabecera Municipal.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068951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701350041"/>
              </p:ext>
            </p:extLst>
          </p:nvPr>
        </p:nvGraphicFramePr>
        <p:xfrm>
          <a:off x="827584" y="1556792"/>
          <a:ext cx="7538307" cy="4381500"/>
        </p:xfrm>
        <a:graphic>
          <a:graphicData uri="http://schemas.openxmlformats.org/drawingml/2006/table">
            <a:tbl>
              <a:tblPr firstRow="1" firstCol="1" bandRow="1"/>
              <a:tblGrid>
                <a:gridCol w="1152331"/>
                <a:gridCol w="1026778"/>
                <a:gridCol w="1104174"/>
                <a:gridCol w="4255024"/>
              </a:tblGrid>
              <a:tr h="1044321">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TANQUIAN DE ESCOBEDO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21/06/2019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CM/42/20.- Por conducto de la Dirección de Seguridad Pública Municipal, elaborara el Plan operativo de verano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CM/42/21.- Por Conducto de la Dirección de Seguridad Pública Municipal, Seguridad Pública del Estado y Policía Ministerial se coordinaran  para brindar seguridad y vigilancia durante la Fiesta Patronal en el Ejido La Lomas, el día 28 de Junio del presente.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40535">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XILITLA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18/06/2019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CM/54/29.- El compromiso del Director de Alcoholes, en coordinación con Seguridad Pública Municipal, Seguridad Pública de Estado, Ministerial y personal de Ejército Mexicano, implementar operativos anti alcohol en la delegación de Ahuacatlán, con la finalidad de hacer cumplir la normativa de Alcoholes.</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CM/54/30.- Por conducto de la Dirección de Seguridad Pública Municipal y Seguridad Pública del Estado, presentaran en la próxima sesión de Consejo el plan operativo “Verano 2019”.</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CM/54/31.- Por conducto de la Dirección de Seguridad Pública Municipal y Seguridad Pública del Estado implementar filtros de revisión de vehículos, con la finalidad de prevenir la incidencia delictiva.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6482">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CATORCE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19/06/2019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CM/06/022 El h. ayuntamiento se compromete a convocar a una reunión con propietarios de hoteles y corporaciones de seguridad pública, municipal, estatal y SEDENA, para prevenir delitos.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CM/06/023.-  El compromiso de Seguridad Pública Municipal de brindar seguridad y vigilancia en las fiestas patronales en la comunidad de Estación 14, los días 20 al 23 de junio.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CM/06/024. -el compromiso del Lic. Delegado de la Fiscalía General de Justicia en el Estado con sede en </a:t>
                      </a:r>
                      <a:r>
                        <a:rPr lang="es-MX" sz="1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Cedral</a:t>
                      </a:r>
                      <a:r>
                        <a:rPr lang="es-MX"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de acudir un día  a la semana al Municipio para recibir denuncias y brindar asesoría a la población.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56705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160731162"/>
              </p:ext>
            </p:extLst>
          </p:nvPr>
        </p:nvGraphicFramePr>
        <p:xfrm>
          <a:off x="683568" y="1628800"/>
          <a:ext cx="7886700" cy="3641954"/>
        </p:xfrm>
        <a:graphic>
          <a:graphicData uri="http://schemas.openxmlformats.org/drawingml/2006/table">
            <a:tbl>
              <a:tblPr firstRow="1" firstCol="1" bandRow="1"/>
              <a:tblGrid>
                <a:gridCol w="1205587"/>
                <a:gridCol w="1074232"/>
                <a:gridCol w="1155205"/>
                <a:gridCol w="4451676"/>
              </a:tblGrid>
              <a:tr h="1638879">
                <a:tc>
                  <a:txBody>
                    <a:bodyPr/>
                    <a:lstStyle/>
                    <a:p>
                      <a:pPr>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CEDRAL</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06/06/2019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3</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CM/07/023..-   El compromiso del Ayuntamiento de darle difusión y promoción al primer concurso de pintura y dibuja un </a:t>
                      </a:r>
                      <a:r>
                        <a:rPr lang="es-MX" sz="1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like</a:t>
                      </a:r>
                      <a:r>
                        <a:rPr lang="es-MX"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por la prevención.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CM/07/024.- El Compromiso  del Ayuntamiento de tener una patrulla con torreta encendida en carretera </a:t>
                      </a:r>
                      <a:r>
                        <a:rPr lang="es-MX" sz="1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Cedral</a:t>
                      </a:r>
                      <a:r>
                        <a:rPr lang="es-MX"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 Matehuala, por trabajos de ampliación y por ser temporada de lluvia y para evitar accidentes, se solicitara a empresa constructora para colocación de mayor señalética preventiva.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CM/07/025 el compromiso del Dirección de seguridad Pública Municipal de presentar en la próxima sesión de consejo de seguridad el plan operativo " Feria Regional de </a:t>
                      </a:r>
                      <a:r>
                        <a:rPr lang="es-MX" sz="1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Cedral</a:t>
                      </a:r>
                      <a:r>
                        <a:rPr lang="es-MX"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2019"</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4684">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CHARCAS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14/06/2019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CM/15/021 El compromiso del la Dirección de Comercio y alcoholes en coordinación con corporaciones de seguridad pública municipal, estatal y militar, realizar visitas a establecimientos que venden bebidas alcohólicas para que cumplan horarios.</a:t>
                      </a:r>
                      <a:br>
                        <a:rPr lang="es-MX"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s-MX"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CM/15/022 El compromiso de la Dirección de Seguridad pública municipal de presentar en la próxima sesión de consejo de seguridad el operativo verano 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8391">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MATEHUALA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20/06/2019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CM/020/017 el compromiso  del Ayuntamiento de darle difusión al primer concurso de pintura y dibujo un </a:t>
                      </a:r>
                      <a:r>
                        <a:rPr lang="es-MX" sz="1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like</a:t>
                      </a:r>
                      <a:r>
                        <a:rPr lang="es-MX"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por la prevención.</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CM/020/018  El  compromiso de la Dirección de seguridad pública municipal de brindar seguridad y vigilancia en festejos de la fundación de Matehuala.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817441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802846" y="1810544"/>
          <a:ext cx="7538307" cy="4381500"/>
        </p:xfrm>
        <a:graphic>
          <a:graphicData uri="http://schemas.openxmlformats.org/drawingml/2006/table">
            <a:tbl>
              <a:tblPr firstRow="1" firstCol="1" bandRow="1"/>
              <a:tblGrid>
                <a:gridCol w="1152331"/>
                <a:gridCol w="1026778"/>
                <a:gridCol w="1104174"/>
                <a:gridCol w="4255024"/>
              </a:tblGrid>
              <a:tr h="870268">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VANEGAS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04/06/2019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CM/44/21.- El compromiso del Ayuntamiento de darle difusión y promoción al primer concurso de pintura y dibuja un like por la prevención </a:t>
                      </a:r>
                      <a:br>
                        <a:rPr lang="es-MX"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s-MX"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CM/44/22.- El compromiso  la Policía Municipal de implementar operativo " Feria Regional de Vanegas 2019 " del 9 al 15 de junio, en coordinación con policía estatal, policía militar, policía federal.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4589">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VILLA DE GUADALUPE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05/06/2019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CM/07/024.- Se compromete la Policía Municipal a brindar Seguridad y vigilancia en baile de graduación de la preparatoria Teodoro Torres, el día 6 de junio en la plaza de armas”.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CM/07/021.- El nombramiento a la ciudadana Nivardi Ledesma flores como nueva secretaria ejecutiva del Consejo Municipal de Seguridad Pública  CM/07/025.- El compromiso de la Secretaria General del Ayuntamiento de girar a oficios a Instituciones educativas con el fin de prevenir robos.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CM/07/026.- El compromiso de seguridad pública municipal, y en coordinación el departamento de alcoholes y con policía estatal y Sedena, para hacer recorridos  a la comunidad de San Francisco, para evitar venta clandestina de bebidas alcohólicas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6482">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VILLA DE LA PAZ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21/06/2019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CM/07/00/23.- El  compromiso de la Policía Municipal de brindar seguridad y vigilancia en evento de graduación de Preparatoria Ernesto Báez, el día 25 de Junio.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CM/07/24.- El compromiso de Seguridad Pública Municipal de Implementar el dispositivo de Seguridad y Vigilancia Verano 2019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CM/07/25.- El compromiso por parte de la Policía Municipal y Policía del Estado, de implementar dispositivos de seguridad a efecto de salvaguardar la seguridad de los asistentes a los distintos eventos religiosos y de esparcimiento en la  comunidad de la boca  a celebrarse el día 1  al 4 de julio.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889238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650299325"/>
              </p:ext>
            </p:extLst>
          </p:nvPr>
        </p:nvGraphicFramePr>
        <p:xfrm>
          <a:off x="1043608" y="1628800"/>
          <a:ext cx="6979914" cy="4351338"/>
        </p:xfrm>
        <a:graphic>
          <a:graphicData uri="http://schemas.openxmlformats.org/drawingml/2006/table">
            <a:tbl>
              <a:tblPr firstRow="1" firstCol="1" bandRow="1"/>
              <a:tblGrid>
                <a:gridCol w="1066973"/>
                <a:gridCol w="950721"/>
                <a:gridCol w="1022383"/>
                <a:gridCol w="3939837"/>
              </a:tblGrid>
              <a:tr h="1611607">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CERRITOS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05/06/2019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CMSP/08/025.- Por conducto de la Dirección de Seguridad Pública Municipal y Seguridad Pública del Estado, implementaran el plan operativo “Feria Regional de Cerritos 2019”.</a:t>
                      </a:r>
                      <a:br>
                        <a:rPr lang="es-MX" sz="900">
                          <a:effectLst/>
                          <a:latin typeface="Calibri" panose="020F0502020204030204" pitchFamily="34" charset="0"/>
                          <a:ea typeface="Calibri" panose="020F0502020204030204" pitchFamily="34" charset="0"/>
                          <a:cs typeface="Arial" panose="020B0604020202020204" pitchFamily="34" charset="0"/>
                        </a:rPr>
                      </a:br>
                      <a:r>
                        <a:rPr lang="es-MX" sz="900">
                          <a:effectLst/>
                          <a:latin typeface="Calibri" panose="020F0502020204030204" pitchFamily="34" charset="0"/>
                          <a:ea typeface="Calibri" panose="020F0502020204030204" pitchFamily="34" charset="0"/>
                          <a:cs typeface="Arial" panose="020B0604020202020204" pitchFamily="34" charset="0"/>
                        </a:rPr>
                        <a:t>CMSP/08/026.- Por conducto de la Dirección de Seguridad Pública Municipal y Seguridad Pública del Estado, presentaran en la próxima sesión de Consejo, el plan operativo “Verano 2019”.</a:t>
                      </a:r>
                      <a:br>
                        <a:rPr lang="es-MX" sz="900">
                          <a:effectLst/>
                          <a:latin typeface="Calibri" panose="020F0502020204030204" pitchFamily="34" charset="0"/>
                          <a:ea typeface="Calibri" panose="020F0502020204030204" pitchFamily="34" charset="0"/>
                          <a:cs typeface="Arial" panose="020B0604020202020204" pitchFamily="34" charset="0"/>
                        </a:rPr>
                      </a:br>
                      <a:r>
                        <a:rPr lang="es-MX" sz="900">
                          <a:effectLst/>
                          <a:latin typeface="Calibri" panose="020F0502020204030204" pitchFamily="34" charset="0"/>
                          <a:ea typeface="Calibri" panose="020F0502020204030204" pitchFamily="34" charset="0"/>
                          <a:cs typeface="Arial" panose="020B0604020202020204" pitchFamily="34" charset="0"/>
                        </a:rPr>
                        <a:t>CMSP/08/027.- Por conducto de Presidencia Municipal, se enviara un oficio a los Directores de los planteles educativos del Municipio, para que durante el periodo vacacional “Verano 2019”, resguarden sus equipos de cómputo y de valor, con la finalidad de inhibir el delito de robo y daños.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89285">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CIUDAD FERNANDEZ</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11/06/2019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CMSP/11/022.- Por conducto de Presidencia Municipal, se capacitará a los Jueces Auxiliares del Municipio</a:t>
                      </a:r>
                      <a:br>
                        <a:rPr lang="es-MX" sz="900">
                          <a:effectLst/>
                          <a:latin typeface="Calibri" panose="020F0502020204030204" pitchFamily="34" charset="0"/>
                          <a:ea typeface="Calibri" panose="020F0502020204030204" pitchFamily="34" charset="0"/>
                          <a:cs typeface="Arial" panose="020B0604020202020204" pitchFamily="34" charset="0"/>
                        </a:rPr>
                      </a:br>
                      <a:r>
                        <a:rPr lang="es-MX" sz="900">
                          <a:effectLst/>
                          <a:latin typeface="Calibri" panose="020F0502020204030204" pitchFamily="34" charset="0"/>
                          <a:ea typeface="Calibri" panose="020F0502020204030204" pitchFamily="34" charset="0"/>
                          <a:cs typeface="Arial" panose="020B0604020202020204" pitchFamily="34" charset="0"/>
                        </a:rPr>
                        <a:t>CMSP/11/023.- Por conducto de la Dirección de Seguridad Pública Municipal y Seguridad Pública del Estado, implementaran el plan operativo “Feria Regional de el Ejido El Refugio 2019”.</a:t>
                      </a:r>
                      <a:br>
                        <a:rPr lang="es-MX" sz="900">
                          <a:effectLst/>
                          <a:latin typeface="Calibri" panose="020F0502020204030204" pitchFamily="34" charset="0"/>
                          <a:ea typeface="Calibri" panose="020F0502020204030204" pitchFamily="34" charset="0"/>
                          <a:cs typeface="Arial" panose="020B0604020202020204" pitchFamily="34" charset="0"/>
                        </a:rPr>
                      </a:br>
                      <a:r>
                        <a:rPr lang="es-MX" sz="900">
                          <a:effectLst/>
                          <a:latin typeface="Calibri" panose="020F0502020204030204" pitchFamily="34" charset="0"/>
                          <a:ea typeface="Calibri" panose="020F0502020204030204" pitchFamily="34" charset="0"/>
                          <a:cs typeface="Arial" panose="020B0604020202020204" pitchFamily="34" charset="0"/>
                        </a:rPr>
                        <a:t>CMSP/11/024.- Por conducto de la Dirección de Seguridad Pública Municipal y Seguridad Pública del Estado, presentaran en la próxima sesión de Consejo, el plan operativo “Verano 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0446">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LAGUNILLAS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04/06/2019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dirty="0">
                          <a:effectLst/>
                          <a:latin typeface="Calibri" panose="020F0502020204030204" pitchFamily="34" charset="0"/>
                          <a:ea typeface="Calibri" panose="020F0502020204030204" pitchFamily="34" charset="0"/>
                          <a:cs typeface="Arial" panose="020B0604020202020204" pitchFamily="34" charset="0"/>
                        </a:rPr>
                        <a:t>CMSP/19/030.- Por conducto de la Dirección de Seguridad Pública Municipal y Seguridad Pública del Estado, implementaran el plan operativo “Fiestas Patronales de Lagunillas 2019”.</a:t>
                      </a:r>
                      <a:br>
                        <a:rPr lang="es-MX" sz="900" dirty="0">
                          <a:effectLst/>
                          <a:latin typeface="Calibri" panose="020F0502020204030204" pitchFamily="34" charset="0"/>
                          <a:ea typeface="Calibri" panose="020F0502020204030204" pitchFamily="34" charset="0"/>
                          <a:cs typeface="Arial" panose="020B0604020202020204" pitchFamily="34" charset="0"/>
                        </a:rPr>
                      </a:br>
                      <a:r>
                        <a:rPr lang="es-MX" sz="900" dirty="0">
                          <a:effectLst/>
                          <a:latin typeface="Calibri" panose="020F0502020204030204" pitchFamily="34" charset="0"/>
                          <a:ea typeface="Calibri" panose="020F0502020204030204" pitchFamily="34" charset="0"/>
                          <a:cs typeface="Arial" panose="020B0604020202020204" pitchFamily="34" charset="0"/>
                        </a:rPr>
                        <a:t>CMSP/19/031.- Por conducto de Presidencia Municipal, se le dará difusión a la convocatoria del Primer Concurso Estatal de Dibujo y Pintura 2019 “Un </a:t>
                      </a:r>
                      <a:r>
                        <a:rPr lang="es-MX" sz="900" dirty="0" err="1">
                          <a:effectLst/>
                          <a:latin typeface="Calibri" panose="020F0502020204030204" pitchFamily="34" charset="0"/>
                          <a:ea typeface="Calibri" panose="020F0502020204030204" pitchFamily="34" charset="0"/>
                          <a:cs typeface="Arial" panose="020B0604020202020204" pitchFamily="34" charset="0"/>
                        </a:rPr>
                        <a:t>Like</a:t>
                      </a:r>
                      <a:r>
                        <a:rPr lang="es-MX" sz="900" dirty="0">
                          <a:effectLst/>
                          <a:latin typeface="Calibri" panose="020F0502020204030204" pitchFamily="34" charset="0"/>
                          <a:ea typeface="Calibri" panose="020F0502020204030204" pitchFamily="34" charset="0"/>
                          <a:cs typeface="Arial" panose="020B0604020202020204" pitchFamily="34" charset="0"/>
                        </a:rPr>
                        <a:t> por la Prevención” uso responsable de redes sociales y nuevas tecnologías. </a:t>
                      </a:r>
                      <a:br>
                        <a:rPr lang="es-MX" sz="900" dirty="0">
                          <a:effectLst/>
                          <a:latin typeface="Calibri" panose="020F0502020204030204" pitchFamily="34" charset="0"/>
                          <a:ea typeface="Calibri" panose="020F0502020204030204" pitchFamily="34" charset="0"/>
                          <a:cs typeface="Arial" panose="020B0604020202020204" pitchFamily="34" charset="0"/>
                        </a:rPr>
                      </a:br>
                      <a:r>
                        <a:rPr lang="es-MX" sz="900" dirty="0">
                          <a:effectLst/>
                          <a:latin typeface="Calibri" panose="020F0502020204030204" pitchFamily="34" charset="0"/>
                          <a:ea typeface="Calibri" panose="020F0502020204030204" pitchFamily="34" charset="0"/>
                          <a:cs typeface="Arial" panose="020B0604020202020204" pitchFamily="34" charset="0"/>
                        </a:rPr>
                        <a:t>CMSP/19/032.- Por conducto de la Dirección de Seguridad Pública Municipal y Seguridad Pública del Estado, presentaran en la próxima sesión de Consejo, el plan operativo “Verano 2019”.</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546933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424838775"/>
              </p:ext>
            </p:extLst>
          </p:nvPr>
        </p:nvGraphicFramePr>
        <p:xfrm>
          <a:off x="971600" y="1196752"/>
          <a:ext cx="7248371" cy="4907280"/>
        </p:xfrm>
        <a:graphic>
          <a:graphicData uri="http://schemas.openxmlformats.org/drawingml/2006/table">
            <a:tbl>
              <a:tblPr firstRow="1" firstCol="1" bandRow="1"/>
              <a:tblGrid>
                <a:gridCol w="1108010"/>
                <a:gridCol w="987287"/>
                <a:gridCol w="1061705"/>
                <a:gridCol w="4091369"/>
              </a:tblGrid>
              <a:tr h="1004155">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RAYON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03/06/2019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CMSP/23/025.- Por conducto de la Comisión Estatal de los Derechos Humanos, se implementarán pláticas sobre “Los Derechos Humanos”, en planteles educativos del Municipio.</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CMSP/23/026.- Por conducto de la Dirección de Seguridad Pública Municipal y Seguridad Pública del Estado, presentaran en la próxima sesión de Consejo, el plan operativo “Verano 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43028">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SAN CIRO DE ACOSTA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07/06/2019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CMSP/27/026.- Por conducto de Presidencia Municipal, se le dará difusión a la convocatoria del Primer Concurso Estatal de Dibujo y Pintura 2019 “Un Like por la Prevención” uso responsable de redes sociales y nuevas tecnologías. </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CMSP/27/027.- Por conducto de la Dirección de Seguridad Pública Municipal y Seguridad Pública del Estado, presentaran en la próxima sesión de Consejo, el plan operativo “Verano 2019”.</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CMSP/27/028.- Por conducto de Presidencia Municipal, se enviara un oficio a los Directores de los planteles educativos del Municipio, para que durante el periodo vacacional “Verano 2019”, resguarden sus equipos de cómputo y de valor, con la finalidad de inhibir el delito de robo y daños.</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CMSP/27/029.- Por conducto de la Dirección de Seguridad Pública Municipal, Seguridad Pública del Estado y Policía Ministerial del Estado, implementaran operativos de seguridad y vigilancia en las fiestas patronales de la Comunidad La Trinidad.</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4155">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SAN NICOLAS TOLENTINO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06/06/2019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CMSP/30/022.- Por conducto de Presidencia Municipal, se le dará difusión a la convocatoria del Primer Concurso Estatal de Dibujo y Pintura 2019 “Un </a:t>
                      </a:r>
                      <a:r>
                        <a:rPr lang="es-MX" sz="1000" dirty="0" err="1">
                          <a:effectLst/>
                          <a:latin typeface="Calibri" panose="020F0502020204030204" pitchFamily="34" charset="0"/>
                          <a:ea typeface="Calibri" panose="020F0502020204030204" pitchFamily="34" charset="0"/>
                          <a:cs typeface="Arial" panose="020B0604020202020204" pitchFamily="34" charset="0"/>
                        </a:rPr>
                        <a:t>Like</a:t>
                      </a:r>
                      <a:r>
                        <a:rPr lang="es-MX" sz="1000" dirty="0">
                          <a:effectLst/>
                          <a:latin typeface="Calibri" panose="020F0502020204030204" pitchFamily="34" charset="0"/>
                          <a:ea typeface="Calibri" panose="020F0502020204030204" pitchFamily="34" charset="0"/>
                          <a:cs typeface="Arial" panose="020B0604020202020204" pitchFamily="34" charset="0"/>
                        </a:rPr>
                        <a:t> por la Prevención” uso responsable de redes sociales y nuevas tecnologías.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CMSP/30/023.- Por conducto de la Dirección de Seguridad Pública Municipal y Seguridad Pública del Estado, presentaran en la próxima sesión de Consejo el plan operativo “Verano 2019”.</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038342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3403777692"/>
              </p:ext>
            </p:extLst>
          </p:nvPr>
        </p:nvGraphicFramePr>
        <p:xfrm>
          <a:off x="683568" y="2132856"/>
          <a:ext cx="7886699" cy="2913563"/>
        </p:xfrm>
        <a:graphic>
          <a:graphicData uri="http://schemas.openxmlformats.org/drawingml/2006/table">
            <a:tbl>
              <a:tblPr firstRow="1" firstCol="1" bandRow="1"/>
              <a:tblGrid>
                <a:gridCol w="1205587"/>
                <a:gridCol w="1074232"/>
                <a:gridCol w="1155204"/>
                <a:gridCol w="4451676"/>
              </a:tblGrid>
              <a:tr h="1092586">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SANTA CATARINA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12/06/2019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CMSP/31/025.- Por conducto de Presidencia Municipal, se le dará difusión a la convocatoria del Primer Concurso Estatal de Dibujo y Pintura 2019 “Un Like por la Prevención” uso responsable de redes sociales y nuevas tecnologías. </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CMSP/31/026.- Por conducto de la Dirección de Seguridad Pública Municipal y Seguridad Pública del Estado, presentaran en la próxima sesión de Consejo, el plan operativo “Verano 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0977">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ALAQUINES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12/06/2019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CM/02/029.-  Por conducto de la Dirección de Seguridad Pública Municipal y Seguridad Pública del Estado, se elaborara el plan operativo “Verano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CM/02/030.- 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la próxima temporada de vacaciones de “Verano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CM/02/031.- Por conducto de las autoridades municipales le darán difusión a la convocatoria del Primer Concurso Estatal de Dibujo y Pintura  2019 “Un </a:t>
                      </a:r>
                      <a:r>
                        <a:rPr lang="es-MX" sz="1000" dirty="0" err="1">
                          <a:effectLst/>
                          <a:latin typeface="Calibri" panose="020F0502020204030204" pitchFamily="34" charset="0"/>
                          <a:ea typeface="Calibri" panose="020F0502020204030204" pitchFamily="34" charset="0"/>
                          <a:cs typeface="Arial" panose="020B0604020202020204" pitchFamily="34" charset="0"/>
                        </a:rPr>
                        <a:t>Like</a:t>
                      </a:r>
                      <a:r>
                        <a:rPr lang="es-MX" sz="1000" dirty="0">
                          <a:effectLst/>
                          <a:latin typeface="Calibri" panose="020F0502020204030204" pitchFamily="34" charset="0"/>
                          <a:ea typeface="Calibri" panose="020F0502020204030204" pitchFamily="34" charset="0"/>
                          <a:cs typeface="Arial" panose="020B0604020202020204" pitchFamily="34" charset="0"/>
                        </a:rPr>
                        <a:t> por la Prevención”  Uso responsable de redes sociales  y nuevas tecnologías.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540676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nvGraphicFramePr>
        <p:xfrm>
          <a:off x="628650" y="2453464"/>
          <a:ext cx="7886700" cy="3095660"/>
        </p:xfrm>
        <a:graphic>
          <a:graphicData uri="http://schemas.openxmlformats.org/drawingml/2006/table">
            <a:tbl>
              <a:tblPr firstRow="1" firstCol="1" bandRow="1"/>
              <a:tblGrid>
                <a:gridCol w="1205587"/>
                <a:gridCol w="1074232"/>
                <a:gridCol w="1155205"/>
                <a:gridCol w="4451676"/>
              </a:tblGrid>
              <a:tr h="3095660">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CARDENAS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11/06/2019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CM/05/031.- La Dirección de Seguridad Pública Municipal, Seguridad Pública del Estado y Policía Ministerial del Estado, implementaran un operativo de seguridad y vigilancia para prevenir y combatir el  delito de robo en sus diversas modalidades en Cabecera Municipal.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CM/05/032.- La Dirección de Seguridad Pública Municipal y Seguridad Pública del Estado, elaboraran el plan operativo “Verano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CM/05/033.- Las autoridades municipales le darán difusión a la convocatoria del Primer Concurso Estatal de Dibujo y Pintura  2019 “Un </a:t>
                      </a:r>
                      <a:r>
                        <a:rPr lang="es-MX" sz="1000" dirty="0" err="1">
                          <a:effectLst/>
                          <a:latin typeface="Calibri" panose="020F0502020204030204" pitchFamily="34" charset="0"/>
                          <a:ea typeface="Calibri" panose="020F0502020204030204" pitchFamily="34" charset="0"/>
                          <a:cs typeface="Arial" panose="020B0604020202020204" pitchFamily="34" charset="0"/>
                        </a:rPr>
                        <a:t>Like</a:t>
                      </a:r>
                      <a:r>
                        <a:rPr lang="es-MX" sz="1000" dirty="0">
                          <a:effectLst/>
                          <a:latin typeface="Calibri" panose="020F0502020204030204" pitchFamily="34" charset="0"/>
                          <a:ea typeface="Calibri" panose="020F0502020204030204" pitchFamily="34" charset="0"/>
                          <a:cs typeface="Arial" panose="020B0604020202020204" pitchFamily="34" charset="0"/>
                        </a:rPr>
                        <a:t> por la Prevención”  Uso responsable de redes sociales  y nuevas tecnologías.</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CM/05/034.- La Dirección de Seguridad Pública Municipal y Seguridad Pública del Estado, implementaran un dispositivo de seguridad y vigilancia para prevenir el delito en la Fiesta Patronal de la comunidad de la Labor a celebrarse el próximo día 13 de junio de 2019.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CM/05/035.- El Inspector de Alcoholes en coordinación con Seguridad Pública Municipal y Seguridad Pública Estatal, implementaran recorridos de inspección de los comercios con venta de cerveza que están excediendo los horarios de venta en Cabecera Municipal y Comunidades.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875879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271366"/>
          <a:ext cx="7886699" cy="3459855"/>
        </p:xfrm>
        <a:graphic>
          <a:graphicData uri="http://schemas.openxmlformats.org/drawingml/2006/table">
            <a:tbl>
              <a:tblPr firstRow="1" firstCol="1" bandRow="1"/>
              <a:tblGrid>
                <a:gridCol w="1205587"/>
                <a:gridCol w="1074232"/>
                <a:gridCol w="1155204"/>
                <a:gridCol w="4451676"/>
              </a:tblGrid>
              <a:tr h="3459855">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CIUDAD MAIZ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19/06/2019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CM/10/031.- Por conducto de la Dirección de Seguridad Pública Municipal y Seguridad Pública del Estado, se elaborara el plan operativo “Verano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CM/10/032.- 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la próxima temporada de vacaciones de “Verano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CM/10/033.- Por conducto de la Dirección de Seguridad Pública Municipal y Seguridad Pública del Estado, se implementara un dispositivo de seguridad y vigilancia para prevenir el delito en los festejos de Aniversario del municipio  a celebrarse del 12 al 15 de julio del presente año.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CM/10/034.- Las autoridades municipales solicitaran la colaboración de los jueces auxiliares con el fin de implementar acciones para evitar el ganado suelto en vía pública y con esto prevenir accidentes sobre la carretera federal 80.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CM/10/035.- Las autoridades municipales convocaran a una reunión de trabajo de los integrantes de este consejo con representantes de las Asociaciones de Ganado establecidas en el municipio, para establecer puntos de acuerdo relacionados con la prevención del delito de abigeato y el ganado suelto en vía pública, el próximo viernes 05 de julio del presente año.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968514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564587962"/>
              </p:ext>
            </p:extLst>
          </p:nvPr>
        </p:nvGraphicFramePr>
        <p:xfrm>
          <a:off x="971600" y="1268760"/>
          <a:ext cx="7248371" cy="4732020"/>
        </p:xfrm>
        <a:graphic>
          <a:graphicData uri="http://schemas.openxmlformats.org/drawingml/2006/table">
            <a:tbl>
              <a:tblPr firstRow="1" firstCol="1" bandRow="1"/>
              <a:tblGrid>
                <a:gridCol w="1108010"/>
                <a:gridCol w="987287"/>
                <a:gridCol w="1061705"/>
                <a:gridCol w="4091369"/>
              </a:tblGrid>
              <a:tr h="1840951">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GUADALCAZAR</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13/06/2019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CM/17/028.- Por conducto de la Dirección de Seguridad Pública Municipal y Seguridad Pública del Estado, se elaborara el plan operativo “Verano 2019”.</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CM/17/029.- 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la próxima temporada de vacaciones de “Verano 2019”.</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CM/17/030.- Por conducto de la Dirección de Seguridad Pública Municipal, Seguridad Pública del Estado y Policía Ministerial, implementaran un dispositivo de seguridad y vigilancia para prevenir el delito en la Fiesta  Patronal de la cabecera municipal, el próximo 28 y 29 de junio.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0387">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RIOVERDE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20/06/2019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CM/24/028.- Por conducto de la Dirección de Seguridad Pública Municipal y Seguridad Pública del Estado, se elaborara el plan operativo “Verano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CM/24/029.- Por conducto de la Dirección de Seguridad Pública Municipal y Seguridad Pública del Estado, se implementara un dispositivo de seguridad y vigilancia para prevenir el delito en los festejos del 402 Aniversario del municipio  a celebrarse del 27 de junio al 06 de julio del presente año.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CM/24/030.- Por conducto de la Dirección de Seguridad Pública Municipal, Seguridad Pública del Estado y Policía Federal, se implementara un dispositivo de seguridad y vigilancia con motivo del paso de la Caravana de Paisanos con rumbo al Estado de Querétaro, el día hoy 20 de junio del presente año por la tarde.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CM/24/031.- La Dirección de Seguridad Pública Municipal, Seguridad Pública del Estado, Policía Ministerial del Estado y Fiscalía General del Estado, presentaran dentro de sus informes de trabajo mensuales una gráfica del comportamiento delito de robo del mes de enero a junio y así sucesivamente.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493023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405067550"/>
              </p:ext>
            </p:extLst>
          </p:nvPr>
        </p:nvGraphicFramePr>
        <p:xfrm>
          <a:off x="683568" y="1484784"/>
          <a:ext cx="7852402" cy="4351338"/>
        </p:xfrm>
        <a:graphic>
          <a:graphicData uri="http://schemas.openxmlformats.org/drawingml/2006/table">
            <a:tbl>
              <a:tblPr firstRow="1" firstCol="1" bandRow="1"/>
              <a:tblGrid>
                <a:gridCol w="1200344"/>
                <a:gridCol w="1069561"/>
                <a:gridCol w="1150181"/>
                <a:gridCol w="4432316"/>
              </a:tblGrid>
              <a:tr h="2175669">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VILLA HIDALGO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25/06/2019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CM/51/028.- Por conducto de la Dirección de Seguridad Pública Municipal y Seguridad Pública del Estado, se elaborara el plan operativo “Verano 2019”.</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CM/51/029.- 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la próxima temporada de vacaciones de “Verano 2019”.</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CM/51/030.- Por conducto de la Dirección de Seguridad Pública Municipal, Seguridad Pública del Estado y Policía Ministerial, implementaran un dispositivo de seguridad y vigilancia para prevenir el delito en las Fiestas  Patronales de las comunidades de Zapotillo, Venaditos y Rincón del Refugio a celebrarse el día 4 de julio y en la comunidad de Rincón del Refugio a celebrarse el 16 de julio.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5669">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VILLA JUAREZ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18/06/2019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CM/52/029.- Por conducto de la Dirección de Seguridad Pública Municipal y Seguridad Pública del Estado, se elaborara el plan operativo “Verano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CM/52/030.- 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la próxima temporada de vacaciones de “Verano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CM/52/031.- Por conducto del Inspector de Alcoholes, en coordinación con Seguridad Pública Municipal y Seguridad Pública Estatal, implementaran recorridos de inspección de los comercios con venta de cerveza que no tienen permiso y que están excediendo los horarios de venta, en la comunidad de la Cardona.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9473148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505</TotalTime>
  <Words>2964</Words>
  <Application>Microsoft Office PowerPoint</Application>
  <PresentationFormat>Presentación en pantalla (4:3)</PresentationFormat>
  <Paragraphs>234</Paragraphs>
  <Slides>19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19</vt:i4>
      </vt:variant>
    </vt:vector>
  </HeadingPairs>
  <TitlesOfParts>
    <vt:vector size="23" baseType="lpstr">
      <vt:lpstr>Arial</vt:lpstr>
      <vt:lpstr>Calibri</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Thalia Moreno Chiquito</cp:lastModifiedBy>
  <cp:revision>60</cp:revision>
  <dcterms:created xsi:type="dcterms:W3CDTF">2018-10-26T21:26:18Z</dcterms:created>
  <dcterms:modified xsi:type="dcterms:W3CDTF">2019-07-04T20:25:52Z</dcterms:modified>
</cp:coreProperties>
</file>