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374" r:id="rId2"/>
    <p:sldId id="1375" r:id="rId3"/>
  </p:sldIdLst>
  <p:sldSz cx="6858000" cy="9144000" type="screen4x3"/>
  <p:notesSz cx="6735763" cy="9866313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19">
          <p15:clr>
            <a:srgbClr val="A4A3A4"/>
          </p15:clr>
        </p15:guide>
        <p15:guide id="2" orient="horz" pos="5297">
          <p15:clr>
            <a:srgbClr val="A4A3A4"/>
          </p15:clr>
        </p15:guide>
        <p15:guide id="3" orient="horz" pos="5673">
          <p15:clr>
            <a:srgbClr val="A4A3A4"/>
          </p15:clr>
        </p15:guide>
        <p15:guide id="4" pos="990">
          <p15:clr>
            <a:srgbClr val="A4A3A4"/>
          </p15:clr>
        </p15:guide>
        <p15:guide id="5" pos="4254">
          <p15:clr>
            <a:srgbClr val="A4A3A4"/>
          </p15:clr>
        </p15:guide>
        <p15:guide id="6" orient="horz" pos="5292">
          <p15:clr>
            <a:srgbClr val="A4A3A4"/>
          </p15:clr>
        </p15:guide>
        <p15:guide id="7" orient="horz" pos="5664">
          <p15:clr>
            <a:srgbClr val="A4A3A4"/>
          </p15:clr>
        </p15:guide>
        <p15:guide id="8" pos="4258">
          <p15:clr>
            <a:srgbClr val="A4A3A4"/>
          </p15:clr>
        </p15:guide>
        <p15:guide id="9" pos="1003">
          <p15:clr>
            <a:srgbClr val="A4A3A4"/>
          </p15:clr>
        </p15:guide>
        <p15:guide id="10" orient="horz" pos="5594">
          <p15:clr>
            <a:srgbClr val="A4A3A4"/>
          </p15:clr>
        </p15:guide>
        <p15:guide id="11" orient="horz" pos="5090">
          <p15:clr>
            <a:srgbClr val="A4A3A4"/>
          </p15:clr>
        </p15:guide>
        <p15:guide id="12" orient="horz" pos="5172">
          <p15:clr>
            <a:srgbClr val="A4A3A4"/>
          </p15:clr>
        </p15:guide>
        <p15:guide id="13" pos="4270">
          <p15:clr>
            <a:srgbClr val="A4A3A4"/>
          </p15:clr>
        </p15:guide>
        <p15:guide id="14" pos="2080">
          <p15:clr>
            <a:srgbClr val="A4A3A4"/>
          </p15:clr>
        </p15:guide>
        <p15:guide id="15" pos="994">
          <p15:clr>
            <a:srgbClr val="A4A3A4"/>
          </p15:clr>
        </p15:guide>
        <p15:guide id="16" pos="17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3" userDrawn="1">
          <p15:clr>
            <a:srgbClr val="A4A3A4"/>
          </p15:clr>
        </p15:guide>
        <p15:guide id="2" pos="2183" userDrawn="1">
          <p15:clr>
            <a:srgbClr val="A4A3A4"/>
          </p15:clr>
        </p15:guide>
        <p15:guide id="3" orient="horz" pos="3109" userDrawn="1">
          <p15:clr>
            <a:srgbClr val="A4A3A4"/>
          </p15:clr>
        </p15:guide>
        <p15:guide id="4" pos="2123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nustiano Gonzalez Celestino" initials="VGC" lastIdx="2" clrIdx="0">
    <p:extLst/>
  </p:cmAuthor>
  <p:cmAuthor id="2" name="Yazmín González" initials="YG" lastIdx="9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996633"/>
    <a:srgbClr val="CC9900"/>
    <a:srgbClr val="FF33CC"/>
    <a:srgbClr val="078016"/>
    <a:srgbClr val="969696"/>
    <a:srgbClr val="339933"/>
    <a:srgbClr val="80808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662" autoAdjust="0"/>
    <p:restoredTop sz="86323" autoAdjust="0"/>
  </p:normalViewPr>
  <p:slideViewPr>
    <p:cSldViewPr snapToGrid="0" snapToObjects="1">
      <p:cViewPr>
        <p:scale>
          <a:sx n="80" d="100"/>
          <a:sy n="80" d="100"/>
        </p:scale>
        <p:origin x="-3828" y="-312"/>
      </p:cViewPr>
      <p:guideLst>
        <p:guide orient="horz" pos="619"/>
        <p:guide orient="horz" pos="5297"/>
        <p:guide orient="horz" pos="5673"/>
        <p:guide orient="horz" pos="5292"/>
        <p:guide orient="horz" pos="5664"/>
        <p:guide orient="horz" pos="5594"/>
        <p:guide orient="horz" pos="5090"/>
        <p:guide orient="horz" pos="5172"/>
        <p:guide pos="990"/>
        <p:guide pos="4254"/>
        <p:guide pos="4258"/>
        <p:guide pos="1003"/>
        <p:guide pos="4270"/>
        <p:guide pos="2080"/>
        <p:guide pos="994"/>
        <p:guide pos="1719"/>
      </p:guideLst>
    </p:cSldViewPr>
  </p:slideViewPr>
  <p:outlineViewPr>
    <p:cViewPr>
      <p:scale>
        <a:sx n="33" d="100"/>
        <a:sy n="33" d="100"/>
      </p:scale>
      <p:origin x="0" y="119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1752"/>
    </p:cViewPr>
  </p:sorterViewPr>
  <p:notesViewPr>
    <p:cSldViewPr snapToGrid="0" snapToObjects="1">
      <p:cViewPr varScale="1">
        <p:scale>
          <a:sx n="24" d="100"/>
          <a:sy n="24" d="100"/>
        </p:scale>
        <p:origin x="-1176" y="-90"/>
      </p:cViewPr>
      <p:guideLst>
        <p:guide orient="horz" pos="3113"/>
        <p:guide orient="horz" pos="3109"/>
        <p:guide pos="2183"/>
        <p:guide pos="2123"/>
      </p:guideLst>
    </p:cSldViewPr>
  </p:notesViewPr>
  <p:gridSpacing cx="1080136" cy="108013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AF26C708-156C-4A7C-A894-E43AF3C3665F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569922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7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82788" y="739775"/>
            <a:ext cx="2773362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498" y="4685826"/>
            <a:ext cx="4940772" cy="4440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C4372F87-2B49-42E8-B3EC-6CA74E8CADA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916524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262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  <p:sp>
        <p:nvSpPr>
          <p:cNvPr id="28262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741" indent="-28567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679" indent="-228535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9752" indent="-228535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6823" indent="-228535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894" indent="-22853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967" indent="-22853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8038" indent="-22853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5110" indent="-22853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63D11E9-8C89-48EF-B8FF-8CF7043D71EF}" type="slidenum">
              <a:rPr lang="es-ES_tradnl" altLang="es-MX">
                <a:solidFill>
                  <a:prstClr val="black"/>
                </a:solidFill>
                <a:latin typeface="Times New Roman" panose="02020603050405020304" pitchFamily="18" charset="0"/>
              </a:rPr>
              <a:pPr/>
              <a:t>1</a:t>
            </a:fld>
            <a:endParaRPr lang="es-ES_tradnl" altLang="es-MX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422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365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  <p:sp>
        <p:nvSpPr>
          <p:cNvPr id="28365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741" indent="-28567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679" indent="-228535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9752" indent="-228535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6823" indent="-228535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894" indent="-22853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967" indent="-22853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8038" indent="-22853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5110" indent="-22853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FB679AC-C043-406E-AC22-BAABE56E94BA}" type="slidenum">
              <a:rPr lang="es-ES_tradnl" altLang="es-MX">
                <a:solidFill>
                  <a:prstClr val="black"/>
                </a:solidFill>
                <a:latin typeface="Times New Roman" panose="02020603050405020304" pitchFamily="18" charset="0"/>
              </a:rPr>
              <a:pPr/>
              <a:t>2</a:t>
            </a:fld>
            <a:endParaRPr lang="es-ES_tradnl" altLang="es-MX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09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180B2A-AB53-4097-B364-0187DDAE13C4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16155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194C0B-E138-439C-80BB-B5A998C14478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32693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A8B62C-6643-4910-A8DF-E6989FBA436B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48860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E76A98-F823-45A7-BF4A-4B20F5A488C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8552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9D6191-622E-4958-87D9-727E9F1F9189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74884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0CD8AA-552E-4929-91AF-33A5CC2425E7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95783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6107CE-1A0F-4420-B044-E03A5DACC19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931386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BCA2B-A187-48D1-AA92-09BC39A7D26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04607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7541CB-1BB5-4073-A846-3C839056B42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5064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703A3A-E01C-433A-AB97-D89C0F3B4670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6383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F014A0-DCE9-4B68-83A7-7381A7BB6B1A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715390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514350" y="812800"/>
            <a:ext cx="5829300" cy="7315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DAF8ED-8EA8-429A-A86E-E08278B6B48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43337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6CBCBE-ED4A-4581-88C3-112D213240E1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589721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1435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1435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C2377-AEFD-4AF5-846F-1C4A2CEF8B7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63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A6F520AF-82F7-48C8-A8EC-ED730100D92D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15715" name="Rectangle 20"/>
          <p:cNvSpPr>
            <a:spLocks noChangeArrowheads="1"/>
          </p:cNvSpPr>
          <p:nvPr/>
        </p:nvSpPr>
        <p:spPr bwMode="auto">
          <a:xfrm>
            <a:off x="1443038" y="533400"/>
            <a:ext cx="5219700" cy="766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DEPARTAMENTO DE RECURSOS FINANCIEROS</a:t>
            </a:r>
            <a:endParaRPr lang="es-ES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dirty="0">
                <a:solidFill>
                  <a:srgbClr val="00B0F0"/>
                </a:solidFill>
                <a:latin typeface="Arial" panose="020B0604020202020204" pitchFamily="34" charset="0"/>
              </a:rPr>
              <a:t>    </a:t>
            </a:r>
            <a:r>
              <a:rPr lang="es-MX" altLang="es-MX" sz="1200" dirty="0">
                <a:latin typeface="Arial" panose="020B0604020202020204" pitchFamily="34" charset="0"/>
              </a:rPr>
              <a:t>Ejecutar y optimizar los recursos financieros asignados a la Institución y llevar a cabo las actividades relacionadas con la contabilidad y el ejercicio del presupuesto.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FUNCIONES 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Elaborar informes periódicamente de avance de gestión financiera.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Elaborar pólizas contables (diario, egresos e ingresos), así como la revisión de documentos justificados y comprobatorios de los gastos por viáticos y pasajes que realice el personal y/o proveedores de bienes y servicios, cuidando el cumplimiento de las normas, políticas y procedimientos establecidos; del instituto en el Sistema de Armonización Contable.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Registrar y controlar todas las cuentas de balance establecidas en el Sistema de Armonización Contable.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Registro del presupuesto asignado y su control en el Sistema de Armonización Contable.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Integrar la comprobación de los gastos efectuados por medio del fondo en la caja chica, de acuerdo a los procedimientos establecidos para tal fin. 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Inspeccionar la captación de ingresos propios así como su deposito en cuenta bancaria.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Ejecutar las transferencias para proveedores, nómina, impuestos federales y estatales.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Verificar el  cumplimiento de la normatividad en materia de Recursos Financieros.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Elaborar documentación requerida por instancias superiores.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Elaborar los estados financieros y las conciliaciones bancarias de la Institución.</a:t>
            </a:r>
            <a:endParaRPr lang="es-ES" altLang="es-MX" sz="1200" dirty="0">
              <a:latin typeface="Arial" panose="020B0604020202020204" pitchFamily="34" charset="0"/>
            </a:endParaRPr>
          </a:p>
        </p:txBody>
      </p:sp>
      <p:sp>
        <p:nvSpPr>
          <p:cNvPr id="11571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solidFill>
                  <a:srgbClr val="000000"/>
                </a:solidFill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15725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aphicFrame>
        <p:nvGraphicFramePr>
          <p:cNvPr id="9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3017370"/>
              </p:ext>
            </p:extLst>
          </p:nvPr>
        </p:nvGraphicFramePr>
        <p:xfrm>
          <a:off x="1520825" y="8388350"/>
          <a:ext cx="5257800" cy="587375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Pastora Baldelamar Santiago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078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16739" name="Rectangle 5"/>
          <p:cNvSpPr>
            <a:spLocks noChangeArrowheads="1"/>
          </p:cNvSpPr>
          <p:nvPr/>
        </p:nvSpPr>
        <p:spPr bwMode="auto">
          <a:xfrm>
            <a:off x="1444625" y="531813"/>
            <a:ext cx="5219700" cy="3822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DEPARTAMENTO DE RECURSOS FINANCIEROS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(CONTINÚA)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ES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Elaborar la declaración mensual de impuestos al SAT de la Institución.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Participar en el Anteproyecto del Programa Operativo Anual (APOA), Programa de Trabajo Anual (PTA) y Programa Institucional de Innovación y Desarrollo (PIID).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Promover el cumplimiento en el ámbito de su competencia lo establecido en el Sistema de Gestión Integral.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Ejecutar la normatividad expedida en materia de transparencia, archivo y control interno.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Estas funciones son enunciativas mas no limitativas.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ES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ES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674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solidFill>
                  <a:srgbClr val="000000"/>
                </a:solidFill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16749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aphicFrame>
        <p:nvGraphicFramePr>
          <p:cNvPr id="9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7599302"/>
              </p:ext>
            </p:extLst>
          </p:nvPr>
        </p:nvGraphicFramePr>
        <p:xfrm>
          <a:off x="1520825" y="8388350"/>
          <a:ext cx="5257800" cy="587375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Pastora Baldelamar Santiago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112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50178</TotalTime>
  <Words>329</Words>
  <Application>Microsoft Office PowerPoint</Application>
  <PresentationFormat>Presentación en pantalla (4:3)</PresentationFormat>
  <Paragraphs>37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Wingdings</vt:lpstr>
      <vt:lpstr>Times New Roman</vt:lpstr>
      <vt:lpstr>Diseño predeterminado</vt:lpstr>
      <vt:lpstr>Presentación de PowerPoint</vt:lpstr>
      <vt:lpstr>Presentación de PowerPoint</vt:lpstr>
    </vt:vector>
  </TitlesOfParts>
  <Company>Oficialia Mayor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Aux RH</cp:lastModifiedBy>
  <cp:revision>2913</cp:revision>
  <cp:lastPrinted>2020-03-18T22:47:54Z</cp:lastPrinted>
  <dcterms:created xsi:type="dcterms:W3CDTF">2001-05-29T01:41:44Z</dcterms:created>
  <dcterms:modified xsi:type="dcterms:W3CDTF">2021-02-03T18:02:16Z</dcterms:modified>
</cp:coreProperties>
</file>